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7" r:id="rId2"/>
    <p:sldId id="303" r:id="rId3"/>
    <p:sldId id="305" r:id="rId4"/>
    <p:sldId id="307" r:id="rId5"/>
    <p:sldId id="308" r:id="rId6"/>
    <p:sldId id="309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4" autoAdjust="0"/>
    <p:restoredTop sz="94660"/>
  </p:normalViewPr>
  <p:slideViewPr>
    <p:cSldViewPr snapToGrid="0">
      <p:cViewPr varScale="1">
        <p:scale>
          <a:sx n="93" d="100"/>
          <a:sy n="93" d="100"/>
        </p:scale>
        <p:origin x="8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63080-CDB9-4BCE-8CA7-7708B86614B1}" type="datetimeFigureOut">
              <a:rPr lang="en-US" smtClean="0"/>
              <a:t>6/6/19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1F495-E97B-4D06-A804-DE98A99F9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34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877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834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24:00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564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839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9:55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368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4D92072-9290-43FB-8B99-2F022C0F89D4}" type="datetimeFigureOut">
              <a:rPr lang="en-US" smtClean="0"/>
              <a:t>6/6/19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109AE-83F0-4852-9413-F45E420C9FC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23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92072-9290-43FB-8B99-2F022C0F89D4}" type="datetimeFigureOut">
              <a:rPr lang="en-US" smtClean="0"/>
              <a:t>6/6/19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109AE-83F0-4852-9413-F45E420C9FC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>
            <a:lvl1pPr marL="91440" indent="-91440">
              <a:buClr>
                <a:srgbClr val="4C3282"/>
              </a:buClr>
              <a:buFont typeface="Segoe UI Semilight" panose="020B0402040204020203" pitchFamily="34" charset="0"/>
              <a:buChar char="-"/>
              <a:defRPr/>
            </a:lvl1pPr>
            <a:lvl2pPr>
              <a:buClr>
                <a:srgbClr val="4C3282"/>
              </a:buClr>
              <a:defRPr/>
            </a:lvl2pPr>
            <a:lvl3pPr>
              <a:buClr>
                <a:srgbClr val="4C3282"/>
              </a:buClr>
              <a:defRPr/>
            </a:lvl3pPr>
            <a:lvl4pPr>
              <a:buClr>
                <a:srgbClr val="4C3282"/>
              </a:buClr>
              <a:defRPr/>
            </a:lvl4pPr>
            <a:lvl5pPr>
              <a:buClr>
                <a:srgbClr val="4C328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867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92072-9290-43FB-8B99-2F022C0F89D4}" type="datetimeFigureOut">
              <a:rPr lang="en-US" smtClean="0"/>
              <a:t>6/6/19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109AE-83F0-4852-9413-F45E420C9FC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0830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92072-9290-43FB-8B99-2F022C0F89D4}" type="datetimeFigureOut">
              <a:rPr lang="en-US" smtClean="0"/>
              <a:t>6/6/19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109AE-83F0-4852-9413-F45E420C9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922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92072-9290-43FB-8B99-2F022C0F89D4}" type="datetimeFigureOut">
              <a:rPr lang="en-US" smtClean="0"/>
              <a:t>6/6/19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109AE-83F0-4852-9413-F45E420C9FC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406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92072-9290-43FB-8B99-2F022C0F89D4}" type="datetimeFigureOut">
              <a:rPr lang="en-US" smtClean="0"/>
              <a:t>6/6/19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109AE-83F0-4852-9413-F45E420C9FC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250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92072-9290-43FB-8B99-2F022C0F89D4}" type="datetimeFigureOut">
              <a:rPr lang="en-US" smtClean="0"/>
              <a:t>6/6/19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109AE-83F0-4852-9413-F45E420C9FC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815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92072-9290-43FB-8B99-2F022C0F89D4}" type="datetimeFigureOut">
              <a:rPr lang="en-US" smtClean="0"/>
              <a:t>6/6/19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109AE-83F0-4852-9413-F45E420C9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886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92072-9290-43FB-8B99-2F022C0F89D4}" type="datetimeFigureOut">
              <a:rPr lang="en-US" smtClean="0"/>
              <a:t>6/6/19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109AE-83F0-4852-9413-F45E420C9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804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92072-9290-43FB-8B99-2F022C0F89D4}" type="datetimeFigureOut">
              <a:rPr lang="en-US" smtClean="0"/>
              <a:t>6/6/19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109AE-83F0-4852-9413-F45E420C9FC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1928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92072-9290-43FB-8B99-2F022C0F89D4}" type="datetimeFigureOut">
              <a:rPr lang="en-US" smtClean="0"/>
              <a:t>6/6/19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109AE-83F0-4852-9413-F45E420C9FC3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FB8EB76-3B7A-4486-95E5-0316680FFD7E}"/>
              </a:ext>
            </a:extLst>
          </p:cNvPr>
          <p:cNvCxnSpPr>
            <a:cxnSpLocks/>
          </p:cNvCxnSpPr>
          <p:nvPr/>
        </p:nvCxnSpPr>
        <p:spPr>
          <a:xfrm>
            <a:off x="3315880" y="4545974"/>
            <a:ext cx="5590283" cy="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6608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C4D92072-9290-43FB-8B99-2F022C0F89D4}" type="datetimeFigureOut">
              <a:rPr lang="en-US" smtClean="0"/>
              <a:t>6/6/19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1670" y="6521027"/>
            <a:ext cx="42192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4A9109AE-83F0-4852-9413-F45E420C9FC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2957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B674C-AD1D-4C9D-88D4-76616DF5B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28: Combining Graph Algorithms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5873D0-155C-4A49-BE31-7C26918C8D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Data Structures and Algorithms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0660B4-D96C-4E54-B1D6-38FFCDBB5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19 </a:t>
            </a:r>
            <a:r>
              <a:rPr lang="en-US" dirty="0" err="1"/>
              <a:t>Sp</a:t>
            </a:r>
            <a:r>
              <a:rPr lang="en-US" dirty="0"/>
              <a:t>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DF771-CBF5-4810-A04A-36DE8C4C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0973"/>
            <a:ext cx="457200" cy="29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533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Finding SCCs lets you </a:t>
            </a:r>
            <a:r>
              <a:rPr lang="en-US" sz="2600" b="1" dirty="0"/>
              <a:t>collapse </a:t>
            </a:r>
            <a:r>
              <a:rPr lang="en-US" sz="2600" dirty="0"/>
              <a:t>your graph to the meta-structure.</a:t>
            </a:r>
            <a:br>
              <a:rPr lang="en-US" sz="2600" dirty="0"/>
            </a:br>
            <a:r>
              <a:rPr lang="en-US" sz="2600" dirty="0"/>
              <a:t>If (and only if) your graph is a DAG, you can find a topological sort of your graph.</a:t>
            </a:r>
          </a:p>
          <a:p>
            <a:endParaRPr lang="en-US" sz="2600" dirty="0"/>
          </a:p>
          <a:p>
            <a:r>
              <a:rPr lang="en-US" sz="2600" dirty="0"/>
              <a:t>Both of these algorithms run in linear time.</a:t>
            </a:r>
          </a:p>
          <a:p>
            <a:r>
              <a:rPr lang="en-US" sz="2600" dirty="0"/>
              <a:t>Just about everything you could want to do with your graph will take at least as long.</a:t>
            </a:r>
          </a:p>
          <a:p>
            <a:r>
              <a:rPr lang="en-US" sz="2600" dirty="0"/>
              <a:t>You should think of these as </a:t>
            </a:r>
            <a:r>
              <a:rPr lang="en-US" sz="2600" b="1" dirty="0"/>
              <a:t>“almost free” preprocessing </a:t>
            </a:r>
            <a:r>
              <a:rPr lang="en-US" sz="2600" dirty="0"/>
              <a:t>of your graph. </a:t>
            </a:r>
          </a:p>
          <a:p>
            <a:pPr lvl="1"/>
            <a:r>
              <a:rPr lang="en-US" sz="2600" dirty="0"/>
              <a:t>Your other graph algorithms only need to work on </a:t>
            </a:r>
          </a:p>
          <a:p>
            <a:pPr lvl="2"/>
            <a:r>
              <a:rPr lang="en-US" sz="2600" dirty="0"/>
              <a:t>topologically sorted graphs and </a:t>
            </a:r>
          </a:p>
          <a:p>
            <a:pPr lvl="2"/>
            <a:r>
              <a:rPr lang="en-US" sz="2600" dirty="0"/>
              <a:t>strongly connected graphs.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75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Longer Example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best way to really see why this is useful is to do a bunch of examples. </a:t>
            </a:r>
          </a:p>
          <a:p>
            <a:r>
              <a:rPr lang="en-US" dirty="0"/>
              <a:t>We don’t have time. The second best way is to see one example right now...</a:t>
            </a:r>
          </a:p>
          <a:p>
            <a:r>
              <a:rPr lang="en-US" dirty="0"/>
              <a:t>This problem doesn’t </a:t>
            </a:r>
            <a:r>
              <a:rPr lang="en-US" i="1" dirty="0"/>
              <a:t>look like </a:t>
            </a:r>
            <a:r>
              <a:rPr lang="en-US" dirty="0"/>
              <a:t>it has anything to do with graphs </a:t>
            </a:r>
          </a:p>
          <a:p>
            <a:pPr lvl="1"/>
            <a:r>
              <a:rPr lang="en-US" dirty="0"/>
              <a:t>no maps</a:t>
            </a:r>
          </a:p>
          <a:p>
            <a:pPr lvl="1"/>
            <a:r>
              <a:rPr lang="en-US" dirty="0"/>
              <a:t>no roads</a:t>
            </a:r>
          </a:p>
          <a:p>
            <a:pPr lvl="1"/>
            <a:r>
              <a:rPr lang="en-US" dirty="0"/>
              <a:t>no social media friendships</a:t>
            </a:r>
          </a:p>
          <a:p>
            <a:r>
              <a:rPr lang="en-US" dirty="0"/>
              <a:t>Nonetheless, a graph representation is the best one.</a:t>
            </a:r>
          </a:p>
          <a:p>
            <a:r>
              <a:rPr lang="en-US" dirty="0">
                <a:solidFill>
                  <a:srgbClr val="FF0000"/>
                </a:solidFill>
              </a:rPr>
              <a:t>I don’t expect you to remember the details of this algorithm.</a:t>
            </a:r>
          </a:p>
          <a:p>
            <a:r>
              <a:rPr lang="en-US" dirty="0"/>
              <a:t>I just want you to see </a:t>
            </a:r>
          </a:p>
          <a:p>
            <a:pPr lvl="1"/>
            <a:r>
              <a:rPr lang="en-US" dirty="0"/>
              <a:t>graphs can show up anywhere.</a:t>
            </a:r>
          </a:p>
          <a:p>
            <a:pPr lvl="1"/>
            <a:r>
              <a:rPr lang="en-US" dirty="0"/>
              <a:t>SCCs and Topological Sort are useful algorithms.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53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Problem: Final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3009820"/>
          </a:xfrm>
        </p:spPr>
        <p:txBody>
          <a:bodyPr>
            <a:normAutofit/>
          </a:bodyPr>
          <a:lstStyle/>
          <a:p>
            <a:r>
              <a:rPr lang="en-US" sz="2400" dirty="0"/>
              <a:t>We have a long list of types of problems we might want to put on the final. </a:t>
            </a:r>
          </a:p>
          <a:p>
            <a:pPr lvl="1"/>
            <a:r>
              <a:rPr lang="en-US" sz="2400" dirty="0"/>
              <a:t>Heap insertion problem, big-O problems, finding closed forms of recurrences, graph modeling…</a:t>
            </a:r>
          </a:p>
          <a:p>
            <a:pPr lvl="1"/>
            <a:r>
              <a:rPr lang="en-US" sz="2400" dirty="0"/>
              <a:t>What if we let the students choose the topics?</a:t>
            </a:r>
          </a:p>
          <a:p>
            <a:r>
              <a:rPr lang="en-US" sz="2400" dirty="0"/>
              <a:t>To try to make you all happy, we might ask for your preferences. Each of you gives us two preferences of the form “I [do/don’t] want a [] problem on the exam” *</a:t>
            </a:r>
          </a:p>
          <a:p>
            <a:r>
              <a:rPr lang="en-US" sz="2400" dirty="0"/>
              <a:t>We’ll assume you’ll be happy if you get at least one of your two preferences.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676103" y="6151695"/>
            <a:ext cx="5086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*This is NOT how Kasey is making the final ;)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75239" y="4540932"/>
            <a:ext cx="8072372" cy="1610763"/>
            <a:chOff x="498764" y="4764761"/>
            <a:chExt cx="8072372" cy="1610763"/>
          </a:xfrm>
        </p:grpSpPr>
        <p:sp>
          <p:nvSpPr>
            <p:cNvPr id="8" name="Rectangle 7"/>
            <p:cNvSpPr/>
            <p:nvPr/>
          </p:nvSpPr>
          <p:spPr>
            <a:xfrm>
              <a:off x="498764" y="4764761"/>
              <a:ext cx="8072372" cy="1610763"/>
            </a:xfrm>
            <a:prstGeom prst="rect">
              <a:avLst/>
            </a:prstGeom>
            <a:solidFill>
              <a:srgbClr val="A4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200" dirty="0"/>
            </a:p>
            <a:p>
              <a:r>
                <a:rPr lang="en-US" sz="2200" b="1" dirty="0"/>
                <a:t>Given</a:t>
              </a:r>
              <a:r>
                <a:rPr lang="en-US" sz="2200" dirty="0"/>
                <a:t>: A list of 2 preferences per student.</a:t>
              </a:r>
            </a:p>
            <a:p>
              <a:r>
                <a:rPr lang="en-US" sz="2200" b="1" dirty="0"/>
                <a:t>Find</a:t>
              </a:r>
              <a:r>
                <a:rPr lang="en-US" sz="2200" dirty="0"/>
                <a:t>: A set of questions so every student gets at least one of their preferences (or accurately report no such question set exists).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498764" y="4764762"/>
              <a:ext cx="8072372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 dirty="0"/>
                <a:t>Final Creation Problem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693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Creation: Take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have Q kinds of questions and S students.</a:t>
                </a:r>
              </a:p>
              <a:p>
                <a:r>
                  <a:rPr lang="en-US" dirty="0"/>
                  <a:t>What if we try every possible combination of questions.</a:t>
                </a:r>
              </a:p>
              <a:p>
                <a:r>
                  <a:rPr lang="en-US" dirty="0"/>
                  <a:t>How long does this take? 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 </a:t>
                </a:r>
              </a:p>
              <a:p>
                <a:r>
                  <a:rPr lang="en-US" dirty="0"/>
                  <a:t>If we have a lot of questions, that’s </a:t>
                </a:r>
                <a:r>
                  <a:rPr lang="en-US" b="1" dirty="0"/>
                  <a:t>really</a:t>
                </a:r>
                <a:r>
                  <a:rPr lang="en-US" dirty="0"/>
                  <a:t> slow.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Instead we’re going to use a graph. </a:t>
                </a:r>
              </a:p>
              <a:p>
                <a:r>
                  <a:rPr lang="en-US" dirty="0"/>
                  <a:t>What should our vertices be?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2" t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14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Creation: Take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177938"/>
            <a:ext cx="11187258" cy="119728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Each student introduces new relationships for data:</a:t>
            </a:r>
          </a:p>
          <a:p>
            <a:r>
              <a:rPr lang="en-US" dirty="0"/>
              <a:t>Let’s say your preferences are represented by this table:</a:t>
            </a:r>
            <a:br>
              <a:rPr lang="en-US" dirty="0"/>
            </a:br>
            <a:r>
              <a:rPr lang="en-US" dirty="0"/>
              <a:t>	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28802" y="6532566"/>
            <a:ext cx="5901459" cy="274320"/>
          </a:xfrm>
        </p:spPr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5239" y="5796467"/>
            <a:ext cx="103975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If we don’t include a big-O proof, can you still be happy?</a:t>
            </a:r>
          </a:p>
          <a:p>
            <a:r>
              <a:rPr lang="en-US" sz="2200" dirty="0"/>
              <a:t>If we do include a recurrence can you still be happy?</a:t>
            </a:r>
          </a:p>
          <a:p>
            <a:endParaRPr lang="en-US" sz="2200" dirty="0"/>
          </a:p>
        </p:txBody>
      </p:sp>
      <p:sp>
        <p:nvSpPr>
          <p:cNvPr id="7" name="Oval 6"/>
          <p:cNvSpPr/>
          <p:nvPr/>
        </p:nvSpPr>
        <p:spPr>
          <a:xfrm>
            <a:off x="325266" y="2375223"/>
            <a:ext cx="1097280" cy="109728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Yes! Big-O</a:t>
            </a:r>
          </a:p>
        </p:txBody>
      </p:sp>
      <p:sp>
        <p:nvSpPr>
          <p:cNvPr id="8" name="Oval 7"/>
          <p:cNvSpPr/>
          <p:nvPr/>
        </p:nvSpPr>
        <p:spPr>
          <a:xfrm>
            <a:off x="2437225" y="4602065"/>
            <a:ext cx="1267097" cy="126709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 </a:t>
            </a:r>
            <a:r>
              <a:rPr lang="en-US" sz="1200" dirty="0"/>
              <a:t>recurrence</a:t>
            </a:r>
          </a:p>
        </p:txBody>
      </p:sp>
      <p:sp>
        <p:nvSpPr>
          <p:cNvPr id="9" name="Oval 8"/>
          <p:cNvSpPr/>
          <p:nvPr/>
        </p:nvSpPr>
        <p:spPr>
          <a:xfrm>
            <a:off x="2452838" y="2369116"/>
            <a:ext cx="1270276" cy="127027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Yes! </a:t>
            </a:r>
            <a:r>
              <a:rPr lang="en-US" sz="1200" dirty="0"/>
              <a:t>recurrence</a:t>
            </a:r>
          </a:p>
        </p:txBody>
      </p:sp>
      <p:sp>
        <p:nvSpPr>
          <p:cNvPr id="10" name="Oval 9"/>
          <p:cNvSpPr/>
          <p:nvPr/>
        </p:nvSpPr>
        <p:spPr>
          <a:xfrm>
            <a:off x="5063293" y="4526192"/>
            <a:ext cx="1270275" cy="12702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 Graph</a:t>
            </a:r>
          </a:p>
        </p:txBody>
      </p:sp>
      <p:sp>
        <p:nvSpPr>
          <p:cNvPr id="11" name="Oval 10"/>
          <p:cNvSpPr/>
          <p:nvPr/>
        </p:nvSpPr>
        <p:spPr>
          <a:xfrm>
            <a:off x="325266" y="4699187"/>
            <a:ext cx="1097280" cy="10972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 Big-O</a:t>
            </a:r>
          </a:p>
        </p:txBody>
      </p:sp>
      <p:sp>
        <p:nvSpPr>
          <p:cNvPr id="12" name="Oval 11"/>
          <p:cNvSpPr/>
          <p:nvPr/>
        </p:nvSpPr>
        <p:spPr>
          <a:xfrm>
            <a:off x="5063293" y="2375223"/>
            <a:ext cx="1270275" cy="127027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Yes!</a:t>
            </a:r>
            <a:br>
              <a:rPr lang="en-US" dirty="0"/>
            </a:br>
            <a:r>
              <a:rPr lang="en-US" dirty="0"/>
              <a:t>Graph</a:t>
            </a:r>
          </a:p>
        </p:txBody>
      </p:sp>
      <p:cxnSp>
        <p:nvCxnSpPr>
          <p:cNvPr id="14" name="Straight Arrow Connector 13"/>
          <p:cNvCxnSpPr>
            <a:stCxn id="11" idx="6"/>
            <a:endCxn id="8" idx="2"/>
          </p:cNvCxnSpPr>
          <p:nvPr/>
        </p:nvCxnSpPr>
        <p:spPr>
          <a:xfrm flipV="1">
            <a:off x="1422546" y="5235614"/>
            <a:ext cx="1014679" cy="12213"/>
          </a:xfrm>
          <a:prstGeom prst="straightConnector1">
            <a:avLst/>
          </a:prstGeom>
          <a:ln w="412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2"/>
            <a:endCxn id="7" idx="6"/>
          </p:cNvCxnSpPr>
          <p:nvPr/>
        </p:nvCxnSpPr>
        <p:spPr>
          <a:xfrm flipH="1" flipV="1">
            <a:off x="1422546" y="2923863"/>
            <a:ext cx="1030292" cy="80391"/>
          </a:xfrm>
          <a:prstGeom prst="straightConnector1">
            <a:avLst/>
          </a:prstGeom>
          <a:ln w="412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0" idx="1"/>
            <a:endCxn id="9" idx="5"/>
          </p:cNvCxnSpPr>
          <p:nvPr/>
        </p:nvCxnSpPr>
        <p:spPr>
          <a:xfrm flipH="1" flipV="1">
            <a:off x="3537086" y="3453364"/>
            <a:ext cx="1712234" cy="1258855"/>
          </a:xfrm>
          <a:prstGeom prst="straightConnector1">
            <a:avLst/>
          </a:prstGeom>
          <a:ln w="412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8" idx="7"/>
            <a:endCxn id="12" idx="3"/>
          </p:cNvCxnSpPr>
          <p:nvPr/>
        </p:nvCxnSpPr>
        <p:spPr>
          <a:xfrm flipV="1">
            <a:off x="3518760" y="3459471"/>
            <a:ext cx="1730560" cy="1328156"/>
          </a:xfrm>
          <a:prstGeom prst="straightConnector1">
            <a:avLst/>
          </a:prstGeom>
          <a:ln w="412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7346245" y="4532288"/>
            <a:ext cx="1270275" cy="12702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 Heaps</a:t>
            </a:r>
          </a:p>
        </p:txBody>
      </p:sp>
      <p:sp>
        <p:nvSpPr>
          <p:cNvPr id="19" name="Oval 18"/>
          <p:cNvSpPr/>
          <p:nvPr/>
        </p:nvSpPr>
        <p:spPr>
          <a:xfrm>
            <a:off x="7346245" y="2381319"/>
            <a:ext cx="1270275" cy="127027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Yes! Heaps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8812699" y="1507167"/>
          <a:ext cx="2949799" cy="2069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69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7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6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3982">
                <a:tc>
                  <a:txBody>
                    <a:bodyPr/>
                    <a:lstStyle/>
                    <a:p>
                      <a:r>
                        <a:rPr lang="en-US" dirty="0"/>
                        <a:t>Problem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982">
                <a:tc>
                  <a:txBody>
                    <a:bodyPr/>
                    <a:lstStyle/>
                    <a:p>
                      <a:r>
                        <a:rPr lang="en-US" dirty="0"/>
                        <a:t>Big-O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982">
                <a:tc>
                  <a:txBody>
                    <a:bodyPr/>
                    <a:lstStyle/>
                    <a:p>
                      <a:r>
                        <a:rPr lang="en-US" dirty="0"/>
                        <a:t>Recurrence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X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982">
                <a:tc>
                  <a:txBody>
                    <a:bodyPr/>
                    <a:lstStyle/>
                    <a:p>
                      <a:r>
                        <a:rPr lang="en-US" dirty="0"/>
                        <a:t>Graph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982">
                <a:tc>
                  <a:txBody>
                    <a:bodyPr/>
                    <a:lstStyle/>
                    <a:p>
                      <a:r>
                        <a:rPr lang="en-US" dirty="0"/>
                        <a:t>Heaps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8818795" y="3881559"/>
          <a:ext cx="2949799" cy="2069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69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7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6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3982">
                <a:tc>
                  <a:txBody>
                    <a:bodyPr/>
                    <a:lstStyle/>
                    <a:p>
                      <a:r>
                        <a:rPr lang="en-US" dirty="0"/>
                        <a:t>Problem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982">
                <a:tc>
                  <a:txBody>
                    <a:bodyPr/>
                    <a:lstStyle/>
                    <a:p>
                      <a:r>
                        <a:rPr lang="en-US" dirty="0"/>
                        <a:t>Big-O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982">
                <a:tc>
                  <a:txBody>
                    <a:bodyPr/>
                    <a:lstStyle/>
                    <a:p>
                      <a:r>
                        <a:rPr lang="en-US" dirty="0"/>
                        <a:t>Recurrence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982">
                <a:tc>
                  <a:txBody>
                    <a:bodyPr/>
                    <a:lstStyle/>
                    <a:p>
                      <a:r>
                        <a:rPr lang="en-US" dirty="0"/>
                        <a:t>Graph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982">
                <a:tc>
                  <a:txBody>
                    <a:bodyPr/>
                    <a:lstStyle/>
                    <a:p>
                      <a:r>
                        <a:rPr lang="en-US" dirty="0"/>
                        <a:t>Heaps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Smiley Face 12"/>
          <p:cNvSpPr/>
          <p:nvPr/>
        </p:nvSpPr>
        <p:spPr>
          <a:xfrm>
            <a:off x="2192594" y="4395019"/>
            <a:ext cx="481780" cy="48178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miley Face 23"/>
          <p:cNvSpPr/>
          <p:nvPr/>
        </p:nvSpPr>
        <p:spPr>
          <a:xfrm>
            <a:off x="1107318" y="4291397"/>
            <a:ext cx="481780" cy="481781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miley Face 24"/>
          <p:cNvSpPr/>
          <p:nvPr/>
        </p:nvSpPr>
        <p:spPr>
          <a:xfrm>
            <a:off x="2113859" y="2192605"/>
            <a:ext cx="481780" cy="481781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miley Face 26"/>
          <p:cNvSpPr/>
          <p:nvPr/>
        </p:nvSpPr>
        <p:spPr>
          <a:xfrm>
            <a:off x="1221700" y="2128225"/>
            <a:ext cx="481780" cy="48178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78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  <p:bldP spid="25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Creation: Take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057170"/>
          </a:xfrm>
        </p:spPr>
        <p:txBody>
          <a:bodyPr>
            <a:normAutofit/>
          </a:bodyPr>
          <a:lstStyle/>
          <a:p>
            <a:r>
              <a:rPr lang="en-US" dirty="0"/>
              <a:t>Hey we made a graph!</a:t>
            </a:r>
          </a:p>
          <a:p>
            <a:r>
              <a:rPr lang="en-US" dirty="0"/>
              <a:t>What do the edges mean? </a:t>
            </a:r>
          </a:p>
          <a:p>
            <a:r>
              <a:rPr lang="en-US" dirty="0"/>
              <a:t>Each edge goes from something making someone unhappy, to the only thing that could make them happy.</a:t>
            </a:r>
          </a:p>
          <a:p>
            <a:pPr lvl="1"/>
            <a:r>
              <a:rPr lang="en-US" sz="2600" dirty="0"/>
              <a:t>We need to avoid an edge that goes TRUE THING </a:t>
            </a:r>
            <a:r>
              <a:rPr lang="en-US" sz="2600" dirty="0">
                <a:sym typeface="Wingdings" panose="05000000000000000000" pitchFamily="2" charset="2"/>
              </a:rPr>
              <a:t> FALSE THING</a:t>
            </a:r>
            <a:endParaRPr lang="en-US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15</a:t>
            </a:fld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976841" y="4149781"/>
            <a:ext cx="1267097" cy="126709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 </a:t>
            </a:r>
            <a:r>
              <a:rPr lang="en-US" sz="1200" dirty="0"/>
              <a:t>recurrence</a:t>
            </a:r>
          </a:p>
        </p:txBody>
      </p:sp>
      <p:sp>
        <p:nvSpPr>
          <p:cNvPr id="28" name="Oval 27"/>
          <p:cNvSpPr/>
          <p:nvPr/>
        </p:nvSpPr>
        <p:spPr>
          <a:xfrm>
            <a:off x="3864882" y="4246903"/>
            <a:ext cx="1097280" cy="10972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 Big-O</a:t>
            </a:r>
          </a:p>
        </p:txBody>
      </p:sp>
      <p:cxnSp>
        <p:nvCxnSpPr>
          <p:cNvPr id="29" name="Straight Arrow Connector 28"/>
          <p:cNvCxnSpPr>
            <a:stCxn id="28" idx="6"/>
            <a:endCxn id="27" idx="2"/>
          </p:cNvCxnSpPr>
          <p:nvPr/>
        </p:nvCxnSpPr>
        <p:spPr>
          <a:xfrm flipV="1">
            <a:off x="4962162" y="4783330"/>
            <a:ext cx="1014679" cy="12213"/>
          </a:xfrm>
          <a:prstGeom prst="straightConnector1">
            <a:avLst/>
          </a:prstGeom>
          <a:ln w="412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miley Face 29"/>
          <p:cNvSpPr/>
          <p:nvPr/>
        </p:nvSpPr>
        <p:spPr>
          <a:xfrm>
            <a:off x="5732210" y="3942735"/>
            <a:ext cx="481780" cy="48178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miley Face 30"/>
          <p:cNvSpPr/>
          <p:nvPr/>
        </p:nvSpPr>
        <p:spPr>
          <a:xfrm>
            <a:off x="4646934" y="3839113"/>
            <a:ext cx="481780" cy="481781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20211465">
            <a:off x="4125894" y="4976420"/>
            <a:ext cx="11275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4C3282"/>
                </a:solidFill>
              </a:rPr>
              <a:t>True</a:t>
            </a:r>
            <a:endParaRPr lang="en-U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4C3282"/>
              </a:solidFill>
              <a:effectLst/>
            </a:endParaRPr>
          </a:p>
        </p:txBody>
      </p:sp>
      <p:sp>
        <p:nvSpPr>
          <p:cNvPr id="32" name="Rectangle 31"/>
          <p:cNvSpPr/>
          <p:nvPr/>
        </p:nvSpPr>
        <p:spPr>
          <a:xfrm rot="20211465">
            <a:off x="6641755" y="4976421"/>
            <a:ext cx="125566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4C3282"/>
                </a:solidFill>
              </a:rPr>
              <a:t>False</a:t>
            </a:r>
            <a:endParaRPr lang="en-U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4C3282"/>
              </a:solidFill>
              <a:effectLst/>
            </a:endParaRPr>
          </a:p>
        </p:txBody>
      </p:sp>
      <p:sp>
        <p:nvSpPr>
          <p:cNvPr id="33" name="Smiley Face 32"/>
          <p:cNvSpPr/>
          <p:nvPr/>
        </p:nvSpPr>
        <p:spPr>
          <a:xfrm>
            <a:off x="6168868" y="5395617"/>
            <a:ext cx="481780" cy="481781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37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6" grpId="0"/>
      <p:bldP spid="32" grpId="0"/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" lvl="1" indent="-91440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2600" dirty="0"/>
              <a:t>We need to avoid an edge that goes TRUE THING </a:t>
            </a:r>
            <a:r>
              <a:rPr lang="en-US" sz="2600" dirty="0">
                <a:sym typeface="Wingdings" panose="05000000000000000000" pitchFamily="2" charset="2"/>
              </a:rPr>
              <a:t> FALSE THING</a:t>
            </a:r>
            <a:endParaRPr lang="en-US" sz="2600" dirty="0"/>
          </a:p>
          <a:p>
            <a:r>
              <a:rPr lang="en-US" dirty="0"/>
              <a:t>Let’s think about a single SCC of the graph.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Can we have a true and false statement in the same SCC?</a:t>
            </a:r>
          </a:p>
          <a:p>
            <a:r>
              <a:rPr lang="en-US" dirty="0"/>
              <a:t>What happens now that Yes B and NO B are in the same SCC?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16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902419" y="2859223"/>
            <a:ext cx="5081809" cy="2054772"/>
            <a:chOff x="2332148" y="3142843"/>
            <a:chExt cx="5081809" cy="2054772"/>
          </a:xfrm>
        </p:grpSpPr>
        <p:sp>
          <p:nvSpPr>
            <p:cNvPr id="7" name="Oval 6"/>
            <p:cNvSpPr/>
            <p:nvPr/>
          </p:nvSpPr>
          <p:spPr>
            <a:xfrm>
              <a:off x="3260757" y="3224309"/>
              <a:ext cx="757645" cy="75764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NO C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4710879" y="4439970"/>
              <a:ext cx="757645" cy="75764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Yes</a:t>
              </a:r>
              <a:br>
                <a:rPr lang="en-US" dirty="0"/>
              </a:br>
              <a:r>
                <a:rPr lang="en-US" dirty="0"/>
                <a:t>A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6656312" y="4115616"/>
              <a:ext cx="757645" cy="75764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NO B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332148" y="4353782"/>
              <a:ext cx="757645" cy="75764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Yes</a:t>
              </a:r>
              <a:br>
                <a:rPr lang="en-US" dirty="0"/>
              </a:br>
              <a:r>
                <a:rPr lang="en-US" dirty="0"/>
                <a:t>B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4957656" y="3142843"/>
              <a:ext cx="757645" cy="75764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NO E</a:t>
              </a:r>
            </a:p>
          </p:txBody>
        </p:sp>
        <p:cxnSp>
          <p:nvCxnSpPr>
            <p:cNvPr id="12" name="Straight Arrow Connector 11"/>
            <p:cNvCxnSpPr>
              <a:stCxn id="11" idx="4"/>
            </p:cNvCxnSpPr>
            <p:nvPr/>
          </p:nvCxnSpPr>
          <p:spPr>
            <a:xfrm flipH="1">
              <a:off x="3029977" y="3900488"/>
              <a:ext cx="2306502" cy="722516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endCxn id="7" idx="5"/>
            </p:cNvCxnSpPr>
            <p:nvPr/>
          </p:nvCxnSpPr>
          <p:spPr>
            <a:xfrm flipH="1" flipV="1">
              <a:off x="3907447" y="3870999"/>
              <a:ext cx="2796279" cy="467422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7" idx="6"/>
            </p:cNvCxnSpPr>
            <p:nvPr/>
          </p:nvCxnSpPr>
          <p:spPr>
            <a:xfrm flipV="1">
              <a:off x="4018402" y="3598846"/>
              <a:ext cx="939254" cy="4286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8" idx="6"/>
              <a:endCxn id="9" idx="2"/>
            </p:cNvCxnSpPr>
            <p:nvPr/>
          </p:nvCxnSpPr>
          <p:spPr>
            <a:xfrm flipV="1">
              <a:off x="5468524" y="4494439"/>
              <a:ext cx="1187788" cy="324354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0" idx="6"/>
              <a:endCxn id="8" idx="2"/>
            </p:cNvCxnSpPr>
            <p:nvPr/>
          </p:nvCxnSpPr>
          <p:spPr>
            <a:xfrm>
              <a:off x="3089793" y="4732605"/>
              <a:ext cx="1621086" cy="86188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0" idx="7"/>
              <a:endCxn id="7" idx="3"/>
            </p:cNvCxnSpPr>
            <p:nvPr/>
          </p:nvCxnSpPr>
          <p:spPr>
            <a:xfrm flipV="1">
              <a:off x="2978838" y="3870999"/>
              <a:ext cx="392874" cy="593738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606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Creation: SCCs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057170"/>
          </a:xfrm>
        </p:spPr>
        <p:txBody>
          <a:bodyPr>
            <a:noAutofit/>
          </a:bodyPr>
          <a:lstStyle/>
          <a:p>
            <a:r>
              <a:rPr lang="en-US" sz="2800" dirty="0"/>
              <a:t>The vertices of a SCC must either be all true or all false.</a:t>
            </a:r>
          </a:p>
          <a:p>
            <a:r>
              <a:rPr lang="en-US" sz="2800" b="1" dirty="0"/>
              <a:t>Algorithm Step 1:</a:t>
            </a:r>
            <a:r>
              <a:rPr lang="en-US" sz="2800" dirty="0"/>
              <a:t> Run SCC on the graph. Check that each question-type-pair are in different SCC.</a:t>
            </a:r>
          </a:p>
          <a:p>
            <a:r>
              <a:rPr lang="en-US" sz="2800" dirty="0"/>
              <a:t>Now what? Every SCC gets the same value. </a:t>
            </a:r>
          </a:p>
          <a:p>
            <a:pPr lvl="1"/>
            <a:r>
              <a:rPr lang="en-US" sz="2800" dirty="0"/>
              <a:t>Treat it as a single object! </a:t>
            </a:r>
          </a:p>
          <a:p>
            <a:r>
              <a:rPr lang="en-US" sz="2800" dirty="0"/>
              <a:t>We want to avoid edges from true things to false things. </a:t>
            </a:r>
          </a:p>
          <a:p>
            <a:pPr lvl="1"/>
            <a:r>
              <a:rPr lang="en-US" sz="2800" dirty="0"/>
              <a:t>“Trues” seem more useful for us at the end. </a:t>
            </a:r>
          </a:p>
          <a:p>
            <a:r>
              <a:rPr lang="en-US" sz="2800" dirty="0">
                <a:sym typeface="Wingdings" panose="05000000000000000000" pitchFamily="2" charset="2"/>
              </a:rPr>
              <a:t>Is there some way to start from the end?</a:t>
            </a:r>
          </a:p>
          <a:p>
            <a:pPr marL="0" indent="0">
              <a:buNone/>
            </a:pPr>
            <a:r>
              <a:rPr lang="en-US" sz="2800" dirty="0">
                <a:sym typeface="Wingdings" panose="05000000000000000000" pitchFamily="2" charset="2"/>
              </a:rPr>
              <a:t>YES! Topological Sort 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29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18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69751" y="3839721"/>
            <a:ext cx="5081809" cy="2054772"/>
            <a:chOff x="2332148" y="3142843"/>
            <a:chExt cx="5081809" cy="2054772"/>
          </a:xfrm>
        </p:grpSpPr>
        <p:sp>
          <p:nvSpPr>
            <p:cNvPr id="7" name="Oval 6"/>
            <p:cNvSpPr/>
            <p:nvPr/>
          </p:nvSpPr>
          <p:spPr>
            <a:xfrm>
              <a:off x="3260757" y="3224309"/>
              <a:ext cx="757645" cy="75764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NO C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4710879" y="4439970"/>
              <a:ext cx="757645" cy="75764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Yes</a:t>
              </a:r>
              <a:br>
                <a:rPr lang="en-US" dirty="0"/>
              </a:br>
              <a:r>
                <a:rPr lang="en-US" dirty="0"/>
                <a:t>A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6656312" y="4115616"/>
              <a:ext cx="757645" cy="75764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NO D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332148" y="4353782"/>
              <a:ext cx="757645" cy="75764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Yes</a:t>
              </a:r>
              <a:br>
                <a:rPr lang="en-US" dirty="0"/>
              </a:br>
              <a:r>
                <a:rPr lang="en-US" dirty="0"/>
                <a:t>B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4957656" y="3142843"/>
              <a:ext cx="757645" cy="75764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NO E</a:t>
              </a:r>
            </a:p>
          </p:txBody>
        </p:sp>
        <p:cxnSp>
          <p:nvCxnSpPr>
            <p:cNvPr id="12" name="Straight Arrow Connector 11"/>
            <p:cNvCxnSpPr>
              <a:stCxn id="11" idx="4"/>
            </p:cNvCxnSpPr>
            <p:nvPr/>
          </p:nvCxnSpPr>
          <p:spPr>
            <a:xfrm flipH="1">
              <a:off x="3029977" y="3900488"/>
              <a:ext cx="2306502" cy="722516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endCxn id="7" idx="5"/>
            </p:cNvCxnSpPr>
            <p:nvPr/>
          </p:nvCxnSpPr>
          <p:spPr>
            <a:xfrm flipH="1" flipV="1">
              <a:off x="3907447" y="3870999"/>
              <a:ext cx="2796279" cy="467422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7" idx="6"/>
            </p:cNvCxnSpPr>
            <p:nvPr/>
          </p:nvCxnSpPr>
          <p:spPr>
            <a:xfrm flipV="1">
              <a:off x="4018402" y="3598846"/>
              <a:ext cx="939254" cy="4286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8" idx="6"/>
              <a:endCxn id="9" idx="2"/>
            </p:cNvCxnSpPr>
            <p:nvPr/>
          </p:nvCxnSpPr>
          <p:spPr>
            <a:xfrm flipV="1">
              <a:off x="5468524" y="4494439"/>
              <a:ext cx="1187788" cy="324354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0" idx="6"/>
              <a:endCxn id="8" idx="2"/>
            </p:cNvCxnSpPr>
            <p:nvPr/>
          </p:nvCxnSpPr>
          <p:spPr>
            <a:xfrm>
              <a:off x="3089793" y="4732605"/>
              <a:ext cx="1621086" cy="86188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0" idx="7"/>
              <a:endCxn id="7" idx="3"/>
            </p:cNvCxnSpPr>
            <p:nvPr/>
          </p:nvCxnSpPr>
          <p:spPr>
            <a:xfrm flipV="1">
              <a:off x="2978838" y="3870999"/>
              <a:ext cx="392874" cy="593738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658886" y="468341"/>
            <a:ext cx="5081809" cy="2054772"/>
            <a:chOff x="2332148" y="3142843"/>
            <a:chExt cx="5081809" cy="2054772"/>
          </a:xfrm>
        </p:grpSpPr>
        <p:sp>
          <p:nvSpPr>
            <p:cNvPr id="19" name="Oval 18"/>
            <p:cNvSpPr/>
            <p:nvPr/>
          </p:nvSpPr>
          <p:spPr>
            <a:xfrm>
              <a:off x="3260757" y="3224309"/>
              <a:ext cx="757645" cy="75764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YesC</a:t>
              </a:r>
              <a:endParaRPr lang="en-US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4710879" y="4439970"/>
              <a:ext cx="757645" cy="75764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NOA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6656312" y="4115616"/>
              <a:ext cx="757645" cy="75764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Yes D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2332148" y="4353782"/>
              <a:ext cx="757645" cy="75764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NOB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4957656" y="3142843"/>
              <a:ext cx="757645" cy="75764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YesE</a:t>
              </a:r>
              <a:endParaRPr lang="en-US" dirty="0"/>
            </a:p>
          </p:txBody>
        </p:sp>
        <p:cxnSp>
          <p:nvCxnSpPr>
            <p:cNvPr id="24" name="Straight Arrow Connector 23"/>
            <p:cNvCxnSpPr>
              <a:stCxn id="23" idx="4"/>
            </p:cNvCxnSpPr>
            <p:nvPr/>
          </p:nvCxnSpPr>
          <p:spPr>
            <a:xfrm flipH="1">
              <a:off x="3029977" y="3900488"/>
              <a:ext cx="2306502" cy="722516"/>
            </a:xfrm>
            <a:prstGeom prst="straightConnector1">
              <a:avLst/>
            </a:prstGeom>
            <a:ln w="41275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endCxn id="19" idx="5"/>
            </p:cNvCxnSpPr>
            <p:nvPr/>
          </p:nvCxnSpPr>
          <p:spPr>
            <a:xfrm flipH="1" flipV="1">
              <a:off x="3907447" y="3870999"/>
              <a:ext cx="2796279" cy="467422"/>
            </a:xfrm>
            <a:prstGeom prst="straightConnector1">
              <a:avLst/>
            </a:prstGeom>
            <a:ln w="41275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9" idx="6"/>
            </p:cNvCxnSpPr>
            <p:nvPr/>
          </p:nvCxnSpPr>
          <p:spPr>
            <a:xfrm flipV="1">
              <a:off x="4018402" y="3598846"/>
              <a:ext cx="939254" cy="4286"/>
            </a:xfrm>
            <a:prstGeom prst="straightConnector1">
              <a:avLst/>
            </a:prstGeom>
            <a:ln w="41275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0" idx="6"/>
              <a:endCxn id="21" idx="2"/>
            </p:cNvCxnSpPr>
            <p:nvPr/>
          </p:nvCxnSpPr>
          <p:spPr>
            <a:xfrm flipV="1">
              <a:off x="5468524" y="4494439"/>
              <a:ext cx="1187788" cy="324354"/>
            </a:xfrm>
            <a:prstGeom prst="straightConnector1">
              <a:avLst/>
            </a:prstGeom>
            <a:ln w="41275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22" idx="6"/>
              <a:endCxn id="20" idx="2"/>
            </p:cNvCxnSpPr>
            <p:nvPr/>
          </p:nvCxnSpPr>
          <p:spPr>
            <a:xfrm>
              <a:off x="3089793" y="4732605"/>
              <a:ext cx="1621086" cy="86188"/>
            </a:xfrm>
            <a:prstGeom prst="straightConnector1">
              <a:avLst/>
            </a:prstGeom>
            <a:ln w="41275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22" idx="7"/>
              <a:endCxn id="19" idx="3"/>
            </p:cNvCxnSpPr>
            <p:nvPr/>
          </p:nvCxnSpPr>
          <p:spPr>
            <a:xfrm flipV="1">
              <a:off x="2978838" y="3870999"/>
              <a:ext cx="392874" cy="593738"/>
            </a:xfrm>
            <a:prstGeom prst="straightConnector1">
              <a:avLst/>
            </a:prstGeom>
            <a:ln w="41275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Oval 29"/>
          <p:cNvSpPr/>
          <p:nvPr/>
        </p:nvSpPr>
        <p:spPr>
          <a:xfrm>
            <a:off x="6998073" y="1634875"/>
            <a:ext cx="757645" cy="75764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 F</a:t>
            </a:r>
          </a:p>
        </p:txBody>
      </p:sp>
      <p:sp>
        <p:nvSpPr>
          <p:cNvPr id="31" name="Oval 30"/>
          <p:cNvSpPr/>
          <p:nvPr/>
        </p:nvSpPr>
        <p:spPr>
          <a:xfrm>
            <a:off x="7050371" y="4825510"/>
            <a:ext cx="757645" cy="75764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Yes</a:t>
            </a:r>
            <a:br>
              <a:rPr lang="en-US" dirty="0"/>
            </a:br>
            <a:r>
              <a:rPr lang="en-US" dirty="0"/>
              <a:t>F</a:t>
            </a:r>
          </a:p>
        </p:txBody>
      </p:sp>
      <p:sp>
        <p:nvSpPr>
          <p:cNvPr id="32" name="Oval 31"/>
          <p:cNvSpPr/>
          <p:nvPr/>
        </p:nvSpPr>
        <p:spPr>
          <a:xfrm>
            <a:off x="9260746" y="2269280"/>
            <a:ext cx="757645" cy="75764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Yes</a:t>
            </a:r>
            <a:br>
              <a:rPr lang="en-US" dirty="0"/>
            </a:br>
            <a:r>
              <a:rPr lang="en-US" dirty="0"/>
              <a:t>H</a:t>
            </a:r>
          </a:p>
        </p:txBody>
      </p:sp>
      <p:sp>
        <p:nvSpPr>
          <p:cNvPr id="33" name="Oval 32"/>
          <p:cNvSpPr/>
          <p:nvPr/>
        </p:nvSpPr>
        <p:spPr>
          <a:xfrm>
            <a:off x="9260746" y="5473345"/>
            <a:ext cx="757645" cy="75764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Yes</a:t>
            </a:r>
            <a:br>
              <a:rPr lang="en-US" dirty="0"/>
            </a:br>
            <a:r>
              <a:rPr lang="en-US" dirty="0"/>
              <a:t>G</a:t>
            </a:r>
          </a:p>
        </p:txBody>
      </p:sp>
      <p:sp>
        <p:nvSpPr>
          <p:cNvPr id="34" name="Oval 33"/>
          <p:cNvSpPr/>
          <p:nvPr/>
        </p:nvSpPr>
        <p:spPr>
          <a:xfrm>
            <a:off x="9260746" y="3995417"/>
            <a:ext cx="757645" cy="75764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 H</a:t>
            </a:r>
          </a:p>
        </p:txBody>
      </p:sp>
      <p:sp>
        <p:nvSpPr>
          <p:cNvPr id="35" name="Oval 34"/>
          <p:cNvSpPr/>
          <p:nvPr/>
        </p:nvSpPr>
        <p:spPr>
          <a:xfrm>
            <a:off x="9219453" y="894154"/>
            <a:ext cx="757645" cy="75764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 G</a:t>
            </a:r>
          </a:p>
        </p:txBody>
      </p:sp>
      <p:cxnSp>
        <p:nvCxnSpPr>
          <p:cNvPr id="36" name="Straight Arrow Connector 35"/>
          <p:cNvCxnSpPr>
            <a:stCxn id="21" idx="6"/>
          </p:cNvCxnSpPr>
          <p:nvPr/>
        </p:nvCxnSpPr>
        <p:spPr>
          <a:xfrm>
            <a:off x="5740695" y="1819937"/>
            <a:ext cx="1257378" cy="192356"/>
          </a:xfrm>
          <a:prstGeom prst="straightConnector1">
            <a:avLst/>
          </a:prstGeom>
          <a:ln w="41275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2" idx="1"/>
            <a:endCxn id="35" idx="3"/>
          </p:cNvCxnSpPr>
          <p:nvPr/>
        </p:nvCxnSpPr>
        <p:spPr>
          <a:xfrm flipH="1" flipV="1">
            <a:off x="9330408" y="1540844"/>
            <a:ext cx="41293" cy="839391"/>
          </a:xfrm>
          <a:prstGeom prst="straightConnector1">
            <a:avLst/>
          </a:prstGeom>
          <a:ln w="41275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5" idx="5"/>
            <a:endCxn id="32" idx="7"/>
          </p:cNvCxnSpPr>
          <p:nvPr/>
        </p:nvCxnSpPr>
        <p:spPr>
          <a:xfrm>
            <a:off x="9866143" y="1540844"/>
            <a:ext cx="41293" cy="839391"/>
          </a:xfrm>
          <a:prstGeom prst="straightConnector1">
            <a:avLst/>
          </a:prstGeom>
          <a:ln w="41275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9812455" y="4688352"/>
            <a:ext cx="41293" cy="839391"/>
          </a:xfrm>
          <a:prstGeom prst="straightConnector1">
            <a:avLst/>
          </a:prstGeom>
          <a:ln w="41275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 flipV="1">
            <a:off x="9397723" y="4688351"/>
            <a:ext cx="41293" cy="839391"/>
          </a:xfrm>
          <a:prstGeom prst="straightConnector1">
            <a:avLst/>
          </a:prstGeom>
          <a:ln w="41275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9" idx="6"/>
          </p:cNvCxnSpPr>
          <p:nvPr/>
        </p:nvCxnSpPr>
        <p:spPr>
          <a:xfrm flipH="1" flipV="1">
            <a:off x="5751560" y="5191317"/>
            <a:ext cx="1298811" cy="56486"/>
          </a:xfrm>
          <a:prstGeom prst="straightConnector1">
            <a:avLst/>
          </a:prstGeom>
          <a:ln w="41275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32" idx="2"/>
          </p:cNvCxnSpPr>
          <p:nvPr/>
        </p:nvCxnSpPr>
        <p:spPr>
          <a:xfrm>
            <a:off x="7777837" y="2058103"/>
            <a:ext cx="1482909" cy="590000"/>
          </a:xfrm>
          <a:prstGeom prst="straightConnector1">
            <a:avLst/>
          </a:prstGeom>
          <a:ln w="41275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34" idx="2"/>
          </p:cNvCxnSpPr>
          <p:nvPr/>
        </p:nvCxnSpPr>
        <p:spPr>
          <a:xfrm flipH="1">
            <a:off x="7785235" y="4374240"/>
            <a:ext cx="1475511" cy="735482"/>
          </a:xfrm>
          <a:prstGeom prst="straightConnector1">
            <a:avLst/>
          </a:prstGeom>
          <a:ln w="41275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8" idx="7"/>
          </p:cNvCxnSpPr>
          <p:nvPr/>
        </p:nvCxnSpPr>
        <p:spPr>
          <a:xfrm flipV="1">
            <a:off x="3695172" y="2838926"/>
            <a:ext cx="5591351" cy="2408877"/>
          </a:xfrm>
          <a:prstGeom prst="straightConnector1">
            <a:avLst/>
          </a:prstGeom>
          <a:ln w="41275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20" idx="5"/>
          </p:cNvCxnSpPr>
          <p:nvPr/>
        </p:nvCxnSpPr>
        <p:spPr>
          <a:xfrm flipH="1" flipV="1">
            <a:off x="3684307" y="2412158"/>
            <a:ext cx="5687394" cy="1749149"/>
          </a:xfrm>
          <a:prstGeom prst="straightConnector1">
            <a:avLst/>
          </a:prstGeom>
          <a:ln w="41275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8353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19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69751" y="3839721"/>
            <a:ext cx="5081809" cy="2054772"/>
            <a:chOff x="2332148" y="3142843"/>
            <a:chExt cx="5081809" cy="2054772"/>
          </a:xfrm>
        </p:grpSpPr>
        <p:sp>
          <p:nvSpPr>
            <p:cNvPr id="7" name="Oval 6"/>
            <p:cNvSpPr/>
            <p:nvPr/>
          </p:nvSpPr>
          <p:spPr>
            <a:xfrm>
              <a:off x="3260757" y="3224309"/>
              <a:ext cx="757645" cy="75764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NO C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4710879" y="4439970"/>
              <a:ext cx="757645" cy="75764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Yes</a:t>
              </a:r>
              <a:br>
                <a:rPr lang="en-US" dirty="0"/>
              </a:br>
              <a:r>
                <a:rPr lang="en-US" dirty="0"/>
                <a:t>A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6656312" y="4115616"/>
              <a:ext cx="757645" cy="75764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NO D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332148" y="4353782"/>
              <a:ext cx="757645" cy="75764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Yes</a:t>
              </a:r>
              <a:br>
                <a:rPr lang="en-US" dirty="0"/>
              </a:br>
              <a:r>
                <a:rPr lang="en-US" dirty="0"/>
                <a:t>B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4957656" y="3142843"/>
              <a:ext cx="757645" cy="75764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NO E</a:t>
              </a:r>
            </a:p>
          </p:txBody>
        </p:sp>
        <p:cxnSp>
          <p:nvCxnSpPr>
            <p:cNvPr id="12" name="Straight Arrow Connector 11"/>
            <p:cNvCxnSpPr>
              <a:stCxn id="11" idx="4"/>
            </p:cNvCxnSpPr>
            <p:nvPr/>
          </p:nvCxnSpPr>
          <p:spPr>
            <a:xfrm flipH="1">
              <a:off x="3029977" y="3900488"/>
              <a:ext cx="2306502" cy="722516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endCxn id="7" idx="5"/>
            </p:cNvCxnSpPr>
            <p:nvPr/>
          </p:nvCxnSpPr>
          <p:spPr>
            <a:xfrm flipH="1" flipV="1">
              <a:off x="3907447" y="3870999"/>
              <a:ext cx="2796279" cy="467422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7" idx="6"/>
            </p:cNvCxnSpPr>
            <p:nvPr/>
          </p:nvCxnSpPr>
          <p:spPr>
            <a:xfrm flipV="1">
              <a:off x="4018402" y="3598846"/>
              <a:ext cx="939254" cy="4286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8" idx="6"/>
              <a:endCxn id="9" idx="2"/>
            </p:cNvCxnSpPr>
            <p:nvPr/>
          </p:nvCxnSpPr>
          <p:spPr>
            <a:xfrm flipV="1">
              <a:off x="5468524" y="4494439"/>
              <a:ext cx="1187788" cy="324354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0" idx="6"/>
              <a:endCxn id="8" idx="2"/>
            </p:cNvCxnSpPr>
            <p:nvPr/>
          </p:nvCxnSpPr>
          <p:spPr>
            <a:xfrm>
              <a:off x="3089793" y="4732605"/>
              <a:ext cx="1621086" cy="86188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0" idx="7"/>
              <a:endCxn id="7" idx="3"/>
            </p:cNvCxnSpPr>
            <p:nvPr/>
          </p:nvCxnSpPr>
          <p:spPr>
            <a:xfrm flipV="1">
              <a:off x="2978838" y="3870999"/>
              <a:ext cx="392874" cy="593738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658886" y="468341"/>
            <a:ext cx="5081809" cy="2054772"/>
            <a:chOff x="2332148" y="3142843"/>
            <a:chExt cx="5081809" cy="2054772"/>
          </a:xfrm>
        </p:grpSpPr>
        <p:sp>
          <p:nvSpPr>
            <p:cNvPr id="19" name="Oval 18"/>
            <p:cNvSpPr/>
            <p:nvPr/>
          </p:nvSpPr>
          <p:spPr>
            <a:xfrm>
              <a:off x="3260757" y="3224309"/>
              <a:ext cx="757645" cy="75764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YesC</a:t>
              </a:r>
              <a:endParaRPr lang="en-US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4710879" y="4439970"/>
              <a:ext cx="757645" cy="75764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NOA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6656312" y="4115616"/>
              <a:ext cx="757645" cy="75764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Yes D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2332148" y="4353782"/>
              <a:ext cx="757645" cy="75764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NOB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4957656" y="3142843"/>
              <a:ext cx="757645" cy="75764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YesE</a:t>
              </a:r>
              <a:endParaRPr lang="en-US" dirty="0"/>
            </a:p>
          </p:txBody>
        </p:sp>
        <p:cxnSp>
          <p:nvCxnSpPr>
            <p:cNvPr id="24" name="Straight Arrow Connector 23"/>
            <p:cNvCxnSpPr>
              <a:stCxn id="23" idx="4"/>
            </p:cNvCxnSpPr>
            <p:nvPr/>
          </p:nvCxnSpPr>
          <p:spPr>
            <a:xfrm flipH="1">
              <a:off x="3029977" y="3900488"/>
              <a:ext cx="2306502" cy="722516"/>
            </a:xfrm>
            <a:prstGeom prst="straightConnector1">
              <a:avLst/>
            </a:prstGeom>
            <a:ln w="41275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endCxn id="19" idx="5"/>
            </p:cNvCxnSpPr>
            <p:nvPr/>
          </p:nvCxnSpPr>
          <p:spPr>
            <a:xfrm flipH="1" flipV="1">
              <a:off x="3907447" y="3870999"/>
              <a:ext cx="2796279" cy="467422"/>
            </a:xfrm>
            <a:prstGeom prst="straightConnector1">
              <a:avLst/>
            </a:prstGeom>
            <a:ln w="41275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9" idx="6"/>
            </p:cNvCxnSpPr>
            <p:nvPr/>
          </p:nvCxnSpPr>
          <p:spPr>
            <a:xfrm flipV="1">
              <a:off x="4018402" y="3598846"/>
              <a:ext cx="939254" cy="4286"/>
            </a:xfrm>
            <a:prstGeom prst="straightConnector1">
              <a:avLst/>
            </a:prstGeom>
            <a:ln w="41275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0" idx="6"/>
              <a:endCxn id="21" idx="2"/>
            </p:cNvCxnSpPr>
            <p:nvPr/>
          </p:nvCxnSpPr>
          <p:spPr>
            <a:xfrm flipV="1">
              <a:off x="5468524" y="4494439"/>
              <a:ext cx="1187788" cy="324354"/>
            </a:xfrm>
            <a:prstGeom prst="straightConnector1">
              <a:avLst/>
            </a:prstGeom>
            <a:ln w="41275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22" idx="6"/>
              <a:endCxn id="20" idx="2"/>
            </p:cNvCxnSpPr>
            <p:nvPr/>
          </p:nvCxnSpPr>
          <p:spPr>
            <a:xfrm>
              <a:off x="3089793" y="4732605"/>
              <a:ext cx="1621086" cy="86188"/>
            </a:xfrm>
            <a:prstGeom prst="straightConnector1">
              <a:avLst/>
            </a:prstGeom>
            <a:ln w="41275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22" idx="7"/>
              <a:endCxn id="19" idx="3"/>
            </p:cNvCxnSpPr>
            <p:nvPr/>
          </p:nvCxnSpPr>
          <p:spPr>
            <a:xfrm flipV="1">
              <a:off x="2978838" y="3870999"/>
              <a:ext cx="392874" cy="593738"/>
            </a:xfrm>
            <a:prstGeom prst="straightConnector1">
              <a:avLst/>
            </a:prstGeom>
            <a:ln w="41275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Oval 29"/>
          <p:cNvSpPr/>
          <p:nvPr/>
        </p:nvSpPr>
        <p:spPr>
          <a:xfrm>
            <a:off x="6998073" y="1634875"/>
            <a:ext cx="757645" cy="75764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 F</a:t>
            </a:r>
          </a:p>
        </p:txBody>
      </p:sp>
      <p:sp>
        <p:nvSpPr>
          <p:cNvPr id="31" name="Oval 30"/>
          <p:cNvSpPr/>
          <p:nvPr/>
        </p:nvSpPr>
        <p:spPr>
          <a:xfrm>
            <a:off x="7050371" y="4825510"/>
            <a:ext cx="757645" cy="75764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Yes</a:t>
            </a:r>
            <a:br>
              <a:rPr lang="en-US" dirty="0"/>
            </a:br>
            <a:r>
              <a:rPr lang="en-US" dirty="0"/>
              <a:t>F</a:t>
            </a:r>
          </a:p>
        </p:txBody>
      </p:sp>
      <p:sp>
        <p:nvSpPr>
          <p:cNvPr id="32" name="Oval 31"/>
          <p:cNvSpPr/>
          <p:nvPr/>
        </p:nvSpPr>
        <p:spPr>
          <a:xfrm>
            <a:off x="9260746" y="2269280"/>
            <a:ext cx="757645" cy="75764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Yes</a:t>
            </a:r>
            <a:br>
              <a:rPr lang="en-US" dirty="0"/>
            </a:br>
            <a:r>
              <a:rPr lang="en-US" dirty="0"/>
              <a:t>H</a:t>
            </a:r>
          </a:p>
        </p:txBody>
      </p:sp>
      <p:sp>
        <p:nvSpPr>
          <p:cNvPr id="33" name="Oval 32"/>
          <p:cNvSpPr/>
          <p:nvPr/>
        </p:nvSpPr>
        <p:spPr>
          <a:xfrm>
            <a:off x="9260746" y="5473345"/>
            <a:ext cx="757645" cy="75764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Yes</a:t>
            </a:r>
            <a:br>
              <a:rPr lang="en-US" dirty="0"/>
            </a:br>
            <a:r>
              <a:rPr lang="en-US" dirty="0"/>
              <a:t>G</a:t>
            </a:r>
          </a:p>
        </p:txBody>
      </p:sp>
      <p:sp>
        <p:nvSpPr>
          <p:cNvPr id="34" name="Oval 33"/>
          <p:cNvSpPr/>
          <p:nvPr/>
        </p:nvSpPr>
        <p:spPr>
          <a:xfrm>
            <a:off x="9260746" y="3995417"/>
            <a:ext cx="757645" cy="75764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 H</a:t>
            </a:r>
          </a:p>
        </p:txBody>
      </p:sp>
      <p:sp>
        <p:nvSpPr>
          <p:cNvPr id="35" name="Oval 34"/>
          <p:cNvSpPr/>
          <p:nvPr/>
        </p:nvSpPr>
        <p:spPr>
          <a:xfrm>
            <a:off x="9219453" y="894154"/>
            <a:ext cx="757645" cy="75764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 G</a:t>
            </a:r>
          </a:p>
        </p:txBody>
      </p:sp>
      <p:cxnSp>
        <p:nvCxnSpPr>
          <p:cNvPr id="36" name="Straight Arrow Connector 35"/>
          <p:cNvCxnSpPr>
            <a:stCxn id="21" idx="6"/>
          </p:cNvCxnSpPr>
          <p:nvPr/>
        </p:nvCxnSpPr>
        <p:spPr>
          <a:xfrm>
            <a:off x="5740695" y="1819937"/>
            <a:ext cx="1257378" cy="192356"/>
          </a:xfrm>
          <a:prstGeom prst="straightConnector1">
            <a:avLst/>
          </a:prstGeom>
          <a:ln w="41275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2" idx="1"/>
            <a:endCxn id="35" idx="3"/>
          </p:cNvCxnSpPr>
          <p:nvPr/>
        </p:nvCxnSpPr>
        <p:spPr>
          <a:xfrm flipH="1" flipV="1">
            <a:off x="9330408" y="1540844"/>
            <a:ext cx="41293" cy="839391"/>
          </a:xfrm>
          <a:prstGeom prst="straightConnector1">
            <a:avLst/>
          </a:prstGeom>
          <a:ln w="41275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5" idx="5"/>
            <a:endCxn id="32" idx="7"/>
          </p:cNvCxnSpPr>
          <p:nvPr/>
        </p:nvCxnSpPr>
        <p:spPr>
          <a:xfrm>
            <a:off x="9866143" y="1540844"/>
            <a:ext cx="41293" cy="839391"/>
          </a:xfrm>
          <a:prstGeom prst="straightConnector1">
            <a:avLst/>
          </a:prstGeom>
          <a:ln w="41275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9812455" y="4688352"/>
            <a:ext cx="41293" cy="839391"/>
          </a:xfrm>
          <a:prstGeom prst="straightConnector1">
            <a:avLst/>
          </a:prstGeom>
          <a:ln w="41275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 flipV="1">
            <a:off x="9397723" y="4688351"/>
            <a:ext cx="41293" cy="839391"/>
          </a:xfrm>
          <a:prstGeom prst="straightConnector1">
            <a:avLst/>
          </a:prstGeom>
          <a:ln w="41275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9" idx="6"/>
          </p:cNvCxnSpPr>
          <p:nvPr/>
        </p:nvCxnSpPr>
        <p:spPr>
          <a:xfrm flipH="1" flipV="1">
            <a:off x="5751560" y="5191317"/>
            <a:ext cx="1298811" cy="56486"/>
          </a:xfrm>
          <a:prstGeom prst="straightConnector1">
            <a:avLst/>
          </a:prstGeom>
          <a:ln w="41275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32" idx="2"/>
          </p:cNvCxnSpPr>
          <p:nvPr/>
        </p:nvCxnSpPr>
        <p:spPr>
          <a:xfrm>
            <a:off x="7777837" y="2058103"/>
            <a:ext cx="1482909" cy="590000"/>
          </a:xfrm>
          <a:prstGeom prst="straightConnector1">
            <a:avLst/>
          </a:prstGeom>
          <a:ln w="41275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34" idx="2"/>
          </p:cNvCxnSpPr>
          <p:nvPr/>
        </p:nvCxnSpPr>
        <p:spPr>
          <a:xfrm flipH="1">
            <a:off x="7785235" y="4374240"/>
            <a:ext cx="1475511" cy="735482"/>
          </a:xfrm>
          <a:prstGeom prst="straightConnector1">
            <a:avLst/>
          </a:prstGeom>
          <a:ln w="41275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8" idx="7"/>
          </p:cNvCxnSpPr>
          <p:nvPr/>
        </p:nvCxnSpPr>
        <p:spPr>
          <a:xfrm flipV="1">
            <a:off x="3695172" y="2838926"/>
            <a:ext cx="5591351" cy="2408877"/>
          </a:xfrm>
          <a:prstGeom prst="straightConnector1">
            <a:avLst/>
          </a:prstGeom>
          <a:ln w="41275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20" idx="5"/>
          </p:cNvCxnSpPr>
          <p:nvPr/>
        </p:nvCxnSpPr>
        <p:spPr>
          <a:xfrm flipH="1" flipV="1">
            <a:off x="3684307" y="2412158"/>
            <a:ext cx="5687394" cy="1749149"/>
          </a:xfrm>
          <a:prstGeom prst="straightConnector1">
            <a:avLst/>
          </a:prstGeom>
          <a:ln w="41275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8917926" y="662609"/>
            <a:ext cx="1360698" cy="2691994"/>
          </a:xfrm>
          <a:prstGeom prst="ellipse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9002928" y="3711263"/>
            <a:ext cx="1360698" cy="2691994"/>
          </a:xfrm>
          <a:prstGeom prst="ellipse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839291" y="4618002"/>
            <a:ext cx="1169256" cy="1146630"/>
          </a:xfrm>
          <a:prstGeom prst="ellipse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6833752" y="1484788"/>
            <a:ext cx="1169256" cy="1146630"/>
          </a:xfrm>
          <a:prstGeom prst="ellipse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212035" y="265043"/>
            <a:ext cx="5787017" cy="2839537"/>
          </a:xfrm>
          <a:prstGeom prst="ellipse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222288" y="3557874"/>
            <a:ext cx="5787017" cy="2839537"/>
          </a:xfrm>
          <a:prstGeom prst="ellipse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ight Arrow 60"/>
          <p:cNvSpPr/>
          <p:nvPr/>
        </p:nvSpPr>
        <p:spPr>
          <a:xfrm rot="12226791">
            <a:off x="7955242" y="2131890"/>
            <a:ext cx="1010449" cy="3407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ight Arrow 61"/>
          <p:cNvSpPr/>
          <p:nvPr/>
        </p:nvSpPr>
        <p:spPr>
          <a:xfrm rot="12226791">
            <a:off x="5950757" y="1803934"/>
            <a:ext cx="1010449" cy="3407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ight Arrow 62"/>
          <p:cNvSpPr/>
          <p:nvPr/>
        </p:nvSpPr>
        <p:spPr>
          <a:xfrm rot="20107108">
            <a:off x="7961147" y="4631210"/>
            <a:ext cx="1010449" cy="3407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ight Arrow 63"/>
          <p:cNvSpPr/>
          <p:nvPr/>
        </p:nvSpPr>
        <p:spPr>
          <a:xfrm>
            <a:off x="5825571" y="5029255"/>
            <a:ext cx="1010449" cy="3407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ight Arrow 64"/>
          <p:cNvSpPr/>
          <p:nvPr/>
        </p:nvSpPr>
        <p:spPr>
          <a:xfrm rot="1097187">
            <a:off x="4925588" y="3102603"/>
            <a:ext cx="4170523" cy="6473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ight Arrow 65"/>
          <p:cNvSpPr/>
          <p:nvPr/>
        </p:nvSpPr>
        <p:spPr>
          <a:xfrm rot="9460749">
            <a:off x="5533728" y="3165090"/>
            <a:ext cx="3697044" cy="6473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34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D4C30-0C27-3343-BAD2-5944280D8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95D7F-3CF0-A042-B9E9-DAF2BAF393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HW 7 Due Friday</a:t>
            </a:r>
          </a:p>
          <a:p>
            <a:r>
              <a:rPr lang="en-US" dirty="0"/>
              <a:t>Final exam review Wednesday 6/5 4-5:50</a:t>
            </a:r>
          </a:p>
          <a:p>
            <a:r>
              <a:rPr lang="en-US" dirty="0"/>
              <a:t>Final exam next Tuesday!</a:t>
            </a:r>
          </a:p>
          <a:p>
            <a:r>
              <a:rPr lang="en-US" dirty="0"/>
              <a:t>Double check all grades </a:t>
            </a:r>
          </a:p>
          <a:p>
            <a:r>
              <a:rPr lang="en-US" dirty="0"/>
              <a:t>Please fill out survey</a:t>
            </a:r>
          </a:p>
          <a:p>
            <a:r>
              <a:rPr lang="en-US" dirty="0"/>
              <a:t>Section Survey</a:t>
            </a:r>
          </a:p>
          <a:p>
            <a:r>
              <a:rPr lang="en-US" dirty="0"/>
              <a:t>TA Award Nominations – Bob </a:t>
            </a:r>
            <a:r>
              <a:rPr lang="en-US" dirty="0" err="1"/>
              <a:t>Bandes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FCCF48-4A87-5043-BABD-38C5E562F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 dirty="0"/>
              <a:t>CSE 373 19 </a:t>
            </a:r>
            <a:r>
              <a:rPr lang="en-US" dirty="0" err="1"/>
              <a:t>Sp</a:t>
            </a:r>
            <a:r>
              <a:rPr lang="en-US" dirty="0"/>
              <a:t>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27215647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20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69751" y="3839721"/>
            <a:ext cx="5081809" cy="2054772"/>
            <a:chOff x="2332148" y="3142843"/>
            <a:chExt cx="5081809" cy="2054772"/>
          </a:xfrm>
        </p:grpSpPr>
        <p:sp>
          <p:nvSpPr>
            <p:cNvPr id="7" name="Oval 6"/>
            <p:cNvSpPr/>
            <p:nvPr/>
          </p:nvSpPr>
          <p:spPr>
            <a:xfrm>
              <a:off x="3260757" y="3224309"/>
              <a:ext cx="757645" cy="75764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NO C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4710879" y="4439970"/>
              <a:ext cx="757645" cy="75764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Yes</a:t>
              </a:r>
              <a:br>
                <a:rPr lang="en-US" dirty="0"/>
              </a:br>
              <a:r>
                <a:rPr lang="en-US" dirty="0"/>
                <a:t>A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6656312" y="4115616"/>
              <a:ext cx="757645" cy="75764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NO D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332148" y="4353782"/>
              <a:ext cx="757645" cy="75764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Yes</a:t>
              </a:r>
              <a:br>
                <a:rPr lang="en-US" dirty="0"/>
              </a:br>
              <a:r>
                <a:rPr lang="en-US" dirty="0"/>
                <a:t>B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4957656" y="3142843"/>
              <a:ext cx="757645" cy="75764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NO E</a:t>
              </a:r>
            </a:p>
          </p:txBody>
        </p:sp>
        <p:cxnSp>
          <p:nvCxnSpPr>
            <p:cNvPr id="12" name="Straight Arrow Connector 11"/>
            <p:cNvCxnSpPr>
              <a:stCxn id="11" idx="4"/>
            </p:cNvCxnSpPr>
            <p:nvPr/>
          </p:nvCxnSpPr>
          <p:spPr>
            <a:xfrm flipH="1">
              <a:off x="3029977" y="3900488"/>
              <a:ext cx="2306502" cy="722516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endCxn id="7" idx="5"/>
            </p:cNvCxnSpPr>
            <p:nvPr/>
          </p:nvCxnSpPr>
          <p:spPr>
            <a:xfrm flipH="1" flipV="1">
              <a:off x="3907447" y="3870999"/>
              <a:ext cx="2796279" cy="467422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7" idx="6"/>
            </p:cNvCxnSpPr>
            <p:nvPr/>
          </p:nvCxnSpPr>
          <p:spPr>
            <a:xfrm flipV="1">
              <a:off x="4018402" y="3598846"/>
              <a:ext cx="939254" cy="4286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8" idx="6"/>
              <a:endCxn id="9" idx="2"/>
            </p:cNvCxnSpPr>
            <p:nvPr/>
          </p:nvCxnSpPr>
          <p:spPr>
            <a:xfrm flipV="1">
              <a:off x="5468524" y="4494439"/>
              <a:ext cx="1187788" cy="324354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0" idx="6"/>
              <a:endCxn id="8" idx="2"/>
            </p:cNvCxnSpPr>
            <p:nvPr/>
          </p:nvCxnSpPr>
          <p:spPr>
            <a:xfrm>
              <a:off x="3089793" y="4732605"/>
              <a:ext cx="1621086" cy="86188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0" idx="7"/>
              <a:endCxn id="7" idx="3"/>
            </p:cNvCxnSpPr>
            <p:nvPr/>
          </p:nvCxnSpPr>
          <p:spPr>
            <a:xfrm flipV="1">
              <a:off x="2978838" y="3870999"/>
              <a:ext cx="392874" cy="593738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658886" y="468341"/>
            <a:ext cx="5081809" cy="2054772"/>
            <a:chOff x="2332148" y="3142843"/>
            <a:chExt cx="5081809" cy="2054772"/>
          </a:xfrm>
        </p:grpSpPr>
        <p:sp>
          <p:nvSpPr>
            <p:cNvPr id="19" name="Oval 18"/>
            <p:cNvSpPr/>
            <p:nvPr/>
          </p:nvSpPr>
          <p:spPr>
            <a:xfrm>
              <a:off x="3260757" y="3224309"/>
              <a:ext cx="757645" cy="75764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YesC</a:t>
              </a:r>
              <a:endParaRPr lang="en-US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4710879" y="4439970"/>
              <a:ext cx="757645" cy="75764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NOA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6656312" y="4115616"/>
              <a:ext cx="757645" cy="75764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Yes D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2332148" y="4353782"/>
              <a:ext cx="757645" cy="75764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NOB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4957656" y="3142843"/>
              <a:ext cx="757645" cy="75764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YesE</a:t>
              </a:r>
              <a:endParaRPr lang="en-US" dirty="0"/>
            </a:p>
          </p:txBody>
        </p:sp>
        <p:cxnSp>
          <p:nvCxnSpPr>
            <p:cNvPr id="24" name="Straight Arrow Connector 23"/>
            <p:cNvCxnSpPr>
              <a:stCxn id="23" idx="4"/>
            </p:cNvCxnSpPr>
            <p:nvPr/>
          </p:nvCxnSpPr>
          <p:spPr>
            <a:xfrm flipH="1">
              <a:off x="3029977" y="3900488"/>
              <a:ext cx="2306502" cy="722516"/>
            </a:xfrm>
            <a:prstGeom prst="straightConnector1">
              <a:avLst/>
            </a:prstGeom>
            <a:ln w="41275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endCxn id="19" idx="5"/>
            </p:cNvCxnSpPr>
            <p:nvPr/>
          </p:nvCxnSpPr>
          <p:spPr>
            <a:xfrm flipH="1" flipV="1">
              <a:off x="3907447" y="3870999"/>
              <a:ext cx="2796279" cy="467422"/>
            </a:xfrm>
            <a:prstGeom prst="straightConnector1">
              <a:avLst/>
            </a:prstGeom>
            <a:ln w="41275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9" idx="6"/>
            </p:cNvCxnSpPr>
            <p:nvPr/>
          </p:nvCxnSpPr>
          <p:spPr>
            <a:xfrm flipV="1">
              <a:off x="4018402" y="3598846"/>
              <a:ext cx="939254" cy="4286"/>
            </a:xfrm>
            <a:prstGeom prst="straightConnector1">
              <a:avLst/>
            </a:prstGeom>
            <a:ln w="41275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0" idx="6"/>
              <a:endCxn id="21" idx="2"/>
            </p:cNvCxnSpPr>
            <p:nvPr/>
          </p:nvCxnSpPr>
          <p:spPr>
            <a:xfrm flipV="1">
              <a:off x="5468524" y="4494439"/>
              <a:ext cx="1187788" cy="324354"/>
            </a:xfrm>
            <a:prstGeom prst="straightConnector1">
              <a:avLst/>
            </a:prstGeom>
            <a:ln w="41275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22" idx="6"/>
              <a:endCxn id="20" idx="2"/>
            </p:cNvCxnSpPr>
            <p:nvPr/>
          </p:nvCxnSpPr>
          <p:spPr>
            <a:xfrm>
              <a:off x="3089793" y="4732605"/>
              <a:ext cx="1621086" cy="86188"/>
            </a:xfrm>
            <a:prstGeom prst="straightConnector1">
              <a:avLst/>
            </a:prstGeom>
            <a:ln w="41275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22" idx="7"/>
              <a:endCxn id="19" idx="3"/>
            </p:cNvCxnSpPr>
            <p:nvPr/>
          </p:nvCxnSpPr>
          <p:spPr>
            <a:xfrm flipV="1">
              <a:off x="2978838" y="3870999"/>
              <a:ext cx="392874" cy="593738"/>
            </a:xfrm>
            <a:prstGeom prst="straightConnector1">
              <a:avLst/>
            </a:prstGeom>
            <a:ln w="41275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Oval 29"/>
          <p:cNvSpPr/>
          <p:nvPr/>
        </p:nvSpPr>
        <p:spPr>
          <a:xfrm>
            <a:off x="6998073" y="1634875"/>
            <a:ext cx="757645" cy="75764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 F</a:t>
            </a:r>
          </a:p>
        </p:txBody>
      </p:sp>
      <p:sp>
        <p:nvSpPr>
          <p:cNvPr id="31" name="Oval 30"/>
          <p:cNvSpPr/>
          <p:nvPr/>
        </p:nvSpPr>
        <p:spPr>
          <a:xfrm>
            <a:off x="7050371" y="4825510"/>
            <a:ext cx="757645" cy="75764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Yes</a:t>
            </a:r>
            <a:br>
              <a:rPr lang="en-US" dirty="0"/>
            </a:br>
            <a:r>
              <a:rPr lang="en-US" dirty="0"/>
              <a:t>F</a:t>
            </a:r>
          </a:p>
        </p:txBody>
      </p:sp>
      <p:sp>
        <p:nvSpPr>
          <p:cNvPr id="32" name="Oval 31"/>
          <p:cNvSpPr/>
          <p:nvPr/>
        </p:nvSpPr>
        <p:spPr>
          <a:xfrm>
            <a:off x="9260746" y="2269280"/>
            <a:ext cx="757645" cy="75764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Yes</a:t>
            </a:r>
            <a:br>
              <a:rPr lang="en-US" dirty="0"/>
            </a:br>
            <a:r>
              <a:rPr lang="en-US" dirty="0"/>
              <a:t>H</a:t>
            </a:r>
          </a:p>
        </p:txBody>
      </p:sp>
      <p:sp>
        <p:nvSpPr>
          <p:cNvPr id="33" name="Oval 32"/>
          <p:cNvSpPr/>
          <p:nvPr/>
        </p:nvSpPr>
        <p:spPr>
          <a:xfrm>
            <a:off x="9260746" y="5473345"/>
            <a:ext cx="757645" cy="75764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Yes</a:t>
            </a:r>
            <a:br>
              <a:rPr lang="en-US" dirty="0"/>
            </a:br>
            <a:r>
              <a:rPr lang="en-US" dirty="0"/>
              <a:t>G</a:t>
            </a:r>
          </a:p>
        </p:txBody>
      </p:sp>
      <p:sp>
        <p:nvSpPr>
          <p:cNvPr id="34" name="Oval 33"/>
          <p:cNvSpPr/>
          <p:nvPr/>
        </p:nvSpPr>
        <p:spPr>
          <a:xfrm>
            <a:off x="9260746" y="3995417"/>
            <a:ext cx="757645" cy="75764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 H</a:t>
            </a:r>
          </a:p>
        </p:txBody>
      </p:sp>
      <p:sp>
        <p:nvSpPr>
          <p:cNvPr id="35" name="Oval 34"/>
          <p:cNvSpPr/>
          <p:nvPr/>
        </p:nvSpPr>
        <p:spPr>
          <a:xfrm>
            <a:off x="9219453" y="894154"/>
            <a:ext cx="757645" cy="75764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 G</a:t>
            </a:r>
          </a:p>
        </p:txBody>
      </p:sp>
      <p:cxnSp>
        <p:nvCxnSpPr>
          <p:cNvPr id="36" name="Straight Arrow Connector 35"/>
          <p:cNvCxnSpPr>
            <a:stCxn id="21" idx="6"/>
          </p:cNvCxnSpPr>
          <p:nvPr/>
        </p:nvCxnSpPr>
        <p:spPr>
          <a:xfrm>
            <a:off x="5740695" y="1819937"/>
            <a:ext cx="1257378" cy="192356"/>
          </a:xfrm>
          <a:prstGeom prst="straightConnector1">
            <a:avLst/>
          </a:prstGeom>
          <a:ln w="41275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2" idx="1"/>
            <a:endCxn id="35" idx="3"/>
          </p:cNvCxnSpPr>
          <p:nvPr/>
        </p:nvCxnSpPr>
        <p:spPr>
          <a:xfrm flipH="1" flipV="1">
            <a:off x="9330408" y="1540844"/>
            <a:ext cx="41293" cy="839391"/>
          </a:xfrm>
          <a:prstGeom prst="straightConnector1">
            <a:avLst/>
          </a:prstGeom>
          <a:ln w="41275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5" idx="5"/>
            <a:endCxn id="32" idx="7"/>
          </p:cNvCxnSpPr>
          <p:nvPr/>
        </p:nvCxnSpPr>
        <p:spPr>
          <a:xfrm>
            <a:off x="9866143" y="1540844"/>
            <a:ext cx="41293" cy="839391"/>
          </a:xfrm>
          <a:prstGeom prst="straightConnector1">
            <a:avLst/>
          </a:prstGeom>
          <a:ln w="41275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9812455" y="4688352"/>
            <a:ext cx="41293" cy="839391"/>
          </a:xfrm>
          <a:prstGeom prst="straightConnector1">
            <a:avLst/>
          </a:prstGeom>
          <a:ln w="41275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 flipV="1">
            <a:off x="9397723" y="4688351"/>
            <a:ext cx="41293" cy="839391"/>
          </a:xfrm>
          <a:prstGeom prst="straightConnector1">
            <a:avLst/>
          </a:prstGeom>
          <a:ln w="41275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9" idx="6"/>
          </p:cNvCxnSpPr>
          <p:nvPr/>
        </p:nvCxnSpPr>
        <p:spPr>
          <a:xfrm flipH="1" flipV="1">
            <a:off x="5751560" y="5191317"/>
            <a:ext cx="1298811" cy="56486"/>
          </a:xfrm>
          <a:prstGeom prst="straightConnector1">
            <a:avLst/>
          </a:prstGeom>
          <a:ln w="41275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32" idx="2"/>
          </p:cNvCxnSpPr>
          <p:nvPr/>
        </p:nvCxnSpPr>
        <p:spPr>
          <a:xfrm>
            <a:off x="7777837" y="2058103"/>
            <a:ext cx="1482909" cy="590000"/>
          </a:xfrm>
          <a:prstGeom prst="straightConnector1">
            <a:avLst/>
          </a:prstGeom>
          <a:ln w="41275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34" idx="2"/>
          </p:cNvCxnSpPr>
          <p:nvPr/>
        </p:nvCxnSpPr>
        <p:spPr>
          <a:xfrm flipH="1">
            <a:off x="7785235" y="4374240"/>
            <a:ext cx="1475511" cy="735482"/>
          </a:xfrm>
          <a:prstGeom prst="straightConnector1">
            <a:avLst/>
          </a:prstGeom>
          <a:ln w="41275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8" idx="7"/>
          </p:cNvCxnSpPr>
          <p:nvPr/>
        </p:nvCxnSpPr>
        <p:spPr>
          <a:xfrm flipV="1">
            <a:off x="3695172" y="2838926"/>
            <a:ext cx="5591351" cy="2408877"/>
          </a:xfrm>
          <a:prstGeom prst="straightConnector1">
            <a:avLst/>
          </a:prstGeom>
          <a:ln w="41275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20" idx="5"/>
          </p:cNvCxnSpPr>
          <p:nvPr/>
        </p:nvCxnSpPr>
        <p:spPr>
          <a:xfrm flipH="1" flipV="1">
            <a:off x="3684307" y="2412158"/>
            <a:ext cx="5687394" cy="1749149"/>
          </a:xfrm>
          <a:prstGeom prst="straightConnector1">
            <a:avLst/>
          </a:prstGeom>
          <a:ln w="41275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8917926" y="662609"/>
            <a:ext cx="1360698" cy="2691994"/>
          </a:xfrm>
          <a:prstGeom prst="ellipse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9002928" y="3711263"/>
            <a:ext cx="1360698" cy="2691994"/>
          </a:xfrm>
          <a:prstGeom prst="ellipse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839291" y="4618002"/>
            <a:ext cx="1169256" cy="1146630"/>
          </a:xfrm>
          <a:prstGeom prst="ellipse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6833752" y="1484788"/>
            <a:ext cx="1169256" cy="1146630"/>
          </a:xfrm>
          <a:prstGeom prst="ellipse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212035" y="265043"/>
            <a:ext cx="5787017" cy="2839537"/>
          </a:xfrm>
          <a:prstGeom prst="ellipse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222288" y="3557874"/>
            <a:ext cx="5787017" cy="2839537"/>
          </a:xfrm>
          <a:prstGeom prst="ellipse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ight Arrow 60"/>
          <p:cNvSpPr/>
          <p:nvPr/>
        </p:nvSpPr>
        <p:spPr>
          <a:xfrm rot="12226791">
            <a:off x="7955242" y="2131890"/>
            <a:ext cx="1010449" cy="3407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ight Arrow 61"/>
          <p:cNvSpPr/>
          <p:nvPr/>
        </p:nvSpPr>
        <p:spPr>
          <a:xfrm rot="12226791">
            <a:off x="5950757" y="1803934"/>
            <a:ext cx="1010449" cy="3407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ight Arrow 62"/>
          <p:cNvSpPr/>
          <p:nvPr/>
        </p:nvSpPr>
        <p:spPr>
          <a:xfrm rot="20107108">
            <a:off x="7961147" y="4631210"/>
            <a:ext cx="1010449" cy="3407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ight Arrow 63"/>
          <p:cNvSpPr/>
          <p:nvPr/>
        </p:nvSpPr>
        <p:spPr>
          <a:xfrm>
            <a:off x="5825571" y="5029255"/>
            <a:ext cx="1010449" cy="3407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ight Arrow 64"/>
          <p:cNvSpPr/>
          <p:nvPr/>
        </p:nvSpPr>
        <p:spPr>
          <a:xfrm rot="1097187">
            <a:off x="4925588" y="3102603"/>
            <a:ext cx="4170523" cy="6473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ight Arrow 65"/>
          <p:cNvSpPr/>
          <p:nvPr/>
        </p:nvSpPr>
        <p:spPr>
          <a:xfrm rot="9460749">
            <a:off x="5533728" y="3165090"/>
            <a:ext cx="3697044" cy="6473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307625" y="1017588"/>
            <a:ext cx="733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0601015" y="5106316"/>
            <a:ext cx="733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6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217549" y="5779076"/>
            <a:ext cx="733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5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186840" y="801949"/>
            <a:ext cx="733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2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566646" y="377462"/>
            <a:ext cx="733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3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384593" y="5865858"/>
            <a:ext cx="733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280194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21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69751" y="3839721"/>
            <a:ext cx="5081809" cy="2054772"/>
            <a:chOff x="2332148" y="3142843"/>
            <a:chExt cx="5081809" cy="2054772"/>
          </a:xfrm>
        </p:grpSpPr>
        <p:sp>
          <p:nvSpPr>
            <p:cNvPr id="7" name="Oval 6"/>
            <p:cNvSpPr/>
            <p:nvPr/>
          </p:nvSpPr>
          <p:spPr>
            <a:xfrm>
              <a:off x="3260757" y="3224309"/>
              <a:ext cx="757645" cy="75764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NO C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4710879" y="4439970"/>
              <a:ext cx="757645" cy="75764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Yes</a:t>
              </a:r>
              <a:br>
                <a:rPr lang="en-US" dirty="0"/>
              </a:br>
              <a:r>
                <a:rPr lang="en-US" dirty="0"/>
                <a:t>A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6656312" y="4115616"/>
              <a:ext cx="757645" cy="75764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NO D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332148" y="4353782"/>
              <a:ext cx="757645" cy="75764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Yes</a:t>
              </a:r>
              <a:br>
                <a:rPr lang="en-US" dirty="0"/>
              </a:br>
              <a:r>
                <a:rPr lang="en-US" dirty="0"/>
                <a:t>B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4957656" y="3142843"/>
              <a:ext cx="757645" cy="75764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NO E</a:t>
              </a:r>
            </a:p>
          </p:txBody>
        </p:sp>
        <p:cxnSp>
          <p:nvCxnSpPr>
            <p:cNvPr id="12" name="Straight Arrow Connector 11"/>
            <p:cNvCxnSpPr>
              <a:stCxn id="11" idx="4"/>
            </p:cNvCxnSpPr>
            <p:nvPr/>
          </p:nvCxnSpPr>
          <p:spPr>
            <a:xfrm flipH="1">
              <a:off x="3029977" y="3900488"/>
              <a:ext cx="2306502" cy="722516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endCxn id="7" idx="5"/>
            </p:cNvCxnSpPr>
            <p:nvPr/>
          </p:nvCxnSpPr>
          <p:spPr>
            <a:xfrm flipH="1" flipV="1">
              <a:off x="3907447" y="3870999"/>
              <a:ext cx="2796279" cy="467422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7" idx="6"/>
            </p:cNvCxnSpPr>
            <p:nvPr/>
          </p:nvCxnSpPr>
          <p:spPr>
            <a:xfrm flipV="1">
              <a:off x="4018402" y="3598846"/>
              <a:ext cx="939254" cy="4286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8" idx="6"/>
              <a:endCxn id="9" idx="2"/>
            </p:cNvCxnSpPr>
            <p:nvPr/>
          </p:nvCxnSpPr>
          <p:spPr>
            <a:xfrm flipV="1">
              <a:off x="5468524" y="4494439"/>
              <a:ext cx="1187788" cy="324354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0" idx="6"/>
              <a:endCxn id="8" idx="2"/>
            </p:cNvCxnSpPr>
            <p:nvPr/>
          </p:nvCxnSpPr>
          <p:spPr>
            <a:xfrm>
              <a:off x="3089793" y="4732605"/>
              <a:ext cx="1621086" cy="86188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0" idx="7"/>
              <a:endCxn id="7" idx="3"/>
            </p:cNvCxnSpPr>
            <p:nvPr/>
          </p:nvCxnSpPr>
          <p:spPr>
            <a:xfrm flipV="1">
              <a:off x="2978838" y="3870999"/>
              <a:ext cx="392874" cy="593738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658886" y="468341"/>
            <a:ext cx="5081809" cy="2054772"/>
            <a:chOff x="2332148" y="3142843"/>
            <a:chExt cx="5081809" cy="2054772"/>
          </a:xfrm>
        </p:grpSpPr>
        <p:sp>
          <p:nvSpPr>
            <p:cNvPr id="19" name="Oval 18"/>
            <p:cNvSpPr/>
            <p:nvPr/>
          </p:nvSpPr>
          <p:spPr>
            <a:xfrm>
              <a:off x="3260757" y="3224309"/>
              <a:ext cx="757645" cy="75764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YesC</a:t>
              </a:r>
              <a:endParaRPr lang="en-US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4710879" y="4439970"/>
              <a:ext cx="757645" cy="75764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NOA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6656312" y="4115616"/>
              <a:ext cx="757645" cy="75764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Yes D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2332148" y="4353782"/>
              <a:ext cx="757645" cy="75764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NOB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4957656" y="3142843"/>
              <a:ext cx="757645" cy="75764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YesE</a:t>
              </a:r>
              <a:endParaRPr lang="en-US" dirty="0"/>
            </a:p>
          </p:txBody>
        </p:sp>
        <p:cxnSp>
          <p:nvCxnSpPr>
            <p:cNvPr id="24" name="Straight Arrow Connector 23"/>
            <p:cNvCxnSpPr>
              <a:stCxn id="23" idx="4"/>
            </p:cNvCxnSpPr>
            <p:nvPr/>
          </p:nvCxnSpPr>
          <p:spPr>
            <a:xfrm flipH="1">
              <a:off x="3029977" y="3900488"/>
              <a:ext cx="2306502" cy="722516"/>
            </a:xfrm>
            <a:prstGeom prst="straightConnector1">
              <a:avLst/>
            </a:prstGeom>
            <a:ln w="41275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endCxn id="19" idx="5"/>
            </p:cNvCxnSpPr>
            <p:nvPr/>
          </p:nvCxnSpPr>
          <p:spPr>
            <a:xfrm flipH="1" flipV="1">
              <a:off x="3907447" y="3870999"/>
              <a:ext cx="2796279" cy="467422"/>
            </a:xfrm>
            <a:prstGeom prst="straightConnector1">
              <a:avLst/>
            </a:prstGeom>
            <a:ln w="41275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9" idx="6"/>
            </p:cNvCxnSpPr>
            <p:nvPr/>
          </p:nvCxnSpPr>
          <p:spPr>
            <a:xfrm flipV="1">
              <a:off x="4018402" y="3598846"/>
              <a:ext cx="939254" cy="4286"/>
            </a:xfrm>
            <a:prstGeom prst="straightConnector1">
              <a:avLst/>
            </a:prstGeom>
            <a:ln w="41275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0" idx="6"/>
              <a:endCxn id="21" idx="2"/>
            </p:cNvCxnSpPr>
            <p:nvPr/>
          </p:nvCxnSpPr>
          <p:spPr>
            <a:xfrm flipV="1">
              <a:off x="5468524" y="4494439"/>
              <a:ext cx="1187788" cy="324354"/>
            </a:xfrm>
            <a:prstGeom prst="straightConnector1">
              <a:avLst/>
            </a:prstGeom>
            <a:ln w="41275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22" idx="6"/>
              <a:endCxn id="20" idx="2"/>
            </p:cNvCxnSpPr>
            <p:nvPr/>
          </p:nvCxnSpPr>
          <p:spPr>
            <a:xfrm>
              <a:off x="3089793" y="4732605"/>
              <a:ext cx="1621086" cy="86188"/>
            </a:xfrm>
            <a:prstGeom prst="straightConnector1">
              <a:avLst/>
            </a:prstGeom>
            <a:ln w="41275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22" idx="7"/>
              <a:endCxn id="19" idx="3"/>
            </p:cNvCxnSpPr>
            <p:nvPr/>
          </p:nvCxnSpPr>
          <p:spPr>
            <a:xfrm flipV="1">
              <a:off x="2978838" y="3870999"/>
              <a:ext cx="392874" cy="593738"/>
            </a:xfrm>
            <a:prstGeom prst="straightConnector1">
              <a:avLst/>
            </a:prstGeom>
            <a:ln w="41275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Oval 29"/>
          <p:cNvSpPr/>
          <p:nvPr/>
        </p:nvSpPr>
        <p:spPr>
          <a:xfrm>
            <a:off x="6998073" y="1634875"/>
            <a:ext cx="757645" cy="75764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 F</a:t>
            </a:r>
          </a:p>
        </p:txBody>
      </p:sp>
      <p:sp>
        <p:nvSpPr>
          <p:cNvPr id="31" name="Oval 30"/>
          <p:cNvSpPr/>
          <p:nvPr/>
        </p:nvSpPr>
        <p:spPr>
          <a:xfrm>
            <a:off x="7050371" y="4825510"/>
            <a:ext cx="757645" cy="75764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Yes</a:t>
            </a:r>
            <a:br>
              <a:rPr lang="en-US" dirty="0"/>
            </a:br>
            <a:r>
              <a:rPr lang="en-US" dirty="0"/>
              <a:t>F</a:t>
            </a:r>
          </a:p>
        </p:txBody>
      </p:sp>
      <p:sp>
        <p:nvSpPr>
          <p:cNvPr id="32" name="Oval 31"/>
          <p:cNvSpPr/>
          <p:nvPr/>
        </p:nvSpPr>
        <p:spPr>
          <a:xfrm>
            <a:off x="9260746" y="2269280"/>
            <a:ext cx="757645" cy="75764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Yes</a:t>
            </a:r>
            <a:br>
              <a:rPr lang="en-US" dirty="0"/>
            </a:br>
            <a:r>
              <a:rPr lang="en-US" dirty="0"/>
              <a:t>H</a:t>
            </a:r>
          </a:p>
        </p:txBody>
      </p:sp>
      <p:sp>
        <p:nvSpPr>
          <p:cNvPr id="33" name="Oval 32"/>
          <p:cNvSpPr/>
          <p:nvPr/>
        </p:nvSpPr>
        <p:spPr>
          <a:xfrm>
            <a:off x="9260746" y="5473345"/>
            <a:ext cx="757645" cy="75764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Yes</a:t>
            </a:r>
            <a:br>
              <a:rPr lang="en-US" dirty="0"/>
            </a:br>
            <a:r>
              <a:rPr lang="en-US" dirty="0"/>
              <a:t>G</a:t>
            </a:r>
          </a:p>
        </p:txBody>
      </p:sp>
      <p:sp>
        <p:nvSpPr>
          <p:cNvPr id="34" name="Oval 33"/>
          <p:cNvSpPr/>
          <p:nvPr/>
        </p:nvSpPr>
        <p:spPr>
          <a:xfrm>
            <a:off x="9260746" y="3995417"/>
            <a:ext cx="757645" cy="75764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 H</a:t>
            </a:r>
          </a:p>
        </p:txBody>
      </p:sp>
      <p:sp>
        <p:nvSpPr>
          <p:cNvPr id="35" name="Oval 34"/>
          <p:cNvSpPr/>
          <p:nvPr/>
        </p:nvSpPr>
        <p:spPr>
          <a:xfrm>
            <a:off x="9219453" y="894154"/>
            <a:ext cx="757645" cy="75764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 G</a:t>
            </a:r>
          </a:p>
        </p:txBody>
      </p:sp>
      <p:cxnSp>
        <p:nvCxnSpPr>
          <p:cNvPr id="36" name="Straight Arrow Connector 35"/>
          <p:cNvCxnSpPr>
            <a:stCxn id="21" idx="6"/>
          </p:cNvCxnSpPr>
          <p:nvPr/>
        </p:nvCxnSpPr>
        <p:spPr>
          <a:xfrm>
            <a:off x="5740695" y="1819937"/>
            <a:ext cx="1257378" cy="192356"/>
          </a:xfrm>
          <a:prstGeom prst="straightConnector1">
            <a:avLst/>
          </a:prstGeom>
          <a:ln w="41275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2" idx="1"/>
            <a:endCxn id="35" idx="3"/>
          </p:cNvCxnSpPr>
          <p:nvPr/>
        </p:nvCxnSpPr>
        <p:spPr>
          <a:xfrm flipH="1" flipV="1">
            <a:off x="9330408" y="1540844"/>
            <a:ext cx="41293" cy="839391"/>
          </a:xfrm>
          <a:prstGeom prst="straightConnector1">
            <a:avLst/>
          </a:prstGeom>
          <a:ln w="41275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5" idx="5"/>
            <a:endCxn id="32" idx="7"/>
          </p:cNvCxnSpPr>
          <p:nvPr/>
        </p:nvCxnSpPr>
        <p:spPr>
          <a:xfrm>
            <a:off x="9866143" y="1540844"/>
            <a:ext cx="41293" cy="839391"/>
          </a:xfrm>
          <a:prstGeom prst="straightConnector1">
            <a:avLst/>
          </a:prstGeom>
          <a:ln w="41275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9812455" y="4688352"/>
            <a:ext cx="41293" cy="839391"/>
          </a:xfrm>
          <a:prstGeom prst="straightConnector1">
            <a:avLst/>
          </a:prstGeom>
          <a:ln w="41275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 flipV="1">
            <a:off x="9397723" y="4688351"/>
            <a:ext cx="41293" cy="839391"/>
          </a:xfrm>
          <a:prstGeom prst="straightConnector1">
            <a:avLst/>
          </a:prstGeom>
          <a:ln w="41275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9" idx="6"/>
          </p:cNvCxnSpPr>
          <p:nvPr/>
        </p:nvCxnSpPr>
        <p:spPr>
          <a:xfrm flipH="1" flipV="1">
            <a:off x="5751560" y="5191317"/>
            <a:ext cx="1298811" cy="56486"/>
          </a:xfrm>
          <a:prstGeom prst="straightConnector1">
            <a:avLst/>
          </a:prstGeom>
          <a:ln w="41275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32" idx="2"/>
          </p:cNvCxnSpPr>
          <p:nvPr/>
        </p:nvCxnSpPr>
        <p:spPr>
          <a:xfrm>
            <a:off x="7777837" y="2058103"/>
            <a:ext cx="1482909" cy="590000"/>
          </a:xfrm>
          <a:prstGeom prst="straightConnector1">
            <a:avLst/>
          </a:prstGeom>
          <a:ln w="41275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34" idx="2"/>
          </p:cNvCxnSpPr>
          <p:nvPr/>
        </p:nvCxnSpPr>
        <p:spPr>
          <a:xfrm flipH="1">
            <a:off x="7785235" y="4374240"/>
            <a:ext cx="1475511" cy="735482"/>
          </a:xfrm>
          <a:prstGeom prst="straightConnector1">
            <a:avLst/>
          </a:prstGeom>
          <a:ln w="41275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8" idx="7"/>
          </p:cNvCxnSpPr>
          <p:nvPr/>
        </p:nvCxnSpPr>
        <p:spPr>
          <a:xfrm flipV="1">
            <a:off x="3695172" y="2838926"/>
            <a:ext cx="5591351" cy="2408877"/>
          </a:xfrm>
          <a:prstGeom prst="straightConnector1">
            <a:avLst/>
          </a:prstGeom>
          <a:ln w="41275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20" idx="5"/>
          </p:cNvCxnSpPr>
          <p:nvPr/>
        </p:nvCxnSpPr>
        <p:spPr>
          <a:xfrm flipH="1" flipV="1">
            <a:off x="3684307" y="2412158"/>
            <a:ext cx="5687394" cy="1749149"/>
          </a:xfrm>
          <a:prstGeom prst="straightConnector1">
            <a:avLst/>
          </a:prstGeom>
          <a:ln w="41275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8917926" y="662609"/>
            <a:ext cx="1360698" cy="2691994"/>
          </a:xfrm>
          <a:prstGeom prst="ellipse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9002928" y="3711263"/>
            <a:ext cx="1360698" cy="2691994"/>
          </a:xfrm>
          <a:prstGeom prst="ellipse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839291" y="4618002"/>
            <a:ext cx="1169256" cy="1146630"/>
          </a:xfrm>
          <a:prstGeom prst="ellipse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6833752" y="1484788"/>
            <a:ext cx="1169256" cy="1146630"/>
          </a:xfrm>
          <a:prstGeom prst="ellipse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212035" y="265043"/>
            <a:ext cx="5787017" cy="2839537"/>
          </a:xfrm>
          <a:prstGeom prst="ellipse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222288" y="3557874"/>
            <a:ext cx="5787017" cy="2839537"/>
          </a:xfrm>
          <a:prstGeom prst="ellipse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ight Arrow 60"/>
          <p:cNvSpPr/>
          <p:nvPr/>
        </p:nvSpPr>
        <p:spPr>
          <a:xfrm rot="12226791">
            <a:off x="7955242" y="2131890"/>
            <a:ext cx="1010449" cy="3407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ight Arrow 61"/>
          <p:cNvSpPr/>
          <p:nvPr/>
        </p:nvSpPr>
        <p:spPr>
          <a:xfrm rot="12226791">
            <a:off x="5950757" y="1803934"/>
            <a:ext cx="1010449" cy="3407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ight Arrow 62"/>
          <p:cNvSpPr/>
          <p:nvPr/>
        </p:nvSpPr>
        <p:spPr>
          <a:xfrm rot="20107108">
            <a:off x="7961147" y="4631210"/>
            <a:ext cx="1010449" cy="3407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ight Arrow 63"/>
          <p:cNvSpPr/>
          <p:nvPr/>
        </p:nvSpPr>
        <p:spPr>
          <a:xfrm>
            <a:off x="5825571" y="5029255"/>
            <a:ext cx="1010449" cy="3407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ight Arrow 64"/>
          <p:cNvSpPr/>
          <p:nvPr/>
        </p:nvSpPr>
        <p:spPr>
          <a:xfrm rot="1097187">
            <a:off x="4925588" y="3102603"/>
            <a:ext cx="4170523" cy="6473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ight Arrow 65"/>
          <p:cNvSpPr/>
          <p:nvPr/>
        </p:nvSpPr>
        <p:spPr>
          <a:xfrm rot="9460749">
            <a:off x="5533728" y="3165090"/>
            <a:ext cx="3697044" cy="6473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307625" y="1017588"/>
            <a:ext cx="733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0601015" y="5106316"/>
            <a:ext cx="733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6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217549" y="5779076"/>
            <a:ext cx="733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5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186840" y="801949"/>
            <a:ext cx="733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2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566646" y="377462"/>
            <a:ext cx="733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3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384593" y="5865858"/>
            <a:ext cx="733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4</a:t>
            </a:r>
          </a:p>
        </p:txBody>
      </p:sp>
      <p:sp>
        <p:nvSpPr>
          <p:cNvPr id="70" name="Rectangle 69"/>
          <p:cNvSpPr/>
          <p:nvPr/>
        </p:nvSpPr>
        <p:spPr>
          <a:xfrm rot="20211465">
            <a:off x="9932080" y="5622573"/>
            <a:ext cx="11275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4C3282"/>
                </a:solidFill>
              </a:rPr>
              <a:t>True</a:t>
            </a:r>
            <a:endParaRPr lang="en-U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4C3282"/>
              </a:solidFill>
              <a:effectLst/>
            </a:endParaRPr>
          </a:p>
        </p:txBody>
      </p:sp>
      <p:sp>
        <p:nvSpPr>
          <p:cNvPr id="71" name="Rectangle 70"/>
          <p:cNvSpPr/>
          <p:nvPr/>
        </p:nvSpPr>
        <p:spPr>
          <a:xfrm rot="20211465">
            <a:off x="9849334" y="2564347"/>
            <a:ext cx="125566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4C3282"/>
                </a:solidFill>
              </a:rPr>
              <a:t>False</a:t>
            </a:r>
            <a:endParaRPr lang="en-U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4C3282"/>
              </a:solidFill>
              <a:effectLst/>
            </a:endParaRPr>
          </a:p>
        </p:txBody>
      </p:sp>
      <p:sp>
        <p:nvSpPr>
          <p:cNvPr id="72" name="Rectangle 71"/>
          <p:cNvSpPr/>
          <p:nvPr/>
        </p:nvSpPr>
        <p:spPr>
          <a:xfrm rot="20211465">
            <a:off x="7476099" y="5496434"/>
            <a:ext cx="11275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4C3282"/>
                </a:solidFill>
              </a:rPr>
              <a:t>True</a:t>
            </a:r>
            <a:endParaRPr lang="en-U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4C3282"/>
              </a:solidFill>
              <a:effectLst/>
            </a:endParaRPr>
          </a:p>
        </p:txBody>
      </p:sp>
      <p:sp>
        <p:nvSpPr>
          <p:cNvPr id="74" name="Rectangle 73"/>
          <p:cNvSpPr/>
          <p:nvPr/>
        </p:nvSpPr>
        <p:spPr>
          <a:xfrm rot="20211465">
            <a:off x="7046200" y="2305148"/>
            <a:ext cx="125566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4C3282"/>
                </a:solidFill>
              </a:rPr>
              <a:t>False</a:t>
            </a:r>
            <a:endParaRPr lang="en-U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4C3282"/>
              </a:solidFill>
              <a:effectLst/>
            </a:endParaRPr>
          </a:p>
        </p:txBody>
      </p:sp>
      <p:sp>
        <p:nvSpPr>
          <p:cNvPr id="75" name="Rectangle 74"/>
          <p:cNvSpPr/>
          <p:nvPr/>
        </p:nvSpPr>
        <p:spPr>
          <a:xfrm rot="20211465">
            <a:off x="4168094" y="5820402"/>
            <a:ext cx="11275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4C3282"/>
                </a:solidFill>
              </a:rPr>
              <a:t>True</a:t>
            </a:r>
            <a:endParaRPr lang="en-U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4C3282"/>
              </a:solidFill>
              <a:effectLst/>
            </a:endParaRPr>
          </a:p>
        </p:txBody>
      </p:sp>
      <p:sp>
        <p:nvSpPr>
          <p:cNvPr id="76" name="Rectangle 75"/>
          <p:cNvSpPr/>
          <p:nvPr/>
        </p:nvSpPr>
        <p:spPr>
          <a:xfrm rot="20211465">
            <a:off x="5133953" y="2059157"/>
            <a:ext cx="125566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4C3282"/>
                </a:solidFill>
              </a:rPr>
              <a:t>False</a:t>
            </a:r>
            <a:endParaRPr lang="en-U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4C328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2368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2" grpId="0"/>
      <p:bldP spid="74" grpId="0"/>
      <p:bldP spid="75" grpId="0"/>
      <p:bldP spid="7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the Final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Algorithm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Make the requirements graph.</a:t>
            </a:r>
          </a:p>
          <a:p>
            <a:r>
              <a:rPr lang="en-US" dirty="0"/>
              <a:t>Find the SCCs.</a:t>
            </a:r>
          </a:p>
          <a:p>
            <a:r>
              <a:rPr lang="en-US" dirty="0"/>
              <a:t>If any SCC has including and not including a problem, we can’t make the final.</a:t>
            </a:r>
          </a:p>
          <a:p>
            <a:r>
              <a:rPr lang="en-US" dirty="0"/>
              <a:t>Run topological sort on the graph of SCC. </a:t>
            </a:r>
          </a:p>
          <a:p>
            <a:r>
              <a:rPr lang="en-US" dirty="0"/>
              <a:t>Starting from the end:</a:t>
            </a:r>
          </a:p>
          <a:p>
            <a:pPr lvl="1"/>
            <a:r>
              <a:rPr lang="en-US" dirty="0"/>
              <a:t> if everything in a component is unassigned, set them to true, and set their opposites to false.</a:t>
            </a:r>
          </a:p>
          <a:p>
            <a:r>
              <a:rPr lang="en-US" dirty="0"/>
              <a:t>This works!!</a:t>
            </a:r>
          </a:p>
          <a:p>
            <a:r>
              <a:rPr lang="en-US" dirty="0"/>
              <a:t>How fast is it? </a:t>
            </a:r>
          </a:p>
          <a:p>
            <a:r>
              <a:rPr lang="en-US" dirty="0"/>
              <a:t>O(Q + S). That’s a HUGE improvement.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50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More 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Final Making Problem was a type of “Satisfiability” problem.</a:t>
            </a:r>
          </a:p>
          <a:p>
            <a:r>
              <a:rPr lang="en-US" dirty="0"/>
              <a:t>We had a bunch of variables (include/exclude this question), and needed to satisfy everything in a list of requirements.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algorithm we just made for Final Creation works for any 2-SAT problem.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23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93658" y="2842761"/>
            <a:ext cx="9534316" cy="2295769"/>
            <a:chOff x="498764" y="4764761"/>
            <a:chExt cx="8072372" cy="2295769"/>
          </a:xfrm>
        </p:grpSpPr>
        <p:sp>
          <p:nvSpPr>
            <p:cNvPr id="7" name="Rectangle 6"/>
            <p:cNvSpPr/>
            <p:nvPr/>
          </p:nvSpPr>
          <p:spPr>
            <a:xfrm>
              <a:off x="498764" y="4764761"/>
              <a:ext cx="8072372" cy="2295769"/>
            </a:xfrm>
            <a:prstGeom prst="rect">
              <a:avLst/>
            </a:prstGeom>
            <a:solidFill>
              <a:srgbClr val="A4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200" dirty="0"/>
            </a:p>
            <a:p>
              <a:r>
                <a:rPr lang="en-US" sz="2200" b="1" dirty="0"/>
                <a:t>Given</a:t>
              </a:r>
              <a:r>
                <a:rPr lang="en-US" sz="2200" dirty="0"/>
                <a:t>: A set of Boolean variables, and a list of requirements, each of the form: </a:t>
              </a:r>
            </a:p>
            <a:p>
              <a:pPr algn="ctr"/>
              <a:r>
                <a:rPr lang="en-US" sz="2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variable1==[True/False] || variable2==[True/False]</a:t>
              </a:r>
            </a:p>
            <a:p>
              <a:r>
                <a:rPr lang="en-US" sz="2200" b="1" dirty="0"/>
                <a:t>Find</a:t>
              </a:r>
              <a:r>
                <a:rPr lang="en-US" sz="2200" dirty="0"/>
                <a:t>: A setting of variables to “true” and “false” so that </a:t>
              </a:r>
              <a:r>
                <a:rPr lang="en-US" sz="2200" b="1" dirty="0"/>
                <a:t>all</a:t>
              </a:r>
              <a:r>
                <a:rPr lang="en-US" sz="2200" dirty="0"/>
                <a:t> of the requirements evaluate to “true”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98764" y="4764762"/>
              <a:ext cx="8072372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 dirty="0"/>
                <a:t>2-Satisfiability (“2-SAT”)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517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2775" y="3262680"/>
            <a:ext cx="6692585" cy="590415"/>
          </a:xfrm>
        </p:spPr>
        <p:txBody>
          <a:bodyPr/>
          <a:lstStyle/>
          <a:p>
            <a:r>
              <a:rPr lang="en-US" dirty="0"/>
              <a:t>Reductions, P vs. NP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9724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we doing?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wrap up the course we want to take a big step back. </a:t>
            </a:r>
          </a:p>
          <a:p>
            <a:r>
              <a:rPr lang="en-US" dirty="0"/>
              <a:t>This whole quarter we’ve been taking problems and solving them faster. </a:t>
            </a:r>
          </a:p>
          <a:p>
            <a:r>
              <a:rPr lang="en-US" dirty="0"/>
              <a:t>We want to spend the last few lectures going over more ideas on how to solve problems faster, and why we don’t expect to solve everything extremely quickly.</a:t>
            </a:r>
          </a:p>
          <a:p>
            <a:endParaRPr lang="en-US" dirty="0"/>
          </a:p>
          <a:p>
            <a:r>
              <a:rPr lang="en-US" dirty="0"/>
              <a:t>We’re going to</a:t>
            </a:r>
          </a:p>
          <a:p>
            <a:pPr lvl="1"/>
            <a:r>
              <a:rPr lang="en-US" sz="2200" dirty="0"/>
              <a:t>Recall reductions – Robbie’s favorite idea in algorithm design.</a:t>
            </a:r>
          </a:p>
          <a:p>
            <a:pPr lvl="1"/>
            <a:r>
              <a:rPr lang="en-US" sz="2200" dirty="0"/>
              <a:t>Classify problems into those we can solve in a reasonable amount of time, and those we can’t.</a:t>
            </a:r>
          </a:p>
          <a:p>
            <a:pPr lvl="1"/>
            <a:r>
              <a:rPr lang="en-US" sz="2200" dirty="0"/>
              <a:t>Explain the biggest open problem in Computer Science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SP 18 - Kasey Champion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99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Reductions: Take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39" y="2724539"/>
            <a:ext cx="11187258" cy="3796488"/>
          </a:xfrm>
        </p:spPr>
        <p:txBody>
          <a:bodyPr>
            <a:noAutofit/>
          </a:bodyPr>
          <a:lstStyle/>
          <a:p>
            <a:r>
              <a:rPr lang="en-US" sz="2800" dirty="0"/>
              <a:t>You already do this all the time.</a:t>
            </a:r>
          </a:p>
          <a:p>
            <a:r>
              <a:rPr lang="en-US" sz="2800" dirty="0"/>
              <a:t>In Homework 3, you reduced implementing a </a:t>
            </a:r>
            <a:r>
              <a:rPr lang="en-US" sz="2800" dirty="0" err="1"/>
              <a:t>hashset</a:t>
            </a:r>
            <a:r>
              <a:rPr lang="en-US" sz="2800" dirty="0"/>
              <a:t> to implementing a </a:t>
            </a:r>
            <a:r>
              <a:rPr lang="en-US" sz="2800" dirty="0" err="1"/>
              <a:t>hashmap</a:t>
            </a:r>
            <a:r>
              <a:rPr lang="en-US" sz="2800" dirty="0"/>
              <a:t>. </a:t>
            </a:r>
          </a:p>
          <a:p>
            <a:r>
              <a:rPr lang="en-US" sz="2800" dirty="0"/>
              <a:t>Any time you use a library, you’re reducing your problem to the one the library solves.</a:t>
            </a:r>
          </a:p>
          <a:p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575239" y="1551516"/>
            <a:ext cx="8559430" cy="1005072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/>
          </a:p>
          <a:p>
            <a:r>
              <a:rPr lang="en-US" sz="2800" dirty="0"/>
              <a:t>Using an algorithm for Problem B to solve Problem A.</a:t>
            </a:r>
          </a:p>
        </p:txBody>
      </p:sp>
      <p:sp>
        <p:nvSpPr>
          <p:cNvPr id="7" name="Rectangle 6"/>
          <p:cNvSpPr/>
          <p:nvPr/>
        </p:nvSpPr>
        <p:spPr>
          <a:xfrm>
            <a:off x="575239" y="1551516"/>
            <a:ext cx="8559430" cy="476250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Reduction (informally)</a:t>
            </a:r>
          </a:p>
        </p:txBody>
      </p:sp>
    </p:spTree>
    <p:extLst>
      <p:ext uri="{BB962C8B-B14F-4D97-AF65-F5344CB8AC3E}">
        <p14:creationId xmlns:p14="http://schemas.microsoft.com/office/powerpoint/2010/main" val="271546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Graphs: A Reduction</a:t>
            </a:r>
          </a:p>
        </p:txBody>
      </p:sp>
      <p:grpSp>
        <p:nvGrpSpPr>
          <p:cNvPr id="140" name="Group 139"/>
          <p:cNvGrpSpPr/>
          <p:nvPr/>
        </p:nvGrpSpPr>
        <p:grpSpPr>
          <a:xfrm>
            <a:off x="387175" y="2303351"/>
            <a:ext cx="3244286" cy="1553495"/>
            <a:chOff x="1571625" y="2325233"/>
            <a:chExt cx="2247900" cy="1233998"/>
          </a:xfrm>
        </p:grpSpPr>
        <p:sp>
          <p:nvSpPr>
            <p:cNvPr id="6" name="Oval 5"/>
            <p:cNvSpPr/>
            <p:nvPr/>
          </p:nvSpPr>
          <p:spPr>
            <a:xfrm>
              <a:off x="1571625" y="2814637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480876" y="2340252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447922" y="3150283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3505200" y="2814637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10" name="Straight Arrow Connector 9"/>
            <p:cNvCxnSpPr>
              <a:stCxn id="7" idx="6"/>
              <a:endCxn id="9" idx="1"/>
            </p:cNvCxnSpPr>
            <p:nvPr/>
          </p:nvCxnSpPr>
          <p:spPr>
            <a:xfrm>
              <a:off x="2795201" y="2497415"/>
              <a:ext cx="756031" cy="363254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6" idx="5"/>
              <a:endCxn id="8" idx="2"/>
            </p:cNvCxnSpPr>
            <p:nvPr/>
          </p:nvCxnSpPr>
          <p:spPr>
            <a:xfrm>
              <a:off x="1839918" y="3082930"/>
              <a:ext cx="608004" cy="22451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6" idx="6"/>
              <a:endCxn id="9" idx="2"/>
            </p:cNvCxnSpPr>
            <p:nvPr/>
          </p:nvCxnSpPr>
          <p:spPr>
            <a:xfrm>
              <a:off x="1885950" y="2971800"/>
              <a:ext cx="1619250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8" idx="6"/>
              <a:endCxn id="9" idx="3"/>
            </p:cNvCxnSpPr>
            <p:nvPr/>
          </p:nvCxnSpPr>
          <p:spPr>
            <a:xfrm flipV="1">
              <a:off x="2762247" y="3082930"/>
              <a:ext cx="788985" cy="22451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6" idx="0"/>
              <a:endCxn id="7" idx="2"/>
            </p:cNvCxnSpPr>
            <p:nvPr/>
          </p:nvCxnSpPr>
          <p:spPr>
            <a:xfrm flipV="1">
              <a:off x="1728788" y="2497415"/>
              <a:ext cx="752088" cy="317222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2478021" y="2658034"/>
              <a:ext cx="534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850954" y="2325233"/>
              <a:ext cx="534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985225" y="3189899"/>
              <a:ext cx="534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020946" y="2338937"/>
              <a:ext cx="534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881915" y="3170553"/>
              <a:ext cx="534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3810601" y="2055299"/>
            <a:ext cx="3704744" cy="1636920"/>
            <a:chOff x="8696325" y="2321202"/>
            <a:chExt cx="2247900" cy="1124356"/>
          </a:xfrm>
        </p:grpSpPr>
        <p:sp>
          <p:nvSpPr>
            <p:cNvPr id="41" name="Oval 40"/>
            <p:cNvSpPr/>
            <p:nvPr/>
          </p:nvSpPr>
          <p:spPr>
            <a:xfrm>
              <a:off x="8696325" y="2795587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42" name="Oval 41"/>
            <p:cNvSpPr/>
            <p:nvPr/>
          </p:nvSpPr>
          <p:spPr>
            <a:xfrm>
              <a:off x="9605576" y="2321202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43" name="Oval 42"/>
            <p:cNvSpPr/>
            <p:nvPr/>
          </p:nvSpPr>
          <p:spPr>
            <a:xfrm>
              <a:off x="9572622" y="3131233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44" name="Oval 43"/>
            <p:cNvSpPr/>
            <p:nvPr/>
          </p:nvSpPr>
          <p:spPr>
            <a:xfrm>
              <a:off x="10629900" y="2795587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45" name="Straight Arrow Connector 44"/>
            <p:cNvCxnSpPr>
              <a:stCxn id="42" idx="6"/>
              <a:endCxn id="44" idx="1"/>
            </p:cNvCxnSpPr>
            <p:nvPr/>
          </p:nvCxnSpPr>
          <p:spPr>
            <a:xfrm>
              <a:off x="9919901" y="2478365"/>
              <a:ext cx="756031" cy="363254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41" idx="5"/>
              <a:endCxn id="43" idx="2"/>
            </p:cNvCxnSpPr>
            <p:nvPr/>
          </p:nvCxnSpPr>
          <p:spPr>
            <a:xfrm>
              <a:off x="8964618" y="3063880"/>
              <a:ext cx="608004" cy="22451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41" idx="6"/>
              <a:endCxn id="86" idx="2"/>
            </p:cNvCxnSpPr>
            <p:nvPr/>
          </p:nvCxnSpPr>
          <p:spPr>
            <a:xfrm flipV="1">
              <a:off x="9010650" y="2950889"/>
              <a:ext cx="700347" cy="1861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43" idx="6"/>
              <a:endCxn id="76" idx="2"/>
            </p:cNvCxnSpPr>
            <p:nvPr/>
          </p:nvCxnSpPr>
          <p:spPr>
            <a:xfrm flipV="1">
              <a:off x="9886947" y="3224696"/>
              <a:ext cx="328615" cy="6370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55" idx="6"/>
              <a:endCxn id="42" idx="2"/>
            </p:cNvCxnSpPr>
            <p:nvPr/>
          </p:nvCxnSpPr>
          <p:spPr>
            <a:xfrm flipV="1">
              <a:off x="9337284" y="2478365"/>
              <a:ext cx="268292" cy="12008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/>
            <p:cNvSpPr/>
            <p:nvPr/>
          </p:nvSpPr>
          <p:spPr>
            <a:xfrm>
              <a:off x="9172576" y="2516097"/>
              <a:ext cx="164708" cy="1647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57" name="Straight Arrow Connector 56"/>
            <p:cNvCxnSpPr>
              <a:stCxn id="41" idx="0"/>
              <a:endCxn id="55" idx="2"/>
            </p:cNvCxnSpPr>
            <p:nvPr/>
          </p:nvCxnSpPr>
          <p:spPr>
            <a:xfrm flipV="1">
              <a:off x="8853488" y="2598451"/>
              <a:ext cx="319088" cy="19713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Oval 75"/>
            <p:cNvSpPr/>
            <p:nvPr/>
          </p:nvSpPr>
          <p:spPr>
            <a:xfrm>
              <a:off x="10215562" y="3142342"/>
              <a:ext cx="164708" cy="1647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79" name="Straight Arrow Connector 78"/>
            <p:cNvCxnSpPr>
              <a:stCxn id="76" idx="7"/>
              <a:endCxn id="44" idx="3"/>
            </p:cNvCxnSpPr>
            <p:nvPr/>
          </p:nvCxnSpPr>
          <p:spPr>
            <a:xfrm flipV="1">
              <a:off x="10356149" y="3063880"/>
              <a:ext cx="319783" cy="102583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Oval 85"/>
            <p:cNvSpPr/>
            <p:nvPr/>
          </p:nvSpPr>
          <p:spPr>
            <a:xfrm>
              <a:off x="9710997" y="2868535"/>
              <a:ext cx="164708" cy="1647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88" name="Straight Arrow Connector 87"/>
            <p:cNvCxnSpPr>
              <a:stCxn id="86" idx="6"/>
              <a:endCxn id="44" idx="2"/>
            </p:cNvCxnSpPr>
            <p:nvPr/>
          </p:nvCxnSpPr>
          <p:spPr>
            <a:xfrm>
              <a:off x="9875705" y="2950889"/>
              <a:ext cx="754195" cy="1861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Group 143"/>
          <p:cNvGrpSpPr/>
          <p:nvPr/>
        </p:nvGrpSpPr>
        <p:grpSpPr>
          <a:xfrm>
            <a:off x="8316156" y="3443968"/>
            <a:ext cx="3882622" cy="1370080"/>
            <a:chOff x="8666030" y="5165757"/>
            <a:chExt cx="2633528" cy="1124356"/>
          </a:xfrm>
        </p:grpSpPr>
        <p:sp>
          <p:nvSpPr>
            <p:cNvPr id="93" name="Oval 92"/>
            <p:cNvSpPr/>
            <p:nvPr/>
          </p:nvSpPr>
          <p:spPr>
            <a:xfrm>
              <a:off x="8666030" y="5640142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94" name="Oval 93"/>
            <p:cNvSpPr/>
            <p:nvPr/>
          </p:nvSpPr>
          <p:spPr>
            <a:xfrm>
              <a:off x="9575281" y="5165757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95" name="Oval 94"/>
            <p:cNvSpPr/>
            <p:nvPr/>
          </p:nvSpPr>
          <p:spPr>
            <a:xfrm>
              <a:off x="9542327" y="5975788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96" name="Oval 95"/>
            <p:cNvSpPr/>
            <p:nvPr/>
          </p:nvSpPr>
          <p:spPr>
            <a:xfrm>
              <a:off x="10599605" y="5640142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97" name="Straight Arrow Connector 96"/>
            <p:cNvCxnSpPr>
              <a:stCxn id="94" idx="6"/>
              <a:endCxn id="96" idx="1"/>
            </p:cNvCxnSpPr>
            <p:nvPr/>
          </p:nvCxnSpPr>
          <p:spPr>
            <a:xfrm>
              <a:off x="9889606" y="5322920"/>
              <a:ext cx="756031" cy="363254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>
              <a:stCxn id="93" idx="5"/>
              <a:endCxn id="95" idx="2"/>
            </p:cNvCxnSpPr>
            <p:nvPr/>
          </p:nvCxnSpPr>
          <p:spPr>
            <a:xfrm>
              <a:off x="8934323" y="5908435"/>
              <a:ext cx="608004" cy="22451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/>
            <p:nvPr/>
          </p:nvCxnSpPr>
          <p:spPr>
            <a:xfrm flipV="1">
              <a:off x="8980355" y="5804969"/>
              <a:ext cx="700347" cy="186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>
              <a:stCxn id="95" idx="6"/>
              <a:endCxn id="104" idx="2"/>
            </p:cNvCxnSpPr>
            <p:nvPr/>
          </p:nvCxnSpPr>
          <p:spPr>
            <a:xfrm flipV="1">
              <a:off x="9856652" y="6069251"/>
              <a:ext cx="328615" cy="6370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>
              <a:stCxn id="102" idx="6"/>
              <a:endCxn id="94" idx="2"/>
            </p:cNvCxnSpPr>
            <p:nvPr/>
          </p:nvCxnSpPr>
          <p:spPr>
            <a:xfrm flipV="1">
              <a:off x="9306989" y="5322920"/>
              <a:ext cx="268292" cy="12008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Oval 101"/>
            <p:cNvSpPr/>
            <p:nvPr/>
          </p:nvSpPr>
          <p:spPr>
            <a:xfrm>
              <a:off x="9142281" y="5360652"/>
              <a:ext cx="164708" cy="1647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cxnSp>
          <p:nvCxnSpPr>
            <p:cNvPr id="103" name="Straight Arrow Connector 102"/>
            <p:cNvCxnSpPr>
              <a:stCxn id="93" idx="0"/>
              <a:endCxn id="102" idx="2"/>
            </p:cNvCxnSpPr>
            <p:nvPr/>
          </p:nvCxnSpPr>
          <p:spPr>
            <a:xfrm flipV="1">
              <a:off x="8823193" y="5443006"/>
              <a:ext cx="319088" cy="19713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Oval 103"/>
            <p:cNvSpPr/>
            <p:nvPr/>
          </p:nvSpPr>
          <p:spPr>
            <a:xfrm>
              <a:off x="10185267" y="5986897"/>
              <a:ext cx="164708" cy="1647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cxnSp>
          <p:nvCxnSpPr>
            <p:cNvPr id="105" name="Straight Arrow Connector 104"/>
            <p:cNvCxnSpPr>
              <a:stCxn id="104" idx="7"/>
              <a:endCxn id="96" idx="3"/>
            </p:cNvCxnSpPr>
            <p:nvPr/>
          </p:nvCxnSpPr>
          <p:spPr>
            <a:xfrm flipV="1">
              <a:off x="10325854" y="5908435"/>
              <a:ext cx="319783" cy="102583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Oval 105"/>
            <p:cNvSpPr/>
            <p:nvPr/>
          </p:nvSpPr>
          <p:spPr>
            <a:xfrm>
              <a:off x="9680702" y="5713090"/>
              <a:ext cx="164708" cy="1647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cxnSp>
          <p:nvCxnSpPr>
            <p:cNvPr id="107" name="Straight Arrow Connector 106"/>
            <p:cNvCxnSpPr/>
            <p:nvPr/>
          </p:nvCxnSpPr>
          <p:spPr>
            <a:xfrm>
              <a:off x="9845410" y="5804969"/>
              <a:ext cx="754195" cy="186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Box 107"/>
            <p:cNvSpPr txBox="1"/>
            <p:nvPr/>
          </p:nvSpPr>
          <p:spPr>
            <a:xfrm>
              <a:off x="10888264" y="5591747"/>
              <a:ext cx="411294" cy="354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4C3282"/>
                  </a:solidFill>
                </a:rPr>
                <a:t>2</a:t>
              </a:r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4176919" y="5064868"/>
            <a:ext cx="3733457" cy="1500000"/>
            <a:chOff x="1546223" y="5087551"/>
            <a:chExt cx="2664553" cy="1238086"/>
          </a:xfrm>
        </p:grpSpPr>
        <p:sp>
          <p:nvSpPr>
            <p:cNvPr id="125" name="Oval 124"/>
            <p:cNvSpPr/>
            <p:nvPr/>
          </p:nvSpPr>
          <p:spPr>
            <a:xfrm>
              <a:off x="1546223" y="5576955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126" name="Oval 125"/>
            <p:cNvSpPr/>
            <p:nvPr/>
          </p:nvSpPr>
          <p:spPr>
            <a:xfrm>
              <a:off x="2455474" y="5102570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127" name="Oval 126"/>
            <p:cNvSpPr/>
            <p:nvPr/>
          </p:nvSpPr>
          <p:spPr>
            <a:xfrm>
              <a:off x="2422520" y="5912601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128" name="Oval 127"/>
            <p:cNvSpPr/>
            <p:nvPr/>
          </p:nvSpPr>
          <p:spPr>
            <a:xfrm>
              <a:off x="3479798" y="5576955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129" name="Straight Arrow Connector 128"/>
            <p:cNvCxnSpPr>
              <a:stCxn id="126" idx="6"/>
              <a:endCxn id="128" idx="1"/>
            </p:cNvCxnSpPr>
            <p:nvPr/>
          </p:nvCxnSpPr>
          <p:spPr>
            <a:xfrm>
              <a:off x="2769799" y="5259733"/>
              <a:ext cx="756031" cy="363254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>
              <a:stCxn id="125" idx="5"/>
              <a:endCxn id="127" idx="2"/>
            </p:cNvCxnSpPr>
            <p:nvPr/>
          </p:nvCxnSpPr>
          <p:spPr>
            <a:xfrm>
              <a:off x="1814516" y="5845248"/>
              <a:ext cx="608004" cy="22451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/>
            <p:cNvCxnSpPr>
              <a:stCxn id="125" idx="6"/>
              <a:endCxn id="128" idx="2"/>
            </p:cNvCxnSpPr>
            <p:nvPr/>
          </p:nvCxnSpPr>
          <p:spPr>
            <a:xfrm>
              <a:off x="1860548" y="5734118"/>
              <a:ext cx="161925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/>
            <p:cNvCxnSpPr>
              <a:stCxn id="127" idx="6"/>
              <a:endCxn id="128" idx="3"/>
            </p:cNvCxnSpPr>
            <p:nvPr/>
          </p:nvCxnSpPr>
          <p:spPr>
            <a:xfrm flipV="1">
              <a:off x="2736845" y="5845248"/>
              <a:ext cx="788985" cy="22451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>
              <a:stCxn id="125" idx="0"/>
              <a:endCxn id="126" idx="2"/>
            </p:cNvCxnSpPr>
            <p:nvPr/>
          </p:nvCxnSpPr>
          <p:spPr>
            <a:xfrm flipV="1">
              <a:off x="1703386" y="5259733"/>
              <a:ext cx="752088" cy="317222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TextBox 133"/>
            <p:cNvSpPr txBox="1"/>
            <p:nvPr/>
          </p:nvSpPr>
          <p:spPr>
            <a:xfrm>
              <a:off x="2452619" y="5420352"/>
              <a:ext cx="534259" cy="373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1825552" y="5087551"/>
              <a:ext cx="534259" cy="373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</a:t>
              </a: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2959823" y="5952217"/>
              <a:ext cx="534259" cy="373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2995544" y="5101255"/>
              <a:ext cx="534259" cy="373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1856513" y="5932871"/>
              <a:ext cx="534259" cy="373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3799482" y="5543269"/>
              <a:ext cx="411294" cy="373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4C3282"/>
                  </a:solidFill>
                </a:rPr>
                <a:t>2</a:t>
              </a:r>
            </a:p>
          </p:txBody>
        </p:sp>
      </p:grpSp>
      <p:sp>
        <p:nvSpPr>
          <p:cNvPr id="34" name="Rectangle 33"/>
          <p:cNvSpPr/>
          <p:nvPr/>
        </p:nvSpPr>
        <p:spPr>
          <a:xfrm>
            <a:off x="3775074" y="2030082"/>
            <a:ext cx="3790615" cy="18024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Transform Input</a:t>
            </a:r>
          </a:p>
        </p:txBody>
      </p:sp>
      <p:sp>
        <p:nvSpPr>
          <p:cNvPr id="36" name="Rectangle 35"/>
          <p:cNvSpPr/>
          <p:nvPr/>
        </p:nvSpPr>
        <p:spPr>
          <a:xfrm>
            <a:off x="8142336" y="3285892"/>
            <a:ext cx="4049663" cy="17603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Unweighted Shortest Paths</a:t>
            </a:r>
          </a:p>
        </p:txBody>
      </p:sp>
      <p:sp>
        <p:nvSpPr>
          <p:cNvPr id="73" name="Rectangle 72"/>
          <p:cNvSpPr/>
          <p:nvPr/>
        </p:nvSpPr>
        <p:spPr>
          <a:xfrm>
            <a:off x="3946849" y="4906214"/>
            <a:ext cx="3789692" cy="1678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Transform Output</a:t>
            </a:r>
          </a:p>
        </p:txBody>
      </p:sp>
      <p:sp>
        <p:nvSpPr>
          <p:cNvPr id="7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 dirty="0"/>
              <a:t>CSE 373 SP 18 - Kasey Champion</a:t>
            </a:r>
          </a:p>
        </p:txBody>
      </p:sp>
      <p:sp>
        <p:nvSpPr>
          <p:cNvPr id="7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81670" y="6521027"/>
            <a:ext cx="421923" cy="274320"/>
          </a:xfrm>
        </p:spPr>
        <p:txBody>
          <a:bodyPr/>
          <a:lstStyle/>
          <a:p>
            <a:r>
              <a:rPr lang="en-US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75254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07407E-6 L 0.29961 -0.030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45" y="-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48148E-6 L 0.36966 -0.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77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966 -0.1 L 0.37683 0.1828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85185E-6 L 0.00143 0.2620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3 0.26204 L -0.34558 0.2458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82" y="-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81481E-6 L -0.32304 -0.0159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9" y="-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It might not be too surprising that we can solve one shortest path problem with the algorithm for another shortest path problem.</a:t>
            </a:r>
          </a:p>
          <a:p>
            <a:r>
              <a:rPr lang="en-US" sz="2800" dirty="0"/>
              <a:t>The real power of reductions is that you can sometimes reduce a problem to another one that looks very </a:t>
            </a:r>
            <a:r>
              <a:rPr lang="en-US" sz="2800" dirty="0" err="1"/>
              <a:t>very</a:t>
            </a:r>
            <a:r>
              <a:rPr lang="en-US" sz="2800" dirty="0"/>
              <a:t> different.</a:t>
            </a:r>
          </a:p>
          <a:p>
            <a:r>
              <a:rPr lang="en-US" sz="2800" dirty="0"/>
              <a:t>We’re going to reduce a graph problem to 2-SAT.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75238" y="4159546"/>
                <a:ext cx="10031801" cy="2145841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800" dirty="0"/>
              </a:p>
              <a:p>
                <a:r>
                  <a:rPr lang="en-US" sz="2800" dirty="0"/>
                  <a:t>Given an undirected, unweighted graph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/>
                  <a:t>, color each vertex “red” or “blue” such that the endpoints of every edge are different colors (or report no such coloring exists).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8" y="4159546"/>
                <a:ext cx="10031801" cy="2145841"/>
              </a:xfrm>
              <a:prstGeom prst="rect">
                <a:avLst/>
              </a:prstGeom>
              <a:blipFill>
                <a:blip r:embed="rId2"/>
                <a:stretch>
                  <a:fillRect l="-121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575239" y="4159546"/>
            <a:ext cx="10031800" cy="619187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2-Coloring</a:t>
            </a:r>
          </a:p>
        </p:txBody>
      </p:sp>
    </p:spTree>
    <p:extLst>
      <p:ext uri="{BB962C8B-B14F-4D97-AF65-F5344CB8AC3E}">
        <p14:creationId xmlns:p14="http://schemas.microsoft.com/office/powerpoint/2010/main" val="327802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2-Coloring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876220"/>
          </a:xfrm>
        </p:spPr>
        <p:txBody>
          <a:bodyPr>
            <a:normAutofit/>
          </a:bodyPr>
          <a:lstStyle/>
          <a:p>
            <a:r>
              <a:rPr lang="en-US" sz="2800" dirty="0"/>
              <a:t>Can these graphs be 2-colored? If so find a 2-coloring. If not try to explain why one doesn’t exist.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29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291745" y="2525991"/>
            <a:ext cx="5081809" cy="2054772"/>
            <a:chOff x="291745" y="2525991"/>
            <a:chExt cx="5081809" cy="2054772"/>
          </a:xfrm>
        </p:grpSpPr>
        <p:sp>
          <p:nvSpPr>
            <p:cNvPr id="7" name="Oval 6"/>
            <p:cNvSpPr/>
            <p:nvPr/>
          </p:nvSpPr>
          <p:spPr>
            <a:xfrm>
              <a:off x="1220354" y="2607457"/>
              <a:ext cx="757645" cy="75764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670476" y="3823118"/>
              <a:ext cx="757645" cy="75764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615909" y="3498764"/>
              <a:ext cx="757645" cy="75764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91745" y="3736930"/>
              <a:ext cx="757645" cy="75764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2917253" y="2525991"/>
              <a:ext cx="757645" cy="75764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C</a:t>
              </a:r>
            </a:p>
          </p:txBody>
        </p:sp>
        <p:cxnSp>
          <p:nvCxnSpPr>
            <p:cNvPr id="13" name="Straight Arrow Connector 12"/>
            <p:cNvCxnSpPr>
              <a:endCxn id="7" idx="5"/>
            </p:cNvCxnSpPr>
            <p:nvPr/>
          </p:nvCxnSpPr>
          <p:spPr>
            <a:xfrm flipH="1" flipV="1">
              <a:off x="1867044" y="3254147"/>
              <a:ext cx="2796279" cy="467422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7" idx="6"/>
            </p:cNvCxnSpPr>
            <p:nvPr/>
          </p:nvCxnSpPr>
          <p:spPr>
            <a:xfrm flipV="1">
              <a:off x="1977999" y="2981994"/>
              <a:ext cx="939254" cy="4286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8" idx="6"/>
              <a:endCxn id="9" idx="2"/>
            </p:cNvCxnSpPr>
            <p:nvPr/>
          </p:nvCxnSpPr>
          <p:spPr>
            <a:xfrm flipV="1">
              <a:off x="3428121" y="3877587"/>
              <a:ext cx="1187788" cy="324354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0" idx="6"/>
              <a:endCxn id="8" idx="2"/>
            </p:cNvCxnSpPr>
            <p:nvPr/>
          </p:nvCxnSpPr>
          <p:spPr>
            <a:xfrm>
              <a:off x="1049390" y="4115753"/>
              <a:ext cx="1621086" cy="86188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0" idx="7"/>
              <a:endCxn id="7" idx="3"/>
            </p:cNvCxnSpPr>
            <p:nvPr/>
          </p:nvCxnSpPr>
          <p:spPr>
            <a:xfrm flipV="1">
              <a:off x="938435" y="3254147"/>
              <a:ext cx="392874" cy="593738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Oval 19"/>
          <p:cNvSpPr/>
          <p:nvPr/>
        </p:nvSpPr>
        <p:spPr>
          <a:xfrm>
            <a:off x="7045858" y="2552844"/>
            <a:ext cx="757645" cy="7576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1" name="Oval 20"/>
          <p:cNvSpPr/>
          <p:nvPr/>
        </p:nvSpPr>
        <p:spPr>
          <a:xfrm>
            <a:off x="8495980" y="3768505"/>
            <a:ext cx="757645" cy="7576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22" name="Oval 21"/>
          <p:cNvSpPr/>
          <p:nvPr/>
        </p:nvSpPr>
        <p:spPr>
          <a:xfrm>
            <a:off x="10441413" y="3444151"/>
            <a:ext cx="757645" cy="7576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23" name="Oval 22"/>
          <p:cNvSpPr/>
          <p:nvPr/>
        </p:nvSpPr>
        <p:spPr>
          <a:xfrm>
            <a:off x="6117249" y="3682317"/>
            <a:ext cx="757645" cy="7576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4" name="Oval 23"/>
          <p:cNvSpPr/>
          <p:nvPr/>
        </p:nvSpPr>
        <p:spPr>
          <a:xfrm>
            <a:off x="8742757" y="2471378"/>
            <a:ext cx="757645" cy="7576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25" name="Straight Arrow Connector 24"/>
          <p:cNvCxnSpPr>
            <a:endCxn id="20" idx="5"/>
          </p:cNvCxnSpPr>
          <p:nvPr/>
        </p:nvCxnSpPr>
        <p:spPr>
          <a:xfrm flipH="1" flipV="1">
            <a:off x="7692548" y="3199534"/>
            <a:ext cx="2796279" cy="467422"/>
          </a:xfrm>
          <a:prstGeom prst="straightConnector1">
            <a:avLst/>
          </a:prstGeom>
          <a:ln w="412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3" idx="6"/>
          </p:cNvCxnSpPr>
          <p:nvPr/>
        </p:nvCxnSpPr>
        <p:spPr>
          <a:xfrm flipV="1">
            <a:off x="6874894" y="2927381"/>
            <a:ext cx="1867863" cy="1133759"/>
          </a:xfrm>
          <a:prstGeom prst="straightConnector1">
            <a:avLst/>
          </a:prstGeom>
          <a:ln w="412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1" idx="6"/>
            <a:endCxn id="22" idx="2"/>
          </p:cNvCxnSpPr>
          <p:nvPr/>
        </p:nvCxnSpPr>
        <p:spPr>
          <a:xfrm flipV="1">
            <a:off x="9253625" y="3822974"/>
            <a:ext cx="1187788" cy="324354"/>
          </a:xfrm>
          <a:prstGeom prst="straightConnector1">
            <a:avLst/>
          </a:prstGeom>
          <a:ln w="412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4" idx="4"/>
            <a:endCxn id="21" idx="0"/>
          </p:cNvCxnSpPr>
          <p:nvPr/>
        </p:nvCxnSpPr>
        <p:spPr>
          <a:xfrm flipH="1">
            <a:off x="8874803" y="3229023"/>
            <a:ext cx="246777" cy="539482"/>
          </a:xfrm>
          <a:prstGeom prst="straightConnector1">
            <a:avLst/>
          </a:prstGeom>
          <a:ln w="412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3" idx="7"/>
            <a:endCxn id="20" idx="3"/>
          </p:cNvCxnSpPr>
          <p:nvPr/>
        </p:nvCxnSpPr>
        <p:spPr>
          <a:xfrm flipV="1">
            <a:off x="6763939" y="3199534"/>
            <a:ext cx="392874" cy="593738"/>
          </a:xfrm>
          <a:prstGeom prst="straightConnector1">
            <a:avLst/>
          </a:prstGeom>
          <a:ln w="412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5562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exam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38" y="4205215"/>
            <a:ext cx="4420093" cy="3112260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+mn-lt"/>
                <a:cs typeface="+mn-cs"/>
              </a:rPr>
              <a:t>Graphs</a:t>
            </a:r>
          </a:p>
          <a:p>
            <a:pPr lvl="1"/>
            <a:r>
              <a:rPr lang="en-US" sz="1600" dirty="0"/>
              <a:t>Graph definitions</a:t>
            </a:r>
            <a:endParaRPr lang="en-US" sz="1200" dirty="0"/>
          </a:p>
          <a:p>
            <a:pPr lvl="1"/>
            <a:r>
              <a:rPr lang="en-US" sz="1600" dirty="0"/>
              <a:t>Graph implementations</a:t>
            </a:r>
          </a:p>
          <a:p>
            <a:pPr lvl="1"/>
            <a:r>
              <a:rPr lang="en-US" sz="1600" dirty="0"/>
              <a:t>Graph algorithms</a:t>
            </a:r>
          </a:p>
          <a:p>
            <a:pPr lvl="2"/>
            <a:r>
              <a:rPr lang="en-US" sz="1500" dirty="0"/>
              <a:t>Traversals: BFS and DFS</a:t>
            </a:r>
          </a:p>
          <a:p>
            <a:pPr lvl="2"/>
            <a:r>
              <a:rPr lang="en-US" sz="1500" dirty="0"/>
              <a:t>Shortest-path: Dijkstra's algorithm</a:t>
            </a:r>
          </a:p>
          <a:p>
            <a:pPr lvl="2"/>
            <a:r>
              <a:rPr lang="en-US" sz="1500" dirty="0"/>
              <a:t>Topological sort</a:t>
            </a:r>
          </a:p>
          <a:p>
            <a:pPr lvl="2"/>
            <a:r>
              <a:rPr lang="en-US" sz="1500" dirty="0"/>
              <a:t>MST algorithms: Prim and Kruskal</a:t>
            </a:r>
          </a:p>
          <a:p>
            <a:pPr lvl="2"/>
            <a:r>
              <a:rPr lang="en-US" sz="1500" dirty="0"/>
              <a:t>Disjoint set data structure</a:t>
            </a:r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19 </a:t>
            </a:r>
            <a:r>
              <a:rPr lang="en-US" dirty="0" err="1"/>
              <a:t>sp</a:t>
            </a:r>
            <a:r>
              <a:rPr lang="en-US" dirty="0"/>
              <a:t>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723450-3F7F-462D-9F04-57F8497BE470}"/>
              </a:ext>
            </a:extLst>
          </p:cNvPr>
          <p:cNvSpPr/>
          <p:nvPr/>
        </p:nvSpPr>
        <p:spPr>
          <a:xfrm>
            <a:off x="5060241" y="2790749"/>
            <a:ext cx="7284159" cy="409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 vs NP</a:t>
            </a:r>
          </a:p>
          <a:p>
            <a:pPr marL="265176" lvl="1" indent="-137160" defTabSz="914400">
              <a:lnSpc>
                <a:spcPct val="7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</a:pPr>
            <a:r>
              <a:rPr lang="en-US" sz="1500" dirty="0">
                <a:latin typeface="Segoe UI Semilight" panose="020B0402040204020203" pitchFamily="34" charset="0"/>
              </a:rPr>
              <a:t>Definitions of P, NP and NP Complete</a:t>
            </a:r>
          </a:p>
          <a:p>
            <a:pPr marL="265176" lvl="1" indent="-137160" defTabSz="914400">
              <a:lnSpc>
                <a:spcPct val="7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</a:pPr>
            <a:r>
              <a:rPr lang="en-US" sz="1500" dirty="0">
                <a:latin typeface="Segoe UI Semilight" panose="020B0402040204020203" pitchFamily="34" charset="0"/>
              </a:rPr>
              <a:t>Understand what a reduction is</a:t>
            </a:r>
          </a:p>
          <a:p>
            <a:pPr marL="265176" lvl="1" indent="-137160" defTabSz="914400">
              <a:lnSpc>
                <a:spcPct val="7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</a:pPr>
            <a:endParaRPr lang="en-US" sz="15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b="1" dirty="0"/>
              <a:t>Design Decisions</a:t>
            </a:r>
          </a:p>
          <a:p>
            <a:pPr marL="265176" lvl="1" indent="-137160" defTabSz="914400">
              <a:lnSpc>
                <a:spcPct val="7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</a:pPr>
            <a:r>
              <a:rPr lang="en-US" sz="1500" dirty="0">
                <a:latin typeface="Segoe UI Semilight" panose="020B0402040204020203" pitchFamily="34" charset="0"/>
              </a:rPr>
              <a:t>Given a scenario, what ADT, data structure implementation and/or algorithm is best optimized for your goals?</a:t>
            </a:r>
          </a:p>
          <a:p>
            <a:pPr marL="722376" lvl="2" indent="-137160" defTabSz="914400">
              <a:lnSpc>
                <a:spcPct val="7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</a:pPr>
            <a:r>
              <a:rPr lang="en-US" sz="1400" dirty="0">
                <a:latin typeface="Segoe UI Semilight" panose="020B0402040204020203" pitchFamily="34" charset="0"/>
              </a:rPr>
              <a:t>What is unique or specialized about your chosen tool?</a:t>
            </a:r>
          </a:p>
          <a:p>
            <a:pPr marL="722376" lvl="2" indent="-137160" defTabSz="914400">
              <a:lnSpc>
                <a:spcPct val="7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</a:pPr>
            <a:r>
              <a:rPr lang="en-US" sz="1400" dirty="0">
                <a:latin typeface="Segoe UI Semilight" panose="020B0402040204020203" pitchFamily="34" charset="0"/>
              </a:rPr>
              <a:t>Given a scenario, how does your selection’s unique features contribute to a solution?</a:t>
            </a:r>
          </a:p>
          <a:p>
            <a:pPr marL="722376" lvl="2" indent="-137160" defTabSz="914400">
              <a:lnSpc>
                <a:spcPct val="7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</a:pPr>
            <a:r>
              <a:rPr lang="en-US" sz="1400" dirty="0">
                <a:latin typeface="Segoe UI Semilight" panose="020B0402040204020203" pitchFamily="34" charset="0"/>
              </a:rPr>
              <a:t>What is the runtime and memory usage of your selection?</a:t>
            </a:r>
          </a:p>
          <a:p>
            <a:pPr marL="265176" lvl="1" indent="-137160">
              <a:lnSpc>
                <a:spcPct val="7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</a:pPr>
            <a:r>
              <a:rPr lang="en-US" sz="1400" dirty="0">
                <a:latin typeface="Segoe UI Semilight" panose="020B0402040204020203" pitchFamily="34" charset="0"/>
              </a:rPr>
              <a:t>Given a scenario, what changes might you make to a design to better serve your goals?</a:t>
            </a:r>
          </a:p>
          <a:p>
            <a:pPr marL="722376" lvl="2" indent="-137160" defTabSz="914400">
              <a:lnSpc>
                <a:spcPct val="7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</a:pPr>
            <a:endParaRPr lang="en-US" sz="15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lvl="1">
              <a:lnSpc>
                <a:spcPct val="7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</a:pPr>
            <a:r>
              <a:rPr lang="en-US" b="1" dirty="0"/>
              <a:t>NOT on the exam</a:t>
            </a:r>
          </a:p>
          <a:p>
            <a:pPr marL="265176" lvl="1" indent="-137160" defTabSz="914400">
              <a:lnSpc>
                <a:spcPct val="7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</a:pPr>
            <a:r>
              <a:rPr lang="en-US" sz="15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Finding close form of recurrences</a:t>
            </a:r>
          </a:p>
          <a:p>
            <a:pPr marL="265176" lvl="1" indent="-137160" defTabSz="914400">
              <a:lnSpc>
                <a:spcPct val="7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</a:pPr>
            <a:r>
              <a:rPr lang="en-US" sz="15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Java generics and Java interfaces</a:t>
            </a:r>
          </a:p>
          <a:p>
            <a:pPr marL="265176" lvl="1" indent="-137160" defTabSz="914400">
              <a:lnSpc>
                <a:spcPct val="7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</a:pPr>
            <a:r>
              <a:rPr lang="en-US" sz="15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JUnit</a:t>
            </a:r>
          </a:p>
          <a:p>
            <a:pPr marL="265176" lvl="1" indent="-137160" defTabSz="914400">
              <a:lnSpc>
                <a:spcPct val="7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</a:pPr>
            <a:r>
              <a:rPr lang="en-US" sz="15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Java syntax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BC6271-7CD5-8741-B9D5-C4296F24E592}"/>
              </a:ext>
            </a:extLst>
          </p:cNvPr>
          <p:cNvSpPr/>
          <p:nvPr/>
        </p:nvSpPr>
        <p:spPr>
          <a:xfrm>
            <a:off x="4995331" y="1215350"/>
            <a:ext cx="6096000" cy="104400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Sorting</a:t>
            </a:r>
          </a:p>
          <a:p>
            <a:pPr marL="265176" lvl="1" indent="-137160" defTabSz="914400">
              <a:lnSpc>
                <a:spcPct val="7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</a:pPr>
            <a:r>
              <a:rPr lang="en-US" sz="1500" dirty="0">
                <a:latin typeface="Segoe UI Semilight" panose="020B0402040204020203" pitchFamily="34" charset="0"/>
              </a:rPr>
              <a:t>Quadratic sorts: insertion sort, selection sort</a:t>
            </a:r>
          </a:p>
          <a:p>
            <a:pPr marL="265176" lvl="1" indent="-137160" defTabSz="914400">
              <a:lnSpc>
                <a:spcPct val="7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</a:pPr>
            <a:r>
              <a:rPr lang="en-US" sz="1500" dirty="0">
                <a:latin typeface="Segoe UI Semilight" panose="020B0402040204020203" pitchFamily="34" charset="0"/>
              </a:rPr>
              <a:t>Faster sorts: heap sort, merge sort, quick sort</a:t>
            </a:r>
          </a:p>
          <a:p>
            <a:pPr marL="265176" lvl="1" indent="-137160" defTabSz="914400">
              <a:lnSpc>
                <a:spcPct val="7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</a:pPr>
            <a:r>
              <a:rPr lang="en-US" sz="1500" dirty="0">
                <a:latin typeface="Segoe UI Semilight" panose="020B0402040204020203" pitchFamily="34" charset="0"/>
              </a:rPr>
              <a:t>Runtimes of all of the above (in the best and worst case)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4B3135-D586-CC4D-A54A-98EE0631F6CB}"/>
              </a:ext>
            </a:extLst>
          </p:cNvPr>
          <p:cNvSpPr/>
          <p:nvPr/>
        </p:nvSpPr>
        <p:spPr>
          <a:xfrm>
            <a:off x="4995331" y="2285358"/>
            <a:ext cx="6096000" cy="5669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Memory and Locality</a:t>
            </a:r>
          </a:p>
          <a:p>
            <a:pPr marL="265176" lvl="1" indent="-137160" defTabSz="914400">
              <a:lnSpc>
                <a:spcPct val="7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</a:pPr>
            <a:r>
              <a:rPr lang="en-US" sz="1500" dirty="0">
                <a:latin typeface="Segoe UI Semilight" panose="020B0402040204020203" pitchFamily="34" charset="0"/>
              </a:rPr>
              <a:t>How to leverage cashing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5AC20F-A40E-E643-BF75-0AABEFD929CF}"/>
              </a:ext>
            </a:extLst>
          </p:cNvPr>
          <p:cNvSpPr/>
          <p:nvPr/>
        </p:nvSpPr>
        <p:spPr>
          <a:xfrm>
            <a:off x="575238" y="1157968"/>
            <a:ext cx="6096000" cy="19981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Midterm Topics</a:t>
            </a:r>
          </a:p>
          <a:p>
            <a:pPr marL="265176" lvl="1" indent="-137160" defTabSz="914400">
              <a:lnSpc>
                <a:spcPct val="7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</a:pPr>
            <a:r>
              <a:rPr lang="en-US" sz="1500" dirty="0">
                <a:latin typeface="Segoe UI Semilight" panose="020B0402040204020203" pitchFamily="34" charset="0"/>
              </a:rPr>
              <a:t>ADTs + data structures</a:t>
            </a:r>
          </a:p>
          <a:p>
            <a:pPr marL="265176" lvl="1" indent="-137160" defTabSz="914400">
              <a:lnSpc>
                <a:spcPct val="7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</a:pPr>
            <a:r>
              <a:rPr lang="en-US" sz="1500" dirty="0">
                <a:latin typeface="Segoe UI Semilight" panose="020B0402040204020203" pitchFamily="34" charset="0"/>
              </a:rPr>
              <a:t>Asymptotic Analysis</a:t>
            </a:r>
          </a:p>
          <a:p>
            <a:pPr marL="722376" lvl="2" indent="-137160">
              <a:lnSpc>
                <a:spcPct val="7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</a:pPr>
            <a:r>
              <a:rPr lang="en-US" sz="1500" dirty="0">
                <a:latin typeface="Segoe UI Semilight" panose="020B0402040204020203" pitchFamily="34" charset="0"/>
              </a:rPr>
              <a:t>Code Modeling (including recurrences)</a:t>
            </a:r>
          </a:p>
          <a:p>
            <a:pPr marL="722376" lvl="2" indent="-137160">
              <a:lnSpc>
                <a:spcPct val="7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</a:pPr>
            <a:r>
              <a:rPr lang="en-US" sz="1500" dirty="0">
                <a:latin typeface="Segoe UI Semilight" panose="020B0402040204020203" pitchFamily="34" charset="0"/>
              </a:rPr>
              <a:t>Complexity Classes</a:t>
            </a:r>
          </a:p>
          <a:p>
            <a:pPr marL="722376" lvl="2" indent="-137160">
              <a:lnSpc>
                <a:spcPct val="7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</a:pPr>
            <a:r>
              <a:rPr lang="en-US" sz="1500" dirty="0">
                <a:latin typeface="Segoe UI Semilight" panose="020B0402040204020203" pitchFamily="34" charset="0"/>
              </a:rPr>
              <a:t>Big O, Big Omega and Big Theta</a:t>
            </a:r>
          </a:p>
          <a:p>
            <a:pPr marL="265176" lvl="1" indent="-137160">
              <a:lnSpc>
                <a:spcPct val="7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</a:pPr>
            <a:r>
              <a:rPr lang="en-US" sz="1500" dirty="0">
                <a:latin typeface="Segoe UI Semilight" panose="020B0402040204020203" pitchFamily="34" charset="0"/>
              </a:rPr>
              <a:t>BST &amp; AVL trees</a:t>
            </a:r>
          </a:p>
          <a:p>
            <a:pPr marL="265176" lvl="1" indent="-137160">
              <a:lnSpc>
                <a:spcPct val="7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</a:pPr>
            <a:r>
              <a:rPr lang="en-US" sz="1500" dirty="0">
                <a:latin typeface="Segoe UI Semilight" panose="020B0402040204020203" pitchFamily="34" charset="0"/>
              </a:rPr>
              <a:t>Hashing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73F930-82AE-114A-A7F3-67CFE2FE095E}"/>
              </a:ext>
            </a:extLst>
          </p:cNvPr>
          <p:cNvSpPr/>
          <p:nvPr/>
        </p:nvSpPr>
        <p:spPr>
          <a:xfrm>
            <a:off x="575238" y="3239219"/>
            <a:ext cx="6096000" cy="8054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Heaps</a:t>
            </a:r>
          </a:p>
          <a:p>
            <a:pPr marL="265176" lvl="1" indent="-137160" defTabSz="914400">
              <a:lnSpc>
                <a:spcPct val="7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</a:pPr>
            <a:r>
              <a:rPr lang="en-US" sz="1500" dirty="0">
                <a:latin typeface="Segoe UI Semilight" panose="020B0402040204020203" pitchFamily="34" charset="0"/>
              </a:rPr>
              <a:t>Internal state of tree </a:t>
            </a:r>
          </a:p>
          <a:p>
            <a:pPr marL="265176" lvl="1" indent="-137160" defTabSz="914400">
              <a:lnSpc>
                <a:spcPct val="7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</a:pPr>
            <a:r>
              <a:rPr lang="en-US" sz="1500" dirty="0">
                <a:latin typeface="Segoe UI Semilight" panose="020B0402040204020203" pitchFamily="34" charset="0"/>
              </a:rPr>
              <a:t>Array implementation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4F3610-7EFD-6745-889E-ADB22F64B9C2}"/>
              </a:ext>
            </a:extLst>
          </p:cNvPr>
          <p:cNvSpPr/>
          <p:nvPr/>
        </p:nvSpPr>
        <p:spPr>
          <a:xfrm>
            <a:off x="4995331" y="240898"/>
            <a:ext cx="6096000" cy="104400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Coding Projects</a:t>
            </a:r>
          </a:p>
          <a:p>
            <a:pPr marL="265176" lvl="1" indent="-137160" defTabSz="914400">
              <a:lnSpc>
                <a:spcPct val="7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</a:pPr>
            <a:r>
              <a:rPr lang="en-US" sz="1500" dirty="0">
                <a:latin typeface="Segoe UI Semilight" panose="020B0402040204020203" pitchFamily="34" charset="0"/>
              </a:rPr>
              <a:t>Implementation of each data structure</a:t>
            </a:r>
          </a:p>
          <a:p>
            <a:pPr marL="265176" lvl="1" indent="-137160" defTabSz="914400">
              <a:lnSpc>
                <a:spcPct val="7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</a:pPr>
            <a:r>
              <a:rPr lang="en-US" sz="1500" dirty="0">
                <a:latin typeface="Segoe UI Semilight" panose="020B0402040204020203" pitchFamily="34" charset="0"/>
              </a:rPr>
              <a:t>Best / Average / Worst case runtime of each data structure</a:t>
            </a:r>
          </a:p>
          <a:p>
            <a:pPr marL="265176" lvl="1" indent="-137160" defTabSz="914400">
              <a:lnSpc>
                <a:spcPct val="7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</a:pPr>
            <a:r>
              <a:rPr lang="en-US" sz="1500">
                <a:latin typeface="Segoe UI Semilight" panose="020B0402040204020203" pitchFamily="34" charset="0"/>
              </a:rPr>
              <a:t>Testing strategies, Debugging</a:t>
            </a:r>
            <a:endParaRPr lang="en-US" sz="1500" dirty="0">
              <a:latin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0408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2-Coloring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876220"/>
          </a:xfrm>
        </p:spPr>
        <p:txBody>
          <a:bodyPr>
            <a:normAutofit/>
          </a:bodyPr>
          <a:lstStyle/>
          <a:p>
            <a:r>
              <a:rPr lang="en-US" sz="2800" dirty="0"/>
              <a:t>Can these graphs be 2-colored? If so find a 2-coloring. If not try to explain why one doesn’t exist.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30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291745" y="2525991"/>
            <a:ext cx="5081809" cy="2054772"/>
            <a:chOff x="291745" y="2525991"/>
            <a:chExt cx="5081809" cy="2054772"/>
          </a:xfrm>
        </p:grpSpPr>
        <p:sp>
          <p:nvSpPr>
            <p:cNvPr id="7" name="Oval 6"/>
            <p:cNvSpPr/>
            <p:nvPr/>
          </p:nvSpPr>
          <p:spPr>
            <a:xfrm>
              <a:off x="1220354" y="2607457"/>
              <a:ext cx="757645" cy="757645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670476" y="3823118"/>
              <a:ext cx="757645" cy="757645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615909" y="3498764"/>
              <a:ext cx="757645" cy="75764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E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91745" y="3736930"/>
              <a:ext cx="757645" cy="75764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2917253" y="2525991"/>
              <a:ext cx="757645" cy="75764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C</a:t>
              </a:r>
            </a:p>
          </p:txBody>
        </p:sp>
        <p:cxnSp>
          <p:nvCxnSpPr>
            <p:cNvPr id="13" name="Straight Arrow Connector 12"/>
            <p:cNvCxnSpPr>
              <a:endCxn id="7" idx="5"/>
            </p:cNvCxnSpPr>
            <p:nvPr/>
          </p:nvCxnSpPr>
          <p:spPr>
            <a:xfrm flipH="1" flipV="1">
              <a:off x="1867044" y="3254147"/>
              <a:ext cx="2796279" cy="467422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7" idx="6"/>
            </p:cNvCxnSpPr>
            <p:nvPr/>
          </p:nvCxnSpPr>
          <p:spPr>
            <a:xfrm flipV="1">
              <a:off x="1977999" y="2981994"/>
              <a:ext cx="939254" cy="4286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8" idx="6"/>
              <a:endCxn id="9" idx="2"/>
            </p:cNvCxnSpPr>
            <p:nvPr/>
          </p:nvCxnSpPr>
          <p:spPr>
            <a:xfrm flipV="1">
              <a:off x="3428121" y="3877587"/>
              <a:ext cx="1187788" cy="324354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0" idx="6"/>
              <a:endCxn id="8" idx="2"/>
            </p:cNvCxnSpPr>
            <p:nvPr/>
          </p:nvCxnSpPr>
          <p:spPr>
            <a:xfrm>
              <a:off x="1049390" y="4115753"/>
              <a:ext cx="1621086" cy="86188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0" idx="7"/>
              <a:endCxn id="7" idx="3"/>
            </p:cNvCxnSpPr>
            <p:nvPr/>
          </p:nvCxnSpPr>
          <p:spPr>
            <a:xfrm flipV="1">
              <a:off x="938435" y="3254147"/>
              <a:ext cx="392874" cy="593738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Oval 19"/>
          <p:cNvSpPr/>
          <p:nvPr/>
        </p:nvSpPr>
        <p:spPr>
          <a:xfrm>
            <a:off x="7045858" y="2552844"/>
            <a:ext cx="757645" cy="7576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1" name="Oval 20"/>
          <p:cNvSpPr/>
          <p:nvPr/>
        </p:nvSpPr>
        <p:spPr>
          <a:xfrm>
            <a:off x="8495980" y="3768505"/>
            <a:ext cx="757645" cy="7576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22" name="Oval 21"/>
          <p:cNvSpPr/>
          <p:nvPr/>
        </p:nvSpPr>
        <p:spPr>
          <a:xfrm>
            <a:off x="10441413" y="3444151"/>
            <a:ext cx="757645" cy="7576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23" name="Oval 22"/>
          <p:cNvSpPr/>
          <p:nvPr/>
        </p:nvSpPr>
        <p:spPr>
          <a:xfrm>
            <a:off x="6117249" y="3682317"/>
            <a:ext cx="757645" cy="7576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4" name="Oval 23"/>
          <p:cNvSpPr/>
          <p:nvPr/>
        </p:nvSpPr>
        <p:spPr>
          <a:xfrm>
            <a:off x="8742757" y="2471378"/>
            <a:ext cx="757645" cy="7576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25" name="Straight Arrow Connector 24"/>
          <p:cNvCxnSpPr>
            <a:endCxn id="20" idx="5"/>
          </p:cNvCxnSpPr>
          <p:nvPr/>
        </p:nvCxnSpPr>
        <p:spPr>
          <a:xfrm flipH="1" flipV="1">
            <a:off x="7692548" y="3199534"/>
            <a:ext cx="2796279" cy="467422"/>
          </a:xfrm>
          <a:prstGeom prst="straightConnector1">
            <a:avLst/>
          </a:prstGeom>
          <a:ln w="412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3" idx="6"/>
          </p:cNvCxnSpPr>
          <p:nvPr/>
        </p:nvCxnSpPr>
        <p:spPr>
          <a:xfrm flipV="1">
            <a:off x="6874894" y="2927381"/>
            <a:ext cx="1867863" cy="1133759"/>
          </a:xfrm>
          <a:prstGeom prst="straightConnector1">
            <a:avLst/>
          </a:prstGeom>
          <a:ln w="412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1" idx="6"/>
            <a:endCxn id="22" idx="2"/>
          </p:cNvCxnSpPr>
          <p:nvPr/>
        </p:nvCxnSpPr>
        <p:spPr>
          <a:xfrm flipV="1">
            <a:off x="9253625" y="3822974"/>
            <a:ext cx="1187788" cy="324354"/>
          </a:xfrm>
          <a:prstGeom prst="straightConnector1">
            <a:avLst/>
          </a:prstGeom>
          <a:ln w="412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4" idx="4"/>
            <a:endCxn id="21" idx="0"/>
          </p:cNvCxnSpPr>
          <p:nvPr/>
        </p:nvCxnSpPr>
        <p:spPr>
          <a:xfrm flipH="1">
            <a:off x="8874803" y="3229023"/>
            <a:ext cx="246777" cy="539482"/>
          </a:xfrm>
          <a:prstGeom prst="straightConnector1">
            <a:avLst/>
          </a:prstGeom>
          <a:ln w="412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3" idx="7"/>
            <a:endCxn id="20" idx="3"/>
          </p:cNvCxnSpPr>
          <p:nvPr/>
        </p:nvCxnSpPr>
        <p:spPr>
          <a:xfrm flipV="1">
            <a:off x="6763939" y="3199534"/>
            <a:ext cx="392874" cy="593738"/>
          </a:xfrm>
          <a:prstGeom prst="straightConnector1">
            <a:avLst/>
          </a:prstGeom>
          <a:ln w="412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miley Face 5"/>
          <p:cNvSpPr/>
          <p:nvPr/>
        </p:nvSpPr>
        <p:spPr>
          <a:xfrm>
            <a:off x="9130457" y="3199534"/>
            <a:ext cx="692477" cy="717755"/>
          </a:xfrm>
          <a:prstGeom prst="smileyFace">
            <a:avLst>
              <a:gd name="adj" fmla="val -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53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683C6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683C6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2-Coloring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Why would we want to 2-color a graph?</a:t>
            </a:r>
          </a:p>
          <a:p>
            <a:pPr lvl="1"/>
            <a:r>
              <a:rPr lang="en-US" sz="2800" dirty="0"/>
              <a:t>We need to divide the vertices into two sets, and edges represent vertices that </a:t>
            </a:r>
            <a:r>
              <a:rPr lang="en-US" sz="2800" b="1" dirty="0"/>
              <a:t>can’t </a:t>
            </a:r>
            <a:r>
              <a:rPr lang="en-US" sz="2800" dirty="0"/>
              <a:t>be together.</a:t>
            </a:r>
          </a:p>
          <a:p>
            <a:r>
              <a:rPr lang="en-US" sz="2800" dirty="0"/>
              <a:t>You can modify BFS to come up with a 2-coloring (or determine none exists)</a:t>
            </a:r>
          </a:p>
          <a:p>
            <a:pPr lvl="1"/>
            <a:r>
              <a:rPr lang="en-US" sz="2800" dirty="0"/>
              <a:t>This is a good exercise!</a:t>
            </a:r>
          </a:p>
          <a:p>
            <a:r>
              <a:rPr lang="en-US" sz="2800" dirty="0"/>
              <a:t>But coming up with a whole new idea sounds like </a:t>
            </a:r>
            <a:r>
              <a:rPr lang="en-US" sz="2800" b="1" dirty="0"/>
              <a:t>work.</a:t>
            </a:r>
          </a:p>
          <a:p>
            <a:r>
              <a:rPr lang="en-US" sz="2800" dirty="0"/>
              <a:t>And we already came up with that cool 2-SAT algorithm. </a:t>
            </a:r>
          </a:p>
          <a:p>
            <a:pPr lvl="1"/>
            <a:r>
              <a:rPr lang="en-US" sz="2800" dirty="0"/>
              <a:t>Maybe we can be lazy and just use that!</a:t>
            </a:r>
          </a:p>
          <a:p>
            <a:pPr lvl="1"/>
            <a:r>
              <a:rPr lang="en-US" sz="2800" dirty="0"/>
              <a:t>Let’s </a:t>
            </a:r>
            <a:r>
              <a:rPr lang="en-US" sz="2800" b="1" dirty="0"/>
              <a:t>reduce </a:t>
            </a:r>
            <a:r>
              <a:rPr lang="en-US" sz="2800" dirty="0"/>
              <a:t>2-Coloring to 2-SAT!</a:t>
            </a:r>
            <a:endParaRPr lang="en-US" sz="2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31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37007" y="5748023"/>
            <a:ext cx="5438186" cy="7472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Use our 2-SAT algorithm </a:t>
            </a:r>
          </a:p>
          <a:p>
            <a:pPr algn="ctr"/>
            <a:r>
              <a:rPr lang="en-US" sz="2800" dirty="0"/>
              <a:t>to solve 2-Coloring</a:t>
            </a:r>
          </a:p>
        </p:txBody>
      </p:sp>
    </p:spTree>
    <p:extLst>
      <p:ext uri="{BB962C8B-B14F-4D97-AF65-F5344CB8AC3E}">
        <p14:creationId xmlns:p14="http://schemas.microsoft.com/office/powerpoint/2010/main" val="342781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600" dirty="0"/>
              <a:t>We need to describe 2 steps</a:t>
            </a:r>
          </a:p>
          <a:p>
            <a:r>
              <a:rPr lang="en-US" sz="2600" dirty="0"/>
              <a:t>1. How to turn a graph for a 2-color problem into an input to 2-SAT</a:t>
            </a:r>
          </a:p>
          <a:p>
            <a:r>
              <a:rPr lang="en-US" sz="2600" dirty="0"/>
              <a:t>2. How to turn the ANSWER for that 2-SAT input into the answer for the original 2-coloring problem.</a:t>
            </a:r>
          </a:p>
          <a:p>
            <a:r>
              <a:rPr lang="en-US" sz="2600" dirty="0"/>
              <a:t>How can I describe a two coloring of my graph? </a:t>
            </a:r>
          </a:p>
          <a:p>
            <a:pPr lvl="1"/>
            <a:r>
              <a:rPr lang="en-US" sz="2600" dirty="0"/>
              <a:t>Have a variable for each vertex – is it red?</a:t>
            </a:r>
          </a:p>
          <a:p>
            <a:r>
              <a:rPr lang="en-US" sz="2600" dirty="0"/>
              <a:t>How do I make sure every edge has different colors? I need one red endpoint and one blue one, so this better be true to have an edge from v1 to v2:</a:t>
            </a:r>
          </a:p>
          <a:p>
            <a:r>
              <a:rPr lang="en-US" sz="2600" dirty="0"/>
              <a:t>	(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v1IsRed || v2isRed) &amp;&amp; (!v1IsRed || !v2IsRed)</a:t>
            </a:r>
            <a:endParaRPr lang="en-US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38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9169753" y="2928668"/>
            <a:ext cx="22759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AisRed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True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BisRed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False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CisRed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True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DisRed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False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EisRed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True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4233014" y="5009622"/>
            <a:ext cx="3217361" cy="1300904"/>
            <a:chOff x="291745" y="2525991"/>
            <a:chExt cx="5081809" cy="2054772"/>
          </a:xfrm>
        </p:grpSpPr>
        <p:sp>
          <p:nvSpPr>
            <p:cNvPr id="21" name="Oval 20"/>
            <p:cNvSpPr/>
            <p:nvPr/>
          </p:nvSpPr>
          <p:spPr>
            <a:xfrm>
              <a:off x="1220354" y="2607457"/>
              <a:ext cx="757645" cy="757645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2670476" y="3823118"/>
              <a:ext cx="757645" cy="757645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4615909" y="3498764"/>
              <a:ext cx="757645" cy="75764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E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291745" y="3736930"/>
              <a:ext cx="757645" cy="75764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2917253" y="2525991"/>
              <a:ext cx="757645" cy="75764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C</a:t>
              </a:r>
            </a:p>
          </p:txBody>
        </p:sp>
        <p:cxnSp>
          <p:nvCxnSpPr>
            <p:cNvPr id="26" name="Straight Arrow Connector 25"/>
            <p:cNvCxnSpPr>
              <a:endCxn id="21" idx="5"/>
            </p:cNvCxnSpPr>
            <p:nvPr/>
          </p:nvCxnSpPr>
          <p:spPr>
            <a:xfrm flipH="1" flipV="1">
              <a:off x="1867044" y="3254147"/>
              <a:ext cx="2796279" cy="467422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1" idx="6"/>
            </p:cNvCxnSpPr>
            <p:nvPr/>
          </p:nvCxnSpPr>
          <p:spPr>
            <a:xfrm flipV="1">
              <a:off x="1977999" y="2981994"/>
              <a:ext cx="939254" cy="4286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22" idx="6"/>
              <a:endCxn id="23" idx="2"/>
            </p:cNvCxnSpPr>
            <p:nvPr/>
          </p:nvCxnSpPr>
          <p:spPr>
            <a:xfrm flipV="1">
              <a:off x="3428121" y="3877587"/>
              <a:ext cx="1187788" cy="324354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24" idx="6"/>
              <a:endCxn id="22" idx="2"/>
            </p:cNvCxnSpPr>
            <p:nvPr/>
          </p:nvCxnSpPr>
          <p:spPr>
            <a:xfrm>
              <a:off x="1049390" y="4115753"/>
              <a:ext cx="1621086" cy="86188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24" idx="7"/>
              <a:endCxn id="21" idx="3"/>
            </p:cNvCxnSpPr>
            <p:nvPr/>
          </p:nvCxnSpPr>
          <p:spPr>
            <a:xfrm flipV="1">
              <a:off x="938435" y="3254147"/>
              <a:ext cx="392874" cy="593738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532415" y="1057792"/>
            <a:ext cx="3041836" cy="1229932"/>
            <a:chOff x="291745" y="2525991"/>
            <a:chExt cx="5081809" cy="2054772"/>
          </a:xfrm>
        </p:grpSpPr>
        <p:sp>
          <p:nvSpPr>
            <p:cNvPr id="10" name="Oval 9"/>
            <p:cNvSpPr/>
            <p:nvPr/>
          </p:nvSpPr>
          <p:spPr>
            <a:xfrm>
              <a:off x="1220354" y="2607457"/>
              <a:ext cx="757645" cy="75764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2670476" y="3823118"/>
              <a:ext cx="757645" cy="75764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615909" y="3498764"/>
              <a:ext cx="757645" cy="75764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291745" y="3736930"/>
              <a:ext cx="757645" cy="75764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2917253" y="2525991"/>
              <a:ext cx="757645" cy="75764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C</a:t>
              </a:r>
            </a:p>
          </p:txBody>
        </p:sp>
        <p:cxnSp>
          <p:nvCxnSpPr>
            <p:cNvPr id="15" name="Straight Arrow Connector 14"/>
            <p:cNvCxnSpPr>
              <a:endCxn id="10" idx="5"/>
            </p:cNvCxnSpPr>
            <p:nvPr/>
          </p:nvCxnSpPr>
          <p:spPr>
            <a:xfrm flipH="1" flipV="1">
              <a:off x="1867044" y="3254147"/>
              <a:ext cx="2796279" cy="467422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0" idx="6"/>
            </p:cNvCxnSpPr>
            <p:nvPr/>
          </p:nvCxnSpPr>
          <p:spPr>
            <a:xfrm flipV="1">
              <a:off x="1977999" y="2981994"/>
              <a:ext cx="939254" cy="4286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1" idx="6"/>
              <a:endCxn id="12" idx="2"/>
            </p:cNvCxnSpPr>
            <p:nvPr/>
          </p:nvCxnSpPr>
          <p:spPr>
            <a:xfrm flipV="1">
              <a:off x="3428121" y="3877587"/>
              <a:ext cx="1187788" cy="324354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3" idx="6"/>
              <a:endCxn id="11" idx="2"/>
            </p:cNvCxnSpPr>
            <p:nvPr/>
          </p:nvCxnSpPr>
          <p:spPr>
            <a:xfrm>
              <a:off x="1049390" y="4115753"/>
              <a:ext cx="1621086" cy="86188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3" idx="7"/>
              <a:endCxn id="10" idx="3"/>
            </p:cNvCxnSpPr>
            <p:nvPr/>
          </p:nvCxnSpPr>
          <p:spPr>
            <a:xfrm flipV="1">
              <a:off x="938435" y="3254147"/>
              <a:ext cx="392874" cy="593738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3860104" y="946324"/>
            <a:ext cx="437412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AisRed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||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BisRed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)&amp;&amp;(!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AisRed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||!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BisRed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AisRed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||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DisRed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)&amp;&amp;(!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AisRed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||!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DisRed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BisRed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||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CisRed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)&amp;&amp;(!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BisRed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||!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CisRed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BisRed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||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EisRed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)&amp;&amp;(!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BisRed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||!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EisRed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DisRed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||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EisRed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)&amp;&amp;(!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DisRed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||!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EisRed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946849" y="771553"/>
            <a:ext cx="4107081" cy="18024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Transform Input</a:t>
            </a:r>
          </a:p>
        </p:txBody>
      </p:sp>
      <p:sp>
        <p:nvSpPr>
          <p:cNvPr id="7" name="Rectangle 6"/>
          <p:cNvSpPr/>
          <p:nvPr/>
        </p:nvSpPr>
        <p:spPr>
          <a:xfrm>
            <a:off x="8053930" y="2787170"/>
            <a:ext cx="4049663" cy="17603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2-SAT Algorithm</a:t>
            </a:r>
          </a:p>
        </p:txBody>
      </p:sp>
      <p:sp>
        <p:nvSpPr>
          <p:cNvPr id="8" name="Rectangle 7"/>
          <p:cNvSpPr/>
          <p:nvPr/>
        </p:nvSpPr>
        <p:spPr>
          <a:xfrm>
            <a:off x="3946849" y="4906214"/>
            <a:ext cx="3789692" cy="1678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Transform Output</a:t>
            </a:r>
          </a:p>
        </p:txBody>
      </p:sp>
    </p:spTree>
    <p:extLst>
      <p:ext uri="{BB962C8B-B14F-4D97-AF65-F5344CB8AC3E}">
        <p14:creationId xmlns:p14="http://schemas.microsoft.com/office/powerpoint/2010/main" val="116204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0 L 0.32604 -0.016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02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0 L 0.33464 -0.0025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71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464 -0.00255 L 0.3323 0.2851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1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22222E-6 L 0.00209 0.2979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29792 L -0.35351 0.2979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48148E-6 L -0.30651 0.0002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2" grpId="1"/>
      <p:bldP spid="31" grpId="0"/>
      <p:bldP spid="31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800" dirty="0"/>
                  <a:t>We’ll consider a problem “efficiently solvable” if it has a polynomial time algorithm.</a:t>
                </a:r>
              </a:p>
              <a:p>
                <a:r>
                  <a:rPr lang="en-US" sz="2800" dirty="0"/>
                  <a:t>I.e. an algorithm that runs in time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 is a constant.</a:t>
                </a:r>
              </a:p>
              <a:p>
                <a:r>
                  <a:rPr lang="en-US" sz="2800" dirty="0"/>
                  <a:t>Are these algorithms always actually efficient?</a:t>
                </a:r>
              </a:p>
              <a:p>
                <a:r>
                  <a:rPr lang="en-US" sz="2800" dirty="0"/>
                  <a:t>Well………no</a:t>
                </a:r>
              </a:p>
              <a:p>
                <a:r>
                  <a:rPr lang="en-US" sz="2800" dirty="0"/>
                  <a:t>Your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10000</m:t>
                        </m:r>
                      </m:sup>
                    </m:sSup>
                  </m:oMath>
                </a14:m>
                <a:r>
                  <a:rPr lang="en-US" sz="2800" dirty="0"/>
                  <a:t> algorithm or even your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sup>
                            </m:sSup>
                          </m:sup>
                        </m:sSup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⋅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/>
                  <a:t> algorithm probably aren’t going to finish anytime soon.</a:t>
                </a:r>
              </a:p>
              <a:p>
                <a:r>
                  <a:rPr lang="en-US" sz="2800" dirty="0"/>
                  <a:t>But these edge cases are rare, and polynomial time is good as a low bar</a:t>
                </a:r>
              </a:p>
              <a:p>
                <a:pPr lvl="1"/>
                <a:r>
                  <a:rPr lang="en-US" sz="2800" dirty="0"/>
                  <a:t>If we can’t even find 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10000</m:t>
                        </m:r>
                      </m:sup>
                    </m:sSup>
                  </m:oMath>
                </a14:m>
                <a:r>
                  <a:rPr lang="en-US" sz="2800" dirty="0"/>
                  <a:t> algorithm, we should probably rethink our strategy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08" t="-2138" r="-1471" b="-8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373 - 18AU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94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Let’s go back to dividing problems into solvable/not solvable.</a:t>
                </a:r>
                <a:br>
                  <a:rPr lang="en-US" sz="2800" dirty="0"/>
                </a:br>
                <a:r>
                  <a:rPr lang="en-US" sz="2800" dirty="0"/>
                  <a:t>For today, we’re going to talk about </a:t>
                </a:r>
                <a:r>
                  <a:rPr lang="en-US" sz="2800" b="1" dirty="0"/>
                  <a:t>decision problems</a:t>
                </a:r>
                <a:r>
                  <a:rPr lang="en-US" sz="2800" dirty="0"/>
                  <a:t>.</a:t>
                </a:r>
              </a:p>
              <a:p>
                <a:r>
                  <a:rPr lang="en-US" sz="2800" dirty="0"/>
                  <a:t>Problems that have a “yes” or “no” answer.</a:t>
                </a:r>
              </a:p>
              <a:p>
                <a:r>
                  <a:rPr lang="en-US" sz="2800" dirty="0"/>
                  <a:t>Why?</a:t>
                </a:r>
              </a:p>
              <a:p>
                <a:r>
                  <a:rPr lang="en-US" sz="2800" dirty="0"/>
                  <a:t>Theory reasons (ask me later).</a:t>
                </a:r>
              </a:p>
              <a:p>
                <a:r>
                  <a:rPr lang="en-US" sz="2800" dirty="0"/>
                  <a:t>But it’s not too bad</a:t>
                </a:r>
              </a:p>
              <a:p>
                <a:pPr lvl="1"/>
                <a:r>
                  <a:rPr lang="en-US" sz="2400" dirty="0"/>
                  <a:t>most problems can be rephrased as very similar decision problems.</a:t>
                </a:r>
              </a:p>
              <a:p>
                <a:r>
                  <a:rPr lang="en-US" sz="2800" dirty="0"/>
                  <a:t>E.g. instead of “find the shortest path from s to t” ask</a:t>
                </a:r>
                <a:br>
                  <a:rPr lang="en-US" sz="2800" dirty="0"/>
                </a:br>
                <a:r>
                  <a:rPr lang="en-US" sz="2800" dirty="0"/>
                  <a:t>Is there a path from s to t of length at most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?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373 - 18AU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29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75238" y="1372686"/>
                <a:ext cx="10168961" cy="1485900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800" dirty="0"/>
              </a:p>
              <a:p>
                <a:r>
                  <a:rPr lang="en-US" sz="2800" dirty="0"/>
                  <a:t>The set of all decision problems that have an algorithm that runs in time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 for some constant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8" y="1372686"/>
                <a:ext cx="10168961" cy="1485900"/>
              </a:xfrm>
              <a:prstGeom prst="rect">
                <a:avLst/>
              </a:prstGeom>
              <a:blipFill rotWithShape="0">
                <a:blip r:embed="rId2"/>
                <a:stretch>
                  <a:fillRect l="-1199" r="-420" b="-69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575237" y="1379037"/>
            <a:ext cx="10168961" cy="569202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P (stands for “Polynomial”)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5236" y="2858586"/>
            <a:ext cx="110977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decision version of all problems we’ve solved in this class are in P.</a:t>
            </a:r>
          </a:p>
          <a:p>
            <a:endParaRPr lang="en-US" sz="2800" dirty="0"/>
          </a:p>
          <a:p>
            <a:r>
              <a:rPr lang="en-US" sz="2800" dirty="0"/>
              <a:t>P is an example of a “complexity class”</a:t>
            </a:r>
          </a:p>
          <a:p>
            <a:r>
              <a:rPr lang="en-US" sz="2800" dirty="0"/>
              <a:t>A set of problems that can be solved under some limitations (e.g. with some amount of memory or in some amount of time).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373 - 18AU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3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I’ll know it when I see it.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083699"/>
          </a:xfrm>
        </p:spPr>
        <p:txBody>
          <a:bodyPr>
            <a:normAutofit/>
          </a:bodyPr>
          <a:lstStyle/>
          <a:p>
            <a:r>
              <a:rPr lang="en-US" sz="2800" dirty="0"/>
              <a:t>Another class of problems we want to talk about.</a:t>
            </a:r>
          </a:p>
          <a:p>
            <a:r>
              <a:rPr lang="en-US" sz="2800" dirty="0"/>
              <a:t>“I’ll know it when I see it” Problems.</a:t>
            </a:r>
          </a:p>
          <a:p>
            <a:endParaRPr lang="en-US" sz="2800" dirty="0"/>
          </a:p>
          <a:p>
            <a:r>
              <a:rPr lang="en-US" sz="2800" dirty="0"/>
              <a:t>Decision Problems such that:</a:t>
            </a:r>
          </a:p>
          <a:p>
            <a:r>
              <a:rPr lang="en-US" sz="2800" dirty="0"/>
              <a:t>If the answer is YES, you can prove the answer is yes by </a:t>
            </a:r>
          </a:p>
          <a:p>
            <a:pPr lvl="1"/>
            <a:r>
              <a:rPr lang="en-US" sz="2400" dirty="0"/>
              <a:t>Being given a “proof” or a “certificate”</a:t>
            </a:r>
          </a:p>
          <a:p>
            <a:pPr lvl="1"/>
            <a:r>
              <a:rPr lang="en-US" sz="2400" dirty="0"/>
              <a:t>Verifying that certificate in polynomial time. </a:t>
            </a:r>
          </a:p>
          <a:p>
            <a:r>
              <a:rPr lang="en-US" sz="2800" dirty="0"/>
              <a:t>What certificate would be convenient for short paths? </a:t>
            </a:r>
          </a:p>
          <a:p>
            <a:pPr lvl="1"/>
            <a:r>
              <a:rPr lang="en-US" sz="2800" dirty="0"/>
              <a:t>The path itself. Easy to check the path is really in the graph and really short.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373 - 18AU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I’ll know it when I see it.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277943"/>
            <a:ext cx="11187258" cy="5279843"/>
          </a:xfrm>
        </p:spPr>
        <p:txBody>
          <a:bodyPr>
            <a:normAutofit/>
          </a:bodyPr>
          <a:lstStyle/>
          <a:p>
            <a:r>
              <a:rPr lang="en-US" sz="2800" dirty="0"/>
              <a:t>More formally,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It’s a common misconception that NP stands for “not polynomial”</a:t>
            </a:r>
            <a:br>
              <a:rPr lang="en-US" sz="2800" dirty="0"/>
            </a:br>
            <a:r>
              <a:rPr lang="en-US" sz="2800" dirty="0"/>
              <a:t>Please never ever </a:t>
            </a:r>
            <a:r>
              <a:rPr lang="en-US" sz="2800" dirty="0" err="1"/>
              <a:t>ever</a:t>
            </a:r>
            <a:r>
              <a:rPr lang="en-US" sz="2800" dirty="0"/>
              <a:t> </a:t>
            </a:r>
            <a:r>
              <a:rPr lang="en-US" sz="2800" dirty="0" err="1"/>
              <a:t>ever</a:t>
            </a:r>
            <a:r>
              <a:rPr lang="en-US" sz="2800" dirty="0"/>
              <a:t> say that.</a:t>
            </a:r>
          </a:p>
          <a:p>
            <a:r>
              <a:rPr lang="en-US" sz="2800" dirty="0"/>
              <a:t>Please.</a:t>
            </a:r>
          </a:p>
          <a:p>
            <a:r>
              <a:rPr lang="en-US" sz="2800" dirty="0"/>
              <a:t>Every time you do a theoretical computer scientist sheds a single tear. </a:t>
            </a:r>
          </a:p>
          <a:p>
            <a:r>
              <a:rPr lang="en-US" sz="2800" dirty="0"/>
              <a:t>(That theoretical computer scientist is me)</a:t>
            </a:r>
          </a:p>
        </p:txBody>
      </p:sp>
      <p:sp>
        <p:nvSpPr>
          <p:cNvPr id="4" name="Rectangle 3"/>
          <p:cNvSpPr/>
          <p:nvPr/>
        </p:nvSpPr>
        <p:spPr>
          <a:xfrm>
            <a:off x="575237" y="1741356"/>
            <a:ext cx="10168961" cy="1602178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/>
          </a:p>
          <a:p>
            <a:r>
              <a:rPr lang="en-US" sz="2800" dirty="0"/>
              <a:t>The set of all decision problems such that if the answer is YES, there is a proof of that which can be verified in polynomial time.</a:t>
            </a:r>
          </a:p>
        </p:txBody>
      </p:sp>
      <p:sp>
        <p:nvSpPr>
          <p:cNvPr id="5" name="Rectangle 4"/>
          <p:cNvSpPr/>
          <p:nvPr/>
        </p:nvSpPr>
        <p:spPr>
          <a:xfrm>
            <a:off x="575237" y="1741356"/>
            <a:ext cx="10168961" cy="569202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NP (stands for “nondeterministic polynomial”)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373 - 18AU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05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86788-ACC9-6546-958B-F1A997EDF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Algorithms++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9A36A-03C0-824C-A413-415AD2B9BF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9950C2-C991-154D-90AF-912458289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 dirty="0"/>
              <a:t>CSE 373 19 </a:t>
            </a:r>
            <a:r>
              <a:rPr lang="en-US" dirty="0" err="1"/>
              <a:t>Sp</a:t>
            </a:r>
            <a:r>
              <a:rPr lang="en-US" dirty="0"/>
              <a:t>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3575048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</p:spPr>
        <p:txBody>
          <a:bodyPr/>
          <a:lstStyle/>
          <a:p>
            <a:r>
              <a:rPr lang="en-US" dirty="0"/>
              <a:t>Topological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0863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Perform a topological sort of the following DAG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19 </a:t>
            </a:r>
            <a:r>
              <a:rPr lang="en-US" dirty="0" err="1"/>
              <a:t>sp</a:t>
            </a:r>
            <a:r>
              <a:rPr lang="en-US" dirty="0"/>
              <a:t>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5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825114" y="2294039"/>
            <a:ext cx="492851" cy="482328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7" name="Oval 6"/>
          <p:cNvSpPr/>
          <p:nvPr/>
        </p:nvSpPr>
        <p:spPr>
          <a:xfrm>
            <a:off x="4176710" y="3394571"/>
            <a:ext cx="492851" cy="482328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8" name="Oval 7"/>
          <p:cNvSpPr/>
          <p:nvPr/>
        </p:nvSpPr>
        <p:spPr>
          <a:xfrm>
            <a:off x="4153171" y="2298028"/>
            <a:ext cx="492851" cy="482328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9" name="Oval 8"/>
          <p:cNvSpPr/>
          <p:nvPr/>
        </p:nvSpPr>
        <p:spPr>
          <a:xfrm>
            <a:off x="5715301" y="3394571"/>
            <a:ext cx="492851" cy="482328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10" name="Oval 9"/>
          <p:cNvSpPr/>
          <p:nvPr/>
        </p:nvSpPr>
        <p:spPr>
          <a:xfrm>
            <a:off x="5676017" y="2288017"/>
            <a:ext cx="492851" cy="482328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cxnSp>
        <p:nvCxnSpPr>
          <p:cNvPr id="12" name="Straight Arrow Connector 11"/>
          <p:cNvCxnSpPr>
            <a:cxnSpLocks/>
            <a:stCxn id="6" idx="5"/>
            <a:endCxn id="7" idx="1"/>
          </p:cNvCxnSpPr>
          <p:nvPr/>
        </p:nvCxnSpPr>
        <p:spPr>
          <a:xfrm>
            <a:off x="3245789" y="2705732"/>
            <a:ext cx="1003097" cy="759474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  <a:stCxn id="6" idx="6"/>
            <a:endCxn id="8" idx="2"/>
          </p:cNvCxnSpPr>
          <p:nvPr/>
        </p:nvCxnSpPr>
        <p:spPr>
          <a:xfrm>
            <a:off x="3317965" y="2535203"/>
            <a:ext cx="835206" cy="3989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/>
            <a:stCxn id="8" idx="4"/>
            <a:endCxn id="7" idx="0"/>
          </p:cNvCxnSpPr>
          <p:nvPr/>
        </p:nvCxnSpPr>
        <p:spPr>
          <a:xfrm>
            <a:off x="4399597" y="2780356"/>
            <a:ext cx="23539" cy="614215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  <a:stCxn id="8" idx="6"/>
            <a:endCxn id="10" idx="2"/>
          </p:cNvCxnSpPr>
          <p:nvPr/>
        </p:nvCxnSpPr>
        <p:spPr>
          <a:xfrm flipV="1">
            <a:off x="4646022" y="2529181"/>
            <a:ext cx="1029995" cy="10011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  <a:stCxn id="8" idx="5"/>
            <a:endCxn id="9" idx="1"/>
          </p:cNvCxnSpPr>
          <p:nvPr/>
        </p:nvCxnSpPr>
        <p:spPr>
          <a:xfrm>
            <a:off x="4573846" y="2709721"/>
            <a:ext cx="1213631" cy="755485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73826" y="5359752"/>
            <a:ext cx="117900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If a vertex doesn’t have any edges going into it, we add it to the ordering</a:t>
            </a:r>
          </a:p>
          <a:p>
            <a:r>
              <a:rPr lang="en-US" sz="2200" dirty="0"/>
              <a:t>If the only incoming edges are from vertices already in the ordering, then add to ordering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7DCA5C-EE34-834D-B7CA-8D31B5248A6B}"/>
              </a:ext>
            </a:extLst>
          </p:cNvPr>
          <p:cNvSpPr txBox="1"/>
          <p:nvPr/>
        </p:nvSpPr>
        <p:spPr>
          <a:xfrm>
            <a:off x="2917205" y="19865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C33D774-3427-D546-9166-14497F5DECFF}"/>
              </a:ext>
            </a:extLst>
          </p:cNvPr>
          <p:cNvSpPr txBox="1"/>
          <p:nvPr/>
        </p:nvSpPr>
        <p:spPr>
          <a:xfrm>
            <a:off x="4260523" y="19851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1E6A4BD-4518-EE48-8B44-C9810B0357B3}"/>
              </a:ext>
            </a:extLst>
          </p:cNvPr>
          <p:cNvSpPr txBox="1"/>
          <p:nvPr/>
        </p:nvSpPr>
        <p:spPr>
          <a:xfrm>
            <a:off x="4272292" y="383737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5F3ACD1-9A85-9C40-8296-D61C8BE984EC}"/>
              </a:ext>
            </a:extLst>
          </p:cNvPr>
          <p:cNvSpPr txBox="1"/>
          <p:nvPr/>
        </p:nvSpPr>
        <p:spPr>
          <a:xfrm>
            <a:off x="5759830" y="19957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ABACC65-2C23-E74B-8719-7036C0E2542E}"/>
              </a:ext>
            </a:extLst>
          </p:cNvPr>
          <p:cNvSpPr txBox="1"/>
          <p:nvPr/>
        </p:nvSpPr>
        <p:spPr>
          <a:xfrm>
            <a:off x="5787477" y="38230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71E714E-5F1F-4643-B26D-D836161448D9}"/>
              </a:ext>
            </a:extLst>
          </p:cNvPr>
          <p:cNvSpPr txBox="1"/>
          <p:nvPr/>
        </p:nvSpPr>
        <p:spPr>
          <a:xfrm>
            <a:off x="4153171" y="4692758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A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8E9BDB9-4512-7D40-AF78-A1AADEABC560}"/>
              </a:ext>
            </a:extLst>
          </p:cNvPr>
          <p:cNvSpPr txBox="1"/>
          <p:nvPr/>
        </p:nvSpPr>
        <p:spPr>
          <a:xfrm>
            <a:off x="4470887" y="4692758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C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C6EAEAD-35F0-3440-86A9-A35637537459}"/>
              </a:ext>
            </a:extLst>
          </p:cNvPr>
          <p:cNvSpPr txBox="1"/>
          <p:nvPr/>
        </p:nvSpPr>
        <p:spPr>
          <a:xfrm>
            <a:off x="4807687" y="4692758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B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AEC75D5-ECB7-574A-9D37-7C1C8C83A23B}"/>
              </a:ext>
            </a:extLst>
          </p:cNvPr>
          <p:cNvSpPr txBox="1"/>
          <p:nvPr/>
        </p:nvSpPr>
        <p:spPr>
          <a:xfrm>
            <a:off x="5144487" y="4692758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D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B51AA33-9ECC-E141-9EE5-7D4E7E08FF13}"/>
              </a:ext>
            </a:extLst>
          </p:cNvPr>
          <p:cNvSpPr txBox="1"/>
          <p:nvPr/>
        </p:nvSpPr>
        <p:spPr>
          <a:xfrm>
            <a:off x="5462203" y="4692758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D5AD17C-03F3-1E49-86C0-97053AFC2C47}"/>
              </a:ext>
            </a:extLst>
          </p:cNvPr>
          <p:cNvSpPr txBox="1"/>
          <p:nvPr/>
        </p:nvSpPr>
        <p:spPr>
          <a:xfrm>
            <a:off x="4248753" y="1905094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CB5F003-0ADF-5343-8B65-C224A87ADF35}"/>
              </a:ext>
            </a:extLst>
          </p:cNvPr>
          <p:cNvSpPr txBox="1"/>
          <p:nvPr/>
        </p:nvSpPr>
        <p:spPr>
          <a:xfrm>
            <a:off x="4280706" y="3897799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DEC774C-D040-0D4C-BAC8-52A0EB9CFD91}"/>
              </a:ext>
            </a:extLst>
          </p:cNvPr>
          <p:cNvSpPr txBox="1"/>
          <p:nvPr/>
        </p:nvSpPr>
        <p:spPr>
          <a:xfrm>
            <a:off x="4248753" y="3911858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7D744F2-BD6A-F942-A563-472D5D04E2BF}"/>
              </a:ext>
            </a:extLst>
          </p:cNvPr>
          <p:cNvSpPr txBox="1"/>
          <p:nvPr/>
        </p:nvSpPr>
        <p:spPr>
          <a:xfrm>
            <a:off x="5771599" y="1876324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B096A3B-17EC-CE4D-9F4D-2107923159AC}"/>
              </a:ext>
            </a:extLst>
          </p:cNvPr>
          <p:cNvSpPr txBox="1"/>
          <p:nvPr/>
        </p:nvSpPr>
        <p:spPr>
          <a:xfrm>
            <a:off x="5810883" y="3883394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CB4F75E-0929-ED40-9A58-995BCE195948}"/>
              </a:ext>
            </a:extLst>
          </p:cNvPr>
          <p:cNvSpPr/>
          <p:nvPr/>
        </p:nvSpPr>
        <p:spPr>
          <a:xfrm>
            <a:off x="7294445" y="373391"/>
            <a:ext cx="4809147" cy="1872265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200" dirty="0"/>
          </a:p>
          <a:p>
            <a:r>
              <a:rPr lang="en-US" sz="2200" b="1" dirty="0"/>
              <a:t>Given: </a:t>
            </a:r>
            <a:r>
              <a:rPr lang="en-US" sz="2200" dirty="0"/>
              <a:t>a directed graph G</a:t>
            </a:r>
          </a:p>
          <a:p>
            <a:r>
              <a:rPr lang="en-US" sz="2200" b="1" dirty="0"/>
              <a:t>Find: </a:t>
            </a:r>
            <a:r>
              <a:rPr lang="en-US" sz="2200" dirty="0"/>
              <a:t>an ordering of the vertices so all edges go from left to right.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E6AAA23-E2E1-C042-A5CB-783965F4B27B}"/>
              </a:ext>
            </a:extLst>
          </p:cNvPr>
          <p:cNvSpPr/>
          <p:nvPr/>
        </p:nvSpPr>
        <p:spPr>
          <a:xfrm>
            <a:off x="7294445" y="373391"/>
            <a:ext cx="4809147" cy="527753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/>
              <a:t>Topological Sort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AC0B208-1B4A-854F-888D-279025E49D2C}"/>
              </a:ext>
            </a:extLst>
          </p:cNvPr>
          <p:cNvSpPr/>
          <p:nvPr/>
        </p:nvSpPr>
        <p:spPr>
          <a:xfrm>
            <a:off x="7282676" y="2428349"/>
            <a:ext cx="4809148" cy="1086449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200" dirty="0"/>
          </a:p>
          <a:p>
            <a:r>
              <a:rPr lang="en-US" sz="2200" dirty="0"/>
              <a:t>A directed graph without any cycles.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6C1C0D3-C5C7-4B4C-81C0-0B2B78AFAF86}"/>
              </a:ext>
            </a:extLst>
          </p:cNvPr>
          <p:cNvSpPr/>
          <p:nvPr/>
        </p:nvSpPr>
        <p:spPr>
          <a:xfrm>
            <a:off x="7282676" y="2428349"/>
            <a:ext cx="4809148" cy="472234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/>
              <a:t>Directed Acyclic Graph (DAG)</a:t>
            </a:r>
          </a:p>
        </p:txBody>
      </p:sp>
    </p:spTree>
    <p:extLst>
      <p:ext uri="{BB962C8B-B14F-4D97-AF65-F5344CB8AC3E}">
        <p14:creationId xmlns:p14="http://schemas.microsoft.com/office/powerpoint/2010/main" val="392437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25" grpId="0"/>
      <p:bldP spid="11" grpId="0"/>
      <p:bldP spid="11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5" grpId="0"/>
      <p:bldP spid="46" grpId="0"/>
      <p:bldP spid="47" grpId="0"/>
      <p:bldP spid="48" grpId="0"/>
      <p:bldP spid="49" grpId="0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32" grpId="0" animBg="1"/>
      <p:bldP spid="33" grpId="0" animBg="1"/>
      <p:bldP spid="35" grpId="0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Strongly Connected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5775475"/>
            <a:ext cx="11187258" cy="745552"/>
          </a:xfrm>
        </p:spPr>
        <p:txBody>
          <a:bodyPr/>
          <a:lstStyle/>
          <a:p>
            <a:r>
              <a:rPr lang="en-US" dirty="0"/>
              <a:t>Note: the direction of the edges matters!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19 SP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6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11827" y="1323813"/>
            <a:ext cx="8072372" cy="1642815"/>
            <a:chOff x="498764" y="4764762"/>
            <a:chExt cx="8072372" cy="1387844"/>
          </a:xfrm>
        </p:grpSpPr>
        <p:sp>
          <p:nvSpPr>
            <p:cNvPr id="6" name="Rectangle 5"/>
            <p:cNvSpPr/>
            <p:nvPr/>
          </p:nvSpPr>
          <p:spPr>
            <a:xfrm>
              <a:off x="498764" y="4764762"/>
              <a:ext cx="8072372" cy="1387844"/>
            </a:xfrm>
            <a:prstGeom prst="rect">
              <a:avLst/>
            </a:prstGeom>
            <a:solidFill>
              <a:srgbClr val="A4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200" dirty="0"/>
            </a:p>
            <a:p>
              <a:r>
                <a:rPr lang="en-US" sz="2200" dirty="0"/>
                <a:t>A subgraph C such that every pair of vertices in C is connected via some path </a:t>
              </a:r>
              <a:r>
                <a:rPr lang="en-US" sz="2200" b="1" dirty="0"/>
                <a:t>in both directions, </a:t>
              </a:r>
              <a:r>
                <a:rPr lang="en-US" sz="2200" dirty="0"/>
                <a:t>and there is no other vertex which is connected to every vertex of C in both directions.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498764" y="4764762"/>
              <a:ext cx="8072372" cy="417278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 dirty="0"/>
                <a:t>Strongly Connected Component</a:t>
              </a:r>
            </a:p>
          </p:txBody>
        </p:sp>
      </p:grpSp>
      <p:sp>
        <p:nvSpPr>
          <p:cNvPr id="10" name="Oval 9"/>
          <p:cNvSpPr/>
          <p:nvPr/>
        </p:nvSpPr>
        <p:spPr>
          <a:xfrm>
            <a:off x="5111114" y="3761834"/>
            <a:ext cx="492851" cy="482328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1" name="Oval 10"/>
          <p:cNvSpPr/>
          <p:nvPr/>
        </p:nvSpPr>
        <p:spPr>
          <a:xfrm>
            <a:off x="4393027" y="4548962"/>
            <a:ext cx="492851" cy="482328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2" name="Oval 11"/>
          <p:cNvSpPr/>
          <p:nvPr/>
        </p:nvSpPr>
        <p:spPr>
          <a:xfrm>
            <a:off x="5756365" y="4548962"/>
            <a:ext cx="492851" cy="482328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13" name="Straight Arrow Connector 12"/>
          <p:cNvCxnSpPr>
            <a:stCxn id="11" idx="7"/>
            <a:endCxn id="10" idx="3"/>
          </p:cNvCxnSpPr>
          <p:nvPr/>
        </p:nvCxnSpPr>
        <p:spPr>
          <a:xfrm flipV="1">
            <a:off x="4813702" y="4173527"/>
            <a:ext cx="369588" cy="44607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5"/>
            <a:endCxn id="12" idx="0"/>
          </p:cNvCxnSpPr>
          <p:nvPr/>
        </p:nvCxnSpPr>
        <p:spPr>
          <a:xfrm>
            <a:off x="5531789" y="4173527"/>
            <a:ext cx="471002" cy="375435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2" idx="2"/>
            <a:endCxn id="11" idx="6"/>
          </p:cNvCxnSpPr>
          <p:nvPr/>
        </p:nvCxnSpPr>
        <p:spPr>
          <a:xfrm flipH="1">
            <a:off x="4885878" y="4790126"/>
            <a:ext cx="87048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3254944" y="3758319"/>
            <a:ext cx="492851" cy="482328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7" name="Oval 16"/>
          <p:cNvSpPr/>
          <p:nvPr/>
        </p:nvSpPr>
        <p:spPr>
          <a:xfrm>
            <a:off x="6654222" y="3765919"/>
            <a:ext cx="492851" cy="482328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8" name="Straight Arrow Connector 17"/>
          <p:cNvCxnSpPr>
            <a:stCxn id="16" idx="6"/>
            <a:endCxn id="10" idx="2"/>
          </p:cNvCxnSpPr>
          <p:nvPr/>
        </p:nvCxnSpPr>
        <p:spPr>
          <a:xfrm>
            <a:off x="3747795" y="3999483"/>
            <a:ext cx="1363319" cy="3515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2" idx="7"/>
            <a:endCxn id="17" idx="3"/>
          </p:cNvCxnSpPr>
          <p:nvPr/>
        </p:nvCxnSpPr>
        <p:spPr>
          <a:xfrm flipV="1">
            <a:off x="6177040" y="4177612"/>
            <a:ext cx="549358" cy="441985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7" idx="2"/>
            <a:endCxn id="10" idx="6"/>
          </p:cNvCxnSpPr>
          <p:nvPr/>
        </p:nvCxnSpPr>
        <p:spPr>
          <a:xfrm flipH="1" flipV="1">
            <a:off x="5603965" y="4002998"/>
            <a:ext cx="1050257" cy="4085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169412D9-01EE-A741-A03C-16F0CC1EA9D3}"/>
              </a:ext>
            </a:extLst>
          </p:cNvPr>
          <p:cNvSpPr/>
          <p:nvPr/>
        </p:nvSpPr>
        <p:spPr>
          <a:xfrm>
            <a:off x="4312326" y="3536654"/>
            <a:ext cx="2909927" cy="1699012"/>
          </a:xfrm>
          <a:prstGeom prst="rect">
            <a:avLst/>
          </a:prstGeom>
          <a:noFill/>
          <a:ln w="28575"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CE0D374-A869-E344-B0EB-FEE126F5159C}"/>
              </a:ext>
            </a:extLst>
          </p:cNvPr>
          <p:cNvSpPr/>
          <p:nvPr/>
        </p:nvSpPr>
        <p:spPr>
          <a:xfrm>
            <a:off x="3087536" y="3536654"/>
            <a:ext cx="827665" cy="898137"/>
          </a:xfrm>
          <a:prstGeom prst="rect">
            <a:avLst/>
          </a:prstGeom>
          <a:noFill/>
          <a:ln w="28575"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0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Find SCCs?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2663890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Graphs are useful because they encode relationships between arbitrary objects.</a:t>
            </a:r>
          </a:p>
          <a:p>
            <a:r>
              <a:rPr lang="en-US" sz="2600" dirty="0"/>
              <a:t>We’ve found the strongly connected components of G.</a:t>
            </a:r>
          </a:p>
          <a:p>
            <a:r>
              <a:rPr lang="en-US" sz="2600" dirty="0"/>
              <a:t>Let’s build a new graph out of them! Call it </a:t>
            </a:r>
            <a:r>
              <a:rPr lang="en-US" sz="2600" dirty="0">
                <a:solidFill>
                  <a:schemeClr val="accent1"/>
                </a:solidFill>
              </a:rPr>
              <a:t>H</a:t>
            </a:r>
          </a:p>
          <a:p>
            <a:pPr lvl="1"/>
            <a:r>
              <a:rPr lang="en-US" sz="2600" dirty="0"/>
              <a:t>Have a vertex for each of the strongly connected components</a:t>
            </a:r>
          </a:p>
          <a:p>
            <a:pPr lvl="1"/>
            <a:r>
              <a:rPr lang="en-US" sz="2600" dirty="0"/>
              <a:t>Add an edge from component 1 to component 2 if there is an edge from a vertex inside 1 to one inside 2.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7</a:t>
            </a:fld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907947" y="4668227"/>
            <a:ext cx="492851" cy="482328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4" name="Oval 53"/>
          <p:cNvSpPr/>
          <p:nvPr/>
        </p:nvSpPr>
        <p:spPr>
          <a:xfrm>
            <a:off x="5491850" y="5468376"/>
            <a:ext cx="492851" cy="482328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55" name="Oval 54"/>
          <p:cNvSpPr/>
          <p:nvPr/>
        </p:nvSpPr>
        <p:spPr>
          <a:xfrm>
            <a:off x="6553198" y="5455355"/>
            <a:ext cx="492851" cy="482328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cxnSp>
        <p:nvCxnSpPr>
          <p:cNvPr id="56" name="Straight Arrow Connector 55"/>
          <p:cNvCxnSpPr>
            <a:stCxn id="54" idx="7"/>
            <a:endCxn id="53" idx="3"/>
          </p:cNvCxnSpPr>
          <p:nvPr/>
        </p:nvCxnSpPr>
        <p:spPr>
          <a:xfrm flipV="1">
            <a:off x="5912525" y="5079920"/>
            <a:ext cx="67598" cy="459091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3" idx="5"/>
            <a:endCxn id="55" idx="0"/>
          </p:cNvCxnSpPr>
          <p:nvPr/>
        </p:nvCxnSpPr>
        <p:spPr>
          <a:xfrm>
            <a:off x="6328622" y="5079920"/>
            <a:ext cx="471002" cy="375435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53" idx="4"/>
            <a:endCxn id="54" idx="6"/>
          </p:cNvCxnSpPr>
          <p:nvPr/>
        </p:nvCxnSpPr>
        <p:spPr>
          <a:xfrm flipH="1">
            <a:off x="5984701" y="5150555"/>
            <a:ext cx="169672" cy="558985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3283654" y="4672312"/>
            <a:ext cx="492851" cy="482328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60" name="Oval 59"/>
          <p:cNvSpPr/>
          <p:nvPr/>
        </p:nvSpPr>
        <p:spPr>
          <a:xfrm>
            <a:off x="7451055" y="4672312"/>
            <a:ext cx="492851" cy="482328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61" name="Straight Arrow Connector 60"/>
          <p:cNvCxnSpPr>
            <a:stCxn id="59" idx="6"/>
            <a:endCxn id="53" idx="2"/>
          </p:cNvCxnSpPr>
          <p:nvPr/>
        </p:nvCxnSpPr>
        <p:spPr>
          <a:xfrm flipV="1">
            <a:off x="3776505" y="4909391"/>
            <a:ext cx="2131442" cy="4085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55" idx="7"/>
            <a:endCxn id="60" idx="3"/>
          </p:cNvCxnSpPr>
          <p:nvPr/>
        </p:nvCxnSpPr>
        <p:spPr>
          <a:xfrm flipV="1">
            <a:off x="6973873" y="5084005"/>
            <a:ext cx="549358" cy="441985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60" idx="2"/>
            <a:endCxn id="53" idx="6"/>
          </p:cNvCxnSpPr>
          <p:nvPr/>
        </p:nvCxnSpPr>
        <p:spPr>
          <a:xfrm flipH="1" flipV="1">
            <a:off x="6400798" y="4909391"/>
            <a:ext cx="1050257" cy="4085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>
            <a:off x="1544256" y="4681263"/>
            <a:ext cx="492851" cy="482328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65" name="Straight Arrow Connector 64"/>
          <p:cNvCxnSpPr>
            <a:stCxn id="64" idx="6"/>
            <a:endCxn id="59" idx="2"/>
          </p:cNvCxnSpPr>
          <p:nvPr/>
        </p:nvCxnSpPr>
        <p:spPr>
          <a:xfrm flipV="1">
            <a:off x="2037107" y="4913476"/>
            <a:ext cx="1246547" cy="8951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9801890" y="4712797"/>
            <a:ext cx="492851" cy="482328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</a:t>
            </a:r>
          </a:p>
        </p:txBody>
      </p:sp>
      <p:cxnSp>
        <p:nvCxnSpPr>
          <p:cNvPr id="67" name="Straight Arrow Connector 66"/>
          <p:cNvCxnSpPr>
            <a:stCxn id="60" idx="6"/>
            <a:endCxn id="66" idx="2"/>
          </p:cNvCxnSpPr>
          <p:nvPr/>
        </p:nvCxnSpPr>
        <p:spPr>
          <a:xfrm>
            <a:off x="7943906" y="4913476"/>
            <a:ext cx="1857984" cy="40485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/>
          <p:cNvSpPr/>
          <p:nvPr/>
        </p:nvSpPr>
        <p:spPr>
          <a:xfrm>
            <a:off x="9309039" y="5539011"/>
            <a:ext cx="492851" cy="482328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J</a:t>
            </a:r>
          </a:p>
        </p:txBody>
      </p:sp>
      <p:cxnSp>
        <p:nvCxnSpPr>
          <p:cNvPr id="69" name="Straight Arrow Connector 68"/>
          <p:cNvCxnSpPr>
            <a:stCxn id="55" idx="6"/>
            <a:endCxn id="68" idx="2"/>
          </p:cNvCxnSpPr>
          <p:nvPr/>
        </p:nvCxnSpPr>
        <p:spPr>
          <a:xfrm>
            <a:off x="7046049" y="5696519"/>
            <a:ext cx="2262990" cy="8365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66" idx="4"/>
            <a:endCxn id="68" idx="7"/>
          </p:cNvCxnSpPr>
          <p:nvPr/>
        </p:nvCxnSpPr>
        <p:spPr>
          <a:xfrm flipH="1">
            <a:off x="9729714" y="5195125"/>
            <a:ext cx="318602" cy="414521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68" idx="0"/>
            <a:endCxn id="66" idx="3"/>
          </p:cNvCxnSpPr>
          <p:nvPr/>
        </p:nvCxnSpPr>
        <p:spPr>
          <a:xfrm flipV="1">
            <a:off x="9555465" y="5124490"/>
            <a:ext cx="318601" cy="414521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ight Arrow 71"/>
          <p:cNvSpPr/>
          <p:nvPr/>
        </p:nvSpPr>
        <p:spPr>
          <a:xfrm>
            <a:off x="2302846" y="4586124"/>
            <a:ext cx="722027" cy="2602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ight Arrow 72"/>
          <p:cNvSpPr/>
          <p:nvPr/>
        </p:nvSpPr>
        <p:spPr>
          <a:xfrm>
            <a:off x="4289324" y="5007011"/>
            <a:ext cx="1010449" cy="3407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ight Arrow 73"/>
          <p:cNvSpPr/>
          <p:nvPr/>
        </p:nvSpPr>
        <p:spPr>
          <a:xfrm>
            <a:off x="8289540" y="5079920"/>
            <a:ext cx="722027" cy="3884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1278517" y="5037489"/>
            <a:ext cx="290464" cy="43088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200" dirty="0"/>
              <a:t>1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7248552" y="5831891"/>
            <a:ext cx="333894" cy="43088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200" dirty="0"/>
              <a:t>3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0174056" y="5771750"/>
            <a:ext cx="340158" cy="43088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200" dirty="0"/>
              <a:t>4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013941" y="5170569"/>
            <a:ext cx="333746" cy="43088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200" dirty="0"/>
              <a:t>2</a:t>
            </a:r>
          </a:p>
        </p:txBody>
      </p:sp>
      <p:sp>
        <p:nvSpPr>
          <p:cNvPr id="79" name="Oval 78"/>
          <p:cNvSpPr/>
          <p:nvPr/>
        </p:nvSpPr>
        <p:spPr>
          <a:xfrm>
            <a:off x="1043195" y="4326662"/>
            <a:ext cx="1360698" cy="1360698"/>
          </a:xfrm>
          <a:prstGeom prst="ellipse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2921291" y="4348842"/>
            <a:ext cx="1360698" cy="1360698"/>
          </a:xfrm>
          <a:prstGeom prst="ellipse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5299773" y="4361513"/>
            <a:ext cx="2980051" cy="2079105"/>
          </a:xfrm>
          <a:prstGeom prst="ellipse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9065704" y="4485228"/>
            <a:ext cx="1789532" cy="1966296"/>
          </a:xfrm>
          <a:prstGeom prst="ellipse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59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Find SCCs?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/>
              <a:t>That’s awful meta. Why?</a:t>
            </a:r>
          </a:p>
          <a:p>
            <a:r>
              <a:rPr lang="en-US" sz="2600" dirty="0"/>
              <a:t>This new graph summarizes reachability information of the original graph. </a:t>
            </a:r>
          </a:p>
          <a:p>
            <a:pPr lvl="1"/>
            <a:r>
              <a:rPr lang="en-US" sz="2600" dirty="0"/>
              <a:t>I can get from A (of G) in </a:t>
            </a:r>
            <a:r>
              <a:rPr lang="en-US" sz="2600" dirty="0">
                <a:solidFill>
                  <a:schemeClr val="accent1"/>
                </a:solidFill>
              </a:rPr>
              <a:t>1</a:t>
            </a:r>
            <a:r>
              <a:rPr lang="en-US" sz="2600" dirty="0"/>
              <a:t> to F (of G) in </a:t>
            </a:r>
            <a:r>
              <a:rPr lang="en-US" sz="2600" dirty="0">
                <a:solidFill>
                  <a:schemeClr val="accent1"/>
                </a:solidFill>
              </a:rPr>
              <a:t>3</a:t>
            </a:r>
            <a:r>
              <a:rPr lang="en-US" sz="2600" dirty="0"/>
              <a:t> if and only if I can get from </a:t>
            </a:r>
            <a:r>
              <a:rPr lang="en-US" sz="2600" dirty="0">
                <a:solidFill>
                  <a:schemeClr val="accent1"/>
                </a:solidFill>
              </a:rPr>
              <a:t>1</a:t>
            </a:r>
            <a:r>
              <a:rPr lang="en-US" sz="2600" dirty="0"/>
              <a:t> to </a:t>
            </a:r>
            <a:r>
              <a:rPr lang="en-US" sz="2600" dirty="0">
                <a:solidFill>
                  <a:schemeClr val="accent1"/>
                </a:solidFill>
              </a:rPr>
              <a:t>3</a:t>
            </a:r>
            <a:r>
              <a:rPr lang="en-US" sz="2600" dirty="0"/>
              <a:t> in </a:t>
            </a:r>
            <a:r>
              <a:rPr lang="en-US" sz="2600" dirty="0">
                <a:solidFill>
                  <a:schemeClr val="accent1"/>
                </a:solidFill>
              </a:rPr>
              <a:t>H</a:t>
            </a:r>
            <a:r>
              <a:rPr lang="en-US" sz="2600" dirty="0"/>
              <a:t>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8</a:t>
            </a:fld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907947" y="2076716"/>
            <a:ext cx="492851" cy="482328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63" name="Oval 62"/>
          <p:cNvSpPr/>
          <p:nvPr/>
        </p:nvSpPr>
        <p:spPr>
          <a:xfrm>
            <a:off x="5491850" y="2876865"/>
            <a:ext cx="492851" cy="482328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4" name="Oval 63"/>
          <p:cNvSpPr/>
          <p:nvPr/>
        </p:nvSpPr>
        <p:spPr>
          <a:xfrm>
            <a:off x="6553198" y="2863844"/>
            <a:ext cx="492851" cy="482328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cxnSp>
        <p:nvCxnSpPr>
          <p:cNvPr id="65" name="Straight Arrow Connector 64"/>
          <p:cNvCxnSpPr>
            <a:stCxn id="63" idx="7"/>
            <a:endCxn id="62" idx="3"/>
          </p:cNvCxnSpPr>
          <p:nvPr/>
        </p:nvCxnSpPr>
        <p:spPr>
          <a:xfrm flipV="1">
            <a:off x="5912525" y="2488409"/>
            <a:ext cx="67598" cy="459091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62" idx="5"/>
            <a:endCxn id="64" idx="0"/>
          </p:cNvCxnSpPr>
          <p:nvPr/>
        </p:nvCxnSpPr>
        <p:spPr>
          <a:xfrm>
            <a:off x="6328622" y="2488409"/>
            <a:ext cx="471002" cy="375435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2" idx="4"/>
            <a:endCxn id="63" idx="6"/>
          </p:cNvCxnSpPr>
          <p:nvPr/>
        </p:nvCxnSpPr>
        <p:spPr>
          <a:xfrm flipH="1">
            <a:off x="5984701" y="2559044"/>
            <a:ext cx="169672" cy="558985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/>
          <p:cNvSpPr/>
          <p:nvPr/>
        </p:nvSpPr>
        <p:spPr>
          <a:xfrm>
            <a:off x="3283654" y="2080801"/>
            <a:ext cx="492851" cy="482328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69" name="Oval 68"/>
          <p:cNvSpPr/>
          <p:nvPr/>
        </p:nvSpPr>
        <p:spPr>
          <a:xfrm>
            <a:off x="7451055" y="2080801"/>
            <a:ext cx="492851" cy="482328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70" name="Straight Arrow Connector 69"/>
          <p:cNvCxnSpPr>
            <a:stCxn id="68" idx="6"/>
            <a:endCxn id="62" idx="2"/>
          </p:cNvCxnSpPr>
          <p:nvPr/>
        </p:nvCxnSpPr>
        <p:spPr>
          <a:xfrm flipV="1">
            <a:off x="3776505" y="2317880"/>
            <a:ext cx="2131442" cy="4085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64" idx="7"/>
            <a:endCxn id="69" idx="3"/>
          </p:cNvCxnSpPr>
          <p:nvPr/>
        </p:nvCxnSpPr>
        <p:spPr>
          <a:xfrm flipV="1">
            <a:off x="6973873" y="2492494"/>
            <a:ext cx="549358" cy="441985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69" idx="2"/>
            <a:endCxn id="62" idx="6"/>
          </p:cNvCxnSpPr>
          <p:nvPr/>
        </p:nvCxnSpPr>
        <p:spPr>
          <a:xfrm flipH="1" flipV="1">
            <a:off x="6400798" y="2317880"/>
            <a:ext cx="1050257" cy="4085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/>
          <p:cNvSpPr/>
          <p:nvPr/>
        </p:nvSpPr>
        <p:spPr>
          <a:xfrm>
            <a:off x="1544256" y="2089752"/>
            <a:ext cx="492851" cy="482328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74" name="Straight Arrow Connector 73"/>
          <p:cNvCxnSpPr>
            <a:stCxn id="73" idx="6"/>
            <a:endCxn id="68" idx="2"/>
          </p:cNvCxnSpPr>
          <p:nvPr/>
        </p:nvCxnSpPr>
        <p:spPr>
          <a:xfrm flipV="1">
            <a:off x="2037107" y="2321965"/>
            <a:ext cx="1246547" cy="8951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/>
          <p:cNvSpPr/>
          <p:nvPr/>
        </p:nvSpPr>
        <p:spPr>
          <a:xfrm>
            <a:off x="9801890" y="2121286"/>
            <a:ext cx="492851" cy="482328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</a:t>
            </a:r>
          </a:p>
        </p:txBody>
      </p:sp>
      <p:cxnSp>
        <p:nvCxnSpPr>
          <p:cNvPr id="76" name="Straight Arrow Connector 75"/>
          <p:cNvCxnSpPr>
            <a:stCxn id="69" idx="6"/>
            <a:endCxn id="75" idx="2"/>
          </p:cNvCxnSpPr>
          <p:nvPr/>
        </p:nvCxnSpPr>
        <p:spPr>
          <a:xfrm>
            <a:off x="7943906" y="2321965"/>
            <a:ext cx="1857984" cy="40485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9309039" y="2947500"/>
            <a:ext cx="492851" cy="482328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J</a:t>
            </a:r>
          </a:p>
        </p:txBody>
      </p:sp>
      <p:cxnSp>
        <p:nvCxnSpPr>
          <p:cNvPr id="78" name="Straight Arrow Connector 77"/>
          <p:cNvCxnSpPr>
            <a:stCxn id="64" idx="6"/>
            <a:endCxn id="77" idx="2"/>
          </p:cNvCxnSpPr>
          <p:nvPr/>
        </p:nvCxnSpPr>
        <p:spPr>
          <a:xfrm>
            <a:off x="7046049" y="3105008"/>
            <a:ext cx="2262990" cy="8365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75" idx="4"/>
            <a:endCxn id="77" idx="7"/>
          </p:cNvCxnSpPr>
          <p:nvPr/>
        </p:nvCxnSpPr>
        <p:spPr>
          <a:xfrm flipH="1">
            <a:off x="9729714" y="2603614"/>
            <a:ext cx="318602" cy="414521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77" idx="0"/>
            <a:endCxn id="75" idx="3"/>
          </p:cNvCxnSpPr>
          <p:nvPr/>
        </p:nvCxnSpPr>
        <p:spPr>
          <a:xfrm flipV="1">
            <a:off x="9555465" y="2532979"/>
            <a:ext cx="318601" cy="414521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ight Arrow 80"/>
          <p:cNvSpPr/>
          <p:nvPr/>
        </p:nvSpPr>
        <p:spPr>
          <a:xfrm>
            <a:off x="2302846" y="1994613"/>
            <a:ext cx="722027" cy="2602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ight Arrow 81"/>
          <p:cNvSpPr/>
          <p:nvPr/>
        </p:nvSpPr>
        <p:spPr>
          <a:xfrm>
            <a:off x="4289324" y="2415500"/>
            <a:ext cx="1010449" cy="3407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ight Arrow 82"/>
          <p:cNvSpPr/>
          <p:nvPr/>
        </p:nvSpPr>
        <p:spPr>
          <a:xfrm>
            <a:off x="8289540" y="2488409"/>
            <a:ext cx="722027" cy="3884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1278517" y="2445978"/>
            <a:ext cx="290464" cy="43088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200" dirty="0"/>
              <a:t>1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7248552" y="3240380"/>
            <a:ext cx="333894" cy="43088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200" dirty="0"/>
              <a:t>3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10174056" y="3180239"/>
            <a:ext cx="340158" cy="43088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200" dirty="0"/>
              <a:t>4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3013941" y="2579058"/>
            <a:ext cx="333746" cy="43088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200" dirty="0"/>
              <a:t>2</a:t>
            </a:r>
          </a:p>
        </p:txBody>
      </p:sp>
      <p:sp>
        <p:nvSpPr>
          <p:cNvPr id="88" name="Oval 87"/>
          <p:cNvSpPr/>
          <p:nvPr/>
        </p:nvSpPr>
        <p:spPr>
          <a:xfrm>
            <a:off x="1043195" y="1735151"/>
            <a:ext cx="1360698" cy="1360698"/>
          </a:xfrm>
          <a:prstGeom prst="ellipse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2921291" y="1757331"/>
            <a:ext cx="1360698" cy="1360698"/>
          </a:xfrm>
          <a:prstGeom prst="ellipse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5299773" y="1770002"/>
            <a:ext cx="2980051" cy="2079105"/>
          </a:xfrm>
          <a:prstGeom prst="ellipse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9065704" y="1893717"/>
            <a:ext cx="1789532" cy="1966296"/>
          </a:xfrm>
          <a:prstGeom prst="ellipse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58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Must </a:t>
            </a:r>
            <a:r>
              <a:rPr lang="en-US" dirty="0">
                <a:solidFill>
                  <a:srgbClr val="00B0F0"/>
                </a:solidFill>
              </a:rPr>
              <a:t>H</a:t>
            </a:r>
            <a:r>
              <a:rPr lang="en-US" dirty="0"/>
              <a:t> Be a DAG?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>
                <a:solidFill>
                  <a:schemeClr val="accent1"/>
                </a:solidFill>
              </a:rPr>
              <a:t>H</a:t>
            </a:r>
            <a:r>
              <a:rPr lang="en-US" sz="2600" dirty="0"/>
              <a:t> is always a DAG (i.e. it has no cycles). Do you see why?</a:t>
            </a:r>
          </a:p>
          <a:p>
            <a:endParaRPr lang="en-US" sz="2600" dirty="0"/>
          </a:p>
          <a:p>
            <a:r>
              <a:rPr lang="en-US" sz="2600" dirty="0"/>
              <a:t>If there were a cycle, I could get from component 1 to component 2 and back, but then they’re actually the same component!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03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Kasey">
      <a:majorFont>
        <a:latin typeface="Georgia"/>
        <a:ea typeface=""/>
        <a:cs typeface=""/>
      </a:majorFont>
      <a:minorFont>
        <a:latin typeface="Segoe UI Semilight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19wi-2SAT</Template>
  <TotalTime>3206</TotalTime>
  <Words>2773</Words>
  <Application>Microsoft Macintosh PowerPoint</Application>
  <PresentationFormat>Widescreen</PresentationFormat>
  <Paragraphs>610</Paragraphs>
  <Slides>38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Lecture 28: Combining Graph Algorithms</vt:lpstr>
      <vt:lpstr>Administrivia</vt:lpstr>
      <vt:lpstr>On the exam</vt:lpstr>
      <vt:lpstr>Graph Algorithms++</vt:lpstr>
      <vt:lpstr>Topological Sort</vt:lpstr>
      <vt:lpstr>Strongly Connected Components</vt:lpstr>
      <vt:lpstr>Why Find SCCs?</vt:lpstr>
      <vt:lpstr>Why Find SCCs? </vt:lpstr>
      <vt:lpstr>Why Must H Be a DAG?</vt:lpstr>
      <vt:lpstr>Takeaways</vt:lpstr>
      <vt:lpstr>A Longer Example </vt:lpstr>
      <vt:lpstr>Example Problem: Final Review</vt:lpstr>
      <vt:lpstr>Review Creation: Take 1</vt:lpstr>
      <vt:lpstr>Review Creation: Take 2</vt:lpstr>
      <vt:lpstr>Review Creation: Take 2</vt:lpstr>
      <vt:lpstr>PowerPoint Presentation</vt:lpstr>
      <vt:lpstr>Final Creation: SCCs </vt:lpstr>
      <vt:lpstr>PowerPoint Presentation</vt:lpstr>
      <vt:lpstr>PowerPoint Presentation</vt:lpstr>
      <vt:lpstr>PowerPoint Presentation</vt:lpstr>
      <vt:lpstr>PowerPoint Presentation</vt:lpstr>
      <vt:lpstr>Making the Final</vt:lpstr>
      <vt:lpstr>Some More Context</vt:lpstr>
      <vt:lpstr>Reductions, P vs. NP</vt:lpstr>
      <vt:lpstr>What are we doing?</vt:lpstr>
      <vt:lpstr>Reductions: Take 2</vt:lpstr>
      <vt:lpstr>Weighted Graphs: A Reduction</vt:lpstr>
      <vt:lpstr>Reductions</vt:lpstr>
      <vt:lpstr>2-Coloring</vt:lpstr>
      <vt:lpstr>2-Coloring</vt:lpstr>
      <vt:lpstr>2-Coloring</vt:lpstr>
      <vt:lpstr>A Reduction</vt:lpstr>
      <vt:lpstr>PowerPoint Presentation</vt:lpstr>
      <vt:lpstr>Efficient</vt:lpstr>
      <vt:lpstr>Decision Problems</vt:lpstr>
      <vt:lpstr>P</vt:lpstr>
      <vt:lpstr>I’ll know it when I see it.</vt:lpstr>
      <vt:lpstr>I’ll know it when I see it.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Combining Graph Algorithms</dc:title>
  <dc:creator>rtweber2</dc:creator>
  <cp:lastModifiedBy>Zachary Chun</cp:lastModifiedBy>
  <cp:revision>14</cp:revision>
  <dcterms:created xsi:type="dcterms:W3CDTF">2019-03-11T04:45:01Z</dcterms:created>
  <dcterms:modified xsi:type="dcterms:W3CDTF">2019-06-07T01:46:06Z</dcterms:modified>
</cp:coreProperties>
</file>