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92" r:id="rId3"/>
    <p:sldId id="293" r:id="rId4"/>
    <p:sldId id="294" r:id="rId5"/>
    <p:sldId id="258" r:id="rId6"/>
    <p:sldId id="259" r:id="rId7"/>
    <p:sldId id="263" r:id="rId8"/>
    <p:sldId id="260" r:id="rId9"/>
    <p:sldId id="283" r:id="rId10"/>
    <p:sldId id="284" r:id="rId11"/>
    <p:sldId id="282" r:id="rId12"/>
    <p:sldId id="288" r:id="rId13"/>
    <p:sldId id="261" r:id="rId14"/>
    <p:sldId id="267" r:id="rId15"/>
    <p:sldId id="269" r:id="rId16"/>
    <p:sldId id="295" r:id="rId17"/>
    <p:sldId id="270" r:id="rId18"/>
    <p:sldId id="271" r:id="rId19"/>
    <p:sldId id="289" r:id="rId20"/>
    <p:sldId id="272" r:id="rId21"/>
    <p:sldId id="273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91" r:id="rId30"/>
    <p:sldId id="286" r:id="rId31"/>
    <p:sldId id="290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3282"/>
    <a:srgbClr val="B6A479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98" autoAdjust="0"/>
    <p:restoredTop sz="94663"/>
  </p:normalViewPr>
  <p:slideViewPr>
    <p:cSldViewPr snapToGrid="0">
      <p:cViewPr varScale="1">
        <p:scale>
          <a:sx n="85" d="100"/>
          <a:sy n="85" d="100"/>
        </p:scale>
        <p:origin x="200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2DB0-ED42-4BA9-97D4-3103DF415320}" type="datetimeFigureOut">
              <a:rPr lang="en-US" smtClean="0"/>
              <a:t>5/31/19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336D0-BB87-4158-9DDA-BA914A234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75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3:00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05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12:30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37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2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24:00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03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07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C2F33-17DA-436E-A851-E42A0D33E292}" type="datetime1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herry blossoms on Grant Lane">
            <a:extLst>
              <a:ext uri="{FF2B5EF4-FFF2-40B4-BE49-F238E27FC236}">
                <a16:creationId xmlns:a16="http://schemas.microsoft.com/office/drawing/2014/main" id="{E196A663-22E9-46AF-AE76-3031B2F2C7B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34" b="13442"/>
          <a:stretch/>
        </p:blipFill>
        <p:spPr bwMode="auto">
          <a:xfrm>
            <a:off x="-3" y="-1"/>
            <a:ext cx="12192002" cy="459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50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5/31/19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 userDrawn="1"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 userDrawn="1"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>
            <a:lvl1pPr marL="91440" indent="-91440">
              <a:buClr>
                <a:srgbClr val="4C3282"/>
              </a:buClr>
              <a:buFont typeface="Segoe UI Semilight" panose="020B0402040204020203" pitchFamily="34" charset="0"/>
              <a:buChar char="-"/>
              <a:defRPr/>
            </a:lvl1pPr>
            <a:lvl2pPr>
              <a:buClr>
                <a:srgbClr val="4C3282"/>
              </a:buClr>
              <a:defRPr/>
            </a:lvl2pPr>
            <a:lvl3pPr>
              <a:buClr>
                <a:srgbClr val="4C3282"/>
              </a:buClr>
              <a:defRPr/>
            </a:lvl3pPr>
            <a:lvl4pPr>
              <a:buClr>
                <a:srgbClr val="4C3282"/>
              </a:buClr>
              <a:defRPr/>
            </a:lvl4pPr>
            <a:lvl5pPr>
              <a:buClr>
                <a:srgbClr val="4C3282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277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 userDrawn="1"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5/31/19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 userDrawn="1"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 userDrawn="1"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 userDrawn="1"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050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2204-D29B-4470-B3F3-74BB4720C8BD}" type="datetime1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9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A1C4-F49F-4502-B33D-B8ED0A36CCF4}" type="datetime1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57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562C-2DAC-44DC-8D70-6EE9220D4C24}" type="datetime1">
              <a:rPr lang="en-US" smtClean="0"/>
              <a:t>5/31/19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666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D04B-10FF-4801-A134-D6688E0221BA}" type="datetime1">
              <a:rPr lang="en-US" smtClean="0"/>
              <a:t>5/31/19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0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C20A-4AF7-4E30-ADB3-371D26C74958}" type="datetime1">
              <a:rPr lang="en-US" smtClean="0"/>
              <a:t>5/31/19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16E4-2A0B-4B27-A3A8-D1D355A92CC7}" type="datetime1">
              <a:rPr lang="en-US" smtClean="0"/>
              <a:t>5/31/19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1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2EE2-AF54-4C36-93AD-A5D9C8C4F0E5}" type="datetime1">
              <a:rPr lang="en-US" smtClean="0"/>
              <a:t>5/31/19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79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5/31/19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 userDrawn="1"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 userDrawn="1"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FB8EB76-3B7A-4486-95E5-0316680FFD7E}"/>
              </a:ext>
            </a:extLst>
          </p:cNvPr>
          <p:cNvCxnSpPr>
            <a:cxnSpLocks/>
          </p:cNvCxnSpPr>
          <p:nvPr userDrawn="1"/>
        </p:nvCxnSpPr>
        <p:spPr>
          <a:xfrm>
            <a:off x="3315880" y="4545974"/>
            <a:ext cx="5590283" cy="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53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20B1D116-9EEC-4608-812B-930500586DFA}" type="datetime1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301" y="6521027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81670" y="6521027"/>
            <a:ext cx="42192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81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jeffe.cs.illinois.edu/teaching/algorithms/notes/19-dfs.pdf" TargetMode="External"/><Relationship Id="rId2" Type="http://schemas.openxmlformats.org/officeDocument/2006/relationships/hyperlink" Target="https://en.wikipedia.org/wiki/Kosaraju%27s_algorith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B674C-AD1D-4C9D-88D4-76616DF5B2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27: More Graph Algorithms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873D0-155C-4A49-BE31-7C26918C8D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 Structures and Algorithms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660B4-D96C-4E54-B1D6-38FFCDBB5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19 SP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DF771-CBF5-4810-A04A-36DE8C4C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0973"/>
            <a:ext cx="457200" cy="29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52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Find a Topological Ordering?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19 </a:t>
            </a:r>
            <a:r>
              <a:rPr lang="en-US" dirty="0" err="1"/>
              <a:t>wi</a:t>
            </a:r>
            <a:r>
              <a:rPr lang="en-US" dirty="0"/>
              <a:t>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74821" y="1467754"/>
            <a:ext cx="7680960" cy="5488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TopologicalSort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(Graph G, Vertex source) 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count how many incoming edges each vertex has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Collection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toProcess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new Collection()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(Vertex v in G){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if(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v.edgesRemaining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toProcess.insert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topOrder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new List() 	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while(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toProcess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is not empty){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		u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toProcess.remove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topOrder.insert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(u)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(edge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u,v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leaving u){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v.edgesRemaining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if(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v.edgesRemaining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toProcess.insert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981F25-16FD-A349-A8D0-4D42D8A522AD}"/>
              </a:ext>
            </a:extLst>
          </p:cNvPr>
          <p:cNvSpPr txBox="1"/>
          <p:nvPr/>
        </p:nvSpPr>
        <p:spPr>
          <a:xfrm>
            <a:off x="9230075" y="1776600"/>
            <a:ext cx="1346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C3282"/>
                </a:solidFill>
              </a:rPr>
              <a:t>BFS</a:t>
            </a:r>
          </a:p>
          <a:p>
            <a:r>
              <a:rPr lang="en-US" dirty="0">
                <a:solidFill>
                  <a:srgbClr val="4C3282"/>
                </a:solidFill>
              </a:rPr>
              <a:t>Graph linear</a:t>
            </a:r>
          </a:p>
          <a:p>
            <a:r>
              <a:rPr lang="en-US" dirty="0">
                <a:solidFill>
                  <a:srgbClr val="4C3282"/>
                </a:solidFill>
              </a:rPr>
              <a:t>+ V + 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430A73-5245-A34D-A59A-5EBB06311ECA}"/>
              </a:ext>
            </a:extLst>
          </p:cNvPr>
          <p:cNvSpPr txBox="1"/>
          <p:nvPr/>
        </p:nvSpPr>
        <p:spPr>
          <a:xfrm>
            <a:off x="208507" y="2238265"/>
            <a:ext cx="2142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C3282"/>
                </a:solidFill>
              </a:rPr>
              <a:t>Pick something with</a:t>
            </a:r>
          </a:p>
          <a:p>
            <a:r>
              <a:rPr lang="en-US" dirty="0">
                <a:solidFill>
                  <a:srgbClr val="4C3282"/>
                </a:solidFill>
              </a:rPr>
              <a:t>O(1) insert / removal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9E9E87-8A6E-E343-AF50-EC3D6B0BA4A8}"/>
              </a:ext>
            </a:extLst>
          </p:cNvPr>
          <p:cNvSpPr txBox="1"/>
          <p:nvPr/>
        </p:nvSpPr>
        <p:spPr>
          <a:xfrm>
            <a:off x="1659057" y="4901684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C3282"/>
                </a:solidFill>
              </a:rPr>
              <a:t>+V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A45F32-E1A8-D84E-842A-1D5A24F4985A}"/>
              </a:ext>
            </a:extLst>
          </p:cNvPr>
          <p:cNvSpPr txBox="1"/>
          <p:nvPr/>
        </p:nvSpPr>
        <p:spPr>
          <a:xfrm>
            <a:off x="7212475" y="5271016"/>
            <a:ext cx="2812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C3282"/>
                </a:solidFill>
              </a:rPr>
              <a:t>Runs as most once per edge</a:t>
            </a:r>
          </a:p>
          <a:p>
            <a:r>
              <a:rPr lang="en-US" dirty="0">
                <a:solidFill>
                  <a:srgbClr val="4C3282"/>
                </a:solidFill>
              </a:rPr>
              <a:t>+E</a:t>
            </a: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BCE13A63-99B9-9246-9598-1203C3D336AD}"/>
              </a:ext>
            </a:extLst>
          </p:cNvPr>
          <p:cNvSpPr/>
          <p:nvPr/>
        </p:nvSpPr>
        <p:spPr>
          <a:xfrm>
            <a:off x="2099682" y="3937000"/>
            <a:ext cx="292100" cy="2298700"/>
          </a:xfrm>
          <a:prstGeom prst="leftBrac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C5492D9D-7778-0849-8317-44B142D333FB}"/>
              </a:ext>
            </a:extLst>
          </p:cNvPr>
          <p:cNvSpPr/>
          <p:nvPr/>
        </p:nvSpPr>
        <p:spPr>
          <a:xfrm>
            <a:off x="6900282" y="4775200"/>
            <a:ext cx="322463" cy="1358900"/>
          </a:xfrm>
          <a:prstGeom prst="rightBrac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3397DAE-CA56-0D41-AC14-F3EAF33BC827}"/>
              </a:ext>
            </a:extLst>
          </p:cNvPr>
          <p:cNvCxnSpPr/>
          <p:nvPr/>
        </p:nvCxnSpPr>
        <p:spPr>
          <a:xfrm flipH="1">
            <a:off x="8559800" y="1939128"/>
            <a:ext cx="677730" cy="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20F8DC9-4DE5-F14E-B0E9-556683063675}"/>
              </a:ext>
            </a:extLst>
          </p:cNvPr>
          <p:cNvCxnSpPr>
            <a:cxnSpLocks/>
          </p:cNvCxnSpPr>
          <p:nvPr/>
        </p:nvCxnSpPr>
        <p:spPr>
          <a:xfrm>
            <a:off x="1659057" y="2260307"/>
            <a:ext cx="732725" cy="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A3A3CB7-1DA4-F346-AB28-ECD0D61C54F7}"/>
              </a:ext>
            </a:extLst>
          </p:cNvPr>
          <p:cNvSpPr txBox="1"/>
          <p:nvPr/>
        </p:nvSpPr>
        <p:spPr>
          <a:xfrm>
            <a:off x="9155110" y="3567668"/>
            <a:ext cx="954107" cy="369332"/>
          </a:xfrm>
          <a:prstGeom prst="rect">
            <a:avLst/>
          </a:prstGeom>
          <a:noFill/>
          <a:ln w="38100">
            <a:solidFill>
              <a:srgbClr val="4C3282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O(V + E)</a:t>
            </a:r>
          </a:p>
        </p:txBody>
      </p:sp>
    </p:spTree>
    <p:extLst>
      <p:ext uri="{BB962C8B-B14F-4D97-AF65-F5344CB8AC3E}">
        <p14:creationId xmlns:p14="http://schemas.microsoft.com/office/powerpoint/2010/main" val="314986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animBg="1"/>
      <p:bldP spid="11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775" y="3262680"/>
            <a:ext cx="6692585" cy="590415"/>
          </a:xfrm>
        </p:spPr>
        <p:txBody>
          <a:bodyPr/>
          <a:lstStyle/>
          <a:p>
            <a:r>
              <a:rPr lang="en-US" dirty="0"/>
              <a:t>Strongly Connected Components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86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Connected [Undirected]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7"/>
            <a:ext cx="5899132" cy="4845504"/>
          </a:xfrm>
        </p:spPr>
        <p:txBody>
          <a:bodyPr/>
          <a:lstStyle/>
          <a:p>
            <a:r>
              <a:rPr lang="en-US" b="1" dirty="0">
                <a:solidFill>
                  <a:srgbClr val="4C3282"/>
                </a:solidFill>
              </a:rPr>
              <a:t>Connected graph </a:t>
            </a:r>
            <a:r>
              <a:rPr lang="en-US" dirty="0"/>
              <a:t>– a graph where every vertex is connected to every other vertex via some path. It is not required for every vertex to have an edge to every other vertex</a:t>
            </a:r>
          </a:p>
          <a:p>
            <a:r>
              <a:rPr lang="en-US" dirty="0"/>
              <a:t>There exists some way to get from each vertex to every other vertex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12</a:t>
            </a:fld>
            <a:endParaRPr lang="en-US"/>
          </a:p>
        </p:txBody>
      </p:sp>
      <p:grpSp>
        <p:nvGrpSpPr>
          <p:cNvPr id="99" name="Group 98"/>
          <p:cNvGrpSpPr/>
          <p:nvPr/>
        </p:nvGrpSpPr>
        <p:grpSpPr>
          <a:xfrm>
            <a:off x="1712552" y="3687335"/>
            <a:ext cx="3521444" cy="2807940"/>
            <a:chOff x="2819060" y="3257461"/>
            <a:chExt cx="3521444" cy="2807940"/>
          </a:xfrm>
        </p:grpSpPr>
        <p:grpSp>
          <p:nvGrpSpPr>
            <p:cNvPr id="29" name="Group 28"/>
            <p:cNvGrpSpPr/>
            <p:nvPr/>
          </p:nvGrpSpPr>
          <p:grpSpPr>
            <a:xfrm>
              <a:off x="5650391" y="3582395"/>
              <a:ext cx="690113" cy="690113"/>
              <a:chOff x="2818938" y="3650271"/>
              <a:chExt cx="690113" cy="690113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77E46D07-7717-4D2B-8DFB-AC5B358FEB42}"/>
                  </a:ext>
                </a:extLst>
              </p:cNvPr>
              <p:cNvSpPr/>
              <p:nvPr/>
            </p:nvSpPr>
            <p:spPr>
              <a:xfrm>
                <a:off x="2818938" y="3650271"/>
                <a:ext cx="690113" cy="690113"/>
              </a:xfrm>
              <a:prstGeom prst="ellipse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ABC76B3-4C90-42A6-A4DC-0A42EEDC70E1}"/>
                  </a:ext>
                </a:extLst>
              </p:cNvPr>
              <p:cNvSpPr txBox="1"/>
              <p:nvPr/>
            </p:nvSpPr>
            <p:spPr>
              <a:xfrm>
                <a:off x="2881705" y="3856828"/>
                <a:ext cx="564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Sansa</a:t>
                </a: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4513291" y="3257461"/>
              <a:ext cx="690113" cy="690113"/>
              <a:chOff x="1487764" y="2875405"/>
              <a:chExt cx="690113" cy="690113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0F274594-38F8-4320-A8F4-3D1F3B67AF46}"/>
                  </a:ext>
                </a:extLst>
              </p:cNvPr>
              <p:cNvSpPr/>
              <p:nvPr/>
            </p:nvSpPr>
            <p:spPr>
              <a:xfrm>
                <a:off x="1487764" y="2875405"/>
                <a:ext cx="690113" cy="690113"/>
              </a:xfrm>
              <a:prstGeom prst="ellipse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A198564-00BB-47FE-B66B-1C98CC6A95B9}"/>
                  </a:ext>
                </a:extLst>
              </p:cNvPr>
              <p:cNvSpPr txBox="1"/>
              <p:nvPr/>
            </p:nvSpPr>
            <p:spPr>
              <a:xfrm>
                <a:off x="1566369" y="3081962"/>
                <a:ext cx="53290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/>
                  <a:t>Robb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4796079" y="5375288"/>
              <a:ext cx="690113" cy="690113"/>
              <a:chOff x="3259894" y="5197009"/>
              <a:chExt cx="690113" cy="690113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7BD2C6DB-9CEA-4B1C-8504-25D16D3C8C97}"/>
                  </a:ext>
                </a:extLst>
              </p:cNvPr>
              <p:cNvSpPr/>
              <p:nvPr/>
            </p:nvSpPr>
            <p:spPr>
              <a:xfrm>
                <a:off x="3259894" y="5197009"/>
                <a:ext cx="690113" cy="690113"/>
              </a:xfrm>
              <a:prstGeom prst="ellipse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487F23F-4D8C-4075-B484-156B607C29CD}"/>
                  </a:ext>
                </a:extLst>
              </p:cNvPr>
              <p:cNvSpPr txBox="1"/>
              <p:nvPr/>
            </p:nvSpPr>
            <p:spPr>
              <a:xfrm>
                <a:off x="3361935" y="5403566"/>
                <a:ext cx="4860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/>
                  <a:t>Bran</a:t>
                </a: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2873796" y="5067278"/>
              <a:ext cx="690113" cy="690113"/>
              <a:chOff x="763708" y="4854507"/>
              <a:chExt cx="690113" cy="690113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7BD2C6DB-9CEA-4B1C-8504-25D16D3C8C97}"/>
                  </a:ext>
                </a:extLst>
              </p:cNvPr>
              <p:cNvSpPr/>
              <p:nvPr/>
            </p:nvSpPr>
            <p:spPr>
              <a:xfrm>
                <a:off x="763708" y="4854507"/>
                <a:ext cx="690113" cy="690113"/>
              </a:xfrm>
              <a:prstGeom prst="ellipse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487F23F-4D8C-4075-B484-156B607C29CD}"/>
                  </a:ext>
                </a:extLst>
              </p:cNvPr>
              <p:cNvSpPr txBox="1"/>
              <p:nvPr/>
            </p:nvSpPr>
            <p:spPr>
              <a:xfrm>
                <a:off x="863472" y="5061064"/>
                <a:ext cx="490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/>
                  <a:t>Arya</a:t>
                </a:r>
              </a:p>
            </p:txBody>
          </p:sp>
        </p:grp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968D3FF-247D-4C9B-A358-154B4727934A}"/>
                </a:ext>
              </a:extLst>
            </p:cNvPr>
            <p:cNvCxnSpPr>
              <a:cxnSpLocks/>
              <a:stCxn id="21" idx="3"/>
              <a:endCxn id="13" idx="1"/>
            </p:cNvCxnSpPr>
            <p:nvPr/>
          </p:nvCxnSpPr>
          <p:spPr>
            <a:xfrm>
              <a:off x="2920125" y="4557139"/>
              <a:ext cx="54736" cy="611204"/>
            </a:xfrm>
            <a:prstGeom prst="line">
              <a:avLst/>
            </a:prstGeom>
            <a:ln w="28575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968D3FF-247D-4C9B-A358-154B4727934A}"/>
                </a:ext>
              </a:extLst>
            </p:cNvPr>
            <p:cNvCxnSpPr>
              <a:cxnSpLocks/>
              <a:stCxn id="11" idx="2"/>
              <a:endCxn id="13" idx="5"/>
            </p:cNvCxnSpPr>
            <p:nvPr/>
          </p:nvCxnSpPr>
          <p:spPr>
            <a:xfrm flipH="1" flipV="1">
              <a:off x="3462844" y="5656326"/>
              <a:ext cx="1333235" cy="64019"/>
            </a:xfrm>
            <a:prstGeom prst="line">
              <a:avLst/>
            </a:prstGeom>
            <a:ln w="28575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968D3FF-247D-4C9B-A358-154B4727934A}"/>
                </a:ext>
              </a:extLst>
            </p:cNvPr>
            <p:cNvCxnSpPr>
              <a:cxnSpLocks/>
              <a:stCxn id="9" idx="6"/>
              <a:endCxn id="7" idx="1"/>
            </p:cNvCxnSpPr>
            <p:nvPr/>
          </p:nvCxnSpPr>
          <p:spPr>
            <a:xfrm>
              <a:off x="5203404" y="3602518"/>
              <a:ext cx="548052" cy="80942"/>
            </a:xfrm>
            <a:prstGeom prst="line">
              <a:avLst/>
            </a:prstGeom>
            <a:ln w="28575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968D3FF-247D-4C9B-A358-154B4727934A}"/>
                </a:ext>
              </a:extLst>
            </p:cNvPr>
            <p:cNvCxnSpPr>
              <a:cxnSpLocks/>
              <a:stCxn id="7" idx="2"/>
              <a:endCxn id="21" idx="7"/>
            </p:cNvCxnSpPr>
            <p:nvPr/>
          </p:nvCxnSpPr>
          <p:spPr>
            <a:xfrm flipH="1">
              <a:off x="3408108" y="3927452"/>
              <a:ext cx="2242283" cy="141704"/>
            </a:xfrm>
            <a:prstGeom prst="line">
              <a:avLst/>
            </a:prstGeom>
            <a:ln w="28575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968D3FF-247D-4C9B-A358-154B4727934A}"/>
                </a:ext>
              </a:extLst>
            </p:cNvPr>
            <p:cNvCxnSpPr>
              <a:cxnSpLocks/>
              <a:stCxn id="9" idx="4"/>
              <a:endCxn id="11" idx="0"/>
            </p:cNvCxnSpPr>
            <p:nvPr/>
          </p:nvCxnSpPr>
          <p:spPr>
            <a:xfrm>
              <a:off x="4858348" y="3947574"/>
              <a:ext cx="282788" cy="1427714"/>
            </a:xfrm>
            <a:prstGeom prst="line">
              <a:avLst/>
            </a:prstGeom>
            <a:ln w="28575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968D3FF-247D-4C9B-A358-154B4727934A}"/>
                </a:ext>
              </a:extLst>
            </p:cNvPr>
            <p:cNvCxnSpPr>
              <a:cxnSpLocks/>
              <a:stCxn id="7" idx="5"/>
              <a:endCxn id="11" idx="7"/>
            </p:cNvCxnSpPr>
            <p:nvPr/>
          </p:nvCxnSpPr>
          <p:spPr>
            <a:xfrm flipH="1">
              <a:off x="5385127" y="4171443"/>
              <a:ext cx="854312" cy="1304910"/>
            </a:xfrm>
            <a:prstGeom prst="line">
              <a:avLst/>
            </a:prstGeom>
            <a:ln w="28575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/>
          </p:nvGrpSpPr>
          <p:grpSpPr>
            <a:xfrm>
              <a:off x="2819060" y="3968091"/>
              <a:ext cx="690113" cy="690113"/>
              <a:chOff x="4460870" y="4340384"/>
              <a:chExt cx="690113" cy="690113"/>
            </a:xfrm>
          </p:grpSpPr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77E46D07-7717-4D2B-8DFB-AC5B358FEB42}"/>
                  </a:ext>
                </a:extLst>
              </p:cNvPr>
              <p:cNvSpPr/>
              <p:nvPr/>
            </p:nvSpPr>
            <p:spPr>
              <a:xfrm>
                <a:off x="4460870" y="4340384"/>
                <a:ext cx="690113" cy="690113"/>
              </a:xfrm>
              <a:prstGeom prst="ellipse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ABC76B3-4C90-42A6-A4DC-0A42EEDC70E1}"/>
                  </a:ext>
                </a:extLst>
              </p:cNvPr>
              <p:cNvSpPr txBox="1"/>
              <p:nvPr/>
            </p:nvSpPr>
            <p:spPr>
              <a:xfrm>
                <a:off x="4497124" y="4546940"/>
                <a:ext cx="6176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/>
                  <a:t>Rickon</a:t>
                </a:r>
                <a:endParaRPr lang="en-US" sz="1200" dirty="0"/>
              </a:p>
            </p:txBody>
          </p:sp>
        </p:grp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968D3FF-247D-4C9B-A358-154B4727934A}"/>
                </a:ext>
              </a:extLst>
            </p:cNvPr>
            <p:cNvCxnSpPr>
              <a:cxnSpLocks/>
              <a:stCxn id="21" idx="0"/>
              <a:endCxn id="9" idx="2"/>
            </p:cNvCxnSpPr>
            <p:nvPr/>
          </p:nvCxnSpPr>
          <p:spPr>
            <a:xfrm flipV="1">
              <a:off x="3164117" y="3602518"/>
              <a:ext cx="1349174" cy="365573"/>
            </a:xfrm>
            <a:prstGeom prst="line">
              <a:avLst/>
            </a:prstGeom>
            <a:ln w="28575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968D3FF-247D-4C9B-A358-154B4727934A}"/>
                </a:ext>
              </a:extLst>
            </p:cNvPr>
            <p:cNvCxnSpPr>
              <a:cxnSpLocks/>
              <a:stCxn id="13" idx="6"/>
              <a:endCxn id="7" idx="3"/>
            </p:cNvCxnSpPr>
            <p:nvPr/>
          </p:nvCxnSpPr>
          <p:spPr>
            <a:xfrm flipV="1">
              <a:off x="3563909" y="4171443"/>
              <a:ext cx="2187547" cy="1240892"/>
            </a:xfrm>
            <a:prstGeom prst="line">
              <a:avLst/>
            </a:prstGeom>
            <a:ln w="28575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5968D3FF-247D-4C9B-A358-154B4727934A}"/>
                </a:ext>
              </a:extLst>
            </p:cNvPr>
            <p:cNvCxnSpPr>
              <a:cxnSpLocks/>
              <a:stCxn id="21" idx="4"/>
              <a:endCxn id="11" idx="1"/>
            </p:cNvCxnSpPr>
            <p:nvPr/>
          </p:nvCxnSpPr>
          <p:spPr>
            <a:xfrm>
              <a:off x="3164117" y="4658204"/>
              <a:ext cx="1733027" cy="818149"/>
            </a:xfrm>
            <a:prstGeom prst="line">
              <a:avLst/>
            </a:prstGeom>
            <a:ln w="28575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968D3FF-247D-4C9B-A358-154B4727934A}"/>
                </a:ext>
              </a:extLst>
            </p:cNvPr>
            <p:cNvCxnSpPr>
              <a:cxnSpLocks/>
              <a:stCxn id="13" idx="0"/>
              <a:endCxn id="9" idx="3"/>
            </p:cNvCxnSpPr>
            <p:nvPr/>
          </p:nvCxnSpPr>
          <p:spPr>
            <a:xfrm flipV="1">
              <a:off x="3218853" y="3846509"/>
              <a:ext cx="1395503" cy="1220769"/>
            </a:xfrm>
            <a:prstGeom prst="line">
              <a:avLst/>
            </a:prstGeom>
            <a:ln w="28575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4959050" y="5561170"/>
            <a:ext cx="690113" cy="690113"/>
            <a:chOff x="2818938" y="3650271"/>
            <a:chExt cx="690113" cy="690113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77E46D07-7717-4D2B-8DFB-AC5B358FEB42}"/>
                </a:ext>
              </a:extLst>
            </p:cNvPr>
            <p:cNvSpPr/>
            <p:nvPr/>
          </p:nvSpPr>
          <p:spPr>
            <a:xfrm>
              <a:off x="2818938" y="3650271"/>
              <a:ext cx="690113" cy="690113"/>
            </a:xfrm>
            <a:prstGeom prst="ellipse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ABC76B3-4C90-42A6-A4DC-0A42EEDC70E1}"/>
                </a:ext>
              </a:extLst>
            </p:cNvPr>
            <p:cNvSpPr txBox="1"/>
            <p:nvPr/>
          </p:nvSpPr>
          <p:spPr>
            <a:xfrm>
              <a:off x="2960644" y="3856827"/>
              <a:ext cx="4106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Jon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6178231" y="4712550"/>
            <a:ext cx="690113" cy="690113"/>
            <a:chOff x="2818938" y="3650271"/>
            <a:chExt cx="690113" cy="690113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77E46D07-7717-4D2B-8DFB-AC5B358FEB42}"/>
                </a:ext>
              </a:extLst>
            </p:cNvPr>
            <p:cNvSpPr/>
            <p:nvPr/>
          </p:nvSpPr>
          <p:spPr>
            <a:xfrm>
              <a:off x="2818938" y="3650271"/>
              <a:ext cx="690113" cy="690113"/>
            </a:xfrm>
            <a:prstGeom prst="ellipse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8ABC76B3-4C90-42A6-A4DC-0A42EEDC70E1}"/>
                </a:ext>
              </a:extLst>
            </p:cNvPr>
            <p:cNvSpPr txBox="1"/>
            <p:nvPr/>
          </p:nvSpPr>
          <p:spPr>
            <a:xfrm>
              <a:off x="2901742" y="3832625"/>
              <a:ext cx="5245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Dany</a:t>
              </a:r>
              <a:endParaRPr lang="en-US" sz="1200" dirty="0"/>
            </a:p>
          </p:txBody>
        </p:sp>
      </p:grp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5968D3FF-247D-4C9B-A358-154B4727934A}"/>
              </a:ext>
            </a:extLst>
          </p:cNvPr>
          <p:cNvCxnSpPr>
            <a:cxnSpLocks/>
            <a:stCxn id="92" idx="2"/>
            <a:endCxn id="89" idx="7"/>
          </p:cNvCxnSpPr>
          <p:nvPr/>
        </p:nvCxnSpPr>
        <p:spPr>
          <a:xfrm flipH="1">
            <a:off x="5548098" y="5057607"/>
            <a:ext cx="630133" cy="604628"/>
          </a:xfrm>
          <a:prstGeom prst="line">
            <a:avLst/>
          </a:prstGeom>
          <a:ln w="28575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Content Placeholder 2"/>
          <p:cNvSpPr txBox="1">
            <a:spLocks/>
          </p:cNvSpPr>
          <p:nvPr/>
        </p:nvSpPr>
        <p:spPr>
          <a:xfrm>
            <a:off x="6564615" y="1444656"/>
            <a:ext cx="4881151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4C3282"/>
                </a:solidFill>
              </a:rPr>
              <a:t>Connected Component </a:t>
            </a:r>
            <a:r>
              <a:rPr lang="en-US" dirty="0"/>
              <a:t>– a </a:t>
            </a:r>
            <a:r>
              <a:rPr lang="en-US" i="1" dirty="0"/>
              <a:t>subgraph</a:t>
            </a:r>
            <a:r>
              <a:rPr lang="en-US" dirty="0"/>
              <a:t> in which any two vertices are connected via some path, but is connected to no additional vertices in the </a:t>
            </a:r>
            <a:r>
              <a:rPr lang="en-US" i="1" dirty="0" err="1"/>
              <a:t>supergraph</a:t>
            </a:r>
            <a:endParaRPr lang="en-US" i="1" dirty="0"/>
          </a:p>
          <a:p>
            <a:pPr lvl="1"/>
            <a:r>
              <a:rPr lang="en-US" dirty="0"/>
              <a:t>There exists some way to get from each vertex within the connected component to every other vertex in the connected component</a:t>
            </a:r>
          </a:p>
          <a:p>
            <a:pPr lvl="1"/>
            <a:r>
              <a:rPr lang="en-US" dirty="0"/>
              <a:t>A vertex with no edges is itself a connected component</a:t>
            </a:r>
          </a:p>
        </p:txBody>
      </p:sp>
      <p:grpSp>
        <p:nvGrpSpPr>
          <p:cNvPr id="100" name="Group 99"/>
          <p:cNvGrpSpPr/>
          <p:nvPr/>
        </p:nvGrpSpPr>
        <p:grpSpPr>
          <a:xfrm>
            <a:off x="7324596" y="5198626"/>
            <a:ext cx="690113" cy="690113"/>
            <a:chOff x="2818938" y="3650271"/>
            <a:chExt cx="690113" cy="690113"/>
          </a:xfrm>
        </p:grpSpPr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77E46D07-7717-4D2B-8DFB-AC5B358FEB42}"/>
                </a:ext>
              </a:extLst>
            </p:cNvPr>
            <p:cNvSpPr/>
            <p:nvPr/>
          </p:nvSpPr>
          <p:spPr>
            <a:xfrm>
              <a:off x="2818938" y="3650271"/>
              <a:ext cx="690113" cy="690113"/>
            </a:xfrm>
            <a:prstGeom prst="ellipse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8ABC76B3-4C90-42A6-A4DC-0A42EEDC70E1}"/>
                </a:ext>
              </a:extLst>
            </p:cNvPr>
            <p:cNvSpPr txBox="1"/>
            <p:nvPr/>
          </p:nvSpPr>
          <p:spPr>
            <a:xfrm>
              <a:off x="2836923" y="3836881"/>
              <a:ext cx="6476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Viserys</a:t>
              </a:r>
              <a:endParaRPr lang="en-US" sz="1200" dirty="0"/>
            </a:p>
          </p:txBody>
        </p:sp>
      </p:grp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5968D3FF-247D-4C9B-A358-154B4727934A}"/>
              </a:ext>
            </a:extLst>
          </p:cNvPr>
          <p:cNvCxnSpPr>
            <a:cxnSpLocks/>
            <a:stCxn id="92" idx="6"/>
            <a:endCxn id="101" idx="1"/>
          </p:cNvCxnSpPr>
          <p:nvPr/>
        </p:nvCxnSpPr>
        <p:spPr>
          <a:xfrm>
            <a:off x="6868344" y="5057607"/>
            <a:ext cx="557317" cy="242084"/>
          </a:xfrm>
          <a:prstGeom prst="line">
            <a:avLst/>
          </a:prstGeom>
          <a:ln w="28575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983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Strongly Connected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5775475"/>
            <a:ext cx="11187258" cy="745552"/>
          </a:xfrm>
        </p:spPr>
        <p:txBody>
          <a:bodyPr/>
          <a:lstStyle/>
          <a:p>
            <a:r>
              <a:rPr lang="en-US" dirty="0"/>
              <a:t>Note: the direction of the edges matters!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19 SP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13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11827" y="1323813"/>
            <a:ext cx="8072372" cy="1642815"/>
            <a:chOff x="498764" y="4764762"/>
            <a:chExt cx="8072372" cy="1387844"/>
          </a:xfrm>
        </p:grpSpPr>
        <p:sp>
          <p:nvSpPr>
            <p:cNvPr id="6" name="Rectangle 5"/>
            <p:cNvSpPr/>
            <p:nvPr/>
          </p:nvSpPr>
          <p:spPr>
            <a:xfrm>
              <a:off x="498764" y="4764762"/>
              <a:ext cx="8072372" cy="1387844"/>
            </a:xfrm>
            <a:prstGeom prst="rect">
              <a:avLst/>
            </a:prstGeom>
            <a:solidFill>
              <a:srgbClr val="A48D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200" dirty="0"/>
            </a:p>
            <a:p>
              <a:r>
                <a:rPr lang="en-US" sz="2200" dirty="0"/>
                <a:t>A subgraph C such that every pair of vertices in C is connected via some path </a:t>
              </a:r>
              <a:r>
                <a:rPr lang="en-US" sz="2200" b="1" dirty="0"/>
                <a:t>in both directions, </a:t>
              </a:r>
              <a:r>
                <a:rPr lang="en-US" sz="2200" dirty="0"/>
                <a:t>and there is no other vertex which is connected to every vertex of C in both directions.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98764" y="4764762"/>
              <a:ext cx="8072372" cy="417278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 b="1" dirty="0"/>
                <a:t>Strongly Connected Component</a:t>
              </a:r>
            </a:p>
          </p:txBody>
        </p:sp>
      </p:grpSp>
      <p:sp>
        <p:nvSpPr>
          <p:cNvPr id="10" name="Oval 9"/>
          <p:cNvSpPr/>
          <p:nvPr/>
        </p:nvSpPr>
        <p:spPr>
          <a:xfrm>
            <a:off x="5111114" y="3761834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1" name="Oval 10"/>
          <p:cNvSpPr/>
          <p:nvPr/>
        </p:nvSpPr>
        <p:spPr>
          <a:xfrm>
            <a:off x="4393027" y="4548962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5756365" y="4548962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13" name="Straight Arrow Connector 12"/>
          <p:cNvCxnSpPr>
            <a:stCxn id="11" idx="7"/>
            <a:endCxn id="10" idx="3"/>
          </p:cNvCxnSpPr>
          <p:nvPr/>
        </p:nvCxnSpPr>
        <p:spPr>
          <a:xfrm flipV="1">
            <a:off x="4813702" y="4173527"/>
            <a:ext cx="369588" cy="44607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5"/>
            <a:endCxn id="12" idx="0"/>
          </p:cNvCxnSpPr>
          <p:nvPr/>
        </p:nvCxnSpPr>
        <p:spPr>
          <a:xfrm>
            <a:off x="5531789" y="4173527"/>
            <a:ext cx="471002" cy="37543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11" idx="6"/>
          </p:cNvCxnSpPr>
          <p:nvPr/>
        </p:nvCxnSpPr>
        <p:spPr>
          <a:xfrm flipH="1">
            <a:off x="4885878" y="4790126"/>
            <a:ext cx="87048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254944" y="3758319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7" name="Oval 16"/>
          <p:cNvSpPr/>
          <p:nvPr/>
        </p:nvSpPr>
        <p:spPr>
          <a:xfrm>
            <a:off x="6654222" y="3765919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18" name="Straight Arrow Connector 17"/>
          <p:cNvCxnSpPr>
            <a:stCxn id="16" idx="6"/>
            <a:endCxn id="10" idx="2"/>
          </p:cNvCxnSpPr>
          <p:nvPr/>
        </p:nvCxnSpPr>
        <p:spPr>
          <a:xfrm>
            <a:off x="3747795" y="3999483"/>
            <a:ext cx="1363319" cy="351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7"/>
            <a:endCxn id="17" idx="3"/>
          </p:cNvCxnSpPr>
          <p:nvPr/>
        </p:nvCxnSpPr>
        <p:spPr>
          <a:xfrm flipV="1">
            <a:off x="6177040" y="4177612"/>
            <a:ext cx="549358" cy="4419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2"/>
            <a:endCxn id="10" idx="6"/>
          </p:cNvCxnSpPr>
          <p:nvPr/>
        </p:nvCxnSpPr>
        <p:spPr>
          <a:xfrm flipH="1" flipV="1">
            <a:off x="5603965" y="4002998"/>
            <a:ext cx="1050257" cy="40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169412D9-01EE-A741-A03C-16F0CC1EA9D3}"/>
              </a:ext>
            </a:extLst>
          </p:cNvPr>
          <p:cNvSpPr/>
          <p:nvPr/>
        </p:nvSpPr>
        <p:spPr>
          <a:xfrm>
            <a:off x="4312326" y="3536654"/>
            <a:ext cx="2909927" cy="1699012"/>
          </a:xfrm>
          <a:prstGeom prst="rect">
            <a:avLst/>
          </a:prstGeom>
          <a:noFill/>
          <a:ln w="28575"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E0D374-A869-E344-B0EB-FEE126F5159C}"/>
              </a:ext>
            </a:extLst>
          </p:cNvPr>
          <p:cNvSpPr/>
          <p:nvPr/>
        </p:nvSpPr>
        <p:spPr>
          <a:xfrm>
            <a:off x="3087536" y="3536654"/>
            <a:ext cx="827665" cy="898137"/>
          </a:xfrm>
          <a:prstGeom prst="rect">
            <a:avLst/>
          </a:prstGeom>
          <a:noFill/>
          <a:ln w="28575"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2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Your turn: Find Strongly Connected Components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19 SP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14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15E97BE-55FA-4EF1-958A-48484C14CA58}"/>
              </a:ext>
            </a:extLst>
          </p:cNvPr>
          <p:cNvGrpSpPr/>
          <p:nvPr/>
        </p:nvGrpSpPr>
        <p:grpSpPr>
          <a:xfrm>
            <a:off x="1406377" y="2502664"/>
            <a:ext cx="6510474" cy="1375698"/>
            <a:chOff x="1286456" y="3769632"/>
            <a:chExt cx="6510474" cy="1375698"/>
          </a:xfrm>
        </p:grpSpPr>
        <p:sp>
          <p:nvSpPr>
            <p:cNvPr id="10" name="Oval 9"/>
            <p:cNvSpPr/>
            <p:nvPr/>
          </p:nvSpPr>
          <p:spPr>
            <a:xfrm>
              <a:off x="4353468" y="3774897"/>
              <a:ext cx="492851" cy="482328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3635381" y="4562025"/>
              <a:ext cx="492851" cy="482328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4998719" y="4562025"/>
              <a:ext cx="492851" cy="482328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F</a:t>
              </a:r>
            </a:p>
          </p:txBody>
        </p:sp>
        <p:cxnSp>
          <p:nvCxnSpPr>
            <p:cNvPr id="13" name="Straight Arrow Connector 12"/>
            <p:cNvCxnSpPr>
              <a:stCxn id="11" idx="7"/>
              <a:endCxn id="10" idx="3"/>
            </p:cNvCxnSpPr>
            <p:nvPr/>
          </p:nvCxnSpPr>
          <p:spPr>
            <a:xfrm flipV="1">
              <a:off x="4056056" y="4186590"/>
              <a:ext cx="369588" cy="44607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10" idx="5"/>
              <a:endCxn id="12" idx="0"/>
            </p:cNvCxnSpPr>
            <p:nvPr/>
          </p:nvCxnSpPr>
          <p:spPr>
            <a:xfrm>
              <a:off x="4774143" y="4186590"/>
              <a:ext cx="471002" cy="37543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0" idx="4"/>
              <a:endCxn id="11" idx="6"/>
            </p:cNvCxnSpPr>
            <p:nvPr/>
          </p:nvCxnSpPr>
          <p:spPr>
            <a:xfrm flipH="1">
              <a:off x="4128232" y="4257225"/>
              <a:ext cx="471662" cy="54596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2759373" y="3771382"/>
              <a:ext cx="492851" cy="482328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5896576" y="3778982"/>
              <a:ext cx="492851" cy="482328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</a:t>
              </a:r>
            </a:p>
          </p:txBody>
        </p:sp>
        <p:cxnSp>
          <p:nvCxnSpPr>
            <p:cNvPr id="18" name="Straight Arrow Connector 17"/>
            <p:cNvCxnSpPr>
              <a:stCxn id="16" idx="6"/>
              <a:endCxn id="10" idx="2"/>
            </p:cNvCxnSpPr>
            <p:nvPr/>
          </p:nvCxnSpPr>
          <p:spPr>
            <a:xfrm>
              <a:off x="3252224" y="4012546"/>
              <a:ext cx="1101244" cy="351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2" idx="7"/>
              <a:endCxn id="17" idx="3"/>
            </p:cNvCxnSpPr>
            <p:nvPr/>
          </p:nvCxnSpPr>
          <p:spPr>
            <a:xfrm flipV="1">
              <a:off x="5419394" y="4190675"/>
              <a:ext cx="549358" cy="44198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7" idx="2"/>
              <a:endCxn id="10" idx="6"/>
            </p:cNvCxnSpPr>
            <p:nvPr/>
          </p:nvCxnSpPr>
          <p:spPr>
            <a:xfrm flipH="1" flipV="1">
              <a:off x="4846319" y="4016061"/>
              <a:ext cx="1050257" cy="408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1286456" y="3771382"/>
              <a:ext cx="492851" cy="482328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cxnSp>
          <p:nvCxnSpPr>
            <p:cNvPr id="23" name="Straight Arrow Connector 22"/>
            <p:cNvCxnSpPr>
              <a:stCxn id="22" idx="6"/>
              <a:endCxn id="16" idx="2"/>
            </p:cNvCxnSpPr>
            <p:nvPr/>
          </p:nvCxnSpPr>
          <p:spPr>
            <a:xfrm>
              <a:off x="1779307" y="4012546"/>
              <a:ext cx="98006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7304079" y="3769632"/>
              <a:ext cx="492851" cy="482328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K</a:t>
              </a:r>
            </a:p>
          </p:txBody>
        </p:sp>
        <p:cxnSp>
          <p:nvCxnSpPr>
            <p:cNvPr id="29" name="Straight Arrow Connector 28"/>
            <p:cNvCxnSpPr>
              <a:stCxn id="17" idx="6"/>
              <a:endCxn id="28" idx="2"/>
            </p:cNvCxnSpPr>
            <p:nvPr/>
          </p:nvCxnSpPr>
          <p:spPr>
            <a:xfrm flipV="1">
              <a:off x="6389427" y="4010796"/>
              <a:ext cx="914652" cy="935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6785275" y="4663002"/>
              <a:ext cx="492851" cy="482328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J</a:t>
              </a:r>
            </a:p>
          </p:txBody>
        </p:sp>
        <p:cxnSp>
          <p:nvCxnSpPr>
            <p:cNvPr id="33" name="Straight Arrow Connector 32"/>
            <p:cNvCxnSpPr>
              <a:stCxn id="12" idx="6"/>
              <a:endCxn id="32" idx="2"/>
            </p:cNvCxnSpPr>
            <p:nvPr/>
          </p:nvCxnSpPr>
          <p:spPr>
            <a:xfrm>
              <a:off x="5491570" y="4803189"/>
              <a:ext cx="1293705" cy="10097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28" idx="4"/>
              <a:endCxn id="32" idx="7"/>
            </p:cNvCxnSpPr>
            <p:nvPr/>
          </p:nvCxnSpPr>
          <p:spPr>
            <a:xfrm flipH="1">
              <a:off x="7205950" y="4251960"/>
              <a:ext cx="344555" cy="48167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2" idx="0"/>
              <a:endCxn id="28" idx="3"/>
            </p:cNvCxnSpPr>
            <p:nvPr/>
          </p:nvCxnSpPr>
          <p:spPr>
            <a:xfrm flipV="1">
              <a:off x="7031701" y="4181325"/>
              <a:ext cx="344554" cy="48167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1247797" y="4589432"/>
            <a:ext cx="94575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{A}, {B}, {C,D,E,F}, {J,K}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477806C-71E4-7E43-A42E-0545F39548C3}"/>
              </a:ext>
            </a:extLst>
          </p:cNvPr>
          <p:cNvSpPr/>
          <p:nvPr/>
        </p:nvSpPr>
        <p:spPr>
          <a:xfrm>
            <a:off x="1247797" y="2294759"/>
            <a:ext cx="827665" cy="898137"/>
          </a:xfrm>
          <a:prstGeom prst="rect">
            <a:avLst/>
          </a:prstGeom>
          <a:noFill/>
          <a:ln w="28575"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933A70A-5ED8-A040-94B6-28D6FF0BC4B8}"/>
              </a:ext>
            </a:extLst>
          </p:cNvPr>
          <p:cNvSpPr/>
          <p:nvPr/>
        </p:nvSpPr>
        <p:spPr>
          <a:xfrm>
            <a:off x="2690217" y="2294759"/>
            <a:ext cx="827665" cy="898137"/>
          </a:xfrm>
          <a:prstGeom prst="rect">
            <a:avLst/>
          </a:prstGeom>
          <a:noFill/>
          <a:ln w="28575"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509088B-F78B-0342-9200-7E407691AB22}"/>
              </a:ext>
            </a:extLst>
          </p:cNvPr>
          <p:cNvSpPr/>
          <p:nvPr/>
        </p:nvSpPr>
        <p:spPr>
          <a:xfrm>
            <a:off x="3722890" y="2294759"/>
            <a:ext cx="2909927" cy="1699012"/>
          </a:xfrm>
          <a:prstGeom prst="rect">
            <a:avLst/>
          </a:prstGeom>
          <a:noFill/>
          <a:ln w="28575"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6E3DEF5-A267-EA4F-8843-334F00260714}"/>
              </a:ext>
            </a:extLst>
          </p:cNvPr>
          <p:cNvSpPr/>
          <p:nvPr/>
        </p:nvSpPr>
        <p:spPr>
          <a:xfrm>
            <a:off x="6800878" y="2294759"/>
            <a:ext cx="1293810" cy="1699012"/>
          </a:xfrm>
          <a:prstGeom prst="rect">
            <a:avLst/>
          </a:prstGeom>
          <a:noFill/>
          <a:ln w="28575"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0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9" grpId="0" animBg="1"/>
      <p:bldP spid="30" grpId="0" animBg="1"/>
      <p:bldP spid="31" grpId="0" animBg="1"/>
      <p:bldP spid="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SCC Algorithm – </a:t>
            </a:r>
            <a:r>
              <a:rPr lang="en-US" dirty="0" err="1"/>
              <a:t>Kosaraju’s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Ok. How do we make a computer do this?</a:t>
            </a:r>
          </a:p>
          <a:p>
            <a:r>
              <a:rPr lang="en-US" dirty="0"/>
              <a:t>You could: </a:t>
            </a:r>
          </a:p>
          <a:p>
            <a:pPr lvl="1"/>
            <a:r>
              <a:rPr lang="en-US" dirty="0"/>
              <a:t>run a BFS from every vertex</a:t>
            </a:r>
          </a:p>
          <a:p>
            <a:pPr lvl="1"/>
            <a:r>
              <a:rPr lang="en-US" dirty="0"/>
              <a:t>For each vertex record what other vertices it can get to </a:t>
            </a:r>
          </a:p>
          <a:p>
            <a:r>
              <a:rPr lang="en-US" dirty="0"/>
              <a:t>But you can do better!</a:t>
            </a:r>
          </a:p>
          <a:p>
            <a:pPr lvl="1"/>
            <a:r>
              <a:rPr lang="en-US" dirty="0"/>
              <a:t>Run a DFS first to do initial processing</a:t>
            </a:r>
          </a:p>
          <a:p>
            <a:pPr lvl="1"/>
            <a:r>
              <a:rPr lang="en-US" dirty="0"/>
              <a:t>While running DFS, run a second DFS based on the ordering you pull from the stack</a:t>
            </a:r>
          </a:p>
          <a:p>
            <a:pPr lvl="1"/>
            <a:r>
              <a:rPr lang="en-US" dirty="0"/>
              <a:t>Results in 2 (V + E)</a:t>
            </a:r>
          </a:p>
          <a:p>
            <a:pPr lvl="1"/>
            <a:r>
              <a:rPr lang="en-US" dirty="0"/>
              <a:t>(see appendix for more details)</a:t>
            </a:r>
          </a:p>
          <a:p>
            <a:r>
              <a:rPr lang="en-US" dirty="0"/>
              <a:t>Know two things about the algorithm: </a:t>
            </a:r>
          </a:p>
          <a:p>
            <a:pPr lvl="1"/>
            <a:r>
              <a:rPr lang="en-US" dirty="0"/>
              <a:t>It is an application of depth first search </a:t>
            </a:r>
          </a:p>
          <a:p>
            <a:pPr lvl="1"/>
            <a:r>
              <a:rPr lang="en-US" dirty="0"/>
              <a:t>It runs in linear time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19 SP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EBBD14-896E-034F-96BD-99A90B7FFEC9}"/>
              </a:ext>
            </a:extLst>
          </p:cNvPr>
          <p:cNvSpPr txBox="1"/>
          <p:nvPr/>
        </p:nvSpPr>
        <p:spPr>
          <a:xfrm>
            <a:off x="3645578" y="2192953"/>
            <a:ext cx="1191352" cy="36933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C3282"/>
                </a:solidFill>
              </a:rPr>
              <a:t>O(V</a:t>
            </a:r>
            <a:r>
              <a:rPr lang="en-US" baseline="30000" dirty="0">
                <a:solidFill>
                  <a:srgbClr val="4C3282"/>
                </a:solidFill>
              </a:rPr>
              <a:t>2</a:t>
            </a:r>
            <a:r>
              <a:rPr lang="en-US" dirty="0">
                <a:solidFill>
                  <a:srgbClr val="4C3282"/>
                </a:solidFill>
              </a:rPr>
              <a:t> + VE)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C4ADAE-E497-6A4C-B4DF-80CCA62EF3D5}"/>
              </a:ext>
            </a:extLst>
          </p:cNvPr>
          <p:cNvSpPr txBox="1"/>
          <p:nvPr/>
        </p:nvSpPr>
        <p:spPr>
          <a:xfrm>
            <a:off x="2702691" y="4066491"/>
            <a:ext cx="942887" cy="36933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C3282"/>
                </a:solidFill>
              </a:rPr>
              <a:t>O(V + E)</a:t>
            </a:r>
          </a:p>
        </p:txBody>
      </p:sp>
    </p:spTree>
    <p:extLst>
      <p:ext uri="{BB962C8B-B14F-4D97-AF65-F5344CB8AC3E}">
        <p14:creationId xmlns:p14="http://schemas.microsoft.com/office/powerpoint/2010/main" val="55904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C8BA1B4-9FA9-FE4A-88B3-61DAE1B70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F98F01-4FF5-8846-9C4E-BACC41877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66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Find SCCs?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2129433"/>
          </a:xfrm>
        </p:spPr>
        <p:txBody>
          <a:bodyPr/>
          <a:lstStyle/>
          <a:p>
            <a:r>
              <a:rPr lang="en-US" dirty="0"/>
              <a:t>Graphs are useful because they encode relationships between arbitrary objects.</a:t>
            </a:r>
          </a:p>
          <a:p>
            <a:r>
              <a:rPr lang="en-US" dirty="0"/>
              <a:t>We’ve found the strongly connected components of G.</a:t>
            </a:r>
          </a:p>
          <a:p>
            <a:r>
              <a:rPr lang="en-US" dirty="0"/>
              <a:t>Let’s build a new graph out of them! Call it </a:t>
            </a:r>
            <a:r>
              <a:rPr lang="en-US" dirty="0">
                <a:solidFill>
                  <a:schemeClr val="accent1"/>
                </a:solidFill>
              </a:rPr>
              <a:t>H</a:t>
            </a:r>
          </a:p>
          <a:p>
            <a:pPr lvl="1"/>
            <a:r>
              <a:rPr lang="en-US" dirty="0"/>
              <a:t>Have a vertex for each of the strongly connected components</a:t>
            </a:r>
          </a:p>
          <a:p>
            <a:pPr lvl="1"/>
            <a:r>
              <a:rPr lang="en-US" dirty="0"/>
              <a:t>Add an edge from component 1 to component 2 if there is an edge from a vertex inside 1 to one inside 2.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17</a:t>
            </a:fld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907947" y="4166781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4" name="Oval 53"/>
          <p:cNvSpPr/>
          <p:nvPr/>
        </p:nvSpPr>
        <p:spPr>
          <a:xfrm>
            <a:off x="5491850" y="4966930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5" name="Oval 54"/>
          <p:cNvSpPr/>
          <p:nvPr/>
        </p:nvSpPr>
        <p:spPr>
          <a:xfrm>
            <a:off x="6553198" y="4953909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56" name="Straight Arrow Connector 55"/>
          <p:cNvCxnSpPr>
            <a:stCxn id="54" idx="7"/>
            <a:endCxn id="53" idx="3"/>
          </p:cNvCxnSpPr>
          <p:nvPr/>
        </p:nvCxnSpPr>
        <p:spPr>
          <a:xfrm flipV="1">
            <a:off x="5912525" y="4578474"/>
            <a:ext cx="67598" cy="45909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3" idx="5"/>
            <a:endCxn id="55" idx="0"/>
          </p:cNvCxnSpPr>
          <p:nvPr/>
        </p:nvCxnSpPr>
        <p:spPr>
          <a:xfrm>
            <a:off x="6328622" y="4578474"/>
            <a:ext cx="471002" cy="37543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3" idx="4"/>
            <a:endCxn id="54" idx="6"/>
          </p:cNvCxnSpPr>
          <p:nvPr/>
        </p:nvCxnSpPr>
        <p:spPr>
          <a:xfrm flipH="1">
            <a:off x="5984701" y="4649109"/>
            <a:ext cx="169672" cy="5589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3283654" y="4170866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0" name="Oval 59"/>
          <p:cNvSpPr/>
          <p:nvPr/>
        </p:nvSpPr>
        <p:spPr>
          <a:xfrm>
            <a:off x="7451055" y="4170866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61" name="Straight Arrow Connector 60"/>
          <p:cNvCxnSpPr>
            <a:stCxn id="59" idx="6"/>
            <a:endCxn id="53" idx="2"/>
          </p:cNvCxnSpPr>
          <p:nvPr/>
        </p:nvCxnSpPr>
        <p:spPr>
          <a:xfrm flipV="1">
            <a:off x="3776505" y="4407945"/>
            <a:ext cx="2131442" cy="40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5" idx="7"/>
            <a:endCxn id="60" idx="3"/>
          </p:cNvCxnSpPr>
          <p:nvPr/>
        </p:nvCxnSpPr>
        <p:spPr>
          <a:xfrm flipV="1">
            <a:off x="6973873" y="4582559"/>
            <a:ext cx="549358" cy="4419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60" idx="2"/>
            <a:endCxn id="53" idx="6"/>
          </p:cNvCxnSpPr>
          <p:nvPr/>
        </p:nvCxnSpPr>
        <p:spPr>
          <a:xfrm flipH="1" flipV="1">
            <a:off x="6400798" y="4407945"/>
            <a:ext cx="1050257" cy="40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1544256" y="4179817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65" name="Straight Arrow Connector 64"/>
          <p:cNvCxnSpPr>
            <a:stCxn id="64" idx="6"/>
            <a:endCxn id="59" idx="2"/>
          </p:cNvCxnSpPr>
          <p:nvPr/>
        </p:nvCxnSpPr>
        <p:spPr>
          <a:xfrm flipV="1">
            <a:off x="2037107" y="4412030"/>
            <a:ext cx="1246547" cy="895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9801890" y="4211351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cxnSp>
        <p:nvCxnSpPr>
          <p:cNvPr id="67" name="Straight Arrow Connector 66"/>
          <p:cNvCxnSpPr>
            <a:stCxn id="60" idx="6"/>
            <a:endCxn id="66" idx="2"/>
          </p:cNvCxnSpPr>
          <p:nvPr/>
        </p:nvCxnSpPr>
        <p:spPr>
          <a:xfrm>
            <a:off x="7943906" y="4412030"/>
            <a:ext cx="1857984" cy="404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9309039" y="5037565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cxnSp>
        <p:nvCxnSpPr>
          <p:cNvPr id="69" name="Straight Arrow Connector 68"/>
          <p:cNvCxnSpPr>
            <a:stCxn id="55" idx="6"/>
            <a:endCxn id="68" idx="2"/>
          </p:cNvCxnSpPr>
          <p:nvPr/>
        </p:nvCxnSpPr>
        <p:spPr>
          <a:xfrm>
            <a:off x="7046049" y="5195073"/>
            <a:ext cx="2262990" cy="83656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6" idx="4"/>
            <a:endCxn id="68" idx="7"/>
          </p:cNvCxnSpPr>
          <p:nvPr/>
        </p:nvCxnSpPr>
        <p:spPr>
          <a:xfrm flipH="1">
            <a:off x="9729714" y="4693679"/>
            <a:ext cx="318602" cy="41452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8" idx="0"/>
            <a:endCxn id="66" idx="3"/>
          </p:cNvCxnSpPr>
          <p:nvPr/>
        </p:nvCxnSpPr>
        <p:spPr>
          <a:xfrm flipV="1">
            <a:off x="9555465" y="4623044"/>
            <a:ext cx="318601" cy="41452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ight Arrow 71"/>
          <p:cNvSpPr/>
          <p:nvPr/>
        </p:nvSpPr>
        <p:spPr>
          <a:xfrm>
            <a:off x="2302846" y="4084678"/>
            <a:ext cx="722027" cy="2602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Arrow 72"/>
          <p:cNvSpPr/>
          <p:nvPr/>
        </p:nvSpPr>
        <p:spPr>
          <a:xfrm>
            <a:off x="4289324" y="4505565"/>
            <a:ext cx="1010449" cy="3407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ght Arrow 73"/>
          <p:cNvSpPr/>
          <p:nvPr/>
        </p:nvSpPr>
        <p:spPr>
          <a:xfrm>
            <a:off x="8289540" y="4578474"/>
            <a:ext cx="722027" cy="388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1278517" y="4536043"/>
            <a:ext cx="290464" cy="4308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200" dirty="0"/>
              <a:t>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248552" y="5330445"/>
            <a:ext cx="333894" cy="4308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200" dirty="0"/>
              <a:t>3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174056" y="5270304"/>
            <a:ext cx="340158" cy="4308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200" dirty="0"/>
              <a:t>4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013941" y="4669123"/>
            <a:ext cx="333746" cy="4308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200" dirty="0"/>
              <a:t>2</a:t>
            </a:r>
          </a:p>
        </p:txBody>
      </p:sp>
      <p:sp>
        <p:nvSpPr>
          <p:cNvPr id="79" name="Oval 78"/>
          <p:cNvSpPr/>
          <p:nvPr/>
        </p:nvSpPr>
        <p:spPr>
          <a:xfrm>
            <a:off x="1043195" y="3825216"/>
            <a:ext cx="1360698" cy="1360698"/>
          </a:xfrm>
          <a:prstGeom prst="ellipse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2921291" y="3847396"/>
            <a:ext cx="1360698" cy="1360698"/>
          </a:xfrm>
          <a:prstGeom prst="ellipse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5299773" y="3860067"/>
            <a:ext cx="2980051" cy="2079105"/>
          </a:xfrm>
          <a:prstGeom prst="ellipse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9065704" y="3983782"/>
            <a:ext cx="1789532" cy="1966296"/>
          </a:xfrm>
          <a:prstGeom prst="ellipse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2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Find SCCs?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That’s awful meta. Why?</a:t>
            </a:r>
          </a:p>
          <a:p>
            <a:r>
              <a:rPr lang="en-US" dirty="0"/>
              <a:t>This new graph summarizes reachability information of the original graph. </a:t>
            </a:r>
          </a:p>
          <a:p>
            <a:pPr lvl="1"/>
            <a:r>
              <a:rPr lang="en-US" dirty="0"/>
              <a:t>I can get from A (of G) in </a:t>
            </a:r>
            <a:r>
              <a:rPr lang="en-US" dirty="0">
                <a:solidFill>
                  <a:schemeClr val="accent1"/>
                </a:solidFill>
              </a:rPr>
              <a:t>1</a:t>
            </a:r>
            <a:r>
              <a:rPr lang="en-US" dirty="0"/>
              <a:t> to F (of G) in </a:t>
            </a:r>
            <a:r>
              <a:rPr lang="en-US" dirty="0">
                <a:solidFill>
                  <a:schemeClr val="accent1"/>
                </a:solidFill>
              </a:rPr>
              <a:t>3</a:t>
            </a:r>
            <a:r>
              <a:rPr lang="en-US" dirty="0"/>
              <a:t> if and only if I can get from </a:t>
            </a:r>
            <a:r>
              <a:rPr lang="en-US" dirty="0">
                <a:solidFill>
                  <a:schemeClr val="accent1"/>
                </a:solidFill>
              </a:rPr>
              <a:t>1</a:t>
            </a:r>
            <a:r>
              <a:rPr lang="en-US" dirty="0"/>
              <a:t> to </a:t>
            </a:r>
            <a:r>
              <a:rPr lang="en-US" dirty="0">
                <a:solidFill>
                  <a:schemeClr val="accent1"/>
                </a:solidFill>
              </a:rPr>
              <a:t>3</a:t>
            </a:r>
            <a:r>
              <a:rPr lang="en-US" dirty="0"/>
              <a:t> in </a:t>
            </a:r>
            <a:r>
              <a:rPr lang="en-US" dirty="0">
                <a:solidFill>
                  <a:schemeClr val="accent1"/>
                </a:solidFill>
              </a:rPr>
              <a:t>H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18</a:t>
            </a:fld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907947" y="2076716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63" name="Oval 62"/>
          <p:cNvSpPr/>
          <p:nvPr/>
        </p:nvSpPr>
        <p:spPr>
          <a:xfrm>
            <a:off x="5491850" y="2876865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64" name="Oval 63"/>
          <p:cNvSpPr/>
          <p:nvPr/>
        </p:nvSpPr>
        <p:spPr>
          <a:xfrm>
            <a:off x="6553198" y="2863844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65" name="Straight Arrow Connector 64"/>
          <p:cNvCxnSpPr>
            <a:stCxn id="63" idx="7"/>
            <a:endCxn id="62" idx="3"/>
          </p:cNvCxnSpPr>
          <p:nvPr/>
        </p:nvCxnSpPr>
        <p:spPr>
          <a:xfrm flipV="1">
            <a:off x="5912525" y="2488409"/>
            <a:ext cx="67598" cy="45909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2" idx="5"/>
            <a:endCxn id="64" idx="0"/>
          </p:cNvCxnSpPr>
          <p:nvPr/>
        </p:nvCxnSpPr>
        <p:spPr>
          <a:xfrm>
            <a:off x="6328622" y="2488409"/>
            <a:ext cx="471002" cy="37543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2" idx="4"/>
            <a:endCxn id="63" idx="6"/>
          </p:cNvCxnSpPr>
          <p:nvPr/>
        </p:nvCxnSpPr>
        <p:spPr>
          <a:xfrm flipH="1">
            <a:off x="5984701" y="2559044"/>
            <a:ext cx="169672" cy="5589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3283654" y="2080801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9" name="Oval 68"/>
          <p:cNvSpPr/>
          <p:nvPr/>
        </p:nvSpPr>
        <p:spPr>
          <a:xfrm>
            <a:off x="7451055" y="2080801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70" name="Straight Arrow Connector 69"/>
          <p:cNvCxnSpPr>
            <a:stCxn id="68" idx="6"/>
            <a:endCxn id="62" idx="2"/>
          </p:cNvCxnSpPr>
          <p:nvPr/>
        </p:nvCxnSpPr>
        <p:spPr>
          <a:xfrm flipV="1">
            <a:off x="3776505" y="2317880"/>
            <a:ext cx="2131442" cy="40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4" idx="7"/>
            <a:endCxn id="69" idx="3"/>
          </p:cNvCxnSpPr>
          <p:nvPr/>
        </p:nvCxnSpPr>
        <p:spPr>
          <a:xfrm flipV="1">
            <a:off x="6973873" y="2492494"/>
            <a:ext cx="549358" cy="4419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9" idx="2"/>
            <a:endCxn id="62" idx="6"/>
          </p:cNvCxnSpPr>
          <p:nvPr/>
        </p:nvCxnSpPr>
        <p:spPr>
          <a:xfrm flipH="1" flipV="1">
            <a:off x="6400798" y="2317880"/>
            <a:ext cx="1050257" cy="40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1544256" y="2089752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74" name="Straight Arrow Connector 73"/>
          <p:cNvCxnSpPr>
            <a:stCxn id="73" idx="6"/>
            <a:endCxn id="68" idx="2"/>
          </p:cNvCxnSpPr>
          <p:nvPr/>
        </p:nvCxnSpPr>
        <p:spPr>
          <a:xfrm flipV="1">
            <a:off x="2037107" y="2321965"/>
            <a:ext cx="1246547" cy="895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9801890" y="2121286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cxnSp>
        <p:nvCxnSpPr>
          <p:cNvPr id="76" name="Straight Arrow Connector 75"/>
          <p:cNvCxnSpPr>
            <a:stCxn id="69" idx="6"/>
            <a:endCxn id="75" idx="2"/>
          </p:cNvCxnSpPr>
          <p:nvPr/>
        </p:nvCxnSpPr>
        <p:spPr>
          <a:xfrm>
            <a:off x="7943906" y="2321965"/>
            <a:ext cx="1857984" cy="404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9309039" y="2947500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cxnSp>
        <p:nvCxnSpPr>
          <p:cNvPr id="78" name="Straight Arrow Connector 77"/>
          <p:cNvCxnSpPr>
            <a:stCxn id="64" idx="6"/>
            <a:endCxn id="77" idx="2"/>
          </p:cNvCxnSpPr>
          <p:nvPr/>
        </p:nvCxnSpPr>
        <p:spPr>
          <a:xfrm>
            <a:off x="7046049" y="3105008"/>
            <a:ext cx="2262990" cy="83656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5" idx="4"/>
            <a:endCxn id="77" idx="7"/>
          </p:cNvCxnSpPr>
          <p:nvPr/>
        </p:nvCxnSpPr>
        <p:spPr>
          <a:xfrm flipH="1">
            <a:off x="9729714" y="2603614"/>
            <a:ext cx="318602" cy="41452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77" idx="0"/>
            <a:endCxn id="75" idx="3"/>
          </p:cNvCxnSpPr>
          <p:nvPr/>
        </p:nvCxnSpPr>
        <p:spPr>
          <a:xfrm flipV="1">
            <a:off x="9555465" y="2532979"/>
            <a:ext cx="318601" cy="41452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ight Arrow 80"/>
          <p:cNvSpPr/>
          <p:nvPr/>
        </p:nvSpPr>
        <p:spPr>
          <a:xfrm>
            <a:off x="2302846" y="1994613"/>
            <a:ext cx="722027" cy="2602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ight Arrow 81"/>
          <p:cNvSpPr/>
          <p:nvPr/>
        </p:nvSpPr>
        <p:spPr>
          <a:xfrm>
            <a:off x="4289324" y="2415500"/>
            <a:ext cx="1010449" cy="3407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ight Arrow 82"/>
          <p:cNvSpPr/>
          <p:nvPr/>
        </p:nvSpPr>
        <p:spPr>
          <a:xfrm>
            <a:off x="8289540" y="2488409"/>
            <a:ext cx="722027" cy="388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1278517" y="2445978"/>
            <a:ext cx="290464" cy="4308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200" dirty="0"/>
              <a:t>1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248552" y="3240380"/>
            <a:ext cx="333894" cy="4308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200" dirty="0"/>
              <a:t>3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0174056" y="3180239"/>
            <a:ext cx="340158" cy="4308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200" dirty="0"/>
              <a:t>4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013941" y="2579058"/>
            <a:ext cx="333746" cy="4308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200" dirty="0"/>
              <a:t>2</a:t>
            </a:r>
          </a:p>
        </p:txBody>
      </p:sp>
      <p:sp>
        <p:nvSpPr>
          <p:cNvPr id="88" name="Oval 87"/>
          <p:cNvSpPr/>
          <p:nvPr/>
        </p:nvSpPr>
        <p:spPr>
          <a:xfrm>
            <a:off x="1043195" y="1735151"/>
            <a:ext cx="1360698" cy="1360698"/>
          </a:xfrm>
          <a:prstGeom prst="ellipse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921291" y="1757331"/>
            <a:ext cx="1360698" cy="1360698"/>
          </a:xfrm>
          <a:prstGeom prst="ellipse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299773" y="1770002"/>
            <a:ext cx="2980051" cy="2079105"/>
          </a:xfrm>
          <a:prstGeom prst="ellipse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9065704" y="1893717"/>
            <a:ext cx="1789532" cy="1966296"/>
          </a:xfrm>
          <a:prstGeom prst="ellipse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1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Must </a:t>
            </a:r>
            <a:r>
              <a:rPr lang="en-US" dirty="0">
                <a:solidFill>
                  <a:srgbClr val="00B0F0"/>
                </a:solidFill>
              </a:rPr>
              <a:t>H</a:t>
            </a:r>
            <a:r>
              <a:rPr lang="en-US" dirty="0"/>
              <a:t> Be a DAG?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H</a:t>
            </a:r>
            <a:r>
              <a:rPr lang="en-US" dirty="0"/>
              <a:t> is always a DAG (do you see why?).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73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E8FA9-6D1C-0144-995D-8BB787ED6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7392F-FBCC-A744-96C7-0AD3C699A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Survey?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1A3658-829D-B44B-9496-B0BC2B094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0B7AB8-085D-5046-AF4C-CA99273C6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831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Finding SCCs lets you </a:t>
            </a:r>
            <a:r>
              <a:rPr lang="en-US" b="1" dirty="0"/>
              <a:t>collapse </a:t>
            </a:r>
            <a:r>
              <a:rPr lang="en-US" dirty="0"/>
              <a:t>your graph to the meta-structure.</a:t>
            </a:r>
            <a:br>
              <a:rPr lang="en-US" dirty="0"/>
            </a:br>
            <a:r>
              <a:rPr lang="en-US" dirty="0"/>
              <a:t>If (and only if) your graph is a DAG, you can find a topological sort of your graph.</a:t>
            </a:r>
          </a:p>
          <a:p>
            <a:endParaRPr lang="en-US" dirty="0"/>
          </a:p>
          <a:p>
            <a:r>
              <a:rPr lang="en-US" dirty="0"/>
              <a:t>Both of these algorithms run in linear time.</a:t>
            </a:r>
          </a:p>
          <a:p>
            <a:r>
              <a:rPr lang="en-US" dirty="0"/>
              <a:t>Just about everything you could want to do with your graph will take at least as long.</a:t>
            </a:r>
          </a:p>
          <a:p>
            <a:r>
              <a:rPr lang="en-US" dirty="0"/>
              <a:t>You should think of these as </a:t>
            </a:r>
            <a:r>
              <a:rPr lang="en-US" b="1" dirty="0"/>
              <a:t>“almost free” preprocessing </a:t>
            </a:r>
            <a:r>
              <a:rPr lang="en-US" dirty="0"/>
              <a:t>of your graph. </a:t>
            </a:r>
          </a:p>
          <a:p>
            <a:pPr lvl="1"/>
            <a:r>
              <a:rPr lang="en-US" dirty="0"/>
              <a:t>Your other graph algorithms only need to work on </a:t>
            </a:r>
          </a:p>
          <a:p>
            <a:pPr lvl="2"/>
            <a:r>
              <a:rPr lang="en-US" sz="1800" dirty="0"/>
              <a:t>topologically sorted graphs and </a:t>
            </a:r>
          </a:p>
          <a:p>
            <a:pPr lvl="2"/>
            <a:r>
              <a:rPr lang="en-US" sz="1800" dirty="0"/>
              <a:t>strongly connected graphs.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4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Longer Example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best way to really see why this is useful is to do a bunch of examples. </a:t>
            </a:r>
          </a:p>
          <a:p>
            <a:r>
              <a:rPr lang="en-US" dirty="0"/>
              <a:t>Take CSE 417 for that. The second best way is to see one example right now...</a:t>
            </a:r>
          </a:p>
          <a:p>
            <a:r>
              <a:rPr lang="en-US" dirty="0"/>
              <a:t>This problem doesn’t </a:t>
            </a:r>
            <a:r>
              <a:rPr lang="en-US" i="1" dirty="0"/>
              <a:t>look like </a:t>
            </a:r>
            <a:r>
              <a:rPr lang="en-US" dirty="0"/>
              <a:t>it has anything to do with graphs </a:t>
            </a:r>
          </a:p>
          <a:p>
            <a:pPr lvl="1"/>
            <a:r>
              <a:rPr lang="en-US" dirty="0"/>
              <a:t>no maps</a:t>
            </a:r>
          </a:p>
          <a:p>
            <a:pPr lvl="1"/>
            <a:r>
              <a:rPr lang="en-US" dirty="0"/>
              <a:t>no roads</a:t>
            </a:r>
          </a:p>
          <a:p>
            <a:pPr lvl="1"/>
            <a:r>
              <a:rPr lang="en-US" dirty="0"/>
              <a:t>no social media friendships</a:t>
            </a:r>
          </a:p>
          <a:p>
            <a:r>
              <a:rPr lang="en-US" dirty="0"/>
              <a:t>Nonetheless, a graph representation is the best one.</a:t>
            </a:r>
          </a:p>
          <a:p>
            <a:r>
              <a:rPr lang="en-US" dirty="0">
                <a:solidFill>
                  <a:srgbClr val="FF0000"/>
                </a:solidFill>
              </a:rPr>
              <a:t>I don’t expect you to remember this problem.</a:t>
            </a:r>
          </a:p>
          <a:p>
            <a:r>
              <a:rPr lang="en-US" dirty="0"/>
              <a:t>I just want you to see </a:t>
            </a:r>
          </a:p>
          <a:p>
            <a:pPr lvl="1"/>
            <a:r>
              <a:rPr lang="en-US" dirty="0"/>
              <a:t>graphs can show up anywhere.</a:t>
            </a:r>
          </a:p>
          <a:p>
            <a:pPr lvl="1"/>
            <a:r>
              <a:rPr lang="en-US" dirty="0"/>
              <a:t>SCCs and Topological Sort are useful algorithms.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238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Problem: Final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8"/>
            <a:ext cx="11187258" cy="2241792"/>
          </a:xfrm>
        </p:spPr>
        <p:txBody>
          <a:bodyPr/>
          <a:lstStyle/>
          <a:p>
            <a:r>
              <a:rPr lang="en-US" dirty="0"/>
              <a:t>We have a long list of types of problems we might want to put on the final. </a:t>
            </a:r>
          </a:p>
          <a:p>
            <a:pPr lvl="1"/>
            <a:r>
              <a:rPr lang="en-US" dirty="0"/>
              <a:t>Heap insertion problem, big-O problems, finding closed forms of recurrences, testing…</a:t>
            </a:r>
          </a:p>
          <a:p>
            <a:r>
              <a:rPr lang="en-US" dirty="0"/>
              <a:t>To try to make you all happy, we might ask for your preferences. Each of you gives us two preferences of the form “I [do/don’t] want a [] problem on the final” *</a:t>
            </a:r>
          </a:p>
          <a:p>
            <a:r>
              <a:rPr lang="en-US" dirty="0"/>
              <a:t>We’ll assume you’ll be happy if you get at least one of your two preferences.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34656" y="5762252"/>
            <a:ext cx="4407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*This is NOT how Kasey is making the final.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93658" y="4095092"/>
            <a:ext cx="8072372" cy="1610763"/>
            <a:chOff x="498764" y="4764761"/>
            <a:chExt cx="8072372" cy="1610763"/>
          </a:xfrm>
        </p:grpSpPr>
        <p:sp>
          <p:nvSpPr>
            <p:cNvPr id="8" name="Rectangle 7"/>
            <p:cNvSpPr/>
            <p:nvPr/>
          </p:nvSpPr>
          <p:spPr>
            <a:xfrm>
              <a:off x="498764" y="4764761"/>
              <a:ext cx="8072372" cy="1610763"/>
            </a:xfrm>
            <a:prstGeom prst="rect">
              <a:avLst/>
            </a:prstGeom>
            <a:solidFill>
              <a:srgbClr val="A48D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200" dirty="0"/>
            </a:p>
            <a:p>
              <a:r>
                <a:rPr lang="en-US" sz="2200" b="1" dirty="0"/>
                <a:t>Given</a:t>
              </a:r>
              <a:r>
                <a:rPr lang="en-US" sz="2200" dirty="0"/>
                <a:t>: A list of 2 preferences per student.</a:t>
              </a:r>
            </a:p>
            <a:p>
              <a:r>
                <a:rPr lang="en-US" sz="2200" b="1" dirty="0"/>
                <a:t>Find</a:t>
              </a:r>
              <a:r>
                <a:rPr lang="en-US" sz="2200" dirty="0"/>
                <a:t>: A set of questions so every student gets at least one of their preferences (or accurately report no such question set exists).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498764" y="4764762"/>
              <a:ext cx="8072372" cy="476250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 b="1" dirty="0"/>
                <a:t>Final Creation Problem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1693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Creation: Take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have Q kinds of questions and S students.</a:t>
                </a:r>
              </a:p>
              <a:p>
                <a:r>
                  <a:rPr lang="en-US" dirty="0"/>
                  <a:t>What if we try every possible combination of questions.</a:t>
                </a:r>
              </a:p>
              <a:p>
                <a:r>
                  <a:rPr lang="en-US" dirty="0"/>
                  <a:t>How long does this take?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  </a:t>
                </a:r>
              </a:p>
              <a:p>
                <a:r>
                  <a:rPr lang="en-US" dirty="0"/>
                  <a:t>If we have a lot of questions, that’s </a:t>
                </a:r>
                <a:r>
                  <a:rPr lang="en-US" b="1" dirty="0"/>
                  <a:t>really</a:t>
                </a:r>
                <a:r>
                  <a:rPr lang="en-US" dirty="0"/>
                  <a:t> slow.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72" t="-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219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Creation: Take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177938"/>
            <a:ext cx="11187258" cy="119728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Each student introduces new relationships for data:</a:t>
            </a:r>
          </a:p>
          <a:p>
            <a:r>
              <a:rPr lang="en-US" dirty="0"/>
              <a:t>Let’s say your preferences are represented by this table: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628802" y="6532566"/>
            <a:ext cx="5901459" cy="274320"/>
          </a:xfrm>
        </p:spPr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5239" y="5796467"/>
            <a:ext cx="103975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If we don’t include a big-O proof, can you still be happy?</a:t>
            </a:r>
          </a:p>
          <a:p>
            <a:r>
              <a:rPr lang="en-US" sz="2200" dirty="0"/>
              <a:t>If we do include a recurrence can you still be happy?</a:t>
            </a:r>
          </a:p>
          <a:p>
            <a:endParaRPr lang="en-US" sz="2200" dirty="0"/>
          </a:p>
        </p:txBody>
      </p:sp>
      <p:sp>
        <p:nvSpPr>
          <p:cNvPr id="7" name="Oval 6"/>
          <p:cNvSpPr/>
          <p:nvPr/>
        </p:nvSpPr>
        <p:spPr>
          <a:xfrm>
            <a:off x="325266" y="2375223"/>
            <a:ext cx="1097280" cy="109728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Yes! Big-O</a:t>
            </a:r>
          </a:p>
        </p:txBody>
      </p:sp>
      <p:sp>
        <p:nvSpPr>
          <p:cNvPr id="8" name="Oval 7"/>
          <p:cNvSpPr/>
          <p:nvPr/>
        </p:nvSpPr>
        <p:spPr>
          <a:xfrm>
            <a:off x="2437225" y="4602065"/>
            <a:ext cx="1267097" cy="126709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 </a:t>
            </a:r>
            <a:r>
              <a:rPr lang="en-US" sz="1200" dirty="0"/>
              <a:t>recurrence</a:t>
            </a:r>
          </a:p>
        </p:txBody>
      </p:sp>
      <p:sp>
        <p:nvSpPr>
          <p:cNvPr id="9" name="Oval 8"/>
          <p:cNvSpPr/>
          <p:nvPr/>
        </p:nvSpPr>
        <p:spPr>
          <a:xfrm>
            <a:off x="2452838" y="2369116"/>
            <a:ext cx="1270276" cy="127027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Yes! </a:t>
            </a:r>
            <a:r>
              <a:rPr lang="en-US" sz="1200" dirty="0"/>
              <a:t>recurrence</a:t>
            </a:r>
          </a:p>
        </p:txBody>
      </p:sp>
      <p:sp>
        <p:nvSpPr>
          <p:cNvPr id="10" name="Oval 9"/>
          <p:cNvSpPr/>
          <p:nvPr/>
        </p:nvSpPr>
        <p:spPr>
          <a:xfrm>
            <a:off x="5063293" y="4526192"/>
            <a:ext cx="1270275" cy="12702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 Testing</a:t>
            </a:r>
          </a:p>
        </p:txBody>
      </p:sp>
      <p:sp>
        <p:nvSpPr>
          <p:cNvPr id="11" name="Oval 10"/>
          <p:cNvSpPr/>
          <p:nvPr/>
        </p:nvSpPr>
        <p:spPr>
          <a:xfrm>
            <a:off x="325266" y="4699187"/>
            <a:ext cx="1097280" cy="10972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 Big-O</a:t>
            </a:r>
          </a:p>
        </p:txBody>
      </p:sp>
      <p:sp>
        <p:nvSpPr>
          <p:cNvPr id="12" name="Oval 11"/>
          <p:cNvSpPr/>
          <p:nvPr/>
        </p:nvSpPr>
        <p:spPr>
          <a:xfrm>
            <a:off x="5063293" y="2375223"/>
            <a:ext cx="1270275" cy="12702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Yes! Testing</a:t>
            </a:r>
          </a:p>
        </p:txBody>
      </p:sp>
      <p:cxnSp>
        <p:nvCxnSpPr>
          <p:cNvPr id="14" name="Straight Arrow Connector 13"/>
          <p:cNvCxnSpPr>
            <a:stCxn id="11" idx="6"/>
            <a:endCxn id="8" idx="2"/>
          </p:cNvCxnSpPr>
          <p:nvPr/>
        </p:nvCxnSpPr>
        <p:spPr>
          <a:xfrm flipV="1">
            <a:off x="1422546" y="5235614"/>
            <a:ext cx="1014679" cy="12213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2"/>
            <a:endCxn id="7" idx="6"/>
          </p:cNvCxnSpPr>
          <p:nvPr/>
        </p:nvCxnSpPr>
        <p:spPr>
          <a:xfrm flipH="1" flipV="1">
            <a:off x="1422546" y="2923863"/>
            <a:ext cx="1030292" cy="80391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1"/>
            <a:endCxn id="9" idx="5"/>
          </p:cNvCxnSpPr>
          <p:nvPr/>
        </p:nvCxnSpPr>
        <p:spPr>
          <a:xfrm flipH="1" flipV="1">
            <a:off x="3537086" y="3453364"/>
            <a:ext cx="1712234" cy="1258855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7"/>
            <a:endCxn id="12" idx="3"/>
          </p:cNvCxnSpPr>
          <p:nvPr/>
        </p:nvCxnSpPr>
        <p:spPr>
          <a:xfrm flipV="1">
            <a:off x="3518760" y="3459471"/>
            <a:ext cx="1730560" cy="1328156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346245" y="4532288"/>
            <a:ext cx="1270275" cy="12702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 Heaps</a:t>
            </a:r>
          </a:p>
        </p:txBody>
      </p:sp>
      <p:sp>
        <p:nvSpPr>
          <p:cNvPr id="19" name="Oval 18"/>
          <p:cNvSpPr/>
          <p:nvPr/>
        </p:nvSpPr>
        <p:spPr>
          <a:xfrm>
            <a:off x="7346245" y="2381319"/>
            <a:ext cx="1270275" cy="12702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Yes! Heaps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8812699" y="1507167"/>
          <a:ext cx="2949799" cy="2069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3982">
                <a:tc>
                  <a:txBody>
                    <a:bodyPr/>
                    <a:lstStyle/>
                    <a:p>
                      <a:r>
                        <a:rPr lang="en-US" dirty="0"/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982">
                <a:tc>
                  <a:txBody>
                    <a:bodyPr/>
                    <a:lstStyle/>
                    <a:p>
                      <a:r>
                        <a:rPr lang="en-US" dirty="0"/>
                        <a:t>Big-O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982">
                <a:tc>
                  <a:txBody>
                    <a:bodyPr/>
                    <a:lstStyle/>
                    <a:p>
                      <a:r>
                        <a:rPr lang="en-US" dirty="0"/>
                        <a:t>Recurrence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X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982">
                <a:tc>
                  <a:txBody>
                    <a:bodyPr/>
                    <a:lstStyle/>
                    <a:p>
                      <a:r>
                        <a:rPr lang="en-US" dirty="0"/>
                        <a:t>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982">
                <a:tc>
                  <a:txBody>
                    <a:bodyPr/>
                    <a:lstStyle/>
                    <a:p>
                      <a:r>
                        <a:rPr lang="en-US" dirty="0"/>
                        <a:t>Heaps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8818795" y="3881559"/>
          <a:ext cx="2949799" cy="2069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3982">
                <a:tc>
                  <a:txBody>
                    <a:bodyPr/>
                    <a:lstStyle/>
                    <a:p>
                      <a:r>
                        <a:rPr lang="en-US" dirty="0"/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982">
                <a:tc>
                  <a:txBody>
                    <a:bodyPr/>
                    <a:lstStyle/>
                    <a:p>
                      <a:r>
                        <a:rPr lang="en-US" dirty="0"/>
                        <a:t>Big-O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982">
                <a:tc>
                  <a:txBody>
                    <a:bodyPr/>
                    <a:lstStyle/>
                    <a:p>
                      <a:r>
                        <a:rPr lang="en-US" dirty="0"/>
                        <a:t>Recurrence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982">
                <a:tc>
                  <a:txBody>
                    <a:bodyPr/>
                    <a:lstStyle/>
                    <a:p>
                      <a:r>
                        <a:rPr lang="en-US" dirty="0"/>
                        <a:t>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982">
                <a:tc>
                  <a:txBody>
                    <a:bodyPr/>
                    <a:lstStyle/>
                    <a:p>
                      <a:r>
                        <a:rPr lang="en-US" dirty="0"/>
                        <a:t>Heaps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6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Creation: Take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Hey we made a graph!</a:t>
            </a:r>
          </a:p>
          <a:p>
            <a:r>
              <a:rPr lang="en-US" dirty="0"/>
              <a:t>What do the edges mean? </a:t>
            </a:r>
          </a:p>
          <a:p>
            <a:pPr lvl="1"/>
            <a:r>
              <a:rPr lang="en-US" dirty="0"/>
              <a:t>We need to avoid an edge that goes TRUE THING </a:t>
            </a:r>
            <a:r>
              <a:rPr lang="en-US" dirty="0">
                <a:sym typeface="Wingdings" panose="05000000000000000000" pitchFamily="2" charset="2"/>
              </a:rPr>
              <a:t> FALSE THING</a:t>
            </a:r>
            <a:endParaRPr lang="en-US" dirty="0"/>
          </a:p>
          <a:p>
            <a:r>
              <a:rPr lang="en-US" dirty="0"/>
              <a:t>Let’s think about a single SCC of the graph.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Can we have a true and false statement in the same SCC?</a:t>
            </a:r>
          </a:p>
          <a:p>
            <a:r>
              <a:rPr lang="en-US" dirty="0"/>
              <a:t>What happens now that Yes B and NO B are in the same SCC?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25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2332148" y="3142843"/>
            <a:ext cx="5081809" cy="2054772"/>
            <a:chOff x="2332148" y="3142843"/>
            <a:chExt cx="5081809" cy="2054772"/>
          </a:xfrm>
        </p:grpSpPr>
        <p:sp>
          <p:nvSpPr>
            <p:cNvPr id="7" name="Oval 6"/>
            <p:cNvSpPr/>
            <p:nvPr/>
          </p:nvSpPr>
          <p:spPr>
            <a:xfrm>
              <a:off x="3260757" y="3224309"/>
              <a:ext cx="757645" cy="75764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NO C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4710879" y="4439970"/>
              <a:ext cx="757645" cy="75764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Yes</a:t>
              </a:r>
              <a:br>
                <a:rPr lang="en-US" dirty="0"/>
              </a:br>
              <a:r>
                <a:rPr lang="en-US" dirty="0"/>
                <a:t>A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6656312" y="4115616"/>
              <a:ext cx="757645" cy="75764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NO 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2332148" y="4353782"/>
              <a:ext cx="757645" cy="75764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Yes</a:t>
              </a:r>
              <a:br>
                <a:rPr lang="en-US" dirty="0"/>
              </a:br>
              <a:r>
                <a:rPr lang="en-US" dirty="0"/>
                <a:t>B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4957656" y="3142843"/>
              <a:ext cx="757645" cy="75764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NO E</a:t>
              </a:r>
            </a:p>
          </p:txBody>
        </p:sp>
        <p:cxnSp>
          <p:nvCxnSpPr>
            <p:cNvPr id="14" name="Straight Arrow Connector 13"/>
            <p:cNvCxnSpPr>
              <a:stCxn id="11" idx="4"/>
            </p:cNvCxnSpPr>
            <p:nvPr/>
          </p:nvCxnSpPr>
          <p:spPr>
            <a:xfrm flipH="1">
              <a:off x="3029977" y="3900488"/>
              <a:ext cx="2306502" cy="722516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endCxn id="7" idx="5"/>
            </p:cNvCxnSpPr>
            <p:nvPr/>
          </p:nvCxnSpPr>
          <p:spPr>
            <a:xfrm flipH="1" flipV="1">
              <a:off x="3907447" y="3870999"/>
              <a:ext cx="2796279" cy="467422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7" idx="6"/>
            </p:cNvCxnSpPr>
            <p:nvPr/>
          </p:nvCxnSpPr>
          <p:spPr>
            <a:xfrm flipV="1">
              <a:off x="4018402" y="3598846"/>
              <a:ext cx="939254" cy="4286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8" idx="6"/>
              <a:endCxn id="9" idx="2"/>
            </p:cNvCxnSpPr>
            <p:nvPr/>
          </p:nvCxnSpPr>
          <p:spPr>
            <a:xfrm flipV="1">
              <a:off x="5468524" y="4494439"/>
              <a:ext cx="1187788" cy="324354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6"/>
              <a:endCxn id="8" idx="2"/>
            </p:cNvCxnSpPr>
            <p:nvPr/>
          </p:nvCxnSpPr>
          <p:spPr>
            <a:xfrm>
              <a:off x="3089793" y="4732605"/>
              <a:ext cx="1621086" cy="86188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7"/>
              <a:endCxn id="7" idx="3"/>
            </p:cNvCxnSpPr>
            <p:nvPr/>
          </p:nvCxnSpPr>
          <p:spPr>
            <a:xfrm flipV="1">
              <a:off x="2978838" y="3870999"/>
              <a:ext cx="392874" cy="593738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6104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Creation: SCCs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5057170"/>
          </a:xfrm>
        </p:spPr>
        <p:txBody>
          <a:bodyPr>
            <a:normAutofit/>
          </a:bodyPr>
          <a:lstStyle/>
          <a:p>
            <a:r>
              <a:rPr lang="en-US" dirty="0"/>
              <a:t>The vertices of a SCC must either be all true or all false.</a:t>
            </a:r>
          </a:p>
          <a:p>
            <a:endParaRPr lang="en-US" dirty="0"/>
          </a:p>
          <a:p>
            <a:r>
              <a:rPr lang="en-US" b="1" dirty="0"/>
              <a:t>Algorithm Step 1:</a:t>
            </a:r>
            <a:r>
              <a:rPr lang="en-US" dirty="0"/>
              <a:t> Run SCC on the graph. Check that each question-type-pair are in different SCC.</a:t>
            </a:r>
          </a:p>
          <a:p>
            <a:r>
              <a:rPr lang="en-US" dirty="0"/>
              <a:t>Now what? Every SCC gets the same value. </a:t>
            </a:r>
          </a:p>
          <a:p>
            <a:pPr lvl="1"/>
            <a:r>
              <a:rPr lang="en-US" dirty="0"/>
              <a:t>Treat it as a single object! </a:t>
            </a:r>
          </a:p>
          <a:p>
            <a:r>
              <a:rPr lang="en-US" dirty="0"/>
              <a:t>We want to avoid edges from true things to false things. </a:t>
            </a:r>
          </a:p>
          <a:p>
            <a:pPr lvl="1"/>
            <a:r>
              <a:rPr lang="en-US" dirty="0"/>
              <a:t>“Trues” seem more useful for us at the end. </a:t>
            </a:r>
          </a:p>
          <a:p>
            <a:r>
              <a:rPr lang="en-US" dirty="0">
                <a:sym typeface="Wingdings" panose="05000000000000000000" pitchFamily="2" charset="2"/>
              </a:rPr>
              <a:t>Is there some way to start from the end?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YES! Topological Sort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9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the Final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Algorithm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Make the requirements graph.</a:t>
            </a:r>
          </a:p>
          <a:p>
            <a:r>
              <a:rPr lang="en-US" dirty="0"/>
              <a:t>Find the SCCs.</a:t>
            </a:r>
          </a:p>
          <a:p>
            <a:r>
              <a:rPr lang="en-US" dirty="0"/>
              <a:t>If any SCC has including and not including a problem, we can’t make the final.</a:t>
            </a:r>
          </a:p>
          <a:p>
            <a:r>
              <a:rPr lang="en-US" dirty="0"/>
              <a:t>Run topological sort on the graph of SCC. </a:t>
            </a:r>
          </a:p>
          <a:p>
            <a:r>
              <a:rPr lang="en-US" dirty="0"/>
              <a:t>Starting from the end:</a:t>
            </a:r>
          </a:p>
          <a:p>
            <a:pPr lvl="1"/>
            <a:r>
              <a:rPr lang="en-US" dirty="0"/>
              <a:t> if everything in a component is unassigned, set them to true, and set their opposites to false.</a:t>
            </a:r>
          </a:p>
          <a:p>
            <a:pPr lvl="1"/>
            <a:r>
              <a:rPr lang="en-US" dirty="0"/>
              <a:t> Else If one thing in a component is assigned, assign the same value to the rest of the nodes in the component and the opposite value to their opposites. </a:t>
            </a:r>
          </a:p>
          <a:p>
            <a:r>
              <a:rPr lang="en-US" dirty="0"/>
              <a:t>This works!!</a:t>
            </a:r>
          </a:p>
          <a:p>
            <a:r>
              <a:rPr lang="en-US" dirty="0"/>
              <a:t>How fast is it? </a:t>
            </a:r>
          </a:p>
          <a:p>
            <a:r>
              <a:rPr lang="en-US" dirty="0"/>
              <a:t>O(Q + S). That’s a HUGE improvement.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9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More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Final Making Problem was a type of “Satisfiability” problem.</a:t>
            </a:r>
          </a:p>
          <a:p>
            <a:r>
              <a:rPr lang="en-US" dirty="0"/>
              <a:t>We had a bunch of variables (include/exclude this question), and needed to satisfy everything in a list of requirements. </a:t>
            </a:r>
          </a:p>
          <a:p>
            <a:r>
              <a:rPr lang="en-US" dirty="0"/>
              <a:t>SAT is a general way to encode lots of hard problems.</a:t>
            </a:r>
          </a:p>
          <a:p>
            <a:r>
              <a:rPr lang="en-US" dirty="0"/>
              <a:t>Because every requirement was “do at least one of these 2” this was a 2-SAT instance.</a:t>
            </a:r>
          </a:p>
          <a:p>
            <a:endParaRPr lang="en-US" dirty="0"/>
          </a:p>
          <a:p>
            <a:r>
              <a:rPr lang="en-US" dirty="0"/>
              <a:t>If we change the 2 into a 3, no one knows an algorithm that runs efficiently.</a:t>
            </a:r>
          </a:p>
          <a:p>
            <a:r>
              <a:rPr lang="en-US" dirty="0"/>
              <a:t>And finding one (or proving one doesn’t exist) has a $1,000,000 prize.</a:t>
            </a:r>
          </a:p>
          <a:p>
            <a:r>
              <a:rPr lang="en-US" dirty="0"/>
              <a:t>If we get to P vs. NP at the end of the quarter Kasey will tell you more.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3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775" y="3262680"/>
            <a:ext cx="6692585" cy="590415"/>
          </a:xfrm>
        </p:spPr>
        <p:txBody>
          <a:bodyPr/>
          <a:lstStyle/>
          <a:p>
            <a:r>
              <a:rPr lang="en-US" dirty="0"/>
              <a:t>Appendix: Strongly Connected Components Algorithm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3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CED48-D01F-8B4F-9F61-D300282BB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Implementation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202E3B-C17B-CD4D-A0EB-DD11104C0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A64B7F-F5AF-564B-80D8-EB302521A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AE3138-1A8E-9349-BA85-A4BEEC4087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28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Efficient SCC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We’d like to find all the vertices in our strongly connected component in time corresponding to the size of the component, not for the whole graph.</a:t>
            </a:r>
          </a:p>
          <a:p>
            <a:r>
              <a:rPr lang="en-US" dirty="0"/>
              <a:t>We can do that with a DFS (or BFS) as long as we don’t leave our connected component.</a:t>
            </a:r>
          </a:p>
          <a:p>
            <a:r>
              <a:rPr lang="en-US" dirty="0"/>
              <a:t>If we’re a “sink” component, that’s guaranteed. I.e. a component whose vertex in the meta-graph has no outgoing edges. </a:t>
            </a:r>
          </a:p>
          <a:p>
            <a:r>
              <a:rPr lang="en-US" dirty="0"/>
              <a:t>How do we find a sink component? We don’t have a meta-graph yet (we need to find the components first)</a:t>
            </a:r>
          </a:p>
          <a:p>
            <a:r>
              <a:rPr lang="en-US" dirty="0"/>
              <a:t>DFS can find a vertex in a source component, i.e. a component whose vertex in the meta-graph has no incoming edges. </a:t>
            </a:r>
          </a:p>
          <a:p>
            <a:pPr lvl="1"/>
            <a:r>
              <a:rPr lang="en-US" dirty="0"/>
              <a:t>That vertex is the last one to be popped off the stack.</a:t>
            </a:r>
          </a:p>
          <a:p>
            <a:r>
              <a:rPr lang="en-US" dirty="0"/>
              <a:t>So if we run DFS in the </a:t>
            </a:r>
            <a:r>
              <a:rPr lang="en-US" i="1" dirty="0"/>
              <a:t>reversed </a:t>
            </a:r>
            <a:r>
              <a:rPr lang="en-US" dirty="0"/>
              <a:t>graph (where each edge points the opposite direction) we can find a sink component.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444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E866B-448C-4582-A4A5-6EA7D4EB8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Efficient SCC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29715-AC10-4D5B-9B74-A2AB52564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 from a DFS in the reversed graph, we can use the order vertices are popped off the stack to find a sink component (in the original graph).</a:t>
            </a:r>
          </a:p>
          <a:p>
            <a:r>
              <a:rPr lang="en-US" dirty="0"/>
              <a:t>Run a DFS from that vertex to find the vertices in that component </a:t>
            </a:r>
            <a:r>
              <a:rPr lang="en-US" i="1" dirty="0"/>
              <a:t>in size of that component time.</a:t>
            </a:r>
            <a:endParaRPr lang="en-US" dirty="0"/>
          </a:p>
          <a:p>
            <a:r>
              <a:rPr lang="en-US" dirty="0"/>
              <a:t>Now we can delete the edges coming into that component.</a:t>
            </a:r>
          </a:p>
          <a:p>
            <a:r>
              <a:rPr lang="en-US" dirty="0"/>
              <a:t>The last remaining vertex popped off the stack is a sink of the remaining graph, and now a DFS from them won’t leave the component. </a:t>
            </a:r>
          </a:p>
          <a:p>
            <a:r>
              <a:rPr lang="en-US" dirty="0"/>
              <a:t>Iterate this process (grab a sink, start DFS, delete edges entering the component).</a:t>
            </a:r>
          </a:p>
          <a:p>
            <a:r>
              <a:rPr lang="en-US" dirty="0"/>
              <a:t>In total we’ve run two DFSs. (since we never leave our component in the second DFS).</a:t>
            </a:r>
          </a:p>
          <a:p>
            <a:r>
              <a:rPr lang="en-US" dirty="0"/>
              <a:t>More information, and pseudocode:</a:t>
            </a:r>
          </a:p>
          <a:p>
            <a:r>
              <a:rPr lang="en-US" dirty="0">
                <a:hlinkClick r:id="rId2"/>
              </a:rPr>
              <a:t>https://en.wikipedia.org/wiki/Kosaraju%27s_algorithm</a:t>
            </a:r>
            <a:endParaRPr lang="en-US" dirty="0"/>
          </a:p>
          <a:p>
            <a:r>
              <a:rPr lang="en-US" dirty="0">
                <a:hlinkClick r:id="rId3"/>
              </a:rPr>
              <a:t>http://jeffe.cs.illinois.edu/teaching/algorithms/notes/19-dfs.pdf</a:t>
            </a:r>
            <a:r>
              <a:rPr lang="en-US" dirty="0"/>
              <a:t> (</a:t>
            </a:r>
            <a:r>
              <a:rPr lang="en-US" dirty="0" err="1"/>
              <a:t>mathier</a:t>
            </a:r>
            <a:r>
              <a:rPr lang="en-US" dirty="0"/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15925C-926A-4E49-B021-142EC39C0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5C5845-A5B8-4A1B-B774-19C35ECEB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52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3B812-5136-104D-9C97-881098347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Topological Sort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1A86EF-F5AF-FD41-A600-757CE1049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B5A81E-1742-2C49-9A7A-E4B68274D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9790EA-E89E-7649-94E2-CA78EF6A57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96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1: Ordering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794711"/>
          </a:xfrm>
        </p:spPr>
        <p:txBody>
          <a:bodyPr/>
          <a:lstStyle/>
          <a:p>
            <a:r>
              <a:rPr lang="en-US" dirty="0"/>
              <a:t>Today’s (first) problem: Given a bunch of courses with prerequisites, find an order to take the courses in.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93105" y="2956560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Math 126</a:t>
            </a:r>
          </a:p>
        </p:txBody>
      </p:sp>
      <p:sp>
        <p:nvSpPr>
          <p:cNvPr id="7" name="Rectangle 6"/>
          <p:cNvSpPr/>
          <p:nvPr/>
        </p:nvSpPr>
        <p:spPr>
          <a:xfrm>
            <a:off x="1793105" y="3791712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142</a:t>
            </a:r>
          </a:p>
        </p:txBody>
      </p:sp>
      <p:sp>
        <p:nvSpPr>
          <p:cNvPr id="8" name="Rectangle 7"/>
          <p:cNvSpPr/>
          <p:nvPr/>
        </p:nvSpPr>
        <p:spPr>
          <a:xfrm>
            <a:off x="3754203" y="3348981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143</a:t>
            </a:r>
          </a:p>
        </p:txBody>
      </p:sp>
      <p:sp>
        <p:nvSpPr>
          <p:cNvPr id="9" name="Rectangle 8"/>
          <p:cNvSpPr/>
          <p:nvPr/>
        </p:nvSpPr>
        <p:spPr>
          <a:xfrm>
            <a:off x="5845932" y="4029365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373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80554" y="2854066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374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180392" y="4539918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417</a:t>
            </a:r>
          </a:p>
        </p:txBody>
      </p:sp>
      <p:cxnSp>
        <p:nvCxnSpPr>
          <p:cNvPr id="13" name="Straight Arrow Connector 12"/>
          <p:cNvCxnSpPr>
            <a:stCxn id="6" idx="3"/>
            <a:endCxn id="8" idx="1"/>
          </p:cNvCxnSpPr>
          <p:nvPr/>
        </p:nvCxnSpPr>
        <p:spPr>
          <a:xfrm>
            <a:off x="3182993" y="3166872"/>
            <a:ext cx="571210" cy="39242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3"/>
            <a:endCxn id="8" idx="1"/>
          </p:cNvCxnSpPr>
          <p:nvPr/>
        </p:nvCxnSpPr>
        <p:spPr>
          <a:xfrm flipV="1">
            <a:off x="3182993" y="3559293"/>
            <a:ext cx="571210" cy="44273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3"/>
            <a:endCxn id="10" idx="1"/>
          </p:cNvCxnSpPr>
          <p:nvPr/>
        </p:nvCxnSpPr>
        <p:spPr>
          <a:xfrm flipV="1">
            <a:off x="5144091" y="3064378"/>
            <a:ext cx="736463" cy="49491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  <a:endCxn id="9" idx="1"/>
          </p:cNvCxnSpPr>
          <p:nvPr/>
        </p:nvCxnSpPr>
        <p:spPr>
          <a:xfrm>
            <a:off x="5144091" y="3559293"/>
            <a:ext cx="701841" cy="680384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3"/>
            <a:endCxn id="11" idx="1"/>
          </p:cNvCxnSpPr>
          <p:nvPr/>
        </p:nvCxnSpPr>
        <p:spPr>
          <a:xfrm>
            <a:off x="7235820" y="4239677"/>
            <a:ext cx="944572" cy="51055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99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00578 L -0.11459 0.306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29" y="1557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33333E-6 L 0.03268 0.192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8" y="963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02865 0.1613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2" y="805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7.40741E-7 L 0.11745 0.316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72" y="1581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2.59259E-6 L 0.06993 0.0745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0" y="372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1: Ordering Dependencies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1433133"/>
          </a:xfrm>
        </p:spPr>
        <p:txBody>
          <a:bodyPr/>
          <a:lstStyle/>
          <a:p>
            <a:r>
              <a:rPr lang="en-US" dirty="0"/>
              <a:t>Given a directed graph G, where we have an edge from u to v if u must happen before v.</a:t>
            </a:r>
          </a:p>
          <a:p>
            <a:r>
              <a:rPr lang="en-US" dirty="0"/>
              <a:t>We can only do things one at a time, can we find an order that </a:t>
            </a:r>
            <a:r>
              <a:rPr lang="en-US" b="1" dirty="0"/>
              <a:t>respects dependencies</a:t>
            </a:r>
            <a:r>
              <a:rPr lang="en-US" dirty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19 SP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5239" y="2896990"/>
            <a:ext cx="8072372" cy="1485900"/>
          </a:xfrm>
          <a:prstGeom prst="rect">
            <a:avLst/>
          </a:prstGeom>
          <a:solidFill>
            <a:srgbClr val="A48D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200" dirty="0"/>
          </a:p>
          <a:p>
            <a:r>
              <a:rPr lang="en-US" sz="2200" b="1" dirty="0"/>
              <a:t>Given: </a:t>
            </a:r>
            <a:r>
              <a:rPr lang="en-US" sz="2200" dirty="0"/>
              <a:t>a directed graph G</a:t>
            </a:r>
          </a:p>
          <a:p>
            <a:r>
              <a:rPr lang="en-US" sz="2200" b="1" dirty="0"/>
              <a:t>Find: </a:t>
            </a:r>
            <a:r>
              <a:rPr lang="en-US" sz="2200" dirty="0"/>
              <a:t>an ordering of the vertices so all edges go from left to right. </a:t>
            </a:r>
          </a:p>
        </p:txBody>
      </p:sp>
      <p:sp>
        <p:nvSpPr>
          <p:cNvPr id="7" name="Rectangle 6"/>
          <p:cNvSpPr/>
          <p:nvPr/>
        </p:nvSpPr>
        <p:spPr>
          <a:xfrm>
            <a:off x="575239" y="2896990"/>
            <a:ext cx="8072372" cy="476250"/>
          </a:xfrm>
          <a:prstGeom prst="rect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/>
              <a:t>Topological Sort (aka Topological Ordering)</a:t>
            </a:r>
          </a:p>
        </p:txBody>
      </p:sp>
      <p:sp>
        <p:nvSpPr>
          <p:cNvPr id="8" name="Rectangle 7"/>
          <p:cNvSpPr/>
          <p:nvPr/>
        </p:nvSpPr>
        <p:spPr>
          <a:xfrm>
            <a:off x="575238" y="4545893"/>
            <a:ext cx="1104152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Uses: </a:t>
            </a:r>
          </a:p>
          <a:p>
            <a:r>
              <a:rPr lang="en-US" sz="2200" dirty="0"/>
              <a:t>Compiling multiple files</a:t>
            </a:r>
          </a:p>
          <a:p>
            <a:r>
              <a:rPr lang="en-US" sz="2200" dirty="0"/>
              <a:t>Graduating</a:t>
            </a:r>
          </a:p>
        </p:txBody>
      </p:sp>
    </p:spTree>
    <p:extLst>
      <p:ext uri="{BB962C8B-B14F-4D97-AF65-F5344CB8AC3E}">
        <p14:creationId xmlns:p14="http://schemas.microsoft.com/office/powerpoint/2010/main" val="227841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Topological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879489"/>
          </a:xfrm>
        </p:spPr>
        <p:txBody>
          <a:bodyPr/>
          <a:lstStyle/>
          <a:p>
            <a:r>
              <a:rPr lang="en-US" dirty="0"/>
              <a:t>A course prerequisite chart and a possible topological ordering.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19 SP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93105" y="2381795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Math 126</a:t>
            </a:r>
          </a:p>
        </p:txBody>
      </p:sp>
      <p:sp>
        <p:nvSpPr>
          <p:cNvPr id="7" name="Rectangle 6"/>
          <p:cNvSpPr/>
          <p:nvPr/>
        </p:nvSpPr>
        <p:spPr>
          <a:xfrm>
            <a:off x="1793105" y="3216947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142</a:t>
            </a:r>
          </a:p>
        </p:txBody>
      </p:sp>
      <p:sp>
        <p:nvSpPr>
          <p:cNvPr id="8" name="Rectangle 7"/>
          <p:cNvSpPr/>
          <p:nvPr/>
        </p:nvSpPr>
        <p:spPr>
          <a:xfrm>
            <a:off x="3754203" y="2774216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143</a:t>
            </a:r>
          </a:p>
        </p:txBody>
      </p:sp>
      <p:sp>
        <p:nvSpPr>
          <p:cNvPr id="9" name="Rectangle 8"/>
          <p:cNvSpPr/>
          <p:nvPr/>
        </p:nvSpPr>
        <p:spPr>
          <a:xfrm>
            <a:off x="5845932" y="3454600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373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80554" y="2279301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374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180392" y="3965153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417</a:t>
            </a:r>
          </a:p>
        </p:txBody>
      </p:sp>
      <p:cxnSp>
        <p:nvCxnSpPr>
          <p:cNvPr id="12" name="Straight Arrow Connector 11"/>
          <p:cNvCxnSpPr>
            <a:stCxn id="6" idx="3"/>
            <a:endCxn id="8" idx="1"/>
          </p:cNvCxnSpPr>
          <p:nvPr/>
        </p:nvCxnSpPr>
        <p:spPr>
          <a:xfrm>
            <a:off x="3182993" y="2592107"/>
            <a:ext cx="571210" cy="39242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3"/>
            <a:endCxn id="8" idx="1"/>
          </p:cNvCxnSpPr>
          <p:nvPr/>
        </p:nvCxnSpPr>
        <p:spPr>
          <a:xfrm flipV="1">
            <a:off x="3182993" y="2984528"/>
            <a:ext cx="571210" cy="44273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10" idx="1"/>
          </p:cNvCxnSpPr>
          <p:nvPr/>
        </p:nvCxnSpPr>
        <p:spPr>
          <a:xfrm flipV="1">
            <a:off x="5144091" y="2489613"/>
            <a:ext cx="736463" cy="49491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3"/>
            <a:endCxn id="9" idx="1"/>
          </p:cNvCxnSpPr>
          <p:nvPr/>
        </p:nvCxnSpPr>
        <p:spPr>
          <a:xfrm>
            <a:off x="5144091" y="2984528"/>
            <a:ext cx="701841" cy="680384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  <a:endCxn id="11" idx="1"/>
          </p:cNvCxnSpPr>
          <p:nvPr/>
        </p:nvCxnSpPr>
        <p:spPr>
          <a:xfrm>
            <a:off x="7235820" y="3664912"/>
            <a:ext cx="944572" cy="51055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207455" y="5540401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Math 126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942640" y="5540401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142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766575" y="5540401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143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536620" y="5547508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373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364440" y="5552576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374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171661" y="5540401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417</a:t>
            </a:r>
          </a:p>
        </p:txBody>
      </p:sp>
      <p:cxnSp>
        <p:nvCxnSpPr>
          <p:cNvPr id="25" name="Curved Connector 24"/>
          <p:cNvCxnSpPr>
            <a:stCxn id="17" idx="2"/>
            <a:endCxn id="19" idx="2"/>
          </p:cNvCxnSpPr>
          <p:nvPr/>
        </p:nvCxnSpPr>
        <p:spPr>
          <a:xfrm rot="16200000" flipH="1">
            <a:off x="3681959" y="4181465"/>
            <a:ext cx="12700" cy="3559120"/>
          </a:xfrm>
          <a:prstGeom prst="curvedConnector3">
            <a:avLst>
              <a:gd name="adj1" fmla="val 1800000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18" idx="0"/>
            <a:endCxn id="19" idx="0"/>
          </p:cNvCxnSpPr>
          <p:nvPr/>
        </p:nvCxnSpPr>
        <p:spPr>
          <a:xfrm rot="5400000" flipH="1" flipV="1">
            <a:off x="4549551" y="4628434"/>
            <a:ext cx="12700" cy="1823935"/>
          </a:xfrm>
          <a:prstGeom prst="curvedConnector3">
            <a:avLst>
              <a:gd name="adj1" fmla="val 1800000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19" idx="0"/>
          </p:cNvCxnSpPr>
          <p:nvPr/>
        </p:nvCxnSpPr>
        <p:spPr>
          <a:xfrm rot="16200000" flipH="1">
            <a:off x="6310883" y="4691036"/>
            <a:ext cx="20991" cy="1719721"/>
          </a:xfrm>
          <a:prstGeom prst="curvedConnector4">
            <a:avLst>
              <a:gd name="adj1" fmla="val -1089038"/>
              <a:gd name="adj2" fmla="val 96791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>
            <a:stCxn id="19" idx="2"/>
          </p:cNvCxnSpPr>
          <p:nvPr/>
        </p:nvCxnSpPr>
        <p:spPr>
          <a:xfrm rot="5400000" flipH="1" flipV="1">
            <a:off x="7312892" y="4081153"/>
            <a:ext cx="28498" cy="3731245"/>
          </a:xfrm>
          <a:prstGeom prst="curvedConnector4">
            <a:avLst>
              <a:gd name="adj1" fmla="val -802162"/>
              <a:gd name="adj2" fmla="val 100273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20" idx="0"/>
            <a:endCxn id="22" idx="0"/>
          </p:cNvCxnSpPr>
          <p:nvPr/>
        </p:nvCxnSpPr>
        <p:spPr>
          <a:xfrm rot="5400000" flipH="1" flipV="1">
            <a:off x="9045531" y="3726435"/>
            <a:ext cx="7107" cy="3635041"/>
          </a:xfrm>
          <a:prstGeom prst="curvedConnector3">
            <a:avLst>
              <a:gd name="adj1" fmla="val 5338371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062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always order a graph?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19 </a:t>
            </a:r>
            <a:r>
              <a:rPr lang="en-US" dirty="0" err="1"/>
              <a:t>wi</a:t>
            </a:r>
            <a:r>
              <a:rPr lang="en-US" dirty="0"/>
              <a:t>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8764" y="5449099"/>
            <a:ext cx="114438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A graph has a topological ordering if and only if it is a DAG.</a:t>
            </a:r>
          </a:p>
        </p:txBody>
      </p:sp>
      <p:sp>
        <p:nvSpPr>
          <p:cNvPr id="7" name="Rectangle 6"/>
          <p:cNvSpPr/>
          <p:nvPr/>
        </p:nvSpPr>
        <p:spPr>
          <a:xfrm>
            <a:off x="498764" y="4255313"/>
            <a:ext cx="8072372" cy="904301"/>
          </a:xfrm>
          <a:prstGeom prst="rect">
            <a:avLst/>
          </a:prstGeom>
          <a:solidFill>
            <a:srgbClr val="A48D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200" dirty="0"/>
          </a:p>
          <a:p>
            <a:r>
              <a:rPr lang="en-US" sz="2200" dirty="0"/>
              <a:t>A directed graph without any cycles.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764" y="4255313"/>
            <a:ext cx="8072372" cy="476250"/>
          </a:xfrm>
          <a:prstGeom prst="rect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/>
              <a:t>Directed Acyclic Graph (DAG)</a:t>
            </a:r>
          </a:p>
        </p:txBody>
      </p:sp>
      <p:sp>
        <p:nvSpPr>
          <p:cNvPr id="9" name="Oval 8"/>
          <p:cNvSpPr/>
          <p:nvPr/>
        </p:nvSpPr>
        <p:spPr>
          <a:xfrm>
            <a:off x="5006611" y="2294040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4288524" y="3081168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1" name="Oval 10"/>
          <p:cNvSpPr/>
          <p:nvPr/>
        </p:nvSpPr>
        <p:spPr>
          <a:xfrm>
            <a:off x="5651862" y="3081168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13" name="Straight Arrow Connector 12"/>
          <p:cNvCxnSpPr>
            <a:stCxn id="10" idx="7"/>
            <a:endCxn id="9" idx="3"/>
          </p:cNvCxnSpPr>
          <p:nvPr/>
        </p:nvCxnSpPr>
        <p:spPr>
          <a:xfrm flipV="1">
            <a:off x="4709199" y="2705733"/>
            <a:ext cx="369588" cy="44607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5"/>
            <a:endCxn id="11" idx="0"/>
          </p:cNvCxnSpPr>
          <p:nvPr/>
        </p:nvCxnSpPr>
        <p:spPr>
          <a:xfrm>
            <a:off x="5427286" y="2705733"/>
            <a:ext cx="471002" cy="37543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2"/>
            <a:endCxn id="10" idx="6"/>
          </p:cNvCxnSpPr>
          <p:nvPr/>
        </p:nvCxnSpPr>
        <p:spPr>
          <a:xfrm flipH="1">
            <a:off x="4781375" y="3322332"/>
            <a:ext cx="87048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1520" y="1277943"/>
            <a:ext cx="107115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Can you topologically order this graph?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A5FBDC-F60B-1443-A7C5-510E0B9A91FB}"/>
              </a:ext>
            </a:extLst>
          </p:cNvPr>
          <p:cNvSpPr txBox="1"/>
          <p:nvPr/>
        </p:nvSpPr>
        <p:spPr>
          <a:xfrm>
            <a:off x="2980136" y="2406588"/>
            <a:ext cx="1816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Where do I start?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FBC05E-DB92-284F-91C0-2D243C818419}"/>
              </a:ext>
            </a:extLst>
          </p:cNvPr>
          <p:cNvSpPr txBox="1"/>
          <p:nvPr/>
        </p:nvSpPr>
        <p:spPr>
          <a:xfrm>
            <a:off x="5899781" y="2607017"/>
            <a:ext cx="1746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Where do I end?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EC78C3A-E700-4943-95D6-88865C7A6A18}"/>
              </a:ext>
            </a:extLst>
          </p:cNvPr>
          <p:cNvSpPr txBox="1"/>
          <p:nvPr/>
        </p:nvSpPr>
        <p:spPr>
          <a:xfrm>
            <a:off x="5427286" y="1307232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48212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3" grpId="0"/>
      <p:bldP spid="16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</p:spPr>
        <p:txBody>
          <a:bodyPr/>
          <a:lstStyle/>
          <a:p>
            <a:r>
              <a:rPr lang="en-US" dirty="0"/>
              <a:t>Ordering a DAG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508634"/>
          </a:xfrm>
        </p:spPr>
        <p:txBody>
          <a:bodyPr/>
          <a:lstStyle/>
          <a:p>
            <a:r>
              <a:rPr lang="en-US" dirty="0"/>
              <a:t>Does this graph have a topological ordering? If so find one.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19 </a:t>
            </a:r>
            <a:r>
              <a:rPr lang="en-US" dirty="0" err="1"/>
              <a:t>wi</a:t>
            </a:r>
            <a:r>
              <a:rPr lang="en-US" dirty="0"/>
              <a:t>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9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25114" y="2294039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4176710" y="3394571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4153171" y="2298028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5715301" y="3394571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0" name="Oval 9"/>
          <p:cNvSpPr/>
          <p:nvPr/>
        </p:nvSpPr>
        <p:spPr>
          <a:xfrm>
            <a:off x="5676017" y="2288017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cxnSp>
        <p:nvCxnSpPr>
          <p:cNvPr id="12" name="Straight Arrow Connector 11"/>
          <p:cNvCxnSpPr>
            <a:cxnSpLocks/>
            <a:stCxn id="6" idx="5"/>
            <a:endCxn id="7" idx="1"/>
          </p:cNvCxnSpPr>
          <p:nvPr/>
        </p:nvCxnSpPr>
        <p:spPr>
          <a:xfrm>
            <a:off x="3245789" y="2705732"/>
            <a:ext cx="1003097" cy="759474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cxnSpLocks/>
            <a:stCxn id="6" idx="6"/>
            <a:endCxn id="8" idx="2"/>
          </p:cNvCxnSpPr>
          <p:nvPr/>
        </p:nvCxnSpPr>
        <p:spPr>
          <a:xfrm>
            <a:off x="3317965" y="2535203"/>
            <a:ext cx="835206" cy="3989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  <a:stCxn id="8" idx="4"/>
            <a:endCxn id="7" idx="0"/>
          </p:cNvCxnSpPr>
          <p:nvPr/>
        </p:nvCxnSpPr>
        <p:spPr>
          <a:xfrm>
            <a:off x="4399597" y="2780356"/>
            <a:ext cx="23539" cy="61421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  <a:stCxn id="8" idx="6"/>
            <a:endCxn id="10" idx="2"/>
          </p:cNvCxnSpPr>
          <p:nvPr/>
        </p:nvCxnSpPr>
        <p:spPr>
          <a:xfrm flipV="1">
            <a:off x="4646022" y="2529181"/>
            <a:ext cx="1029995" cy="1001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  <a:stCxn id="8" idx="5"/>
            <a:endCxn id="9" idx="1"/>
          </p:cNvCxnSpPr>
          <p:nvPr/>
        </p:nvCxnSpPr>
        <p:spPr>
          <a:xfrm>
            <a:off x="4573846" y="2709721"/>
            <a:ext cx="1213631" cy="7554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73826" y="5359752"/>
            <a:ext cx="117900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If a vertex doesn’t have any edges going into it, we can add it to the ordering.</a:t>
            </a:r>
          </a:p>
          <a:p>
            <a:r>
              <a:rPr lang="en-US" sz="2200" dirty="0"/>
              <a:t>More generally, if the only incoming edges are from vertices already in the ordering, it’s safe to add.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7DCA5C-EE34-834D-B7CA-8D31B5248A6B}"/>
              </a:ext>
            </a:extLst>
          </p:cNvPr>
          <p:cNvSpPr txBox="1"/>
          <p:nvPr/>
        </p:nvSpPr>
        <p:spPr>
          <a:xfrm>
            <a:off x="2917205" y="19865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C33D774-3427-D546-9166-14497F5DECFF}"/>
              </a:ext>
            </a:extLst>
          </p:cNvPr>
          <p:cNvSpPr txBox="1"/>
          <p:nvPr/>
        </p:nvSpPr>
        <p:spPr>
          <a:xfrm>
            <a:off x="4260523" y="19851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1E6A4BD-4518-EE48-8B44-C9810B0357B3}"/>
              </a:ext>
            </a:extLst>
          </p:cNvPr>
          <p:cNvSpPr txBox="1"/>
          <p:nvPr/>
        </p:nvSpPr>
        <p:spPr>
          <a:xfrm>
            <a:off x="4272292" y="38373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5F3ACD1-9A85-9C40-8296-D61C8BE984EC}"/>
              </a:ext>
            </a:extLst>
          </p:cNvPr>
          <p:cNvSpPr txBox="1"/>
          <p:nvPr/>
        </p:nvSpPr>
        <p:spPr>
          <a:xfrm>
            <a:off x="5759830" y="19957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ABACC65-2C23-E74B-8719-7036C0E2542E}"/>
              </a:ext>
            </a:extLst>
          </p:cNvPr>
          <p:cNvSpPr txBox="1"/>
          <p:nvPr/>
        </p:nvSpPr>
        <p:spPr>
          <a:xfrm>
            <a:off x="5787477" y="38230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71E714E-5F1F-4643-B26D-D836161448D9}"/>
              </a:ext>
            </a:extLst>
          </p:cNvPr>
          <p:cNvSpPr txBox="1"/>
          <p:nvPr/>
        </p:nvSpPr>
        <p:spPr>
          <a:xfrm>
            <a:off x="4153171" y="469275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8E9BDB9-4512-7D40-AF78-A1AADEABC560}"/>
              </a:ext>
            </a:extLst>
          </p:cNvPr>
          <p:cNvSpPr txBox="1"/>
          <p:nvPr/>
        </p:nvSpPr>
        <p:spPr>
          <a:xfrm>
            <a:off x="4470887" y="469275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C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C6EAEAD-35F0-3440-86A9-A35637537459}"/>
              </a:ext>
            </a:extLst>
          </p:cNvPr>
          <p:cNvSpPr txBox="1"/>
          <p:nvPr/>
        </p:nvSpPr>
        <p:spPr>
          <a:xfrm>
            <a:off x="4807687" y="469275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B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AEC75D5-ECB7-574A-9D37-7C1C8C83A23B}"/>
              </a:ext>
            </a:extLst>
          </p:cNvPr>
          <p:cNvSpPr txBox="1"/>
          <p:nvPr/>
        </p:nvSpPr>
        <p:spPr>
          <a:xfrm>
            <a:off x="5144487" y="469275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D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B51AA33-9ECC-E141-9EE5-7D4E7E08FF13}"/>
              </a:ext>
            </a:extLst>
          </p:cNvPr>
          <p:cNvSpPr txBox="1"/>
          <p:nvPr/>
        </p:nvSpPr>
        <p:spPr>
          <a:xfrm>
            <a:off x="5462203" y="469275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D5AD17C-03F3-1E49-86C0-97053AFC2C47}"/>
              </a:ext>
            </a:extLst>
          </p:cNvPr>
          <p:cNvSpPr txBox="1"/>
          <p:nvPr/>
        </p:nvSpPr>
        <p:spPr>
          <a:xfrm>
            <a:off x="4248753" y="1905094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CB5F003-0ADF-5343-8B65-C224A87ADF35}"/>
              </a:ext>
            </a:extLst>
          </p:cNvPr>
          <p:cNvSpPr txBox="1"/>
          <p:nvPr/>
        </p:nvSpPr>
        <p:spPr>
          <a:xfrm>
            <a:off x="4280706" y="3897799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DEC774C-D040-0D4C-BAC8-52A0EB9CFD91}"/>
              </a:ext>
            </a:extLst>
          </p:cNvPr>
          <p:cNvSpPr txBox="1"/>
          <p:nvPr/>
        </p:nvSpPr>
        <p:spPr>
          <a:xfrm>
            <a:off x="4248753" y="3911858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7D744F2-BD6A-F942-A563-472D5D04E2BF}"/>
              </a:ext>
            </a:extLst>
          </p:cNvPr>
          <p:cNvSpPr txBox="1"/>
          <p:nvPr/>
        </p:nvSpPr>
        <p:spPr>
          <a:xfrm>
            <a:off x="5771599" y="1876324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B096A3B-17EC-CE4D-9F4D-2107923159AC}"/>
              </a:ext>
            </a:extLst>
          </p:cNvPr>
          <p:cNvSpPr txBox="1"/>
          <p:nvPr/>
        </p:nvSpPr>
        <p:spPr>
          <a:xfrm>
            <a:off x="5810883" y="3883394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88593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25" grpId="0"/>
      <p:bldP spid="11" grpId="0"/>
      <p:bldP spid="11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5" grpId="0"/>
      <p:bldP spid="46" grpId="0"/>
      <p:bldP spid="47" grpId="0"/>
      <p:bldP spid="48" grpId="0"/>
      <p:bldP spid="49" grpId="0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Kasey">
      <a:majorFont>
        <a:latin typeface="Georgia"/>
        <a:ea typeface=""/>
        <a:cs typeface=""/>
      </a:majorFont>
      <a:minorFont>
        <a:latin typeface="Segoe UI Semilight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13383</TotalTime>
  <Words>2151</Words>
  <Application>Microsoft Macintosh PowerPoint</Application>
  <PresentationFormat>Widescreen</PresentationFormat>
  <Paragraphs>399</Paragraphs>
  <Slides>31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Calibri</vt:lpstr>
      <vt:lpstr>Cambria Math</vt:lpstr>
      <vt:lpstr>Courier New</vt:lpstr>
      <vt:lpstr>Segoe UI</vt:lpstr>
      <vt:lpstr>Segoe UI Light</vt:lpstr>
      <vt:lpstr>Segoe UI Semibold</vt:lpstr>
      <vt:lpstr>Segoe UI Semilight</vt:lpstr>
      <vt:lpstr>Tw Cen MT</vt:lpstr>
      <vt:lpstr>Wingdings 3</vt:lpstr>
      <vt:lpstr>Integral</vt:lpstr>
      <vt:lpstr>Lecture 27: More Graph Algorithms</vt:lpstr>
      <vt:lpstr>Administrivia</vt:lpstr>
      <vt:lpstr>Disjoint Set Implementation</vt:lpstr>
      <vt:lpstr>Topological Sort</vt:lpstr>
      <vt:lpstr>Problem 1: Ordering Dependencies</vt:lpstr>
      <vt:lpstr>Problem 1: Ordering Dependencies </vt:lpstr>
      <vt:lpstr>Topological Ordering</vt:lpstr>
      <vt:lpstr>Can we always order a graph?</vt:lpstr>
      <vt:lpstr>Ordering a DAG</vt:lpstr>
      <vt:lpstr>How Do We Find a Topological Ordering?</vt:lpstr>
      <vt:lpstr>Strongly Connected Components</vt:lpstr>
      <vt:lpstr>Connected [Undirected] Graphs</vt:lpstr>
      <vt:lpstr>Strongly Connected Components</vt:lpstr>
      <vt:lpstr>Your turn: Find Strongly Connected Components</vt:lpstr>
      <vt:lpstr>Finding SCC Algorithm – Kosaraju’s Algorithm</vt:lpstr>
      <vt:lpstr>PowerPoint Presentation</vt:lpstr>
      <vt:lpstr>Why Find SCCs?</vt:lpstr>
      <vt:lpstr>Why Find SCCs? </vt:lpstr>
      <vt:lpstr>Why Must H Be a DAG?</vt:lpstr>
      <vt:lpstr>Takeaways</vt:lpstr>
      <vt:lpstr>A Longer Example </vt:lpstr>
      <vt:lpstr>Example Problem: Final Creation</vt:lpstr>
      <vt:lpstr>Final Creation: Take 1</vt:lpstr>
      <vt:lpstr>Final Creation: Take 2</vt:lpstr>
      <vt:lpstr>Final Creation: Take 2</vt:lpstr>
      <vt:lpstr>Final Creation: SCCs </vt:lpstr>
      <vt:lpstr>Making the Final</vt:lpstr>
      <vt:lpstr>Some More Context</vt:lpstr>
      <vt:lpstr>Appendix: Strongly Connected Components Algorithm</vt:lpstr>
      <vt:lpstr>Efficient SCC</vt:lpstr>
      <vt:lpstr>Efficient SCC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Kasey Champion</dc:creator>
  <cp:lastModifiedBy>Kasey Champion</cp:lastModifiedBy>
  <cp:revision>133</cp:revision>
  <dcterms:created xsi:type="dcterms:W3CDTF">2018-03-22T00:41:11Z</dcterms:created>
  <dcterms:modified xsi:type="dcterms:W3CDTF">2019-05-31T13:27:29Z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kaseyc@microsoft.com</vt:lpwstr>
  </property>
  <property fmtid="{D5CDD505-2E9C-101B-9397-08002B2CF9AE}" pid="5" name="MSIP_Label_f42aa342-8706-4288-bd11-ebb85995028c_SetDate">
    <vt:lpwstr>2018-03-22T00:48:15.4212377Z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