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512" r:id="rId3"/>
    <p:sldId id="529" r:id="rId4"/>
    <p:sldId id="492" r:id="rId5"/>
    <p:sldId id="494" r:id="rId6"/>
    <p:sldId id="511" r:id="rId7"/>
    <p:sldId id="532" r:id="rId8"/>
    <p:sldId id="530" r:id="rId9"/>
    <p:sldId id="553" r:id="rId10"/>
    <p:sldId id="535" r:id="rId11"/>
    <p:sldId id="548" r:id="rId12"/>
    <p:sldId id="549" r:id="rId13"/>
    <p:sldId id="550" r:id="rId14"/>
    <p:sldId id="551" r:id="rId15"/>
    <p:sldId id="552" r:id="rId16"/>
    <p:sldId id="537" r:id="rId17"/>
    <p:sldId id="536" r:id="rId18"/>
    <p:sldId id="540" r:id="rId19"/>
    <p:sldId id="541" r:id="rId20"/>
    <p:sldId id="554" r:id="rId21"/>
    <p:sldId id="556" r:id="rId22"/>
    <p:sldId id="558" r:id="rId23"/>
    <p:sldId id="543" r:id="rId24"/>
    <p:sldId id="544" r:id="rId25"/>
    <p:sldId id="545" r:id="rId26"/>
    <p:sldId id="546" r:id="rId27"/>
    <p:sldId id="555" r:id="rId28"/>
    <p:sldId id="547" r:id="rId29"/>
    <p:sldId id="538"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D8D8"/>
    <a:srgbClr val="4C3282"/>
    <a:srgbClr val="B6A4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12" autoAdjust="0"/>
    <p:restoredTop sz="78108"/>
  </p:normalViewPr>
  <p:slideViewPr>
    <p:cSldViewPr snapToGrid="0">
      <p:cViewPr varScale="1">
        <p:scale>
          <a:sx n="73" d="100"/>
          <a:sy n="73" d="100"/>
        </p:scale>
        <p:origin x="200" y="40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3A2DB0-ED42-4BA9-97D4-3103DF415320}" type="datetimeFigureOut">
              <a:rPr lang="en-US" smtClean="0"/>
              <a:t>5/31/19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B336D0-BB87-4158-9DDA-BA914A234D18}" type="slidenum">
              <a:rPr lang="en-US" smtClean="0"/>
              <a:t>‹#›</a:t>
            </a:fld>
            <a:endParaRPr lang="en-US"/>
          </a:p>
        </p:txBody>
      </p:sp>
    </p:spTree>
    <p:extLst>
      <p:ext uri="{BB962C8B-B14F-4D97-AF65-F5344CB8AC3E}">
        <p14:creationId xmlns:p14="http://schemas.microsoft.com/office/powerpoint/2010/main" val="593509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B336D0-BB87-4158-9DDA-BA914A234D18}" type="slidenum">
              <a:rPr lang="en-US" smtClean="0"/>
              <a:t>1</a:t>
            </a:fld>
            <a:endParaRPr lang="en-US"/>
          </a:p>
        </p:txBody>
      </p:sp>
    </p:spTree>
    <p:extLst>
      <p:ext uri="{BB962C8B-B14F-4D97-AF65-F5344CB8AC3E}">
        <p14:creationId xmlns:p14="http://schemas.microsoft.com/office/powerpoint/2010/main" val="3483375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B336D0-BB87-4158-9DDA-BA914A234D18}" type="slidenum">
              <a:rPr lang="en-US" smtClean="0"/>
              <a:t>13</a:t>
            </a:fld>
            <a:endParaRPr lang="en-US"/>
          </a:p>
        </p:txBody>
      </p:sp>
    </p:spTree>
    <p:extLst>
      <p:ext uri="{BB962C8B-B14F-4D97-AF65-F5344CB8AC3E}">
        <p14:creationId xmlns:p14="http://schemas.microsoft.com/office/powerpoint/2010/main" val="334687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B336D0-BB87-4158-9DDA-BA914A234D18}" type="slidenum">
              <a:rPr lang="en-US" smtClean="0"/>
              <a:t>14</a:t>
            </a:fld>
            <a:endParaRPr lang="en-US"/>
          </a:p>
        </p:txBody>
      </p:sp>
    </p:spTree>
    <p:extLst>
      <p:ext uri="{BB962C8B-B14F-4D97-AF65-F5344CB8AC3E}">
        <p14:creationId xmlns:p14="http://schemas.microsoft.com/office/powerpoint/2010/main" val="1863486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B336D0-BB87-4158-9DDA-BA914A234D18}" type="slidenum">
              <a:rPr lang="en-US" smtClean="0"/>
              <a:t>15</a:t>
            </a:fld>
            <a:endParaRPr lang="en-US"/>
          </a:p>
        </p:txBody>
      </p:sp>
    </p:spTree>
    <p:extLst>
      <p:ext uri="{BB962C8B-B14F-4D97-AF65-F5344CB8AC3E}">
        <p14:creationId xmlns:p14="http://schemas.microsoft.com/office/powerpoint/2010/main" val="3736668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for our tree representation, </a:t>
            </a:r>
            <a:r>
              <a:rPr lang="en-US" dirty="0" err="1"/>
              <a:t>findSet</a:t>
            </a:r>
            <a:r>
              <a:rPr lang="en-US" dirty="0"/>
              <a:t> is supposed to jump to a node, traverse up till we hit the representative root. In arrays we’re going to do basically the same thing.</a:t>
            </a:r>
          </a:p>
          <a:p>
            <a:endParaRPr lang="en-US" dirty="0"/>
          </a:p>
          <a:p>
            <a:r>
              <a:rPr lang="en-US" dirty="0"/>
              <a:t>So if we call </a:t>
            </a:r>
            <a:r>
              <a:rPr lang="en-US" dirty="0" err="1"/>
              <a:t>findSet</a:t>
            </a:r>
            <a:r>
              <a:rPr lang="en-US" dirty="0"/>
              <a:t>(y) for this array what happens</a:t>
            </a:r>
          </a:p>
          <a:p>
            <a:pPr marL="171450" indent="-171450">
              <a:buFontTx/>
              <a:buChar char="-"/>
            </a:pPr>
            <a:r>
              <a:rPr lang="en-US" dirty="0"/>
              <a:t>we’ll see that y’s parent is at index 3</a:t>
            </a:r>
          </a:p>
          <a:p>
            <a:pPr marL="171450" indent="-171450">
              <a:buFontTx/>
              <a:buChar char="-"/>
            </a:pPr>
            <a:r>
              <a:rPr lang="en-US" dirty="0"/>
              <a:t>we’ll see that index 3’s parent is index 5</a:t>
            </a:r>
          </a:p>
          <a:p>
            <a:pPr marL="171450" indent="-171450">
              <a:buFontTx/>
              <a:buChar char="-"/>
            </a:pPr>
            <a:r>
              <a:rPr lang="en-US" dirty="0"/>
              <a:t>we’ll see that index 5 is the root, </a:t>
            </a:r>
            <a:r>
              <a:rPr lang="en-US" dirty="0" err="1"/>
              <a:t>bc</a:t>
            </a:r>
            <a:r>
              <a:rPr lang="en-US" dirty="0"/>
              <a:t> there’s not another parent index</a:t>
            </a:r>
          </a:p>
          <a:p>
            <a:pPr marL="171450" indent="-171450">
              <a:buFontTx/>
              <a:buChar char="-"/>
            </a:pPr>
            <a:r>
              <a:rPr lang="en-US" dirty="0"/>
              <a:t>do path compression on the path we visited </a:t>
            </a:r>
          </a:p>
          <a:p>
            <a:pPr marL="171450" indent="-171450">
              <a:buFontTx/>
              <a:buChar char="-"/>
            </a:pPr>
            <a:r>
              <a:rPr lang="en-US" dirty="0"/>
              <a:t>then return the index and so we’ll return 5. (point to the bolded line at the bottom)</a:t>
            </a:r>
          </a:p>
        </p:txBody>
      </p:sp>
      <p:sp>
        <p:nvSpPr>
          <p:cNvPr id="4" name="Slide Number Placeholder 3"/>
          <p:cNvSpPr>
            <a:spLocks noGrp="1"/>
          </p:cNvSpPr>
          <p:nvPr>
            <p:ph type="sldNum" sz="quarter" idx="5"/>
          </p:nvPr>
        </p:nvSpPr>
        <p:spPr/>
        <p:txBody>
          <a:bodyPr/>
          <a:lstStyle/>
          <a:p>
            <a:fld id="{93B336D0-BB87-4158-9DDA-BA914A234D18}" type="slidenum">
              <a:rPr lang="en-US" smtClean="0"/>
              <a:t>16</a:t>
            </a:fld>
            <a:endParaRPr lang="en-US"/>
          </a:p>
        </p:txBody>
      </p:sp>
    </p:spTree>
    <p:extLst>
      <p:ext uri="{BB962C8B-B14F-4D97-AF65-F5344CB8AC3E}">
        <p14:creationId xmlns:p14="http://schemas.microsoft.com/office/powerpoint/2010/main" val="2955460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so the last slide we just went over the overall idea of </a:t>
            </a:r>
            <a:r>
              <a:rPr lang="en-US" dirty="0" err="1"/>
              <a:t>findSet</a:t>
            </a:r>
            <a:r>
              <a:rPr lang="en-US" dirty="0"/>
              <a:t> for array based disjoint set … but there are a couple things to iron out still</a:t>
            </a:r>
          </a:p>
          <a:p>
            <a:endParaRPr lang="en-US" dirty="0"/>
          </a:p>
          <a:p>
            <a:r>
              <a:rPr lang="en-US" dirty="0"/>
              <a:t>when we called </a:t>
            </a:r>
            <a:r>
              <a:rPr lang="en-US" dirty="0" err="1"/>
              <a:t>findSet</a:t>
            </a:r>
            <a:r>
              <a:rPr lang="en-US" dirty="0"/>
              <a:t>(y) the first step we did was jump to y.  In the slides we drew the letters on top of each position in our array, but how could we keep track of that actually?</a:t>
            </a:r>
          </a:p>
          <a:p>
            <a:endParaRPr lang="en-US" dirty="0"/>
          </a:p>
          <a:p>
            <a:r>
              <a:rPr lang="en-US" dirty="0"/>
              <a:t>Similar to </a:t>
            </a:r>
            <a:r>
              <a:rPr lang="en-US" dirty="0" err="1"/>
              <a:t>ArrayHeap</a:t>
            </a:r>
            <a:r>
              <a:rPr lang="en-US" dirty="0"/>
              <a:t> – we’re going to use a dictionary to keep track of the indices. For this example disjoint set</a:t>
            </a:r>
          </a:p>
          <a:p>
            <a:r>
              <a:rPr lang="en-US" dirty="0"/>
              <a:t>keys: letters</a:t>
            </a:r>
          </a:p>
          <a:p>
            <a:r>
              <a:rPr lang="en-US" dirty="0"/>
              <a:t>values: index</a:t>
            </a:r>
          </a:p>
          <a:p>
            <a:r>
              <a:rPr lang="en-US" dirty="0"/>
              <a:t>(for example if we look up w in the dictionary, we should get 4 back) </a:t>
            </a:r>
          </a:p>
          <a:p>
            <a:endParaRPr lang="en-US" dirty="0"/>
          </a:p>
          <a:p>
            <a:endParaRPr lang="en-US" dirty="0"/>
          </a:p>
        </p:txBody>
      </p:sp>
      <p:sp>
        <p:nvSpPr>
          <p:cNvPr id="4" name="Slide Number Placeholder 3"/>
          <p:cNvSpPr>
            <a:spLocks noGrp="1"/>
          </p:cNvSpPr>
          <p:nvPr>
            <p:ph type="sldNum" sz="quarter" idx="5"/>
          </p:nvPr>
        </p:nvSpPr>
        <p:spPr/>
        <p:txBody>
          <a:bodyPr/>
          <a:lstStyle/>
          <a:p>
            <a:fld id="{93B336D0-BB87-4158-9DDA-BA914A234D18}" type="slidenum">
              <a:rPr lang="en-US" smtClean="0"/>
              <a:t>17</a:t>
            </a:fld>
            <a:endParaRPr lang="en-US"/>
          </a:p>
        </p:txBody>
      </p:sp>
    </p:spTree>
    <p:extLst>
      <p:ext uri="{BB962C8B-B14F-4D97-AF65-F5344CB8AC3E}">
        <p14:creationId xmlns:p14="http://schemas.microsoft.com/office/powerpoint/2010/main" val="9516986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part of </a:t>
            </a:r>
            <a:r>
              <a:rPr lang="en-US" dirty="0" err="1"/>
              <a:t>findSet</a:t>
            </a:r>
            <a:r>
              <a:rPr lang="en-US" dirty="0"/>
              <a:t> that we have to figure out is when exactly to stop traversing upwards - because actually </a:t>
            </a:r>
            <a:r>
              <a:rPr lang="en-US" dirty="0" err="1"/>
              <a:t>int</a:t>
            </a:r>
            <a:r>
              <a:rPr lang="en-US" dirty="0"/>
              <a:t> arrays can’t hold dashes - we have to put a number there.  So the question is – what type of </a:t>
            </a:r>
            <a:r>
              <a:rPr lang="en-US" dirty="0" err="1"/>
              <a:t>int</a:t>
            </a:r>
            <a:r>
              <a:rPr lang="en-US" dirty="0"/>
              <a:t> could we put there as a sign that we’ve reached the root?</a:t>
            </a:r>
          </a:p>
        </p:txBody>
      </p:sp>
      <p:sp>
        <p:nvSpPr>
          <p:cNvPr id="4" name="Slide Number Placeholder 3"/>
          <p:cNvSpPr>
            <a:spLocks noGrp="1"/>
          </p:cNvSpPr>
          <p:nvPr>
            <p:ph type="sldNum" sz="quarter" idx="5"/>
          </p:nvPr>
        </p:nvSpPr>
        <p:spPr/>
        <p:txBody>
          <a:bodyPr/>
          <a:lstStyle/>
          <a:p>
            <a:fld id="{93B336D0-BB87-4158-9DDA-BA914A234D18}" type="slidenum">
              <a:rPr lang="en-US" smtClean="0"/>
              <a:t>18</a:t>
            </a:fld>
            <a:endParaRPr lang="en-US"/>
          </a:p>
        </p:txBody>
      </p:sp>
    </p:spTree>
    <p:extLst>
      <p:ext uri="{BB962C8B-B14F-4D97-AF65-F5344CB8AC3E}">
        <p14:creationId xmlns:p14="http://schemas.microsoft.com/office/powerpoint/2010/main" val="22542671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negative number means when we call </a:t>
            </a:r>
            <a:r>
              <a:rPr lang="en-US" dirty="0" err="1"/>
              <a:t>findSet</a:t>
            </a:r>
            <a:endParaRPr lang="en-US" dirty="0"/>
          </a:p>
          <a:p>
            <a:endParaRPr lang="en-US" dirty="0"/>
          </a:p>
          <a:p>
            <a:r>
              <a:rPr lang="en-US" dirty="0"/>
              <a:t>we can just loop to the parent and the next parent and the next parent till we hit a negative number.  These negative numbers are supposed to help us stop the looping (and we know to stop because it would be pretty bad to try to access a negative index of an array here).</a:t>
            </a:r>
            <a:br>
              <a:rPr lang="en-US" dirty="0"/>
            </a:br>
            <a:endParaRPr lang="en-US" dirty="0"/>
          </a:p>
          <a:p>
            <a:r>
              <a:rPr lang="en-US" dirty="0"/>
              <a:t>And we’re going to do this sort of 2-for-1 smart thing here – let’s not only store a negative number, but lets make it based on the rank so that we don’t have to store the rank else-place too. It’ll be convenient because we’re basically just storing the rank at the root since it’s available (not like it has a parent index to store, unlike the other nodes).  We’ll see that this is going to be useful for union, who has to use the ranks.</a:t>
            </a:r>
            <a:br>
              <a:rPr lang="en-US" dirty="0"/>
            </a:br>
            <a:endParaRPr lang="en-US" dirty="0"/>
          </a:p>
          <a:p>
            <a:r>
              <a:rPr lang="en-US" dirty="0"/>
              <a:t>Some small math caveat- we actually can’t store negative rank directly without always subtracting one from it, so what we store is a formula based on rank (-1 * rank) and then just subtract one again to make sure it’s actually negative.</a:t>
            </a:r>
          </a:p>
          <a:p>
            <a:br>
              <a:rPr lang="en-US" dirty="0"/>
            </a:br>
            <a:r>
              <a:rPr lang="en-US" dirty="0"/>
              <a:t>Don’t worry about the math formula for what we store – it  will appear less daunting when we see how union works on the next slide.</a:t>
            </a:r>
          </a:p>
        </p:txBody>
      </p:sp>
      <p:sp>
        <p:nvSpPr>
          <p:cNvPr id="4" name="Slide Number Placeholder 3"/>
          <p:cNvSpPr>
            <a:spLocks noGrp="1"/>
          </p:cNvSpPr>
          <p:nvPr>
            <p:ph type="sldNum" sz="quarter" idx="5"/>
          </p:nvPr>
        </p:nvSpPr>
        <p:spPr/>
        <p:txBody>
          <a:bodyPr/>
          <a:lstStyle/>
          <a:p>
            <a:fld id="{93B336D0-BB87-4158-9DDA-BA914A234D18}" type="slidenum">
              <a:rPr lang="en-US" smtClean="0"/>
              <a:t>19</a:t>
            </a:fld>
            <a:endParaRPr lang="en-US"/>
          </a:p>
        </p:txBody>
      </p:sp>
    </p:spTree>
    <p:extLst>
      <p:ext uri="{BB962C8B-B14F-4D97-AF65-F5344CB8AC3E}">
        <p14:creationId xmlns:p14="http://schemas.microsoft.com/office/powerpoint/2010/main" val="9346547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just the slide earlier that summarizes </a:t>
            </a:r>
            <a:r>
              <a:rPr lang="en-US" dirty="0" err="1"/>
              <a:t>findSet’s</a:t>
            </a:r>
            <a:r>
              <a:rPr lang="en-US" dirty="0"/>
              <a:t> steps, but in red are some of the details we just talked about.</a:t>
            </a:r>
          </a:p>
          <a:p>
            <a:endParaRPr lang="en-US" dirty="0"/>
          </a:p>
          <a:p>
            <a:r>
              <a:rPr lang="en-US" dirty="0"/>
              <a:t>(read the red bullet points)</a:t>
            </a:r>
          </a:p>
          <a:p>
            <a:endParaRPr lang="en-US" dirty="0"/>
          </a:p>
          <a:p>
            <a:r>
              <a:rPr lang="en-US" dirty="0"/>
              <a:t>questions?</a:t>
            </a:r>
          </a:p>
        </p:txBody>
      </p:sp>
      <p:sp>
        <p:nvSpPr>
          <p:cNvPr id="4" name="Slide Number Placeholder 3"/>
          <p:cNvSpPr>
            <a:spLocks noGrp="1"/>
          </p:cNvSpPr>
          <p:nvPr>
            <p:ph type="sldNum" sz="quarter" idx="5"/>
          </p:nvPr>
        </p:nvSpPr>
        <p:spPr/>
        <p:txBody>
          <a:bodyPr/>
          <a:lstStyle/>
          <a:p>
            <a:fld id="{93B336D0-BB87-4158-9DDA-BA914A234D18}" type="slidenum">
              <a:rPr lang="en-US" smtClean="0"/>
              <a:t>20</a:t>
            </a:fld>
            <a:endParaRPr lang="en-US"/>
          </a:p>
        </p:txBody>
      </p:sp>
    </p:spTree>
    <p:extLst>
      <p:ext uri="{BB962C8B-B14F-4D97-AF65-F5344CB8AC3E}">
        <p14:creationId xmlns:p14="http://schemas.microsoft.com/office/powerpoint/2010/main" val="30131989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do a practice problem if we have time? Take a bit to work on this</a:t>
            </a:r>
          </a:p>
          <a:p>
            <a:endParaRPr lang="en-US" dirty="0"/>
          </a:p>
          <a:p>
            <a:r>
              <a:rPr lang="en-US" dirty="0"/>
              <a:t>30 seconds work</a:t>
            </a:r>
          </a:p>
          <a:p>
            <a:r>
              <a:rPr lang="en-US" dirty="0"/>
              <a:t>1 min discuss</a:t>
            </a:r>
          </a:p>
        </p:txBody>
      </p:sp>
      <p:sp>
        <p:nvSpPr>
          <p:cNvPr id="4" name="Slide Number Placeholder 3"/>
          <p:cNvSpPr>
            <a:spLocks noGrp="1"/>
          </p:cNvSpPr>
          <p:nvPr>
            <p:ph type="sldNum" sz="quarter" idx="5"/>
          </p:nvPr>
        </p:nvSpPr>
        <p:spPr/>
        <p:txBody>
          <a:bodyPr/>
          <a:lstStyle/>
          <a:p>
            <a:fld id="{93B336D0-BB87-4158-9DDA-BA914A234D18}" type="slidenum">
              <a:rPr lang="en-US" smtClean="0"/>
              <a:t>21</a:t>
            </a:fld>
            <a:endParaRPr lang="en-US"/>
          </a:p>
        </p:txBody>
      </p:sp>
    </p:spTree>
    <p:extLst>
      <p:ext uri="{BB962C8B-B14F-4D97-AF65-F5344CB8AC3E}">
        <p14:creationId xmlns:p14="http://schemas.microsoft.com/office/powerpoint/2010/main" val="6182000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B336D0-BB87-4158-9DDA-BA914A234D18}" type="slidenum">
              <a:rPr lang="en-US" smtClean="0"/>
              <a:t>22</a:t>
            </a:fld>
            <a:endParaRPr lang="en-US"/>
          </a:p>
        </p:txBody>
      </p:sp>
    </p:spTree>
    <p:extLst>
      <p:ext uri="{BB962C8B-B14F-4D97-AF65-F5344CB8AC3E}">
        <p14:creationId xmlns:p14="http://schemas.microsoft.com/office/powerpoint/2010/main" val="2453188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B336D0-BB87-4158-9DDA-BA914A234D18}" type="slidenum">
              <a:rPr lang="en-US" smtClean="0"/>
              <a:t>2</a:t>
            </a:fld>
            <a:endParaRPr lang="en-US"/>
          </a:p>
        </p:txBody>
      </p:sp>
    </p:spTree>
    <p:extLst>
      <p:ext uri="{BB962C8B-B14F-4D97-AF65-F5344CB8AC3E}">
        <p14:creationId xmlns:p14="http://schemas.microsoft.com/office/powerpoint/2010/main" val="26618725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we have two different groups that are just starting out – we call </a:t>
            </a:r>
            <a:r>
              <a:rPr lang="en-US" dirty="0" err="1"/>
              <a:t>makeSet</a:t>
            </a:r>
            <a:r>
              <a:rPr lang="en-US" dirty="0"/>
              <a:t> </a:t>
            </a:r>
          </a:p>
        </p:txBody>
      </p:sp>
      <p:sp>
        <p:nvSpPr>
          <p:cNvPr id="4" name="Slide Number Placeholder 3"/>
          <p:cNvSpPr>
            <a:spLocks noGrp="1"/>
          </p:cNvSpPr>
          <p:nvPr>
            <p:ph type="sldNum" sz="quarter" idx="5"/>
          </p:nvPr>
        </p:nvSpPr>
        <p:spPr/>
        <p:txBody>
          <a:bodyPr/>
          <a:lstStyle/>
          <a:p>
            <a:fld id="{93B336D0-BB87-4158-9DDA-BA914A234D18}" type="slidenum">
              <a:rPr lang="en-US" smtClean="0"/>
              <a:t>23</a:t>
            </a:fld>
            <a:endParaRPr lang="en-US"/>
          </a:p>
        </p:txBody>
      </p:sp>
    </p:spTree>
    <p:extLst>
      <p:ext uri="{BB962C8B-B14F-4D97-AF65-F5344CB8AC3E}">
        <p14:creationId xmlns:p14="http://schemas.microsoft.com/office/powerpoint/2010/main" val="37855019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Sanity check:</a:t>
            </a:r>
          </a:p>
          <a:p>
            <a:endParaRPr lang="en-US" dirty="0"/>
          </a:p>
          <a:p>
            <a:r>
              <a:rPr lang="en-US" dirty="0"/>
              <a:t>the height/rank of the set with u in it is ….. 0. So that means 0 * -1 – 1 …. is -1.  So anytime you make a new set, its value in the array should be -1.</a:t>
            </a:r>
          </a:p>
        </p:txBody>
      </p:sp>
      <p:sp>
        <p:nvSpPr>
          <p:cNvPr id="4" name="Slide Number Placeholder 3"/>
          <p:cNvSpPr>
            <a:spLocks noGrp="1"/>
          </p:cNvSpPr>
          <p:nvPr>
            <p:ph type="sldNum" sz="quarter" idx="5"/>
          </p:nvPr>
        </p:nvSpPr>
        <p:spPr/>
        <p:txBody>
          <a:bodyPr/>
          <a:lstStyle/>
          <a:p>
            <a:fld id="{93B336D0-BB87-4158-9DDA-BA914A234D18}" type="slidenum">
              <a:rPr lang="en-US" smtClean="0"/>
              <a:t>24</a:t>
            </a:fld>
            <a:endParaRPr lang="en-US"/>
          </a:p>
        </p:txBody>
      </p:sp>
    </p:spTree>
    <p:extLst>
      <p:ext uri="{BB962C8B-B14F-4D97-AF65-F5344CB8AC3E}">
        <p14:creationId xmlns:p14="http://schemas.microsoft.com/office/powerpoint/2010/main" val="275875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for v</a:t>
            </a:r>
          </a:p>
        </p:txBody>
      </p:sp>
      <p:sp>
        <p:nvSpPr>
          <p:cNvPr id="4" name="Slide Number Placeholder 3"/>
          <p:cNvSpPr>
            <a:spLocks noGrp="1"/>
          </p:cNvSpPr>
          <p:nvPr>
            <p:ph type="sldNum" sz="quarter" idx="5"/>
          </p:nvPr>
        </p:nvSpPr>
        <p:spPr/>
        <p:txBody>
          <a:bodyPr/>
          <a:lstStyle/>
          <a:p>
            <a:fld id="{93B336D0-BB87-4158-9DDA-BA914A234D18}" type="slidenum">
              <a:rPr lang="en-US" smtClean="0"/>
              <a:t>25</a:t>
            </a:fld>
            <a:endParaRPr lang="en-US"/>
          </a:p>
        </p:txBody>
      </p:sp>
    </p:spTree>
    <p:extLst>
      <p:ext uri="{BB962C8B-B14F-4D97-AF65-F5344CB8AC3E}">
        <p14:creationId xmlns:p14="http://schemas.microsoft.com/office/powerpoint/2010/main" val="20413626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Then what happens we when union them?</a:t>
            </a:r>
          </a:p>
          <a:p>
            <a:endParaRPr lang="en-US" dirty="0"/>
          </a:p>
          <a:p>
            <a:r>
              <a:rPr lang="en-US" dirty="0"/>
              <a:t>First let’s set one root to point to the other – how do we do this? Set one of the root to store the parent index. So we’ll have v be the parent, so the child (u) is going to store v’s index … 1.</a:t>
            </a:r>
          </a:p>
        </p:txBody>
      </p:sp>
      <p:sp>
        <p:nvSpPr>
          <p:cNvPr id="4" name="Slide Number Placeholder 3"/>
          <p:cNvSpPr>
            <a:spLocks noGrp="1"/>
          </p:cNvSpPr>
          <p:nvPr>
            <p:ph type="sldNum" sz="quarter" idx="5"/>
          </p:nvPr>
        </p:nvSpPr>
        <p:spPr/>
        <p:txBody>
          <a:bodyPr/>
          <a:lstStyle/>
          <a:p>
            <a:fld id="{93B336D0-BB87-4158-9DDA-BA914A234D18}" type="slidenum">
              <a:rPr lang="en-US" smtClean="0"/>
              <a:t>26</a:t>
            </a:fld>
            <a:endParaRPr lang="en-US"/>
          </a:p>
        </p:txBody>
      </p:sp>
    </p:spTree>
    <p:extLst>
      <p:ext uri="{BB962C8B-B14F-4D97-AF65-F5344CB8AC3E}">
        <p14:creationId xmlns:p14="http://schemas.microsoft.com/office/powerpoint/2010/main" val="39552261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we have to remember to update the rank BECAUSE in union by rank (just a rule from earlier) if there’s a </a:t>
            </a:r>
            <a:r>
              <a:rPr lang="en-US" dirty="0" err="1"/>
              <a:t>tie,you</a:t>
            </a:r>
            <a:r>
              <a:rPr lang="en-US" dirty="0"/>
              <a:t> increment the rank.  </a:t>
            </a:r>
          </a:p>
          <a:p>
            <a:endParaRPr lang="en-US" dirty="0"/>
          </a:p>
          <a:p>
            <a:r>
              <a:rPr lang="en-US" dirty="0"/>
              <a:t>Now what’s the rank/height of this set? Should be 1 …. which if you take the negative of and subtract 1, it’s -2.  There’s this note here in the slides – basically any time you increase the rank by +1, it means you can actually just subtract one from this negative version of rank.</a:t>
            </a:r>
          </a:p>
        </p:txBody>
      </p:sp>
      <p:sp>
        <p:nvSpPr>
          <p:cNvPr id="4" name="Slide Number Placeholder 3"/>
          <p:cNvSpPr>
            <a:spLocks noGrp="1"/>
          </p:cNvSpPr>
          <p:nvPr>
            <p:ph type="sldNum" sz="quarter" idx="5"/>
          </p:nvPr>
        </p:nvSpPr>
        <p:spPr/>
        <p:txBody>
          <a:bodyPr/>
          <a:lstStyle/>
          <a:p>
            <a:fld id="{93B336D0-BB87-4158-9DDA-BA914A234D18}" type="slidenum">
              <a:rPr lang="en-US" smtClean="0"/>
              <a:t>27</a:t>
            </a:fld>
            <a:endParaRPr lang="en-US"/>
          </a:p>
        </p:txBody>
      </p:sp>
    </p:spTree>
    <p:extLst>
      <p:ext uri="{BB962C8B-B14F-4D97-AF65-F5344CB8AC3E}">
        <p14:creationId xmlns:p14="http://schemas.microsoft.com/office/powerpoint/2010/main" val="144236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B336D0-BB87-4158-9DDA-BA914A234D18}" type="slidenum">
              <a:rPr lang="en-US" smtClean="0"/>
              <a:t>4</a:t>
            </a:fld>
            <a:endParaRPr lang="en-US"/>
          </a:p>
        </p:txBody>
      </p:sp>
    </p:spTree>
    <p:extLst>
      <p:ext uri="{BB962C8B-B14F-4D97-AF65-F5344CB8AC3E}">
        <p14:creationId xmlns:p14="http://schemas.microsoft.com/office/powerpoint/2010/main" val="2511036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B336D0-BB87-4158-9DDA-BA914A234D18}" type="slidenum">
              <a:rPr lang="en-US" smtClean="0"/>
              <a:t>5</a:t>
            </a:fld>
            <a:endParaRPr lang="en-US"/>
          </a:p>
        </p:txBody>
      </p:sp>
    </p:spTree>
    <p:extLst>
      <p:ext uri="{BB962C8B-B14F-4D97-AF65-F5344CB8AC3E}">
        <p14:creationId xmlns:p14="http://schemas.microsoft.com/office/powerpoint/2010/main" val="2559568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a disjoint set on the right is implemented as the array on the left.  We’re arbitrarily deciding which node is which position, but it’s labeled on top of the array (not stored in the array). For example, the node for a will be represented by index 0, the node for e will be represented by index 1 ….</a:t>
            </a:r>
            <a:br>
              <a:rPr lang="en-US" dirty="0"/>
            </a:br>
            <a:br>
              <a:rPr lang="en-US" dirty="0"/>
            </a:br>
            <a:r>
              <a:rPr lang="en-US" dirty="0"/>
              <a:t>Let’s try to understand this array representation here</a:t>
            </a:r>
          </a:p>
          <a:p>
            <a:endParaRPr lang="en-US" dirty="0"/>
          </a:p>
          <a:p>
            <a:r>
              <a:rPr lang="en-US" dirty="0"/>
              <a:t>in our disjoint set on the right, B’s parent is A</a:t>
            </a:r>
          </a:p>
          <a:p>
            <a:r>
              <a:rPr lang="en-US" dirty="0"/>
              <a:t>which means in our array representation – since we’re storing the index of the parent node, B should store the index of A – B’s storing 0 … and index 0 is A – looks good.</a:t>
            </a:r>
          </a:p>
          <a:p>
            <a:endParaRPr lang="en-US" dirty="0"/>
          </a:p>
          <a:p>
            <a:r>
              <a:rPr lang="en-US" dirty="0"/>
              <a:t>We can also check C and D ... they should both store the index of their parent who is E.  They store index 1 which ….. is E. Great.</a:t>
            </a:r>
          </a:p>
          <a:p>
            <a:endParaRPr lang="en-US" dirty="0"/>
          </a:p>
          <a:p>
            <a:r>
              <a:rPr lang="en-US" dirty="0"/>
              <a:t>So for F that I’ve left as a question mark … what should we store there? Index 2.</a:t>
            </a:r>
            <a:br>
              <a:rPr lang="en-US" dirty="0"/>
            </a:br>
            <a:endParaRPr lang="en-US" dirty="0"/>
          </a:p>
        </p:txBody>
      </p:sp>
      <p:sp>
        <p:nvSpPr>
          <p:cNvPr id="4" name="Slide Number Placeholder 3"/>
          <p:cNvSpPr>
            <a:spLocks noGrp="1"/>
          </p:cNvSpPr>
          <p:nvPr>
            <p:ph type="sldNum" sz="quarter" idx="5"/>
          </p:nvPr>
        </p:nvSpPr>
        <p:spPr/>
        <p:txBody>
          <a:bodyPr/>
          <a:lstStyle/>
          <a:p>
            <a:fld id="{93B336D0-BB87-4158-9DDA-BA914A234D18}" type="slidenum">
              <a:rPr lang="en-US" smtClean="0"/>
              <a:t>8</a:t>
            </a:fld>
            <a:endParaRPr lang="en-US"/>
          </a:p>
        </p:txBody>
      </p:sp>
    </p:spTree>
    <p:extLst>
      <p:ext uri="{BB962C8B-B14F-4D97-AF65-F5344CB8AC3E}">
        <p14:creationId xmlns:p14="http://schemas.microsoft.com/office/powerpoint/2010/main" val="3346547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a disjoint set on the right is implemented as the array on the left.  We’re arbitrarily deciding which node is which position, but it’s labeled on top of the array (not stored in the array). For example, the node for a will be represented by index 0, the node for e will be represented by index 1 ….</a:t>
            </a:r>
            <a:br>
              <a:rPr lang="en-US" dirty="0"/>
            </a:br>
            <a:br>
              <a:rPr lang="en-US" dirty="0"/>
            </a:br>
            <a:r>
              <a:rPr lang="en-US" dirty="0"/>
              <a:t>Let’s try to understand this array representation here</a:t>
            </a:r>
          </a:p>
          <a:p>
            <a:endParaRPr lang="en-US" dirty="0"/>
          </a:p>
          <a:p>
            <a:r>
              <a:rPr lang="en-US" dirty="0"/>
              <a:t>in our disjoint set on the right, B’s parent is A</a:t>
            </a:r>
          </a:p>
          <a:p>
            <a:r>
              <a:rPr lang="en-US" dirty="0"/>
              <a:t>which means in our array representation – since we’re storing the index of the parent node, B should store the index of A – B’s storing 0 … and index 0 is A – looks good.</a:t>
            </a:r>
          </a:p>
          <a:p>
            <a:endParaRPr lang="en-US" dirty="0"/>
          </a:p>
          <a:p>
            <a:r>
              <a:rPr lang="en-US" dirty="0"/>
              <a:t>We can also check C and D ... they should both store the index of their parent who is E.  They store index 1 which ….. is E. Great.</a:t>
            </a:r>
          </a:p>
          <a:p>
            <a:endParaRPr lang="en-US" dirty="0"/>
          </a:p>
          <a:p>
            <a:r>
              <a:rPr lang="en-US" dirty="0"/>
              <a:t>So for F that I’ve left as a question mark … what should we store there? Index 2.</a:t>
            </a:r>
            <a:br>
              <a:rPr lang="en-US" dirty="0"/>
            </a:br>
            <a:endParaRPr lang="en-US" dirty="0"/>
          </a:p>
        </p:txBody>
      </p:sp>
      <p:sp>
        <p:nvSpPr>
          <p:cNvPr id="4" name="Slide Number Placeholder 3"/>
          <p:cNvSpPr>
            <a:spLocks noGrp="1"/>
          </p:cNvSpPr>
          <p:nvPr>
            <p:ph type="sldNum" sz="quarter" idx="5"/>
          </p:nvPr>
        </p:nvSpPr>
        <p:spPr/>
        <p:txBody>
          <a:bodyPr/>
          <a:lstStyle/>
          <a:p>
            <a:fld id="{93B336D0-BB87-4158-9DDA-BA914A234D18}" type="slidenum">
              <a:rPr lang="en-US" smtClean="0"/>
              <a:t>9</a:t>
            </a:fld>
            <a:endParaRPr lang="en-US"/>
          </a:p>
        </p:txBody>
      </p:sp>
    </p:spTree>
    <p:extLst>
      <p:ext uri="{BB962C8B-B14F-4D97-AF65-F5344CB8AC3E}">
        <p14:creationId xmlns:p14="http://schemas.microsoft.com/office/powerpoint/2010/main" val="2014458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B336D0-BB87-4158-9DDA-BA914A234D18}" type="slidenum">
              <a:rPr lang="en-US" smtClean="0"/>
              <a:t>10</a:t>
            </a:fld>
            <a:endParaRPr lang="en-US"/>
          </a:p>
        </p:txBody>
      </p:sp>
    </p:spTree>
    <p:extLst>
      <p:ext uri="{BB962C8B-B14F-4D97-AF65-F5344CB8AC3E}">
        <p14:creationId xmlns:p14="http://schemas.microsoft.com/office/powerpoint/2010/main" val="2941138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B336D0-BB87-4158-9DDA-BA914A234D18}" type="slidenum">
              <a:rPr lang="en-US" smtClean="0"/>
              <a:t>11</a:t>
            </a:fld>
            <a:endParaRPr lang="en-US"/>
          </a:p>
        </p:txBody>
      </p:sp>
    </p:spTree>
    <p:extLst>
      <p:ext uri="{BB962C8B-B14F-4D97-AF65-F5344CB8AC3E}">
        <p14:creationId xmlns:p14="http://schemas.microsoft.com/office/powerpoint/2010/main" val="3493781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B336D0-BB87-4158-9DDA-BA914A234D18}" type="slidenum">
              <a:rPr lang="en-US" smtClean="0"/>
              <a:t>12</a:t>
            </a:fld>
            <a:endParaRPr lang="en-US"/>
          </a:p>
        </p:txBody>
      </p:sp>
    </p:spTree>
    <p:extLst>
      <p:ext uri="{BB962C8B-B14F-4D97-AF65-F5344CB8AC3E}">
        <p14:creationId xmlns:p14="http://schemas.microsoft.com/office/powerpoint/2010/main" val="2061353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dirty="0"/>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B5EC2F33-17DA-436E-A851-E42A0D33E292}" type="datetime1">
              <a:rPr lang="en-US" smtClean="0"/>
              <a:t>5/31/19</a:t>
            </a:fld>
            <a:endParaRPr lang="en-US"/>
          </a:p>
        </p:txBody>
      </p:sp>
      <p:sp>
        <p:nvSpPr>
          <p:cNvPr id="5" name="Footer Placeholder 4"/>
          <p:cNvSpPr>
            <a:spLocks noGrp="1"/>
          </p:cNvSpPr>
          <p:nvPr>
            <p:ph type="ftr" sz="quarter" idx="11"/>
          </p:nvPr>
        </p:nvSpPr>
        <p:spPr/>
        <p:txBody>
          <a:bodyPr/>
          <a:lstStyle/>
          <a:p>
            <a:r>
              <a:rPr lang="en-US"/>
              <a:t>CSE 373 SP 18 - Kasey Champion</a:t>
            </a:r>
          </a:p>
        </p:txBody>
      </p:sp>
      <p:sp>
        <p:nvSpPr>
          <p:cNvPr id="6" name="Slide Number Placeholder 5"/>
          <p:cNvSpPr>
            <a:spLocks noGrp="1"/>
          </p:cNvSpPr>
          <p:nvPr>
            <p:ph type="sldNum" sz="quarter" idx="12"/>
          </p:nvPr>
        </p:nvSpPr>
        <p:spPr/>
        <p:txBody>
          <a:bodyPr/>
          <a:lstStyle/>
          <a:p>
            <a:fld id="{659665DE-58FC-41F4-AC58-2C90A5E0052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rgbClr val="4C3282"/>
            </a:solidFill>
          </a:ln>
        </p:spPr>
        <p:style>
          <a:lnRef idx="1">
            <a:schemeClr val="accent1"/>
          </a:lnRef>
          <a:fillRef idx="0">
            <a:schemeClr val="accent1"/>
          </a:fillRef>
          <a:effectRef idx="0">
            <a:schemeClr val="accent1"/>
          </a:effectRef>
          <a:fontRef idx="minor">
            <a:schemeClr val="tx1"/>
          </a:fontRef>
        </p:style>
      </p:cxnSp>
      <p:pic>
        <p:nvPicPr>
          <p:cNvPr id="1028" name="Picture 4" descr="Cherry blossoms on Grant Lane">
            <a:extLst>
              <a:ext uri="{FF2B5EF4-FFF2-40B4-BE49-F238E27FC236}">
                <a16:creationId xmlns:a16="http://schemas.microsoft.com/office/drawing/2014/main" id="{E196A663-22E9-46AF-AE76-3031B2F2C7B5}"/>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30034" b="13442"/>
          <a:stretch/>
        </p:blipFill>
        <p:spPr bwMode="auto">
          <a:xfrm>
            <a:off x="-3" y="-1"/>
            <a:ext cx="12192002" cy="4594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4505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01CC624-0437-43EF-99D3-4B5E545BF210}"/>
              </a:ext>
            </a:extLst>
          </p:cNvPr>
          <p:cNvSpPr/>
          <p:nvPr userDrawn="1"/>
        </p:nvSpPr>
        <p:spPr>
          <a:xfrm>
            <a:off x="272955" y="0"/>
            <a:ext cx="423081" cy="15623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a:extLst>
              <a:ext uri="{FF2B5EF4-FFF2-40B4-BE49-F238E27FC236}">
                <a16:creationId xmlns:a16="http://schemas.microsoft.com/office/drawing/2014/main" id="{05FEBE18-A94F-4CF8-8975-BC720F0701B8}"/>
              </a:ext>
            </a:extLst>
          </p:cNvPr>
          <p:cNvSpPr>
            <a:spLocks noGrp="1"/>
          </p:cNvSpPr>
          <p:nvPr>
            <p:ph type="dt" sz="half" idx="10"/>
          </p:nvPr>
        </p:nvSpPr>
        <p:spPr/>
        <p:txBody>
          <a:bodyPr/>
          <a:lstStyle/>
          <a:p>
            <a:fld id="{20B1D116-9EEC-4608-812B-930500586DFA}" type="datetime1">
              <a:rPr lang="en-US" smtClean="0"/>
              <a:t>5/31/19</a:t>
            </a:fld>
            <a:endParaRPr lang="en-US"/>
          </a:p>
        </p:txBody>
      </p:sp>
      <p:sp>
        <p:nvSpPr>
          <p:cNvPr id="4" name="Footer Placeholder 3">
            <a:extLst>
              <a:ext uri="{FF2B5EF4-FFF2-40B4-BE49-F238E27FC236}">
                <a16:creationId xmlns:a16="http://schemas.microsoft.com/office/drawing/2014/main" id="{79FEFF45-D87C-45A5-8A43-AA51E8326F0B}"/>
              </a:ext>
            </a:extLst>
          </p:cNvPr>
          <p:cNvSpPr>
            <a:spLocks noGrp="1"/>
          </p:cNvSpPr>
          <p:nvPr>
            <p:ph type="ftr" sz="quarter" idx="11"/>
          </p:nvPr>
        </p:nvSpPr>
        <p:spPr/>
        <p:txBody>
          <a:bodyPr/>
          <a:lstStyle/>
          <a:p>
            <a:r>
              <a:rPr lang="en-US"/>
              <a:t>CSE 373 SP 18 - Kasey Champion</a:t>
            </a:r>
            <a:endParaRPr lang="en-US" dirty="0"/>
          </a:p>
        </p:txBody>
      </p:sp>
      <p:sp>
        <p:nvSpPr>
          <p:cNvPr id="5" name="Slide Number Placeholder 4">
            <a:extLst>
              <a:ext uri="{FF2B5EF4-FFF2-40B4-BE49-F238E27FC236}">
                <a16:creationId xmlns:a16="http://schemas.microsoft.com/office/drawing/2014/main" id="{94B072C5-2DDD-45C4-966C-970A137A42B6}"/>
              </a:ext>
            </a:extLst>
          </p:cNvPr>
          <p:cNvSpPr>
            <a:spLocks noGrp="1"/>
          </p:cNvSpPr>
          <p:nvPr>
            <p:ph type="sldNum" sz="quarter" idx="12"/>
          </p:nvPr>
        </p:nvSpPr>
        <p:spPr/>
        <p:txBody>
          <a:bodyPr/>
          <a:lstStyle/>
          <a:p>
            <a:fld id="{659665DE-58FC-41F4-AC58-2C90A5E00527}" type="slidenum">
              <a:rPr lang="en-US" smtClean="0"/>
              <a:pPr/>
              <a:t>‹#›</a:t>
            </a:fld>
            <a:endParaRPr lang="en-US"/>
          </a:p>
        </p:txBody>
      </p:sp>
      <p:cxnSp>
        <p:nvCxnSpPr>
          <p:cNvPr id="16" name="Straight Connector 15">
            <a:extLst>
              <a:ext uri="{FF2B5EF4-FFF2-40B4-BE49-F238E27FC236}">
                <a16:creationId xmlns:a16="http://schemas.microsoft.com/office/drawing/2014/main" id="{537B5817-8D3A-4DD3-92FF-32BBC5F91560}"/>
              </a:ext>
            </a:extLst>
          </p:cNvPr>
          <p:cNvCxnSpPr/>
          <p:nvPr userDrawn="1"/>
        </p:nvCxnSpPr>
        <p:spPr>
          <a:xfrm>
            <a:off x="61415" y="753975"/>
            <a:ext cx="12008609" cy="0"/>
          </a:xfrm>
          <a:prstGeom prst="line">
            <a:avLst/>
          </a:prstGeom>
          <a:ln>
            <a:solidFill>
              <a:srgbClr val="D8D8D8"/>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32B1C59-33FF-4FB4-BDD7-F61C64008581}"/>
              </a:ext>
            </a:extLst>
          </p:cNvPr>
          <p:cNvSpPr>
            <a:spLocks noGrp="1"/>
          </p:cNvSpPr>
          <p:nvPr>
            <p:ph type="title"/>
          </p:nvPr>
        </p:nvSpPr>
        <p:spPr>
          <a:xfrm>
            <a:off x="1428134" y="263276"/>
            <a:ext cx="10334364" cy="1014667"/>
          </a:xfrm>
          <a:solidFill>
            <a:schemeClr val="bg1"/>
          </a:solidFill>
        </p:spPr>
        <p:txBody>
          <a:bodyPr/>
          <a:lstStyle/>
          <a:p>
            <a:r>
              <a:rPr lang="en-US" dirty="0"/>
              <a:t>Click to edit Master title style</a:t>
            </a:r>
          </a:p>
        </p:txBody>
      </p:sp>
      <p:grpSp>
        <p:nvGrpSpPr>
          <p:cNvPr id="13" name="Group 12">
            <a:extLst>
              <a:ext uri="{FF2B5EF4-FFF2-40B4-BE49-F238E27FC236}">
                <a16:creationId xmlns:a16="http://schemas.microsoft.com/office/drawing/2014/main" id="{FB754F48-B758-43EB-980F-1E2884C8E2A7}"/>
              </a:ext>
            </a:extLst>
          </p:cNvPr>
          <p:cNvGrpSpPr/>
          <p:nvPr userDrawn="1"/>
        </p:nvGrpSpPr>
        <p:grpSpPr>
          <a:xfrm>
            <a:off x="575239" y="475151"/>
            <a:ext cx="631298" cy="631298"/>
            <a:chOff x="1530939" y="2405329"/>
            <a:chExt cx="631298" cy="631298"/>
          </a:xfrm>
        </p:grpSpPr>
        <p:sp>
          <p:nvSpPr>
            <p:cNvPr id="7" name="Oval 6">
              <a:extLst>
                <a:ext uri="{FF2B5EF4-FFF2-40B4-BE49-F238E27FC236}">
                  <a16:creationId xmlns:a16="http://schemas.microsoft.com/office/drawing/2014/main" id="{99BADBD9-302C-40D9-A763-C65CCFE16FDE}"/>
                </a:ext>
              </a:extLst>
            </p:cNvPr>
            <p:cNvSpPr/>
            <p:nvPr userDrawn="1"/>
          </p:nvSpPr>
          <p:spPr>
            <a:xfrm>
              <a:off x="1530939" y="2405329"/>
              <a:ext cx="631298" cy="631298"/>
            </a:xfrm>
            <a:prstGeom prst="ellipse">
              <a:avLst/>
            </a:prstGeom>
            <a:solidFill>
              <a:srgbClr val="B6A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Shape 490">
              <a:extLst>
                <a:ext uri="{FF2B5EF4-FFF2-40B4-BE49-F238E27FC236}">
                  <a16:creationId xmlns:a16="http://schemas.microsoft.com/office/drawing/2014/main" id="{ABC713E7-D704-4682-B292-907313F269C9}"/>
                </a:ext>
              </a:extLst>
            </p:cNvPr>
            <p:cNvGrpSpPr/>
            <p:nvPr userDrawn="1"/>
          </p:nvGrpSpPr>
          <p:grpSpPr>
            <a:xfrm>
              <a:off x="1661835" y="2536225"/>
              <a:ext cx="369505" cy="369505"/>
              <a:chOff x="2594050" y="1631825"/>
              <a:chExt cx="439625" cy="439625"/>
            </a:xfrm>
          </p:grpSpPr>
          <p:sp>
            <p:nvSpPr>
              <p:cNvPr id="9" name="Shape 491">
                <a:extLst>
                  <a:ext uri="{FF2B5EF4-FFF2-40B4-BE49-F238E27FC236}">
                    <a16:creationId xmlns:a16="http://schemas.microsoft.com/office/drawing/2014/main" id="{5701E159-D011-460A-BF32-22B3BFF6328B}"/>
                  </a:ext>
                </a:extLst>
              </p:cNvPr>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492">
                <a:extLst>
                  <a:ext uri="{FF2B5EF4-FFF2-40B4-BE49-F238E27FC236}">
                    <a16:creationId xmlns:a16="http://schemas.microsoft.com/office/drawing/2014/main" id="{CA3D8659-8AB7-48FB-9131-98E6A18A0B20}"/>
                  </a:ext>
                </a:extLst>
              </p:cNvPr>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493">
                <a:extLst>
                  <a:ext uri="{FF2B5EF4-FFF2-40B4-BE49-F238E27FC236}">
                    <a16:creationId xmlns:a16="http://schemas.microsoft.com/office/drawing/2014/main" id="{A811AE90-64AA-41C3-9DE9-62A86028AA6C}"/>
                  </a:ext>
                </a:extLst>
              </p:cNvPr>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494">
                <a:extLst>
                  <a:ext uri="{FF2B5EF4-FFF2-40B4-BE49-F238E27FC236}">
                    <a16:creationId xmlns:a16="http://schemas.microsoft.com/office/drawing/2014/main" id="{0551D70B-4457-48F5-81B9-3A38F6B661D9}"/>
                  </a:ext>
                </a:extLst>
              </p:cNvPr>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17" name="Content Placeholder 2">
            <a:extLst>
              <a:ext uri="{FF2B5EF4-FFF2-40B4-BE49-F238E27FC236}">
                <a16:creationId xmlns:a16="http://schemas.microsoft.com/office/drawing/2014/main" id="{572BD7EC-0D21-433C-A8B8-B34982C0240B}"/>
              </a:ext>
            </a:extLst>
          </p:cNvPr>
          <p:cNvSpPr>
            <a:spLocks noGrp="1"/>
          </p:cNvSpPr>
          <p:nvPr>
            <p:ph idx="1"/>
          </p:nvPr>
        </p:nvSpPr>
        <p:spPr>
          <a:xfrm>
            <a:off x="1428134" y="1463857"/>
            <a:ext cx="10334364" cy="4845504"/>
          </a:xfrm>
        </p:spPr>
        <p:txBody>
          <a:bodyPr/>
          <a:lstStyle>
            <a:lvl1pPr marL="91440" indent="-91440">
              <a:buClr>
                <a:srgbClr val="4C3282"/>
              </a:buClr>
              <a:buFont typeface="Segoe UI Semilight" panose="020B0402040204020203" pitchFamily="34" charset="0"/>
              <a:buChar char="-"/>
              <a:defRPr/>
            </a:lvl1pPr>
            <a:lvl2pPr>
              <a:buClr>
                <a:srgbClr val="4C3282"/>
              </a:buClr>
              <a:defRPr/>
            </a:lvl2pPr>
            <a:lvl3pPr>
              <a:buClr>
                <a:srgbClr val="4C3282"/>
              </a:buClr>
              <a:defRPr/>
            </a:lvl3pPr>
            <a:lvl4pPr>
              <a:buClr>
                <a:srgbClr val="4C3282"/>
              </a:buClr>
              <a:defRPr/>
            </a:lvl4pPr>
            <a:lvl5pPr>
              <a:buClr>
                <a:srgbClr val="4C3282"/>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62775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6356FD08-8E43-4554-8ACC-11234BCBCF4E}"/>
              </a:ext>
            </a:extLst>
          </p:cNvPr>
          <p:cNvCxnSpPr/>
          <p:nvPr userDrawn="1"/>
        </p:nvCxnSpPr>
        <p:spPr>
          <a:xfrm>
            <a:off x="127669" y="3557888"/>
            <a:ext cx="11914495" cy="0"/>
          </a:xfrm>
          <a:prstGeom prst="line">
            <a:avLst/>
          </a:prstGeom>
          <a:ln w="19050">
            <a:solidFill>
              <a:srgbClr val="D8D8D8"/>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777F25E-8269-472E-9791-7EB74F793C8D}"/>
              </a:ext>
            </a:extLst>
          </p:cNvPr>
          <p:cNvSpPr>
            <a:spLocks noGrp="1"/>
          </p:cNvSpPr>
          <p:nvPr>
            <p:ph type="title"/>
          </p:nvPr>
        </p:nvSpPr>
        <p:spPr>
          <a:xfrm>
            <a:off x="1902775" y="3262680"/>
            <a:ext cx="6504161" cy="590415"/>
          </a:xfrm>
          <a:solidFill>
            <a:schemeClr val="bg1"/>
          </a:solidFill>
        </p:spPr>
        <p:txBody>
          <a:bodyPr>
            <a:noAutofit/>
          </a:bodyPr>
          <a:lstStyle>
            <a:lvl1pPr>
              <a:defRPr sz="3200">
                <a:latin typeface="Segoe UI Semibold" panose="020B0702040204020203" pitchFamily="34" charset="0"/>
                <a:cs typeface="Segoe UI Semibold" panose="020B0702040204020203"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2A7D8F82-27EF-4582-903A-FAC779261E7E}"/>
              </a:ext>
            </a:extLst>
          </p:cNvPr>
          <p:cNvSpPr>
            <a:spLocks noGrp="1"/>
          </p:cNvSpPr>
          <p:nvPr>
            <p:ph type="dt" sz="half" idx="10"/>
          </p:nvPr>
        </p:nvSpPr>
        <p:spPr/>
        <p:txBody>
          <a:bodyPr/>
          <a:lstStyle/>
          <a:p>
            <a:fld id="{20B1D116-9EEC-4608-812B-930500586DFA}" type="datetime1">
              <a:rPr lang="en-US" smtClean="0"/>
              <a:t>5/31/19</a:t>
            </a:fld>
            <a:endParaRPr lang="en-US"/>
          </a:p>
        </p:txBody>
      </p:sp>
      <p:sp>
        <p:nvSpPr>
          <p:cNvPr id="4" name="Footer Placeholder 3">
            <a:extLst>
              <a:ext uri="{FF2B5EF4-FFF2-40B4-BE49-F238E27FC236}">
                <a16:creationId xmlns:a16="http://schemas.microsoft.com/office/drawing/2014/main" id="{E706C1EE-E506-47FA-A188-0DF16D497E4D}"/>
              </a:ext>
            </a:extLst>
          </p:cNvPr>
          <p:cNvSpPr>
            <a:spLocks noGrp="1"/>
          </p:cNvSpPr>
          <p:nvPr>
            <p:ph type="ftr" sz="quarter" idx="11"/>
          </p:nvPr>
        </p:nvSpPr>
        <p:spPr/>
        <p:txBody>
          <a:bodyPr/>
          <a:lstStyle/>
          <a:p>
            <a:r>
              <a:rPr lang="en-US"/>
              <a:t>CSE 373 SP 18 - Kasey Champion</a:t>
            </a:r>
            <a:endParaRPr lang="en-US" dirty="0"/>
          </a:p>
        </p:txBody>
      </p:sp>
      <p:sp>
        <p:nvSpPr>
          <p:cNvPr id="5" name="Slide Number Placeholder 4">
            <a:extLst>
              <a:ext uri="{FF2B5EF4-FFF2-40B4-BE49-F238E27FC236}">
                <a16:creationId xmlns:a16="http://schemas.microsoft.com/office/drawing/2014/main" id="{D980F48F-87DE-4815-AD70-D0F2CA558E7D}"/>
              </a:ext>
            </a:extLst>
          </p:cNvPr>
          <p:cNvSpPr>
            <a:spLocks noGrp="1"/>
          </p:cNvSpPr>
          <p:nvPr>
            <p:ph type="sldNum" sz="quarter" idx="12"/>
          </p:nvPr>
        </p:nvSpPr>
        <p:spPr/>
        <p:txBody>
          <a:bodyPr/>
          <a:lstStyle/>
          <a:p>
            <a:fld id="{659665DE-58FC-41F4-AC58-2C90A5E00527}" type="slidenum">
              <a:rPr lang="en-US" smtClean="0"/>
              <a:pPr/>
              <a:t>‹#›</a:t>
            </a:fld>
            <a:endParaRPr lang="en-US"/>
          </a:p>
        </p:txBody>
      </p:sp>
      <p:sp>
        <p:nvSpPr>
          <p:cNvPr id="7" name="Oval 6">
            <a:extLst>
              <a:ext uri="{FF2B5EF4-FFF2-40B4-BE49-F238E27FC236}">
                <a16:creationId xmlns:a16="http://schemas.microsoft.com/office/drawing/2014/main" id="{886714E5-EBF9-4569-A5F7-79EC8ADBC566}"/>
              </a:ext>
            </a:extLst>
          </p:cNvPr>
          <p:cNvSpPr/>
          <p:nvPr userDrawn="1"/>
        </p:nvSpPr>
        <p:spPr>
          <a:xfrm>
            <a:off x="743453" y="3050554"/>
            <a:ext cx="897775" cy="897775"/>
          </a:xfrm>
          <a:prstGeom prst="ellipse">
            <a:avLst/>
          </a:prstGeom>
          <a:solidFill>
            <a:srgbClr val="B6A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48A67AF-FC3C-498E-9019-5526D4E35E56}"/>
              </a:ext>
            </a:extLst>
          </p:cNvPr>
          <p:cNvSpPr/>
          <p:nvPr userDrawn="1"/>
        </p:nvSpPr>
        <p:spPr>
          <a:xfrm>
            <a:off x="321425" y="60960"/>
            <a:ext cx="171797" cy="14741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Shape 496">
            <a:extLst>
              <a:ext uri="{FF2B5EF4-FFF2-40B4-BE49-F238E27FC236}">
                <a16:creationId xmlns:a16="http://schemas.microsoft.com/office/drawing/2014/main" id="{A9D83950-EFA8-45B6-9842-F0E75D62D1E4}"/>
              </a:ext>
            </a:extLst>
          </p:cNvPr>
          <p:cNvGrpSpPr/>
          <p:nvPr userDrawn="1"/>
        </p:nvGrpSpPr>
        <p:grpSpPr>
          <a:xfrm>
            <a:off x="1042384" y="3287057"/>
            <a:ext cx="299911" cy="424768"/>
            <a:chOff x="3979850" y="1598950"/>
            <a:chExt cx="356825" cy="505375"/>
          </a:xfrm>
        </p:grpSpPr>
        <p:sp>
          <p:nvSpPr>
            <p:cNvPr id="11" name="Shape 497">
              <a:extLst>
                <a:ext uri="{FF2B5EF4-FFF2-40B4-BE49-F238E27FC236}">
                  <a16:creationId xmlns:a16="http://schemas.microsoft.com/office/drawing/2014/main" id="{5AC1FC31-D74E-4136-9F49-9396640AE6A7}"/>
                </a:ext>
              </a:extLst>
            </p:cNvPr>
            <p:cNvSpPr/>
            <p:nvPr/>
          </p:nvSpPr>
          <p:spPr>
            <a:xfrm>
              <a:off x="3979850" y="1602600"/>
              <a:ext cx="44475" cy="501725"/>
            </a:xfrm>
            <a:custGeom>
              <a:avLst/>
              <a:gdLst/>
              <a:ahLst/>
              <a:cxnLst/>
              <a:rect l="0" t="0" r="0" b="0"/>
              <a:pathLst>
                <a:path w="1779" h="20069" fill="none" extrusionOk="0">
                  <a:moveTo>
                    <a:pt x="1778" y="20069"/>
                  </a:moveTo>
                  <a:lnTo>
                    <a:pt x="1778" y="488"/>
                  </a:lnTo>
                  <a:lnTo>
                    <a:pt x="1778" y="488"/>
                  </a:lnTo>
                  <a:lnTo>
                    <a:pt x="1778" y="390"/>
                  </a:lnTo>
                  <a:lnTo>
                    <a:pt x="1730" y="293"/>
                  </a:lnTo>
                  <a:lnTo>
                    <a:pt x="1705" y="220"/>
                  </a:lnTo>
                  <a:lnTo>
                    <a:pt x="1632" y="147"/>
                  </a:lnTo>
                  <a:lnTo>
                    <a:pt x="1559" y="74"/>
                  </a:lnTo>
                  <a:lnTo>
                    <a:pt x="1486" y="25"/>
                  </a:lnTo>
                  <a:lnTo>
                    <a:pt x="1389" y="0"/>
                  </a:lnTo>
                  <a:lnTo>
                    <a:pt x="1291" y="0"/>
                  </a:lnTo>
                  <a:lnTo>
                    <a:pt x="488" y="0"/>
                  </a:lnTo>
                  <a:lnTo>
                    <a:pt x="488" y="0"/>
                  </a:lnTo>
                  <a:lnTo>
                    <a:pt x="390" y="0"/>
                  </a:lnTo>
                  <a:lnTo>
                    <a:pt x="293" y="25"/>
                  </a:lnTo>
                  <a:lnTo>
                    <a:pt x="220" y="74"/>
                  </a:lnTo>
                  <a:lnTo>
                    <a:pt x="147" y="147"/>
                  </a:lnTo>
                  <a:lnTo>
                    <a:pt x="98" y="220"/>
                  </a:lnTo>
                  <a:lnTo>
                    <a:pt x="49" y="293"/>
                  </a:lnTo>
                  <a:lnTo>
                    <a:pt x="25" y="390"/>
                  </a:lnTo>
                  <a:lnTo>
                    <a:pt x="1" y="488"/>
                  </a:lnTo>
                  <a:lnTo>
                    <a:pt x="1" y="20069"/>
                  </a:lnTo>
                  <a:lnTo>
                    <a:pt x="1778" y="20069"/>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498">
              <a:extLst>
                <a:ext uri="{FF2B5EF4-FFF2-40B4-BE49-F238E27FC236}">
                  <a16:creationId xmlns:a16="http://schemas.microsoft.com/office/drawing/2014/main" id="{55224696-5DAC-453B-AD17-A914F23CD917}"/>
                </a:ext>
              </a:extLst>
            </p:cNvPr>
            <p:cNvSpPr/>
            <p:nvPr/>
          </p:nvSpPr>
          <p:spPr>
            <a:xfrm>
              <a:off x="4037075" y="1598950"/>
              <a:ext cx="299600" cy="228950"/>
            </a:xfrm>
            <a:custGeom>
              <a:avLst/>
              <a:gdLst/>
              <a:ahLst/>
              <a:cxnLst/>
              <a:rect l="0" t="0" r="0" b="0"/>
              <a:pathLst>
                <a:path w="11984" h="9158" fill="none" extrusionOk="0">
                  <a:moveTo>
                    <a:pt x="1" y="8403"/>
                  </a:moveTo>
                  <a:lnTo>
                    <a:pt x="1" y="8403"/>
                  </a:lnTo>
                  <a:lnTo>
                    <a:pt x="366" y="8184"/>
                  </a:lnTo>
                  <a:lnTo>
                    <a:pt x="732" y="8013"/>
                  </a:lnTo>
                  <a:lnTo>
                    <a:pt x="1097" y="7867"/>
                  </a:lnTo>
                  <a:lnTo>
                    <a:pt x="1438" y="7770"/>
                  </a:lnTo>
                  <a:lnTo>
                    <a:pt x="1803" y="7696"/>
                  </a:lnTo>
                  <a:lnTo>
                    <a:pt x="2168" y="7672"/>
                  </a:lnTo>
                  <a:lnTo>
                    <a:pt x="2534" y="7648"/>
                  </a:lnTo>
                  <a:lnTo>
                    <a:pt x="2875" y="7672"/>
                  </a:lnTo>
                  <a:lnTo>
                    <a:pt x="3240" y="7696"/>
                  </a:lnTo>
                  <a:lnTo>
                    <a:pt x="3605" y="7745"/>
                  </a:lnTo>
                  <a:lnTo>
                    <a:pt x="3971" y="7818"/>
                  </a:lnTo>
                  <a:lnTo>
                    <a:pt x="4312" y="7891"/>
                  </a:lnTo>
                  <a:lnTo>
                    <a:pt x="5042" y="8111"/>
                  </a:lnTo>
                  <a:lnTo>
                    <a:pt x="5749" y="8330"/>
                  </a:lnTo>
                  <a:lnTo>
                    <a:pt x="6479" y="8549"/>
                  </a:lnTo>
                  <a:lnTo>
                    <a:pt x="7186" y="8768"/>
                  </a:lnTo>
                  <a:lnTo>
                    <a:pt x="7916" y="8963"/>
                  </a:lnTo>
                  <a:lnTo>
                    <a:pt x="8282" y="9036"/>
                  </a:lnTo>
                  <a:lnTo>
                    <a:pt x="8623" y="9085"/>
                  </a:lnTo>
                  <a:lnTo>
                    <a:pt x="8988" y="9133"/>
                  </a:lnTo>
                  <a:lnTo>
                    <a:pt x="9353" y="9158"/>
                  </a:lnTo>
                  <a:lnTo>
                    <a:pt x="9719" y="9133"/>
                  </a:lnTo>
                  <a:lnTo>
                    <a:pt x="10059" y="9109"/>
                  </a:lnTo>
                  <a:lnTo>
                    <a:pt x="10425" y="9060"/>
                  </a:lnTo>
                  <a:lnTo>
                    <a:pt x="10790" y="8963"/>
                  </a:lnTo>
                  <a:lnTo>
                    <a:pt x="11155" y="8841"/>
                  </a:lnTo>
                  <a:lnTo>
                    <a:pt x="11496" y="8671"/>
                  </a:lnTo>
                  <a:lnTo>
                    <a:pt x="11496" y="8671"/>
                  </a:lnTo>
                  <a:lnTo>
                    <a:pt x="11667" y="8573"/>
                  </a:lnTo>
                  <a:lnTo>
                    <a:pt x="11789" y="8476"/>
                  </a:lnTo>
                  <a:lnTo>
                    <a:pt x="11862" y="8354"/>
                  </a:lnTo>
                  <a:lnTo>
                    <a:pt x="11935" y="8232"/>
                  </a:lnTo>
                  <a:lnTo>
                    <a:pt x="11984" y="8111"/>
                  </a:lnTo>
                  <a:lnTo>
                    <a:pt x="11984" y="7989"/>
                  </a:lnTo>
                  <a:lnTo>
                    <a:pt x="11935" y="7891"/>
                  </a:lnTo>
                  <a:lnTo>
                    <a:pt x="11886" y="7794"/>
                  </a:lnTo>
                  <a:lnTo>
                    <a:pt x="11886" y="7794"/>
                  </a:lnTo>
                  <a:lnTo>
                    <a:pt x="11496" y="7404"/>
                  </a:lnTo>
                  <a:lnTo>
                    <a:pt x="11107" y="6941"/>
                  </a:lnTo>
                  <a:lnTo>
                    <a:pt x="10741" y="6454"/>
                  </a:lnTo>
                  <a:lnTo>
                    <a:pt x="10352" y="5943"/>
                  </a:lnTo>
                  <a:lnTo>
                    <a:pt x="10352" y="5943"/>
                  </a:lnTo>
                  <a:lnTo>
                    <a:pt x="10279" y="5797"/>
                  </a:lnTo>
                  <a:lnTo>
                    <a:pt x="10230" y="5651"/>
                  </a:lnTo>
                  <a:lnTo>
                    <a:pt x="10206" y="5480"/>
                  </a:lnTo>
                  <a:lnTo>
                    <a:pt x="10181" y="5285"/>
                  </a:lnTo>
                  <a:lnTo>
                    <a:pt x="10206" y="5115"/>
                  </a:lnTo>
                  <a:lnTo>
                    <a:pt x="10230" y="4944"/>
                  </a:lnTo>
                  <a:lnTo>
                    <a:pt x="10279" y="4774"/>
                  </a:lnTo>
                  <a:lnTo>
                    <a:pt x="10352" y="4603"/>
                  </a:lnTo>
                  <a:lnTo>
                    <a:pt x="10352" y="4603"/>
                  </a:lnTo>
                  <a:lnTo>
                    <a:pt x="10741" y="3873"/>
                  </a:lnTo>
                  <a:lnTo>
                    <a:pt x="11107" y="3118"/>
                  </a:lnTo>
                  <a:lnTo>
                    <a:pt x="11496" y="2338"/>
                  </a:lnTo>
                  <a:lnTo>
                    <a:pt x="11886" y="1486"/>
                  </a:lnTo>
                  <a:lnTo>
                    <a:pt x="11886" y="1486"/>
                  </a:lnTo>
                  <a:lnTo>
                    <a:pt x="11959" y="1315"/>
                  </a:lnTo>
                  <a:lnTo>
                    <a:pt x="11984" y="1169"/>
                  </a:lnTo>
                  <a:lnTo>
                    <a:pt x="11984" y="1048"/>
                  </a:lnTo>
                  <a:lnTo>
                    <a:pt x="11935" y="975"/>
                  </a:lnTo>
                  <a:lnTo>
                    <a:pt x="11862" y="950"/>
                  </a:lnTo>
                  <a:lnTo>
                    <a:pt x="11789" y="926"/>
                  </a:lnTo>
                  <a:lnTo>
                    <a:pt x="11667" y="975"/>
                  </a:lnTo>
                  <a:lnTo>
                    <a:pt x="11496" y="1023"/>
                  </a:lnTo>
                  <a:lnTo>
                    <a:pt x="11496" y="1023"/>
                  </a:lnTo>
                  <a:lnTo>
                    <a:pt x="11155" y="1194"/>
                  </a:lnTo>
                  <a:lnTo>
                    <a:pt x="10790" y="1315"/>
                  </a:lnTo>
                  <a:lnTo>
                    <a:pt x="10425" y="1413"/>
                  </a:lnTo>
                  <a:lnTo>
                    <a:pt x="10059" y="1462"/>
                  </a:lnTo>
                  <a:lnTo>
                    <a:pt x="9719" y="1510"/>
                  </a:lnTo>
                  <a:lnTo>
                    <a:pt x="9353" y="1510"/>
                  </a:lnTo>
                  <a:lnTo>
                    <a:pt x="8988" y="1486"/>
                  </a:lnTo>
                  <a:lnTo>
                    <a:pt x="8623" y="1462"/>
                  </a:lnTo>
                  <a:lnTo>
                    <a:pt x="8282" y="1389"/>
                  </a:lnTo>
                  <a:lnTo>
                    <a:pt x="7916" y="1315"/>
                  </a:lnTo>
                  <a:lnTo>
                    <a:pt x="7186" y="1145"/>
                  </a:lnTo>
                  <a:lnTo>
                    <a:pt x="6479" y="926"/>
                  </a:lnTo>
                  <a:lnTo>
                    <a:pt x="5749" y="682"/>
                  </a:lnTo>
                  <a:lnTo>
                    <a:pt x="5042" y="463"/>
                  </a:lnTo>
                  <a:lnTo>
                    <a:pt x="4312" y="268"/>
                  </a:lnTo>
                  <a:lnTo>
                    <a:pt x="3971" y="171"/>
                  </a:lnTo>
                  <a:lnTo>
                    <a:pt x="3605" y="98"/>
                  </a:lnTo>
                  <a:lnTo>
                    <a:pt x="3240" y="49"/>
                  </a:lnTo>
                  <a:lnTo>
                    <a:pt x="2875" y="25"/>
                  </a:lnTo>
                  <a:lnTo>
                    <a:pt x="2534" y="0"/>
                  </a:lnTo>
                  <a:lnTo>
                    <a:pt x="2168" y="25"/>
                  </a:lnTo>
                  <a:lnTo>
                    <a:pt x="1803" y="73"/>
                  </a:lnTo>
                  <a:lnTo>
                    <a:pt x="1438" y="122"/>
                  </a:lnTo>
                  <a:lnTo>
                    <a:pt x="1097" y="244"/>
                  </a:lnTo>
                  <a:lnTo>
                    <a:pt x="732" y="366"/>
                  </a:lnTo>
                  <a:lnTo>
                    <a:pt x="366" y="536"/>
                  </a:lnTo>
                  <a:lnTo>
                    <a:pt x="1" y="755"/>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4" name="Text Placeholder 2">
            <a:extLst>
              <a:ext uri="{FF2B5EF4-FFF2-40B4-BE49-F238E27FC236}">
                <a16:creationId xmlns:a16="http://schemas.microsoft.com/office/drawing/2014/main" id="{75FA472A-7AFD-46BC-8C3E-7439952E8F2E}"/>
              </a:ext>
            </a:extLst>
          </p:cNvPr>
          <p:cNvSpPr>
            <a:spLocks noGrp="1"/>
          </p:cNvSpPr>
          <p:nvPr>
            <p:ph type="body" idx="1"/>
          </p:nvPr>
        </p:nvSpPr>
        <p:spPr>
          <a:xfrm>
            <a:off x="1902775" y="3931493"/>
            <a:ext cx="6504161" cy="506283"/>
          </a:xfrm>
        </p:spPr>
        <p:txBody>
          <a:bodyPr lIns="91440" rIns="91440" anchor="t">
            <a:normAutofit/>
          </a:bodyPr>
          <a:lstStyle>
            <a:lvl1pPr marL="0" indent="0">
              <a:lnSpc>
                <a:spcPct val="100000"/>
              </a:lnSpc>
              <a:spcBef>
                <a:spcPts val="0"/>
              </a:spcBef>
              <a:buNone/>
              <a:defRPr sz="1800">
                <a:solidFill>
                  <a:schemeClr val="tx1">
                    <a:lumMod val="95000"/>
                    <a:lumOff val="5000"/>
                  </a:schemeClr>
                </a:solidFill>
                <a:latin typeface="Segoe UI Light" panose="020B0502040204020203" pitchFamily="34" charset="0"/>
                <a:cs typeface="Segoe UI Light" panose="020B050204020402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1970505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CC2204-D29B-4470-B3F3-74BB4720C8BD}" type="datetime1">
              <a:rPr lang="en-US" smtClean="0"/>
              <a:t>5/31/19</a:t>
            </a:fld>
            <a:endParaRPr lang="en-US"/>
          </a:p>
        </p:txBody>
      </p:sp>
      <p:sp>
        <p:nvSpPr>
          <p:cNvPr id="5" name="Footer Placeholder 4"/>
          <p:cNvSpPr>
            <a:spLocks noGrp="1"/>
          </p:cNvSpPr>
          <p:nvPr>
            <p:ph type="ftr" sz="quarter" idx="11"/>
          </p:nvPr>
        </p:nvSpPr>
        <p:spPr/>
        <p:txBody>
          <a:bodyPr/>
          <a:lstStyle/>
          <a:p>
            <a:r>
              <a:rPr lang="en-US"/>
              <a:t>CSE 373 SP 18 - Kasey Champion</a:t>
            </a:r>
          </a:p>
        </p:txBody>
      </p:sp>
      <p:sp>
        <p:nvSpPr>
          <p:cNvPr id="6" name="Slide Number Placeholder 5"/>
          <p:cNvSpPr>
            <a:spLocks noGrp="1"/>
          </p:cNvSpPr>
          <p:nvPr>
            <p:ph type="sldNum" sz="quarter" idx="12"/>
          </p:nvPr>
        </p:nvSpPr>
        <p:spPr/>
        <p:txBody>
          <a:bodyPr/>
          <a:lstStyle/>
          <a:p>
            <a:fld id="{659665DE-58FC-41F4-AC58-2C90A5E00527}" type="slidenum">
              <a:rPr lang="en-US" smtClean="0"/>
              <a:t>‹#›</a:t>
            </a:fld>
            <a:endParaRPr lang="en-US"/>
          </a:p>
        </p:txBody>
      </p:sp>
    </p:spTree>
    <p:extLst>
      <p:ext uri="{BB962C8B-B14F-4D97-AF65-F5344CB8AC3E}">
        <p14:creationId xmlns:p14="http://schemas.microsoft.com/office/powerpoint/2010/main" val="1650391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77A1C4-F49F-4502-B33D-B8ED0A36CCF4}" type="datetime1">
              <a:rPr lang="en-US" smtClean="0"/>
              <a:t>5/31/19</a:t>
            </a:fld>
            <a:endParaRPr lang="en-US"/>
          </a:p>
        </p:txBody>
      </p:sp>
      <p:sp>
        <p:nvSpPr>
          <p:cNvPr id="5" name="Footer Placeholder 4"/>
          <p:cNvSpPr>
            <a:spLocks noGrp="1"/>
          </p:cNvSpPr>
          <p:nvPr>
            <p:ph type="ftr" sz="quarter" idx="11"/>
          </p:nvPr>
        </p:nvSpPr>
        <p:spPr/>
        <p:txBody>
          <a:bodyPr/>
          <a:lstStyle/>
          <a:p>
            <a:r>
              <a:rPr lang="en-US"/>
              <a:t>CSE 373 SP 18 - Kasey Champion</a:t>
            </a:r>
          </a:p>
        </p:txBody>
      </p:sp>
      <p:sp>
        <p:nvSpPr>
          <p:cNvPr id="6" name="Slide Number Placeholder 5"/>
          <p:cNvSpPr>
            <a:spLocks noGrp="1"/>
          </p:cNvSpPr>
          <p:nvPr>
            <p:ph type="sldNum" sz="quarter" idx="12"/>
          </p:nvPr>
        </p:nvSpPr>
        <p:spPr/>
        <p:txBody>
          <a:bodyPr/>
          <a:lstStyle/>
          <a:p>
            <a:fld id="{659665DE-58FC-41F4-AC58-2C90A5E0052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rgbClr val="4C3282"/>
            </a:solidFill>
          </a:ln>
        </p:spPr>
        <p:style>
          <a:lnRef idx="1">
            <a:schemeClr val="accent1"/>
          </a:lnRef>
          <a:fillRef idx="0">
            <a:schemeClr val="accent1"/>
          </a:fillRef>
          <a:effectRef idx="0">
            <a:schemeClr val="accent1"/>
          </a:effectRef>
          <a:fontRef idx="minor">
            <a:schemeClr val="tx1"/>
          </a:fontRef>
        </p:style>
      </p:cxnSp>
      <p:pic>
        <p:nvPicPr>
          <p:cNvPr id="2050" name="Picture 2" descr="UW building">
            <a:extLst>
              <a:ext uri="{FF2B5EF4-FFF2-40B4-BE49-F238E27FC236}">
                <a16:creationId xmlns:a16="http://schemas.microsoft.com/office/drawing/2014/main" id="{8DB080C4-5F0D-47C3-B99E-D2AD3B91FD79}"/>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38185" b="5565"/>
          <a:stretch/>
        </p:blipFill>
        <p:spPr bwMode="auto">
          <a:xfrm>
            <a:off x="3" y="0"/>
            <a:ext cx="12191997" cy="4572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7576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4620" y="1512985"/>
            <a:ext cx="5397689" cy="4796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809" y="1512984"/>
            <a:ext cx="5397689" cy="4796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82562C-2DAC-44DC-8D70-6EE9220D4C24}" type="datetime1">
              <a:rPr lang="en-US" smtClean="0"/>
              <a:t>5/31/19</a:t>
            </a:fld>
            <a:endParaRPr lang="en-US"/>
          </a:p>
        </p:txBody>
      </p:sp>
      <p:sp>
        <p:nvSpPr>
          <p:cNvPr id="6" name="Footer Placeholder 5"/>
          <p:cNvSpPr>
            <a:spLocks noGrp="1"/>
          </p:cNvSpPr>
          <p:nvPr>
            <p:ph type="ftr" sz="quarter" idx="11"/>
          </p:nvPr>
        </p:nvSpPr>
        <p:spPr/>
        <p:txBody>
          <a:bodyPr/>
          <a:lstStyle/>
          <a:p>
            <a:r>
              <a:rPr lang="en-US"/>
              <a:t>CSE 373 SP 18 - Kasey Champion</a:t>
            </a:r>
          </a:p>
        </p:txBody>
      </p:sp>
      <p:sp>
        <p:nvSpPr>
          <p:cNvPr id="7" name="Slide Number Placeholder 6"/>
          <p:cNvSpPr>
            <a:spLocks noGrp="1"/>
          </p:cNvSpPr>
          <p:nvPr>
            <p:ph type="sldNum" sz="quarter" idx="12"/>
          </p:nvPr>
        </p:nvSpPr>
        <p:spPr/>
        <p:txBody>
          <a:bodyPr/>
          <a:lstStyle/>
          <a:p>
            <a:fld id="{659665DE-58FC-41F4-AC58-2C90A5E00527}" type="slidenum">
              <a:rPr lang="en-US" smtClean="0"/>
              <a:t>‹#›</a:t>
            </a:fld>
            <a:endParaRPr lang="en-US"/>
          </a:p>
        </p:txBody>
      </p:sp>
      <p:sp>
        <p:nvSpPr>
          <p:cNvPr id="8" name="Title Placeholder 1">
            <a:extLst>
              <a:ext uri="{FF2B5EF4-FFF2-40B4-BE49-F238E27FC236}">
                <a16:creationId xmlns:a16="http://schemas.microsoft.com/office/drawing/2014/main" id="{F45E9297-2ED3-49ED-918C-68275E6EDE6A}"/>
              </a:ext>
            </a:extLst>
          </p:cNvPr>
          <p:cNvSpPr>
            <a:spLocks noGrp="1"/>
          </p:cNvSpPr>
          <p:nvPr>
            <p:ph type="title"/>
          </p:nvPr>
        </p:nvSpPr>
        <p:spPr>
          <a:xfrm>
            <a:off x="575239" y="263276"/>
            <a:ext cx="11187259" cy="10146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876663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75239" y="1531279"/>
            <a:ext cx="5397688" cy="447646"/>
          </a:xfrm>
        </p:spPr>
        <p:txBody>
          <a:bodyPr lIns="137160" rIns="137160" anchor="ctr">
            <a:normAutofit/>
          </a:bodyPr>
          <a:lstStyle>
            <a:lvl1pPr marL="0" indent="0">
              <a:spcBef>
                <a:spcPts val="0"/>
              </a:spcBef>
              <a:spcAft>
                <a:spcPts val="0"/>
              </a:spcAft>
              <a:buNone/>
              <a:defRPr lang="en-US" sz="1800" b="0" kern="1200" cap="all" baseline="0" dirty="0" smtClean="0">
                <a:solidFill>
                  <a:srgbClr val="4C3282"/>
                </a:solidFill>
                <a:latin typeface="Segoe UI" panose="020B0502040204020203" pitchFamily="34" charset="0"/>
                <a:ea typeface="+mn-ea"/>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spcAft>
                <a:spcPts val="0"/>
              </a:spcAft>
              <a:buClr>
                <a:schemeClr val="accent1"/>
              </a:buClr>
              <a:buSzPct val="100000"/>
              <a:buFont typeface="Tw Cen MT" panose="020B0602020104020603" pitchFamily="34" charset="0"/>
              <a:buNone/>
            </a:pPr>
            <a:r>
              <a:rPr lang="en-US" dirty="0"/>
              <a:t>Edit Master text styles</a:t>
            </a:r>
          </a:p>
        </p:txBody>
      </p:sp>
      <p:sp>
        <p:nvSpPr>
          <p:cNvPr id="7" name="Date Placeholder 6"/>
          <p:cNvSpPr>
            <a:spLocks noGrp="1"/>
          </p:cNvSpPr>
          <p:nvPr>
            <p:ph type="dt" sz="half" idx="10"/>
          </p:nvPr>
        </p:nvSpPr>
        <p:spPr/>
        <p:txBody>
          <a:bodyPr/>
          <a:lstStyle/>
          <a:p>
            <a:fld id="{A37AD04B-10FF-4801-A134-D6688E0221BA}" type="datetime1">
              <a:rPr lang="en-US" smtClean="0"/>
              <a:t>5/31/19</a:t>
            </a:fld>
            <a:endParaRPr lang="en-US"/>
          </a:p>
        </p:txBody>
      </p:sp>
      <p:sp>
        <p:nvSpPr>
          <p:cNvPr id="8" name="Footer Placeholder 7"/>
          <p:cNvSpPr>
            <a:spLocks noGrp="1"/>
          </p:cNvSpPr>
          <p:nvPr>
            <p:ph type="ftr" sz="quarter" idx="11"/>
          </p:nvPr>
        </p:nvSpPr>
        <p:spPr/>
        <p:txBody>
          <a:bodyPr/>
          <a:lstStyle/>
          <a:p>
            <a:r>
              <a:rPr lang="en-US"/>
              <a:t>CSE 373 SP 18 - Kasey Champion</a:t>
            </a:r>
          </a:p>
        </p:txBody>
      </p:sp>
      <p:sp>
        <p:nvSpPr>
          <p:cNvPr id="9" name="Slide Number Placeholder 8"/>
          <p:cNvSpPr>
            <a:spLocks noGrp="1"/>
          </p:cNvSpPr>
          <p:nvPr>
            <p:ph type="sldNum" sz="quarter" idx="12"/>
          </p:nvPr>
        </p:nvSpPr>
        <p:spPr/>
        <p:txBody>
          <a:bodyPr/>
          <a:lstStyle/>
          <a:p>
            <a:fld id="{659665DE-58FC-41F4-AC58-2C90A5E00527}" type="slidenum">
              <a:rPr lang="en-US" smtClean="0"/>
              <a:t>‹#›</a:t>
            </a:fld>
            <a:endParaRPr lang="en-US"/>
          </a:p>
        </p:txBody>
      </p:sp>
      <p:sp>
        <p:nvSpPr>
          <p:cNvPr id="11" name="Content Placeholder 2">
            <a:extLst>
              <a:ext uri="{FF2B5EF4-FFF2-40B4-BE49-F238E27FC236}">
                <a16:creationId xmlns:a16="http://schemas.microsoft.com/office/drawing/2014/main" id="{57CD2F29-FDCB-4CD4-A706-8477E063ED40}"/>
              </a:ext>
            </a:extLst>
          </p:cNvPr>
          <p:cNvSpPr>
            <a:spLocks noGrp="1"/>
          </p:cNvSpPr>
          <p:nvPr>
            <p:ph sz="half" idx="13"/>
          </p:nvPr>
        </p:nvSpPr>
        <p:spPr>
          <a:xfrm>
            <a:off x="584218" y="2096446"/>
            <a:ext cx="5397689" cy="43304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2">
            <a:extLst>
              <a:ext uri="{FF2B5EF4-FFF2-40B4-BE49-F238E27FC236}">
                <a16:creationId xmlns:a16="http://schemas.microsoft.com/office/drawing/2014/main" id="{F6C8EDAC-3655-4870-AA43-44830ED94DF0}"/>
              </a:ext>
            </a:extLst>
          </p:cNvPr>
          <p:cNvSpPr>
            <a:spLocks noGrp="1"/>
          </p:cNvSpPr>
          <p:nvPr>
            <p:ph type="body" idx="14"/>
          </p:nvPr>
        </p:nvSpPr>
        <p:spPr>
          <a:xfrm>
            <a:off x="6355830" y="1531279"/>
            <a:ext cx="5397688" cy="447646"/>
          </a:xfrm>
        </p:spPr>
        <p:txBody>
          <a:bodyPr lIns="137160" rIns="137160" anchor="ctr">
            <a:normAutofit/>
          </a:bodyPr>
          <a:lstStyle>
            <a:lvl1pPr marL="0" indent="0">
              <a:spcBef>
                <a:spcPts val="0"/>
              </a:spcBef>
              <a:spcAft>
                <a:spcPts val="0"/>
              </a:spcAft>
              <a:buNone/>
              <a:defRPr lang="en-US" sz="1800" b="0" kern="1200" cap="all" baseline="0" dirty="0" smtClean="0">
                <a:solidFill>
                  <a:srgbClr val="4C3282"/>
                </a:solidFill>
                <a:latin typeface="Segoe UI" panose="020B0502040204020203" pitchFamily="34" charset="0"/>
                <a:ea typeface="+mn-ea"/>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spcAft>
                <a:spcPts val="0"/>
              </a:spcAft>
              <a:buClr>
                <a:schemeClr val="accent1"/>
              </a:buClr>
              <a:buSzPct val="100000"/>
              <a:buFont typeface="Tw Cen MT" panose="020B0602020104020603" pitchFamily="34" charset="0"/>
              <a:buNone/>
            </a:pPr>
            <a:r>
              <a:rPr lang="en-US" dirty="0"/>
              <a:t>Edit Master text styles</a:t>
            </a:r>
          </a:p>
        </p:txBody>
      </p:sp>
      <p:sp>
        <p:nvSpPr>
          <p:cNvPr id="13" name="Content Placeholder 2">
            <a:extLst>
              <a:ext uri="{FF2B5EF4-FFF2-40B4-BE49-F238E27FC236}">
                <a16:creationId xmlns:a16="http://schemas.microsoft.com/office/drawing/2014/main" id="{C6DFFB8E-9225-4B12-B4C6-960DAE3BDB96}"/>
              </a:ext>
            </a:extLst>
          </p:cNvPr>
          <p:cNvSpPr>
            <a:spLocks noGrp="1"/>
          </p:cNvSpPr>
          <p:nvPr>
            <p:ph sz="half" idx="15"/>
          </p:nvPr>
        </p:nvSpPr>
        <p:spPr>
          <a:xfrm>
            <a:off x="6364809" y="2096446"/>
            <a:ext cx="5397689" cy="43304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40103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7EC20A-4AF7-4E30-ADB3-371D26C74958}" type="datetime1">
              <a:rPr lang="en-US" smtClean="0"/>
              <a:t>5/31/19</a:t>
            </a:fld>
            <a:endParaRPr lang="en-US"/>
          </a:p>
        </p:txBody>
      </p:sp>
      <p:sp>
        <p:nvSpPr>
          <p:cNvPr id="4" name="Footer Placeholder 3"/>
          <p:cNvSpPr>
            <a:spLocks noGrp="1"/>
          </p:cNvSpPr>
          <p:nvPr>
            <p:ph type="ftr" sz="quarter" idx="11"/>
          </p:nvPr>
        </p:nvSpPr>
        <p:spPr/>
        <p:txBody>
          <a:bodyPr/>
          <a:lstStyle/>
          <a:p>
            <a:r>
              <a:rPr lang="en-US"/>
              <a:t>CSE 373 SP 18 - Kasey Champion</a:t>
            </a:r>
          </a:p>
        </p:txBody>
      </p:sp>
      <p:sp>
        <p:nvSpPr>
          <p:cNvPr id="5" name="Slide Number Placeholder 4"/>
          <p:cNvSpPr>
            <a:spLocks noGrp="1"/>
          </p:cNvSpPr>
          <p:nvPr>
            <p:ph type="sldNum" sz="quarter" idx="12"/>
          </p:nvPr>
        </p:nvSpPr>
        <p:spPr/>
        <p:txBody>
          <a:bodyPr/>
          <a:lstStyle/>
          <a:p>
            <a:fld id="{659665DE-58FC-41F4-AC58-2C90A5E00527}" type="slidenum">
              <a:rPr lang="en-US" smtClean="0"/>
              <a:t>‹#›</a:t>
            </a:fld>
            <a:endParaRPr lang="en-US"/>
          </a:p>
        </p:txBody>
      </p:sp>
    </p:spTree>
    <p:extLst>
      <p:ext uri="{BB962C8B-B14F-4D97-AF65-F5344CB8AC3E}">
        <p14:creationId xmlns:p14="http://schemas.microsoft.com/office/powerpoint/2010/main" val="875337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216E4-2A0B-4B27-A3A8-D1D355A92CC7}" type="datetime1">
              <a:rPr lang="en-US" smtClean="0"/>
              <a:t>5/31/19</a:t>
            </a:fld>
            <a:endParaRPr lang="en-US"/>
          </a:p>
        </p:txBody>
      </p:sp>
      <p:sp>
        <p:nvSpPr>
          <p:cNvPr id="3" name="Footer Placeholder 2"/>
          <p:cNvSpPr>
            <a:spLocks noGrp="1"/>
          </p:cNvSpPr>
          <p:nvPr>
            <p:ph type="ftr" sz="quarter" idx="11"/>
          </p:nvPr>
        </p:nvSpPr>
        <p:spPr/>
        <p:txBody>
          <a:bodyPr/>
          <a:lstStyle/>
          <a:p>
            <a:r>
              <a:rPr lang="en-US"/>
              <a:t>CSE 373 SP 18 - Kasey Champion</a:t>
            </a:r>
          </a:p>
        </p:txBody>
      </p:sp>
      <p:sp>
        <p:nvSpPr>
          <p:cNvPr id="4" name="Slide Number Placeholder 3"/>
          <p:cNvSpPr>
            <a:spLocks noGrp="1"/>
          </p:cNvSpPr>
          <p:nvPr>
            <p:ph type="sldNum" sz="quarter" idx="12"/>
          </p:nvPr>
        </p:nvSpPr>
        <p:spPr/>
        <p:txBody>
          <a:bodyPr/>
          <a:lstStyle/>
          <a:p>
            <a:fld id="{659665DE-58FC-41F4-AC58-2C90A5E00527}" type="slidenum">
              <a:rPr lang="en-US" smtClean="0"/>
              <a:t>‹#›</a:t>
            </a:fld>
            <a:endParaRPr lang="en-US"/>
          </a:p>
        </p:txBody>
      </p:sp>
    </p:spTree>
    <p:extLst>
      <p:ext uri="{BB962C8B-B14F-4D97-AF65-F5344CB8AC3E}">
        <p14:creationId xmlns:p14="http://schemas.microsoft.com/office/powerpoint/2010/main" val="251561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FF2EE2-AF54-4C36-93AD-A5D9C8C4F0E5}" type="datetime1">
              <a:rPr lang="en-US" smtClean="0"/>
              <a:t>5/31/19</a:t>
            </a:fld>
            <a:endParaRPr lang="en-US"/>
          </a:p>
        </p:txBody>
      </p:sp>
      <p:sp>
        <p:nvSpPr>
          <p:cNvPr id="6" name="Footer Placeholder 5"/>
          <p:cNvSpPr>
            <a:spLocks noGrp="1"/>
          </p:cNvSpPr>
          <p:nvPr>
            <p:ph type="ftr" sz="quarter" idx="11"/>
          </p:nvPr>
        </p:nvSpPr>
        <p:spPr/>
        <p:txBody>
          <a:bodyPr/>
          <a:lstStyle/>
          <a:p>
            <a:r>
              <a:rPr lang="en-US"/>
              <a:t>CSE 373 SP 18 - Kasey Champion</a:t>
            </a:r>
          </a:p>
        </p:txBody>
      </p:sp>
      <p:sp>
        <p:nvSpPr>
          <p:cNvPr id="7" name="Slide Number Placeholder 6"/>
          <p:cNvSpPr>
            <a:spLocks noGrp="1"/>
          </p:cNvSpPr>
          <p:nvPr>
            <p:ph type="sldNum" sz="quarter" idx="12"/>
          </p:nvPr>
        </p:nvSpPr>
        <p:spPr/>
        <p:txBody>
          <a:bodyPr/>
          <a:lstStyle/>
          <a:p>
            <a:fld id="{659665DE-58FC-41F4-AC58-2C90A5E0052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rgbClr val="4C328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7797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CB2A4-11AD-445D-9449-ECE97BF7265C}"/>
              </a:ext>
            </a:extLst>
          </p:cNvPr>
          <p:cNvSpPr>
            <a:spLocks noGrp="1"/>
          </p:cNvSpPr>
          <p:nvPr>
            <p:ph type="title" hasCustomPrompt="1"/>
          </p:nvPr>
        </p:nvSpPr>
        <p:spPr>
          <a:xfrm>
            <a:off x="3315881" y="3446573"/>
            <a:ext cx="5590283" cy="1014667"/>
          </a:xfrm>
        </p:spPr>
        <p:txBody>
          <a:bodyPr/>
          <a:lstStyle>
            <a:lvl1pPr algn="ctr">
              <a:defRPr cap="none" baseline="0"/>
            </a:lvl1pPr>
          </a:lstStyle>
          <a:p>
            <a:r>
              <a:rPr lang="en-US" dirty="0"/>
              <a:t>Big Concept</a:t>
            </a:r>
          </a:p>
        </p:txBody>
      </p:sp>
      <p:sp>
        <p:nvSpPr>
          <p:cNvPr id="3" name="Date Placeholder 2">
            <a:extLst>
              <a:ext uri="{FF2B5EF4-FFF2-40B4-BE49-F238E27FC236}">
                <a16:creationId xmlns:a16="http://schemas.microsoft.com/office/drawing/2014/main" id="{E45E7B94-0CB0-48FD-9BA2-0BCEF75A76A1}"/>
              </a:ext>
            </a:extLst>
          </p:cNvPr>
          <p:cNvSpPr>
            <a:spLocks noGrp="1"/>
          </p:cNvSpPr>
          <p:nvPr>
            <p:ph type="dt" sz="half" idx="10"/>
          </p:nvPr>
        </p:nvSpPr>
        <p:spPr/>
        <p:txBody>
          <a:bodyPr/>
          <a:lstStyle/>
          <a:p>
            <a:fld id="{20B1D116-9EEC-4608-812B-930500586DFA}" type="datetime1">
              <a:rPr lang="en-US" smtClean="0"/>
              <a:t>5/31/19</a:t>
            </a:fld>
            <a:endParaRPr lang="en-US"/>
          </a:p>
        </p:txBody>
      </p:sp>
      <p:sp>
        <p:nvSpPr>
          <p:cNvPr id="4" name="Footer Placeholder 3">
            <a:extLst>
              <a:ext uri="{FF2B5EF4-FFF2-40B4-BE49-F238E27FC236}">
                <a16:creationId xmlns:a16="http://schemas.microsoft.com/office/drawing/2014/main" id="{F7BA529F-BA16-4C50-8761-34379098BF40}"/>
              </a:ext>
            </a:extLst>
          </p:cNvPr>
          <p:cNvSpPr>
            <a:spLocks noGrp="1"/>
          </p:cNvSpPr>
          <p:nvPr>
            <p:ph type="ftr" sz="quarter" idx="11"/>
          </p:nvPr>
        </p:nvSpPr>
        <p:spPr/>
        <p:txBody>
          <a:bodyPr/>
          <a:lstStyle/>
          <a:p>
            <a:r>
              <a:rPr lang="en-US"/>
              <a:t>CSE 373 SP 18 - Kasey Champion</a:t>
            </a:r>
            <a:endParaRPr lang="en-US" dirty="0"/>
          </a:p>
        </p:txBody>
      </p:sp>
      <p:sp>
        <p:nvSpPr>
          <p:cNvPr id="5" name="Slide Number Placeholder 4">
            <a:extLst>
              <a:ext uri="{FF2B5EF4-FFF2-40B4-BE49-F238E27FC236}">
                <a16:creationId xmlns:a16="http://schemas.microsoft.com/office/drawing/2014/main" id="{8E838C27-C210-4D9C-AB83-9BF54E32912E}"/>
              </a:ext>
            </a:extLst>
          </p:cNvPr>
          <p:cNvSpPr>
            <a:spLocks noGrp="1"/>
          </p:cNvSpPr>
          <p:nvPr>
            <p:ph type="sldNum" sz="quarter" idx="12"/>
          </p:nvPr>
        </p:nvSpPr>
        <p:spPr/>
        <p:txBody>
          <a:bodyPr/>
          <a:lstStyle/>
          <a:p>
            <a:fld id="{659665DE-58FC-41F4-AC58-2C90A5E00527}" type="slidenum">
              <a:rPr lang="en-US" smtClean="0"/>
              <a:pPr/>
              <a:t>‹#›</a:t>
            </a:fld>
            <a:endParaRPr lang="en-US"/>
          </a:p>
        </p:txBody>
      </p:sp>
      <p:cxnSp>
        <p:nvCxnSpPr>
          <p:cNvPr id="21" name="Straight Connector 20">
            <a:extLst>
              <a:ext uri="{FF2B5EF4-FFF2-40B4-BE49-F238E27FC236}">
                <a16:creationId xmlns:a16="http://schemas.microsoft.com/office/drawing/2014/main" id="{C067791F-5EAB-433C-8512-E3D8B5FEA33C}"/>
              </a:ext>
            </a:extLst>
          </p:cNvPr>
          <p:cNvCxnSpPr/>
          <p:nvPr userDrawn="1"/>
        </p:nvCxnSpPr>
        <p:spPr>
          <a:xfrm>
            <a:off x="138752" y="1917510"/>
            <a:ext cx="11914495" cy="0"/>
          </a:xfrm>
          <a:prstGeom prst="line">
            <a:avLst/>
          </a:prstGeom>
          <a:ln w="19050">
            <a:solidFill>
              <a:srgbClr val="D8D8D8"/>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19FC5ADD-7CD5-4855-8137-142378EFA26D}"/>
              </a:ext>
            </a:extLst>
          </p:cNvPr>
          <p:cNvGrpSpPr/>
          <p:nvPr userDrawn="1"/>
        </p:nvGrpSpPr>
        <p:grpSpPr>
          <a:xfrm>
            <a:off x="4736398" y="555634"/>
            <a:ext cx="2723751" cy="2723751"/>
            <a:chOff x="4360460" y="449353"/>
            <a:chExt cx="3282287" cy="3282287"/>
          </a:xfrm>
        </p:grpSpPr>
        <p:sp>
          <p:nvSpPr>
            <p:cNvPr id="6" name="Oval 5">
              <a:extLst>
                <a:ext uri="{FF2B5EF4-FFF2-40B4-BE49-F238E27FC236}">
                  <a16:creationId xmlns:a16="http://schemas.microsoft.com/office/drawing/2014/main" id="{161030CC-581E-4D1E-9ACA-A92F5BB6C0CB}"/>
                </a:ext>
              </a:extLst>
            </p:cNvPr>
            <p:cNvSpPr/>
            <p:nvPr userDrawn="1"/>
          </p:nvSpPr>
          <p:spPr>
            <a:xfrm>
              <a:off x="4360460" y="449353"/>
              <a:ext cx="3282287" cy="3282287"/>
            </a:xfrm>
            <a:prstGeom prst="ellipse">
              <a:avLst/>
            </a:prstGeom>
            <a:solidFill>
              <a:srgbClr val="B6A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Shape 822">
              <a:extLst>
                <a:ext uri="{FF2B5EF4-FFF2-40B4-BE49-F238E27FC236}">
                  <a16:creationId xmlns:a16="http://schemas.microsoft.com/office/drawing/2014/main" id="{9662AC8F-8502-4CF6-87AC-2CB7EFEBC5CD}"/>
                </a:ext>
              </a:extLst>
            </p:cNvPr>
            <p:cNvGrpSpPr/>
            <p:nvPr userDrawn="1"/>
          </p:nvGrpSpPr>
          <p:grpSpPr>
            <a:xfrm>
              <a:off x="4868910" y="1003939"/>
              <a:ext cx="2265387" cy="2173113"/>
              <a:chOff x="5233525" y="4954450"/>
              <a:chExt cx="538275" cy="516350"/>
            </a:xfrm>
          </p:grpSpPr>
          <p:sp>
            <p:nvSpPr>
              <p:cNvPr id="8" name="Shape 823">
                <a:extLst>
                  <a:ext uri="{FF2B5EF4-FFF2-40B4-BE49-F238E27FC236}">
                    <a16:creationId xmlns:a16="http://schemas.microsoft.com/office/drawing/2014/main" id="{915C32CE-F54C-4A91-A795-5F6EE0E2C310}"/>
                  </a:ext>
                </a:extLst>
              </p:cNvPr>
              <p:cNvSpPr/>
              <p:nvPr/>
            </p:nvSpPr>
            <p:spPr>
              <a:xfrm>
                <a:off x="5637825" y="4954450"/>
                <a:ext cx="89525" cy="89525"/>
              </a:xfrm>
              <a:custGeom>
                <a:avLst/>
                <a:gdLst/>
                <a:ahLst/>
                <a:cxnLst/>
                <a:rect l="0" t="0" r="0" b="0"/>
                <a:pathLst>
                  <a:path w="3581" h="3581" fill="none" extrusionOk="0">
                    <a:moveTo>
                      <a:pt x="1023" y="3410"/>
                    </a:moveTo>
                    <a:lnTo>
                      <a:pt x="1023" y="3410"/>
                    </a:lnTo>
                    <a:lnTo>
                      <a:pt x="1193" y="3483"/>
                    </a:lnTo>
                    <a:lnTo>
                      <a:pt x="1388" y="3532"/>
                    </a:lnTo>
                    <a:lnTo>
                      <a:pt x="1583" y="3556"/>
                    </a:lnTo>
                    <a:lnTo>
                      <a:pt x="1778" y="3581"/>
                    </a:lnTo>
                    <a:lnTo>
                      <a:pt x="1778" y="3581"/>
                    </a:lnTo>
                    <a:lnTo>
                      <a:pt x="1973" y="3556"/>
                    </a:lnTo>
                    <a:lnTo>
                      <a:pt x="2143" y="3532"/>
                    </a:lnTo>
                    <a:lnTo>
                      <a:pt x="2314" y="3508"/>
                    </a:lnTo>
                    <a:lnTo>
                      <a:pt x="2484" y="3435"/>
                    </a:lnTo>
                    <a:lnTo>
                      <a:pt x="2630" y="3361"/>
                    </a:lnTo>
                    <a:lnTo>
                      <a:pt x="2776" y="3264"/>
                    </a:lnTo>
                    <a:lnTo>
                      <a:pt x="2923" y="3167"/>
                    </a:lnTo>
                    <a:lnTo>
                      <a:pt x="3044" y="3045"/>
                    </a:lnTo>
                    <a:lnTo>
                      <a:pt x="3166" y="2923"/>
                    </a:lnTo>
                    <a:lnTo>
                      <a:pt x="3264" y="2801"/>
                    </a:lnTo>
                    <a:lnTo>
                      <a:pt x="3361" y="2631"/>
                    </a:lnTo>
                    <a:lnTo>
                      <a:pt x="3434" y="2485"/>
                    </a:lnTo>
                    <a:lnTo>
                      <a:pt x="3483" y="2314"/>
                    </a:lnTo>
                    <a:lnTo>
                      <a:pt x="3531" y="2144"/>
                    </a:lnTo>
                    <a:lnTo>
                      <a:pt x="3556" y="1973"/>
                    </a:lnTo>
                    <a:lnTo>
                      <a:pt x="3580" y="1803"/>
                    </a:lnTo>
                    <a:lnTo>
                      <a:pt x="3580" y="1803"/>
                    </a:lnTo>
                    <a:lnTo>
                      <a:pt x="3556" y="1608"/>
                    </a:lnTo>
                    <a:lnTo>
                      <a:pt x="3531" y="1437"/>
                    </a:lnTo>
                    <a:lnTo>
                      <a:pt x="3483" y="1267"/>
                    </a:lnTo>
                    <a:lnTo>
                      <a:pt x="3434" y="1096"/>
                    </a:lnTo>
                    <a:lnTo>
                      <a:pt x="3361" y="950"/>
                    </a:lnTo>
                    <a:lnTo>
                      <a:pt x="3264" y="804"/>
                    </a:lnTo>
                    <a:lnTo>
                      <a:pt x="3166" y="658"/>
                    </a:lnTo>
                    <a:lnTo>
                      <a:pt x="3044" y="536"/>
                    </a:lnTo>
                    <a:lnTo>
                      <a:pt x="2923" y="414"/>
                    </a:lnTo>
                    <a:lnTo>
                      <a:pt x="2776" y="317"/>
                    </a:lnTo>
                    <a:lnTo>
                      <a:pt x="2630" y="220"/>
                    </a:lnTo>
                    <a:lnTo>
                      <a:pt x="2484" y="147"/>
                    </a:lnTo>
                    <a:lnTo>
                      <a:pt x="2314" y="98"/>
                    </a:lnTo>
                    <a:lnTo>
                      <a:pt x="2143" y="49"/>
                    </a:lnTo>
                    <a:lnTo>
                      <a:pt x="1973" y="25"/>
                    </a:lnTo>
                    <a:lnTo>
                      <a:pt x="1778" y="0"/>
                    </a:lnTo>
                    <a:lnTo>
                      <a:pt x="1778" y="0"/>
                    </a:lnTo>
                    <a:lnTo>
                      <a:pt x="1607" y="25"/>
                    </a:lnTo>
                    <a:lnTo>
                      <a:pt x="1437" y="49"/>
                    </a:lnTo>
                    <a:lnTo>
                      <a:pt x="1266" y="98"/>
                    </a:lnTo>
                    <a:lnTo>
                      <a:pt x="1096" y="147"/>
                    </a:lnTo>
                    <a:lnTo>
                      <a:pt x="925" y="220"/>
                    </a:lnTo>
                    <a:lnTo>
                      <a:pt x="779" y="317"/>
                    </a:lnTo>
                    <a:lnTo>
                      <a:pt x="658" y="414"/>
                    </a:lnTo>
                    <a:lnTo>
                      <a:pt x="536" y="536"/>
                    </a:lnTo>
                    <a:lnTo>
                      <a:pt x="414" y="658"/>
                    </a:lnTo>
                    <a:lnTo>
                      <a:pt x="317" y="804"/>
                    </a:lnTo>
                    <a:lnTo>
                      <a:pt x="219" y="950"/>
                    </a:lnTo>
                    <a:lnTo>
                      <a:pt x="146" y="1096"/>
                    </a:lnTo>
                    <a:lnTo>
                      <a:pt x="73" y="1267"/>
                    </a:lnTo>
                    <a:lnTo>
                      <a:pt x="49" y="1437"/>
                    </a:lnTo>
                    <a:lnTo>
                      <a:pt x="24" y="1608"/>
                    </a:lnTo>
                    <a:lnTo>
                      <a:pt x="0" y="1803"/>
                    </a:lnTo>
                    <a:lnTo>
                      <a:pt x="0" y="1803"/>
                    </a:lnTo>
                    <a:lnTo>
                      <a:pt x="24" y="2071"/>
                    </a:lnTo>
                    <a:lnTo>
                      <a:pt x="97" y="2339"/>
                    </a:lnTo>
                    <a:lnTo>
                      <a:pt x="195" y="2582"/>
                    </a:lnTo>
                    <a:lnTo>
                      <a:pt x="317" y="280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824">
                <a:extLst>
                  <a:ext uri="{FF2B5EF4-FFF2-40B4-BE49-F238E27FC236}">
                    <a16:creationId xmlns:a16="http://schemas.microsoft.com/office/drawing/2014/main" id="{25663F7D-C889-439B-A68E-97D8B29147A8}"/>
                  </a:ext>
                </a:extLst>
              </p:cNvPr>
              <p:cNvSpPr/>
              <p:nvPr/>
            </p:nvSpPr>
            <p:spPr>
              <a:xfrm>
                <a:off x="5323025" y="4980625"/>
                <a:ext cx="88925" cy="88925"/>
              </a:xfrm>
              <a:custGeom>
                <a:avLst/>
                <a:gdLst/>
                <a:ahLst/>
                <a:cxnLst/>
                <a:rect l="0" t="0" r="0" b="0"/>
                <a:pathLst>
                  <a:path w="3557" h="3557" fill="none" extrusionOk="0">
                    <a:moveTo>
                      <a:pt x="3191" y="2850"/>
                    </a:moveTo>
                    <a:lnTo>
                      <a:pt x="3191" y="2850"/>
                    </a:lnTo>
                    <a:lnTo>
                      <a:pt x="3313" y="2680"/>
                    </a:lnTo>
                    <a:lnTo>
                      <a:pt x="3410" y="2509"/>
                    </a:lnTo>
                    <a:lnTo>
                      <a:pt x="3483" y="2314"/>
                    </a:lnTo>
                    <a:lnTo>
                      <a:pt x="3532" y="2095"/>
                    </a:lnTo>
                    <a:lnTo>
                      <a:pt x="3532" y="2095"/>
                    </a:lnTo>
                    <a:lnTo>
                      <a:pt x="3556" y="1925"/>
                    </a:lnTo>
                    <a:lnTo>
                      <a:pt x="3556" y="1730"/>
                    </a:lnTo>
                    <a:lnTo>
                      <a:pt x="3556" y="1559"/>
                    </a:lnTo>
                    <a:lnTo>
                      <a:pt x="3508" y="1389"/>
                    </a:lnTo>
                    <a:lnTo>
                      <a:pt x="3459" y="1218"/>
                    </a:lnTo>
                    <a:lnTo>
                      <a:pt x="3410" y="1072"/>
                    </a:lnTo>
                    <a:lnTo>
                      <a:pt x="3337" y="902"/>
                    </a:lnTo>
                    <a:lnTo>
                      <a:pt x="3240" y="756"/>
                    </a:lnTo>
                    <a:lnTo>
                      <a:pt x="3142" y="634"/>
                    </a:lnTo>
                    <a:lnTo>
                      <a:pt x="3021" y="512"/>
                    </a:lnTo>
                    <a:lnTo>
                      <a:pt x="2899" y="390"/>
                    </a:lnTo>
                    <a:lnTo>
                      <a:pt x="2753" y="293"/>
                    </a:lnTo>
                    <a:lnTo>
                      <a:pt x="2606" y="196"/>
                    </a:lnTo>
                    <a:lnTo>
                      <a:pt x="2436" y="122"/>
                    </a:lnTo>
                    <a:lnTo>
                      <a:pt x="2266" y="74"/>
                    </a:lnTo>
                    <a:lnTo>
                      <a:pt x="2095" y="25"/>
                    </a:lnTo>
                    <a:lnTo>
                      <a:pt x="2095" y="25"/>
                    </a:lnTo>
                    <a:lnTo>
                      <a:pt x="1925" y="1"/>
                    </a:lnTo>
                    <a:lnTo>
                      <a:pt x="1730" y="1"/>
                    </a:lnTo>
                    <a:lnTo>
                      <a:pt x="1559" y="1"/>
                    </a:lnTo>
                    <a:lnTo>
                      <a:pt x="1389" y="25"/>
                    </a:lnTo>
                    <a:lnTo>
                      <a:pt x="1218" y="74"/>
                    </a:lnTo>
                    <a:lnTo>
                      <a:pt x="1072" y="147"/>
                    </a:lnTo>
                    <a:lnTo>
                      <a:pt x="902" y="220"/>
                    </a:lnTo>
                    <a:lnTo>
                      <a:pt x="756" y="317"/>
                    </a:lnTo>
                    <a:lnTo>
                      <a:pt x="634" y="415"/>
                    </a:lnTo>
                    <a:lnTo>
                      <a:pt x="512" y="537"/>
                    </a:lnTo>
                    <a:lnTo>
                      <a:pt x="390" y="658"/>
                    </a:lnTo>
                    <a:lnTo>
                      <a:pt x="293" y="804"/>
                    </a:lnTo>
                    <a:lnTo>
                      <a:pt x="195" y="951"/>
                    </a:lnTo>
                    <a:lnTo>
                      <a:pt x="122" y="1097"/>
                    </a:lnTo>
                    <a:lnTo>
                      <a:pt x="74" y="1267"/>
                    </a:lnTo>
                    <a:lnTo>
                      <a:pt x="25" y="1462"/>
                    </a:lnTo>
                    <a:lnTo>
                      <a:pt x="25" y="1462"/>
                    </a:lnTo>
                    <a:lnTo>
                      <a:pt x="1" y="1633"/>
                    </a:lnTo>
                    <a:lnTo>
                      <a:pt x="1" y="1803"/>
                    </a:lnTo>
                    <a:lnTo>
                      <a:pt x="1" y="1998"/>
                    </a:lnTo>
                    <a:lnTo>
                      <a:pt x="25" y="2168"/>
                    </a:lnTo>
                    <a:lnTo>
                      <a:pt x="74" y="2339"/>
                    </a:lnTo>
                    <a:lnTo>
                      <a:pt x="147" y="2485"/>
                    </a:lnTo>
                    <a:lnTo>
                      <a:pt x="220" y="2655"/>
                    </a:lnTo>
                    <a:lnTo>
                      <a:pt x="317" y="2777"/>
                    </a:lnTo>
                    <a:lnTo>
                      <a:pt x="415" y="2923"/>
                    </a:lnTo>
                    <a:lnTo>
                      <a:pt x="536" y="3045"/>
                    </a:lnTo>
                    <a:lnTo>
                      <a:pt x="658" y="3167"/>
                    </a:lnTo>
                    <a:lnTo>
                      <a:pt x="804" y="3264"/>
                    </a:lnTo>
                    <a:lnTo>
                      <a:pt x="950" y="3362"/>
                    </a:lnTo>
                    <a:lnTo>
                      <a:pt x="1096" y="3435"/>
                    </a:lnTo>
                    <a:lnTo>
                      <a:pt x="1267" y="3483"/>
                    </a:lnTo>
                    <a:lnTo>
                      <a:pt x="1462" y="3532"/>
                    </a:lnTo>
                    <a:lnTo>
                      <a:pt x="1462" y="3532"/>
                    </a:lnTo>
                    <a:lnTo>
                      <a:pt x="1705" y="3557"/>
                    </a:lnTo>
                    <a:lnTo>
                      <a:pt x="1973" y="3557"/>
                    </a:lnTo>
                    <a:lnTo>
                      <a:pt x="2217" y="3508"/>
                    </a:lnTo>
                    <a:lnTo>
                      <a:pt x="2460" y="3435"/>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825">
                <a:extLst>
                  <a:ext uri="{FF2B5EF4-FFF2-40B4-BE49-F238E27FC236}">
                    <a16:creationId xmlns:a16="http://schemas.microsoft.com/office/drawing/2014/main" id="{5C225417-5386-4CF0-A050-D547324972FC}"/>
                  </a:ext>
                </a:extLst>
              </p:cNvPr>
              <p:cNvSpPr/>
              <p:nvPr/>
            </p:nvSpPr>
            <p:spPr>
              <a:xfrm>
                <a:off x="5233525" y="5255225"/>
                <a:ext cx="89525" cy="89525"/>
              </a:xfrm>
              <a:custGeom>
                <a:avLst/>
                <a:gdLst/>
                <a:ahLst/>
                <a:cxnLst/>
                <a:rect l="0" t="0" r="0" b="0"/>
                <a:pathLst>
                  <a:path w="3581" h="3581" fill="none" extrusionOk="0">
                    <a:moveTo>
                      <a:pt x="3215" y="707"/>
                    </a:moveTo>
                    <a:lnTo>
                      <a:pt x="3215" y="707"/>
                    </a:lnTo>
                    <a:lnTo>
                      <a:pt x="3093" y="585"/>
                    </a:lnTo>
                    <a:lnTo>
                      <a:pt x="2972" y="464"/>
                    </a:lnTo>
                    <a:lnTo>
                      <a:pt x="2850" y="342"/>
                    </a:lnTo>
                    <a:lnTo>
                      <a:pt x="2679" y="244"/>
                    </a:lnTo>
                    <a:lnTo>
                      <a:pt x="2679" y="244"/>
                    </a:lnTo>
                    <a:lnTo>
                      <a:pt x="2533" y="171"/>
                    </a:lnTo>
                    <a:lnTo>
                      <a:pt x="2363" y="98"/>
                    </a:lnTo>
                    <a:lnTo>
                      <a:pt x="2192" y="50"/>
                    </a:lnTo>
                    <a:lnTo>
                      <a:pt x="2022" y="25"/>
                    </a:lnTo>
                    <a:lnTo>
                      <a:pt x="1851" y="1"/>
                    </a:lnTo>
                    <a:lnTo>
                      <a:pt x="1681" y="25"/>
                    </a:lnTo>
                    <a:lnTo>
                      <a:pt x="1510" y="25"/>
                    </a:lnTo>
                    <a:lnTo>
                      <a:pt x="1340" y="74"/>
                    </a:lnTo>
                    <a:lnTo>
                      <a:pt x="1169" y="123"/>
                    </a:lnTo>
                    <a:lnTo>
                      <a:pt x="1023" y="196"/>
                    </a:lnTo>
                    <a:lnTo>
                      <a:pt x="877" y="269"/>
                    </a:lnTo>
                    <a:lnTo>
                      <a:pt x="731" y="366"/>
                    </a:lnTo>
                    <a:lnTo>
                      <a:pt x="585" y="488"/>
                    </a:lnTo>
                    <a:lnTo>
                      <a:pt x="463" y="610"/>
                    </a:lnTo>
                    <a:lnTo>
                      <a:pt x="341" y="731"/>
                    </a:lnTo>
                    <a:lnTo>
                      <a:pt x="244" y="902"/>
                    </a:lnTo>
                    <a:lnTo>
                      <a:pt x="244" y="902"/>
                    </a:lnTo>
                    <a:lnTo>
                      <a:pt x="171" y="1048"/>
                    </a:lnTo>
                    <a:lnTo>
                      <a:pt x="98" y="1219"/>
                    </a:lnTo>
                    <a:lnTo>
                      <a:pt x="49" y="1389"/>
                    </a:lnTo>
                    <a:lnTo>
                      <a:pt x="25" y="1560"/>
                    </a:lnTo>
                    <a:lnTo>
                      <a:pt x="0" y="1730"/>
                    </a:lnTo>
                    <a:lnTo>
                      <a:pt x="0" y="1900"/>
                    </a:lnTo>
                    <a:lnTo>
                      <a:pt x="25" y="2071"/>
                    </a:lnTo>
                    <a:lnTo>
                      <a:pt x="73" y="2241"/>
                    </a:lnTo>
                    <a:lnTo>
                      <a:pt x="122" y="2412"/>
                    </a:lnTo>
                    <a:lnTo>
                      <a:pt x="195" y="2558"/>
                    </a:lnTo>
                    <a:lnTo>
                      <a:pt x="268" y="2729"/>
                    </a:lnTo>
                    <a:lnTo>
                      <a:pt x="366" y="2850"/>
                    </a:lnTo>
                    <a:lnTo>
                      <a:pt x="463" y="2996"/>
                    </a:lnTo>
                    <a:lnTo>
                      <a:pt x="609" y="3118"/>
                    </a:lnTo>
                    <a:lnTo>
                      <a:pt x="731" y="3240"/>
                    </a:lnTo>
                    <a:lnTo>
                      <a:pt x="901" y="3337"/>
                    </a:lnTo>
                    <a:lnTo>
                      <a:pt x="901" y="3337"/>
                    </a:lnTo>
                    <a:lnTo>
                      <a:pt x="1048" y="3410"/>
                    </a:lnTo>
                    <a:lnTo>
                      <a:pt x="1218" y="3484"/>
                    </a:lnTo>
                    <a:lnTo>
                      <a:pt x="1389" y="3532"/>
                    </a:lnTo>
                    <a:lnTo>
                      <a:pt x="1559" y="3557"/>
                    </a:lnTo>
                    <a:lnTo>
                      <a:pt x="1730" y="3581"/>
                    </a:lnTo>
                    <a:lnTo>
                      <a:pt x="1900" y="3581"/>
                    </a:lnTo>
                    <a:lnTo>
                      <a:pt x="2071" y="3557"/>
                    </a:lnTo>
                    <a:lnTo>
                      <a:pt x="2241" y="3508"/>
                    </a:lnTo>
                    <a:lnTo>
                      <a:pt x="2411" y="3459"/>
                    </a:lnTo>
                    <a:lnTo>
                      <a:pt x="2558" y="3410"/>
                    </a:lnTo>
                    <a:lnTo>
                      <a:pt x="2704" y="3313"/>
                    </a:lnTo>
                    <a:lnTo>
                      <a:pt x="2850" y="3216"/>
                    </a:lnTo>
                    <a:lnTo>
                      <a:pt x="2996" y="3118"/>
                    </a:lnTo>
                    <a:lnTo>
                      <a:pt x="3118" y="2996"/>
                    </a:lnTo>
                    <a:lnTo>
                      <a:pt x="3240" y="2850"/>
                    </a:lnTo>
                    <a:lnTo>
                      <a:pt x="3337" y="2704"/>
                    </a:lnTo>
                    <a:lnTo>
                      <a:pt x="3337" y="2704"/>
                    </a:lnTo>
                    <a:lnTo>
                      <a:pt x="3459" y="2412"/>
                    </a:lnTo>
                    <a:lnTo>
                      <a:pt x="3532" y="2144"/>
                    </a:lnTo>
                    <a:lnTo>
                      <a:pt x="3581" y="1852"/>
                    </a:lnTo>
                    <a:lnTo>
                      <a:pt x="3556" y="1560"/>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826">
                <a:extLst>
                  <a:ext uri="{FF2B5EF4-FFF2-40B4-BE49-F238E27FC236}">
                    <a16:creationId xmlns:a16="http://schemas.microsoft.com/office/drawing/2014/main" id="{F2B2177A-3C1C-4737-A983-B5086B44BAC9}"/>
                  </a:ext>
                </a:extLst>
              </p:cNvPr>
              <p:cNvSpPr/>
              <p:nvPr/>
            </p:nvSpPr>
            <p:spPr>
              <a:xfrm>
                <a:off x="5453325" y="5382475"/>
                <a:ext cx="88925" cy="88325"/>
              </a:xfrm>
              <a:custGeom>
                <a:avLst/>
                <a:gdLst/>
                <a:ahLst/>
                <a:cxnLst/>
                <a:rect l="0" t="0" r="0" b="0"/>
                <a:pathLst>
                  <a:path w="3557" h="3533" fill="none" extrusionOk="0">
                    <a:moveTo>
                      <a:pt x="1389" y="1"/>
                    </a:moveTo>
                    <a:lnTo>
                      <a:pt x="1389" y="1"/>
                    </a:lnTo>
                    <a:lnTo>
                      <a:pt x="1194" y="50"/>
                    </a:lnTo>
                    <a:lnTo>
                      <a:pt x="999" y="147"/>
                    </a:lnTo>
                    <a:lnTo>
                      <a:pt x="804" y="245"/>
                    </a:lnTo>
                    <a:lnTo>
                      <a:pt x="634" y="366"/>
                    </a:lnTo>
                    <a:lnTo>
                      <a:pt x="634" y="366"/>
                    </a:lnTo>
                    <a:lnTo>
                      <a:pt x="488" y="488"/>
                    </a:lnTo>
                    <a:lnTo>
                      <a:pt x="390" y="634"/>
                    </a:lnTo>
                    <a:lnTo>
                      <a:pt x="268" y="780"/>
                    </a:lnTo>
                    <a:lnTo>
                      <a:pt x="195" y="926"/>
                    </a:lnTo>
                    <a:lnTo>
                      <a:pt x="122" y="1073"/>
                    </a:lnTo>
                    <a:lnTo>
                      <a:pt x="74" y="1243"/>
                    </a:lnTo>
                    <a:lnTo>
                      <a:pt x="25" y="1414"/>
                    </a:lnTo>
                    <a:lnTo>
                      <a:pt x="0" y="1584"/>
                    </a:lnTo>
                    <a:lnTo>
                      <a:pt x="0" y="1755"/>
                    </a:lnTo>
                    <a:lnTo>
                      <a:pt x="0" y="1925"/>
                    </a:lnTo>
                    <a:lnTo>
                      <a:pt x="25" y="2096"/>
                    </a:lnTo>
                    <a:lnTo>
                      <a:pt x="74" y="2266"/>
                    </a:lnTo>
                    <a:lnTo>
                      <a:pt x="122" y="2412"/>
                    </a:lnTo>
                    <a:lnTo>
                      <a:pt x="195" y="2583"/>
                    </a:lnTo>
                    <a:lnTo>
                      <a:pt x="293" y="2729"/>
                    </a:lnTo>
                    <a:lnTo>
                      <a:pt x="415" y="2875"/>
                    </a:lnTo>
                    <a:lnTo>
                      <a:pt x="415" y="2875"/>
                    </a:lnTo>
                    <a:lnTo>
                      <a:pt x="536" y="3021"/>
                    </a:lnTo>
                    <a:lnTo>
                      <a:pt x="658" y="3143"/>
                    </a:lnTo>
                    <a:lnTo>
                      <a:pt x="804" y="3240"/>
                    </a:lnTo>
                    <a:lnTo>
                      <a:pt x="950" y="3313"/>
                    </a:lnTo>
                    <a:lnTo>
                      <a:pt x="1121" y="3386"/>
                    </a:lnTo>
                    <a:lnTo>
                      <a:pt x="1267" y="3459"/>
                    </a:lnTo>
                    <a:lnTo>
                      <a:pt x="1437" y="3484"/>
                    </a:lnTo>
                    <a:lnTo>
                      <a:pt x="1608" y="3508"/>
                    </a:lnTo>
                    <a:lnTo>
                      <a:pt x="1778" y="3532"/>
                    </a:lnTo>
                    <a:lnTo>
                      <a:pt x="1949" y="3508"/>
                    </a:lnTo>
                    <a:lnTo>
                      <a:pt x="2119" y="3484"/>
                    </a:lnTo>
                    <a:lnTo>
                      <a:pt x="2290" y="3435"/>
                    </a:lnTo>
                    <a:lnTo>
                      <a:pt x="2460" y="3386"/>
                    </a:lnTo>
                    <a:lnTo>
                      <a:pt x="2606" y="3313"/>
                    </a:lnTo>
                    <a:lnTo>
                      <a:pt x="2777" y="3216"/>
                    </a:lnTo>
                    <a:lnTo>
                      <a:pt x="2923" y="3118"/>
                    </a:lnTo>
                    <a:lnTo>
                      <a:pt x="2923" y="3118"/>
                    </a:lnTo>
                    <a:lnTo>
                      <a:pt x="3045" y="2997"/>
                    </a:lnTo>
                    <a:lnTo>
                      <a:pt x="3167" y="2851"/>
                    </a:lnTo>
                    <a:lnTo>
                      <a:pt x="3264" y="2704"/>
                    </a:lnTo>
                    <a:lnTo>
                      <a:pt x="3361" y="2558"/>
                    </a:lnTo>
                    <a:lnTo>
                      <a:pt x="3435" y="2412"/>
                    </a:lnTo>
                    <a:lnTo>
                      <a:pt x="3483" y="2242"/>
                    </a:lnTo>
                    <a:lnTo>
                      <a:pt x="3532" y="2071"/>
                    </a:lnTo>
                    <a:lnTo>
                      <a:pt x="3556" y="1901"/>
                    </a:lnTo>
                    <a:lnTo>
                      <a:pt x="3556" y="1730"/>
                    </a:lnTo>
                    <a:lnTo>
                      <a:pt x="3556" y="1560"/>
                    </a:lnTo>
                    <a:lnTo>
                      <a:pt x="3532" y="1389"/>
                    </a:lnTo>
                    <a:lnTo>
                      <a:pt x="3483" y="1219"/>
                    </a:lnTo>
                    <a:lnTo>
                      <a:pt x="3410" y="1048"/>
                    </a:lnTo>
                    <a:lnTo>
                      <a:pt x="3337" y="902"/>
                    </a:lnTo>
                    <a:lnTo>
                      <a:pt x="3264" y="756"/>
                    </a:lnTo>
                    <a:lnTo>
                      <a:pt x="3142" y="610"/>
                    </a:lnTo>
                    <a:lnTo>
                      <a:pt x="3142" y="610"/>
                    </a:lnTo>
                    <a:lnTo>
                      <a:pt x="2972" y="415"/>
                    </a:lnTo>
                    <a:lnTo>
                      <a:pt x="2753" y="245"/>
                    </a:lnTo>
                    <a:lnTo>
                      <a:pt x="2533" y="123"/>
                    </a:lnTo>
                    <a:lnTo>
                      <a:pt x="2314" y="50"/>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827">
                <a:extLst>
                  <a:ext uri="{FF2B5EF4-FFF2-40B4-BE49-F238E27FC236}">
                    <a16:creationId xmlns:a16="http://schemas.microsoft.com/office/drawing/2014/main" id="{065E0883-FD56-4990-A3BA-7394FB6E3D9D}"/>
                  </a:ext>
                </a:extLst>
              </p:cNvPr>
              <p:cNvSpPr/>
              <p:nvPr/>
            </p:nvSpPr>
            <p:spPr>
              <a:xfrm>
                <a:off x="5682875" y="5188875"/>
                <a:ext cx="88925" cy="89525"/>
              </a:xfrm>
              <a:custGeom>
                <a:avLst/>
                <a:gdLst/>
                <a:ahLst/>
                <a:cxnLst/>
                <a:rect l="0" t="0" r="0" b="0"/>
                <a:pathLst>
                  <a:path w="3557" h="3581" fill="none" extrusionOk="0">
                    <a:moveTo>
                      <a:pt x="0" y="2022"/>
                    </a:moveTo>
                    <a:lnTo>
                      <a:pt x="0" y="2022"/>
                    </a:lnTo>
                    <a:lnTo>
                      <a:pt x="25" y="2216"/>
                    </a:lnTo>
                    <a:lnTo>
                      <a:pt x="98" y="2411"/>
                    </a:lnTo>
                    <a:lnTo>
                      <a:pt x="98" y="2411"/>
                    </a:lnTo>
                    <a:lnTo>
                      <a:pt x="171" y="2557"/>
                    </a:lnTo>
                    <a:lnTo>
                      <a:pt x="244" y="2728"/>
                    </a:lnTo>
                    <a:lnTo>
                      <a:pt x="341" y="2874"/>
                    </a:lnTo>
                    <a:lnTo>
                      <a:pt x="463" y="2996"/>
                    </a:lnTo>
                    <a:lnTo>
                      <a:pt x="585" y="3118"/>
                    </a:lnTo>
                    <a:lnTo>
                      <a:pt x="707" y="3239"/>
                    </a:lnTo>
                    <a:lnTo>
                      <a:pt x="853" y="3337"/>
                    </a:lnTo>
                    <a:lnTo>
                      <a:pt x="999" y="3410"/>
                    </a:lnTo>
                    <a:lnTo>
                      <a:pt x="1169" y="3483"/>
                    </a:lnTo>
                    <a:lnTo>
                      <a:pt x="1340" y="3532"/>
                    </a:lnTo>
                    <a:lnTo>
                      <a:pt x="1510" y="3556"/>
                    </a:lnTo>
                    <a:lnTo>
                      <a:pt x="1681" y="3580"/>
                    </a:lnTo>
                    <a:lnTo>
                      <a:pt x="1851" y="3580"/>
                    </a:lnTo>
                    <a:lnTo>
                      <a:pt x="2022" y="3556"/>
                    </a:lnTo>
                    <a:lnTo>
                      <a:pt x="2192" y="3532"/>
                    </a:lnTo>
                    <a:lnTo>
                      <a:pt x="2363" y="3459"/>
                    </a:lnTo>
                    <a:lnTo>
                      <a:pt x="2363" y="3459"/>
                    </a:lnTo>
                    <a:lnTo>
                      <a:pt x="2533" y="3410"/>
                    </a:lnTo>
                    <a:lnTo>
                      <a:pt x="2704" y="3312"/>
                    </a:lnTo>
                    <a:lnTo>
                      <a:pt x="2850" y="3215"/>
                    </a:lnTo>
                    <a:lnTo>
                      <a:pt x="2972" y="3093"/>
                    </a:lnTo>
                    <a:lnTo>
                      <a:pt x="3093" y="2971"/>
                    </a:lnTo>
                    <a:lnTo>
                      <a:pt x="3215" y="2850"/>
                    </a:lnTo>
                    <a:lnTo>
                      <a:pt x="3288" y="2704"/>
                    </a:lnTo>
                    <a:lnTo>
                      <a:pt x="3386" y="2557"/>
                    </a:lnTo>
                    <a:lnTo>
                      <a:pt x="3434" y="2387"/>
                    </a:lnTo>
                    <a:lnTo>
                      <a:pt x="3483" y="2216"/>
                    </a:lnTo>
                    <a:lnTo>
                      <a:pt x="3532" y="2070"/>
                    </a:lnTo>
                    <a:lnTo>
                      <a:pt x="3556" y="1875"/>
                    </a:lnTo>
                    <a:lnTo>
                      <a:pt x="3556" y="1705"/>
                    </a:lnTo>
                    <a:lnTo>
                      <a:pt x="3532" y="1534"/>
                    </a:lnTo>
                    <a:lnTo>
                      <a:pt x="3507" y="1364"/>
                    </a:lnTo>
                    <a:lnTo>
                      <a:pt x="3434" y="1194"/>
                    </a:lnTo>
                    <a:lnTo>
                      <a:pt x="3434" y="1194"/>
                    </a:lnTo>
                    <a:lnTo>
                      <a:pt x="3361" y="1023"/>
                    </a:lnTo>
                    <a:lnTo>
                      <a:pt x="3288" y="853"/>
                    </a:lnTo>
                    <a:lnTo>
                      <a:pt x="3191" y="706"/>
                    </a:lnTo>
                    <a:lnTo>
                      <a:pt x="3069" y="585"/>
                    </a:lnTo>
                    <a:lnTo>
                      <a:pt x="2947" y="463"/>
                    </a:lnTo>
                    <a:lnTo>
                      <a:pt x="2825" y="341"/>
                    </a:lnTo>
                    <a:lnTo>
                      <a:pt x="2679" y="268"/>
                    </a:lnTo>
                    <a:lnTo>
                      <a:pt x="2533" y="171"/>
                    </a:lnTo>
                    <a:lnTo>
                      <a:pt x="2363" y="122"/>
                    </a:lnTo>
                    <a:lnTo>
                      <a:pt x="2192" y="73"/>
                    </a:lnTo>
                    <a:lnTo>
                      <a:pt x="2022" y="24"/>
                    </a:lnTo>
                    <a:lnTo>
                      <a:pt x="1851" y="24"/>
                    </a:lnTo>
                    <a:lnTo>
                      <a:pt x="1681" y="0"/>
                    </a:lnTo>
                    <a:lnTo>
                      <a:pt x="1510" y="24"/>
                    </a:lnTo>
                    <a:lnTo>
                      <a:pt x="1340" y="73"/>
                    </a:lnTo>
                    <a:lnTo>
                      <a:pt x="1169" y="122"/>
                    </a:lnTo>
                    <a:lnTo>
                      <a:pt x="1169" y="122"/>
                    </a:lnTo>
                    <a:lnTo>
                      <a:pt x="974" y="195"/>
                    </a:lnTo>
                    <a:lnTo>
                      <a:pt x="804" y="292"/>
                    </a:lnTo>
                    <a:lnTo>
                      <a:pt x="658" y="390"/>
                    </a:lnTo>
                    <a:lnTo>
                      <a:pt x="512" y="512"/>
                    </a:lnTo>
                    <a:lnTo>
                      <a:pt x="390" y="658"/>
                    </a:lnTo>
                    <a:lnTo>
                      <a:pt x="293" y="804"/>
                    </a:lnTo>
                    <a:lnTo>
                      <a:pt x="195" y="950"/>
                    </a:lnTo>
                    <a:lnTo>
                      <a:pt x="122" y="1120"/>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828">
                <a:extLst>
                  <a:ext uri="{FF2B5EF4-FFF2-40B4-BE49-F238E27FC236}">
                    <a16:creationId xmlns:a16="http://schemas.microsoft.com/office/drawing/2014/main" id="{C497A5ED-CCEE-4F09-A7B4-7079C57F1DC1}"/>
                  </a:ext>
                </a:extLst>
              </p:cNvPr>
              <p:cNvSpPr/>
              <p:nvPr/>
            </p:nvSpPr>
            <p:spPr>
              <a:xfrm>
                <a:off x="5411925" y="5110925"/>
                <a:ext cx="188775" cy="189400"/>
              </a:xfrm>
              <a:custGeom>
                <a:avLst/>
                <a:gdLst/>
                <a:ahLst/>
                <a:cxnLst/>
                <a:rect l="0" t="0" r="0" b="0"/>
                <a:pathLst>
                  <a:path w="7551" h="7576" fill="none" extrusionOk="0">
                    <a:moveTo>
                      <a:pt x="0" y="3776"/>
                    </a:moveTo>
                    <a:lnTo>
                      <a:pt x="0" y="3776"/>
                    </a:lnTo>
                    <a:lnTo>
                      <a:pt x="25" y="3410"/>
                    </a:lnTo>
                    <a:lnTo>
                      <a:pt x="73" y="3021"/>
                    </a:lnTo>
                    <a:lnTo>
                      <a:pt x="171" y="2655"/>
                    </a:lnTo>
                    <a:lnTo>
                      <a:pt x="293" y="2314"/>
                    </a:lnTo>
                    <a:lnTo>
                      <a:pt x="463" y="1973"/>
                    </a:lnTo>
                    <a:lnTo>
                      <a:pt x="658" y="1681"/>
                    </a:lnTo>
                    <a:lnTo>
                      <a:pt x="877" y="1389"/>
                    </a:lnTo>
                    <a:lnTo>
                      <a:pt x="1121" y="1121"/>
                    </a:lnTo>
                    <a:lnTo>
                      <a:pt x="1389" y="877"/>
                    </a:lnTo>
                    <a:lnTo>
                      <a:pt x="1656" y="658"/>
                    </a:lnTo>
                    <a:lnTo>
                      <a:pt x="1973" y="463"/>
                    </a:lnTo>
                    <a:lnTo>
                      <a:pt x="2314" y="293"/>
                    </a:lnTo>
                    <a:lnTo>
                      <a:pt x="2655" y="171"/>
                    </a:lnTo>
                    <a:lnTo>
                      <a:pt x="3020" y="74"/>
                    </a:lnTo>
                    <a:lnTo>
                      <a:pt x="3386" y="25"/>
                    </a:lnTo>
                    <a:lnTo>
                      <a:pt x="3775" y="1"/>
                    </a:lnTo>
                    <a:lnTo>
                      <a:pt x="3775" y="1"/>
                    </a:lnTo>
                    <a:lnTo>
                      <a:pt x="4165" y="25"/>
                    </a:lnTo>
                    <a:lnTo>
                      <a:pt x="4555" y="74"/>
                    </a:lnTo>
                    <a:lnTo>
                      <a:pt x="4896" y="171"/>
                    </a:lnTo>
                    <a:lnTo>
                      <a:pt x="5261" y="293"/>
                    </a:lnTo>
                    <a:lnTo>
                      <a:pt x="5578" y="463"/>
                    </a:lnTo>
                    <a:lnTo>
                      <a:pt x="5894" y="658"/>
                    </a:lnTo>
                    <a:lnTo>
                      <a:pt x="6186" y="877"/>
                    </a:lnTo>
                    <a:lnTo>
                      <a:pt x="6454" y="1121"/>
                    </a:lnTo>
                    <a:lnTo>
                      <a:pt x="6698" y="1389"/>
                    </a:lnTo>
                    <a:lnTo>
                      <a:pt x="6917" y="1681"/>
                    </a:lnTo>
                    <a:lnTo>
                      <a:pt x="7112" y="1973"/>
                    </a:lnTo>
                    <a:lnTo>
                      <a:pt x="7258" y="2314"/>
                    </a:lnTo>
                    <a:lnTo>
                      <a:pt x="7404" y="2655"/>
                    </a:lnTo>
                    <a:lnTo>
                      <a:pt x="7477" y="3021"/>
                    </a:lnTo>
                    <a:lnTo>
                      <a:pt x="7550" y="3410"/>
                    </a:lnTo>
                    <a:lnTo>
                      <a:pt x="7550" y="3776"/>
                    </a:lnTo>
                    <a:lnTo>
                      <a:pt x="7550" y="3776"/>
                    </a:lnTo>
                    <a:lnTo>
                      <a:pt x="7550" y="4165"/>
                    </a:lnTo>
                    <a:lnTo>
                      <a:pt x="7477" y="4555"/>
                    </a:lnTo>
                    <a:lnTo>
                      <a:pt x="7404" y="4920"/>
                    </a:lnTo>
                    <a:lnTo>
                      <a:pt x="7258" y="5261"/>
                    </a:lnTo>
                    <a:lnTo>
                      <a:pt x="7112" y="5578"/>
                    </a:lnTo>
                    <a:lnTo>
                      <a:pt x="6917" y="5895"/>
                    </a:lnTo>
                    <a:lnTo>
                      <a:pt x="6698" y="6187"/>
                    </a:lnTo>
                    <a:lnTo>
                      <a:pt x="6454" y="6455"/>
                    </a:lnTo>
                    <a:lnTo>
                      <a:pt x="6186" y="6698"/>
                    </a:lnTo>
                    <a:lnTo>
                      <a:pt x="5894" y="6917"/>
                    </a:lnTo>
                    <a:lnTo>
                      <a:pt x="5578" y="7112"/>
                    </a:lnTo>
                    <a:lnTo>
                      <a:pt x="5261" y="7258"/>
                    </a:lnTo>
                    <a:lnTo>
                      <a:pt x="4896" y="7405"/>
                    </a:lnTo>
                    <a:lnTo>
                      <a:pt x="4555" y="7478"/>
                    </a:lnTo>
                    <a:lnTo>
                      <a:pt x="4165" y="7551"/>
                    </a:lnTo>
                    <a:lnTo>
                      <a:pt x="3775" y="7575"/>
                    </a:lnTo>
                    <a:lnTo>
                      <a:pt x="3775" y="7575"/>
                    </a:lnTo>
                    <a:lnTo>
                      <a:pt x="3386" y="7551"/>
                    </a:lnTo>
                    <a:lnTo>
                      <a:pt x="3020" y="7478"/>
                    </a:lnTo>
                    <a:lnTo>
                      <a:pt x="2655" y="7405"/>
                    </a:lnTo>
                    <a:lnTo>
                      <a:pt x="2314" y="7258"/>
                    </a:lnTo>
                    <a:lnTo>
                      <a:pt x="1973" y="7112"/>
                    </a:lnTo>
                    <a:lnTo>
                      <a:pt x="1656" y="6917"/>
                    </a:lnTo>
                    <a:lnTo>
                      <a:pt x="1389" y="6698"/>
                    </a:lnTo>
                    <a:lnTo>
                      <a:pt x="1121" y="6455"/>
                    </a:lnTo>
                    <a:lnTo>
                      <a:pt x="877" y="6187"/>
                    </a:lnTo>
                    <a:lnTo>
                      <a:pt x="658" y="5895"/>
                    </a:lnTo>
                    <a:lnTo>
                      <a:pt x="463" y="5578"/>
                    </a:lnTo>
                    <a:lnTo>
                      <a:pt x="293" y="5261"/>
                    </a:lnTo>
                    <a:lnTo>
                      <a:pt x="171" y="4920"/>
                    </a:lnTo>
                    <a:lnTo>
                      <a:pt x="73" y="4555"/>
                    </a:lnTo>
                    <a:lnTo>
                      <a:pt x="25" y="4165"/>
                    </a:lnTo>
                    <a:lnTo>
                      <a:pt x="0" y="3776"/>
                    </a:lnTo>
                    <a:lnTo>
                      <a:pt x="0" y="3776"/>
                    </a:lnTo>
                    <a:close/>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829">
                <a:extLst>
                  <a:ext uri="{FF2B5EF4-FFF2-40B4-BE49-F238E27FC236}">
                    <a16:creationId xmlns:a16="http://schemas.microsoft.com/office/drawing/2014/main" id="{D8CBE5C1-1916-4EF1-B9E9-DC5E58DE62C4}"/>
                  </a:ext>
                </a:extLst>
              </p:cNvPr>
              <p:cNvSpPr/>
              <p:nvPr/>
            </p:nvSpPr>
            <p:spPr>
              <a:xfrm>
                <a:off x="5367475" y="5025075"/>
                <a:ext cx="81600" cy="105975"/>
              </a:xfrm>
              <a:custGeom>
                <a:avLst/>
                <a:gdLst/>
                <a:ahLst/>
                <a:cxnLst/>
                <a:rect l="0" t="0" r="0" b="0"/>
                <a:pathLst>
                  <a:path w="3264" h="4239" fill="none" extrusionOk="0">
                    <a:moveTo>
                      <a:pt x="0" y="1"/>
                    </a:moveTo>
                    <a:lnTo>
                      <a:pt x="3264" y="4238"/>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830">
                <a:extLst>
                  <a:ext uri="{FF2B5EF4-FFF2-40B4-BE49-F238E27FC236}">
                    <a16:creationId xmlns:a16="http://schemas.microsoft.com/office/drawing/2014/main" id="{BB37530B-08B3-4205-8A08-E876EE3F9FBE}"/>
                  </a:ext>
                </a:extLst>
              </p:cNvPr>
              <p:cNvSpPr/>
              <p:nvPr/>
            </p:nvSpPr>
            <p:spPr>
              <a:xfrm>
                <a:off x="5567800" y="4999500"/>
                <a:ext cx="115100" cy="133975"/>
              </a:xfrm>
              <a:custGeom>
                <a:avLst/>
                <a:gdLst/>
                <a:ahLst/>
                <a:cxnLst/>
                <a:rect l="0" t="0" r="0" b="0"/>
                <a:pathLst>
                  <a:path w="4604" h="5359" fill="none" extrusionOk="0">
                    <a:moveTo>
                      <a:pt x="0" y="5359"/>
                    </a:moveTo>
                    <a:lnTo>
                      <a:pt x="4603" y="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831">
                <a:extLst>
                  <a:ext uri="{FF2B5EF4-FFF2-40B4-BE49-F238E27FC236}">
                    <a16:creationId xmlns:a16="http://schemas.microsoft.com/office/drawing/2014/main" id="{14DEB002-C856-4D51-9E3F-42951B8C7A10}"/>
                  </a:ext>
                </a:extLst>
              </p:cNvPr>
              <p:cNvSpPr/>
              <p:nvPr/>
            </p:nvSpPr>
            <p:spPr>
              <a:xfrm>
                <a:off x="5600075" y="5217475"/>
                <a:ext cx="127275" cy="16475"/>
              </a:xfrm>
              <a:custGeom>
                <a:avLst/>
                <a:gdLst/>
                <a:ahLst/>
                <a:cxnLst/>
                <a:rect l="0" t="0" r="0" b="0"/>
                <a:pathLst>
                  <a:path w="5091" h="659" fill="none" extrusionOk="0">
                    <a:moveTo>
                      <a:pt x="5090" y="658"/>
                    </a:moveTo>
                    <a:lnTo>
                      <a:pt x="0" y="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832">
                <a:extLst>
                  <a:ext uri="{FF2B5EF4-FFF2-40B4-BE49-F238E27FC236}">
                    <a16:creationId xmlns:a16="http://schemas.microsoft.com/office/drawing/2014/main" id="{5B5D5E96-C594-4AB6-9DF5-2ED8F56CCF52}"/>
                  </a:ext>
                </a:extLst>
              </p:cNvPr>
              <p:cNvSpPr/>
              <p:nvPr/>
            </p:nvSpPr>
            <p:spPr>
              <a:xfrm>
                <a:off x="5497775" y="5299675"/>
                <a:ext cx="4900" cy="126675"/>
              </a:xfrm>
              <a:custGeom>
                <a:avLst/>
                <a:gdLst/>
                <a:ahLst/>
                <a:cxnLst/>
                <a:rect l="0" t="0" r="0" b="0"/>
                <a:pathLst>
                  <a:path w="196" h="5067" fill="none" extrusionOk="0">
                    <a:moveTo>
                      <a:pt x="0" y="5067"/>
                    </a:moveTo>
                    <a:lnTo>
                      <a:pt x="195" y="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 name="Shape 833">
                <a:extLst>
                  <a:ext uri="{FF2B5EF4-FFF2-40B4-BE49-F238E27FC236}">
                    <a16:creationId xmlns:a16="http://schemas.microsoft.com/office/drawing/2014/main" id="{3FC3F998-CA08-40F4-81A5-CEC994EBBF42}"/>
                  </a:ext>
                </a:extLst>
              </p:cNvPr>
              <p:cNvSpPr/>
              <p:nvPr/>
            </p:nvSpPr>
            <p:spPr>
              <a:xfrm>
                <a:off x="5277975" y="5241825"/>
                <a:ext cx="141275" cy="58500"/>
              </a:xfrm>
              <a:custGeom>
                <a:avLst/>
                <a:gdLst/>
                <a:ahLst/>
                <a:cxnLst/>
                <a:rect l="0" t="0" r="0" b="0"/>
                <a:pathLst>
                  <a:path w="5651" h="2340" fill="none" extrusionOk="0">
                    <a:moveTo>
                      <a:pt x="0" y="2339"/>
                    </a:moveTo>
                    <a:lnTo>
                      <a:pt x="5651" y="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23" name="Text Placeholder 2">
            <a:extLst>
              <a:ext uri="{FF2B5EF4-FFF2-40B4-BE49-F238E27FC236}">
                <a16:creationId xmlns:a16="http://schemas.microsoft.com/office/drawing/2014/main" id="{9C05CDBC-229D-45E2-B2F9-9037D7DF9793}"/>
              </a:ext>
            </a:extLst>
          </p:cNvPr>
          <p:cNvSpPr>
            <a:spLocks noGrp="1"/>
          </p:cNvSpPr>
          <p:nvPr>
            <p:ph type="body" idx="1"/>
          </p:nvPr>
        </p:nvSpPr>
        <p:spPr>
          <a:xfrm>
            <a:off x="3315880" y="4628428"/>
            <a:ext cx="5590283" cy="1463040"/>
          </a:xfrm>
        </p:spPr>
        <p:txBody>
          <a:bodyPr lIns="91440" rIns="91440" anchor="t">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24" name="Rectangle 23">
            <a:extLst>
              <a:ext uri="{FF2B5EF4-FFF2-40B4-BE49-F238E27FC236}">
                <a16:creationId xmlns:a16="http://schemas.microsoft.com/office/drawing/2014/main" id="{4D812236-1A32-4FE2-AB5A-F8F998D835F3}"/>
              </a:ext>
            </a:extLst>
          </p:cNvPr>
          <p:cNvSpPr/>
          <p:nvPr userDrawn="1"/>
        </p:nvSpPr>
        <p:spPr>
          <a:xfrm>
            <a:off x="272955" y="0"/>
            <a:ext cx="423081" cy="15623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DFB8EB76-3B7A-4486-95E5-0316680FFD7E}"/>
              </a:ext>
            </a:extLst>
          </p:cNvPr>
          <p:cNvCxnSpPr>
            <a:cxnSpLocks/>
          </p:cNvCxnSpPr>
          <p:nvPr userDrawn="1"/>
        </p:nvCxnSpPr>
        <p:spPr>
          <a:xfrm>
            <a:off x="3315880" y="4545974"/>
            <a:ext cx="5590283" cy="0"/>
          </a:xfrm>
          <a:prstGeom prst="line">
            <a:avLst/>
          </a:prstGeom>
          <a:ln w="19050">
            <a:solidFill>
              <a:srgbClr val="4C328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0533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5239" y="263276"/>
            <a:ext cx="11187259" cy="101466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75240" y="1463857"/>
            <a:ext cx="11187258" cy="4845504"/>
          </a:xfrm>
          <a:prstGeom prst="rect">
            <a:avLst/>
          </a:prstGeom>
        </p:spPr>
        <p:txBody>
          <a:bodyPr vert="horz" lIns="45720" tIns="45720" rIns="4572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75240" y="6544402"/>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Segoe UI Light" panose="020B0502040204020203" pitchFamily="34" charset="0"/>
                <a:cs typeface="Segoe UI Light" panose="020B0502040204020203" pitchFamily="34" charset="0"/>
              </a:defRPr>
            </a:lvl1pPr>
          </a:lstStyle>
          <a:p>
            <a:fld id="{20B1D116-9EEC-4608-812B-930500586DFA}" type="datetime1">
              <a:rPr lang="en-US" smtClean="0"/>
              <a:t>5/31/19</a:t>
            </a:fld>
            <a:endParaRPr lang="en-US"/>
          </a:p>
        </p:txBody>
      </p:sp>
      <p:sp>
        <p:nvSpPr>
          <p:cNvPr id="5" name="Footer Placeholder 4"/>
          <p:cNvSpPr>
            <a:spLocks noGrp="1"/>
          </p:cNvSpPr>
          <p:nvPr>
            <p:ph type="ftr" sz="quarter" idx="3"/>
          </p:nvPr>
        </p:nvSpPr>
        <p:spPr>
          <a:xfrm>
            <a:off x="5715301" y="6521027"/>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Segoe UI Light" panose="020B0502040204020203" pitchFamily="34" charset="0"/>
                <a:cs typeface="Segoe UI Light" panose="020B0502040204020203" pitchFamily="34" charset="0"/>
              </a:defRPr>
            </a:lvl1pPr>
          </a:lstStyle>
          <a:p>
            <a:r>
              <a:rPr lang="en-US"/>
              <a:t>CSE 373 SP 18 - Kasey Champion</a:t>
            </a:r>
            <a:endParaRPr lang="en-US" dirty="0"/>
          </a:p>
        </p:txBody>
      </p:sp>
      <p:sp>
        <p:nvSpPr>
          <p:cNvPr id="6" name="Slide Number Placeholder 5"/>
          <p:cNvSpPr>
            <a:spLocks noGrp="1"/>
          </p:cNvSpPr>
          <p:nvPr>
            <p:ph type="sldNum" sz="quarter" idx="4"/>
          </p:nvPr>
        </p:nvSpPr>
        <p:spPr>
          <a:xfrm>
            <a:off x="11681670" y="6521027"/>
            <a:ext cx="421923" cy="274320"/>
          </a:xfrm>
          <a:prstGeom prst="rect">
            <a:avLst/>
          </a:prstGeom>
        </p:spPr>
        <p:txBody>
          <a:bodyPr vert="horz" lIns="91440" tIns="45720" rIns="91440" bIns="45720" rtlCol="0" anchor="ctr"/>
          <a:lstStyle>
            <a:lvl1pPr algn="r">
              <a:defRPr sz="1000">
                <a:solidFill>
                  <a:schemeClr val="tx1">
                    <a:lumMod val="95000"/>
                    <a:lumOff val="5000"/>
                  </a:schemeClr>
                </a:solidFill>
                <a:latin typeface="Segoe UI Light" panose="020B0502040204020203" pitchFamily="34" charset="0"/>
                <a:cs typeface="Segoe UI Light" panose="020B0502040204020203" pitchFamily="34" charset="0"/>
              </a:defRPr>
            </a:lvl1pPr>
          </a:lstStyle>
          <a:p>
            <a:fld id="{659665DE-58FC-41F4-AC58-2C90A5E00527}" type="slidenum">
              <a:rPr lang="en-US" smtClean="0"/>
              <a:pPr/>
              <a:t>‹#›</a:t>
            </a:fld>
            <a:endParaRPr lang="en-US"/>
          </a:p>
        </p:txBody>
      </p:sp>
      <p:cxnSp>
        <p:nvCxnSpPr>
          <p:cNvPr id="7" name="Straight Connector 6"/>
          <p:cNvCxnSpPr>
            <a:cxnSpLocks/>
          </p:cNvCxnSpPr>
          <p:nvPr/>
        </p:nvCxnSpPr>
        <p:spPr>
          <a:xfrm flipV="1">
            <a:off x="429491" y="172390"/>
            <a:ext cx="0" cy="1196439"/>
          </a:xfrm>
          <a:prstGeom prst="line">
            <a:avLst/>
          </a:prstGeom>
          <a:ln w="19050">
            <a:solidFill>
              <a:srgbClr val="4C328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88148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9" r:id="rId8"/>
    <p:sldLayoutId id="2147483670" r:id="rId9"/>
    <p:sldLayoutId id="2147483671" r:id="rId10"/>
    <p:sldLayoutId id="2147483672" r:id="rId11"/>
  </p:sldLayoutIdLst>
  <p:hf hdr="0" dt="0"/>
  <p:txStyles>
    <p:titleStyle>
      <a:lvl1pPr algn="l" defTabSz="914400" rtl="0" eaLnBrk="1" latinLnBrk="0" hangingPunct="1">
        <a:lnSpc>
          <a:spcPct val="80000"/>
        </a:lnSpc>
        <a:spcBef>
          <a:spcPct val="0"/>
        </a:spcBef>
        <a:buNone/>
        <a:defRPr sz="4400" kern="1200" cap="none" spc="100" baseline="0">
          <a:solidFill>
            <a:schemeClr val="tx1">
              <a:lumMod val="95000"/>
              <a:lumOff val="5000"/>
            </a:schemeClr>
          </a:solidFill>
          <a:latin typeface="Segoe UI" panose="020B0502040204020203" pitchFamily="34" charset="0"/>
          <a:ea typeface="+mj-ea"/>
          <a:cs typeface="Segoe UI" panose="020B0502040204020203" pitchFamily="34"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Segoe UI Semilight" panose="020B0402040204020203" pitchFamily="34" charset="0"/>
          <a:ea typeface="+mn-ea"/>
          <a:cs typeface="Segoe UI Semilight" panose="020B0402040204020203" pitchFamily="34" charset="0"/>
        </a:defRPr>
      </a:lvl1pPr>
      <a:lvl2pPr marL="265176" indent="-137160" algn="l" defTabSz="914400" rtl="0" eaLnBrk="1" latinLnBrk="0" hangingPunct="1">
        <a:lnSpc>
          <a:spcPct val="90000"/>
        </a:lnSpc>
        <a:spcBef>
          <a:spcPts val="200"/>
        </a:spcBef>
        <a:spcAft>
          <a:spcPts val="400"/>
        </a:spcAft>
        <a:buClr>
          <a:srgbClr val="B6A479"/>
        </a:buClr>
        <a:buFont typeface="Segoe UI Semilight" panose="020B0402040204020203" pitchFamily="34" charset="0"/>
        <a:buChar char="-"/>
        <a:defRPr sz="1800" kern="1200">
          <a:solidFill>
            <a:schemeClr val="tx1"/>
          </a:solidFill>
          <a:latin typeface="Segoe UI Semilight" panose="020B0402040204020203" pitchFamily="34" charset="0"/>
          <a:ea typeface="+mn-ea"/>
          <a:cs typeface="Segoe UI Semilight" panose="020B0402040204020203" pitchFamily="34" charset="0"/>
        </a:defRPr>
      </a:lvl2pPr>
      <a:lvl3pPr marL="448056" indent="-137160" algn="l" defTabSz="914400" rtl="0" eaLnBrk="1" latinLnBrk="0" hangingPunct="1">
        <a:lnSpc>
          <a:spcPct val="90000"/>
        </a:lnSpc>
        <a:spcBef>
          <a:spcPts val="200"/>
        </a:spcBef>
        <a:spcAft>
          <a:spcPts val="400"/>
        </a:spcAft>
        <a:buClr>
          <a:srgbClr val="B6A479"/>
        </a:buClr>
        <a:buFont typeface="Segoe UI Semilight" panose="020B0402040204020203" pitchFamily="34" charset="0"/>
        <a:buChar char="-"/>
        <a:defRPr sz="1400" kern="1200">
          <a:solidFill>
            <a:schemeClr val="tx1"/>
          </a:solidFill>
          <a:latin typeface="Segoe UI Semilight" panose="020B0402040204020203" pitchFamily="34" charset="0"/>
          <a:ea typeface="+mn-ea"/>
          <a:cs typeface="Segoe UI Semilight" panose="020B0402040204020203" pitchFamily="34" charset="0"/>
        </a:defRPr>
      </a:lvl3pPr>
      <a:lvl4pPr marL="594360" indent="-137160" algn="l" defTabSz="914400" rtl="0" eaLnBrk="1" latinLnBrk="0" hangingPunct="1">
        <a:lnSpc>
          <a:spcPct val="90000"/>
        </a:lnSpc>
        <a:spcBef>
          <a:spcPts val="200"/>
        </a:spcBef>
        <a:spcAft>
          <a:spcPts val="400"/>
        </a:spcAft>
        <a:buClr>
          <a:srgbClr val="B6A479"/>
        </a:buClr>
        <a:buFont typeface="Segoe UI Semilight" panose="020B0402040204020203" pitchFamily="34" charset="0"/>
        <a:buChar char="-"/>
        <a:defRPr sz="1400" kern="1200">
          <a:solidFill>
            <a:schemeClr val="tx1"/>
          </a:solidFill>
          <a:latin typeface="Segoe UI Semilight" panose="020B0402040204020203" pitchFamily="34" charset="0"/>
          <a:ea typeface="+mn-ea"/>
          <a:cs typeface="Segoe UI Semilight" panose="020B0402040204020203" pitchFamily="34" charset="0"/>
        </a:defRPr>
      </a:lvl4pPr>
      <a:lvl5pPr marL="777240" indent="-137160" algn="l" defTabSz="914400" rtl="0" eaLnBrk="1" latinLnBrk="0" hangingPunct="1">
        <a:lnSpc>
          <a:spcPct val="90000"/>
        </a:lnSpc>
        <a:spcBef>
          <a:spcPts val="200"/>
        </a:spcBef>
        <a:spcAft>
          <a:spcPts val="400"/>
        </a:spcAft>
        <a:buClr>
          <a:srgbClr val="B6A479"/>
        </a:buClr>
        <a:buFont typeface="Segoe UI Semilight" panose="020B0402040204020203" pitchFamily="34" charset="0"/>
        <a:buChar char="-"/>
        <a:defRPr sz="1400" kern="1200">
          <a:solidFill>
            <a:schemeClr val="tx1"/>
          </a:solidFill>
          <a:latin typeface="Segoe UI Semilight" panose="020B0402040204020203" pitchFamily="34" charset="0"/>
          <a:ea typeface="+mn-ea"/>
          <a:cs typeface="Segoe UI Semilight" panose="020B0402040204020203" pitchFamily="34" charset="0"/>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B674C-AD1D-4C9D-88D4-76616DF5B22C}"/>
              </a:ext>
            </a:extLst>
          </p:cNvPr>
          <p:cNvSpPr>
            <a:spLocks noGrp="1"/>
          </p:cNvSpPr>
          <p:nvPr>
            <p:ph type="ctrTitle"/>
          </p:nvPr>
        </p:nvSpPr>
        <p:spPr/>
        <p:txBody>
          <a:bodyPr/>
          <a:lstStyle/>
          <a:p>
            <a:r>
              <a:rPr lang="en-US" dirty="0"/>
              <a:t>Lecture 27: Array Disjoint Sets</a:t>
            </a:r>
          </a:p>
        </p:txBody>
      </p:sp>
      <p:sp>
        <p:nvSpPr>
          <p:cNvPr id="3" name="Subtitle 2">
            <a:extLst>
              <a:ext uri="{FF2B5EF4-FFF2-40B4-BE49-F238E27FC236}">
                <a16:creationId xmlns:a16="http://schemas.microsoft.com/office/drawing/2014/main" id="{FA5873D0-155C-4A49-BE31-7C26918C8D34}"/>
              </a:ext>
            </a:extLst>
          </p:cNvPr>
          <p:cNvSpPr>
            <a:spLocks noGrp="1"/>
          </p:cNvSpPr>
          <p:nvPr>
            <p:ph type="subTitle" idx="1"/>
          </p:nvPr>
        </p:nvSpPr>
        <p:spPr/>
        <p:txBody>
          <a:bodyPr/>
          <a:lstStyle/>
          <a:p>
            <a:r>
              <a:rPr lang="en-US" dirty="0"/>
              <a:t>CSE 373: Data Structures and Algorithms</a:t>
            </a:r>
          </a:p>
        </p:txBody>
      </p:sp>
      <p:sp>
        <p:nvSpPr>
          <p:cNvPr id="4" name="Footer Placeholder 3">
            <a:extLst>
              <a:ext uri="{FF2B5EF4-FFF2-40B4-BE49-F238E27FC236}">
                <a16:creationId xmlns:a16="http://schemas.microsoft.com/office/drawing/2014/main" id="{7C0660B4-D96C-4E54-B1D6-38FFCDBB589D}"/>
              </a:ext>
            </a:extLst>
          </p:cNvPr>
          <p:cNvSpPr>
            <a:spLocks noGrp="1"/>
          </p:cNvSpPr>
          <p:nvPr>
            <p:ph type="ftr" sz="quarter" idx="11"/>
          </p:nvPr>
        </p:nvSpPr>
        <p:spPr/>
        <p:txBody>
          <a:bodyPr/>
          <a:lstStyle/>
          <a:p>
            <a:r>
              <a:rPr lang="en-US" dirty="0"/>
              <a:t>CSE 373 19 SP – ZACH Chun</a:t>
            </a:r>
          </a:p>
        </p:txBody>
      </p:sp>
      <p:sp>
        <p:nvSpPr>
          <p:cNvPr id="5" name="Slide Number Placeholder 4">
            <a:extLst>
              <a:ext uri="{FF2B5EF4-FFF2-40B4-BE49-F238E27FC236}">
                <a16:creationId xmlns:a16="http://schemas.microsoft.com/office/drawing/2014/main" id="{87ADF771-CBF5-4810-A04A-36DE8C4CCBCE}"/>
              </a:ext>
            </a:extLst>
          </p:cNvPr>
          <p:cNvSpPr>
            <a:spLocks noGrp="1"/>
          </p:cNvSpPr>
          <p:nvPr>
            <p:ph type="sldNum" sz="quarter" idx="12"/>
          </p:nvPr>
        </p:nvSpPr>
        <p:spPr/>
        <p:txBody>
          <a:bodyPr/>
          <a:lstStyle/>
          <a:p>
            <a:fld id="{659665DE-58FC-41F4-AC58-2C90A5E00527}" type="slidenum">
              <a:rPr lang="en-US" smtClean="0"/>
              <a:t>1</a:t>
            </a:fld>
            <a:endParaRPr lang="en-US"/>
          </a:p>
        </p:txBody>
      </p:sp>
    </p:spTree>
    <p:extLst>
      <p:ext uri="{BB962C8B-B14F-4D97-AF65-F5344CB8AC3E}">
        <p14:creationId xmlns:p14="http://schemas.microsoft.com/office/powerpoint/2010/main" val="2498527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F3AC509-4818-C245-BCB9-E4D02129BD2B}"/>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237A4E9B-D689-2D40-8466-DF71BA5CB225}"/>
              </a:ext>
            </a:extLst>
          </p:cNvPr>
          <p:cNvSpPr>
            <a:spLocks noGrp="1"/>
          </p:cNvSpPr>
          <p:nvPr>
            <p:ph type="sldNum" sz="quarter" idx="12"/>
          </p:nvPr>
        </p:nvSpPr>
        <p:spPr/>
        <p:txBody>
          <a:bodyPr/>
          <a:lstStyle/>
          <a:p>
            <a:fld id="{659665DE-58FC-41F4-AC58-2C90A5E00527}" type="slidenum">
              <a:rPr lang="en-US" smtClean="0"/>
              <a:t>10</a:t>
            </a:fld>
            <a:endParaRPr lang="en-US"/>
          </a:p>
        </p:txBody>
      </p:sp>
      <p:sp>
        <p:nvSpPr>
          <p:cNvPr id="31" name="Oval 30">
            <a:extLst>
              <a:ext uri="{FF2B5EF4-FFF2-40B4-BE49-F238E27FC236}">
                <a16:creationId xmlns:a16="http://schemas.microsoft.com/office/drawing/2014/main" id="{B4247357-61BC-0946-9149-40585086CD73}"/>
              </a:ext>
            </a:extLst>
          </p:cNvPr>
          <p:cNvSpPr/>
          <p:nvPr/>
        </p:nvSpPr>
        <p:spPr>
          <a:xfrm>
            <a:off x="10152869" y="173094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u</a:t>
            </a:r>
          </a:p>
        </p:txBody>
      </p:sp>
      <p:grpSp>
        <p:nvGrpSpPr>
          <p:cNvPr id="34" name="Group 33">
            <a:extLst>
              <a:ext uri="{FF2B5EF4-FFF2-40B4-BE49-F238E27FC236}">
                <a16:creationId xmlns:a16="http://schemas.microsoft.com/office/drawing/2014/main" id="{286FE4C2-8402-B549-8F67-113620947D50}"/>
              </a:ext>
            </a:extLst>
          </p:cNvPr>
          <p:cNvGrpSpPr/>
          <p:nvPr/>
        </p:nvGrpSpPr>
        <p:grpSpPr>
          <a:xfrm>
            <a:off x="8666030" y="1682979"/>
            <a:ext cx="923671" cy="795269"/>
            <a:chOff x="4033946" y="340822"/>
            <a:chExt cx="369435" cy="353411"/>
          </a:xfrm>
        </p:grpSpPr>
        <p:sp>
          <p:nvSpPr>
            <p:cNvPr id="35" name="Oval 34">
              <a:extLst>
                <a:ext uri="{FF2B5EF4-FFF2-40B4-BE49-F238E27FC236}">
                  <a16:creationId xmlns:a16="http://schemas.microsoft.com/office/drawing/2014/main" id="{A320EE39-21D1-3949-8857-6FF0BFB4A99F}"/>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53F059A-81B9-A746-BEC7-1F42ECEEDF40}"/>
                </a:ext>
              </a:extLst>
            </p:cNvPr>
            <p:cNvSpPr txBox="1"/>
            <p:nvPr/>
          </p:nvSpPr>
          <p:spPr>
            <a:xfrm>
              <a:off x="4033946" y="425273"/>
              <a:ext cx="369435" cy="232515"/>
            </a:xfrm>
            <a:prstGeom prst="rect">
              <a:avLst/>
            </a:prstGeom>
            <a:noFill/>
          </p:spPr>
          <p:txBody>
            <a:bodyPr wrap="square" rtlCol="0">
              <a:spAutoFit/>
            </a:bodyPr>
            <a:lstStyle/>
            <a:p>
              <a:pPr algn="ctr"/>
              <a:r>
                <a:rPr lang="en-US" sz="2800" dirty="0"/>
                <a:t>v</a:t>
              </a:r>
            </a:p>
          </p:txBody>
        </p:sp>
      </p:grpSp>
      <p:grpSp>
        <p:nvGrpSpPr>
          <p:cNvPr id="37" name="Group 36">
            <a:extLst>
              <a:ext uri="{FF2B5EF4-FFF2-40B4-BE49-F238E27FC236}">
                <a16:creationId xmlns:a16="http://schemas.microsoft.com/office/drawing/2014/main" id="{F8EEAA5F-32F4-CD43-8C51-67ECDA0D03F8}"/>
              </a:ext>
            </a:extLst>
          </p:cNvPr>
          <p:cNvGrpSpPr/>
          <p:nvPr/>
        </p:nvGrpSpPr>
        <p:grpSpPr>
          <a:xfrm>
            <a:off x="8023424" y="2991310"/>
            <a:ext cx="923671" cy="795269"/>
            <a:chOff x="4032274" y="340822"/>
            <a:chExt cx="369435" cy="353411"/>
          </a:xfrm>
        </p:grpSpPr>
        <p:sp>
          <p:nvSpPr>
            <p:cNvPr id="38" name="Oval 37">
              <a:extLst>
                <a:ext uri="{FF2B5EF4-FFF2-40B4-BE49-F238E27FC236}">
                  <a16:creationId xmlns:a16="http://schemas.microsoft.com/office/drawing/2014/main" id="{2931EBCA-E3AD-3641-9AF8-0F78B78C6564}"/>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A630D603-6E6A-C141-89AE-E764ED67BD1F}"/>
                </a:ext>
              </a:extLst>
            </p:cNvPr>
            <p:cNvSpPr txBox="1"/>
            <p:nvPr/>
          </p:nvSpPr>
          <p:spPr>
            <a:xfrm>
              <a:off x="4032274" y="409325"/>
              <a:ext cx="369435" cy="232515"/>
            </a:xfrm>
            <a:prstGeom prst="rect">
              <a:avLst/>
            </a:prstGeom>
            <a:noFill/>
          </p:spPr>
          <p:txBody>
            <a:bodyPr wrap="square" rtlCol="0">
              <a:spAutoFit/>
            </a:bodyPr>
            <a:lstStyle/>
            <a:p>
              <a:pPr algn="ctr"/>
              <a:r>
                <a:rPr lang="en-US" sz="2800" dirty="0"/>
                <a:t>x</a:t>
              </a:r>
            </a:p>
          </p:txBody>
        </p:sp>
      </p:grpSp>
      <p:cxnSp>
        <p:nvCxnSpPr>
          <p:cNvPr id="40" name="Straight Arrow Connector 39">
            <a:extLst>
              <a:ext uri="{FF2B5EF4-FFF2-40B4-BE49-F238E27FC236}">
                <a16:creationId xmlns:a16="http://schemas.microsoft.com/office/drawing/2014/main" id="{99640EF0-E01A-0947-AF8B-3645D72700B7}"/>
              </a:ext>
            </a:extLst>
          </p:cNvPr>
          <p:cNvCxnSpPr>
            <a:cxnSpLocks/>
          </p:cNvCxnSpPr>
          <p:nvPr/>
        </p:nvCxnSpPr>
        <p:spPr>
          <a:xfrm flipV="1">
            <a:off x="8517528" y="2465243"/>
            <a:ext cx="466017" cy="528484"/>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08D69642-F5A3-C140-AAD0-2990B89D4DFE}"/>
              </a:ext>
            </a:extLst>
          </p:cNvPr>
          <p:cNvGrpSpPr/>
          <p:nvPr/>
        </p:nvGrpSpPr>
        <p:grpSpPr>
          <a:xfrm>
            <a:off x="9822636" y="3046563"/>
            <a:ext cx="923671" cy="795269"/>
            <a:chOff x="4033946" y="340822"/>
            <a:chExt cx="369435" cy="353411"/>
          </a:xfrm>
        </p:grpSpPr>
        <p:sp>
          <p:nvSpPr>
            <p:cNvPr id="42" name="Oval 41">
              <a:extLst>
                <a:ext uri="{FF2B5EF4-FFF2-40B4-BE49-F238E27FC236}">
                  <a16:creationId xmlns:a16="http://schemas.microsoft.com/office/drawing/2014/main" id="{7207B91E-2E7E-D142-81AD-B9E310100E3B}"/>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B10C92CB-9EDA-8A42-8E39-9F38B9C7A84A}"/>
                </a:ext>
              </a:extLst>
            </p:cNvPr>
            <p:cNvSpPr txBox="1"/>
            <p:nvPr/>
          </p:nvSpPr>
          <p:spPr>
            <a:xfrm>
              <a:off x="4033946" y="385621"/>
              <a:ext cx="369435" cy="232515"/>
            </a:xfrm>
            <a:prstGeom prst="rect">
              <a:avLst/>
            </a:prstGeom>
            <a:noFill/>
          </p:spPr>
          <p:txBody>
            <a:bodyPr wrap="square" rtlCol="0">
              <a:spAutoFit/>
            </a:bodyPr>
            <a:lstStyle/>
            <a:p>
              <a:pPr algn="ctr"/>
              <a:r>
                <a:rPr lang="en-US" sz="2800" dirty="0"/>
                <a:t>w</a:t>
              </a:r>
            </a:p>
          </p:txBody>
        </p:sp>
      </p:grpSp>
      <p:cxnSp>
        <p:nvCxnSpPr>
          <p:cNvPr id="44" name="Straight Arrow Connector 43">
            <a:extLst>
              <a:ext uri="{FF2B5EF4-FFF2-40B4-BE49-F238E27FC236}">
                <a16:creationId xmlns:a16="http://schemas.microsoft.com/office/drawing/2014/main" id="{D2528220-60DD-CD40-A3D4-48849DB9B9D3}"/>
              </a:ext>
            </a:extLst>
          </p:cNvPr>
          <p:cNvCxnSpPr>
            <a:cxnSpLocks/>
            <a:endCxn id="31" idx="4"/>
          </p:cNvCxnSpPr>
          <p:nvPr/>
        </p:nvCxnSpPr>
        <p:spPr>
          <a:xfrm flipV="1">
            <a:off x="10358704" y="2526213"/>
            <a:ext cx="235969" cy="445532"/>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891DBB7F-8FEC-A340-9347-D32D3D0F5475}"/>
              </a:ext>
            </a:extLst>
          </p:cNvPr>
          <p:cNvGrpSpPr/>
          <p:nvPr/>
        </p:nvGrpSpPr>
        <p:grpSpPr>
          <a:xfrm>
            <a:off x="10014852" y="4410140"/>
            <a:ext cx="923671" cy="795269"/>
            <a:chOff x="4032274" y="340822"/>
            <a:chExt cx="369435" cy="353411"/>
          </a:xfrm>
        </p:grpSpPr>
        <p:sp>
          <p:nvSpPr>
            <p:cNvPr id="47" name="Oval 46">
              <a:extLst>
                <a:ext uri="{FF2B5EF4-FFF2-40B4-BE49-F238E27FC236}">
                  <a16:creationId xmlns:a16="http://schemas.microsoft.com/office/drawing/2014/main" id="{14595FB5-9385-8D42-A597-8A1CE9CAA551}"/>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7912FC75-8531-4141-B8FA-52D68F59315A}"/>
                </a:ext>
              </a:extLst>
            </p:cNvPr>
            <p:cNvSpPr txBox="1"/>
            <p:nvPr/>
          </p:nvSpPr>
          <p:spPr>
            <a:xfrm>
              <a:off x="4032274" y="386378"/>
              <a:ext cx="369435" cy="232515"/>
            </a:xfrm>
            <a:prstGeom prst="rect">
              <a:avLst/>
            </a:prstGeom>
            <a:noFill/>
          </p:spPr>
          <p:txBody>
            <a:bodyPr wrap="square" rtlCol="0">
              <a:spAutoFit/>
            </a:bodyPr>
            <a:lstStyle/>
            <a:p>
              <a:pPr algn="ctr"/>
              <a:r>
                <a:rPr lang="en-US" sz="2800" dirty="0"/>
                <a:t>t</a:t>
              </a:r>
            </a:p>
          </p:txBody>
        </p:sp>
      </p:grpSp>
      <p:cxnSp>
        <p:nvCxnSpPr>
          <p:cNvPr id="49" name="Straight Arrow Connector 48">
            <a:extLst>
              <a:ext uri="{FF2B5EF4-FFF2-40B4-BE49-F238E27FC236}">
                <a16:creationId xmlns:a16="http://schemas.microsoft.com/office/drawing/2014/main" id="{2BE2B222-971C-B847-9305-08FC7ECC29CF}"/>
              </a:ext>
            </a:extLst>
          </p:cNvPr>
          <p:cNvCxnSpPr>
            <a:cxnSpLocks/>
          </p:cNvCxnSpPr>
          <p:nvPr/>
        </p:nvCxnSpPr>
        <p:spPr>
          <a:xfrm flipV="1">
            <a:off x="10435036" y="3864293"/>
            <a:ext cx="1" cy="52338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FAE9C2E6-DC71-F34F-91F5-A016D7289F09}"/>
              </a:ext>
            </a:extLst>
          </p:cNvPr>
          <p:cNvSpPr txBox="1"/>
          <p:nvPr/>
        </p:nvSpPr>
        <p:spPr>
          <a:xfrm>
            <a:off x="65661" y="2211571"/>
            <a:ext cx="692562" cy="369332"/>
          </a:xfrm>
          <a:prstGeom prst="rect">
            <a:avLst/>
          </a:prstGeom>
          <a:noFill/>
        </p:spPr>
        <p:txBody>
          <a:bodyPr wrap="none" rtlCol="0">
            <a:spAutoFit/>
          </a:bodyPr>
          <a:lstStyle/>
          <a:p>
            <a:r>
              <a:rPr lang="en-US" dirty="0"/>
              <a:t>index</a:t>
            </a:r>
          </a:p>
        </p:txBody>
      </p:sp>
      <p:sp>
        <p:nvSpPr>
          <p:cNvPr id="63" name="TextBox 62">
            <a:extLst>
              <a:ext uri="{FF2B5EF4-FFF2-40B4-BE49-F238E27FC236}">
                <a16:creationId xmlns:a16="http://schemas.microsoft.com/office/drawing/2014/main" id="{F1172FAC-6CF6-9B48-8CCF-1831AAEE9A0D}"/>
              </a:ext>
            </a:extLst>
          </p:cNvPr>
          <p:cNvSpPr txBox="1"/>
          <p:nvPr/>
        </p:nvSpPr>
        <p:spPr>
          <a:xfrm>
            <a:off x="65661" y="2861897"/>
            <a:ext cx="686213" cy="369332"/>
          </a:xfrm>
          <a:prstGeom prst="rect">
            <a:avLst/>
          </a:prstGeom>
          <a:noFill/>
        </p:spPr>
        <p:txBody>
          <a:bodyPr wrap="none" rtlCol="0">
            <a:spAutoFit/>
          </a:bodyPr>
          <a:lstStyle/>
          <a:p>
            <a:r>
              <a:rPr lang="en-US" dirty="0"/>
              <a:t>value</a:t>
            </a:r>
          </a:p>
        </p:txBody>
      </p:sp>
      <p:cxnSp>
        <p:nvCxnSpPr>
          <p:cNvPr id="71" name="Straight Connector 70">
            <a:extLst>
              <a:ext uri="{FF2B5EF4-FFF2-40B4-BE49-F238E27FC236}">
                <a16:creationId xmlns:a16="http://schemas.microsoft.com/office/drawing/2014/main" id="{8B93730A-9608-654C-9053-7912B1E0601F}"/>
              </a:ext>
            </a:extLst>
          </p:cNvPr>
          <p:cNvCxnSpPr/>
          <p:nvPr/>
        </p:nvCxnSpPr>
        <p:spPr>
          <a:xfrm>
            <a:off x="7659127" y="1200912"/>
            <a:ext cx="0" cy="524308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itle 72">
            <a:extLst>
              <a:ext uri="{FF2B5EF4-FFF2-40B4-BE49-F238E27FC236}">
                <a16:creationId xmlns:a16="http://schemas.microsoft.com/office/drawing/2014/main" id="{7336CCB2-2396-3E40-AA49-47CE8CCCEF71}"/>
              </a:ext>
            </a:extLst>
          </p:cNvPr>
          <p:cNvSpPr>
            <a:spLocks noGrp="1"/>
          </p:cNvSpPr>
          <p:nvPr>
            <p:ph type="title"/>
          </p:nvPr>
        </p:nvSpPr>
        <p:spPr/>
        <p:txBody>
          <a:bodyPr>
            <a:noAutofit/>
          </a:bodyPr>
          <a:lstStyle/>
          <a:p>
            <a:r>
              <a:rPr lang="en-US" sz="3600" dirty="0"/>
              <a:t>Exercise (1 min)</a:t>
            </a:r>
            <a:br>
              <a:rPr lang="en-US" sz="3600" dirty="0"/>
            </a:br>
            <a:r>
              <a:rPr lang="en-US" sz="3600" dirty="0"/>
              <a:t>at each node’s position, store the index of the parent node</a:t>
            </a:r>
          </a:p>
        </p:txBody>
      </p:sp>
      <p:sp>
        <p:nvSpPr>
          <p:cNvPr id="78" name="TextBox 77">
            <a:extLst>
              <a:ext uri="{FF2B5EF4-FFF2-40B4-BE49-F238E27FC236}">
                <a16:creationId xmlns:a16="http://schemas.microsoft.com/office/drawing/2014/main" id="{49A98820-A837-8541-B31B-FC32F59D0E45}"/>
              </a:ext>
            </a:extLst>
          </p:cNvPr>
          <p:cNvSpPr txBox="1"/>
          <p:nvPr/>
        </p:nvSpPr>
        <p:spPr>
          <a:xfrm>
            <a:off x="1229225" y="1536643"/>
            <a:ext cx="306494" cy="461665"/>
          </a:xfrm>
          <a:prstGeom prst="rect">
            <a:avLst/>
          </a:prstGeom>
          <a:noFill/>
        </p:spPr>
        <p:txBody>
          <a:bodyPr wrap="none" rtlCol="0">
            <a:spAutoFit/>
          </a:bodyPr>
          <a:lstStyle/>
          <a:p>
            <a:r>
              <a:rPr lang="en-US" sz="2400" dirty="0"/>
              <a:t>z</a:t>
            </a:r>
          </a:p>
        </p:txBody>
      </p:sp>
      <p:sp>
        <p:nvSpPr>
          <p:cNvPr id="79" name="TextBox 78">
            <a:extLst>
              <a:ext uri="{FF2B5EF4-FFF2-40B4-BE49-F238E27FC236}">
                <a16:creationId xmlns:a16="http://schemas.microsoft.com/office/drawing/2014/main" id="{E2085E45-544A-E84E-990E-25F82F692715}"/>
              </a:ext>
            </a:extLst>
          </p:cNvPr>
          <p:cNvSpPr txBox="1"/>
          <p:nvPr/>
        </p:nvSpPr>
        <p:spPr>
          <a:xfrm>
            <a:off x="2173809" y="1538271"/>
            <a:ext cx="324128" cy="461665"/>
          </a:xfrm>
          <a:prstGeom prst="rect">
            <a:avLst/>
          </a:prstGeom>
          <a:noFill/>
        </p:spPr>
        <p:txBody>
          <a:bodyPr wrap="none" rtlCol="0">
            <a:spAutoFit/>
          </a:bodyPr>
          <a:lstStyle/>
          <a:p>
            <a:r>
              <a:rPr lang="en-US" sz="2400" dirty="0"/>
              <a:t>y</a:t>
            </a:r>
          </a:p>
        </p:txBody>
      </p:sp>
      <p:sp>
        <p:nvSpPr>
          <p:cNvPr id="80" name="TextBox 79">
            <a:extLst>
              <a:ext uri="{FF2B5EF4-FFF2-40B4-BE49-F238E27FC236}">
                <a16:creationId xmlns:a16="http://schemas.microsoft.com/office/drawing/2014/main" id="{50923E2E-BF67-814D-8338-6803C135906F}"/>
              </a:ext>
            </a:extLst>
          </p:cNvPr>
          <p:cNvSpPr txBox="1"/>
          <p:nvPr/>
        </p:nvSpPr>
        <p:spPr>
          <a:xfrm>
            <a:off x="3073152" y="1515922"/>
            <a:ext cx="287258" cy="461665"/>
          </a:xfrm>
          <a:prstGeom prst="rect">
            <a:avLst/>
          </a:prstGeom>
          <a:noFill/>
        </p:spPr>
        <p:txBody>
          <a:bodyPr wrap="none" rtlCol="0">
            <a:spAutoFit/>
          </a:bodyPr>
          <a:lstStyle/>
          <a:p>
            <a:r>
              <a:rPr lang="en-US" sz="2400" dirty="0"/>
              <a:t>t</a:t>
            </a:r>
          </a:p>
        </p:txBody>
      </p:sp>
      <p:sp>
        <p:nvSpPr>
          <p:cNvPr id="81" name="TextBox 80">
            <a:extLst>
              <a:ext uri="{FF2B5EF4-FFF2-40B4-BE49-F238E27FC236}">
                <a16:creationId xmlns:a16="http://schemas.microsoft.com/office/drawing/2014/main" id="{E3F7A42B-1BB7-7E45-935A-79594E840773}"/>
              </a:ext>
            </a:extLst>
          </p:cNvPr>
          <p:cNvSpPr txBox="1"/>
          <p:nvPr/>
        </p:nvSpPr>
        <p:spPr>
          <a:xfrm>
            <a:off x="3957566" y="1549096"/>
            <a:ext cx="317716" cy="461665"/>
          </a:xfrm>
          <a:prstGeom prst="rect">
            <a:avLst/>
          </a:prstGeom>
          <a:noFill/>
        </p:spPr>
        <p:txBody>
          <a:bodyPr wrap="none" rtlCol="0">
            <a:spAutoFit/>
          </a:bodyPr>
          <a:lstStyle/>
          <a:p>
            <a:r>
              <a:rPr lang="en-US" sz="2400" dirty="0"/>
              <a:t>x</a:t>
            </a:r>
          </a:p>
        </p:txBody>
      </p:sp>
      <p:sp>
        <p:nvSpPr>
          <p:cNvPr id="82" name="TextBox 81">
            <a:extLst>
              <a:ext uri="{FF2B5EF4-FFF2-40B4-BE49-F238E27FC236}">
                <a16:creationId xmlns:a16="http://schemas.microsoft.com/office/drawing/2014/main" id="{55CA4B59-792E-2543-A130-47750958AD34}"/>
              </a:ext>
            </a:extLst>
          </p:cNvPr>
          <p:cNvSpPr txBox="1"/>
          <p:nvPr/>
        </p:nvSpPr>
        <p:spPr>
          <a:xfrm>
            <a:off x="4881579" y="1546278"/>
            <a:ext cx="404278" cy="461665"/>
          </a:xfrm>
          <a:prstGeom prst="rect">
            <a:avLst/>
          </a:prstGeom>
          <a:noFill/>
        </p:spPr>
        <p:txBody>
          <a:bodyPr wrap="none" rtlCol="0">
            <a:spAutoFit/>
          </a:bodyPr>
          <a:lstStyle/>
          <a:p>
            <a:r>
              <a:rPr lang="en-US" sz="2400" dirty="0"/>
              <a:t>w</a:t>
            </a:r>
          </a:p>
        </p:txBody>
      </p:sp>
      <p:sp>
        <p:nvSpPr>
          <p:cNvPr id="32" name="Oval 31">
            <a:extLst>
              <a:ext uri="{FF2B5EF4-FFF2-40B4-BE49-F238E27FC236}">
                <a16:creationId xmlns:a16="http://schemas.microsoft.com/office/drawing/2014/main" id="{4B5A3E67-022F-0E4E-8A51-70E3A727B56D}"/>
              </a:ext>
            </a:extLst>
          </p:cNvPr>
          <p:cNvSpPr/>
          <p:nvPr/>
        </p:nvSpPr>
        <p:spPr>
          <a:xfrm>
            <a:off x="7926257" y="444428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z</a:t>
            </a:r>
          </a:p>
        </p:txBody>
      </p:sp>
      <p:sp>
        <p:nvSpPr>
          <p:cNvPr id="33" name="Oval 32">
            <a:extLst>
              <a:ext uri="{FF2B5EF4-FFF2-40B4-BE49-F238E27FC236}">
                <a16:creationId xmlns:a16="http://schemas.microsoft.com/office/drawing/2014/main" id="{50B143C6-6F8A-5248-8F4A-34421C453E29}"/>
              </a:ext>
            </a:extLst>
          </p:cNvPr>
          <p:cNvSpPr/>
          <p:nvPr/>
        </p:nvSpPr>
        <p:spPr>
          <a:xfrm>
            <a:off x="8827205" y="4387679"/>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y</a:t>
            </a:r>
          </a:p>
        </p:txBody>
      </p:sp>
      <p:cxnSp>
        <p:nvCxnSpPr>
          <p:cNvPr id="45" name="Straight Arrow Connector 44">
            <a:extLst>
              <a:ext uri="{FF2B5EF4-FFF2-40B4-BE49-F238E27FC236}">
                <a16:creationId xmlns:a16="http://schemas.microsoft.com/office/drawing/2014/main" id="{69558171-6637-F64F-84FA-46D43806985F}"/>
              </a:ext>
            </a:extLst>
          </p:cNvPr>
          <p:cNvCxnSpPr>
            <a:cxnSpLocks/>
          </p:cNvCxnSpPr>
          <p:nvPr/>
        </p:nvCxnSpPr>
        <p:spPr>
          <a:xfrm flipV="1">
            <a:off x="8293764" y="3820414"/>
            <a:ext cx="74296" cy="580150"/>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AE9FB60-2379-C34C-AD56-14385F1EAAEC}"/>
              </a:ext>
            </a:extLst>
          </p:cNvPr>
          <p:cNvCxnSpPr>
            <a:cxnSpLocks/>
          </p:cNvCxnSpPr>
          <p:nvPr/>
        </p:nvCxnSpPr>
        <p:spPr>
          <a:xfrm flipH="1" flipV="1">
            <a:off x="8885615" y="3722287"/>
            <a:ext cx="275507" cy="598989"/>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9" name="Table 8">
            <a:extLst>
              <a:ext uri="{FF2B5EF4-FFF2-40B4-BE49-F238E27FC236}">
                <a16:creationId xmlns:a16="http://schemas.microsoft.com/office/drawing/2014/main" id="{8DC0B44B-7308-B441-9757-7F4481FC311E}"/>
              </a:ext>
            </a:extLst>
          </p:cNvPr>
          <p:cNvGraphicFramePr>
            <a:graphicFrameLocks noGrp="1"/>
          </p:cNvGraphicFramePr>
          <p:nvPr>
            <p:extLst>
              <p:ext uri="{D42A27DB-BD31-4B8C-83A1-F6EECF244321}">
                <p14:modId xmlns:p14="http://schemas.microsoft.com/office/powerpoint/2010/main" val="65103533"/>
              </p:ext>
            </p:extLst>
          </p:nvPr>
        </p:nvGraphicFramePr>
        <p:xfrm>
          <a:off x="871991" y="2003916"/>
          <a:ext cx="6422843" cy="1425084"/>
        </p:xfrm>
        <a:graphic>
          <a:graphicData uri="http://schemas.openxmlformats.org/drawingml/2006/table">
            <a:tbl>
              <a:tblPr firstRow="1" bandRow="1">
                <a:tableStyleId>{5C22544A-7EE6-4342-B048-85BDC9FD1C3A}</a:tableStyleId>
              </a:tblPr>
              <a:tblGrid>
                <a:gridCol w="917549">
                  <a:extLst>
                    <a:ext uri="{9D8B030D-6E8A-4147-A177-3AD203B41FA5}">
                      <a16:colId xmlns:a16="http://schemas.microsoft.com/office/drawing/2014/main" val="4238518666"/>
                    </a:ext>
                  </a:extLst>
                </a:gridCol>
                <a:gridCol w="917549">
                  <a:extLst>
                    <a:ext uri="{9D8B030D-6E8A-4147-A177-3AD203B41FA5}">
                      <a16:colId xmlns:a16="http://schemas.microsoft.com/office/drawing/2014/main" val="1870909279"/>
                    </a:ext>
                  </a:extLst>
                </a:gridCol>
                <a:gridCol w="917549">
                  <a:extLst>
                    <a:ext uri="{9D8B030D-6E8A-4147-A177-3AD203B41FA5}">
                      <a16:colId xmlns:a16="http://schemas.microsoft.com/office/drawing/2014/main" val="777605708"/>
                    </a:ext>
                  </a:extLst>
                </a:gridCol>
                <a:gridCol w="917549">
                  <a:extLst>
                    <a:ext uri="{9D8B030D-6E8A-4147-A177-3AD203B41FA5}">
                      <a16:colId xmlns:a16="http://schemas.microsoft.com/office/drawing/2014/main" val="4234213637"/>
                    </a:ext>
                  </a:extLst>
                </a:gridCol>
                <a:gridCol w="917549">
                  <a:extLst>
                    <a:ext uri="{9D8B030D-6E8A-4147-A177-3AD203B41FA5}">
                      <a16:colId xmlns:a16="http://schemas.microsoft.com/office/drawing/2014/main" val="3187310765"/>
                    </a:ext>
                  </a:extLst>
                </a:gridCol>
                <a:gridCol w="917549">
                  <a:extLst>
                    <a:ext uri="{9D8B030D-6E8A-4147-A177-3AD203B41FA5}">
                      <a16:colId xmlns:a16="http://schemas.microsoft.com/office/drawing/2014/main" val="2368903863"/>
                    </a:ext>
                  </a:extLst>
                </a:gridCol>
                <a:gridCol w="917549">
                  <a:extLst>
                    <a:ext uri="{9D8B030D-6E8A-4147-A177-3AD203B41FA5}">
                      <a16:colId xmlns:a16="http://schemas.microsoft.com/office/drawing/2014/main" val="1891528216"/>
                    </a:ext>
                  </a:extLst>
                </a:gridCol>
              </a:tblGrid>
              <a:tr h="712542">
                <a:tc>
                  <a:txBody>
                    <a:bodyPr/>
                    <a:lstStyle/>
                    <a:p>
                      <a:pPr algn="ctr"/>
                      <a:r>
                        <a:rPr lang="en-US" sz="2800" dirty="0"/>
                        <a:t>0</a:t>
                      </a:r>
                    </a:p>
                  </a:txBody>
                  <a:tcPr/>
                </a:tc>
                <a:tc>
                  <a:txBody>
                    <a:bodyPr/>
                    <a:lstStyle/>
                    <a:p>
                      <a:pPr algn="ctr"/>
                      <a:r>
                        <a:rPr lang="en-US" sz="2800" dirty="0"/>
                        <a:t>1</a:t>
                      </a:r>
                    </a:p>
                  </a:txBody>
                  <a:tcPr/>
                </a:tc>
                <a:tc>
                  <a:txBody>
                    <a:bodyPr/>
                    <a:lstStyle/>
                    <a:p>
                      <a:pPr algn="ctr"/>
                      <a:r>
                        <a:rPr lang="en-US" sz="2800" dirty="0"/>
                        <a:t>2</a:t>
                      </a:r>
                    </a:p>
                  </a:txBody>
                  <a:tcPr/>
                </a:tc>
                <a:tc>
                  <a:txBody>
                    <a:bodyPr/>
                    <a:lstStyle/>
                    <a:p>
                      <a:pPr algn="ctr"/>
                      <a:r>
                        <a:rPr lang="en-US" sz="2800" dirty="0"/>
                        <a:t>3</a:t>
                      </a:r>
                    </a:p>
                  </a:txBody>
                  <a:tcPr/>
                </a:tc>
                <a:tc>
                  <a:txBody>
                    <a:bodyPr/>
                    <a:lstStyle/>
                    <a:p>
                      <a:pPr algn="ctr"/>
                      <a:r>
                        <a:rPr lang="en-US" sz="2800" dirty="0"/>
                        <a:t>4</a:t>
                      </a:r>
                    </a:p>
                  </a:txBody>
                  <a:tcPr/>
                </a:tc>
                <a:tc>
                  <a:txBody>
                    <a:bodyPr/>
                    <a:lstStyle/>
                    <a:p>
                      <a:pPr algn="ctr"/>
                      <a:r>
                        <a:rPr lang="en-US" sz="2800" dirty="0"/>
                        <a:t>5</a:t>
                      </a:r>
                    </a:p>
                  </a:txBody>
                  <a:tcPr/>
                </a:tc>
                <a:tc>
                  <a:txBody>
                    <a:bodyPr/>
                    <a:lstStyle/>
                    <a:p>
                      <a:pPr algn="ctr"/>
                      <a:r>
                        <a:rPr lang="en-US" sz="2800" dirty="0"/>
                        <a:t>6</a:t>
                      </a:r>
                    </a:p>
                  </a:txBody>
                  <a:tcPr/>
                </a:tc>
                <a:extLst>
                  <a:ext uri="{0D108BD9-81ED-4DB2-BD59-A6C34878D82A}">
                    <a16:rowId xmlns:a16="http://schemas.microsoft.com/office/drawing/2014/main" val="3199236233"/>
                  </a:ext>
                </a:extLst>
              </a:tr>
              <a:tr h="712542">
                <a:tc>
                  <a:txBody>
                    <a:bodyPr/>
                    <a:lstStyle/>
                    <a:p>
                      <a:pPr algn="ctr"/>
                      <a:r>
                        <a:rPr lang="en-US" sz="2800" dirty="0"/>
                        <a:t>?</a:t>
                      </a:r>
                    </a:p>
                  </a:txBody>
                  <a:tcPr/>
                </a:tc>
                <a:tc>
                  <a:txBody>
                    <a:bodyPr/>
                    <a:lstStyle/>
                    <a:p>
                      <a:pPr algn="ctr"/>
                      <a:r>
                        <a:rPr lang="en-US" sz="2800" dirty="0"/>
                        <a:t>?</a:t>
                      </a:r>
                    </a:p>
                  </a:txBody>
                  <a:tcPr/>
                </a:tc>
                <a:tc>
                  <a:txBody>
                    <a:bodyPr/>
                    <a:lstStyle/>
                    <a:p>
                      <a:pPr algn="ctr"/>
                      <a:r>
                        <a:rPr lang="en-US" sz="2800" dirty="0"/>
                        <a:t>?</a:t>
                      </a:r>
                    </a:p>
                  </a:txBody>
                  <a:tcPr/>
                </a:tc>
                <a:tc>
                  <a:txBody>
                    <a:bodyPr/>
                    <a:lstStyle/>
                    <a:p>
                      <a:pPr algn="ctr"/>
                      <a:r>
                        <a:rPr lang="en-US" sz="2800" dirty="0"/>
                        <a:t>?</a:t>
                      </a:r>
                    </a:p>
                  </a:txBody>
                  <a:tcPr/>
                </a:tc>
                <a:tc>
                  <a:txBody>
                    <a:bodyPr/>
                    <a:lstStyle/>
                    <a:p>
                      <a:pPr algn="ctr"/>
                      <a:r>
                        <a:rPr lang="en-US" sz="2800" dirty="0"/>
                        <a:t>?</a:t>
                      </a:r>
                    </a:p>
                  </a:txBody>
                  <a:tcPr/>
                </a:tc>
                <a:tc>
                  <a:txBody>
                    <a:bodyPr/>
                    <a:lstStyle/>
                    <a:p>
                      <a:pPr algn="ctr"/>
                      <a:r>
                        <a:rPr lang="en-US" sz="2800" dirty="0"/>
                        <a:t>-</a:t>
                      </a:r>
                    </a:p>
                  </a:txBody>
                  <a:tcPr/>
                </a:tc>
                <a:tc>
                  <a:txBody>
                    <a:bodyPr/>
                    <a:lstStyle/>
                    <a:p>
                      <a:pPr algn="ctr"/>
                      <a:r>
                        <a:rPr lang="en-US" sz="2800" dirty="0"/>
                        <a:t>-</a:t>
                      </a:r>
                    </a:p>
                  </a:txBody>
                  <a:tcPr/>
                </a:tc>
                <a:extLst>
                  <a:ext uri="{0D108BD9-81ED-4DB2-BD59-A6C34878D82A}">
                    <a16:rowId xmlns:a16="http://schemas.microsoft.com/office/drawing/2014/main" val="3202500471"/>
                  </a:ext>
                </a:extLst>
              </a:tr>
            </a:tbl>
          </a:graphicData>
        </a:graphic>
      </p:graphicFrame>
      <p:sp>
        <p:nvSpPr>
          <p:cNvPr id="11" name="TextBox 10">
            <a:extLst>
              <a:ext uri="{FF2B5EF4-FFF2-40B4-BE49-F238E27FC236}">
                <a16:creationId xmlns:a16="http://schemas.microsoft.com/office/drawing/2014/main" id="{CB1910F0-755F-7549-91CB-A352359EF037}"/>
              </a:ext>
            </a:extLst>
          </p:cNvPr>
          <p:cNvSpPr txBox="1"/>
          <p:nvPr/>
        </p:nvSpPr>
        <p:spPr>
          <a:xfrm>
            <a:off x="5746969" y="1513530"/>
            <a:ext cx="324128" cy="461665"/>
          </a:xfrm>
          <a:prstGeom prst="rect">
            <a:avLst/>
          </a:prstGeom>
          <a:noFill/>
        </p:spPr>
        <p:txBody>
          <a:bodyPr wrap="none" rtlCol="0">
            <a:spAutoFit/>
          </a:bodyPr>
          <a:lstStyle/>
          <a:p>
            <a:r>
              <a:rPr lang="en-US" sz="2400" dirty="0"/>
              <a:t>v</a:t>
            </a:r>
          </a:p>
        </p:txBody>
      </p:sp>
      <p:sp>
        <p:nvSpPr>
          <p:cNvPr id="12" name="TextBox 11">
            <a:extLst>
              <a:ext uri="{FF2B5EF4-FFF2-40B4-BE49-F238E27FC236}">
                <a16:creationId xmlns:a16="http://schemas.microsoft.com/office/drawing/2014/main" id="{CCA13504-4300-BE43-89C4-24DF15348BE6}"/>
              </a:ext>
            </a:extLst>
          </p:cNvPr>
          <p:cNvSpPr txBox="1"/>
          <p:nvPr/>
        </p:nvSpPr>
        <p:spPr>
          <a:xfrm>
            <a:off x="6669390" y="1456263"/>
            <a:ext cx="346570" cy="461665"/>
          </a:xfrm>
          <a:prstGeom prst="rect">
            <a:avLst/>
          </a:prstGeom>
          <a:noFill/>
        </p:spPr>
        <p:txBody>
          <a:bodyPr wrap="none" rtlCol="0">
            <a:spAutoFit/>
          </a:bodyPr>
          <a:lstStyle/>
          <a:p>
            <a:r>
              <a:rPr lang="en-US" sz="2400" dirty="0"/>
              <a:t>u</a:t>
            </a:r>
          </a:p>
        </p:txBody>
      </p:sp>
    </p:spTree>
    <p:extLst>
      <p:ext uri="{BB962C8B-B14F-4D97-AF65-F5344CB8AC3E}">
        <p14:creationId xmlns:p14="http://schemas.microsoft.com/office/powerpoint/2010/main" val="2110557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F3AC509-4818-C245-BCB9-E4D02129BD2B}"/>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237A4E9B-D689-2D40-8466-DF71BA5CB225}"/>
              </a:ext>
            </a:extLst>
          </p:cNvPr>
          <p:cNvSpPr>
            <a:spLocks noGrp="1"/>
          </p:cNvSpPr>
          <p:nvPr>
            <p:ph type="sldNum" sz="quarter" idx="12"/>
          </p:nvPr>
        </p:nvSpPr>
        <p:spPr/>
        <p:txBody>
          <a:bodyPr/>
          <a:lstStyle/>
          <a:p>
            <a:fld id="{659665DE-58FC-41F4-AC58-2C90A5E00527}" type="slidenum">
              <a:rPr lang="en-US" smtClean="0"/>
              <a:t>11</a:t>
            </a:fld>
            <a:endParaRPr lang="en-US"/>
          </a:p>
        </p:txBody>
      </p:sp>
      <p:sp>
        <p:nvSpPr>
          <p:cNvPr id="31" name="Oval 30">
            <a:extLst>
              <a:ext uri="{FF2B5EF4-FFF2-40B4-BE49-F238E27FC236}">
                <a16:creationId xmlns:a16="http://schemas.microsoft.com/office/drawing/2014/main" id="{B4247357-61BC-0946-9149-40585086CD73}"/>
              </a:ext>
            </a:extLst>
          </p:cNvPr>
          <p:cNvSpPr/>
          <p:nvPr/>
        </p:nvSpPr>
        <p:spPr>
          <a:xfrm>
            <a:off x="10152869" y="173094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u</a:t>
            </a:r>
          </a:p>
        </p:txBody>
      </p:sp>
      <p:grpSp>
        <p:nvGrpSpPr>
          <p:cNvPr id="34" name="Group 33">
            <a:extLst>
              <a:ext uri="{FF2B5EF4-FFF2-40B4-BE49-F238E27FC236}">
                <a16:creationId xmlns:a16="http://schemas.microsoft.com/office/drawing/2014/main" id="{286FE4C2-8402-B549-8F67-113620947D50}"/>
              </a:ext>
            </a:extLst>
          </p:cNvPr>
          <p:cNvGrpSpPr/>
          <p:nvPr/>
        </p:nvGrpSpPr>
        <p:grpSpPr>
          <a:xfrm>
            <a:off x="8666030" y="1682979"/>
            <a:ext cx="923671" cy="795269"/>
            <a:chOff x="4033946" y="340822"/>
            <a:chExt cx="369435" cy="353411"/>
          </a:xfrm>
        </p:grpSpPr>
        <p:sp>
          <p:nvSpPr>
            <p:cNvPr id="35" name="Oval 34">
              <a:extLst>
                <a:ext uri="{FF2B5EF4-FFF2-40B4-BE49-F238E27FC236}">
                  <a16:creationId xmlns:a16="http://schemas.microsoft.com/office/drawing/2014/main" id="{A320EE39-21D1-3949-8857-6FF0BFB4A99F}"/>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53F059A-81B9-A746-BEC7-1F42ECEEDF40}"/>
                </a:ext>
              </a:extLst>
            </p:cNvPr>
            <p:cNvSpPr txBox="1"/>
            <p:nvPr/>
          </p:nvSpPr>
          <p:spPr>
            <a:xfrm>
              <a:off x="4033946" y="425273"/>
              <a:ext cx="369435" cy="232515"/>
            </a:xfrm>
            <a:prstGeom prst="rect">
              <a:avLst/>
            </a:prstGeom>
            <a:noFill/>
          </p:spPr>
          <p:txBody>
            <a:bodyPr wrap="square" rtlCol="0">
              <a:spAutoFit/>
            </a:bodyPr>
            <a:lstStyle/>
            <a:p>
              <a:pPr algn="ctr"/>
              <a:r>
                <a:rPr lang="en-US" sz="2800" dirty="0"/>
                <a:t>v</a:t>
              </a:r>
            </a:p>
          </p:txBody>
        </p:sp>
      </p:grpSp>
      <p:grpSp>
        <p:nvGrpSpPr>
          <p:cNvPr id="37" name="Group 36">
            <a:extLst>
              <a:ext uri="{FF2B5EF4-FFF2-40B4-BE49-F238E27FC236}">
                <a16:creationId xmlns:a16="http://schemas.microsoft.com/office/drawing/2014/main" id="{F8EEAA5F-32F4-CD43-8C51-67ECDA0D03F8}"/>
              </a:ext>
            </a:extLst>
          </p:cNvPr>
          <p:cNvGrpSpPr/>
          <p:nvPr/>
        </p:nvGrpSpPr>
        <p:grpSpPr>
          <a:xfrm>
            <a:off x="8023424" y="2991310"/>
            <a:ext cx="923671" cy="795269"/>
            <a:chOff x="4032274" y="340822"/>
            <a:chExt cx="369435" cy="353411"/>
          </a:xfrm>
        </p:grpSpPr>
        <p:sp>
          <p:nvSpPr>
            <p:cNvPr id="38" name="Oval 37">
              <a:extLst>
                <a:ext uri="{FF2B5EF4-FFF2-40B4-BE49-F238E27FC236}">
                  <a16:creationId xmlns:a16="http://schemas.microsoft.com/office/drawing/2014/main" id="{2931EBCA-E3AD-3641-9AF8-0F78B78C6564}"/>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A630D603-6E6A-C141-89AE-E764ED67BD1F}"/>
                </a:ext>
              </a:extLst>
            </p:cNvPr>
            <p:cNvSpPr txBox="1"/>
            <p:nvPr/>
          </p:nvSpPr>
          <p:spPr>
            <a:xfrm>
              <a:off x="4032274" y="409325"/>
              <a:ext cx="369435" cy="232515"/>
            </a:xfrm>
            <a:prstGeom prst="rect">
              <a:avLst/>
            </a:prstGeom>
            <a:noFill/>
          </p:spPr>
          <p:txBody>
            <a:bodyPr wrap="square" rtlCol="0">
              <a:spAutoFit/>
            </a:bodyPr>
            <a:lstStyle/>
            <a:p>
              <a:pPr algn="ctr"/>
              <a:r>
                <a:rPr lang="en-US" sz="2800" dirty="0"/>
                <a:t>x</a:t>
              </a:r>
            </a:p>
          </p:txBody>
        </p:sp>
      </p:grpSp>
      <p:cxnSp>
        <p:nvCxnSpPr>
          <p:cNvPr id="40" name="Straight Arrow Connector 39">
            <a:extLst>
              <a:ext uri="{FF2B5EF4-FFF2-40B4-BE49-F238E27FC236}">
                <a16:creationId xmlns:a16="http://schemas.microsoft.com/office/drawing/2014/main" id="{99640EF0-E01A-0947-AF8B-3645D72700B7}"/>
              </a:ext>
            </a:extLst>
          </p:cNvPr>
          <p:cNvCxnSpPr>
            <a:cxnSpLocks/>
          </p:cNvCxnSpPr>
          <p:nvPr/>
        </p:nvCxnSpPr>
        <p:spPr>
          <a:xfrm flipV="1">
            <a:off x="8517528" y="2465243"/>
            <a:ext cx="466017" cy="528484"/>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08D69642-F5A3-C140-AAD0-2990B89D4DFE}"/>
              </a:ext>
            </a:extLst>
          </p:cNvPr>
          <p:cNvGrpSpPr/>
          <p:nvPr/>
        </p:nvGrpSpPr>
        <p:grpSpPr>
          <a:xfrm>
            <a:off x="9822636" y="3046563"/>
            <a:ext cx="923671" cy="795269"/>
            <a:chOff x="4033946" y="340822"/>
            <a:chExt cx="369435" cy="353411"/>
          </a:xfrm>
        </p:grpSpPr>
        <p:sp>
          <p:nvSpPr>
            <p:cNvPr id="42" name="Oval 41">
              <a:extLst>
                <a:ext uri="{FF2B5EF4-FFF2-40B4-BE49-F238E27FC236}">
                  <a16:creationId xmlns:a16="http://schemas.microsoft.com/office/drawing/2014/main" id="{7207B91E-2E7E-D142-81AD-B9E310100E3B}"/>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B10C92CB-9EDA-8A42-8E39-9F38B9C7A84A}"/>
                </a:ext>
              </a:extLst>
            </p:cNvPr>
            <p:cNvSpPr txBox="1"/>
            <p:nvPr/>
          </p:nvSpPr>
          <p:spPr>
            <a:xfrm>
              <a:off x="4033946" y="385621"/>
              <a:ext cx="369435" cy="232515"/>
            </a:xfrm>
            <a:prstGeom prst="rect">
              <a:avLst/>
            </a:prstGeom>
            <a:noFill/>
          </p:spPr>
          <p:txBody>
            <a:bodyPr wrap="square" rtlCol="0">
              <a:spAutoFit/>
            </a:bodyPr>
            <a:lstStyle/>
            <a:p>
              <a:pPr algn="ctr"/>
              <a:r>
                <a:rPr lang="en-US" sz="2800" dirty="0"/>
                <a:t>w</a:t>
              </a:r>
            </a:p>
          </p:txBody>
        </p:sp>
      </p:grpSp>
      <p:cxnSp>
        <p:nvCxnSpPr>
          <p:cNvPr id="44" name="Straight Arrow Connector 43">
            <a:extLst>
              <a:ext uri="{FF2B5EF4-FFF2-40B4-BE49-F238E27FC236}">
                <a16:creationId xmlns:a16="http://schemas.microsoft.com/office/drawing/2014/main" id="{D2528220-60DD-CD40-A3D4-48849DB9B9D3}"/>
              </a:ext>
            </a:extLst>
          </p:cNvPr>
          <p:cNvCxnSpPr>
            <a:cxnSpLocks/>
            <a:endCxn id="31" idx="4"/>
          </p:cNvCxnSpPr>
          <p:nvPr/>
        </p:nvCxnSpPr>
        <p:spPr>
          <a:xfrm flipV="1">
            <a:off x="10358704" y="2526213"/>
            <a:ext cx="235969" cy="445532"/>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891DBB7F-8FEC-A340-9347-D32D3D0F5475}"/>
              </a:ext>
            </a:extLst>
          </p:cNvPr>
          <p:cNvGrpSpPr/>
          <p:nvPr/>
        </p:nvGrpSpPr>
        <p:grpSpPr>
          <a:xfrm>
            <a:off x="10014852" y="4410140"/>
            <a:ext cx="923671" cy="795269"/>
            <a:chOff x="4032274" y="340822"/>
            <a:chExt cx="369435" cy="353411"/>
          </a:xfrm>
        </p:grpSpPr>
        <p:sp>
          <p:nvSpPr>
            <p:cNvPr id="47" name="Oval 46">
              <a:extLst>
                <a:ext uri="{FF2B5EF4-FFF2-40B4-BE49-F238E27FC236}">
                  <a16:creationId xmlns:a16="http://schemas.microsoft.com/office/drawing/2014/main" id="{14595FB5-9385-8D42-A597-8A1CE9CAA551}"/>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7912FC75-8531-4141-B8FA-52D68F59315A}"/>
                </a:ext>
              </a:extLst>
            </p:cNvPr>
            <p:cNvSpPr txBox="1"/>
            <p:nvPr/>
          </p:nvSpPr>
          <p:spPr>
            <a:xfrm>
              <a:off x="4032274" y="386378"/>
              <a:ext cx="369435" cy="232515"/>
            </a:xfrm>
            <a:prstGeom prst="rect">
              <a:avLst/>
            </a:prstGeom>
            <a:noFill/>
          </p:spPr>
          <p:txBody>
            <a:bodyPr wrap="square" rtlCol="0">
              <a:spAutoFit/>
            </a:bodyPr>
            <a:lstStyle/>
            <a:p>
              <a:pPr algn="ctr"/>
              <a:r>
                <a:rPr lang="en-US" sz="2800" dirty="0"/>
                <a:t>t</a:t>
              </a:r>
            </a:p>
          </p:txBody>
        </p:sp>
      </p:grpSp>
      <p:cxnSp>
        <p:nvCxnSpPr>
          <p:cNvPr id="49" name="Straight Arrow Connector 48">
            <a:extLst>
              <a:ext uri="{FF2B5EF4-FFF2-40B4-BE49-F238E27FC236}">
                <a16:creationId xmlns:a16="http://schemas.microsoft.com/office/drawing/2014/main" id="{2BE2B222-971C-B847-9305-08FC7ECC29CF}"/>
              </a:ext>
            </a:extLst>
          </p:cNvPr>
          <p:cNvCxnSpPr>
            <a:cxnSpLocks/>
          </p:cNvCxnSpPr>
          <p:nvPr/>
        </p:nvCxnSpPr>
        <p:spPr>
          <a:xfrm flipV="1">
            <a:off x="10435036" y="3864293"/>
            <a:ext cx="1" cy="52338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FAE9C2E6-DC71-F34F-91F5-A016D7289F09}"/>
              </a:ext>
            </a:extLst>
          </p:cNvPr>
          <p:cNvSpPr txBox="1"/>
          <p:nvPr/>
        </p:nvSpPr>
        <p:spPr>
          <a:xfrm>
            <a:off x="65661" y="2211571"/>
            <a:ext cx="692562" cy="369332"/>
          </a:xfrm>
          <a:prstGeom prst="rect">
            <a:avLst/>
          </a:prstGeom>
          <a:noFill/>
        </p:spPr>
        <p:txBody>
          <a:bodyPr wrap="none" rtlCol="0">
            <a:spAutoFit/>
          </a:bodyPr>
          <a:lstStyle/>
          <a:p>
            <a:r>
              <a:rPr lang="en-US" dirty="0"/>
              <a:t>index</a:t>
            </a:r>
          </a:p>
        </p:txBody>
      </p:sp>
      <p:sp>
        <p:nvSpPr>
          <p:cNvPr id="63" name="TextBox 62">
            <a:extLst>
              <a:ext uri="{FF2B5EF4-FFF2-40B4-BE49-F238E27FC236}">
                <a16:creationId xmlns:a16="http://schemas.microsoft.com/office/drawing/2014/main" id="{F1172FAC-6CF6-9B48-8CCF-1831AAEE9A0D}"/>
              </a:ext>
            </a:extLst>
          </p:cNvPr>
          <p:cNvSpPr txBox="1"/>
          <p:nvPr/>
        </p:nvSpPr>
        <p:spPr>
          <a:xfrm>
            <a:off x="65661" y="2861897"/>
            <a:ext cx="686213" cy="369332"/>
          </a:xfrm>
          <a:prstGeom prst="rect">
            <a:avLst/>
          </a:prstGeom>
          <a:noFill/>
        </p:spPr>
        <p:txBody>
          <a:bodyPr wrap="none" rtlCol="0">
            <a:spAutoFit/>
          </a:bodyPr>
          <a:lstStyle/>
          <a:p>
            <a:r>
              <a:rPr lang="en-US" dirty="0"/>
              <a:t>value</a:t>
            </a:r>
          </a:p>
        </p:txBody>
      </p:sp>
      <p:cxnSp>
        <p:nvCxnSpPr>
          <p:cNvPr id="71" name="Straight Connector 70">
            <a:extLst>
              <a:ext uri="{FF2B5EF4-FFF2-40B4-BE49-F238E27FC236}">
                <a16:creationId xmlns:a16="http://schemas.microsoft.com/office/drawing/2014/main" id="{8B93730A-9608-654C-9053-7912B1E0601F}"/>
              </a:ext>
            </a:extLst>
          </p:cNvPr>
          <p:cNvCxnSpPr/>
          <p:nvPr/>
        </p:nvCxnSpPr>
        <p:spPr>
          <a:xfrm>
            <a:off x="7659127" y="1200912"/>
            <a:ext cx="0" cy="524308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itle 72">
            <a:extLst>
              <a:ext uri="{FF2B5EF4-FFF2-40B4-BE49-F238E27FC236}">
                <a16:creationId xmlns:a16="http://schemas.microsoft.com/office/drawing/2014/main" id="{7336CCB2-2396-3E40-AA49-47CE8CCCEF71}"/>
              </a:ext>
            </a:extLst>
          </p:cNvPr>
          <p:cNvSpPr>
            <a:spLocks noGrp="1"/>
          </p:cNvSpPr>
          <p:nvPr>
            <p:ph type="title"/>
          </p:nvPr>
        </p:nvSpPr>
        <p:spPr/>
        <p:txBody>
          <a:bodyPr>
            <a:noAutofit/>
          </a:bodyPr>
          <a:lstStyle/>
          <a:p>
            <a:r>
              <a:rPr lang="en-US" sz="3600" dirty="0"/>
              <a:t>Exercise (1 min)</a:t>
            </a:r>
            <a:br>
              <a:rPr lang="en-US" sz="3600" dirty="0"/>
            </a:br>
            <a:r>
              <a:rPr lang="en-US" sz="3600" dirty="0"/>
              <a:t>at each node’s position, store the index of the parent node</a:t>
            </a:r>
          </a:p>
        </p:txBody>
      </p:sp>
      <p:sp>
        <p:nvSpPr>
          <p:cNvPr id="78" name="TextBox 77">
            <a:extLst>
              <a:ext uri="{FF2B5EF4-FFF2-40B4-BE49-F238E27FC236}">
                <a16:creationId xmlns:a16="http://schemas.microsoft.com/office/drawing/2014/main" id="{49A98820-A837-8541-B31B-FC32F59D0E45}"/>
              </a:ext>
            </a:extLst>
          </p:cNvPr>
          <p:cNvSpPr txBox="1"/>
          <p:nvPr/>
        </p:nvSpPr>
        <p:spPr>
          <a:xfrm>
            <a:off x="1229225" y="1536643"/>
            <a:ext cx="306494" cy="461665"/>
          </a:xfrm>
          <a:prstGeom prst="rect">
            <a:avLst/>
          </a:prstGeom>
          <a:noFill/>
        </p:spPr>
        <p:txBody>
          <a:bodyPr wrap="none" rtlCol="0">
            <a:spAutoFit/>
          </a:bodyPr>
          <a:lstStyle/>
          <a:p>
            <a:r>
              <a:rPr lang="en-US" sz="2400" dirty="0"/>
              <a:t>z</a:t>
            </a:r>
          </a:p>
        </p:txBody>
      </p:sp>
      <p:sp>
        <p:nvSpPr>
          <p:cNvPr id="79" name="TextBox 78">
            <a:extLst>
              <a:ext uri="{FF2B5EF4-FFF2-40B4-BE49-F238E27FC236}">
                <a16:creationId xmlns:a16="http://schemas.microsoft.com/office/drawing/2014/main" id="{E2085E45-544A-E84E-990E-25F82F692715}"/>
              </a:ext>
            </a:extLst>
          </p:cNvPr>
          <p:cNvSpPr txBox="1"/>
          <p:nvPr/>
        </p:nvSpPr>
        <p:spPr>
          <a:xfrm>
            <a:off x="2173809" y="1538271"/>
            <a:ext cx="324128" cy="461665"/>
          </a:xfrm>
          <a:prstGeom prst="rect">
            <a:avLst/>
          </a:prstGeom>
          <a:noFill/>
        </p:spPr>
        <p:txBody>
          <a:bodyPr wrap="none" rtlCol="0">
            <a:spAutoFit/>
          </a:bodyPr>
          <a:lstStyle/>
          <a:p>
            <a:r>
              <a:rPr lang="en-US" sz="2400" dirty="0"/>
              <a:t>y</a:t>
            </a:r>
          </a:p>
        </p:txBody>
      </p:sp>
      <p:sp>
        <p:nvSpPr>
          <p:cNvPr id="80" name="TextBox 79">
            <a:extLst>
              <a:ext uri="{FF2B5EF4-FFF2-40B4-BE49-F238E27FC236}">
                <a16:creationId xmlns:a16="http://schemas.microsoft.com/office/drawing/2014/main" id="{50923E2E-BF67-814D-8338-6803C135906F}"/>
              </a:ext>
            </a:extLst>
          </p:cNvPr>
          <p:cNvSpPr txBox="1"/>
          <p:nvPr/>
        </p:nvSpPr>
        <p:spPr>
          <a:xfrm>
            <a:off x="3073152" y="1515922"/>
            <a:ext cx="287258" cy="461665"/>
          </a:xfrm>
          <a:prstGeom prst="rect">
            <a:avLst/>
          </a:prstGeom>
          <a:noFill/>
        </p:spPr>
        <p:txBody>
          <a:bodyPr wrap="none" rtlCol="0">
            <a:spAutoFit/>
          </a:bodyPr>
          <a:lstStyle/>
          <a:p>
            <a:r>
              <a:rPr lang="en-US" sz="2400" dirty="0"/>
              <a:t>t</a:t>
            </a:r>
          </a:p>
        </p:txBody>
      </p:sp>
      <p:sp>
        <p:nvSpPr>
          <p:cNvPr id="81" name="TextBox 80">
            <a:extLst>
              <a:ext uri="{FF2B5EF4-FFF2-40B4-BE49-F238E27FC236}">
                <a16:creationId xmlns:a16="http://schemas.microsoft.com/office/drawing/2014/main" id="{E3F7A42B-1BB7-7E45-935A-79594E840773}"/>
              </a:ext>
            </a:extLst>
          </p:cNvPr>
          <p:cNvSpPr txBox="1"/>
          <p:nvPr/>
        </p:nvSpPr>
        <p:spPr>
          <a:xfrm>
            <a:off x="3957566" y="1549096"/>
            <a:ext cx="317716" cy="461665"/>
          </a:xfrm>
          <a:prstGeom prst="rect">
            <a:avLst/>
          </a:prstGeom>
          <a:noFill/>
        </p:spPr>
        <p:txBody>
          <a:bodyPr wrap="none" rtlCol="0">
            <a:spAutoFit/>
          </a:bodyPr>
          <a:lstStyle/>
          <a:p>
            <a:r>
              <a:rPr lang="en-US" sz="2400" dirty="0"/>
              <a:t>x</a:t>
            </a:r>
          </a:p>
        </p:txBody>
      </p:sp>
      <p:sp>
        <p:nvSpPr>
          <p:cNvPr id="82" name="TextBox 81">
            <a:extLst>
              <a:ext uri="{FF2B5EF4-FFF2-40B4-BE49-F238E27FC236}">
                <a16:creationId xmlns:a16="http://schemas.microsoft.com/office/drawing/2014/main" id="{55CA4B59-792E-2543-A130-47750958AD34}"/>
              </a:ext>
            </a:extLst>
          </p:cNvPr>
          <p:cNvSpPr txBox="1"/>
          <p:nvPr/>
        </p:nvSpPr>
        <p:spPr>
          <a:xfrm>
            <a:off x="4881579" y="1546278"/>
            <a:ext cx="404278" cy="461665"/>
          </a:xfrm>
          <a:prstGeom prst="rect">
            <a:avLst/>
          </a:prstGeom>
          <a:noFill/>
        </p:spPr>
        <p:txBody>
          <a:bodyPr wrap="none" rtlCol="0">
            <a:spAutoFit/>
          </a:bodyPr>
          <a:lstStyle/>
          <a:p>
            <a:r>
              <a:rPr lang="en-US" sz="2400" dirty="0"/>
              <a:t>w</a:t>
            </a:r>
          </a:p>
        </p:txBody>
      </p:sp>
      <p:sp>
        <p:nvSpPr>
          <p:cNvPr id="32" name="Oval 31">
            <a:extLst>
              <a:ext uri="{FF2B5EF4-FFF2-40B4-BE49-F238E27FC236}">
                <a16:creationId xmlns:a16="http://schemas.microsoft.com/office/drawing/2014/main" id="{4B5A3E67-022F-0E4E-8A51-70E3A727B56D}"/>
              </a:ext>
            </a:extLst>
          </p:cNvPr>
          <p:cNvSpPr/>
          <p:nvPr/>
        </p:nvSpPr>
        <p:spPr>
          <a:xfrm>
            <a:off x="7926257" y="444428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z</a:t>
            </a:r>
          </a:p>
        </p:txBody>
      </p:sp>
      <p:sp>
        <p:nvSpPr>
          <p:cNvPr id="33" name="Oval 32">
            <a:extLst>
              <a:ext uri="{FF2B5EF4-FFF2-40B4-BE49-F238E27FC236}">
                <a16:creationId xmlns:a16="http://schemas.microsoft.com/office/drawing/2014/main" id="{50B143C6-6F8A-5248-8F4A-34421C453E29}"/>
              </a:ext>
            </a:extLst>
          </p:cNvPr>
          <p:cNvSpPr/>
          <p:nvPr/>
        </p:nvSpPr>
        <p:spPr>
          <a:xfrm>
            <a:off x="8827205" y="4387679"/>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y</a:t>
            </a:r>
          </a:p>
        </p:txBody>
      </p:sp>
      <p:cxnSp>
        <p:nvCxnSpPr>
          <p:cNvPr id="45" name="Straight Arrow Connector 44">
            <a:extLst>
              <a:ext uri="{FF2B5EF4-FFF2-40B4-BE49-F238E27FC236}">
                <a16:creationId xmlns:a16="http://schemas.microsoft.com/office/drawing/2014/main" id="{69558171-6637-F64F-84FA-46D43806985F}"/>
              </a:ext>
            </a:extLst>
          </p:cNvPr>
          <p:cNvCxnSpPr>
            <a:cxnSpLocks/>
          </p:cNvCxnSpPr>
          <p:nvPr/>
        </p:nvCxnSpPr>
        <p:spPr>
          <a:xfrm flipV="1">
            <a:off x="8293764" y="3820414"/>
            <a:ext cx="74296" cy="580150"/>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AE9FB60-2379-C34C-AD56-14385F1EAAEC}"/>
              </a:ext>
            </a:extLst>
          </p:cNvPr>
          <p:cNvCxnSpPr>
            <a:cxnSpLocks/>
          </p:cNvCxnSpPr>
          <p:nvPr/>
        </p:nvCxnSpPr>
        <p:spPr>
          <a:xfrm flipH="1" flipV="1">
            <a:off x="8885615" y="3722287"/>
            <a:ext cx="275507" cy="598989"/>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9" name="Table 8">
            <a:extLst>
              <a:ext uri="{FF2B5EF4-FFF2-40B4-BE49-F238E27FC236}">
                <a16:creationId xmlns:a16="http://schemas.microsoft.com/office/drawing/2014/main" id="{8DC0B44B-7308-B441-9757-7F4481FC311E}"/>
              </a:ext>
            </a:extLst>
          </p:cNvPr>
          <p:cNvGraphicFramePr>
            <a:graphicFrameLocks noGrp="1"/>
          </p:cNvGraphicFramePr>
          <p:nvPr>
            <p:extLst>
              <p:ext uri="{D42A27DB-BD31-4B8C-83A1-F6EECF244321}">
                <p14:modId xmlns:p14="http://schemas.microsoft.com/office/powerpoint/2010/main" val="1823000556"/>
              </p:ext>
            </p:extLst>
          </p:nvPr>
        </p:nvGraphicFramePr>
        <p:xfrm>
          <a:off x="871991" y="2003916"/>
          <a:ext cx="6422843" cy="1425084"/>
        </p:xfrm>
        <a:graphic>
          <a:graphicData uri="http://schemas.openxmlformats.org/drawingml/2006/table">
            <a:tbl>
              <a:tblPr firstRow="1" bandRow="1">
                <a:tableStyleId>{5C22544A-7EE6-4342-B048-85BDC9FD1C3A}</a:tableStyleId>
              </a:tblPr>
              <a:tblGrid>
                <a:gridCol w="917549">
                  <a:extLst>
                    <a:ext uri="{9D8B030D-6E8A-4147-A177-3AD203B41FA5}">
                      <a16:colId xmlns:a16="http://schemas.microsoft.com/office/drawing/2014/main" val="4238518666"/>
                    </a:ext>
                  </a:extLst>
                </a:gridCol>
                <a:gridCol w="917549">
                  <a:extLst>
                    <a:ext uri="{9D8B030D-6E8A-4147-A177-3AD203B41FA5}">
                      <a16:colId xmlns:a16="http://schemas.microsoft.com/office/drawing/2014/main" val="1870909279"/>
                    </a:ext>
                  </a:extLst>
                </a:gridCol>
                <a:gridCol w="917549">
                  <a:extLst>
                    <a:ext uri="{9D8B030D-6E8A-4147-A177-3AD203B41FA5}">
                      <a16:colId xmlns:a16="http://schemas.microsoft.com/office/drawing/2014/main" val="777605708"/>
                    </a:ext>
                  </a:extLst>
                </a:gridCol>
                <a:gridCol w="917549">
                  <a:extLst>
                    <a:ext uri="{9D8B030D-6E8A-4147-A177-3AD203B41FA5}">
                      <a16:colId xmlns:a16="http://schemas.microsoft.com/office/drawing/2014/main" val="4234213637"/>
                    </a:ext>
                  </a:extLst>
                </a:gridCol>
                <a:gridCol w="917549">
                  <a:extLst>
                    <a:ext uri="{9D8B030D-6E8A-4147-A177-3AD203B41FA5}">
                      <a16:colId xmlns:a16="http://schemas.microsoft.com/office/drawing/2014/main" val="3187310765"/>
                    </a:ext>
                  </a:extLst>
                </a:gridCol>
                <a:gridCol w="917549">
                  <a:extLst>
                    <a:ext uri="{9D8B030D-6E8A-4147-A177-3AD203B41FA5}">
                      <a16:colId xmlns:a16="http://schemas.microsoft.com/office/drawing/2014/main" val="2368903863"/>
                    </a:ext>
                  </a:extLst>
                </a:gridCol>
                <a:gridCol w="917549">
                  <a:extLst>
                    <a:ext uri="{9D8B030D-6E8A-4147-A177-3AD203B41FA5}">
                      <a16:colId xmlns:a16="http://schemas.microsoft.com/office/drawing/2014/main" val="1891528216"/>
                    </a:ext>
                  </a:extLst>
                </a:gridCol>
              </a:tblGrid>
              <a:tr h="712542">
                <a:tc>
                  <a:txBody>
                    <a:bodyPr/>
                    <a:lstStyle/>
                    <a:p>
                      <a:pPr algn="ctr"/>
                      <a:r>
                        <a:rPr lang="en-US" sz="2800" dirty="0"/>
                        <a:t>0</a:t>
                      </a:r>
                    </a:p>
                  </a:txBody>
                  <a:tcPr/>
                </a:tc>
                <a:tc>
                  <a:txBody>
                    <a:bodyPr/>
                    <a:lstStyle/>
                    <a:p>
                      <a:pPr algn="ctr"/>
                      <a:r>
                        <a:rPr lang="en-US" sz="2800" dirty="0"/>
                        <a:t>1</a:t>
                      </a:r>
                    </a:p>
                  </a:txBody>
                  <a:tcPr/>
                </a:tc>
                <a:tc>
                  <a:txBody>
                    <a:bodyPr/>
                    <a:lstStyle/>
                    <a:p>
                      <a:pPr algn="ctr"/>
                      <a:r>
                        <a:rPr lang="en-US" sz="2800" dirty="0"/>
                        <a:t>2</a:t>
                      </a:r>
                    </a:p>
                  </a:txBody>
                  <a:tcPr/>
                </a:tc>
                <a:tc>
                  <a:txBody>
                    <a:bodyPr/>
                    <a:lstStyle/>
                    <a:p>
                      <a:pPr algn="ctr"/>
                      <a:r>
                        <a:rPr lang="en-US" sz="2800" dirty="0"/>
                        <a:t>3</a:t>
                      </a:r>
                    </a:p>
                  </a:txBody>
                  <a:tcPr/>
                </a:tc>
                <a:tc>
                  <a:txBody>
                    <a:bodyPr/>
                    <a:lstStyle/>
                    <a:p>
                      <a:pPr algn="ctr"/>
                      <a:r>
                        <a:rPr lang="en-US" sz="2800" dirty="0"/>
                        <a:t>4</a:t>
                      </a:r>
                    </a:p>
                  </a:txBody>
                  <a:tcPr/>
                </a:tc>
                <a:tc>
                  <a:txBody>
                    <a:bodyPr/>
                    <a:lstStyle/>
                    <a:p>
                      <a:pPr algn="ctr"/>
                      <a:r>
                        <a:rPr lang="en-US" sz="2800" dirty="0"/>
                        <a:t>5</a:t>
                      </a:r>
                    </a:p>
                  </a:txBody>
                  <a:tcPr/>
                </a:tc>
                <a:tc>
                  <a:txBody>
                    <a:bodyPr/>
                    <a:lstStyle/>
                    <a:p>
                      <a:pPr algn="ctr"/>
                      <a:r>
                        <a:rPr lang="en-US" sz="2800" dirty="0"/>
                        <a:t>6</a:t>
                      </a:r>
                    </a:p>
                  </a:txBody>
                  <a:tcPr/>
                </a:tc>
                <a:extLst>
                  <a:ext uri="{0D108BD9-81ED-4DB2-BD59-A6C34878D82A}">
                    <a16:rowId xmlns:a16="http://schemas.microsoft.com/office/drawing/2014/main" val="3199236233"/>
                  </a:ext>
                </a:extLst>
              </a:tr>
              <a:tr h="712542">
                <a:tc>
                  <a:txBody>
                    <a:bodyPr/>
                    <a:lstStyle/>
                    <a:p>
                      <a:pPr algn="ctr"/>
                      <a:r>
                        <a:rPr lang="en-US" sz="2800" dirty="0"/>
                        <a:t>3</a:t>
                      </a:r>
                    </a:p>
                  </a:txBody>
                  <a:tcPr/>
                </a:tc>
                <a:tc>
                  <a:txBody>
                    <a:bodyPr/>
                    <a:lstStyle/>
                    <a:p>
                      <a:pPr algn="ctr"/>
                      <a:r>
                        <a:rPr lang="en-US" sz="2800" dirty="0"/>
                        <a:t>?</a:t>
                      </a:r>
                    </a:p>
                  </a:txBody>
                  <a:tcPr/>
                </a:tc>
                <a:tc>
                  <a:txBody>
                    <a:bodyPr/>
                    <a:lstStyle/>
                    <a:p>
                      <a:pPr algn="ctr"/>
                      <a:r>
                        <a:rPr lang="en-US" sz="2800" dirty="0"/>
                        <a:t>?</a:t>
                      </a:r>
                    </a:p>
                  </a:txBody>
                  <a:tcPr/>
                </a:tc>
                <a:tc>
                  <a:txBody>
                    <a:bodyPr/>
                    <a:lstStyle/>
                    <a:p>
                      <a:pPr algn="ctr"/>
                      <a:r>
                        <a:rPr lang="en-US" sz="2800" dirty="0"/>
                        <a:t>?</a:t>
                      </a:r>
                    </a:p>
                  </a:txBody>
                  <a:tcPr/>
                </a:tc>
                <a:tc>
                  <a:txBody>
                    <a:bodyPr/>
                    <a:lstStyle/>
                    <a:p>
                      <a:pPr algn="ctr"/>
                      <a:r>
                        <a:rPr lang="en-US" sz="2800" dirty="0"/>
                        <a:t>?</a:t>
                      </a:r>
                    </a:p>
                  </a:txBody>
                  <a:tcPr/>
                </a:tc>
                <a:tc>
                  <a:txBody>
                    <a:bodyPr/>
                    <a:lstStyle/>
                    <a:p>
                      <a:pPr algn="ctr"/>
                      <a:r>
                        <a:rPr lang="en-US" sz="2800" dirty="0"/>
                        <a:t>-</a:t>
                      </a:r>
                    </a:p>
                  </a:txBody>
                  <a:tcPr/>
                </a:tc>
                <a:tc>
                  <a:txBody>
                    <a:bodyPr/>
                    <a:lstStyle/>
                    <a:p>
                      <a:pPr algn="ctr"/>
                      <a:r>
                        <a:rPr lang="en-US" sz="2800" dirty="0"/>
                        <a:t>-</a:t>
                      </a:r>
                    </a:p>
                  </a:txBody>
                  <a:tcPr/>
                </a:tc>
                <a:extLst>
                  <a:ext uri="{0D108BD9-81ED-4DB2-BD59-A6C34878D82A}">
                    <a16:rowId xmlns:a16="http://schemas.microsoft.com/office/drawing/2014/main" val="3202500471"/>
                  </a:ext>
                </a:extLst>
              </a:tr>
            </a:tbl>
          </a:graphicData>
        </a:graphic>
      </p:graphicFrame>
      <p:sp>
        <p:nvSpPr>
          <p:cNvPr id="11" name="TextBox 10">
            <a:extLst>
              <a:ext uri="{FF2B5EF4-FFF2-40B4-BE49-F238E27FC236}">
                <a16:creationId xmlns:a16="http://schemas.microsoft.com/office/drawing/2014/main" id="{CB1910F0-755F-7549-91CB-A352359EF037}"/>
              </a:ext>
            </a:extLst>
          </p:cNvPr>
          <p:cNvSpPr txBox="1"/>
          <p:nvPr/>
        </p:nvSpPr>
        <p:spPr>
          <a:xfrm>
            <a:off x="5746969" y="1513530"/>
            <a:ext cx="324128" cy="461665"/>
          </a:xfrm>
          <a:prstGeom prst="rect">
            <a:avLst/>
          </a:prstGeom>
          <a:noFill/>
        </p:spPr>
        <p:txBody>
          <a:bodyPr wrap="none" rtlCol="0">
            <a:spAutoFit/>
          </a:bodyPr>
          <a:lstStyle/>
          <a:p>
            <a:r>
              <a:rPr lang="en-US" sz="2400" dirty="0"/>
              <a:t>v</a:t>
            </a:r>
          </a:p>
        </p:txBody>
      </p:sp>
      <p:sp>
        <p:nvSpPr>
          <p:cNvPr id="12" name="TextBox 11">
            <a:extLst>
              <a:ext uri="{FF2B5EF4-FFF2-40B4-BE49-F238E27FC236}">
                <a16:creationId xmlns:a16="http://schemas.microsoft.com/office/drawing/2014/main" id="{CCA13504-4300-BE43-89C4-24DF15348BE6}"/>
              </a:ext>
            </a:extLst>
          </p:cNvPr>
          <p:cNvSpPr txBox="1"/>
          <p:nvPr/>
        </p:nvSpPr>
        <p:spPr>
          <a:xfrm>
            <a:off x="6669390" y="1456263"/>
            <a:ext cx="346570" cy="461665"/>
          </a:xfrm>
          <a:prstGeom prst="rect">
            <a:avLst/>
          </a:prstGeom>
          <a:noFill/>
        </p:spPr>
        <p:txBody>
          <a:bodyPr wrap="none" rtlCol="0">
            <a:spAutoFit/>
          </a:bodyPr>
          <a:lstStyle/>
          <a:p>
            <a:r>
              <a:rPr lang="en-US" sz="2400" dirty="0"/>
              <a:t>u</a:t>
            </a:r>
          </a:p>
        </p:txBody>
      </p:sp>
    </p:spTree>
    <p:extLst>
      <p:ext uri="{BB962C8B-B14F-4D97-AF65-F5344CB8AC3E}">
        <p14:creationId xmlns:p14="http://schemas.microsoft.com/office/powerpoint/2010/main" val="4099403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F3AC509-4818-C245-BCB9-E4D02129BD2B}"/>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237A4E9B-D689-2D40-8466-DF71BA5CB225}"/>
              </a:ext>
            </a:extLst>
          </p:cNvPr>
          <p:cNvSpPr>
            <a:spLocks noGrp="1"/>
          </p:cNvSpPr>
          <p:nvPr>
            <p:ph type="sldNum" sz="quarter" idx="12"/>
          </p:nvPr>
        </p:nvSpPr>
        <p:spPr/>
        <p:txBody>
          <a:bodyPr/>
          <a:lstStyle/>
          <a:p>
            <a:fld id="{659665DE-58FC-41F4-AC58-2C90A5E00527}" type="slidenum">
              <a:rPr lang="en-US" smtClean="0"/>
              <a:t>12</a:t>
            </a:fld>
            <a:endParaRPr lang="en-US"/>
          </a:p>
        </p:txBody>
      </p:sp>
      <p:sp>
        <p:nvSpPr>
          <p:cNvPr id="31" name="Oval 30">
            <a:extLst>
              <a:ext uri="{FF2B5EF4-FFF2-40B4-BE49-F238E27FC236}">
                <a16:creationId xmlns:a16="http://schemas.microsoft.com/office/drawing/2014/main" id="{B4247357-61BC-0946-9149-40585086CD73}"/>
              </a:ext>
            </a:extLst>
          </p:cNvPr>
          <p:cNvSpPr/>
          <p:nvPr/>
        </p:nvSpPr>
        <p:spPr>
          <a:xfrm>
            <a:off x="10152869" y="173094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u</a:t>
            </a:r>
          </a:p>
        </p:txBody>
      </p:sp>
      <p:grpSp>
        <p:nvGrpSpPr>
          <p:cNvPr id="34" name="Group 33">
            <a:extLst>
              <a:ext uri="{FF2B5EF4-FFF2-40B4-BE49-F238E27FC236}">
                <a16:creationId xmlns:a16="http://schemas.microsoft.com/office/drawing/2014/main" id="{286FE4C2-8402-B549-8F67-113620947D50}"/>
              </a:ext>
            </a:extLst>
          </p:cNvPr>
          <p:cNvGrpSpPr/>
          <p:nvPr/>
        </p:nvGrpSpPr>
        <p:grpSpPr>
          <a:xfrm>
            <a:off x="8666030" y="1682979"/>
            <a:ext cx="923671" cy="795269"/>
            <a:chOff x="4033946" y="340822"/>
            <a:chExt cx="369435" cy="353411"/>
          </a:xfrm>
        </p:grpSpPr>
        <p:sp>
          <p:nvSpPr>
            <p:cNvPr id="35" name="Oval 34">
              <a:extLst>
                <a:ext uri="{FF2B5EF4-FFF2-40B4-BE49-F238E27FC236}">
                  <a16:creationId xmlns:a16="http://schemas.microsoft.com/office/drawing/2014/main" id="{A320EE39-21D1-3949-8857-6FF0BFB4A99F}"/>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53F059A-81B9-A746-BEC7-1F42ECEEDF40}"/>
                </a:ext>
              </a:extLst>
            </p:cNvPr>
            <p:cNvSpPr txBox="1"/>
            <p:nvPr/>
          </p:nvSpPr>
          <p:spPr>
            <a:xfrm>
              <a:off x="4033946" y="425273"/>
              <a:ext cx="369435" cy="232515"/>
            </a:xfrm>
            <a:prstGeom prst="rect">
              <a:avLst/>
            </a:prstGeom>
            <a:noFill/>
          </p:spPr>
          <p:txBody>
            <a:bodyPr wrap="square" rtlCol="0">
              <a:spAutoFit/>
            </a:bodyPr>
            <a:lstStyle/>
            <a:p>
              <a:pPr algn="ctr"/>
              <a:r>
                <a:rPr lang="en-US" sz="2800" dirty="0"/>
                <a:t>v</a:t>
              </a:r>
            </a:p>
          </p:txBody>
        </p:sp>
      </p:grpSp>
      <p:grpSp>
        <p:nvGrpSpPr>
          <p:cNvPr id="37" name="Group 36">
            <a:extLst>
              <a:ext uri="{FF2B5EF4-FFF2-40B4-BE49-F238E27FC236}">
                <a16:creationId xmlns:a16="http://schemas.microsoft.com/office/drawing/2014/main" id="{F8EEAA5F-32F4-CD43-8C51-67ECDA0D03F8}"/>
              </a:ext>
            </a:extLst>
          </p:cNvPr>
          <p:cNvGrpSpPr/>
          <p:nvPr/>
        </p:nvGrpSpPr>
        <p:grpSpPr>
          <a:xfrm>
            <a:off x="8023424" y="2991310"/>
            <a:ext cx="923671" cy="795269"/>
            <a:chOff x="4032274" y="340822"/>
            <a:chExt cx="369435" cy="353411"/>
          </a:xfrm>
        </p:grpSpPr>
        <p:sp>
          <p:nvSpPr>
            <p:cNvPr id="38" name="Oval 37">
              <a:extLst>
                <a:ext uri="{FF2B5EF4-FFF2-40B4-BE49-F238E27FC236}">
                  <a16:creationId xmlns:a16="http://schemas.microsoft.com/office/drawing/2014/main" id="{2931EBCA-E3AD-3641-9AF8-0F78B78C6564}"/>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A630D603-6E6A-C141-89AE-E764ED67BD1F}"/>
                </a:ext>
              </a:extLst>
            </p:cNvPr>
            <p:cNvSpPr txBox="1"/>
            <p:nvPr/>
          </p:nvSpPr>
          <p:spPr>
            <a:xfrm>
              <a:off x="4032274" y="409325"/>
              <a:ext cx="369435" cy="232515"/>
            </a:xfrm>
            <a:prstGeom prst="rect">
              <a:avLst/>
            </a:prstGeom>
            <a:noFill/>
          </p:spPr>
          <p:txBody>
            <a:bodyPr wrap="square" rtlCol="0">
              <a:spAutoFit/>
            </a:bodyPr>
            <a:lstStyle/>
            <a:p>
              <a:pPr algn="ctr"/>
              <a:r>
                <a:rPr lang="en-US" sz="2800" dirty="0"/>
                <a:t>x</a:t>
              </a:r>
            </a:p>
          </p:txBody>
        </p:sp>
      </p:grpSp>
      <p:cxnSp>
        <p:nvCxnSpPr>
          <p:cNvPr id="40" name="Straight Arrow Connector 39">
            <a:extLst>
              <a:ext uri="{FF2B5EF4-FFF2-40B4-BE49-F238E27FC236}">
                <a16:creationId xmlns:a16="http://schemas.microsoft.com/office/drawing/2014/main" id="{99640EF0-E01A-0947-AF8B-3645D72700B7}"/>
              </a:ext>
            </a:extLst>
          </p:cNvPr>
          <p:cNvCxnSpPr>
            <a:cxnSpLocks/>
          </p:cNvCxnSpPr>
          <p:nvPr/>
        </p:nvCxnSpPr>
        <p:spPr>
          <a:xfrm flipV="1">
            <a:off x="8517528" y="2465243"/>
            <a:ext cx="466017" cy="528484"/>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08D69642-F5A3-C140-AAD0-2990B89D4DFE}"/>
              </a:ext>
            </a:extLst>
          </p:cNvPr>
          <p:cNvGrpSpPr/>
          <p:nvPr/>
        </p:nvGrpSpPr>
        <p:grpSpPr>
          <a:xfrm>
            <a:off x="9822636" y="3046563"/>
            <a:ext cx="923671" cy="795269"/>
            <a:chOff x="4033946" y="340822"/>
            <a:chExt cx="369435" cy="353411"/>
          </a:xfrm>
        </p:grpSpPr>
        <p:sp>
          <p:nvSpPr>
            <p:cNvPr id="42" name="Oval 41">
              <a:extLst>
                <a:ext uri="{FF2B5EF4-FFF2-40B4-BE49-F238E27FC236}">
                  <a16:creationId xmlns:a16="http://schemas.microsoft.com/office/drawing/2014/main" id="{7207B91E-2E7E-D142-81AD-B9E310100E3B}"/>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B10C92CB-9EDA-8A42-8E39-9F38B9C7A84A}"/>
                </a:ext>
              </a:extLst>
            </p:cNvPr>
            <p:cNvSpPr txBox="1"/>
            <p:nvPr/>
          </p:nvSpPr>
          <p:spPr>
            <a:xfrm>
              <a:off x="4033946" y="385621"/>
              <a:ext cx="369435" cy="232515"/>
            </a:xfrm>
            <a:prstGeom prst="rect">
              <a:avLst/>
            </a:prstGeom>
            <a:noFill/>
          </p:spPr>
          <p:txBody>
            <a:bodyPr wrap="square" rtlCol="0">
              <a:spAutoFit/>
            </a:bodyPr>
            <a:lstStyle/>
            <a:p>
              <a:pPr algn="ctr"/>
              <a:r>
                <a:rPr lang="en-US" sz="2800" dirty="0"/>
                <a:t>w</a:t>
              </a:r>
            </a:p>
          </p:txBody>
        </p:sp>
      </p:grpSp>
      <p:cxnSp>
        <p:nvCxnSpPr>
          <p:cNvPr id="44" name="Straight Arrow Connector 43">
            <a:extLst>
              <a:ext uri="{FF2B5EF4-FFF2-40B4-BE49-F238E27FC236}">
                <a16:creationId xmlns:a16="http://schemas.microsoft.com/office/drawing/2014/main" id="{D2528220-60DD-CD40-A3D4-48849DB9B9D3}"/>
              </a:ext>
            </a:extLst>
          </p:cNvPr>
          <p:cNvCxnSpPr>
            <a:cxnSpLocks/>
            <a:endCxn id="31" idx="4"/>
          </p:cNvCxnSpPr>
          <p:nvPr/>
        </p:nvCxnSpPr>
        <p:spPr>
          <a:xfrm flipV="1">
            <a:off x="10358704" y="2526213"/>
            <a:ext cx="235969" cy="445532"/>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891DBB7F-8FEC-A340-9347-D32D3D0F5475}"/>
              </a:ext>
            </a:extLst>
          </p:cNvPr>
          <p:cNvGrpSpPr/>
          <p:nvPr/>
        </p:nvGrpSpPr>
        <p:grpSpPr>
          <a:xfrm>
            <a:off x="10014852" y="4410140"/>
            <a:ext cx="923671" cy="795269"/>
            <a:chOff x="4032274" y="340822"/>
            <a:chExt cx="369435" cy="353411"/>
          </a:xfrm>
        </p:grpSpPr>
        <p:sp>
          <p:nvSpPr>
            <p:cNvPr id="47" name="Oval 46">
              <a:extLst>
                <a:ext uri="{FF2B5EF4-FFF2-40B4-BE49-F238E27FC236}">
                  <a16:creationId xmlns:a16="http://schemas.microsoft.com/office/drawing/2014/main" id="{14595FB5-9385-8D42-A597-8A1CE9CAA551}"/>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7912FC75-8531-4141-B8FA-52D68F59315A}"/>
                </a:ext>
              </a:extLst>
            </p:cNvPr>
            <p:cNvSpPr txBox="1"/>
            <p:nvPr/>
          </p:nvSpPr>
          <p:spPr>
            <a:xfrm>
              <a:off x="4032274" y="386378"/>
              <a:ext cx="369435" cy="232515"/>
            </a:xfrm>
            <a:prstGeom prst="rect">
              <a:avLst/>
            </a:prstGeom>
            <a:noFill/>
          </p:spPr>
          <p:txBody>
            <a:bodyPr wrap="square" rtlCol="0">
              <a:spAutoFit/>
            </a:bodyPr>
            <a:lstStyle/>
            <a:p>
              <a:pPr algn="ctr"/>
              <a:r>
                <a:rPr lang="en-US" sz="2800" dirty="0"/>
                <a:t>t</a:t>
              </a:r>
            </a:p>
          </p:txBody>
        </p:sp>
      </p:grpSp>
      <p:cxnSp>
        <p:nvCxnSpPr>
          <p:cNvPr id="49" name="Straight Arrow Connector 48">
            <a:extLst>
              <a:ext uri="{FF2B5EF4-FFF2-40B4-BE49-F238E27FC236}">
                <a16:creationId xmlns:a16="http://schemas.microsoft.com/office/drawing/2014/main" id="{2BE2B222-971C-B847-9305-08FC7ECC29CF}"/>
              </a:ext>
            </a:extLst>
          </p:cNvPr>
          <p:cNvCxnSpPr>
            <a:cxnSpLocks/>
          </p:cNvCxnSpPr>
          <p:nvPr/>
        </p:nvCxnSpPr>
        <p:spPr>
          <a:xfrm flipV="1">
            <a:off x="10435036" y="3864293"/>
            <a:ext cx="1" cy="52338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FAE9C2E6-DC71-F34F-91F5-A016D7289F09}"/>
              </a:ext>
            </a:extLst>
          </p:cNvPr>
          <p:cNvSpPr txBox="1"/>
          <p:nvPr/>
        </p:nvSpPr>
        <p:spPr>
          <a:xfrm>
            <a:off x="65661" y="2211571"/>
            <a:ext cx="692562" cy="369332"/>
          </a:xfrm>
          <a:prstGeom prst="rect">
            <a:avLst/>
          </a:prstGeom>
          <a:noFill/>
        </p:spPr>
        <p:txBody>
          <a:bodyPr wrap="none" rtlCol="0">
            <a:spAutoFit/>
          </a:bodyPr>
          <a:lstStyle/>
          <a:p>
            <a:r>
              <a:rPr lang="en-US" dirty="0"/>
              <a:t>index</a:t>
            </a:r>
          </a:p>
        </p:txBody>
      </p:sp>
      <p:sp>
        <p:nvSpPr>
          <p:cNvPr id="63" name="TextBox 62">
            <a:extLst>
              <a:ext uri="{FF2B5EF4-FFF2-40B4-BE49-F238E27FC236}">
                <a16:creationId xmlns:a16="http://schemas.microsoft.com/office/drawing/2014/main" id="{F1172FAC-6CF6-9B48-8CCF-1831AAEE9A0D}"/>
              </a:ext>
            </a:extLst>
          </p:cNvPr>
          <p:cNvSpPr txBox="1"/>
          <p:nvPr/>
        </p:nvSpPr>
        <p:spPr>
          <a:xfrm>
            <a:off x="65661" y="2861897"/>
            <a:ext cx="686213" cy="369332"/>
          </a:xfrm>
          <a:prstGeom prst="rect">
            <a:avLst/>
          </a:prstGeom>
          <a:noFill/>
        </p:spPr>
        <p:txBody>
          <a:bodyPr wrap="none" rtlCol="0">
            <a:spAutoFit/>
          </a:bodyPr>
          <a:lstStyle/>
          <a:p>
            <a:r>
              <a:rPr lang="en-US" dirty="0"/>
              <a:t>value</a:t>
            </a:r>
          </a:p>
        </p:txBody>
      </p:sp>
      <p:cxnSp>
        <p:nvCxnSpPr>
          <p:cNvPr id="71" name="Straight Connector 70">
            <a:extLst>
              <a:ext uri="{FF2B5EF4-FFF2-40B4-BE49-F238E27FC236}">
                <a16:creationId xmlns:a16="http://schemas.microsoft.com/office/drawing/2014/main" id="{8B93730A-9608-654C-9053-7912B1E0601F}"/>
              </a:ext>
            </a:extLst>
          </p:cNvPr>
          <p:cNvCxnSpPr/>
          <p:nvPr/>
        </p:nvCxnSpPr>
        <p:spPr>
          <a:xfrm>
            <a:off x="7659127" y="1200912"/>
            <a:ext cx="0" cy="524308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itle 72">
            <a:extLst>
              <a:ext uri="{FF2B5EF4-FFF2-40B4-BE49-F238E27FC236}">
                <a16:creationId xmlns:a16="http://schemas.microsoft.com/office/drawing/2014/main" id="{7336CCB2-2396-3E40-AA49-47CE8CCCEF71}"/>
              </a:ext>
            </a:extLst>
          </p:cNvPr>
          <p:cNvSpPr>
            <a:spLocks noGrp="1"/>
          </p:cNvSpPr>
          <p:nvPr>
            <p:ph type="title"/>
          </p:nvPr>
        </p:nvSpPr>
        <p:spPr/>
        <p:txBody>
          <a:bodyPr>
            <a:noAutofit/>
          </a:bodyPr>
          <a:lstStyle/>
          <a:p>
            <a:r>
              <a:rPr lang="en-US" sz="3600" dirty="0"/>
              <a:t>Exercise (1 min)</a:t>
            </a:r>
            <a:br>
              <a:rPr lang="en-US" sz="3600" dirty="0"/>
            </a:br>
            <a:r>
              <a:rPr lang="en-US" sz="3600" dirty="0"/>
              <a:t>at each node’s position, store the index of the parent node</a:t>
            </a:r>
          </a:p>
        </p:txBody>
      </p:sp>
      <p:sp>
        <p:nvSpPr>
          <p:cNvPr id="78" name="TextBox 77">
            <a:extLst>
              <a:ext uri="{FF2B5EF4-FFF2-40B4-BE49-F238E27FC236}">
                <a16:creationId xmlns:a16="http://schemas.microsoft.com/office/drawing/2014/main" id="{49A98820-A837-8541-B31B-FC32F59D0E45}"/>
              </a:ext>
            </a:extLst>
          </p:cNvPr>
          <p:cNvSpPr txBox="1"/>
          <p:nvPr/>
        </p:nvSpPr>
        <p:spPr>
          <a:xfrm>
            <a:off x="1229225" y="1536643"/>
            <a:ext cx="306494" cy="461665"/>
          </a:xfrm>
          <a:prstGeom prst="rect">
            <a:avLst/>
          </a:prstGeom>
          <a:noFill/>
        </p:spPr>
        <p:txBody>
          <a:bodyPr wrap="none" rtlCol="0">
            <a:spAutoFit/>
          </a:bodyPr>
          <a:lstStyle/>
          <a:p>
            <a:r>
              <a:rPr lang="en-US" sz="2400" dirty="0"/>
              <a:t>z</a:t>
            </a:r>
          </a:p>
        </p:txBody>
      </p:sp>
      <p:sp>
        <p:nvSpPr>
          <p:cNvPr id="79" name="TextBox 78">
            <a:extLst>
              <a:ext uri="{FF2B5EF4-FFF2-40B4-BE49-F238E27FC236}">
                <a16:creationId xmlns:a16="http://schemas.microsoft.com/office/drawing/2014/main" id="{E2085E45-544A-E84E-990E-25F82F692715}"/>
              </a:ext>
            </a:extLst>
          </p:cNvPr>
          <p:cNvSpPr txBox="1"/>
          <p:nvPr/>
        </p:nvSpPr>
        <p:spPr>
          <a:xfrm>
            <a:off x="2173809" y="1538271"/>
            <a:ext cx="324128" cy="461665"/>
          </a:xfrm>
          <a:prstGeom prst="rect">
            <a:avLst/>
          </a:prstGeom>
          <a:noFill/>
        </p:spPr>
        <p:txBody>
          <a:bodyPr wrap="none" rtlCol="0">
            <a:spAutoFit/>
          </a:bodyPr>
          <a:lstStyle/>
          <a:p>
            <a:r>
              <a:rPr lang="en-US" sz="2400" dirty="0"/>
              <a:t>y</a:t>
            </a:r>
          </a:p>
        </p:txBody>
      </p:sp>
      <p:sp>
        <p:nvSpPr>
          <p:cNvPr id="80" name="TextBox 79">
            <a:extLst>
              <a:ext uri="{FF2B5EF4-FFF2-40B4-BE49-F238E27FC236}">
                <a16:creationId xmlns:a16="http://schemas.microsoft.com/office/drawing/2014/main" id="{50923E2E-BF67-814D-8338-6803C135906F}"/>
              </a:ext>
            </a:extLst>
          </p:cNvPr>
          <p:cNvSpPr txBox="1"/>
          <p:nvPr/>
        </p:nvSpPr>
        <p:spPr>
          <a:xfrm>
            <a:off x="3073152" y="1515922"/>
            <a:ext cx="287258" cy="461665"/>
          </a:xfrm>
          <a:prstGeom prst="rect">
            <a:avLst/>
          </a:prstGeom>
          <a:noFill/>
        </p:spPr>
        <p:txBody>
          <a:bodyPr wrap="none" rtlCol="0">
            <a:spAutoFit/>
          </a:bodyPr>
          <a:lstStyle/>
          <a:p>
            <a:r>
              <a:rPr lang="en-US" sz="2400" dirty="0"/>
              <a:t>t</a:t>
            </a:r>
          </a:p>
        </p:txBody>
      </p:sp>
      <p:sp>
        <p:nvSpPr>
          <p:cNvPr id="81" name="TextBox 80">
            <a:extLst>
              <a:ext uri="{FF2B5EF4-FFF2-40B4-BE49-F238E27FC236}">
                <a16:creationId xmlns:a16="http://schemas.microsoft.com/office/drawing/2014/main" id="{E3F7A42B-1BB7-7E45-935A-79594E840773}"/>
              </a:ext>
            </a:extLst>
          </p:cNvPr>
          <p:cNvSpPr txBox="1"/>
          <p:nvPr/>
        </p:nvSpPr>
        <p:spPr>
          <a:xfrm>
            <a:off x="3957566" y="1549096"/>
            <a:ext cx="317716" cy="461665"/>
          </a:xfrm>
          <a:prstGeom prst="rect">
            <a:avLst/>
          </a:prstGeom>
          <a:noFill/>
        </p:spPr>
        <p:txBody>
          <a:bodyPr wrap="none" rtlCol="0">
            <a:spAutoFit/>
          </a:bodyPr>
          <a:lstStyle/>
          <a:p>
            <a:r>
              <a:rPr lang="en-US" sz="2400" dirty="0"/>
              <a:t>x</a:t>
            </a:r>
          </a:p>
        </p:txBody>
      </p:sp>
      <p:sp>
        <p:nvSpPr>
          <p:cNvPr id="82" name="TextBox 81">
            <a:extLst>
              <a:ext uri="{FF2B5EF4-FFF2-40B4-BE49-F238E27FC236}">
                <a16:creationId xmlns:a16="http://schemas.microsoft.com/office/drawing/2014/main" id="{55CA4B59-792E-2543-A130-47750958AD34}"/>
              </a:ext>
            </a:extLst>
          </p:cNvPr>
          <p:cNvSpPr txBox="1"/>
          <p:nvPr/>
        </p:nvSpPr>
        <p:spPr>
          <a:xfrm>
            <a:off x="4881579" y="1546278"/>
            <a:ext cx="404278" cy="461665"/>
          </a:xfrm>
          <a:prstGeom prst="rect">
            <a:avLst/>
          </a:prstGeom>
          <a:noFill/>
        </p:spPr>
        <p:txBody>
          <a:bodyPr wrap="none" rtlCol="0">
            <a:spAutoFit/>
          </a:bodyPr>
          <a:lstStyle/>
          <a:p>
            <a:r>
              <a:rPr lang="en-US" sz="2400" dirty="0"/>
              <a:t>w</a:t>
            </a:r>
          </a:p>
        </p:txBody>
      </p:sp>
      <p:sp>
        <p:nvSpPr>
          <p:cNvPr id="32" name="Oval 31">
            <a:extLst>
              <a:ext uri="{FF2B5EF4-FFF2-40B4-BE49-F238E27FC236}">
                <a16:creationId xmlns:a16="http://schemas.microsoft.com/office/drawing/2014/main" id="{4B5A3E67-022F-0E4E-8A51-70E3A727B56D}"/>
              </a:ext>
            </a:extLst>
          </p:cNvPr>
          <p:cNvSpPr/>
          <p:nvPr/>
        </p:nvSpPr>
        <p:spPr>
          <a:xfrm>
            <a:off x="7926257" y="444428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z</a:t>
            </a:r>
          </a:p>
        </p:txBody>
      </p:sp>
      <p:sp>
        <p:nvSpPr>
          <p:cNvPr id="33" name="Oval 32">
            <a:extLst>
              <a:ext uri="{FF2B5EF4-FFF2-40B4-BE49-F238E27FC236}">
                <a16:creationId xmlns:a16="http://schemas.microsoft.com/office/drawing/2014/main" id="{50B143C6-6F8A-5248-8F4A-34421C453E29}"/>
              </a:ext>
            </a:extLst>
          </p:cNvPr>
          <p:cNvSpPr/>
          <p:nvPr/>
        </p:nvSpPr>
        <p:spPr>
          <a:xfrm>
            <a:off x="8827205" y="4387679"/>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y</a:t>
            </a:r>
          </a:p>
        </p:txBody>
      </p:sp>
      <p:cxnSp>
        <p:nvCxnSpPr>
          <p:cNvPr id="45" name="Straight Arrow Connector 44">
            <a:extLst>
              <a:ext uri="{FF2B5EF4-FFF2-40B4-BE49-F238E27FC236}">
                <a16:creationId xmlns:a16="http://schemas.microsoft.com/office/drawing/2014/main" id="{69558171-6637-F64F-84FA-46D43806985F}"/>
              </a:ext>
            </a:extLst>
          </p:cNvPr>
          <p:cNvCxnSpPr>
            <a:cxnSpLocks/>
          </p:cNvCxnSpPr>
          <p:nvPr/>
        </p:nvCxnSpPr>
        <p:spPr>
          <a:xfrm flipV="1">
            <a:off x="8293764" y="3820414"/>
            <a:ext cx="74296" cy="580150"/>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AE9FB60-2379-C34C-AD56-14385F1EAAEC}"/>
              </a:ext>
            </a:extLst>
          </p:cNvPr>
          <p:cNvCxnSpPr>
            <a:cxnSpLocks/>
          </p:cNvCxnSpPr>
          <p:nvPr/>
        </p:nvCxnSpPr>
        <p:spPr>
          <a:xfrm flipH="1" flipV="1">
            <a:off x="8885615" y="3722287"/>
            <a:ext cx="275507" cy="598989"/>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9" name="Table 8">
            <a:extLst>
              <a:ext uri="{FF2B5EF4-FFF2-40B4-BE49-F238E27FC236}">
                <a16:creationId xmlns:a16="http://schemas.microsoft.com/office/drawing/2014/main" id="{8DC0B44B-7308-B441-9757-7F4481FC311E}"/>
              </a:ext>
            </a:extLst>
          </p:cNvPr>
          <p:cNvGraphicFramePr>
            <a:graphicFrameLocks noGrp="1"/>
          </p:cNvGraphicFramePr>
          <p:nvPr>
            <p:extLst>
              <p:ext uri="{D42A27DB-BD31-4B8C-83A1-F6EECF244321}">
                <p14:modId xmlns:p14="http://schemas.microsoft.com/office/powerpoint/2010/main" val="2601661047"/>
              </p:ext>
            </p:extLst>
          </p:nvPr>
        </p:nvGraphicFramePr>
        <p:xfrm>
          <a:off x="871991" y="2003916"/>
          <a:ext cx="6422843" cy="1425084"/>
        </p:xfrm>
        <a:graphic>
          <a:graphicData uri="http://schemas.openxmlformats.org/drawingml/2006/table">
            <a:tbl>
              <a:tblPr firstRow="1" bandRow="1">
                <a:tableStyleId>{5C22544A-7EE6-4342-B048-85BDC9FD1C3A}</a:tableStyleId>
              </a:tblPr>
              <a:tblGrid>
                <a:gridCol w="917549">
                  <a:extLst>
                    <a:ext uri="{9D8B030D-6E8A-4147-A177-3AD203B41FA5}">
                      <a16:colId xmlns:a16="http://schemas.microsoft.com/office/drawing/2014/main" val="4238518666"/>
                    </a:ext>
                  </a:extLst>
                </a:gridCol>
                <a:gridCol w="917549">
                  <a:extLst>
                    <a:ext uri="{9D8B030D-6E8A-4147-A177-3AD203B41FA5}">
                      <a16:colId xmlns:a16="http://schemas.microsoft.com/office/drawing/2014/main" val="1870909279"/>
                    </a:ext>
                  </a:extLst>
                </a:gridCol>
                <a:gridCol w="917549">
                  <a:extLst>
                    <a:ext uri="{9D8B030D-6E8A-4147-A177-3AD203B41FA5}">
                      <a16:colId xmlns:a16="http://schemas.microsoft.com/office/drawing/2014/main" val="777605708"/>
                    </a:ext>
                  </a:extLst>
                </a:gridCol>
                <a:gridCol w="917549">
                  <a:extLst>
                    <a:ext uri="{9D8B030D-6E8A-4147-A177-3AD203B41FA5}">
                      <a16:colId xmlns:a16="http://schemas.microsoft.com/office/drawing/2014/main" val="4234213637"/>
                    </a:ext>
                  </a:extLst>
                </a:gridCol>
                <a:gridCol w="917549">
                  <a:extLst>
                    <a:ext uri="{9D8B030D-6E8A-4147-A177-3AD203B41FA5}">
                      <a16:colId xmlns:a16="http://schemas.microsoft.com/office/drawing/2014/main" val="3187310765"/>
                    </a:ext>
                  </a:extLst>
                </a:gridCol>
                <a:gridCol w="917549">
                  <a:extLst>
                    <a:ext uri="{9D8B030D-6E8A-4147-A177-3AD203B41FA5}">
                      <a16:colId xmlns:a16="http://schemas.microsoft.com/office/drawing/2014/main" val="2368903863"/>
                    </a:ext>
                  </a:extLst>
                </a:gridCol>
                <a:gridCol w="917549">
                  <a:extLst>
                    <a:ext uri="{9D8B030D-6E8A-4147-A177-3AD203B41FA5}">
                      <a16:colId xmlns:a16="http://schemas.microsoft.com/office/drawing/2014/main" val="1891528216"/>
                    </a:ext>
                  </a:extLst>
                </a:gridCol>
              </a:tblGrid>
              <a:tr h="712542">
                <a:tc>
                  <a:txBody>
                    <a:bodyPr/>
                    <a:lstStyle/>
                    <a:p>
                      <a:pPr algn="ctr"/>
                      <a:r>
                        <a:rPr lang="en-US" sz="2800" dirty="0"/>
                        <a:t>0</a:t>
                      </a:r>
                    </a:p>
                  </a:txBody>
                  <a:tcPr/>
                </a:tc>
                <a:tc>
                  <a:txBody>
                    <a:bodyPr/>
                    <a:lstStyle/>
                    <a:p>
                      <a:pPr algn="ctr"/>
                      <a:r>
                        <a:rPr lang="en-US" sz="2800" dirty="0"/>
                        <a:t>1</a:t>
                      </a:r>
                    </a:p>
                  </a:txBody>
                  <a:tcPr/>
                </a:tc>
                <a:tc>
                  <a:txBody>
                    <a:bodyPr/>
                    <a:lstStyle/>
                    <a:p>
                      <a:pPr algn="ctr"/>
                      <a:r>
                        <a:rPr lang="en-US" sz="2800" dirty="0"/>
                        <a:t>2</a:t>
                      </a:r>
                    </a:p>
                  </a:txBody>
                  <a:tcPr/>
                </a:tc>
                <a:tc>
                  <a:txBody>
                    <a:bodyPr/>
                    <a:lstStyle/>
                    <a:p>
                      <a:pPr algn="ctr"/>
                      <a:r>
                        <a:rPr lang="en-US" sz="2800" dirty="0"/>
                        <a:t>3</a:t>
                      </a:r>
                    </a:p>
                  </a:txBody>
                  <a:tcPr/>
                </a:tc>
                <a:tc>
                  <a:txBody>
                    <a:bodyPr/>
                    <a:lstStyle/>
                    <a:p>
                      <a:pPr algn="ctr"/>
                      <a:r>
                        <a:rPr lang="en-US" sz="2800" dirty="0"/>
                        <a:t>4</a:t>
                      </a:r>
                    </a:p>
                  </a:txBody>
                  <a:tcPr/>
                </a:tc>
                <a:tc>
                  <a:txBody>
                    <a:bodyPr/>
                    <a:lstStyle/>
                    <a:p>
                      <a:pPr algn="ctr"/>
                      <a:r>
                        <a:rPr lang="en-US" sz="2800" dirty="0"/>
                        <a:t>5</a:t>
                      </a:r>
                    </a:p>
                  </a:txBody>
                  <a:tcPr/>
                </a:tc>
                <a:tc>
                  <a:txBody>
                    <a:bodyPr/>
                    <a:lstStyle/>
                    <a:p>
                      <a:pPr algn="ctr"/>
                      <a:r>
                        <a:rPr lang="en-US" sz="2800" dirty="0"/>
                        <a:t>6</a:t>
                      </a:r>
                    </a:p>
                  </a:txBody>
                  <a:tcPr/>
                </a:tc>
                <a:extLst>
                  <a:ext uri="{0D108BD9-81ED-4DB2-BD59-A6C34878D82A}">
                    <a16:rowId xmlns:a16="http://schemas.microsoft.com/office/drawing/2014/main" val="3199236233"/>
                  </a:ext>
                </a:extLst>
              </a:tr>
              <a:tr h="712542">
                <a:tc>
                  <a:txBody>
                    <a:bodyPr/>
                    <a:lstStyle/>
                    <a:p>
                      <a:pPr algn="ctr"/>
                      <a:r>
                        <a:rPr lang="en-US" sz="2800" dirty="0"/>
                        <a:t>3</a:t>
                      </a:r>
                    </a:p>
                  </a:txBody>
                  <a:tcPr/>
                </a:tc>
                <a:tc>
                  <a:txBody>
                    <a:bodyPr/>
                    <a:lstStyle/>
                    <a:p>
                      <a:pPr algn="ctr"/>
                      <a:r>
                        <a:rPr lang="en-US" sz="2800" dirty="0"/>
                        <a:t>3</a:t>
                      </a:r>
                    </a:p>
                  </a:txBody>
                  <a:tcPr/>
                </a:tc>
                <a:tc>
                  <a:txBody>
                    <a:bodyPr/>
                    <a:lstStyle/>
                    <a:p>
                      <a:pPr algn="ctr"/>
                      <a:r>
                        <a:rPr lang="en-US" sz="2800" dirty="0"/>
                        <a:t>?</a:t>
                      </a:r>
                    </a:p>
                  </a:txBody>
                  <a:tcPr/>
                </a:tc>
                <a:tc>
                  <a:txBody>
                    <a:bodyPr/>
                    <a:lstStyle/>
                    <a:p>
                      <a:pPr algn="ctr"/>
                      <a:r>
                        <a:rPr lang="en-US" sz="2800" dirty="0"/>
                        <a:t>?</a:t>
                      </a:r>
                    </a:p>
                  </a:txBody>
                  <a:tcPr/>
                </a:tc>
                <a:tc>
                  <a:txBody>
                    <a:bodyPr/>
                    <a:lstStyle/>
                    <a:p>
                      <a:pPr algn="ctr"/>
                      <a:r>
                        <a:rPr lang="en-US" sz="2800" dirty="0"/>
                        <a:t>?</a:t>
                      </a:r>
                    </a:p>
                  </a:txBody>
                  <a:tcPr/>
                </a:tc>
                <a:tc>
                  <a:txBody>
                    <a:bodyPr/>
                    <a:lstStyle/>
                    <a:p>
                      <a:pPr algn="ctr"/>
                      <a:r>
                        <a:rPr lang="en-US" sz="2800" dirty="0"/>
                        <a:t>-</a:t>
                      </a:r>
                    </a:p>
                  </a:txBody>
                  <a:tcPr/>
                </a:tc>
                <a:tc>
                  <a:txBody>
                    <a:bodyPr/>
                    <a:lstStyle/>
                    <a:p>
                      <a:pPr algn="ctr"/>
                      <a:r>
                        <a:rPr lang="en-US" sz="2800" dirty="0"/>
                        <a:t>-</a:t>
                      </a:r>
                    </a:p>
                  </a:txBody>
                  <a:tcPr/>
                </a:tc>
                <a:extLst>
                  <a:ext uri="{0D108BD9-81ED-4DB2-BD59-A6C34878D82A}">
                    <a16:rowId xmlns:a16="http://schemas.microsoft.com/office/drawing/2014/main" val="3202500471"/>
                  </a:ext>
                </a:extLst>
              </a:tr>
            </a:tbl>
          </a:graphicData>
        </a:graphic>
      </p:graphicFrame>
      <p:sp>
        <p:nvSpPr>
          <p:cNvPr id="11" name="TextBox 10">
            <a:extLst>
              <a:ext uri="{FF2B5EF4-FFF2-40B4-BE49-F238E27FC236}">
                <a16:creationId xmlns:a16="http://schemas.microsoft.com/office/drawing/2014/main" id="{CB1910F0-755F-7549-91CB-A352359EF037}"/>
              </a:ext>
            </a:extLst>
          </p:cNvPr>
          <p:cNvSpPr txBox="1"/>
          <p:nvPr/>
        </p:nvSpPr>
        <p:spPr>
          <a:xfrm>
            <a:off x="5746969" y="1513530"/>
            <a:ext cx="324128" cy="461665"/>
          </a:xfrm>
          <a:prstGeom prst="rect">
            <a:avLst/>
          </a:prstGeom>
          <a:noFill/>
        </p:spPr>
        <p:txBody>
          <a:bodyPr wrap="none" rtlCol="0">
            <a:spAutoFit/>
          </a:bodyPr>
          <a:lstStyle/>
          <a:p>
            <a:r>
              <a:rPr lang="en-US" sz="2400" dirty="0"/>
              <a:t>v</a:t>
            </a:r>
          </a:p>
        </p:txBody>
      </p:sp>
      <p:sp>
        <p:nvSpPr>
          <p:cNvPr id="12" name="TextBox 11">
            <a:extLst>
              <a:ext uri="{FF2B5EF4-FFF2-40B4-BE49-F238E27FC236}">
                <a16:creationId xmlns:a16="http://schemas.microsoft.com/office/drawing/2014/main" id="{CCA13504-4300-BE43-89C4-24DF15348BE6}"/>
              </a:ext>
            </a:extLst>
          </p:cNvPr>
          <p:cNvSpPr txBox="1"/>
          <p:nvPr/>
        </p:nvSpPr>
        <p:spPr>
          <a:xfrm>
            <a:off x="6669390" y="1456263"/>
            <a:ext cx="346570" cy="461665"/>
          </a:xfrm>
          <a:prstGeom prst="rect">
            <a:avLst/>
          </a:prstGeom>
          <a:noFill/>
        </p:spPr>
        <p:txBody>
          <a:bodyPr wrap="none" rtlCol="0">
            <a:spAutoFit/>
          </a:bodyPr>
          <a:lstStyle/>
          <a:p>
            <a:r>
              <a:rPr lang="en-US" sz="2400" dirty="0"/>
              <a:t>u</a:t>
            </a:r>
          </a:p>
        </p:txBody>
      </p:sp>
    </p:spTree>
    <p:extLst>
      <p:ext uri="{BB962C8B-B14F-4D97-AF65-F5344CB8AC3E}">
        <p14:creationId xmlns:p14="http://schemas.microsoft.com/office/powerpoint/2010/main" val="414959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F3AC509-4818-C245-BCB9-E4D02129BD2B}"/>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237A4E9B-D689-2D40-8466-DF71BA5CB225}"/>
              </a:ext>
            </a:extLst>
          </p:cNvPr>
          <p:cNvSpPr>
            <a:spLocks noGrp="1"/>
          </p:cNvSpPr>
          <p:nvPr>
            <p:ph type="sldNum" sz="quarter" idx="12"/>
          </p:nvPr>
        </p:nvSpPr>
        <p:spPr/>
        <p:txBody>
          <a:bodyPr/>
          <a:lstStyle/>
          <a:p>
            <a:fld id="{659665DE-58FC-41F4-AC58-2C90A5E00527}" type="slidenum">
              <a:rPr lang="en-US" smtClean="0"/>
              <a:t>13</a:t>
            </a:fld>
            <a:endParaRPr lang="en-US"/>
          </a:p>
        </p:txBody>
      </p:sp>
      <p:sp>
        <p:nvSpPr>
          <p:cNvPr id="31" name="Oval 30">
            <a:extLst>
              <a:ext uri="{FF2B5EF4-FFF2-40B4-BE49-F238E27FC236}">
                <a16:creationId xmlns:a16="http://schemas.microsoft.com/office/drawing/2014/main" id="{B4247357-61BC-0946-9149-40585086CD73}"/>
              </a:ext>
            </a:extLst>
          </p:cNvPr>
          <p:cNvSpPr/>
          <p:nvPr/>
        </p:nvSpPr>
        <p:spPr>
          <a:xfrm>
            <a:off x="10152869" y="173094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u</a:t>
            </a:r>
          </a:p>
        </p:txBody>
      </p:sp>
      <p:grpSp>
        <p:nvGrpSpPr>
          <p:cNvPr id="34" name="Group 33">
            <a:extLst>
              <a:ext uri="{FF2B5EF4-FFF2-40B4-BE49-F238E27FC236}">
                <a16:creationId xmlns:a16="http://schemas.microsoft.com/office/drawing/2014/main" id="{286FE4C2-8402-B549-8F67-113620947D50}"/>
              </a:ext>
            </a:extLst>
          </p:cNvPr>
          <p:cNvGrpSpPr/>
          <p:nvPr/>
        </p:nvGrpSpPr>
        <p:grpSpPr>
          <a:xfrm>
            <a:off x="8666030" y="1682979"/>
            <a:ext cx="923671" cy="795269"/>
            <a:chOff x="4033946" y="340822"/>
            <a:chExt cx="369435" cy="353411"/>
          </a:xfrm>
        </p:grpSpPr>
        <p:sp>
          <p:nvSpPr>
            <p:cNvPr id="35" name="Oval 34">
              <a:extLst>
                <a:ext uri="{FF2B5EF4-FFF2-40B4-BE49-F238E27FC236}">
                  <a16:creationId xmlns:a16="http://schemas.microsoft.com/office/drawing/2014/main" id="{A320EE39-21D1-3949-8857-6FF0BFB4A99F}"/>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53F059A-81B9-A746-BEC7-1F42ECEEDF40}"/>
                </a:ext>
              </a:extLst>
            </p:cNvPr>
            <p:cNvSpPr txBox="1"/>
            <p:nvPr/>
          </p:nvSpPr>
          <p:spPr>
            <a:xfrm>
              <a:off x="4033946" y="425273"/>
              <a:ext cx="369435" cy="232515"/>
            </a:xfrm>
            <a:prstGeom prst="rect">
              <a:avLst/>
            </a:prstGeom>
            <a:noFill/>
          </p:spPr>
          <p:txBody>
            <a:bodyPr wrap="square" rtlCol="0">
              <a:spAutoFit/>
            </a:bodyPr>
            <a:lstStyle/>
            <a:p>
              <a:pPr algn="ctr"/>
              <a:r>
                <a:rPr lang="en-US" sz="2800" dirty="0"/>
                <a:t>v</a:t>
              </a:r>
            </a:p>
          </p:txBody>
        </p:sp>
      </p:grpSp>
      <p:grpSp>
        <p:nvGrpSpPr>
          <p:cNvPr id="37" name="Group 36">
            <a:extLst>
              <a:ext uri="{FF2B5EF4-FFF2-40B4-BE49-F238E27FC236}">
                <a16:creationId xmlns:a16="http://schemas.microsoft.com/office/drawing/2014/main" id="{F8EEAA5F-32F4-CD43-8C51-67ECDA0D03F8}"/>
              </a:ext>
            </a:extLst>
          </p:cNvPr>
          <p:cNvGrpSpPr/>
          <p:nvPr/>
        </p:nvGrpSpPr>
        <p:grpSpPr>
          <a:xfrm>
            <a:off x="8023424" y="2991310"/>
            <a:ext cx="923671" cy="795269"/>
            <a:chOff x="4032274" y="340822"/>
            <a:chExt cx="369435" cy="353411"/>
          </a:xfrm>
        </p:grpSpPr>
        <p:sp>
          <p:nvSpPr>
            <p:cNvPr id="38" name="Oval 37">
              <a:extLst>
                <a:ext uri="{FF2B5EF4-FFF2-40B4-BE49-F238E27FC236}">
                  <a16:creationId xmlns:a16="http://schemas.microsoft.com/office/drawing/2014/main" id="{2931EBCA-E3AD-3641-9AF8-0F78B78C6564}"/>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A630D603-6E6A-C141-89AE-E764ED67BD1F}"/>
                </a:ext>
              </a:extLst>
            </p:cNvPr>
            <p:cNvSpPr txBox="1"/>
            <p:nvPr/>
          </p:nvSpPr>
          <p:spPr>
            <a:xfrm>
              <a:off x="4032274" y="409325"/>
              <a:ext cx="369435" cy="232515"/>
            </a:xfrm>
            <a:prstGeom prst="rect">
              <a:avLst/>
            </a:prstGeom>
            <a:noFill/>
          </p:spPr>
          <p:txBody>
            <a:bodyPr wrap="square" rtlCol="0">
              <a:spAutoFit/>
            </a:bodyPr>
            <a:lstStyle/>
            <a:p>
              <a:pPr algn="ctr"/>
              <a:r>
                <a:rPr lang="en-US" sz="2800" dirty="0"/>
                <a:t>x</a:t>
              </a:r>
            </a:p>
          </p:txBody>
        </p:sp>
      </p:grpSp>
      <p:cxnSp>
        <p:nvCxnSpPr>
          <p:cNvPr id="40" name="Straight Arrow Connector 39">
            <a:extLst>
              <a:ext uri="{FF2B5EF4-FFF2-40B4-BE49-F238E27FC236}">
                <a16:creationId xmlns:a16="http://schemas.microsoft.com/office/drawing/2014/main" id="{99640EF0-E01A-0947-AF8B-3645D72700B7}"/>
              </a:ext>
            </a:extLst>
          </p:cNvPr>
          <p:cNvCxnSpPr>
            <a:cxnSpLocks/>
          </p:cNvCxnSpPr>
          <p:nvPr/>
        </p:nvCxnSpPr>
        <p:spPr>
          <a:xfrm flipV="1">
            <a:off x="8517528" y="2465243"/>
            <a:ext cx="466017" cy="528484"/>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08D69642-F5A3-C140-AAD0-2990B89D4DFE}"/>
              </a:ext>
            </a:extLst>
          </p:cNvPr>
          <p:cNvGrpSpPr/>
          <p:nvPr/>
        </p:nvGrpSpPr>
        <p:grpSpPr>
          <a:xfrm>
            <a:off x="9822636" y="3046563"/>
            <a:ext cx="923671" cy="795269"/>
            <a:chOff x="4033946" y="340822"/>
            <a:chExt cx="369435" cy="353411"/>
          </a:xfrm>
        </p:grpSpPr>
        <p:sp>
          <p:nvSpPr>
            <p:cNvPr id="42" name="Oval 41">
              <a:extLst>
                <a:ext uri="{FF2B5EF4-FFF2-40B4-BE49-F238E27FC236}">
                  <a16:creationId xmlns:a16="http://schemas.microsoft.com/office/drawing/2014/main" id="{7207B91E-2E7E-D142-81AD-B9E310100E3B}"/>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B10C92CB-9EDA-8A42-8E39-9F38B9C7A84A}"/>
                </a:ext>
              </a:extLst>
            </p:cNvPr>
            <p:cNvSpPr txBox="1"/>
            <p:nvPr/>
          </p:nvSpPr>
          <p:spPr>
            <a:xfrm>
              <a:off x="4033946" y="385621"/>
              <a:ext cx="369435" cy="232515"/>
            </a:xfrm>
            <a:prstGeom prst="rect">
              <a:avLst/>
            </a:prstGeom>
            <a:noFill/>
          </p:spPr>
          <p:txBody>
            <a:bodyPr wrap="square" rtlCol="0">
              <a:spAutoFit/>
            </a:bodyPr>
            <a:lstStyle/>
            <a:p>
              <a:pPr algn="ctr"/>
              <a:r>
                <a:rPr lang="en-US" sz="2800" dirty="0"/>
                <a:t>w</a:t>
              </a:r>
            </a:p>
          </p:txBody>
        </p:sp>
      </p:grpSp>
      <p:cxnSp>
        <p:nvCxnSpPr>
          <p:cNvPr id="44" name="Straight Arrow Connector 43">
            <a:extLst>
              <a:ext uri="{FF2B5EF4-FFF2-40B4-BE49-F238E27FC236}">
                <a16:creationId xmlns:a16="http://schemas.microsoft.com/office/drawing/2014/main" id="{D2528220-60DD-CD40-A3D4-48849DB9B9D3}"/>
              </a:ext>
            </a:extLst>
          </p:cNvPr>
          <p:cNvCxnSpPr>
            <a:cxnSpLocks/>
            <a:endCxn id="31" idx="4"/>
          </p:cNvCxnSpPr>
          <p:nvPr/>
        </p:nvCxnSpPr>
        <p:spPr>
          <a:xfrm flipV="1">
            <a:off x="10358704" y="2526213"/>
            <a:ext cx="235969" cy="445532"/>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891DBB7F-8FEC-A340-9347-D32D3D0F5475}"/>
              </a:ext>
            </a:extLst>
          </p:cNvPr>
          <p:cNvGrpSpPr/>
          <p:nvPr/>
        </p:nvGrpSpPr>
        <p:grpSpPr>
          <a:xfrm>
            <a:off x="10014852" y="4410140"/>
            <a:ext cx="923671" cy="795269"/>
            <a:chOff x="4032274" y="340822"/>
            <a:chExt cx="369435" cy="353411"/>
          </a:xfrm>
        </p:grpSpPr>
        <p:sp>
          <p:nvSpPr>
            <p:cNvPr id="47" name="Oval 46">
              <a:extLst>
                <a:ext uri="{FF2B5EF4-FFF2-40B4-BE49-F238E27FC236}">
                  <a16:creationId xmlns:a16="http://schemas.microsoft.com/office/drawing/2014/main" id="{14595FB5-9385-8D42-A597-8A1CE9CAA551}"/>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7912FC75-8531-4141-B8FA-52D68F59315A}"/>
                </a:ext>
              </a:extLst>
            </p:cNvPr>
            <p:cNvSpPr txBox="1"/>
            <p:nvPr/>
          </p:nvSpPr>
          <p:spPr>
            <a:xfrm>
              <a:off x="4032274" y="386378"/>
              <a:ext cx="369435" cy="232515"/>
            </a:xfrm>
            <a:prstGeom prst="rect">
              <a:avLst/>
            </a:prstGeom>
            <a:noFill/>
          </p:spPr>
          <p:txBody>
            <a:bodyPr wrap="square" rtlCol="0">
              <a:spAutoFit/>
            </a:bodyPr>
            <a:lstStyle/>
            <a:p>
              <a:pPr algn="ctr"/>
              <a:r>
                <a:rPr lang="en-US" sz="2800" dirty="0"/>
                <a:t>t</a:t>
              </a:r>
            </a:p>
          </p:txBody>
        </p:sp>
      </p:grpSp>
      <p:cxnSp>
        <p:nvCxnSpPr>
          <p:cNvPr id="49" name="Straight Arrow Connector 48">
            <a:extLst>
              <a:ext uri="{FF2B5EF4-FFF2-40B4-BE49-F238E27FC236}">
                <a16:creationId xmlns:a16="http://schemas.microsoft.com/office/drawing/2014/main" id="{2BE2B222-971C-B847-9305-08FC7ECC29CF}"/>
              </a:ext>
            </a:extLst>
          </p:cNvPr>
          <p:cNvCxnSpPr>
            <a:cxnSpLocks/>
          </p:cNvCxnSpPr>
          <p:nvPr/>
        </p:nvCxnSpPr>
        <p:spPr>
          <a:xfrm flipV="1">
            <a:off x="10435036" y="3864293"/>
            <a:ext cx="1" cy="52338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FAE9C2E6-DC71-F34F-91F5-A016D7289F09}"/>
              </a:ext>
            </a:extLst>
          </p:cNvPr>
          <p:cNvSpPr txBox="1"/>
          <p:nvPr/>
        </p:nvSpPr>
        <p:spPr>
          <a:xfrm>
            <a:off x="65661" y="2211571"/>
            <a:ext cx="692562" cy="369332"/>
          </a:xfrm>
          <a:prstGeom prst="rect">
            <a:avLst/>
          </a:prstGeom>
          <a:noFill/>
        </p:spPr>
        <p:txBody>
          <a:bodyPr wrap="none" rtlCol="0">
            <a:spAutoFit/>
          </a:bodyPr>
          <a:lstStyle/>
          <a:p>
            <a:r>
              <a:rPr lang="en-US" dirty="0"/>
              <a:t>index</a:t>
            </a:r>
          </a:p>
        </p:txBody>
      </p:sp>
      <p:sp>
        <p:nvSpPr>
          <p:cNvPr id="63" name="TextBox 62">
            <a:extLst>
              <a:ext uri="{FF2B5EF4-FFF2-40B4-BE49-F238E27FC236}">
                <a16:creationId xmlns:a16="http://schemas.microsoft.com/office/drawing/2014/main" id="{F1172FAC-6CF6-9B48-8CCF-1831AAEE9A0D}"/>
              </a:ext>
            </a:extLst>
          </p:cNvPr>
          <p:cNvSpPr txBox="1"/>
          <p:nvPr/>
        </p:nvSpPr>
        <p:spPr>
          <a:xfrm>
            <a:off x="65661" y="2861897"/>
            <a:ext cx="686213" cy="369332"/>
          </a:xfrm>
          <a:prstGeom prst="rect">
            <a:avLst/>
          </a:prstGeom>
          <a:noFill/>
        </p:spPr>
        <p:txBody>
          <a:bodyPr wrap="none" rtlCol="0">
            <a:spAutoFit/>
          </a:bodyPr>
          <a:lstStyle/>
          <a:p>
            <a:r>
              <a:rPr lang="en-US" dirty="0"/>
              <a:t>value</a:t>
            </a:r>
          </a:p>
        </p:txBody>
      </p:sp>
      <p:cxnSp>
        <p:nvCxnSpPr>
          <p:cNvPr id="71" name="Straight Connector 70">
            <a:extLst>
              <a:ext uri="{FF2B5EF4-FFF2-40B4-BE49-F238E27FC236}">
                <a16:creationId xmlns:a16="http://schemas.microsoft.com/office/drawing/2014/main" id="{8B93730A-9608-654C-9053-7912B1E0601F}"/>
              </a:ext>
            </a:extLst>
          </p:cNvPr>
          <p:cNvCxnSpPr/>
          <p:nvPr/>
        </p:nvCxnSpPr>
        <p:spPr>
          <a:xfrm>
            <a:off x="7659127" y="1200912"/>
            <a:ext cx="0" cy="524308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itle 72">
            <a:extLst>
              <a:ext uri="{FF2B5EF4-FFF2-40B4-BE49-F238E27FC236}">
                <a16:creationId xmlns:a16="http://schemas.microsoft.com/office/drawing/2014/main" id="{7336CCB2-2396-3E40-AA49-47CE8CCCEF71}"/>
              </a:ext>
            </a:extLst>
          </p:cNvPr>
          <p:cNvSpPr>
            <a:spLocks noGrp="1"/>
          </p:cNvSpPr>
          <p:nvPr>
            <p:ph type="title"/>
          </p:nvPr>
        </p:nvSpPr>
        <p:spPr/>
        <p:txBody>
          <a:bodyPr>
            <a:noAutofit/>
          </a:bodyPr>
          <a:lstStyle/>
          <a:p>
            <a:r>
              <a:rPr lang="en-US" sz="3600" dirty="0"/>
              <a:t>Exercise (1 min)</a:t>
            </a:r>
            <a:br>
              <a:rPr lang="en-US" sz="3600" dirty="0"/>
            </a:br>
            <a:r>
              <a:rPr lang="en-US" sz="3600" dirty="0"/>
              <a:t>at each node’s position, store the index of the parent node</a:t>
            </a:r>
          </a:p>
        </p:txBody>
      </p:sp>
      <p:sp>
        <p:nvSpPr>
          <p:cNvPr id="78" name="TextBox 77">
            <a:extLst>
              <a:ext uri="{FF2B5EF4-FFF2-40B4-BE49-F238E27FC236}">
                <a16:creationId xmlns:a16="http://schemas.microsoft.com/office/drawing/2014/main" id="{49A98820-A837-8541-B31B-FC32F59D0E45}"/>
              </a:ext>
            </a:extLst>
          </p:cNvPr>
          <p:cNvSpPr txBox="1"/>
          <p:nvPr/>
        </p:nvSpPr>
        <p:spPr>
          <a:xfrm>
            <a:off x="1229225" y="1536643"/>
            <a:ext cx="306494" cy="461665"/>
          </a:xfrm>
          <a:prstGeom prst="rect">
            <a:avLst/>
          </a:prstGeom>
          <a:noFill/>
        </p:spPr>
        <p:txBody>
          <a:bodyPr wrap="none" rtlCol="0">
            <a:spAutoFit/>
          </a:bodyPr>
          <a:lstStyle/>
          <a:p>
            <a:r>
              <a:rPr lang="en-US" sz="2400" dirty="0"/>
              <a:t>z</a:t>
            </a:r>
          </a:p>
        </p:txBody>
      </p:sp>
      <p:sp>
        <p:nvSpPr>
          <p:cNvPr id="79" name="TextBox 78">
            <a:extLst>
              <a:ext uri="{FF2B5EF4-FFF2-40B4-BE49-F238E27FC236}">
                <a16:creationId xmlns:a16="http://schemas.microsoft.com/office/drawing/2014/main" id="{E2085E45-544A-E84E-990E-25F82F692715}"/>
              </a:ext>
            </a:extLst>
          </p:cNvPr>
          <p:cNvSpPr txBox="1"/>
          <p:nvPr/>
        </p:nvSpPr>
        <p:spPr>
          <a:xfrm>
            <a:off x="2173809" y="1538271"/>
            <a:ext cx="324128" cy="461665"/>
          </a:xfrm>
          <a:prstGeom prst="rect">
            <a:avLst/>
          </a:prstGeom>
          <a:noFill/>
        </p:spPr>
        <p:txBody>
          <a:bodyPr wrap="none" rtlCol="0">
            <a:spAutoFit/>
          </a:bodyPr>
          <a:lstStyle/>
          <a:p>
            <a:r>
              <a:rPr lang="en-US" sz="2400" dirty="0"/>
              <a:t>y</a:t>
            </a:r>
          </a:p>
        </p:txBody>
      </p:sp>
      <p:sp>
        <p:nvSpPr>
          <p:cNvPr id="80" name="TextBox 79">
            <a:extLst>
              <a:ext uri="{FF2B5EF4-FFF2-40B4-BE49-F238E27FC236}">
                <a16:creationId xmlns:a16="http://schemas.microsoft.com/office/drawing/2014/main" id="{50923E2E-BF67-814D-8338-6803C135906F}"/>
              </a:ext>
            </a:extLst>
          </p:cNvPr>
          <p:cNvSpPr txBox="1"/>
          <p:nvPr/>
        </p:nvSpPr>
        <p:spPr>
          <a:xfrm>
            <a:off x="3073152" y="1515922"/>
            <a:ext cx="287258" cy="461665"/>
          </a:xfrm>
          <a:prstGeom prst="rect">
            <a:avLst/>
          </a:prstGeom>
          <a:noFill/>
        </p:spPr>
        <p:txBody>
          <a:bodyPr wrap="none" rtlCol="0">
            <a:spAutoFit/>
          </a:bodyPr>
          <a:lstStyle/>
          <a:p>
            <a:r>
              <a:rPr lang="en-US" sz="2400" dirty="0"/>
              <a:t>t</a:t>
            </a:r>
          </a:p>
        </p:txBody>
      </p:sp>
      <p:sp>
        <p:nvSpPr>
          <p:cNvPr id="81" name="TextBox 80">
            <a:extLst>
              <a:ext uri="{FF2B5EF4-FFF2-40B4-BE49-F238E27FC236}">
                <a16:creationId xmlns:a16="http://schemas.microsoft.com/office/drawing/2014/main" id="{E3F7A42B-1BB7-7E45-935A-79594E840773}"/>
              </a:ext>
            </a:extLst>
          </p:cNvPr>
          <p:cNvSpPr txBox="1"/>
          <p:nvPr/>
        </p:nvSpPr>
        <p:spPr>
          <a:xfrm>
            <a:off x="3957566" y="1549096"/>
            <a:ext cx="317716" cy="461665"/>
          </a:xfrm>
          <a:prstGeom prst="rect">
            <a:avLst/>
          </a:prstGeom>
          <a:noFill/>
        </p:spPr>
        <p:txBody>
          <a:bodyPr wrap="none" rtlCol="0">
            <a:spAutoFit/>
          </a:bodyPr>
          <a:lstStyle/>
          <a:p>
            <a:r>
              <a:rPr lang="en-US" sz="2400" dirty="0"/>
              <a:t>x</a:t>
            </a:r>
          </a:p>
        </p:txBody>
      </p:sp>
      <p:sp>
        <p:nvSpPr>
          <p:cNvPr id="82" name="TextBox 81">
            <a:extLst>
              <a:ext uri="{FF2B5EF4-FFF2-40B4-BE49-F238E27FC236}">
                <a16:creationId xmlns:a16="http://schemas.microsoft.com/office/drawing/2014/main" id="{55CA4B59-792E-2543-A130-47750958AD34}"/>
              </a:ext>
            </a:extLst>
          </p:cNvPr>
          <p:cNvSpPr txBox="1"/>
          <p:nvPr/>
        </p:nvSpPr>
        <p:spPr>
          <a:xfrm>
            <a:off x="4881579" y="1546278"/>
            <a:ext cx="404278" cy="461665"/>
          </a:xfrm>
          <a:prstGeom prst="rect">
            <a:avLst/>
          </a:prstGeom>
          <a:noFill/>
        </p:spPr>
        <p:txBody>
          <a:bodyPr wrap="none" rtlCol="0">
            <a:spAutoFit/>
          </a:bodyPr>
          <a:lstStyle/>
          <a:p>
            <a:r>
              <a:rPr lang="en-US" sz="2400" dirty="0"/>
              <a:t>w</a:t>
            </a:r>
          </a:p>
        </p:txBody>
      </p:sp>
      <p:sp>
        <p:nvSpPr>
          <p:cNvPr id="32" name="Oval 31">
            <a:extLst>
              <a:ext uri="{FF2B5EF4-FFF2-40B4-BE49-F238E27FC236}">
                <a16:creationId xmlns:a16="http://schemas.microsoft.com/office/drawing/2014/main" id="{4B5A3E67-022F-0E4E-8A51-70E3A727B56D}"/>
              </a:ext>
            </a:extLst>
          </p:cNvPr>
          <p:cNvSpPr/>
          <p:nvPr/>
        </p:nvSpPr>
        <p:spPr>
          <a:xfrm>
            <a:off x="7926257" y="444428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z</a:t>
            </a:r>
          </a:p>
        </p:txBody>
      </p:sp>
      <p:sp>
        <p:nvSpPr>
          <p:cNvPr id="33" name="Oval 32">
            <a:extLst>
              <a:ext uri="{FF2B5EF4-FFF2-40B4-BE49-F238E27FC236}">
                <a16:creationId xmlns:a16="http://schemas.microsoft.com/office/drawing/2014/main" id="{50B143C6-6F8A-5248-8F4A-34421C453E29}"/>
              </a:ext>
            </a:extLst>
          </p:cNvPr>
          <p:cNvSpPr/>
          <p:nvPr/>
        </p:nvSpPr>
        <p:spPr>
          <a:xfrm>
            <a:off x="8827205" y="4387679"/>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y</a:t>
            </a:r>
          </a:p>
        </p:txBody>
      </p:sp>
      <p:cxnSp>
        <p:nvCxnSpPr>
          <p:cNvPr id="45" name="Straight Arrow Connector 44">
            <a:extLst>
              <a:ext uri="{FF2B5EF4-FFF2-40B4-BE49-F238E27FC236}">
                <a16:creationId xmlns:a16="http://schemas.microsoft.com/office/drawing/2014/main" id="{69558171-6637-F64F-84FA-46D43806985F}"/>
              </a:ext>
            </a:extLst>
          </p:cNvPr>
          <p:cNvCxnSpPr>
            <a:cxnSpLocks/>
          </p:cNvCxnSpPr>
          <p:nvPr/>
        </p:nvCxnSpPr>
        <p:spPr>
          <a:xfrm flipV="1">
            <a:off x="8293764" y="3820414"/>
            <a:ext cx="74296" cy="580150"/>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AE9FB60-2379-C34C-AD56-14385F1EAAEC}"/>
              </a:ext>
            </a:extLst>
          </p:cNvPr>
          <p:cNvCxnSpPr>
            <a:cxnSpLocks/>
          </p:cNvCxnSpPr>
          <p:nvPr/>
        </p:nvCxnSpPr>
        <p:spPr>
          <a:xfrm flipH="1" flipV="1">
            <a:off x="8885615" y="3722287"/>
            <a:ext cx="275507" cy="598989"/>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9" name="Table 8">
            <a:extLst>
              <a:ext uri="{FF2B5EF4-FFF2-40B4-BE49-F238E27FC236}">
                <a16:creationId xmlns:a16="http://schemas.microsoft.com/office/drawing/2014/main" id="{8DC0B44B-7308-B441-9757-7F4481FC311E}"/>
              </a:ext>
            </a:extLst>
          </p:cNvPr>
          <p:cNvGraphicFramePr>
            <a:graphicFrameLocks noGrp="1"/>
          </p:cNvGraphicFramePr>
          <p:nvPr>
            <p:extLst>
              <p:ext uri="{D42A27DB-BD31-4B8C-83A1-F6EECF244321}">
                <p14:modId xmlns:p14="http://schemas.microsoft.com/office/powerpoint/2010/main" val="2318551685"/>
              </p:ext>
            </p:extLst>
          </p:nvPr>
        </p:nvGraphicFramePr>
        <p:xfrm>
          <a:off x="871991" y="2003916"/>
          <a:ext cx="6422843" cy="1425084"/>
        </p:xfrm>
        <a:graphic>
          <a:graphicData uri="http://schemas.openxmlformats.org/drawingml/2006/table">
            <a:tbl>
              <a:tblPr firstRow="1" bandRow="1">
                <a:tableStyleId>{5C22544A-7EE6-4342-B048-85BDC9FD1C3A}</a:tableStyleId>
              </a:tblPr>
              <a:tblGrid>
                <a:gridCol w="917549">
                  <a:extLst>
                    <a:ext uri="{9D8B030D-6E8A-4147-A177-3AD203B41FA5}">
                      <a16:colId xmlns:a16="http://schemas.microsoft.com/office/drawing/2014/main" val="4238518666"/>
                    </a:ext>
                  </a:extLst>
                </a:gridCol>
                <a:gridCol w="917549">
                  <a:extLst>
                    <a:ext uri="{9D8B030D-6E8A-4147-A177-3AD203B41FA5}">
                      <a16:colId xmlns:a16="http://schemas.microsoft.com/office/drawing/2014/main" val="1870909279"/>
                    </a:ext>
                  </a:extLst>
                </a:gridCol>
                <a:gridCol w="917549">
                  <a:extLst>
                    <a:ext uri="{9D8B030D-6E8A-4147-A177-3AD203B41FA5}">
                      <a16:colId xmlns:a16="http://schemas.microsoft.com/office/drawing/2014/main" val="777605708"/>
                    </a:ext>
                  </a:extLst>
                </a:gridCol>
                <a:gridCol w="917549">
                  <a:extLst>
                    <a:ext uri="{9D8B030D-6E8A-4147-A177-3AD203B41FA5}">
                      <a16:colId xmlns:a16="http://schemas.microsoft.com/office/drawing/2014/main" val="4234213637"/>
                    </a:ext>
                  </a:extLst>
                </a:gridCol>
                <a:gridCol w="917549">
                  <a:extLst>
                    <a:ext uri="{9D8B030D-6E8A-4147-A177-3AD203B41FA5}">
                      <a16:colId xmlns:a16="http://schemas.microsoft.com/office/drawing/2014/main" val="3187310765"/>
                    </a:ext>
                  </a:extLst>
                </a:gridCol>
                <a:gridCol w="917549">
                  <a:extLst>
                    <a:ext uri="{9D8B030D-6E8A-4147-A177-3AD203B41FA5}">
                      <a16:colId xmlns:a16="http://schemas.microsoft.com/office/drawing/2014/main" val="2368903863"/>
                    </a:ext>
                  </a:extLst>
                </a:gridCol>
                <a:gridCol w="917549">
                  <a:extLst>
                    <a:ext uri="{9D8B030D-6E8A-4147-A177-3AD203B41FA5}">
                      <a16:colId xmlns:a16="http://schemas.microsoft.com/office/drawing/2014/main" val="1891528216"/>
                    </a:ext>
                  </a:extLst>
                </a:gridCol>
              </a:tblGrid>
              <a:tr h="712542">
                <a:tc>
                  <a:txBody>
                    <a:bodyPr/>
                    <a:lstStyle/>
                    <a:p>
                      <a:pPr algn="ctr"/>
                      <a:r>
                        <a:rPr lang="en-US" sz="2800" dirty="0"/>
                        <a:t>0</a:t>
                      </a:r>
                    </a:p>
                  </a:txBody>
                  <a:tcPr/>
                </a:tc>
                <a:tc>
                  <a:txBody>
                    <a:bodyPr/>
                    <a:lstStyle/>
                    <a:p>
                      <a:pPr algn="ctr"/>
                      <a:r>
                        <a:rPr lang="en-US" sz="2800" dirty="0"/>
                        <a:t>1</a:t>
                      </a:r>
                    </a:p>
                  </a:txBody>
                  <a:tcPr/>
                </a:tc>
                <a:tc>
                  <a:txBody>
                    <a:bodyPr/>
                    <a:lstStyle/>
                    <a:p>
                      <a:pPr algn="ctr"/>
                      <a:r>
                        <a:rPr lang="en-US" sz="2800" dirty="0"/>
                        <a:t>2</a:t>
                      </a:r>
                    </a:p>
                  </a:txBody>
                  <a:tcPr/>
                </a:tc>
                <a:tc>
                  <a:txBody>
                    <a:bodyPr/>
                    <a:lstStyle/>
                    <a:p>
                      <a:pPr algn="ctr"/>
                      <a:r>
                        <a:rPr lang="en-US" sz="2800" dirty="0"/>
                        <a:t>3</a:t>
                      </a:r>
                    </a:p>
                  </a:txBody>
                  <a:tcPr/>
                </a:tc>
                <a:tc>
                  <a:txBody>
                    <a:bodyPr/>
                    <a:lstStyle/>
                    <a:p>
                      <a:pPr algn="ctr"/>
                      <a:r>
                        <a:rPr lang="en-US" sz="2800" dirty="0"/>
                        <a:t>4</a:t>
                      </a:r>
                    </a:p>
                  </a:txBody>
                  <a:tcPr/>
                </a:tc>
                <a:tc>
                  <a:txBody>
                    <a:bodyPr/>
                    <a:lstStyle/>
                    <a:p>
                      <a:pPr algn="ctr"/>
                      <a:r>
                        <a:rPr lang="en-US" sz="2800" dirty="0"/>
                        <a:t>5</a:t>
                      </a:r>
                    </a:p>
                  </a:txBody>
                  <a:tcPr/>
                </a:tc>
                <a:tc>
                  <a:txBody>
                    <a:bodyPr/>
                    <a:lstStyle/>
                    <a:p>
                      <a:pPr algn="ctr"/>
                      <a:r>
                        <a:rPr lang="en-US" sz="2800" dirty="0"/>
                        <a:t>6</a:t>
                      </a:r>
                    </a:p>
                  </a:txBody>
                  <a:tcPr/>
                </a:tc>
                <a:extLst>
                  <a:ext uri="{0D108BD9-81ED-4DB2-BD59-A6C34878D82A}">
                    <a16:rowId xmlns:a16="http://schemas.microsoft.com/office/drawing/2014/main" val="3199236233"/>
                  </a:ext>
                </a:extLst>
              </a:tr>
              <a:tr h="712542">
                <a:tc>
                  <a:txBody>
                    <a:bodyPr/>
                    <a:lstStyle/>
                    <a:p>
                      <a:pPr algn="ctr"/>
                      <a:r>
                        <a:rPr lang="en-US" sz="2800" dirty="0"/>
                        <a:t>3</a:t>
                      </a:r>
                    </a:p>
                  </a:txBody>
                  <a:tcPr/>
                </a:tc>
                <a:tc>
                  <a:txBody>
                    <a:bodyPr/>
                    <a:lstStyle/>
                    <a:p>
                      <a:pPr algn="ctr"/>
                      <a:r>
                        <a:rPr lang="en-US" sz="2800" dirty="0"/>
                        <a:t>3</a:t>
                      </a:r>
                    </a:p>
                  </a:txBody>
                  <a:tcPr/>
                </a:tc>
                <a:tc>
                  <a:txBody>
                    <a:bodyPr/>
                    <a:lstStyle/>
                    <a:p>
                      <a:pPr algn="ctr"/>
                      <a:r>
                        <a:rPr lang="en-US" sz="2800" dirty="0"/>
                        <a:t>4</a:t>
                      </a:r>
                    </a:p>
                  </a:txBody>
                  <a:tcPr/>
                </a:tc>
                <a:tc>
                  <a:txBody>
                    <a:bodyPr/>
                    <a:lstStyle/>
                    <a:p>
                      <a:pPr algn="ctr"/>
                      <a:r>
                        <a:rPr lang="en-US" sz="2800" dirty="0"/>
                        <a:t>?</a:t>
                      </a:r>
                    </a:p>
                  </a:txBody>
                  <a:tcPr/>
                </a:tc>
                <a:tc>
                  <a:txBody>
                    <a:bodyPr/>
                    <a:lstStyle/>
                    <a:p>
                      <a:pPr algn="ctr"/>
                      <a:r>
                        <a:rPr lang="en-US" sz="2800" dirty="0"/>
                        <a:t>?</a:t>
                      </a:r>
                    </a:p>
                  </a:txBody>
                  <a:tcPr/>
                </a:tc>
                <a:tc>
                  <a:txBody>
                    <a:bodyPr/>
                    <a:lstStyle/>
                    <a:p>
                      <a:pPr algn="ctr"/>
                      <a:r>
                        <a:rPr lang="en-US" sz="2800" dirty="0"/>
                        <a:t>-</a:t>
                      </a:r>
                    </a:p>
                  </a:txBody>
                  <a:tcPr/>
                </a:tc>
                <a:tc>
                  <a:txBody>
                    <a:bodyPr/>
                    <a:lstStyle/>
                    <a:p>
                      <a:pPr algn="ctr"/>
                      <a:r>
                        <a:rPr lang="en-US" sz="2800" dirty="0"/>
                        <a:t>-</a:t>
                      </a:r>
                    </a:p>
                  </a:txBody>
                  <a:tcPr/>
                </a:tc>
                <a:extLst>
                  <a:ext uri="{0D108BD9-81ED-4DB2-BD59-A6C34878D82A}">
                    <a16:rowId xmlns:a16="http://schemas.microsoft.com/office/drawing/2014/main" val="3202500471"/>
                  </a:ext>
                </a:extLst>
              </a:tr>
            </a:tbl>
          </a:graphicData>
        </a:graphic>
      </p:graphicFrame>
      <p:sp>
        <p:nvSpPr>
          <p:cNvPr id="11" name="TextBox 10">
            <a:extLst>
              <a:ext uri="{FF2B5EF4-FFF2-40B4-BE49-F238E27FC236}">
                <a16:creationId xmlns:a16="http://schemas.microsoft.com/office/drawing/2014/main" id="{CB1910F0-755F-7549-91CB-A352359EF037}"/>
              </a:ext>
            </a:extLst>
          </p:cNvPr>
          <p:cNvSpPr txBox="1"/>
          <p:nvPr/>
        </p:nvSpPr>
        <p:spPr>
          <a:xfrm>
            <a:off x="5746969" y="1513530"/>
            <a:ext cx="324128" cy="461665"/>
          </a:xfrm>
          <a:prstGeom prst="rect">
            <a:avLst/>
          </a:prstGeom>
          <a:noFill/>
        </p:spPr>
        <p:txBody>
          <a:bodyPr wrap="none" rtlCol="0">
            <a:spAutoFit/>
          </a:bodyPr>
          <a:lstStyle/>
          <a:p>
            <a:r>
              <a:rPr lang="en-US" sz="2400" dirty="0"/>
              <a:t>v</a:t>
            </a:r>
          </a:p>
        </p:txBody>
      </p:sp>
      <p:sp>
        <p:nvSpPr>
          <p:cNvPr id="12" name="TextBox 11">
            <a:extLst>
              <a:ext uri="{FF2B5EF4-FFF2-40B4-BE49-F238E27FC236}">
                <a16:creationId xmlns:a16="http://schemas.microsoft.com/office/drawing/2014/main" id="{CCA13504-4300-BE43-89C4-24DF15348BE6}"/>
              </a:ext>
            </a:extLst>
          </p:cNvPr>
          <p:cNvSpPr txBox="1"/>
          <p:nvPr/>
        </p:nvSpPr>
        <p:spPr>
          <a:xfrm>
            <a:off x="6669390" y="1456263"/>
            <a:ext cx="346570" cy="461665"/>
          </a:xfrm>
          <a:prstGeom prst="rect">
            <a:avLst/>
          </a:prstGeom>
          <a:noFill/>
        </p:spPr>
        <p:txBody>
          <a:bodyPr wrap="none" rtlCol="0">
            <a:spAutoFit/>
          </a:bodyPr>
          <a:lstStyle/>
          <a:p>
            <a:r>
              <a:rPr lang="en-US" sz="2400" dirty="0"/>
              <a:t>u</a:t>
            </a:r>
          </a:p>
        </p:txBody>
      </p:sp>
    </p:spTree>
    <p:extLst>
      <p:ext uri="{BB962C8B-B14F-4D97-AF65-F5344CB8AC3E}">
        <p14:creationId xmlns:p14="http://schemas.microsoft.com/office/powerpoint/2010/main" val="1089415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F3AC509-4818-C245-BCB9-E4D02129BD2B}"/>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237A4E9B-D689-2D40-8466-DF71BA5CB225}"/>
              </a:ext>
            </a:extLst>
          </p:cNvPr>
          <p:cNvSpPr>
            <a:spLocks noGrp="1"/>
          </p:cNvSpPr>
          <p:nvPr>
            <p:ph type="sldNum" sz="quarter" idx="12"/>
          </p:nvPr>
        </p:nvSpPr>
        <p:spPr/>
        <p:txBody>
          <a:bodyPr/>
          <a:lstStyle/>
          <a:p>
            <a:fld id="{659665DE-58FC-41F4-AC58-2C90A5E00527}" type="slidenum">
              <a:rPr lang="en-US" smtClean="0"/>
              <a:t>14</a:t>
            </a:fld>
            <a:endParaRPr lang="en-US"/>
          </a:p>
        </p:txBody>
      </p:sp>
      <p:sp>
        <p:nvSpPr>
          <p:cNvPr id="31" name="Oval 30">
            <a:extLst>
              <a:ext uri="{FF2B5EF4-FFF2-40B4-BE49-F238E27FC236}">
                <a16:creationId xmlns:a16="http://schemas.microsoft.com/office/drawing/2014/main" id="{B4247357-61BC-0946-9149-40585086CD73}"/>
              </a:ext>
            </a:extLst>
          </p:cNvPr>
          <p:cNvSpPr/>
          <p:nvPr/>
        </p:nvSpPr>
        <p:spPr>
          <a:xfrm>
            <a:off x="10152869" y="173094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u</a:t>
            </a:r>
          </a:p>
        </p:txBody>
      </p:sp>
      <p:grpSp>
        <p:nvGrpSpPr>
          <p:cNvPr id="34" name="Group 33">
            <a:extLst>
              <a:ext uri="{FF2B5EF4-FFF2-40B4-BE49-F238E27FC236}">
                <a16:creationId xmlns:a16="http://schemas.microsoft.com/office/drawing/2014/main" id="{286FE4C2-8402-B549-8F67-113620947D50}"/>
              </a:ext>
            </a:extLst>
          </p:cNvPr>
          <p:cNvGrpSpPr/>
          <p:nvPr/>
        </p:nvGrpSpPr>
        <p:grpSpPr>
          <a:xfrm>
            <a:off x="8666030" y="1682979"/>
            <a:ext cx="923671" cy="795269"/>
            <a:chOff x="4033946" y="340822"/>
            <a:chExt cx="369435" cy="353411"/>
          </a:xfrm>
        </p:grpSpPr>
        <p:sp>
          <p:nvSpPr>
            <p:cNvPr id="35" name="Oval 34">
              <a:extLst>
                <a:ext uri="{FF2B5EF4-FFF2-40B4-BE49-F238E27FC236}">
                  <a16:creationId xmlns:a16="http://schemas.microsoft.com/office/drawing/2014/main" id="{A320EE39-21D1-3949-8857-6FF0BFB4A99F}"/>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53F059A-81B9-A746-BEC7-1F42ECEEDF40}"/>
                </a:ext>
              </a:extLst>
            </p:cNvPr>
            <p:cNvSpPr txBox="1"/>
            <p:nvPr/>
          </p:nvSpPr>
          <p:spPr>
            <a:xfrm>
              <a:off x="4033946" y="425273"/>
              <a:ext cx="369435" cy="232515"/>
            </a:xfrm>
            <a:prstGeom prst="rect">
              <a:avLst/>
            </a:prstGeom>
            <a:noFill/>
          </p:spPr>
          <p:txBody>
            <a:bodyPr wrap="square" rtlCol="0">
              <a:spAutoFit/>
            </a:bodyPr>
            <a:lstStyle/>
            <a:p>
              <a:pPr algn="ctr"/>
              <a:r>
                <a:rPr lang="en-US" sz="2800" dirty="0"/>
                <a:t>v</a:t>
              </a:r>
            </a:p>
          </p:txBody>
        </p:sp>
      </p:grpSp>
      <p:grpSp>
        <p:nvGrpSpPr>
          <p:cNvPr id="37" name="Group 36">
            <a:extLst>
              <a:ext uri="{FF2B5EF4-FFF2-40B4-BE49-F238E27FC236}">
                <a16:creationId xmlns:a16="http://schemas.microsoft.com/office/drawing/2014/main" id="{F8EEAA5F-32F4-CD43-8C51-67ECDA0D03F8}"/>
              </a:ext>
            </a:extLst>
          </p:cNvPr>
          <p:cNvGrpSpPr/>
          <p:nvPr/>
        </p:nvGrpSpPr>
        <p:grpSpPr>
          <a:xfrm>
            <a:off x="8023424" y="2991310"/>
            <a:ext cx="923671" cy="795269"/>
            <a:chOff x="4032274" y="340822"/>
            <a:chExt cx="369435" cy="353411"/>
          </a:xfrm>
        </p:grpSpPr>
        <p:sp>
          <p:nvSpPr>
            <p:cNvPr id="38" name="Oval 37">
              <a:extLst>
                <a:ext uri="{FF2B5EF4-FFF2-40B4-BE49-F238E27FC236}">
                  <a16:creationId xmlns:a16="http://schemas.microsoft.com/office/drawing/2014/main" id="{2931EBCA-E3AD-3641-9AF8-0F78B78C6564}"/>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A630D603-6E6A-C141-89AE-E764ED67BD1F}"/>
                </a:ext>
              </a:extLst>
            </p:cNvPr>
            <p:cNvSpPr txBox="1"/>
            <p:nvPr/>
          </p:nvSpPr>
          <p:spPr>
            <a:xfrm>
              <a:off x="4032274" y="409325"/>
              <a:ext cx="369435" cy="232515"/>
            </a:xfrm>
            <a:prstGeom prst="rect">
              <a:avLst/>
            </a:prstGeom>
            <a:noFill/>
          </p:spPr>
          <p:txBody>
            <a:bodyPr wrap="square" rtlCol="0">
              <a:spAutoFit/>
            </a:bodyPr>
            <a:lstStyle/>
            <a:p>
              <a:pPr algn="ctr"/>
              <a:r>
                <a:rPr lang="en-US" sz="2800" dirty="0"/>
                <a:t>x</a:t>
              </a:r>
            </a:p>
          </p:txBody>
        </p:sp>
      </p:grpSp>
      <p:cxnSp>
        <p:nvCxnSpPr>
          <p:cNvPr id="40" name="Straight Arrow Connector 39">
            <a:extLst>
              <a:ext uri="{FF2B5EF4-FFF2-40B4-BE49-F238E27FC236}">
                <a16:creationId xmlns:a16="http://schemas.microsoft.com/office/drawing/2014/main" id="{99640EF0-E01A-0947-AF8B-3645D72700B7}"/>
              </a:ext>
            </a:extLst>
          </p:cNvPr>
          <p:cNvCxnSpPr>
            <a:cxnSpLocks/>
          </p:cNvCxnSpPr>
          <p:nvPr/>
        </p:nvCxnSpPr>
        <p:spPr>
          <a:xfrm flipV="1">
            <a:off x="8517528" y="2465243"/>
            <a:ext cx="466017" cy="528484"/>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08D69642-F5A3-C140-AAD0-2990B89D4DFE}"/>
              </a:ext>
            </a:extLst>
          </p:cNvPr>
          <p:cNvGrpSpPr/>
          <p:nvPr/>
        </p:nvGrpSpPr>
        <p:grpSpPr>
          <a:xfrm>
            <a:off x="9822636" y="3046563"/>
            <a:ext cx="923671" cy="795269"/>
            <a:chOff x="4033946" y="340822"/>
            <a:chExt cx="369435" cy="353411"/>
          </a:xfrm>
        </p:grpSpPr>
        <p:sp>
          <p:nvSpPr>
            <p:cNvPr id="42" name="Oval 41">
              <a:extLst>
                <a:ext uri="{FF2B5EF4-FFF2-40B4-BE49-F238E27FC236}">
                  <a16:creationId xmlns:a16="http://schemas.microsoft.com/office/drawing/2014/main" id="{7207B91E-2E7E-D142-81AD-B9E310100E3B}"/>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B10C92CB-9EDA-8A42-8E39-9F38B9C7A84A}"/>
                </a:ext>
              </a:extLst>
            </p:cNvPr>
            <p:cNvSpPr txBox="1"/>
            <p:nvPr/>
          </p:nvSpPr>
          <p:spPr>
            <a:xfrm>
              <a:off x="4033946" y="385621"/>
              <a:ext cx="369435" cy="232515"/>
            </a:xfrm>
            <a:prstGeom prst="rect">
              <a:avLst/>
            </a:prstGeom>
            <a:noFill/>
          </p:spPr>
          <p:txBody>
            <a:bodyPr wrap="square" rtlCol="0">
              <a:spAutoFit/>
            </a:bodyPr>
            <a:lstStyle/>
            <a:p>
              <a:pPr algn="ctr"/>
              <a:r>
                <a:rPr lang="en-US" sz="2800" dirty="0"/>
                <a:t>w</a:t>
              </a:r>
            </a:p>
          </p:txBody>
        </p:sp>
      </p:grpSp>
      <p:cxnSp>
        <p:nvCxnSpPr>
          <p:cNvPr id="44" name="Straight Arrow Connector 43">
            <a:extLst>
              <a:ext uri="{FF2B5EF4-FFF2-40B4-BE49-F238E27FC236}">
                <a16:creationId xmlns:a16="http://schemas.microsoft.com/office/drawing/2014/main" id="{D2528220-60DD-CD40-A3D4-48849DB9B9D3}"/>
              </a:ext>
            </a:extLst>
          </p:cNvPr>
          <p:cNvCxnSpPr>
            <a:cxnSpLocks/>
            <a:endCxn id="31" idx="4"/>
          </p:cNvCxnSpPr>
          <p:nvPr/>
        </p:nvCxnSpPr>
        <p:spPr>
          <a:xfrm flipV="1">
            <a:off x="10358704" y="2526213"/>
            <a:ext cx="235969" cy="445532"/>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891DBB7F-8FEC-A340-9347-D32D3D0F5475}"/>
              </a:ext>
            </a:extLst>
          </p:cNvPr>
          <p:cNvGrpSpPr/>
          <p:nvPr/>
        </p:nvGrpSpPr>
        <p:grpSpPr>
          <a:xfrm>
            <a:off x="10014852" y="4410140"/>
            <a:ext cx="923671" cy="795269"/>
            <a:chOff x="4032274" y="340822"/>
            <a:chExt cx="369435" cy="353411"/>
          </a:xfrm>
        </p:grpSpPr>
        <p:sp>
          <p:nvSpPr>
            <p:cNvPr id="47" name="Oval 46">
              <a:extLst>
                <a:ext uri="{FF2B5EF4-FFF2-40B4-BE49-F238E27FC236}">
                  <a16:creationId xmlns:a16="http://schemas.microsoft.com/office/drawing/2014/main" id="{14595FB5-9385-8D42-A597-8A1CE9CAA551}"/>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7912FC75-8531-4141-B8FA-52D68F59315A}"/>
                </a:ext>
              </a:extLst>
            </p:cNvPr>
            <p:cNvSpPr txBox="1"/>
            <p:nvPr/>
          </p:nvSpPr>
          <p:spPr>
            <a:xfrm>
              <a:off x="4032274" y="386378"/>
              <a:ext cx="369435" cy="232515"/>
            </a:xfrm>
            <a:prstGeom prst="rect">
              <a:avLst/>
            </a:prstGeom>
            <a:noFill/>
          </p:spPr>
          <p:txBody>
            <a:bodyPr wrap="square" rtlCol="0">
              <a:spAutoFit/>
            </a:bodyPr>
            <a:lstStyle/>
            <a:p>
              <a:pPr algn="ctr"/>
              <a:r>
                <a:rPr lang="en-US" sz="2800" dirty="0"/>
                <a:t>t</a:t>
              </a:r>
            </a:p>
          </p:txBody>
        </p:sp>
      </p:grpSp>
      <p:cxnSp>
        <p:nvCxnSpPr>
          <p:cNvPr id="49" name="Straight Arrow Connector 48">
            <a:extLst>
              <a:ext uri="{FF2B5EF4-FFF2-40B4-BE49-F238E27FC236}">
                <a16:creationId xmlns:a16="http://schemas.microsoft.com/office/drawing/2014/main" id="{2BE2B222-971C-B847-9305-08FC7ECC29CF}"/>
              </a:ext>
            </a:extLst>
          </p:cNvPr>
          <p:cNvCxnSpPr>
            <a:cxnSpLocks/>
          </p:cNvCxnSpPr>
          <p:nvPr/>
        </p:nvCxnSpPr>
        <p:spPr>
          <a:xfrm flipV="1">
            <a:off x="10435036" y="3864293"/>
            <a:ext cx="1" cy="52338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FAE9C2E6-DC71-F34F-91F5-A016D7289F09}"/>
              </a:ext>
            </a:extLst>
          </p:cNvPr>
          <p:cNvSpPr txBox="1"/>
          <p:nvPr/>
        </p:nvSpPr>
        <p:spPr>
          <a:xfrm>
            <a:off x="65661" y="2211571"/>
            <a:ext cx="692562" cy="369332"/>
          </a:xfrm>
          <a:prstGeom prst="rect">
            <a:avLst/>
          </a:prstGeom>
          <a:noFill/>
        </p:spPr>
        <p:txBody>
          <a:bodyPr wrap="none" rtlCol="0">
            <a:spAutoFit/>
          </a:bodyPr>
          <a:lstStyle/>
          <a:p>
            <a:r>
              <a:rPr lang="en-US" dirty="0"/>
              <a:t>index</a:t>
            </a:r>
          </a:p>
        </p:txBody>
      </p:sp>
      <p:sp>
        <p:nvSpPr>
          <p:cNvPr id="63" name="TextBox 62">
            <a:extLst>
              <a:ext uri="{FF2B5EF4-FFF2-40B4-BE49-F238E27FC236}">
                <a16:creationId xmlns:a16="http://schemas.microsoft.com/office/drawing/2014/main" id="{F1172FAC-6CF6-9B48-8CCF-1831AAEE9A0D}"/>
              </a:ext>
            </a:extLst>
          </p:cNvPr>
          <p:cNvSpPr txBox="1"/>
          <p:nvPr/>
        </p:nvSpPr>
        <p:spPr>
          <a:xfrm>
            <a:off x="65661" y="2861897"/>
            <a:ext cx="686213" cy="369332"/>
          </a:xfrm>
          <a:prstGeom prst="rect">
            <a:avLst/>
          </a:prstGeom>
          <a:noFill/>
        </p:spPr>
        <p:txBody>
          <a:bodyPr wrap="none" rtlCol="0">
            <a:spAutoFit/>
          </a:bodyPr>
          <a:lstStyle/>
          <a:p>
            <a:r>
              <a:rPr lang="en-US" dirty="0"/>
              <a:t>value</a:t>
            </a:r>
          </a:p>
        </p:txBody>
      </p:sp>
      <p:cxnSp>
        <p:nvCxnSpPr>
          <p:cNvPr id="71" name="Straight Connector 70">
            <a:extLst>
              <a:ext uri="{FF2B5EF4-FFF2-40B4-BE49-F238E27FC236}">
                <a16:creationId xmlns:a16="http://schemas.microsoft.com/office/drawing/2014/main" id="{8B93730A-9608-654C-9053-7912B1E0601F}"/>
              </a:ext>
            </a:extLst>
          </p:cNvPr>
          <p:cNvCxnSpPr/>
          <p:nvPr/>
        </p:nvCxnSpPr>
        <p:spPr>
          <a:xfrm>
            <a:off x="7659127" y="1200912"/>
            <a:ext cx="0" cy="524308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itle 72">
            <a:extLst>
              <a:ext uri="{FF2B5EF4-FFF2-40B4-BE49-F238E27FC236}">
                <a16:creationId xmlns:a16="http://schemas.microsoft.com/office/drawing/2014/main" id="{7336CCB2-2396-3E40-AA49-47CE8CCCEF71}"/>
              </a:ext>
            </a:extLst>
          </p:cNvPr>
          <p:cNvSpPr>
            <a:spLocks noGrp="1"/>
          </p:cNvSpPr>
          <p:nvPr>
            <p:ph type="title"/>
          </p:nvPr>
        </p:nvSpPr>
        <p:spPr/>
        <p:txBody>
          <a:bodyPr>
            <a:noAutofit/>
          </a:bodyPr>
          <a:lstStyle/>
          <a:p>
            <a:r>
              <a:rPr lang="en-US" sz="3600" dirty="0"/>
              <a:t>Exercise (1 min)</a:t>
            </a:r>
            <a:br>
              <a:rPr lang="en-US" sz="3600" dirty="0"/>
            </a:br>
            <a:r>
              <a:rPr lang="en-US" sz="3600" dirty="0"/>
              <a:t>at each node’s position, store the index of the parent node</a:t>
            </a:r>
          </a:p>
        </p:txBody>
      </p:sp>
      <p:sp>
        <p:nvSpPr>
          <p:cNvPr id="78" name="TextBox 77">
            <a:extLst>
              <a:ext uri="{FF2B5EF4-FFF2-40B4-BE49-F238E27FC236}">
                <a16:creationId xmlns:a16="http://schemas.microsoft.com/office/drawing/2014/main" id="{49A98820-A837-8541-B31B-FC32F59D0E45}"/>
              </a:ext>
            </a:extLst>
          </p:cNvPr>
          <p:cNvSpPr txBox="1"/>
          <p:nvPr/>
        </p:nvSpPr>
        <p:spPr>
          <a:xfrm>
            <a:off x="1229225" y="1536643"/>
            <a:ext cx="306494" cy="461665"/>
          </a:xfrm>
          <a:prstGeom prst="rect">
            <a:avLst/>
          </a:prstGeom>
          <a:noFill/>
        </p:spPr>
        <p:txBody>
          <a:bodyPr wrap="none" rtlCol="0">
            <a:spAutoFit/>
          </a:bodyPr>
          <a:lstStyle/>
          <a:p>
            <a:r>
              <a:rPr lang="en-US" sz="2400" dirty="0"/>
              <a:t>z</a:t>
            </a:r>
          </a:p>
        </p:txBody>
      </p:sp>
      <p:sp>
        <p:nvSpPr>
          <p:cNvPr id="79" name="TextBox 78">
            <a:extLst>
              <a:ext uri="{FF2B5EF4-FFF2-40B4-BE49-F238E27FC236}">
                <a16:creationId xmlns:a16="http://schemas.microsoft.com/office/drawing/2014/main" id="{E2085E45-544A-E84E-990E-25F82F692715}"/>
              </a:ext>
            </a:extLst>
          </p:cNvPr>
          <p:cNvSpPr txBox="1"/>
          <p:nvPr/>
        </p:nvSpPr>
        <p:spPr>
          <a:xfrm>
            <a:off x="2173809" y="1538271"/>
            <a:ext cx="324128" cy="461665"/>
          </a:xfrm>
          <a:prstGeom prst="rect">
            <a:avLst/>
          </a:prstGeom>
          <a:noFill/>
        </p:spPr>
        <p:txBody>
          <a:bodyPr wrap="none" rtlCol="0">
            <a:spAutoFit/>
          </a:bodyPr>
          <a:lstStyle/>
          <a:p>
            <a:r>
              <a:rPr lang="en-US" sz="2400" dirty="0"/>
              <a:t>y</a:t>
            </a:r>
          </a:p>
        </p:txBody>
      </p:sp>
      <p:sp>
        <p:nvSpPr>
          <p:cNvPr id="80" name="TextBox 79">
            <a:extLst>
              <a:ext uri="{FF2B5EF4-FFF2-40B4-BE49-F238E27FC236}">
                <a16:creationId xmlns:a16="http://schemas.microsoft.com/office/drawing/2014/main" id="{50923E2E-BF67-814D-8338-6803C135906F}"/>
              </a:ext>
            </a:extLst>
          </p:cNvPr>
          <p:cNvSpPr txBox="1"/>
          <p:nvPr/>
        </p:nvSpPr>
        <p:spPr>
          <a:xfrm>
            <a:off x="3073152" y="1515922"/>
            <a:ext cx="287258" cy="461665"/>
          </a:xfrm>
          <a:prstGeom prst="rect">
            <a:avLst/>
          </a:prstGeom>
          <a:noFill/>
        </p:spPr>
        <p:txBody>
          <a:bodyPr wrap="none" rtlCol="0">
            <a:spAutoFit/>
          </a:bodyPr>
          <a:lstStyle/>
          <a:p>
            <a:r>
              <a:rPr lang="en-US" sz="2400" dirty="0"/>
              <a:t>t</a:t>
            </a:r>
          </a:p>
        </p:txBody>
      </p:sp>
      <p:sp>
        <p:nvSpPr>
          <p:cNvPr id="81" name="TextBox 80">
            <a:extLst>
              <a:ext uri="{FF2B5EF4-FFF2-40B4-BE49-F238E27FC236}">
                <a16:creationId xmlns:a16="http://schemas.microsoft.com/office/drawing/2014/main" id="{E3F7A42B-1BB7-7E45-935A-79594E840773}"/>
              </a:ext>
            </a:extLst>
          </p:cNvPr>
          <p:cNvSpPr txBox="1"/>
          <p:nvPr/>
        </p:nvSpPr>
        <p:spPr>
          <a:xfrm>
            <a:off x="3957566" y="1549096"/>
            <a:ext cx="317716" cy="461665"/>
          </a:xfrm>
          <a:prstGeom prst="rect">
            <a:avLst/>
          </a:prstGeom>
          <a:noFill/>
        </p:spPr>
        <p:txBody>
          <a:bodyPr wrap="none" rtlCol="0">
            <a:spAutoFit/>
          </a:bodyPr>
          <a:lstStyle/>
          <a:p>
            <a:r>
              <a:rPr lang="en-US" sz="2400" dirty="0"/>
              <a:t>x</a:t>
            </a:r>
          </a:p>
        </p:txBody>
      </p:sp>
      <p:sp>
        <p:nvSpPr>
          <p:cNvPr id="82" name="TextBox 81">
            <a:extLst>
              <a:ext uri="{FF2B5EF4-FFF2-40B4-BE49-F238E27FC236}">
                <a16:creationId xmlns:a16="http://schemas.microsoft.com/office/drawing/2014/main" id="{55CA4B59-792E-2543-A130-47750958AD34}"/>
              </a:ext>
            </a:extLst>
          </p:cNvPr>
          <p:cNvSpPr txBox="1"/>
          <p:nvPr/>
        </p:nvSpPr>
        <p:spPr>
          <a:xfrm>
            <a:off x="4881579" y="1546278"/>
            <a:ext cx="404278" cy="461665"/>
          </a:xfrm>
          <a:prstGeom prst="rect">
            <a:avLst/>
          </a:prstGeom>
          <a:noFill/>
        </p:spPr>
        <p:txBody>
          <a:bodyPr wrap="none" rtlCol="0">
            <a:spAutoFit/>
          </a:bodyPr>
          <a:lstStyle/>
          <a:p>
            <a:r>
              <a:rPr lang="en-US" sz="2400" dirty="0"/>
              <a:t>w</a:t>
            </a:r>
          </a:p>
        </p:txBody>
      </p:sp>
      <p:sp>
        <p:nvSpPr>
          <p:cNvPr id="32" name="Oval 31">
            <a:extLst>
              <a:ext uri="{FF2B5EF4-FFF2-40B4-BE49-F238E27FC236}">
                <a16:creationId xmlns:a16="http://schemas.microsoft.com/office/drawing/2014/main" id="{4B5A3E67-022F-0E4E-8A51-70E3A727B56D}"/>
              </a:ext>
            </a:extLst>
          </p:cNvPr>
          <p:cNvSpPr/>
          <p:nvPr/>
        </p:nvSpPr>
        <p:spPr>
          <a:xfrm>
            <a:off x="7926257" y="444428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z</a:t>
            </a:r>
          </a:p>
        </p:txBody>
      </p:sp>
      <p:sp>
        <p:nvSpPr>
          <p:cNvPr id="33" name="Oval 32">
            <a:extLst>
              <a:ext uri="{FF2B5EF4-FFF2-40B4-BE49-F238E27FC236}">
                <a16:creationId xmlns:a16="http://schemas.microsoft.com/office/drawing/2014/main" id="{50B143C6-6F8A-5248-8F4A-34421C453E29}"/>
              </a:ext>
            </a:extLst>
          </p:cNvPr>
          <p:cNvSpPr/>
          <p:nvPr/>
        </p:nvSpPr>
        <p:spPr>
          <a:xfrm>
            <a:off x="8827205" y="4387679"/>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y</a:t>
            </a:r>
          </a:p>
        </p:txBody>
      </p:sp>
      <p:cxnSp>
        <p:nvCxnSpPr>
          <p:cNvPr id="45" name="Straight Arrow Connector 44">
            <a:extLst>
              <a:ext uri="{FF2B5EF4-FFF2-40B4-BE49-F238E27FC236}">
                <a16:creationId xmlns:a16="http://schemas.microsoft.com/office/drawing/2014/main" id="{69558171-6637-F64F-84FA-46D43806985F}"/>
              </a:ext>
            </a:extLst>
          </p:cNvPr>
          <p:cNvCxnSpPr>
            <a:cxnSpLocks/>
          </p:cNvCxnSpPr>
          <p:nvPr/>
        </p:nvCxnSpPr>
        <p:spPr>
          <a:xfrm flipV="1">
            <a:off x="8293764" y="3820414"/>
            <a:ext cx="74296" cy="580150"/>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AE9FB60-2379-C34C-AD56-14385F1EAAEC}"/>
              </a:ext>
            </a:extLst>
          </p:cNvPr>
          <p:cNvCxnSpPr>
            <a:cxnSpLocks/>
          </p:cNvCxnSpPr>
          <p:nvPr/>
        </p:nvCxnSpPr>
        <p:spPr>
          <a:xfrm flipH="1" flipV="1">
            <a:off x="8885615" y="3722287"/>
            <a:ext cx="275507" cy="598989"/>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9" name="Table 8">
            <a:extLst>
              <a:ext uri="{FF2B5EF4-FFF2-40B4-BE49-F238E27FC236}">
                <a16:creationId xmlns:a16="http://schemas.microsoft.com/office/drawing/2014/main" id="{8DC0B44B-7308-B441-9757-7F4481FC311E}"/>
              </a:ext>
            </a:extLst>
          </p:cNvPr>
          <p:cNvGraphicFramePr>
            <a:graphicFrameLocks noGrp="1"/>
          </p:cNvGraphicFramePr>
          <p:nvPr>
            <p:extLst>
              <p:ext uri="{D42A27DB-BD31-4B8C-83A1-F6EECF244321}">
                <p14:modId xmlns:p14="http://schemas.microsoft.com/office/powerpoint/2010/main" val="608365729"/>
              </p:ext>
            </p:extLst>
          </p:nvPr>
        </p:nvGraphicFramePr>
        <p:xfrm>
          <a:off x="871991" y="2003916"/>
          <a:ext cx="6422843" cy="1425084"/>
        </p:xfrm>
        <a:graphic>
          <a:graphicData uri="http://schemas.openxmlformats.org/drawingml/2006/table">
            <a:tbl>
              <a:tblPr firstRow="1" bandRow="1">
                <a:tableStyleId>{5C22544A-7EE6-4342-B048-85BDC9FD1C3A}</a:tableStyleId>
              </a:tblPr>
              <a:tblGrid>
                <a:gridCol w="917549">
                  <a:extLst>
                    <a:ext uri="{9D8B030D-6E8A-4147-A177-3AD203B41FA5}">
                      <a16:colId xmlns:a16="http://schemas.microsoft.com/office/drawing/2014/main" val="4238518666"/>
                    </a:ext>
                  </a:extLst>
                </a:gridCol>
                <a:gridCol w="917549">
                  <a:extLst>
                    <a:ext uri="{9D8B030D-6E8A-4147-A177-3AD203B41FA5}">
                      <a16:colId xmlns:a16="http://schemas.microsoft.com/office/drawing/2014/main" val="1870909279"/>
                    </a:ext>
                  </a:extLst>
                </a:gridCol>
                <a:gridCol w="917549">
                  <a:extLst>
                    <a:ext uri="{9D8B030D-6E8A-4147-A177-3AD203B41FA5}">
                      <a16:colId xmlns:a16="http://schemas.microsoft.com/office/drawing/2014/main" val="777605708"/>
                    </a:ext>
                  </a:extLst>
                </a:gridCol>
                <a:gridCol w="917549">
                  <a:extLst>
                    <a:ext uri="{9D8B030D-6E8A-4147-A177-3AD203B41FA5}">
                      <a16:colId xmlns:a16="http://schemas.microsoft.com/office/drawing/2014/main" val="4234213637"/>
                    </a:ext>
                  </a:extLst>
                </a:gridCol>
                <a:gridCol w="917549">
                  <a:extLst>
                    <a:ext uri="{9D8B030D-6E8A-4147-A177-3AD203B41FA5}">
                      <a16:colId xmlns:a16="http://schemas.microsoft.com/office/drawing/2014/main" val="3187310765"/>
                    </a:ext>
                  </a:extLst>
                </a:gridCol>
                <a:gridCol w="917549">
                  <a:extLst>
                    <a:ext uri="{9D8B030D-6E8A-4147-A177-3AD203B41FA5}">
                      <a16:colId xmlns:a16="http://schemas.microsoft.com/office/drawing/2014/main" val="2368903863"/>
                    </a:ext>
                  </a:extLst>
                </a:gridCol>
                <a:gridCol w="917549">
                  <a:extLst>
                    <a:ext uri="{9D8B030D-6E8A-4147-A177-3AD203B41FA5}">
                      <a16:colId xmlns:a16="http://schemas.microsoft.com/office/drawing/2014/main" val="1891528216"/>
                    </a:ext>
                  </a:extLst>
                </a:gridCol>
              </a:tblGrid>
              <a:tr h="712542">
                <a:tc>
                  <a:txBody>
                    <a:bodyPr/>
                    <a:lstStyle/>
                    <a:p>
                      <a:pPr algn="ctr"/>
                      <a:r>
                        <a:rPr lang="en-US" sz="2800" dirty="0"/>
                        <a:t>0</a:t>
                      </a:r>
                    </a:p>
                  </a:txBody>
                  <a:tcPr/>
                </a:tc>
                <a:tc>
                  <a:txBody>
                    <a:bodyPr/>
                    <a:lstStyle/>
                    <a:p>
                      <a:pPr algn="ctr"/>
                      <a:r>
                        <a:rPr lang="en-US" sz="2800" dirty="0"/>
                        <a:t>1</a:t>
                      </a:r>
                    </a:p>
                  </a:txBody>
                  <a:tcPr/>
                </a:tc>
                <a:tc>
                  <a:txBody>
                    <a:bodyPr/>
                    <a:lstStyle/>
                    <a:p>
                      <a:pPr algn="ctr"/>
                      <a:r>
                        <a:rPr lang="en-US" sz="2800" dirty="0"/>
                        <a:t>2</a:t>
                      </a:r>
                    </a:p>
                  </a:txBody>
                  <a:tcPr/>
                </a:tc>
                <a:tc>
                  <a:txBody>
                    <a:bodyPr/>
                    <a:lstStyle/>
                    <a:p>
                      <a:pPr algn="ctr"/>
                      <a:r>
                        <a:rPr lang="en-US" sz="2800" dirty="0"/>
                        <a:t>3</a:t>
                      </a:r>
                    </a:p>
                  </a:txBody>
                  <a:tcPr/>
                </a:tc>
                <a:tc>
                  <a:txBody>
                    <a:bodyPr/>
                    <a:lstStyle/>
                    <a:p>
                      <a:pPr algn="ctr"/>
                      <a:r>
                        <a:rPr lang="en-US" sz="2800" dirty="0"/>
                        <a:t>4</a:t>
                      </a:r>
                    </a:p>
                  </a:txBody>
                  <a:tcPr/>
                </a:tc>
                <a:tc>
                  <a:txBody>
                    <a:bodyPr/>
                    <a:lstStyle/>
                    <a:p>
                      <a:pPr algn="ctr"/>
                      <a:r>
                        <a:rPr lang="en-US" sz="2800" dirty="0"/>
                        <a:t>5</a:t>
                      </a:r>
                    </a:p>
                  </a:txBody>
                  <a:tcPr/>
                </a:tc>
                <a:tc>
                  <a:txBody>
                    <a:bodyPr/>
                    <a:lstStyle/>
                    <a:p>
                      <a:pPr algn="ctr"/>
                      <a:r>
                        <a:rPr lang="en-US" sz="2800" dirty="0"/>
                        <a:t>6</a:t>
                      </a:r>
                    </a:p>
                  </a:txBody>
                  <a:tcPr/>
                </a:tc>
                <a:extLst>
                  <a:ext uri="{0D108BD9-81ED-4DB2-BD59-A6C34878D82A}">
                    <a16:rowId xmlns:a16="http://schemas.microsoft.com/office/drawing/2014/main" val="3199236233"/>
                  </a:ext>
                </a:extLst>
              </a:tr>
              <a:tr h="712542">
                <a:tc>
                  <a:txBody>
                    <a:bodyPr/>
                    <a:lstStyle/>
                    <a:p>
                      <a:pPr algn="ctr"/>
                      <a:r>
                        <a:rPr lang="en-US" sz="2800" dirty="0"/>
                        <a:t>3</a:t>
                      </a:r>
                    </a:p>
                  </a:txBody>
                  <a:tcPr/>
                </a:tc>
                <a:tc>
                  <a:txBody>
                    <a:bodyPr/>
                    <a:lstStyle/>
                    <a:p>
                      <a:pPr algn="ctr"/>
                      <a:r>
                        <a:rPr lang="en-US" sz="2800" dirty="0"/>
                        <a:t>3</a:t>
                      </a:r>
                    </a:p>
                  </a:txBody>
                  <a:tcPr/>
                </a:tc>
                <a:tc>
                  <a:txBody>
                    <a:bodyPr/>
                    <a:lstStyle/>
                    <a:p>
                      <a:pPr algn="ctr"/>
                      <a:r>
                        <a:rPr lang="en-US" sz="2800" dirty="0"/>
                        <a:t>4</a:t>
                      </a:r>
                    </a:p>
                  </a:txBody>
                  <a:tcPr/>
                </a:tc>
                <a:tc>
                  <a:txBody>
                    <a:bodyPr/>
                    <a:lstStyle/>
                    <a:p>
                      <a:pPr algn="ctr"/>
                      <a:r>
                        <a:rPr lang="en-US" sz="2800" dirty="0"/>
                        <a:t>5</a:t>
                      </a:r>
                    </a:p>
                  </a:txBody>
                  <a:tcPr/>
                </a:tc>
                <a:tc>
                  <a:txBody>
                    <a:bodyPr/>
                    <a:lstStyle/>
                    <a:p>
                      <a:pPr algn="ctr"/>
                      <a:r>
                        <a:rPr lang="en-US" sz="2800" dirty="0"/>
                        <a:t>?</a:t>
                      </a:r>
                    </a:p>
                  </a:txBody>
                  <a:tcPr/>
                </a:tc>
                <a:tc>
                  <a:txBody>
                    <a:bodyPr/>
                    <a:lstStyle/>
                    <a:p>
                      <a:pPr algn="ctr"/>
                      <a:r>
                        <a:rPr lang="en-US" sz="2800" dirty="0"/>
                        <a:t>-</a:t>
                      </a:r>
                    </a:p>
                  </a:txBody>
                  <a:tcPr/>
                </a:tc>
                <a:tc>
                  <a:txBody>
                    <a:bodyPr/>
                    <a:lstStyle/>
                    <a:p>
                      <a:pPr algn="ctr"/>
                      <a:r>
                        <a:rPr lang="en-US" sz="2800" dirty="0"/>
                        <a:t>-</a:t>
                      </a:r>
                    </a:p>
                  </a:txBody>
                  <a:tcPr/>
                </a:tc>
                <a:extLst>
                  <a:ext uri="{0D108BD9-81ED-4DB2-BD59-A6C34878D82A}">
                    <a16:rowId xmlns:a16="http://schemas.microsoft.com/office/drawing/2014/main" val="3202500471"/>
                  </a:ext>
                </a:extLst>
              </a:tr>
            </a:tbl>
          </a:graphicData>
        </a:graphic>
      </p:graphicFrame>
      <p:sp>
        <p:nvSpPr>
          <p:cNvPr id="11" name="TextBox 10">
            <a:extLst>
              <a:ext uri="{FF2B5EF4-FFF2-40B4-BE49-F238E27FC236}">
                <a16:creationId xmlns:a16="http://schemas.microsoft.com/office/drawing/2014/main" id="{CB1910F0-755F-7549-91CB-A352359EF037}"/>
              </a:ext>
            </a:extLst>
          </p:cNvPr>
          <p:cNvSpPr txBox="1"/>
          <p:nvPr/>
        </p:nvSpPr>
        <p:spPr>
          <a:xfrm>
            <a:off x="5746969" y="1513530"/>
            <a:ext cx="324128" cy="461665"/>
          </a:xfrm>
          <a:prstGeom prst="rect">
            <a:avLst/>
          </a:prstGeom>
          <a:noFill/>
        </p:spPr>
        <p:txBody>
          <a:bodyPr wrap="none" rtlCol="0">
            <a:spAutoFit/>
          </a:bodyPr>
          <a:lstStyle/>
          <a:p>
            <a:r>
              <a:rPr lang="en-US" sz="2400" dirty="0"/>
              <a:t>v</a:t>
            </a:r>
          </a:p>
        </p:txBody>
      </p:sp>
      <p:sp>
        <p:nvSpPr>
          <p:cNvPr id="12" name="TextBox 11">
            <a:extLst>
              <a:ext uri="{FF2B5EF4-FFF2-40B4-BE49-F238E27FC236}">
                <a16:creationId xmlns:a16="http://schemas.microsoft.com/office/drawing/2014/main" id="{CCA13504-4300-BE43-89C4-24DF15348BE6}"/>
              </a:ext>
            </a:extLst>
          </p:cNvPr>
          <p:cNvSpPr txBox="1"/>
          <p:nvPr/>
        </p:nvSpPr>
        <p:spPr>
          <a:xfrm>
            <a:off x="6669390" y="1456263"/>
            <a:ext cx="346570" cy="461665"/>
          </a:xfrm>
          <a:prstGeom prst="rect">
            <a:avLst/>
          </a:prstGeom>
          <a:noFill/>
        </p:spPr>
        <p:txBody>
          <a:bodyPr wrap="none" rtlCol="0">
            <a:spAutoFit/>
          </a:bodyPr>
          <a:lstStyle/>
          <a:p>
            <a:r>
              <a:rPr lang="en-US" sz="2400" dirty="0"/>
              <a:t>u</a:t>
            </a:r>
          </a:p>
        </p:txBody>
      </p:sp>
    </p:spTree>
    <p:extLst>
      <p:ext uri="{BB962C8B-B14F-4D97-AF65-F5344CB8AC3E}">
        <p14:creationId xmlns:p14="http://schemas.microsoft.com/office/powerpoint/2010/main" val="4014727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F3AC509-4818-C245-BCB9-E4D02129BD2B}"/>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237A4E9B-D689-2D40-8466-DF71BA5CB225}"/>
              </a:ext>
            </a:extLst>
          </p:cNvPr>
          <p:cNvSpPr>
            <a:spLocks noGrp="1"/>
          </p:cNvSpPr>
          <p:nvPr>
            <p:ph type="sldNum" sz="quarter" idx="12"/>
          </p:nvPr>
        </p:nvSpPr>
        <p:spPr/>
        <p:txBody>
          <a:bodyPr/>
          <a:lstStyle/>
          <a:p>
            <a:fld id="{659665DE-58FC-41F4-AC58-2C90A5E00527}" type="slidenum">
              <a:rPr lang="en-US" smtClean="0"/>
              <a:t>15</a:t>
            </a:fld>
            <a:endParaRPr lang="en-US"/>
          </a:p>
        </p:txBody>
      </p:sp>
      <p:sp>
        <p:nvSpPr>
          <p:cNvPr id="31" name="Oval 30">
            <a:extLst>
              <a:ext uri="{FF2B5EF4-FFF2-40B4-BE49-F238E27FC236}">
                <a16:creationId xmlns:a16="http://schemas.microsoft.com/office/drawing/2014/main" id="{B4247357-61BC-0946-9149-40585086CD73}"/>
              </a:ext>
            </a:extLst>
          </p:cNvPr>
          <p:cNvSpPr/>
          <p:nvPr/>
        </p:nvSpPr>
        <p:spPr>
          <a:xfrm>
            <a:off x="10152869" y="173094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u</a:t>
            </a:r>
          </a:p>
        </p:txBody>
      </p:sp>
      <p:grpSp>
        <p:nvGrpSpPr>
          <p:cNvPr id="34" name="Group 33">
            <a:extLst>
              <a:ext uri="{FF2B5EF4-FFF2-40B4-BE49-F238E27FC236}">
                <a16:creationId xmlns:a16="http://schemas.microsoft.com/office/drawing/2014/main" id="{286FE4C2-8402-B549-8F67-113620947D50}"/>
              </a:ext>
            </a:extLst>
          </p:cNvPr>
          <p:cNvGrpSpPr/>
          <p:nvPr/>
        </p:nvGrpSpPr>
        <p:grpSpPr>
          <a:xfrm>
            <a:off x="8666030" y="1682979"/>
            <a:ext cx="923671" cy="795269"/>
            <a:chOff x="4033946" y="340822"/>
            <a:chExt cx="369435" cy="353411"/>
          </a:xfrm>
        </p:grpSpPr>
        <p:sp>
          <p:nvSpPr>
            <p:cNvPr id="35" name="Oval 34">
              <a:extLst>
                <a:ext uri="{FF2B5EF4-FFF2-40B4-BE49-F238E27FC236}">
                  <a16:creationId xmlns:a16="http://schemas.microsoft.com/office/drawing/2014/main" id="{A320EE39-21D1-3949-8857-6FF0BFB4A99F}"/>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53F059A-81B9-A746-BEC7-1F42ECEEDF40}"/>
                </a:ext>
              </a:extLst>
            </p:cNvPr>
            <p:cNvSpPr txBox="1"/>
            <p:nvPr/>
          </p:nvSpPr>
          <p:spPr>
            <a:xfrm>
              <a:off x="4033946" y="425273"/>
              <a:ext cx="369435" cy="232515"/>
            </a:xfrm>
            <a:prstGeom prst="rect">
              <a:avLst/>
            </a:prstGeom>
            <a:noFill/>
          </p:spPr>
          <p:txBody>
            <a:bodyPr wrap="square" rtlCol="0">
              <a:spAutoFit/>
            </a:bodyPr>
            <a:lstStyle/>
            <a:p>
              <a:pPr algn="ctr"/>
              <a:r>
                <a:rPr lang="en-US" sz="2800" dirty="0"/>
                <a:t>v</a:t>
              </a:r>
            </a:p>
          </p:txBody>
        </p:sp>
      </p:grpSp>
      <p:grpSp>
        <p:nvGrpSpPr>
          <p:cNvPr id="37" name="Group 36">
            <a:extLst>
              <a:ext uri="{FF2B5EF4-FFF2-40B4-BE49-F238E27FC236}">
                <a16:creationId xmlns:a16="http://schemas.microsoft.com/office/drawing/2014/main" id="{F8EEAA5F-32F4-CD43-8C51-67ECDA0D03F8}"/>
              </a:ext>
            </a:extLst>
          </p:cNvPr>
          <p:cNvGrpSpPr/>
          <p:nvPr/>
        </p:nvGrpSpPr>
        <p:grpSpPr>
          <a:xfrm>
            <a:off x="8023424" y="2991310"/>
            <a:ext cx="923671" cy="795269"/>
            <a:chOff x="4032274" y="340822"/>
            <a:chExt cx="369435" cy="353411"/>
          </a:xfrm>
        </p:grpSpPr>
        <p:sp>
          <p:nvSpPr>
            <p:cNvPr id="38" name="Oval 37">
              <a:extLst>
                <a:ext uri="{FF2B5EF4-FFF2-40B4-BE49-F238E27FC236}">
                  <a16:creationId xmlns:a16="http://schemas.microsoft.com/office/drawing/2014/main" id="{2931EBCA-E3AD-3641-9AF8-0F78B78C6564}"/>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A630D603-6E6A-C141-89AE-E764ED67BD1F}"/>
                </a:ext>
              </a:extLst>
            </p:cNvPr>
            <p:cNvSpPr txBox="1"/>
            <p:nvPr/>
          </p:nvSpPr>
          <p:spPr>
            <a:xfrm>
              <a:off x="4032274" y="409325"/>
              <a:ext cx="369435" cy="232515"/>
            </a:xfrm>
            <a:prstGeom prst="rect">
              <a:avLst/>
            </a:prstGeom>
            <a:noFill/>
          </p:spPr>
          <p:txBody>
            <a:bodyPr wrap="square" rtlCol="0">
              <a:spAutoFit/>
            </a:bodyPr>
            <a:lstStyle/>
            <a:p>
              <a:pPr algn="ctr"/>
              <a:r>
                <a:rPr lang="en-US" sz="2800" dirty="0"/>
                <a:t>x</a:t>
              </a:r>
            </a:p>
          </p:txBody>
        </p:sp>
      </p:grpSp>
      <p:cxnSp>
        <p:nvCxnSpPr>
          <p:cNvPr id="40" name="Straight Arrow Connector 39">
            <a:extLst>
              <a:ext uri="{FF2B5EF4-FFF2-40B4-BE49-F238E27FC236}">
                <a16:creationId xmlns:a16="http://schemas.microsoft.com/office/drawing/2014/main" id="{99640EF0-E01A-0947-AF8B-3645D72700B7}"/>
              </a:ext>
            </a:extLst>
          </p:cNvPr>
          <p:cNvCxnSpPr>
            <a:cxnSpLocks/>
          </p:cNvCxnSpPr>
          <p:nvPr/>
        </p:nvCxnSpPr>
        <p:spPr>
          <a:xfrm flipV="1">
            <a:off x="8517528" y="2465243"/>
            <a:ext cx="466017" cy="528484"/>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08D69642-F5A3-C140-AAD0-2990B89D4DFE}"/>
              </a:ext>
            </a:extLst>
          </p:cNvPr>
          <p:cNvGrpSpPr/>
          <p:nvPr/>
        </p:nvGrpSpPr>
        <p:grpSpPr>
          <a:xfrm>
            <a:off x="9822636" y="3046563"/>
            <a:ext cx="923671" cy="795269"/>
            <a:chOff x="4033946" y="340822"/>
            <a:chExt cx="369435" cy="353411"/>
          </a:xfrm>
        </p:grpSpPr>
        <p:sp>
          <p:nvSpPr>
            <p:cNvPr id="42" name="Oval 41">
              <a:extLst>
                <a:ext uri="{FF2B5EF4-FFF2-40B4-BE49-F238E27FC236}">
                  <a16:creationId xmlns:a16="http://schemas.microsoft.com/office/drawing/2014/main" id="{7207B91E-2E7E-D142-81AD-B9E310100E3B}"/>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B10C92CB-9EDA-8A42-8E39-9F38B9C7A84A}"/>
                </a:ext>
              </a:extLst>
            </p:cNvPr>
            <p:cNvSpPr txBox="1"/>
            <p:nvPr/>
          </p:nvSpPr>
          <p:spPr>
            <a:xfrm>
              <a:off x="4033946" y="385621"/>
              <a:ext cx="369435" cy="232515"/>
            </a:xfrm>
            <a:prstGeom prst="rect">
              <a:avLst/>
            </a:prstGeom>
            <a:noFill/>
          </p:spPr>
          <p:txBody>
            <a:bodyPr wrap="square" rtlCol="0">
              <a:spAutoFit/>
            </a:bodyPr>
            <a:lstStyle/>
            <a:p>
              <a:pPr algn="ctr"/>
              <a:r>
                <a:rPr lang="en-US" sz="2800" dirty="0"/>
                <a:t>w</a:t>
              </a:r>
            </a:p>
          </p:txBody>
        </p:sp>
      </p:grpSp>
      <p:cxnSp>
        <p:nvCxnSpPr>
          <p:cNvPr id="44" name="Straight Arrow Connector 43">
            <a:extLst>
              <a:ext uri="{FF2B5EF4-FFF2-40B4-BE49-F238E27FC236}">
                <a16:creationId xmlns:a16="http://schemas.microsoft.com/office/drawing/2014/main" id="{D2528220-60DD-CD40-A3D4-48849DB9B9D3}"/>
              </a:ext>
            </a:extLst>
          </p:cNvPr>
          <p:cNvCxnSpPr>
            <a:cxnSpLocks/>
            <a:endCxn id="31" idx="4"/>
          </p:cNvCxnSpPr>
          <p:nvPr/>
        </p:nvCxnSpPr>
        <p:spPr>
          <a:xfrm flipV="1">
            <a:off x="10358704" y="2526213"/>
            <a:ext cx="235969" cy="445532"/>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891DBB7F-8FEC-A340-9347-D32D3D0F5475}"/>
              </a:ext>
            </a:extLst>
          </p:cNvPr>
          <p:cNvGrpSpPr/>
          <p:nvPr/>
        </p:nvGrpSpPr>
        <p:grpSpPr>
          <a:xfrm>
            <a:off x="10014852" y="4410140"/>
            <a:ext cx="923671" cy="795269"/>
            <a:chOff x="4032274" y="340822"/>
            <a:chExt cx="369435" cy="353411"/>
          </a:xfrm>
        </p:grpSpPr>
        <p:sp>
          <p:nvSpPr>
            <p:cNvPr id="47" name="Oval 46">
              <a:extLst>
                <a:ext uri="{FF2B5EF4-FFF2-40B4-BE49-F238E27FC236}">
                  <a16:creationId xmlns:a16="http://schemas.microsoft.com/office/drawing/2014/main" id="{14595FB5-9385-8D42-A597-8A1CE9CAA551}"/>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7912FC75-8531-4141-B8FA-52D68F59315A}"/>
                </a:ext>
              </a:extLst>
            </p:cNvPr>
            <p:cNvSpPr txBox="1"/>
            <p:nvPr/>
          </p:nvSpPr>
          <p:spPr>
            <a:xfrm>
              <a:off x="4032274" y="386378"/>
              <a:ext cx="369435" cy="232515"/>
            </a:xfrm>
            <a:prstGeom prst="rect">
              <a:avLst/>
            </a:prstGeom>
            <a:noFill/>
          </p:spPr>
          <p:txBody>
            <a:bodyPr wrap="square" rtlCol="0">
              <a:spAutoFit/>
            </a:bodyPr>
            <a:lstStyle/>
            <a:p>
              <a:pPr algn="ctr"/>
              <a:r>
                <a:rPr lang="en-US" sz="2800" dirty="0"/>
                <a:t>t</a:t>
              </a:r>
            </a:p>
          </p:txBody>
        </p:sp>
      </p:grpSp>
      <p:cxnSp>
        <p:nvCxnSpPr>
          <p:cNvPr id="49" name="Straight Arrow Connector 48">
            <a:extLst>
              <a:ext uri="{FF2B5EF4-FFF2-40B4-BE49-F238E27FC236}">
                <a16:creationId xmlns:a16="http://schemas.microsoft.com/office/drawing/2014/main" id="{2BE2B222-971C-B847-9305-08FC7ECC29CF}"/>
              </a:ext>
            </a:extLst>
          </p:cNvPr>
          <p:cNvCxnSpPr>
            <a:cxnSpLocks/>
          </p:cNvCxnSpPr>
          <p:nvPr/>
        </p:nvCxnSpPr>
        <p:spPr>
          <a:xfrm flipV="1">
            <a:off x="10435036" y="3864293"/>
            <a:ext cx="1" cy="52338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FAE9C2E6-DC71-F34F-91F5-A016D7289F09}"/>
              </a:ext>
            </a:extLst>
          </p:cNvPr>
          <p:cNvSpPr txBox="1"/>
          <p:nvPr/>
        </p:nvSpPr>
        <p:spPr>
          <a:xfrm>
            <a:off x="65661" y="2211571"/>
            <a:ext cx="692562" cy="369332"/>
          </a:xfrm>
          <a:prstGeom prst="rect">
            <a:avLst/>
          </a:prstGeom>
          <a:noFill/>
        </p:spPr>
        <p:txBody>
          <a:bodyPr wrap="none" rtlCol="0">
            <a:spAutoFit/>
          </a:bodyPr>
          <a:lstStyle/>
          <a:p>
            <a:r>
              <a:rPr lang="en-US" dirty="0"/>
              <a:t>index</a:t>
            </a:r>
          </a:p>
        </p:txBody>
      </p:sp>
      <p:sp>
        <p:nvSpPr>
          <p:cNvPr id="63" name="TextBox 62">
            <a:extLst>
              <a:ext uri="{FF2B5EF4-FFF2-40B4-BE49-F238E27FC236}">
                <a16:creationId xmlns:a16="http://schemas.microsoft.com/office/drawing/2014/main" id="{F1172FAC-6CF6-9B48-8CCF-1831AAEE9A0D}"/>
              </a:ext>
            </a:extLst>
          </p:cNvPr>
          <p:cNvSpPr txBox="1"/>
          <p:nvPr/>
        </p:nvSpPr>
        <p:spPr>
          <a:xfrm>
            <a:off x="65661" y="2861897"/>
            <a:ext cx="686213" cy="369332"/>
          </a:xfrm>
          <a:prstGeom prst="rect">
            <a:avLst/>
          </a:prstGeom>
          <a:noFill/>
        </p:spPr>
        <p:txBody>
          <a:bodyPr wrap="none" rtlCol="0">
            <a:spAutoFit/>
          </a:bodyPr>
          <a:lstStyle/>
          <a:p>
            <a:r>
              <a:rPr lang="en-US" dirty="0"/>
              <a:t>value</a:t>
            </a:r>
          </a:p>
        </p:txBody>
      </p:sp>
      <p:cxnSp>
        <p:nvCxnSpPr>
          <p:cNvPr id="71" name="Straight Connector 70">
            <a:extLst>
              <a:ext uri="{FF2B5EF4-FFF2-40B4-BE49-F238E27FC236}">
                <a16:creationId xmlns:a16="http://schemas.microsoft.com/office/drawing/2014/main" id="{8B93730A-9608-654C-9053-7912B1E0601F}"/>
              </a:ext>
            </a:extLst>
          </p:cNvPr>
          <p:cNvCxnSpPr/>
          <p:nvPr/>
        </p:nvCxnSpPr>
        <p:spPr>
          <a:xfrm>
            <a:off x="7659127" y="1200912"/>
            <a:ext cx="0" cy="524308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itle 72">
            <a:extLst>
              <a:ext uri="{FF2B5EF4-FFF2-40B4-BE49-F238E27FC236}">
                <a16:creationId xmlns:a16="http://schemas.microsoft.com/office/drawing/2014/main" id="{7336CCB2-2396-3E40-AA49-47CE8CCCEF71}"/>
              </a:ext>
            </a:extLst>
          </p:cNvPr>
          <p:cNvSpPr>
            <a:spLocks noGrp="1"/>
          </p:cNvSpPr>
          <p:nvPr>
            <p:ph type="title"/>
          </p:nvPr>
        </p:nvSpPr>
        <p:spPr/>
        <p:txBody>
          <a:bodyPr>
            <a:noAutofit/>
          </a:bodyPr>
          <a:lstStyle/>
          <a:p>
            <a:r>
              <a:rPr lang="en-US" sz="3600" dirty="0"/>
              <a:t>Exercise (1 min)</a:t>
            </a:r>
            <a:br>
              <a:rPr lang="en-US" sz="3600" dirty="0"/>
            </a:br>
            <a:r>
              <a:rPr lang="en-US" sz="3600" dirty="0"/>
              <a:t>at each node’s position, store the index of the parent node</a:t>
            </a:r>
          </a:p>
        </p:txBody>
      </p:sp>
      <p:sp>
        <p:nvSpPr>
          <p:cNvPr id="78" name="TextBox 77">
            <a:extLst>
              <a:ext uri="{FF2B5EF4-FFF2-40B4-BE49-F238E27FC236}">
                <a16:creationId xmlns:a16="http://schemas.microsoft.com/office/drawing/2014/main" id="{49A98820-A837-8541-B31B-FC32F59D0E45}"/>
              </a:ext>
            </a:extLst>
          </p:cNvPr>
          <p:cNvSpPr txBox="1"/>
          <p:nvPr/>
        </p:nvSpPr>
        <p:spPr>
          <a:xfrm>
            <a:off x="1229225" y="1536643"/>
            <a:ext cx="306494" cy="461665"/>
          </a:xfrm>
          <a:prstGeom prst="rect">
            <a:avLst/>
          </a:prstGeom>
          <a:noFill/>
        </p:spPr>
        <p:txBody>
          <a:bodyPr wrap="none" rtlCol="0">
            <a:spAutoFit/>
          </a:bodyPr>
          <a:lstStyle/>
          <a:p>
            <a:r>
              <a:rPr lang="en-US" sz="2400" dirty="0"/>
              <a:t>z</a:t>
            </a:r>
          </a:p>
        </p:txBody>
      </p:sp>
      <p:sp>
        <p:nvSpPr>
          <p:cNvPr id="79" name="TextBox 78">
            <a:extLst>
              <a:ext uri="{FF2B5EF4-FFF2-40B4-BE49-F238E27FC236}">
                <a16:creationId xmlns:a16="http://schemas.microsoft.com/office/drawing/2014/main" id="{E2085E45-544A-E84E-990E-25F82F692715}"/>
              </a:ext>
            </a:extLst>
          </p:cNvPr>
          <p:cNvSpPr txBox="1"/>
          <p:nvPr/>
        </p:nvSpPr>
        <p:spPr>
          <a:xfrm>
            <a:off x="2173809" y="1538271"/>
            <a:ext cx="324128" cy="461665"/>
          </a:xfrm>
          <a:prstGeom prst="rect">
            <a:avLst/>
          </a:prstGeom>
          <a:noFill/>
        </p:spPr>
        <p:txBody>
          <a:bodyPr wrap="none" rtlCol="0">
            <a:spAutoFit/>
          </a:bodyPr>
          <a:lstStyle/>
          <a:p>
            <a:r>
              <a:rPr lang="en-US" sz="2400" dirty="0"/>
              <a:t>y</a:t>
            </a:r>
          </a:p>
        </p:txBody>
      </p:sp>
      <p:sp>
        <p:nvSpPr>
          <p:cNvPr id="80" name="TextBox 79">
            <a:extLst>
              <a:ext uri="{FF2B5EF4-FFF2-40B4-BE49-F238E27FC236}">
                <a16:creationId xmlns:a16="http://schemas.microsoft.com/office/drawing/2014/main" id="{50923E2E-BF67-814D-8338-6803C135906F}"/>
              </a:ext>
            </a:extLst>
          </p:cNvPr>
          <p:cNvSpPr txBox="1"/>
          <p:nvPr/>
        </p:nvSpPr>
        <p:spPr>
          <a:xfrm>
            <a:off x="3073152" y="1515922"/>
            <a:ext cx="287258" cy="461665"/>
          </a:xfrm>
          <a:prstGeom prst="rect">
            <a:avLst/>
          </a:prstGeom>
          <a:noFill/>
        </p:spPr>
        <p:txBody>
          <a:bodyPr wrap="none" rtlCol="0">
            <a:spAutoFit/>
          </a:bodyPr>
          <a:lstStyle/>
          <a:p>
            <a:r>
              <a:rPr lang="en-US" sz="2400" dirty="0"/>
              <a:t>t</a:t>
            </a:r>
          </a:p>
        </p:txBody>
      </p:sp>
      <p:sp>
        <p:nvSpPr>
          <p:cNvPr id="81" name="TextBox 80">
            <a:extLst>
              <a:ext uri="{FF2B5EF4-FFF2-40B4-BE49-F238E27FC236}">
                <a16:creationId xmlns:a16="http://schemas.microsoft.com/office/drawing/2014/main" id="{E3F7A42B-1BB7-7E45-935A-79594E840773}"/>
              </a:ext>
            </a:extLst>
          </p:cNvPr>
          <p:cNvSpPr txBox="1"/>
          <p:nvPr/>
        </p:nvSpPr>
        <p:spPr>
          <a:xfrm>
            <a:off x="3957566" y="1549096"/>
            <a:ext cx="317716" cy="461665"/>
          </a:xfrm>
          <a:prstGeom prst="rect">
            <a:avLst/>
          </a:prstGeom>
          <a:noFill/>
        </p:spPr>
        <p:txBody>
          <a:bodyPr wrap="none" rtlCol="0">
            <a:spAutoFit/>
          </a:bodyPr>
          <a:lstStyle/>
          <a:p>
            <a:r>
              <a:rPr lang="en-US" sz="2400" dirty="0"/>
              <a:t>x</a:t>
            </a:r>
          </a:p>
        </p:txBody>
      </p:sp>
      <p:sp>
        <p:nvSpPr>
          <p:cNvPr id="82" name="TextBox 81">
            <a:extLst>
              <a:ext uri="{FF2B5EF4-FFF2-40B4-BE49-F238E27FC236}">
                <a16:creationId xmlns:a16="http://schemas.microsoft.com/office/drawing/2014/main" id="{55CA4B59-792E-2543-A130-47750958AD34}"/>
              </a:ext>
            </a:extLst>
          </p:cNvPr>
          <p:cNvSpPr txBox="1"/>
          <p:nvPr/>
        </p:nvSpPr>
        <p:spPr>
          <a:xfrm>
            <a:off x="4881579" y="1546278"/>
            <a:ext cx="404278" cy="461665"/>
          </a:xfrm>
          <a:prstGeom prst="rect">
            <a:avLst/>
          </a:prstGeom>
          <a:noFill/>
        </p:spPr>
        <p:txBody>
          <a:bodyPr wrap="none" rtlCol="0">
            <a:spAutoFit/>
          </a:bodyPr>
          <a:lstStyle/>
          <a:p>
            <a:r>
              <a:rPr lang="en-US" sz="2400" dirty="0"/>
              <a:t>w</a:t>
            </a:r>
          </a:p>
        </p:txBody>
      </p:sp>
      <p:sp>
        <p:nvSpPr>
          <p:cNvPr id="32" name="Oval 31">
            <a:extLst>
              <a:ext uri="{FF2B5EF4-FFF2-40B4-BE49-F238E27FC236}">
                <a16:creationId xmlns:a16="http://schemas.microsoft.com/office/drawing/2014/main" id="{4B5A3E67-022F-0E4E-8A51-70E3A727B56D}"/>
              </a:ext>
            </a:extLst>
          </p:cNvPr>
          <p:cNvSpPr/>
          <p:nvPr/>
        </p:nvSpPr>
        <p:spPr>
          <a:xfrm>
            <a:off x="7926257" y="444428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z</a:t>
            </a:r>
          </a:p>
        </p:txBody>
      </p:sp>
      <p:sp>
        <p:nvSpPr>
          <p:cNvPr id="33" name="Oval 32">
            <a:extLst>
              <a:ext uri="{FF2B5EF4-FFF2-40B4-BE49-F238E27FC236}">
                <a16:creationId xmlns:a16="http://schemas.microsoft.com/office/drawing/2014/main" id="{50B143C6-6F8A-5248-8F4A-34421C453E29}"/>
              </a:ext>
            </a:extLst>
          </p:cNvPr>
          <p:cNvSpPr/>
          <p:nvPr/>
        </p:nvSpPr>
        <p:spPr>
          <a:xfrm>
            <a:off x="8827205" y="4387679"/>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y</a:t>
            </a:r>
          </a:p>
        </p:txBody>
      </p:sp>
      <p:cxnSp>
        <p:nvCxnSpPr>
          <p:cNvPr id="45" name="Straight Arrow Connector 44">
            <a:extLst>
              <a:ext uri="{FF2B5EF4-FFF2-40B4-BE49-F238E27FC236}">
                <a16:creationId xmlns:a16="http://schemas.microsoft.com/office/drawing/2014/main" id="{69558171-6637-F64F-84FA-46D43806985F}"/>
              </a:ext>
            </a:extLst>
          </p:cNvPr>
          <p:cNvCxnSpPr>
            <a:cxnSpLocks/>
          </p:cNvCxnSpPr>
          <p:nvPr/>
        </p:nvCxnSpPr>
        <p:spPr>
          <a:xfrm flipV="1">
            <a:off x="8293764" y="3820414"/>
            <a:ext cx="74296" cy="580150"/>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AE9FB60-2379-C34C-AD56-14385F1EAAEC}"/>
              </a:ext>
            </a:extLst>
          </p:cNvPr>
          <p:cNvCxnSpPr>
            <a:cxnSpLocks/>
          </p:cNvCxnSpPr>
          <p:nvPr/>
        </p:nvCxnSpPr>
        <p:spPr>
          <a:xfrm flipH="1" flipV="1">
            <a:off x="8885615" y="3722287"/>
            <a:ext cx="275507" cy="598989"/>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9" name="Table 8">
            <a:extLst>
              <a:ext uri="{FF2B5EF4-FFF2-40B4-BE49-F238E27FC236}">
                <a16:creationId xmlns:a16="http://schemas.microsoft.com/office/drawing/2014/main" id="{8DC0B44B-7308-B441-9757-7F4481FC311E}"/>
              </a:ext>
            </a:extLst>
          </p:cNvPr>
          <p:cNvGraphicFramePr>
            <a:graphicFrameLocks noGrp="1"/>
          </p:cNvGraphicFramePr>
          <p:nvPr>
            <p:extLst>
              <p:ext uri="{D42A27DB-BD31-4B8C-83A1-F6EECF244321}">
                <p14:modId xmlns:p14="http://schemas.microsoft.com/office/powerpoint/2010/main" val="1561022706"/>
              </p:ext>
            </p:extLst>
          </p:nvPr>
        </p:nvGraphicFramePr>
        <p:xfrm>
          <a:off x="871991" y="2003916"/>
          <a:ext cx="6422843" cy="1425084"/>
        </p:xfrm>
        <a:graphic>
          <a:graphicData uri="http://schemas.openxmlformats.org/drawingml/2006/table">
            <a:tbl>
              <a:tblPr firstRow="1" bandRow="1">
                <a:tableStyleId>{5C22544A-7EE6-4342-B048-85BDC9FD1C3A}</a:tableStyleId>
              </a:tblPr>
              <a:tblGrid>
                <a:gridCol w="917549">
                  <a:extLst>
                    <a:ext uri="{9D8B030D-6E8A-4147-A177-3AD203B41FA5}">
                      <a16:colId xmlns:a16="http://schemas.microsoft.com/office/drawing/2014/main" val="4238518666"/>
                    </a:ext>
                  </a:extLst>
                </a:gridCol>
                <a:gridCol w="917549">
                  <a:extLst>
                    <a:ext uri="{9D8B030D-6E8A-4147-A177-3AD203B41FA5}">
                      <a16:colId xmlns:a16="http://schemas.microsoft.com/office/drawing/2014/main" val="1870909279"/>
                    </a:ext>
                  </a:extLst>
                </a:gridCol>
                <a:gridCol w="917549">
                  <a:extLst>
                    <a:ext uri="{9D8B030D-6E8A-4147-A177-3AD203B41FA5}">
                      <a16:colId xmlns:a16="http://schemas.microsoft.com/office/drawing/2014/main" val="777605708"/>
                    </a:ext>
                  </a:extLst>
                </a:gridCol>
                <a:gridCol w="917549">
                  <a:extLst>
                    <a:ext uri="{9D8B030D-6E8A-4147-A177-3AD203B41FA5}">
                      <a16:colId xmlns:a16="http://schemas.microsoft.com/office/drawing/2014/main" val="4234213637"/>
                    </a:ext>
                  </a:extLst>
                </a:gridCol>
                <a:gridCol w="917549">
                  <a:extLst>
                    <a:ext uri="{9D8B030D-6E8A-4147-A177-3AD203B41FA5}">
                      <a16:colId xmlns:a16="http://schemas.microsoft.com/office/drawing/2014/main" val="3187310765"/>
                    </a:ext>
                  </a:extLst>
                </a:gridCol>
                <a:gridCol w="917549">
                  <a:extLst>
                    <a:ext uri="{9D8B030D-6E8A-4147-A177-3AD203B41FA5}">
                      <a16:colId xmlns:a16="http://schemas.microsoft.com/office/drawing/2014/main" val="2368903863"/>
                    </a:ext>
                  </a:extLst>
                </a:gridCol>
                <a:gridCol w="917549">
                  <a:extLst>
                    <a:ext uri="{9D8B030D-6E8A-4147-A177-3AD203B41FA5}">
                      <a16:colId xmlns:a16="http://schemas.microsoft.com/office/drawing/2014/main" val="1891528216"/>
                    </a:ext>
                  </a:extLst>
                </a:gridCol>
              </a:tblGrid>
              <a:tr h="712542">
                <a:tc>
                  <a:txBody>
                    <a:bodyPr/>
                    <a:lstStyle/>
                    <a:p>
                      <a:pPr algn="ctr"/>
                      <a:r>
                        <a:rPr lang="en-US" sz="2800" dirty="0"/>
                        <a:t>0</a:t>
                      </a:r>
                    </a:p>
                  </a:txBody>
                  <a:tcPr/>
                </a:tc>
                <a:tc>
                  <a:txBody>
                    <a:bodyPr/>
                    <a:lstStyle/>
                    <a:p>
                      <a:pPr algn="ctr"/>
                      <a:r>
                        <a:rPr lang="en-US" sz="2800" dirty="0"/>
                        <a:t>1</a:t>
                      </a:r>
                    </a:p>
                  </a:txBody>
                  <a:tcPr/>
                </a:tc>
                <a:tc>
                  <a:txBody>
                    <a:bodyPr/>
                    <a:lstStyle/>
                    <a:p>
                      <a:pPr algn="ctr"/>
                      <a:r>
                        <a:rPr lang="en-US" sz="2800" dirty="0"/>
                        <a:t>2</a:t>
                      </a:r>
                    </a:p>
                  </a:txBody>
                  <a:tcPr/>
                </a:tc>
                <a:tc>
                  <a:txBody>
                    <a:bodyPr/>
                    <a:lstStyle/>
                    <a:p>
                      <a:pPr algn="ctr"/>
                      <a:r>
                        <a:rPr lang="en-US" sz="2800" dirty="0"/>
                        <a:t>3</a:t>
                      </a:r>
                    </a:p>
                  </a:txBody>
                  <a:tcPr/>
                </a:tc>
                <a:tc>
                  <a:txBody>
                    <a:bodyPr/>
                    <a:lstStyle/>
                    <a:p>
                      <a:pPr algn="ctr"/>
                      <a:r>
                        <a:rPr lang="en-US" sz="2800" dirty="0"/>
                        <a:t>4</a:t>
                      </a:r>
                    </a:p>
                  </a:txBody>
                  <a:tcPr/>
                </a:tc>
                <a:tc>
                  <a:txBody>
                    <a:bodyPr/>
                    <a:lstStyle/>
                    <a:p>
                      <a:pPr algn="ctr"/>
                      <a:r>
                        <a:rPr lang="en-US" sz="2800" dirty="0"/>
                        <a:t>5</a:t>
                      </a:r>
                    </a:p>
                  </a:txBody>
                  <a:tcPr/>
                </a:tc>
                <a:tc>
                  <a:txBody>
                    <a:bodyPr/>
                    <a:lstStyle/>
                    <a:p>
                      <a:pPr algn="ctr"/>
                      <a:r>
                        <a:rPr lang="en-US" sz="2800" dirty="0"/>
                        <a:t>6</a:t>
                      </a:r>
                    </a:p>
                  </a:txBody>
                  <a:tcPr/>
                </a:tc>
                <a:extLst>
                  <a:ext uri="{0D108BD9-81ED-4DB2-BD59-A6C34878D82A}">
                    <a16:rowId xmlns:a16="http://schemas.microsoft.com/office/drawing/2014/main" val="3199236233"/>
                  </a:ext>
                </a:extLst>
              </a:tr>
              <a:tr h="712542">
                <a:tc>
                  <a:txBody>
                    <a:bodyPr/>
                    <a:lstStyle/>
                    <a:p>
                      <a:pPr algn="ctr"/>
                      <a:r>
                        <a:rPr lang="en-US" sz="2800" dirty="0"/>
                        <a:t>3</a:t>
                      </a:r>
                    </a:p>
                  </a:txBody>
                  <a:tcPr/>
                </a:tc>
                <a:tc>
                  <a:txBody>
                    <a:bodyPr/>
                    <a:lstStyle/>
                    <a:p>
                      <a:pPr algn="ctr"/>
                      <a:r>
                        <a:rPr lang="en-US" sz="2800" dirty="0"/>
                        <a:t>3</a:t>
                      </a:r>
                    </a:p>
                  </a:txBody>
                  <a:tcPr/>
                </a:tc>
                <a:tc>
                  <a:txBody>
                    <a:bodyPr/>
                    <a:lstStyle/>
                    <a:p>
                      <a:pPr algn="ctr"/>
                      <a:r>
                        <a:rPr lang="en-US" sz="2800" dirty="0"/>
                        <a:t>4</a:t>
                      </a:r>
                    </a:p>
                  </a:txBody>
                  <a:tcPr/>
                </a:tc>
                <a:tc>
                  <a:txBody>
                    <a:bodyPr/>
                    <a:lstStyle/>
                    <a:p>
                      <a:pPr algn="ctr"/>
                      <a:r>
                        <a:rPr lang="en-US" sz="2800" dirty="0"/>
                        <a:t>5</a:t>
                      </a:r>
                    </a:p>
                  </a:txBody>
                  <a:tcPr/>
                </a:tc>
                <a:tc>
                  <a:txBody>
                    <a:bodyPr/>
                    <a:lstStyle/>
                    <a:p>
                      <a:pPr algn="ctr"/>
                      <a:r>
                        <a:rPr lang="en-US" sz="2800" dirty="0"/>
                        <a:t>6</a:t>
                      </a:r>
                    </a:p>
                  </a:txBody>
                  <a:tcPr/>
                </a:tc>
                <a:tc>
                  <a:txBody>
                    <a:bodyPr/>
                    <a:lstStyle/>
                    <a:p>
                      <a:pPr algn="ctr"/>
                      <a:r>
                        <a:rPr lang="en-US" sz="2800" dirty="0"/>
                        <a:t>-</a:t>
                      </a:r>
                    </a:p>
                  </a:txBody>
                  <a:tcPr/>
                </a:tc>
                <a:tc>
                  <a:txBody>
                    <a:bodyPr/>
                    <a:lstStyle/>
                    <a:p>
                      <a:pPr algn="ctr"/>
                      <a:r>
                        <a:rPr lang="en-US" sz="2800" dirty="0"/>
                        <a:t>-</a:t>
                      </a:r>
                    </a:p>
                  </a:txBody>
                  <a:tcPr/>
                </a:tc>
                <a:extLst>
                  <a:ext uri="{0D108BD9-81ED-4DB2-BD59-A6C34878D82A}">
                    <a16:rowId xmlns:a16="http://schemas.microsoft.com/office/drawing/2014/main" val="3202500471"/>
                  </a:ext>
                </a:extLst>
              </a:tr>
            </a:tbl>
          </a:graphicData>
        </a:graphic>
      </p:graphicFrame>
      <p:sp>
        <p:nvSpPr>
          <p:cNvPr id="11" name="TextBox 10">
            <a:extLst>
              <a:ext uri="{FF2B5EF4-FFF2-40B4-BE49-F238E27FC236}">
                <a16:creationId xmlns:a16="http://schemas.microsoft.com/office/drawing/2014/main" id="{CB1910F0-755F-7549-91CB-A352359EF037}"/>
              </a:ext>
            </a:extLst>
          </p:cNvPr>
          <p:cNvSpPr txBox="1"/>
          <p:nvPr/>
        </p:nvSpPr>
        <p:spPr>
          <a:xfrm>
            <a:off x="5746969" y="1513530"/>
            <a:ext cx="324128" cy="461665"/>
          </a:xfrm>
          <a:prstGeom prst="rect">
            <a:avLst/>
          </a:prstGeom>
          <a:noFill/>
        </p:spPr>
        <p:txBody>
          <a:bodyPr wrap="none" rtlCol="0">
            <a:spAutoFit/>
          </a:bodyPr>
          <a:lstStyle/>
          <a:p>
            <a:r>
              <a:rPr lang="en-US" sz="2400" dirty="0"/>
              <a:t>v</a:t>
            </a:r>
          </a:p>
        </p:txBody>
      </p:sp>
      <p:sp>
        <p:nvSpPr>
          <p:cNvPr id="12" name="TextBox 11">
            <a:extLst>
              <a:ext uri="{FF2B5EF4-FFF2-40B4-BE49-F238E27FC236}">
                <a16:creationId xmlns:a16="http://schemas.microsoft.com/office/drawing/2014/main" id="{CCA13504-4300-BE43-89C4-24DF15348BE6}"/>
              </a:ext>
            </a:extLst>
          </p:cNvPr>
          <p:cNvSpPr txBox="1"/>
          <p:nvPr/>
        </p:nvSpPr>
        <p:spPr>
          <a:xfrm>
            <a:off x="6669390" y="1456263"/>
            <a:ext cx="346570" cy="461665"/>
          </a:xfrm>
          <a:prstGeom prst="rect">
            <a:avLst/>
          </a:prstGeom>
          <a:noFill/>
        </p:spPr>
        <p:txBody>
          <a:bodyPr wrap="none" rtlCol="0">
            <a:spAutoFit/>
          </a:bodyPr>
          <a:lstStyle/>
          <a:p>
            <a:r>
              <a:rPr lang="en-US" sz="2400" dirty="0"/>
              <a:t>u</a:t>
            </a:r>
          </a:p>
        </p:txBody>
      </p:sp>
    </p:spTree>
    <p:extLst>
      <p:ext uri="{BB962C8B-B14F-4D97-AF65-F5344CB8AC3E}">
        <p14:creationId xmlns:p14="http://schemas.microsoft.com/office/powerpoint/2010/main" val="2542442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F3AC509-4818-C245-BCB9-E4D02129BD2B}"/>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237A4E9B-D689-2D40-8466-DF71BA5CB225}"/>
              </a:ext>
            </a:extLst>
          </p:cNvPr>
          <p:cNvSpPr>
            <a:spLocks noGrp="1"/>
          </p:cNvSpPr>
          <p:nvPr>
            <p:ph type="sldNum" sz="quarter" idx="12"/>
          </p:nvPr>
        </p:nvSpPr>
        <p:spPr/>
        <p:txBody>
          <a:bodyPr/>
          <a:lstStyle/>
          <a:p>
            <a:fld id="{659665DE-58FC-41F4-AC58-2C90A5E00527}" type="slidenum">
              <a:rPr lang="en-US" smtClean="0"/>
              <a:t>16</a:t>
            </a:fld>
            <a:endParaRPr lang="en-US"/>
          </a:p>
        </p:txBody>
      </p:sp>
      <p:sp>
        <p:nvSpPr>
          <p:cNvPr id="31" name="Oval 30">
            <a:extLst>
              <a:ext uri="{FF2B5EF4-FFF2-40B4-BE49-F238E27FC236}">
                <a16:creationId xmlns:a16="http://schemas.microsoft.com/office/drawing/2014/main" id="{B4247357-61BC-0946-9149-40585086CD73}"/>
              </a:ext>
            </a:extLst>
          </p:cNvPr>
          <p:cNvSpPr/>
          <p:nvPr/>
        </p:nvSpPr>
        <p:spPr>
          <a:xfrm>
            <a:off x="10152869" y="173094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u</a:t>
            </a:r>
          </a:p>
        </p:txBody>
      </p:sp>
      <p:grpSp>
        <p:nvGrpSpPr>
          <p:cNvPr id="34" name="Group 33">
            <a:extLst>
              <a:ext uri="{FF2B5EF4-FFF2-40B4-BE49-F238E27FC236}">
                <a16:creationId xmlns:a16="http://schemas.microsoft.com/office/drawing/2014/main" id="{286FE4C2-8402-B549-8F67-113620947D50}"/>
              </a:ext>
            </a:extLst>
          </p:cNvPr>
          <p:cNvGrpSpPr/>
          <p:nvPr/>
        </p:nvGrpSpPr>
        <p:grpSpPr>
          <a:xfrm>
            <a:off x="8666030" y="1682979"/>
            <a:ext cx="923671" cy="795269"/>
            <a:chOff x="4033946" y="340822"/>
            <a:chExt cx="369435" cy="353411"/>
          </a:xfrm>
        </p:grpSpPr>
        <p:sp>
          <p:nvSpPr>
            <p:cNvPr id="35" name="Oval 34">
              <a:extLst>
                <a:ext uri="{FF2B5EF4-FFF2-40B4-BE49-F238E27FC236}">
                  <a16:creationId xmlns:a16="http://schemas.microsoft.com/office/drawing/2014/main" id="{A320EE39-21D1-3949-8857-6FF0BFB4A99F}"/>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53F059A-81B9-A746-BEC7-1F42ECEEDF40}"/>
                </a:ext>
              </a:extLst>
            </p:cNvPr>
            <p:cNvSpPr txBox="1"/>
            <p:nvPr/>
          </p:nvSpPr>
          <p:spPr>
            <a:xfrm>
              <a:off x="4033946" y="425273"/>
              <a:ext cx="369435" cy="232515"/>
            </a:xfrm>
            <a:prstGeom prst="rect">
              <a:avLst/>
            </a:prstGeom>
            <a:noFill/>
          </p:spPr>
          <p:txBody>
            <a:bodyPr wrap="square" rtlCol="0">
              <a:spAutoFit/>
            </a:bodyPr>
            <a:lstStyle/>
            <a:p>
              <a:pPr algn="ctr"/>
              <a:r>
                <a:rPr lang="en-US" sz="2800" dirty="0"/>
                <a:t>v</a:t>
              </a:r>
            </a:p>
          </p:txBody>
        </p:sp>
      </p:grpSp>
      <p:grpSp>
        <p:nvGrpSpPr>
          <p:cNvPr id="37" name="Group 36">
            <a:extLst>
              <a:ext uri="{FF2B5EF4-FFF2-40B4-BE49-F238E27FC236}">
                <a16:creationId xmlns:a16="http://schemas.microsoft.com/office/drawing/2014/main" id="{F8EEAA5F-32F4-CD43-8C51-67ECDA0D03F8}"/>
              </a:ext>
            </a:extLst>
          </p:cNvPr>
          <p:cNvGrpSpPr/>
          <p:nvPr/>
        </p:nvGrpSpPr>
        <p:grpSpPr>
          <a:xfrm>
            <a:off x="8023424" y="2991310"/>
            <a:ext cx="923671" cy="795269"/>
            <a:chOff x="4032274" y="340822"/>
            <a:chExt cx="369435" cy="353411"/>
          </a:xfrm>
        </p:grpSpPr>
        <p:sp>
          <p:nvSpPr>
            <p:cNvPr id="38" name="Oval 37">
              <a:extLst>
                <a:ext uri="{FF2B5EF4-FFF2-40B4-BE49-F238E27FC236}">
                  <a16:creationId xmlns:a16="http://schemas.microsoft.com/office/drawing/2014/main" id="{2931EBCA-E3AD-3641-9AF8-0F78B78C6564}"/>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A630D603-6E6A-C141-89AE-E764ED67BD1F}"/>
                </a:ext>
              </a:extLst>
            </p:cNvPr>
            <p:cNvSpPr txBox="1"/>
            <p:nvPr/>
          </p:nvSpPr>
          <p:spPr>
            <a:xfrm>
              <a:off x="4032274" y="409325"/>
              <a:ext cx="369435" cy="232515"/>
            </a:xfrm>
            <a:prstGeom prst="rect">
              <a:avLst/>
            </a:prstGeom>
            <a:noFill/>
          </p:spPr>
          <p:txBody>
            <a:bodyPr wrap="square" rtlCol="0">
              <a:spAutoFit/>
            </a:bodyPr>
            <a:lstStyle/>
            <a:p>
              <a:pPr algn="ctr"/>
              <a:r>
                <a:rPr lang="en-US" sz="2800" dirty="0"/>
                <a:t>x</a:t>
              </a:r>
            </a:p>
          </p:txBody>
        </p:sp>
      </p:grpSp>
      <p:cxnSp>
        <p:nvCxnSpPr>
          <p:cNvPr id="40" name="Straight Arrow Connector 39">
            <a:extLst>
              <a:ext uri="{FF2B5EF4-FFF2-40B4-BE49-F238E27FC236}">
                <a16:creationId xmlns:a16="http://schemas.microsoft.com/office/drawing/2014/main" id="{99640EF0-E01A-0947-AF8B-3645D72700B7}"/>
              </a:ext>
            </a:extLst>
          </p:cNvPr>
          <p:cNvCxnSpPr>
            <a:cxnSpLocks/>
          </p:cNvCxnSpPr>
          <p:nvPr/>
        </p:nvCxnSpPr>
        <p:spPr>
          <a:xfrm flipV="1">
            <a:off x="8517528" y="2465243"/>
            <a:ext cx="466017" cy="528484"/>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08D69642-F5A3-C140-AAD0-2990B89D4DFE}"/>
              </a:ext>
            </a:extLst>
          </p:cNvPr>
          <p:cNvGrpSpPr/>
          <p:nvPr/>
        </p:nvGrpSpPr>
        <p:grpSpPr>
          <a:xfrm>
            <a:off x="9822636" y="3046563"/>
            <a:ext cx="923671" cy="795269"/>
            <a:chOff x="4033946" y="340822"/>
            <a:chExt cx="369435" cy="353411"/>
          </a:xfrm>
        </p:grpSpPr>
        <p:sp>
          <p:nvSpPr>
            <p:cNvPr id="42" name="Oval 41">
              <a:extLst>
                <a:ext uri="{FF2B5EF4-FFF2-40B4-BE49-F238E27FC236}">
                  <a16:creationId xmlns:a16="http://schemas.microsoft.com/office/drawing/2014/main" id="{7207B91E-2E7E-D142-81AD-B9E310100E3B}"/>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B10C92CB-9EDA-8A42-8E39-9F38B9C7A84A}"/>
                </a:ext>
              </a:extLst>
            </p:cNvPr>
            <p:cNvSpPr txBox="1"/>
            <p:nvPr/>
          </p:nvSpPr>
          <p:spPr>
            <a:xfrm>
              <a:off x="4033946" y="385621"/>
              <a:ext cx="369435" cy="232515"/>
            </a:xfrm>
            <a:prstGeom prst="rect">
              <a:avLst/>
            </a:prstGeom>
            <a:noFill/>
          </p:spPr>
          <p:txBody>
            <a:bodyPr wrap="square" rtlCol="0">
              <a:spAutoFit/>
            </a:bodyPr>
            <a:lstStyle/>
            <a:p>
              <a:pPr algn="ctr"/>
              <a:r>
                <a:rPr lang="en-US" sz="2800" dirty="0"/>
                <a:t>w</a:t>
              </a:r>
            </a:p>
          </p:txBody>
        </p:sp>
      </p:grpSp>
      <p:cxnSp>
        <p:nvCxnSpPr>
          <p:cNvPr id="44" name="Straight Arrow Connector 43">
            <a:extLst>
              <a:ext uri="{FF2B5EF4-FFF2-40B4-BE49-F238E27FC236}">
                <a16:creationId xmlns:a16="http://schemas.microsoft.com/office/drawing/2014/main" id="{D2528220-60DD-CD40-A3D4-48849DB9B9D3}"/>
              </a:ext>
            </a:extLst>
          </p:cNvPr>
          <p:cNvCxnSpPr>
            <a:cxnSpLocks/>
            <a:endCxn id="31" idx="4"/>
          </p:cNvCxnSpPr>
          <p:nvPr/>
        </p:nvCxnSpPr>
        <p:spPr>
          <a:xfrm flipV="1">
            <a:off x="10358704" y="2526213"/>
            <a:ext cx="235969" cy="445532"/>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891DBB7F-8FEC-A340-9347-D32D3D0F5475}"/>
              </a:ext>
            </a:extLst>
          </p:cNvPr>
          <p:cNvGrpSpPr/>
          <p:nvPr/>
        </p:nvGrpSpPr>
        <p:grpSpPr>
          <a:xfrm>
            <a:off x="10014852" y="4410140"/>
            <a:ext cx="923671" cy="795269"/>
            <a:chOff x="4032274" y="340822"/>
            <a:chExt cx="369435" cy="353411"/>
          </a:xfrm>
        </p:grpSpPr>
        <p:sp>
          <p:nvSpPr>
            <p:cNvPr id="47" name="Oval 46">
              <a:extLst>
                <a:ext uri="{FF2B5EF4-FFF2-40B4-BE49-F238E27FC236}">
                  <a16:creationId xmlns:a16="http://schemas.microsoft.com/office/drawing/2014/main" id="{14595FB5-9385-8D42-A597-8A1CE9CAA551}"/>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7912FC75-8531-4141-B8FA-52D68F59315A}"/>
                </a:ext>
              </a:extLst>
            </p:cNvPr>
            <p:cNvSpPr txBox="1"/>
            <p:nvPr/>
          </p:nvSpPr>
          <p:spPr>
            <a:xfrm>
              <a:off x="4032274" y="386378"/>
              <a:ext cx="369435" cy="232515"/>
            </a:xfrm>
            <a:prstGeom prst="rect">
              <a:avLst/>
            </a:prstGeom>
            <a:noFill/>
          </p:spPr>
          <p:txBody>
            <a:bodyPr wrap="square" rtlCol="0">
              <a:spAutoFit/>
            </a:bodyPr>
            <a:lstStyle/>
            <a:p>
              <a:pPr algn="ctr"/>
              <a:r>
                <a:rPr lang="en-US" sz="2800" dirty="0"/>
                <a:t>t</a:t>
              </a:r>
            </a:p>
          </p:txBody>
        </p:sp>
      </p:grpSp>
      <p:cxnSp>
        <p:nvCxnSpPr>
          <p:cNvPr id="49" name="Straight Arrow Connector 48">
            <a:extLst>
              <a:ext uri="{FF2B5EF4-FFF2-40B4-BE49-F238E27FC236}">
                <a16:creationId xmlns:a16="http://schemas.microsoft.com/office/drawing/2014/main" id="{2BE2B222-971C-B847-9305-08FC7ECC29CF}"/>
              </a:ext>
            </a:extLst>
          </p:cNvPr>
          <p:cNvCxnSpPr>
            <a:cxnSpLocks/>
          </p:cNvCxnSpPr>
          <p:nvPr/>
        </p:nvCxnSpPr>
        <p:spPr>
          <a:xfrm flipV="1">
            <a:off x="10435036" y="3864293"/>
            <a:ext cx="1" cy="52338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FAE9C2E6-DC71-F34F-91F5-A016D7289F09}"/>
              </a:ext>
            </a:extLst>
          </p:cNvPr>
          <p:cNvSpPr txBox="1"/>
          <p:nvPr/>
        </p:nvSpPr>
        <p:spPr>
          <a:xfrm>
            <a:off x="65661" y="2211571"/>
            <a:ext cx="692562" cy="369332"/>
          </a:xfrm>
          <a:prstGeom prst="rect">
            <a:avLst/>
          </a:prstGeom>
          <a:noFill/>
        </p:spPr>
        <p:txBody>
          <a:bodyPr wrap="none" rtlCol="0">
            <a:spAutoFit/>
          </a:bodyPr>
          <a:lstStyle/>
          <a:p>
            <a:r>
              <a:rPr lang="en-US" dirty="0"/>
              <a:t>index</a:t>
            </a:r>
          </a:p>
        </p:txBody>
      </p:sp>
      <p:sp>
        <p:nvSpPr>
          <p:cNvPr id="63" name="TextBox 62">
            <a:extLst>
              <a:ext uri="{FF2B5EF4-FFF2-40B4-BE49-F238E27FC236}">
                <a16:creationId xmlns:a16="http://schemas.microsoft.com/office/drawing/2014/main" id="{F1172FAC-6CF6-9B48-8CCF-1831AAEE9A0D}"/>
              </a:ext>
            </a:extLst>
          </p:cNvPr>
          <p:cNvSpPr txBox="1"/>
          <p:nvPr/>
        </p:nvSpPr>
        <p:spPr>
          <a:xfrm>
            <a:off x="65661" y="2861897"/>
            <a:ext cx="686213" cy="369332"/>
          </a:xfrm>
          <a:prstGeom prst="rect">
            <a:avLst/>
          </a:prstGeom>
          <a:noFill/>
        </p:spPr>
        <p:txBody>
          <a:bodyPr wrap="none" rtlCol="0">
            <a:spAutoFit/>
          </a:bodyPr>
          <a:lstStyle/>
          <a:p>
            <a:r>
              <a:rPr lang="en-US" dirty="0"/>
              <a:t>value</a:t>
            </a:r>
          </a:p>
        </p:txBody>
      </p:sp>
      <p:cxnSp>
        <p:nvCxnSpPr>
          <p:cNvPr id="71" name="Straight Connector 70">
            <a:extLst>
              <a:ext uri="{FF2B5EF4-FFF2-40B4-BE49-F238E27FC236}">
                <a16:creationId xmlns:a16="http://schemas.microsoft.com/office/drawing/2014/main" id="{8B93730A-9608-654C-9053-7912B1E0601F}"/>
              </a:ext>
            </a:extLst>
          </p:cNvPr>
          <p:cNvCxnSpPr>
            <a:cxnSpLocks/>
          </p:cNvCxnSpPr>
          <p:nvPr/>
        </p:nvCxnSpPr>
        <p:spPr>
          <a:xfrm>
            <a:off x="7659127" y="1200912"/>
            <a:ext cx="0" cy="400449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itle 72">
            <a:extLst>
              <a:ext uri="{FF2B5EF4-FFF2-40B4-BE49-F238E27FC236}">
                <a16:creationId xmlns:a16="http://schemas.microsoft.com/office/drawing/2014/main" id="{7336CCB2-2396-3E40-AA49-47CE8CCCEF71}"/>
              </a:ext>
            </a:extLst>
          </p:cNvPr>
          <p:cNvSpPr>
            <a:spLocks noGrp="1"/>
          </p:cNvSpPr>
          <p:nvPr>
            <p:ph type="title"/>
          </p:nvPr>
        </p:nvSpPr>
        <p:spPr/>
        <p:txBody>
          <a:bodyPr>
            <a:noAutofit/>
          </a:bodyPr>
          <a:lstStyle/>
          <a:p>
            <a:r>
              <a:rPr lang="en-US" sz="3600" dirty="0"/>
              <a:t>How would </a:t>
            </a:r>
            <a:r>
              <a:rPr lang="en-US" sz="3600" dirty="0" err="1"/>
              <a:t>findSet</a:t>
            </a:r>
            <a:r>
              <a:rPr lang="en-US" sz="3600" dirty="0"/>
              <a:t> work for array implementation?</a:t>
            </a:r>
          </a:p>
        </p:txBody>
      </p:sp>
      <p:sp>
        <p:nvSpPr>
          <p:cNvPr id="78" name="TextBox 77">
            <a:extLst>
              <a:ext uri="{FF2B5EF4-FFF2-40B4-BE49-F238E27FC236}">
                <a16:creationId xmlns:a16="http://schemas.microsoft.com/office/drawing/2014/main" id="{49A98820-A837-8541-B31B-FC32F59D0E45}"/>
              </a:ext>
            </a:extLst>
          </p:cNvPr>
          <p:cNvSpPr txBox="1"/>
          <p:nvPr/>
        </p:nvSpPr>
        <p:spPr>
          <a:xfrm>
            <a:off x="1229225" y="1536643"/>
            <a:ext cx="306494" cy="461665"/>
          </a:xfrm>
          <a:prstGeom prst="rect">
            <a:avLst/>
          </a:prstGeom>
          <a:noFill/>
        </p:spPr>
        <p:txBody>
          <a:bodyPr wrap="none" rtlCol="0">
            <a:spAutoFit/>
          </a:bodyPr>
          <a:lstStyle/>
          <a:p>
            <a:r>
              <a:rPr lang="en-US" sz="2400" dirty="0"/>
              <a:t>z</a:t>
            </a:r>
          </a:p>
        </p:txBody>
      </p:sp>
      <p:sp>
        <p:nvSpPr>
          <p:cNvPr id="79" name="TextBox 78">
            <a:extLst>
              <a:ext uri="{FF2B5EF4-FFF2-40B4-BE49-F238E27FC236}">
                <a16:creationId xmlns:a16="http://schemas.microsoft.com/office/drawing/2014/main" id="{E2085E45-544A-E84E-990E-25F82F692715}"/>
              </a:ext>
            </a:extLst>
          </p:cNvPr>
          <p:cNvSpPr txBox="1"/>
          <p:nvPr/>
        </p:nvSpPr>
        <p:spPr>
          <a:xfrm>
            <a:off x="2173809" y="1538271"/>
            <a:ext cx="324128" cy="461665"/>
          </a:xfrm>
          <a:prstGeom prst="rect">
            <a:avLst/>
          </a:prstGeom>
          <a:noFill/>
        </p:spPr>
        <p:txBody>
          <a:bodyPr wrap="none" rtlCol="0">
            <a:spAutoFit/>
          </a:bodyPr>
          <a:lstStyle/>
          <a:p>
            <a:r>
              <a:rPr lang="en-US" sz="2400" dirty="0"/>
              <a:t>y</a:t>
            </a:r>
          </a:p>
        </p:txBody>
      </p:sp>
      <p:sp>
        <p:nvSpPr>
          <p:cNvPr id="80" name="TextBox 79">
            <a:extLst>
              <a:ext uri="{FF2B5EF4-FFF2-40B4-BE49-F238E27FC236}">
                <a16:creationId xmlns:a16="http://schemas.microsoft.com/office/drawing/2014/main" id="{50923E2E-BF67-814D-8338-6803C135906F}"/>
              </a:ext>
            </a:extLst>
          </p:cNvPr>
          <p:cNvSpPr txBox="1"/>
          <p:nvPr/>
        </p:nvSpPr>
        <p:spPr>
          <a:xfrm>
            <a:off x="3073152" y="1515922"/>
            <a:ext cx="287258" cy="461665"/>
          </a:xfrm>
          <a:prstGeom prst="rect">
            <a:avLst/>
          </a:prstGeom>
          <a:noFill/>
        </p:spPr>
        <p:txBody>
          <a:bodyPr wrap="none" rtlCol="0">
            <a:spAutoFit/>
          </a:bodyPr>
          <a:lstStyle/>
          <a:p>
            <a:r>
              <a:rPr lang="en-US" sz="2400" dirty="0"/>
              <a:t>t</a:t>
            </a:r>
          </a:p>
        </p:txBody>
      </p:sp>
      <p:sp>
        <p:nvSpPr>
          <p:cNvPr id="81" name="TextBox 80">
            <a:extLst>
              <a:ext uri="{FF2B5EF4-FFF2-40B4-BE49-F238E27FC236}">
                <a16:creationId xmlns:a16="http://schemas.microsoft.com/office/drawing/2014/main" id="{E3F7A42B-1BB7-7E45-935A-79594E840773}"/>
              </a:ext>
            </a:extLst>
          </p:cNvPr>
          <p:cNvSpPr txBox="1"/>
          <p:nvPr/>
        </p:nvSpPr>
        <p:spPr>
          <a:xfrm>
            <a:off x="3957566" y="1549096"/>
            <a:ext cx="317716" cy="461665"/>
          </a:xfrm>
          <a:prstGeom prst="rect">
            <a:avLst/>
          </a:prstGeom>
          <a:noFill/>
        </p:spPr>
        <p:txBody>
          <a:bodyPr wrap="none" rtlCol="0">
            <a:spAutoFit/>
          </a:bodyPr>
          <a:lstStyle/>
          <a:p>
            <a:r>
              <a:rPr lang="en-US" sz="2400" dirty="0"/>
              <a:t>x</a:t>
            </a:r>
          </a:p>
        </p:txBody>
      </p:sp>
      <p:sp>
        <p:nvSpPr>
          <p:cNvPr id="82" name="TextBox 81">
            <a:extLst>
              <a:ext uri="{FF2B5EF4-FFF2-40B4-BE49-F238E27FC236}">
                <a16:creationId xmlns:a16="http://schemas.microsoft.com/office/drawing/2014/main" id="{55CA4B59-792E-2543-A130-47750958AD34}"/>
              </a:ext>
            </a:extLst>
          </p:cNvPr>
          <p:cNvSpPr txBox="1"/>
          <p:nvPr/>
        </p:nvSpPr>
        <p:spPr>
          <a:xfrm>
            <a:off x="4881579" y="1546278"/>
            <a:ext cx="404278" cy="461665"/>
          </a:xfrm>
          <a:prstGeom prst="rect">
            <a:avLst/>
          </a:prstGeom>
          <a:noFill/>
        </p:spPr>
        <p:txBody>
          <a:bodyPr wrap="none" rtlCol="0">
            <a:spAutoFit/>
          </a:bodyPr>
          <a:lstStyle/>
          <a:p>
            <a:r>
              <a:rPr lang="en-US" sz="2400" dirty="0"/>
              <a:t>w</a:t>
            </a:r>
          </a:p>
        </p:txBody>
      </p:sp>
      <p:sp>
        <p:nvSpPr>
          <p:cNvPr id="32" name="Oval 31">
            <a:extLst>
              <a:ext uri="{FF2B5EF4-FFF2-40B4-BE49-F238E27FC236}">
                <a16:creationId xmlns:a16="http://schemas.microsoft.com/office/drawing/2014/main" id="{4B5A3E67-022F-0E4E-8A51-70E3A727B56D}"/>
              </a:ext>
            </a:extLst>
          </p:cNvPr>
          <p:cNvSpPr/>
          <p:nvPr/>
        </p:nvSpPr>
        <p:spPr>
          <a:xfrm>
            <a:off x="7926257" y="444428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z</a:t>
            </a:r>
          </a:p>
        </p:txBody>
      </p:sp>
      <p:sp>
        <p:nvSpPr>
          <p:cNvPr id="33" name="Oval 32">
            <a:extLst>
              <a:ext uri="{FF2B5EF4-FFF2-40B4-BE49-F238E27FC236}">
                <a16:creationId xmlns:a16="http://schemas.microsoft.com/office/drawing/2014/main" id="{50B143C6-6F8A-5248-8F4A-34421C453E29}"/>
              </a:ext>
            </a:extLst>
          </p:cNvPr>
          <p:cNvSpPr/>
          <p:nvPr/>
        </p:nvSpPr>
        <p:spPr>
          <a:xfrm>
            <a:off x="8827205" y="4387679"/>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y</a:t>
            </a:r>
          </a:p>
        </p:txBody>
      </p:sp>
      <p:cxnSp>
        <p:nvCxnSpPr>
          <p:cNvPr id="45" name="Straight Arrow Connector 44">
            <a:extLst>
              <a:ext uri="{FF2B5EF4-FFF2-40B4-BE49-F238E27FC236}">
                <a16:creationId xmlns:a16="http://schemas.microsoft.com/office/drawing/2014/main" id="{69558171-6637-F64F-84FA-46D43806985F}"/>
              </a:ext>
            </a:extLst>
          </p:cNvPr>
          <p:cNvCxnSpPr>
            <a:cxnSpLocks/>
          </p:cNvCxnSpPr>
          <p:nvPr/>
        </p:nvCxnSpPr>
        <p:spPr>
          <a:xfrm flipV="1">
            <a:off x="8293764" y="3820414"/>
            <a:ext cx="74296" cy="580150"/>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AE9FB60-2379-C34C-AD56-14385F1EAAEC}"/>
              </a:ext>
            </a:extLst>
          </p:cNvPr>
          <p:cNvCxnSpPr>
            <a:cxnSpLocks/>
          </p:cNvCxnSpPr>
          <p:nvPr/>
        </p:nvCxnSpPr>
        <p:spPr>
          <a:xfrm flipH="1" flipV="1">
            <a:off x="8885615" y="3722287"/>
            <a:ext cx="275507" cy="598989"/>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9" name="Table 8">
            <a:extLst>
              <a:ext uri="{FF2B5EF4-FFF2-40B4-BE49-F238E27FC236}">
                <a16:creationId xmlns:a16="http://schemas.microsoft.com/office/drawing/2014/main" id="{8DC0B44B-7308-B441-9757-7F4481FC311E}"/>
              </a:ext>
            </a:extLst>
          </p:cNvPr>
          <p:cNvGraphicFramePr>
            <a:graphicFrameLocks noGrp="1"/>
          </p:cNvGraphicFramePr>
          <p:nvPr/>
        </p:nvGraphicFramePr>
        <p:xfrm>
          <a:off x="871991" y="2003916"/>
          <a:ext cx="6422843" cy="1425084"/>
        </p:xfrm>
        <a:graphic>
          <a:graphicData uri="http://schemas.openxmlformats.org/drawingml/2006/table">
            <a:tbl>
              <a:tblPr firstRow="1" bandRow="1">
                <a:tableStyleId>{5C22544A-7EE6-4342-B048-85BDC9FD1C3A}</a:tableStyleId>
              </a:tblPr>
              <a:tblGrid>
                <a:gridCol w="917549">
                  <a:extLst>
                    <a:ext uri="{9D8B030D-6E8A-4147-A177-3AD203B41FA5}">
                      <a16:colId xmlns:a16="http://schemas.microsoft.com/office/drawing/2014/main" val="4238518666"/>
                    </a:ext>
                  </a:extLst>
                </a:gridCol>
                <a:gridCol w="917549">
                  <a:extLst>
                    <a:ext uri="{9D8B030D-6E8A-4147-A177-3AD203B41FA5}">
                      <a16:colId xmlns:a16="http://schemas.microsoft.com/office/drawing/2014/main" val="1870909279"/>
                    </a:ext>
                  </a:extLst>
                </a:gridCol>
                <a:gridCol w="917549">
                  <a:extLst>
                    <a:ext uri="{9D8B030D-6E8A-4147-A177-3AD203B41FA5}">
                      <a16:colId xmlns:a16="http://schemas.microsoft.com/office/drawing/2014/main" val="777605708"/>
                    </a:ext>
                  </a:extLst>
                </a:gridCol>
                <a:gridCol w="917549">
                  <a:extLst>
                    <a:ext uri="{9D8B030D-6E8A-4147-A177-3AD203B41FA5}">
                      <a16:colId xmlns:a16="http://schemas.microsoft.com/office/drawing/2014/main" val="4234213637"/>
                    </a:ext>
                  </a:extLst>
                </a:gridCol>
                <a:gridCol w="917549">
                  <a:extLst>
                    <a:ext uri="{9D8B030D-6E8A-4147-A177-3AD203B41FA5}">
                      <a16:colId xmlns:a16="http://schemas.microsoft.com/office/drawing/2014/main" val="3187310765"/>
                    </a:ext>
                  </a:extLst>
                </a:gridCol>
                <a:gridCol w="917549">
                  <a:extLst>
                    <a:ext uri="{9D8B030D-6E8A-4147-A177-3AD203B41FA5}">
                      <a16:colId xmlns:a16="http://schemas.microsoft.com/office/drawing/2014/main" val="2368903863"/>
                    </a:ext>
                  </a:extLst>
                </a:gridCol>
                <a:gridCol w="917549">
                  <a:extLst>
                    <a:ext uri="{9D8B030D-6E8A-4147-A177-3AD203B41FA5}">
                      <a16:colId xmlns:a16="http://schemas.microsoft.com/office/drawing/2014/main" val="1891528216"/>
                    </a:ext>
                  </a:extLst>
                </a:gridCol>
              </a:tblGrid>
              <a:tr h="712542">
                <a:tc>
                  <a:txBody>
                    <a:bodyPr/>
                    <a:lstStyle/>
                    <a:p>
                      <a:pPr algn="ctr"/>
                      <a:r>
                        <a:rPr lang="en-US" sz="2800" dirty="0"/>
                        <a:t>0</a:t>
                      </a:r>
                    </a:p>
                  </a:txBody>
                  <a:tcPr/>
                </a:tc>
                <a:tc>
                  <a:txBody>
                    <a:bodyPr/>
                    <a:lstStyle/>
                    <a:p>
                      <a:pPr algn="ctr"/>
                      <a:r>
                        <a:rPr lang="en-US" sz="2800" dirty="0"/>
                        <a:t>1</a:t>
                      </a:r>
                    </a:p>
                  </a:txBody>
                  <a:tcPr/>
                </a:tc>
                <a:tc>
                  <a:txBody>
                    <a:bodyPr/>
                    <a:lstStyle/>
                    <a:p>
                      <a:pPr algn="ctr"/>
                      <a:r>
                        <a:rPr lang="en-US" sz="2800" dirty="0"/>
                        <a:t>2</a:t>
                      </a:r>
                    </a:p>
                  </a:txBody>
                  <a:tcPr/>
                </a:tc>
                <a:tc>
                  <a:txBody>
                    <a:bodyPr/>
                    <a:lstStyle/>
                    <a:p>
                      <a:pPr algn="ctr"/>
                      <a:r>
                        <a:rPr lang="en-US" sz="2800" dirty="0"/>
                        <a:t>3</a:t>
                      </a:r>
                    </a:p>
                  </a:txBody>
                  <a:tcPr/>
                </a:tc>
                <a:tc>
                  <a:txBody>
                    <a:bodyPr/>
                    <a:lstStyle/>
                    <a:p>
                      <a:pPr algn="ctr"/>
                      <a:r>
                        <a:rPr lang="en-US" sz="2800" dirty="0"/>
                        <a:t>4</a:t>
                      </a:r>
                    </a:p>
                  </a:txBody>
                  <a:tcPr/>
                </a:tc>
                <a:tc>
                  <a:txBody>
                    <a:bodyPr/>
                    <a:lstStyle/>
                    <a:p>
                      <a:pPr algn="ctr"/>
                      <a:r>
                        <a:rPr lang="en-US" sz="2800" dirty="0"/>
                        <a:t>5</a:t>
                      </a:r>
                    </a:p>
                  </a:txBody>
                  <a:tcPr/>
                </a:tc>
                <a:tc>
                  <a:txBody>
                    <a:bodyPr/>
                    <a:lstStyle/>
                    <a:p>
                      <a:pPr algn="ctr"/>
                      <a:r>
                        <a:rPr lang="en-US" sz="2800" dirty="0"/>
                        <a:t>6</a:t>
                      </a:r>
                    </a:p>
                  </a:txBody>
                  <a:tcPr/>
                </a:tc>
                <a:extLst>
                  <a:ext uri="{0D108BD9-81ED-4DB2-BD59-A6C34878D82A}">
                    <a16:rowId xmlns:a16="http://schemas.microsoft.com/office/drawing/2014/main" val="3199236233"/>
                  </a:ext>
                </a:extLst>
              </a:tr>
              <a:tr h="712542">
                <a:tc>
                  <a:txBody>
                    <a:bodyPr/>
                    <a:lstStyle/>
                    <a:p>
                      <a:pPr algn="ctr"/>
                      <a:r>
                        <a:rPr lang="en-US" sz="2800" dirty="0"/>
                        <a:t>3</a:t>
                      </a:r>
                    </a:p>
                  </a:txBody>
                  <a:tcPr/>
                </a:tc>
                <a:tc>
                  <a:txBody>
                    <a:bodyPr/>
                    <a:lstStyle/>
                    <a:p>
                      <a:pPr algn="ctr"/>
                      <a:r>
                        <a:rPr lang="en-US" sz="2800" dirty="0"/>
                        <a:t>3</a:t>
                      </a:r>
                    </a:p>
                  </a:txBody>
                  <a:tcPr/>
                </a:tc>
                <a:tc>
                  <a:txBody>
                    <a:bodyPr/>
                    <a:lstStyle/>
                    <a:p>
                      <a:pPr algn="ctr"/>
                      <a:r>
                        <a:rPr lang="en-US" sz="2800" dirty="0"/>
                        <a:t>4</a:t>
                      </a:r>
                    </a:p>
                  </a:txBody>
                  <a:tcPr/>
                </a:tc>
                <a:tc>
                  <a:txBody>
                    <a:bodyPr/>
                    <a:lstStyle/>
                    <a:p>
                      <a:pPr algn="ctr"/>
                      <a:r>
                        <a:rPr lang="en-US" sz="2800" dirty="0"/>
                        <a:t>5</a:t>
                      </a:r>
                    </a:p>
                  </a:txBody>
                  <a:tcPr/>
                </a:tc>
                <a:tc>
                  <a:txBody>
                    <a:bodyPr/>
                    <a:lstStyle/>
                    <a:p>
                      <a:pPr algn="ctr"/>
                      <a:r>
                        <a:rPr lang="en-US" sz="2800" dirty="0"/>
                        <a:t>6</a:t>
                      </a:r>
                    </a:p>
                  </a:txBody>
                  <a:tcPr/>
                </a:tc>
                <a:tc>
                  <a:txBody>
                    <a:bodyPr/>
                    <a:lstStyle/>
                    <a:p>
                      <a:pPr algn="ctr"/>
                      <a:r>
                        <a:rPr lang="en-US" sz="2800" dirty="0"/>
                        <a:t>-</a:t>
                      </a:r>
                    </a:p>
                  </a:txBody>
                  <a:tcPr/>
                </a:tc>
                <a:tc>
                  <a:txBody>
                    <a:bodyPr/>
                    <a:lstStyle/>
                    <a:p>
                      <a:pPr algn="ctr"/>
                      <a:r>
                        <a:rPr lang="en-US" sz="2800" dirty="0"/>
                        <a:t>-</a:t>
                      </a:r>
                    </a:p>
                  </a:txBody>
                  <a:tcPr/>
                </a:tc>
                <a:extLst>
                  <a:ext uri="{0D108BD9-81ED-4DB2-BD59-A6C34878D82A}">
                    <a16:rowId xmlns:a16="http://schemas.microsoft.com/office/drawing/2014/main" val="3202500471"/>
                  </a:ext>
                </a:extLst>
              </a:tr>
            </a:tbl>
          </a:graphicData>
        </a:graphic>
      </p:graphicFrame>
      <p:sp>
        <p:nvSpPr>
          <p:cNvPr id="11" name="TextBox 10">
            <a:extLst>
              <a:ext uri="{FF2B5EF4-FFF2-40B4-BE49-F238E27FC236}">
                <a16:creationId xmlns:a16="http://schemas.microsoft.com/office/drawing/2014/main" id="{CB1910F0-755F-7549-91CB-A352359EF037}"/>
              </a:ext>
            </a:extLst>
          </p:cNvPr>
          <p:cNvSpPr txBox="1"/>
          <p:nvPr/>
        </p:nvSpPr>
        <p:spPr>
          <a:xfrm>
            <a:off x="5746969" y="1513530"/>
            <a:ext cx="324128" cy="461665"/>
          </a:xfrm>
          <a:prstGeom prst="rect">
            <a:avLst/>
          </a:prstGeom>
          <a:noFill/>
        </p:spPr>
        <p:txBody>
          <a:bodyPr wrap="none" rtlCol="0">
            <a:spAutoFit/>
          </a:bodyPr>
          <a:lstStyle/>
          <a:p>
            <a:r>
              <a:rPr lang="en-US" sz="2400" dirty="0"/>
              <a:t>v</a:t>
            </a:r>
          </a:p>
        </p:txBody>
      </p:sp>
      <p:sp>
        <p:nvSpPr>
          <p:cNvPr id="12" name="TextBox 11">
            <a:extLst>
              <a:ext uri="{FF2B5EF4-FFF2-40B4-BE49-F238E27FC236}">
                <a16:creationId xmlns:a16="http://schemas.microsoft.com/office/drawing/2014/main" id="{CCA13504-4300-BE43-89C4-24DF15348BE6}"/>
              </a:ext>
            </a:extLst>
          </p:cNvPr>
          <p:cNvSpPr txBox="1"/>
          <p:nvPr/>
        </p:nvSpPr>
        <p:spPr>
          <a:xfrm>
            <a:off x="6669390" y="1456263"/>
            <a:ext cx="346570" cy="461665"/>
          </a:xfrm>
          <a:prstGeom prst="rect">
            <a:avLst/>
          </a:prstGeom>
          <a:noFill/>
        </p:spPr>
        <p:txBody>
          <a:bodyPr wrap="none" rtlCol="0">
            <a:spAutoFit/>
          </a:bodyPr>
          <a:lstStyle/>
          <a:p>
            <a:r>
              <a:rPr lang="en-US" sz="2400" dirty="0"/>
              <a:t>u</a:t>
            </a:r>
          </a:p>
        </p:txBody>
      </p:sp>
      <p:sp>
        <p:nvSpPr>
          <p:cNvPr id="13" name="TextBox 12">
            <a:extLst>
              <a:ext uri="{FF2B5EF4-FFF2-40B4-BE49-F238E27FC236}">
                <a16:creationId xmlns:a16="http://schemas.microsoft.com/office/drawing/2014/main" id="{06FC8D12-4F16-E240-A29B-87DE1118BF31}"/>
              </a:ext>
            </a:extLst>
          </p:cNvPr>
          <p:cNvSpPr txBox="1"/>
          <p:nvPr/>
        </p:nvSpPr>
        <p:spPr>
          <a:xfrm>
            <a:off x="406930" y="3382962"/>
            <a:ext cx="7204772" cy="3600986"/>
          </a:xfrm>
          <a:prstGeom prst="rect">
            <a:avLst/>
          </a:prstGeom>
          <a:noFill/>
        </p:spPr>
        <p:txBody>
          <a:bodyPr wrap="square" rtlCol="0">
            <a:spAutoFit/>
          </a:bodyPr>
          <a:lstStyle/>
          <a:p>
            <a:r>
              <a:rPr lang="en-US" dirty="0"/>
              <a:t>example : </a:t>
            </a:r>
            <a:r>
              <a:rPr lang="en-US" sz="2400" dirty="0" err="1"/>
              <a:t>findSet</a:t>
            </a:r>
            <a:r>
              <a:rPr lang="en-US" sz="2400" dirty="0"/>
              <a:t>(y)</a:t>
            </a:r>
          </a:p>
          <a:p>
            <a:pPr marL="285750" indent="-285750">
              <a:buFontTx/>
              <a:buChar char="-"/>
            </a:pPr>
            <a:r>
              <a:rPr lang="en-US" sz="2400" dirty="0"/>
              <a:t>look up the index of y in our array (index 1)</a:t>
            </a:r>
          </a:p>
          <a:p>
            <a:pPr marL="285750" indent="-285750">
              <a:buFontTx/>
              <a:buChar char="-"/>
            </a:pPr>
            <a:r>
              <a:rPr lang="en-US" sz="2400" dirty="0"/>
              <a:t>keep traversing till we get to the root / no more parent indices available</a:t>
            </a:r>
          </a:p>
          <a:p>
            <a:pPr marL="285750" indent="-285750">
              <a:buFontTx/>
              <a:buChar char="-"/>
            </a:pPr>
            <a:r>
              <a:rPr lang="en-US" sz="2400" dirty="0"/>
              <a:t>path compression (set everything to point to the index of the root - in this case set everything on the path to 5)</a:t>
            </a:r>
          </a:p>
          <a:p>
            <a:pPr marL="285750" indent="-285750">
              <a:buFontTx/>
              <a:buChar char="-"/>
            </a:pPr>
            <a:r>
              <a:rPr lang="en-US" sz="2400" dirty="0"/>
              <a:t>return the </a:t>
            </a:r>
            <a:r>
              <a:rPr lang="en-US" sz="2400" b="1" dirty="0"/>
              <a:t>index</a:t>
            </a:r>
            <a:r>
              <a:rPr lang="en-US" sz="2400" dirty="0"/>
              <a:t> of the root (in this case return 5)</a:t>
            </a:r>
          </a:p>
          <a:p>
            <a:pPr marL="285750" indent="-285750">
              <a:buFontTx/>
              <a:buChar char="-"/>
            </a:pPr>
            <a:endParaRPr lang="en-US" dirty="0"/>
          </a:p>
          <a:p>
            <a:pPr marL="285750" indent="-285750">
              <a:buFontTx/>
              <a:buChar char="-"/>
            </a:pPr>
            <a:endParaRPr lang="en-US" dirty="0"/>
          </a:p>
        </p:txBody>
      </p:sp>
    </p:spTree>
    <p:extLst>
      <p:ext uri="{BB962C8B-B14F-4D97-AF65-F5344CB8AC3E}">
        <p14:creationId xmlns:p14="http://schemas.microsoft.com/office/powerpoint/2010/main" val="433792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F3AC509-4818-C245-BCB9-E4D02129BD2B}"/>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237A4E9B-D689-2D40-8466-DF71BA5CB225}"/>
              </a:ext>
            </a:extLst>
          </p:cNvPr>
          <p:cNvSpPr>
            <a:spLocks noGrp="1"/>
          </p:cNvSpPr>
          <p:nvPr>
            <p:ph type="sldNum" sz="quarter" idx="12"/>
          </p:nvPr>
        </p:nvSpPr>
        <p:spPr/>
        <p:txBody>
          <a:bodyPr/>
          <a:lstStyle/>
          <a:p>
            <a:fld id="{659665DE-58FC-41F4-AC58-2C90A5E00527}" type="slidenum">
              <a:rPr lang="en-US" smtClean="0"/>
              <a:t>17</a:t>
            </a:fld>
            <a:endParaRPr lang="en-US"/>
          </a:p>
        </p:txBody>
      </p:sp>
      <p:sp>
        <p:nvSpPr>
          <p:cNvPr id="31" name="Oval 30">
            <a:extLst>
              <a:ext uri="{FF2B5EF4-FFF2-40B4-BE49-F238E27FC236}">
                <a16:creationId xmlns:a16="http://schemas.microsoft.com/office/drawing/2014/main" id="{B4247357-61BC-0946-9149-40585086CD73}"/>
              </a:ext>
            </a:extLst>
          </p:cNvPr>
          <p:cNvSpPr/>
          <p:nvPr/>
        </p:nvSpPr>
        <p:spPr>
          <a:xfrm>
            <a:off x="10152869" y="173094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u</a:t>
            </a:r>
          </a:p>
        </p:txBody>
      </p:sp>
      <p:grpSp>
        <p:nvGrpSpPr>
          <p:cNvPr id="34" name="Group 33">
            <a:extLst>
              <a:ext uri="{FF2B5EF4-FFF2-40B4-BE49-F238E27FC236}">
                <a16:creationId xmlns:a16="http://schemas.microsoft.com/office/drawing/2014/main" id="{286FE4C2-8402-B549-8F67-113620947D50}"/>
              </a:ext>
            </a:extLst>
          </p:cNvPr>
          <p:cNvGrpSpPr/>
          <p:nvPr/>
        </p:nvGrpSpPr>
        <p:grpSpPr>
          <a:xfrm>
            <a:off x="8666030" y="1682979"/>
            <a:ext cx="923671" cy="795269"/>
            <a:chOff x="4033946" y="340822"/>
            <a:chExt cx="369435" cy="353411"/>
          </a:xfrm>
        </p:grpSpPr>
        <p:sp>
          <p:nvSpPr>
            <p:cNvPr id="35" name="Oval 34">
              <a:extLst>
                <a:ext uri="{FF2B5EF4-FFF2-40B4-BE49-F238E27FC236}">
                  <a16:creationId xmlns:a16="http://schemas.microsoft.com/office/drawing/2014/main" id="{A320EE39-21D1-3949-8857-6FF0BFB4A99F}"/>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53F059A-81B9-A746-BEC7-1F42ECEEDF40}"/>
                </a:ext>
              </a:extLst>
            </p:cNvPr>
            <p:cNvSpPr txBox="1"/>
            <p:nvPr/>
          </p:nvSpPr>
          <p:spPr>
            <a:xfrm>
              <a:off x="4033946" y="425273"/>
              <a:ext cx="369435" cy="232515"/>
            </a:xfrm>
            <a:prstGeom prst="rect">
              <a:avLst/>
            </a:prstGeom>
            <a:noFill/>
          </p:spPr>
          <p:txBody>
            <a:bodyPr wrap="square" rtlCol="0">
              <a:spAutoFit/>
            </a:bodyPr>
            <a:lstStyle/>
            <a:p>
              <a:pPr algn="ctr"/>
              <a:r>
                <a:rPr lang="en-US" sz="2800" dirty="0"/>
                <a:t>v</a:t>
              </a:r>
            </a:p>
          </p:txBody>
        </p:sp>
      </p:grpSp>
      <p:grpSp>
        <p:nvGrpSpPr>
          <p:cNvPr id="37" name="Group 36">
            <a:extLst>
              <a:ext uri="{FF2B5EF4-FFF2-40B4-BE49-F238E27FC236}">
                <a16:creationId xmlns:a16="http://schemas.microsoft.com/office/drawing/2014/main" id="{F8EEAA5F-32F4-CD43-8C51-67ECDA0D03F8}"/>
              </a:ext>
            </a:extLst>
          </p:cNvPr>
          <p:cNvGrpSpPr/>
          <p:nvPr/>
        </p:nvGrpSpPr>
        <p:grpSpPr>
          <a:xfrm>
            <a:off x="8023424" y="2991310"/>
            <a:ext cx="923671" cy="795269"/>
            <a:chOff x="4032274" y="340822"/>
            <a:chExt cx="369435" cy="353411"/>
          </a:xfrm>
        </p:grpSpPr>
        <p:sp>
          <p:nvSpPr>
            <p:cNvPr id="38" name="Oval 37">
              <a:extLst>
                <a:ext uri="{FF2B5EF4-FFF2-40B4-BE49-F238E27FC236}">
                  <a16:creationId xmlns:a16="http://schemas.microsoft.com/office/drawing/2014/main" id="{2931EBCA-E3AD-3641-9AF8-0F78B78C6564}"/>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A630D603-6E6A-C141-89AE-E764ED67BD1F}"/>
                </a:ext>
              </a:extLst>
            </p:cNvPr>
            <p:cNvSpPr txBox="1"/>
            <p:nvPr/>
          </p:nvSpPr>
          <p:spPr>
            <a:xfrm>
              <a:off x="4032274" y="409325"/>
              <a:ext cx="369435" cy="232515"/>
            </a:xfrm>
            <a:prstGeom prst="rect">
              <a:avLst/>
            </a:prstGeom>
            <a:noFill/>
          </p:spPr>
          <p:txBody>
            <a:bodyPr wrap="square" rtlCol="0">
              <a:spAutoFit/>
            </a:bodyPr>
            <a:lstStyle/>
            <a:p>
              <a:pPr algn="ctr"/>
              <a:r>
                <a:rPr lang="en-US" sz="2800" dirty="0"/>
                <a:t>x</a:t>
              </a:r>
            </a:p>
          </p:txBody>
        </p:sp>
      </p:grpSp>
      <p:cxnSp>
        <p:nvCxnSpPr>
          <p:cNvPr id="40" name="Straight Arrow Connector 39">
            <a:extLst>
              <a:ext uri="{FF2B5EF4-FFF2-40B4-BE49-F238E27FC236}">
                <a16:creationId xmlns:a16="http://schemas.microsoft.com/office/drawing/2014/main" id="{99640EF0-E01A-0947-AF8B-3645D72700B7}"/>
              </a:ext>
            </a:extLst>
          </p:cNvPr>
          <p:cNvCxnSpPr>
            <a:cxnSpLocks/>
          </p:cNvCxnSpPr>
          <p:nvPr/>
        </p:nvCxnSpPr>
        <p:spPr>
          <a:xfrm flipV="1">
            <a:off x="8517528" y="2465243"/>
            <a:ext cx="466017" cy="528484"/>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08D69642-F5A3-C140-AAD0-2990B89D4DFE}"/>
              </a:ext>
            </a:extLst>
          </p:cNvPr>
          <p:cNvGrpSpPr/>
          <p:nvPr/>
        </p:nvGrpSpPr>
        <p:grpSpPr>
          <a:xfrm>
            <a:off x="9822636" y="3046563"/>
            <a:ext cx="923671" cy="795269"/>
            <a:chOff x="4033946" y="340822"/>
            <a:chExt cx="369435" cy="353411"/>
          </a:xfrm>
        </p:grpSpPr>
        <p:sp>
          <p:nvSpPr>
            <p:cNvPr id="42" name="Oval 41">
              <a:extLst>
                <a:ext uri="{FF2B5EF4-FFF2-40B4-BE49-F238E27FC236}">
                  <a16:creationId xmlns:a16="http://schemas.microsoft.com/office/drawing/2014/main" id="{7207B91E-2E7E-D142-81AD-B9E310100E3B}"/>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B10C92CB-9EDA-8A42-8E39-9F38B9C7A84A}"/>
                </a:ext>
              </a:extLst>
            </p:cNvPr>
            <p:cNvSpPr txBox="1"/>
            <p:nvPr/>
          </p:nvSpPr>
          <p:spPr>
            <a:xfrm>
              <a:off x="4033946" y="385621"/>
              <a:ext cx="369435" cy="232515"/>
            </a:xfrm>
            <a:prstGeom prst="rect">
              <a:avLst/>
            </a:prstGeom>
            <a:noFill/>
          </p:spPr>
          <p:txBody>
            <a:bodyPr wrap="square" rtlCol="0">
              <a:spAutoFit/>
            </a:bodyPr>
            <a:lstStyle/>
            <a:p>
              <a:pPr algn="ctr"/>
              <a:r>
                <a:rPr lang="en-US" sz="2800" dirty="0"/>
                <a:t>w</a:t>
              </a:r>
            </a:p>
          </p:txBody>
        </p:sp>
      </p:grpSp>
      <p:cxnSp>
        <p:nvCxnSpPr>
          <p:cNvPr id="44" name="Straight Arrow Connector 43">
            <a:extLst>
              <a:ext uri="{FF2B5EF4-FFF2-40B4-BE49-F238E27FC236}">
                <a16:creationId xmlns:a16="http://schemas.microsoft.com/office/drawing/2014/main" id="{D2528220-60DD-CD40-A3D4-48849DB9B9D3}"/>
              </a:ext>
            </a:extLst>
          </p:cNvPr>
          <p:cNvCxnSpPr>
            <a:cxnSpLocks/>
            <a:endCxn id="31" idx="4"/>
          </p:cNvCxnSpPr>
          <p:nvPr/>
        </p:nvCxnSpPr>
        <p:spPr>
          <a:xfrm flipV="1">
            <a:off x="10358704" y="2526213"/>
            <a:ext cx="235969" cy="445532"/>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891DBB7F-8FEC-A340-9347-D32D3D0F5475}"/>
              </a:ext>
            </a:extLst>
          </p:cNvPr>
          <p:cNvGrpSpPr/>
          <p:nvPr/>
        </p:nvGrpSpPr>
        <p:grpSpPr>
          <a:xfrm>
            <a:off x="10014852" y="4410140"/>
            <a:ext cx="923671" cy="795269"/>
            <a:chOff x="4032274" y="340822"/>
            <a:chExt cx="369435" cy="353411"/>
          </a:xfrm>
        </p:grpSpPr>
        <p:sp>
          <p:nvSpPr>
            <p:cNvPr id="47" name="Oval 46">
              <a:extLst>
                <a:ext uri="{FF2B5EF4-FFF2-40B4-BE49-F238E27FC236}">
                  <a16:creationId xmlns:a16="http://schemas.microsoft.com/office/drawing/2014/main" id="{14595FB5-9385-8D42-A597-8A1CE9CAA551}"/>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7912FC75-8531-4141-B8FA-52D68F59315A}"/>
                </a:ext>
              </a:extLst>
            </p:cNvPr>
            <p:cNvSpPr txBox="1"/>
            <p:nvPr/>
          </p:nvSpPr>
          <p:spPr>
            <a:xfrm>
              <a:off x="4032274" y="386378"/>
              <a:ext cx="369435" cy="232515"/>
            </a:xfrm>
            <a:prstGeom prst="rect">
              <a:avLst/>
            </a:prstGeom>
            <a:noFill/>
          </p:spPr>
          <p:txBody>
            <a:bodyPr wrap="square" rtlCol="0">
              <a:spAutoFit/>
            </a:bodyPr>
            <a:lstStyle/>
            <a:p>
              <a:pPr algn="ctr"/>
              <a:r>
                <a:rPr lang="en-US" sz="2800" dirty="0"/>
                <a:t>t</a:t>
              </a:r>
            </a:p>
          </p:txBody>
        </p:sp>
      </p:grpSp>
      <p:cxnSp>
        <p:nvCxnSpPr>
          <p:cNvPr id="49" name="Straight Arrow Connector 48">
            <a:extLst>
              <a:ext uri="{FF2B5EF4-FFF2-40B4-BE49-F238E27FC236}">
                <a16:creationId xmlns:a16="http://schemas.microsoft.com/office/drawing/2014/main" id="{2BE2B222-971C-B847-9305-08FC7ECC29CF}"/>
              </a:ext>
            </a:extLst>
          </p:cNvPr>
          <p:cNvCxnSpPr>
            <a:cxnSpLocks/>
          </p:cNvCxnSpPr>
          <p:nvPr/>
        </p:nvCxnSpPr>
        <p:spPr>
          <a:xfrm flipV="1">
            <a:off x="10435036" y="3864293"/>
            <a:ext cx="1" cy="52338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FAE9C2E6-DC71-F34F-91F5-A016D7289F09}"/>
              </a:ext>
            </a:extLst>
          </p:cNvPr>
          <p:cNvSpPr txBox="1"/>
          <p:nvPr/>
        </p:nvSpPr>
        <p:spPr>
          <a:xfrm>
            <a:off x="65661" y="2211571"/>
            <a:ext cx="692562" cy="369332"/>
          </a:xfrm>
          <a:prstGeom prst="rect">
            <a:avLst/>
          </a:prstGeom>
          <a:noFill/>
        </p:spPr>
        <p:txBody>
          <a:bodyPr wrap="none" rtlCol="0">
            <a:spAutoFit/>
          </a:bodyPr>
          <a:lstStyle/>
          <a:p>
            <a:r>
              <a:rPr lang="en-US" dirty="0"/>
              <a:t>index</a:t>
            </a:r>
          </a:p>
        </p:txBody>
      </p:sp>
      <p:sp>
        <p:nvSpPr>
          <p:cNvPr id="63" name="TextBox 62">
            <a:extLst>
              <a:ext uri="{FF2B5EF4-FFF2-40B4-BE49-F238E27FC236}">
                <a16:creationId xmlns:a16="http://schemas.microsoft.com/office/drawing/2014/main" id="{F1172FAC-6CF6-9B48-8CCF-1831AAEE9A0D}"/>
              </a:ext>
            </a:extLst>
          </p:cNvPr>
          <p:cNvSpPr txBox="1"/>
          <p:nvPr/>
        </p:nvSpPr>
        <p:spPr>
          <a:xfrm>
            <a:off x="65661" y="2861897"/>
            <a:ext cx="686213" cy="369332"/>
          </a:xfrm>
          <a:prstGeom prst="rect">
            <a:avLst/>
          </a:prstGeom>
          <a:noFill/>
        </p:spPr>
        <p:txBody>
          <a:bodyPr wrap="none" rtlCol="0">
            <a:spAutoFit/>
          </a:bodyPr>
          <a:lstStyle/>
          <a:p>
            <a:r>
              <a:rPr lang="en-US" dirty="0"/>
              <a:t>value</a:t>
            </a:r>
          </a:p>
        </p:txBody>
      </p:sp>
      <p:cxnSp>
        <p:nvCxnSpPr>
          <p:cNvPr id="71" name="Straight Connector 70">
            <a:extLst>
              <a:ext uri="{FF2B5EF4-FFF2-40B4-BE49-F238E27FC236}">
                <a16:creationId xmlns:a16="http://schemas.microsoft.com/office/drawing/2014/main" id="{8B93730A-9608-654C-9053-7912B1E0601F}"/>
              </a:ext>
            </a:extLst>
          </p:cNvPr>
          <p:cNvCxnSpPr/>
          <p:nvPr/>
        </p:nvCxnSpPr>
        <p:spPr>
          <a:xfrm>
            <a:off x="7659127" y="1200912"/>
            <a:ext cx="0" cy="524308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itle 72">
            <a:extLst>
              <a:ext uri="{FF2B5EF4-FFF2-40B4-BE49-F238E27FC236}">
                <a16:creationId xmlns:a16="http://schemas.microsoft.com/office/drawing/2014/main" id="{7336CCB2-2396-3E40-AA49-47CE8CCCEF71}"/>
              </a:ext>
            </a:extLst>
          </p:cNvPr>
          <p:cNvSpPr>
            <a:spLocks noGrp="1"/>
          </p:cNvSpPr>
          <p:nvPr>
            <p:ph type="title"/>
          </p:nvPr>
        </p:nvSpPr>
        <p:spPr/>
        <p:txBody>
          <a:bodyPr>
            <a:noAutofit/>
          </a:bodyPr>
          <a:lstStyle/>
          <a:p>
            <a:r>
              <a:rPr lang="en-US" sz="3600" dirty="0"/>
              <a:t>How would </a:t>
            </a:r>
            <a:r>
              <a:rPr lang="en-US" sz="3600" dirty="0" err="1"/>
              <a:t>findSet</a:t>
            </a:r>
            <a:r>
              <a:rPr lang="en-US" sz="3600" dirty="0"/>
              <a:t> work for array implementation? </a:t>
            </a:r>
            <a:r>
              <a:rPr lang="en-US" sz="2400" dirty="0"/>
              <a:t>(Looking up the index for a given value)</a:t>
            </a:r>
          </a:p>
        </p:txBody>
      </p:sp>
      <p:sp>
        <p:nvSpPr>
          <p:cNvPr id="78" name="TextBox 77">
            <a:extLst>
              <a:ext uri="{FF2B5EF4-FFF2-40B4-BE49-F238E27FC236}">
                <a16:creationId xmlns:a16="http://schemas.microsoft.com/office/drawing/2014/main" id="{49A98820-A837-8541-B31B-FC32F59D0E45}"/>
              </a:ext>
            </a:extLst>
          </p:cNvPr>
          <p:cNvSpPr txBox="1"/>
          <p:nvPr/>
        </p:nvSpPr>
        <p:spPr>
          <a:xfrm>
            <a:off x="1229225" y="1536643"/>
            <a:ext cx="306494" cy="461665"/>
          </a:xfrm>
          <a:prstGeom prst="rect">
            <a:avLst/>
          </a:prstGeom>
          <a:noFill/>
        </p:spPr>
        <p:txBody>
          <a:bodyPr wrap="none" rtlCol="0">
            <a:spAutoFit/>
          </a:bodyPr>
          <a:lstStyle/>
          <a:p>
            <a:r>
              <a:rPr lang="en-US" sz="2400" dirty="0"/>
              <a:t>z</a:t>
            </a:r>
          </a:p>
        </p:txBody>
      </p:sp>
      <p:sp>
        <p:nvSpPr>
          <p:cNvPr id="79" name="TextBox 78">
            <a:extLst>
              <a:ext uri="{FF2B5EF4-FFF2-40B4-BE49-F238E27FC236}">
                <a16:creationId xmlns:a16="http://schemas.microsoft.com/office/drawing/2014/main" id="{E2085E45-544A-E84E-990E-25F82F692715}"/>
              </a:ext>
            </a:extLst>
          </p:cNvPr>
          <p:cNvSpPr txBox="1"/>
          <p:nvPr/>
        </p:nvSpPr>
        <p:spPr>
          <a:xfrm>
            <a:off x="2173809" y="1538271"/>
            <a:ext cx="324128" cy="461665"/>
          </a:xfrm>
          <a:prstGeom prst="rect">
            <a:avLst/>
          </a:prstGeom>
          <a:noFill/>
        </p:spPr>
        <p:txBody>
          <a:bodyPr wrap="none" rtlCol="0">
            <a:spAutoFit/>
          </a:bodyPr>
          <a:lstStyle/>
          <a:p>
            <a:r>
              <a:rPr lang="en-US" sz="2400" dirty="0"/>
              <a:t>y</a:t>
            </a:r>
          </a:p>
        </p:txBody>
      </p:sp>
      <p:sp>
        <p:nvSpPr>
          <p:cNvPr id="80" name="TextBox 79">
            <a:extLst>
              <a:ext uri="{FF2B5EF4-FFF2-40B4-BE49-F238E27FC236}">
                <a16:creationId xmlns:a16="http://schemas.microsoft.com/office/drawing/2014/main" id="{50923E2E-BF67-814D-8338-6803C135906F}"/>
              </a:ext>
            </a:extLst>
          </p:cNvPr>
          <p:cNvSpPr txBox="1"/>
          <p:nvPr/>
        </p:nvSpPr>
        <p:spPr>
          <a:xfrm>
            <a:off x="3073152" y="1515922"/>
            <a:ext cx="287258" cy="461665"/>
          </a:xfrm>
          <a:prstGeom prst="rect">
            <a:avLst/>
          </a:prstGeom>
          <a:noFill/>
        </p:spPr>
        <p:txBody>
          <a:bodyPr wrap="none" rtlCol="0">
            <a:spAutoFit/>
          </a:bodyPr>
          <a:lstStyle/>
          <a:p>
            <a:r>
              <a:rPr lang="en-US" sz="2400" dirty="0"/>
              <a:t>t</a:t>
            </a:r>
          </a:p>
        </p:txBody>
      </p:sp>
      <p:sp>
        <p:nvSpPr>
          <p:cNvPr id="81" name="TextBox 80">
            <a:extLst>
              <a:ext uri="{FF2B5EF4-FFF2-40B4-BE49-F238E27FC236}">
                <a16:creationId xmlns:a16="http://schemas.microsoft.com/office/drawing/2014/main" id="{E3F7A42B-1BB7-7E45-935A-79594E840773}"/>
              </a:ext>
            </a:extLst>
          </p:cNvPr>
          <p:cNvSpPr txBox="1"/>
          <p:nvPr/>
        </p:nvSpPr>
        <p:spPr>
          <a:xfrm>
            <a:off x="3957566" y="1549096"/>
            <a:ext cx="317716" cy="461665"/>
          </a:xfrm>
          <a:prstGeom prst="rect">
            <a:avLst/>
          </a:prstGeom>
          <a:noFill/>
        </p:spPr>
        <p:txBody>
          <a:bodyPr wrap="none" rtlCol="0">
            <a:spAutoFit/>
          </a:bodyPr>
          <a:lstStyle/>
          <a:p>
            <a:r>
              <a:rPr lang="en-US" sz="2400" dirty="0"/>
              <a:t>x</a:t>
            </a:r>
          </a:p>
        </p:txBody>
      </p:sp>
      <p:sp>
        <p:nvSpPr>
          <p:cNvPr id="82" name="TextBox 81">
            <a:extLst>
              <a:ext uri="{FF2B5EF4-FFF2-40B4-BE49-F238E27FC236}">
                <a16:creationId xmlns:a16="http://schemas.microsoft.com/office/drawing/2014/main" id="{55CA4B59-792E-2543-A130-47750958AD34}"/>
              </a:ext>
            </a:extLst>
          </p:cNvPr>
          <p:cNvSpPr txBox="1"/>
          <p:nvPr/>
        </p:nvSpPr>
        <p:spPr>
          <a:xfrm>
            <a:off x="4881579" y="1546278"/>
            <a:ext cx="404278" cy="461665"/>
          </a:xfrm>
          <a:prstGeom prst="rect">
            <a:avLst/>
          </a:prstGeom>
          <a:noFill/>
        </p:spPr>
        <p:txBody>
          <a:bodyPr wrap="none" rtlCol="0">
            <a:spAutoFit/>
          </a:bodyPr>
          <a:lstStyle/>
          <a:p>
            <a:r>
              <a:rPr lang="en-US" sz="2400" dirty="0"/>
              <a:t>w</a:t>
            </a:r>
          </a:p>
        </p:txBody>
      </p:sp>
      <p:sp>
        <p:nvSpPr>
          <p:cNvPr id="32" name="Oval 31">
            <a:extLst>
              <a:ext uri="{FF2B5EF4-FFF2-40B4-BE49-F238E27FC236}">
                <a16:creationId xmlns:a16="http://schemas.microsoft.com/office/drawing/2014/main" id="{4B5A3E67-022F-0E4E-8A51-70E3A727B56D}"/>
              </a:ext>
            </a:extLst>
          </p:cNvPr>
          <p:cNvSpPr/>
          <p:nvPr/>
        </p:nvSpPr>
        <p:spPr>
          <a:xfrm>
            <a:off x="7926257" y="444428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z</a:t>
            </a:r>
          </a:p>
        </p:txBody>
      </p:sp>
      <p:sp>
        <p:nvSpPr>
          <p:cNvPr id="33" name="Oval 32">
            <a:extLst>
              <a:ext uri="{FF2B5EF4-FFF2-40B4-BE49-F238E27FC236}">
                <a16:creationId xmlns:a16="http://schemas.microsoft.com/office/drawing/2014/main" id="{50B143C6-6F8A-5248-8F4A-34421C453E29}"/>
              </a:ext>
            </a:extLst>
          </p:cNvPr>
          <p:cNvSpPr/>
          <p:nvPr/>
        </p:nvSpPr>
        <p:spPr>
          <a:xfrm>
            <a:off x="8827205" y="4387679"/>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y</a:t>
            </a:r>
          </a:p>
        </p:txBody>
      </p:sp>
      <p:cxnSp>
        <p:nvCxnSpPr>
          <p:cNvPr id="45" name="Straight Arrow Connector 44">
            <a:extLst>
              <a:ext uri="{FF2B5EF4-FFF2-40B4-BE49-F238E27FC236}">
                <a16:creationId xmlns:a16="http://schemas.microsoft.com/office/drawing/2014/main" id="{69558171-6637-F64F-84FA-46D43806985F}"/>
              </a:ext>
            </a:extLst>
          </p:cNvPr>
          <p:cNvCxnSpPr>
            <a:cxnSpLocks/>
          </p:cNvCxnSpPr>
          <p:nvPr/>
        </p:nvCxnSpPr>
        <p:spPr>
          <a:xfrm flipV="1">
            <a:off x="8293764" y="3820414"/>
            <a:ext cx="74296" cy="580150"/>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AE9FB60-2379-C34C-AD56-14385F1EAAEC}"/>
              </a:ext>
            </a:extLst>
          </p:cNvPr>
          <p:cNvCxnSpPr>
            <a:cxnSpLocks/>
          </p:cNvCxnSpPr>
          <p:nvPr/>
        </p:nvCxnSpPr>
        <p:spPr>
          <a:xfrm flipH="1" flipV="1">
            <a:off x="8885615" y="3722287"/>
            <a:ext cx="275507" cy="598989"/>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9" name="Table 8">
            <a:extLst>
              <a:ext uri="{FF2B5EF4-FFF2-40B4-BE49-F238E27FC236}">
                <a16:creationId xmlns:a16="http://schemas.microsoft.com/office/drawing/2014/main" id="{8DC0B44B-7308-B441-9757-7F4481FC311E}"/>
              </a:ext>
            </a:extLst>
          </p:cNvPr>
          <p:cNvGraphicFramePr>
            <a:graphicFrameLocks noGrp="1"/>
          </p:cNvGraphicFramePr>
          <p:nvPr/>
        </p:nvGraphicFramePr>
        <p:xfrm>
          <a:off x="871991" y="2003916"/>
          <a:ext cx="6422843" cy="1425084"/>
        </p:xfrm>
        <a:graphic>
          <a:graphicData uri="http://schemas.openxmlformats.org/drawingml/2006/table">
            <a:tbl>
              <a:tblPr firstRow="1" bandRow="1">
                <a:tableStyleId>{5C22544A-7EE6-4342-B048-85BDC9FD1C3A}</a:tableStyleId>
              </a:tblPr>
              <a:tblGrid>
                <a:gridCol w="917549">
                  <a:extLst>
                    <a:ext uri="{9D8B030D-6E8A-4147-A177-3AD203B41FA5}">
                      <a16:colId xmlns:a16="http://schemas.microsoft.com/office/drawing/2014/main" val="4238518666"/>
                    </a:ext>
                  </a:extLst>
                </a:gridCol>
                <a:gridCol w="917549">
                  <a:extLst>
                    <a:ext uri="{9D8B030D-6E8A-4147-A177-3AD203B41FA5}">
                      <a16:colId xmlns:a16="http://schemas.microsoft.com/office/drawing/2014/main" val="1870909279"/>
                    </a:ext>
                  </a:extLst>
                </a:gridCol>
                <a:gridCol w="917549">
                  <a:extLst>
                    <a:ext uri="{9D8B030D-6E8A-4147-A177-3AD203B41FA5}">
                      <a16:colId xmlns:a16="http://schemas.microsoft.com/office/drawing/2014/main" val="777605708"/>
                    </a:ext>
                  </a:extLst>
                </a:gridCol>
                <a:gridCol w="917549">
                  <a:extLst>
                    <a:ext uri="{9D8B030D-6E8A-4147-A177-3AD203B41FA5}">
                      <a16:colId xmlns:a16="http://schemas.microsoft.com/office/drawing/2014/main" val="4234213637"/>
                    </a:ext>
                  </a:extLst>
                </a:gridCol>
                <a:gridCol w="917549">
                  <a:extLst>
                    <a:ext uri="{9D8B030D-6E8A-4147-A177-3AD203B41FA5}">
                      <a16:colId xmlns:a16="http://schemas.microsoft.com/office/drawing/2014/main" val="3187310765"/>
                    </a:ext>
                  </a:extLst>
                </a:gridCol>
                <a:gridCol w="917549">
                  <a:extLst>
                    <a:ext uri="{9D8B030D-6E8A-4147-A177-3AD203B41FA5}">
                      <a16:colId xmlns:a16="http://schemas.microsoft.com/office/drawing/2014/main" val="2368903863"/>
                    </a:ext>
                  </a:extLst>
                </a:gridCol>
                <a:gridCol w="917549">
                  <a:extLst>
                    <a:ext uri="{9D8B030D-6E8A-4147-A177-3AD203B41FA5}">
                      <a16:colId xmlns:a16="http://schemas.microsoft.com/office/drawing/2014/main" val="1891528216"/>
                    </a:ext>
                  </a:extLst>
                </a:gridCol>
              </a:tblGrid>
              <a:tr h="712542">
                <a:tc>
                  <a:txBody>
                    <a:bodyPr/>
                    <a:lstStyle/>
                    <a:p>
                      <a:pPr algn="ctr"/>
                      <a:r>
                        <a:rPr lang="en-US" sz="2800" dirty="0"/>
                        <a:t>0</a:t>
                      </a:r>
                    </a:p>
                  </a:txBody>
                  <a:tcPr/>
                </a:tc>
                <a:tc>
                  <a:txBody>
                    <a:bodyPr/>
                    <a:lstStyle/>
                    <a:p>
                      <a:pPr algn="ctr"/>
                      <a:r>
                        <a:rPr lang="en-US" sz="2800" dirty="0"/>
                        <a:t>1</a:t>
                      </a:r>
                    </a:p>
                  </a:txBody>
                  <a:tcPr/>
                </a:tc>
                <a:tc>
                  <a:txBody>
                    <a:bodyPr/>
                    <a:lstStyle/>
                    <a:p>
                      <a:pPr algn="ctr"/>
                      <a:r>
                        <a:rPr lang="en-US" sz="2800" dirty="0"/>
                        <a:t>2</a:t>
                      </a:r>
                    </a:p>
                  </a:txBody>
                  <a:tcPr/>
                </a:tc>
                <a:tc>
                  <a:txBody>
                    <a:bodyPr/>
                    <a:lstStyle/>
                    <a:p>
                      <a:pPr algn="ctr"/>
                      <a:r>
                        <a:rPr lang="en-US" sz="2800" dirty="0"/>
                        <a:t>3</a:t>
                      </a:r>
                    </a:p>
                  </a:txBody>
                  <a:tcPr/>
                </a:tc>
                <a:tc>
                  <a:txBody>
                    <a:bodyPr/>
                    <a:lstStyle/>
                    <a:p>
                      <a:pPr algn="ctr"/>
                      <a:r>
                        <a:rPr lang="en-US" sz="2800" dirty="0"/>
                        <a:t>4</a:t>
                      </a:r>
                    </a:p>
                  </a:txBody>
                  <a:tcPr/>
                </a:tc>
                <a:tc>
                  <a:txBody>
                    <a:bodyPr/>
                    <a:lstStyle/>
                    <a:p>
                      <a:pPr algn="ctr"/>
                      <a:r>
                        <a:rPr lang="en-US" sz="2800" dirty="0"/>
                        <a:t>5</a:t>
                      </a:r>
                    </a:p>
                  </a:txBody>
                  <a:tcPr/>
                </a:tc>
                <a:tc>
                  <a:txBody>
                    <a:bodyPr/>
                    <a:lstStyle/>
                    <a:p>
                      <a:pPr algn="ctr"/>
                      <a:r>
                        <a:rPr lang="en-US" sz="2800" dirty="0"/>
                        <a:t>6</a:t>
                      </a:r>
                    </a:p>
                  </a:txBody>
                  <a:tcPr/>
                </a:tc>
                <a:extLst>
                  <a:ext uri="{0D108BD9-81ED-4DB2-BD59-A6C34878D82A}">
                    <a16:rowId xmlns:a16="http://schemas.microsoft.com/office/drawing/2014/main" val="3199236233"/>
                  </a:ext>
                </a:extLst>
              </a:tr>
              <a:tr h="712542">
                <a:tc>
                  <a:txBody>
                    <a:bodyPr/>
                    <a:lstStyle/>
                    <a:p>
                      <a:pPr algn="ctr"/>
                      <a:r>
                        <a:rPr lang="en-US" sz="2800" dirty="0"/>
                        <a:t>3</a:t>
                      </a:r>
                    </a:p>
                  </a:txBody>
                  <a:tcPr/>
                </a:tc>
                <a:tc>
                  <a:txBody>
                    <a:bodyPr/>
                    <a:lstStyle/>
                    <a:p>
                      <a:pPr algn="ctr"/>
                      <a:r>
                        <a:rPr lang="en-US" sz="2800" dirty="0"/>
                        <a:t>3</a:t>
                      </a:r>
                    </a:p>
                  </a:txBody>
                  <a:tcPr/>
                </a:tc>
                <a:tc>
                  <a:txBody>
                    <a:bodyPr/>
                    <a:lstStyle/>
                    <a:p>
                      <a:pPr algn="ctr"/>
                      <a:r>
                        <a:rPr lang="en-US" sz="2800" dirty="0"/>
                        <a:t>4</a:t>
                      </a:r>
                    </a:p>
                  </a:txBody>
                  <a:tcPr/>
                </a:tc>
                <a:tc>
                  <a:txBody>
                    <a:bodyPr/>
                    <a:lstStyle/>
                    <a:p>
                      <a:pPr algn="ctr"/>
                      <a:r>
                        <a:rPr lang="en-US" sz="2800" dirty="0"/>
                        <a:t>5</a:t>
                      </a:r>
                    </a:p>
                  </a:txBody>
                  <a:tcPr/>
                </a:tc>
                <a:tc>
                  <a:txBody>
                    <a:bodyPr/>
                    <a:lstStyle/>
                    <a:p>
                      <a:pPr algn="ctr"/>
                      <a:r>
                        <a:rPr lang="en-US" sz="2800" dirty="0"/>
                        <a:t>6</a:t>
                      </a:r>
                    </a:p>
                  </a:txBody>
                  <a:tcPr/>
                </a:tc>
                <a:tc>
                  <a:txBody>
                    <a:bodyPr/>
                    <a:lstStyle/>
                    <a:p>
                      <a:pPr algn="ctr"/>
                      <a:r>
                        <a:rPr lang="en-US" sz="2800" dirty="0"/>
                        <a:t>-</a:t>
                      </a:r>
                    </a:p>
                  </a:txBody>
                  <a:tcPr/>
                </a:tc>
                <a:tc>
                  <a:txBody>
                    <a:bodyPr/>
                    <a:lstStyle/>
                    <a:p>
                      <a:pPr algn="ctr"/>
                      <a:r>
                        <a:rPr lang="en-US" sz="2800" dirty="0"/>
                        <a:t>-</a:t>
                      </a:r>
                    </a:p>
                  </a:txBody>
                  <a:tcPr/>
                </a:tc>
                <a:extLst>
                  <a:ext uri="{0D108BD9-81ED-4DB2-BD59-A6C34878D82A}">
                    <a16:rowId xmlns:a16="http://schemas.microsoft.com/office/drawing/2014/main" val="3202500471"/>
                  </a:ext>
                </a:extLst>
              </a:tr>
            </a:tbl>
          </a:graphicData>
        </a:graphic>
      </p:graphicFrame>
      <p:sp>
        <p:nvSpPr>
          <p:cNvPr id="11" name="TextBox 10">
            <a:extLst>
              <a:ext uri="{FF2B5EF4-FFF2-40B4-BE49-F238E27FC236}">
                <a16:creationId xmlns:a16="http://schemas.microsoft.com/office/drawing/2014/main" id="{CB1910F0-755F-7549-91CB-A352359EF037}"/>
              </a:ext>
            </a:extLst>
          </p:cNvPr>
          <p:cNvSpPr txBox="1"/>
          <p:nvPr/>
        </p:nvSpPr>
        <p:spPr>
          <a:xfrm>
            <a:off x="5746969" y="1513530"/>
            <a:ext cx="324128" cy="461665"/>
          </a:xfrm>
          <a:prstGeom prst="rect">
            <a:avLst/>
          </a:prstGeom>
          <a:noFill/>
        </p:spPr>
        <p:txBody>
          <a:bodyPr wrap="none" rtlCol="0">
            <a:spAutoFit/>
          </a:bodyPr>
          <a:lstStyle/>
          <a:p>
            <a:r>
              <a:rPr lang="en-US" sz="2400" dirty="0"/>
              <a:t>v</a:t>
            </a:r>
          </a:p>
        </p:txBody>
      </p:sp>
      <p:sp>
        <p:nvSpPr>
          <p:cNvPr id="12" name="TextBox 11">
            <a:extLst>
              <a:ext uri="{FF2B5EF4-FFF2-40B4-BE49-F238E27FC236}">
                <a16:creationId xmlns:a16="http://schemas.microsoft.com/office/drawing/2014/main" id="{CCA13504-4300-BE43-89C4-24DF15348BE6}"/>
              </a:ext>
            </a:extLst>
          </p:cNvPr>
          <p:cNvSpPr txBox="1"/>
          <p:nvPr/>
        </p:nvSpPr>
        <p:spPr>
          <a:xfrm>
            <a:off x="6669390" y="1456263"/>
            <a:ext cx="346570" cy="461665"/>
          </a:xfrm>
          <a:prstGeom prst="rect">
            <a:avLst/>
          </a:prstGeom>
          <a:noFill/>
        </p:spPr>
        <p:txBody>
          <a:bodyPr wrap="none" rtlCol="0">
            <a:spAutoFit/>
          </a:bodyPr>
          <a:lstStyle/>
          <a:p>
            <a:r>
              <a:rPr lang="en-US" sz="2400" dirty="0"/>
              <a:t>u</a:t>
            </a:r>
          </a:p>
        </p:txBody>
      </p:sp>
      <p:sp>
        <p:nvSpPr>
          <p:cNvPr id="2" name="TextBox 1">
            <a:extLst>
              <a:ext uri="{FF2B5EF4-FFF2-40B4-BE49-F238E27FC236}">
                <a16:creationId xmlns:a16="http://schemas.microsoft.com/office/drawing/2014/main" id="{7B2DE7BC-F97C-DC46-9AA4-AF914C945793}"/>
              </a:ext>
            </a:extLst>
          </p:cNvPr>
          <p:cNvSpPr txBox="1"/>
          <p:nvPr/>
        </p:nvSpPr>
        <p:spPr>
          <a:xfrm>
            <a:off x="143228" y="3647136"/>
            <a:ext cx="7518084" cy="2308324"/>
          </a:xfrm>
          <a:prstGeom prst="rect">
            <a:avLst/>
          </a:prstGeom>
          <a:noFill/>
        </p:spPr>
        <p:txBody>
          <a:bodyPr wrap="none" rtlCol="0">
            <a:spAutoFit/>
          </a:bodyPr>
          <a:lstStyle/>
          <a:p>
            <a:r>
              <a:rPr lang="en-US" dirty="0"/>
              <a:t>In </a:t>
            </a:r>
            <a:r>
              <a:rPr lang="en-US" dirty="0" err="1"/>
              <a:t>findSet</a:t>
            </a:r>
            <a:r>
              <a:rPr lang="en-US" dirty="0"/>
              <a:t> we have to figure out where to start traversing upwards from … </a:t>
            </a:r>
          </a:p>
          <a:p>
            <a:r>
              <a:rPr lang="en-US" dirty="0"/>
              <a:t>so what index do we use and how do we keep track of the values indices?  </a:t>
            </a:r>
          </a:p>
          <a:p>
            <a:r>
              <a:rPr lang="en-US" dirty="0"/>
              <a:t>(In the above example) basically, how would we map each letter to a position?</a:t>
            </a:r>
          </a:p>
          <a:p>
            <a:endParaRPr lang="en-US" dirty="0"/>
          </a:p>
          <a:p>
            <a:r>
              <a:rPr lang="en-US" dirty="0"/>
              <a:t>Whenever you add new values into your disjoint set, </a:t>
            </a:r>
          </a:p>
          <a:p>
            <a:r>
              <a:rPr lang="en-US" dirty="0"/>
              <a:t>keep track of what index you stored it at with a </a:t>
            </a:r>
            <a:r>
              <a:rPr lang="en-US" b="1" dirty="0"/>
              <a:t>dictionary of value to index</a:t>
            </a:r>
            <a:r>
              <a:rPr lang="en-US" dirty="0"/>
              <a:t>! </a:t>
            </a:r>
          </a:p>
          <a:p>
            <a:r>
              <a:rPr lang="en-US" dirty="0"/>
              <a:t>This is similar to the thing as what we did in our </a:t>
            </a:r>
            <a:r>
              <a:rPr lang="en-US" dirty="0" err="1"/>
              <a:t>ArrayHeap</a:t>
            </a:r>
            <a:r>
              <a:rPr lang="en-US" dirty="0"/>
              <a:t>.</a:t>
            </a:r>
          </a:p>
          <a:p>
            <a:endParaRPr lang="en-US" dirty="0"/>
          </a:p>
        </p:txBody>
      </p:sp>
      <p:sp>
        <p:nvSpPr>
          <p:cNvPr id="51" name="Explosion 1 50">
            <a:extLst>
              <a:ext uri="{FF2B5EF4-FFF2-40B4-BE49-F238E27FC236}">
                <a16:creationId xmlns:a16="http://schemas.microsoft.com/office/drawing/2014/main" id="{86DCD2E7-3C9B-C14F-A5F4-5A7DDB756C7D}"/>
              </a:ext>
            </a:extLst>
          </p:cNvPr>
          <p:cNvSpPr/>
          <p:nvPr/>
        </p:nvSpPr>
        <p:spPr>
          <a:xfrm>
            <a:off x="7103632" y="5042892"/>
            <a:ext cx="3293808" cy="168525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is a big idea!</a:t>
            </a:r>
          </a:p>
        </p:txBody>
      </p:sp>
    </p:spTree>
    <p:extLst>
      <p:ext uri="{BB962C8B-B14F-4D97-AF65-F5344CB8AC3E}">
        <p14:creationId xmlns:p14="http://schemas.microsoft.com/office/powerpoint/2010/main" val="998189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51"/>
                                        </p:tgtEl>
                                        <p:attrNameLst>
                                          <p:attrName>style.visibility</p:attrName>
                                        </p:attrNameLst>
                                      </p:cBhvr>
                                      <p:to>
                                        <p:strVal val="visible"/>
                                      </p:to>
                                    </p:set>
                                    <p:anim calcmode="lin" valueType="num">
                                      <p:cBhvr>
                                        <p:cTn id="23" dur="500" fill="hold"/>
                                        <p:tgtEl>
                                          <p:spTgt spid="51"/>
                                        </p:tgtEl>
                                        <p:attrNameLst>
                                          <p:attrName>ppt_w</p:attrName>
                                        </p:attrNameLst>
                                      </p:cBhvr>
                                      <p:tavLst>
                                        <p:tav tm="0">
                                          <p:val>
                                            <p:fltVal val="0"/>
                                          </p:val>
                                        </p:tav>
                                        <p:tav tm="100000">
                                          <p:val>
                                            <p:strVal val="#ppt_w"/>
                                          </p:val>
                                        </p:tav>
                                      </p:tavLst>
                                    </p:anim>
                                    <p:anim calcmode="lin" valueType="num">
                                      <p:cBhvr>
                                        <p:cTn id="24" dur="500" fill="hold"/>
                                        <p:tgtEl>
                                          <p:spTgt spid="51"/>
                                        </p:tgtEl>
                                        <p:attrNameLst>
                                          <p:attrName>ppt_h</p:attrName>
                                        </p:attrNameLst>
                                      </p:cBhvr>
                                      <p:tavLst>
                                        <p:tav tm="0">
                                          <p:val>
                                            <p:fltVal val="0"/>
                                          </p:val>
                                        </p:tav>
                                        <p:tav tm="100000">
                                          <p:val>
                                            <p:strVal val="#ppt_h"/>
                                          </p:val>
                                        </p:tav>
                                      </p:tavLst>
                                    </p:anim>
                                    <p:anim calcmode="lin" valueType="num">
                                      <p:cBhvr>
                                        <p:cTn id="25" dur="500" fill="hold"/>
                                        <p:tgtEl>
                                          <p:spTgt spid="51"/>
                                        </p:tgtEl>
                                        <p:attrNameLst>
                                          <p:attrName>style.rotation</p:attrName>
                                        </p:attrNameLst>
                                      </p:cBhvr>
                                      <p:tavLst>
                                        <p:tav tm="0">
                                          <p:val>
                                            <p:fltVal val="360"/>
                                          </p:val>
                                        </p:tav>
                                        <p:tav tm="100000">
                                          <p:val>
                                            <p:fltVal val="0"/>
                                          </p:val>
                                        </p:tav>
                                      </p:tavLst>
                                    </p:anim>
                                    <p:animEffect transition="in" filter="fade">
                                      <p:cBhvr>
                                        <p:cTn id="26"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F3AC509-4818-C245-BCB9-E4D02129BD2B}"/>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237A4E9B-D689-2D40-8466-DF71BA5CB225}"/>
              </a:ext>
            </a:extLst>
          </p:cNvPr>
          <p:cNvSpPr>
            <a:spLocks noGrp="1"/>
          </p:cNvSpPr>
          <p:nvPr>
            <p:ph type="sldNum" sz="quarter" idx="12"/>
          </p:nvPr>
        </p:nvSpPr>
        <p:spPr/>
        <p:txBody>
          <a:bodyPr/>
          <a:lstStyle/>
          <a:p>
            <a:fld id="{659665DE-58FC-41F4-AC58-2C90A5E00527}" type="slidenum">
              <a:rPr lang="en-US" smtClean="0"/>
              <a:t>18</a:t>
            </a:fld>
            <a:endParaRPr lang="en-US"/>
          </a:p>
        </p:txBody>
      </p:sp>
      <p:sp>
        <p:nvSpPr>
          <p:cNvPr id="31" name="Oval 30">
            <a:extLst>
              <a:ext uri="{FF2B5EF4-FFF2-40B4-BE49-F238E27FC236}">
                <a16:creationId xmlns:a16="http://schemas.microsoft.com/office/drawing/2014/main" id="{B4247357-61BC-0946-9149-40585086CD73}"/>
              </a:ext>
            </a:extLst>
          </p:cNvPr>
          <p:cNvSpPr/>
          <p:nvPr/>
        </p:nvSpPr>
        <p:spPr>
          <a:xfrm>
            <a:off x="10152869" y="173094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u</a:t>
            </a:r>
          </a:p>
        </p:txBody>
      </p:sp>
      <p:grpSp>
        <p:nvGrpSpPr>
          <p:cNvPr id="34" name="Group 33">
            <a:extLst>
              <a:ext uri="{FF2B5EF4-FFF2-40B4-BE49-F238E27FC236}">
                <a16:creationId xmlns:a16="http://schemas.microsoft.com/office/drawing/2014/main" id="{286FE4C2-8402-B549-8F67-113620947D50}"/>
              </a:ext>
            </a:extLst>
          </p:cNvPr>
          <p:cNvGrpSpPr/>
          <p:nvPr/>
        </p:nvGrpSpPr>
        <p:grpSpPr>
          <a:xfrm>
            <a:off x="8666030" y="1682979"/>
            <a:ext cx="923671" cy="795269"/>
            <a:chOff x="4033946" y="340822"/>
            <a:chExt cx="369435" cy="353411"/>
          </a:xfrm>
        </p:grpSpPr>
        <p:sp>
          <p:nvSpPr>
            <p:cNvPr id="35" name="Oval 34">
              <a:extLst>
                <a:ext uri="{FF2B5EF4-FFF2-40B4-BE49-F238E27FC236}">
                  <a16:creationId xmlns:a16="http://schemas.microsoft.com/office/drawing/2014/main" id="{A320EE39-21D1-3949-8857-6FF0BFB4A99F}"/>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53F059A-81B9-A746-BEC7-1F42ECEEDF40}"/>
                </a:ext>
              </a:extLst>
            </p:cNvPr>
            <p:cNvSpPr txBox="1"/>
            <p:nvPr/>
          </p:nvSpPr>
          <p:spPr>
            <a:xfrm>
              <a:off x="4033946" y="425273"/>
              <a:ext cx="369435" cy="232515"/>
            </a:xfrm>
            <a:prstGeom prst="rect">
              <a:avLst/>
            </a:prstGeom>
            <a:noFill/>
          </p:spPr>
          <p:txBody>
            <a:bodyPr wrap="square" rtlCol="0">
              <a:spAutoFit/>
            </a:bodyPr>
            <a:lstStyle/>
            <a:p>
              <a:pPr algn="ctr"/>
              <a:r>
                <a:rPr lang="en-US" sz="2800" dirty="0"/>
                <a:t>v</a:t>
              </a:r>
            </a:p>
          </p:txBody>
        </p:sp>
      </p:grpSp>
      <p:grpSp>
        <p:nvGrpSpPr>
          <p:cNvPr id="37" name="Group 36">
            <a:extLst>
              <a:ext uri="{FF2B5EF4-FFF2-40B4-BE49-F238E27FC236}">
                <a16:creationId xmlns:a16="http://schemas.microsoft.com/office/drawing/2014/main" id="{F8EEAA5F-32F4-CD43-8C51-67ECDA0D03F8}"/>
              </a:ext>
            </a:extLst>
          </p:cNvPr>
          <p:cNvGrpSpPr/>
          <p:nvPr/>
        </p:nvGrpSpPr>
        <p:grpSpPr>
          <a:xfrm>
            <a:off x="8023424" y="2991310"/>
            <a:ext cx="923671" cy="795269"/>
            <a:chOff x="4032274" y="340822"/>
            <a:chExt cx="369435" cy="353411"/>
          </a:xfrm>
        </p:grpSpPr>
        <p:sp>
          <p:nvSpPr>
            <p:cNvPr id="38" name="Oval 37">
              <a:extLst>
                <a:ext uri="{FF2B5EF4-FFF2-40B4-BE49-F238E27FC236}">
                  <a16:creationId xmlns:a16="http://schemas.microsoft.com/office/drawing/2014/main" id="{2931EBCA-E3AD-3641-9AF8-0F78B78C6564}"/>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A630D603-6E6A-C141-89AE-E764ED67BD1F}"/>
                </a:ext>
              </a:extLst>
            </p:cNvPr>
            <p:cNvSpPr txBox="1"/>
            <p:nvPr/>
          </p:nvSpPr>
          <p:spPr>
            <a:xfrm>
              <a:off x="4032274" y="409325"/>
              <a:ext cx="369435" cy="232515"/>
            </a:xfrm>
            <a:prstGeom prst="rect">
              <a:avLst/>
            </a:prstGeom>
            <a:noFill/>
          </p:spPr>
          <p:txBody>
            <a:bodyPr wrap="square" rtlCol="0">
              <a:spAutoFit/>
            </a:bodyPr>
            <a:lstStyle/>
            <a:p>
              <a:pPr algn="ctr"/>
              <a:r>
                <a:rPr lang="en-US" sz="2800" dirty="0"/>
                <a:t>x</a:t>
              </a:r>
            </a:p>
          </p:txBody>
        </p:sp>
      </p:grpSp>
      <p:cxnSp>
        <p:nvCxnSpPr>
          <p:cNvPr id="40" name="Straight Arrow Connector 39">
            <a:extLst>
              <a:ext uri="{FF2B5EF4-FFF2-40B4-BE49-F238E27FC236}">
                <a16:creationId xmlns:a16="http://schemas.microsoft.com/office/drawing/2014/main" id="{99640EF0-E01A-0947-AF8B-3645D72700B7}"/>
              </a:ext>
            </a:extLst>
          </p:cNvPr>
          <p:cNvCxnSpPr>
            <a:cxnSpLocks/>
          </p:cNvCxnSpPr>
          <p:nvPr/>
        </p:nvCxnSpPr>
        <p:spPr>
          <a:xfrm flipV="1">
            <a:off x="8517528" y="2465243"/>
            <a:ext cx="466017" cy="528484"/>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08D69642-F5A3-C140-AAD0-2990B89D4DFE}"/>
              </a:ext>
            </a:extLst>
          </p:cNvPr>
          <p:cNvGrpSpPr/>
          <p:nvPr/>
        </p:nvGrpSpPr>
        <p:grpSpPr>
          <a:xfrm>
            <a:off x="9822636" y="3046563"/>
            <a:ext cx="923671" cy="795269"/>
            <a:chOff x="4033946" y="340822"/>
            <a:chExt cx="369435" cy="353411"/>
          </a:xfrm>
        </p:grpSpPr>
        <p:sp>
          <p:nvSpPr>
            <p:cNvPr id="42" name="Oval 41">
              <a:extLst>
                <a:ext uri="{FF2B5EF4-FFF2-40B4-BE49-F238E27FC236}">
                  <a16:creationId xmlns:a16="http://schemas.microsoft.com/office/drawing/2014/main" id="{7207B91E-2E7E-D142-81AD-B9E310100E3B}"/>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B10C92CB-9EDA-8A42-8E39-9F38B9C7A84A}"/>
                </a:ext>
              </a:extLst>
            </p:cNvPr>
            <p:cNvSpPr txBox="1"/>
            <p:nvPr/>
          </p:nvSpPr>
          <p:spPr>
            <a:xfrm>
              <a:off x="4033946" y="385621"/>
              <a:ext cx="369435" cy="232515"/>
            </a:xfrm>
            <a:prstGeom prst="rect">
              <a:avLst/>
            </a:prstGeom>
            <a:noFill/>
          </p:spPr>
          <p:txBody>
            <a:bodyPr wrap="square" rtlCol="0">
              <a:spAutoFit/>
            </a:bodyPr>
            <a:lstStyle/>
            <a:p>
              <a:pPr algn="ctr"/>
              <a:r>
                <a:rPr lang="en-US" sz="2800" dirty="0"/>
                <a:t>w</a:t>
              </a:r>
            </a:p>
          </p:txBody>
        </p:sp>
      </p:grpSp>
      <p:cxnSp>
        <p:nvCxnSpPr>
          <p:cNvPr id="44" name="Straight Arrow Connector 43">
            <a:extLst>
              <a:ext uri="{FF2B5EF4-FFF2-40B4-BE49-F238E27FC236}">
                <a16:creationId xmlns:a16="http://schemas.microsoft.com/office/drawing/2014/main" id="{D2528220-60DD-CD40-A3D4-48849DB9B9D3}"/>
              </a:ext>
            </a:extLst>
          </p:cNvPr>
          <p:cNvCxnSpPr>
            <a:cxnSpLocks/>
            <a:endCxn id="31" idx="4"/>
          </p:cNvCxnSpPr>
          <p:nvPr/>
        </p:nvCxnSpPr>
        <p:spPr>
          <a:xfrm flipV="1">
            <a:off x="10358704" y="2526213"/>
            <a:ext cx="235969" cy="445532"/>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891DBB7F-8FEC-A340-9347-D32D3D0F5475}"/>
              </a:ext>
            </a:extLst>
          </p:cNvPr>
          <p:cNvGrpSpPr/>
          <p:nvPr/>
        </p:nvGrpSpPr>
        <p:grpSpPr>
          <a:xfrm>
            <a:off x="10014852" y="4410140"/>
            <a:ext cx="923671" cy="795269"/>
            <a:chOff x="4032274" y="340822"/>
            <a:chExt cx="369435" cy="353411"/>
          </a:xfrm>
        </p:grpSpPr>
        <p:sp>
          <p:nvSpPr>
            <p:cNvPr id="47" name="Oval 46">
              <a:extLst>
                <a:ext uri="{FF2B5EF4-FFF2-40B4-BE49-F238E27FC236}">
                  <a16:creationId xmlns:a16="http://schemas.microsoft.com/office/drawing/2014/main" id="{14595FB5-9385-8D42-A597-8A1CE9CAA551}"/>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7912FC75-8531-4141-B8FA-52D68F59315A}"/>
                </a:ext>
              </a:extLst>
            </p:cNvPr>
            <p:cNvSpPr txBox="1"/>
            <p:nvPr/>
          </p:nvSpPr>
          <p:spPr>
            <a:xfrm>
              <a:off x="4032274" y="386378"/>
              <a:ext cx="369435" cy="232515"/>
            </a:xfrm>
            <a:prstGeom prst="rect">
              <a:avLst/>
            </a:prstGeom>
            <a:noFill/>
          </p:spPr>
          <p:txBody>
            <a:bodyPr wrap="square" rtlCol="0">
              <a:spAutoFit/>
            </a:bodyPr>
            <a:lstStyle/>
            <a:p>
              <a:pPr algn="ctr"/>
              <a:r>
                <a:rPr lang="en-US" sz="2800" dirty="0"/>
                <a:t>t</a:t>
              </a:r>
            </a:p>
          </p:txBody>
        </p:sp>
      </p:grpSp>
      <p:cxnSp>
        <p:nvCxnSpPr>
          <p:cNvPr id="49" name="Straight Arrow Connector 48">
            <a:extLst>
              <a:ext uri="{FF2B5EF4-FFF2-40B4-BE49-F238E27FC236}">
                <a16:creationId xmlns:a16="http://schemas.microsoft.com/office/drawing/2014/main" id="{2BE2B222-971C-B847-9305-08FC7ECC29CF}"/>
              </a:ext>
            </a:extLst>
          </p:cNvPr>
          <p:cNvCxnSpPr>
            <a:cxnSpLocks/>
          </p:cNvCxnSpPr>
          <p:nvPr/>
        </p:nvCxnSpPr>
        <p:spPr>
          <a:xfrm flipV="1">
            <a:off x="10435036" y="3864293"/>
            <a:ext cx="1" cy="52338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FAE9C2E6-DC71-F34F-91F5-A016D7289F09}"/>
              </a:ext>
            </a:extLst>
          </p:cNvPr>
          <p:cNvSpPr txBox="1"/>
          <p:nvPr/>
        </p:nvSpPr>
        <p:spPr>
          <a:xfrm>
            <a:off x="65661" y="2211571"/>
            <a:ext cx="692562" cy="369332"/>
          </a:xfrm>
          <a:prstGeom prst="rect">
            <a:avLst/>
          </a:prstGeom>
          <a:noFill/>
        </p:spPr>
        <p:txBody>
          <a:bodyPr wrap="none" rtlCol="0">
            <a:spAutoFit/>
          </a:bodyPr>
          <a:lstStyle/>
          <a:p>
            <a:r>
              <a:rPr lang="en-US" dirty="0"/>
              <a:t>index</a:t>
            </a:r>
          </a:p>
        </p:txBody>
      </p:sp>
      <p:sp>
        <p:nvSpPr>
          <p:cNvPr id="63" name="TextBox 62">
            <a:extLst>
              <a:ext uri="{FF2B5EF4-FFF2-40B4-BE49-F238E27FC236}">
                <a16:creationId xmlns:a16="http://schemas.microsoft.com/office/drawing/2014/main" id="{F1172FAC-6CF6-9B48-8CCF-1831AAEE9A0D}"/>
              </a:ext>
            </a:extLst>
          </p:cNvPr>
          <p:cNvSpPr txBox="1"/>
          <p:nvPr/>
        </p:nvSpPr>
        <p:spPr>
          <a:xfrm>
            <a:off x="65661" y="2861897"/>
            <a:ext cx="686213" cy="369332"/>
          </a:xfrm>
          <a:prstGeom prst="rect">
            <a:avLst/>
          </a:prstGeom>
          <a:noFill/>
        </p:spPr>
        <p:txBody>
          <a:bodyPr wrap="none" rtlCol="0">
            <a:spAutoFit/>
          </a:bodyPr>
          <a:lstStyle/>
          <a:p>
            <a:r>
              <a:rPr lang="en-US" dirty="0"/>
              <a:t>value</a:t>
            </a:r>
          </a:p>
        </p:txBody>
      </p:sp>
      <p:cxnSp>
        <p:nvCxnSpPr>
          <p:cNvPr id="71" name="Straight Connector 70">
            <a:extLst>
              <a:ext uri="{FF2B5EF4-FFF2-40B4-BE49-F238E27FC236}">
                <a16:creationId xmlns:a16="http://schemas.microsoft.com/office/drawing/2014/main" id="{8B93730A-9608-654C-9053-7912B1E0601F}"/>
              </a:ext>
            </a:extLst>
          </p:cNvPr>
          <p:cNvCxnSpPr/>
          <p:nvPr/>
        </p:nvCxnSpPr>
        <p:spPr>
          <a:xfrm>
            <a:off x="7971246" y="1220290"/>
            <a:ext cx="0" cy="524308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itle 72">
            <a:extLst>
              <a:ext uri="{FF2B5EF4-FFF2-40B4-BE49-F238E27FC236}">
                <a16:creationId xmlns:a16="http://schemas.microsoft.com/office/drawing/2014/main" id="{7336CCB2-2396-3E40-AA49-47CE8CCCEF71}"/>
              </a:ext>
            </a:extLst>
          </p:cNvPr>
          <p:cNvSpPr>
            <a:spLocks noGrp="1"/>
          </p:cNvSpPr>
          <p:nvPr>
            <p:ph type="title"/>
          </p:nvPr>
        </p:nvSpPr>
        <p:spPr/>
        <p:txBody>
          <a:bodyPr>
            <a:noAutofit/>
          </a:bodyPr>
          <a:lstStyle/>
          <a:p>
            <a:r>
              <a:rPr lang="en-US" sz="3600" dirty="0"/>
              <a:t>How would </a:t>
            </a:r>
            <a:r>
              <a:rPr lang="en-US" sz="3600" dirty="0" err="1"/>
              <a:t>findSet</a:t>
            </a:r>
            <a:r>
              <a:rPr lang="en-US" sz="3600" dirty="0"/>
              <a:t> work for array implementation?</a:t>
            </a:r>
            <a:br>
              <a:rPr lang="en-US" sz="3600" dirty="0"/>
            </a:br>
            <a:r>
              <a:rPr lang="en-US" sz="2400" dirty="0"/>
              <a:t>(What do we store at the root position so we know when to stop?)</a:t>
            </a:r>
          </a:p>
        </p:txBody>
      </p:sp>
      <p:sp>
        <p:nvSpPr>
          <p:cNvPr id="78" name="TextBox 77">
            <a:extLst>
              <a:ext uri="{FF2B5EF4-FFF2-40B4-BE49-F238E27FC236}">
                <a16:creationId xmlns:a16="http://schemas.microsoft.com/office/drawing/2014/main" id="{49A98820-A837-8541-B31B-FC32F59D0E45}"/>
              </a:ext>
            </a:extLst>
          </p:cNvPr>
          <p:cNvSpPr txBox="1"/>
          <p:nvPr/>
        </p:nvSpPr>
        <p:spPr>
          <a:xfrm>
            <a:off x="1229225" y="1536643"/>
            <a:ext cx="306494" cy="461665"/>
          </a:xfrm>
          <a:prstGeom prst="rect">
            <a:avLst/>
          </a:prstGeom>
          <a:noFill/>
        </p:spPr>
        <p:txBody>
          <a:bodyPr wrap="none" rtlCol="0">
            <a:spAutoFit/>
          </a:bodyPr>
          <a:lstStyle/>
          <a:p>
            <a:r>
              <a:rPr lang="en-US" sz="2400" dirty="0"/>
              <a:t>z</a:t>
            </a:r>
          </a:p>
        </p:txBody>
      </p:sp>
      <p:sp>
        <p:nvSpPr>
          <p:cNvPr id="79" name="TextBox 78">
            <a:extLst>
              <a:ext uri="{FF2B5EF4-FFF2-40B4-BE49-F238E27FC236}">
                <a16:creationId xmlns:a16="http://schemas.microsoft.com/office/drawing/2014/main" id="{E2085E45-544A-E84E-990E-25F82F692715}"/>
              </a:ext>
            </a:extLst>
          </p:cNvPr>
          <p:cNvSpPr txBox="1"/>
          <p:nvPr/>
        </p:nvSpPr>
        <p:spPr>
          <a:xfrm>
            <a:off x="2173809" y="1538271"/>
            <a:ext cx="324128" cy="461665"/>
          </a:xfrm>
          <a:prstGeom prst="rect">
            <a:avLst/>
          </a:prstGeom>
          <a:noFill/>
        </p:spPr>
        <p:txBody>
          <a:bodyPr wrap="none" rtlCol="0">
            <a:spAutoFit/>
          </a:bodyPr>
          <a:lstStyle/>
          <a:p>
            <a:r>
              <a:rPr lang="en-US" sz="2400" dirty="0"/>
              <a:t>y</a:t>
            </a:r>
          </a:p>
        </p:txBody>
      </p:sp>
      <p:sp>
        <p:nvSpPr>
          <p:cNvPr id="80" name="TextBox 79">
            <a:extLst>
              <a:ext uri="{FF2B5EF4-FFF2-40B4-BE49-F238E27FC236}">
                <a16:creationId xmlns:a16="http://schemas.microsoft.com/office/drawing/2014/main" id="{50923E2E-BF67-814D-8338-6803C135906F}"/>
              </a:ext>
            </a:extLst>
          </p:cNvPr>
          <p:cNvSpPr txBox="1"/>
          <p:nvPr/>
        </p:nvSpPr>
        <p:spPr>
          <a:xfrm>
            <a:off x="3073152" y="1515922"/>
            <a:ext cx="287258" cy="461665"/>
          </a:xfrm>
          <a:prstGeom prst="rect">
            <a:avLst/>
          </a:prstGeom>
          <a:noFill/>
        </p:spPr>
        <p:txBody>
          <a:bodyPr wrap="none" rtlCol="0">
            <a:spAutoFit/>
          </a:bodyPr>
          <a:lstStyle/>
          <a:p>
            <a:r>
              <a:rPr lang="en-US" sz="2400" dirty="0"/>
              <a:t>t</a:t>
            </a:r>
          </a:p>
        </p:txBody>
      </p:sp>
      <p:sp>
        <p:nvSpPr>
          <p:cNvPr id="81" name="TextBox 80">
            <a:extLst>
              <a:ext uri="{FF2B5EF4-FFF2-40B4-BE49-F238E27FC236}">
                <a16:creationId xmlns:a16="http://schemas.microsoft.com/office/drawing/2014/main" id="{E3F7A42B-1BB7-7E45-935A-79594E840773}"/>
              </a:ext>
            </a:extLst>
          </p:cNvPr>
          <p:cNvSpPr txBox="1"/>
          <p:nvPr/>
        </p:nvSpPr>
        <p:spPr>
          <a:xfrm>
            <a:off x="3957566" y="1549096"/>
            <a:ext cx="317716" cy="461665"/>
          </a:xfrm>
          <a:prstGeom prst="rect">
            <a:avLst/>
          </a:prstGeom>
          <a:noFill/>
        </p:spPr>
        <p:txBody>
          <a:bodyPr wrap="none" rtlCol="0">
            <a:spAutoFit/>
          </a:bodyPr>
          <a:lstStyle/>
          <a:p>
            <a:r>
              <a:rPr lang="en-US" sz="2400" dirty="0"/>
              <a:t>x</a:t>
            </a:r>
          </a:p>
        </p:txBody>
      </p:sp>
      <p:sp>
        <p:nvSpPr>
          <p:cNvPr id="82" name="TextBox 81">
            <a:extLst>
              <a:ext uri="{FF2B5EF4-FFF2-40B4-BE49-F238E27FC236}">
                <a16:creationId xmlns:a16="http://schemas.microsoft.com/office/drawing/2014/main" id="{55CA4B59-792E-2543-A130-47750958AD34}"/>
              </a:ext>
            </a:extLst>
          </p:cNvPr>
          <p:cNvSpPr txBox="1"/>
          <p:nvPr/>
        </p:nvSpPr>
        <p:spPr>
          <a:xfrm>
            <a:off x="4881579" y="1546278"/>
            <a:ext cx="404278" cy="461665"/>
          </a:xfrm>
          <a:prstGeom prst="rect">
            <a:avLst/>
          </a:prstGeom>
          <a:noFill/>
        </p:spPr>
        <p:txBody>
          <a:bodyPr wrap="none" rtlCol="0">
            <a:spAutoFit/>
          </a:bodyPr>
          <a:lstStyle/>
          <a:p>
            <a:r>
              <a:rPr lang="en-US" sz="2400" dirty="0"/>
              <a:t>w</a:t>
            </a:r>
          </a:p>
        </p:txBody>
      </p:sp>
      <p:sp>
        <p:nvSpPr>
          <p:cNvPr id="32" name="Oval 31">
            <a:extLst>
              <a:ext uri="{FF2B5EF4-FFF2-40B4-BE49-F238E27FC236}">
                <a16:creationId xmlns:a16="http://schemas.microsoft.com/office/drawing/2014/main" id="{4B5A3E67-022F-0E4E-8A51-70E3A727B56D}"/>
              </a:ext>
            </a:extLst>
          </p:cNvPr>
          <p:cNvSpPr/>
          <p:nvPr/>
        </p:nvSpPr>
        <p:spPr>
          <a:xfrm>
            <a:off x="7926257" y="444428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z</a:t>
            </a:r>
          </a:p>
        </p:txBody>
      </p:sp>
      <p:sp>
        <p:nvSpPr>
          <p:cNvPr id="33" name="Oval 32">
            <a:extLst>
              <a:ext uri="{FF2B5EF4-FFF2-40B4-BE49-F238E27FC236}">
                <a16:creationId xmlns:a16="http://schemas.microsoft.com/office/drawing/2014/main" id="{50B143C6-6F8A-5248-8F4A-34421C453E29}"/>
              </a:ext>
            </a:extLst>
          </p:cNvPr>
          <p:cNvSpPr/>
          <p:nvPr/>
        </p:nvSpPr>
        <p:spPr>
          <a:xfrm>
            <a:off x="8827205" y="4387679"/>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y</a:t>
            </a:r>
          </a:p>
        </p:txBody>
      </p:sp>
      <p:cxnSp>
        <p:nvCxnSpPr>
          <p:cNvPr id="45" name="Straight Arrow Connector 44">
            <a:extLst>
              <a:ext uri="{FF2B5EF4-FFF2-40B4-BE49-F238E27FC236}">
                <a16:creationId xmlns:a16="http://schemas.microsoft.com/office/drawing/2014/main" id="{69558171-6637-F64F-84FA-46D43806985F}"/>
              </a:ext>
            </a:extLst>
          </p:cNvPr>
          <p:cNvCxnSpPr>
            <a:cxnSpLocks/>
          </p:cNvCxnSpPr>
          <p:nvPr/>
        </p:nvCxnSpPr>
        <p:spPr>
          <a:xfrm flipV="1">
            <a:off x="8293764" y="3820414"/>
            <a:ext cx="74296" cy="580150"/>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AE9FB60-2379-C34C-AD56-14385F1EAAEC}"/>
              </a:ext>
            </a:extLst>
          </p:cNvPr>
          <p:cNvCxnSpPr>
            <a:cxnSpLocks/>
          </p:cNvCxnSpPr>
          <p:nvPr/>
        </p:nvCxnSpPr>
        <p:spPr>
          <a:xfrm flipH="1" flipV="1">
            <a:off x="8885615" y="3722287"/>
            <a:ext cx="275507" cy="598989"/>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9" name="Table 8">
            <a:extLst>
              <a:ext uri="{FF2B5EF4-FFF2-40B4-BE49-F238E27FC236}">
                <a16:creationId xmlns:a16="http://schemas.microsoft.com/office/drawing/2014/main" id="{8DC0B44B-7308-B441-9757-7F4481FC311E}"/>
              </a:ext>
            </a:extLst>
          </p:cNvPr>
          <p:cNvGraphicFramePr>
            <a:graphicFrameLocks noGrp="1"/>
          </p:cNvGraphicFramePr>
          <p:nvPr/>
        </p:nvGraphicFramePr>
        <p:xfrm>
          <a:off x="871991" y="2003916"/>
          <a:ext cx="6422843" cy="1425084"/>
        </p:xfrm>
        <a:graphic>
          <a:graphicData uri="http://schemas.openxmlformats.org/drawingml/2006/table">
            <a:tbl>
              <a:tblPr firstRow="1" bandRow="1">
                <a:tableStyleId>{5C22544A-7EE6-4342-B048-85BDC9FD1C3A}</a:tableStyleId>
              </a:tblPr>
              <a:tblGrid>
                <a:gridCol w="917549">
                  <a:extLst>
                    <a:ext uri="{9D8B030D-6E8A-4147-A177-3AD203B41FA5}">
                      <a16:colId xmlns:a16="http://schemas.microsoft.com/office/drawing/2014/main" val="4238518666"/>
                    </a:ext>
                  </a:extLst>
                </a:gridCol>
                <a:gridCol w="917549">
                  <a:extLst>
                    <a:ext uri="{9D8B030D-6E8A-4147-A177-3AD203B41FA5}">
                      <a16:colId xmlns:a16="http://schemas.microsoft.com/office/drawing/2014/main" val="1870909279"/>
                    </a:ext>
                  </a:extLst>
                </a:gridCol>
                <a:gridCol w="917549">
                  <a:extLst>
                    <a:ext uri="{9D8B030D-6E8A-4147-A177-3AD203B41FA5}">
                      <a16:colId xmlns:a16="http://schemas.microsoft.com/office/drawing/2014/main" val="777605708"/>
                    </a:ext>
                  </a:extLst>
                </a:gridCol>
                <a:gridCol w="917549">
                  <a:extLst>
                    <a:ext uri="{9D8B030D-6E8A-4147-A177-3AD203B41FA5}">
                      <a16:colId xmlns:a16="http://schemas.microsoft.com/office/drawing/2014/main" val="4234213637"/>
                    </a:ext>
                  </a:extLst>
                </a:gridCol>
                <a:gridCol w="917549">
                  <a:extLst>
                    <a:ext uri="{9D8B030D-6E8A-4147-A177-3AD203B41FA5}">
                      <a16:colId xmlns:a16="http://schemas.microsoft.com/office/drawing/2014/main" val="3187310765"/>
                    </a:ext>
                  </a:extLst>
                </a:gridCol>
                <a:gridCol w="917549">
                  <a:extLst>
                    <a:ext uri="{9D8B030D-6E8A-4147-A177-3AD203B41FA5}">
                      <a16:colId xmlns:a16="http://schemas.microsoft.com/office/drawing/2014/main" val="2368903863"/>
                    </a:ext>
                  </a:extLst>
                </a:gridCol>
                <a:gridCol w="917549">
                  <a:extLst>
                    <a:ext uri="{9D8B030D-6E8A-4147-A177-3AD203B41FA5}">
                      <a16:colId xmlns:a16="http://schemas.microsoft.com/office/drawing/2014/main" val="1891528216"/>
                    </a:ext>
                  </a:extLst>
                </a:gridCol>
              </a:tblGrid>
              <a:tr h="712542">
                <a:tc>
                  <a:txBody>
                    <a:bodyPr/>
                    <a:lstStyle/>
                    <a:p>
                      <a:pPr algn="ctr"/>
                      <a:r>
                        <a:rPr lang="en-US" sz="2800" dirty="0"/>
                        <a:t>0</a:t>
                      </a:r>
                    </a:p>
                  </a:txBody>
                  <a:tcPr/>
                </a:tc>
                <a:tc>
                  <a:txBody>
                    <a:bodyPr/>
                    <a:lstStyle/>
                    <a:p>
                      <a:pPr algn="ctr"/>
                      <a:r>
                        <a:rPr lang="en-US" sz="2800" dirty="0"/>
                        <a:t>1</a:t>
                      </a:r>
                    </a:p>
                  </a:txBody>
                  <a:tcPr/>
                </a:tc>
                <a:tc>
                  <a:txBody>
                    <a:bodyPr/>
                    <a:lstStyle/>
                    <a:p>
                      <a:pPr algn="ctr"/>
                      <a:r>
                        <a:rPr lang="en-US" sz="2800" dirty="0"/>
                        <a:t>2</a:t>
                      </a:r>
                    </a:p>
                  </a:txBody>
                  <a:tcPr/>
                </a:tc>
                <a:tc>
                  <a:txBody>
                    <a:bodyPr/>
                    <a:lstStyle/>
                    <a:p>
                      <a:pPr algn="ctr"/>
                      <a:r>
                        <a:rPr lang="en-US" sz="2800" dirty="0"/>
                        <a:t>3</a:t>
                      </a:r>
                    </a:p>
                  </a:txBody>
                  <a:tcPr/>
                </a:tc>
                <a:tc>
                  <a:txBody>
                    <a:bodyPr/>
                    <a:lstStyle/>
                    <a:p>
                      <a:pPr algn="ctr"/>
                      <a:r>
                        <a:rPr lang="en-US" sz="2800" dirty="0"/>
                        <a:t>4</a:t>
                      </a:r>
                    </a:p>
                  </a:txBody>
                  <a:tcPr/>
                </a:tc>
                <a:tc>
                  <a:txBody>
                    <a:bodyPr/>
                    <a:lstStyle/>
                    <a:p>
                      <a:pPr algn="ctr"/>
                      <a:r>
                        <a:rPr lang="en-US" sz="2800" dirty="0"/>
                        <a:t>5</a:t>
                      </a:r>
                    </a:p>
                  </a:txBody>
                  <a:tcPr/>
                </a:tc>
                <a:tc>
                  <a:txBody>
                    <a:bodyPr/>
                    <a:lstStyle/>
                    <a:p>
                      <a:pPr algn="ctr"/>
                      <a:r>
                        <a:rPr lang="en-US" sz="2800" dirty="0"/>
                        <a:t>6</a:t>
                      </a:r>
                    </a:p>
                  </a:txBody>
                  <a:tcPr/>
                </a:tc>
                <a:extLst>
                  <a:ext uri="{0D108BD9-81ED-4DB2-BD59-A6C34878D82A}">
                    <a16:rowId xmlns:a16="http://schemas.microsoft.com/office/drawing/2014/main" val="3199236233"/>
                  </a:ext>
                </a:extLst>
              </a:tr>
              <a:tr h="712542">
                <a:tc>
                  <a:txBody>
                    <a:bodyPr/>
                    <a:lstStyle/>
                    <a:p>
                      <a:pPr algn="ctr"/>
                      <a:r>
                        <a:rPr lang="en-US" sz="2800" dirty="0"/>
                        <a:t>3</a:t>
                      </a:r>
                    </a:p>
                  </a:txBody>
                  <a:tcPr/>
                </a:tc>
                <a:tc>
                  <a:txBody>
                    <a:bodyPr/>
                    <a:lstStyle/>
                    <a:p>
                      <a:pPr algn="ctr"/>
                      <a:r>
                        <a:rPr lang="en-US" sz="2800" dirty="0"/>
                        <a:t>3</a:t>
                      </a:r>
                    </a:p>
                  </a:txBody>
                  <a:tcPr/>
                </a:tc>
                <a:tc>
                  <a:txBody>
                    <a:bodyPr/>
                    <a:lstStyle/>
                    <a:p>
                      <a:pPr algn="ctr"/>
                      <a:r>
                        <a:rPr lang="en-US" sz="2800" dirty="0"/>
                        <a:t>4</a:t>
                      </a:r>
                    </a:p>
                  </a:txBody>
                  <a:tcPr/>
                </a:tc>
                <a:tc>
                  <a:txBody>
                    <a:bodyPr/>
                    <a:lstStyle/>
                    <a:p>
                      <a:pPr algn="ctr"/>
                      <a:r>
                        <a:rPr lang="en-US" sz="2800" dirty="0"/>
                        <a:t>5</a:t>
                      </a:r>
                    </a:p>
                  </a:txBody>
                  <a:tcPr/>
                </a:tc>
                <a:tc>
                  <a:txBody>
                    <a:bodyPr/>
                    <a:lstStyle/>
                    <a:p>
                      <a:pPr algn="ctr"/>
                      <a:r>
                        <a:rPr lang="en-US" sz="2800" dirty="0"/>
                        <a:t>6</a:t>
                      </a:r>
                    </a:p>
                  </a:txBody>
                  <a:tcPr/>
                </a:tc>
                <a:tc>
                  <a:txBody>
                    <a:bodyPr/>
                    <a:lstStyle/>
                    <a:p>
                      <a:pPr algn="ctr"/>
                      <a:r>
                        <a:rPr lang="en-US" sz="2800" dirty="0"/>
                        <a:t>-</a:t>
                      </a:r>
                    </a:p>
                  </a:txBody>
                  <a:tcPr/>
                </a:tc>
                <a:tc>
                  <a:txBody>
                    <a:bodyPr/>
                    <a:lstStyle/>
                    <a:p>
                      <a:pPr algn="ctr"/>
                      <a:r>
                        <a:rPr lang="en-US" sz="2800" dirty="0"/>
                        <a:t>-</a:t>
                      </a:r>
                    </a:p>
                  </a:txBody>
                  <a:tcPr/>
                </a:tc>
                <a:extLst>
                  <a:ext uri="{0D108BD9-81ED-4DB2-BD59-A6C34878D82A}">
                    <a16:rowId xmlns:a16="http://schemas.microsoft.com/office/drawing/2014/main" val="3202500471"/>
                  </a:ext>
                </a:extLst>
              </a:tr>
            </a:tbl>
          </a:graphicData>
        </a:graphic>
      </p:graphicFrame>
      <p:sp>
        <p:nvSpPr>
          <p:cNvPr id="11" name="TextBox 10">
            <a:extLst>
              <a:ext uri="{FF2B5EF4-FFF2-40B4-BE49-F238E27FC236}">
                <a16:creationId xmlns:a16="http://schemas.microsoft.com/office/drawing/2014/main" id="{CB1910F0-755F-7549-91CB-A352359EF037}"/>
              </a:ext>
            </a:extLst>
          </p:cNvPr>
          <p:cNvSpPr txBox="1"/>
          <p:nvPr/>
        </p:nvSpPr>
        <p:spPr>
          <a:xfrm>
            <a:off x="5746969" y="1513530"/>
            <a:ext cx="324128" cy="461665"/>
          </a:xfrm>
          <a:prstGeom prst="rect">
            <a:avLst/>
          </a:prstGeom>
          <a:noFill/>
        </p:spPr>
        <p:txBody>
          <a:bodyPr wrap="none" rtlCol="0">
            <a:spAutoFit/>
          </a:bodyPr>
          <a:lstStyle/>
          <a:p>
            <a:r>
              <a:rPr lang="en-US" sz="2400" dirty="0"/>
              <a:t>v</a:t>
            </a:r>
          </a:p>
        </p:txBody>
      </p:sp>
      <p:sp>
        <p:nvSpPr>
          <p:cNvPr id="12" name="TextBox 11">
            <a:extLst>
              <a:ext uri="{FF2B5EF4-FFF2-40B4-BE49-F238E27FC236}">
                <a16:creationId xmlns:a16="http://schemas.microsoft.com/office/drawing/2014/main" id="{CCA13504-4300-BE43-89C4-24DF15348BE6}"/>
              </a:ext>
            </a:extLst>
          </p:cNvPr>
          <p:cNvSpPr txBox="1"/>
          <p:nvPr/>
        </p:nvSpPr>
        <p:spPr>
          <a:xfrm>
            <a:off x="6669390" y="1456263"/>
            <a:ext cx="346570" cy="461665"/>
          </a:xfrm>
          <a:prstGeom prst="rect">
            <a:avLst/>
          </a:prstGeom>
          <a:noFill/>
        </p:spPr>
        <p:txBody>
          <a:bodyPr wrap="none" rtlCol="0">
            <a:spAutoFit/>
          </a:bodyPr>
          <a:lstStyle/>
          <a:p>
            <a:r>
              <a:rPr lang="en-US" sz="2400" dirty="0"/>
              <a:t>u</a:t>
            </a:r>
          </a:p>
        </p:txBody>
      </p:sp>
      <p:sp>
        <p:nvSpPr>
          <p:cNvPr id="2" name="TextBox 1">
            <a:extLst>
              <a:ext uri="{FF2B5EF4-FFF2-40B4-BE49-F238E27FC236}">
                <a16:creationId xmlns:a16="http://schemas.microsoft.com/office/drawing/2014/main" id="{7B2DE7BC-F97C-DC46-9AA4-AF914C945793}"/>
              </a:ext>
            </a:extLst>
          </p:cNvPr>
          <p:cNvSpPr txBox="1"/>
          <p:nvPr/>
        </p:nvSpPr>
        <p:spPr>
          <a:xfrm>
            <a:off x="179272" y="3676933"/>
            <a:ext cx="7407734" cy="1200329"/>
          </a:xfrm>
          <a:prstGeom prst="rect">
            <a:avLst/>
          </a:prstGeom>
          <a:noFill/>
        </p:spPr>
        <p:txBody>
          <a:bodyPr wrap="none" rtlCol="0">
            <a:spAutoFit/>
          </a:bodyPr>
          <a:lstStyle/>
          <a:p>
            <a:r>
              <a:rPr lang="en-US" dirty="0"/>
              <a:t>We just mentioned for </a:t>
            </a:r>
            <a:r>
              <a:rPr lang="en-US" dirty="0" err="1"/>
              <a:t>findSet</a:t>
            </a:r>
            <a:r>
              <a:rPr lang="en-US" dirty="0"/>
              <a:t> that we need to traverse starting from a node </a:t>
            </a:r>
          </a:p>
          <a:p>
            <a:r>
              <a:rPr lang="en-US" dirty="0"/>
              <a:t>(like y) to its parent and then its parent’s parent until we get to a root.  What </a:t>
            </a:r>
          </a:p>
          <a:p>
            <a:r>
              <a:rPr lang="en-US" dirty="0"/>
              <a:t>type of </a:t>
            </a:r>
            <a:r>
              <a:rPr lang="en-US" dirty="0" err="1"/>
              <a:t>int</a:t>
            </a:r>
            <a:r>
              <a:rPr lang="en-US" dirty="0"/>
              <a:t> could we put there as a sign that we’ve reached the root? </a:t>
            </a:r>
          </a:p>
          <a:p>
            <a:endParaRPr lang="en-US" dirty="0"/>
          </a:p>
        </p:txBody>
      </p:sp>
    </p:spTree>
    <p:extLst>
      <p:ext uri="{BB962C8B-B14F-4D97-AF65-F5344CB8AC3E}">
        <p14:creationId xmlns:p14="http://schemas.microsoft.com/office/powerpoint/2010/main" val="2681967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F3AC509-4818-C245-BCB9-E4D02129BD2B}"/>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237A4E9B-D689-2D40-8466-DF71BA5CB225}"/>
              </a:ext>
            </a:extLst>
          </p:cNvPr>
          <p:cNvSpPr>
            <a:spLocks noGrp="1"/>
          </p:cNvSpPr>
          <p:nvPr>
            <p:ph type="sldNum" sz="quarter" idx="12"/>
          </p:nvPr>
        </p:nvSpPr>
        <p:spPr/>
        <p:txBody>
          <a:bodyPr/>
          <a:lstStyle/>
          <a:p>
            <a:fld id="{659665DE-58FC-41F4-AC58-2C90A5E00527}" type="slidenum">
              <a:rPr lang="en-US" smtClean="0"/>
              <a:t>19</a:t>
            </a:fld>
            <a:endParaRPr lang="en-US"/>
          </a:p>
        </p:txBody>
      </p:sp>
      <p:sp>
        <p:nvSpPr>
          <p:cNvPr id="31" name="Oval 30">
            <a:extLst>
              <a:ext uri="{FF2B5EF4-FFF2-40B4-BE49-F238E27FC236}">
                <a16:creationId xmlns:a16="http://schemas.microsoft.com/office/drawing/2014/main" id="{B4247357-61BC-0946-9149-40585086CD73}"/>
              </a:ext>
            </a:extLst>
          </p:cNvPr>
          <p:cNvSpPr/>
          <p:nvPr/>
        </p:nvSpPr>
        <p:spPr>
          <a:xfrm>
            <a:off x="10152869" y="173094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u</a:t>
            </a:r>
          </a:p>
        </p:txBody>
      </p:sp>
      <p:grpSp>
        <p:nvGrpSpPr>
          <p:cNvPr id="34" name="Group 33">
            <a:extLst>
              <a:ext uri="{FF2B5EF4-FFF2-40B4-BE49-F238E27FC236}">
                <a16:creationId xmlns:a16="http://schemas.microsoft.com/office/drawing/2014/main" id="{286FE4C2-8402-B549-8F67-113620947D50}"/>
              </a:ext>
            </a:extLst>
          </p:cNvPr>
          <p:cNvGrpSpPr/>
          <p:nvPr/>
        </p:nvGrpSpPr>
        <p:grpSpPr>
          <a:xfrm>
            <a:off x="8666030" y="1682979"/>
            <a:ext cx="923671" cy="795269"/>
            <a:chOff x="4033946" y="340822"/>
            <a:chExt cx="369435" cy="353411"/>
          </a:xfrm>
        </p:grpSpPr>
        <p:sp>
          <p:nvSpPr>
            <p:cNvPr id="35" name="Oval 34">
              <a:extLst>
                <a:ext uri="{FF2B5EF4-FFF2-40B4-BE49-F238E27FC236}">
                  <a16:creationId xmlns:a16="http://schemas.microsoft.com/office/drawing/2014/main" id="{A320EE39-21D1-3949-8857-6FF0BFB4A99F}"/>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53F059A-81B9-A746-BEC7-1F42ECEEDF40}"/>
                </a:ext>
              </a:extLst>
            </p:cNvPr>
            <p:cNvSpPr txBox="1"/>
            <p:nvPr/>
          </p:nvSpPr>
          <p:spPr>
            <a:xfrm>
              <a:off x="4033946" y="425273"/>
              <a:ext cx="369435" cy="232515"/>
            </a:xfrm>
            <a:prstGeom prst="rect">
              <a:avLst/>
            </a:prstGeom>
            <a:noFill/>
          </p:spPr>
          <p:txBody>
            <a:bodyPr wrap="square" rtlCol="0">
              <a:spAutoFit/>
            </a:bodyPr>
            <a:lstStyle/>
            <a:p>
              <a:pPr algn="ctr"/>
              <a:r>
                <a:rPr lang="en-US" sz="2800" dirty="0"/>
                <a:t>v</a:t>
              </a:r>
            </a:p>
          </p:txBody>
        </p:sp>
      </p:grpSp>
      <p:grpSp>
        <p:nvGrpSpPr>
          <p:cNvPr id="37" name="Group 36">
            <a:extLst>
              <a:ext uri="{FF2B5EF4-FFF2-40B4-BE49-F238E27FC236}">
                <a16:creationId xmlns:a16="http://schemas.microsoft.com/office/drawing/2014/main" id="{F8EEAA5F-32F4-CD43-8C51-67ECDA0D03F8}"/>
              </a:ext>
            </a:extLst>
          </p:cNvPr>
          <p:cNvGrpSpPr/>
          <p:nvPr/>
        </p:nvGrpSpPr>
        <p:grpSpPr>
          <a:xfrm>
            <a:off x="8023424" y="2991310"/>
            <a:ext cx="923671" cy="795269"/>
            <a:chOff x="4032274" y="340822"/>
            <a:chExt cx="369435" cy="353411"/>
          </a:xfrm>
        </p:grpSpPr>
        <p:sp>
          <p:nvSpPr>
            <p:cNvPr id="38" name="Oval 37">
              <a:extLst>
                <a:ext uri="{FF2B5EF4-FFF2-40B4-BE49-F238E27FC236}">
                  <a16:creationId xmlns:a16="http://schemas.microsoft.com/office/drawing/2014/main" id="{2931EBCA-E3AD-3641-9AF8-0F78B78C6564}"/>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A630D603-6E6A-C141-89AE-E764ED67BD1F}"/>
                </a:ext>
              </a:extLst>
            </p:cNvPr>
            <p:cNvSpPr txBox="1"/>
            <p:nvPr/>
          </p:nvSpPr>
          <p:spPr>
            <a:xfrm>
              <a:off x="4032274" y="409325"/>
              <a:ext cx="369435" cy="232515"/>
            </a:xfrm>
            <a:prstGeom prst="rect">
              <a:avLst/>
            </a:prstGeom>
            <a:noFill/>
          </p:spPr>
          <p:txBody>
            <a:bodyPr wrap="square" rtlCol="0">
              <a:spAutoFit/>
            </a:bodyPr>
            <a:lstStyle/>
            <a:p>
              <a:pPr algn="ctr"/>
              <a:r>
                <a:rPr lang="en-US" sz="2800" dirty="0"/>
                <a:t>x</a:t>
              </a:r>
            </a:p>
          </p:txBody>
        </p:sp>
      </p:grpSp>
      <p:cxnSp>
        <p:nvCxnSpPr>
          <p:cNvPr id="40" name="Straight Arrow Connector 39">
            <a:extLst>
              <a:ext uri="{FF2B5EF4-FFF2-40B4-BE49-F238E27FC236}">
                <a16:creationId xmlns:a16="http://schemas.microsoft.com/office/drawing/2014/main" id="{99640EF0-E01A-0947-AF8B-3645D72700B7}"/>
              </a:ext>
            </a:extLst>
          </p:cNvPr>
          <p:cNvCxnSpPr>
            <a:cxnSpLocks/>
          </p:cNvCxnSpPr>
          <p:nvPr/>
        </p:nvCxnSpPr>
        <p:spPr>
          <a:xfrm flipV="1">
            <a:off x="8517528" y="2465243"/>
            <a:ext cx="466017" cy="528484"/>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08D69642-F5A3-C140-AAD0-2990B89D4DFE}"/>
              </a:ext>
            </a:extLst>
          </p:cNvPr>
          <p:cNvGrpSpPr/>
          <p:nvPr/>
        </p:nvGrpSpPr>
        <p:grpSpPr>
          <a:xfrm>
            <a:off x="9822636" y="3046563"/>
            <a:ext cx="923671" cy="795269"/>
            <a:chOff x="4033946" y="340822"/>
            <a:chExt cx="369435" cy="353411"/>
          </a:xfrm>
        </p:grpSpPr>
        <p:sp>
          <p:nvSpPr>
            <p:cNvPr id="42" name="Oval 41">
              <a:extLst>
                <a:ext uri="{FF2B5EF4-FFF2-40B4-BE49-F238E27FC236}">
                  <a16:creationId xmlns:a16="http://schemas.microsoft.com/office/drawing/2014/main" id="{7207B91E-2E7E-D142-81AD-B9E310100E3B}"/>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B10C92CB-9EDA-8A42-8E39-9F38B9C7A84A}"/>
                </a:ext>
              </a:extLst>
            </p:cNvPr>
            <p:cNvSpPr txBox="1"/>
            <p:nvPr/>
          </p:nvSpPr>
          <p:spPr>
            <a:xfrm>
              <a:off x="4033946" y="385621"/>
              <a:ext cx="369435" cy="232515"/>
            </a:xfrm>
            <a:prstGeom prst="rect">
              <a:avLst/>
            </a:prstGeom>
            <a:noFill/>
          </p:spPr>
          <p:txBody>
            <a:bodyPr wrap="square" rtlCol="0">
              <a:spAutoFit/>
            </a:bodyPr>
            <a:lstStyle/>
            <a:p>
              <a:pPr algn="ctr"/>
              <a:r>
                <a:rPr lang="en-US" sz="2800" dirty="0"/>
                <a:t>w</a:t>
              </a:r>
            </a:p>
          </p:txBody>
        </p:sp>
      </p:grpSp>
      <p:cxnSp>
        <p:nvCxnSpPr>
          <p:cNvPr id="44" name="Straight Arrow Connector 43">
            <a:extLst>
              <a:ext uri="{FF2B5EF4-FFF2-40B4-BE49-F238E27FC236}">
                <a16:creationId xmlns:a16="http://schemas.microsoft.com/office/drawing/2014/main" id="{D2528220-60DD-CD40-A3D4-48849DB9B9D3}"/>
              </a:ext>
            </a:extLst>
          </p:cNvPr>
          <p:cNvCxnSpPr>
            <a:cxnSpLocks/>
            <a:endCxn id="31" idx="4"/>
          </p:cNvCxnSpPr>
          <p:nvPr/>
        </p:nvCxnSpPr>
        <p:spPr>
          <a:xfrm flipV="1">
            <a:off x="10358704" y="2526213"/>
            <a:ext cx="235969" cy="445532"/>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891DBB7F-8FEC-A340-9347-D32D3D0F5475}"/>
              </a:ext>
            </a:extLst>
          </p:cNvPr>
          <p:cNvGrpSpPr/>
          <p:nvPr/>
        </p:nvGrpSpPr>
        <p:grpSpPr>
          <a:xfrm>
            <a:off x="10014852" y="4410140"/>
            <a:ext cx="923671" cy="795269"/>
            <a:chOff x="4032274" y="340822"/>
            <a:chExt cx="369435" cy="353411"/>
          </a:xfrm>
        </p:grpSpPr>
        <p:sp>
          <p:nvSpPr>
            <p:cNvPr id="47" name="Oval 46">
              <a:extLst>
                <a:ext uri="{FF2B5EF4-FFF2-40B4-BE49-F238E27FC236}">
                  <a16:creationId xmlns:a16="http://schemas.microsoft.com/office/drawing/2014/main" id="{14595FB5-9385-8D42-A597-8A1CE9CAA551}"/>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7912FC75-8531-4141-B8FA-52D68F59315A}"/>
                </a:ext>
              </a:extLst>
            </p:cNvPr>
            <p:cNvSpPr txBox="1"/>
            <p:nvPr/>
          </p:nvSpPr>
          <p:spPr>
            <a:xfrm>
              <a:off x="4032274" y="386378"/>
              <a:ext cx="369435" cy="232515"/>
            </a:xfrm>
            <a:prstGeom prst="rect">
              <a:avLst/>
            </a:prstGeom>
            <a:noFill/>
          </p:spPr>
          <p:txBody>
            <a:bodyPr wrap="square" rtlCol="0">
              <a:spAutoFit/>
            </a:bodyPr>
            <a:lstStyle/>
            <a:p>
              <a:pPr algn="ctr"/>
              <a:r>
                <a:rPr lang="en-US" sz="2800" dirty="0"/>
                <a:t>t</a:t>
              </a:r>
            </a:p>
          </p:txBody>
        </p:sp>
      </p:grpSp>
      <p:cxnSp>
        <p:nvCxnSpPr>
          <p:cNvPr id="49" name="Straight Arrow Connector 48">
            <a:extLst>
              <a:ext uri="{FF2B5EF4-FFF2-40B4-BE49-F238E27FC236}">
                <a16:creationId xmlns:a16="http://schemas.microsoft.com/office/drawing/2014/main" id="{2BE2B222-971C-B847-9305-08FC7ECC29CF}"/>
              </a:ext>
            </a:extLst>
          </p:cNvPr>
          <p:cNvCxnSpPr>
            <a:cxnSpLocks/>
          </p:cNvCxnSpPr>
          <p:nvPr/>
        </p:nvCxnSpPr>
        <p:spPr>
          <a:xfrm flipV="1">
            <a:off x="10435036" y="3864293"/>
            <a:ext cx="1" cy="52338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FAE9C2E6-DC71-F34F-91F5-A016D7289F09}"/>
              </a:ext>
            </a:extLst>
          </p:cNvPr>
          <p:cNvSpPr txBox="1"/>
          <p:nvPr/>
        </p:nvSpPr>
        <p:spPr>
          <a:xfrm>
            <a:off x="65661" y="2211571"/>
            <a:ext cx="692562" cy="369332"/>
          </a:xfrm>
          <a:prstGeom prst="rect">
            <a:avLst/>
          </a:prstGeom>
          <a:noFill/>
        </p:spPr>
        <p:txBody>
          <a:bodyPr wrap="none" rtlCol="0">
            <a:spAutoFit/>
          </a:bodyPr>
          <a:lstStyle/>
          <a:p>
            <a:r>
              <a:rPr lang="en-US" dirty="0"/>
              <a:t>index</a:t>
            </a:r>
          </a:p>
        </p:txBody>
      </p:sp>
      <p:sp>
        <p:nvSpPr>
          <p:cNvPr id="63" name="TextBox 62">
            <a:extLst>
              <a:ext uri="{FF2B5EF4-FFF2-40B4-BE49-F238E27FC236}">
                <a16:creationId xmlns:a16="http://schemas.microsoft.com/office/drawing/2014/main" id="{F1172FAC-6CF6-9B48-8CCF-1831AAEE9A0D}"/>
              </a:ext>
            </a:extLst>
          </p:cNvPr>
          <p:cNvSpPr txBox="1"/>
          <p:nvPr/>
        </p:nvSpPr>
        <p:spPr>
          <a:xfrm>
            <a:off x="65661" y="2861897"/>
            <a:ext cx="686213" cy="369332"/>
          </a:xfrm>
          <a:prstGeom prst="rect">
            <a:avLst/>
          </a:prstGeom>
          <a:noFill/>
        </p:spPr>
        <p:txBody>
          <a:bodyPr wrap="none" rtlCol="0">
            <a:spAutoFit/>
          </a:bodyPr>
          <a:lstStyle/>
          <a:p>
            <a:r>
              <a:rPr lang="en-US" dirty="0"/>
              <a:t>value</a:t>
            </a:r>
          </a:p>
        </p:txBody>
      </p:sp>
      <p:cxnSp>
        <p:nvCxnSpPr>
          <p:cNvPr id="71" name="Straight Connector 70">
            <a:extLst>
              <a:ext uri="{FF2B5EF4-FFF2-40B4-BE49-F238E27FC236}">
                <a16:creationId xmlns:a16="http://schemas.microsoft.com/office/drawing/2014/main" id="{8B93730A-9608-654C-9053-7912B1E0601F}"/>
              </a:ext>
            </a:extLst>
          </p:cNvPr>
          <p:cNvCxnSpPr/>
          <p:nvPr/>
        </p:nvCxnSpPr>
        <p:spPr>
          <a:xfrm>
            <a:off x="7971246" y="1220290"/>
            <a:ext cx="0" cy="524308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itle 72">
            <a:extLst>
              <a:ext uri="{FF2B5EF4-FFF2-40B4-BE49-F238E27FC236}">
                <a16:creationId xmlns:a16="http://schemas.microsoft.com/office/drawing/2014/main" id="{7336CCB2-2396-3E40-AA49-47CE8CCCEF71}"/>
              </a:ext>
            </a:extLst>
          </p:cNvPr>
          <p:cNvSpPr>
            <a:spLocks noGrp="1"/>
          </p:cNvSpPr>
          <p:nvPr>
            <p:ph type="title"/>
          </p:nvPr>
        </p:nvSpPr>
        <p:spPr/>
        <p:txBody>
          <a:bodyPr>
            <a:noAutofit/>
          </a:bodyPr>
          <a:lstStyle/>
          <a:p>
            <a:r>
              <a:rPr lang="en-US" sz="3600" dirty="0"/>
              <a:t>How would </a:t>
            </a:r>
            <a:r>
              <a:rPr lang="en-US" sz="3600" dirty="0" err="1"/>
              <a:t>findSet</a:t>
            </a:r>
            <a:r>
              <a:rPr lang="en-US" sz="3600" dirty="0"/>
              <a:t> work for array implementation?</a:t>
            </a:r>
            <a:br>
              <a:rPr lang="en-US" sz="4800" dirty="0"/>
            </a:br>
            <a:r>
              <a:rPr lang="en-US" sz="2400" dirty="0"/>
              <a:t>(What do we store at the root position so we know when to stop?)</a:t>
            </a:r>
          </a:p>
        </p:txBody>
      </p:sp>
      <p:sp>
        <p:nvSpPr>
          <p:cNvPr id="78" name="TextBox 77">
            <a:extLst>
              <a:ext uri="{FF2B5EF4-FFF2-40B4-BE49-F238E27FC236}">
                <a16:creationId xmlns:a16="http://schemas.microsoft.com/office/drawing/2014/main" id="{49A98820-A837-8541-B31B-FC32F59D0E45}"/>
              </a:ext>
            </a:extLst>
          </p:cNvPr>
          <p:cNvSpPr txBox="1"/>
          <p:nvPr/>
        </p:nvSpPr>
        <p:spPr>
          <a:xfrm>
            <a:off x="1229225" y="1536643"/>
            <a:ext cx="306494" cy="461665"/>
          </a:xfrm>
          <a:prstGeom prst="rect">
            <a:avLst/>
          </a:prstGeom>
          <a:noFill/>
        </p:spPr>
        <p:txBody>
          <a:bodyPr wrap="none" rtlCol="0">
            <a:spAutoFit/>
          </a:bodyPr>
          <a:lstStyle/>
          <a:p>
            <a:r>
              <a:rPr lang="en-US" sz="2400" dirty="0"/>
              <a:t>z</a:t>
            </a:r>
          </a:p>
        </p:txBody>
      </p:sp>
      <p:sp>
        <p:nvSpPr>
          <p:cNvPr id="79" name="TextBox 78">
            <a:extLst>
              <a:ext uri="{FF2B5EF4-FFF2-40B4-BE49-F238E27FC236}">
                <a16:creationId xmlns:a16="http://schemas.microsoft.com/office/drawing/2014/main" id="{E2085E45-544A-E84E-990E-25F82F692715}"/>
              </a:ext>
            </a:extLst>
          </p:cNvPr>
          <p:cNvSpPr txBox="1"/>
          <p:nvPr/>
        </p:nvSpPr>
        <p:spPr>
          <a:xfrm>
            <a:off x="2173809" y="1538271"/>
            <a:ext cx="324128" cy="461665"/>
          </a:xfrm>
          <a:prstGeom prst="rect">
            <a:avLst/>
          </a:prstGeom>
          <a:noFill/>
        </p:spPr>
        <p:txBody>
          <a:bodyPr wrap="none" rtlCol="0">
            <a:spAutoFit/>
          </a:bodyPr>
          <a:lstStyle/>
          <a:p>
            <a:r>
              <a:rPr lang="en-US" sz="2400" dirty="0"/>
              <a:t>y</a:t>
            </a:r>
          </a:p>
        </p:txBody>
      </p:sp>
      <p:sp>
        <p:nvSpPr>
          <p:cNvPr id="80" name="TextBox 79">
            <a:extLst>
              <a:ext uri="{FF2B5EF4-FFF2-40B4-BE49-F238E27FC236}">
                <a16:creationId xmlns:a16="http://schemas.microsoft.com/office/drawing/2014/main" id="{50923E2E-BF67-814D-8338-6803C135906F}"/>
              </a:ext>
            </a:extLst>
          </p:cNvPr>
          <p:cNvSpPr txBox="1"/>
          <p:nvPr/>
        </p:nvSpPr>
        <p:spPr>
          <a:xfrm>
            <a:off x="3073152" y="1515922"/>
            <a:ext cx="287258" cy="461665"/>
          </a:xfrm>
          <a:prstGeom prst="rect">
            <a:avLst/>
          </a:prstGeom>
          <a:noFill/>
        </p:spPr>
        <p:txBody>
          <a:bodyPr wrap="none" rtlCol="0">
            <a:spAutoFit/>
          </a:bodyPr>
          <a:lstStyle/>
          <a:p>
            <a:r>
              <a:rPr lang="en-US" sz="2400" dirty="0"/>
              <a:t>t</a:t>
            </a:r>
          </a:p>
        </p:txBody>
      </p:sp>
      <p:sp>
        <p:nvSpPr>
          <p:cNvPr id="81" name="TextBox 80">
            <a:extLst>
              <a:ext uri="{FF2B5EF4-FFF2-40B4-BE49-F238E27FC236}">
                <a16:creationId xmlns:a16="http://schemas.microsoft.com/office/drawing/2014/main" id="{E3F7A42B-1BB7-7E45-935A-79594E840773}"/>
              </a:ext>
            </a:extLst>
          </p:cNvPr>
          <p:cNvSpPr txBox="1"/>
          <p:nvPr/>
        </p:nvSpPr>
        <p:spPr>
          <a:xfrm>
            <a:off x="3957566" y="1549096"/>
            <a:ext cx="317716" cy="461665"/>
          </a:xfrm>
          <a:prstGeom prst="rect">
            <a:avLst/>
          </a:prstGeom>
          <a:noFill/>
        </p:spPr>
        <p:txBody>
          <a:bodyPr wrap="none" rtlCol="0">
            <a:spAutoFit/>
          </a:bodyPr>
          <a:lstStyle/>
          <a:p>
            <a:r>
              <a:rPr lang="en-US" sz="2400" dirty="0"/>
              <a:t>x</a:t>
            </a:r>
          </a:p>
        </p:txBody>
      </p:sp>
      <p:sp>
        <p:nvSpPr>
          <p:cNvPr id="82" name="TextBox 81">
            <a:extLst>
              <a:ext uri="{FF2B5EF4-FFF2-40B4-BE49-F238E27FC236}">
                <a16:creationId xmlns:a16="http://schemas.microsoft.com/office/drawing/2014/main" id="{55CA4B59-792E-2543-A130-47750958AD34}"/>
              </a:ext>
            </a:extLst>
          </p:cNvPr>
          <p:cNvSpPr txBox="1"/>
          <p:nvPr/>
        </p:nvSpPr>
        <p:spPr>
          <a:xfrm>
            <a:off x="4881579" y="1546278"/>
            <a:ext cx="404278" cy="461665"/>
          </a:xfrm>
          <a:prstGeom prst="rect">
            <a:avLst/>
          </a:prstGeom>
          <a:noFill/>
        </p:spPr>
        <p:txBody>
          <a:bodyPr wrap="none" rtlCol="0">
            <a:spAutoFit/>
          </a:bodyPr>
          <a:lstStyle/>
          <a:p>
            <a:r>
              <a:rPr lang="en-US" sz="2400" dirty="0"/>
              <a:t>w</a:t>
            </a:r>
          </a:p>
        </p:txBody>
      </p:sp>
      <p:sp>
        <p:nvSpPr>
          <p:cNvPr id="32" name="Oval 31">
            <a:extLst>
              <a:ext uri="{FF2B5EF4-FFF2-40B4-BE49-F238E27FC236}">
                <a16:creationId xmlns:a16="http://schemas.microsoft.com/office/drawing/2014/main" id="{4B5A3E67-022F-0E4E-8A51-70E3A727B56D}"/>
              </a:ext>
            </a:extLst>
          </p:cNvPr>
          <p:cNvSpPr/>
          <p:nvPr/>
        </p:nvSpPr>
        <p:spPr>
          <a:xfrm>
            <a:off x="7926257" y="444428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z</a:t>
            </a:r>
          </a:p>
        </p:txBody>
      </p:sp>
      <p:sp>
        <p:nvSpPr>
          <p:cNvPr id="33" name="Oval 32">
            <a:extLst>
              <a:ext uri="{FF2B5EF4-FFF2-40B4-BE49-F238E27FC236}">
                <a16:creationId xmlns:a16="http://schemas.microsoft.com/office/drawing/2014/main" id="{50B143C6-6F8A-5248-8F4A-34421C453E29}"/>
              </a:ext>
            </a:extLst>
          </p:cNvPr>
          <p:cNvSpPr/>
          <p:nvPr/>
        </p:nvSpPr>
        <p:spPr>
          <a:xfrm>
            <a:off x="8827205" y="4387679"/>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y</a:t>
            </a:r>
          </a:p>
        </p:txBody>
      </p:sp>
      <p:cxnSp>
        <p:nvCxnSpPr>
          <p:cNvPr id="45" name="Straight Arrow Connector 44">
            <a:extLst>
              <a:ext uri="{FF2B5EF4-FFF2-40B4-BE49-F238E27FC236}">
                <a16:creationId xmlns:a16="http://schemas.microsoft.com/office/drawing/2014/main" id="{69558171-6637-F64F-84FA-46D43806985F}"/>
              </a:ext>
            </a:extLst>
          </p:cNvPr>
          <p:cNvCxnSpPr>
            <a:cxnSpLocks/>
          </p:cNvCxnSpPr>
          <p:nvPr/>
        </p:nvCxnSpPr>
        <p:spPr>
          <a:xfrm flipV="1">
            <a:off x="8293764" y="3820414"/>
            <a:ext cx="74296" cy="580150"/>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AE9FB60-2379-C34C-AD56-14385F1EAAEC}"/>
              </a:ext>
            </a:extLst>
          </p:cNvPr>
          <p:cNvCxnSpPr>
            <a:cxnSpLocks/>
          </p:cNvCxnSpPr>
          <p:nvPr/>
        </p:nvCxnSpPr>
        <p:spPr>
          <a:xfrm flipH="1" flipV="1">
            <a:off x="8885615" y="3722287"/>
            <a:ext cx="275507" cy="598989"/>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9" name="Table 8">
            <a:extLst>
              <a:ext uri="{FF2B5EF4-FFF2-40B4-BE49-F238E27FC236}">
                <a16:creationId xmlns:a16="http://schemas.microsoft.com/office/drawing/2014/main" id="{8DC0B44B-7308-B441-9757-7F4481FC311E}"/>
              </a:ext>
            </a:extLst>
          </p:cNvPr>
          <p:cNvGraphicFramePr>
            <a:graphicFrameLocks noGrp="1"/>
          </p:cNvGraphicFramePr>
          <p:nvPr>
            <p:extLst>
              <p:ext uri="{D42A27DB-BD31-4B8C-83A1-F6EECF244321}">
                <p14:modId xmlns:p14="http://schemas.microsoft.com/office/powerpoint/2010/main" val="154678285"/>
              </p:ext>
            </p:extLst>
          </p:nvPr>
        </p:nvGraphicFramePr>
        <p:xfrm>
          <a:off x="871991" y="2003916"/>
          <a:ext cx="6422843" cy="1425084"/>
        </p:xfrm>
        <a:graphic>
          <a:graphicData uri="http://schemas.openxmlformats.org/drawingml/2006/table">
            <a:tbl>
              <a:tblPr firstRow="1" bandRow="1">
                <a:tableStyleId>{5C22544A-7EE6-4342-B048-85BDC9FD1C3A}</a:tableStyleId>
              </a:tblPr>
              <a:tblGrid>
                <a:gridCol w="917549">
                  <a:extLst>
                    <a:ext uri="{9D8B030D-6E8A-4147-A177-3AD203B41FA5}">
                      <a16:colId xmlns:a16="http://schemas.microsoft.com/office/drawing/2014/main" val="4238518666"/>
                    </a:ext>
                  </a:extLst>
                </a:gridCol>
                <a:gridCol w="917549">
                  <a:extLst>
                    <a:ext uri="{9D8B030D-6E8A-4147-A177-3AD203B41FA5}">
                      <a16:colId xmlns:a16="http://schemas.microsoft.com/office/drawing/2014/main" val="1870909279"/>
                    </a:ext>
                  </a:extLst>
                </a:gridCol>
                <a:gridCol w="917549">
                  <a:extLst>
                    <a:ext uri="{9D8B030D-6E8A-4147-A177-3AD203B41FA5}">
                      <a16:colId xmlns:a16="http://schemas.microsoft.com/office/drawing/2014/main" val="777605708"/>
                    </a:ext>
                  </a:extLst>
                </a:gridCol>
                <a:gridCol w="917549">
                  <a:extLst>
                    <a:ext uri="{9D8B030D-6E8A-4147-A177-3AD203B41FA5}">
                      <a16:colId xmlns:a16="http://schemas.microsoft.com/office/drawing/2014/main" val="4234213637"/>
                    </a:ext>
                  </a:extLst>
                </a:gridCol>
                <a:gridCol w="917549">
                  <a:extLst>
                    <a:ext uri="{9D8B030D-6E8A-4147-A177-3AD203B41FA5}">
                      <a16:colId xmlns:a16="http://schemas.microsoft.com/office/drawing/2014/main" val="3187310765"/>
                    </a:ext>
                  </a:extLst>
                </a:gridCol>
                <a:gridCol w="917549">
                  <a:extLst>
                    <a:ext uri="{9D8B030D-6E8A-4147-A177-3AD203B41FA5}">
                      <a16:colId xmlns:a16="http://schemas.microsoft.com/office/drawing/2014/main" val="2368903863"/>
                    </a:ext>
                  </a:extLst>
                </a:gridCol>
                <a:gridCol w="917549">
                  <a:extLst>
                    <a:ext uri="{9D8B030D-6E8A-4147-A177-3AD203B41FA5}">
                      <a16:colId xmlns:a16="http://schemas.microsoft.com/office/drawing/2014/main" val="1891528216"/>
                    </a:ext>
                  </a:extLst>
                </a:gridCol>
              </a:tblGrid>
              <a:tr h="712542">
                <a:tc>
                  <a:txBody>
                    <a:bodyPr/>
                    <a:lstStyle/>
                    <a:p>
                      <a:pPr algn="ctr"/>
                      <a:r>
                        <a:rPr lang="en-US" sz="2800" dirty="0"/>
                        <a:t>0</a:t>
                      </a:r>
                    </a:p>
                  </a:txBody>
                  <a:tcPr/>
                </a:tc>
                <a:tc>
                  <a:txBody>
                    <a:bodyPr/>
                    <a:lstStyle/>
                    <a:p>
                      <a:pPr algn="ctr"/>
                      <a:r>
                        <a:rPr lang="en-US" sz="2800" dirty="0"/>
                        <a:t>1</a:t>
                      </a:r>
                    </a:p>
                  </a:txBody>
                  <a:tcPr/>
                </a:tc>
                <a:tc>
                  <a:txBody>
                    <a:bodyPr/>
                    <a:lstStyle/>
                    <a:p>
                      <a:pPr algn="ctr"/>
                      <a:r>
                        <a:rPr lang="en-US" sz="2800" dirty="0"/>
                        <a:t>2</a:t>
                      </a:r>
                    </a:p>
                  </a:txBody>
                  <a:tcPr/>
                </a:tc>
                <a:tc>
                  <a:txBody>
                    <a:bodyPr/>
                    <a:lstStyle/>
                    <a:p>
                      <a:pPr algn="ctr"/>
                      <a:r>
                        <a:rPr lang="en-US" sz="2800" dirty="0"/>
                        <a:t>3</a:t>
                      </a:r>
                    </a:p>
                  </a:txBody>
                  <a:tcPr/>
                </a:tc>
                <a:tc>
                  <a:txBody>
                    <a:bodyPr/>
                    <a:lstStyle/>
                    <a:p>
                      <a:pPr algn="ctr"/>
                      <a:r>
                        <a:rPr lang="en-US" sz="2800" dirty="0"/>
                        <a:t>4</a:t>
                      </a:r>
                    </a:p>
                  </a:txBody>
                  <a:tcPr/>
                </a:tc>
                <a:tc>
                  <a:txBody>
                    <a:bodyPr/>
                    <a:lstStyle/>
                    <a:p>
                      <a:pPr algn="ctr"/>
                      <a:r>
                        <a:rPr lang="en-US" sz="2800" dirty="0"/>
                        <a:t>5</a:t>
                      </a:r>
                    </a:p>
                  </a:txBody>
                  <a:tcPr/>
                </a:tc>
                <a:tc>
                  <a:txBody>
                    <a:bodyPr/>
                    <a:lstStyle/>
                    <a:p>
                      <a:pPr algn="ctr"/>
                      <a:r>
                        <a:rPr lang="en-US" sz="2800" dirty="0"/>
                        <a:t>6</a:t>
                      </a:r>
                    </a:p>
                  </a:txBody>
                  <a:tcPr/>
                </a:tc>
                <a:extLst>
                  <a:ext uri="{0D108BD9-81ED-4DB2-BD59-A6C34878D82A}">
                    <a16:rowId xmlns:a16="http://schemas.microsoft.com/office/drawing/2014/main" val="3199236233"/>
                  </a:ext>
                </a:extLst>
              </a:tr>
              <a:tr h="712542">
                <a:tc>
                  <a:txBody>
                    <a:bodyPr/>
                    <a:lstStyle/>
                    <a:p>
                      <a:pPr algn="ctr"/>
                      <a:r>
                        <a:rPr lang="en-US" sz="2800" dirty="0"/>
                        <a:t>3</a:t>
                      </a:r>
                    </a:p>
                  </a:txBody>
                  <a:tcPr/>
                </a:tc>
                <a:tc>
                  <a:txBody>
                    <a:bodyPr/>
                    <a:lstStyle/>
                    <a:p>
                      <a:pPr algn="ctr"/>
                      <a:r>
                        <a:rPr lang="en-US" sz="2800" dirty="0"/>
                        <a:t>3</a:t>
                      </a:r>
                    </a:p>
                  </a:txBody>
                  <a:tcPr/>
                </a:tc>
                <a:tc>
                  <a:txBody>
                    <a:bodyPr/>
                    <a:lstStyle/>
                    <a:p>
                      <a:pPr algn="ctr"/>
                      <a:r>
                        <a:rPr lang="en-US" sz="2800" dirty="0"/>
                        <a:t>4</a:t>
                      </a:r>
                    </a:p>
                  </a:txBody>
                  <a:tcPr/>
                </a:tc>
                <a:tc>
                  <a:txBody>
                    <a:bodyPr/>
                    <a:lstStyle/>
                    <a:p>
                      <a:pPr algn="ctr"/>
                      <a:r>
                        <a:rPr lang="en-US" sz="2800" dirty="0"/>
                        <a:t>5</a:t>
                      </a:r>
                    </a:p>
                  </a:txBody>
                  <a:tcPr/>
                </a:tc>
                <a:tc>
                  <a:txBody>
                    <a:bodyPr/>
                    <a:lstStyle/>
                    <a:p>
                      <a:pPr algn="ctr"/>
                      <a:r>
                        <a:rPr lang="en-US" sz="2800" dirty="0"/>
                        <a:t>6</a:t>
                      </a:r>
                    </a:p>
                  </a:txBody>
                  <a:tcPr/>
                </a:tc>
                <a:tc>
                  <a:txBody>
                    <a:bodyPr/>
                    <a:lstStyle/>
                    <a:p>
                      <a:pPr algn="ctr"/>
                      <a:r>
                        <a:rPr lang="en-US" sz="2800" dirty="0">
                          <a:solidFill>
                            <a:srgbClr val="FF0000"/>
                          </a:solidFill>
                        </a:rPr>
                        <a:t>-3</a:t>
                      </a:r>
                    </a:p>
                  </a:txBody>
                  <a:tcPr/>
                </a:tc>
                <a:tc>
                  <a:txBody>
                    <a:bodyPr/>
                    <a:lstStyle/>
                    <a:p>
                      <a:pPr algn="ctr"/>
                      <a:r>
                        <a:rPr lang="en-US" sz="2800" dirty="0">
                          <a:solidFill>
                            <a:srgbClr val="FF0000"/>
                          </a:solidFill>
                        </a:rPr>
                        <a:t>-3</a:t>
                      </a:r>
                    </a:p>
                  </a:txBody>
                  <a:tcPr/>
                </a:tc>
                <a:extLst>
                  <a:ext uri="{0D108BD9-81ED-4DB2-BD59-A6C34878D82A}">
                    <a16:rowId xmlns:a16="http://schemas.microsoft.com/office/drawing/2014/main" val="3202500471"/>
                  </a:ext>
                </a:extLst>
              </a:tr>
            </a:tbl>
          </a:graphicData>
        </a:graphic>
      </p:graphicFrame>
      <p:sp>
        <p:nvSpPr>
          <p:cNvPr id="11" name="TextBox 10">
            <a:extLst>
              <a:ext uri="{FF2B5EF4-FFF2-40B4-BE49-F238E27FC236}">
                <a16:creationId xmlns:a16="http://schemas.microsoft.com/office/drawing/2014/main" id="{CB1910F0-755F-7549-91CB-A352359EF037}"/>
              </a:ext>
            </a:extLst>
          </p:cNvPr>
          <p:cNvSpPr txBox="1"/>
          <p:nvPr/>
        </p:nvSpPr>
        <p:spPr>
          <a:xfrm>
            <a:off x="5746969" y="1513530"/>
            <a:ext cx="324128" cy="461665"/>
          </a:xfrm>
          <a:prstGeom prst="rect">
            <a:avLst/>
          </a:prstGeom>
          <a:noFill/>
        </p:spPr>
        <p:txBody>
          <a:bodyPr wrap="none" rtlCol="0">
            <a:spAutoFit/>
          </a:bodyPr>
          <a:lstStyle/>
          <a:p>
            <a:r>
              <a:rPr lang="en-US" sz="2400" dirty="0"/>
              <a:t>v</a:t>
            </a:r>
          </a:p>
        </p:txBody>
      </p:sp>
      <p:sp>
        <p:nvSpPr>
          <p:cNvPr id="12" name="TextBox 11">
            <a:extLst>
              <a:ext uri="{FF2B5EF4-FFF2-40B4-BE49-F238E27FC236}">
                <a16:creationId xmlns:a16="http://schemas.microsoft.com/office/drawing/2014/main" id="{CCA13504-4300-BE43-89C4-24DF15348BE6}"/>
              </a:ext>
            </a:extLst>
          </p:cNvPr>
          <p:cNvSpPr txBox="1"/>
          <p:nvPr/>
        </p:nvSpPr>
        <p:spPr>
          <a:xfrm>
            <a:off x="6669390" y="1456263"/>
            <a:ext cx="346570" cy="461665"/>
          </a:xfrm>
          <a:prstGeom prst="rect">
            <a:avLst/>
          </a:prstGeom>
          <a:noFill/>
        </p:spPr>
        <p:txBody>
          <a:bodyPr wrap="none" rtlCol="0">
            <a:spAutoFit/>
          </a:bodyPr>
          <a:lstStyle/>
          <a:p>
            <a:r>
              <a:rPr lang="en-US" sz="2400" dirty="0"/>
              <a:t>u</a:t>
            </a:r>
          </a:p>
        </p:txBody>
      </p:sp>
      <p:sp>
        <p:nvSpPr>
          <p:cNvPr id="2" name="TextBox 1">
            <a:extLst>
              <a:ext uri="{FF2B5EF4-FFF2-40B4-BE49-F238E27FC236}">
                <a16:creationId xmlns:a16="http://schemas.microsoft.com/office/drawing/2014/main" id="{7B2DE7BC-F97C-DC46-9AA4-AF914C945793}"/>
              </a:ext>
            </a:extLst>
          </p:cNvPr>
          <p:cNvSpPr txBox="1"/>
          <p:nvPr/>
        </p:nvSpPr>
        <p:spPr>
          <a:xfrm>
            <a:off x="179272" y="3676933"/>
            <a:ext cx="7909153" cy="3416320"/>
          </a:xfrm>
          <a:prstGeom prst="rect">
            <a:avLst/>
          </a:prstGeom>
          <a:noFill/>
        </p:spPr>
        <p:txBody>
          <a:bodyPr wrap="none" rtlCol="0">
            <a:spAutoFit/>
          </a:bodyPr>
          <a:lstStyle/>
          <a:p>
            <a:r>
              <a:rPr lang="en-US" dirty="0"/>
              <a:t>We just mentioned for </a:t>
            </a:r>
            <a:r>
              <a:rPr lang="en-US" dirty="0" err="1"/>
              <a:t>findSet</a:t>
            </a:r>
            <a:r>
              <a:rPr lang="en-US" dirty="0"/>
              <a:t> that we need to traverse starting from a node </a:t>
            </a:r>
          </a:p>
          <a:p>
            <a:r>
              <a:rPr lang="en-US" dirty="0"/>
              <a:t>(like y) to its parent and then its parent’s parent until we get to a root.  What </a:t>
            </a:r>
          </a:p>
          <a:p>
            <a:r>
              <a:rPr lang="en-US" dirty="0"/>
              <a:t>type of </a:t>
            </a:r>
            <a:r>
              <a:rPr lang="en-US" dirty="0" err="1"/>
              <a:t>int</a:t>
            </a:r>
            <a:r>
              <a:rPr lang="en-US" dirty="0"/>
              <a:t> could we put there as a sign that we’ve reached the root? </a:t>
            </a:r>
          </a:p>
          <a:p>
            <a:endParaRPr lang="en-US" dirty="0"/>
          </a:p>
          <a:p>
            <a:r>
              <a:rPr lang="en-US" dirty="0"/>
              <a:t>A negative number! (since valid array indices are only 0 and positive numbers)</a:t>
            </a:r>
          </a:p>
          <a:p>
            <a:endParaRPr lang="en-US" dirty="0"/>
          </a:p>
          <a:p>
            <a:r>
              <a:rPr lang="en-US" dirty="0"/>
              <a:t>We’re going to actually be extra clever and store a strictly negative version of rank;</a:t>
            </a:r>
            <a:br>
              <a:rPr lang="en-US" dirty="0"/>
            </a:br>
            <a:r>
              <a:rPr lang="en-US" dirty="0"/>
              <a:t>for our root nodes, we’ll store (-1 * rank) - 1.  </a:t>
            </a:r>
          </a:p>
          <a:p>
            <a:endParaRPr lang="en-US" dirty="0"/>
          </a:p>
          <a:p>
            <a:r>
              <a:rPr lang="en-US" dirty="0"/>
              <a:t>Note: You can basically count how many levels of nodes there are and </a:t>
            </a:r>
          </a:p>
          <a:p>
            <a:r>
              <a:rPr lang="en-US" dirty="0"/>
              <a:t>just tack on a negative sign.</a:t>
            </a:r>
          </a:p>
          <a:p>
            <a:endParaRPr lang="en-US" dirty="0"/>
          </a:p>
        </p:txBody>
      </p:sp>
      <p:sp>
        <p:nvSpPr>
          <p:cNvPr id="53" name="Explosion 1 52">
            <a:extLst>
              <a:ext uri="{FF2B5EF4-FFF2-40B4-BE49-F238E27FC236}">
                <a16:creationId xmlns:a16="http://schemas.microsoft.com/office/drawing/2014/main" id="{03B634B4-29B6-D545-BAFE-D20CC2CF99CB}"/>
              </a:ext>
            </a:extLst>
          </p:cNvPr>
          <p:cNvSpPr/>
          <p:nvPr/>
        </p:nvSpPr>
        <p:spPr>
          <a:xfrm>
            <a:off x="7103632" y="5042892"/>
            <a:ext cx="3293808" cy="168525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is a big idea!</a:t>
            </a:r>
          </a:p>
        </p:txBody>
      </p:sp>
    </p:spTree>
    <p:extLst>
      <p:ext uri="{BB962C8B-B14F-4D97-AF65-F5344CB8AC3E}">
        <p14:creationId xmlns:p14="http://schemas.microsoft.com/office/powerpoint/2010/main" val="1327684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p:cTn id="7" dur="500" fill="hold"/>
                                        <p:tgtEl>
                                          <p:spTgt spid="53"/>
                                        </p:tgtEl>
                                        <p:attrNameLst>
                                          <p:attrName>ppt_w</p:attrName>
                                        </p:attrNameLst>
                                      </p:cBhvr>
                                      <p:tavLst>
                                        <p:tav tm="0">
                                          <p:val>
                                            <p:fltVal val="0"/>
                                          </p:val>
                                        </p:tav>
                                        <p:tav tm="100000">
                                          <p:val>
                                            <p:strVal val="#ppt_w"/>
                                          </p:val>
                                        </p:tav>
                                      </p:tavLst>
                                    </p:anim>
                                    <p:anim calcmode="lin" valueType="num">
                                      <p:cBhvr>
                                        <p:cTn id="8" dur="500" fill="hold"/>
                                        <p:tgtEl>
                                          <p:spTgt spid="53"/>
                                        </p:tgtEl>
                                        <p:attrNameLst>
                                          <p:attrName>ppt_h</p:attrName>
                                        </p:attrNameLst>
                                      </p:cBhvr>
                                      <p:tavLst>
                                        <p:tav tm="0">
                                          <p:val>
                                            <p:fltVal val="0"/>
                                          </p:val>
                                        </p:tav>
                                        <p:tav tm="100000">
                                          <p:val>
                                            <p:strVal val="#ppt_h"/>
                                          </p:val>
                                        </p:tav>
                                      </p:tavLst>
                                    </p:anim>
                                    <p:anim calcmode="lin" valueType="num">
                                      <p:cBhvr>
                                        <p:cTn id="9" dur="500" fill="hold"/>
                                        <p:tgtEl>
                                          <p:spTgt spid="53"/>
                                        </p:tgtEl>
                                        <p:attrNameLst>
                                          <p:attrName>style.rotation</p:attrName>
                                        </p:attrNameLst>
                                      </p:cBhvr>
                                      <p:tavLst>
                                        <p:tav tm="0">
                                          <p:val>
                                            <p:fltVal val="360"/>
                                          </p:val>
                                        </p:tav>
                                        <p:tav tm="100000">
                                          <p:val>
                                            <p:fltVal val="0"/>
                                          </p:val>
                                        </p:tav>
                                      </p:tavLst>
                                    </p:anim>
                                    <p:animEffect transition="in" filter="fade">
                                      <p:cBhvr>
                                        <p:cTn id="10"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1CAD2-EFBF-4B41-AEF7-1740C75BD126}"/>
              </a:ext>
            </a:extLst>
          </p:cNvPr>
          <p:cNvSpPr>
            <a:spLocks noGrp="1"/>
          </p:cNvSpPr>
          <p:nvPr>
            <p:ph type="title"/>
          </p:nvPr>
        </p:nvSpPr>
        <p:spPr/>
        <p:txBody>
          <a:bodyPr/>
          <a:lstStyle/>
          <a:p>
            <a:r>
              <a:rPr lang="en-US" dirty="0"/>
              <a:t>Warmup</a:t>
            </a:r>
          </a:p>
        </p:txBody>
      </p:sp>
      <p:sp>
        <p:nvSpPr>
          <p:cNvPr id="4" name="Footer Placeholder 3">
            <a:extLst>
              <a:ext uri="{FF2B5EF4-FFF2-40B4-BE49-F238E27FC236}">
                <a16:creationId xmlns:a16="http://schemas.microsoft.com/office/drawing/2014/main" id="{3EEE954F-DE0D-194C-9B10-275FC9040609}"/>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F65D4EF8-A788-9C4A-88B2-3758B4B14287}"/>
              </a:ext>
            </a:extLst>
          </p:cNvPr>
          <p:cNvSpPr>
            <a:spLocks noGrp="1"/>
          </p:cNvSpPr>
          <p:nvPr>
            <p:ph type="sldNum" sz="quarter" idx="12"/>
          </p:nvPr>
        </p:nvSpPr>
        <p:spPr/>
        <p:txBody>
          <a:bodyPr/>
          <a:lstStyle/>
          <a:p>
            <a:fld id="{659665DE-58FC-41F4-AC58-2C90A5E00527}" type="slidenum">
              <a:rPr lang="en-US" smtClean="0"/>
              <a:t>2</a:t>
            </a:fld>
            <a:endParaRPr lang="en-US"/>
          </a:p>
        </p:txBody>
      </p:sp>
    </p:spTree>
    <p:extLst>
      <p:ext uri="{BB962C8B-B14F-4D97-AF65-F5344CB8AC3E}">
        <p14:creationId xmlns:p14="http://schemas.microsoft.com/office/powerpoint/2010/main" val="3067758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F3AC509-4818-C245-BCB9-E4D02129BD2B}"/>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237A4E9B-D689-2D40-8466-DF71BA5CB225}"/>
              </a:ext>
            </a:extLst>
          </p:cNvPr>
          <p:cNvSpPr>
            <a:spLocks noGrp="1"/>
          </p:cNvSpPr>
          <p:nvPr>
            <p:ph type="sldNum" sz="quarter" idx="12"/>
          </p:nvPr>
        </p:nvSpPr>
        <p:spPr/>
        <p:txBody>
          <a:bodyPr/>
          <a:lstStyle/>
          <a:p>
            <a:fld id="{659665DE-58FC-41F4-AC58-2C90A5E00527}" type="slidenum">
              <a:rPr lang="en-US" smtClean="0"/>
              <a:t>20</a:t>
            </a:fld>
            <a:endParaRPr lang="en-US"/>
          </a:p>
        </p:txBody>
      </p:sp>
      <p:sp>
        <p:nvSpPr>
          <p:cNvPr id="31" name="Oval 30">
            <a:extLst>
              <a:ext uri="{FF2B5EF4-FFF2-40B4-BE49-F238E27FC236}">
                <a16:creationId xmlns:a16="http://schemas.microsoft.com/office/drawing/2014/main" id="{B4247357-61BC-0946-9149-40585086CD73}"/>
              </a:ext>
            </a:extLst>
          </p:cNvPr>
          <p:cNvSpPr/>
          <p:nvPr/>
        </p:nvSpPr>
        <p:spPr>
          <a:xfrm>
            <a:off x="10152869" y="173094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u</a:t>
            </a:r>
          </a:p>
        </p:txBody>
      </p:sp>
      <p:grpSp>
        <p:nvGrpSpPr>
          <p:cNvPr id="34" name="Group 33">
            <a:extLst>
              <a:ext uri="{FF2B5EF4-FFF2-40B4-BE49-F238E27FC236}">
                <a16:creationId xmlns:a16="http://schemas.microsoft.com/office/drawing/2014/main" id="{286FE4C2-8402-B549-8F67-113620947D50}"/>
              </a:ext>
            </a:extLst>
          </p:cNvPr>
          <p:cNvGrpSpPr/>
          <p:nvPr/>
        </p:nvGrpSpPr>
        <p:grpSpPr>
          <a:xfrm>
            <a:off x="8666030" y="1682979"/>
            <a:ext cx="923671" cy="795269"/>
            <a:chOff x="4033946" y="340822"/>
            <a:chExt cx="369435" cy="353411"/>
          </a:xfrm>
        </p:grpSpPr>
        <p:sp>
          <p:nvSpPr>
            <p:cNvPr id="35" name="Oval 34">
              <a:extLst>
                <a:ext uri="{FF2B5EF4-FFF2-40B4-BE49-F238E27FC236}">
                  <a16:creationId xmlns:a16="http://schemas.microsoft.com/office/drawing/2014/main" id="{A320EE39-21D1-3949-8857-6FF0BFB4A99F}"/>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53F059A-81B9-A746-BEC7-1F42ECEEDF40}"/>
                </a:ext>
              </a:extLst>
            </p:cNvPr>
            <p:cNvSpPr txBox="1"/>
            <p:nvPr/>
          </p:nvSpPr>
          <p:spPr>
            <a:xfrm>
              <a:off x="4033946" y="425273"/>
              <a:ext cx="369435" cy="232515"/>
            </a:xfrm>
            <a:prstGeom prst="rect">
              <a:avLst/>
            </a:prstGeom>
            <a:noFill/>
          </p:spPr>
          <p:txBody>
            <a:bodyPr wrap="square" rtlCol="0">
              <a:spAutoFit/>
            </a:bodyPr>
            <a:lstStyle/>
            <a:p>
              <a:pPr algn="ctr"/>
              <a:r>
                <a:rPr lang="en-US" sz="2800" dirty="0"/>
                <a:t>v</a:t>
              </a:r>
            </a:p>
          </p:txBody>
        </p:sp>
      </p:grpSp>
      <p:grpSp>
        <p:nvGrpSpPr>
          <p:cNvPr id="37" name="Group 36">
            <a:extLst>
              <a:ext uri="{FF2B5EF4-FFF2-40B4-BE49-F238E27FC236}">
                <a16:creationId xmlns:a16="http://schemas.microsoft.com/office/drawing/2014/main" id="{F8EEAA5F-32F4-CD43-8C51-67ECDA0D03F8}"/>
              </a:ext>
            </a:extLst>
          </p:cNvPr>
          <p:cNvGrpSpPr/>
          <p:nvPr/>
        </p:nvGrpSpPr>
        <p:grpSpPr>
          <a:xfrm>
            <a:off x="8023424" y="2991310"/>
            <a:ext cx="923671" cy="795269"/>
            <a:chOff x="4032274" y="340822"/>
            <a:chExt cx="369435" cy="353411"/>
          </a:xfrm>
        </p:grpSpPr>
        <p:sp>
          <p:nvSpPr>
            <p:cNvPr id="38" name="Oval 37">
              <a:extLst>
                <a:ext uri="{FF2B5EF4-FFF2-40B4-BE49-F238E27FC236}">
                  <a16:creationId xmlns:a16="http://schemas.microsoft.com/office/drawing/2014/main" id="{2931EBCA-E3AD-3641-9AF8-0F78B78C6564}"/>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A630D603-6E6A-C141-89AE-E764ED67BD1F}"/>
                </a:ext>
              </a:extLst>
            </p:cNvPr>
            <p:cNvSpPr txBox="1"/>
            <p:nvPr/>
          </p:nvSpPr>
          <p:spPr>
            <a:xfrm>
              <a:off x="4032274" y="409325"/>
              <a:ext cx="369435" cy="232515"/>
            </a:xfrm>
            <a:prstGeom prst="rect">
              <a:avLst/>
            </a:prstGeom>
            <a:noFill/>
          </p:spPr>
          <p:txBody>
            <a:bodyPr wrap="square" rtlCol="0">
              <a:spAutoFit/>
            </a:bodyPr>
            <a:lstStyle/>
            <a:p>
              <a:pPr algn="ctr"/>
              <a:r>
                <a:rPr lang="en-US" sz="2800" dirty="0"/>
                <a:t>x</a:t>
              </a:r>
            </a:p>
          </p:txBody>
        </p:sp>
      </p:grpSp>
      <p:cxnSp>
        <p:nvCxnSpPr>
          <p:cNvPr id="40" name="Straight Arrow Connector 39">
            <a:extLst>
              <a:ext uri="{FF2B5EF4-FFF2-40B4-BE49-F238E27FC236}">
                <a16:creationId xmlns:a16="http://schemas.microsoft.com/office/drawing/2014/main" id="{99640EF0-E01A-0947-AF8B-3645D72700B7}"/>
              </a:ext>
            </a:extLst>
          </p:cNvPr>
          <p:cNvCxnSpPr>
            <a:cxnSpLocks/>
          </p:cNvCxnSpPr>
          <p:nvPr/>
        </p:nvCxnSpPr>
        <p:spPr>
          <a:xfrm flipV="1">
            <a:off x="8517528" y="2465243"/>
            <a:ext cx="466017" cy="528484"/>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08D69642-F5A3-C140-AAD0-2990B89D4DFE}"/>
              </a:ext>
            </a:extLst>
          </p:cNvPr>
          <p:cNvGrpSpPr/>
          <p:nvPr/>
        </p:nvGrpSpPr>
        <p:grpSpPr>
          <a:xfrm>
            <a:off x="9822636" y="3046563"/>
            <a:ext cx="923671" cy="795269"/>
            <a:chOff x="4033946" y="340822"/>
            <a:chExt cx="369435" cy="353411"/>
          </a:xfrm>
        </p:grpSpPr>
        <p:sp>
          <p:nvSpPr>
            <p:cNvPr id="42" name="Oval 41">
              <a:extLst>
                <a:ext uri="{FF2B5EF4-FFF2-40B4-BE49-F238E27FC236}">
                  <a16:creationId xmlns:a16="http://schemas.microsoft.com/office/drawing/2014/main" id="{7207B91E-2E7E-D142-81AD-B9E310100E3B}"/>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B10C92CB-9EDA-8A42-8E39-9F38B9C7A84A}"/>
                </a:ext>
              </a:extLst>
            </p:cNvPr>
            <p:cNvSpPr txBox="1"/>
            <p:nvPr/>
          </p:nvSpPr>
          <p:spPr>
            <a:xfrm>
              <a:off x="4033946" y="385621"/>
              <a:ext cx="369435" cy="232515"/>
            </a:xfrm>
            <a:prstGeom prst="rect">
              <a:avLst/>
            </a:prstGeom>
            <a:noFill/>
          </p:spPr>
          <p:txBody>
            <a:bodyPr wrap="square" rtlCol="0">
              <a:spAutoFit/>
            </a:bodyPr>
            <a:lstStyle/>
            <a:p>
              <a:pPr algn="ctr"/>
              <a:r>
                <a:rPr lang="en-US" sz="2800" dirty="0"/>
                <a:t>w</a:t>
              </a:r>
            </a:p>
          </p:txBody>
        </p:sp>
      </p:grpSp>
      <p:cxnSp>
        <p:nvCxnSpPr>
          <p:cNvPr id="44" name="Straight Arrow Connector 43">
            <a:extLst>
              <a:ext uri="{FF2B5EF4-FFF2-40B4-BE49-F238E27FC236}">
                <a16:creationId xmlns:a16="http://schemas.microsoft.com/office/drawing/2014/main" id="{D2528220-60DD-CD40-A3D4-48849DB9B9D3}"/>
              </a:ext>
            </a:extLst>
          </p:cNvPr>
          <p:cNvCxnSpPr>
            <a:cxnSpLocks/>
            <a:endCxn id="31" idx="4"/>
          </p:cNvCxnSpPr>
          <p:nvPr/>
        </p:nvCxnSpPr>
        <p:spPr>
          <a:xfrm flipV="1">
            <a:off x="10358704" y="2526213"/>
            <a:ext cx="235969" cy="445532"/>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891DBB7F-8FEC-A340-9347-D32D3D0F5475}"/>
              </a:ext>
            </a:extLst>
          </p:cNvPr>
          <p:cNvGrpSpPr/>
          <p:nvPr/>
        </p:nvGrpSpPr>
        <p:grpSpPr>
          <a:xfrm>
            <a:off x="10014852" y="4410140"/>
            <a:ext cx="923671" cy="795269"/>
            <a:chOff x="4032274" y="340822"/>
            <a:chExt cx="369435" cy="353411"/>
          </a:xfrm>
        </p:grpSpPr>
        <p:sp>
          <p:nvSpPr>
            <p:cNvPr id="47" name="Oval 46">
              <a:extLst>
                <a:ext uri="{FF2B5EF4-FFF2-40B4-BE49-F238E27FC236}">
                  <a16:creationId xmlns:a16="http://schemas.microsoft.com/office/drawing/2014/main" id="{14595FB5-9385-8D42-A597-8A1CE9CAA551}"/>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7912FC75-8531-4141-B8FA-52D68F59315A}"/>
                </a:ext>
              </a:extLst>
            </p:cNvPr>
            <p:cNvSpPr txBox="1"/>
            <p:nvPr/>
          </p:nvSpPr>
          <p:spPr>
            <a:xfrm>
              <a:off x="4032274" y="386378"/>
              <a:ext cx="369435" cy="232515"/>
            </a:xfrm>
            <a:prstGeom prst="rect">
              <a:avLst/>
            </a:prstGeom>
            <a:noFill/>
          </p:spPr>
          <p:txBody>
            <a:bodyPr wrap="square" rtlCol="0">
              <a:spAutoFit/>
            </a:bodyPr>
            <a:lstStyle/>
            <a:p>
              <a:pPr algn="ctr"/>
              <a:r>
                <a:rPr lang="en-US" sz="2800" dirty="0"/>
                <a:t>t</a:t>
              </a:r>
            </a:p>
          </p:txBody>
        </p:sp>
      </p:grpSp>
      <p:cxnSp>
        <p:nvCxnSpPr>
          <p:cNvPr id="49" name="Straight Arrow Connector 48">
            <a:extLst>
              <a:ext uri="{FF2B5EF4-FFF2-40B4-BE49-F238E27FC236}">
                <a16:creationId xmlns:a16="http://schemas.microsoft.com/office/drawing/2014/main" id="{2BE2B222-971C-B847-9305-08FC7ECC29CF}"/>
              </a:ext>
            </a:extLst>
          </p:cNvPr>
          <p:cNvCxnSpPr>
            <a:cxnSpLocks/>
          </p:cNvCxnSpPr>
          <p:nvPr/>
        </p:nvCxnSpPr>
        <p:spPr>
          <a:xfrm flipV="1">
            <a:off x="10435036" y="3864293"/>
            <a:ext cx="1" cy="52338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FAE9C2E6-DC71-F34F-91F5-A016D7289F09}"/>
              </a:ext>
            </a:extLst>
          </p:cNvPr>
          <p:cNvSpPr txBox="1"/>
          <p:nvPr/>
        </p:nvSpPr>
        <p:spPr>
          <a:xfrm>
            <a:off x="65661" y="2211571"/>
            <a:ext cx="692562" cy="369332"/>
          </a:xfrm>
          <a:prstGeom prst="rect">
            <a:avLst/>
          </a:prstGeom>
          <a:noFill/>
        </p:spPr>
        <p:txBody>
          <a:bodyPr wrap="none" rtlCol="0">
            <a:spAutoFit/>
          </a:bodyPr>
          <a:lstStyle/>
          <a:p>
            <a:r>
              <a:rPr lang="en-US" dirty="0"/>
              <a:t>index</a:t>
            </a:r>
          </a:p>
        </p:txBody>
      </p:sp>
      <p:sp>
        <p:nvSpPr>
          <p:cNvPr id="63" name="TextBox 62">
            <a:extLst>
              <a:ext uri="{FF2B5EF4-FFF2-40B4-BE49-F238E27FC236}">
                <a16:creationId xmlns:a16="http://schemas.microsoft.com/office/drawing/2014/main" id="{F1172FAC-6CF6-9B48-8CCF-1831AAEE9A0D}"/>
              </a:ext>
            </a:extLst>
          </p:cNvPr>
          <p:cNvSpPr txBox="1"/>
          <p:nvPr/>
        </p:nvSpPr>
        <p:spPr>
          <a:xfrm>
            <a:off x="65661" y="2861897"/>
            <a:ext cx="686213" cy="369332"/>
          </a:xfrm>
          <a:prstGeom prst="rect">
            <a:avLst/>
          </a:prstGeom>
          <a:noFill/>
        </p:spPr>
        <p:txBody>
          <a:bodyPr wrap="none" rtlCol="0">
            <a:spAutoFit/>
          </a:bodyPr>
          <a:lstStyle/>
          <a:p>
            <a:r>
              <a:rPr lang="en-US" dirty="0"/>
              <a:t>value</a:t>
            </a:r>
          </a:p>
        </p:txBody>
      </p:sp>
      <p:cxnSp>
        <p:nvCxnSpPr>
          <p:cNvPr id="71" name="Straight Connector 70">
            <a:extLst>
              <a:ext uri="{FF2B5EF4-FFF2-40B4-BE49-F238E27FC236}">
                <a16:creationId xmlns:a16="http://schemas.microsoft.com/office/drawing/2014/main" id="{8B93730A-9608-654C-9053-7912B1E0601F}"/>
              </a:ext>
            </a:extLst>
          </p:cNvPr>
          <p:cNvCxnSpPr>
            <a:cxnSpLocks/>
          </p:cNvCxnSpPr>
          <p:nvPr/>
        </p:nvCxnSpPr>
        <p:spPr>
          <a:xfrm>
            <a:off x="7659127" y="1200912"/>
            <a:ext cx="0" cy="400449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itle 72">
            <a:extLst>
              <a:ext uri="{FF2B5EF4-FFF2-40B4-BE49-F238E27FC236}">
                <a16:creationId xmlns:a16="http://schemas.microsoft.com/office/drawing/2014/main" id="{7336CCB2-2396-3E40-AA49-47CE8CCCEF71}"/>
              </a:ext>
            </a:extLst>
          </p:cNvPr>
          <p:cNvSpPr>
            <a:spLocks noGrp="1"/>
          </p:cNvSpPr>
          <p:nvPr>
            <p:ph type="title"/>
          </p:nvPr>
        </p:nvSpPr>
        <p:spPr/>
        <p:txBody>
          <a:bodyPr>
            <a:noAutofit/>
          </a:bodyPr>
          <a:lstStyle/>
          <a:p>
            <a:r>
              <a:rPr lang="en-US" sz="3600" dirty="0"/>
              <a:t>How would </a:t>
            </a:r>
            <a:r>
              <a:rPr lang="en-US" sz="3600" dirty="0" err="1"/>
              <a:t>findSet</a:t>
            </a:r>
            <a:r>
              <a:rPr lang="en-US" sz="3600" dirty="0"/>
              <a:t> work for array implementation?</a:t>
            </a:r>
            <a:br>
              <a:rPr lang="en-US" sz="3600" dirty="0"/>
            </a:br>
            <a:r>
              <a:rPr lang="en-US" sz="3600" dirty="0"/>
              <a:t>(after ironing out details)</a:t>
            </a:r>
          </a:p>
        </p:txBody>
      </p:sp>
      <p:sp>
        <p:nvSpPr>
          <p:cNvPr id="78" name="TextBox 77">
            <a:extLst>
              <a:ext uri="{FF2B5EF4-FFF2-40B4-BE49-F238E27FC236}">
                <a16:creationId xmlns:a16="http://schemas.microsoft.com/office/drawing/2014/main" id="{49A98820-A837-8541-B31B-FC32F59D0E45}"/>
              </a:ext>
            </a:extLst>
          </p:cNvPr>
          <p:cNvSpPr txBox="1"/>
          <p:nvPr/>
        </p:nvSpPr>
        <p:spPr>
          <a:xfrm>
            <a:off x="1229225" y="1536643"/>
            <a:ext cx="306494" cy="461665"/>
          </a:xfrm>
          <a:prstGeom prst="rect">
            <a:avLst/>
          </a:prstGeom>
          <a:noFill/>
        </p:spPr>
        <p:txBody>
          <a:bodyPr wrap="none" rtlCol="0">
            <a:spAutoFit/>
          </a:bodyPr>
          <a:lstStyle/>
          <a:p>
            <a:r>
              <a:rPr lang="en-US" sz="2400" dirty="0"/>
              <a:t>z</a:t>
            </a:r>
          </a:p>
        </p:txBody>
      </p:sp>
      <p:sp>
        <p:nvSpPr>
          <p:cNvPr id="79" name="TextBox 78">
            <a:extLst>
              <a:ext uri="{FF2B5EF4-FFF2-40B4-BE49-F238E27FC236}">
                <a16:creationId xmlns:a16="http://schemas.microsoft.com/office/drawing/2014/main" id="{E2085E45-544A-E84E-990E-25F82F692715}"/>
              </a:ext>
            </a:extLst>
          </p:cNvPr>
          <p:cNvSpPr txBox="1"/>
          <p:nvPr/>
        </p:nvSpPr>
        <p:spPr>
          <a:xfrm>
            <a:off x="2173809" y="1538271"/>
            <a:ext cx="324128" cy="461665"/>
          </a:xfrm>
          <a:prstGeom prst="rect">
            <a:avLst/>
          </a:prstGeom>
          <a:noFill/>
        </p:spPr>
        <p:txBody>
          <a:bodyPr wrap="none" rtlCol="0">
            <a:spAutoFit/>
          </a:bodyPr>
          <a:lstStyle/>
          <a:p>
            <a:r>
              <a:rPr lang="en-US" sz="2400" dirty="0"/>
              <a:t>y</a:t>
            </a:r>
          </a:p>
        </p:txBody>
      </p:sp>
      <p:sp>
        <p:nvSpPr>
          <p:cNvPr id="80" name="TextBox 79">
            <a:extLst>
              <a:ext uri="{FF2B5EF4-FFF2-40B4-BE49-F238E27FC236}">
                <a16:creationId xmlns:a16="http://schemas.microsoft.com/office/drawing/2014/main" id="{50923E2E-BF67-814D-8338-6803C135906F}"/>
              </a:ext>
            </a:extLst>
          </p:cNvPr>
          <p:cNvSpPr txBox="1"/>
          <p:nvPr/>
        </p:nvSpPr>
        <p:spPr>
          <a:xfrm>
            <a:off x="3073152" y="1515922"/>
            <a:ext cx="287258" cy="461665"/>
          </a:xfrm>
          <a:prstGeom prst="rect">
            <a:avLst/>
          </a:prstGeom>
          <a:noFill/>
        </p:spPr>
        <p:txBody>
          <a:bodyPr wrap="none" rtlCol="0">
            <a:spAutoFit/>
          </a:bodyPr>
          <a:lstStyle/>
          <a:p>
            <a:r>
              <a:rPr lang="en-US" sz="2400" dirty="0"/>
              <a:t>t</a:t>
            </a:r>
          </a:p>
        </p:txBody>
      </p:sp>
      <p:sp>
        <p:nvSpPr>
          <p:cNvPr id="81" name="TextBox 80">
            <a:extLst>
              <a:ext uri="{FF2B5EF4-FFF2-40B4-BE49-F238E27FC236}">
                <a16:creationId xmlns:a16="http://schemas.microsoft.com/office/drawing/2014/main" id="{E3F7A42B-1BB7-7E45-935A-79594E840773}"/>
              </a:ext>
            </a:extLst>
          </p:cNvPr>
          <p:cNvSpPr txBox="1"/>
          <p:nvPr/>
        </p:nvSpPr>
        <p:spPr>
          <a:xfrm>
            <a:off x="3957566" y="1549096"/>
            <a:ext cx="317716" cy="461665"/>
          </a:xfrm>
          <a:prstGeom prst="rect">
            <a:avLst/>
          </a:prstGeom>
          <a:noFill/>
        </p:spPr>
        <p:txBody>
          <a:bodyPr wrap="none" rtlCol="0">
            <a:spAutoFit/>
          </a:bodyPr>
          <a:lstStyle/>
          <a:p>
            <a:r>
              <a:rPr lang="en-US" sz="2400" dirty="0"/>
              <a:t>x</a:t>
            </a:r>
          </a:p>
        </p:txBody>
      </p:sp>
      <p:sp>
        <p:nvSpPr>
          <p:cNvPr id="82" name="TextBox 81">
            <a:extLst>
              <a:ext uri="{FF2B5EF4-FFF2-40B4-BE49-F238E27FC236}">
                <a16:creationId xmlns:a16="http://schemas.microsoft.com/office/drawing/2014/main" id="{55CA4B59-792E-2543-A130-47750958AD34}"/>
              </a:ext>
            </a:extLst>
          </p:cNvPr>
          <p:cNvSpPr txBox="1"/>
          <p:nvPr/>
        </p:nvSpPr>
        <p:spPr>
          <a:xfrm>
            <a:off x="4881579" y="1546278"/>
            <a:ext cx="404278" cy="461665"/>
          </a:xfrm>
          <a:prstGeom prst="rect">
            <a:avLst/>
          </a:prstGeom>
          <a:noFill/>
        </p:spPr>
        <p:txBody>
          <a:bodyPr wrap="none" rtlCol="0">
            <a:spAutoFit/>
          </a:bodyPr>
          <a:lstStyle/>
          <a:p>
            <a:r>
              <a:rPr lang="en-US" sz="2400" dirty="0"/>
              <a:t>w</a:t>
            </a:r>
          </a:p>
        </p:txBody>
      </p:sp>
      <p:sp>
        <p:nvSpPr>
          <p:cNvPr id="32" name="Oval 31">
            <a:extLst>
              <a:ext uri="{FF2B5EF4-FFF2-40B4-BE49-F238E27FC236}">
                <a16:creationId xmlns:a16="http://schemas.microsoft.com/office/drawing/2014/main" id="{4B5A3E67-022F-0E4E-8A51-70E3A727B56D}"/>
              </a:ext>
            </a:extLst>
          </p:cNvPr>
          <p:cNvSpPr/>
          <p:nvPr/>
        </p:nvSpPr>
        <p:spPr>
          <a:xfrm>
            <a:off x="7926257" y="444428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z</a:t>
            </a:r>
          </a:p>
        </p:txBody>
      </p:sp>
      <p:sp>
        <p:nvSpPr>
          <p:cNvPr id="33" name="Oval 32">
            <a:extLst>
              <a:ext uri="{FF2B5EF4-FFF2-40B4-BE49-F238E27FC236}">
                <a16:creationId xmlns:a16="http://schemas.microsoft.com/office/drawing/2014/main" id="{50B143C6-6F8A-5248-8F4A-34421C453E29}"/>
              </a:ext>
            </a:extLst>
          </p:cNvPr>
          <p:cNvSpPr/>
          <p:nvPr/>
        </p:nvSpPr>
        <p:spPr>
          <a:xfrm>
            <a:off x="8827205" y="4387679"/>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y</a:t>
            </a:r>
          </a:p>
        </p:txBody>
      </p:sp>
      <p:cxnSp>
        <p:nvCxnSpPr>
          <p:cNvPr id="45" name="Straight Arrow Connector 44">
            <a:extLst>
              <a:ext uri="{FF2B5EF4-FFF2-40B4-BE49-F238E27FC236}">
                <a16:creationId xmlns:a16="http://schemas.microsoft.com/office/drawing/2014/main" id="{69558171-6637-F64F-84FA-46D43806985F}"/>
              </a:ext>
            </a:extLst>
          </p:cNvPr>
          <p:cNvCxnSpPr>
            <a:cxnSpLocks/>
          </p:cNvCxnSpPr>
          <p:nvPr/>
        </p:nvCxnSpPr>
        <p:spPr>
          <a:xfrm flipV="1">
            <a:off x="8293764" y="3820414"/>
            <a:ext cx="74296" cy="580150"/>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AE9FB60-2379-C34C-AD56-14385F1EAAEC}"/>
              </a:ext>
            </a:extLst>
          </p:cNvPr>
          <p:cNvCxnSpPr>
            <a:cxnSpLocks/>
          </p:cNvCxnSpPr>
          <p:nvPr/>
        </p:nvCxnSpPr>
        <p:spPr>
          <a:xfrm flipH="1" flipV="1">
            <a:off x="8885615" y="3722287"/>
            <a:ext cx="275507" cy="598989"/>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9" name="Table 8">
            <a:extLst>
              <a:ext uri="{FF2B5EF4-FFF2-40B4-BE49-F238E27FC236}">
                <a16:creationId xmlns:a16="http://schemas.microsoft.com/office/drawing/2014/main" id="{8DC0B44B-7308-B441-9757-7F4481FC311E}"/>
              </a:ext>
            </a:extLst>
          </p:cNvPr>
          <p:cNvGraphicFramePr>
            <a:graphicFrameLocks noGrp="1"/>
          </p:cNvGraphicFramePr>
          <p:nvPr>
            <p:extLst>
              <p:ext uri="{D42A27DB-BD31-4B8C-83A1-F6EECF244321}">
                <p14:modId xmlns:p14="http://schemas.microsoft.com/office/powerpoint/2010/main" val="1022160620"/>
              </p:ext>
            </p:extLst>
          </p:nvPr>
        </p:nvGraphicFramePr>
        <p:xfrm>
          <a:off x="871991" y="2003916"/>
          <a:ext cx="6422843" cy="1425084"/>
        </p:xfrm>
        <a:graphic>
          <a:graphicData uri="http://schemas.openxmlformats.org/drawingml/2006/table">
            <a:tbl>
              <a:tblPr firstRow="1" bandRow="1">
                <a:tableStyleId>{5C22544A-7EE6-4342-B048-85BDC9FD1C3A}</a:tableStyleId>
              </a:tblPr>
              <a:tblGrid>
                <a:gridCol w="917549">
                  <a:extLst>
                    <a:ext uri="{9D8B030D-6E8A-4147-A177-3AD203B41FA5}">
                      <a16:colId xmlns:a16="http://schemas.microsoft.com/office/drawing/2014/main" val="4238518666"/>
                    </a:ext>
                  </a:extLst>
                </a:gridCol>
                <a:gridCol w="917549">
                  <a:extLst>
                    <a:ext uri="{9D8B030D-6E8A-4147-A177-3AD203B41FA5}">
                      <a16:colId xmlns:a16="http://schemas.microsoft.com/office/drawing/2014/main" val="1870909279"/>
                    </a:ext>
                  </a:extLst>
                </a:gridCol>
                <a:gridCol w="917549">
                  <a:extLst>
                    <a:ext uri="{9D8B030D-6E8A-4147-A177-3AD203B41FA5}">
                      <a16:colId xmlns:a16="http://schemas.microsoft.com/office/drawing/2014/main" val="777605708"/>
                    </a:ext>
                  </a:extLst>
                </a:gridCol>
                <a:gridCol w="917549">
                  <a:extLst>
                    <a:ext uri="{9D8B030D-6E8A-4147-A177-3AD203B41FA5}">
                      <a16:colId xmlns:a16="http://schemas.microsoft.com/office/drawing/2014/main" val="4234213637"/>
                    </a:ext>
                  </a:extLst>
                </a:gridCol>
                <a:gridCol w="917549">
                  <a:extLst>
                    <a:ext uri="{9D8B030D-6E8A-4147-A177-3AD203B41FA5}">
                      <a16:colId xmlns:a16="http://schemas.microsoft.com/office/drawing/2014/main" val="3187310765"/>
                    </a:ext>
                  </a:extLst>
                </a:gridCol>
                <a:gridCol w="917549">
                  <a:extLst>
                    <a:ext uri="{9D8B030D-6E8A-4147-A177-3AD203B41FA5}">
                      <a16:colId xmlns:a16="http://schemas.microsoft.com/office/drawing/2014/main" val="2368903863"/>
                    </a:ext>
                  </a:extLst>
                </a:gridCol>
                <a:gridCol w="917549">
                  <a:extLst>
                    <a:ext uri="{9D8B030D-6E8A-4147-A177-3AD203B41FA5}">
                      <a16:colId xmlns:a16="http://schemas.microsoft.com/office/drawing/2014/main" val="1891528216"/>
                    </a:ext>
                  </a:extLst>
                </a:gridCol>
              </a:tblGrid>
              <a:tr h="712542">
                <a:tc>
                  <a:txBody>
                    <a:bodyPr/>
                    <a:lstStyle/>
                    <a:p>
                      <a:pPr algn="ctr"/>
                      <a:r>
                        <a:rPr lang="en-US" sz="2800" dirty="0"/>
                        <a:t>0</a:t>
                      </a:r>
                    </a:p>
                  </a:txBody>
                  <a:tcPr/>
                </a:tc>
                <a:tc>
                  <a:txBody>
                    <a:bodyPr/>
                    <a:lstStyle/>
                    <a:p>
                      <a:pPr algn="ctr"/>
                      <a:r>
                        <a:rPr lang="en-US" sz="2800" dirty="0"/>
                        <a:t>1</a:t>
                      </a:r>
                    </a:p>
                  </a:txBody>
                  <a:tcPr/>
                </a:tc>
                <a:tc>
                  <a:txBody>
                    <a:bodyPr/>
                    <a:lstStyle/>
                    <a:p>
                      <a:pPr algn="ctr"/>
                      <a:r>
                        <a:rPr lang="en-US" sz="2800" dirty="0"/>
                        <a:t>2</a:t>
                      </a:r>
                    </a:p>
                  </a:txBody>
                  <a:tcPr/>
                </a:tc>
                <a:tc>
                  <a:txBody>
                    <a:bodyPr/>
                    <a:lstStyle/>
                    <a:p>
                      <a:pPr algn="ctr"/>
                      <a:r>
                        <a:rPr lang="en-US" sz="2800" dirty="0"/>
                        <a:t>3</a:t>
                      </a:r>
                    </a:p>
                  </a:txBody>
                  <a:tcPr/>
                </a:tc>
                <a:tc>
                  <a:txBody>
                    <a:bodyPr/>
                    <a:lstStyle/>
                    <a:p>
                      <a:pPr algn="ctr"/>
                      <a:r>
                        <a:rPr lang="en-US" sz="2800" dirty="0"/>
                        <a:t>4</a:t>
                      </a:r>
                    </a:p>
                  </a:txBody>
                  <a:tcPr/>
                </a:tc>
                <a:tc>
                  <a:txBody>
                    <a:bodyPr/>
                    <a:lstStyle/>
                    <a:p>
                      <a:pPr algn="ctr"/>
                      <a:r>
                        <a:rPr lang="en-US" sz="2800" dirty="0"/>
                        <a:t>5</a:t>
                      </a:r>
                    </a:p>
                  </a:txBody>
                  <a:tcPr/>
                </a:tc>
                <a:tc>
                  <a:txBody>
                    <a:bodyPr/>
                    <a:lstStyle/>
                    <a:p>
                      <a:pPr algn="ctr"/>
                      <a:r>
                        <a:rPr lang="en-US" sz="2800" dirty="0"/>
                        <a:t>6</a:t>
                      </a:r>
                    </a:p>
                  </a:txBody>
                  <a:tcPr/>
                </a:tc>
                <a:extLst>
                  <a:ext uri="{0D108BD9-81ED-4DB2-BD59-A6C34878D82A}">
                    <a16:rowId xmlns:a16="http://schemas.microsoft.com/office/drawing/2014/main" val="3199236233"/>
                  </a:ext>
                </a:extLst>
              </a:tr>
              <a:tr h="712542">
                <a:tc>
                  <a:txBody>
                    <a:bodyPr/>
                    <a:lstStyle/>
                    <a:p>
                      <a:pPr algn="ctr"/>
                      <a:r>
                        <a:rPr lang="en-US" sz="2800" dirty="0"/>
                        <a:t>3</a:t>
                      </a:r>
                    </a:p>
                  </a:txBody>
                  <a:tcPr/>
                </a:tc>
                <a:tc>
                  <a:txBody>
                    <a:bodyPr/>
                    <a:lstStyle/>
                    <a:p>
                      <a:pPr algn="ctr"/>
                      <a:r>
                        <a:rPr lang="en-US" sz="2800" dirty="0"/>
                        <a:t>3</a:t>
                      </a:r>
                    </a:p>
                  </a:txBody>
                  <a:tcPr/>
                </a:tc>
                <a:tc>
                  <a:txBody>
                    <a:bodyPr/>
                    <a:lstStyle/>
                    <a:p>
                      <a:pPr algn="ctr"/>
                      <a:r>
                        <a:rPr lang="en-US" sz="2800" dirty="0"/>
                        <a:t>4</a:t>
                      </a:r>
                    </a:p>
                  </a:txBody>
                  <a:tcPr/>
                </a:tc>
                <a:tc>
                  <a:txBody>
                    <a:bodyPr/>
                    <a:lstStyle/>
                    <a:p>
                      <a:pPr algn="ctr"/>
                      <a:r>
                        <a:rPr lang="en-US" sz="2800" dirty="0"/>
                        <a:t>5</a:t>
                      </a:r>
                    </a:p>
                  </a:txBody>
                  <a:tcPr/>
                </a:tc>
                <a:tc>
                  <a:txBody>
                    <a:bodyPr/>
                    <a:lstStyle/>
                    <a:p>
                      <a:pPr algn="ctr"/>
                      <a:r>
                        <a:rPr lang="en-US" sz="2800" dirty="0"/>
                        <a:t>6</a:t>
                      </a:r>
                    </a:p>
                  </a:txBody>
                  <a:tcPr/>
                </a:tc>
                <a:tc>
                  <a:txBody>
                    <a:bodyPr/>
                    <a:lstStyle/>
                    <a:p>
                      <a:pPr algn="ctr"/>
                      <a:r>
                        <a:rPr lang="en-US" sz="2800" dirty="0"/>
                        <a:t>-3</a:t>
                      </a:r>
                    </a:p>
                  </a:txBody>
                  <a:tcPr/>
                </a:tc>
                <a:tc>
                  <a:txBody>
                    <a:bodyPr/>
                    <a:lstStyle/>
                    <a:p>
                      <a:pPr algn="ctr"/>
                      <a:r>
                        <a:rPr lang="en-US" sz="2800" dirty="0"/>
                        <a:t>-3</a:t>
                      </a:r>
                    </a:p>
                  </a:txBody>
                  <a:tcPr/>
                </a:tc>
                <a:extLst>
                  <a:ext uri="{0D108BD9-81ED-4DB2-BD59-A6C34878D82A}">
                    <a16:rowId xmlns:a16="http://schemas.microsoft.com/office/drawing/2014/main" val="3202500471"/>
                  </a:ext>
                </a:extLst>
              </a:tr>
            </a:tbl>
          </a:graphicData>
        </a:graphic>
      </p:graphicFrame>
      <p:sp>
        <p:nvSpPr>
          <p:cNvPr id="11" name="TextBox 10">
            <a:extLst>
              <a:ext uri="{FF2B5EF4-FFF2-40B4-BE49-F238E27FC236}">
                <a16:creationId xmlns:a16="http://schemas.microsoft.com/office/drawing/2014/main" id="{CB1910F0-755F-7549-91CB-A352359EF037}"/>
              </a:ext>
            </a:extLst>
          </p:cNvPr>
          <p:cNvSpPr txBox="1"/>
          <p:nvPr/>
        </p:nvSpPr>
        <p:spPr>
          <a:xfrm>
            <a:off x="5746969" y="1513530"/>
            <a:ext cx="324128" cy="461665"/>
          </a:xfrm>
          <a:prstGeom prst="rect">
            <a:avLst/>
          </a:prstGeom>
          <a:noFill/>
        </p:spPr>
        <p:txBody>
          <a:bodyPr wrap="none" rtlCol="0">
            <a:spAutoFit/>
          </a:bodyPr>
          <a:lstStyle/>
          <a:p>
            <a:r>
              <a:rPr lang="en-US" sz="2400" dirty="0"/>
              <a:t>v</a:t>
            </a:r>
          </a:p>
        </p:txBody>
      </p:sp>
      <p:sp>
        <p:nvSpPr>
          <p:cNvPr id="12" name="TextBox 11">
            <a:extLst>
              <a:ext uri="{FF2B5EF4-FFF2-40B4-BE49-F238E27FC236}">
                <a16:creationId xmlns:a16="http://schemas.microsoft.com/office/drawing/2014/main" id="{CCA13504-4300-BE43-89C4-24DF15348BE6}"/>
              </a:ext>
            </a:extLst>
          </p:cNvPr>
          <p:cNvSpPr txBox="1"/>
          <p:nvPr/>
        </p:nvSpPr>
        <p:spPr>
          <a:xfrm>
            <a:off x="6669390" y="1456263"/>
            <a:ext cx="346570" cy="461665"/>
          </a:xfrm>
          <a:prstGeom prst="rect">
            <a:avLst/>
          </a:prstGeom>
          <a:noFill/>
        </p:spPr>
        <p:txBody>
          <a:bodyPr wrap="none" rtlCol="0">
            <a:spAutoFit/>
          </a:bodyPr>
          <a:lstStyle/>
          <a:p>
            <a:r>
              <a:rPr lang="en-US" sz="2400" dirty="0"/>
              <a:t>u</a:t>
            </a:r>
          </a:p>
        </p:txBody>
      </p:sp>
      <p:sp>
        <p:nvSpPr>
          <p:cNvPr id="13" name="TextBox 12">
            <a:extLst>
              <a:ext uri="{FF2B5EF4-FFF2-40B4-BE49-F238E27FC236}">
                <a16:creationId xmlns:a16="http://schemas.microsoft.com/office/drawing/2014/main" id="{06FC8D12-4F16-E240-A29B-87DE1118BF31}"/>
              </a:ext>
            </a:extLst>
          </p:cNvPr>
          <p:cNvSpPr txBox="1"/>
          <p:nvPr/>
        </p:nvSpPr>
        <p:spPr>
          <a:xfrm>
            <a:off x="406930" y="3382962"/>
            <a:ext cx="7204772" cy="3970318"/>
          </a:xfrm>
          <a:prstGeom prst="rect">
            <a:avLst/>
          </a:prstGeom>
          <a:noFill/>
        </p:spPr>
        <p:txBody>
          <a:bodyPr wrap="square" rtlCol="0">
            <a:spAutoFit/>
          </a:bodyPr>
          <a:lstStyle/>
          <a:p>
            <a:r>
              <a:rPr lang="en-US" dirty="0"/>
              <a:t>example : </a:t>
            </a:r>
            <a:r>
              <a:rPr lang="en-US" sz="2400" dirty="0" err="1"/>
              <a:t>findSet</a:t>
            </a:r>
            <a:r>
              <a:rPr lang="en-US" sz="2400" dirty="0"/>
              <a:t>(y)</a:t>
            </a:r>
          </a:p>
          <a:p>
            <a:pPr marL="285750" indent="-285750">
              <a:buFontTx/>
              <a:buChar char="-"/>
            </a:pPr>
            <a:r>
              <a:rPr lang="en-US" sz="2400" dirty="0">
                <a:solidFill>
                  <a:srgbClr val="FF0000"/>
                </a:solidFill>
              </a:rPr>
              <a:t>look up the index of y in our array with index dictionary (index 1)</a:t>
            </a:r>
          </a:p>
          <a:p>
            <a:pPr marL="285750" indent="-285750">
              <a:buFontTx/>
              <a:buChar char="-"/>
            </a:pPr>
            <a:r>
              <a:rPr lang="en-US" sz="2400" dirty="0">
                <a:solidFill>
                  <a:srgbClr val="FF0000"/>
                </a:solidFill>
              </a:rPr>
              <a:t>keep traversing till we get to the root, signified by negative numbers</a:t>
            </a:r>
          </a:p>
          <a:p>
            <a:pPr marL="285750" indent="-285750">
              <a:buFontTx/>
              <a:buChar char="-"/>
            </a:pPr>
            <a:r>
              <a:rPr lang="en-US" sz="2400" dirty="0"/>
              <a:t>path compression (set everything to point to the index of the root - in this case set everything on the path to 5)</a:t>
            </a:r>
          </a:p>
          <a:p>
            <a:pPr marL="285750" indent="-285750">
              <a:buFontTx/>
              <a:buChar char="-"/>
            </a:pPr>
            <a:r>
              <a:rPr lang="en-US" sz="2400" dirty="0"/>
              <a:t>return the </a:t>
            </a:r>
            <a:r>
              <a:rPr lang="en-US" sz="2400" b="1" dirty="0"/>
              <a:t>index</a:t>
            </a:r>
            <a:r>
              <a:rPr lang="en-US" sz="2400" dirty="0"/>
              <a:t> of the root (in this case return 5)</a:t>
            </a:r>
          </a:p>
          <a:p>
            <a:pPr marL="285750" indent="-285750">
              <a:buFontTx/>
              <a:buChar char="-"/>
            </a:pPr>
            <a:endParaRPr lang="en-US" dirty="0"/>
          </a:p>
          <a:p>
            <a:pPr marL="285750" indent="-285750">
              <a:buFontTx/>
              <a:buChar char="-"/>
            </a:pPr>
            <a:endParaRPr lang="en-US" dirty="0"/>
          </a:p>
        </p:txBody>
      </p:sp>
    </p:spTree>
    <p:extLst>
      <p:ext uri="{BB962C8B-B14F-4D97-AF65-F5344CB8AC3E}">
        <p14:creationId xmlns:p14="http://schemas.microsoft.com/office/powerpoint/2010/main" val="469057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F3AC509-4818-C245-BCB9-E4D02129BD2B}"/>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237A4E9B-D689-2D40-8466-DF71BA5CB225}"/>
              </a:ext>
            </a:extLst>
          </p:cNvPr>
          <p:cNvSpPr>
            <a:spLocks noGrp="1"/>
          </p:cNvSpPr>
          <p:nvPr>
            <p:ph type="sldNum" sz="quarter" idx="12"/>
          </p:nvPr>
        </p:nvSpPr>
        <p:spPr/>
        <p:txBody>
          <a:bodyPr/>
          <a:lstStyle/>
          <a:p>
            <a:fld id="{659665DE-58FC-41F4-AC58-2C90A5E00527}" type="slidenum">
              <a:rPr lang="en-US" smtClean="0"/>
              <a:t>21</a:t>
            </a:fld>
            <a:endParaRPr lang="en-US"/>
          </a:p>
        </p:txBody>
      </p:sp>
      <p:sp>
        <p:nvSpPr>
          <p:cNvPr id="31" name="Oval 30">
            <a:extLst>
              <a:ext uri="{FF2B5EF4-FFF2-40B4-BE49-F238E27FC236}">
                <a16:creationId xmlns:a16="http://schemas.microsoft.com/office/drawing/2014/main" id="{B4247357-61BC-0946-9149-40585086CD73}"/>
              </a:ext>
            </a:extLst>
          </p:cNvPr>
          <p:cNvSpPr/>
          <p:nvPr/>
        </p:nvSpPr>
        <p:spPr>
          <a:xfrm>
            <a:off x="10152869" y="173094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u</a:t>
            </a:r>
          </a:p>
        </p:txBody>
      </p:sp>
      <p:grpSp>
        <p:nvGrpSpPr>
          <p:cNvPr id="37" name="Group 36">
            <a:extLst>
              <a:ext uri="{FF2B5EF4-FFF2-40B4-BE49-F238E27FC236}">
                <a16:creationId xmlns:a16="http://schemas.microsoft.com/office/drawing/2014/main" id="{F8EEAA5F-32F4-CD43-8C51-67ECDA0D03F8}"/>
              </a:ext>
            </a:extLst>
          </p:cNvPr>
          <p:cNvGrpSpPr/>
          <p:nvPr/>
        </p:nvGrpSpPr>
        <p:grpSpPr>
          <a:xfrm>
            <a:off x="8023424" y="2991310"/>
            <a:ext cx="923671" cy="795269"/>
            <a:chOff x="4032274" y="340822"/>
            <a:chExt cx="369435" cy="353411"/>
          </a:xfrm>
        </p:grpSpPr>
        <p:sp>
          <p:nvSpPr>
            <p:cNvPr id="38" name="Oval 37">
              <a:extLst>
                <a:ext uri="{FF2B5EF4-FFF2-40B4-BE49-F238E27FC236}">
                  <a16:creationId xmlns:a16="http://schemas.microsoft.com/office/drawing/2014/main" id="{2931EBCA-E3AD-3641-9AF8-0F78B78C6564}"/>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A630D603-6E6A-C141-89AE-E764ED67BD1F}"/>
                </a:ext>
              </a:extLst>
            </p:cNvPr>
            <p:cNvSpPr txBox="1"/>
            <p:nvPr/>
          </p:nvSpPr>
          <p:spPr>
            <a:xfrm>
              <a:off x="4032274" y="409325"/>
              <a:ext cx="369435" cy="232515"/>
            </a:xfrm>
            <a:prstGeom prst="rect">
              <a:avLst/>
            </a:prstGeom>
            <a:noFill/>
          </p:spPr>
          <p:txBody>
            <a:bodyPr wrap="square" rtlCol="0">
              <a:spAutoFit/>
            </a:bodyPr>
            <a:lstStyle/>
            <a:p>
              <a:pPr algn="ctr"/>
              <a:r>
                <a:rPr lang="en-US" sz="2800" dirty="0"/>
                <a:t>x</a:t>
              </a:r>
            </a:p>
          </p:txBody>
        </p:sp>
      </p:grpSp>
      <p:cxnSp>
        <p:nvCxnSpPr>
          <p:cNvPr id="40" name="Straight Arrow Connector 39">
            <a:extLst>
              <a:ext uri="{FF2B5EF4-FFF2-40B4-BE49-F238E27FC236}">
                <a16:creationId xmlns:a16="http://schemas.microsoft.com/office/drawing/2014/main" id="{99640EF0-E01A-0947-AF8B-3645D72700B7}"/>
              </a:ext>
            </a:extLst>
          </p:cNvPr>
          <p:cNvCxnSpPr>
            <a:cxnSpLocks/>
          </p:cNvCxnSpPr>
          <p:nvPr/>
        </p:nvCxnSpPr>
        <p:spPr>
          <a:xfrm flipV="1">
            <a:off x="8517528" y="2211571"/>
            <a:ext cx="1537388" cy="78215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08D69642-F5A3-C140-AAD0-2990B89D4DFE}"/>
              </a:ext>
            </a:extLst>
          </p:cNvPr>
          <p:cNvGrpSpPr/>
          <p:nvPr/>
        </p:nvGrpSpPr>
        <p:grpSpPr>
          <a:xfrm>
            <a:off x="9822636" y="3046563"/>
            <a:ext cx="923671" cy="795269"/>
            <a:chOff x="4033946" y="340822"/>
            <a:chExt cx="369435" cy="353411"/>
          </a:xfrm>
        </p:grpSpPr>
        <p:sp>
          <p:nvSpPr>
            <p:cNvPr id="42" name="Oval 41">
              <a:extLst>
                <a:ext uri="{FF2B5EF4-FFF2-40B4-BE49-F238E27FC236}">
                  <a16:creationId xmlns:a16="http://schemas.microsoft.com/office/drawing/2014/main" id="{7207B91E-2E7E-D142-81AD-B9E310100E3B}"/>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B10C92CB-9EDA-8A42-8E39-9F38B9C7A84A}"/>
                </a:ext>
              </a:extLst>
            </p:cNvPr>
            <p:cNvSpPr txBox="1"/>
            <p:nvPr/>
          </p:nvSpPr>
          <p:spPr>
            <a:xfrm>
              <a:off x="4033946" y="385621"/>
              <a:ext cx="369435" cy="232515"/>
            </a:xfrm>
            <a:prstGeom prst="rect">
              <a:avLst/>
            </a:prstGeom>
            <a:noFill/>
          </p:spPr>
          <p:txBody>
            <a:bodyPr wrap="square" rtlCol="0">
              <a:spAutoFit/>
            </a:bodyPr>
            <a:lstStyle/>
            <a:p>
              <a:pPr algn="ctr"/>
              <a:r>
                <a:rPr lang="en-US" sz="2800" dirty="0"/>
                <a:t>w</a:t>
              </a:r>
            </a:p>
          </p:txBody>
        </p:sp>
      </p:grpSp>
      <p:cxnSp>
        <p:nvCxnSpPr>
          <p:cNvPr id="44" name="Straight Arrow Connector 43">
            <a:extLst>
              <a:ext uri="{FF2B5EF4-FFF2-40B4-BE49-F238E27FC236}">
                <a16:creationId xmlns:a16="http://schemas.microsoft.com/office/drawing/2014/main" id="{D2528220-60DD-CD40-A3D4-48849DB9B9D3}"/>
              </a:ext>
            </a:extLst>
          </p:cNvPr>
          <p:cNvCxnSpPr>
            <a:cxnSpLocks/>
            <a:endCxn id="31" idx="4"/>
          </p:cNvCxnSpPr>
          <p:nvPr/>
        </p:nvCxnSpPr>
        <p:spPr>
          <a:xfrm flipV="1">
            <a:off x="10358704" y="2526213"/>
            <a:ext cx="235969" cy="445532"/>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891DBB7F-8FEC-A340-9347-D32D3D0F5475}"/>
              </a:ext>
            </a:extLst>
          </p:cNvPr>
          <p:cNvGrpSpPr/>
          <p:nvPr/>
        </p:nvGrpSpPr>
        <p:grpSpPr>
          <a:xfrm>
            <a:off x="10014852" y="4410140"/>
            <a:ext cx="923671" cy="795269"/>
            <a:chOff x="4032274" y="340822"/>
            <a:chExt cx="369435" cy="353411"/>
          </a:xfrm>
        </p:grpSpPr>
        <p:sp>
          <p:nvSpPr>
            <p:cNvPr id="47" name="Oval 46">
              <a:extLst>
                <a:ext uri="{FF2B5EF4-FFF2-40B4-BE49-F238E27FC236}">
                  <a16:creationId xmlns:a16="http://schemas.microsoft.com/office/drawing/2014/main" id="{14595FB5-9385-8D42-A597-8A1CE9CAA551}"/>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7912FC75-8531-4141-B8FA-52D68F59315A}"/>
                </a:ext>
              </a:extLst>
            </p:cNvPr>
            <p:cNvSpPr txBox="1"/>
            <p:nvPr/>
          </p:nvSpPr>
          <p:spPr>
            <a:xfrm>
              <a:off x="4032274" y="386378"/>
              <a:ext cx="369435" cy="232515"/>
            </a:xfrm>
            <a:prstGeom prst="rect">
              <a:avLst/>
            </a:prstGeom>
            <a:noFill/>
          </p:spPr>
          <p:txBody>
            <a:bodyPr wrap="square" rtlCol="0">
              <a:spAutoFit/>
            </a:bodyPr>
            <a:lstStyle/>
            <a:p>
              <a:pPr algn="ctr"/>
              <a:r>
                <a:rPr lang="en-US" sz="2800" dirty="0"/>
                <a:t>t</a:t>
              </a:r>
            </a:p>
          </p:txBody>
        </p:sp>
      </p:grpSp>
      <p:cxnSp>
        <p:nvCxnSpPr>
          <p:cNvPr id="49" name="Straight Arrow Connector 48">
            <a:extLst>
              <a:ext uri="{FF2B5EF4-FFF2-40B4-BE49-F238E27FC236}">
                <a16:creationId xmlns:a16="http://schemas.microsoft.com/office/drawing/2014/main" id="{2BE2B222-971C-B847-9305-08FC7ECC29CF}"/>
              </a:ext>
            </a:extLst>
          </p:cNvPr>
          <p:cNvCxnSpPr>
            <a:cxnSpLocks/>
          </p:cNvCxnSpPr>
          <p:nvPr/>
        </p:nvCxnSpPr>
        <p:spPr>
          <a:xfrm flipV="1">
            <a:off x="10435036" y="3864293"/>
            <a:ext cx="1" cy="52338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FAE9C2E6-DC71-F34F-91F5-A016D7289F09}"/>
              </a:ext>
            </a:extLst>
          </p:cNvPr>
          <p:cNvSpPr txBox="1"/>
          <p:nvPr/>
        </p:nvSpPr>
        <p:spPr>
          <a:xfrm>
            <a:off x="65661" y="2211571"/>
            <a:ext cx="692562" cy="369332"/>
          </a:xfrm>
          <a:prstGeom prst="rect">
            <a:avLst/>
          </a:prstGeom>
          <a:noFill/>
        </p:spPr>
        <p:txBody>
          <a:bodyPr wrap="none" rtlCol="0">
            <a:spAutoFit/>
          </a:bodyPr>
          <a:lstStyle/>
          <a:p>
            <a:r>
              <a:rPr lang="en-US" dirty="0"/>
              <a:t>index</a:t>
            </a:r>
          </a:p>
        </p:txBody>
      </p:sp>
      <p:sp>
        <p:nvSpPr>
          <p:cNvPr id="63" name="TextBox 62">
            <a:extLst>
              <a:ext uri="{FF2B5EF4-FFF2-40B4-BE49-F238E27FC236}">
                <a16:creationId xmlns:a16="http://schemas.microsoft.com/office/drawing/2014/main" id="{F1172FAC-6CF6-9B48-8CCF-1831AAEE9A0D}"/>
              </a:ext>
            </a:extLst>
          </p:cNvPr>
          <p:cNvSpPr txBox="1"/>
          <p:nvPr/>
        </p:nvSpPr>
        <p:spPr>
          <a:xfrm>
            <a:off x="65661" y="2861897"/>
            <a:ext cx="686213" cy="369332"/>
          </a:xfrm>
          <a:prstGeom prst="rect">
            <a:avLst/>
          </a:prstGeom>
          <a:noFill/>
        </p:spPr>
        <p:txBody>
          <a:bodyPr wrap="none" rtlCol="0">
            <a:spAutoFit/>
          </a:bodyPr>
          <a:lstStyle/>
          <a:p>
            <a:r>
              <a:rPr lang="en-US" dirty="0"/>
              <a:t>value</a:t>
            </a:r>
          </a:p>
        </p:txBody>
      </p:sp>
      <p:cxnSp>
        <p:nvCxnSpPr>
          <p:cNvPr id="71" name="Straight Connector 70">
            <a:extLst>
              <a:ext uri="{FF2B5EF4-FFF2-40B4-BE49-F238E27FC236}">
                <a16:creationId xmlns:a16="http://schemas.microsoft.com/office/drawing/2014/main" id="{8B93730A-9608-654C-9053-7912B1E0601F}"/>
              </a:ext>
            </a:extLst>
          </p:cNvPr>
          <p:cNvCxnSpPr>
            <a:cxnSpLocks/>
          </p:cNvCxnSpPr>
          <p:nvPr/>
        </p:nvCxnSpPr>
        <p:spPr>
          <a:xfrm>
            <a:off x="7659127" y="1200912"/>
            <a:ext cx="0" cy="400449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itle 72">
            <a:extLst>
              <a:ext uri="{FF2B5EF4-FFF2-40B4-BE49-F238E27FC236}">
                <a16:creationId xmlns:a16="http://schemas.microsoft.com/office/drawing/2014/main" id="{7336CCB2-2396-3E40-AA49-47CE8CCCEF71}"/>
              </a:ext>
            </a:extLst>
          </p:cNvPr>
          <p:cNvSpPr>
            <a:spLocks noGrp="1"/>
          </p:cNvSpPr>
          <p:nvPr>
            <p:ph type="title"/>
          </p:nvPr>
        </p:nvSpPr>
        <p:spPr/>
        <p:txBody>
          <a:bodyPr>
            <a:noAutofit/>
          </a:bodyPr>
          <a:lstStyle/>
          <a:p>
            <a:r>
              <a:rPr lang="en-US" sz="3600" dirty="0"/>
              <a:t>Exercise (1.5 min) – what happens for </a:t>
            </a:r>
            <a:r>
              <a:rPr lang="en-US" sz="3600" dirty="0" err="1"/>
              <a:t>findSet</a:t>
            </a:r>
            <a:r>
              <a:rPr lang="en-US" sz="3600" dirty="0"/>
              <a:t>(s)</a:t>
            </a:r>
          </a:p>
        </p:txBody>
      </p:sp>
      <p:sp>
        <p:nvSpPr>
          <p:cNvPr id="78" name="TextBox 77">
            <a:extLst>
              <a:ext uri="{FF2B5EF4-FFF2-40B4-BE49-F238E27FC236}">
                <a16:creationId xmlns:a16="http://schemas.microsoft.com/office/drawing/2014/main" id="{49A98820-A837-8541-B31B-FC32F59D0E45}"/>
              </a:ext>
            </a:extLst>
          </p:cNvPr>
          <p:cNvSpPr txBox="1"/>
          <p:nvPr/>
        </p:nvSpPr>
        <p:spPr>
          <a:xfrm>
            <a:off x="1229225" y="1536643"/>
            <a:ext cx="306494" cy="461665"/>
          </a:xfrm>
          <a:prstGeom prst="rect">
            <a:avLst/>
          </a:prstGeom>
          <a:noFill/>
        </p:spPr>
        <p:txBody>
          <a:bodyPr wrap="none" rtlCol="0">
            <a:spAutoFit/>
          </a:bodyPr>
          <a:lstStyle/>
          <a:p>
            <a:r>
              <a:rPr lang="en-US" sz="2400" dirty="0"/>
              <a:t>z</a:t>
            </a:r>
          </a:p>
        </p:txBody>
      </p:sp>
      <p:sp>
        <p:nvSpPr>
          <p:cNvPr id="79" name="TextBox 78">
            <a:extLst>
              <a:ext uri="{FF2B5EF4-FFF2-40B4-BE49-F238E27FC236}">
                <a16:creationId xmlns:a16="http://schemas.microsoft.com/office/drawing/2014/main" id="{E2085E45-544A-E84E-990E-25F82F692715}"/>
              </a:ext>
            </a:extLst>
          </p:cNvPr>
          <p:cNvSpPr txBox="1"/>
          <p:nvPr/>
        </p:nvSpPr>
        <p:spPr>
          <a:xfrm>
            <a:off x="1978948" y="1546278"/>
            <a:ext cx="324128" cy="461665"/>
          </a:xfrm>
          <a:prstGeom prst="rect">
            <a:avLst/>
          </a:prstGeom>
          <a:noFill/>
        </p:spPr>
        <p:txBody>
          <a:bodyPr wrap="none" rtlCol="0">
            <a:spAutoFit/>
          </a:bodyPr>
          <a:lstStyle/>
          <a:p>
            <a:r>
              <a:rPr lang="en-US" sz="2400" dirty="0"/>
              <a:t>y</a:t>
            </a:r>
          </a:p>
        </p:txBody>
      </p:sp>
      <p:sp>
        <p:nvSpPr>
          <p:cNvPr id="80" name="TextBox 79">
            <a:extLst>
              <a:ext uri="{FF2B5EF4-FFF2-40B4-BE49-F238E27FC236}">
                <a16:creationId xmlns:a16="http://schemas.microsoft.com/office/drawing/2014/main" id="{50923E2E-BF67-814D-8338-6803C135906F}"/>
              </a:ext>
            </a:extLst>
          </p:cNvPr>
          <p:cNvSpPr txBox="1"/>
          <p:nvPr/>
        </p:nvSpPr>
        <p:spPr>
          <a:xfrm>
            <a:off x="2772690" y="1536642"/>
            <a:ext cx="287258" cy="461665"/>
          </a:xfrm>
          <a:prstGeom prst="rect">
            <a:avLst/>
          </a:prstGeom>
          <a:noFill/>
        </p:spPr>
        <p:txBody>
          <a:bodyPr wrap="none" rtlCol="0">
            <a:spAutoFit/>
          </a:bodyPr>
          <a:lstStyle/>
          <a:p>
            <a:r>
              <a:rPr lang="en-US" sz="2400" dirty="0"/>
              <a:t>t</a:t>
            </a:r>
          </a:p>
        </p:txBody>
      </p:sp>
      <p:sp>
        <p:nvSpPr>
          <p:cNvPr id="81" name="TextBox 80">
            <a:extLst>
              <a:ext uri="{FF2B5EF4-FFF2-40B4-BE49-F238E27FC236}">
                <a16:creationId xmlns:a16="http://schemas.microsoft.com/office/drawing/2014/main" id="{E3F7A42B-1BB7-7E45-935A-79594E840773}"/>
              </a:ext>
            </a:extLst>
          </p:cNvPr>
          <p:cNvSpPr txBox="1"/>
          <p:nvPr/>
        </p:nvSpPr>
        <p:spPr>
          <a:xfrm>
            <a:off x="3499863" y="1547531"/>
            <a:ext cx="317716" cy="461665"/>
          </a:xfrm>
          <a:prstGeom prst="rect">
            <a:avLst/>
          </a:prstGeom>
          <a:noFill/>
        </p:spPr>
        <p:txBody>
          <a:bodyPr wrap="none" rtlCol="0">
            <a:spAutoFit/>
          </a:bodyPr>
          <a:lstStyle/>
          <a:p>
            <a:r>
              <a:rPr lang="en-US" sz="2400" dirty="0"/>
              <a:t>x</a:t>
            </a:r>
          </a:p>
        </p:txBody>
      </p:sp>
      <p:sp>
        <p:nvSpPr>
          <p:cNvPr id="82" name="TextBox 81">
            <a:extLst>
              <a:ext uri="{FF2B5EF4-FFF2-40B4-BE49-F238E27FC236}">
                <a16:creationId xmlns:a16="http://schemas.microsoft.com/office/drawing/2014/main" id="{55CA4B59-792E-2543-A130-47750958AD34}"/>
              </a:ext>
            </a:extLst>
          </p:cNvPr>
          <p:cNvSpPr txBox="1"/>
          <p:nvPr/>
        </p:nvSpPr>
        <p:spPr>
          <a:xfrm>
            <a:off x="4335789" y="1553058"/>
            <a:ext cx="404278" cy="461665"/>
          </a:xfrm>
          <a:prstGeom prst="rect">
            <a:avLst/>
          </a:prstGeom>
          <a:noFill/>
        </p:spPr>
        <p:txBody>
          <a:bodyPr wrap="none" rtlCol="0">
            <a:spAutoFit/>
          </a:bodyPr>
          <a:lstStyle/>
          <a:p>
            <a:r>
              <a:rPr lang="en-US" sz="2400" dirty="0"/>
              <a:t>w</a:t>
            </a:r>
          </a:p>
        </p:txBody>
      </p:sp>
      <p:sp>
        <p:nvSpPr>
          <p:cNvPr id="32" name="Oval 31">
            <a:extLst>
              <a:ext uri="{FF2B5EF4-FFF2-40B4-BE49-F238E27FC236}">
                <a16:creationId xmlns:a16="http://schemas.microsoft.com/office/drawing/2014/main" id="{4B5A3E67-022F-0E4E-8A51-70E3A727B56D}"/>
              </a:ext>
            </a:extLst>
          </p:cNvPr>
          <p:cNvSpPr/>
          <p:nvPr/>
        </p:nvSpPr>
        <p:spPr>
          <a:xfrm>
            <a:off x="7926257" y="444428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z</a:t>
            </a:r>
          </a:p>
        </p:txBody>
      </p:sp>
      <p:sp>
        <p:nvSpPr>
          <p:cNvPr id="33" name="Oval 32">
            <a:extLst>
              <a:ext uri="{FF2B5EF4-FFF2-40B4-BE49-F238E27FC236}">
                <a16:creationId xmlns:a16="http://schemas.microsoft.com/office/drawing/2014/main" id="{50B143C6-6F8A-5248-8F4A-34421C453E29}"/>
              </a:ext>
            </a:extLst>
          </p:cNvPr>
          <p:cNvSpPr/>
          <p:nvPr/>
        </p:nvSpPr>
        <p:spPr>
          <a:xfrm>
            <a:off x="8827205" y="4387679"/>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y</a:t>
            </a:r>
          </a:p>
        </p:txBody>
      </p:sp>
      <p:cxnSp>
        <p:nvCxnSpPr>
          <p:cNvPr id="45" name="Straight Arrow Connector 44">
            <a:extLst>
              <a:ext uri="{FF2B5EF4-FFF2-40B4-BE49-F238E27FC236}">
                <a16:creationId xmlns:a16="http://schemas.microsoft.com/office/drawing/2014/main" id="{69558171-6637-F64F-84FA-46D43806985F}"/>
              </a:ext>
            </a:extLst>
          </p:cNvPr>
          <p:cNvCxnSpPr>
            <a:cxnSpLocks/>
          </p:cNvCxnSpPr>
          <p:nvPr/>
        </p:nvCxnSpPr>
        <p:spPr>
          <a:xfrm flipV="1">
            <a:off x="8293764" y="3820414"/>
            <a:ext cx="74296" cy="580150"/>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AE9FB60-2379-C34C-AD56-14385F1EAAEC}"/>
              </a:ext>
            </a:extLst>
          </p:cNvPr>
          <p:cNvCxnSpPr>
            <a:cxnSpLocks/>
          </p:cNvCxnSpPr>
          <p:nvPr/>
        </p:nvCxnSpPr>
        <p:spPr>
          <a:xfrm flipH="1" flipV="1">
            <a:off x="8885615" y="3722287"/>
            <a:ext cx="275507" cy="598989"/>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9" name="Table 8">
            <a:extLst>
              <a:ext uri="{FF2B5EF4-FFF2-40B4-BE49-F238E27FC236}">
                <a16:creationId xmlns:a16="http://schemas.microsoft.com/office/drawing/2014/main" id="{8DC0B44B-7308-B441-9757-7F4481FC311E}"/>
              </a:ext>
            </a:extLst>
          </p:cNvPr>
          <p:cNvGraphicFramePr>
            <a:graphicFrameLocks noGrp="1"/>
          </p:cNvGraphicFramePr>
          <p:nvPr>
            <p:extLst>
              <p:ext uri="{D42A27DB-BD31-4B8C-83A1-F6EECF244321}">
                <p14:modId xmlns:p14="http://schemas.microsoft.com/office/powerpoint/2010/main" val="64213982"/>
              </p:ext>
            </p:extLst>
          </p:nvPr>
        </p:nvGraphicFramePr>
        <p:xfrm>
          <a:off x="871991" y="2003916"/>
          <a:ext cx="5619985" cy="1425084"/>
        </p:xfrm>
        <a:graphic>
          <a:graphicData uri="http://schemas.openxmlformats.org/drawingml/2006/table">
            <a:tbl>
              <a:tblPr firstRow="1" bandRow="1">
                <a:tableStyleId>{5C22544A-7EE6-4342-B048-85BDC9FD1C3A}</a:tableStyleId>
              </a:tblPr>
              <a:tblGrid>
                <a:gridCol w="802855">
                  <a:extLst>
                    <a:ext uri="{9D8B030D-6E8A-4147-A177-3AD203B41FA5}">
                      <a16:colId xmlns:a16="http://schemas.microsoft.com/office/drawing/2014/main" val="4238518666"/>
                    </a:ext>
                  </a:extLst>
                </a:gridCol>
                <a:gridCol w="802855">
                  <a:extLst>
                    <a:ext uri="{9D8B030D-6E8A-4147-A177-3AD203B41FA5}">
                      <a16:colId xmlns:a16="http://schemas.microsoft.com/office/drawing/2014/main" val="1870909279"/>
                    </a:ext>
                  </a:extLst>
                </a:gridCol>
                <a:gridCol w="802855">
                  <a:extLst>
                    <a:ext uri="{9D8B030D-6E8A-4147-A177-3AD203B41FA5}">
                      <a16:colId xmlns:a16="http://schemas.microsoft.com/office/drawing/2014/main" val="777605708"/>
                    </a:ext>
                  </a:extLst>
                </a:gridCol>
                <a:gridCol w="802855">
                  <a:extLst>
                    <a:ext uri="{9D8B030D-6E8A-4147-A177-3AD203B41FA5}">
                      <a16:colId xmlns:a16="http://schemas.microsoft.com/office/drawing/2014/main" val="4234213637"/>
                    </a:ext>
                  </a:extLst>
                </a:gridCol>
                <a:gridCol w="802855">
                  <a:extLst>
                    <a:ext uri="{9D8B030D-6E8A-4147-A177-3AD203B41FA5}">
                      <a16:colId xmlns:a16="http://schemas.microsoft.com/office/drawing/2014/main" val="3187310765"/>
                    </a:ext>
                  </a:extLst>
                </a:gridCol>
                <a:gridCol w="802855">
                  <a:extLst>
                    <a:ext uri="{9D8B030D-6E8A-4147-A177-3AD203B41FA5}">
                      <a16:colId xmlns:a16="http://schemas.microsoft.com/office/drawing/2014/main" val="2368903863"/>
                    </a:ext>
                  </a:extLst>
                </a:gridCol>
                <a:gridCol w="802855">
                  <a:extLst>
                    <a:ext uri="{9D8B030D-6E8A-4147-A177-3AD203B41FA5}">
                      <a16:colId xmlns:a16="http://schemas.microsoft.com/office/drawing/2014/main" val="1891528216"/>
                    </a:ext>
                  </a:extLst>
                </a:gridCol>
              </a:tblGrid>
              <a:tr h="712542">
                <a:tc>
                  <a:txBody>
                    <a:bodyPr/>
                    <a:lstStyle/>
                    <a:p>
                      <a:pPr algn="ctr"/>
                      <a:r>
                        <a:rPr lang="en-US" sz="2800" dirty="0"/>
                        <a:t>0</a:t>
                      </a:r>
                    </a:p>
                  </a:txBody>
                  <a:tcPr/>
                </a:tc>
                <a:tc>
                  <a:txBody>
                    <a:bodyPr/>
                    <a:lstStyle/>
                    <a:p>
                      <a:pPr algn="ctr"/>
                      <a:r>
                        <a:rPr lang="en-US" sz="2800" dirty="0"/>
                        <a:t>1</a:t>
                      </a:r>
                    </a:p>
                  </a:txBody>
                  <a:tcPr/>
                </a:tc>
                <a:tc>
                  <a:txBody>
                    <a:bodyPr/>
                    <a:lstStyle/>
                    <a:p>
                      <a:pPr algn="ctr"/>
                      <a:r>
                        <a:rPr lang="en-US" sz="2800" dirty="0"/>
                        <a:t>2</a:t>
                      </a:r>
                    </a:p>
                  </a:txBody>
                  <a:tcPr/>
                </a:tc>
                <a:tc>
                  <a:txBody>
                    <a:bodyPr/>
                    <a:lstStyle/>
                    <a:p>
                      <a:pPr algn="ctr"/>
                      <a:r>
                        <a:rPr lang="en-US" sz="2800" dirty="0"/>
                        <a:t>3</a:t>
                      </a:r>
                    </a:p>
                  </a:txBody>
                  <a:tcPr/>
                </a:tc>
                <a:tc>
                  <a:txBody>
                    <a:bodyPr/>
                    <a:lstStyle/>
                    <a:p>
                      <a:pPr algn="ctr"/>
                      <a:r>
                        <a:rPr lang="en-US" sz="2800" dirty="0"/>
                        <a:t>4</a:t>
                      </a:r>
                    </a:p>
                  </a:txBody>
                  <a:tcPr/>
                </a:tc>
                <a:tc>
                  <a:txBody>
                    <a:bodyPr/>
                    <a:lstStyle/>
                    <a:p>
                      <a:pPr algn="ctr"/>
                      <a:r>
                        <a:rPr lang="en-US" sz="2800" dirty="0"/>
                        <a:t>5</a:t>
                      </a:r>
                    </a:p>
                  </a:txBody>
                  <a:tcPr/>
                </a:tc>
                <a:tc>
                  <a:txBody>
                    <a:bodyPr/>
                    <a:lstStyle/>
                    <a:p>
                      <a:pPr algn="ctr"/>
                      <a:r>
                        <a:rPr lang="en-US" sz="2800" dirty="0"/>
                        <a:t>6</a:t>
                      </a:r>
                    </a:p>
                  </a:txBody>
                  <a:tcPr/>
                </a:tc>
                <a:extLst>
                  <a:ext uri="{0D108BD9-81ED-4DB2-BD59-A6C34878D82A}">
                    <a16:rowId xmlns:a16="http://schemas.microsoft.com/office/drawing/2014/main" val="3199236233"/>
                  </a:ext>
                </a:extLst>
              </a:tr>
              <a:tr h="712542">
                <a:tc>
                  <a:txBody>
                    <a:bodyPr/>
                    <a:lstStyle/>
                    <a:p>
                      <a:pPr algn="ctr"/>
                      <a:r>
                        <a:rPr lang="en-US" sz="2800" dirty="0"/>
                        <a:t>3</a:t>
                      </a:r>
                    </a:p>
                  </a:txBody>
                  <a:tcPr/>
                </a:tc>
                <a:tc>
                  <a:txBody>
                    <a:bodyPr/>
                    <a:lstStyle/>
                    <a:p>
                      <a:pPr algn="ctr"/>
                      <a:r>
                        <a:rPr lang="en-US" sz="2800" dirty="0"/>
                        <a:t>3</a:t>
                      </a:r>
                    </a:p>
                  </a:txBody>
                  <a:tcPr/>
                </a:tc>
                <a:tc>
                  <a:txBody>
                    <a:bodyPr/>
                    <a:lstStyle/>
                    <a:p>
                      <a:pPr algn="ctr"/>
                      <a:r>
                        <a:rPr lang="en-US" sz="2800" dirty="0"/>
                        <a:t>4</a:t>
                      </a:r>
                    </a:p>
                  </a:txBody>
                  <a:tcPr/>
                </a:tc>
                <a:tc>
                  <a:txBody>
                    <a:bodyPr/>
                    <a:lstStyle/>
                    <a:p>
                      <a:pPr algn="ctr"/>
                      <a:r>
                        <a:rPr lang="en-US" sz="2800" dirty="0"/>
                        <a:t>5</a:t>
                      </a:r>
                    </a:p>
                  </a:txBody>
                  <a:tcPr/>
                </a:tc>
                <a:tc>
                  <a:txBody>
                    <a:bodyPr/>
                    <a:lstStyle/>
                    <a:p>
                      <a:pPr algn="ctr"/>
                      <a:r>
                        <a:rPr lang="en-US" sz="2800" dirty="0"/>
                        <a:t>5</a:t>
                      </a:r>
                    </a:p>
                  </a:txBody>
                  <a:tcPr/>
                </a:tc>
                <a:tc>
                  <a:txBody>
                    <a:bodyPr/>
                    <a:lstStyle/>
                    <a:p>
                      <a:pPr algn="ctr"/>
                      <a:r>
                        <a:rPr lang="en-US" sz="2800" dirty="0"/>
                        <a:t>-4</a:t>
                      </a:r>
                    </a:p>
                  </a:txBody>
                  <a:tcPr/>
                </a:tc>
                <a:tc>
                  <a:txBody>
                    <a:bodyPr/>
                    <a:lstStyle/>
                    <a:p>
                      <a:pPr algn="ctr"/>
                      <a:r>
                        <a:rPr lang="en-US" sz="2800" dirty="0"/>
                        <a:t>2</a:t>
                      </a:r>
                    </a:p>
                  </a:txBody>
                  <a:tcPr/>
                </a:tc>
                <a:extLst>
                  <a:ext uri="{0D108BD9-81ED-4DB2-BD59-A6C34878D82A}">
                    <a16:rowId xmlns:a16="http://schemas.microsoft.com/office/drawing/2014/main" val="3202500471"/>
                  </a:ext>
                </a:extLst>
              </a:tr>
            </a:tbl>
          </a:graphicData>
        </a:graphic>
      </p:graphicFrame>
      <p:sp>
        <p:nvSpPr>
          <p:cNvPr id="12" name="TextBox 11">
            <a:extLst>
              <a:ext uri="{FF2B5EF4-FFF2-40B4-BE49-F238E27FC236}">
                <a16:creationId xmlns:a16="http://schemas.microsoft.com/office/drawing/2014/main" id="{CCA13504-4300-BE43-89C4-24DF15348BE6}"/>
              </a:ext>
            </a:extLst>
          </p:cNvPr>
          <p:cNvSpPr txBox="1"/>
          <p:nvPr/>
        </p:nvSpPr>
        <p:spPr>
          <a:xfrm>
            <a:off x="5899131" y="1489210"/>
            <a:ext cx="304892" cy="461665"/>
          </a:xfrm>
          <a:prstGeom prst="rect">
            <a:avLst/>
          </a:prstGeom>
          <a:noFill/>
        </p:spPr>
        <p:txBody>
          <a:bodyPr wrap="none" rtlCol="0">
            <a:spAutoFit/>
          </a:bodyPr>
          <a:lstStyle/>
          <a:p>
            <a:r>
              <a:rPr lang="en-US" sz="2400" dirty="0"/>
              <a:t>s</a:t>
            </a:r>
          </a:p>
        </p:txBody>
      </p:sp>
      <p:sp>
        <p:nvSpPr>
          <p:cNvPr id="13" name="TextBox 12">
            <a:extLst>
              <a:ext uri="{FF2B5EF4-FFF2-40B4-BE49-F238E27FC236}">
                <a16:creationId xmlns:a16="http://schemas.microsoft.com/office/drawing/2014/main" id="{06FC8D12-4F16-E240-A29B-87DE1118BF31}"/>
              </a:ext>
            </a:extLst>
          </p:cNvPr>
          <p:cNvSpPr txBox="1"/>
          <p:nvPr/>
        </p:nvSpPr>
        <p:spPr>
          <a:xfrm>
            <a:off x="406930" y="3382962"/>
            <a:ext cx="7204772" cy="2585323"/>
          </a:xfrm>
          <a:prstGeom prst="rect">
            <a:avLst/>
          </a:prstGeom>
          <a:noFill/>
        </p:spPr>
        <p:txBody>
          <a:bodyPr wrap="square" rtlCol="0">
            <a:spAutoFit/>
          </a:bodyPr>
          <a:lstStyle/>
          <a:p>
            <a:pPr marL="285750" indent="-285750">
              <a:buFontTx/>
              <a:buChar char="-"/>
            </a:pPr>
            <a:r>
              <a:rPr lang="en-US" sz="2400" dirty="0"/>
              <a:t>look up the index of value in our array with index dictionary keep traversing till we get to the root, signified by negative numbers</a:t>
            </a:r>
          </a:p>
          <a:p>
            <a:pPr marL="285750" indent="-285750">
              <a:buFontTx/>
              <a:buChar char="-"/>
            </a:pPr>
            <a:r>
              <a:rPr lang="en-US" sz="2400" dirty="0"/>
              <a:t>path compression (set everything to point to the index of the root)</a:t>
            </a:r>
          </a:p>
          <a:p>
            <a:pPr marL="285750" indent="-285750">
              <a:buFontTx/>
              <a:buChar char="-"/>
            </a:pPr>
            <a:r>
              <a:rPr lang="en-US" sz="2400" dirty="0"/>
              <a:t>return the </a:t>
            </a:r>
            <a:r>
              <a:rPr lang="en-US" sz="2400" b="1" dirty="0"/>
              <a:t>index</a:t>
            </a:r>
            <a:r>
              <a:rPr lang="en-US" sz="2400" dirty="0"/>
              <a:t> of the root</a:t>
            </a:r>
            <a:endParaRPr lang="en-US" dirty="0"/>
          </a:p>
          <a:p>
            <a:pPr marL="285750" indent="-285750">
              <a:buFontTx/>
              <a:buChar char="-"/>
            </a:pPr>
            <a:endParaRPr lang="en-US" dirty="0"/>
          </a:p>
        </p:txBody>
      </p:sp>
      <p:sp>
        <p:nvSpPr>
          <p:cNvPr id="2" name="TextBox 1">
            <a:extLst>
              <a:ext uri="{FF2B5EF4-FFF2-40B4-BE49-F238E27FC236}">
                <a16:creationId xmlns:a16="http://schemas.microsoft.com/office/drawing/2014/main" id="{619A60B9-32E4-7549-94E8-ADC1A0224ED5}"/>
              </a:ext>
            </a:extLst>
          </p:cNvPr>
          <p:cNvSpPr txBox="1"/>
          <p:nvPr/>
        </p:nvSpPr>
        <p:spPr>
          <a:xfrm>
            <a:off x="5190621" y="1530109"/>
            <a:ext cx="332142" cy="430887"/>
          </a:xfrm>
          <a:prstGeom prst="rect">
            <a:avLst/>
          </a:prstGeom>
          <a:noFill/>
        </p:spPr>
        <p:txBody>
          <a:bodyPr wrap="none" rtlCol="0">
            <a:spAutoFit/>
          </a:bodyPr>
          <a:lstStyle/>
          <a:p>
            <a:r>
              <a:rPr lang="en-US" sz="2200" dirty="0"/>
              <a:t>u</a:t>
            </a:r>
          </a:p>
        </p:txBody>
      </p:sp>
      <p:grpSp>
        <p:nvGrpSpPr>
          <p:cNvPr id="52" name="Group 51">
            <a:extLst>
              <a:ext uri="{FF2B5EF4-FFF2-40B4-BE49-F238E27FC236}">
                <a16:creationId xmlns:a16="http://schemas.microsoft.com/office/drawing/2014/main" id="{72E70A94-F350-3B42-84B3-DCF19F113B74}"/>
              </a:ext>
            </a:extLst>
          </p:cNvPr>
          <p:cNvGrpSpPr/>
          <p:nvPr/>
        </p:nvGrpSpPr>
        <p:grpSpPr>
          <a:xfrm>
            <a:off x="9727916" y="5703297"/>
            <a:ext cx="923671" cy="795269"/>
            <a:chOff x="4032274" y="340822"/>
            <a:chExt cx="369435" cy="353411"/>
          </a:xfrm>
        </p:grpSpPr>
        <p:sp>
          <p:nvSpPr>
            <p:cNvPr id="53" name="Oval 52">
              <a:extLst>
                <a:ext uri="{FF2B5EF4-FFF2-40B4-BE49-F238E27FC236}">
                  <a16:creationId xmlns:a16="http://schemas.microsoft.com/office/drawing/2014/main" id="{74BA0A38-41CA-2A47-A1FF-3D66B11579F9}"/>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0C2C610F-8A33-A640-8338-9500117F7B48}"/>
                </a:ext>
              </a:extLst>
            </p:cNvPr>
            <p:cNvSpPr txBox="1"/>
            <p:nvPr/>
          </p:nvSpPr>
          <p:spPr>
            <a:xfrm>
              <a:off x="4032274" y="386378"/>
              <a:ext cx="369435" cy="232515"/>
            </a:xfrm>
            <a:prstGeom prst="rect">
              <a:avLst/>
            </a:prstGeom>
            <a:noFill/>
          </p:spPr>
          <p:txBody>
            <a:bodyPr wrap="square" rtlCol="0">
              <a:spAutoFit/>
            </a:bodyPr>
            <a:lstStyle/>
            <a:p>
              <a:pPr algn="ctr"/>
              <a:r>
                <a:rPr lang="en-US" sz="2800" dirty="0"/>
                <a:t>s</a:t>
              </a:r>
            </a:p>
          </p:txBody>
        </p:sp>
      </p:grpSp>
      <p:cxnSp>
        <p:nvCxnSpPr>
          <p:cNvPr id="55" name="Straight Arrow Connector 54">
            <a:extLst>
              <a:ext uri="{FF2B5EF4-FFF2-40B4-BE49-F238E27FC236}">
                <a16:creationId xmlns:a16="http://schemas.microsoft.com/office/drawing/2014/main" id="{49C87818-ACC8-B64B-B907-28062FC0382F}"/>
              </a:ext>
            </a:extLst>
          </p:cNvPr>
          <p:cNvCxnSpPr>
            <a:cxnSpLocks/>
          </p:cNvCxnSpPr>
          <p:nvPr/>
        </p:nvCxnSpPr>
        <p:spPr>
          <a:xfrm flipV="1">
            <a:off x="10148100" y="5192660"/>
            <a:ext cx="210604" cy="48817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9563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F3AC509-4818-C245-BCB9-E4D02129BD2B}"/>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237A4E9B-D689-2D40-8466-DF71BA5CB225}"/>
              </a:ext>
            </a:extLst>
          </p:cNvPr>
          <p:cNvSpPr>
            <a:spLocks noGrp="1"/>
          </p:cNvSpPr>
          <p:nvPr>
            <p:ph type="sldNum" sz="quarter" idx="12"/>
          </p:nvPr>
        </p:nvSpPr>
        <p:spPr/>
        <p:txBody>
          <a:bodyPr/>
          <a:lstStyle/>
          <a:p>
            <a:fld id="{659665DE-58FC-41F4-AC58-2C90A5E00527}" type="slidenum">
              <a:rPr lang="en-US" smtClean="0"/>
              <a:t>22</a:t>
            </a:fld>
            <a:endParaRPr lang="en-US"/>
          </a:p>
        </p:txBody>
      </p:sp>
      <p:sp>
        <p:nvSpPr>
          <p:cNvPr id="31" name="Oval 30">
            <a:extLst>
              <a:ext uri="{FF2B5EF4-FFF2-40B4-BE49-F238E27FC236}">
                <a16:creationId xmlns:a16="http://schemas.microsoft.com/office/drawing/2014/main" id="{B4247357-61BC-0946-9149-40585086CD73}"/>
              </a:ext>
            </a:extLst>
          </p:cNvPr>
          <p:cNvSpPr/>
          <p:nvPr/>
        </p:nvSpPr>
        <p:spPr>
          <a:xfrm>
            <a:off x="10152869" y="173094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u</a:t>
            </a:r>
          </a:p>
        </p:txBody>
      </p:sp>
      <p:grpSp>
        <p:nvGrpSpPr>
          <p:cNvPr id="37" name="Group 36">
            <a:extLst>
              <a:ext uri="{FF2B5EF4-FFF2-40B4-BE49-F238E27FC236}">
                <a16:creationId xmlns:a16="http://schemas.microsoft.com/office/drawing/2014/main" id="{F8EEAA5F-32F4-CD43-8C51-67ECDA0D03F8}"/>
              </a:ext>
            </a:extLst>
          </p:cNvPr>
          <p:cNvGrpSpPr/>
          <p:nvPr/>
        </p:nvGrpSpPr>
        <p:grpSpPr>
          <a:xfrm>
            <a:off x="8023424" y="2991310"/>
            <a:ext cx="923671" cy="795269"/>
            <a:chOff x="4032274" y="340822"/>
            <a:chExt cx="369435" cy="353411"/>
          </a:xfrm>
        </p:grpSpPr>
        <p:sp>
          <p:nvSpPr>
            <p:cNvPr id="38" name="Oval 37">
              <a:extLst>
                <a:ext uri="{FF2B5EF4-FFF2-40B4-BE49-F238E27FC236}">
                  <a16:creationId xmlns:a16="http://schemas.microsoft.com/office/drawing/2014/main" id="{2931EBCA-E3AD-3641-9AF8-0F78B78C6564}"/>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A630D603-6E6A-C141-89AE-E764ED67BD1F}"/>
                </a:ext>
              </a:extLst>
            </p:cNvPr>
            <p:cNvSpPr txBox="1"/>
            <p:nvPr/>
          </p:nvSpPr>
          <p:spPr>
            <a:xfrm>
              <a:off x="4032274" y="409325"/>
              <a:ext cx="369435" cy="232515"/>
            </a:xfrm>
            <a:prstGeom prst="rect">
              <a:avLst/>
            </a:prstGeom>
            <a:noFill/>
          </p:spPr>
          <p:txBody>
            <a:bodyPr wrap="square" rtlCol="0">
              <a:spAutoFit/>
            </a:bodyPr>
            <a:lstStyle/>
            <a:p>
              <a:pPr algn="ctr"/>
              <a:r>
                <a:rPr lang="en-US" sz="2800" dirty="0"/>
                <a:t>x</a:t>
              </a:r>
            </a:p>
          </p:txBody>
        </p:sp>
      </p:grpSp>
      <p:cxnSp>
        <p:nvCxnSpPr>
          <p:cNvPr id="40" name="Straight Arrow Connector 39">
            <a:extLst>
              <a:ext uri="{FF2B5EF4-FFF2-40B4-BE49-F238E27FC236}">
                <a16:creationId xmlns:a16="http://schemas.microsoft.com/office/drawing/2014/main" id="{99640EF0-E01A-0947-AF8B-3645D72700B7}"/>
              </a:ext>
            </a:extLst>
          </p:cNvPr>
          <p:cNvCxnSpPr>
            <a:cxnSpLocks/>
          </p:cNvCxnSpPr>
          <p:nvPr/>
        </p:nvCxnSpPr>
        <p:spPr>
          <a:xfrm flipV="1">
            <a:off x="8517528" y="2338754"/>
            <a:ext cx="1537388" cy="654973"/>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08D69642-F5A3-C140-AAD0-2990B89D4DFE}"/>
              </a:ext>
            </a:extLst>
          </p:cNvPr>
          <p:cNvGrpSpPr/>
          <p:nvPr/>
        </p:nvGrpSpPr>
        <p:grpSpPr>
          <a:xfrm>
            <a:off x="10048272" y="3012418"/>
            <a:ext cx="923671" cy="795269"/>
            <a:chOff x="4033946" y="340822"/>
            <a:chExt cx="369435" cy="353411"/>
          </a:xfrm>
        </p:grpSpPr>
        <p:sp>
          <p:nvSpPr>
            <p:cNvPr id="42" name="Oval 41">
              <a:extLst>
                <a:ext uri="{FF2B5EF4-FFF2-40B4-BE49-F238E27FC236}">
                  <a16:creationId xmlns:a16="http://schemas.microsoft.com/office/drawing/2014/main" id="{7207B91E-2E7E-D142-81AD-B9E310100E3B}"/>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B10C92CB-9EDA-8A42-8E39-9F38B9C7A84A}"/>
                </a:ext>
              </a:extLst>
            </p:cNvPr>
            <p:cNvSpPr txBox="1"/>
            <p:nvPr/>
          </p:nvSpPr>
          <p:spPr>
            <a:xfrm>
              <a:off x="4033946" y="385621"/>
              <a:ext cx="369435" cy="232515"/>
            </a:xfrm>
            <a:prstGeom prst="rect">
              <a:avLst/>
            </a:prstGeom>
            <a:noFill/>
          </p:spPr>
          <p:txBody>
            <a:bodyPr wrap="square" rtlCol="0">
              <a:spAutoFit/>
            </a:bodyPr>
            <a:lstStyle/>
            <a:p>
              <a:pPr algn="ctr"/>
              <a:r>
                <a:rPr lang="en-US" sz="2800" dirty="0"/>
                <a:t>w</a:t>
              </a:r>
            </a:p>
          </p:txBody>
        </p:sp>
      </p:grpSp>
      <p:cxnSp>
        <p:nvCxnSpPr>
          <p:cNvPr id="44" name="Straight Arrow Connector 43">
            <a:extLst>
              <a:ext uri="{FF2B5EF4-FFF2-40B4-BE49-F238E27FC236}">
                <a16:creationId xmlns:a16="http://schemas.microsoft.com/office/drawing/2014/main" id="{D2528220-60DD-CD40-A3D4-48849DB9B9D3}"/>
              </a:ext>
            </a:extLst>
          </p:cNvPr>
          <p:cNvCxnSpPr>
            <a:cxnSpLocks/>
            <a:stCxn id="42" idx="0"/>
            <a:endCxn id="31" idx="4"/>
          </p:cNvCxnSpPr>
          <p:nvPr/>
        </p:nvCxnSpPr>
        <p:spPr>
          <a:xfrm flipV="1">
            <a:off x="10525959" y="2526213"/>
            <a:ext cx="68714" cy="486205"/>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891DBB7F-8FEC-A340-9347-D32D3D0F5475}"/>
              </a:ext>
            </a:extLst>
          </p:cNvPr>
          <p:cNvGrpSpPr/>
          <p:nvPr/>
        </p:nvGrpSpPr>
        <p:grpSpPr>
          <a:xfrm>
            <a:off x="10968960" y="3024354"/>
            <a:ext cx="923671" cy="795269"/>
            <a:chOff x="4032274" y="340822"/>
            <a:chExt cx="369435" cy="353411"/>
          </a:xfrm>
        </p:grpSpPr>
        <p:sp>
          <p:nvSpPr>
            <p:cNvPr id="47" name="Oval 46">
              <a:extLst>
                <a:ext uri="{FF2B5EF4-FFF2-40B4-BE49-F238E27FC236}">
                  <a16:creationId xmlns:a16="http://schemas.microsoft.com/office/drawing/2014/main" id="{14595FB5-9385-8D42-A597-8A1CE9CAA551}"/>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7912FC75-8531-4141-B8FA-52D68F59315A}"/>
                </a:ext>
              </a:extLst>
            </p:cNvPr>
            <p:cNvSpPr txBox="1"/>
            <p:nvPr/>
          </p:nvSpPr>
          <p:spPr>
            <a:xfrm>
              <a:off x="4032274" y="386378"/>
              <a:ext cx="369435" cy="232515"/>
            </a:xfrm>
            <a:prstGeom prst="rect">
              <a:avLst/>
            </a:prstGeom>
            <a:noFill/>
          </p:spPr>
          <p:txBody>
            <a:bodyPr wrap="square" rtlCol="0">
              <a:spAutoFit/>
            </a:bodyPr>
            <a:lstStyle/>
            <a:p>
              <a:pPr algn="ctr"/>
              <a:r>
                <a:rPr lang="en-US" sz="2800" dirty="0"/>
                <a:t>t</a:t>
              </a:r>
            </a:p>
          </p:txBody>
        </p:sp>
      </p:grpSp>
      <p:cxnSp>
        <p:nvCxnSpPr>
          <p:cNvPr id="49" name="Straight Arrow Connector 48">
            <a:extLst>
              <a:ext uri="{FF2B5EF4-FFF2-40B4-BE49-F238E27FC236}">
                <a16:creationId xmlns:a16="http://schemas.microsoft.com/office/drawing/2014/main" id="{2BE2B222-971C-B847-9305-08FC7ECC29CF}"/>
              </a:ext>
            </a:extLst>
          </p:cNvPr>
          <p:cNvCxnSpPr>
            <a:cxnSpLocks/>
          </p:cNvCxnSpPr>
          <p:nvPr/>
        </p:nvCxnSpPr>
        <p:spPr>
          <a:xfrm flipH="1" flipV="1">
            <a:off x="10913316" y="2559417"/>
            <a:ext cx="221113" cy="458449"/>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FAE9C2E6-DC71-F34F-91F5-A016D7289F09}"/>
              </a:ext>
            </a:extLst>
          </p:cNvPr>
          <p:cNvSpPr txBox="1"/>
          <p:nvPr/>
        </p:nvSpPr>
        <p:spPr>
          <a:xfrm>
            <a:off x="65661" y="2211571"/>
            <a:ext cx="692562" cy="369332"/>
          </a:xfrm>
          <a:prstGeom prst="rect">
            <a:avLst/>
          </a:prstGeom>
          <a:noFill/>
        </p:spPr>
        <p:txBody>
          <a:bodyPr wrap="none" rtlCol="0">
            <a:spAutoFit/>
          </a:bodyPr>
          <a:lstStyle/>
          <a:p>
            <a:r>
              <a:rPr lang="en-US" dirty="0"/>
              <a:t>index</a:t>
            </a:r>
          </a:p>
        </p:txBody>
      </p:sp>
      <p:sp>
        <p:nvSpPr>
          <p:cNvPr id="63" name="TextBox 62">
            <a:extLst>
              <a:ext uri="{FF2B5EF4-FFF2-40B4-BE49-F238E27FC236}">
                <a16:creationId xmlns:a16="http://schemas.microsoft.com/office/drawing/2014/main" id="{F1172FAC-6CF6-9B48-8CCF-1831AAEE9A0D}"/>
              </a:ext>
            </a:extLst>
          </p:cNvPr>
          <p:cNvSpPr txBox="1"/>
          <p:nvPr/>
        </p:nvSpPr>
        <p:spPr>
          <a:xfrm>
            <a:off x="65661" y="2861897"/>
            <a:ext cx="686213" cy="369332"/>
          </a:xfrm>
          <a:prstGeom prst="rect">
            <a:avLst/>
          </a:prstGeom>
          <a:noFill/>
        </p:spPr>
        <p:txBody>
          <a:bodyPr wrap="none" rtlCol="0">
            <a:spAutoFit/>
          </a:bodyPr>
          <a:lstStyle/>
          <a:p>
            <a:r>
              <a:rPr lang="en-US" dirty="0"/>
              <a:t>value</a:t>
            </a:r>
          </a:p>
        </p:txBody>
      </p:sp>
      <p:cxnSp>
        <p:nvCxnSpPr>
          <p:cNvPr id="71" name="Straight Connector 70">
            <a:extLst>
              <a:ext uri="{FF2B5EF4-FFF2-40B4-BE49-F238E27FC236}">
                <a16:creationId xmlns:a16="http://schemas.microsoft.com/office/drawing/2014/main" id="{8B93730A-9608-654C-9053-7912B1E0601F}"/>
              </a:ext>
            </a:extLst>
          </p:cNvPr>
          <p:cNvCxnSpPr>
            <a:cxnSpLocks/>
          </p:cNvCxnSpPr>
          <p:nvPr/>
        </p:nvCxnSpPr>
        <p:spPr>
          <a:xfrm>
            <a:off x="7659127" y="1200912"/>
            <a:ext cx="0" cy="400449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itle 72">
            <a:extLst>
              <a:ext uri="{FF2B5EF4-FFF2-40B4-BE49-F238E27FC236}">
                <a16:creationId xmlns:a16="http://schemas.microsoft.com/office/drawing/2014/main" id="{7336CCB2-2396-3E40-AA49-47CE8CCCEF71}"/>
              </a:ext>
            </a:extLst>
          </p:cNvPr>
          <p:cNvSpPr>
            <a:spLocks noGrp="1"/>
          </p:cNvSpPr>
          <p:nvPr>
            <p:ph type="title"/>
          </p:nvPr>
        </p:nvSpPr>
        <p:spPr/>
        <p:txBody>
          <a:bodyPr>
            <a:noAutofit/>
          </a:bodyPr>
          <a:lstStyle/>
          <a:p>
            <a:r>
              <a:rPr lang="en-US" sz="3600" dirty="0"/>
              <a:t>Exercise (1.5 min) – what happens for </a:t>
            </a:r>
            <a:r>
              <a:rPr lang="en-US" sz="3600" dirty="0" err="1"/>
              <a:t>findSet</a:t>
            </a:r>
            <a:r>
              <a:rPr lang="en-US" sz="3600" dirty="0"/>
              <a:t>(s)</a:t>
            </a:r>
          </a:p>
        </p:txBody>
      </p:sp>
      <p:sp>
        <p:nvSpPr>
          <p:cNvPr id="78" name="TextBox 77">
            <a:extLst>
              <a:ext uri="{FF2B5EF4-FFF2-40B4-BE49-F238E27FC236}">
                <a16:creationId xmlns:a16="http://schemas.microsoft.com/office/drawing/2014/main" id="{49A98820-A837-8541-B31B-FC32F59D0E45}"/>
              </a:ext>
            </a:extLst>
          </p:cNvPr>
          <p:cNvSpPr txBox="1"/>
          <p:nvPr/>
        </p:nvSpPr>
        <p:spPr>
          <a:xfrm>
            <a:off x="1229225" y="1536643"/>
            <a:ext cx="306494" cy="461665"/>
          </a:xfrm>
          <a:prstGeom prst="rect">
            <a:avLst/>
          </a:prstGeom>
          <a:noFill/>
        </p:spPr>
        <p:txBody>
          <a:bodyPr wrap="none" rtlCol="0">
            <a:spAutoFit/>
          </a:bodyPr>
          <a:lstStyle/>
          <a:p>
            <a:r>
              <a:rPr lang="en-US" sz="2400" dirty="0"/>
              <a:t>z</a:t>
            </a:r>
          </a:p>
        </p:txBody>
      </p:sp>
      <p:sp>
        <p:nvSpPr>
          <p:cNvPr id="79" name="TextBox 78">
            <a:extLst>
              <a:ext uri="{FF2B5EF4-FFF2-40B4-BE49-F238E27FC236}">
                <a16:creationId xmlns:a16="http://schemas.microsoft.com/office/drawing/2014/main" id="{E2085E45-544A-E84E-990E-25F82F692715}"/>
              </a:ext>
            </a:extLst>
          </p:cNvPr>
          <p:cNvSpPr txBox="1"/>
          <p:nvPr/>
        </p:nvSpPr>
        <p:spPr>
          <a:xfrm>
            <a:off x="1978948" y="1546278"/>
            <a:ext cx="324128" cy="461665"/>
          </a:xfrm>
          <a:prstGeom prst="rect">
            <a:avLst/>
          </a:prstGeom>
          <a:noFill/>
        </p:spPr>
        <p:txBody>
          <a:bodyPr wrap="none" rtlCol="0">
            <a:spAutoFit/>
          </a:bodyPr>
          <a:lstStyle/>
          <a:p>
            <a:r>
              <a:rPr lang="en-US" sz="2400" dirty="0"/>
              <a:t>y</a:t>
            </a:r>
          </a:p>
        </p:txBody>
      </p:sp>
      <p:sp>
        <p:nvSpPr>
          <p:cNvPr id="80" name="TextBox 79">
            <a:extLst>
              <a:ext uri="{FF2B5EF4-FFF2-40B4-BE49-F238E27FC236}">
                <a16:creationId xmlns:a16="http://schemas.microsoft.com/office/drawing/2014/main" id="{50923E2E-BF67-814D-8338-6803C135906F}"/>
              </a:ext>
            </a:extLst>
          </p:cNvPr>
          <p:cNvSpPr txBox="1"/>
          <p:nvPr/>
        </p:nvSpPr>
        <p:spPr>
          <a:xfrm>
            <a:off x="2772690" y="1536642"/>
            <a:ext cx="287258" cy="461665"/>
          </a:xfrm>
          <a:prstGeom prst="rect">
            <a:avLst/>
          </a:prstGeom>
          <a:noFill/>
        </p:spPr>
        <p:txBody>
          <a:bodyPr wrap="none" rtlCol="0">
            <a:spAutoFit/>
          </a:bodyPr>
          <a:lstStyle/>
          <a:p>
            <a:r>
              <a:rPr lang="en-US" sz="2400" dirty="0"/>
              <a:t>t</a:t>
            </a:r>
          </a:p>
        </p:txBody>
      </p:sp>
      <p:sp>
        <p:nvSpPr>
          <p:cNvPr id="81" name="TextBox 80">
            <a:extLst>
              <a:ext uri="{FF2B5EF4-FFF2-40B4-BE49-F238E27FC236}">
                <a16:creationId xmlns:a16="http://schemas.microsoft.com/office/drawing/2014/main" id="{E3F7A42B-1BB7-7E45-935A-79594E840773}"/>
              </a:ext>
            </a:extLst>
          </p:cNvPr>
          <p:cNvSpPr txBox="1"/>
          <p:nvPr/>
        </p:nvSpPr>
        <p:spPr>
          <a:xfrm>
            <a:off x="3499863" y="1547531"/>
            <a:ext cx="317716" cy="461665"/>
          </a:xfrm>
          <a:prstGeom prst="rect">
            <a:avLst/>
          </a:prstGeom>
          <a:noFill/>
        </p:spPr>
        <p:txBody>
          <a:bodyPr wrap="none" rtlCol="0">
            <a:spAutoFit/>
          </a:bodyPr>
          <a:lstStyle/>
          <a:p>
            <a:r>
              <a:rPr lang="en-US" sz="2400" dirty="0"/>
              <a:t>x</a:t>
            </a:r>
          </a:p>
        </p:txBody>
      </p:sp>
      <p:sp>
        <p:nvSpPr>
          <p:cNvPr id="82" name="TextBox 81">
            <a:extLst>
              <a:ext uri="{FF2B5EF4-FFF2-40B4-BE49-F238E27FC236}">
                <a16:creationId xmlns:a16="http://schemas.microsoft.com/office/drawing/2014/main" id="{55CA4B59-792E-2543-A130-47750958AD34}"/>
              </a:ext>
            </a:extLst>
          </p:cNvPr>
          <p:cNvSpPr txBox="1"/>
          <p:nvPr/>
        </p:nvSpPr>
        <p:spPr>
          <a:xfrm>
            <a:off x="4335789" y="1553058"/>
            <a:ext cx="404278" cy="461665"/>
          </a:xfrm>
          <a:prstGeom prst="rect">
            <a:avLst/>
          </a:prstGeom>
          <a:noFill/>
        </p:spPr>
        <p:txBody>
          <a:bodyPr wrap="none" rtlCol="0">
            <a:spAutoFit/>
          </a:bodyPr>
          <a:lstStyle/>
          <a:p>
            <a:r>
              <a:rPr lang="en-US" sz="2400" dirty="0"/>
              <a:t>w</a:t>
            </a:r>
          </a:p>
        </p:txBody>
      </p:sp>
      <p:sp>
        <p:nvSpPr>
          <p:cNvPr id="32" name="Oval 31">
            <a:extLst>
              <a:ext uri="{FF2B5EF4-FFF2-40B4-BE49-F238E27FC236}">
                <a16:creationId xmlns:a16="http://schemas.microsoft.com/office/drawing/2014/main" id="{4B5A3E67-022F-0E4E-8A51-70E3A727B56D}"/>
              </a:ext>
            </a:extLst>
          </p:cNvPr>
          <p:cNvSpPr/>
          <p:nvPr/>
        </p:nvSpPr>
        <p:spPr>
          <a:xfrm>
            <a:off x="7926257" y="444428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z</a:t>
            </a:r>
          </a:p>
        </p:txBody>
      </p:sp>
      <p:sp>
        <p:nvSpPr>
          <p:cNvPr id="33" name="Oval 32">
            <a:extLst>
              <a:ext uri="{FF2B5EF4-FFF2-40B4-BE49-F238E27FC236}">
                <a16:creationId xmlns:a16="http://schemas.microsoft.com/office/drawing/2014/main" id="{50B143C6-6F8A-5248-8F4A-34421C453E29}"/>
              </a:ext>
            </a:extLst>
          </p:cNvPr>
          <p:cNvSpPr/>
          <p:nvPr/>
        </p:nvSpPr>
        <p:spPr>
          <a:xfrm>
            <a:off x="8827205" y="4387679"/>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y</a:t>
            </a:r>
          </a:p>
        </p:txBody>
      </p:sp>
      <p:cxnSp>
        <p:nvCxnSpPr>
          <p:cNvPr id="45" name="Straight Arrow Connector 44">
            <a:extLst>
              <a:ext uri="{FF2B5EF4-FFF2-40B4-BE49-F238E27FC236}">
                <a16:creationId xmlns:a16="http://schemas.microsoft.com/office/drawing/2014/main" id="{69558171-6637-F64F-84FA-46D43806985F}"/>
              </a:ext>
            </a:extLst>
          </p:cNvPr>
          <p:cNvCxnSpPr>
            <a:cxnSpLocks/>
          </p:cNvCxnSpPr>
          <p:nvPr/>
        </p:nvCxnSpPr>
        <p:spPr>
          <a:xfrm flipV="1">
            <a:off x="8293764" y="3820414"/>
            <a:ext cx="74296" cy="580150"/>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AE9FB60-2379-C34C-AD56-14385F1EAAEC}"/>
              </a:ext>
            </a:extLst>
          </p:cNvPr>
          <p:cNvCxnSpPr>
            <a:cxnSpLocks/>
          </p:cNvCxnSpPr>
          <p:nvPr/>
        </p:nvCxnSpPr>
        <p:spPr>
          <a:xfrm flipH="1" flipV="1">
            <a:off x="8885615" y="3722287"/>
            <a:ext cx="275507" cy="598989"/>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9" name="Table 8">
            <a:extLst>
              <a:ext uri="{FF2B5EF4-FFF2-40B4-BE49-F238E27FC236}">
                <a16:creationId xmlns:a16="http://schemas.microsoft.com/office/drawing/2014/main" id="{8DC0B44B-7308-B441-9757-7F4481FC311E}"/>
              </a:ext>
            </a:extLst>
          </p:cNvPr>
          <p:cNvGraphicFramePr>
            <a:graphicFrameLocks noGrp="1"/>
          </p:cNvGraphicFramePr>
          <p:nvPr>
            <p:extLst>
              <p:ext uri="{D42A27DB-BD31-4B8C-83A1-F6EECF244321}">
                <p14:modId xmlns:p14="http://schemas.microsoft.com/office/powerpoint/2010/main" val="4065796972"/>
              </p:ext>
            </p:extLst>
          </p:nvPr>
        </p:nvGraphicFramePr>
        <p:xfrm>
          <a:off x="871991" y="2003916"/>
          <a:ext cx="5619985" cy="1425084"/>
        </p:xfrm>
        <a:graphic>
          <a:graphicData uri="http://schemas.openxmlformats.org/drawingml/2006/table">
            <a:tbl>
              <a:tblPr firstRow="1" bandRow="1">
                <a:tableStyleId>{5C22544A-7EE6-4342-B048-85BDC9FD1C3A}</a:tableStyleId>
              </a:tblPr>
              <a:tblGrid>
                <a:gridCol w="802855">
                  <a:extLst>
                    <a:ext uri="{9D8B030D-6E8A-4147-A177-3AD203B41FA5}">
                      <a16:colId xmlns:a16="http://schemas.microsoft.com/office/drawing/2014/main" val="4238518666"/>
                    </a:ext>
                  </a:extLst>
                </a:gridCol>
                <a:gridCol w="802855">
                  <a:extLst>
                    <a:ext uri="{9D8B030D-6E8A-4147-A177-3AD203B41FA5}">
                      <a16:colId xmlns:a16="http://schemas.microsoft.com/office/drawing/2014/main" val="1870909279"/>
                    </a:ext>
                  </a:extLst>
                </a:gridCol>
                <a:gridCol w="802855">
                  <a:extLst>
                    <a:ext uri="{9D8B030D-6E8A-4147-A177-3AD203B41FA5}">
                      <a16:colId xmlns:a16="http://schemas.microsoft.com/office/drawing/2014/main" val="777605708"/>
                    </a:ext>
                  </a:extLst>
                </a:gridCol>
                <a:gridCol w="802855">
                  <a:extLst>
                    <a:ext uri="{9D8B030D-6E8A-4147-A177-3AD203B41FA5}">
                      <a16:colId xmlns:a16="http://schemas.microsoft.com/office/drawing/2014/main" val="4234213637"/>
                    </a:ext>
                  </a:extLst>
                </a:gridCol>
                <a:gridCol w="802855">
                  <a:extLst>
                    <a:ext uri="{9D8B030D-6E8A-4147-A177-3AD203B41FA5}">
                      <a16:colId xmlns:a16="http://schemas.microsoft.com/office/drawing/2014/main" val="3187310765"/>
                    </a:ext>
                  </a:extLst>
                </a:gridCol>
                <a:gridCol w="802855">
                  <a:extLst>
                    <a:ext uri="{9D8B030D-6E8A-4147-A177-3AD203B41FA5}">
                      <a16:colId xmlns:a16="http://schemas.microsoft.com/office/drawing/2014/main" val="2368903863"/>
                    </a:ext>
                  </a:extLst>
                </a:gridCol>
                <a:gridCol w="802855">
                  <a:extLst>
                    <a:ext uri="{9D8B030D-6E8A-4147-A177-3AD203B41FA5}">
                      <a16:colId xmlns:a16="http://schemas.microsoft.com/office/drawing/2014/main" val="1891528216"/>
                    </a:ext>
                  </a:extLst>
                </a:gridCol>
              </a:tblGrid>
              <a:tr h="712542">
                <a:tc>
                  <a:txBody>
                    <a:bodyPr/>
                    <a:lstStyle/>
                    <a:p>
                      <a:pPr algn="ctr"/>
                      <a:r>
                        <a:rPr lang="en-US" sz="2800" dirty="0"/>
                        <a:t>0</a:t>
                      </a:r>
                    </a:p>
                  </a:txBody>
                  <a:tcPr/>
                </a:tc>
                <a:tc>
                  <a:txBody>
                    <a:bodyPr/>
                    <a:lstStyle/>
                    <a:p>
                      <a:pPr algn="ctr"/>
                      <a:r>
                        <a:rPr lang="en-US" sz="2800" dirty="0"/>
                        <a:t>1</a:t>
                      </a:r>
                    </a:p>
                  </a:txBody>
                  <a:tcPr/>
                </a:tc>
                <a:tc>
                  <a:txBody>
                    <a:bodyPr/>
                    <a:lstStyle/>
                    <a:p>
                      <a:pPr algn="ctr"/>
                      <a:r>
                        <a:rPr lang="en-US" sz="2800" dirty="0"/>
                        <a:t>2</a:t>
                      </a:r>
                    </a:p>
                  </a:txBody>
                  <a:tcPr/>
                </a:tc>
                <a:tc>
                  <a:txBody>
                    <a:bodyPr/>
                    <a:lstStyle/>
                    <a:p>
                      <a:pPr algn="ctr"/>
                      <a:r>
                        <a:rPr lang="en-US" sz="2800" dirty="0"/>
                        <a:t>3</a:t>
                      </a:r>
                    </a:p>
                  </a:txBody>
                  <a:tcPr/>
                </a:tc>
                <a:tc>
                  <a:txBody>
                    <a:bodyPr/>
                    <a:lstStyle/>
                    <a:p>
                      <a:pPr algn="ctr"/>
                      <a:r>
                        <a:rPr lang="en-US" sz="2800" dirty="0"/>
                        <a:t>4</a:t>
                      </a:r>
                    </a:p>
                  </a:txBody>
                  <a:tcPr/>
                </a:tc>
                <a:tc>
                  <a:txBody>
                    <a:bodyPr/>
                    <a:lstStyle/>
                    <a:p>
                      <a:pPr algn="ctr"/>
                      <a:r>
                        <a:rPr lang="en-US" sz="2800" dirty="0"/>
                        <a:t>5</a:t>
                      </a:r>
                    </a:p>
                  </a:txBody>
                  <a:tcPr/>
                </a:tc>
                <a:tc>
                  <a:txBody>
                    <a:bodyPr/>
                    <a:lstStyle/>
                    <a:p>
                      <a:pPr algn="ctr"/>
                      <a:r>
                        <a:rPr lang="en-US" sz="2800" dirty="0"/>
                        <a:t>6</a:t>
                      </a:r>
                    </a:p>
                  </a:txBody>
                  <a:tcPr/>
                </a:tc>
                <a:extLst>
                  <a:ext uri="{0D108BD9-81ED-4DB2-BD59-A6C34878D82A}">
                    <a16:rowId xmlns:a16="http://schemas.microsoft.com/office/drawing/2014/main" val="3199236233"/>
                  </a:ext>
                </a:extLst>
              </a:tr>
              <a:tr h="712542">
                <a:tc>
                  <a:txBody>
                    <a:bodyPr/>
                    <a:lstStyle/>
                    <a:p>
                      <a:pPr algn="ctr"/>
                      <a:r>
                        <a:rPr lang="en-US" sz="2800" dirty="0"/>
                        <a:t>3</a:t>
                      </a:r>
                    </a:p>
                  </a:txBody>
                  <a:tcPr/>
                </a:tc>
                <a:tc>
                  <a:txBody>
                    <a:bodyPr/>
                    <a:lstStyle/>
                    <a:p>
                      <a:pPr algn="ctr"/>
                      <a:r>
                        <a:rPr lang="en-US" sz="2800" dirty="0"/>
                        <a:t>3</a:t>
                      </a:r>
                    </a:p>
                  </a:txBody>
                  <a:tcPr/>
                </a:tc>
                <a:tc>
                  <a:txBody>
                    <a:bodyPr/>
                    <a:lstStyle/>
                    <a:p>
                      <a:pPr algn="ctr"/>
                      <a:r>
                        <a:rPr lang="en-US" sz="2800" dirty="0">
                          <a:solidFill>
                            <a:srgbClr val="FF0000"/>
                          </a:solidFill>
                        </a:rPr>
                        <a:t>5</a:t>
                      </a:r>
                    </a:p>
                  </a:txBody>
                  <a:tcPr/>
                </a:tc>
                <a:tc>
                  <a:txBody>
                    <a:bodyPr/>
                    <a:lstStyle/>
                    <a:p>
                      <a:pPr algn="ctr"/>
                      <a:r>
                        <a:rPr lang="en-US" sz="2800" dirty="0"/>
                        <a:t>5</a:t>
                      </a:r>
                    </a:p>
                  </a:txBody>
                  <a:tcPr/>
                </a:tc>
                <a:tc>
                  <a:txBody>
                    <a:bodyPr/>
                    <a:lstStyle/>
                    <a:p>
                      <a:pPr algn="ctr"/>
                      <a:r>
                        <a:rPr lang="en-US" sz="2800" dirty="0"/>
                        <a:t>5</a:t>
                      </a:r>
                    </a:p>
                  </a:txBody>
                  <a:tcPr/>
                </a:tc>
                <a:tc>
                  <a:txBody>
                    <a:bodyPr/>
                    <a:lstStyle/>
                    <a:p>
                      <a:pPr algn="ctr"/>
                      <a:r>
                        <a:rPr lang="en-US" sz="2800" dirty="0"/>
                        <a:t>-4</a:t>
                      </a:r>
                    </a:p>
                  </a:txBody>
                  <a:tcPr/>
                </a:tc>
                <a:tc>
                  <a:txBody>
                    <a:bodyPr/>
                    <a:lstStyle/>
                    <a:p>
                      <a:pPr algn="ctr"/>
                      <a:r>
                        <a:rPr lang="en-US" sz="2800" dirty="0">
                          <a:solidFill>
                            <a:srgbClr val="FF0000"/>
                          </a:solidFill>
                        </a:rPr>
                        <a:t>5</a:t>
                      </a:r>
                    </a:p>
                  </a:txBody>
                  <a:tcPr/>
                </a:tc>
                <a:extLst>
                  <a:ext uri="{0D108BD9-81ED-4DB2-BD59-A6C34878D82A}">
                    <a16:rowId xmlns:a16="http://schemas.microsoft.com/office/drawing/2014/main" val="3202500471"/>
                  </a:ext>
                </a:extLst>
              </a:tr>
            </a:tbl>
          </a:graphicData>
        </a:graphic>
      </p:graphicFrame>
      <p:sp>
        <p:nvSpPr>
          <p:cNvPr id="12" name="TextBox 11">
            <a:extLst>
              <a:ext uri="{FF2B5EF4-FFF2-40B4-BE49-F238E27FC236}">
                <a16:creationId xmlns:a16="http://schemas.microsoft.com/office/drawing/2014/main" id="{CCA13504-4300-BE43-89C4-24DF15348BE6}"/>
              </a:ext>
            </a:extLst>
          </p:cNvPr>
          <p:cNvSpPr txBox="1"/>
          <p:nvPr/>
        </p:nvSpPr>
        <p:spPr>
          <a:xfrm>
            <a:off x="5833870" y="1472458"/>
            <a:ext cx="304892" cy="461665"/>
          </a:xfrm>
          <a:prstGeom prst="rect">
            <a:avLst/>
          </a:prstGeom>
          <a:noFill/>
        </p:spPr>
        <p:txBody>
          <a:bodyPr wrap="none" rtlCol="0">
            <a:spAutoFit/>
          </a:bodyPr>
          <a:lstStyle/>
          <a:p>
            <a:r>
              <a:rPr lang="en-US" sz="2400" dirty="0"/>
              <a:t>s</a:t>
            </a:r>
          </a:p>
        </p:txBody>
      </p:sp>
      <p:sp>
        <p:nvSpPr>
          <p:cNvPr id="13" name="TextBox 12">
            <a:extLst>
              <a:ext uri="{FF2B5EF4-FFF2-40B4-BE49-F238E27FC236}">
                <a16:creationId xmlns:a16="http://schemas.microsoft.com/office/drawing/2014/main" id="{06FC8D12-4F16-E240-A29B-87DE1118BF31}"/>
              </a:ext>
            </a:extLst>
          </p:cNvPr>
          <p:cNvSpPr txBox="1"/>
          <p:nvPr/>
        </p:nvSpPr>
        <p:spPr>
          <a:xfrm>
            <a:off x="406930" y="3382962"/>
            <a:ext cx="7204772" cy="2585323"/>
          </a:xfrm>
          <a:prstGeom prst="rect">
            <a:avLst/>
          </a:prstGeom>
          <a:noFill/>
        </p:spPr>
        <p:txBody>
          <a:bodyPr wrap="square" rtlCol="0">
            <a:spAutoFit/>
          </a:bodyPr>
          <a:lstStyle/>
          <a:p>
            <a:pPr marL="285750" indent="-285750">
              <a:buFontTx/>
              <a:buChar char="-"/>
            </a:pPr>
            <a:r>
              <a:rPr lang="en-US" sz="2400" dirty="0"/>
              <a:t>look up the index of value in our array with index dictionary keep traversing till we get to the root, signified by negative numbers</a:t>
            </a:r>
          </a:p>
          <a:p>
            <a:pPr marL="285750" indent="-285750">
              <a:buFontTx/>
              <a:buChar char="-"/>
            </a:pPr>
            <a:r>
              <a:rPr lang="en-US" sz="2400" dirty="0"/>
              <a:t>path compression (set everything to point to the index of the root)</a:t>
            </a:r>
          </a:p>
          <a:p>
            <a:pPr marL="285750" indent="-285750">
              <a:buFontTx/>
              <a:buChar char="-"/>
            </a:pPr>
            <a:r>
              <a:rPr lang="en-US" sz="2400" dirty="0"/>
              <a:t>return the </a:t>
            </a:r>
            <a:r>
              <a:rPr lang="en-US" sz="2400" b="1" dirty="0"/>
              <a:t>index</a:t>
            </a:r>
            <a:r>
              <a:rPr lang="en-US" sz="2400" dirty="0"/>
              <a:t> of the root</a:t>
            </a:r>
            <a:endParaRPr lang="en-US" dirty="0"/>
          </a:p>
          <a:p>
            <a:pPr marL="285750" indent="-285750">
              <a:buFontTx/>
              <a:buChar char="-"/>
            </a:pPr>
            <a:endParaRPr lang="en-US" dirty="0"/>
          </a:p>
        </p:txBody>
      </p:sp>
      <p:sp>
        <p:nvSpPr>
          <p:cNvPr id="2" name="TextBox 1">
            <a:extLst>
              <a:ext uri="{FF2B5EF4-FFF2-40B4-BE49-F238E27FC236}">
                <a16:creationId xmlns:a16="http://schemas.microsoft.com/office/drawing/2014/main" id="{619A60B9-32E4-7549-94E8-ADC1A0224ED5}"/>
              </a:ext>
            </a:extLst>
          </p:cNvPr>
          <p:cNvSpPr txBox="1"/>
          <p:nvPr/>
        </p:nvSpPr>
        <p:spPr>
          <a:xfrm>
            <a:off x="5125360" y="1513357"/>
            <a:ext cx="332142" cy="430887"/>
          </a:xfrm>
          <a:prstGeom prst="rect">
            <a:avLst/>
          </a:prstGeom>
          <a:noFill/>
        </p:spPr>
        <p:txBody>
          <a:bodyPr wrap="none" rtlCol="0">
            <a:spAutoFit/>
          </a:bodyPr>
          <a:lstStyle/>
          <a:p>
            <a:r>
              <a:rPr lang="en-US" sz="2200" dirty="0"/>
              <a:t>u</a:t>
            </a:r>
          </a:p>
        </p:txBody>
      </p:sp>
      <p:grpSp>
        <p:nvGrpSpPr>
          <p:cNvPr id="52" name="Group 51">
            <a:extLst>
              <a:ext uri="{FF2B5EF4-FFF2-40B4-BE49-F238E27FC236}">
                <a16:creationId xmlns:a16="http://schemas.microsoft.com/office/drawing/2014/main" id="{72E70A94-F350-3B42-84B3-DCF19F113B74}"/>
              </a:ext>
            </a:extLst>
          </p:cNvPr>
          <p:cNvGrpSpPr/>
          <p:nvPr/>
        </p:nvGrpSpPr>
        <p:grpSpPr>
          <a:xfrm>
            <a:off x="9166013" y="2980069"/>
            <a:ext cx="923671" cy="795269"/>
            <a:chOff x="4032274" y="340822"/>
            <a:chExt cx="369435" cy="353411"/>
          </a:xfrm>
        </p:grpSpPr>
        <p:sp>
          <p:nvSpPr>
            <p:cNvPr id="53" name="Oval 52">
              <a:extLst>
                <a:ext uri="{FF2B5EF4-FFF2-40B4-BE49-F238E27FC236}">
                  <a16:creationId xmlns:a16="http://schemas.microsoft.com/office/drawing/2014/main" id="{74BA0A38-41CA-2A47-A1FF-3D66B11579F9}"/>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0C2C610F-8A33-A640-8338-9500117F7B48}"/>
                </a:ext>
              </a:extLst>
            </p:cNvPr>
            <p:cNvSpPr txBox="1"/>
            <p:nvPr/>
          </p:nvSpPr>
          <p:spPr>
            <a:xfrm>
              <a:off x="4032274" y="386378"/>
              <a:ext cx="369435" cy="232515"/>
            </a:xfrm>
            <a:prstGeom prst="rect">
              <a:avLst/>
            </a:prstGeom>
            <a:noFill/>
          </p:spPr>
          <p:txBody>
            <a:bodyPr wrap="square" rtlCol="0">
              <a:spAutoFit/>
            </a:bodyPr>
            <a:lstStyle/>
            <a:p>
              <a:pPr algn="ctr"/>
              <a:r>
                <a:rPr lang="en-US" sz="2800" dirty="0"/>
                <a:t>s</a:t>
              </a:r>
            </a:p>
          </p:txBody>
        </p:sp>
      </p:grpSp>
      <p:cxnSp>
        <p:nvCxnSpPr>
          <p:cNvPr id="55" name="Straight Arrow Connector 54">
            <a:extLst>
              <a:ext uri="{FF2B5EF4-FFF2-40B4-BE49-F238E27FC236}">
                <a16:creationId xmlns:a16="http://schemas.microsoft.com/office/drawing/2014/main" id="{49C87818-ACC8-B64B-B907-28062FC0382F}"/>
              </a:ext>
            </a:extLst>
          </p:cNvPr>
          <p:cNvCxnSpPr>
            <a:cxnSpLocks/>
          </p:cNvCxnSpPr>
          <p:nvPr/>
        </p:nvCxnSpPr>
        <p:spPr>
          <a:xfrm flipV="1">
            <a:off x="10003633" y="2467747"/>
            <a:ext cx="210604" cy="48817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6A1C6B2-02BB-6042-B1DA-0CB9936352E8}"/>
              </a:ext>
            </a:extLst>
          </p:cNvPr>
          <p:cNvSpPr txBox="1"/>
          <p:nvPr/>
        </p:nvSpPr>
        <p:spPr>
          <a:xfrm>
            <a:off x="5023662" y="5819174"/>
            <a:ext cx="2635465" cy="646331"/>
          </a:xfrm>
          <a:prstGeom prst="rect">
            <a:avLst/>
          </a:prstGeom>
          <a:noFill/>
        </p:spPr>
        <p:txBody>
          <a:bodyPr wrap="square" rtlCol="0">
            <a:spAutoFit/>
          </a:bodyPr>
          <a:lstStyle/>
          <a:p>
            <a:r>
              <a:rPr lang="en-US" sz="3600" dirty="0">
                <a:solidFill>
                  <a:srgbClr val="FF0000"/>
                </a:solidFill>
              </a:rPr>
              <a:t>returns 5</a:t>
            </a:r>
          </a:p>
        </p:txBody>
      </p:sp>
    </p:spTree>
    <p:extLst>
      <p:ext uri="{BB962C8B-B14F-4D97-AF65-F5344CB8AC3E}">
        <p14:creationId xmlns:p14="http://schemas.microsoft.com/office/powerpoint/2010/main" val="25904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F3AC509-4818-C245-BCB9-E4D02129BD2B}"/>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237A4E9B-D689-2D40-8466-DF71BA5CB225}"/>
              </a:ext>
            </a:extLst>
          </p:cNvPr>
          <p:cNvSpPr>
            <a:spLocks noGrp="1"/>
          </p:cNvSpPr>
          <p:nvPr>
            <p:ph type="sldNum" sz="quarter" idx="12"/>
          </p:nvPr>
        </p:nvSpPr>
        <p:spPr/>
        <p:txBody>
          <a:bodyPr/>
          <a:lstStyle/>
          <a:p>
            <a:fld id="{659665DE-58FC-41F4-AC58-2C90A5E00527}" type="slidenum">
              <a:rPr lang="en-US" smtClean="0"/>
              <a:t>23</a:t>
            </a:fld>
            <a:endParaRPr lang="en-US"/>
          </a:p>
        </p:txBody>
      </p:sp>
      <p:sp>
        <p:nvSpPr>
          <p:cNvPr id="62" name="TextBox 61">
            <a:extLst>
              <a:ext uri="{FF2B5EF4-FFF2-40B4-BE49-F238E27FC236}">
                <a16:creationId xmlns:a16="http://schemas.microsoft.com/office/drawing/2014/main" id="{FAE9C2E6-DC71-F34F-91F5-A016D7289F09}"/>
              </a:ext>
            </a:extLst>
          </p:cNvPr>
          <p:cNvSpPr txBox="1"/>
          <p:nvPr/>
        </p:nvSpPr>
        <p:spPr>
          <a:xfrm>
            <a:off x="65661" y="2211571"/>
            <a:ext cx="692562" cy="369332"/>
          </a:xfrm>
          <a:prstGeom prst="rect">
            <a:avLst/>
          </a:prstGeom>
          <a:noFill/>
        </p:spPr>
        <p:txBody>
          <a:bodyPr wrap="none" rtlCol="0">
            <a:spAutoFit/>
          </a:bodyPr>
          <a:lstStyle/>
          <a:p>
            <a:r>
              <a:rPr lang="en-US" dirty="0"/>
              <a:t>index</a:t>
            </a:r>
          </a:p>
        </p:txBody>
      </p:sp>
      <p:sp>
        <p:nvSpPr>
          <p:cNvPr id="63" name="TextBox 62">
            <a:extLst>
              <a:ext uri="{FF2B5EF4-FFF2-40B4-BE49-F238E27FC236}">
                <a16:creationId xmlns:a16="http://schemas.microsoft.com/office/drawing/2014/main" id="{F1172FAC-6CF6-9B48-8CCF-1831AAEE9A0D}"/>
              </a:ext>
            </a:extLst>
          </p:cNvPr>
          <p:cNvSpPr txBox="1"/>
          <p:nvPr/>
        </p:nvSpPr>
        <p:spPr>
          <a:xfrm>
            <a:off x="65661" y="2861897"/>
            <a:ext cx="686213" cy="369332"/>
          </a:xfrm>
          <a:prstGeom prst="rect">
            <a:avLst/>
          </a:prstGeom>
          <a:noFill/>
        </p:spPr>
        <p:txBody>
          <a:bodyPr wrap="none" rtlCol="0">
            <a:spAutoFit/>
          </a:bodyPr>
          <a:lstStyle/>
          <a:p>
            <a:r>
              <a:rPr lang="en-US" dirty="0"/>
              <a:t>value</a:t>
            </a:r>
          </a:p>
        </p:txBody>
      </p:sp>
      <p:sp>
        <p:nvSpPr>
          <p:cNvPr id="73" name="Title 72">
            <a:extLst>
              <a:ext uri="{FF2B5EF4-FFF2-40B4-BE49-F238E27FC236}">
                <a16:creationId xmlns:a16="http://schemas.microsoft.com/office/drawing/2014/main" id="{7336CCB2-2396-3E40-AA49-47CE8CCCEF71}"/>
              </a:ext>
            </a:extLst>
          </p:cNvPr>
          <p:cNvSpPr>
            <a:spLocks noGrp="1"/>
          </p:cNvSpPr>
          <p:nvPr>
            <p:ph type="title"/>
          </p:nvPr>
        </p:nvSpPr>
        <p:spPr/>
        <p:txBody>
          <a:bodyPr>
            <a:noAutofit/>
          </a:bodyPr>
          <a:lstStyle/>
          <a:p>
            <a:r>
              <a:rPr lang="en-US" sz="3600" dirty="0"/>
              <a:t>How would union work for array implementation?</a:t>
            </a:r>
          </a:p>
        </p:txBody>
      </p:sp>
      <p:graphicFrame>
        <p:nvGraphicFramePr>
          <p:cNvPr id="3" name="Table 2">
            <a:extLst>
              <a:ext uri="{FF2B5EF4-FFF2-40B4-BE49-F238E27FC236}">
                <a16:creationId xmlns:a16="http://schemas.microsoft.com/office/drawing/2014/main" id="{F2575D45-D6D4-DA43-870B-0CC163DD1A12}"/>
              </a:ext>
            </a:extLst>
          </p:cNvPr>
          <p:cNvGraphicFramePr>
            <a:graphicFrameLocks noGrp="1"/>
          </p:cNvGraphicFramePr>
          <p:nvPr>
            <p:extLst>
              <p:ext uri="{D42A27DB-BD31-4B8C-83A1-F6EECF244321}">
                <p14:modId xmlns:p14="http://schemas.microsoft.com/office/powerpoint/2010/main" val="114792801"/>
              </p:ext>
            </p:extLst>
          </p:nvPr>
        </p:nvGraphicFramePr>
        <p:xfrm>
          <a:off x="910134" y="2209433"/>
          <a:ext cx="3450848" cy="1021796"/>
        </p:xfrm>
        <a:graphic>
          <a:graphicData uri="http://schemas.openxmlformats.org/drawingml/2006/table">
            <a:tbl>
              <a:tblPr firstRow="1" bandRow="1">
                <a:tableStyleId>{5C22544A-7EE6-4342-B048-85BDC9FD1C3A}</a:tableStyleId>
              </a:tblPr>
              <a:tblGrid>
                <a:gridCol w="862712">
                  <a:extLst>
                    <a:ext uri="{9D8B030D-6E8A-4147-A177-3AD203B41FA5}">
                      <a16:colId xmlns:a16="http://schemas.microsoft.com/office/drawing/2014/main" val="2000810534"/>
                    </a:ext>
                  </a:extLst>
                </a:gridCol>
                <a:gridCol w="862712">
                  <a:extLst>
                    <a:ext uri="{9D8B030D-6E8A-4147-A177-3AD203B41FA5}">
                      <a16:colId xmlns:a16="http://schemas.microsoft.com/office/drawing/2014/main" val="1552626177"/>
                    </a:ext>
                  </a:extLst>
                </a:gridCol>
                <a:gridCol w="862712">
                  <a:extLst>
                    <a:ext uri="{9D8B030D-6E8A-4147-A177-3AD203B41FA5}">
                      <a16:colId xmlns:a16="http://schemas.microsoft.com/office/drawing/2014/main" val="3075090629"/>
                    </a:ext>
                  </a:extLst>
                </a:gridCol>
                <a:gridCol w="862712">
                  <a:extLst>
                    <a:ext uri="{9D8B030D-6E8A-4147-A177-3AD203B41FA5}">
                      <a16:colId xmlns:a16="http://schemas.microsoft.com/office/drawing/2014/main" val="3144442652"/>
                    </a:ext>
                  </a:extLst>
                </a:gridCol>
              </a:tblGrid>
              <a:tr h="514421">
                <a:tc>
                  <a:txBody>
                    <a:bodyPr/>
                    <a:lstStyle/>
                    <a:p>
                      <a:pPr algn="ctr"/>
                      <a:r>
                        <a:rPr lang="en-US" sz="2400" dirty="0"/>
                        <a:t>0</a:t>
                      </a:r>
                    </a:p>
                  </a:txBody>
                  <a:tcPr/>
                </a:tc>
                <a:tc>
                  <a:txBody>
                    <a:bodyPr/>
                    <a:lstStyle/>
                    <a:p>
                      <a:pPr algn="ctr"/>
                      <a:r>
                        <a:rPr lang="en-US" sz="2400" dirty="0"/>
                        <a:t>1</a:t>
                      </a:r>
                    </a:p>
                  </a:txBody>
                  <a:tcPr/>
                </a:tc>
                <a:tc>
                  <a:txBody>
                    <a:bodyPr/>
                    <a:lstStyle/>
                    <a:p>
                      <a:pPr algn="ctr"/>
                      <a:r>
                        <a:rPr lang="en-US" sz="2400" dirty="0"/>
                        <a:t>2</a:t>
                      </a:r>
                    </a:p>
                  </a:txBody>
                  <a:tcPr/>
                </a:tc>
                <a:tc>
                  <a:txBody>
                    <a:bodyPr/>
                    <a:lstStyle/>
                    <a:p>
                      <a:pPr algn="ctr"/>
                      <a:r>
                        <a:rPr lang="en-US" sz="2400" dirty="0"/>
                        <a:t>3</a:t>
                      </a:r>
                    </a:p>
                  </a:txBody>
                  <a:tcPr/>
                </a:tc>
                <a:extLst>
                  <a:ext uri="{0D108BD9-81ED-4DB2-BD59-A6C34878D82A}">
                    <a16:rowId xmlns:a16="http://schemas.microsoft.com/office/drawing/2014/main" val="2347187549"/>
                  </a:ext>
                </a:extLst>
              </a:tr>
              <a:tr h="507375">
                <a:tc>
                  <a:txBody>
                    <a:bodyPr/>
                    <a:lstStyle/>
                    <a:p>
                      <a:pPr algn="ctr"/>
                      <a:r>
                        <a:rPr lang="en-US" sz="2400" dirty="0"/>
                        <a:t>/</a:t>
                      </a:r>
                    </a:p>
                  </a:txBody>
                  <a:tcPr/>
                </a:tc>
                <a:tc>
                  <a:txBody>
                    <a:bodyPr/>
                    <a:lstStyle/>
                    <a:p>
                      <a:pPr algn="ctr"/>
                      <a:r>
                        <a:rPr lang="en-US" sz="2400" dirty="0"/>
                        <a:t>/</a:t>
                      </a:r>
                    </a:p>
                  </a:txBody>
                  <a:tcPr/>
                </a:tc>
                <a:tc>
                  <a:txBody>
                    <a:bodyPr/>
                    <a:lstStyle/>
                    <a:p>
                      <a:pPr algn="ctr"/>
                      <a:r>
                        <a:rPr lang="en-US" sz="2400" dirty="0"/>
                        <a:t>/</a:t>
                      </a:r>
                    </a:p>
                  </a:txBody>
                  <a:tcPr/>
                </a:tc>
                <a:tc>
                  <a:txBody>
                    <a:bodyPr/>
                    <a:lstStyle/>
                    <a:p>
                      <a:pPr algn="ctr"/>
                      <a:r>
                        <a:rPr lang="en-US" sz="2400" dirty="0"/>
                        <a:t>/</a:t>
                      </a:r>
                    </a:p>
                  </a:txBody>
                  <a:tcPr/>
                </a:tc>
                <a:extLst>
                  <a:ext uri="{0D108BD9-81ED-4DB2-BD59-A6C34878D82A}">
                    <a16:rowId xmlns:a16="http://schemas.microsoft.com/office/drawing/2014/main" val="3676232739"/>
                  </a:ext>
                </a:extLst>
              </a:tr>
            </a:tbl>
          </a:graphicData>
        </a:graphic>
      </p:graphicFrame>
      <p:cxnSp>
        <p:nvCxnSpPr>
          <p:cNvPr id="52" name="Straight Connector 51">
            <a:extLst>
              <a:ext uri="{FF2B5EF4-FFF2-40B4-BE49-F238E27FC236}">
                <a16:creationId xmlns:a16="http://schemas.microsoft.com/office/drawing/2014/main" id="{89B7C048-D53A-3B4A-B647-66F8408EF7C3}"/>
              </a:ext>
            </a:extLst>
          </p:cNvPr>
          <p:cNvCxnSpPr/>
          <p:nvPr/>
        </p:nvCxnSpPr>
        <p:spPr>
          <a:xfrm>
            <a:off x="5491816" y="1132366"/>
            <a:ext cx="0" cy="524308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EE12D51-0410-1147-92F9-4D86E76CF5E8}"/>
              </a:ext>
            </a:extLst>
          </p:cNvPr>
          <p:cNvSpPr txBox="1"/>
          <p:nvPr/>
        </p:nvSpPr>
        <p:spPr>
          <a:xfrm>
            <a:off x="6168868" y="4448908"/>
            <a:ext cx="3059719" cy="1754326"/>
          </a:xfrm>
          <a:prstGeom prst="rect">
            <a:avLst/>
          </a:prstGeom>
          <a:noFill/>
        </p:spPr>
        <p:txBody>
          <a:bodyPr wrap="square" rtlCol="0">
            <a:spAutoFit/>
          </a:bodyPr>
          <a:lstStyle/>
          <a:p>
            <a:r>
              <a:rPr lang="en-US" sz="3600" dirty="0" err="1"/>
              <a:t>makeSet</a:t>
            </a:r>
            <a:r>
              <a:rPr lang="en-US" sz="3600" dirty="0"/>
              <a:t>(u)</a:t>
            </a:r>
          </a:p>
          <a:p>
            <a:r>
              <a:rPr lang="en-US" sz="3600" dirty="0" err="1"/>
              <a:t>makeSet</a:t>
            </a:r>
            <a:r>
              <a:rPr lang="en-US" sz="3600" dirty="0"/>
              <a:t>(v)</a:t>
            </a:r>
          </a:p>
          <a:p>
            <a:r>
              <a:rPr lang="en-US" sz="3600" dirty="0"/>
              <a:t>union(u, v)</a:t>
            </a:r>
          </a:p>
        </p:txBody>
      </p:sp>
      <p:sp>
        <p:nvSpPr>
          <p:cNvPr id="10" name="TextBox 9">
            <a:extLst>
              <a:ext uri="{FF2B5EF4-FFF2-40B4-BE49-F238E27FC236}">
                <a16:creationId xmlns:a16="http://schemas.microsoft.com/office/drawing/2014/main" id="{A250ABB7-8D45-E34B-B145-AA3CB250B55A}"/>
              </a:ext>
            </a:extLst>
          </p:cNvPr>
          <p:cNvSpPr txBox="1"/>
          <p:nvPr/>
        </p:nvSpPr>
        <p:spPr>
          <a:xfrm>
            <a:off x="484868" y="1514938"/>
            <a:ext cx="5006948" cy="369332"/>
          </a:xfrm>
          <a:prstGeom prst="rect">
            <a:avLst/>
          </a:prstGeom>
          <a:noFill/>
        </p:spPr>
        <p:txBody>
          <a:bodyPr wrap="none" rtlCol="0">
            <a:spAutoFit/>
          </a:bodyPr>
          <a:lstStyle/>
          <a:p>
            <a:r>
              <a:rPr lang="en-US" dirty="0"/>
              <a:t>note: formula to store in root notes is (-1 * rank) - 1</a:t>
            </a:r>
          </a:p>
        </p:txBody>
      </p:sp>
    </p:spTree>
    <p:extLst>
      <p:ext uri="{BB962C8B-B14F-4D97-AF65-F5344CB8AC3E}">
        <p14:creationId xmlns:p14="http://schemas.microsoft.com/office/powerpoint/2010/main" val="3799331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F3AC509-4818-C245-BCB9-E4D02129BD2B}"/>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237A4E9B-D689-2D40-8466-DF71BA5CB225}"/>
              </a:ext>
            </a:extLst>
          </p:cNvPr>
          <p:cNvSpPr>
            <a:spLocks noGrp="1"/>
          </p:cNvSpPr>
          <p:nvPr>
            <p:ph type="sldNum" sz="quarter" idx="12"/>
          </p:nvPr>
        </p:nvSpPr>
        <p:spPr/>
        <p:txBody>
          <a:bodyPr/>
          <a:lstStyle/>
          <a:p>
            <a:fld id="{659665DE-58FC-41F4-AC58-2C90A5E00527}" type="slidenum">
              <a:rPr lang="en-US" smtClean="0"/>
              <a:t>24</a:t>
            </a:fld>
            <a:endParaRPr lang="en-US"/>
          </a:p>
        </p:txBody>
      </p:sp>
      <p:sp>
        <p:nvSpPr>
          <p:cNvPr id="31" name="Oval 30">
            <a:extLst>
              <a:ext uri="{FF2B5EF4-FFF2-40B4-BE49-F238E27FC236}">
                <a16:creationId xmlns:a16="http://schemas.microsoft.com/office/drawing/2014/main" id="{B4247357-61BC-0946-9149-40585086CD73}"/>
              </a:ext>
            </a:extLst>
          </p:cNvPr>
          <p:cNvSpPr/>
          <p:nvPr/>
        </p:nvSpPr>
        <p:spPr>
          <a:xfrm>
            <a:off x="5988605" y="1852580"/>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u</a:t>
            </a:r>
          </a:p>
        </p:txBody>
      </p:sp>
      <p:sp>
        <p:nvSpPr>
          <p:cNvPr id="62" name="TextBox 61">
            <a:extLst>
              <a:ext uri="{FF2B5EF4-FFF2-40B4-BE49-F238E27FC236}">
                <a16:creationId xmlns:a16="http://schemas.microsoft.com/office/drawing/2014/main" id="{FAE9C2E6-DC71-F34F-91F5-A016D7289F09}"/>
              </a:ext>
            </a:extLst>
          </p:cNvPr>
          <p:cNvSpPr txBox="1"/>
          <p:nvPr/>
        </p:nvSpPr>
        <p:spPr>
          <a:xfrm>
            <a:off x="65661" y="2211571"/>
            <a:ext cx="692562" cy="369332"/>
          </a:xfrm>
          <a:prstGeom prst="rect">
            <a:avLst/>
          </a:prstGeom>
          <a:noFill/>
        </p:spPr>
        <p:txBody>
          <a:bodyPr wrap="none" rtlCol="0">
            <a:spAutoFit/>
          </a:bodyPr>
          <a:lstStyle/>
          <a:p>
            <a:r>
              <a:rPr lang="en-US" dirty="0"/>
              <a:t>index</a:t>
            </a:r>
          </a:p>
        </p:txBody>
      </p:sp>
      <p:sp>
        <p:nvSpPr>
          <p:cNvPr id="63" name="TextBox 62">
            <a:extLst>
              <a:ext uri="{FF2B5EF4-FFF2-40B4-BE49-F238E27FC236}">
                <a16:creationId xmlns:a16="http://schemas.microsoft.com/office/drawing/2014/main" id="{F1172FAC-6CF6-9B48-8CCF-1831AAEE9A0D}"/>
              </a:ext>
            </a:extLst>
          </p:cNvPr>
          <p:cNvSpPr txBox="1"/>
          <p:nvPr/>
        </p:nvSpPr>
        <p:spPr>
          <a:xfrm>
            <a:off x="65661" y="2861897"/>
            <a:ext cx="686213" cy="369332"/>
          </a:xfrm>
          <a:prstGeom prst="rect">
            <a:avLst/>
          </a:prstGeom>
          <a:noFill/>
        </p:spPr>
        <p:txBody>
          <a:bodyPr wrap="none" rtlCol="0">
            <a:spAutoFit/>
          </a:bodyPr>
          <a:lstStyle/>
          <a:p>
            <a:r>
              <a:rPr lang="en-US" dirty="0"/>
              <a:t>value</a:t>
            </a:r>
          </a:p>
        </p:txBody>
      </p:sp>
      <p:sp>
        <p:nvSpPr>
          <p:cNvPr id="73" name="Title 72">
            <a:extLst>
              <a:ext uri="{FF2B5EF4-FFF2-40B4-BE49-F238E27FC236}">
                <a16:creationId xmlns:a16="http://schemas.microsoft.com/office/drawing/2014/main" id="{7336CCB2-2396-3E40-AA49-47CE8CCCEF71}"/>
              </a:ext>
            </a:extLst>
          </p:cNvPr>
          <p:cNvSpPr>
            <a:spLocks noGrp="1"/>
          </p:cNvSpPr>
          <p:nvPr>
            <p:ph type="title"/>
          </p:nvPr>
        </p:nvSpPr>
        <p:spPr/>
        <p:txBody>
          <a:bodyPr>
            <a:noAutofit/>
          </a:bodyPr>
          <a:lstStyle/>
          <a:p>
            <a:r>
              <a:rPr lang="en-US" sz="3600" dirty="0"/>
              <a:t>How would union work for array implementation?</a:t>
            </a:r>
          </a:p>
        </p:txBody>
      </p:sp>
      <p:sp>
        <p:nvSpPr>
          <p:cNvPr id="12" name="TextBox 11">
            <a:extLst>
              <a:ext uri="{FF2B5EF4-FFF2-40B4-BE49-F238E27FC236}">
                <a16:creationId xmlns:a16="http://schemas.microsoft.com/office/drawing/2014/main" id="{CCA13504-4300-BE43-89C4-24DF15348BE6}"/>
              </a:ext>
            </a:extLst>
          </p:cNvPr>
          <p:cNvSpPr txBox="1"/>
          <p:nvPr/>
        </p:nvSpPr>
        <p:spPr>
          <a:xfrm>
            <a:off x="1218160" y="1678008"/>
            <a:ext cx="346570" cy="461665"/>
          </a:xfrm>
          <a:prstGeom prst="rect">
            <a:avLst/>
          </a:prstGeom>
          <a:noFill/>
        </p:spPr>
        <p:txBody>
          <a:bodyPr wrap="none" rtlCol="0">
            <a:spAutoFit/>
          </a:bodyPr>
          <a:lstStyle/>
          <a:p>
            <a:r>
              <a:rPr lang="en-US" sz="2400" dirty="0"/>
              <a:t>u</a:t>
            </a:r>
          </a:p>
        </p:txBody>
      </p:sp>
      <p:graphicFrame>
        <p:nvGraphicFramePr>
          <p:cNvPr id="3" name="Table 2">
            <a:extLst>
              <a:ext uri="{FF2B5EF4-FFF2-40B4-BE49-F238E27FC236}">
                <a16:creationId xmlns:a16="http://schemas.microsoft.com/office/drawing/2014/main" id="{F2575D45-D6D4-DA43-870B-0CC163DD1A12}"/>
              </a:ext>
            </a:extLst>
          </p:cNvPr>
          <p:cNvGraphicFramePr>
            <a:graphicFrameLocks noGrp="1"/>
          </p:cNvGraphicFramePr>
          <p:nvPr>
            <p:extLst>
              <p:ext uri="{D42A27DB-BD31-4B8C-83A1-F6EECF244321}">
                <p14:modId xmlns:p14="http://schemas.microsoft.com/office/powerpoint/2010/main" val="1051398128"/>
              </p:ext>
            </p:extLst>
          </p:nvPr>
        </p:nvGraphicFramePr>
        <p:xfrm>
          <a:off x="910134" y="2209433"/>
          <a:ext cx="3450848" cy="1021796"/>
        </p:xfrm>
        <a:graphic>
          <a:graphicData uri="http://schemas.openxmlformats.org/drawingml/2006/table">
            <a:tbl>
              <a:tblPr firstRow="1" bandRow="1">
                <a:tableStyleId>{5C22544A-7EE6-4342-B048-85BDC9FD1C3A}</a:tableStyleId>
              </a:tblPr>
              <a:tblGrid>
                <a:gridCol w="862712">
                  <a:extLst>
                    <a:ext uri="{9D8B030D-6E8A-4147-A177-3AD203B41FA5}">
                      <a16:colId xmlns:a16="http://schemas.microsoft.com/office/drawing/2014/main" val="2000810534"/>
                    </a:ext>
                  </a:extLst>
                </a:gridCol>
                <a:gridCol w="862712">
                  <a:extLst>
                    <a:ext uri="{9D8B030D-6E8A-4147-A177-3AD203B41FA5}">
                      <a16:colId xmlns:a16="http://schemas.microsoft.com/office/drawing/2014/main" val="1552626177"/>
                    </a:ext>
                  </a:extLst>
                </a:gridCol>
                <a:gridCol w="862712">
                  <a:extLst>
                    <a:ext uri="{9D8B030D-6E8A-4147-A177-3AD203B41FA5}">
                      <a16:colId xmlns:a16="http://schemas.microsoft.com/office/drawing/2014/main" val="3075090629"/>
                    </a:ext>
                  </a:extLst>
                </a:gridCol>
                <a:gridCol w="862712">
                  <a:extLst>
                    <a:ext uri="{9D8B030D-6E8A-4147-A177-3AD203B41FA5}">
                      <a16:colId xmlns:a16="http://schemas.microsoft.com/office/drawing/2014/main" val="3144442652"/>
                    </a:ext>
                  </a:extLst>
                </a:gridCol>
              </a:tblGrid>
              <a:tr h="514421">
                <a:tc>
                  <a:txBody>
                    <a:bodyPr/>
                    <a:lstStyle/>
                    <a:p>
                      <a:pPr algn="ctr"/>
                      <a:r>
                        <a:rPr lang="en-US" sz="2400" dirty="0"/>
                        <a:t>0</a:t>
                      </a:r>
                    </a:p>
                  </a:txBody>
                  <a:tcPr/>
                </a:tc>
                <a:tc>
                  <a:txBody>
                    <a:bodyPr/>
                    <a:lstStyle/>
                    <a:p>
                      <a:pPr algn="ctr"/>
                      <a:r>
                        <a:rPr lang="en-US" sz="2400" dirty="0"/>
                        <a:t>1</a:t>
                      </a:r>
                    </a:p>
                  </a:txBody>
                  <a:tcPr/>
                </a:tc>
                <a:tc>
                  <a:txBody>
                    <a:bodyPr/>
                    <a:lstStyle/>
                    <a:p>
                      <a:pPr algn="ctr"/>
                      <a:r>
                        <a:rPr lang="en-US" sz="2400" dirty="0"/>
                        <a:t>2</a:t>
                      </a:r>
                    </a:p>
                  </a:txBody>
                  <a:tcPr/>
                </a:tc>
                <a:tc>
                  <a:txBody>
                    <a:bodyPr/>
                    <a:lstStyle/>
                    <a:p>
                      <a:pPr algn="ctr"/>
                      <a:r>
                        <a:rPr lang="en-US" sz="2400" dirty="0"/>
                        <a:t>3</a:t>
                      </a:r>
                    </a:p>
                  </a:txBody>
                  <a:tcPr/>
                </a:tc>
                <a:extLst>
                  <a:ext uri="{0D108BD9-81ED-4DB2-BD59-A6C34878D82A}">
                    <a16:rowId xmlns:a16="http://schemas.microsoft.com/office/drawing/2014/main" val="2347187549"/>
                  </a:ext>
                </a:extLst>
              </a:tr>
              <a:tr h="507375">
                <a:tc>
                  <a:txBody>
                    <a:bodyPr/>
                    <a:lstStyle/>
                    <a:p>
                      <a:pPr algn="ctr"/>
                      <a:r>
                        <a:rPr lang="en-US" sz="2400" dirty="0">
                          <a:solidFill>
                            <a:srgbClr val="FF0000"/>
                          </a:solidFill>
                        </a:rPr>
                        <a:t>-1</a:t>
                      </a:r>
                    </a:p>
                  </a:txBody>
                  <a:tcPr/>
                </a:tc>
                <a:tc>
                  <a:txBody>
                    <a:bodyPr/>
                    <a:lstStyle/>
                    <a:p>
                      <a:pPr algn="ctr"/>
                      <a:r>
                        <a:rPr lang="en-US" sz="2400" dirty="0"/>
                        <a:t>/</a:t>
                      </a:r>
                    </a:p>
                  </a:txBody>
                  <a:tcPr/>
                </a:tc>
                <a:tc>
                  <a:txBody>
                    <a:bodyPr/>
                    <a:lstStyle/>
                    <a:p>
                      <a:pPr algn="ctr"/>
                      <a:r>
                        <a:rPr lang="en-US" sz="2400" dirty="0"/>
                        <a:t>/</a:t>
                      </a:r>
                    </a:p>
                  </a:txBody>
                  <a:tcPr/>
                </a:tc>
                <a:tc>
                  <a:txBody>
                    <a:bodyPr/>
                    <a:lstStyle/>
                    <a:p>
                      <a:pPr algn="ctr"/>
                      <a:r>
                        <a:rPr lang="en-US" sz="2400" dirty="0"/>
                        <a:t>/</a:t>
                      </a:r>
                    </a:p>
                  </a:txBody>
                  <a:tcPr/>
                </a:tc>
                <a:extLst>
                  <a:ext uri="{0D108BD9-81ED-4DB2-BD59-A6C34878D82A}">
                    <a16:rowId xmlns:a16="http://schemas.microsoft.com/office/drawing/2014/main" val="3676232739"/>
                  </a:ext>
                </a:extLst>
              </a:tr>
            </a:tbl>
          </a:graphicData>
        </a:graphic>
      </p:graphicFrame>
      <p:cxnSp>
        <p:nvCxnSpPr>
          <p:cNvPr id="52" name="Straight Connector 51">
            <a:extLst>
              <a:ext uri="{FF2B5EF4-FFF2-40B4-BE49-F238E27FC236}">
                <a16:creationId xmlns:a16="http://schemas.microsoft.com/office/drawing/2014/main" id="{89B7C048-D53A-3B4A-B647-66F8408EF7C3}"/>
              </a:ext>
            </a:extLst>
          </p:cNvPr>
          <p:cNvCxnSpPr/>
          <p:nvPr/>
        </p:nvCxnSpPr>
        <p:spPr>
          <a:xfrm>
            <a:off x="5491816" y="1132366"/>
            <a:ext cx="0" cy="524308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EE12D51-0410-1147-92F9-4D86E76CF5E8}"/>
              </a:ext>
            </a:extLst>
          </p:cNvPr>
          <p:cNvSpPr txBox="1"/>
          <p:nvPr/>
        </p:nvSpPr>
        <p:spPr>
          <a:xfrm>
            <a:off x="6168868" y="4448908"/>
            <a:ext cx="3059719" cy="1754326"/>
          </a:xfrm>
          <a:prstGeom prst="rect">
            <a:avLst/>
          </a:prstGeom>
          <a:noFill/>
        </p:spPr>
        <p:txBody>
          <a:bodyPr wrap="square" rtlCol="0">
            <a:spAutoFit/>
          </a:bodyPr>
          <a:lstStyle/>
          <a:p>
            <a:r>
              <a:rPr lang="en-US" sz="3600" strike="sngStrike" dirty="0" err="1"/>
              <a:t>makeSet</a:t>
            </a:r>
            <a:r>
              <a:rPr lang="en-US" sz="3600" strike="sngStrike" dirty="0"/>
              <a:t>(u)</a:t>
            </a:r>
          </a:p>
          <a:p>
            <a:r>
              <a:rPr lang="en-US" sz="3600" dirty="0" err="1"/>
              <a:t>makeSet</a:t>
            </a:r>
            <a:r>
              <a:rPr lang="en-US" sz="3600" dirty="0"/>
              <a:t>(v)</a:t>
            </a:r>
          </a:p>
          <a:p>
            <a:r>
              <a:rPr lang="en-US" sz="3600" dirty="0"/>
              <a:t>union(u, v)</a:t>
            </a:r>
          </a:p>
        </p:txBody>
      </p:sp>
      <p:sp>
        <p:nvSpPr>
          <p:cNvPr id="14" name="TextBox 13">
            <a:extLst>
              <a:ext uri="{FF2B5EF4-FFF2-40B4-BE49-F238E27FC236}">
                <a16:creationId xmlns:a16="http://schemas.microsoft.com/office/drawing/2014/main" id="{5A8BA2F4-7362-6C4A-9F10-8D79F0FF93EE}"/>
              </a:ext>
            </a:extLst>
          </p:cNvPr>
          <p:cNvSpPr txBox="1"/>
          <p:nvPr/>
        </p:nvSpPr>
        <p:spPr>
          <a:xfrm>
            <a:off x="484868" y="1514938"/>
            <a:ext cx="5006948" cy="369332"/>
          </a:xfrm>
          <a:prstGeom prst="rect">
            <a:avLst/>
          </a:prstGeom>
          <a:noFill/>
        </p:spPr>
        <p:txBody>
          <a:bodyPr wrap="none" rtlCol="0">
            <a:spAutoFit/>
          </a:bodyPr>
          <a:lstStyle/>
          <a:p>
            <a:r>
              <a:rPr lang="en-US" dirty="0"/>
              <a:t>note: formula to store in root notes is (-1 * rank) - 1</a:t>
            </a:r>
          </a:p>
        </p:txBody>
      </p:sp>
    </p:spTree>
    <p:extLst>
      <p:ext uri="{BB962C8B-B14F-4D97-AF65-F5344CB8AC3E}">
        <p14:creationId xmlns:p14="http://schemas.microsoft.com/office/powerpoint/2010/main" val="2106532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F3AC509-4818-C245-BCB9-E4D02129BD2B}"/>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237A4E9B-D689-2D40-8466-DF71BA5CB225}"/>
              </a:ext>
            </a:extLst>
          </p:cNvPr>
          <p:cNvSpPr>
            <a:spLocks noGrp="1"/>
          </p:cNvSpPr>
          <p:nvPr>
            <p:ph type="sldNum" sz="quarter" idx="12"/>
          </p:nvPr>
        </p:nvSpPr>
        <p:spPr/>
        <p:txBody>
          <a:bodyPr/>
          <a:lstStyle/>
          <a:p>
            <a:fld id="{659665DE-58FC-41F4-AC58-2C90A5E00527}" type="slidenum">
              <a:rPr lang="en-US" smtClean="0"/>
              <a:t>25</a:t>
            </a:fld>
            <a:endParaRPr lang="en-US"/>
          </a:p>
        </p:txBody>
      </p:sp>
      <p:sp>
        <p:nvSpPr>
          <p:cNvPr id="31" name="Oval 30">
            <a:extLst>
              <a:ext uri="{FF2B5EF4-FFF2-40B4-BE49-F238E27FC236}">
                <a16:creationId xmlns:a16="http://schemas.microsoft.com/office/drawing/2014/main" id="{B4247357-61BC-0946-9149-40585086CD73}"/>
              </a:ext>
            </a:extLst>
          </p:cNvPr>
          <p:cNvSpPr/>
          <p:nvPr/>
        </p:nvSpPr>
        <p:spPr>
          <a:xfrm>
            <a:off x="5988605" y="1852580"/>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u</a:t>
            </a:r>
          </a:p>
        </p:txBody>
      </p:sp>
      <p:sp>
        <p:nvSpPr>
          <p:cNvPr id="62" name="TextBox 61">
            <a:extLst>
              <a:ext uri="{FF2B5EF4-FFF2-40B4-BE49-F238E27FC236}">
                <a16:creationId xmlns:a16="http://schemas.microsoft.com/office/drawing/2014/main" id="{FAE9C2E6-DC71-F34F-91F5-A016D7289F09}"/>
              </a:ext>
            </a:extLst>
          </p:cNvPr>
          <p:cNvSpPr txBox="1"/>
          <p:nvPr/>
        </p:nvSpPr>
        <p:spPr>
          <a:xfrm>
            <a:off x="65661" y="2211571"/>
            <a:ext cx="692562" cy="369332"/>
          </a:xfrm>
          <a:prstGeom prst="rect">
            <a:avLst/>
          </a:prstGeom>
          <a:noFill/>
        </p:spPr>
        <p:txBody>
          <a:bodyPr wrap="none" rtlCol="0">
            <a:spAutoFit/>
          </a:bodyPr>
          <a:lstStyle/>
          <a:p>
            <a:r>
              <a:rPr lang="en-US" dirty="0"/>
              <a:t>index</a:t>
            </a:r>
          </a:p>
        </p:txBody>
      </p:sp>
      <p:sp>
        <p:nvSpPr>
          <p:cNvPr id="63" name="TextBox 62">
            <a:extLst>
              <a:ext uri="{FF2B5EF4-FFF2-40B4-BE49-F238E27FC236}">
                <a16:creationId xmlns:a16="http://schemas.microsoft.com/office/drawing/2014/main" id="{F1172FAC-6CF6-9B48-8CCF-1831AAEE9A0D}"/>
              </a:ext>
            </a:extLst>
          </p:cNvPr>
          <p:cNvSpPr txBox="1"/>
          <p:nvPr/>
        </p:nvSpPr>
        <p:spPr>
          <a:xfrm>
            <a:off x="65661" y="2861897"/>
            <a:ext cx="686213" cy="369332"/>
          </a:xfrm>
          <a:prstGeom prst="rect">
            <a:avLst/>
          </a:prstGeom>
          <a:noFill/>
        </p:spPr>
        <p:txBody>
          <a:bodyPr wrap="none" rtlCol="0">
            <a:spAutoFit/>
          </a:bodyPr>
          <a:lstStyle/>
          <a:p>
            <a:r>
              <a:rPr lang="en-US" dirty="0"/>
              <a:t>value</a:t>
            </a:r>
          </a:p>
        </p:txBody>
      </p:sp>
      <p:sp>
        <p:nvSpPr>
          <p:cNvPr id="73" name="Title 72">
            <a:extLst>
              <a:ext uri="{FF2B5EF4-FFF2-40B4-BE49-F238E27FC236}">
                <a16:creationId xmlns:a16="http://schemas.microsoft.com/office/drawing/2014/main" id="{7336CCB2-2396-3E40-AA49-47CE8CCCEF71}"/>
              </a:ext>
            </a:extLst>
          </p:cNvPr>
          <p:cNvSpPr>
            <a:spLocks noGrp="1"/>
          </p:cNvSpPr>
          <p:nvPr>
            <p:ph type="title"/>
          </p:nvPr>
        </p:nvSpPr>
        <p:spPr/>
        <p:txBody>
          <a:bodyPr>
            <a:noAutofit/>
          </a:bodyPr>
          <a:lstStyle/>
          <a:p>
            <a:r>
              <a:rPr lang="en-US" sz="3600" dirty="0"/>
              <a:t>How would union work for array implementation?</a:t>
            </a:r>
          </a:p>
        </p:txBody>
      </p:sp>
      <p:sp>
        <p:nvSpPr>
          <p:cNvPr id="12" name="TextBox 11">
            <a:extLst>
              <a:ext uri="{FF2B5EF4-FFF2-40B4-BE49-F238E27FC236}">
                <a16:creationId xmlns:a16="http://schemas.microsoft.com/office/drawing/2014/main" id="{CCA13504-4300-BE43-89C4-24DF15348BE6}"/>
              </a:ext>
            </a:extLst>
          </p:cNvPr>
          <p:cNvSpPr txBox="1"/>
          <p:nvPr/>
        </p:nvSpPr>
        <p:spPr>
          <a:xfrm>
            <a:off x="1218160" y="1678008"/>
            <a:ext cx="346570" cy="461665"/>
          </a:xfrm>
          <a:prstGeom prst="rect">
            <a:avLst/>
          </a:prstGeom>
          <a:noFill/>
        </p:spPr>
        <p:txBody>
          <a:bodyPr wrap="none" rtlCol="0">
            <a:spAutoFit/>
          </a:bodyPr>
          <a:lstStyle/>
          <a:p>
            <a:r>
              <a:rPr lang="en-US" sz="2400" dirty="0"/>
              <a:t>u</a:t>
            </a:r>
          </a:p>
        </p:txBody>
      </p:sp>
      <p:graphicFrame>
        <p:nvGraphicFramePr>
          <p:cNvPr id="3" name="Table 2">
            <a:extLst>
              <a:ext uri="{FF2B5EF4-FFF2-40B4-BE49-F238E27FC236}">
                <a16:creationId xmlns:a16="http://schemas.microsoft.com/office/drawing/2014/main" id="{F2575D45-D6D4-DA43-870B-0CC163DD1A12}"/>
              </a:ext>
            </a:extLst>
          </p:cNvPr>
          <p:cNvGraphicFramePr>
            <a:graphicFrameLocks noGrp="1"/>
          </p:cNvGraphicFramePr>
          <p:nvPr>
            <p:extLst>
              <p:ext uri="{D42A27DB-BD31-4B8C-83A1-F6EECF244321}">
                <p14:modId xmlns:p14="http://schemas.microsoft.com/office/powerpoint/2010/main" val="2662019437"/>
              </p:ext>
            </p:extLst>
          </p:nvPr>
        </p:nvGraphicFramePr>
        <p:xfrm>
          <a:off x="910134" y="2209433"/>
          <a:ext cx="3450848" cy="1021796"/>
        </p:xfrm>
        <a:graphic>
          <a:graphicData uri="http://schemas.openxmlformats.org/drawingml/2006/table">
            <a:tbl>
              <a:tblPr firstRow="1" bandRow="1">
                <a:tableStyleId>{5C22544A-7EE6-4342-B048-85BDC9FD1C3A}</a:tableStyleId>
              </a:tblPr>
              <a:tblGrid>
                <a:gridCol w="862712">
                  <a:extLst>
                    <a:ext uri="{9D8B030D-6E8A-4147-A177-3AD203B41FA5}">
                      <a16:colId xmlns:a16="http://schemas.microsoft.com/office/drawing/2014/main" val="2000810534"/>
                    </a:ext>
                  </a:extLst>
                </a:gridCol>
                <a:gridCol w="862712">
                  <a:extLst>
                    <a:ext uri="{9D8B030D-6E8A-4147-A177-3AD203B41FA5}">
                      <a16:colId xmlns:a16="http://schemas.microsoft.com/office/drawing/2014/main" val="1552626177"/>
                    </a:ext>
                  </a:extLst>
                </a:gridCol>
                <a:gridCol w="862712">
                  <a:extLst>
                    <a:ext uri="{9D8B030D-6E8A-4147-A177-3AD203B41FA5}">
                      <a16:colId xmlns:a16="http://schemas.microsoft.com/office/drawing/2014/main" val="3075090629"/>
                    </a:ext>
                  </a:extLst>
                </a:gridCol>
                <a:gridCol w="862712">
                  <a:extLst>
                    <a:ext uri="{9D8B030D-6E8A-4147-A177-3AD203B41FA5}">
                      <a16:colId xmlns:a16="http://schemas.microsoft.com/office/drawing/2014/main" val="3144442652"/>
                    </a:ext>
                  </a:extLst>
                </a:gridCol>
              </a:tblGrid>
              <a:tr h="514421">
                <a:tc>
                  <a:txBody>
                    <a:bodyPr/>
                    <a:lstStyle/>
                    <a:p>
                      <a:pPr algn="ctr"/>
                      <a:r>
                        <a:rPr lang="en-US" sz="2400" dirty="0"/>
                        <a:t>0</a:t>
                      </a:r>
                    </a:p>
                  </a:txBody>
                  <a:tcPr/>
                </a:tc>
                <a:tc>
                  <a:txBody>
                    <a:bodyPr/>
                    <a:lstStyle/>
                    <a:p>
                      <a:pPr algn="ctr"/>
                      <a:r>
                        <a:rPr lang="en-US" sz="2400" dirty="0"/>
                        <a:t>1</a:t>
                      </a:r>
                    </a:p>
                  </a:txBody>
                  <a:tcPr/>
                </a:tc>
                <a:tc>
                  <a:txBody>
                    <a:bodyPr/>
                    <a:lstStyle/>
                    <a:p>
                      <a:pPr algn="ctr"/>
                      <a:r>
                        <a:rPr lang="en-US" sz="2400" dirty="0"/>
                        <a:t>2</a:t>
                      </a:r>
                    </a:p>
                  </a:txBody>
                  <a:tcPr/>
                </a:tc>
                <a:tc>
                  <a:txBody>
                    <a:bodyPr/>
                    <a:lstStyle/>
                    <a:p>
                      <a:pPr algn="ctr"/>
                      <a:r>
                        <a:rPr lang="en-US" sz="2400" dirty="0"/>
                        <a:t>3</a:t>
                      </a:r>
                    </a:p>
                  </a:txBody>
                  <a:tcPr/>
                </a:tc>
                <a:extLst>
                  <a:ext uri="{0D108BD9-81ED-4DB2-BD59-A6C34878D82A}">
                    <a16:rowId xmlns:a16="http://schemas.microsoft.com/office/drawing/2014/main" val="2347187549"/>
                  </a:ext>
                </a:extLst>
              </a:tr>
              <a:tr h="507375">
                <a:tc>
                  <a:txBody>
                    <a:bodyPr/>
                    <a:lstStyle/>
                    <a:p>
                      <a:pPr algn="ctr"/>
                      <a:r>
                        <a:rPr lang="en-US" sz="2400" dirty="0"/>
                        <a:t>-1</a:t>
                      </a:r>
                    </a:p>
                  </a:txBody>
                  <a:tcPr/>
                </a:tc>
                <a:tc>
                  <a:txBody>
                    <a:bodyPr/>
                    <a:lstStyle/>
                    <a:p>
                      <a:pPr algn="ctr"/>
                      <a:r>
                        <a:rPr lang="en-US" sz="2400" dirty="0">
                          <a:solidFill>
                            <a:srgbClr val="FF0000"/>
                          </a:solidFill>
                        </a:rPr>
                        <a:t>-1</a:t>
                      </a:r>
                    </a:p>
                  </a:txBody>
                  <a:tcPr/>
                </a:tc>
                <a:tc>
                  <a:txBody>
                    <a:bodyPr/>
                    <a:lstStyle/>
                    <a:p>
                      <a:pPr algn="ctr"/>
                      <a:r>
                        <a:rPr lang="en-US" sz="2400" dirty="0"/>
                        <a:t>/</a:t>
                      </a:r>
                    </a:p>
                  </a:txBody>
                  <a:tcPr/>
                </a:tc>
                <a:tc>
                  <a:txBody>
                    <a:bodyPr/>
                    <a:lstStyle/>
                    <a:p>
                      <a:pPr algn="ctr"/>
                      <a:r>
                        <a:rPr lang="en-US" sz="2400" dirty="0"/>
                        <a:t>/</a:t>
                      </a:r>
                    </a:p>
                  </a:txBody>
                  <a:tcPr/>
                </a:tc>
                <a:extLst>
                  <a:ext uri="{0D108BD9-81ED-4DB2-BD59-A6C34878D82A}">
                    <a16:rowId xmlns:a16="http://schemas.microsoft.com/office/drawing/2014/main" val="3676232739"/>
                  </a:ext>
                </a:extLst>
              </a:tr>
            </a:tbl>
          </a:graphicData>
        </a:graphic>
      </p:graphicFrame>
      <p:sp>
        <p:nvSpPr>
          <p:cNvPr id="51" name="Oval 50">
            <a:extLst>
              <a:ext uri="{FF2B5EF4-FFF2-40B4-BE49-F238E27FC236}">
                <a16:creationId xmlns:a16="http://schemas.microsoft.com/office/drawing/2014/main" id="{8BA23D82-F58D-2141-B850-ECB988D37332}"/>
              </a:ext>
            </a:extLst>
          </p:cNvPr>
          <p:cNvSpPr/>
          <p:nvPr/>
        </p:nvSpPr>
        <p:spPr>
          <a:xfrm>
            <a:off x="7846264" y="1908840"/>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v</a:t>
            </a:r>
          </a:p>
        </p:txBody>
      </p:sp>
      <p:cxnSp>
        <p:nvCxnSpPr>
          <p:cNvPr id="52" name="Straight Connector 51">
            <a:extLst>
              <a:ext uri="{FF2B5EF4-FFF2-40B4-BE49-F238E27FC236}">
                <a16:creationId xmlns:a16="http://schemas.microsoft.com/office/drawing/2014/main" id="{89B7C048-D53A-3B4A-B647-66F8408EF7C3}"/>
              </a:ext>
            </a:extLst>
          </p:cNvPr>
          <p:cNvCxnSpPr/>
          <p:nvPr/>
        </p:nvCxnSpPr>
        <p:spPr>
          <a:xfrm>
            <a:off x="5491816" y="1132366"/>
            <a:ext cx="0" cy="524308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B8557AE4-3F3C-9E4C-919A-799130BE64BA}"/>
              </a:ext>
            </a:extLst>
          </p:cNvPr>
          <p:cNvSpPr txBox="1"/>
          <p:nvPr/>
        </p:nvSpPr>
        <p:spPr>
          <a:xfrm>
            <a:off x="2016669" y="1670814"/>
            <a:ext cx="324128" cy="461665"/>
          </a:xfrm>
          <a:prstGeom prst="rect">
            <a:avLst/>
          </a:prstGeom>
          <a:noFill/>
        </p:spPr>
        <p:txBody>
          <a:bodyPr wrap="none" rtlCol="0">
            <a:spAutoFit/>
          </a:bodyPr>
          <a:lstStyle/>
          <a:p>
            <a:r>
              <a:rPr lang="en-US" sz="2400" dirty="0"/>
              <a:t>v</a:t>
            </a:r>
          </a:p>
        </p:txBody>
      </p:sp>
      <p:sp>
        <p:nvSpPr>
          <p:cNvPr id="8" name="TextBox 7">
            <a:extLst>
              <a:ext uri="{FF2B5EF4-FFF2-40B4-BE49-F238E27FC236}">
                <a16:creationId xmlns:a16="http://schemas.microsoft.com/office/drawing/2014/main" id="{7EE12D51-0410-1147-92F9-4D86E76CF5E8}"/>
              </a:ext>
            </a:extLst>
          </p:cNvPr>
          <p:cNvSpPr txBox="1"/>
          <p:nvPr/>
        </p:nvSpPr>
        <p:spPr>
          <a:xfrm>
            <a:off x="6168868" y="4448908"/>
            <a:ext cx="3059719" cy="1754326"/>
          </a:xfrm>
          <a:prstGeom prst="rect">
            <a:avLst/>
          </a:prstGeom>
          <a:noFill/>
        </p:spPr>
        <p:txBody>
          <a:bodyPr wrap="square" rtlCol="0">
            <a:spAutoFit/>
          </a:bodyPr>
          <a:lstStyle/>
          <a:p>
            <a:r>
              <a:rPr lang="en-US" sz="3600" strike="sngStrike" dirty="0" err="1"/>
              <a:t>makeSet</a:t>
            </a:r>
            <a:r>
              <a:rPr lang="en-US" sz="3600" strike="sngStrike" dirty="0"/>
              <a:t>(u)</a:t>
            </a:r>
          </a:p>
          <a:p>
            <a:r>
              <a:rPr lang="en-US" sz="3600" strike="sngStrike" dirty="0" err="1"/>
              <a:t>makeSet</a:t>
            </a:r>
            <a:r>
              <a:rPr lang="en-US" sz="3600" strike="sngStrike" dirty="0"/>
              <a:t>(v)</a:t>
            </a:r>
          </a:p>
          <a:p>
            <a:r>
              <a:rPr lang="en-US" sz="3600" dirty="0"/>
              <a:t>union(u, v)</a:t>
            </a:r>
          </a:p>
        </p:txBody>
      </p:sp>
      <p:sp>
        <p:nvSpPr>
          <p:cNvPr id="14" name="TextBox 13">
            <a:extLst>
              <a:ext uri="{FF2B5EF4-FFF2-40B4-BE49-F238E27FC236}">
                <a16:creationId xmlns:a16="http://schemas.microsoft.com/office/drawing/2014/main" id="{076A5B66-8BDB-1745-960D-5F76051C29D1}"/>
              </a:ext>
            </a:extLst>
          </p:cNvPr>
          <p:cNvSpPr txBox="1"/>
          <p:nvPr/>
        </p:nvSpPr>
        <p:spPr>
          <a:xfrm>
            <a:off x="484868" y="1514938"/>
            <a:ext cx="5006948" cy="369332"/>
          </a:xfrm>
          <a:prstGeom prst="rect">
            <a:avLst/>
          </a:prstGeom>
          <a:noFill/>
        </p:spPr>
        <p:txBody>
          <a:bodyPr wrap="none" rtlCol="0">
            <a:spAutoFit/>
          </a:bodyPr>
          <a:lstStyle/>
          <a:p>
            <a:r>
              <a:rPr lang="en-US" dirty="0"/>
              <a:t>note: formula to store in root notes is (-1 * rank) - 1</a:t>
            </a:r>
          </a:p>
        </p:txBody>
      </p:sp>
    </p:spTree>
    <p:extLst>
      <p:ext uri="{BB962C8B-B14F-4D97-AF65-F5344CB8AC3E}">
        <p14:creationId xmlns:p14="http://schemas.microsoft.com/office/powerpoint/2010/main" val="2479270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F3AC509-4818-C245-BCB9-E4D02129BD2B}"/>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237A4E9B-D689-2D40-8466-DF71BA5CB225}"/>
              </a:ext>
            </a:extLst>
          </p:cNvPr>
          <p:cNvSpPr>
            <a:spLocks noGrp="1"/>
          </p:cNvSpPr>
          <p:nvPr>
            <p:ph type="sldNum" sz="quarter" idx="12"/>
          </p:nvPr>
        </p:nvSpPr>
        <p:spPr/>
        <p:txBody>
          <a:bodyPr/>
          <a:lstStyle/>
          <a:p>
            <a:fld id="{659665DE-58FC-41F4-AC58-2C90A5E00527}" type="slidenum">
              <a:rPr lang="en-US" smtClean="0"/>
              <a:t>26</a:t>
            </a:fld>
            <a:endParaRPr lang="en-US"/>
          </a:p>
        </p:txBody>
      </p:sp>
      <p:sp>
        <p:nvSpPr>
          <p:cNvPr id="31" name="Oval 30">
            <a:extLst>
              <a:ext uri="{FF2B5EF4-FFF2-40B4-BE49-F238E27FC236}">
                <a16:creationId xmlns:a16="http://schemas.microsoft.com/office/drawing/2014/main" id="{B4247357-61BC-0946-9149-40585086CD73}"/>
              </a:ext>
            </a:extLst>
          </p:cNvPr>
          <p:cNvSpPr/>
          <p:nvPr/>
        </p:nvSpPr>
        <p:spPr>
          <a:xfrm>
            <a:off x="7512001" y="317887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u</a:t>
            </a:r>
          </a:p>
        </p:txBody>
      </p:sp>
      <p:sp>
        <p:nvSpPr>
          <p:cNvPr id="62" name="TextBox 61">
            <a:extLst>
              <a:ext uri="{FF2B5EF4-FFF2-40B4-BE49-F238E27FC236}">
                <a16:creationId xmlns:a16="http://schemas.microsoft.com/office/drawing/2014/main" id="{FAE9C2E6-DC71-F34F-91F5-A016D7289F09}"/>
              </a:ext>
            </a:extLst>
          </p:cNvPr>
          <p:cNvSpPr txBox="1"/>
          <p:nvPr/>
        </p:nvSpPr>
        <p:spPr>
          <a:xfrm>
            <a:off x="65661" y="2211571"/>
            <a:ext cx="692562" cy="369332"/>
          </a:xfrm>
          <a:prstGeom prst="rect">
            <a:avLst/>
          </a:prstGeom>
          <a:noFill/>
        </p:spPr>
        <p:txBody>
          <a:bodyPr wrap="none" rtlCol="0">
            <a:spAutoFit/>
          </a:bodyPr>
          <a:lstStyle/>
          <a:p>
            <a:r>
              <a:rPr lang="en-US" dirty="0"/>
              <a:t>index</a:t>
            </a:r>
          </a:p>
        </p:txBody>
      </p:sp>
      <p:sp>
        <p:nvSpPr>
          <p:cNvPr id="63" name="TextBox 62">
            <a:extLst>
              <a:ext uri="{FF2B5EF4-FFF2-40B4-BE49-F238E27FC236}">
                <a16:creationId xmlns:a16="http://schemas.microsoft.com/office/drawing/2014/main" id="{F1172FAC-6CF6-9B48-8CCF-1831AAEE9A0D}"/>
              </a:ext>
            </a:extLst>
          </p:cNvPr>
          <p:cNvSpPr txBox="1"/>
          <p:nvPr/>
        </p:nvSpPr>
        <p:spPr>
          <a:xfrm>
            <a:off x="65661" y="2861897"/>
            <a:ext cx="686213" cy="369332"/>
          </a:xfrm>
          <a:prstGeom prst="rect">
            <a:avLst/>
          </a:prstGeom>
          <a:noFill/>
        </p:spPr>
        <p:txBody>
          <a:bodyPr wrap="none" rtlCol="0">
            <a:spAutoFit/>
          </a:bodyPr>
          <a:lstStyle/>
          <a:p>
            <a:r>
              <a:rPr lang="en-US" dirty="0"/>
              <a:t>value</a:t>
            </a:r>
          </a:p>
        </p:txBody>
      </p:sp>
      <p:sp>
        <p:nvSpPr>
          <p:cNvPr id="73" name="Title 72">
            <a:extLst>
              <a:ext uri="{FF2B5EF4-FFF2-40B4-BE49-F238E27FC236}">
                <a16:creationId xmlns:a16="http://schemas.microsoft.com/office/drawing/2014/main" id="{7336CCB2-2396-3E40-AA49-47CE8CCCEF71}"/>
              </a:ext>
            </a:extLst>
          </p:cNvPr>
          <p:cNvSpPr>
            <a:spLocks noGrp="1"/>
          </p:cNvSpPr>
          <p:nvPr>
            <p:ph type="title"/>
          </p:nvPr>
        </p:nvSpPr>
        <p:spPr/>
        <p:txBody>
          <a:bodyPr>
            <a:noAutofit/>
          </a:bodyPr>
          <a:lstStyle/>
          <a:p>
            <a:r>
              <a:rPr lang="en-US" sz="3600" dirty="0"/>
              <a:t>How would union work for array implementation?</a:t>
            </a:r>
          </a:p>
        </p:txBody>
      </p:sp>
      <p:sp>
        <p:nvSpPr>
          <p:cNvPr id="12" name="TextBox 11">
            <a:extLst>
              <a:ext uri="{FF2B5EF4-FFF2-40B4-BE49-F238E27FC236}">
                <a16:creationId xmlns:a16="http://schemas.microsoft.com/office/drawing/2014/main" id="{CCA13504-4300-BE43-89C4-24DF15348BE6}"/>
              </a:ext>
            </a:extLst>
          </p:cNvPr>
          <p:cNvSpPr txBox="1"/>
          <p:nvPr/>
        </p:nvSpPr>
        <p:spPr>
          <a:xfrm>
            <a:off x="1218160" y="1678008"/>
            <a:ext cx="346570" cy="461665"/>
          </a:xfrm>
          <a:prstGeom prst="rect">
            <a:avLst/>
          </a:prstGeom>
          <a:noFill/>
        </p:spPr>
        <p:txBody>
          <a:bodyPr wrap="none" rtlCol="0">
            <a:spAutoFit/>
          </a:bodyPr>
          <a:lstStyle/>
          <a:p>
            <a:r>
              <a:rPr lang="en-US" sz="2400" dirty="0"/>
              <a:t>u</a:t>
            </a:r>
          </a:p>
        </p:txBody>
      </p:sp>
      <p:graphicFrame>
        <p:nvGraphicFramePr>
          <p:cNvPr id="3" name="Table 2">
            <a:extLst>
              <a:ext uri="{FF2B5EF4-FFF2-40B4-BE49-F238E27FC236}">
                <a16:creationId xmlns:a16="http://schemas.microsoft.com/office/drawing/2014/main" id="{F2575D45-D6D4-DA43-870B-0CC163DD1A12}"/>
              </a:ext>
            </a:extLst>
          </p:cNvPr>
          <p:cNvGraphicFramePr>
            <a:graphicFrameLocks noGrp="1"/>
          </p:cNvGraphicFramePr>
          <p:nvPr>
            <p:extLst>
              <p:ext uri="{D42A27DB-BD31-4B8C-83A1-F6EECF244321}">
                <p14:modId xmlns:p14="http://schemas.microsoft.com/office/powerpoint/2010/main" val="4244314355"/>
              </p:ext>
            </p:extLst>
          </p:nvPr>
        </p:nvGraphicFramePr>
        <p:xfrm>
          <a:off x="910134" y="2209433"/>
          <a:ext cx="3450848" cy="1021796"/>
        </p:xfrm>
        <a:graphic>
          <a:graphicData uri="http://schemas.openxmlformats.org/drawingml/2006/table">
            <a:tbl>
              <a:tblPr firstRow="1" bandRow="1">
                <a:tableStyleId>{5C22544A-7EE6-4342-B048-85BDC9FD1C3A}</a:tableStyleId>
              </a:tblPr>
              <a:tblGrid>
                <a:gridCol w="862712">
                  <a:extLst>
                    <a:ext uri="{9D8B030D-6E8A-4147-A177-3AD203B41FA5}">
                      <a16:colId xmlns:a16="http://schemas.microsoft.com/office/drawing/2014/main" val="2000810534"/>
                    </a:ext>
                  </a:extLst>
                </a:gridCol>
                <a:gridCol w="862712">
                  <a:extLst>
                    <a:ext uri="{9D8B030D-6E8A-4147-A177-3AD203B41FA5}">
                      <a16:colId xmlns:a16="http://schemas.microsoft.com/office/drawing/2014/main" val="1552626177"/>
                    </a:ext>
                  </a:extLst>
                </a:gridCol>
                <a:gridCol w="862712">
                  <a:extLst>
                    <a:ext uri="{9D8B030D-6E8A-4147-A177-3AD203B41FA5}">
                      <a16:colId xmlns:a16="http://schemas.microsoft.com/office/drawing/2014/main" val="3075090629"/>
                    </a:ext>
                  </a:extLst>
                </a:gridCol>
                <a:gridCol w="862712">
                  <a:extLst>
                    <a:ext uri="{9D8B030D-6E8A-4147-A177-3AD203B41FA5}">
                      <a16:colId xmlns:a16="http://schemas.microsoft.com/office/drawing/2014/main" val="3144442652"/>
                    </a:ext>
                  </a:extLst>
                </a:gridCol>
              </a:tblGrid>
              <a:tr h="514421">
                <a:tc>
                  <a:txBody>
                    <a:bodyPr/>
                    <a:lstStyle/>
                    <a:p>
                      <a:pPr algn="ctr"/>
                      <a:r>
                        <a:rPr lang="en-US" sz="2400" dirty="0"/>
                        <a:t>0</a:t>
                      </a:r>
                    </a:p>
                  </a:txBody>
                  <a:tcPr/>
                </a:tc>
                <a:tc>
                  <a:txBody>
                    <a:bodyPr/>
                    <a:lstStyle/>
                    <a:p>
                      <a:pPr algn="ctr"/>
                      <a:r>
                        <a:rPr lang="en-US" sz="2400" dirty="0"/>
                        <a:t>1</a:t>
                      </a:r>
                    </a:p>
                  </a:txBody>
                  <a:tcPr/>
                </a:tc>
                <a:tc>
                  <a:txBody>
                    <a:bodyPr/>
                    <a:lstStyle/>
                    <a:p>
                      <a:pPr algn="ctr"/>
                      <a:r>
                        <a:rPr lang="en-US" sz="2400" dirty="0"/>
                        <a:t>2</a:t>
                      </a:r>
                    </a:p>
                  </a:txBody>
                  <a:tcPr/>
                </a:tc>
                <a:tc>
                  <a:txBody>
                    <a:bodyPr/>
                    <a:lstStyle/>
                    <a:p>
                      <a:pPr algn="ctr"/>
                      <a:r>
                        <a:rPr lang="en-US" sz="2400" dirty="0"/>
                        <a:t>3</a:t>
                      </a:r>
                    </a:p>
                  </a:txBody>
                  <a:tcPr/>
                </a:tc>
                <a:extLst>
                  <a:ext uri="{0D108BD9-81ED-4DB2-BD59-A6C34878D82A}">
                    <a16:rowId xmlns:a16="http://schemas.microsoft.com/office/drawing/2014/main" val="2347187549"/>
                  </a:ext>
                </a:extLst>
              </a:tr>
              <a:tr h="507375">
                <a:tc>
                  <a:txBody>
                    <a:bodyPr/>
                    <a:lstStyle/>
                    <a:p>
                      <a:pPr algn="ctr"/>
                      <a:r>
                        <a:rPr lang="en-US" sz="2400" dirty="0">
                          <a:solidFill>
                            <a:srgbClr val="FF0000"/>
                          </a:solidFill>
                        </a:rPr>
                        <a:t>1</a:t>
                      </a:r>
                    </a:p>
                  </a:txBody>
                  <a:tcPr/>
                </a:tc>
                <a:tc>
                  <a:txBody>
                    <a:bodyPr/>
                    <a:lstStyle/>
                    <a:p>
                      <a:pPr algn="ctr"/>
                      <a:r>
                        <a:rPr lang="en-US" sz="2400" dirty="0">
                          <a:solidFill>
                            <a:schemeClr val="tx1"/>
                          </a:solidFill>
                        </a:rPr>
                        <a:t>-1</a:t>
                      </a:r>
                    </a:p>
                  </a:txBody>
                  <a:tcPr/>
                </a:tc>
                <a:tc>
                  <a:txBody>
                    <a:bodyPr/>
                    <a:lstStyle/>
                    <a:p>
                      <a:pPr algn="ctr"/>
                      <a:r>
                        <a:rPr lang="en-US" sz="2400" dirty="0"/>
                        <a:t>/</a:t>
                      </a:r>
                    </a:p>
                  </a:txBody>
                  <a:tcPr/>
                </a:tc>
                <a:tc>
                  <a:txBody>
                    <a:bodyPr/>
                    <a:lstStyle/>
                    <a:p>
                      <a:pPr algn="ctr"/>
                      <a:r>
                        <a:rPr lang="en-US" sz="2400" dirty="0"/>
                        <a:t>/</a:t>
                      </a:r>
                    </a:p>
                  </a:txBody>
                  <a:tcPr/>
                </a:tc>
                <a:extLst>
                  <a:ext uri="{0D108BD9-81ED-4DB2-BD59-A6C34878D82A}">
                    <a16:rowId xmlns:a16="http://schemas.microsoft.com/office/drawing/2014/main" val="3676232739"/>
                  </a:ext>
                </a:extLst>
              </a:tr>
            </a:tbl>
          </a:graphicData>
        </a:graphic>
      </p:graphicFrame>
      <p:sp>
        <p:nvSpPr>
          <p:cNvPr id="51" name="Oval 50">
            <a:extLst>
              <a:ext uri="{FF2B5EF4-FFF2-40B4-BE49-F238E27FC236}">
                <a16:creationId xmlns:a16="http://schemas.microsoft.com/office/drawing/2014/main" id="{8BA23D82-F58D-2141-B850-ECB988D37332}"/>
              </a:ext>
            </a:extLst>
          </p:cNvPr>
          <p:cNvSpPr/>
          <p:nvPr/>
        </p:nvSpPr>
        <p:spPr>
          <a:xfrm>
            <a:off x="7846264" y="1908840"/>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v</a:t>
            </a:r>
          </a:p>
        </p:txBody>
      </p:sp>
      <p:cxnSp>
        <p:nvCxnSpPr>
          <p:cNvPr id="52" name="Straight Connector 51">
            <a:extLst>
              <a:ext uri="{FF2B5EF4-FFF2-40B4-BE49-F238E27FC236}">
                <a16:creationId xmlns:a16="http://schemas.microsoft.com/office/drawing/2014/main" id="{89B7C048-D53A-3B4A-B647-66F8408EF7C3}"/>
              </a:ext>
            </a:extLst>
          </p:cNvPr>
          <p:cNvCxnSpPr/>
          <p:nvPr/>
        </p:nvCxnSpPr>
        <p:spPr>
          <a:xfrm>
            <a:off x="5491816" y="1132366"/>
            <a:ext cx="0" cy="524308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B8557AE4-3F3C-9E4C-919A-799130BE64BA}"/>
              </a:ext>
            </a:extLst>
          </p:cNvPr>
          <p:cNvSpPr txBox="1"/>
          <p:nvPr/>
        </p:nvSpPr>
        <p:spPr>
          <a:xfrm>
            <a:off x="2016669" y="1670814"/>
            <a:ext cx="324128" cy="461665"/>
          </a:xfrm>
          <a:prstGeom prst="rect">
            <a:avLst/>
          </a:prstGeom>
          <a:noFill/>
        </p:spPr>
        <p:txBody>
          <a:bodyPr wrap="none" rtlCol="0">
            <a:spAutoFit/>
          </a:bodyPr>
          <a:lstStyle/>
          <a:p>
            <a:r>
              <a:rPr lang="en-US" sz="2400" dirty="0"/>
              <a:t>v</a:t>
            </a:r>
          </a:p>
        </p:txBody>
      </p:sp>
      <p:sp>
        <p:nvSpPr>
          <p:cNvPr id="8" name="TextBox 7">
            <a:extLst>
              <a:ext uri="{FF2B5EF4-FFF2-40B4-BE49-F238E27FC236}">
                <a16:creationId xmlns:a16="http://schemas.microsoft.com/office/drawing/2014/main" id="{7EE12D51-0410-1147-92F9-4D86E76CF5E8}"/>
              </a:ext>
            </a:extLst>
          </p:cNvPr>
          <p:cNvSpPr txBox="1"/>
          <p:nvPr/>
        </p:nvSpPr>
        <p:spPr>
          <a:xfrm>
            <a:off x="6168868" y="4448908"/>
            <a:ext cx="3059719" cy="1754326"/>
          </a:xfrm>
          <a:prstGeom prst="rect">
            <a:avLst/>
          </a:prstGeom>
          <a:noFill/>
        </p:spPr>
        <p:txBody>
          <a:bodyPr wrap="square" rtlCol="0">
            <a:spAutoFit/>
          </a:bodyPr>
          <a:lstStyle/>
          <a:p>
            <a:r>
              <a:rPr lang="en-US" sz="3600" strike="sngStrike" dirty="0" err="1"/>
              <a:t>makeSet</a:t>
            </a:r>
            <a:r>
              <a:rPr lang="en-US" sz="3600" strike="sngStrike" dirty="0"/>
              <a:t>(u)</a:t>
            </a:r>
          </a:p>
          <a:p>
            <a:r>
              <a:rPr lang="en-US" sz="3600" strike="sngStrike" dirty="0" err="1"/>
              <a:t>makeSet</a:t>
            </a:r>
            <a:r>
              <a:rPr lang="en-US" sz="3600" strike="sngStrike" dirty="0"/>
              <a:t>(v)</a:t>
            </a:r>
          </a:p>
          <a:p>
            <a:r>
              <a:rPr lang="en-US" sz="3600" strike="sngStrike" dirty="0"/>
              <a:t>union(u, v)</a:t>
            </a:r>
          </a:p>
        </p:txBody>
      </p:sp>
      <p:cxnSp>
        <p:nvCxnSpPr>
          <p:cNvPr id="6" name="Straight Arrow Connector 5">
            <a:extLst>
              <a:ext uri="{FF2B5EF4-FFF2-40B4-BE49-F238E27FC236}">
                <a16:creationId xmlns:a16="http://schemas.microsoft.com/office/drawing/2014/main" id="{0C0DEBD2-4158-9349-9BD8-AC8AD0B3657A}"/>
              </a:ext>
            </a:extLst>
          </p:cNvPr>
          <p:cNvCxnSpPr>
            <a:cxnSpLocks/>
            <a:endCxn id="51" idx="4"/>
          </p:cNvCxnSpPr>
          <p:nvPr/>
        </p:nvCxnSpPr>
        <p:spPr>
          <a:xfrm flipV="1">
            <a:off x="8088923" y="2704109"/>
            <a:ext cx="199145" cy="474765"/>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7F60C01-0614-054A-8051-89AAA7BC7654}"/>
              </a:ext>
            </a:extLst>
          </p:cNvPr>
          <p:cNvSpPr txBox="1"/>
          <p:nvPr/>
        </p:nvSpPr>
        <p:spPr>
          <a:xfrm>
            <a:off x="408767" y="3441680"/>
            <a:ext cx="4308218" cy="1477328"/>
          </a:xfrm>
          <a:prstGeom prst="rect">
            <a:avLst/>
          </a:prstGeom>
          <a:noFill/>
        </p:spPr>
        <p:txBody>
          <a:bodyPr wrap="square" rtlCol="0">
            <a:spAutoFit/>
          </a:bodyPr>
          <a:lstStyle/>
          <a:p>
            <a:r>
              <a:rPr lang="en-US" dirty="0"/>
              <a:t>union – almost the same as before</a:t>
            </a:r>
          </a:p>
          <a:p>
            <a:pPr marL="285750" indent="-285750">
              <a:buFont typeface="Arial" panose="020B0604020202020204" pitchFamily="34" charset="0"/>
              <a:buChar char="•"/>
            </a:pPr>
            <a:r>
              <a:rPr lang="en-US" dirty="0"/>
              <a:t>update one of the roots to point to the other root (in this case we had node u’s position in the array store index 1, as v is now its parent)</a:t>
            </a:r>
          </a:p>
        </p:txBody>
      </p:sp>
      <p:sp>
        <p:nvSpPr>
          <p:cNvPr id="19" name="TextBox 18">
            <a:extLst>
              <a:ext uri="{FF2B5EF4-FFF2-40B4-BE49-F238E27FC236}">
                <a16:creationId xmlns:a16="http://schemas.microsoft.com/office/drawing/2014/main" id="{8FD75EBC-03A8-9B47-9659-6D720CB3C48C}"/>
              </a:ext>
            </a:extLst>
          </p:cNvPr>
          <p:cNvSpPr txBox="1"/>
          <p:nvPr/>
        </p:nvSpPr>
        <p:spPr>
          <a:xfrm>
            <a:off x="484868" y="1514938"/>
            <a:ext cx="5006948" cy="369332"/>
          </a:xfrm>
          <a:prstGeom prst="rect">
            <a:avLst/>
          </a:prstGeom>
          <a:noFill/>
        </p:spPr>
        <p:txBody>
          <a:bodyPr wrap="none" rtlCol="0">
            <a:spAutoFit/>
          </a:bodyPr>
          <a:lstStyle/>
          <a:p>
            <a:r>
              <a:rPr lang="en-US" dirty="0"/>
              <a:t>note: formula to store in root notes is (-1 * rank) - 1</a:t>
            </a:r>
          </a:p>
        </p:txBody>
      </p:sp>
    </p:spTree>
    <p:extLst>
      <p:ext uri="{BB962C8B-B14F-4D97-AF65-F5344CB8AC3E}">
        <p14:creationId xmlns:p14="http://schemas.microsoft.com/office/powerpoint/2010/main" val="907930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F3AC509-4818-C245-BCB9-E4D02129BD2B}"/>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237A4E9B-D689-2D40-8466-DF71BA5CB225}"/>
              </a:ext>
            </a:extLst>
          </p:cNvPr>
          <p:cNvSpPr>
            <a:spLocks noGrp="1"/>
          </p:cNvSpPr>
          <p:nvPr>
            <p:ph type="sldNum" sz="quarter" idx="12"/>
          </p:nvPr>
        </p:nvSpPr>
        <p:spPr/>
        <p:txBody>
          <a:bodyPr/>
          <a:lstStyle/>
          <a:p>
            <a:fld id="{659665DE-58FC-41F4-AC58-2C90A5E00527}" type="slidenum">
              <a:rPr lang="en-US" smtClean="0"/>
              <a:t>27</a:t>
            </a:fld>
            <a:endParaRPr lang="en-US"/>
          </a:p>
        </p:txBody>
      </p:sp>
      <p:sp>
        <p:nvSpPr>
          <p:cNvPr id="31" name="Oval 30">
            <a:extLst>
              <a:ext uri="{FF2B5EF4-FFF2-40B4-BE49-F238E27FC236}">
                <a16:creationId xmlns:a16="http://schemas.microsoft.com/office/drawing/2014/main" id="{B4247357-61BC-0946-9149-40585086CD73}"/>
              </a:ext>
            </a:extLst>
          </p:cNvPr>
          <p:cNvSpPr/>
          <p:nvPr/>
        </p:nvSpPr>
        <p:spPr>
          <a:xfrm>
            <a:off x="7512001" y="317887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u</a:t>
            </a:r>
          </a:p>
        </p:txBody>
      </p:sp>
      <p:sp>
        <p:nvSpPr>
          <p:cNvPr id="62" name="TextBox 61">
            <a:extLst>
              <a:ext uri="{FF2B5EF4-FFF2-40B4-BE49-F238E27FC236}">
                <a16:creationId xmlns:a16="http://schemas.microsoft.com/office/drawing/2014/main" id="{FAE9C2E6-DC71-F34F-91F5-A016D7289F09}"/>
              </a:ext>
            </a:extLst>
          </p:cNvPr>
          <p:cNvSpPr txBox="1"/>
          <p:nvPr/>
        </p:nvSpPr>
        <p:spPr>
          <a:xfrm>
            <a:off x="65661" y="2211571"/>
            <a:ext cx="692562" cy="369332"/>
          </a:xfrm>
          <a:prstGeom prst="rect">
            <a:avLst/>
          </a:prstGeom>
          <a:noFill/>
        </p:spPr>
        <p:txBody>
          <a:bodyPr wrap="none" rtlCol="0">
            <a:spAutoFit/>
          </a:bodyPr>
          <a:lstStyle/>
          <a:p>
            <a:r>
              <a:rPr lang="en-US" dirty="0"/>
              <a:t>index</a:t>
            </a:r>
          </a:p>
        </p:txBody>
      </p:sp>
      <p:sp>
        <p:nvSpPr>
          <p:cNvPr id="63" name="TextBox 62">
            <a:extLst>
              <a:ext uri="{FF2B5EF4-FFF2-40B4-BE49-F238E27FC236}">
                <a16:creationId xmlns:a16="http://schemas.microsoft.com/office/drawing/2014/main" id="{F1172FAC-6CF6-9B48-8CCF-1831AAEE9A0D}"/>
              </a:ext>
            </a:extLst>
          </p:cNvPr>
          <p:cNvSpPr txBox="1"/>
          <p:nvPr/>
        </p:nvSpPr>
        <p:spPr>
          <a:xfrm>
            <a:off x="65661" y="2861897"/>
            <a:ext cx="686213" cy="369332"/>
          </a:xfrm>
          <a:prstGeom prst="rect">
            <a:avLst/>
          </a:prstGeom>
          <a:noFill/>
        </p:spPr>
        <p:txBody>
          <a:bodyPr wrap="none" rtlCol="0">
            <a:spAutoFit/>
          </a:bodyPr>
          <a:lstStyle/>
          <a:p>
            <a:r>
              <a:rPr lang="en-US" dirty="0"/>
              <a:t>value</a:t>
            </a:r>
          </a:p>
        </p:txBody>
      </p:sp>
      <p:sp>
        <p:nvSpPr>
          <p:cNvPr id="73" name="Title 72">
            <a:extLst>
              <a:ext uri="{FF2B5EF4-FFF2-40B4-BE49-F238E27FC236}">
                <a16:creationId xmlns:a16="http://schemas.microsoft.com/office/drawing/2014/main" id="{7336CCB2-2396-3E40-AA49-47CE8CCCEF71}"/>
              </a:ext>
            </a:extLst>
          </p:cNvPr>
          <p:cNvSpPr>
            <a:spLocks noGrp="1"/>
          </p:cNvSpPr>
          <p:nvPr>
            <p:ph type="title"/>
          </p:nvPr>
        </p:nvSpPr>
        <p:spPr/>
        <p:txBody>
          <a:bodyPr>
            <a:noAutofit/>
          </a:bodyPr>
          <a:lstStyle/>
          <a:p>
            <a:r>
              <a:rPr lang="en-US" sz="3600" dirty="0"/>
              <a:t>How would union work for array implementation?</a:t>
            </a:r>
          </a:p>
        </p:txBody>
      </p:sp>
      <p:sp>
        <p:nvSpPr>
          <p:cNvPr id="12" name="TextBox 11">
            <a:extLst>
              <a:ext uri="{FF2B5EF4-FFF2-40B4-BE49-F238E27FC236}">
                <a16:creationId xmlns:a16="http://schemas.microsoft.com/office/drawing/2014/main" id="{CCA13504-4300-BE43-89C4-24DF15348BE6}"/>
              </a:ext>
            </a:extLst>
          </p:cNvPr>
          <p:cNvSpPr txBox="1"/>
          <p:nvPr/>
        </p:nvSpPr>
        <p:spPr>
          <a:xfrm>
            <a:off x="1218160" y="1678008"/>
            <a:ext cx="346570" cy="461665"/>
          </a:xfrm>
          <a:prstGeom prst="rect">
            <a:avLst/>
          </a:prstGeom>
          <a:noFill/>
        </p:spPr>
        <p:txBody>
          <a:bodyPr wrap="none" rtlCol="0">
            <a:spAutoFit/>
          </a:bodyPr>
          <a:lstStyle/>
          <a:p>
            <a:r>
              <a:rPr lang="en-US" sz="2400" dirty="0"/>
              <a:t>u</a:t>
            </a:r>
          </a:p>
        </p:txBody>
      </p:sp>
      <p:graphicFrame>
        <p:nvGraphicFramePr>
          <p:cNvPr id="3" name="Table 2">
            <a:extLst>
              <a:ext uri="{FF2B5EF4-FFF2-40B4-BE49-F238E27FC236}">
                <a16:creationId xmlns:a16="http://schemas.microsoft.com/office/drawing/2014/main" id="{F2575D45-D6D4-DA43-870B-0CC163DD1A12}"/>
              </a:ext>
            </a:extLst>
          </p:cNvPr>
          <p:cNvGraphicFramePr>
            <a:graphicFrameLocks noGrp="1"/>
          </p:cNvGraphicFramePr>
          <p:nvPr/>
        </p:nvGraphicFramePr>
        <p:xfrm>
          <a:off x="910134" y="2209433"/>
          <a:ext cx="3450848" cy="1021796"/>
        </p:xfrm>
        <a:graphic>
          <a:graphicData uri="http://schemas.openxmlformats.org/drawingml/2006/table">
            <a:tbl>
              <a:tblPr firstRow="1" bandRow="1">
                <a:tableStyleId>{5C22544A-7EE6-4342-B048-85BDC9FD1C3A}</a:tableStyleId>
              </a:tblPr>
              <a:tblGrid>
                <a:gridCol w="862712">
                  <a:extLst>
                    <a:ext uri="{9D8B030D-6E8A-4147-A177-3AD203B41FA5}">
                      <a16:colId xmlns:a16="http://schemas.microsoft.com/office/drawing/2014/main" val="2000810534"/>
                    </a:ext>
                  </a:extLst>
                </a:gridCol>
                <a:gridCol w="862712">
                  <a:extLst>
                    <a:ext uri="{9D8B030D-6E8A-4147-A177-3AD203B41FA5}">
                      <a16:colId xmlns:a16="http://schemas.microsoft.com/office/drawing/2014/main" val="1552626177"/>
                    </a:ext>
                  </a:extLst>
                </a:gridCol>
                <a:gridCol w="862712">
                  <a:extLst>
                    <a:ext uri="{9D8B030D-6E8A-4147-A177-3AD203B41FA5}">
                      <a16:colId xmlns:a16="http://schemas.microsoft.com/office/drawing/2014/main" val="3075090629"/>
                    </a:ext>
                  </a:extLst>
                </a:gridCol>
                <a:gridCol w="862712">
                  <a:extLst>
                    <a:ext uri="{9D8B030D-6E8A-4147-A177-3AD203B41FA5}">
                      <a16:colId xmlns:a16="http://schemas.microsoft.com/office/drawing/2014/main" val="3144442652"/>
                    </a:ext>
                  </a:extLst>
                </a:gridCol>
              </a:tblGrid>
              <a:tr h="514421">
                <a:tc>
                  <a:txBody>
                    <a:bodyPr/>
                    <a:lstStyle/>
                    <a:p>
                      <a:pPr algn="ctr"/>
                      <a:r>
                        <a:rPr lang="en-US" sz="2400" dirty="0"/>
                        <a:t>0</a:t>
                      </a:r>
                    </a:p>
                  </a:txBody>
                  <a:tcPr/>
                </a:tc>
                <a:tc>
                  <a:txBody>
                    <a:bodyPr/>
                    <a:lstStyle/>
                    <a:p>
                      <a:pPr algn="ctr"/>
                      <a:r>
                        <a:rPr lang="en-US" sz="2400" dirty="0"/>
                        <a:t>1</a:t>
                      </a:r>
                    </a:p>
                  </a:txBody>
                  <a:tcPr/>
                </a:tc>
                <a:tc>
                  <a:txBody>
                    <a:bodyPr/>
                    <a:lstStyle/>
                    <a:p>
                      <a:pPr algn="ctr"/>
                      <a:r>
                        <a:rPr lang="en-US" sz="2400" dirty="0"/>
                        <a:t>2</a:t>
                      </a:r>
                    </a:p>
                  </a:txBody>
                  <a:tcPr/>
                </a:tc>
                <a:tc>
                  <a:txBody>
                    <a:bodyPr/>
                    <a:lstStyle/>
                    <a:p>
                      <a:pPr algn="ctr"/>
                      <a:r>
                        <a:rPr lang="en-US" sz="2400" dirty="0"/>
                        <a:t>3</a:t>
                      </a:r>
                    </a:p>
                  </a:txBody>
                  <a:tcPr/>
                </a:tc>
                <a:extLst>
                  <a:ext uri="{0D108BD9-81ED-4DB2-BD59-A6C34878D82A}">
                    <a16:rowId xmlns:a16="http://schemas.microsoft.com/office/drawing/2014/main" val="2347187549"/>
                  </a:ext>
                </a:extLst>
              </a:tr>
              <a:tr h="507375">
                <a:tc>
                  <a:txBody>
                    <a:bodyPr/>
                    <a:lstStyle/>
                    <a:p>
                      <a:pPr algn="ctr"/>
                      <a:r>
                        <a:rPr lang="en-US" sz="2400" dirty="0">
                          <a:solidFill>
                            <a:srgbClr val="FF0000"/>
                          </a:solidFill>
                        </a:rPr>
                        <a:t>1</a:t>
                      </a:r>
                    </a:p>
                  </a:txBody>
                  <a:tcPr/>
                </a:tc>
                <a:tc>
                  <a:txBody>
                    <a:bodyPr/>
                    <a:lstStyle/>
                    <a:p>
                      <a:pPr algn="ctr"/>
                      <a:r>
                        <a:rPr lang="en-US" sz="2400" dirty="0">
                          <a:solidFill>
                            <a:srgbClr val="FF0000"/>
                          </a:solidFill>
                        </a:rPr>
                        <a:t>-2</a:t>
                      </a:r>
                    </a:p>
                  </a:txBody>
                  <a:tcPr/>
                </a:tc>
                <a:tc>
                  <a:txBody>
                    <a:bodyPr/>
                    <a:lstStyle/>
                    <a:p>
                      <a:pPr algn="ctr"/>
                      <a:r>
                        <a:rPr lang="en-US" sz="2400" dirty="0"/>
                        <a:t>/</a:t>
                      </a:r>
                    </a:p>
                  </a:txBody>
                  <a:tcPr/>
                </a:tc>
                <a:tc>
                  <a:txBody>
                    <a:bodyPr/>
                    <a:lstStyle/>
                    <a:p>
                      <a:pPr algn="ctr"/>
                      <a:r>
                        <a:rPr lang="en-US" sz="2400" dirty="0"/>
                        <a:t>/</a:t>
                      </a:r>
                    </a:p>
                  </a:txBody>
                  <a:tcPr/>
                </a:tc>
                <a:extLst>
                  <a:ext uri="{0D108BD9-81ED-4DB2-BD59-A6C34878D82A}">
                    <a16:rowId xmlns:a16="http://schemas.microsoft.com/office/drawing/2014/main" val="3676232739"/>
                  </a:ext>
                </a:extLst>
              </a:tr>
            </a:tbl>
          </a:graphicData>
        </a:graphic>
      </p:graphicFrame>
      <p:sp>
        <p:nvSpPr>
          <p:cNvPr id="51" name="Oval 50">
            <a:extLst>
              <a:ext uri="{FF2B5EF4-FFF2-40B4-BE49-F238E27FC236}">
                <a16:creationId xmlns:a16="http://schemas.microsoft.com/office/drawing/2014/main" id="{8BA23D82-F58D-2141-B850-ECB988D37332}"/>
              </a:ext>
            </a:extLst>
          </p:cNvPr>
          <p:cNvSpPr/>
          <p:nvPr/>
        </p:nvSpPr>
        <p:spPr>
          <a:xfrm>
            <a:off x="7846264" y="1908840"/>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v</a:t>
            </a:r>
          </a:p>
        </p:txBody>
      </p:sp>
      <p:cxnSp>
        <p:nvCxnSpPr>
          <p:cNvPr id="52" name="Straight Connector 51">
            <a:extLst>
              <a:ext uri="{FF2B5EF4-FFF2-40B4-BE49-F238E27FC236}">
                <a16:creationId xmlns:a16="http://schemas.microsoft.com/office/drawing/2014/main" id="{89B7C048-D53A-3B4A-B647-66F8408EF7C3}"/>
              </a:ext>
            </a:extLst>
          </p:cNvPr>
          <p:cNvCxnSpPr/>
          <p:nvPr/>
        </p:nvCxnSpPr>
        <p:spPr>
          <a:xfrm>
            <a:off x="5491816" y="1132366"/>
            <a:ext cx="0" cy="524308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B8557AE4-3F3C-9E4C-919A-799130BE64BA}"/>
              </a:ext>
            </a:extLst>
          </p:cNvPr>
          <p:cNvSpPr txBox="1"/>
          <p:nvPr/>
        </p:nvSpPr>
        <p:spPr>
          <a:xfrm>
            <a:off x="2016669" y="1670814"/>
            <a:ext cx="324128" cy="461665"/>
          </a:xfrm>
          <a:prstGeom prst="rect">
            <a:avLst/>
          </a:prstGeom>
          <a:noFill/>
        </p:spPr>
        <p:txBody>
          <a:bodyPr wrap="none" rtlCol="0">
            <a:spAutoFit/>
          </a:bodyPr>
          <a:lstStyle/>
          <a:p>
            <a:r>
              <a:rPr lang="en-US" sz="2400" dirty="0"/>
              <a:t>v</a:t>
            </a:r>
          </a:p>
        </p:txBody>
      </p:sp>
      <p:sp>
        <p:nvSpPr>
          <p:cNvPr id="8" name="TextBox 7">
            <a:extLst>
              <a:ext uri="{FF2B5EF4-FFF2-40B4-BE49-F238E27FC236}">
                <a16:creationId xmlns:a16="http://schemas.microsoft.com/office/drawing/2014/main" id="{7EE12D51-0410-1147-92F9-4D86E76CF5E8}"/>
              </a:ext>
            </a:extLst>
          </p:cNvPr>
          <p:cNvSpPr txBox="1"/>
          <p:nvPr/>
        </p:nvSpPr>
        <p:spPr>
          <a:xfrm>
            <a:off x="6168868" y="4448908"/>
            <a:ext cx="3059719" cy="1754326"/>
          </a:xfrm>
          <a:prstGeom prst="rect">
            <a:avLst/>
          </a:prstGeom>
          <a:noFill/>
        </p:spPr>
        <p:txBody>
          <a:bodyPr wrap="square" rtlCol="0">
            <a:spAutoFit/>
          </a:bodyPr>
          <a:lstStyle/>
          <a:p>
            <a:r>
              <a:rPr lang="en-US" sz="3600" strike="sngStrike" dirty="0" err="1"/>
              <a:t>makeSet</a:t>
            </a:r>
            <a:r>
              <a:rPr lang="en-US" sz="3600" strike="sngStrike" dirty="0"/>
              <a:t>(u)</a:t>
            </a:r>
          </a:p>
          <a:p>
            <a:r>
              <a:rPr lang="en-US" sz="3600" strike="sngStrike" dirty="0" err="1"/>
              <a:t>makeSet</a:t>
            </a:r>
            <a:r>
              <a:rPr lang="en-US" sz="3600" strike="sngStrike" dirty="0"/>
              <a:t>(v)</a:t>
            </a:r>
          </a:p>
          <a:p>
            <a:r>
              <a:rPr lang="en-US" sz="3600" strike="sngStrike" dirty="0"/>
              <a:t>union(u, v)</a:t>
            </a:r>
          </a:p>
        </p:txBody>
      </p:sp>
      <p:cxnSp>
        <p:nvCxnSpPr>
          <p:cNvPr id="6" name="Straight Arrow Connector 5">
            <a:extLst>
              <a:ext uri="{FF2B5EF4-FFF2-40B4-BE49-F238E27FC236}">
                <a16:creationId xmlns:a16="http://schemas.microsoft.com/office/drawing/2014/main" id="{0C0DEBD2-4158-9349-9BD8-AC8AD0B3657A}"/>
              </a:ext>
            </a:extLst>
          </p:cNvPr>
          <p:cNvCxnSpPr>
            <a:cxnSpLocks/>
            <a:endCxn id="51" idx="4"/>
          </p:cNvCxnSpPr>
          <p:nvPr/>
        </p:nvCxnSpPr>
        <p:spPr>
          <a:xfrm flipV="1">
            <a:off x="8088923" y="2704109"/>
            <a:ext cx="199145" cy="474765"/>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7F60C01-0614-054A-8051-89AAA7BC7654}"/>
              </a:ext>
            </a:extLst>
          </p:cNvPr>
          <p:cNvSpPr txBox="1"/>
          <p:nvPr/>
        </p:nvSpPr>
        <p:spPr>
          <a:xfrm>
            <a:off x="408767" y="3441680"/>
            <a:ext cx="4308218" cy="3416320"/>
          </a:xfrm>
          <a:prstGeom prst="rect">
            <a:avLst/>
          </a:prstGeom>
          <a:noFill/>
        </p:spPr>
        <p:txBody>
          <a:bodyPr wrap="square" rtlCol="0">
            <a:spAutoFit/>
          </a:bodyPr>
          <a:lstStyle/>
          <a:p>
            <a:r>
              <a:rPr lang="en-US" dirty="0"/>
              <a:t>union – almost the same as before</a:t>
            </a:r>
          </a:p>
          <a:p>
            <a:pPr marL="285750" indent="-285750">
              <a:buFont typeface="Arial" panose="020B0604020202020204" pitchFamily="34" charset="0"/>
              <a:buChar char="•"/>
            </a:pPr>
            <a:r>
              <a:rPr lang="en-US" dirty="0"/>
              <a:t>update one of the roots to point to the other root (in this case we had node u’s position in the array store index 1, as v is now its parent)</a:t>
            </a:r>
          </a:p>
          <a:p>
            <a:pPr marL="285750" indent="-285750">
              <a:buFont typeface="Arial" panose="020B0604020202020204" pitchFamily="34" charset="0"/>
              <a:buChar char="•"/>
            </a:pPr>
            <a:r>
              <a:rPr lang="en-US" dirty="0"/>
              <a:t>Note: since this was a tie, we update the rank to be 1 bigger than before. Because we store (-1 * rank) – 1 in our array, this actually just the same as subtracting 1. Before we stored -1 because the rank was 0, and now when the rank is 1 we’ll store -2.</a:t>
            </a:r>
          </a:p>
        </p:txBody>
      </p:sp>
      <p:sp>
        <p:nvSpPr>
          <p:cNvPr id="16" name="TextBox 15">
            <a:extLst>
              <a:ext uri="{FF2B5EF4-FFF2-40B4-BE49-F238E27FC236}">
                <a16:creationId xmlns:a16="http://schemas.microsoft.com/office/drawing/2014/main" id="{2A1E491D-6895-2842-A8B8-9AC37454F850}"/>
              </a:ext>
            </a:extLst>
          </p:cNvPr>
          <p:cNvSpPr txBox="1"/>
          <p:nvPr/>
        </p:nvSpPr>
        <p:spPr>
          <a:xfrm>
            <a:off x="484868" y="1514938"/>
            <a:ext cx="5006948" cy="369332"/>
          </a:xfrm>
          <a:prstGeom prst="rect">
            <a:avLst/>
          </a:prstGeom>
          <a:noFill/>
        </p:spPr>
        <p:txBody>
          <a:bodyPr wrap="none" rtlCol="0">
            <a:spAutoFit/>
          </a:bodyPr>
          <a:lstStyle/>
          <a:p>
            <a:r>
              <a:rPr lang="en-US" dirty="0"/>
              <a:t>note: formula to store in root notes is (-1 * rank) - 1</a:t>
            </a:r>
          </a:p>
        </p:txBody>
      </p:sp>
    </p:spTree>
    <p:extLst>
      <p:ext uri="{BB962C8B-B14F-4D97-AF65-F5344CB8AC3E}">
        <p14:creationId xmlns:p14="http://schemas.microsoft.com/office/powerpoint/2010/main" val="34202572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36E3E-90C8-354E-B462-935E73A9A042}"/>
              </a:ext>
            </a:extLst>
          </p:cNvPr>
          <p:cNvSpPr>
            <a:spLocks noGrp="1"/>
          </p:cNvSpPr>
          <p:nvPr>
            <p:ph type="title"/>
          </p:nvPr>
        </p:nvSpPr>
        <p:spPr/>
        <p:txBody>
          <a:bodyPr/>
          <a:lstStyle/>
          <a:p>
            <a:r>
              <a:rPr lang="en-US" dirty="0"/>
              <a:t>Exercise maybe</a:t>
            </a:r>
          </a:p>
        </p:txBody>
      </p:sp>
      <p:sp>
        <p:nvSpPr>
          <p:cNvPr id="3" name="Content Placeholder 2">
            <a:extLst>
              <a:ext uri="{FF2B5EF4-FFF2-40B4-BE49-F238E27FC236}">
                <a16:creationId xmlns:a16="http://schemas.microsoft.com/office/drawing/2014/main" id="{3CD2478E-A764-8C4A-A1BC-36751FA9B8B8}"/>
              </a:ext>
            </a:extLst>
          </p:cNvPr>
          <p:cNvSpPr>
            <a:spLocks noGrp="1"/>
          </p:cNvSpPr>
          <p:nvPr>
            <p:ph idx="1"/>
          </p:nvPr>
        </p:nvSpPr>
        <p:spPr/>
        <p:txBody>
          <a:bodyPr>
            <a:normAutofit lnSpcReduction="10000"/>
          </a:bodyPr>
          <a:lstStyle/>
          <a:p>
            <a:pPr marL="128016" lvl="1" indent="0">
              <a:buNone/>
            </a:pPr>
            <a:r>
              <a:rPr lang="en-US" dirty="0"/>
              <a:t>       			   a	        b		c	d	    e	         f	            g</a:t>
            </a:r>
          </a:p>
          <a:p>
            <a:pPr marL="128016" lvl="1" indent="0">
              <a:buNone/>
            </a:pPr>
            <a:endParaRPr lang="en-US" dirty="0"/>
          </a:p>
          <a:p>
            <a:pPr marL="128016" lvl="1" indent="0">
              <a:buNone/>
            </a:pPr>
            <a:endParaRPr lang="en-US" dirty="0"/>
          </a:p>
          <a:p>
            <a:pPr marL="128016" lvl="1" indent="0">
              <a:buNone/>
            </a:pPr>
            <a:endParaRPr lang="en-US" dirty="0"/>
          </a:p>
          <a:p>
            <a:pPr marL="128016" lvl="1" indent="0">
              <a:buNone/>
            </a:pPr>
            <a:endParaRPr lang="en-US" dirty="0"/>
          </a:p>
          <a:p>
            <a:pPr marL="128016" lvl="1" indent="0">
              <a:buNone/>
            </a:pPr>
            <a:r>
              <a:rPr lang="en-US" sz="2800" dirty="0"/>
              <a:t>already set up all the </a:t>
            </a:r>
            <a:r>
              <a:rPr lang="en-US" sz="2800" dirty="0" err="1"/>
              <a:t>makeSet</a:t>
            </a:r>
            <a:r>
              <a:rPr lang="en-US" sz="2800" dirty="0"/>
              <a:t> calls in the area</a:t>
            </a:r>
          </a:p>
          <a:p>
            <a:pPr lvl="1"/>
            <a:r>
              <a:rPr lang="en-US" sz="2800" dirty="0"/>
              <a:t>union(a, b)</a:t>
            </a:r>
          </a:p>
          <a:p>
            <a:pPr lvl="1"/>
            <a:r>
              <a:rPr lang="en-US" sz="2800" dirty="0"/>
              <a:t>union(c, d)</a:t>
            </a:r>
          </a:p>
          <a:p>
            <a:pPr lvl="1"/>
            <a:r>
              <a:rPr lang="en-US" sz="2800" dirty="0"/>
              <a:t>union(e, f)</a:t>
            </a:r>
          </a:p>
          <a:p>
            <a:pPr lvl="1"/>
            <a:r>
              <a:rPr lang="en-US" sz="2800" dirty="0"/>
              <a:t>union(a, g)</a:t>
            </a:r>
          </a:p>
          <a:p>
            <a:pPr lvl="1"/>
            <a:r>
              <a:rPr lang="en-US" sz="2800" dirty="0"/>
              <a:t>union(c, e)</a:t>
            </a:r>
          </a:p>
          <a:p>
            <a:pPr lvl="1"/>
            <a:r>
              <a:rPr lang="en-US" sz="2800" dirty="0"/>
              <a:t>union(a, c)</a:t>
            </a:r>
          </a:p>
        </p:txBody>
      </p:sp>
      <p:sp>
        <p:nvSpPr>
          <p:cNvPr id="4" name="Footer Placeholder 3">
            <a:extLst>
              <a:ext uri="{FF2B5EF4-FFF2-40B4-BE49-F238E27FC236}">
                <a16:creationId xmlns:a16="http://schemas.microsoft.com/office/drawing/2014/main" id="{3859EF5E-EDB8-0946-9B3C-86B9A9F3386E}"/>
              </a:ext>
            </a:extLst>
          </p:cNvPr>
          <p:cNvSpPr>
            <a:spLocks noGrp="1"/>
          </p:cNvSpPr>
          <p:nvPr>
            <p:ph type="ftr" sz="quarter" idx="11"/>
          </p:nvPr>
        </p:nvSpPr>
        <p:spPr/>
        <p:txBody>
          <a:bodyPr/>
          <a:lstStyle/>
          <a:p>
            <a:r>
              <a:rPr lang="en-US"/>
              <a:t>CSE 373 SP 18 - Kasey Champion</a:t>
            </a:r>
          </a:p>
        </p:txBody>
      </p:sp>
      <p:sp>
        <p:nvSpPr>
          <p:cNvPr id="5" name="Slide Number Placeholder 4">
            <a:extLst>
              <a:ext uri="{FF2B5EF4-FFF2-40B4-BE49-F238E27FC236}">
                <a16:creationId xmlns:a16="http://schemas.microsoft.com/office/drawing/2014/main" id="{8B4C7014-3CA8-2B47-8967-E8E01C476B7C}"/>
              </a:ext>
            </a:extLst>
          </p:cNvPr>
          <p:cNvSpPr>
            <a:spLocks noGrp="1"/>
          </p:cNvSpPr>
          <p:nvPr>
            <p:ph type="sldNum" sz="quarter" idx="12"/>
          </p:nvPr>
        </p:nvSpPr>
        <p:spPr/>
        <p:txBody>
          <a:bodyPr/>
          <a:lstStyle/>
          <a:p>
            <a:fld id="{659665DE-58FC-41F4-AC58-2C90A5E00527}" type="slidenum">
              <a:rPr lang="en-US" smtClean="0"/>
              <a:t>28</a:t>
            </a:fld>
            <a:endParaRPr lang="en-US"/>
          </a:p>
        </p:txBody>
      </p:sp>
      <p:graphicFrame>
        <p:nvGraphicFramePr>
          <p:cNvPr id="6" name="Table 5">
            <a:extLst>
              <a:ext uri="{FF2B5EF4-FFF2-40B4-BE49-F238E27FC236}">
                <a16:creationId xmlns:a16="http://schemas.microsoft.com/office/drawing/2014/main" id="{84B03144-AEB1-AE4C-A3FE-3F3F29FAFD37}"/>
              </a:ext>
            </a:extLst>
          </p:cNvPr>
          <p:cNvGraphicFramePr>
            <a:graphicFrameLocks noGrp="1"/>
          </p:cNvGraphicFramePr>
          <p:nvPr>
            <p:extLst>
              <p:ext uri="{D42A27DB-BD31-4B8C-83A1-F6EECF244321}">
                <p14:modId xmlns:p14="http://schemas.microsoft.com/office/powerpoint/2010/main" val="4203246118"/>
              </p:ext>
            </p:extLst>
          </p:nvPr>
        </p:nvGraphicFramePr>
        <p:xfrm>
          <a:off x="3051907" y="1870481"/>
          <a:ext cx="8128001" cy="914400"/>
        </p:xfrm>
        <a:graphic>
          <a:graphicData uri="http://schemas.openxmlformats.org/drawingml/2006/table">
            <a:tbl>
              <a:tblPr firstRow="1" bandRow="1">
                <a:tableStyleId>{5C22544A-7EE6-4342-B048-85BDC9FD1C3A}</a:tableStyleId>
              </a:tblPr>
              <a:tblGrid>
                <a:gridCol w="1161143">
                  <a:extLst>
                    <a:ext uri="{9D8B030D-6E8A-4147-A177-3AD203B41FA5}">
                      <a16:colId xmlns:a16="http://schemas.microsoft.com/office/drawing/2014/main" val="431705605"/>
                    </a:ext>
                  </a:extLst>
                </a:gridCol>
                <a:gridCol w="1161143">
                  <a:extLst>
                    <a:ext uri="{9D8B030D-6E8A-4147-A177-3AD203B41FA5}">
                      <a16:colId xmlns:a16="http://schemas.microsoft.com/office/drawing/2014/main" val="3379894444"/>
                    </a:ext>
                  </a:extLst>
                </a:gridCol>
                <a:gridCol w="1161143">
                  <a:extLst>
                    <a:ext uri="{9D8B030D-6E8A-4147-A177-3AD203B41FA5}">
                      <a16:colId xmlns:a16="http://schemas.microsoft.com/office/drawing/2014/main" val="2140156208"/>
                    </a:ext>
                  </a:extLst>
                </a:gridCol>
                <a:gridCol w="1161143">
                  <a:extLst>
                    <a:ext uri="{9D8B030D-6E8A-4147-A177-3AD203B41FA5}">
                      <a16:colId xmlns:a16="http://schemas.microsoft.com/office/drawing/2014/main" val="1183735283"/>
                    </a:ext>
                  </a:extLst>
                </a:gridCol>
                <a:gridCol w="1161143">
                  <a:extLst>
                    <a:ext uri="{9D8B030D-6E8A-4147-A177-3AD203B41FA5}">
                      <a16:colId xmlns:a16="http://schemas.microsoft.com/office/drawing/2014/main" val="1845867615"/>
                    </a:ext>
                  </a:extLst>
                </a:gridCol>
                <a:gridCol w="1161143">
                  <a:extLst>
                    <a:ext uri="{9D8B030D-6E8A-4147-A177-3AD203B41FA5}">
                      <a16:colId xmlns:a16="http://schemas.microsoft.com/office/drawing/2014/main" val="3319643814"/>
                    </a:ext>
                  </a:extLst>
                </a:gridCol>
                <a:gridCol w="1161143">
                  <a:extLst>
                    <a:ext uri="{9D8B030D-6E8A-4147-A177-3AD203B41FA5}">
                      <a16:colId xmlns:a16="http://schemas.microsoft.com/office/drawing/2014/main" val="3678307002"/>
                    </a:ext>
                  </a:extLst>
                </a:gridCol>
              </a:tblGrid>
              <a:tr h="0">
                <a:tc>
                  <a:txBody>
                    <a:bodyPr/>
                    <a:lstStyle/>
                    <a:p>
                      <a:pPr algn="ctr"/>
                      <a:r>
                        <a:rPr lang="en-US" sz="2400" dirty="0"/>
                        <a:t>0</a:t>
                      </a:r>
                    </a:p>
                  </a:txBody>
                  <a:tcPr/>
                </a:tc>
                <a:tc>
                  <a:txBody>
                    <a:bodyPr/>
                    <a:lstStyle/>
                    <a:p>
                      <a:pPr algn="ctr"/>
                      <a:r>
                        <a:rPr lang="en-US" sz="2400" dirty="0"/>
                        <a:t>1</a:t>
                      </a:r>
                    </a:p>
                  </a:txBody>
                  <a:tcPr/>
                </a:tc>
                <a:tc>
                  <a:txBody>
                    <a:bodyPr/>
                    <a:lstStyle/>
                    <a:p>
                      <a:pPr algn="ctr"/>
                      <a:r>
                        <a:rPr lang="en-US" sz="2400" dirty="0"/>
                        <a:t>2</a:t>
                      </a:r>
                    </a:p>
                  </a:txBody>
                  <a:tcPr/>
                </a:tc>
                <a:tc>
                  <a:txBody>
                    <a:bodyPr/>
                    <a:lstStyle/>
                    <a:p>
                      <a:pPr algn="ctr"/>
                      <a:r>
                        <a:rPr lang="en-US" sz="2400" dirty="0"/>
                        <a:t>3</a:t>
                      </a:r>
                    </a:p>
                  </a:txBody>
                  <a:tcPr/>
                </a:tc>
                <a:tc>
                  <a:txBody>
                    <a:bodyPr/>
                    <a:lstStyle/>
                    <a:p>
                      <a:pPr algn="ctr"/>
                      <a:r>
                        <a:rPr lang="en-US" sz="2400" dirty="0"/>
                        <a:t>4</a:t>
                      </a:r>
                    </a:p>
                  </a:txBody>
                  <a:tcPr/>
                </a:tc>
                <a:tc>
                  <a:txBody>
                    <a:bodyPr/>
                    <a:lstStyle/>
                    <a:p>
                      <a:pPr algn="ctr"/>
                      <a:r>
                        <a:rPr lang="en-US" sz="2400" dirty="0"/>
                        <a:t>5</a:t>
                      </a:r>
                    </a:p>
                  </a:txBody>
                  <a:tcPr/>
                </a:tc>
                <a:tc>
                  <a:txBody>
                    <a:bodyPr/>
                    <a:lstStyle/>
                    <a:p>
                      <a:pPr algn="ctr"/>
                      <a:r>
                        <a:rPr lang="en-US" sz="2400" dirty="0"/>
                        <a:t>6</a:t>
                      </a:r>
                    </a:p>
                  </a:txBody>
                  <a:tcPr/>
                </a:tc>
                <a:extLst>
                  <a:ext uri="{0D108BD9-81ED-4DB2-BD59-A6C34878D82A}">
                    <a16:rowId xmlns:a16="http://schemas.microsoft.com/office/drawing/2014/main" val="607537579"/>
                  </a:ext>
                </a:extLst>
              </a:tr>
              <a:tr h="370840">
                <a:tc>
                  <a:txBody>
                    <a:bodyPr/>
                    <a:lstStyle/>
                    <a:p>
                      <a:pPr algn="ctr"/>
                      <a:r>
                        <a:rPr lang="en-US" sz="2400" dirty="0"/>
                        <a:t>-1</a:t>
                      </a:r>
                    </a:p>
                  </a:txBody>
                  <a:tcPr/>
                </a:tc>
                <a:tc>
                  <a:txBody>
                    <a:bodyPr/>
                    <a:lstStyle/>
                    <a:p>
                      <a:pPr algn="ctr"/>
                      <a:r>
                        <a:rPr lang="en-US" sz="2400" dirty="0"/>
                        <a:t>-1</a:t>
                      </a:r>
                    </a:p>
                  </a:txBody>
                  <a:tcPr/>
                </a:tc>
                <a:tc>
                  <a:txBody>
                    <a:bodyPr/>
                    <a:lstStyle/>
                    <a:p>
                      <a:pPr algn="ctr"/>
                      <a:r>
                        <a:rPr lang="en-US" sz="2400" dirty="0"/>
                        <a:t>-1</a:t>
                      </a:r>
                    </a:p>
                  </a:txBody>
                  <a:tcPr/>
                </a:tc>
                <a:tc>
                  <a:txBody>
                    <a:bodyPr/>
                    <a:lstStyle/>
                    <a:p>
                      <a:pPr algn="ctr"/>
                      <a:r>
                        <a:rPr lang="en-US" sz="2400" dirty="0"/>
                        <a:t>-1</a:t>
                      </a:r>
                    </a:p>
                  </a:txBody>
                  <a:tcPr/>
                </a:tc>
                <a:tc>
                  <a:txBody>
                    <a:bodyPr/>
                    <a:lstStyle/>
                    <a:p>
                      <a:pPr algn="ctr"/>
                      <a:r>
                        <a:rPr lang="en-US" sz="2400" dirty="0"/>
                        <a:t>-1</a:t>
                      </a:r>
                    </a:p>
                  </a:txBody>
                  <a:tcPr/>
                </a:tc>
                <a:tc>
                  <a:txBody>
                    <a:bodyPr/>
                    <a:lstStyle/>
                    <a:p>
                      <a:pPr algn="ctr"/>
                      <a:r>
                        <a:rPr lang="en-US" sz="2400" dirty="0"/>
                        <a:t>-1</a:t>
                      </a:r>
                    </a:p>
                  </a:txBody>
                  <a:tcPr/>
                </a:tc>
                <a:tc>
                  <a:txBody>
                    <a:bodyPr/>
                    <a:lstStyle/>
                    <a:p>
                      <a:pPr algn="ctr"/>
                      <a:r>
                        <a:rPr lang="en-US" sz="2400" dirty="0"/>
                        <a:t>-1</a:t>
                      </a:r>
                    </a:p>
                  </a:txBody>
                  <a:tcPr/>
                </a:tc>
                <a:extLst>
                  <a:ext uri="{0D108BD9-81ED-4DB2-BD59-A6C34878D82A}">
                    <a16:rowId xmlns:a16="http://schemas.microsoft.com/office/drawing/2014/main" val="2573344130"/>
                  </a:ext>
                </a:extLst>
              </a:tr>
            </a:tbl>
          </a:graphicData>
        </a:graphic>
      </p:graphicFrame>
    </p:spTree>
    <p:extLst>
      <p:ext uri="{BB962C8B-B14F-4D97-AF65-F5344CB8AC3E}">
        <p14:creationId xmlns:p14="http://schemas.microsoft.com/office/powerpoint/2010/main" val="31885201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1043D-EB46-A24F-9693-D787F3484A37}"/>
              </a:ext>
            </a:extLst>
          </p:cNvPr>
          <p:cNvSpPr>
            <a:spLocks noGrp="1"/>
          </p:cNvSpPr>
          <p:nvPr>
            <p:ph type="title"/>
          </p:nvPr>
        </p:nvSpPr>
        <p:spPr/>
        <p:txBody>
          <a:bodyPr/>
          <a:lstStyle/>
          <a:p>
            <a:r>
              <a:rPr lang="en-US" dirty="0"/>
              <a:t>Summary of the big ideas</a:t>
            </a:r>
          </a:p>
        </p:txBody>
      </p:sp>
      <p:sp>
        <p:nvSpPr>
          <p:cNvPr id="3" name="Content Placeholder 2">
            <a:extLst>
              <a:ext uri="{FF2B5EF4-FFF2-40B4-BE49-F238E27FC236}">
                <a16:creationId xmlns:a16="http://schemas.microsoft.com/office/drawing/2014/main" id="{04D79846-1FA0-A644-96CC-325E8562014A}"/>
              </a:ext>
            </a:extLst>
          </p:cNvPr>
          <p:cNvSpPr>
            <a:spLocks noGrp="1"/>
          </p:cNvSpPr>
          <p:nvPr>
            <p:ph idx="1"/>
          </p:nvPr>
        </p:nvSpPr>
        <p:spPr/>
        <p:txBody>
          <a:bodyPr>
            <a:normAutofit/>
          </a:bodyPr>
          <a:lstStyle/>
          <a:p>
            <a:pPr>
              <a:buFont typeface="Arial" panose="020B0604020202020204" pitchFamily="34" charset="0"/>
              <a:buChar char="•"/>
            </a:pPr>
            <a:r>
              <a:rPr lang="en-US" dirty="0"/>
              <a:t> each node is represented by a position in the </a:t>
            </a:r>
            <a:r>
              <a:rPr lang="en-US" dirty="0" err="1"/>
              <a:t>int</a:t>
            </a:r>
            <a:r>
              <a:rPr lang="en-US" dirty="0"/>
              <a:t> array</a:t>
            </a:r>
          </a:p>
          <a:p>
            <a:pPr>
              <a:buFont typeface="Arial" panose="020B0604020202020204" pitchFamily="34" charset="0"/>
              <a:buChar char="•"/>
            </a:pPr>
            <a:r>
              <a:rPr lang="en-US" dirty="0"/>
              <a:t> each position stores either:</a:t>
            </a:r>
          </a:p>
          <a:p>
            <a:pPr lvl="3">
              <a:buFont typeface="Arial" panose="020B0604020202020204" pitchFamily="34" charset="0"/>
              <a:buChar char="•"/>
            </a:pPr>
            <a:r>
              <a:rPr lang="en-US" sz="2200" dirty="0"/>
              <a:t>the index of its parent, if not the root node</a:t>
            </a:r>
          </a:p>
          <a:p>
            <a:pPr lvl="3">
              <a:buFont typeface="Arial" panose="020B0604020202020204" pitchFamily="34" charset="0"/>
              <a:buChar char="•"/>
            </a:pPr>
            <a:r>
              <a:rPr lang="en-US" sz="2200" dirty="0"/>
              <a:t>-1 * (rank + 1), if the root node</a:t>
            </a:r>
          </a:p>
          <a:p>
            <a:pPr>
              <a:buFont typeface="Arial" panose="020B0604020202020204" pitchFamily="34" charset="0"/>
              <a:buChar char="•"/>
            </a:pPr>
            <a:r>
              <a:rPr lang="en-US" dirty="0"/>
              <a:t> keep track of a dictionary of value to index to be able to jump to a node’s position in the array</a:t>
            </a:r>
          </a:p>
          <a:p>
            <a:pPr>
              <a:buFont typeface="Arial" panose="020B0604020202020204" pitchFamily="34" charset="0"/>
              <a:buChar char="•"/>
            </a:pPr>
            <a:r>
              <a:rPr lang="en-US" dirty="0"/>
              <a:t> apply all the same high level ideas of how the Disjoint Set methods work (</a:t>
            </a:r>
            <a:r>
              <a:rPr lang="en-US" dirty="0" err="1"/>
              <a:t>findSet</a:t>
            </a:r>
            <a:r>
              <a:rPr lang="en-US" dirty="0"/>
              <a:t> and union) for trees, but to the array representation</a:t>
            </a:r>
          </a:p>
          <a:p>
            <a:pPr lvl="1">
              <a:buFont typeface="Arial" panose="020B0604020202020204" pitchFamily="34" charset="0"/>
              <a:buChar char="•"/>
            </a:pPr>
            <a:r>
              <a:rPr lang="en-US" dirty="0" err="1"/>
              <a:t>makeSet</a:t>
            </a:r>
            <a:r>
              <a:rPr lang="en-US" dirty="0"/>
              <a:t> – store -1 (rank of 0) in a new slot in the array</a:t>
            </a:r>
          </a:p>
          <a:p>
            <a:pPr lvl="1">
              <a:buFont typeface="Arial" panose="020B0604020202020204" pitchFamily="34" charset="0"/>
              <a:buChar char="•"/>
            </a:pPr>
            <a:r>
              <a:rPr lang="en-US" dirty="0" err="1"/>
              <a:t>findSet</a:t>
            </a:r>
            <a:r>
              <a:rPr lang="en-US" dirty="0"/>
              <a:t>(value) – jump to the value’s position in your array, and traverse till you reach a negative number (signifies the root).  Do path compression and return the index of the root (the representative of this set).</a:t>
            </a:r>
          </a:p>
          <a:p>
            <a:pPr lvl="1">
              <a:buFont typeface="Arial" panose="020B0604020202020204" pitchFamily="34" charset="0"/>
              <a:buChar char="•"/>
            </a:pPr>
            <a:r>
              <a:rPr lang="en-US" dirty="0"/>
              <a:t>union(</a:t>
            </a:r>
            <a:r>
              <a:rPr lang="en-US" dirty="0" err="1"/>
              <a:t>valueA</a:t>
            </a:r>
            <a:r>
              <a:rPr lang="en-US" dirty="0"/>
              <a:t>, </a:t>
            </a:r>
            <a:r>
              <a:rPr lang="en-US" dirty="0" err="1"/>
              <a:t>valueB</a:t>
            </a:r>
            <a:r>
              <a:rPr lang="en-US" dirty="0"/>
              <a:t>) – call </a:t>
            </a:r>
            <a:r>
              <a:rPr lang="en-US" dirty="0" err="1"/>
              <a:t>findSet</a:t>
            </a:r>
            <a:r>
              <a:rPr lang="en-US" dirty="0"/>
              <a:t>(</a:t>
            </a:r>
            <a:r>
              <a:rPr lang="en-US" dirty="0" err="1"/>
              <a:t>valueA</a:t>
            </a:r>
            <a:r>
              <a:rPr lang="en-US" dirty="0"/>
              <a:t>) and </a:t>
            </a:r>
            <a:r>
              <a:rPr lang="en-US" dirty="0" err="1"/>
              <a:t>findSet</a:t>
            </a:r>
            <a:r>
              <a:rPr lang="en-US" dirty="0"/>
              <a:t>(</a:t>
            </a:r>
            <a:r>
              <a:rPr lang="en-US" dirty="0" err="1"/>
              <a:t>valueB</a:t>
            </a:r>
            <a:r>
              <a:rPr lang="en-US" dirty="0"/>
              <a:t>) to access the ranks and indices of </a:t>
            </a:r>
            <a:r>
              <a:rPr lang="en-US" dirty="0" err="1"/>
              <a:t>valueA</a:t>
            </a:r>
            <a:r>
              <a:rPr lang="en-US" dirty="0"/>
              <a:t> and </a:t>
            </a:r>
            <a:r>
              <a:rPr lang="en-US" dirty="0" err="1"/>
              <a:t>valueB’s</a:t>
            </a:r>
            <a:r>
              <a:rPr lang="en-US" dirty="0"/>
              <a:t> sets.  Compare the ranks like in the tree representation.  You’ll have to be careful when you look up the rank, as the formula stored is (-1 * rank) – 1. If you need to increase the rank because of a tie in ranks, you can just subtract 1 from the current value stored (see previous slide).</a:t>
            </a:r>
          </a:p>
        </p:txBody>
      </p:sp>
      <p:sp>
        <p:nvSpPr>
          <p:cNvPr id="4" name="Footer Placeholder 3">
            <a:extLst>
              <a:ext uri="{FF2B5EF4-FFF2-40B4-BE49-F238E27FC236}">
                <a16:creationId xmlns:a16="http://schemas.microsoft.com/office/drawing/2014/main" id="{965FFC52-FD0A-4C4C-9BFF-CA60D5514292}"/>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C8546529-93E8-A04C-A90A-6D307EA3DE7E}"/>
              </a:ext>
            </a:extLst>
          </p:cNvPr>
          <p:cNvSpPr>
            <a:spLocks noGrp="1"/>
          </p:cNvSpPr>
          <p:nvPr>
            <p:ph type="sldNum" sz="quarter" idx="12"/>
          </p:nvPr>
        </p:nvSpPr>
        <p:spPr/>
        <p:txBody>
          <a:bodyPr/>
          <a:lstStyle/>
          <a:p>
            <a:fld id="{659665DE-58FC-41F4-AC58-2C90A5E00527}" type="slidenum">
              <a:rPr lang="en-US" smtClean="0"/>
              <a:t>29</a:t>
            </a:fld>
            <a:endParaRPr lang="en-US"/>
          </a:p>
        </p:txBody>
      </p:sp>
    </p:spTree>
    <p:extLst>
      <p:ext uri="{BB962C8B-B14F-4D97-AF65-F5344CB8AC3E}">
        <p14:creationId xmlns:p14="http://schemas.microsoft.com/office/powerpoint/2010/main" val="1082358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FB0EC-1B50-1F4B-BB14-24F858F46FF5}"/>
              </a:ext>
            </a:extLst>
          </p:cNvPr>
          <p:cNvSpPr>
            <a:spLocks noGrp="1"/>
          </p:cNvSpPr>
          <p:nvPr>
            <p:ph type="title"/>
          </p:nvPr>
        </p:nvSpPr>
        <p:spPr/>
        <p:txBody>
          <a:bodyPr>
            <a:normAutofit fontScale="90000"/>
          </a:bodyPr>
          <a:lstStyle/>
          <a:p>
            <a:r>
              <a:rPr lang="en-US" dirty="0" err="1"/>
              <a:t>DisjointSet</a:t>
            </a:r>
            <a:r>
              <a:rPr lang="en-US" dirty="0"/>
              <a:t> tree implementation methods recap</a:t>
            </a:r>
          </a:p>
        </p:txBody>
      </p:sp>
      <p:sp>
        <p:nvSpPr>
          <p:cNvPr id="3" name="Content Placeholder 2">
            <a:extLst>
              <a:ext uri="{FF2B5EF4-FFF2-40B4-BE49-F238E27FC236}">
                <a16:creationId xmlns:a16="http://schemas.microsoft.com/office/drawing/2014/main" id="{1EEF34E3-0A5F-7F42-A6D0-474B1BE9B84B}"/>
              </a:ext>
            </a:extLst>
          </p:cNvPr>
          <p:cNvSpPr>
            <a:spLocks noGrp="1"/>
          </p:cNvSpPr>
          <p:nvPr>
            <p:ph idx="1"/>
          </p:nvPr>
        </p:nvSpPr>
        <p:spPr/>
        <p:txBody>
          <a:bodyPr>
            <a:normAutofit fontScale="85000" lnSpcReduction="20000"/>
          </a:bodyPr>
          <a:lstStyle/>
          <a:p>
            <a:r>
              <a:rPr lang="en-US" sz="2800" dirty="0" err="1"/>
              <a:t>findSet</a:t>
            </a:r>
            <a:r>
              <a:rPr lang="en-US" sz="2800" dirty="0"/>
              <a:t>(value):</a:t>
            </a:r>
          </a:p>
          <a:p>
            <a:pPr marL="457200" indent="-457200">
              <a:buFont typeface="+mj-lt"/>
              <a:buAutoNum type="arabicPeriod"/>
            </a:pPr>
            <a:r>
              <a:rPr lang="en-US" sz="2800" dirty="0"/>
              <a:t>jump to the node of value and traverse up to get to the root (representative)</a:t>
            </a:r>
          </a:p>
          <a:p>
            <a:pPr marL="457200" indent="-457200">
              <a:buFont typeface="+mj-lt"/>
              <a:buAutoNum type="arabicPeriod"/>
            </a:pPr>
            <a:r>
              <a:rPr lang="en-US" sz="2800" dirty="0"/>
              <a:t>after finding the representative do </a:t>
            </a:r>
            <a:r>
              <a:rPr lang="en-US" sz="2800" i="1" u="sng" dirty="0"/>
              <a:t>path compression</a:t>
            </a:r>
            <a:r>
              <a:rPr lang="en-US" sz="2800" dirty="0"/>
              <a:t> (point every node from the path you visited to the root directly)</a:t>
            </a:r>
          </a:p>
          <a:p>
            <a:pPr marL="457200" indent="-457200">
              <a:buFont typeface="+mj-lt"/>
              <a:buAutoNum type="arabicPeriod"/>
            </a:pPr>
            <a:r>
              <a:rPr lang="en-US" sz="2800" dirty="0"/>
              <a:t>return the root (representative) of the set value is in</a:t>
            </a:r>
          </a:p>
          <a:p>
            <a:pPr marL="0" indent="0">
              <a:buNone/>
            </a:pPr>
            <a:r>
              <a:rPr lang="en-US" sz="2800" dirty="0"/>
              <a:t>union(</a:t>
            </a:r>
            <a:r>
              <a:rPr lang="en-US" sz="2800" dirty="0" err="1"/>
              <a:t>valueA</a:t>
            </a:r>
            <a:r>
              <a:rPr lang="en-US" sz="2800" dirty="0"/>
              <a:t>, </a:t>
            </a:r>
            <a:r>
              <a:rPr lang="en-US" sz="2800" dirty="0" err="1"/>
              <a:t>valueB</a:t>
            </a:r>
            <a:r>
              <a:rPr lang="en-US" sz="2800" dirty="0"/>
              <a:t>):</a:t>
            </a:r>
          </a:p>
          <a:p>
            <a:pPr marL="514350" indent="-514350">
              <a:buFont typeface="+mj-lt"/>
              <a:buAutoNum type="arabicPeriod"/>
            </a:pPr>
            <a:r>
              <a:rPr lang="en-US" sz="2800" dirty="0"/>
              <a:t>call </a:t>
            </a:r>
            <a:r>
              <a:rPr lang="en-US" sz="2800" dirty="0" err="1"/>
              <a:t>findSet</a:t>
            </a:r>
            <a:r>
              <a:rPr lang="en-US" sz="2800" dirty="0"/>
              <a:t>(</a:t>
            </a:r>
            <a:r>
              <a:rPr lang="en-US" sz="2800" dirty="0" err="1"/>
              <a:t>valueA</a:t>
            </a:r>
            <a:r>
              <a:rPr lang="en-US" sz="2800" dirty="0"/>
              <a:t>) and </a:t>
            </a:r>
            <a:r>
              <a:rPr lang="en-US" sz="2800" dirty="0" err="1"/>
              <a:t>findSet</a:t>
            </a:r>
            <a:r>
              <a:rPr lang="en-US" sz="2800" dirty="0"/>
              <a:t>(</a:t>
            </a:r>
            <a:r>
              <a:rPr lang="en-US" sz="2800" dirty="0" err="1"/>
              <a:t>valueB</a:t>
            </a:r>
            <a:r>
              <a:rPr lang="en-US" sz="2800" dirty="0"/>
              <a:t>) to get access to the root (representative) of both</a:t>
            </a:r>
          </a:p>
          <a:p>
            <a:pPr marL="514350" indent="-514350">
              <a:buFont typeface="+mj-lt"/>
              <a:buAutoNum type="arabicPeriod"/>
            </a:pPr>
            <a:r>
              <a:rPr lang="en-US" sz="2800" dirty="0"/>
              <a:t>merge by setting one root to point to the other root (one root becomes the parent of the other root)</a:t>
            </a:r>
          </a:p>
          <a:p>
            <a:pPr marL="688086" lvl="1" indent="-514350"/>
            <a:r>
              <a:rPr lang="en-US" sz="2400" dirty="0"/>
              <a:t>if </a:t>
            </a:r>
            <a:r>
              <a:rPr lang="en-US" sz="2400" dirty="0" err="1"/>
              <a:t>treeA’s</a:t>
            </a:r>
            <a:r>
              <a:rPr lang="en-US" sz="2400" dirty="0"/>
              <a:t> rank == </a:t>
            </a:r>
            <a:r>
              <a:rPr lang="en-US" sz="2400" dirty="0" err="1"/>
              <a:t>treeB’s</a:t>
            </a:r>
            <a:r>
              <a:rPr lang="en-US" sz="2400" dirty="0"/>
              <a:t> rank: </a:t>
            </a:r>
          </a:p>
          <a:p>
            <a:pPr marL="870966" lvl="2" indent="-514350"/>
            <a:r>
              <a:rPr lang="en-US" sz="2000" dirty="0"/>
              <a:t>It doesn’t matter which is the parent so choose arbitrarily. Increase the rank by one.</a:t>
            </a:r>
          </a:p>
          <a:p>
            <a:pPr marL="688086" lvl="1" indent="-514350"/>
            <a:r>
              <a:rPr lang="en-US" sz="2400" dirty="0"/>
              <a:t>otherwise: </a:t>
            </a:r>
          </a:p>
          <a:p>
            <a:pPr marL="870966" lvl="2" indent="-514350"/>
            <a:r>
              <a:rPr lang="en-US" sz="2000" dirty="0"/>
              <a:t>Choose the larger rank tree to become the parent. The rank is just the rank of the parent.</a:t>
            </a:r>
          </a:p>
          <a:p>
            <a:pPr marL="688086" lvl="1" indent="-514350"/>
            <a:endParaRPr lang="en-US" sz="2400" dirty="0"/>
          </a:p>
          <a:p>
            <a:pPr marL="457200" indent="-457200">
              <a:buFont typeface="+mj-lt"/>
              <a:buAutoNum type="arabicPeriod"/>
            </a:pPr>
            <a:endParaRPr lang="en-US" sz="2800" dirty="0"/>
          </a:p>
          <a:p>
            <a:pPr marL="457200" indent="-457200">
              <a:buFont typeface="+mj-lt"/>
              <a:buAutoNum type="arabicPeriod"/>
            </a:pPr>
            <a:endParaRPr lang="en-US" sz="2800" dirty="0"/>
          </a:p>
        </p:txBody>
      </p:sp>
      <p:sp>
        <p:nvSpPr>
          <p:cNvPr id="4" name="Footer Placeholder 3">
            <a:extLst>
              <a:ext uri="{FF2B5EF4-FFF2-40B4-BE49-F238E27FC236}">
                <a16:creationId xmlns:a16="http://schemas.microsoft.com/office/drawing/2014/main" id="{5C15BC05-8885-1446-AC88-795D2AA6D2F7}"/>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FC7C4160-6C73-B446-93ED-406DDE20913D}"/>
              </a:ext>
            </a:extLst>
          </p:cNvPr>
          <p:cNvSpPr>
            <a:spLocks noGrp="1"/>
          </p:cNvSpPr>
          <p:nvPr>
            <p:ph type="sldNum" sz="quarter" idx="12"/>
          </p:nvPr>
        </p:nvSpPr>
        <p:spPr/>
        <p:txBody>
          <a:bodyPr/>
          <a:lstStyle/>
          <a:p>
            <a:fld id="{659665DE-58FC-41F4-AC58-2C90A5E00527}" type="slidenum">
              <a:rPr lang="en-US" smtClean="0"/>
              <a:t>3</a:t>
            </a:fld>
            <a:endParaRPr lang="en-US"/>
          </a:p>
        </p:txBody>
      </p:sp>
    </p:spTree>
    <p:extLst>
      <p:ext uri="{BB962C8B-B14F-4D97-AF65-F5344CB8AC3E}">
        <p14:creationId xmlns:p14="http://schemas.microsoft.com/office/powerpoint/2010/main" val="1427560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4005D-2570-4AAA-97FC-E9CF87660CAB}"/>
              </a:ext>
            </a:extLst>
          </p:cNvPr>
          <p:cNvSpPr>
            <a:spLocks noGrp="1"/>
          </p:cNvSpPr>
          <p:nvPr>
            <p:ph type="title"/>
          </p:nvPr>
        </p:nvSpPr>
        <p:spPr/>
        <p:txBody>
          <a:bodyPr/>
          <a:lstStyle/>
          <a:p>
            <a:r>
              <a:rPr lang="en-US" dirty="0"/>
              <a:t>Optimized Disjoint Set Runtime</a:t>
            </a:r>
          </a:p>
        </p:txBody>
      </p:sp>
      <p:sp>
        <p:nvSpPr>
          <p:cNvPr id="3" name="Content Placeholder 2">
            <a:extLst>
              <a:ext uri="{FF2B5EF4-FFF2-40B4-BE49-F238E27FC236}">
                <a16:creationId xmlns:a16="http://schemas.microsoft.com/office/drawing/2014/main" id="{02451A80-EB66-4FDC-97B8-FF8BDE1700CB}"/>
              </a:ext>
            </a:extLst>
          </p:cNvPr>
          <p:cNvSpPr>
            <a:spLocks noGrp="1"/>
          </p:cNvSpPr>
          <p:nvPr>
            <p:ph idx="1"/>
          </p:nvPr>
        </p:nvSpPr>
        <p:spPr/>
        <p:txBody>
          <a:bodyPr>
            <a:normAutofit/>
          </a:bodyPr>
          <a:lstStyle/>
          <a:p>
            <a:r>
              <a:rPr lang="en-US" b="1" u="sng" dirty="0" err="1"/>
              <a:t>makeSet</a:t>
            </a:r>
            <a:r>
              <a:rPr lang="en-US" b="1" u="sng" dirty="0"/>
              <a:t>(x)</a:t>
            </a:r>
          </a:p>
          <a:p>
            <a:r>
              <a:rPr lang="en-US" dirty="0"/>
              <a:t> </a:t>
            </a:r>
            <a:r>
              <a:rPr lang="en-US" dirty="0">
                <a:solidFill>
                  <a:srgbClr val="B6A479"/>
                </a:solidFill>
              </a:rPr>
              <a:t>Without Optimizations</a:t>
            </a:r>
          </a:p>
          <a:p>
            <a:r>
              <a:rPr lang="en-US" dirty="0">
                <a:solidFill>
                  <a:srgbClr val="4C3282"/>
                </a:solidFill>
              </a:rPr>
              <a:t> With Optimizations</a:t>
            </a:r>
          </a:p>
          <a:p>
            <a:r>
              <a:rPr lang="en-US" b="1" u="sng" dirty="0" err="1"/>
              <a:t>findSet</a:t>
            </a:r>
            <a:r>
              <a:rPr lang="en-US" b="1" u="sng" dirty="0"/>
              <a:t>(x)</a:t>
            </a:r>
          </a:p>
          <a:p>
            <a:r>
              <a:rPr lang="en-US" dirty="0">
                <a:solidFill>
                  <a:srgbClr val="B6A479"/>
                </a:solidFill>
              </a:rPr>
              <a:t> Without Optimizations</a:t>
            </a:r>
          </a:p>
          <a:p>
            <a:r>
              <a:rPr lang="en-US" dirty="0"/>
              <a:t> </a:t>
            </a:r>
            <a:r>
              <a:rPr lang="en-US" dirty="0">
                <a:solidFill>
                  <a:srgbClr val="4C3282"/>
                </a:solidFill>
              </a:rPr>
              <a:t>With Optimizations</a:t>
            </a:r>
          </a:p>
          <a:p>
            <a:r>
              <a:rPr lang="en-US" b="1" u="sng" dirty="0"/>
              <a:t>union(x, y)</a:t>
            </a:r>
          </a:p>
          <a:p>
            <a:r>
              <a:rPr lang="en-US" dirty="0"/>
              <a:t> </a:t>
            </a:r>
            <a:r>
              <a:rPr lang="en-US" dirty="0">
                <a:solidFill>
                  <a:srgbClr val="B6A479"/>
                </a:solidFill>
              </a:rPr>
              <a:t>Without Optimizations</a:t>
            </a:r>
          </a:p>
          <a:p>
            <a:r>
              <a:rPr lang="en-US" dirty="0">
                <a:solidFill>
                  <a:srgbClr val="4C3282"/>
                </a:solidFill>
              </a:rPr>
              <a:t> With Optimizations</a:t>
            </a:r>
          </a:p>
        </p:txBody>
      </p:sp>
      <p:sp>
        <p:nvSpPr>
          <p:cNvPr id="4" name="Footer Placeholder 3">
            <a:extLst>
              <a:ext uri="{FF2B5EF4-FFF2-40B4-BE49-F238E27FC236}">
                <a16:creationId xmlns:a16="http://schemas.microsoft.com/office/drawing/2014/main" id="{F41FC942-39CA-433B-BB2F-4C1C577C7371}"/>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83DEDF1C-3D83-4E0E-9FCE-777A8E8B5CB8}"/>
              </a:ext>
            </a:extLst>
          </p:cNvPr>
          <p:cNvSpPr>
            <a:spLocks noGrp="1"/>
          </p:cNvSpPr>
          <p:nvPr>
            <p:ph type="sldNum" sz="quarter" idx="12"/>
          </p:nvPr>
        </p:nvSpPr>
        <p:spPr/>
        <p:txBody>
          <a:bodyPr/>
          <a:lstStyle/>
          <a:p>
            <a:fld id="{659665DE-58FC-41F4-AC58-2C90A5E00527}" type="slidenum">
              <a:rPr lang="en-US" smtClean="0"/>
              <a:t>4</a:t>
            </a:fld>
            <a:endParaRPr lang="en-US"/>
          </a:p>
        </p:txBody>
      </p:sp>
      <p:sp>
        <p:nvSpPr>
          <p:cNvPr id="6" name="TextBox 5">
            <a:extLst>
              <a:ext uri="{FF2B5EF4-FFF2-40B4-BE49-F238E27FC236}">
                <a16:creationId xmlns:a16="http://schemas.microsoft.com/office/drawing/2014/main" id="{7E0DBBBA-217E-4EB4-AFE3-152B6CCD50EC}"/>
              </a:ext>
            </a:extLst>
          </p:cNvPr>
          <p:cNvSpPr txBox="1"/>
          <p:nvPr/>
        </p:nvSpPr>
        <p:spPr>
          <a:xfrm>
            <a:off x="3684270" y="1923797"/>
            <a:ext cx="667170" cy="430887"/>
          </a:xfrm>
          <a:prstGeom prst="rect">
            <a:avLst/>
          </a:prstGeom>
          <a:noFill/>
        </p:spPr>
        <p:txBody>
          <a:bodyPr wrap="none" rtlCol="0">
            <a:spAutoFit/>
          </a:bodyPr>
          <a:lstStyle/>
          <a:p>
            <a:r>
              <a:rPr lang="en-US" sz="2200" b="1" dirty="0">
                <a:solidFill>
                  <a:srgbClr val="B6A479"/>
                </a:solidFill>
                <a:latin typeface="Segoe UI Semilight" panose="020B0402040204020203" pitchFamily="34" charset="0"/>
                <a:cs typeface="Segoe UI Semilight" panose="020B0402040204020203" pitchFamily="34" charset="0"/>
              </a:rPr>
              <a:t>O(1)</a:t>
            </a:r>
          </a:p>
        </p:txBody>
      </p:sp>
      <p:sp>
        <p:nvSpPr>
          <p:cNvPr id="7" name="TextBox 6">
            <a:extLst>
              <a:ext uri="{FF2B5EF4-FFF2-40B4-BE49-F238E27FC236}">
                <a16:creationId xmlns:a16="http://schemas.microsoft.com/office/drawing/2014/main" id="{0AF99FCA-6250-4EB8-888A-10974926DCD8}"/>
              </a:ext>
            </a:extLst>
          </p:cNvPr>
          <p:cNvSpPr txBox="1"/>
          <p:nvPr/>
        </p:nvSpPr>
        <p:spPr>
          <a:xfrm>
            <a:off x="3684270" y="2429175"/>
            <a:ext cx="2041136" cy="430887"/>
          </a:xfrm>
          <a:prstGeom prst="rect">
            <a:avLst/>
          </a:prstGeom>
          <a:noFill/>
        </p:spPr>
        <p:txBody>
          <a:bodyPr wrap="none" rtlCol="0">
            <a:spAutoFit/>
          </a:bodyPr>
          <a:lstStyle/>
          <a:p>
            <a:r>
              <a:rPr lang="en-US" sz="2200" b="1" dirty="0">
                <a:solidFill>
                  <a:srgbClr val="4C3282"/>
                </a:solidFill>
                <a:latin typeface="Segoe UI Semilight" panose="020B0402040204020203" pitchFamily="34" charset="0"/>
                <a:cs typeface="Segoe UI Semilight" panose="020B0402040204020203" pitchFamily="34" charset="0"/>
              </a:rPr>
              <a:t>on average O(1)</a:t>
            </a:r>
          </a:p>
        </p:txBody>
      </p:sp>
      <p:sp>
        <p:nvSpPr>
          <p:cNvPr id="8" name="TextBox 7">
            <a:extLst>
              <a:ext uri="{FF2B5EF4-FFF2-40B4-BE49-F238E27FC236}">
                <a16:creationId xmlns:a16="http://schemas.microsoft.com/office/drawing/2014/main" id="{8DD572C4-DB0A-4210-AA58-C53AADE51B4F}"/>
              </a:ext>
            </a:extLst>
          </p:cNvPr>
          <p:cNvSpPr txBox="1"/>
          <p:nvPr/>
        </p:nvSpPr>
        <p:spPr>
          <a:xfrm>
            <a:off x="3757954" y="3394546"/>
            <a:ext cx="716863" cy="430887"/>
          </a:xfrm>
          <a:prstGeom prst="rect">
            <a:avLst/>
          </a:prstGeom>
          <a:noFill/>
        </p:spPr>
        <p:txBody>
          <a:bodyPr wrap="none" rtlCol="0">
            <a:spAutoFit/>
          </a:bodyPr>
          <a:lstStyle/>
          <a:p>
            <a:r>
              <a:rPr lang="en-US" sz="2200" b="1" dirty="0">
                <a:solidFill>
                  <a:srgbClr val="B6A479"/>
                </a:solidFill>
                <a:latin typeface="Segoe UI Semilight" panose="020B0402040204020203" pitchFamily="34" charset="0"/>
                <a:cs typeface="Segoe UI Semilight" panose="020B0402040204020203" pitchFamily="34" charset="0"/>
              </a:rPr>
              <a:t>O(n)</a:t>
            </a:r>
          </a:p>
        </p:txBody>
      </p:sp>
      <p:sp>
        <p:nvSpPr>
          <p:cNvPr id="9" name="TextBox 8">
            <a:extLst>
              <a:ext uri="{FF2B5EF4-FFF2-40B4-BE49-F238E27FC236}">
                <a16:creationId xmlns:a16="http://schemas.microsoft.com/office/drawing/2014/main" id="{45BDA209-E75E-4D96-9A44-CD07EB03955D}"/>
              </a:ext>
            </a:extLst>
          </p:cNvPr>
          <p:cNvSpPr txBox="1"/>
          <p:nvPr/>
        </p:nvSpPr>
        <p:spPr>
          <a:xfrm>
            <a:off x="3719691" y="4813935"/>
            <a:ext cx="716863" cy="430887"/>
          </a:xfrm>
          <a:prstGeom prst="rect">
            <a:avLst/>
          </a:prstGeom>
          <a:noFill/>
        </p:spPr>
        <p:txBody>
          <a:bodyPr wrap="none" rtlCol="0">
            <a:spAutoFit/>
          </a:bodyPr>
          <a:lstStyle/>
          <a:p>
            <a:r>
              <a:rPr lang="en-US" sz="2200" b="1" dirty="0">
                <a:solidFill>
                  <a:srgbClr val="B6A479"/>
                </a:solidFill>
                <a:latin typeface="Segoe UI Semilight" panose="020B0402040204020203" pitchFamily="34" charset="0"/>
                <a:cs typeface="Segoe UI Semilight" panose="020B0402040204020203" pitchFamily="34" charset="0"/>
              </a:rPr>
              <a:t>O(n)</a:t>
            </a:r>
          </a:p>
        </p:txBody>
      </p:sp>
      <p:sp>
        <p:nvSpPr>
          <p:cNvPr id="10" name="TextBox 9">
            <a:extLst>
              <a:ext uri="{FF2B5EF4-FFF2-40B4-BE49-F238E27FC236}">
                <a16:creationId xmlns:a16="http://schemas.microsoft.com/office/drawing/2014/main" id="{73DB0A4F-CD60-4678-AD35-758833DBF9A2}"/>
              </a:ext>
            </a:extLst>
          </p:cNvPr>
          <p:cNvSpPr txBox="1"/>
          <p:nvPr/>
        </p:nvSpPr>
        <p:spPr>
          <a:xfrm>
            <a:off x="3757954" y="3854486"/>
            <a:ext cx="2183803" cy="430887"/>
          </a:xfrm>
          <a:prstGeom prst="rect">
            <a:avLst/>
          </a:prstGeom>
          <a:noFill/>
        </p:spPr>
        <p:txBody>
          <a:bodyPr wrap="none" rtlCol="0">
            <a:spAutoFit/>
          </a:bodyPr>
          <a:lstStyle/>
          <a:p>
            <a:r>
              <a:rPr lang="en-US" sz="2200" b="1" dirty="0">
                <a:solidFill>
                  <a:srgbClr val="4C3282"/>
                </a:solidFill>
                <a:latin typeface="Segoe UI Semilight" panose="020B0402040204020203" pitchFamily="34" charset="0"/>
                <a:cs typeface="Segoe UI Semilight" panose="020B0402040204020203" pitchFamily="34" charset="0"/>
              </a:rPr>
              <a:t>on average : O(1)</a:t>
            </a:r>
          </a:p>
        </p:txBody>
      </p:sp>
      <p:sp>
        <p:nvSpPr>
          <p:cNvPr id="11" name="TextBox 10">
            <a:extLst>
              <a:ext uri="{FF2B5EF4-FFF2-40B4-BE49-F238E27FC236}">
                <a16:creationId xmlns:a16="http://schemas.microsoft.com/office/drawing/2014/main" id="{8B9AA557-8CDC-482E-91E6-E02B1863603E}"/>
              </a:ext>
            </a:extLst>
          </p:cNvPr>
          <p:cNvSpPr txBox="1"/>
          <p:nvPr/>
        </p:nvSpPr>
        <p:spPr>
          <a:xfrm>
            <a:off x="3719691" y="5245491"/>
            <a:ext cx="2183803" cy="430887"/>
          </a:xfrm>
          <a:prstGeom prst="rect">
            <a:avLst/>
          </a:prstGeom>
          <a:noFill/>
        </p:spPr>
        <p:txBody>
          <a:bodyPr wrap="none" rtlCol="0">
            <a:spAutoFit/>
          </a:bodyPr>
          <a:lstStyle/>
          <a:p>
            <a:r>
              <a:rPr lang="en-US" sz="2200" b="1" dirty="0">
                <a:solidFill>
                  <a:srgbClr val="4C3282"/>
                </a:solidFill>
                <a:latin typeface="Segoe UI Semilight" panose="020B0402040204020203" pitchFamily="34" charset="0"/>
                <a:cs typeface="Segoe UI Semilight" panose="020B0402040204020203" pitchFamily="34" charset="0"/>
              </a:rPr>
              <a:t>on average : O(1)</a:t>
            </a:r>
          </a:p>
        </p:txBody>
      </p:sp>
    </p:spTree>
    <p:extLst>
      <p:ext uri="{BB962C8B-B14F-4D97-AF65-F5344CB8AC3E}">
        <p14:creationId xmlns:p14="http://schemas.microsoft.com/office/powerpoint/2010/main" val="2768744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3CB92-9B8C-CC4B-B55D-669DEFD9F199}"/>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6E0EE3D2-F025-8D4F-9349-0F3FB57805F0}"/>
              </a:ext>
            </a:extLst>
          </p:cNvPr>
          <p:cNvSpPr>
            <a:spLocks noGrp="1"/>
          </p:cNvSpPr>
          <p:nvPr>
            <p:ph idx="1"/>
          </p:nvPr>
        </p:nvSpPr>
        <p:spPr/>
        <p:txBody>
          <a:bodyPr>
            <a:normAutofit/>
          </a:bodyPr>
          <a:lstStyle/>
          <a:p>
            <a:pPr>
              <a:buFontTx/>
              <a:buChar char="-"/>
            </a:pPr>
            <a:r>
              <a:rPr lang="en-US" sz="3200" dirty="0"/>
              <a:t> hw7 out (due next Friday)</a:t>
            </a:r>
          </a:p>
          <a:p>
            <a:pPr>
              <a:buFontTx/>
              <a:buChar char="-"/>
            </a:pPr>
            <a:r>
              <a:rPr lang="en-US" sz="3200" dirty="0"/>
              <a:t> hw5 p2 feedback went out last night / this morning</a:t>
            </a:r>
          </a:p>
          <a:p>
            <a:pPr>
              <a:buFontTx/>
              <a:buChar char="-"/>
            </a:pPr>
            <a:r>
              <a:rPr lang="en-US" sz="3200" dirty="0"/>
              <a:t> final topics out Monday</a:t>
            </a:r>
          </a:p>
          <a:p>
            <a:pPr>
              <a:buFontTx/>
              <a:buChar char="-"/>
            </a:pPr>
            <a:r>
              <a:rPr lang="en-US" sz="3200" dirty="0"/>
              <a:t> final exam review session next Wed (4pm – 5:50pm)</a:t>
            </a:r>
          </a:p>
          <a:p>
            <a:pPr>
              <a:buFontTx/>
              <a:buChar char="-"/>
            </a:pPr>
            <a:r>
              <a:rPr lang="en-US" sz="3200" dirty="0"/>
              <a:t> please fill out course </a:t>
            </a:r>
            <a:r>
              <a:rPr lang="en-US" sz="3200" dirty="0" err="1"/>
              <a:t>evals</a:t>
            </a:r>
            <a:r>
              <a:rPr lang="en-US" sz="3200" dirty="0"/>
              <a:t> when they come out</a:t>
            </a:r>
          </a:p>
        </p:txBody>
      </p:sp>
      <p:sp>
        <p:nvSpPr>
          <p:cNvPr id="4" name="Footer Placeholder 3">
            <a:extLst>
              <a:ext uri="{FF2B5EF4-FFF2-40B4-BE49-F238E27FC236}">
                <a16:creationId xmlns:a16="http://schemas.microsoft.com/office/drawing/2014/main" id="{5BD7276D-AD47-B945-87BE-3807BADECD52}"/>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1FDAC029-DEF9-4840-86F5-3CE27EE26BE0}"/>
              </a:ext>
            </a:extLst>
          </p:cNvPr>
          <p:cNvSpPr>
            <a:spLocks noGrp="1"/>
          </p:cNvSpPr>
          <p:nvPr>
            <p:ph type="sldNum" sz="quarter" idx="12"/>
          </p:nvPr>
        </p:nvSpPr>
        <p:spPr/>
        <p:txBody>
          <a:bodyPr/>
          <a:lstStyle/>
          <a:p>
            <a:fld id="{659665DE-58FC-41F4-AC58-2C90A5E00527}" type="slidenum">
              <a:rPr lang="en-US" smtClean="0"/>
              <a:t>5</a:t>
            </a:fld>
            <a:endParaRPr lang="en-US"/>
          </a:p>
        </p:txBody>
      </p:sp>
    </p:spTree>
    <p:extLst>
      <p:ext uri="{BB962C8B-B14F-4D97-AF65-F5344CB8AC3E}">
        <p14:creationId xmlns:p14="http://schemas.microsoft.com/office/powerpoint/2010/main" val="1859536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216AF4-7414-744B-A199-C3E5D1EBA589}"/>
              </a:ext>
            </a:extLst>
          </p:cNvPr>
          <p:cNvSpPr>
            <a:spLocks noGrp="1"/>
          </p:cNvSpPr>
          <p:nvPr>
            <p:ph idx="1"/>
          </p:nvPr>
        </p:nvSpPr>
        <p:spPr/>
        <p:txBody>
          <a:bodyPr/>
          <a:lstStyle/>
          <a:p>
            <a:r>
              <a:rPr lang="en-US" dirty="0"/>
              <a:t>Instead of nodes, let’s use an array implementation!</a:t>
            </a:r>
          </a:p>
          <a:p>
            <a:endParaRPr lang="en-US" dirty="0"/>
          </a:p>
          <a:p>
            <a:r>
              <a:rPr lang="en-US" dirty="0"/>
              <a:t>Just like heaps, the trees and node objects will exist in our mind, but not in our programs.</a:t>
            </a:r>
          </a:p>
          <a:p>
            <a:br>
              <a:rPr lang="en-US" dirty="0"/>
            </a:br>
            <a:r>
              <a:rPr lang="en-US" dirty="0"/>
              <a:t>It won’t be asymptotically faster, but check out all these benefits:</a:t>
            </a:r>
          </a:p>
          <a:p>
            <a:r>
              <a:rPr lang="en-US" dirty="0"/>
              <a:t>- this will be more memory compact</a:t>
            </a:r>
          </a:p>
          <a:p>
            <a:r>
              <a:rPr lang="en-US" dirty="0"/>
              <a:t>- get better caching benefits because we’ll be using arrays</a:t>
            </a:r>
          </a:p>
          <a:p>
            <a:r>
              <a:rPr lang="en-US" dirty="0"/>
              <a:t>- simplify the implementation </a:t>
            </a:r>
          </a:p>
        </p:txBody>
      </p:sp>
      <p:sp>
        <p:nvSpPr>
          <p:cNvPr id="4" name="Footer Placeholder 3">
            <a:extLst>
              <a:ext uri="{FF2B5EF4-FFF2-40B4-BE49-F238E27FC236}">
                <a16:creationId xmlns:a16="http://schemas.microsoft.com/office/drawing/2014/main" id="{9A1368DF-77F9-CE47-97FF-8B6F2DCC6FA3}"/>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E1C75295-F823-2845-96A5-692530B29395}"/>
              </a:ext>
            </a:extLst>
          </p:cNvPr>
          <p:cNvSpPr>
            <a:spLocks noGrp="1"/>
          </p:cNvSpPr>
          <p:nvPr>
            <p:ph type="sldNum" sz="quarter" idx="12"/>
          </p:nvPr>
        </p:nvSpPr>
        <p:spPr/>
        <p:txBody>
          <a:bodyPr/>
          <a:lstStyle/>
          <a:p>
            <a:fld id="{659665DE-58FC-41F4-AC58-2C90A5E00527}" type="slidenum">
              <a:rPr lang="en-US" smtClean="0"/>
              <a:t>6</a:t>
            </a:fld>
            <a:endParaRPr lang="en-US"/>
          </a:p>
        </p:txBody>
      </p:sp>
      <p:sp>
        <p:nvSpPr>
          <p:cNvPr id="7" name="Title 6">
            <a:extLst>
              <a:ext uri="{FF2B5EF4-FFF2-40B4-BE49-F238E27FC236}">
                <a16:creationId xmlns:a16="http://schemas.microsoft.com/office/drawing/2014/main" id="{286DCA42-A97A-7942-825C-02C35060BF85}"/>
              </a:ext>
            </a:extLst>
          </p:cNvPr>
          <p:cNvSpPr>
            <a:spLocks noGrp="1"/>
          </p:cNvSpPr>
          <p:nvPr>
            <p:ph type="title"/>
          </p:nvPr>
        </p:nvSpPr>
        <p:spPr/>
        <p:txBody>
          <a:bodyPr/>
          <a:lstStyle/>
          <a:p>
            <a:r>
              <a:rPr lang="en-US" dirty="0"/>
              <a:t>Array implementation motivation</a:t>
            </a:r>
          </a:p>
        </p:txBody>
      </p:sp>
    </p:spTree>
    <p:extLst>
      <p:ext uri="{BB962C8B-B14F-4D97-AF65-F5344CB8AC3E}">
        <p14:creationId xmlns:p14="http://schemas.microsoft.com/office/powerpoint/2010/main" val="393280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F2F6B-571A-464D-AE47-98F52EF84CB6}"/>
              </a:ext>
            </a:extLst>
          </p:cNvPr>
          <p:cNvSpPr>
            <a:spLocks noGrp="1"/>
          </p:cNvSpPr>
          <p:nvPr>
            <p:ph type="title"/>
          </p:nvPr>
        </p:nvSpPr>
        <p:spPr/>
        <p:txBody>
          <a:bodyPr>
            <a:normAutofit fontScale="90000"/>
          </a:bodyPr>
          <a:lstStyle/>
          <a:p>
            <a:r>
              <a:rPr lang="en-US" dirty="0"/>
              <a:t>What are we going to put in the array and what is it going to mean?</a:t>
            </a:r>
          </a:p>
        </p:txBody>
      </p:sp>
      <p:sp>
        <p:nvSpPr>
          <p:cNvPr id="3" name="Content Placeholder 2">
            <a:extLst>
              <a:ext uri="{FF2B5EF4-FFF2-40B4-BE49-F238E27FC236}">
                <a16:creationId xmlns:a16="http://schemas.microsoft.com/office/drawing/2014/main" id="{58B0C072-7B22-3449-A044-FFFF0CE3DDE6}"/>
              </a:ext>
            </a:extLst>
          </p:cNvPr>
          <p:cNvSpPr>
            <a:spLocks noGrp="1"/>
          </p:cNvSpPr>
          <p:nvPr>
            <p:ph idx="1"/>
          </p:nvPr>
        </p:nvSpPr>
        <p:spPr/>
        <p:txBody>
          <a:bodyPr>
            <a:normAutofit lnSpcReduction="10000"/>
          </a:bodyPr>
          <a:lstStyle/>
          <a:p>
            <a:pPr marL="0" indent="0">
              <a:buNone/>
            </a:pPr>
            <a:r>
              <a:rPr lang="en-US" sz="2800" dirty="0"/>
              <a:t>One of the most common things we do with Disjoint Sets is: go to a node and traverse upwards to the root (go to your parent, then go to your parent’s parent, then go to your parent’s parent’s parent, etc.).</a:t>
            </a:r>
          </a:p>
          <a:p>
            <a:pPr marL="0" indent="0">
              <a:buNone/>
            </a:pPr>
            <a:endParaRPr lang="en-US" sz="2800" dirty="0"/>
          </a:p>
          <a:p>
            <a:pPr marL="0" indent="0">
              <a:buNone/>
            </a:pPr>
            <a:r>
              <a:rPr lang="en-US" sz="2800" dirty="0"/>
              <a:t>A couple of ideas:</a:t>
            </a:r>
          </a:p>
          <a:p>
            <a:pPr>
              <a:buFont typeface="Arial" panose="020B0604020202020204" pitchFamily="34" charset="0"/>
              <a:buChar char="•"/>
            </a:pPr>
            <a:r>
              <a:rPr lang="en-US" sz="2800" dirty="0"/>
              <a:t> represent each node as a position in our array</a:t>
            </a:r>
          </a:p>
          <a:p>
            <a:pPr marL="0" indent="0">
              <a:buNone/>
            </a:pPr>
            <a:endParaRPr lang="en-US" sz="2800" dirty="0"/>
          </a:p>
          <a:p>
            <a:pPr>
              <a:buFont typeface="Arial" panose="020B0604020202020204" pitchFamily="34" charset="0"/>
              <a:buChar char="•"/>
            </a:pPr>
            <a:r>
              <a:rPr lang="en-US" sz="2800" dirty="0"/>
              <a:t> at each node’s position, store the index of the parent node. This will let us jump to the parent node position in the array, and then we can look up our parent’s parent node position, etc.</a:t>
            </a:r>
          </a:p>
          <a:p>
            <a:pPr lvl="4">
              <a:buFont typeface="Arial" panose="020B0604020202020204" pitchFamily="34" charset="0"/>
              <a:buChar char="•"/>
            </a:pPr>
            <a:r>
              <a:rPr lang="en-US" sz="1800" dirty="0"/>
              <a:t>if we’re storing indices, this mean this is an array of </a:t>
            </a:r>
            <a:r>
              <a:rPr lang="en-US" sz="1800" dirty="0" err="1"/>
              <a:t>ints</a:t>
            </a:r>
            <a:endParaRPr lang="en-US" sz="1800" dirty="0"/>
          </a:p>
          <a:p>
            <a:pPr marL="0" indent="0">
              <a:buNone/>
            </a:pPr>
            <a:endParaRPr lang="en-US" dirty="0"/>
          </a:p>
        </p:txBody>
      </p:sp>
      <p:sp>
        <p:nvSpPr>
          <p:cNvPr id="4" name="Footer Placeholder 3">
            <a:extLst>
              <a:ext uri="{FF2B5EF4-FFF2-40B4-BE49-F238E27FC236}">
                <a16:creationId xmlns:a16="http://schemas.microsoft.com/office/drawing/2014/main" id="{B0E6B11D-7854-D540-B07D-42C4748C9337}"/>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D00DCDE8-04EE-A749-954B-9D5786396792}"/>
              </a:ext>
            </a:extLst>
          </p:cNvPr>
          <p:cNvSpPr>
            <a:spLocks noGrp="1"/>
          </p:cNvSpPr>
          <p:nvPr>
            <p:ph type="sldNum" sz="quarter" idx="12"/>
          </p:nvPr>
        </p:nvSpPr>
        <p:spPr/>
        <p:txBody>
          <a:bodyPr/>
          <a:lstStyle/>
          <a:p>
            <a:fld id="{659665DE-58FC-41F4-AC58-2C90A5E00527}" type="slidenum">
              <a:rPr lang="en-US" smtClean="0"/>
              <a:t>7</a:t>
            </a:fld>
            <a:endParaRPr lang="en-US"/>
          </a:p>
        </p:txBody>
      </p:sp>
      <p:sp>
        <p:nvSpPr>
          <p:cNvPr id="9" name="Explosion 1 8">
            <a:extLst>
              <a:ext uri="{FF2B5EF4-FFF2-40B4-BE49-F238E27FC236}">
                <a16:creationId xmlns:a16="http://schemas.microsoft.com/office/drawing/2014/main" id="{6069212E-DF8D-5146-B5AB-30FD6D0DAE3F}"/>
              </a:ext>
            </a:extLst>
          </p:cNvPr>
          <p:cNvSpPr/>
          <p:nvPr/>
        </p:nvSpPr>
        <p:spPr>
          <a:xfrm>
            <a:off x="6708503" y="5394143"/>
            <a:ext cx="3293808" cy="168525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is a big idea!</a:t>
            </a:r>
          </a:p>
        </p:txBody>
      </p:sp>
    </p:spTree>
    <p:extLst>
      <p:ext uri="{BB962C8B-B14F-4D97-AF65-F5344CB8AC3E}">
        <p14:creationId xmlns:p14="http://schemas.microsoft.com/office/powerpoint/2010/main" val="3142163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 calcmode="lin" valueType="num">
                                      <p:cBhvr>
                                        <p:cTn id="9" dur="500" fill="hold"/>
                                        <p:tgtEl>
                                          <p:spTgt spid="9"/>
                                        </p:tgtEl>
                                        <p:attrNameLst>
                                          <p:attrName>style.rotation</p:attrName>
                                        </p:attrNameLst>
                                      </p:cBhvr>
                                      <p:tavLst>
                                        <p:tav tm="0">
                                          <p:val>
                                            <p:fltVal val="360"/>
                                          </p:val>
                                        </p:tav>
                                        <p:tav tm="100000">
                                          <p:val>
                                            <p:fltVal val="0"/>
                                          </p:val>
                                        </p:tav>
                                      </p:tavLst>
                                    </p:anim>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F3AC509-4818-C245-BCB9-E4D02129BD2B}"/>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237A4E9B-D689-2D40-8466-DF71BA5CB225}"/>
              </a:ext>
            </a:extLst>
          </p:cNvPr>
          <p:cNvSpPr>
            <a:spLocks noGrp="1"/>
          </p:cNvSpPr>
          <p:nvPr>
            <p:ph type="sldNum" sz="quarter" idx="12"/>
          </p:nvPr>
        </p:nvSpPr>
        <p:spPr/>
        <p:txBody>
          <a:bodyPr/>
          <a:lstStyle/>
          <a:p>
            <a:fld id="{659665DE-58FC-41F4-AC58-2C90A5E00527}" type="slidenum">
              <a:rPr lang="en-US" smtClean="0"/>
              <a:t>8</a:t>
            </a:fld>
            <a:endParaRPr lang="en-US"/>
          </a:p>
        </p:txBody>
      </p:sp>
      <p:sp>
        <p:nvSpPr>
          <p:cNvPr id="31" name="Oval 30">
            <a:extLst>
              <a:ext uri="{FF2B5EF4-FFF2-40B4-BE49-F238E27FC236}">
                <a16:creationId xmlns:a16="http://schemas.microsoft.com/office/drawing/2014/main" id="{B4247357-61BC-0946-9149-40585086CD73}"/>
              </a:ext>
            </a:extLst>
          </p:cNvPr>
          <p:cNvSpPr/>
          <p:nvPr/>
        </p:nvSpPr>
        <p:spPr>
          <a:xfrm>
            <a:off x="10152869" y="173094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e</a:t>
            </a:r>
          </a:p>
        </p:txBody>
      </p:sp>
      <p:grpSp>
        <p:nvGrpSpPr>
          <p:cNvPr id="34" name="Group 33">
            <a:extLst>
              <a:ext uri="{FF2B5EF4-FFF2-40B4-BE49-F238E27FC236}">
                <a16:creationId xmlns:a16="http://schemas.microsoft.com/office/drawing/2014/main" id="{286FE4C2-8402-B549-8F67-113620947D50}"/>
              </a:ext>
            </a:extLst>
          </p:cNvPr>
          <p:cNvGrpSpPr/>
          <p:nvPr/>
        </p:nvGrpSpPr>
        <p:grpSpPr>
          <a:xfrm>
            <a:off x="8666030" y="1682979"/>
            <a:ext cx="923671" cy="795269"/>
            <a:chOff x="4033946" y="340822"/>
            <a:chExt cx="369435" cy="353411"/>
          </a:xfrm>
        </p:grpSpPr>
        <p:sp>
          <p:nvSpPr>
            <p:cNvPr id="35" name="Oval 34">
              <a:extLst>
                <a:ext uri="{FF2B5EF4-FFF2-40B4-BE49-F238E27FC236}">
                  <a16:creationId xmlns:a16="http://schemas.microsoft.com/office/drawing/2014/main" id="{A320EE39-21D1-3949-8857-6FF0BFB4A99F}"/>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53F059A-81B9-A746-BEC7-1F42ECEEDF40}"/>
                </a:ext>
              </a:extLst>
            </p:cNvPr>
            <p:cNvSpPr txBox="1"/>
            <p:nvPr/>
          </p:nvSpPr>
          <p:spPr>
            <a:xfrm>
              <a:off x="4033946" y="425273"/>
              <a:ext cx="369435" cy="232515"/>
            </a:xfrm>
            <a:prstGeom prst="rect">
              <a:avLst/>
            </a:prstGeom>
            <a:noFill/>
          </p:spPr>
          <p:txBody>
            <a:bodyPr wrap="square" rtlCol="0">
              <a:spAutoFit/>
            </a:bodyPr>
            <a:lstStyle/>
            <a:p>
              <a:pPr algn="ctr"/>
              <a:r>
                <a:rPr lang="en-US" sz="2800" dirty="0"/>
                <a:t>a</a:t>
              </a:r>
            </a:p>
          </p:txBody>
        </p:sp>
      </p:grpSp>
      <p:grpSp>
        <p:nvGrpSpPr>
          <p:cNvPr id="37" name="Group 36">
            <a:extLst>
              <a:ext uri="{FF2B5EF4-FFF2-40B4-BE49-F238E27FC236}">
                <a16:creationId xmlns:a16="http://schemas.microsoft.com/office/drawing/2014/main" id="{F8EEAA5F-32F4-CD43-8C51-67ECDA0D03F8}"/>
              </a:ext>
            </a:extLst>
          </p:cNvPr>
          <p:cNvGrpSpPr/>
          <p:nvPr/>
        </p:nvGrpSpPr>
        <p:grpSpPr>
          <a:xfrm>
            <a:off x="8023424" y="2991310"/>
            <a:ext cx="923671" cy="795269"/>
            <a:chOff x="4032274" y="340822"/>
            <a:chExt cx="369435" cy="353411"/>
          </a:xfrm>
        </p:grpSpPr>
        <p:sp>
          <p:nvSpPr>
            <p:cNvPr id="38" name="Oval 37">
              <a:extLst>
                <a:ext uri="{FF2B5EF4-FFF2-40B4-BE49-F238E27FC236}">
                  <a16:creationId xmlns:a16="http://schemas.microsoft.com/office/drawing/2014/main" id="{2931EBCA-E3AD-3641-9AF8-0F78B78C6564}"/>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A630D603-6E6A-C141-89AE-E764ED67BD1F}"/>
                </a:ext>
              </a:extLst>
            </p:cNvPr>
            <p:cNvSpPr txBox="1"/>
            <p:nvPr/>
          </p:nvSpPr>
          <p:spPr>
            <a:xfrm>
              <a:off x="4032274" y="409325"/>
              <a:ext cx="369435" cy="232515"/>
            </a:xfrm>
            <a:prstGeom prst="rect">
              <a:avLst/>
            </a:prstGeom>
            <a:noFill/>
          </p:spPr>
          <p:txBody>
            <a:bodyPr wrap="square" rtlCol="0">
              <a:spAutoFit/>
            </a:bodyPr>
            <a:lstStyle/>
            <a:p>
              <a:pPr algn="ctr"/>
              <a:r>
                <a:rPr lang="en-US" sz="2800" dirty="0"/>
                <a:t>b</a:t>
              </a:r>
            </a:p>
          </p:txBody>
        </p:sp>
      </p:grpSp>
      <p:cxnSp>
        <p:nvCxnSpPr>
          <p:cNvPr id="40" name="Straight Arrow Connector 39">
            <a:extLst>
              <a:ext uri="{FF2B5EF4-FFF2-40B4-BE49-F238E27FC236}">
                <a16:creationId xmlns:a16="http://schemas.microsoft.com/office/drawing/2014/main" id="{99640EF0-E01A-0947-AF8B-3645D72700B7}"/>
              </a:ext>
            </a:extLst>
          </p:cNvPr>
          <p:cNvCxnSpPr>
            <a:cxnSpLocks/>
          </p:cNvCxnSpPr>
          <p:nvPr/>
        </p:nvCxnSpPr>
        <p:spPr>
          <a:xfrm flipV="1">
            <a:off x="8517528" y="2465243"/>
            <a:ext cx="466017" cy="528484"/>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08D69642-F5A3-C140-AAD0-2990B89D4DFE}"/>
              </a:ext>
            </a:extLst>
          </p:cNvPr>
          <p:cNvGrpSpPr/>
          <p:nvPr/>
        </p:nvGrpSpPr>
        <p:grpSpPr>
          <a:xfrm>
            <a:off x="9822636" y="3046563"/>
            <a:ext cx="923671" cy="795269"/>
            <a:chOff x="4033946" y="340822"/>
            <a:chExt cx="369435" cy="353411"/>
          </a:xfrm>
        </p:grpSpPr>
        <p:sp>
          <p:nvSpPr>
            <p:cNvPr id="42" name="Oval 41">
              <a:extLst>
                <a:ext uri="{FF2B5EF4-FFF2-40B4-BE49-F238E27FC236}">
                  <a16:creationId xmlns:a16="http://schemas.microsoft.com/office/drawing/2014/main" id="{7207B91E-2E7E-D142-81AD-B9E310100E3B}"/>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B10C92CB-9EDA-8A42-8E39-9F38B9C7A84A}"/>
                </a:ext>
              </a:extLst>
            </p:cNvPr>
            <p:cNvSpPr txBox="1"/>
            <p:nvPr/>
          </p:nvSpPr>
          <p:spPr>
            <a:xfrm>
              <a:off x="4033946" y="385621"/>
              <a:ext cx="369435" cy="232515"/>
            </a:xfrm>
            <a:prstGeom prst="rect">
              <a:avLst/>
            </a:prstGeom>
            <a:noFill/>
          </p:spPr>
          <p:txBody>
            <a:bodyPr wrap="square" rtlCol="0">
              <a:spAutoFit/>
            </a:bodyPr>
            <a:lstStyle/>
            <a:p>
              <a:pPr algn="ctr"/>
              <a:r>
                <a:rPr lang="en-US" sz="2800" dirty="0"/>
                <a:t>c</a:t>
              </a:r>
            </a:p>
          </p:txBody>
        </p:sp>
      </p:grpSp>
      <p:cxnSp>
        <p:nvCxnSpPr>
          <p:cNvPr id="44" name="Straight Arrow Connector 43">
            <a:extLst>
              <a:ext uri="{FF2B5EF4-FFF2-40B4-BE49-F238E27FC236}">
                <a16:creationId xmlns:a16="http://schemas.microsoft.com/office/drawing/2014/main" id="{D2528220-60DD-CD40-A3D4-48849DB9B9D3}"/>
              </a:ext>
            </a:extLst>
          </p:cNvPr>
          <p:cNvCxnSpPr>
            <a:cxnSpLocks/>
            <a:endCxn id="31" idx="4"/>
          </p:cNvCxnSpPr>
          <p:nvPr/>
        </p:nvCxnSpPr>
        <p:spPr>
          <a:xfrm flipV="1">
            <a:off x="10358704" y="2526213"/>
            <a:ext cx="235969" cy="445532"/>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891DBB7F-8FEC-A340-9347-D32D3D0F5475}"/>
              </a:ext>
            </a:extLst>
          </p:cNvPr>
          <p:cNvGrpSpPr/>
          <p:nvPr/>
        </p:nvGrpSpPr>
        <p:grpSpPr>
          <a:xfrm>
            <a:off x="10923290" y="3027185"/>
            <a:ext cx="923671" cy="795269"/>
            <a:chOff x="4032274" y="340822"/>
            <a:chExt cx="369435" cy="353411"/>
          </a:xfrm>
        </p:grpSpPr>
        <p:sp>
          <p:nvSpPr>
            <p:cNvPr id="47" name="Oval 46">
              <a:extLst>
                <a:ext uri="{FF2B5EF4-FFF2-40B4-BE49-F238E27FC236}">
                  <a16:creationId xmlns:a16="http://schemas.microsoft.com/office/drawing/2014/main" id="{14595FB5-9385-8D42-A597-8A1CE9CAA551}"/>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7912FC75-8531-4141-B8FA-52D68F59315A}"/>
                </a:ext>
              </a:extLst>
            </p:cNvPr>
            <p:cNvSpPr txBox="1"/>
            <p:nvPr/>
          </p:nvSpPr>
          <p:spPr>
            <a:xfrm>
              <a:off x="4032274" y="386378"/>
              <a:ext cx="369435" cy="232515"/>
            </a:xfrm>
            <a:prstGeom prst="rect">
              <a:avLst/>
            </a:prstGeom>
            <a:noFill/>
          </p:spPr>
          <p:txBody>
            <a:bodyPr wrap="square" rtlCol="0">
              <a:spAutoFit/>
            </a:bodyPr>
            <a:lstStyle/>
            <a:p>
              <a:pPr algn="ctr"/>
              <a:r>
                <a:rPr lang="en-US" sz="2800" dirty="0"/>
                <a:t>d</a:t>
              </a:r>
            </a:p>
          </p:txBody>
        </p:sp>
      </p:grpSp>
      <p:cxnSp>
        <p:nvCxnSpPr>
          <p:cNvPr id="49" name="Straight Arrow Connector 48">
            <a:extLst>
              <a:ext uri="{FF2B5EF4-FFF2-40B4-BE49-F238E27FC236}">
                <a16:creationId xmlns:a16="http://schemas.microsoft.com/office/drawing/2014/main" id="{2BE2B222-971C-B847-9305-08FC7ECC29CF}"/>
              </a:ext>
            </a:extLst>
          </p:cNvPr>
          <p:cNvCxnSpPr>
            <a:cxnSpLocks/>
          </p:cNvCxnSpPr>
          <p:nvPr/>
        </p:nvCxnSpPr>
        <p:spPr>
          <a:xfrm flipH="1" flipV="1">
            <a:off x="10771837" y="2563025"/>
            <a:ext cx="554769" cy="409899"/>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61" name="Table 60">
            <a:extLst>
              <a:ext uri="{FF2B5EF4-FFF2-40B4-BE49-F238E27FC236}">
                <a16:creationId xmlns:a16="http://schemas.microsoft.com/office/drawing/2014/main" id="{2EA5A4A1-81A7-9845-B281-638E092343FB}"/>
              </a:ext>
            </a:extLst>
          </p:cNvPr>
          <p:cNvGraphicFramePr>
            <a:graphicFrameLocks noGrp="1"/>
          </p:cNvGraphicFramePr>
          <p:nvPr>
            <p:extLst>
              <p:ext uri="{D42A27DB-BD31-4B8C-83A1-F6EECF244321}">
                <p14:modId xmlns:p14="http://schemas.microsoft.com/office/powerpoint/2010/main" val="2042041478"/>
              </p:ext>
            </p:extLst>
          </p:nvPr>
        </p:nvGraphicFramePr>
        <p:xfrm>
          <a:off x="781535" y="3829921"/>
          <a:ext cx="6608094" cy="1129364"/>
        </p:xfrm>
        <a:graphic>
          <a:graphicData uri="http://schemas.openxmlformats.org/drawingml/2006/table">
            <a:tbl>
              <a:tblPr firstRow="1" bandRow="1">
                <a:tableStyleId>{5C22544A-7EE6-4342-B048-85BDC9FD1C3A}</a:tableStyleId>
              </a:tblPr>
              <a:tblGrid>
                <a:gridCol w="1101349">
                  <a:extLst>
                    <a:ext uri="{9D8B030D-6E8A-4147-A177-3AD203B41FA5}">
                      <a16:colId xmlns:a16="http://schemas.microsoft.com/office/drawing/2014/main" val="2466109804"/>
                    </a:ext>
                  </a:extLst>
                </a:gridCol>
                <a:gridCol w="1101349">
                  <a:extLst>
                    <a:ext uri="{9D8B030D-6E8A-4147-A177-3AD203B41FA5}">
                      <a16:colId xmlns:a16="http://schemas.microsoft.com/office/drawing/2014/main" val="973511679"/>
                    </a:ext>
                  </a:extLst>
                </a:gridCol>
                <a:gridCol w="1101349">
                  <a:extLst>
                    <a:ext uri="{9D8B030D-6E8A-4147-A177-3AD203B41FA5}">
                      <a16:colId xmlns:a16="http://schemas.microsoft.com/office/drawing/2014/main" val="1075061909"/>
                    </a:ext>
                  </a:extLst>
                </a:gridCol>
                <a:gridCol w="1101349">
                  <a:extLst>
                    <a:ext uri="{9D8B030D-6E8A-4147-A177-3AD203B41FA5}">
                      <a16:colId xmlns:a16="http://schemas.microsoft.com/office/drawing/2014/main" val="149275610"/>
                    </a:ext>
                  </a:extLst>
                </a:gridCol>
                <a:gridCol w="1101349">
                  <a:extLst>
                    <a:ext uri="{9D8B030D-6E8A-4147-A177-3AD203B41FA5}">
                      <a16:colId xmlns:a16="http://schemas.microsoft.com/office/drawing/2014/main" val="813112648"/>
                    </a:ext>
                  </a:extLst>
                </a:gridCol>
                <a:gridCol w="1101349">
                  <a:extLst>
                    <a:ext uri="{9D8B030D-6E8A-4147-A177-3AD203B41FA5}">
                      <a16:colId xmlns:a16="http://schemas.microsoft.com/office/drawing/2014/main" val="2435030913"/>
                    </a:ext>
                  </a:extLst>
                </a:gridCol>
              </a:tblGrid>
              <a:tr h="564682">
                <a:tc>
                  <a:txBody>
                    <a:bodyPr/>
                    <a:lstStyle/>
                    <a:p>
                      <a:pPr algn="ctr"/>
                      <a:r>
                        <a:rPr lang="en-US" sz="2800" dirty="0"/>
                        <a:t>0</a:t>
                      </a:r>
                    </a:p>
                  </a:txBody>
                  <a:tcPr/>
                </a:tc>
                <a:tc>
                  <a:txBody>
                    <a:bodyPr/>
                    <a:lstStyle/>
                    <a:p>
                      <a:pPr algn="ctr"/>
                      <a:r>
                        <a:rPr lang="en-US" sz="2800" dirty="0"/>
                        <a:t>1</a:t>
                      </a:r>
                    </a:p>
                  </a:txBody>
                  <a:tcPr/>
                </a:tc>
                <a:tc>
                  <a:txBody>
                    <a:bodyPr/>
                    <a:lstStyle/>
                    <a:p>
                      <a:pPr algn="ctr"/>
                      <a:r>
                        <a:rPr lang="en-US" sz="2800" dirty="0"/>
                        <a:t>2</a:t>
                      </a:r>
                    </a:p>
                  </a:txBody>
                  <a:tcPr/>
                </a:tc>
                <a:tc>
                  <a:txBody>
                    <a:bodyPr/>
                    <a:lstStyle/>
                    <a:p>
                      <a:pPr algn="ctr"/>
                      <a:r>
                        <a:rPr lang="en-US" sz="2800" dirty="0"/>
                        <a:t>3</a:t>
                      </a:r>
                    </a:p>
                  </a:txBody>
                  <a:tcPr/>
                </a:tc>
                <a:tc>
                  <a:txBody>
                    <a:bodyPr/>
                    <a:lstStyle/>
                    <a:p>
                      <a:pPr algn="ctr"/>
                      <a:r>
                        <a:rPr lang="en-US" sz="2800" dirty="0"/>
                        <a:t>4</a:t>
                      </a:r>
                    </a:p>
                  </a:txBody>
                  <a:tcPr/>
                </a:tc>
                <a:tc>
                  <a:txBody>
                    <a:bodyPr/>
                    <a:lstStyle/>
                    <a:p>
                      <a:pPr algn="ctr"/>
                      <a:r>
                        <a:rPr lang="en-US" sz="2800" dirty="0"/>
                        <a:t>5</a:t>
                      </a:r>
                    </a:p>
                  </a:txBody>
                  <a:tcPr/>
                </a:tc>
                <a:extLst>
                  <a:ext uri="{0D108BD9-81ED-4DB2-BD59-A6C34878D82A}">
                    <a16:rowId xmlns:a16="http://schemas.microsoft.com/office/drawing/2014/main" val="783898646"/>
                  </a:ext>
                </a:extLst>
              </a:tr>
              <a:tr h="564682">
                <a:tc>
                  <a:txBody>
                    <a:bodyPr/>
                    <a:lstStyle/>
                    <a:p>
                      <a:pPr algn="ctr"/>
                      <a:r>
                        <a:rPr lang="en-US" sz="2800" dirty="0"/>
                        <a:t>-</a:t>
                      </a:r>
                    </a:p>
                  </a:txBody>
                  <a:tcPr/>
                </a:tc>
                <a:tc>
                  <a:txBody>
                    <a:bodyPr/>
                    <a:lstStyle/>
                    <a:p>
                      <a:pPr algn="ctr"/>
                      <a:r>
                        <a:rPr lang="en-US" sz="2800" dirty="0"/>
                        <a:t>-</a:t>
                      </a:r>
                    </a:p>
                  </a:txBody>
                  <a:tcPr/>
                </a:tc>
                <a:tc>
                  <a:txBody>
                    <a:bodyPr/>
                    <a:lstStyle/>
                    <a:p>
                      <a:pPr algn="ctr"/>
                      <a:r>
                        <a:rPr lang="en-US" sz="2800" dirty="0"/>
                        <a:t>1</a:t>
                      </a:r>
                    </a:p>
                  </a:txBody>
                  <a:tcPr/>
                </a:tc>
                <a:tc>
                  <a:txBody>
                    <a:bodyPr/>
                    <a:lstStyle/>
                    <a:p>
                      <a:pPr algn="ctr"/>
                      <a:r>
                        <a:rPr lang="en-US" sz="2800" dirty="0"/>
                        <a:t>1</a:t>
                      </a:r>
                    </a:p>
                  </a:txBody>
                  <a:tcPr/>
                </a:tc>
                <a:tc>
                  <a:txBody>
                    <a:bodyPr/>
                    <a:lstStyle/>
                    <a:p>
                      <a:pPr algn="ctr"/>
                      <a:r>
                        <a:rPr lang="en-US" sz="2800" dirty="0"/>
                        <a:t>0</a:t>
                      </a:r>
                    </a:p>
                  </a:txBody>
                  <a:tcPr/>
                </a:tc>
                <a:tc>
                  <a:txBody>
                    <a:bodyPr/>
                    <a:lstStyle/>
                    <a:p>
                      <a:pPr algn="ctr"/>
                      <a:r>
                        <a:rPr lang="en-US" sz="2800" dirty="0"/>
                        <a:t>?</a:t>
                      </a:r>
                    </a:p>
                  </a:txBody>
                  <a:tcPr/>
                </a:tc>
                <a:extLst>
                  <a:ext uri="{0D108BD9-81ED-4DB2-BD59-A6C34878D82A}">
                    <a16:rowId xmlns:a16="http://schemas.microsoft.com/office/drawing/2014/main" val="2297843572"/>
                  </a:ext>
                </a:extLst>
              </a:tr>
            </a:tbl>
          </a:graphicData>
        </a:graphic>
      </p:graphicFrame>
      <p:sp>
        <p:nvSpPr>
          <p:cNvPr id="62" name="TextBox 61">
            <a:extLst>
              <a:ext uri="{FF2B5EF4-FFF2-40B4-BE49-F238E27FC236}">
                <a16:creationId xmlns:a16="http://schemas.microsoft.com/office/drawing/2014/main" id="{FAE9C2E6-DC71-F34F-91F5-A016D7289F09}"/>
              </a:ext>
            </a:extLst>
          </p:cNvPr>
          <p:cNvSpPr txBox="1"/>
          <p:nvPr/>
        </p:nvSpPr>
        <p:spPr>
          <a:xfrm>
            <a:off x="-40847" y="3957688"/>
            <a:ext cx="692562" cy="369332"/>
          </a:xfrm>
          <a:prstGeom prst="rect">
            <a:avLst/>
          </a:prstGeom>
          <a:noFill/>
        </p:spPr>
        <p:txBody>
          <a:bodyPr wrap="none" rtlCol="0">
            <a:spAutoFit/>
          </a:bodyPr>
          <a:lstStyle/>
          <a:p>
            <a:r>
              <a:rPr lang="en-US" dirty="0"/>
              <a:t>index</a:t>
            </a:r>
          </a:p>
        </p:txBody>
      </p:sp>
      <p:sp>
        <p:nvSpPr>
          <p:cNvPr id="63" name="TextBox 62">
            <a:extLst>
              <a:ext uri="{FF2B5EF4-FFF2-40B4-BE49-F238E27FC236}">
                <a16:creationId xmlns:a16="http://schemas.microsoft.com/office/drawing/2014/main" id="{F1172FAC-6CF6-9B48-8CCF-1831AAEE9A0D}"/>
              </a:ext>
            </a:extLst>
          </p:cNvPr>
          <p:cNvSpPr txBox="1"/>
          <p:nvPr/>
        </p:nvSpPr>
        <p:spPr>
          <a:xfrm>
            <a:off x="-40847" y="4430018"/>
            <a:ext cx="686213" cy="369332"/>
          </a:xfrm>
          <a:prstGeom prst="rect">
            <a:avLst/>
          </a:prstGeom>
          <a:noFill/>
        </p:spPr>
        <p:txBody>
          <a:bodyPr wrap="none" rtlCol="0">
            <a:spAutoFit/>
          </a:bodyPr>
          <a:lstStyle/>
          <a:p>
            <a:r>
              <a:rPr lang="en-US" dirty="0"/>
              <a:t>value</a:t>
            </a:r>
          </a:p>
        </p:txBody>
      </p:sp>
      <p:cxnSp>
        <p:nvCxnSpPr>
          <p:cNvPr id="71" name="Straight Connector 70">
            <a:extLst>
              <a:ext uri="{FF2B5EF4-FFF2-40B4-BE49-F238E27FC236}">
                <a16:creationId xmlns:a16="http://schemas.microsoft.com/office/drawing/2014/main" id="{8B93730A-9608-654C-9053-7912B1E0601F}"/>
              </a:ext>
            </a:extLst>
          </p:cNvPr>
          <p:cNvCxnSpPr/>
          <p:nvPr/>
        </p:nvCxnSpPr>
        <p:spPr>
          <a:xfrm>
            <a:off x="7659127" y="1200912"/>
            <a:ext cx="0" cy="524308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itle 72">
            <a:extLst>
              <a:ext uri="{FF2B5EF4-FFF2-40B4-BE49-F238E27FC236}">
                <a16:creationId xmlns:a16="http://schemas.microsoft.com/office/drawing/2014/main" id="{7336CCB2-2396-3E40-AA49-47CE8CCCEF71}"/>
              </a:ext>
            </a:extLst>
          </p:cNvPr>
          <p:cNvSpPr>
            <a:spLocks noGrp="1"/>
          </p:cNvSpPr>
          <p:nvPr>
            <p:ph type="title"/>
          </p:nvPr>
        </p:nvSpPr>
        <p:spPr/>
        <p:txBody>
          <a:bodyPr>
            <a:normAutofit fontScale="90000"/>
          </a:bodyPr>
          <a:lstStyle/>
          <a:p>
            <a:r>
              <a:rPr lang="en-US" dirty="0"/>
              <a:t>at each node’s position, store the index of the parent node</a:t>
            </a:r>
          </a:p>
        </p:txBody>
      </p:sp>
      <p:sp>
        <p:nvSpPr>
          <p:cNvPr id="78" name="TextBox 77">
            <a:extLst>
              <a:ext uri="{FF2B5EF4-FFF2-40B4-BE49-F238E27FC236}">
                <a16:creationId xmlns:a16="http://schemas.microsoft.com/office/drawing/2014/main" id="{49A98820-A837-8541-B31B-FC32F59D0E45}"/>
              </a:ext>
            </a:extLst>
          </p:cNvPr>
          <p:cNvSpPr txBox="1"/>
          <p:nvPr/>
        </p:nvSpPr>
        <p:spPr>
          <a:xfrm>
            <a:off x="1212338" y="3293712"/>
            <a:ext cx="319318" cy="430887"/>
          </a:xfrm>
          <a:prstGeom prst="rect">
            <a:avLst/>
          </a:prstGeom>
          <a:noFill/>
        </p:spPr>
        <p:txBody>
          <a:bodyPr wrap="none" rtlCol="0">
            <a:spAutoFit/>
          </a:bodyPr>
          <a:lstStyle/>
          <a:p>
            <a:r>
              <a:rPr lang="en-US" sz="2200" dirty="0"/>
              <a:t>a</a:t>
            </a:r>
          </a:p>
        </p:txBody>
      </p:sp>
      <p:sp>
        <p:nvSpPr>
          <p:cNvPr id="79" name="TextBox 78">
            <a:extLst>
              <a:ext uri="{FF2B5EF4-FFF2-40B4-BE49-F238E27FC236}">
                <a16:creationId xmlns:a16="http://schemas.microsoft.com/office/drawing/2014/main" id="{E2085E45-544A-E84E-990E-25F82F692715}"/>
              </a:ext>
            </a:extLst>
          </p:cNvPr>
          <p:cNvSpPr txBox="1"/>
          <p:nvPr/>
        </p:nvSpPr>
        <p:spPr>
          <a:xfrm>
            <a:off x="2243903" y="3295173"/>
            <a:ext cx="325730" cy="430887"/>
          </a:xfrm>
          <a:prstGeom prst="rect">
            <a:avLst/>
          </a:prstGeom>
          <a:noFill/>
        </p:spPr>
        <p:txBody>
          <a:bodyPr wrap="none" rtlCol="0">
            <a:spAutoFit/>
          </a:bodyPr>
          <a:lstStyle/>
          <a:p>
            <a:r>
              <a:rPr lang="en-US" sz="2200" dirty="0"/>
              <a:t>e</a:t>
            </a:r>
          </a:p>
        </p:txBody>
      </p:sp>
      <p:sp>
        <p:nvSpPr>
          <p:cNvPr id="80" name="TextBox 79">
            <a:extLst>
              <a:ext uri="{FF2B5EF4-FFF2-40B4-BE49-F238E27FC236}">
                <a16:creationId xmlns:a16="http://schemas.microsoft.com/office/drawing/2014/main" id="{50923E2E-BF67-814D-8338-6803C135906F}"/>
              </a:ext>
            </a:extLst>
          </p:cNvPr>
          <p:cNvSpPr txBox="1"/>
          <p:nvPr/>
        </p:nvSpPr>
        <p:spPr>
          <a:xfrm>
            <a:off x="3356883" y="3322913"/>
            <a:ext cx="332142" cy="430887"/>
          </a:xfrm>
          <a:prstGeom prst="rect">
            <a:avLst/>
          </a:prstGeom>
          <a:noFill/>
        </p:spPr>
        <p:txBody>
          <a:bodyPr wrap="none" rtlCol="0">
            <a:spAutoFit/>
          </a:bodyPr>
          <a:lstStyle/>
          <a:p>
            <a:r>
              <a:rPr lang="en-US" sz="2200" dirty="0"/>
              <a:t>d</a:t>
            </a:r>
          </a:p>
        </p:txBody>
      </p:sp>
      <p:sp>
        <p:nvSpPr>
          <p:cNvPr id="81" name="TextBox 80">
            <a:extLst>
              <a:ext uri="{FF2B5EF4-FFF2-40B4-BE49-F238E27FC236}">
                <a16:creationId xmlns:a16="http://schemas.microsoft.com/office/drawing/2014/main" id="{E3F7A42B-1BB7-7E45-935A-79594E840773}"/>
              </a:ext>
            </a:extLst>
          </p:cNvPr>
          <p:cNvSpPr txBox="1"/>
          <p:nvPr/>
        </p:nvSpPr>
        <p:spPr>
          <a:xfrm>
            <a:off x="4472006" y="3286576"/>
            <a:ext cx="303288" cy="430887"/>
          </a:xfrm>
          <a:prstGeom prst="rect">
            <a:avLst/>
          </a:prstGeom>
          <a:noFill/>
        </p:spPr>
        <p:txBody>
          <a:bodyPr wrap="none" rtlCol="0">
            <a:spAutoFit/>
          </a:bodyPr>
          <a:lstStyle/>
          <a:p>
            <a:r>
              <a:rPr lang="en-US" sz="2200" dirty="0"/>
              <a:t>c</a:t>
            </a:r>
          </a:p>
        </p:txBody>
      </p:sp>
      <p:sp>
        <p:nvSpPr>
          <p:cNvPr id="82" name="TextBox 81">
            <a:extLst>
              <a:ext uri="{FF2B5EF4-FFF2-40B4-BE49-F238E27FC236}">
                <a16:creationId xmlns:a16="http://schemas.microsoft.com/office/drawing/2014/main" id="{55CA4B59-792E-2543-A130-47750958AD34}"/>
              </a:ext>
            </a:extLst>
          </p:cNvPr>
          <p:cNvSpPr txBox="1"/>
          <p:nvPr/>
        </p:nvSpPr>
        <p:spPr>
          <a:xfrm>
            <a:off x="5567207" y="3266032"/>
            <a:ext cx="332142" cy="430887"/>
          </a:xfrm>
          <a:prstGeom prst="rect">
            <a:avLst/>
          </a:prstGeom>
          <a:noFill/>
        </p:spPr>
        <p:txBody>
          <a:bodyPr wrap="none" rtlCol="0">
            <a:spAutoFit/>
          </a:bodyPr>
          <a:lstStyle/>
          <a:p>
            <a:r>
              <a:rPr lang="en-US" sz="2200" dirty="0"/>
              <a:t>b</a:t>
            </a:r>
          </a:p>
        </p:txBody>
      </p:sp>
      <p:sp>
        <p:nvSpPr>
          <p:cNvPr id="84" name="TextBox 83">
            <a:extLst>
              <a:ext uri="{FF2B5EF4-FFF2-40B4-BE49-F238E27FC236}">
                <a16:creationId xmlns:a16="http://schemas.microsoft.com/office/drawing/2014/main" id="{053C8D5A-C17F-2A4C-B224-669F5BD86F8A}"/>
              </a:ext>
            </a:extLst>
          </p:cNvPr>
          <p:cNvSpPr txBox="1"/>
          <p:nvPr/>
        </p:nvSpPr>
        <p:spPr>
          <a:xfrm>
            <a:off x="6727816" y="3304538"/>
            <a:ext cx="271228" cy="430887"/>
          </a:xfrm>
          <a:prstGeom prst="rect">
            <a:avLst/>
          </a:prstGeom>
          <a:noFill/>
        </p:spPr>
        <p:txBody>
          <a:bodyPr wrap="none" rtlCol="0">
            <a:spAutoFit/>
          </a:bodyPr>
          <a:lstStyle/>
          <a:p>
            <a:r>
              <a:rPr lang="en-US" sz="2200" dirty="0"/>
              <a:t>f</a:t>
            </a:r>
          </a:p>
        </p:txBody>
      </p:sp>
      <p:grpSp>
        <p:nvGrpSpPr>
          <p:cNvPr id="85" name="Group 84">
            <a:extLst>
              <a:ext uri="{FF2B5EF4-FFF2-40B4-BE49-F238E27FC236}">
                <a16:creationId xmlns:a16="http://schemas.microsoft.com/office/drawing/2014/main" id="{0A52B958-3F23-3146-8279-A44BD4607900}"/>
              </a:ext>
            </a:extLst>
          </p:cNvPr>
          <p:cNvGrpSpPr/>
          <p:nvPr/>
        </p:nvGrpSpPr>
        <p:grpSpPr>
          <a:xfrm>
            <a:off x="11107111" y="4497613"/>
            <a:ext cx="923671" cy="795269"/>
            <a:chOff x="4032274" y="340822"/>
            <a:chExt cx="369435" cy="353411"/>
          </a:xfrm>
        </p:grpSpPr>
        <p:sp>
          <p:nvSpPr>
            <p:cNvPr id="86" name="Oval 85">
              <a:extLst>
                <a:ext uri="{FF2B5EF4-FFF2-40B4-BE49-F238E27FC236}">
                  <a16:creationId xmlns:a16="http://schemas.microsoft.com/office/drawing/2014/main" id="{A37396C1-7AC7-DD49-AEB7-589DF26BCC9E}"/>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AA2E7D7F-1247-4F4A-9010-5A7C1BC8CD19}"/>
                </a:ext>
              </a:extLst>
            </p:cNvPr>
            <p:cNvSpPr txBox="1"/>
            <p:nvPr/>
          </p:nvSpPr>
          <p:spPr>
            <a:xfrm>
              <a:off x="4032274" y="409325"/>
              <a:ext cx="369435" cy="232515"/>
            </a:xfrm>
            <a:prstGeom prst="rect">
              <a:avLst/>
            </a:prstGeom>
            <a:noFill/>
          </p:spPr>
          <p:txBody>
            <a:bodyPr wrap="square" rtlCol="0">
              <a:spAutoFit/>
            </a:bodyPr>
            <a:lstStyle/>
            <a:p>
              <a:pPr algn="ctr"/>
              <a:r>
                <a:rPr lang="en-US" sz="2800" dirty="0"/>
                <a:t>f</a:t>
              </a:r>
            </a:p>
          </p:txBody>
        </p:sp>
      </p:grpSp>
      <p:cxnSp>
        <p:nvCxnSpPr>
          <p:cNvPr id="88" name="Straight Arrow Connector 87">
            <a:extLst>
              <a:ext uri="{FF2B5EF4-FFF2-40B4-BE49-F238E27FC236}">
                <a16:creationId xmlns:a16="http://schemas.microsoft.com/office/drawing/2014/main" id="{41B1992D-8E77-F04D-A266-565447452B52}"/>
              </a:ext>
            </a:extLst>
          </p:cNvPr>
          <p:cNvCxnSpPr>
            <a:cxnSpLocks/>
          </p:cNvCxnSpPr>
          <p:nvPr/>
        </p:nvCxnSpPr>
        <p:spPr>
          <a:xfrm flipV="1">
            <a:off x="11568947" y="3957688"/>
            <a:ext cx="0" cy="515625"/>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873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F3AC509-4818-C245-BCB9-E4D02129BD2B}"/>
              </a:ext>
            </a:extLst>
          </p:cNvPr>
          <p:cNvSpPr>
            <a:spLocks noGrp="1"/>
          </p:cNvSpPr>
          <p:nvPr>
            <p:ph type="ftr" sz="quarter" idx="11"/>
          </p:nvPr>
        </p:nvSpPr>
        <p:spPr/>
        <p:txBody>
          <a:bodyPr/>
          <a:lstStyle/>
          <a:p>
            <a:r>
              <a:rPr lang="en-US" dirty="0"/>
              <a:t>CSE 373 SP 19 - Zach Chun</a:t>
            </a:r>
          </a:p>
        </p:txBody>
      </p:sp>
      <p:sp>
        <p:nvSpPr>
          <p:cNvPr id="5" name="Slide Number Placeholder 4">
            <a:extLst>
              <a:ext uri="{FF2B5EF4-FFF2-40B4-BE49-F238E27FC236}">
                <a16:creationId xmlns:a16="http://schemas.microsoft.com/office/drawing/2014/main" id="{237A4E9B-D689-2D40-8466-DF71BA5CB225}"/>
              </a:ext>
            </a:extLst>
          </p:cNvPr>
          <p:cNvSpPr>
            <a:spLocks noGrp="1"/>
          </p:cNvSpPr>
          <p:nvPr>
            <p:ph type="sldNum" sz="quarter" idx="12"/>
          </p:nvPr>
        </p:nvSpPr>
        <p:spPr/>
        <p:txBody>
          <a:bodyPr/>
          <a:lstStyle/>
          <a:p>
            <a:fld id="{659665DE-58FC-41F4-AC58-2C90A5E00527}" type="slidenum">
              <a:rPr lang="en-US" smtClean="0"/>
              <a:t>9</a:t>
            </a:fld>
            <a:endParaRPr lang="en-US"/>
          </a:p>
        </p:txBody>
      </p:sp>
      <p:sp>
        <p:nvSpPr>
          <p:cNvPr id="31" name="Oval 30">
            <a:extLst>
              <a:ext uri="{FF2B5EF4-FFF2-40B4-BE49-F238E27FC236}">
                <a16:creationId xmlns:a16="http://schemas.microsoft.com/office/drawing/2014/main" id="{B4247357-61BC-0946-9149-40585086CD73}"/>
              </a:ext>
            </a:extLst>
          </p:cNvPr>
          <p:cNvSpPr/>
          <p:nvPr/>
        </p:nvSpPr>
        <p:spPr>
          <a:xfrm>
            <a:off x="10152869" y="1730944"/>
            <a:ext cx="883607" cy="795269"/>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e</a:t>
            </a:r>
          </a:p>
        </p:txBody>
      </p:sp>
      <p:grpSp>
        <p:nvGrpSpPr>
          <p:cNvPr id="34" name="Group 33">
            <a:extLst>
              <a:ext uri="{FF2B5EF4-FFF2-40B4-BE49-F238E27FC236}">
                <a16:creationId xmlns:a16="http://schemas.microsoft.com/office/drawing/2014/main" id="{286FE4C2-8402-B549-8F67-113620947D50}"/>
              </a:ext>
            </a:extLst>
          </p:cNvPr>
          <p:cNvGrpSpPr/>
          <p:nvPr/>
        </p:nvGrpSpPr>
        <p:grpSpPr>
          <a:xfrm>
            <a:off x="8666030" y="1682979"/>
            <a:ext cx="923671" cy="795269"/>
            <a:chOff x="4033946" y="340822"/>
            <a:chExt cx="369435" cy="353411"/>
          </a:xfrm>
        </p:grpSpPr>
        <p:sp>
          <p:nvSpPr>
            <p:cNvPr id="35" name="Oval 34">
              <a:extLst>
                <a:ext uri="{FF2B5EF4-FFF2-40B4-BE49-F238E27FC236}">
                  <a16:creationId xmlns:a16="http://schemas.microsoft.com/office/drawing/2014/main" id="{A320EE39-21D1-3949-8857-6FF0BFB4A99F}"/>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53F059A-81B9-A746-BEC7-1F42ECEEDF40}"/>
                </a:ext>
              </a:extLst>
            </p:cNvPr>
            <p:cNvSpPr txBox="1"/>
            <p:nvPr/>
          </p:nvSpPr>
          <p:spPr>
            <a:xfrm>
              <a:off x="4033946" y="425273"/>
              <a:ext cx="369435" cy="232515"/>
            </a:xfrm>
            <a:prstGeom prst="rect">
              <a:avLst/>
            </a:prstGeom>
            <a:noFill/>
          </p:spPr>
          <p:txBody>
            <a:bodyPr wrap="square" rtlCol="0">
              <a:spAutoFit/>
            </a:bodyPr>
            <a:lstStyle/>
            <a:p>
              <a:pPr algn="ctr"/>
              <a:r>
                <a:rPr lang="en-US" sz="2800" dirty="0"/>
                <a:t>a</a:t>
              </a:r>
            </a:p>
          </p:txBody>
        </p:sp>
      </p:grpSp>
      <p:grpSp>
        <p:nvGrpSpPr>
          <p:cNvPr id="37" name="Group 36">
            <a:extLst>
              <a:ext uri="{FF2B5EF4-FFF2-40B4-BE49-F238E27FC236}">
                <a16:creationId xmlns:a16="http://schemas.microsoft.com/office/drawing/2014/main" id="{F8EEAA5F-32F4-CD43-8C51-67ECDA0D03F8}"/>
              </a:ext>
            </a:extLst>
          </p:cNvPr>
          <p:cNvGrpSpPr/>
          <p:nvPr/>
        </p:nvGrpSpPr>
        <p:grpSpPr>
          <a:xfrm>
            <a:off x="8023424" y="2991310"/>
            <a:ext cx="923671" cy="795269"/>
            <a:chOff x="4032274" y="340822"/>
            <a:chExt cx="369435" cy="353411"/>
          </a:xfrm>
        </p:grpSpPr>
        <p:sp>
          <p:nvSpPr>
            <p:cNvPr id="38" name="Oval 37">
              <a:extLst>
                <a:ext uri="{FF2B5EF4-FFF2-40B4-BE49-F238E27FC236}">
                  <a16:creationId xmlns:a16="http://schemas.microsoft.com/office/drawing/2014/main" id="{2931EBCA-E3AD-3641-9AF8-0F78B78C6564}"/>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A630D603-6E6A-C141-89AE-E764ED67BD1F}"/>
                </a:ext>
              </a:extLst>
            </p:cNvPr>
            <p:cNvSpPr txBox="1"/>
            <p:nvPr/>
          </p:nvSpPr>
          <p:spPr>
            <a:xfrm>
              <a:off x="4032274" y="409325"/>
              <a:ext cx="369435" cy="232515"/>
            </a:xfrm>
            <a:prstGeom prst="rect">
              <a:avLst/>
            </a:prstGeom>
            <a:noFill/>
          </p:spPr>
          <p:txBody>
            <a:bodyPr wrap="square" rtlCol="0">
              <a:spAutoFit/>
            </a:bodyPr>
            <a:lstStyle/>
            <a:p>
              <a:pPr algn="ctr"/>
              <a:r>
                <a:rPr lang="en-US" sz="2800" dirty="0"/>
                <a:t>b</a:t>
              </a:r>
            </a:p>
          </p:txBody>
        </p:sp>
      </p:grpSp>
      <p:cxnSp>
        <p:nvCxnSpPr>
          <p:cNvPr id="40" name="Straight Arrow Connector 39">
            <a:extLst>
              <a:ext uri="{FF2B5EF4-FFF2-40B4-BE49-F238E27FC236}">
                <a16:creationId xmlns:a16="http://schemas.microsoft.com/office/drawing/2014/main" id="{99640EF0-E01A-0947-AF8B-3645D72700B7}"/>
              </a:ext>
            </a:extLst>
          </p:cNvPr>
          <p:cNvCxnSpPr>
            <a:cxnSpLocks/>
          </p:cNvCxnSpPr>
          <p:nvPr/>
        </p:nvCxnSpPr>
        <p:spPr>
          <a:xfrm flipV="1">
            <a:off x="8517528" y="2465243"/>
            <a:ext cx="466017" cy="528484"/>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08D69642-F5A3-C140-AAD0-2990B89D4DFE}"/>
              </a:ext>
            </a:extLst>
          </p:cNvPr>
          <p:cNvGrpSpPr/>
          <p:nvPr/>
        </p:nvGrpSpPr>
        <p:grpSpPr>
          <a:xfrm>
            <a:off x="9822636" y="3046563"/>
            <a:ext cx="923671" cy="795269"/>
            <a:chOff x="4033946" y="340822"/>
            <a:chExt cx="369435" cy="353411"/>
          </a:xfrm>
        </p:grpSpPr>
        <p:sp>
          <p:nvSpPr>
            <p:cNvPr id="42" name="Oval 41">
              <a:extLst>
                <a:ext uri="{FF2B5EF4-FFF2-40B4-BE49-F238E27FC236}">
                  <a16:creationId xmlns:a16="http://schemas.microsoft.com/office/drawing/2014/main" id="{7207B91E-2E7E-D142-81AD-B9E310100E3B}"/>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B10C92CB-9EDA-8A42-8E39-9F38B9C7A84A}"/>
                </a:ext>
              </a:extLst>
            </p:cNvPr>
            <p:cNvSpPr txBox="1"/>
            <p:nvPr/>
          </p:nvSpPr>
          <p:spPr>
            <a:xfrm>
              <a:off x="4033946" y="385621"/>
              <a:ext cx="369435" cy="232515"/>
            </a:xfrm>
            <a:prstGeom prst="rect">
              <a:avLst/>
            </a:prstGeom>
            <a:noFill/>
          </p:spPr>
          <p:txBody>
            <a:bodyPr wrap="square" rtlCol="0">
              <a:spAutoFit/>
            </a:bodyPr>
            <a:lstStyle/>
            <a:p>
              <a:pPr algn="ctr"/>
              <a:r>
                <a:rPr lang="en-US" sz="2800" dirty="0"/>
                <a:t>c</a:t>
              </a:r>
            </a:p>
          </p:txBody>
        </p:sp>
      </p:grpSp>
      <p:cxnSp>
        <p:nvCxnSpPr>
          <p:cNvPr id="44" name="Straight Arrow Connector 43">
            <a:extLst>
              <a:ext uri="{FF2B5EF4-FFF2-40B4-BE49-F238E27FC236}">
                <a16:creationId xmlns:a16="http://schemas.microsoft.com/office/drawing/2014/main" id="{D2528220-60DD-CD40-A3D4-48849DB9B9D3}"/>
              </a:ext>
            </a:extLst>
          </p:cNvPr>
          <p:cNvCxnSpPr>
            <a:cxnSpLocks/>
            <a:endCxn id="31" idx="4"/>
          </p:cNvCxnSpPr>
          <p:nvPr/>
        </p:nvCxnSpPr>
        <p:spPr>
          <a:xfrm flipV="1">
            <a:off x="10358704" y="2526213"/>
            <a:ext cx="235969" cy="445532"/>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891DBB7F-8FEC-A340-9347-D32D3D0F5475}"/>
              </a:ext>
            </a:extLst>
          </p:cNvPr>
          <p:cNvGrpSpPr/>
          <p:nvPr/>
        </p:nvGrpSpPr>
        <p:grpSpPr>
          <a:xfrm>
            <a:off x="10923290" y="3027185"/>
            <a:ext cx="923671" cy="795269"/>
            <a:chOff x="4032274" y="340822"/>
            <a:chExt cx="369435" cy="353411"/>
          </a:xfrm>
        </p:grpSpPr>
        <p:sp>
          <p:nvSpPr>
            <p:cNvPr id="47" name="Oval 46">
              <a:extLst>
                <a:ext uri="{FF2B5EF4-FFF2-40B4-BE49-F238E27FC236}">
                  <a16:creationId xmlns:a16="http://schemas.microsoft.com/office/drawing/2014/main" id="{14595FB5-9385-8D42-A597-8A1CE9CAA551}"/>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7912FC75-8531-4141-B8FA-52D68F59315A}"/>
                </a:ext>
              </a:extLst>
            </p:cNvPr>
            <p:cNvSpPr txBox="1"/>
            <p:nvPr/>
          </p:nvSpPr>
          <p:spPr>
            <a:xfrm>
              <a:off x="4032274" y="386378"/>
              <a:ext cx="369435" cy="232515"/>
            </a:xfrm>
            <a:prstGeom prst="rect">
              <a:avLst/>
            </a:prstGeom>
            <a:noFill/>
          </p:spPr>
          <p:txBody>
            <a:bodyPr wrap="square" rtlCol="0">
              <a:spAutoFit/>
            </a:bodyPr>
            <a:lstStyle/>
            <a:p>
              <a:pPr algn="ctr"/>
              <a:r>
                <a:rPr lang="en-US" sz="2800" dirty="0"/>
                <a:t>d</a:t>
              </a:r>
            </a:p>
          </p:txBody>
        </p:sp>
      </p:grpSp>
      <p:cxnSp>
        <p:nvCxnSpPr>
          <p:cNvPr id="49" name="Straight Arrow Connector 48">
            <a:extLst>
              <a:ext uri="{FF2B5EF4-FFF2-40B4-BE49-F238E27FC236}">
                <a16:creationId xmlns:a16="http://schemas.microsoft.com/office/drawing/2014/main" id="{2BE2B222-971C-B847-9305-08FC7ECC29CF}"/>
              </a:ext>
            </a:extLst>
          </p:cNvPr>
          <p:cNvCxnSpPr>
            <a:cxnSpLocks/>
          </p:cNvCxnSpPr>
          <p:nvPr/>
        </p:nvCxnSpPr>
        <p:spPr>
          <a:xfrm flipH="1" flipV="1">
            <a:off x="10771837" y="2563025"/>
            <a:ext cx="554769" cy="409899"/>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61" name="Table 60">
            <a:extLst>
              <a:ext uri="{FF2B5EF4-FFF2-40B4-BE49-F238E27FC236}">
                <a16:creationId xmlns:a16="http://schemas.microsoft.com/office/drawing/2014/main" id="{2EA5A4A1-81A7-9845-B281-638E092343FB}"/>
              </a:ext>
            </a:extLst>
          </p:cNvPr>
          <p:cNvGraphicFramePr>
            <a:graphicFrameLocks noGrp="1"/>
          </p:cNvGraphicFramePr>
          <p:nvPr>
            <p:extLst>
              <p:ext uri="{D42A27DB-BD31-4B8C-83A1-F6EECF244321}">
                <p14:modId xmlns:p14="http://schemas.microsoft.com/office/powerpoint/2010/main" val="2847869906"/>
              </p:ext>
            </p:extLst>
          </p:nvPr>
        </p:nvGraphicFramePr>
        <p:xfrm>
          <a:off x="781535" y="3829921"/>
          <a:ext cx="6608094" cy="1129364"/>
        </p:xfrm>
        <a:graphic>
          <a:graphicData uri="http://schemas.openxmlformats.org/drawingml/2006/table">
            <a:tbl>
              <a:tblPr firstRow="1" bandRow="1">
                <a:tableStyleId>{5C22544A-7EE6-4342-B048-85BDC9FD1C3A}</a:tableStyleId>
              </a:tblPr>
              <a:tblGrid>
                <a:gridCol w="1101349">
                  <a:extLst>
                    <a:ext uri="{9D8B030D-6E8A-4147-A177-3AD203B41FA5}">
                      <a16:colId xmlns:a16="http://schemas.microsoft.com/office/drawing/2014/main" val="2466109804"/>
                    </a:ext>
                  </a:extLst>
                </a:gridCol>
                <a:gridCol w="1101349">
                  <a:extLst>
                    <a:ext uri="{9D8B030D-6E8A-4147-A177-3AD203B41FA5}">
                      <a16:colId xmlns:a16="http://schemas.microsoft.com/office/drawing/2014/main" val="973511679"/>
                    </a:ext>
                  </a:extLst>
                </a:gridCol>
                <a:gridCol w="1101349">
                  <a:extLst>
                    <a:ext uri="{9D8B030D-6E8A-4147-A177-3AD203B41FA5}">
                      <a16:colId xmlns:a16="http://schemas.microsoft.com/office/drawing/2014/main" val="1075061909"/>
                    </a:ext>
                  </a:extLst>
                </a:gridCol>
                <a:gridCol w="1101349">
                  <a:extLst>
                    <a:ext uri="{9D8B030D-6E8A-4147-A177-3AD203B41FA5}">
                      <a16:colId xmlns:a16="http://schemas.microsoft.com/office/drawing/2014/main" val="149275610"/>
                    </a:ext>
                  </a:extLst>
                </a:gridCol>
                <a:gridCol w="1101349">
                  <a:extLst>
                    <a:ext uri="{9D8B030D-6E8A-4147-A177-3AD203B41FA5}">
                      <a16:colId xmlns:a16="http://schemas.microsoft.com/office/drawing/2014/main" val="813112648"/>
                    </a:ext>
                  </a:extLst>
                </a:gridCol>
                <a:gridCol w="1101349">
                  <a:extLst>
                    <a:ext uri="{9D8B030D-6E8A-4147-A177-3AD203B41FA5}">
                      <a16:colId xmlns:a16="http://schemas.microsoft.com/office/drawing/2014/main" val="2435030913"/>
                    </a:ext>
                  </a:extLst>
                </a:gridCol>
              </a:tblGrid>
              <a:tr h="564682">
                <a:tc>
                  <a:txBody>
                    <a:bodyPr/>
                    <a:lstStyle/>
                    <a:p>
                      <a:pPr algn="ctr"/>
                      <a:r>
                        <a:rPr lang="en-US" sz="2800" dirty="0"/>
                        <a:t>0</a:t>
                      </a:r>
                    </a:p>
                  </a:txBody>
                  <a:tcPr/>
                </a:tc>
                <a:tc>
                  <a:txBody>
                    <a:bodyPr/>
                    <a:lstStyle/>
                    <a:p>
                      <a:pPr algn="ctr"/>
                      <a:r>
                        <a:rPr lang="en-US" sz="2800" dirty="0"/>
                        <a:t>1</a:t>
                      </a:r>
                    </a:p>
                  </a:txBody>
                  <a:tcPr/>
                </a:tc>
                <a:tc>
                  <a:txBody>
                    <a:bodyPr/>
                    <a:lstStyle/>
                    <a:p>
                      <a:pPr algn="ctr"/>
                      <a:r>
                        <a:rPr lang="en-US" sz="2800" dirty="0"/>
                        <a:t>2</a:t>
                      </a:r>
                    </a:p>
                  </a:txBody>
                  <a:tcPr/>
                </a:tc>
                <a:tc>
                  <a:txBody>
                    <a:bodyPr/>
                    <a:lstStyle/>
                    <a:p>
                      <a:pPr algn="ctr"/>
                      <a:r>
                        <a:rPr lang="en-US" sz="2800" dirty="0"/>
                        <a:t>3</a:t>
                      </a:r>
                    </a:p>
                  </a:txBody>
                  <a:tcPr/>
                </a:tc>
                <a:tc>
                  <a:txBody>
                    <a:bodyPr/>
                    <a:lstStyle/>
                    <a:p>
                      <a:pPr algn="ctr"/>
                      <a:r>
                        <a:rPr lang="en-US" sz="2800" dirty="0"/>
                        <a:t>4</a:t>
                      </a:r>
                    </a:p>
                  </a:txBody>
                  <a:tcPr/>
                </a:tc>
                <a:tc>
                  <a:txBody>
                    <a:bodyPr/>
                    <a:lstStyle/>
                    <a:p>
                      <a:pPr algn="ctr"/>
                      <a:r>
                        <a:rPr lang="en-US" sz="2800" dirty="0"/>
                        <a:t>5</a:t>
                      </a:r>
                    </a:p>
                  </a:txBody>
                  <a:tcPr/>
                </a:tc>
                <a:extLst>
                  <a:ext uri="{0D108BD9-81ED-4DB2-BD59-A6C34878D82A}">
                    <a16:rowId xmlns:a16="http://schemas.microsoft.com/office/drawing/2014/main" val="783898646"/>
                  </a:ext>
                </a:extLst>
              </a:tr>
              <a:tr h="564682">
                <a:tc>
                  <a:txBody>
                    <a:bodyPr/>
                    <a:lstStyle/>
                    <a:p>
                      <a:pPr algn="ctr"/>
                      <a:r>
                        <a:rPr lang="en-US" sz="2800" dirty="0"/>
                        <a:t>-</a:t>
                      </a:r>
                    </a:p>
                  </a:txBody>
                  <a:tcPr/>
                </a:tc>
                <a:tc>
                  <a:txBody>
                    <a:bodyPr/>
                    <a:lstStyle/>
                    <a:p>
                      <a:pPr algn="ctr"/>
                      <a:r>
                        <a:rPr lang="en-US" sz="2800" dirty="0"/>
                        <a:t>-</a:t>
                      </a:r>
                    </a:p>
                  </a:txBody>
                  <a:tcPr/>
                </a:tc>
                <a:tc>
                  <a:txBody>
                    <a:bodyPr/>
                    <a:lstStyle/>
                    <a:p>
                      <a:pPr algn="ctr"/>
                      <a:r>
                        <a:rPr lang="en-US" sz="2800" dirty="0"/>
                        <a:t>1</a:t>
                      </a:r>
                    </a:p>
                  </a:txBody>
                  <a:tcPr/>
                </a:tc>
                <a:tc>
                  <a:txBody>
                    <a:bodyPr/>
                    <a:lstStyle/>
                    <a:p>
                      <a:pPr algn="ctr"/>
                      <a:r>
                        <a:rPr lang="en-US" sz="2800" dirty="0"/>
                        <a:t>1</a:t>
                      </a:r>
                    </a:p>
                  </a:txBody>
                  <a:tcPr/>
                </a:tc>
                <a:tc>
                  <a:txBody>
                    <a:bodyPr/>
                    <a:lstStyle/>
                    <a:p>
                      <a:pPr algn="ctr"/>
                      <a:r>
                        <a:rPr lang="en-US" sz="2800" dirty="0"/>
                        <a:t>0</a:t>
                      </a:r>
                    </a:p>
                  </a:txBody>
                  <a:tcPr/>
                </a:tc>
                <a:tc>
                  <a:txBody>
                    <a:bodyPr/>
                    <a:lstStyle/>
                    <a:p>
                      <a:pPr algn="ctr"/>
                      <a:r>
                        <a:rPr lang="en-US" sz="2800" dirty="0"/>
                        <a:t>2</a:t>
                      </a:r>
                    </a:p>
                  </a:txBody>
                  <a:tcPr/>
                </a:tc>
                <a:extLst>
                  <a:ext uri="{0D108BD9-81ED-4DB2-BD59-A6C34878D82A}">
                    <a16:rowId xmlns:a16="http://schemas.microsoft.com/office/drawing/2014/main" val="2297843572"/>
                  </a:ext>
                </a:extLst>
              </a:tr>
            </a:tbl>
          </a:graphicData>
        </a:graphic>
      </p:graphicFrame>
      <p:sp>
        <p:nvSpPr>
          <p:cNvPr id="62" name="TextBox 61">
            <a:extLst>
              <a:ext uri="{FF2B5EF4-FFF2-40B4-BE49-F238E27FC236}">
                <a16:creationId xmlns:a16="http://schemas.microsoft.com/office/drawing/2014/main" id="{FAE9C2E6-DC71-F34F-91F5-A016D7289F09}"/>
              </a:ext>
            </a:extLst>
          </p:cNvPr>
          <p:cNvSpPr txBox="1"/>
          <p:nvPr/>
        </p:nvSpPr>
        <p:spPr>
          <a:xfrm>
            <a:off x="-40847" y="3957688"/>
            <a:ext cx="692562" cy="369332"/>
          </a:xfrm>
          <a:prstGeom prst="rect">
            <a:avLst/>
          </a:prstGeom>
          <a:noFill/>
        </p:spPr>
        <p:txBody>
          <a:bodyPr wrap="none" rtlCol="0">
            <a:spAutoFit/>
          </a:bodyPr>
          <a:lstStyle/>
          <a:p>
            <a:r>
              <a:rPr lang="en-US" dirty="0"/>
              <a:t>index</a:t>
            </a:r>
          </a:p>
        </p:txBody>
      </p:sp>
      <p:sp>
        <p:nvSpPr>
          <p:cNvPr id="63" name="TextBox 62">
            <a:extLst>
              <a:ext uri="{FF2B5EF4-FFF2-40B4-BE49-F238E27FC236}">
                <a16:creationId xmlns:a16="http://schemas.microsoft.com/office/drawing/2014/main" id="{F1172FAC-6CF6-9B48-8CCF-1831AAEE9A0D}"/>
              </a:ext>
            </a:extLst>
          </p:cNvPr>
          <p:cNvSpPr txBox="1"/>
          <p:nvPr/>
        </p:nvSpPr>
        <p:spPr>
          <a:xfrm>
            <a:off x="-40847" y="4430018"/>
            <a:ext cx="686213" cy="369332"/>
          </a:xfrm>
          <a:prstGeom prst="rect">
            <a:avLst/>
          </a:prstGeom>
          <a:noFill/>
        </p:spPr>
        <p:txBody>
          <a:bodyPr wrap="none" rtlCol="0">
            <a:spAutoFit/>
          </a:bodyPr>
          <a:lstStyle/>
          <a:p>
            <a:r>
              <a:rPr lang="en-US" dirty="0"/>
              <a:t>value</a:t>
            </a:r>
          </a:p>
        </p:txBody>
      </p:sp>
      <p:cxnSp>
        <p:nvCxnSpPr>
          <p:cNvPr id="71" name="Straight Connector 70">
            <a:extLst>
              <a:ext uri="{FF2B5EF4-FFF2-40B4-BE49-F238E27FC236}">
                <a16:creationId xmlns:a16="http://schemas.microsoft.com/office/drawing/2014/main" id="{8B93730A-9608-654C-9053-7912B1E0601F}"/>
              </a:ext>
            </a:extLst>
          </p:cNvPr>
          <p:cNvCxnSpPr/>
          <p:nvPr/>
        </p:nvCxnSpPr>
        <p:spPr>
          <a:xfrm>
            <a:off x="7659127" y="1200912"/>
            <a:ext cx="0" cy="524308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itle 72">
            <a:extLst>
              <a:ext uri="{FF2B5EF4-FFF2-40B4-BE49-F238E27FC236}">
                <a16:creationId xmlns:a16="http://schemas.microsoft.com/office/drawing/2014/main" id="{7336CCB2-2396-3E40-AA49-47CE8CCCEF71}"/>
              </a:ext>
            </a:extLst>
          </p:cNvPr>
          <p:cNvSpPr>
            <a:spLocks noGrp="1"/>
          </p:cNvSpPr>
          <p:nvPr>
            <p:ph type="title"/>
          </p:nvPr>
        </p:nvSpPr>
        <p:spPr/>
        <p:txBody>
          <a:bodyPr>
            <a:normAutofit fontScale="90000"/>
          </a:bodyPr>
          <a:lstStyle/>
          <a:p>
            <a:r>
              <a:rPr lang="en-US" dirty="0"/>
              <a:t>at each node’s position, store the index of the parent node</a:t>
            </a:r>
          </a:p>
        </p:txBody>
      </p:sp>
      <p:sp>
        <p:nvSpPr>
          <p:cNvPr id="78" name="TextBox 77">
            <a:extLst>
              <a:ext uri="{FF2B5EF4-FFF2-40B4-BE49-F238E27FC236}">
                <a16:creationId xmlns:a16="http://schemas.microsoft.com/office/drawing/2014/main" id="{49A98820-A837-8541-B31B-FC32F59D0E45}"/>
              </a:ext>
            </a:extLst>
          </p:cNvPr>
          <p:cNvSpPr txBox="1"/>
          <p:nvPr/>
        </p:nvSpPr>
        <p:spPr>
          <a:xfrm>
            <a:off x="1212338" y="3293712"/>
            <a:ext cx="319318" cy="430887"/>
          </a:xfrm>
          <a:prstGeom prst="rect">
            <a:avLst/>
          </a:prstGeom>
          <a:noFill/>
        </p:spPr>
        <p:txBody>
          <a:bodyPr wrap="none" rtlCol="0">
            <a:spAutoFit/>
          </a:bodyPr>
          <a:lstStyle/>
          <a:p>
            <a:r>
              <a:rPr lang="en-US" sz="2200" dirty="0"/>
              <a:t>a</a:t>
            </a:r>
          </a:p>
        </p:txBody>
      </p:sp>
      <p:sp>
        <p:nvSpPr>
          <p:cNvPr id="79" name="TextBox 78">
            <a:extLst>
              <a:ext uri="{FF2B5EF4-FFF2-40B4-BE49-F238E27FC236}">
                <a16:creationId xmlns:a16="http://schemas.microsoft.com/office/drawing/2014/main" id="{E2085E45-544A-E84E-990E-25F82F692715}"/>
              </a:ext>
            </a:extLst>
          </p:cNvPr>
          <p:cNvSpPr txBox="1"/>
          <p:nvPr/>
        </p:nvSpPr>
        <p:spPr>
          <a:xfrm>
            <a:off x="2243903" y="3295173"/>
            <a:ext cx="325730" cy="430887"/>
          </a:xfrm>
          <a:prstGeom prst="rect">
            <a:avLst/>
          </a:prstGeom>
          <a:noFill/>
        </p:spPr>
        <p:txBody>
          <a:bodyPr wrap="none" rtlCol="0">
            <a:spAutoFit/>
          </a:bodyPr>
          <a:lstStyle/>
          <a:p>
            <a:r>
              <a:rPr lang="en-US" sz="2200" dirty="0"/>
              <a:t>e</a:t>
            </a:r>
          </a:p>
        </p:txBody>
      </p:sp>
      <p:sp>
        <p:nvSpPr>
          <p:cNvPr id="80" name="TextBox 79">
            <a:extLst>
              <a:ext uri="{FF2B5EF4-FFF2-40B4-BE49-F238E27FC236}">
                <a16:creationId xmlns:a16="http://schemas.microsoft.com/office/drawing/2014/main" id="{50923E2E-BF67-814D-8338-6803C135906F}"/>
              </a:ext>
            </a:extLst>
          </p:cNvPr>
          <p:cNvSpPr txBox="1"/>
          <p:nvPr/>
        </p:nvSpPr>
        <p:spPr>
          <a:xfrm>
            <a:off x="3356883" y="3322913"/>
            <a:ext cx="332142" cy="430887"/>
          </a:xfrm>
          <a:prstGeom prst="rect">
            <a:avLst/>
          </a:prstGeom>
          <a:noFill/>
        </p:spPr>
        <p:txBody>
          <a:bodyPr wrap="none" rtlCol="0">
            <a:spAutoFit/>
          </a:bodyPr>
          <a:lstStyle/>
          <a:p>
            <a:r>
              <a:rPr lang="en-US" sz="2200" dirty="0"/>
              <a:t>d</a:t>
            </a:r>
          </a:p>
        </p:txBody>
      </p:sp>
      <p:sp>
        <p:nvSpPr>
          <p:cNvPr id="81" name="TextBox 80">
            <a:extLst>
              <a:ext uri="{FF2B5EF4-FFF2-40B4-BE49-F238E27FC236}">
                <a16:creationId xmlns:a16="http://schemas.microsoft.com/office/drawing/2014/main" id="{E3F7A42B-1BB7-7E45-935A-79594E840773}"/>
              </a:ext>
            </a:extLst>
          </p:cNvPr>
          <p:cNvSpPr txBox="1"/>
          <p:nvPr/>
        </p:nvSpPr>
        <p:spPr>
          <a:xfrm>
            <a:off x="4472006" y="3286576"/>
            <a:ext cx="303288" cy="430887"/>
          </a:xfrm>
          <a:prstGeom prst="rect">
            <a:avLst/>
          </a:prstGeom>
          <a:noFill/>
        </p:spPr>
        <p:txBody>
          <a:bodyPr wrap="none" rtlCol="0">
            <a:spAutoFit/>
          </a:bodyPr>
          <a:lstStyle/>
          <a:p>
            <a:r>
              <a:rPr lang="en-US" sz="2200" dirty="0"/>
              <a:t>c</a:t>
            </a:r>
          </a:p>
        </p:txBody>
      </p:sp>
      <p:sp>
        <p:nvSpPr>
          <p:cNvPr id="82" name="TextBox 81">
            <a:extLst>
              <a:ext uri="{FF2B5EF4-FFF2-40B4-BE49-F238E27FC236}">
                <a16:creationId xmlns:a16="http://schemas.microsoft.com/office/drawing/2014/main" id="{55CA4B59-792E-2543-A130-47750958AD34}"/>
              </a:ext>
            </a:extLst>
          </p:cNvPr>
          <p:cNvSpPr txBox="1"/>
          <p:nvPr/>
        </p:nvSpPr>
        <p:spPr>
          <a:xfrm>
            <a:off x="5567207" y="3266032"/>
            <a:ext cx="332142" cy="430887"/>
          </a:xfrm>
          <a:prstGeom prst="rect">
            <a:avLst/>
          </a:prstGeom>
          <a:noFill/>
        </p:spPr>
        <p:txBody>
          <a:bodyPr wrap="none" rtlCol="0">
            <a:spAutoFit/>
          </a:bodyPr>
          <a:lstStyle/>
          <a:p>
            <a:r>
              <a:rPr lang="en-US" sz="2200" dirty="0"/>
              <a:t>b</a:t>
            </a:r>
          </a:p>
        </p:txBody>
      </p:sp>
      <p:sp>
        <p:nvSpPr>
          <p:cNvPr id="84" name="TextBox 83">
            <a:extLst>
              <a:ext uri="{FF2B5EF4-FFF2-40B4-BE49-F238E27FC236}">
                <a16:creationId xmlns:a16="http://schemas.microsoft.com/office/drawing/2014/main" id="{053C8D5A-C17F-2A4C-B224-669F5BD86F8A}"/>
              </a:ext>
            </a:extLst>
          </p:cNvPr>
          <p:cNvSpPr txBox="1"/>
          <p:nvPr/>
        </p:nvSpPr>
        <p:spPr>
          <a:xfrm>
            <a:off x="6727816" y="3304538"/>
            <a:ext cx="271228" cy="430887"/>
          </a:xfrm>
          <a:prstGeom prst="rect">
            <a:avLst/>
          </a:prstGeom>
          <a:noFill/>
        </p:spPr>
        <p:txBody>
          <a:bodyPr wrap="none" rtlCol="0">
            <a:spAutoFit/>
          </a:bodyPr>
          <a:lstStyle/>
          <a:p>
            <a:r>
              <a:rPr lang="en-US" sz="2200" dirty="0"/>
              <a:t>f</a:t>
            </a:r>
          </a:p>
        </p:txBody>
      </p:sp>
      <p:grpSp>
        <p:nvGrpSpPr>
          <p:cNvPr id="85" name="Group 84">
            <a:extLst>
              <a:ext uri="{FF2B5EF4-FFF2-40B4-BE49-F238E27FC236}">
                <a16:creationId xmlns:a16="http://schemas.microsoft.com/office/drawing/2014/main" id="{0A52B958-3F23-3146-8279-A44BD4607900}"/>
              </a:ext>
            </a:extLst>
          </p:cNvPr>
          <p:cNvGrpSpPr/>
          <p:nvPr/>
        </p:nvGrpSpPr>
        <p:grpSpPr>
          <a:xfrm>
            <a:off x="11107111" y="4497613"/>
            <a:ext cx="923671" cy="795269"/>
            <a:chOff x="4032274" y="340822"/>
            <a:chExt cx="369435" cy="353411"/>
          </a:xfrm>
        </p:grpSpPr>
        <p:sp>
          <p:nvSpPr>
            <p:cNvPr id="86" name="Oval 85">
              <a:extLst>
                <a:ext uri="{FF2B5EF4-FFF2-40B4-BE49-F238E27FC236}">
                  <a16:creationId xmlns:a16="http://schemas.microsoft.com/office/drawing/2014/main" id="{A37396C1-7AC7-DD49-AEB7-589DF26BCC9E}"/>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AA2E7D7F-1247-4F4A-9010-5A7C1BC8CD19}"/>
                </a:ext>
              </a:extLst>
            </p:cNvPr>
            <p:cNvSpPr txBox="1"/>
            <p:nvPr/>
          </p:nvSpPr>
          <p:spPr>
            <a:xfrm>
              <a:off x="4032274" y="409325"/>
              <a:ext cx="369435" cy="232515"/>
            </a:xfrm>
            <a:prstGeom prst="rect">
              <a:avLst/>
            </a:prstGeom>
            <a:noFill/>
          </p:spPr>
          <p:txBody>
            <a:bodyPr wrap="square" rtlCol="0">
              <a:spAutoFit/>
            </a:bodyPr>
            <a:lstStyle/>
            <a:p>
              <a:pPr algn="ctr"/>
              <a:r>
                <a:rPr lang="en-US" sz="2800" dirty="0"/>
                <a:t>f</a:t>
              </a:r>
            </a:p>
          </p:txBody>
        </p:sp>
      </p:grpSp>
      <p:cxnSp>
        <p:nvCxnSpPr>
          <p:cNvPr id="88" name="Straight Arrow Connector 87">
            <a:extLst>
              <a:ext uri="{FF2B5EF4-FFF2-40B4-BE49-F238E27FC236}">
                <a16:creationId xmlns:a16="http://schemas.microsoft.com/office/drawing/2014/main" id="{41B1992D-8E77-F04D-A266-565447452B52}"/>
              </a:ext>
            </a:extLst>
          </p:cNvPr>
          <p:cNvCxnSpPr>
            <a:cxnSpLocks/>
          </p:cNvCxnSpPr>
          <p:nvPr/>
        </p:nvCxnSpPr>
        <p:spPr>
          <a:xfrm flipV="1">
            <a:off x="11568947" y="3957688"/>
            <a:ext cx="0" cy="515625"/>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89212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Custom 1">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33006F"/>
      </a:hlink>
      <a:folHlink>
        <a:srgbClr val="9A7B4C"/>
      </a:folHlink>
    </a:clrScheme>
    <a:fontScheme name="Kasey">
      <a:majorFont>
        <a:latin typeface="Georgia"/>
        <a:ea typeface=""/>
        <a:cs typeface=""/>
      </a:majorFont>
      <a:minorFont>
        <a:latin typeface="Segoe UI Semilight"/>
        <a:ea typeface=""/>
        <a:cs typeface=""/>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4162</TotalTime>
  <Words>3194</Words>
  <Application>Microsoft Macintosh PowerPoint</Application>
  <PresentationFormat>Widescreen</PresentationFormat>
  <Paragraphs>823</Paragraphs>
  <Slides>29</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Calibri</vt:lpstr>
      <vt:lpstr>Segoe UI</vt:lpstr>
      <vt:lpstr>Segoe UI Light</vt:lpstr>
      <vt:lpstr>Segoe UI Semibold</vt:lpstr>
      <vt:lpstr>Segoe UI Semilight</vt:lpstr>
      <vt:lpstr>Tw Cen MT</vt:lpstr>
      <vt:lpstr>Wingdings 3</vt:lpstr>
      <vt:lpstr>Integral</vt:lpstr>
      <vt:lpstr>Lecture 27: Array Disjoint Sets</vt:lpstr>
      <vt:lpstr>Warmup</vt:lpstr>
      <vt:lpstr>DisjointSet tree implementation methods recap</vt:lpstr>
      <vt:lpstr>Optimized Disjoint Set Runtime</vt:lpstr>
      <vt:lpstr>Announcements</vt:lpstr>
      <vt:lpstr>Array implementation motivation</vt:lpstr>
      <vt:lpstr>What are we going to put in the array and what is it going to mean?</vt:lpstr>
      <vt:lpstr>at each node’s position, store the index of the parent node</vt:lpstr>
      <vt:lpstr>at each node’s position, store the index of the parent node</vt:lpstr>
      <vt:lpstr>Exercise (1 min) at each node’s position, store the index of the parent node</vt:lpstr>
      <vt:lpstr>Exercise (1 min) at each node’s position, store the index of the parent node</vt:lpstr>
      <vt:lpstr>Exercise (1 min) at each node’s position, store the index of the parent node</vt:lpstr>
      <vt:lpstr>Exercise (1 min) at each node’s position, store the index of the parent node</vt:lpstr>
      <vt:lpstr>Exercise (1 min) at each node’s position, store the index of the parent node</vt:lpstr>
      <vt:lpstr>Exercise (1 min) at each node’s position, store the index of the parent node</vt:lpstr>
      <vt:lpstr>How would findSet work for array implementation?</vt:lpstr>
      <vt:lpstr>How would findSet work for array implementation? (Looking up the index for a given value)</vt:lpstr>
      <vt:lpstr>How would findSet work for array implementation? (What do we store at the root position so we know when to stop?)</vt:lpstr>
      <vt:lpstr>How would findSet work for array implementation? (What do we store at the root position so we know when to stop?)</vt:lpstr>
      <vt:lpstr>How would findSet work for array implementation? (after ironing out details)</vt:lpstr>
      <vt:lpstr>Exercise (1.5 min) – what happens for findSet(s)</vt:lpstr>
      <vt:lpstr>Exercise (1.5 min) – what happens for findSet(s)</vt:lpstr>
      <vt:lpstr>How would union work for array implementation?</vt:lpstr>
      <vt:lpstr>How would union work for array implementation?</vt:lpstr>
      <vt:lpstr>How would union work for array implementation?</vt:lpstr>
      <vt:lpstr>How would union work for array implementation?</vt:lpstr>
      <vt:lpstr>How would union work for array implementation?</vt:lpstr>
      <vt:lpstr>Exercise maybe</vt:lpstr>
      <vt:lpstr>Summary of the big ideas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Kasey Champion</dc:creator>
  <cp:lastModifiedBy>Zachary Chun</cp:lastModifiedBy>
  <cp:revision>274</cp:revision>
  <cp:lastPrinted>2019-05-31T13:42:23Z</cp:lastPrinted>
  <dcterms:created xsi:type="dcterms:W3CDTF">2018-03-22T00:41:11Z</dcterms:created>
  <dcterms:modified xsi:type="dcterms:W3CDTF">2019-05-31T23:01:31Z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kaseyc@microsoft.com</vt:lpwstr>
  </property>
  <property fmtid="{D5CDD505-2E9C-101B-9397-08002B2CF9AE}" pid="5" name="MSIP_Label_f42aa342-8706-4288-bd11-ebb85995028c_SetDate">
    <vt:lpwstr>2018-03-22T00:48:15.4212377Z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