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0"/>
  </p:notesMasterIdLst>
  <p:sldIdLst>
    <p:sldId id="256" r:id="rId2"/>
    <p:sldId id="512" r:id="rId3"/>
    <p:sldId id="494" r:id="rId4"/>
    <p:sldId id="511" r:id="rId5"/>
    <p:sldId id="510" r:id="rId6"/>
    <p:sldId id="495" r:id="rId7"/>
    <p:sldId id="496" r:id="rId8"/>
    <p:sldId id="499" r:id="rId9"/>
    <p:sldId id="500" r:id="rId10"/>
    <p:sldId id="502" r:id="rId11"/>
    <p:sldId id="501" r:id="rId12"/>
    <p:sldId id="503" r:id="rId13"/>
    <p:sldId id="504" r:id="rId14"/>
    <p:sldId id="498" r:id="rId15"/>
    <p:sldId id="505" r:id="rId16"/>
    <p:sldId id="527" r:id="rId17"/>
    <p:sldId id="506" r:id="rId18"/>
    <p:sldId id="507" r:id="rId19"/>
    <p:sldId id="508" r:id="rId20"/>
    <p:sldId id="509" r:id="rId21"/>
    <p:sldId id="513" r:id="rId22"/>
    <p:sldId id="514" r:id="rId23"/>
    <p:sldId id="524" r:id="rId24"/>
    <p:sldId id="525" r:id="rId25"/>
    <p:sldId id="515" r:id="rId26"/>
    <p:sldId id="523" r:id="rId27"/>
    <p:sldId id="516" r:id="rId28"/>
    <p:sldId id="265" r:id="rId29"/>
    <p:sldId id="274" r:id="rId30"/>
    <p:sldId id="398" r:id="rId31"/>
    <p:sldId id="399" r:id="rId32"/>
    <p:sldId id="400" r:id="rId33"/>
    <p:sldId id="275" r:id="rId34"/>
    <p:sldId id="526" r:id="rId35"/>
    <p:sldId id="266" r:id="rId36"/>
    <p:sldId id="268" r:id="rId37"/>
    <p:sldId id="492" r:id="rId38"/>
    <p:sldId id="528"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D8D8"/>
    <a:srgbClr val="4C3282"/>
    <a:srgbClr val="B6A4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5765" autoAdjust="0"/>
    <p:restoredTop sz="78073"/>
  </p:normalViewPr>
  <p:slideViewPr>
    <p:cSldViewPr snapToGrid="0">
      <p:cViewPr varScale="1">
        <p:scale>
          <a:sx n="71" d="100"/>
          <a:sy n="71" d="100"/>
        </p:scale>
        <p:origin x="552" y="16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A2DB0-ED42-4BA9-97D4-3103DF415320}" type="datetimeFigureOut">
              <a:rPr lang="en-US" smtClean="0"/>
              <a:t>6/6/19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B336D0-BB87-4158-9DDA-BA914A234D18}" type="slidenum">
              <a:rPr lang="en-US" smtClean="0"/>
              <a:t>‹#›</a:t>
            </a:fld>
            <a:endParaRPr lang="en-US"/>
          </a:p>
        </p:txBody>
      </p:sp>
    </p:spTree>
    <p:extLst>
      <p:ext uri="{BB962C8B-B14F-4D97-AF65-F5344CB8AC3E}">
        <p14:creationId xmlns:p14="http://schemas.microsoft.com/office/powerpoint/2010/main" val="5935094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B336D0-BB87-4158-9DDA-BA914A234D18}" type="slidenum">
              <a:rPr lang="en-US" smtClean="0"/>
              <a:t>1</a:t>
            </a:fld>
            <a:endParaRPr lang="en-US"/>
          </a:p>
        </p:txBody>
      </p:sp>
    </p:spTree>
    <p:extLst>
      <p:ext uri="{BB962C8B-B14F-4D97-AF65-F5344CB8AC3E}">
        <p14:creationId xmlns:p14="http://schemas.microsoft.com/office/powerpoint/2010/main" val="3483375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we called </a:t>
            </a:r>
            <a:r>
              <a:rPr lang="en-US" dirty="0" err="1"/>
              <a:t>findSet</a:t>
            </a:r>
            <a:r>
              <a:rPr lang="en-US" dirty="0"/>
              <a:t> but all we had was the tree … how do we even get to our node? Have to store that information, we’ll use a dictionary here. (this is what the dictionary at the top is referring to)</a:t>
            </a:r>
          </a:p>
          <a:p>
            <a:endParaRPr lang="en-US" dirty="0"/>
          </a:p>
          <a:p>
            <a:r>
              <a:rPr lang="en-US" dirty="0"/>
              <a:t>Not going to draw it in the later slides but that’s how you access the nodes directly</a:t>
            </a:r>
          </a:p>
        </p:txBody>
      </p:sp>
      <p:sp>
        <p:nvSpPr>
          <p:cNvPr id="4" name="Slide Number Placeholder 3"/>
          <p:cNvSpPr>
            <a:spLocks noGrp="1"/>
          </p:cNvSpPr>
          <p:nvPr>
            <p:ph type="sldNum" sz="quarter" idx="5"/>
          </p:nvPr>
        </p:nvSpPr>
        <p:spPr/>
        <p:txBody>
          <a:bodyPr/>
          <a:lstStyle/>
          <a:p>
            <a:fld id="{93B336D0-BB87-4158-9DDA-BA914A234D18}" type="slidenum">
              <a:rPr lang="en-US" smtClean="0"/>
              <a:t>24</a:t>
            </a:fld>
            <a:endParaRPr lang="en-US"/>
          </a:p>
        </p:txBody>
      </p:sp>
    </p:spTree>
    <p:extLst>
      <p:ext uri="{BB962C8B-B14F-4D97-AF65-F5344CB8AC3E}">
        <p14:creationId xmlns:p14="http://schemas.microsoft.com/office/powerpoint/2010/main" val="42120135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25</a:t>
            </a:fld>
            <a:endParaRPr lang="en-US"/>
          </a:p>
        </p:txBody>
      </p:sp>
    </p:spTree>
    <p:extLst>
      <p:ext uri="{BB962C8B-B14F-4D97-AF65-F5344CB8AC3E}">
        <p14:creationId xmlns:p14="http://schemas.microsoft.com/office/powerpoint/2010/main" val="27469464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findSet</a:t>
            </a:r>
            <a:r>
              <a:rPr lang="en-US" dirty="0"/>
              <a:t>(5) … is going to travel upwards following the pointers to the root – and once it hits the root it knows to return</a:t>
            </a:r>
          </a:p>
          <a:p>
            <a:endParaRPr lang="en-US" dirty="0"/>
          </a:p>
          <a:p>
            <a:r>
              <a:rPr lang="en-US" dirty="0"/>
              <a:t>same for </a:t>
            </a:r>
            <a:r>
              <a:rPr lang="en-US" dirty="0" err="1"/>
              <a:t>findSet</a:t>
            </a:r>
            <a:r>
              <a:rPr lang="en-US" dirty="0"/>
              <a:t>(9) – travels to the root and returns the root – they’re in the same set because they have the same root/representative</a:t>
            </a:r>
          </a:p>
          <a:p>
            <a:endParaRPr lang="en-US" dirty="0"/>
          </a:p>
          <a:p>
            <a:r>
              <a:rPr lang="en-US" dirty="0"/>
              <a:t>something about this seems suspicious … </a:t>
            </a:r>
            <a:r>
              <a:rPr lang="en-US" dirty="0" err="1"/>
              <a:t>findSet</a:t>
            </a:r>
            <a:r>
              <a:rPr lang="en-US" dirty="0"/>
              <a:t> has to do looping? What if you have to do a lot of looping? Is there a worst case tree that would have to do the most looping?</a:t>
            </a:r>
          </a:p>
        </p:txBody>
      </p:sp>
      <p:sp>
        <p:nvSpPr>
          <p:cNvPr id="4" name="Slide Number Placeholder 3"/>
          <p:cNvSpPr>
            <a:spLocks noGrp="1"/>
          </p:cNvSpPr>
          <p:nvPr>
            <p:ph type="sldNum" sz="quarter" idx="5"/>
          </p:nvPr>
        </p:nvSpPr>
        <p:spPr/>
        <p:txBody>
          <a:bodyPr/>
          <a:lstStyle/>
          <a:p>
            <a:fld id="{93B336D0-BB87-4158-9DDA-BA914A234D18}" type="slidenum">
              <a:rPr lang="en-US" smtClean="0"/>
              <a:t>26</a:t>
            </a:fld>
            <a:endParaRPr lang="en-US"/>
          </a:p>
        </p:txBody>
      </p:sp>
    </p:spTree>
    <p:extLst>
      <p:ext uri="{BB962C8B-B14F-4D97-AF65-F5344CB8AC3E}">
        <p14:creationId xmlns:p14="http://schemas.microsoft.com/office/powerpoint/2010/main" val="1254037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b c d e</a:t>
            </a:r>
          </a:p>
          <a:p>
            <a:endParaRPr lang="en-US" dirty="0"/>
          </a:p>
          <a:p>
            <a:r>
              <a:rPr lang="en-US" dirty="0"/>
              <a:t>a points to b</a:t>
            </a:r>
          </a:p>
          <a:p>
            <a:endParaRPr lang="en-US" dirty="0"/>
          </a:p>
          <a:p>
            <a:r>
              <a:rPr lang="en-US" dirty="0"/>
              <a:t>a points to b points to c</a:t>
            </a:r>
          </a:p>
          <a:p>
            <a:endParaRPr lang="en-US" dirty="0"/>
          </a:p>
          <a:p>
            <a:r>
              <a:rPr lang="en-US" dirty="0"/>
              <a:t> a points to b points to c points to d…</a:t>
            </a:r>
          </a:p>
          <a:p>
            <a:endParaRPr lang="en-US" dirty="0"/>
          </a:p>
          <a:p>
            <a:r>
              <a:rPr lang="en-US" dirty="0" err="1"/>
              <a:t>findSet</a:t>
            </a:r>
            <a:r>
              <a:rPr lang="en-US" dirty="0"/>
              <a:t>(a) – annoying we would love to never be in this type of situation because it’s going to make our methods slower</a:t>
            </a:r>
          </a:p>
        </p:txBody>
      </p:sp>
      <p:sp>
        <p:nvSpPr>
          <p:cNvPr id="4" name="Slide Number Placeholder 3"/>
          <p:cNvSpPr>
            <a:spLocks noGrp="1"/>
          </p:cNvSpPr>
          <p:nvPr>
            <p:ph type="sldNum" sz="quarter" idx="5"/>
          </p:nvPr>
        </p:nvSpPr>
        <p:spPr/>
        <p:txBody>
          <a:bodyPr/>
          <a:lstStyle/>
          <a:p>
            <a:fld id="{93B336D0-BB87-4158-9DDA-BA914A234D18}" type="slidenum">
              <a:rPr lang="en-US" smtClean="0"/>
              <a:t>27</a:t>
            </a:fld>
            <a:endParaRPr lang="en-US"/>
          </a:p>
        </p:txBody>
      </p:sp>
    </p:spTree>
    <p:extLst>
      <p:ext uri="{BB962C8B-B14F-4D97-AF65-F5344CB8AC3E}">
        <p14:creationId xmlns:p14="http://schemas.microsoft.com/office/powerpoint/2010/main" val="38097744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if you merge the smaller one into the bigger one … how does the worst case change? it stays the same – which is good compared to that linked list that kept on getting bigger.</a:t>
            </a:r>
          </a:p>
        </p:txBody>
      </p:sp>
      <p:sp>
        <p:nvSpPr>
          <p:cNvPr id="4" name="Slide Number Placeholder 3"/>
          <p:cNvSpPr>
            <a:spLocks noGrp="1"/>
          </p:cNvSpPr>
          <p:nvPr>
            <p:ph type="sldNum" sz="quarter" idx="5"/>
          </p:nvPr>
        </p:nvSpPr>
        <p:spPr/>
        <p:txBody>
          <a:bodyPr/>
          <a:lstStyle/>
          <a:p>
            <a:fld id="{93B336D0-BB87-4158-9DDA-BA914A234D18}" type="slidenum">
              <a:rPr lang="en-US" smtClean="0"/>
              <a:t>28</a:t>
            </a:fld>
            <a:endParaRPr lang="en-US"/>
          </a:p>
        </p:txBody>
      </p:sp>
    </p:spTree>
    <p:extLst>
      <p:ext uri="{BB962C8B-B14F-4D97-AF65-F5344CB8AC3E}">
        <p14:creationId xmlns:p14="http://schemas.microsoft.com/office/powerpoint/2010/main" val="16858155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34</a:t>
            </a:fld>
            <a:endParaRPr lang="en-US"/>
          </a:p>
        </p:txBody>
      </p:sp>
    </p:spTree>
    <p:extLst>
      <p:ext uri="{BB962C8B-B14F-4D97-AF65-F5344CB8AC3E}">
        <p14:creationId xmlns:p14="http://schemas.microsoft.com/office/powerpoint/2010/main" val="17393560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more optimization we can do – it turns out doing </a:t>
            </a:r>
            <a:r>
              <a:rPr lang="en-US" dirty="0" err="1"/>
              <a:t>unionByRank</a:t>
            </a:r>
            <a:r>
              <a:rPr lang="en-US" dirty="0"/>
              <a:t> helps lower the tree height but we can compress the height even more by doing </a:t>
            </a:r>
            <a:r>
              <a:rPr lang="en-US" dirty="0" err="1"/>
              <a:t>unionByRank</a:t>
            </a:r>
            <a:r>
              <a:rPr lang="en-US" dirty="0"/>
              <a:t> and </a:t>
            </a:r>
            <a:r>
              <a:rPr lang="en-US" dirty="0" err="1"/>
              <a:t>pathCompression</a:t>
            </a: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35</a:t>
            </a:fld>
            <a:endParaRPr lang="en-US"/>
          </a:p>
        </p:txBody>
      </p:sp>
    </p:spTree>
    <p:extLst>
      <p:ext uri="{BB962C8B-B14F-4D97-AF65-F5344CB8AC3E}">
        <p14:creationId xmlns:p14="http://schemas.microsoft.com/office/powerpoint/2010/main" val="14605017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36</a:t>
            </a:fld>
            <a:endParaRPr lang="en-US"/>
          </a:p>
        </p:txBody>
      </p:sp>
    </p:spTree>
    <p:extLst>
      <p:ext uri="{BB962C8B-B14F-4D97-AF65-F5344CB8AC3E}">
        <p14:creationId xmlns:p14="http://schemas.microsoft.com/office/powerpoint/2010/main" val="3520112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a:t>
            </a:fld>
            <a:endParaRPr lang="en-US"/>
          </a:p>
        </p:txBody>
      </p:sp>
    </p:spTree>
    <p:extLst>
      <p:ext uri="{BB962C8B-B14F-4D97-AF65-F5344CB8AC3E}">
        <p14:creationId xmlns:p14="http://schemas.microsoft.com/office/powerpoint/2010/main" val="26618725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think of the disjoint set we’re talking about today as a set of sets!</a:t>
            </a:r>
          </a:p>
          <a:p>
            <a:endParaRPr lang="en-US" dirty="0"/>
          </a:p>
          <a:p>
            <a:r>
              <a:rPr lang="en-US" dirty="0"/>
              <a:t>DW </a:t>
            </a:r>
            <a:r>
              <a:rPr lang="en-US" dirty="0" err="1"/>
              <a:t>gonna</a:t>
            </a:r>
            <a:r>
              <a:rPr lang="en-US" dirty="0"/>
              <a:t> be a little bit clearer as we go through some more examples and see some different disjoint sets.</a:t>
            </a:r>
          </a:p>
        </p:txBody>
      </p:sp>
      <p:sp>
        <p:nvSpPr>
          <p:cNvPr id="4" name="Slide Number Placeholder 3"/>
          <p:cNvSpPr>
            <a:spLocks noGrp="1"/>
          </p:cNvSpPr>
          <p:nvPr>
            <p:ph type="sldNum" sz="quarter" idx="5"/>
          </p:nvPr>
        </p:nvSpPr>
        <p:spPr/>
        <p:txBody>
          <a:bodyPr/>
          <a:lstStyle/>
          <a:p>
            <a:fld id="{93B336D0-BB87-4158-9DDA-BA914A234D18}" type="slidenum">
              <a:rPr lang="en-US" smtClean="0"/>
              <a:t>7</a:t>
            </a:fld>
            <a:endParaRPr lang="en-US"/>
          </a:p>
        </p:txBody>
      </p:sp>
    </p:spTree>
    <p:extLst>
      <p:ext uri="{BB962C8B-B14F-4D97-AF65-F5344CB8AC3E}">
        <p14:creationId xmlns:p14="http://schemas.microsoft.com/office/powerpoint/2010/main" val="2426335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obvious because Disjoint Sets seem like such a specific data structure what we’d use it for… but Kasey hinted at it on Wednesday and the warmup hinted at it too. … it turns out that Kruskal’s algorithm uses disjoint set in a very important way to build the MST</a:t>
            </a:r>
          </a:p>
        </p:txBody>
      </p:sp>
      <p:sp>
        <p:nvSpPr>
          <p:cNvPr id="4" name="Slide Number Placeholder 3"/>
          <p:cNvSpPr>
            <a:spLocks noGrp="1"/>
          </p:cNvSpPr>
          <p:nvPr>
            <p:ph type="sldNum" sz="quarter" idx="5"/>
          </p:nvPr>
        </p:nvSpPr>
        <p:spPr/>
        <p:txBody>
          <a:bodyPr/>
          <a:lstStyle/>
          <a:p>
            <a:fld id="{93B336D0-BB87-4158-9DDA-BA914A234D18}" type="slidenum">
              <a:rPr lang="en-US" smtClean="0"/>
              <a:t>15</a:t>
            </a:fld>
            <a:endParaRPr lang="en-US"/>
          </a:p>
        </p:txBody>
      </p:sp>
    </p:spTree>
    <p:extLst>
      <p:ext uri="{BB962C8B-B14F-4D97-AF65-F5344CB8AC3E}">
        <p14:creationId xmlns:p14="http://schemas.microsoft.com/office/powerpoint/2010/main" val="38296613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each thing get translated</a:t>
            </a:r>
          </a:p>
          <a:p>
            <a:endParaRPr lang="en-US" dirty="0"/>
          </a:p>
          <a:p>
            <a:r>
              <a:rPr lang="en-US" dirty="0"/>
              <a:t>the disjoint set helps us easily skip over things that would create cycles, and also efficiently union components going forward</a:t>
            </a:r>
          </a:p>
        </p:txBody>
      </p:sp>
      <p:sp>
        <p:nvSpPr>
          <p:cNvPr id="4" name="Slide Number Placeholder 3"/>
          <p:cNvSpPr>
            <a:spLocks noGrp="1"/>
          </p:cNvSpPr>
          <p:nvPr>
            <p:ph type="sldNum" sz="quarter" idx="5"/>
          </p:nvPr>
        </p:nvSpPr>
        <p:spPr/>
        <p:txBody>
          <a:bodyPr/>
          <a:lstStyle/>
          <a:p>
            <a:fld id="{93B336D0-BB87-4158-9DDA-BA914A234D18}" type="slidenum">
              <a:rPr lang="en-US" smtClean="0"/>
              <a:t>16</a:t>
            </a:fld>
            <a:endParaRPr lang="en-US"/>
          </a:p>
        </p:txBody>
      </p:sp>
    </p:spTree>
    <p:extLst>
      <p:ext uri="{BB962C8B-B14F-4D97-AF65-F5344CB8AC3E}">
        <p14:creationId xmlns:p14="http://schemas.microsoft.com/office/powerpoint/2010/main" val="32752898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figure out what to say here more</a:t>
            </a:r>
          </a:p>
          <a:p>
            <a:endParaRPr lang="en-US" dirty="0"/>
          </a:p>
          <a:p>
            <a:r>
              <a:rPr lang="en-US" dirty="0"/>
              <a:t>probably just go through a couple of circling with </a:t>
            </a:r>
            <a:r>
              <a:rPr lang="en-US" dirty="0" err="1"/>
              <a:t>makeSet</a:t>
            </a:r>
            <a:r>
              <a:rPr lang="en-US" dirty="0"/>
              <a:t>, and checking </a:t>
            </a:r>
            <a:r>
              <a:rPr lang="en-US" dirty="0" err="1"/>
              <a:t>findSet</a:t>
            </a:r>
            <a:r>
              <a:rPr lang="en-US" dirty="0"/>
              <a:t> a couple times till you reach the first cycle inducing edge .. should be the 8s</a:t>
            </a:r>
          </a:p>
        </p:txBody>
      </p:sp>
      <p:sp>
        <p:nvSpPr>
          <p:cNvPr id="4" name="Slide Number Placeholder 3"/>
          <p:cNvSpPr>
            <a:spLocks noGrp="1"/>
          </p:cNvSpPr>
          <p:nvPr>
            <p:ph type="sldNum" sz="quarter" idx="5"/>
          </p:nvPr>
        </p:nvSpPr>
        <p:spPr/>
        <p:txBody>
          <a:bodyPr/>
          <a:lstStyle/>
          <a:p>
            <a:fld id="{93B336D0-BB87-4158-9DDA-BA914A234D18}" type="slidenum">
              <a:rPr lang="en-US" smtClean="0"/>
              <a:t>17</a:t>
            </a:fld>
            <a:endParaRPr lang="en-US"/>
          </a:p>
        </p:txBody>
      </p:sp>
    </p:spTree>
    <p:extLst>
      <p:ext uri="{BB962C8B-B14F-4D97-AF65-F5344CB8AC3E}">
        <p14:creationId xmlns:p14="http://schemas.microsoft.com/office/powerpoint/2010/main" val="20870537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 that the words are the values – for example </a:t>
            </a:r>
            <a:r>
              <a:rPr lang="en-US" dirty="0" err="1"/>
              <a:t>sherdil</a:t>
            </a:r>
            <a:r>
              <a:rPr lang="en-US" dirty="0"/>
              <a:t> is a value in this disjoint set and is in the set # 1. Sarah is in the same set.</a:t>
            </a:r>
          </a:p>
          <a:p>
            <a:br>
              <a:rPr lang="en-US" dirty="0"/>
            </a:br>
            <a:r>
              <a:rPr lang="en-US" dirty="0"/>
              <a:t>Ask for questions here after this slide</a:t>
            </a:r>
          </a:p>
        </p:txBody>
      </p:sp>
      <p:sp>
        <p:nvSpPr>
          <p:cNvPr id="4" name="Slide Number Placeholder 3"/>
          <p:cNvSpPr>
            <a:spLocks noGrp="1"/>
          </p:cNvSpPr>
          <p:nvPr>
            <p:ph type="sldNum" sz="quarter" idx="5"/>
          </p:nvPr>
        </p:nvSpPr>
        <p:spPr/>
        <p:txBody>
          <a:bodyPr/>
          <a:lstStyle/>
          <a:p>
            <a:fld id="{93B336D0-BB87-4158-9DDA-BA914A234D18}" type="slidenum">
              <a:rPr lang="en-US" smtClean="0"/>
              <a:t>21</a:t>
            </a:fld>
            <a:endParaRPr lang="en-US"/>
          </a:p>
        </p:txBody>
      </p:sp>
    </p:spTree>
    <p:extLst>
      <p:ext uri="{BB962C8B-B14F-4D97-AF65-F5344CB8AC3E}">
        <p14:creationId xmlns:p14="http://schemas.microsoft.com/office/powerpoint/2010/main" val="28117647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a:t>makeSet</a:t>
            </a:r>
            <a:r>
              <a:rPr lang="en-US" dirty="0"/>
              <a:t> seems easy enough for both</a:t>
            </a:r>
          </a:p>
          <a:p>
            <a:pPr marL="171450" indent="-171450">
              <a:buFontTx/>
              <a:buChar char="-"/>
            </a:pPr>
            <a:r>
              <a:rPr lang="en-US" dirty="0" err="1"/>
              <a:t>findSet</a:t>
            </a:r>
            <a:r>
              <a:rPr lang="en-US" dirty="0"/>
              <a:t> works in approach one because you can directly look up the set when you use the value as the key</a:t>
            </a:r>
          </a:p>
          <a:p>
            <a:pPr marL="171450" indent="-171450">
              <a:buFontTx/>
              <a:buChar char="-"/>
            </a:pPr>
            <a:r>
              <a:rPr lang="en-US" dirty="0"/>
              <a:t>union looks like the problem. What happens if we try to use a different implementation that would make union faster?</a:t>
            </a:r>
          </a:p>
          <a:p>
            <a:pPr marL="171450" indent="-171450">
              <a:buFontTx/>
              <a:buChar char="-"/>
            </a:pPr>
            <a:endParaRPr lang="en-US" dirty="0"/>
          </a:p>
        </p:txBody>
      </p:sp>
      <p:sp>
        <p:nvSpPr>
          <p:cNvPr id="4" name="Slide Number Placeholder 3"/>
          <p:cNvSpPr>
            <a:spLocks noGrp="1"/>
          </p:cNvSpPr>
          <p:nvPr>
            <p:ph type="sldNum" sz="quarter" idx="5"/>
          </p:nvPr>
        </p:nvSpPr>
        <p:spPr/>
        <p:txBody>
          <a:bodyPr/>
          <a:lstStyle/>
          <a:p>
            <a:fld id="{93B336D0-BB87-4158-9DDA-BA914A234D18}" type="slidenum">
              <a:rPr lang="en-US" smtClean="0"/>
              <a:t>22</a:t>
            </a:fld>
            <a:endParaRPr lang="en-US"/>
          </a:p>
        </p:txBody>
      </p:sp>
    </p:spTree>
    <p:extLst>
      <p:ext uri="{BB962C8B-B14F-4D97-AF65-F5344CB8AC3E}">
        <p14:creationId xmlns:p14="http://schemas.microsoft.com/office/powerpoint/2010/main" val="429325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dictionary that before said value (a) is in set 1 … now will have everything that was in set 1 in a tree… everything that was in set 2 in a different tree (point out the values</a:t>
            </a:r>
          </a:p>
        </p:txBody>
      </p:sp>
      <p:sp>
        <p:nvSpPr>
          <p:cNvPr id="4" name="Slide Number Placeholder 3"/>
          <p:cNvSpPr>
            <a:spLocks noGrp="1"/>
          </p:cNvSpPr>
          <p:nvPr>
            <p:ph type="sldNum" sz="quarter" idx="5"/>
          </p:nvPr>
        </p:nvSpPr>
        <p:spPr/>
        <p:txBody>
          <a:bodyPr/>
          <a:lstStyle/>
          <a:p>
            <a:fld id="{93B336D0-BB87-4158-9DDA-BA914A234D18}" type="slidenum">
              <a:rPr lang="en-US" smtClean="0"/>
              <a:t>23</a:t>
            </a:fld>
            <a:endParaRPr lang="en-US"/>
          </a:p>
        </p:txBody>
      </p:sp>
    </p:spTree>
    <p:extLst>
      <p:ext uri="{BB962C8B-B14F-4D97-AF65-F5344CB8AC3E}">
        <p14:creationId xmlns:p14="http://schemas.microsoft.com/office/powerpoint/2010/main" val="28053575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dirty="0"/>
              <a:t>Click to edit Master title style</a:t>
            </a:r>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B5EC2F33-17DA-436E-A851-E42A0D33E292}" type="datetime1">
              <a:rPr lang="en-US" smtClean="0"/>
              <a:t>6/6/19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1028" name="Picture 4" descr="Cherry blossoms on Grant Lane">
            <a:extLst>
              <a:ext uri="{FF2B5EF4-FFF2-40B4-BE49-F238E27FC236}">
                <a16:creationId xmlns:a16="http://schemas.microsoft.com/office/drawing/2014/main" id="{E196A663-22E9-46AF-AE76-3031B2F2C7B5}"/>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0034" b="13442"/>
          <a:stretch/>
        </p:blipFill>
        <p:spPr bwMode="auto">
          <a:xfrm>
            <a:off x="-3" y="-1"/>
            <a:ext cx="12192002" cy="45942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05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01CC624-0437-43EF-99D3-4B5E545BF210}"/>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05FEBE18-A94F-4CF8-8975-BC720F0701B8}"/>
              </a:ext>
            </a:extLst>
          </p:cNvPr>
          <p:cNvSpPr>
            <a:spLocks noGrp="1"/>
          </p:cNvSpPr>
          <p:nvPr>
            <p:ph type="dt" sz="half" idx="10"/>
          </p:nvPr>
        </p:nvSpPr>
        <p:spPr/>
        <p:txBody>
          <a:bodyPr/>
          <a:lstStyle/>
          <a:p>
            <a:fld id="{20B1D116-9EEC-4608-812B-930500586DFA}" type="datetime1">
              <a:rPr lang="en-US" smtClean="0"/>
              <a:t>6/6/19</a:t>
            </a:fld>
            <a:endParaRPr lang="en-US"/>
          </a:p>
        </p:txBody>
      </p:sp>
      <p:sp>
        <p:nvSpPr>
          <p:cNvPr id="4" name="Footer Placeholder 3">
            <a:extLst>
              <a:ext uri="{FF2B5EF4-FFF2-40B4-BE49-F238E27FC236}">
                <a16:creationId xmlns:a16="http://schemas.microsoft.com/office/drawing/2014/main" id="{79FEFF45-D87C-45A5-8A43-AA51E8326F0B}"/>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94B072C5-2DDD-45C4-966C-970A137A42B6}"/>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16" name="Straight Connector 15">
            <a:extLst>
              <a:ext uri="{FF2B5EF4-FFF2-40B4-BE49-F238E27FC236}">
                <a16:creationId xmlns:a16="http://schemas.microsoft.com/office/drawing/2014/main" id="{537B5817-8D3A-4DD3-92FF-32BBC5F91560}"/>
              </a:ext>
            </a:extLst>
          </p:cNvPr>
          <p:cNvCxnSpPr/>
          <p:nvPr userDrawn="1"/>
        </p:nvCxnSpPr>
        <p:spPr>
          <a:xfrm>
            <a:off x="61415" y="753975"/>
            <a:ext cx="12008609" cy="0"/>
          </a:xfrm>
          <a:prstGeom prst="line">
            <a:avLst/>
          </a:prstGeom>
          <a:ln>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32B1C59-33FF-4FB4-BDD7-F61C64008581}"/>
              </a:ext>
            </a:extLst>
          </p:cNvPr>
          <p:cNvSpPr>
            <a:spLocks noGrp="1"/>
          </p:cNvSpPr>
          <p:nvPr>
            <p:ph type="title"/>
          </p:nvPr>
        </p:nvSpPr>
        <p:spPr>
          <a:xfrm>
            <a:off x="1428134" y="263276"/>
            <a:ext cx="10334364" cy="1014667"/>
          </a:xfrm>
          <a:solidFill>
            <a:schemeClr val="bg1"/>
          </a:solidFill>
        </p:spPr>
        <p:txBody>
          <a:bodyPr/>
          <a:lstStyle/>
          <a:p>
            <a:r>
              <a:rPr lang="en-US" dirty="0"/>
              <a:t>Click to edit Master title style</a:t>
            </a:r>
          </a:p>
        </p:txBody>
      </p:sp>
      <p:grpSp>
        <p:nvGrpSpPr>
          <p:cNvPr id="13" name="Group 12">
            <a:extLst>
              <a:ext uri="{FF2B5EF4-FFF2-40B4-BE49-F238E27FC236}">
                <a16:creationId xmlns:a16="http://schemas.microsoft.com/office/drawing/2014/main" id="{FB754F48-B758-43EB-980F-1E2884C8E2A7}"/>
              </a:ext>
            </a:extLst>
          </p:cNvPr>
          <p:cNvGrpSpPr/>
          <p:nvPr userDrawn="1"/>
        </p:nvGrpSpPr>
        <p:grpSpPr>
          <a:xfrm>
            <a:off x="575239" y="475151"/>
            <a:ext cx="631298" cy="631298"/>
            <a:chOff x="1530939" y="2405329"/>
            <a:chExt cx="631298" cy="631298"/>
          </a:xfrm>
        </p:grpSpPr>
        <p:sp>
          <p:nvSpPr>
            <p:cNvPr id="7" name="Oval 6">
              <a:extLst>
                <a:ext uri="{FF2B5EF4-FFF2-40B4-BE49-F238E27FC236}">
                  <a16:creationId xmlns:a16="http://schemas.microsoft.com/office/drawing/2014/main" id="{99BADBD9-302C-40D9-A763-C65CCFE16FDE}"/>
                </a:ext>
              </a:extLst>
            </p:cNvPr>
            <p:cNvSpPr/>
            <p:nvPr userDrawn="1"/>
          </p:nvSpPr>
          <p:spPr>
            <a:xfrm>
              <a:off x="1530939" y="2405329"/>
              <a:ext cx="631298" cy="631298"/>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Shape 490">
              <a:extLst>
                <a:ext uri="{FF2B5EF4-FFF2-40B4-BE49-F238E27FC236}">
                  <a16:creationId xmlns:a16="http://schemas.microsoft.com/office/drawing/2014/main" id="{ABC713E7-D704-4682-B292-907313F269C9}"/>
                </a:ext>
              </a:extLst>
            </p:cNvPr>
            <p:cNvGrpSpPr/>
            <p:nvPr userDrawn="1"/>
          </p:nvGrpSpPr>
          <p:grpSpPr>
            <a:xfrm>
              <a:off x="1661835" y="2536225"/>
              <a:ext cx="369505" cy="369505"/>
              <a:chOff x="2594050" y="1631825"/>
              <a:chExt cx="439625" cy="439625"/>
            </a:xfrm>
          </p:grpSpPr>
          <p:sp>
            <p:nvSpPr>
              <p:cNvPr id="9" name="Shape 491">
                <a:extLst>
                  <a:ext uri="{FF2B5EF4-FFF2-40B4-BE49-F238E27FC236}">
                    <a16:creationId xmlns:a16="http://schemas.microsoft.com/office/drawing/2014/main" id="{5701E159-D011-460A-BF32-22B3BFF6328B}"/>
                  </a:ext>
                </a:extLst>
              </p:cNvPr>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492">
                <a:extLst>
                  <a:ext uri="{FF2B5EF4-FFF2-40B4-BE49-F238E27FC236}">
                    <a16:creationId xmlns:a16="http://schemas.microsoft.com/office/drawing/2014/main" id="{CA3D8659-8AB7-48FB-9131-98E6A18A0B20}"/>
                  </a:ext>
                </a:extLst>
              </p:cNvPr>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493">
                <a:extLst>
                  <a:ext uri="{FF2B5EF4-FFF2-40B4-BE49-F238E27FC236}">
                    <a16:creationId xmlns:a16="http://schemas.microsoft.com/office/drawing/2014/main" id="{A811AE90-64AA-41C3-9DE9-62A86028AA6C}"/>
                  </a:ext>
                </a:extLst>
              </p:cNvPr>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4">
                <a:extLst>
                  <a:ext uri="{FF2B5EF4-FFF2-40B4-BE49-F238E27FC236}">
                    <a16:creationId xmlns:a16="http://schemas.microsoft.com/office/drawing/2014/main" id="{0551D70B-4457-48F5-81B9-3A38F6B661D9}"/>
                  </a:ext>
                </a:extLst>
              </p:cNvPr>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17" name="Content Placeholder 2">
            <a:extLst>
              <a:ext uri="{FF2B5EF4-FFF2-40B4-BE49-F238E27FC236}">
                <a16:creationId xmlns:a16="http://schemas.microsoft.com/office/drawing/2014/main" id="{572BD7EC-0D21-433C-A8B8-B34982C0240B}"/>
              </a:ext>
            </a:extLst>
          </p:cNvPr>
          <p:cNvSpPr>
            <a:spLocks noGrp="1"/>
          </p:cNvSpPr>
          <p:nvPr>
            <p:ph idx="1"/>
          </p:nvPr>
        </p:nvSpPr>
        <p:spPr>
          <a:xfrm>
            <a:off x="1428134" y="1463857"/>
            <a:ext cx="10334364" cy="4845504"/>
          </a:xfrm>
        </p:spPr>
        <p:txBody>
          <a:bodyPr/>
          <a:lstStyle>
            <a:lvl1pPr marL="91440" indent="-91440">
              <a:buClr>
                <a:srgbClr val="4C3282"/>
              </a:buClr>
              <a:buFont typeface="Segoe UI Semilight" panose="020B0402040204020203" pitchFamily="34" charset="0"/>
              <a:buChar char="-"/>
              <a:defRPr/>
            </a:lvl1pPr>
            <a:lvl2pPr>
              <a:buClr>
                <a:srgbClr val="4C3282"/>
              </a:buClr>
              <a:defRPr/>
            </a:lvl2pPr>
            <a:lvl3pPr>
              <a:buClr>
                <a:srgbClr val="4C3282"/>
              </a:buClr>
              <a:defRPr/>
            </a:lvl3pPr>
            <a:lvl4pPr>
              <a:buClr>
                <a:srgbClr val="4C3282"/>
              </a:buClr>
              <a:defRPr/>
            </a:lvl4pPr>
            <a:lvl5pPr>
              <a:buClr>
                <a:srgbClr val="4C328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62775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356FD08-8E43-4554-8ACC-11234BCBCF4E}"/>
              </a:ext>
            </a:extLst>
          </p:cNvPr>
          <p:cNvCxnSpPr/>
          <p:nvPr userDrawn="1"/>
        </p:nvCxnSpPr>
        <p:spPr>
          <a:xfrm>
            <a:off x="127669" y="3557888"/>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77F25E-8269-472E-9791-7EB74F793C8D}"/>
              </a:ext>
            </a:extLst>
          </p:cNvPr>
          <p:cNvSpPr>
            <a:spLocks noGrp="1"/>
          </p:cNvSpPr>
          <p:nvPr>
            <p:ph type="title"/>
          </p:nvPr>
        </p:nvSpPr>
        <p:spPr>
          <a:xfrm>
            <a:off x="1902775" y="3262680"/>
            <a:ext cx="6504161" cy="590415"/>
          </a:xfrm>
          <a:solidFill>
            <a:schemeClr val="bg1"/>
          </a:solidFill>
        </p:spPr>
        <p:txBody>
          <a:bodyPr>
            <a:noAutofit/>
          </a:bodyPr>
          <a:lstStyle>
            <a:lvl1pPr>
              <a:defRPr sz="3200">
                <a:latin typeface="Segoe UI Semibold" panose="020B0702040204020203" pitchFamily="34" charset="0"/>
                <a:cs typeface="Segoe UI Semibold" panose="020B0702040204020203" pitchFamily="34" charset="0"/>
              </a:defRPr>
            </a:lvl1pPr>
          </a:lstStyle>
          <a:p>
            <a:r>
              <a:rPr lang="en-US" dirty="0"/>
              <a:t>Click to edit Master title style</a:t>
            </a:r>
          </a:p>
        </p:txBody>
      </p:sp>
      <p:sp>
        <p:nvSpPr>
          <p:cNvPr id="3" name="Date Placeholder 2">
            <a:extLst>
              <a:ext uri="{FF2B5EF4-FFF2-40B4-BE49-F238E27FC236}">
                <a16:creationId xmlns:a16="http://schemas.microsoft.com/office/drawing/2014/main" id="{2A7D8F82-27EF-4582-903A-FAC779261E7E}"/>
              </a:ext>
            </a:extLst>
          </p:cNvPr>
          <p:cNvSpPr>
            <a:spLocks noGrp="1"/>
          </p:cNvSpPr>
          <p:nvPr>
            <p:ph type="dt" sz="half" idx="10"/>
          </p:nvPr>
        </p:nvSpPr>
        <p:spPr/>
        <p:txBody>
          <a:bodyPr/>
          <a:lstStyle/>
          <a:p>
            <a:fld id="{20B1D116-9EEC-4608-812B-930500586DFA}" type="datetime1">
              <a:rPr lang="en-US" smtClean="0"/>
              <a:t>6/6/19</a:t>
            </a:fld>
            <a:endParaRPr lang="en-US"/>
          </a:p>
        </p:txBody>
      </p:sp>
      <p:sp>
        <p:nvSpPr>
          <p:cNvPr id="4" name="Footer Placeholder 3">
            <a:extLst>
              <a:ext uri="{FF2B5EF4-FFF2-40B4-BE49-F238E27FC236}">
                <a16:creationId xmlns:a16="http://schemas.microsoft.com/office/drawing/2014/main" id="{E706C1EE-E506-47FA-A188-0DF16D497E4D}"/>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D980F48F-87DE-4815-AD70-D0F2CA558E7D}"/>
              </a:ext>
            </a:extLst>
          </p:cNvPr>
          <p:cNvSpPr>
            <a:spLocks noGrp="1"/>
          </p:cNvSpPr>
          <p:nvPr>
            <p:ph type="sldNum" sz="quarter" idx="12"/>
          </p:nvPr>
        </p:nvSpPr>
        <p:spPr/>
        <p:txBody>
          <a:bodyPr/>
          <a:lstStyle/>
          <a:p>
            <a:fld id="{659665DE-58FC-41F4-AC58-2C90A5E00527}" type="slidenum">
              <a:rPr lang="en-US" smtClean="0"/>
              <a:pPr/>
              <a:t>‹#›</a:t>
            </a:fld>
            <a:endParaRPr lang="en-US"/>
          </a:p>
        </p:txBody>
      </p:sp>
      <p:sp>
        <p:nvSpPr>
          <p:cNvPr id="7" name="Oval 6">
            <a:extLst>
              <a:ext uri="{FF2B5EF4-FFF2-40B4-BE49-F238E27FC236}">
                <a16:creationId xmlns:a16="http://schemas.microsoft.com/office/drawing/2014/main" id="{886714E5-EBF9-4569-A5F7-79EC8ADBC566}"/>
              </a:ext>
            </a:extLst>
          </p:cNvPr>
          <p:cNvSpPr/>
          <p:nvPr userDrawn="1"/>
        </p:nvSpPr>
        <p:spPr>
          <a:xfrm>
            <a:off x="743453" y="3050554"/>
            <a:ext cx="897775" cy="897775"/>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248A67AF-FC3C-498E-9019-5526D4E35E56}"/>
              </a:ext>
            </a:extLst>
          </p:cNvPr>
          <p:cNvSpPr/>
          <p:nvPr userDrawn="1"/>
        </p:nvSpPr>
        <p:spPr>
          <a:xfrm>
            <a:off x="321425" y="60960"/>
            <a:ext cx="171797" cy="147412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Shape 496">
            <a:extLst>
              <a:ext uri="{FF2B5EF4-FFF2-40B4-BE49-F238E27FC236}">
                <a16:creationId xmlns:a16="http://schemas.microsoft.com/office/drawing/2014/main" id="{A9D83950-EFA8-45B6-9842-F0E75D62D1E4}"/>
              </a:ext>
            </a:extLst>
          </p:cNvPr>
          <p:cNvGrpSpPr/>
          <p:nvPr userDrawn="1"/>
        </p:nvGrpSpPr>
        <p:grpSpPr>
          <a:xfrm>
            <a:off x="1042384" y="3287057"/>
            <a:ext cx="299911" cy="424768"/>
            <a:chOff x="3979850" y="1598950"/>
            <a:chExt cx="356825" cy="505375"/>
          </a:xfrm>
        </p:grpSpPr>
        <p:sp>
          <p:nvSpPr>
            <p:cNvPr id="11" name="Shape 497">
              <a:extLst>
                <a:ext uri="{FF2B5EF4-FFF2-40B4-BE49-F238E27FC236}">
                  <a16:creationId xmlns:a16="http://schemas.microsoft.com/office/drawing/2014/main" id="{5AC1FC31-D74E-4136-9F49-9396640AE6A7}"/>
                </a:ext>
              </a:extLst>
            </p:cNvPr>
            <p:cNvSpPr/>
            <p:nvPr/>
          </p:nvSpPr>
          <p:spPr>
            <a:xfrm>
              <a:off x="3979850" y="1602600"/>
              <a:ext cx="44475" cy="501725"/>
            </a:xfrm>
            <a:custGeom>
              <a:avLst/>
              <a:gdLst/>
              <a:ahLst/>
              <a:cxnLst/>
              <a:rect l="0" t="0" r="0" b="0"/>
              <a:pathLst>
                <a:path w="1779" h="20069" fill="none" extrusionOk="0">
                  <a:moveTo>
                    <a:pt x="1778" y="20069"/>
                  </a:moveTo>
                  <a:lnTo>
                    <a:pt x="1778" y="488"/>
                  </a:lnTo>
                  <a:lnTo>
                    <a:pt x="1778" y="488"/>
                  </a:lnTo>
                  <a:lnTo>
                    <a:pt x="1778" y="390"/>
                  </a:lnTo>
                  <a:lnTo>
                    <a:pt x="1730" y="293"/>
                  </a:lnTo>
                  <a:lnTo>
                    <a:pt x="1705" y="220"/>
                  </a:lnTo>
                  <a:lnTo>
                    <a:pt x="1632" y="147"/>
                  </a:lnTo>
                  <a:lnTo>
                    <a:pt x="1559" y="74"/>
                  </a:lnTo>
                  <a:lnTo>
                    <a:pt x="1486" y="25"/>
                  </a:lnTo>
                  <a:lnTo>
                    <a:pt x="1389" y="0"/>
                  </a:lnTo>
                  <a:lnTo>
                    <a:pt x="1291" y="0"/>
                  </a:lnTo>
                  <a:lnTo>
                    <a:pt x="488" y="0"/>
                  </a:lnTo>
                  <a:lnTo>
                    <a:pt x="488" y="0"/>
                  </a:lnTo>
                  <a:lnTo>
                    <a:pt x="390" y="0"/>
                  </a:lnTo>
                  <a:lnTo>
                    <a:pt x="293" y="25"/>
                  </a:lnTo>
                  <a:lnTo>
                    <a:pt x="220" y="74"/>
                  </a:lnTo>
                  <a:lnTo>
                    <a:pt x="147" y="147"/>
                  </a:lnTo>
                  <a:lnTo>
                    <a:pt x="98" y="220"/>
                  </a:lnTo>
                  <a:lnTo>
                    <a:pt x="49" y="293"/>
                  </a:lnTo>
                  <a:lnTo>
                    <a:pt x="25" y="390"/>
                  </a:lnTo>
                  <a:lnTo>
                    <a:pt x="1" y="488"/>
                  </a:lnTo>
                  <a:lnTo>
                    <a:pt x="1" y="20069"/>
                  </a:lnTo>
                  <a:lnTo>
                    <a:pt x="1778" y="20069"/>
                  </a:lnTo>
                  <a:close/>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498">
              <a:extLst>
                <a:ext uri="{FF2B5EF4-FFF2-40B4-BE49-F238E27FC236}">
                  <a16:creationId xmlns:a16="http://schemas.microsoft.com/office/drawing/2014/main" id="{55224696-5DAC-453B-AD17-A914F23CD917}"/>
                </a:ext>
              </a:extLst>
            </p:cNvPr>
            <p:cNvSpPr/>
            <p:nvPr/>
          </p:nvSpPr>
          <p:spPr>
            <a:xfrm>
              <a:off x="4037075" y="1598950"/>
              <a:ext cx="299600" cy="228950"/>
            </a:xfrm>
            <a:custGeom>
              <a:avLst/>
              <a:gdLst/>
              <a:ahLst/>
              <a:cxnLst/>
              <a:rect l="0" t="0" r="0" b="0"/>
              <a:pathLst>
                <a:path w="11984" h="9158" fill="none" extrusionOk="0">
                  <a:moveTo>
                    <a:pt x="1" y="8403"/>
                  </a:moveTo>
                  <a:lnTo>
                    <a:pt x="1" y="8403"/>
                  </a:lnTo>
                  <a:lnTo>
                    <a:pt x="366" y="8184"/>
                  </a:lnTo>
                  <a:lnTo>
                    <a:pt x="732" y="8013"/>
                  </a:lnTo>
                  <a:lnTo>
                    <a:pt x="1097" y="7867"/>
                  </a:lnTo>
                  <a:lnTo>
                    <a:pt x="1438" y="7770"/>
                  </a:lnTo>
                  <a:lnTo>
                    <a:pt x="1803" y="7696"/>
                  </a:lnTo>
                  <a:lnTo>
                    <a:pt x="2168" y="7672"/>
                  </a:lnTo>
                  <a:lnTo>
                    <a:pt x="2534" y="7648"/>
                  </a:lnTo>
                  <a:lnTo>
                    <a:pt x="2875" y="7672"/>
                  </a:lnTo>
                  <a:lnTo>
                    <a:pt x="3240" y="7696"/>
                  </a:lnTo>
                  <a:lnTo>
                    <a:pt x="3605" y="7745"/>
                  </a:lnTo>
                  <a:lnTo>
                    <a:pt x="3971" y="7818"/>
                  </a:lnTo>
                  <a:lnTo>
                    <a:pt x="4312" y="7891"/>
                  </a:lnTo>
                  <a:lnTo>
                    <a:pt x="5042" y="8111"/>
                  </a:lnTo>
                  <a:lnTo>
                    <a:pt x="5749" y="8330"/>
                  </a:lnTo>
                  <a:lnTo>
                    <a:pt x="6479" y="8549"/>
                  </a:lnTo>
                  <a:lnTo>
                    <a:pt x="7186" y="8768"/>
                  </a:lnTo>
                  <a:lnTo>
                    <a:pt x="7916" y="8963"/>
                  </a:lnTo>
                  <a:lnTo>
                    <a:pt x="8282" y="9036"/>
                  </a:lnTo>
                  <a:lnTo>
                    <a:pt x="8623" y="9085"/>
                  </a:lnTo>
                  <a:lnTo>
                    <a:pt x="8988" y="9133"/>
                  </a:lnTo>
                  <a:lnTo>
                    <a:pt x="9353" y="9158"/>
                  </a:lnTo>
                  <a:lnTo>
                    <a:pt x="9719" y="9133"/>
                  </a:lnTo>
                  <a:lnTo>
                    <a:pt x="10059" y="9109"/>
                  </a:lnTo>
                  <a:lnTo>
                    <a:pt x="10425" y="9060"/>
                  </a:lnTo>
                  <a:lnTo>
                    <a:pt x="10790" y="8963"/>
                  </a:lnTo>
                  <a:lnTo>
                    <a:pt x="11155" y="8841"/>
                  </a:lnTo>
                  <a:lnTo>
                    <a:pt x="11496" y="8671"/>
                  </a:lnTo>
                  <a:lnTo>
                    <a:pt x="11496" y="8671"/>
                  </a:lnTo>
                  <a:lnTo>
                    <a:pt x="11667" y="8573"/>
                  </a:lnTo>
                  <a:lnTo>
                    <a:pt x="11789" y="8476"/>
                  </a:lnTo>
                  <a:lnTo>
                    <a:pt x="11862" y="8354"/>
                  </a:lnTo>
                  <a:lnTo>
                    <a:pt x="11935" y="8232"/>
                  </a:lnTo>
                  <a:lnTo>
                    <a:pt x="11984" y="8111"/>
                  </a:lnTo>
                  <a:lnTo>
                    <a:pt x="11984" y="7989"/>
                  </a:lnTo>
                  <a:lnTo>
                    <a:pt x="11935" y="7891"/>
                  </a:lnTo>
                  <a:lnTo>
                    <a:pt x="11886" y="7794"/>
                  </a:lnTo>
                  <a:lnTo>
                    <a:pt x="11886" y="7794"/>
                  </a:lnTo>
                  <a:lnTo>
                    <a:pt x="11496" y="7404"/>
                  </a:lnTo>
                  <a:lnTo>
                    <a:pt x="11107" y="6941"/>
                  </a:lnTo>
                  <a:lnTo>
                    <a:pt x="10741" y="6454"/>
                  </a:lnTo>
                  <a:lnTo>
                    <a:pt x="10352" y="5943"/>
                  </a:lnTo>
                  <a:lnTo>
                    <a:pt x="10352" y="5943"/>
                  </a:lnTo>
                  <a:lnTo>
                    <a:pt x="10279" y="5797"/>
                  </a:lnTo>
                  <a:lnTo>
                    <a:pt x="10230" y="5651"/>
                  </a:lnTo>
                  <a:lnTo>
                    <a:pt x="10206" y="5480"/>
                  </a:lnTo>
                  <a:lnTo>
                    <a:pt x="10181" y="5285"/>
                  </a:lnTo>
                  <a:lnTo>
                    <a:pt x="10206" y="5115"/>
                  </a:lnTo>
                  <a:lnTo>
                    <a:pt x="10230" y="4944"/>
                  </a:lnTo>
                  <a:lnTo>
                    <a:pt x="10279" y="4774"/>
                  </a:lnTo>
                  <a:lnTo>
                    <a:pt x="10352" y="4603"/>
                  </a:lnTo>
                  <a:lnTo>
                    <a:pt x="10352" y="4603"/>
                  </a:lnTo>
                  <a:lnTo>
                    <a:pt x="10741" y="3873"/>
                  </a:lnTo>
                  <a:lnTo>
                    <a:pt x="11107" y="3118"/>
                  </a:lnTo>
                  <a:lnTo>
                    <a:pt x="11496" y="2338"/>
                  </a:lnTo>
                  <a:lnTo>
                    <a:pt x="11886" y="1486"/>
                  </a:lnTo>
                  <a:lnTo>
                    <a:pt x="11886" y="1486"/>
                  </a:lnTo>
                  <a:lnTo>
                    <a:pt x="11959" y="1315"/>
                  </a:lnTo>
                  <a:lnTo>
                    <a:pt x="11984" y="1169"/>
                  </a:lnTo>
                  <a:lnTo>
                    <a:pt x="11984" y="1048"/>
                  </a:lnTo>
                  <a:lnTo>
                    <a:pt x="11935" y="975"/>
                  </a:lnTo>
                  <a:lnTo>
                    <a:pt x="11862" y="950"/>
                  </a:lnTo>
                  <a:lnTo>
                    <a:pt x="11789" y="926"/>
                  </a:lnTo>
                  <a:lnTo>
                    <a:pt x="11667" y="975"/>
                  </a:lnTo>
                  <a:lnTo>
                    <a:pt x="11496" y="1023"/>
                  </a:lnTo>
                  <a:lnTo>
                    <a:pt x="11496" y="1023"/>
                  </a:lnTo>
                  <a:lnTo>
                    <a:pt x="11155" y="1194"/>
                  </a:lnTo>
                  <a:lnTo>
                    <a:pt x="10790" y="1315"/>
                  </a:lnTo>
                  <a:lnTo>
                    <a:pt x="10425" y="1413"/>
                  </a:lnTo>
                  <a:lnTo>
                    <a:pt x="10059" y="1462"/>
                  </a:lnTo>
                  <a:lnTo>
                    <a:pt x="9719" y="1510"/>
                  </a:lnTo>
                  <a:lnTo>
                    <a:pt x="9353" y="1510"/>
                  </a:lnTo>
                  <a:lnTo>
                    <a:pt x="8988" y="1486"/>
                  </a:lnTo>
                  <a:lnTo>
                    <a:pt x="8623" y="1462"/>
                  </a:lnTo>
                  <a:lnTo>
                    <a:pt x="8282" y="1389"/>
                  </a:lnTo>
                  <a:lnTo>
                    <a:pt x="7916" y="1315"/>
                  </a:lnTo>
                  <a:lnTo>
                    <a:pt x="7186" y="1145"/>
                  </a:lnTo>
                  <a:lnTo>
                    <a:pt x="6479" y="926"/>
                  </a:lnTo>
                  <a:lnTo>
                    <a:pt x="5749" y="682"/>
                  </a:lnTo>
                  <a:lnTo>
                    <a:pt x="5042" y="463"/>
                  </a:lnTo>
                  <a:lnTo>
                    <a:pt x="4312" y="268"/>
                  </a:lnTo>
                  <a:lnTo>
                    <a:pt x="3971" y="171"/>
                  </a:lnTo>
                  <a:lnTo>
                    <a:pt x="3605" y="98"/>
                  </a:lnTo>
                  <a:lnTo>
                    <a:pt x="3240" y="49"/>
                  </a:lnTo>
                  <a:lnTo>
                    <a:pt x="2875" y="25"/>
                  </a:lnTo>
                  <a:lnTo>
                    <a:pt x="2534" y="0"/>
                  </a:lnTo>
                  <a:lnTo>
                    <a:pt x="2168" y="25"/>
                  </a:lnTo>
                  <a:lnTo>
                    <a:pt x="1803" y="73"/>
                  </a:lnTo>
                  <a:lnTo>
                    <a:pt x="1438" y="122"/>
                  </a:lnTo>
                  <a:lnTo>
                    <a:pt x="1097" y="244"/>
                  </a:lnTo>
                  <a:lnTo>
                    <a:pt x="732" y="366"/>
                  </a:lnTo>
                  <a:lnTo>
                    <a:pt x="366" y="536"/>
                  </a:lnTo>
                  <a:lnTo>
                    <a:pt x="1" y="755"/>
                  </a:lnTo>
                </a:path>
              </a:pathLst>
            </a:custGeom>
            <a:noFill/>
            <a:ln w="952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sp>
        <p:nvSpPr>
          <p:cNvPr id="14" name="Text Placeholder 2">
            <a:extLst>
              <a:ext uri="{FF2B5EF4-FFF2-40B4-BE49-F238E27FC236}">
                <a16:creationId xmlns:a16="http://schemas.microsoft.com/office/drawing/2014/main" id="{75FA472A-7AFD-46BC-8C3E-7439952E8F2E}"/>
              </a:ext>
            </a:extLst>
          </p:cNvPr>
          <p:cNvSpPr>
            <a:spLocks noGrp="1"/>
          </p:cNvSpPr>
          <p:nvPr>
            <p:ph type="body" idx="1"/>
          </p:nvPr>
        </p:nvSpPr>
        <p:spPr>
          <a:xfrm>
            <a:off x="1902775" y="3931493"/>
            <a:ext cx="6504161" cy="506283"/>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latin typeface="Segoe UI Light" panose="020B0502040204020203" pitchFamily="34" charset="0"/>
                <a:cs typeface="Segoe UI Light" panose="020B0502040204020203"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9705050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CCC2204-D29B-4470-B3F3-74BB4720C8BD}" type="datetime1">
              <a:rPr lang="en-US" smtClean="0"/>
              <a:t>6/6/19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16503916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77A1C4-F49F-4502-B33D-B8ED0A36CCF4}" type="datetime1">
              <a:rPr lang="en-US" smtClean="0"/>
              <a:t>6/6/19</a:t>
            </a:fld>
            <a:endParaRPr lang="en-US"/>
          </a:p>
        </p:txBody>
      </p:sp>
      <p:sp>
        <p:nvSpPr>
          <p:cNvPr id="5" name="Footer Placeholder 4"/>
          <p:cNvSpPr>
            <a:spLocks noGrp="1"/>
          </p:cNvSpPr>
          <p:nvPr>
            <p:ph type="ftr" sz="quarter" idx="11"/>
          </p:nvPr>
        </p:nvSpPr>
        <p:spPr/>
        <p:txBody>
          <a:bodyPr/>
          <a:lstStyle/>
          <a:p>
            <a:r>
              <a:rPr lang="en-US"/>
              <a:t>CSE 373 SP 18 - Kasey Champion</a:t>
            </a:r>
          </a:p>
        </p:txBody>
      </p:sp>
      <p:sp>
        <p:nvSpPr>
          <p:cNvPr id="6" name="Slide Number Placeholder 5"/>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pic>
        <p:nvPicPr>
          <p:cNvPr id="2050" name="Picture 2" descr="UW building">
            <a:extLst>
              <a:ext uri="{FF2B5EF4-FFF2-40B4-BE49-F238E27FC236}">
                <a16:creationId xmlns:a16="http://schemas.microsoft.com/office/drawing/2014/main" id="{8DB080C4-5F0D-47C3-B99E-D2AD3B91FD79}"/>
              </a:ext>
            </a:extLst>
          </p:cNvPr>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8185" b="5565"/>
          <a:stretch/>
        </p:blipFill>
        <p:spPr bwMode="auto">
          <a:xfrm>
            <a:off x="3" y="0"/>
            <a:ext cx="12191997" cy="4572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7576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34620" y="1512985"/>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809" y="1512984"/>
            <a:ext cx="5397689" cy="47963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F82562C-2DAC-44DC-8D70-6EE9220D4C24}" type="datetime1">
              <a:rPr lang="en-US" smtClean="0"/>
              <a:t>6/6/19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sp>
        <p:nvSpPr>
          <p:cNvPr id="8" name="Title Placeholder 1">
            <a:extLst>
              <a:ext uri="{FF2B5EF4-FFF2-40B4-BE49-F238E27FC236}">
                <a16:creationId xmlns:a16="http://schemas.microsoft.com/office/drawing/2014/main" id="{F45E9297-2ED3-49ED-918C-68275E6EDE6A}"/>
              </a:ext>
            </a:extLst>
          </p:cNvPr>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876663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75239"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7" name="Date Placeholder 6"/>
          <p:cNvSpPr>
            <a:spLocks noGrp="1"/>
          </p:cNvSpPr>
          <p:nvPr>
            <p:ph type="dt" sz="half" idx="10"/>
          </p:nvPr>
        </p:nvSpPr>
        <p:spPr/>
        <p:txBody>
          <a:bodyPr/>
          <a:lstStyle/>
          <a:p>
            <a:fld id="{A37AD04B-10FF-4801-A134-D6688E0221BA}" type="datetime1">
              <a:rPr lang="en-US" smtClean="0"/>
              <a:t>6/6/19</a:t>
            </a:fld>
            <a:endParaRPr lang="en-US"/>
          </a:p>
        </p:txBody>
      </p:sp>
      <p:sp>
        <p:nvSpPr>
          <p:cNvPr id="8" name="Footer Placeholder 7"/>
          <p:cNvSpPr>
            <a:spLocks noGrp="1"/>
          </p:cNvSpPr>
          <p:nvPr>
            <p:ph type="ftr" sz="quarter" idx="11"/>
          </p:nvPr>
        </p:nvSpPr>
        <p:spPr/>
        <p:txBody>
          <a:bodyPr/>
          <a:lstStyle/>
          <a:p>
            <a:r>
              <a:rPr lang="en-US"/>
              <a:t>CSE 373 SP 18 - Kasey Champion</a:t>
            </a:r>
          </a:p>
        </p:txBody>
      </p:sp>
      <p:sp>
        <p:nvSpPr>
          <p:cNvPr id="9" name="Slide Number Placeholder 8"/>
          <p:cNvSpPr>
            <a:spLocks noGrp="1"/>
          </p:cNvSpPr>
          <p:nvPr>
            <p:ph type="sldNum" sz="quarter" idx="12"/>
          </p:nvPr>
        </p:nvSpPr>
        <p:spPr/>
        <p:txBody>
          <a:bodyPr/>
          <a:lstStyle/>
          <a:p>
            <a:fld id="{659665DE-58FC-41F4-AC58-2C90A5E00527}" type="slidenum">
              <a:rPr lang="en-US" smtClean="0"/>
              <a:t>‹#›</a:t>
            </a:fld>
            <a:endParaRPr lang="en-US"/>
          </a:p>
        </p:txBody>
      </p:sp>
      <p:sp>
        <p:nvSpPr>
          <p:cNvPr id="11" name="Content Placeholder 2">
            <a:extLst>
              <a:ext uri="{FF2B5EF4-FFF2-40B4-BE49-F238E27FC236}">
                <a16:creationId xmlns:a16="http://schemas.microsoft.com/office/drawing/2014/main" id="{57CD2F29-FDCB-4CD4-A706-8477E063ED40}"/>
              </a:ext>
            </a:extLst>
          </p:cNvPr>
          <p:cNvSpPr>
            <a:spLocks noGrp="1"/>
          </p:cNvSpPr>
          <p:nvPr>
            <p:ph sz="half" idx="13"/>
          </p:nvPr>
        </p:nvSpPr>
        <p:spPr>
          <a:xfrm>
            <a:off x="584218"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ext Placeholder 2">
            <a:extLst>
              <a:ext uri="{FF2B5EF4-FFF2-40B4-BE49-F238E27FC236}">
                <a16:creationId xmlns:a16="http://schemas.microsoft.com/office/drawing/2014/main" id="{F6C8EDAC-3655-4870-AA43-44830ED94DF0}"/>
              </a:ext>
            </a:extLst>
          </p:cNvPr>
          <p:cNvSpPr>
            <a:spLocks noGrp="1"/>
          </p:cNvSpPr>
          <p:nvPr>
            <p:ph type="body" idx="14"/>
          </p:nvPr>
        </p:nvSpPr>
        <p:spPr>
          <a:xfrm>
            <a:off x="6355830" y="1531279"/>
            <a:ext cx="5397688" cy="447646"/>
          </a:xfrm>
        </p:spPr>
        <p:txBody>
          <a:bodyPr lIns="137160" rIns="137160" anchor="ctr">
            <a:normAutofit/>
          </a:bodyPr>
          <a:lstStyle>
            <a:lvl1pPr marL="0" indent="0">
              <a:spcBef>
                <a:spcPts val="0"/>
              </a:spcBef>
              <a:spcAft>
                <a:spcPts val="0"/>
              </a:spcAft>
              <a:buNone/>
              <a:defRPr lang="en-US" sz="1800" b="0" kern="1200" cap="all" baseline="0" dirty="0" smtClean="0">
                <a:solidFill>
                  <a:srgbClr val="4C3282"/>
                </a:solidFill>
                <a:latin typeface="Segoe UI" panose="020B0502040204020203" pitchFamily="34" charset="0"/>
                <a:ea typeface="+mn-ea"/>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spcAft>
                <a:spcPts val="0"/>
              </a:spcAft>
              <a:buClr>
                <a:schemeClr val="accent1"/>
              </a:buClr>
              <a:buSzPct val="100000"/>
              <a:buFont typeface="Tw Cen MT" panose="020B0602020104020603" pitchFamily="34" charset="0"/>
              <a:buNone/>
            </a:pPr>
            <a:r>
              <a:rPr lang="en-US" dirty="0"/>
              <a:t>Edit Master text styles</a:t>
            </a:r>
          </a:p>
        </p:txBody>
      </p:sp>
      <p:sp>
        <p:nvSpPr>
          <p:cNvPr id="13" name="Content Placeholder 2">
            <a:extLst>
              <a:ext uri="{FF2B5EF4-FFF2-40B4-BE49-F238E27FC236}">
                <a16:creationId xmlns:a16="http://schemas.microsoft.com/office/drawing/2014/main" id="{C6DFFB8E-9225-4B12-B4C6-960DAE3BDB96}"/>
              </a:ext>
            </a:extLst>
          </p:cNvPr>
          <p:cNvSpPr>
            <a:spLocks noGrp="1"/>
          </p:cNvSpPr>
          <p:nvPr>
            <p:ph sz="half" idx="15"/>
          </p:nvPr>
        </p:nvSpPr>
        <p:spPr>
          <a:xfrm>
            <a:off x="6364809" y="2096446"/>
            <a:ext cx="5397689" cy="433043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401030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7EC20A-4AF7-4E30-ADB3-371D26C74958}" type="datetime1">
              <a:rPr lang="en-US" smtClean="0"/>
              <a:t>6/6/19</a:t>
            </a:fld>
            <a:endParaRPr lang="en-US"/>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87533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1216E4-2A0B-4B27-A3A8-D1D355A92CC7}" type="datetime1">
              <a:rPr lang="en-US" smtClean="0"/>
              <a:t>6/6/19</a:t>
            </a:fld>
            <a:endParaRPr lang="en-US"/>
          </a:p>
        </p:txBody>
      </p:sp>
      <p:sp>
        <p:nvSpPr>
          <p:cNvPr id="3" name="Footer Placeholder 2"/>
          <p:cNvSpPr>
            <a:spLocks noGrp="1"/>
          </p:cNvSpPr>
          <p:nvPr>
            <p:ph type="ftr" sz="quarter" idx="11"/>
          </p:nvPr>
        </p:nvSpPr>
        <p:spPr/>
        <p:txBody>
          <a:bodyPr/>
          <a:lstStyle/>
          <a:p>
            <a:r>
              <a:rPr lang="en-US"/>
              <a:t>CSE 373 SP 18 - Kasey Champion</a:t>
            </a:r>
          </a:p>
        </p:txBody>
      </p:sp>
      <p:sp>
        <p:nvSpPr>
          <p:cNvPr id="4" name="Slide Number Placeholder 3"/>
          <p:cNvSpPr>
            <a:spLocks noGrp="1"/>
          </p:cNvSpPr>
          <p:nvPr>
            <p:ph type="sldNum" sz="quarter" idx="12"/>
          </p:nvPr>
        </p:nvSpPr>
        <p:spPr/>
        <p:txBody>
          <a:bodyPr/>
          <a:lstStyle/>
          <a:p>
            <a:fld id="{659665DE-58FC-41F4-AC58-2C90A5E00527}" type="slidenum">
              <a:rPr lang="en-US" smtClean="0"/>
              <a:t>‹#›</a:t>
            </a:fld>
            <a:endParaRPr lang="en-US"/>
          </a:p>
        </p:txBody>
      </p:sp>
    </p:spTree>
    <p:extLst>
      <p:ext uri="{BB962C8B-B14F-4D97-AF65-F5344CB8AC3E}">
        <p14:creationId xmlns:p14="http://schemas.microsoft.com/office/powerpoint/2010/main" val="251561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FF2EE2-AF54-4C36-93AD-A5D9C8C4F0E5}" type="datetime1">
              <a:rPr lang="en-US" smtClean="0"/>
              <a:t>6/6/19</a:t>
            </a:fld>
            <a:endParaRPr lang="en-US"/>
          </a:p>
        </p:txBody>
      </p:sp>
      <p:sp>
        <p:nvSpPr>
          <p:cNvPr id="6" name="Footer Placeholder 5"/>
          <p:cNvSpPr>
            <a:spLocks noGrp="1"/>
          </p:cNvSpPr>
          <p:nvPr>
            <p:ph type="ftr" sz="quarter" idx="11"/>
          </p:nvPr>
        </p:nvSpPr>
        <p:spPr/>
        <p:txBody>
          <a:bodyPr/>
          <a:lstStyle/>
          <a:p>
            <a:r>
              <a:rPr lang="en-US"/>
              <a:t>CSE 373 SP 18 - Kasey Champion</a:t>
            </a:r>
          </a:p>
        </p:txBody>
      </p:sp>
      <p:sp>
        <p:nvSpPr>
          <p:cNvPr id="7" name="Slide Number Placeholder 6"/>
          <p:cNvSpPr>
            <a:spLocks noGrp="1"/>
          </p:cNvSpPr>
          <p:nvPr>
            <p:ph type="sldNum" sz="quarter" idx="12"/>
          </p:nvPr>
        </p:nvSpPr>
        <p:spPr/>
        <p:txBody>
          <a:bodyPr/>
          <a:lstStyle/>
          <a:p>
            <a:fld id="{659665DE-58FC-41F4-AC58-2C90A5E00527}"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77976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CB2A4-11AD-445D-9449-ECE97BF7265C}"/>
              </a:ext>
            </a:extLst>
          </p:cNvPr>
          <p:cNvSpPr>
            <a:spLocks noGrp="1"/>
          </p:cNvSpPr>
          <p:nvPr>
            <p:ph type="title" hasCustomPrompt="1"/>
          </p:nvPr>
        </p:nvSpPr>
        <p:spPr>
          <a:xfrm>
            <a:off x="3315881" y="3446573"/>
            <a:ext cx="5590283" cy="1014667"/>
          </a:xfrm>
        </p:spPr>
        <p:txBody>
          <a:bodyPr/>
          <a:lstStyle>
            <a:lvl1pPr algn="ctr">
              <a:defRPr cap="none" baseline="0"/>
            </a:lvl1pPr>
          </a:lstStyle>
          <a:p>
            <a:r>
              <a:rPr lang="en-US" dirty="0"/>
              <a:t>Big Concept</a:t>
            </a:r>
          </a:p>
        </p:txBody>
      </p:sp>
      <p:sp>
        <p:nvSpPr>
          <p:cNvPr id="3" name="Date Placeholder 2">
            <a:extLst>
              <a:ext uri="{FF2B5EF4-FFF2-40B4-BE49-F238E27FC236}">
                <a16:creationId xmlns:a16="http://schemas.microsoft.com/office/drawing/2014/main" id="{E45E7B94-0CB0-48FD-9BA2-0BCEF75A76A1}"/>
              </a:ext>
            </a:extLst>
          </p:cNvPr>
          <p:cNvSpPr>
            <a:spLocks noGrp="1"/>
          </p:cNvSpPr>
          <p:nvPr>
            <p:ph type="dt" sz="half" idx="10"/>
          </p:nvPr>
        </p:nvSpPr>
        <p:spPr/>
        <p:txBody>
          <a:bodyPr/>
          <a:lstStyle/>
          <a:p>
            <a:fld id="{20B1D116-9EEC-4608-812B-930500586DFA}" type="datetime1">
              <a:rPr lang="en-US" smtClean="0"/>
              <a:t>6/6/19</a:t>
            </a:fld>
            <a:endParaRPr lang="en-US"/>
          </a:p>
        </p:txBody>
      </p:sp>
      <p:sp>
        <p:nvSpPr>
          <p:cNvPr id="4" name="Footer Placeholder 3">
            <a:extLst>
              <a:ext uri="{FF2B5EF4-FFF2-40B4-BE49-F238E27FC236}">
                <a16:creationId xmlns:a16="http://schemas.microsoft.com/office/drawing/2014/main" id="{F7BA529F-BA16-4C50-8761-34379098BF40}"/>
              </a:ext>
            </a:extLst>
          </p:cNvPr>
          <p:cNvSpPr>
            <a:spLocks noGrp="1"/>
          </p:cNvSpPr>
          <p:nvPr>
            <p:ph type="ftr" sz="quarter" idx="11"/>
          </p:nvPr>
        </p:nvSpPr>
        <p:spPr/>
        <p:txBody>
          <a:bodyPr/>
          <a:lstStyle/>
          <a:p>
            <a:r>
              <a:rPr lang="en-US"/>
              <a:t>CSE 373 SP 18 - Kasey Champion</a:t>
            </a:r>
            <a:endParaRPr lang="en-US" dirty="0"/>
          </a:p>
        </p:txBody>
      </p:sp>
      <p:sp>
        <p:nvSpPr>
          <p:cNvPr id="5" name="Slide Number Placeholder 4">
            <a:extLst>
              <a:ext uri="{FF2B5EF4-FFF2-40B4-BE49-F238E27FC236}">
                <a16:creationId xmlns:a16="http://schemas.microsoft.com/office/drawing/2014/main" id="{8E838C27-C210-4D9C-AB83-9BF54E32912E}"/>
              </a:ext>
            </a:extLst>
          </p:cNvPr>
          <p:cNvSpPr>
            <a:spLocks noGrp="1"/>
          </p:cNvSpPr>
          <p:nvPr>
            <p:ph type="sldNum" sz="quarter" idx="12"/>
          </p:nvPr>
        </p:nvSpPr>
        <p:spPr/>
        <p:txBody>
          <a:bodyPr/>
          <a:lstStyle/>
          <a:p>
            <a:fld id="{659665DE-58FC-41F4-AC58-2C90A5E00527}" type="slidenum">
              <a:rPr lang="en-US" smtClean="0"/>
              <a:pPr/>
              <a:t>‹#›</a:t>
            </a:fld>
            <a:endParaRPr lang="en-US"/>
          </a:p>
        </p:txBody>
      </p:sp>
      <p:cxnSp>
        <p:nvCxnSpPr>
          <p:cNvPr id="21" name="Straight Connector 20">
            <a:extLst>
              <a:ext uri="{FF2B5EF4-FFF2-40B4-BE49-F238E27FC236}">
                <a16:creationId xmlns:a16="http://schemas.microsoft.com/office/drawing/2014/main" id="{C067791F-5EAB-433C-8512-E3D8B5FEA33C}"/>
              </a:ext>
            </a:extLst>
          </p:cNvPr>
          <p:cNvCxnSpPr/>
          <p:nvPr userDrawn="1"/>
        </p:nvCxnSpPr>
        <p:spPr>
          <a:xfrm>
            <a:off x="138752" y="1917510"/>
            <a:ext cx="11914495" cy="0"/>
          </a:xfrm>
          <a:prstGeom prst="line">
            <a:avLst/>
          </a:prstGeom>
          <a:ln w="19050">
            <a:solidFill>
              <a:srgbClr val="D8D8D8"/>
            </a:solidFill>
          </a:ln>
        </p:spPr>
        <p:style>
          <a:lnRef idx="1">
            <a:schemeClr val="accent1"/>
          </a:lnRef>
          <a:fillRef idx="0">
            <a:schemeClr val="accent1"/>
          </a:fillRef>
          <a:effectRef idx="0">
            <a:schemeClr val="accent1"/>
          </a:effectRef>
          <a:fontRef idx="minor">
            <a:schemeClr val="tx1"/>
          </a:fontRef>
        </p:style>
      </p:cxnSp>
      <p:grpSp>
        <p:nvGrpSpPr>
          <p:cNvPr id="19" name="Group 18">
            <a:extLst>
              <a:ext uri="{FF2B5EF4-FFF2-40B4-BE49-F238E27FC236}">
                <a16:creationId xmlns:a16="http://schemas.microsoft.com/office/drawing/2014/main" id="{19FC5ADD-7CD5-4855-8137-142378EFA26D}"/>
              </a:ext>
            </a:extLst>
          </p:cNvPr>
          <p:cNvGrpSpPr/>
          <p:nvPr userDrawn="1"/>
        </p:nvGrpSpPr>
        <p:grpSpPr>
          <a:xfrm>
            <a:off x="4736398" y="555634"/>
            <a:ext cx="2723751" cy="2723751"/>
            <a:chOff x="4360460" y="449353"/>
            <a:chExt cx="3282287" cy="3282287"/>
          </a:xfrm>
        </p:grpSpPr>
        <p:sp>
          <p:nvSpPr>
            <p:cNvPr id="6" name="Oval 5">
              <a:extLst>
                <a:ext uri="{FF2B5EF4-FFF2-40B4-BE49-F238E27FC236}">
                  <a16:creationId xmlns:a16="http://schemas.microsoft.com/office/drawing/2014/main" id="{161030CC-581E-4D1E-9ACA-A92F5BB6C0CB}"/>
                </a:ext>
              </a:extLst>
            </p:cNvPr>
            <p:cNvSpPr/>
            <p:nvPr userDrawn="1"/>
          </p:nvSpPr>
          <p:spPr>
            <a:xfrm>
              <a:off x="4360460" y="449353"/>
              <a:ext cx="3282287" cy="3282287"/>
            </a:xfrm>
            <a:prstGeom prst="ellipse">
              <a:avLst/>
            </a:prstGeom>
            <a:solidFill>
              <a:srgbClr val="B6A4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Shape 822">
              <a:extLst>
                <a:ext uri="{FF2B5EF4-FFF2-40B4-BE49-F238E27FC236}">
                  <a16:creationId xmlns:a16="http://schemas.microsoft.com/office/drawing/2014/main" id="{9662AC8F-8502-4CF6-87AC-2CB7EFEBC5CD}"/>
                </a:ext>
              </a:extLst>
            </p:cNvPr>
            <p:cNvGrpSpPr/>
            <p:nvPr userDrawn="1"/>
          </p:nvGrpSpPr>
          <p:grpSpPr>
            <a:xfrm>
              <a:off x="4868910" y="1003939"/>
              <a:ext cx="2265387" cy="2173113"/>
              <a:chOff x="5233525" y="4954450"/>
              <a:chExt cx="538275" cy="516350"/>
            </a:xfrm>
          </p:grpSpPr>
          <p:sp>
            <p:nvSpPr>
              <p:cNvPr id="8" name="Shape 823">
                <a:extLst>
                  <a:ext uri="{FF2B5EF4-FFF2-40B4-BE49-F238E27FC236}">
                    <a16:creationId xmlns:a16="http://schemas.microsoft.com/office/drawing/2014/main" id="{915C32CE-F54C-4A91-A795-5F6EE0E2C310}"/>
                  </a:ext>
                </a:extLst>
              </p:cNvPr>
              <p:cNvSpPr/>
              <p:nvPr/>
            </p:nvSpPr>
            <p:spPr>
              <a:xfrm>
                <a:off x="5637825" y="4954450"/>
                <a:ext cx="89525" cy="89525"/>
              </a:xfrm>
              <a:custGeom>
                <a:avLst/>
                <a:gdLst/>
                <a:ahLst/>
                <a:cxnLst/>
                <a:rect l="0" t="0" r="0" b="0"/>
                <a:pathLst>
                  <a:path w="3581" h="3581" fill="none" extrusionOk="0">
                    <a:moveTo>
                      <a:pt x="1023" y="3410"/>
                    </a:moveTo>
                    <a:lnTo>
                      <a:pt x="1023" y="3410"/>
                    </a:lnTo>
                    <a:lnTo>
                      <a:pt x="1193" y="3483"/>
                    </a:lnTo>
                    <a:lnTo>
                      <a:pt x="1388" y="3532"/>
                    </a:lnTo>
                    <a:lnTo>
                      <a:pt x="1583" y="3556"/>
                    </a:lnTo>
                    <a:lnTo>
                      <a:pt x="1778" y="3581"/>
                    </a:lnTo>
                    <a:lnTo>
                      <a:pt x="1778" y="3581"/>
                    </a:lnTo>
                    <a:lnTo>
                      <a:pt x="1973" y="3556"/>
                    </a:lnTo>
                    <a:lnTo>
                      <a:pt x="2143" y="3532"/>
                    </a:lnTo>
                    <a:lnTo>
                      <a:pt x="2314" y="3508"/>
                    </a:lnTo>
                    <a:lnTo>
                      <a:pt x="2484" y="3435"/>
                    </a:lnTo>
                    <a:lnTo>
                      <a:pt x="2630" y="3361"/>
                    </a:lnTo>
                    <a:lnTo>
                      <a:pt x="2776" y="3264"/>
                    </a:lnTo>
                    <a:lnTo>
                      <a:pt x="2923" y="3167"/>
                    </a:lnTo>
                    <a:lnTo>
                      <a:pt x="3044" y="3045"/>
                    </a:lnTo>
                    <a:lnTo>
                      <a:pt x="3166" y="2923"/>
                    </a:lnTo>
                    <a:lnTo>
                      <a:pt x="3264" y="2801"/>
                    </a:lnTo>
                    <a:lnTo>
                      <a:pt x="3361" y="2631"/>
                    </a:lnTo>
                    <a:lnTo>
                      <a:pt x="3434" y="2485"/>
                    </a:lnTo>
                    <a:lnTo>
                      <a:pt x="3483" y="2314"/>
                    </a:lnTo>
                    <a:lnTo>
                      <a:pt x="3531" y="2144"/>
                    </a:lnTo>
                    <a:lnTo>
                      <a:pt x="3556" y="1973"/>
                    </a:lnTo>
                    <a:lnTo>
                      <a:pt x="3580" y="1803"/>
                    </a:lnTo>
                    <a:lnTo>
                      <a:pt x="3580" y="1803"/>
                    </a:lnTo>
                    <a:lnTo>
                      <a:pt x="3556" y="1608"/>
                    </a:lnTo>
                    <a:lnTo>
                      <a:pt x="3531" y="1437"/>
                    </a:lnTo>
                    <a:lnTo>
                      <a:pt x="3483" y="1267"/>
                    </a:lnTo>
                    <a:lnTo>
                      <a:pt x="3434" y="1096"/>
                    </a:lnTo>
                    <a:lnTo>
                      <a:pt x="3361" y="950"/>
                    </a:lnTo>
                    <a:lnTo>
                      <a:pt x="3264" y="804"/>
                    </a:lnTo>
                    <a:lnTo>
                      <a:pt x="3166" y="658"/>
                    </a:lnTo>
                    <a:lnTo>
                      <a:pt x="3044" y="536"/>
                    </a:lnTo>
                    <a:lnTo>
                      <a:pt x="2923" y="414"/>
                    </a:lnTo>
                    <a:lnTo>
                      <a:pt x="2776" y="317"/>
                    </a:lnTo>
                    <a:lnTo>
                      <a:pt x="2630" y="220"/>
                    </a:lnTo>
                    <a:lnTo>
                      <a:pt x="2484" y="147"/>
                    </a:lnTo>
                    <a:lnTo>
                      <a:pt x="2314" y="98"/>
                    </a:lnTo>
                    <a:lnTo>
                      <a:pt x="2143" y="49"/>
                    </a:lnTo>
                    <a:lnTo>
                      <a:pt x="1973" y="25"/>
                    </a:lnTo>
                    <a:lnTo>
                      <a:pt x="1778" y="0"/>
                    </a:lnTo>
                    <a:lnTo>
                      <a:pt x="1778" y="0"/>
                    </a:lnTo>
                    <a:lnTo>
                      <a:pt x="1607" y="25"/>
                    </a:lnTo>
                    <a:lnTo>
                      <a:pt x="1437" y="49"/>
                    </a:lnTo>
                    <a:lnTo>
                      <a:pt x="1266" y="98"/>
                    </a:lnTo>
                    <a:lnTo>
                      <a:pt x="1096" y="147"/>
                    </a:lnTo>
                    <a:lnTo>
                      <a:pt x="925" y="220"/>
                    </a:lnTo>
                    <a:lnTo>
                      <a:pt x="779" y="317"/>
                    </a:lnTo>
                    <a:lnTo>
                      <a:pt x="658" y="414"/>
                    </a:lnTo>
                    <a:lnTo>
                      <a:pt x="536" y="536"/>
                    </a:lnTo>
                    <a:lnTo>
                      <a:pt x="414" y="658"/>
                    </a:lnTo>
                    <a:lnTo>
                      <a:pt x="317" y="804"/>
                    </a:lnTo>
                    <a:lnTo>
                      <a:pt x="219" y="950"/>
                    </a:lnTo>
                    <a:lnTo>
                      <a:pt x="146" y="1096"/>
                    </a:lnTo>
                    <a:lnTo>
                      <a:pt x="73" y="1267"/>
                    </a:lnTo>
                    <a:lnTo>
                      <a:pt x="49" y="1437"/>
                    </a:lnTo>
                    <a:lnTo>
                      <a:pt x="24" y="1608"/>
                    </a:lnTo>
                    <a:lnTo>
                      <a:pt x="0" y="1803"/>
                    </a:lnTo>
                    <a:lnTo>
                      <a:pt x="0" y="1803"/>
                    </a:lnTo>
                    <a:lnTo>
                      <a:pt x="24" y="2071"/>
                    </a:lnTo>
                    <a:lnTo>
                      <a:pt x="97" y="2339"/>
                    </a:lnTo>
                    <a:lnTo>
                      <a:pt x="195" y="2582"/>
                    </a:lnTo>
                    <a:lnTo>
                      <a:pt x="317" y="280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 name="Shape 824">
                <a:extLst>
                  <a:ext uri="{FF2B5EF4-FFF2-40B4-BE49-F238E27FC236}">
                    <a16:creationId xmlns:a16="http://schemas.microsoft.com/office/drawing/2014/main" id="{25663F7D-C889-439B-A68E-97D8B29147A8}"/>
                  </a:ext>
                </a:extLst>
              </p:cNvPr>
              <p:cNvSpPr/>
              <p:nvPr/>
            </p:nvSpPr>
            <p:spPr>
              <a:xfrm>
                <a:off x="5323025" y="4980625"/>
                <a:ext cx="88925" cy="88925"/>
              </a:xfrm>
              <a:custGeom>
                <a:avLst/>
                <a:gdLst/>
                <a:ahLst/>
                <a:cxnLst/>
                <a:rect l="0" t="0" r="0" b="0"/>
                <a:pathLst>
                  <a:path w="3557" h="3557" fill="none" extrusionOk="0">
                    <a:moveTo>
                      <a:pt x="3191" y="2850"/>
                    </a:moveTo>
                    <a:lnTo>
                      <a:pt x="3191" y="2850"/>
                    </a:lnTo>
                    <a:lnTo>
                      <a:pt x="3313" y="2680"/>
                    </a:lnTo>
                    <a:lnTo>
                      <a:pt x="3410" y="2509"/>
                    </a:lnTo>
                    <a:lnTo>
                      <a:pt x="3483" y="2314"/>
                    </a:lnTo>
                    <a:lnTo>
                      <a:pt x="3532" y="2095"/>
                    </a:lnTo>
                    <a:lnTo>
                      <a:pt x="3532" y="2095"/>
                    </a:lnTo>
                    <a:lnTo>
                      <a:pt x="3556" y="1925"/>
                    </a:lnTo>
                    <a:lnTo>
                      <a:pt x="3556" y="1730"/>
                    </a:lnTo>
                    <a:lnTo>
                      <a:pt x="3556" y="1559"/>
                    </a:lnTo>
                    <a:lnTo>
                      <a:pt x="3508" y="1389"/>
                    </a:lnTo>
                    <a:lnTo>
                      <a:pt x="3459" y="1218"/>
                    </a:lnTo>
                    <a:lnTo>
                      <a:pt x="3410" y="1072"/>
                    </a:lnTo>
                    <a:lnTo>
                      <a:pt x="3337" y="902"/>
                    </a:lnTo>
                    <a:lnTo>
                      <a:pt x="3240" y="756"/>
                    </a:lnTo>
                    <a:lnTo>
                      <a:pt x="3142" y="634"/>
                    </a:lnTo>
                    <a:lnTo>
                      <a:pt x="3021" y="512"/>
                    </a:lnTo>
                    <a:lnTo>
                      <a:pt x="2899" y="390"/>
                    </a:lnTo>
                    <a:lnTo>
                      <a:pt x="2753" y="293"/>
                    </a:lnTo>
                    <a:lnTo>
                      <a:pt x="2606" y="196"/>
                    </a:lnTo>
                    <a:lnTo>
                      <a:pt x="2436" y="122"/>
                    </a:lnTo>
                    <a:lnTo>
                      <a:pt x="2266" y="74"/>
                    </a:lnTo>
                    <a:lnTo>
                      <a:pt x="2095" y="25"/>
                    </a:lnTo>
                    <a:lnTo>
                      <a:pt x="2095" y="25"/>
                    </a:lnTo>
                    <a:lnTo>
                      <a:pt x="1925" y="1"/>
                    </a:lnTo>
                    <a:lnTo>
                      <a:pt x="1730" y="1"/>
                    </a:lnTo>
                    <a:lnTo>
                      <a:pt x="1559" y="1"/>
                    </a:lnTo>
                    <a:lnTo>
                      <a:pt x="1389" y="25"/>
                    </a:lnTo>
                    <a:lnTo>
                      <a:pt x="1218" y="74"/>
                    </a:lnTo>
                    <a:lnTo>
                      <a:pt x="1072" y="147"/>
                    </a:lnTo>
                    <a:lnTo>
                      <a:pt x="902" y="220"/>
                    </a:lnTo>
                    <a:lnTo>
                      <a:pt x="756" y="317"/>
                    </a:lnTo>
                    <a:lnTo>
                      <a:pt x="634" y="415"/>
                    </a:lnTo>
                    <a:lnTo>
                      <a:pt x="512" y="537"/>
                    </a:lnTo>
                    <a:lnTo>
                      <a:pt x="390" y="658"/>
                    </a:lnTo>
                    <a:lnTo>
                      <a:pt x="293" y="804"/>
                    </a:lnTo>
                    <a:lnTo>
                      <a:pt x="195" y="951"/>
                    </a:lnTo>
                    <a:lnTo>
                      <a:pt x="122" y="1097"/>
                    </a:lnTo>
                    <a:lnTo>
                      <a:pt x="74" y="1267"/>
                    </a:lnTo>
                    <a:lnTo>
                      <a:pt x="25" y="1462"/>
                    </a:lnTo>
                    <a:lnTo>
                      <a:pt x="25" y="1462"/>
                    </a:lnTo>
                    <a:lnTo>
                      <a:pt x="1" y="1633"/>
                    </a:lnTo>
                    <a:lnTo>
                      <a:pt x="1" y="1803"/>
                    </a:lnTo>
                    <a:lnTo>
                      <a:pt x="1" y="1998"/>
                    </a:lnTo>
                    <a:lnTo>
                      <a:pt x="25" y="2168"/>
                    </a:lnTo>
                    <a:lnTo>
                      <a:pt x="74" y="2339"/>
                    </a:lnTo>
                    <a:lnTo>
                      <a:pt x="147" y="2485"/>
                    </a:lnTo>
                    <a:lnTo>
                      <a:pt x="220" y="2655"/>
                    </a:lnTo>
                    <a:lnTo>
                      <a:pt x="317" y="2777"/>
                    </a:lnTo>
                    <a:lnTo>
                      <a:pt x="415" y="2923"/>
                    </a:lnTo>
                    <a:lnTo>
                      <a:pt x="536" y="3045"/>
                    </a:lnTo>
                    <a:lnTo>
                      <a:pt x="658" y="3167"/>
                    </a:lnTo>
                    <a:lnTo>
                      <a:pt x="804" y="3264"/>
                    </a:lnTo>
                    <a:lnTo>
                      <a:pt x="950" y="3362"/>
                    </a:lnTo>
                    <a:lnTo>
                      <a:pt x="1096" y="3435"/>
                    </a:lnTo>
                    <a:lnTo>
                      <a:pt x="1267" y="3483"/>
                    </a:lnTo>
                    <a:lnTo>
                      <a:pt x="1462" y="3532"/>
                    </a:lnTo>
                    <a:lnTo>
                      <a:pt x="1462" y="3532"/>
                    </a:lnTo>
                    <a:lnTo>
                      <a:pt x="1705" y="3557"/>
                    </a:lnTo>
                    <a:lnTo>
                      <a:pt x="1973" y="3557"/>
                    </a:lnTo>
                    <a:lnTo>
                      <a:pt x="2217" y="3508"/>
                    </a:lnTo>
                    <a:lnTo>
                      <a:pt x="2460" y="3435"/>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0" name="Shape 825">
                <a:extLst>
                  <a:ext uri="{FF2B5EF4-FFF2-40B4-BE49-F238E27FC236}">
                    <a16:creationId xmlns:a16="http://schemas.microsoft.com/office/drawing/2014/main" id="{5C225417-5386-4CF0-A050-D547324972FC}"/>
                  </a:ext>
                </a:extLst>
              </p:cNvPr>
              <p:cNvSpPr/>
              <p:nvPr/>
            </p:nvSpPr>
            <p:spPr>
              <a:xfrm>
                <a:off x="5233525" y="5255225"/>
                <a:ext cx="89525" cy="89525"/>
              </a:xfrm>
              <a:custGeom>
                <a:avLst/>
                <a:gdLst/>
                <a:ahLst/>
                <a:cxnLst/>
                <a:rect l="0" t="0" r="0" b="0"/>
                <a:pathLst>
                  <a:path w="3581" h="3581" fill="none" extrusionOk="0">
                    <a:moveTo>
                      <a:pt x="3215" y="707"/>
                    </a:moveTo>
                    <a:lnTo>
                      <a:pt x="3215" y="707"/>
                    </a:lnTo>
                    <a:lnTo>
                      <a:pt x="3093" y="585"/>
                    </a:lnTo>
                    <a:lnTo>
                      <a:pt x="2972" y="464"/>
                    </a:lnTo>
                    <a:lnTo>
                      <a:pt x="2850" y="342"/>
                    </a:lnTo>
                    <a:lnTo>
                      <a:pt x="2679" y="244"/>
                    </a:lnTo>
                    <a:lnTo>
                      <a:pt x="2679" y="244"/>
                    </a:lnTo>
                    <a:lnTo>
                      <a:pt x="2533" y="171"/>
                    </a:lnTo>
                    <a:lnTo>
                      <a:pt x="2363" y="98"/>
                    </a:lnTo>
                    <a:lnTo>
                      <a:pt x="2192" y="50"/>
                    </a:lnTo>
                    <a:lnTo>
                      <a:pt x="2022" y="25"/>
                    </a:lnTo>
                    <a:lnTo>
                      <a:pt x="1851" y="1"/>
                    </a:lnTo>
                    <a:lnTo>
                      <a:pt x="1681" y="25"/>
                    </a:lnTo>
                    <a:lnTo>
                      <a:pt x="1510" y="25"/>
                    </a:lnTo>
                    <a:lnTo>
                      <a:pt x="1340" y="74"/>
                    </a:lnTo>
                    <a:lnTo>
                      <a:pt x="1169" y="123"/>
                    </a:lnTo>
                    <a:lnTo>
                      <a:pt x="1023" y="196"/>
                    </a:lnTo>
                    <a:lnTo>
                      <a:pt x="877" y="269"/>
                    </a:lnTo>
                    <a:lnTo>
                      <a:pt x="731" y="366"/>
                    </a:lnTo>
                    <a:lnTo>
                      <a:pt x="585" y="488"/>
                    </a:lnTo>
                    <a:lnTo>
                      <a:pt x="463" y="610"/>
                    </a:lnTo>
                    <a:lnTo>
                      <a:pt x="341" y="731"/>
                    </a:lnTo>
                    <a:lnTo>
                      <a:pt x="244" y="902"/>
                    </a:lnTo>
                    <a:lnTo>
                      <a:pt x="244" y="902"/>
                    </a:lnTo>
                    <a:lnTo>
                      <a:pt x="171" y="1048"/>
                    </a:lnTo>
                    <a:lnTo>
                      <a:pt x="98" y="1219"/>
                    </a:lnTo>
                    <a:lnTo>
                      <a:pt x="49" y="1389"/>
                    </a:lnTo>
                    <a:lnTo>
                      <a:pt x="25" y="1560"/>
                    </a:lnTo>
                    <a:lnTo>
                      <a:pt x="0" y="1730"/>
                    </a:lnTo>
                    <a:lnTo>
                      <a:pt x="0" y="1900"/>
                    </a:lnTo>
                    <a:lnTo>
                      <a:pt x="25" y="2071"/>
                    </a:lnTo>
                    <a:lnTo>
                      <a:pt x="73" y="2241"/>
                    </a:lnTo>
                    <a:lnTo>
                      <a:pt x="122" y="2412"/>
                    </a:lnTo>
                    <a:lnTo>
                      <a:pt x="195" y="2558"/>
                    </a:lnTo>
                    <a:lnTo>
                      <a:pt x="268" y="2729"/>
                    </a:lnTo>
                    <a:lnTo>
                      <a:pt x="366" y="2850"/>
                    </a:lnTo>
                    <a:lnTo>
                      <a:pt x="463" y="2996"/>
                    </a:lnTo>
                    <a:lnTo>
                      <a:pt x="609" y="3118"/>
                    </a:lnTo>
                    <a:lnTo>
                      <a:pt x="731" y="3240"/>
                    </a:lnTo>
                    <a:lnTo>
                      <a:pt x="901" y="3337"/>
                    </a:lnTo>
                    <a:lnTo>
                      <a:pt x="901" y="3337"/>
                    </a:lnTo>
                    <a:lnTo>
                      <a:pt x="1048" y="3410"/>
                    </a:lnTo>
                    <a:lnTo>
                      <a:pt x="1218" y="3484"/>
                    </a:lnTo>
                    <a:lnTo>
                      <a:pt x="1389" y="3532"/>
                    </a:lnTo>
                    <a:lnTo>
                      <a:pt x="1559" y="3557"/>
                    </a:lnTo>
                    <a:lnTo>
                      <a:pt x="1730" y="3581"/>
                    </a:lnTo>
                    <a:lnTo>
                      <a:pt x="1900" y="3581"/>
                    </a:lnTo>
                    <a:lnTo>
                      <a:pt x="2071" y="3557"/>
                    </a:lnTo>
                    <a:lnTo>
                      <a:pt x="2241" y="3508"/>
                    </a:lnTo>
                    <a:lnTo>
                      <a:pt x="2411" y="3459"/>
                    </a:lnTo>
                    <a:lnTo>
                      <a:pt x="2558" y="3410"/>
                    </a:lnTo>
                    <a:lnTo>
                      <a:pt x="2704" y="3313"/>
                    </a:lnTo>
                    <a:lnTo>
                      <a:pt x="2850" y="3216"/>
                    </a:lnTo>
                    <a:lnTo>
                      <a:pt x="2996" y="3118"/>
                    </a:lnTo>
                    <a:lnTo>
                      <a:pt x="3118" y="2996"/>
                    </a:lnTo>
                    <a:lnTo>
                      <a:pt x="3240" y="2850"/>
                    </a:lnTo>
                    <a:lnTo>
                      <a:pt x="3337" y="2704"/>
                    </a:lnTo>
                    <a:lnTo>
                      <a:pt x="3337" y="2704"/>
                    </a:lnTo>
                    <a:lnTo>
                      <a:pt x="3459" y="2412"/>
                    </a:lnTo>
                    <a:lnTo>
                      <a:pt x="3532" y="2144"/>
                    </a:lnTo>
                    <a:lnTo>
                      <a:pt x="3581" y="1852"/>
                    </a:lnTo>
                    <a:lnTo>
                      <a:pt x="3556" y="156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 name="Shape 826">
                <a:extLst>
                  <a:ext uri="{FF2B5EF4-FFF2-40B4-BE49-F238E27FC236}">
                    <a16:creationId xmlns:a16="http://schemas.microsoft.com/office/drawing/2014/main" id="{F2B2177A-3C1C-4737-A983-B5086B44BAC9}"/>
                  </a:ext>
                </a:extLst>
              </p:cNvPr>
              <p:cNvSpPr/>
              <p:nvPr/>
            </p:nvSpPr>
            <p:spPr>
              <a:xfrm>
                <a:off x="5453325" y="5382475"/>
                <a:ext cx="88925" cy="88325"/>
              </a:xfrm>
              <a:custGeom>
                <a:avLst/>
                <a:gdLst/>
                <a:ahLst/>
                <a:cxnLst/>
                <a:rect l="0" t="0" r="0" b="0"/>
                <a:pathLst>
                  <a:path w="3557" h="3533" fill="none" extrusionOk="0">
                    <a:moveTo>
                      <a:pt x="1389" y="1"/>
                    </a:moveTo>
                    <a:lnTo>
                      <a:pt x="1389" y="1"/>
                    </a:lnTo>
                    <a:lnTo>
                      <a:pt x="1194" y="50"/>
                    </a:lnTo>
                    <a:lnTo>
                      <a:pt x="999" y="147"/>
                    </a:lnTo>
                    <a:lnTo>
                      <a:pt x="804" y="245"/>
                    </a:lnTo>
                    <a:lnTo>
                      <a:pt x="634" y="366"/>
                    </a:lnTo>
                    <a:lnTo>
                      <a:pt x="634" y="366"/>
                    </a:lnTo>
                    <a:lnTo>
                      <a:pt x="488" y="488"/>
                    </a:lnTo>
                    <a:lnTo>
                      <a:pt x="390" y="634"/>
                    </a:lnTo>
                    <a:lnTo>
                      <a:pt x="268" y="780"/>
                    </a:lnTo>
                    <a:lnTo>
                      <a:pt x="195" y="926"/>
                    </a:lnTo>
                    <a:lnTo>
                      <a:pt x="122" y="1073"/>
                    </a:lnTo>
                    <a:lnTo>
                      <a:pt x="74" y="1243"/>
                    </a:lnTo>
                    <a:lnTo>
                      <a:pt x="25" y="1414"/>
                    </a:lnTo>
                    <a:lnTo>
                      <a:pt x="0" y="1584"/>
                    </a:lnTo>
                    <a:lnTo>
                      <a:pt x="0" y="1755"/>
                    </a:lnTo>
                    <a:lnTo>
                      <a:pt x="0" y="1925"/>
                    </a:lnTo>
                    <a:lnTo>
                      <a:pt x="25" y="2096"/>
                    </a:lnTo>
                    <a:lnTo>
                      <a:pt x="74" y="2266"/>
                    </a:lnTo>
                    <a:lnTo>
                      <a:pt x="122" y="2412"/>
                    </a:lnTo>
                    <a:lnTo>
                      <a:pt x="195" y="2583"/>
                    </a:lnTo>
                    <a:lnTo>
                      <a:pt x="293" y="2729"/>
                    </a:lnTo>
                    <a:lnTo>
                      <a:pt x="415" y="2875"/>
                    </a:lnTo>
                    <a:lnTo>
                      <a:pt x="415" y="2875"/>
                    </a:lnTo>
                    <a:lnTo>
                      <a:pt x="536" y="3021"/>
                    </a:lnTo>
                    <a:lnTo>
                      <a:pt x="658" y="3143"/>
                    </a:lnTo>
                    <a:lnTo>
                      <a:pt x="804" y="3240"/>
                    </a:lnTo>
                    <a:lnTo>
                      <a:pt x="950" y="3313"/>
                    </a:lnTo>
                    <a:lnTo>
                      <a:pt x="1121" y="3386"/>
                    </a:lnTo>
                    <a:lnTo>
                      <a:pt x="1267" y="3459"/>
                    </a:lnTo>
                    <a:lnTo>
                      <a:pt x="1437" y="3484"/>
                    </a:lnTo>
                    <a:lnTo>
                      <a:pt x="1608" y="3508"/>
                    </a:lnTo>
                    <a:lnTo>
                      <a:pt x="1778" y="3532"/>
                    </a:lnTo>
                    <a:lnTo>
                      <a:pt x="1949" y="3508"/>
                    </a:lnTo>
                    <a:lnTo>
                      <a:pt x="2119" y="3484"/>
                    </a:lnTo>
                    <a:lnTo>
                      <a:pt x="2290" y="3435"/>
                    </a:lnTo>
                    <a:lnTo>
                      <a:pt x="2460" y="3386"/>
                    </a:lnTo>
                    <a:lnTo>
                      <a:pt x="2606" y="3313"/>
                    </a:lnTo>
                    <a:lnTo>
                      <a:pt x="2777" y="3216"/>
                    </a:lnTo>
                    <a:lnTo>
                      <a:pt x="2923" y="3118"/>
                    </a:lnTo>
                    <a:lnTo>
                      <a:pt x="2923" y="3118"/>
                    </a:lnTo>
                    <a:lnTo>
                      <a:pt x="3045" y="2997"/>
                    </a:lnTo>
                    <a:lnTo>
                      <a:pt x="3167" y="2851"/>
                    </a:lnTo>
                    <a:lnTo>
                      <a:pt x="3264" y="2704"/>
                    </a:lnTo>
                    <a:lnTo>
                      <a:pt x="3361" y="2558"/>
                    </a:lnTo>
                    <a:lnTo>
                      <a:pt x="3435" y="2412"/>
                    </a:lnTo>
                    <a:lnTo>
                      <a:pt x="3483" y="2242"/>
                    </a:lnTo>
                    <a:lnTo>
                      <a:pt x="3532" y="2071"/>
                    </a:lnTo>
                    <a:lnTo>
                      <a:pt x="3556" y="1901"/>
                    </a:lnTo>
                    <a:lnTo>
                      <a:pt x="3556" y="1730"/>
                    </a:lnTo>
                    <a:lnTo>
                      <a:pt x="3556" y="1560"/>
                    </a:lnTo>
                    <a:lnTo>
                      <a:pt x="3532" y="1389"/>
                    </a:lnTo>
                    <a:lnTo>
                      <a:pt x="3483" y="1219"/>
                    </a:lnTo>
                    <a:lnTo>
                      <a:pt x="3410" y="1048"/>
                    </a:lnTo>
                    <a:lnTo>
                      <a:pt x="3337" y="902"/>
                    </a:lnTo>
                    <a:lnTo>
                      <a:pt x="3264" y="756"/>
                    </a:lnTo>
                    <a:lnTo>
                      <a:pt x="3142" y="610"/>
                    </a:lnTo>
                    <a:lnTo>
                      <a:pt x="3142" y="610"/>
                    </a:lnTo>
                    <a:lnTo>
                      <a:pt x="2972" y="415"/>
                    </a:lnTo>
                    <a:lnTo>
                      <a:pt x="2753" y="245"/>
                    </a:lnTo>
                    <a:lnTo>
                      <a:pt x="2533" y="123"/>
                    </a:lnTo>
                    <a:lnTo>
                      <a:pt x="2314" y="5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 name="Shape 827">
                <a:extLst>
                  <a:ext uri="{FF2B5EF4-FFF2-40B4-BE49-F238E27FC236}">
                    <a16:creationId xmlns:a16="http://schemas.microsoft.com/office/drawing/2014/main" id="{065E0883-FD56-4990-A3BA-7394FB6E3D9D}"/>
                  </a:ext>
                </a:extLst>
              </p:cNvPr>
              <p:cNvSpPr/>
              <p:nvPr/>
            </p:nvSpPr>
            <p:spPr>
              <a:xfrm>
                <a:off x="5682875" y="5188875"/>
                <a:ext cx="88925" cy="89525"/>
              </a:xfrm>
              <a:custGeom>
                <a:avLst/>
                <a:gdLst/>
                <a:ahLst/>
                <a:cxnLst/>
                <a:rect l="0" t="0" r="0" b="0"/>
                <a:pathLst>
                  <a:path w="3557" h="3581" fill="none" extrusionOk="0">
                    <a:moveTo>
                      <a:pt x="0" y="2022"/>
                    </a:moveTo>
                    <a:lnTo>
                      <a:pt x="0" y="2022"/>
                    </a:lnTo>
                    <a:lnTo>
                      <a:pt x="25" y="2216"/>
                    </a:lnTo>
                    <a:lnTo>
                      <a:pt x="98" y="2411"/>
                    </a:lnTo>
                    <a:lnTo>
                      <a:pt x="98" y="2411"/>
                    </a:lnTo>
                    <a:lnTo>
                      <a:pt x="171" y="2557"/>
                    </a:lnTo>
                    <a:lnTo>
                      <a:pt x="244" y="2728"/>
                    </a:lnTo>
                    <a:lnTo>
                      <a:pt x="341" y="2874"/>
                    </a:lnTo>
                    <a:lnTo>
                      <a:pt x="463" y="2996"/>
                    </a:lnTo>
                    <a:lnTo>
                      <a:pt x="585" y="3118"/>
                    </a:lnTo>
                    <a:lnTo>
                      <a:pt x="707" y="3239"/>
                    </a:lnTo>
                    <a:lnTo>
                      <a:pt x="853" y="3337"/>
                    </a:lnTo>
                    <a:lnTo>
                      <a:pt x="999" y="3410"/>
                    </a:lnTo>
                    <a:lnTo>
                      <a:pt x="1169" y="3483"/>
                    </a:lnTo>
                    <a:lnTo>
                      <a:pt x="1340" y="3532"/>
                    </a:lnTo>
                    <a:lnTo>
                      <a:pt x="1510" y="3556"/>
                    </a:lnTo>
                    <a:lnTo>
                      <a:pt x="1681" y="3580"/>
                    </a:lnTo>
                    <a:lnTo>
                      <a:pt x="1851" y="3580"/>
                    </a:lnTo>
                    <a:lnTo>
                      <a:pt x="2022" y="3556"/>
                    </a:lnTo>
                    <a:lnTo>
                      <a:pt x="2192" y="3532"/>
                    </a:lnTo>
                    <a:lnTo>
                      <a:pt x="2363" y="3459"/>
                    </a:lnTo>
                    <a:lnTo>
                      <a:pt x="2363" y="3459"/>
                    </a:lnTo>
                    <a:lnTo>
                      <a:pt x="2533" y="3410"/>
                    </a:lnTo>
                    <a:lnTo>
                      <a:pt x="2704" y="3312"/>
                    </a:lnTo>
                    <a:lnTo>
                      <a:pt x="2850" y="3215"/>
                    </a:lnTo>
                    <a:lnTo>
                      <a:pt x="2972" y="3093"/>
                    </a:lnTo>
                    <a:lnTo>
                      <a:pt x="3093" y="2971"/>
                    </a:lnTo>
                    <a:lnTo>
                      <a:pt x="3215" y="2850"/>
                    </a:lnTo>
                    <a:lnTo>
                      <a:pt x="3288" y="2704"/>
                    </a:lnTo>
                    <a:lnTo>
                      <a:pt x="3386" y="2557"/>
                    </a:lnTo>
                    <a:lnTo>
                      <a:pt x="3434" y="2387"/>
                    </a:lnTo>
                    <a:lnTo>
                      <a:pt x="3483" y="2216"/>
                    </a:lnTo>
                    <a:lnTo>
                      <a:pt x="3532" y="2070"/>
                    </a:lnTo>
                    <a:lnTo>
                      <a:pt x="3556" y="1875"/>
                    </a:lnTo>
                    <a:lnTo>
                      <a:pt x="3556" y="1705"/>
                    </a:lnTo>
                    <a:lnTo>
                      <a:pt x="3532" y="1534"/>
                    </a:lnTo>
                    <a:lnTo>
                      <a:pt x="3507" y="1364"/>
                    </a:lnTo>
                    <a:lnTo>
                      <a:pt x="3434" y="1194"/>
                    </a:lnTo>
                    <a:lnTo>
                      <a:pt x="3434" y="1194"/>
                    </a:lnTo>
                    <a:lnTo>
                      <a:pt x="3361" y="1023"/>
                    </a:lnTo>
                    <a:lnTo>
                      <a:pt x="3288" y="853"/>
                    </a:lnTo>
                    <a:lnTo>
                      <a:pt x="3191" y="706"/>
                    </a:lnTo>
                    <a:lnTo>
                      <a:pt x="3069" y="585"/>
                    </a:lnTo>
                    <a:lnTo>
                      <a:pt x="2947" y="463"/>
                    </a:lnTo>
                    <a:lnTo>
                      <a:pt x="2825" y="341"/>
                    </a:lnTo>
                    <a:lnTo>
                      <a:pt x="2679" y="268"/>
                    </a:lnTo>
                    <a:lnTo>
                      <a:pt x="2533" y="171"/>
                    </a:lnTo>
                    <a:lnTo>
                      <a:pt x="2363" y="122"/>
                    </a:lnTo>
                    <a:lnTo>
                      <a:pt x="2192" y="73"/>
                    </a:lnTo>
                    <a:lnTo>
                      <a:pt x="2022" y="24"/>
                    </a:lnTo>
                    <a:lnTo>
                      <a:pt x="1851" y="24"/>
                    </a:lnTo>
                    <a:lnTo>
                      <a:pt x="1681" y="0"/>
                    </a:lnTo>
                    <a:lnTo>
                      <a:pt x="1510" y="24"/>
                    </a:lnTo>
                    <a:lnTo>
                      <a:pt x="1340" y="73"/>
                    </a:lnTo>
                    <a:lnTo>
                      <a:pt x="1169" y="122"/>
                    </a:lnTo>
                    <a:lnTo>
                      <a:pt x="1169" y="122"/>
                    </a:lnTo>
                    <a:lnTo>
                      <a:pt x="974" y="195"/>
                    </a:lnTo>
                    <a:lnTo>
                      <a:pt x="804" y="292"/>
                    </a:lnTo>
                    <a:lnTo>
                      <a:pt x="658" y="390"/>
                    </a:lnTo>
                    <a:lnTo>
                      <a:pt x="512" y="512"/>
                    </a:lnTo>
                    <a:lnTo>
                      <a:pt x="390" y="658"/>
                    </a:lnTo>
                    <a:lnTo>
                      <a:pt x="293" y="804"/>
                    </a:lnTo>
                    <a:lnTo>
                      <a:pt x="195" y="950"/>
                    </a:lnTo>
                    <a:lnTo>
                      <a:pt x="122" y="1120"/>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3" name="Shape 828">
                <a:extLst>
                  <a:ext uri="{FF2B5EF4-FFF2-40B4-BE49-F238E27FC236}">
                    <a16:creationId xmlns:a16="http://schemas.microsoft.com/office/drawing/2014/main" id="{C497A5ED-CCEE-4F09-A7B4-7079C57F1DC1}"/>
                  </a:ext>
                </a:extLst>
              </p:cNvPr>
              <p:cNvSpPr/>
              <p:nvPr/>
            </p:nvSpPr>
            <p:spPr>
              <a:xfrm>
                <a:off x="5411925" y="5110925"/>
                <a:ext cx="188775" cy="189400"/>
              </a:xfrm>
              <a:custGeom>
                <a:avLst/>
                <a:gdLst/>
                <a:ahLst/>
                <a:cxnLst/>
                <a:rect l="0" t="0" r="0" b="0"/>
                <a:pathLst>
                  <a:path w="7551" h="7576" fill="none" extrusionOk="0">
                    <a:moveTo>
                      <a:pt x="0" y="3776"/>
                    </a:moveTo>
                    <a:lnTo>
                      <a:pt x="0" y="3776"/>
                    </a:lnTo>
                    <a:lnTo>
                      <a:pt x="25" y="3410"/>
                    </a:lnTo>
                    <a:lnTo>
                      <a:pt x="73" y="3021"/>
                    </a:lnTo>
                    <a:lnTo>
                      <a:pt x="171" y="2655"/>
                    </a:lnTo>
                    <a:lnTo>
                      <a:pt x="293" y="2314"/>
                    </a:lnTo>
                    <a:lnTo>
                      <a:pt x="463" y="1973"/>
                    </a:lnTo>
                    <a:lnTo>
                      <a:pt x="658" y="1681"/>
                    </a:lnTo>
                    <a:lnTo>
                      <a:pt x="877" y="1389"/>
                    </a:lnTo>
                    <a:lnTo>
                      <a:pt x="1121" y="1121"/>
                    </a:lnTo>
                    <a:lnTo>
                      <a:pt x="1389" y="877"/>
                    </a:lnTo>
                    <a:lnTo>
                      <a:pt x="1656" y="658"/>
                    </a:lnTo>
                    <a:lnTo>
                      <a:pt x="1973" y="463"/>
                    </a:lnTo>
                    <a:lnTo>
                      <a:pt x="2314" y="293"/>
                    </a:lnTo>
                    <a:lnTo>
                      <a:pt x="2655" y="171"/>
                    </a:lnTo>
                    <a:lnTo>
                      <a:pt x="3020" y="74"/>
                    </a:lnTo>
                    <a:lnTo>
                      <a:pt x="3386" y="25"/>
                    </a:lnTo>
                    <a:lnTo>
                      <a:pt x="3775" y="1"/>
                    </a:lnTo>
                    <a:lnTo>
                      <a:pt x="3775" y="1"/>
                    </a:lnTo>
                    <a:lnTo>
                      <a:pt x="4165" y="25"/>
                    </a:lnTo>
                    <a:lnTo>
                      <a:pt x="4555" y="74"/>
                    </a:lnTo>
                    <a:lnTo>
                      <a:pt x="4896" y="171"/>
                    </a:lnTo>
                    <a:lnTo>
                      <a:pt x="5261" y="293"/>
                    </a:lnTo>
                    <a:lnTo>
                      <a:pt x="5578" y="463"/>
                    </a:lnTo>
                    <a:lnTo>
                      <a:pt x="5894" y="658"/>
                    </a:lnTo>
                    <a:lnTo>
                      <a:pt x="6186" y="877"/>
                    </a:lnTo>
                    <a:lnTo>
                      <a:pt x="6454" y="1121"/>
                    </a:lnTo>
                    <a:lnTo>
                      <a:pt x="6698" y="1389"/>
                    </a:lnTo>
                    <a:lnTo>
                      <a:pt x="6917" y="1681"/>
                    </a:lnTo>
                    <a:lnTo>
                      <a:pt x="7112" y="1973"/>
                    </a:lnTo>
                    <a:lnTo>
                      <a:pt x="7258" y="2314"/>
                    </a:lnTo>
                    <a:lnTo>
                      <a:pt x="7404" y="2655"/>
                    </a:lnTo>
                    <a:lnTo>
                      <a:pt x="7477" y="3021"/>
                    </a:lnTo>
                    <a:lnTo>
                      <a:pt x="7550" y="3410"/>
                    </a:lnTo>
                    <a:lnTo>
                      <a:pt x="7550" y="3776"/>
                    </a:lnTo>
                    <a:lnTo>
                      <a:pt x="7550" y="3776"/>
                    </a:lnTo>
                    <a:lnTo>
                      <a:pt x="7550" y="4165"/>
                    </a:lnTo>
                    <a:lnTo>
                      <a:pt x="7477" y="4555"/>
                    </a:lnTo>
                    <a:lnTo>
                      <a:pt x="7404" y="4920"/>
                    </a:lnTo>
                    <a:lnTo>
                      <a:pt x="7258" y="5261"/>
                    </a:lnTo>
                    <a:lnTo>
                      <a:pt x="7112" y="5578"/>
                    </a:lnTo>
                    <a:lnTo>
                      <a:pt x="6917" y="5895"/>
                    </a:lnTo>
                    <a:lnTo>
                      <a:pt x="6698" y="6187"/>
                    </a:lnTo>
                    <a:lnTo>
                      <a:pt x="6454" y="6455"/>
                    </a:lnTo>
                    <a:lnTo>
                      <a:pt x="6186" y="6698"/>
                    </a:lnTo>
                    <a:lnTo>
                      <a:pt x="5894" y="6917"/>
                    </a:lnTo>
                    <a:lnTo>
                      <a:pt x="5578" y="7112"/>
                    </a:lnTo>
                    <a:lnTo>
                      <a:pt x="5261" y="7258"/>
                    </a:lnTo>
                    <a:lnTo>
                      <a:pt x="4896" y="7405"/>
                    </a:lnTo>
                    <a:lnTo>
                      <a:pt x="4555" y="7478"/>
                    </a:lnTo>
                    <a:lnTo>
                      <a:pt x="4165" y="7551"/>
                    </a:lnTo>
                    <a:lnTo>
                      <a:pt x="3775" y="7575"/>
                    </a:lnTo>
                    <a:lnTo>
                      <a:pt x="3775" y="7575"/>
                    </a:lnTo>
                    <a:lnTo>
                      <a:pt x="3386" y="7551"/>
                    </a:lnTo>
                    <a:lnTo>
                      <a:pt x="3020" y="7478"/>
                    </a:lnTo>
                    <a:lnTo>
                      <a:pt x="2655" y="7405"/>
                    </a:lnTo>
                    <a:lnTo>
                      <a:pt x="2314" y="7258"/>
                    </a:lnTo>
                    <a:lnTo>
                      <a:pt x="1973" y="7112"/>
                    </a:lnTo>
                    <a:lnTo>
                      <a:pt x="1656" y="6917"/>
                    </a:lnTo>
                    <a:lnTo>
                      <a:pt x="1389" y="6698"/>
                    </a:lnTo>
                    <a:lnTo>
                      <a:pt x="1121" y="6455"/>
                    </a:lnTo>
                    <a:lnTo>
                      <a:pt x="877" y="6187"/>
                    </a:lnTo>
                    <a:lnTo>
                      <a:pt x="658" y="5895"/>
                    </a:lnTo>
                    <a:lnTo>
                      <a:pt x="463" y="5578"/>
                    </a:lnTo>
                    <a:lnTo>
                      <a:pt x="293" y="5261"/>
                    </a:lnTo>
                    <a:lnTo>
                      <a:pt x="171" y="4920"/>
                    </a:lnTo>
                    <a:lnTo>
                      <a:pt x="73" y="4555"/>
                    </a:lnTo>
                    <a:lnTo>
                      <a:pt x="25" y="4165"/>
                    </a:lnTo>
                    <a:lnTo>
                      <a:pt x="0" y="3776"/>
                    </a:lnTo>
                    <a:lnTo>
                      <a:pt x="0" y="3776"/>
                    </a:lnTo>
                    <a:close/>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4" name="Shape 829">
                <a:extLst>
                  <a:ext uri="{FF2B5EF4-FFF2-40B4-BE49-F238E27FC236}">
                    <a16:creationId xmlns:a16="http://schemas.microsoft.com/office/drawing/2014/main" id="{D8CBE5C1-1916-4EF1-B9E9-DC5E58DE62C4}"/>
                  </a:ext>
                </a:extLst>
              </p:cNvPr>
              <p:cNvSpPr/>
              <p:nvPr/>
            </p:nvSpPr>
            <p:spPr>
              <a:xfrm>
                <a:off x="5367475" y="5025075"/>
                <a:ext cx="81600" cy="105975"/>
              </a:xfrm>
              <a:custGeom>
                <a:avLst/>
                <a:gdLst/>
                <a:ahLst/>
                <a:cxnLst/>
                <a:rect l="0" t="0" r="0" b="0"/>
                <a:pathLst>
                  <a:path w="3264" h="4239" fill="none" extrusionOk="0">
                    <a:moveTo>
                      <a:pt x="0" y="1"/>
                    </a:moveTo>
                    <a:lnTo>
                      <a:pt x="3264" y="4238"/>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5" name="Shape 830">
                <a:extLst>
                  <a:ext uri="{FF2B5EF4-FFF2-40B4-BE49-F238E27FC236}">
                    <a16:creationId xmlns:a16="http://schemas.microsoft.com/office/drawing/2014/main" id="{BB37530B-08B3-4205-8A08-E876EE3F9FBE}"/>
                  </a:ext>
                </a:extLst>
              </p:cNvPr>
              <p:cNvSpPr/>
              <p:nvPr/>
            </p:nvSpPr>
            <p:spPr>
              <a:xfrm>
                <a:off x="5567800" y="4999500"/>
                <a:ext cx="115100" cy="133975"/>
              </a:xfrm>
              <a:custGeom>
                <a:avLst/>
                <a:gdLst/>
                <a:ahLst/>
                <a:cxnLst/>
                <a:rect l="0" t="0" r="0" b="0"/>
                <a:pathLst>
                  <a:path w="4604" h="5359" fill="none" extrusionOk="0">
                    <a:moveTo>
                      <a:pt x="0" y="5359"/>
                    </a:moveTo>
                    <a:lnTo>
                      <a:pt x="4603"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831">
                <a:extLst>
                  <a:ext uri="{FF2B5EF4-FFF2-40B4-BE49-F238E27FC236}">
                    <a16:creationId xmlns:a16="http://schemas.microsoft.com/office/drawing/2014/main" id="{14DEB002-C856-4D51-9E3F-42951B8C7A10}"/>
                  </a:ext>
                </a:extLst>
              </p:cNvPr>
              <p:cNvSpPr/>
              <p:nvPr/>
            </p:nvSpPr>
            <p:spPr>
              <a:xfrm>
                <a:off x="5600075" y="5217475"/>
                <a:ext cx="127275" cy="16475"/>
              </a:xfrm>
              <a:custGeom>
                <a:avLst/>
                <a:gdLst/>
                <a:ahLst/>
                <a:cxnLst/>
                <a:rect l="0" t="0" r="0" b="0"/>
                <a:pathLst>
                  <a:path w="5091" h="659" fill="none" extrusionOk="0">
                    <a:moveTo>
                      <a:pt x="5090" y="658"/>
                    </a:moveTo>
                    <a:lnTo>
                      <a:pt x="0"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832">
                <a:extLst>
                  <a:ext uri="{FF2B5EF4-FFF2-40B4-BE49-F238E27FC236}">
                    <a16:creationId xmlns:a16="http://schemas.microsoft.com/office/drawing/2014/main" id="{5B5D5E96-C594-4AB6-9DF5-2ED8F56CCF52}"/>
                  </a:ext>
                </a:extLst>
              </p:cNvPr>
              <p:cNvSpPr/>
              <p:nvPr/>
            </p:nvSpPr>
            <p:spPr>
              <a:xfrm>
                <a:off x="5497775" y="5299675"/>
                <a:ext cx="4900" cy="126675"/>
              </a:xfrm>
              <a:custGeom>
                <a:avLst/>
                <a:gdLst/>
                <a:ahLst/>
                <a:cxnLst/>
                <a:rect l="0" t="0" r="0" b="0"/>
                <a:pathLst>
                  <a:path w="196" h="5067" fill="none" extrusionOk="0">
                    <a:moveTo>
                      <a:pt x="0" y="5067"/>
                    </a:moveTo>
                    <a:lnTo>
                      <a:pt x="195"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8" name="Shape 833">
                <a:extLst>
                  <a:ext uri="{FF2B5EF4-FFF2-40B4-BE49-F238E27FC236}">
                    <a16:creationId xmlns:a16="http://schemas.microsoft.com/office/drawing/2014/main" id="{3FC3F998-CA08-40F4-81A5-CEC994EBBF42}"/>
                  </a:ext>
                </a:extLst>
              </p:cNvPr>
              <p:cNvSpPr/>
              <p:nvPr/>
            </p:nvSpPr>
            <p:spPr>
              <a:xfrm>
                <a:off x="5277975" y="5241825"/>
                <a:ext cx="141275" cy="58500"/>
              </a:xfrm>
              <a:custGeom>
                <a:avLst/>
                <a:gdLst/>
                <a:ahLst/>
                <a:cxnLst/>
                <a:rect l="0" t="0" r="0" b="0"/>
                <a:pathLst>
                  <a:path w="5651" h="2340" fill="none" extrusionOk="0">
                    <a:moveTo>
                      <a:pt x="0" y="2339"/>
                    </a:moveTo>
                    <a:lnTo>
                      <a:pt x="5651" y="1"/>
                    </a:lnTo>
                  </a:path>
                </a:pathLst>
              </a:custGeom>
              <a:noFill/>
              <a:ln w="28575" cap="rnd"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grpSp>
      </p:grpSp>
      <p:sp>
        <p:nvSpPr>
          <p:cNvPr id="23" name="Text Placeholder 2">
            <a:extLst>
              <a:ext uri="{FF2B5EF4-FFF2-40B4-BE49-F238E27FC236}">
                <a16:creationId xmlns:a16="http://schemas.microsoft.com/office/drawing/2014/main" id="{9C05CDBC-229D-45E2-B2F9-9037D7DF9793}"/>
              </a:ext>
            </a:extLst>
          </p:cNvPr>
          <p:cNvSpPr>
            <a:spLocks noGrp="1"/>
          </p:cNvSpPr>
          <p:nvPr>
            <p:ph type="body" idx="1"/>
          </p:nvPr>
        </p:nvSpPr>
        <p:spPr>
          <a:xfrm>
            <a:off x="3315880" y="4628428"/>
            <a:ext cx="5590283" cy="1463040"/>
          </a:xfrm>
        </p:spPr>
        <p:txBody>
          <a:bodyPr lIns="91440" rIns="91440" anchor="t">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Edit Master text styles</a:t>
            </a:r>
          </a:p>
        </p:txBody>
      </p:sp>
      <p:sp>
        <p:nvSpPr>
          <p:cNvPr id="24" name="Rectangle 23">
            <a:extLst>
              <a:ext uri="{FF2B5EF4-FFF2-40B4-BE49-F238E27FC236}">
                <a16:creationId xmlns:a16="http://schemas.microsoft.com/office/drawing/2014/main" id="{4D812236-1A32-4FE2-AB5A-F8F998D835F3}"/>
              </a:ext>
            </a:extLst>
          </p:cNvPr>
          <p:cNvSpPr/>
          <p:nvPr userDrawn="1"/>
        </p:nvSpPr>
        <p:spPr>
          <a:xfrm>
            <a:off x="272955" y="0"/>
            <a:ext cx="423081" cy="1562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a:extLst>
              <a:ext uri="{FF2B5EF4-FFF2-40B4-BE49-F238E27FC236}">
                <a16:creationId xmlns:a16="http://schemas.microsoft.com/office/drawing/2014/main" id="{DFB8EB76-3B7A-4486-95E5-0316680FFD7E}"/>
              </a:ext>
            </a:extLst>
          </p:cNvPr>
          <p:cNvCxnSpPr>
            <a:cxnSpLocks/>
          </p:cNvCxnSpPr>
          <p:nvPr userDrawn="1"/>
        </p:nvCxnSpPr>
        <p:spPr>
          <a:xfrm>
            <a:off x="3315880" y="4545974"/>
            <a:ext cx="5590283" cy="0"/>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40533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75239" y="263276"/>
            <a:ext cx="11187259" cy="1014667"/>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575240" y="1463857"/>
            <a:ext cx="11187258" cy="4845504"/>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75240" y="6544402"/>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20B1D116-9EEC-4608-812B-930500586DFA}" type="datetime1">
              <a:rPr lang="en-US" smtClean="0"/>
              <a:t>6/6/19</a:t>
            </a:fld>
            <a:endParaRPr lang="en-US"/>
          </a:p>
        </p:txBody>
      </p:sp>
      <p:sp>
        <p:nvSpPr>
          <p:cNvPr id="5" name="Footer Placeholder 4"/>
          <p:cNvSpPr>
            <a:spLocks noGrp="1"/>
          </p:cNvSpPr>
          <p:nvPr>
            <p:ph type="ftr" sz="quarter" idx="3"/>
          </p:nvPr>
        </p:nvSpPr>
        <p:spPr>
          <a:xfrm>
            <a:off x="5715301" y="6521027"/>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Segoe UI Light" panose="020B0502040204020203" pitchFamily="34" charset="0"/>
                <a:cs typeface="Segoe UI Light" panose="020B0502040204020203" pitchFamily="34" charset="0"/>
              </a:defRPr>
            </a:lvl1pPr>
          </a:lstStyle>
          <a:p>
            <a:r>
              <a:rPr lang="en-US"/>
              <a:t>CSE 373 SP 18 - Kasey Champion</a:t>
            </a:r>
            <a:endParaRPr lang="en-US" dirty="0"/>
          </a:p>
        </p:txBody>
      </p:sp>
      <p:sp>
        <p:nvSpPr>
          <p:cNvPr id="6" name="Slide Number Placeholder 5"/>
          <p:cNvSpPr>
            <a:spLocks noGrp="1"/>
          </p:cNvSpPr>
          <p:nvPr>
            <p:ph type="sldNum" sz="quarter" idx="4"/>
          </p:nvPr>
        </p:nvSpPr>
        <p:spPr>
          <a:xfrm>
            <a:off x="11681670" y="6521027"/>
            <a:ext cx="421923" cy="274320"/>
          </a:xfrm>
          <a:prstGeom prst="rect">
            <a:avLst/>
          </a:prstGeom>
        </p:spPr>
        <p:txBody>
          <a:bodyPr vert="horz" lIns="91440" tIns="45720" rIns="91440" bIns="45720" rtlCol="0" anchor="ctr"/>
          <a:lstStyle>
            <a:lvl1pPr algn="r">
              <a:defRPr sz="1000">
                <a:solidFill>
                  <a:schemeClr val="tx1">
                    <a:lumMod val="95000"/>
                    <a:lumOff val="5000"/>
                  </a:schemeClr>
                </a:solidFill>
                <a:latin typeface="Segoe UI Light" panose="020B0502040204020203" pitchFamily="34" charset="0"/>
                <a:cs typeface="Segoe UI Light" panose="020B0502040204020203" pitchFamily="34" charset="0"/>
              </a:defRPr>
            </a:lvl1pPr>
          </a:lstStyle>
          <a:p>
            <a:fld id="{659665DE-58FC-41F4-AC58-2C90A5E00527}" type="slidenum">
              <a:rPr lang="en-US" smtClean="0"/>
              <a:pPr/>
              <a:t>‹#›</a:t>
            </a:fld>
            <a:endParaRPr lang="en-US"/>
          </a:p>
        </p:txBody>
      </p:sp>
      <p:cxnSp>
        <p:nvCxnSpPr>
          <p:cNvPr id="7" name="Straight Connector 6"/>
          <p:cNvCxnSpPr>
            <a:cxnSpLocks/>
          </p:cNvCxnSpPr>
          <p:nvPr/>
        </p:nvCxnSpPr>
        <p:spPr>
          <a:xfrm flipV="1">
            <a:off x="429491" y="172390"/>
            <a:ext cx="0" cy="1196439"/>
          </a:xfrm>
          <a:prstGeom prst="line">
            <a:avLst/>
          </a:prstGeom>
          <a:ln w="19050">
            <a:solidFill>
              <a:srgbClr val="4C328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881483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9" r:id="rId8"/>
    <p:sldLayoutId id="2147483670" r:id="rId9"/>
    <p:sldLayoutId id="2147483671" r:id="rId10"/>
    <p:sldLayoutId id="2147483672" r:id="rId11"/>
  </p:sldLayoutIdLst>
  <p:hf hdr="0" dt="0"/>
  <p:txStyles>
    <p:titleStyle>
      <a:lvl1pPr algn="l" defTabSz="914400" rtl="0" eaLnBrk="1" latinLnBrk="0" hangingPunct="1">
        <a:lnSpc>
          <a:spcPct val="80000"/>
        </a:lnSpc>
        <a:spcBef>
          <a:spcPct val="0"/>
        </a:spcBef>
        <a:buNone/>
        <a:defRPr sz="4400" kern="1200" cap="none" spc="100" baseline="0">
          <a:solidFill>
            <a:schemeClr val="tx1">
              <a:lumMod val="95000"/>
              <a:lumOff val="5000"/>
            </a:schemeClr>
          </a:solidFill>
          <a:latin typeface="Segoe UI" panose="020B0502040204020203" pitchFamily="34" charset="0"/>
          <a:ea typeface="+mj-ea"/>
          <a:cs typeface="Segoe UI" panose="020B0502040204020203"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8B674C-AD1D-4C9D-88D4-76616DF5B22C}"/>
              </a:ext>
            </a:extLst>
          </p:cNvPr>
          <p:cNvSpPr>
            <a:spLocks noGrp="1"/>
          </p:cNvSpPr>
          <p:nvPr>
            <p:ph type="ctrTitle"/>
          </p:nvPr>
        </p:nvSpPr>
        <p:spPr/>
        <p:txBody>
          <a:bodyPr/>
          <a:lstStyle/>
          <a:p>
            <a:r>
              <a:rPr lang="en-US" dirty="0"/>
              <a:t>Lecture 24: Disjoint Sets</a:t>
            </a:r>
          </a:p>
        </p:txBody>
      </p:sp>
      <p:sp>
        <p:nvSpPr>
          <p:cNvPr id="3" name="Subtitle 2">
            <a:extLst>
              <a:ext uri="{FF2B5EF4-FFF2-40B4-BE49-F238E27FC236}">
                <a16:creationId xmlns:a16="http://schemas.microsoft.com/office/drawing/2014/main" id="{FA5873D0-155C-4A49-BE31-7C26918C8D34}"/>
              </a:ext>
            </a:extLst>
          </p:cNvPr>
          <p:cNvSpPr>
            <a:spLocks noGrp="1"/>
          </p:cNvSpPr>
          <p:nvPr>
            <p:ph type="subTitle" idx="1"/>
          </p:nvPr>
        </p:nvSpPr>
        <p:spPr/>
        <p:txBody>
          <a:bodyPr/>
          <a:lstStyle/>
          <a:p>
            <a:r>
              <a:rPr lang="en-US" dirty="0"/>
              <a:t>CSE 373: Data Structures and Algorithms</a:t>
            </a:r>
          </a:p>
        </p:txBody>
      </p:sp>
      <p:sp>
        <p:nvSpPr>
          <p:cNvPr id="4" name="Footer Placeholder 3">
            <a:extLst>
              <a:ext uri="{FF2B5EF4-FFF2-40B4-BE49-F238E27FC236}">
                <a16:creationId xmlns:a16="http://schemas.microsoft.com/office/drawing/2014/main" id="{7C0660B4-D96C-4E54-B1D6-38FFCDBB589D}"/>
              </a:ext>
            </a:extLst>
          </p:cNvPr>
          <p:cNvSpPr>
            <a:spLocks noGrp="1"/>
          </p:cNvSpPr>
          <p:nvPr>
            <p:ph type="ftr" sz="quarter" idx="11"/>
          </p:nvPr>
        </p:nvSpPr>
        <p:spPr/>
        <p:txBody>
          <a:bodyPr/>
          <a:lstStyle/>
          <a:p>
            <a:r>
              <a:rPr lang="en-US" dirty="0"/>
              <a:t>CSE 373 19 SP – Zachary Chun</a:t>
            </a:r>
          </a:p>
        </p:txBody>
      </p:sp>
      <p:sp>
        <p:nvSpPr>
          <p:cNvPr id="5" name="Slide Number Placeholder 4">
            <a:extLst>
              <a:ext uri="{FF2B5EF4-FFF2-40B4-BE49-F238E27FC236}">
                <a16:creationId xmlns:a16="http://schemas.microsoft.com/office/drawing/2014/main" id="{87ADF771-CBF5-4810-A04A-36DE8C4CCBCE}"/>
              </a:ext>
            </a:extLst>
          </p:cNvPr>
          <p:cNvSpPr>
            <a:spLocks noGrp="1"/>
          </p:cNvSpPr>
          <p:nvPr>
            <p:ph type="sldNum" sz="quarter" idx="12"/>
          </p:nvPr>
        </p:nvSpPr>
        <p:spPr/>
        <p:txBody>
          <a:bodyPr/>
          <a:lstStyle/>
          <a:p>
            <a:fld id="{659665DE-58FC-41F4-AC58-2C90A5E00527}" type="slidenum">
              <a:rPr lang="en-US" smtClean="0"/>
              <a:t>1</a:t>
            </a:fld>
            <a:endParaRPr lang="en-US"/>
          </a:p>
        </p:txBody>
      </p:sp>
    </p:spTree>
    <p:extLst>
      <p:ext uri="{BB962C8B-B14F-4D97-AF65-F5344CB8AC3E}">
        <p14:creationId xmlns:p14="http://schemas.microsoft.com/office/powerpoint/2010/main" val="2498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DAE7-3332-DD4D-A159-4F6CD9BA01B5}"/>
              </a:ext>
            </a:extLst>
          </p:cNvPr>
          <p:cNvSpPr>
            <a:spLocks noGrp="1"/>
          </p:cNvSpPr>
          <p:nvPr>
            <p:ph type="title"/>
          </p:nvPr>
        </p:nvSpPr>
        <p:spPr/>
        <p:txBody>
          <a:bodyPr>
            <a:normAutofit fontScale="90000"/>
          </a:bodyPr>
          <a:lstStyle/>
          <a:p>
            <a:r>
              <a:rPr lang="en-US" dirty="0"/>
              <a:t>What methods does the Disjoint Set ADT have?</a:t>
            </a:r>
          </a:p>
        </p:txBody>
      </p:sp>
      <p:sp>
        <p:nvSpPr>
          <p:cNvPr id="3" name="Content Placeholder 2">
            <a:extLst>
              <a:ext uri="{FF2B5EF4-FFF2-40B4-BE49-F238E27FC236}">
                <a16:creationId xmlns:a16="http://schemas.microsoft.com/office/drawing/2014/main" id="{79F2A6A4-AAC6-CE4A-8F67-92D57E5AAFCA}"/>
              </a:ext>
            </a:extLst>
          </p:cNvPr>
          <p:cNvSpPr>
            <a:spLocks noGrp="1"/>
          </p:cNvSpPr>
          <p:nvPr>
            <p:ph idx="1"/>
          </p:nvPr>
        </p:nvSpPr>
        <p:spPr/>
        <p:txBody>
          <a:bodyPr>
            <a:normAutofit/>
          </a:bodyPr>
          <a:lstStyle/>
          <a:p>
            <a:r>
              <a:rPr lang="en-US" sz="4000" dirty="0"/>
              <a:t>Just 3 methods (and one of them is pretty simple!)</a:t>
            </a:r>
          </a:p>
          <a:p>
            <a:endParaRPr lang="en-US" sz="4000" dirty="0"/>
          </a:p>
          <a:p>
            <a:r>
              <a:rPr lang="en-US" sz="4000" dirty="0"/>
              <a:t>- </a:t>
            </a:r>
            <a:r>
              <a:rPr lang="en-US" sz="4000" dirty="0" err="1"/>
              <a:t>findSet</a:t>
            </a:r>
            <a:r>
              <a:rPr lang="en-US" sz="4000" dirty="0"/>
              <a:t>(value)</a:t>
            </a:r>
          </a:p>
          <a:p>
            <a:r>
              <a:rPr lang="en-US" sz="4000" dirty="0"/>
              <a:t>- union(</a:t>
            </a:r>
            <a:r>
              <a:rPr lang="en-US" sz="4000" dirty="0" err="1"/>
              <a:t>valueA</a:t>
            </a:r>
            <a:r>
              <a:rPr lang="en-US" sz="4000" dirty="0"/>
              <a:t>, </a:t>
            </a:r>
            <a:r>
              <a:rPr lang="en-US" sz="4000" dirty="0" err="1"/>
              <a:t>valueB</a:t>
            </a:r>
            <a:r>
              <a:rPr lang="en-US" sz="4000" dirty="0"/>
              <a:t>)</a:t>
            </a:r>
          </a:p>
          <a:p>
            <a:r>
              <a:rPr lang="en-US" sz="4000" dirty="0"/>
              <a:t>- </a:t>
            </a:r>
            <a:r>
              <a:rPr lang="en-US" sz="4000" dirty="0" err="1"/>
              <a:t>makeSet</a:t>
            </a:r>
            <a:r>
              <a:rPr lang="en-US" sz="4000" dirty="0"/>
              <a:t>(value)</a:t>
            </a:r>
          </a:p>
        </p:txBody>
      </p:sp>
      <p:sp>
        <p:nvSpPr>
          <p:cNvPr id="4" name="Footer Placeholder 3">
            <a:extLst>
              <a:ext uri="{FF2B5EF4-FFF2-40B4-BE49-F238E27FC236}">
                <a16:creationId xmlns:a16="http://schemas.microsoft.com/office/drawing/2014/main" id="{6976E6FD-E01A-F342-B560-66321297212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5D6361F-F173-744B-A9FC-CF9B7D244832}"/>
              </a:ext>
            </a:extLst>
          </p:cNvPr>
          <p:cNvSpPr>
            <a:spLocks noGrp="1"/>
          </p:cNvSpPr>
          <p:nvPr>
            <p:ph type="sldNum" sz="quarter" idx="12"/>
          </p:nvPr>
        </p:nvSpPr>
        <p:spPr/>
        <p:txBody>
          <a:bodyPr/>
          <a:lstStyle/>
          <a:p>
            <a:fld id="{659665DE-58FC-41F4-AC58-2C90A5E00527}" type="slidenum">
              <a:rPr lang="en-US" smtClean="0"/>
              <a:t>10</a:t>
            </a:fld>
            <a:endParaRPr lang="en-US"/>
          </a:p>
        </p:txBody>
      </p:sp>
    </p:spTree>
    <p:extLst>
      <p:ext uri="{BB962C8B-B14F-4D97-AF65-F5344CB8AC3E}">
        <p14:creationId xmlns:p14="http://schemas.microsoft.com/office/powerpoint/2010/main" val="3677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3" end="3"/>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634F8-F6DF-2744-B38E-148D8D8A7B2F}"/>
              </a:ext>
            </a:extLst>
          </p:cNvPr>
          <p:cNvSpPr>
            <a:spLocks noGrp="1"/>
          </p:cNvSpPr>
          <p:nvPr>
            <p:ph type="title"/>
          </p:nvPr>
        </p:nvSpPr>
        <p:spPr/>
        <p:txBody>
          <a:bodyPr/>
          <a:lstStyle/>
          <a:p>
            <a:r>
              <a:rPr lang="en-US" dirty="0"/>
              <a:t>union(</a:t>
            </a:r>
            <a:r>
              <a:rPr lang="en-US" dirty="0" err="1"/>
              <a:t>valueA</a:t>
            </a:r>
            <a:r>
              <a:rPr lang="en-US" dirty="0"/>
              <a:t>, </a:t>
            </a:r>
            <a:r>
              <a:rPr lang="en-US" dirty="0" err="1"/>
              <a:t>valueB</a:t>
            </a:r>
            <a:r>
              <a:rPr lang="en-US" dirty="0"/>
              <a:t>)</a:t>
            </a:r>
          </a:p>
        </p:txBody>
      </p:sp>
      <p:sp>
        <p:nvSpPr>
          <p:cNvPr id="3" name="Content Placeholder 2">
            <a:extLst>
              <a:ext uri="{FF2B5EF4-FFF2-40B4-BE49-F238E27FC236}">
                <a16:creationId xmlns:a16="http://schemas.microsoft.com/office/drawing/2014/main" id="{2FC0A644-B25E-4D45-A7C1-2D1A01CB803E}"/>
              </a:ext>
            </a:extLst>
          </p:cNvPr>
          <p:cNvSpPr>
            <a:spLocks noGrp="1"/>
          </p:cNvSpPr>
          <p:nvPr>
            <p:ph idx="1"/>
          </p:nvPr>
        </p:nvSpPr>
        <p:spPr>
          <a:xfrm>
            <a:off x="575240" y="1463857"/>
            <a:ext cx="11187258" cy="4845504"/>
          </a:xfrm>
        </p:spPr>
        <p:txBody>
          <a:bodyPr/>
          <a:lstStyle/>
          <a:p>
            <a:r>
              <a:rPr lang="en-US" b="1" dirty="0"/>
              <a:t>union(</a:t>
            </a:r>
            <a:r>
              <a:rPr lang="en-US" b="1" dirty="0" err="1"/>
              <a:t>valueA</a:t>
            </a:r>
            <a:r>
              <a:rPr lang="en-US" b="1" dirty="0"/>
              <a:t>, </a:t>
            </a:r>
            <a:r>
              <a:rPr lang="en-US" b="1" dirty="0" err="1"/>
              <a:t>valueB</a:t>
            </a:r>
            <a:r>
              <a:rPr lang="en-US" b="1" dirty="0"/>
              <a:t>) </a:t>
            </a:r>
            <a:r>
              <a:rPr lang="en-US" dirty="0"/>
              <a:t>merges the set that A is in with the set that B is in.  (basically add the two sets together into one)</a:t>
            </a:r>
          </a:p>
          <a:p>
            <a:r>
              <a:rPr lang="en-US" dirty="0"/>
              <a:t>Example:  union(</a:t>
            </a:r>
            <a:r>
              <a:rPr lang="en-US" dirty="0" err="1"/>
              <a:t>Blarry,Brian</a:t>
            </a:r>
            <a:r>
              <a:rPr lang="en-US" dirty="0"/>
              <a:t>)</a:t>
            </a:r>
          </a:p>
          <a:p>
            <a:endParaRPr lang="en-US" dirty="0"/>
          </a:p>
        </p:txBody>
      </p:sp>
      <p:sp>
        <p:nvSpPr>
          <p:cNvPr id="4" name="Footer Placeholder 3">
            <a:extLst>
              <a:ext uri="{FF2B5EF4-FFF2-40B4-BE49-F238E27FC236}">
                <a16:creationId xmlns:a16="http://schemas.microsoft.com/office/drawing/2014/main" id="{EF8B0AFF-034A-5040-999D-7808BC14DD97}"/>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5F03E3B4-B157-0444-9645-F1CEA46AFD12}"/>
              </a:ext>
            </a:extLst>
          </p:cNvPr>
          <p:cNvSpPr>
            <a:spLocks noGrp="1"/>
          </p:cNvSpPr>
          <p:nvPr>
            <p:ph type="sldNum" sz="quarter" idx="12"/>
          </p:nvPr>
        </p:nvSpPr>
        <p:spPr/>
        <p:txBody>
          <a:bodyPr/>
          <a:lstStyle/>
          <a:p>
            <a:fld id="{659665DE-58FC-41F4-AC58-2C90A5E00527}" type="slidenum">
              <a:rPr lang="en-US" smtClean="0"/>
              <a:t>11</a:t>
            </a:fld>
            <a:endParaRPr lang="en-US"/>
          </a:p>
        </p:txBody>
      </p:sp>
      <p:grpSp>
        <p:nvGrpSpPr>
          <p:cNvPr id="24" name="Group 23">
            <a:extLst>
              <a:ext uri="{FF2B5EF4-FFF2-40B4-BE49-F238E27FC236}">
                <a16:creationId xmlns:a16="http://schemas.microsoft.com/office/drawing/2014/main" id="{A9907E2B-E6D6-5840-9DA7-F89F20FDA77D}"/>
              </a:ext>
            </a:extLst>
          </p:cNvPr>
          <p:cNvGrpSpPr/>
          <p:nvPr/>
        </p:nvGrpSpPr>
        <p:grpSpPr>
          <a:xfrm>
            <a:off x="119259" y="2770343"/>
            <a:ext cx="5415313" cy="3604332"/>
            <a:chOff x="1480855" y="2786346"/>
            <a:chExt cx="6227926" cy="3604332"/>
          </a:xfrm>
        </p:grpSpPr>
        <p:sp>
          <p:nvSpPr>
            <p:cNvPr id="6" name="Rounded Rectangle 5">
              <a:extLst>
                <a:ext uri="{FF2B5EF4-FFF2-40B4-BE49-F238E27FC236}">
                  <a16:creationId xmlns:a16="http://schemas.microsoft.com/office/drawing/2014/main" id="{989B4860-03F6-5541-9A7B-005570999139}"/>
                </a:ext>
              </a:extLst>
            </p:cNvPr>
            <p:cNvSpPr/>
            <p:nvPr/>
          </p:nvSpPr>
          <p:spPr>
            <a:xfrm>
              <a:off x="1480855" y="2786346"/>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0C7D667B-38CB-6C40-9CCB-F9DD3A402EC9}"/>
                </a:ext>
              </a:extLst>
            </p:cNvPr>
            <p:cNvSpPr txBox="1"/>
            <p:nvPr/>
          </p:nvSpPr>
          <p:spPr>
            <a:xfrm>
              <a:off x="2097079" y="6021346"/>
              <a:ext cx="766941" cy="369332"/>
            </a:xfrm>
            <a:prstGeom prst="rect">
              <a:avLst/>
            </a:prstGeom>
            <a:noFill/>
          </p:spPr>
          <p:txBody>
            <a:bodyPr wrap="none" rtlCol="0">
              <a:spAutoFit/>
            </a:bodyPr>
            <a:lstStyle/>
            <a:p>
              <a:r>
                <a:rPr lang="en-US" dirty="0"/>
                <a:t>Set #1</a:t>
              </a:r>
            </a:p>
          </p:txBody>
        </p:sp>
        <p:sp>
          <p:nvSpPr>
            <p:cNvPr id="19" name="TextBox 18">
              <a:extLst>
                <a:ext uri="{FF2B5EF4-FFF2-40B4-BE49-F238E27FC236}">
                  <a16:creationId xmlns:a16="http://schemas.microsoft.com/office/drawing/2014/main" id="{AF860BE5-7220-BB44-88FE-F25117C6E9FA}"/>
                </a:ext>
              </a:extLst>
            </p:cNvPr>
            <p:cNvSpPr txBox="1"/>
            <p:nvPr/>
          </p:nvSpPr>
          <p:spPr>
            <a:xfrm>
              <a:off x="5037455" y="5832587"/>
              <a:ext cx="766941" cy="369332"/>
            </a:xfrm>
            <a:prstGeom prst="rect">
              <a:avLst/>
            </a:prstGeom>
            <a:noFill/>
          </p:spPr>
          <p:txBody>
            <a:bodyPr wrap="none" rtlCol="0">
              <a:spAutoFit/>
            </a:bodyPr>
            <a:lstStyle/>
            <a:p>
              <a:r>
                <a:rPr lang="en-US" dirty="0"/>
                <a:t>Set #3</a:t>
              </a:r>
            </a:p>
          </p:txBody>
        </p:sp>
        <p:grpSp>
          <p:nvGrpSpPr>
            <p:cNvPr id="23" name="Group 22">
              <a:extLst>
                <a:ext uri="{FF2B5EF4-FFF2-40B4-BE49-F238E27FC236}">
                  <a16:creationId xmlns:a16="http://schemas.microsoft.com/office/drawing/2014/main" id="{93D2B881-C1D0-B34C-9214-67AD0E9138F3}"/>
                </a:ext>
              </a:extLst>
            </p:cNvPr>
            <p:cNvGrpSpPr/>
            <p:nvPr/>
          </p:nvGrpSpPr>
          <p:grpSpPr>
            <a:xfrm>
              <a:off x="1600924" y="3065380"/>
              <a:ext cx="5895111" cy="2974026"/>
              <a:chOff x="5601424" y="2880714"/>
              <a:chExt cx="5895111" cy="2974026"/>
            </a:xfrm>
          </p:grpSpPr>
          <p:sp>
            <p:nvSpPr>
              <p:cNvPr id="7" name="Oval 6">
                <a:extLst>
                  <a:ext uri="{FF2B5EF4-FFF2-40B4-BE49-F238E27FC236}">
                    <a16:creationId xmlns:a16="http://schemas.microsoft.com/office/drawing/2014/main" id="{E4665D3E-F0B7-D24E-8C5E-F9AB466081E4}"/>
                  </a:ext>
                </a:extLst>
              </p:cNvPr>
              <p:cNvSpPr/>
              <p:nvPr/>
            </p:nvSpPr>
            <p:spPr>
              <a:xfrm>
                <a:off x="5601424" y="3709417"/>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TextBox 7">
                <a:extLst>
                  <a:ext uri="{FF2B5EF4-FFF2-40B4-BE49-F238E27FC236}">
                    <a16:creationId xmlns:a16="http://schemas.microsoft.com/office/drawing/2014/main" id="{C2A2079B-95D4-964B-972C-19D6C971462C}"/>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9" name="TextBox 8">
                <a:extLst>
                  <a:ext uri="{FF2B5EF4-FFF2-40B4-BE49-F238E27FC236}">
                    <a16:creationId xmlns:a16="http://schemas.microsoft.com/office/drawing/2014/main" id="{D8F91195-6369-114F-B0BC-01C0C255288E}"/>
                  </a:ext>
                </a:extLst>
              </p:cNvPr>
              <p:cNvSpPr txBox="1"/>
              <p:nvPr/>
            </p:nvSpPr>
            <p:spPr>
              <a:xfrm>
                <a:off x="6012691" y="4928899"/>
                <a:ext cx="758541" cy="369332"/>
              </a:xfrm>
              <a:prstGeom prst="rect">
                <a:avLst/>
              </a:prstGeom>
              <a:noFill/>
            </p:spPr>
            <p:txBody>
              <a:bodyPr wrap="none" rtlCol="0">
                <a:spAutoFit/>
              </a:bodyPr>
              <a:lstStyle/>
              <a:p>
                <a:r>
                  <a:rPr lang="en-US" dirty="0"/>
                  <a:t>Vivian</a:t>
                </a:r>
              </a:p>
            </p:txBody>
          </p:sp>
          <p:sp>
            <p:nvSpPr>
              <p:cNvPr id="10" name="TextBox 9">
                <a:extLst>
                  <a:ext uri="{FF2B5EF4-FFF2-40B4-BE49-F238E27FC236}">
                    <a16:creationId xmlns:a16="http://schemas.microsoft.com/office/drawing/2014/main" id="{6D68B53D-518D-6143-BD6A-44BC8ECEFB43}"/>
                  </a:ext>
                </a:extLst>
              </p:cNvPr>
              <p:cNvSpPr txBox="1"/>
              <p:nvPr/>
            </p:nvSpPr>
            <p:spPr>
              <a:xfrm>
                <a:off x="6297907" y="4471534"/>
                <a:ext cx="738857" cy="369332"/>
              </a:xfrm>
              <a:prstGeom prst="rect">
                <a:avLst/>
              </a:prstGeom>
              <a:noFill/>
            </p:spPr>
            <p:txBody>
              <a:bodyPr wrap="none" rtlCol="0">
                <a:spAutoFit/>
              </a:bodyPr>
              <a:lstStyle/>
              <a:p>
                <a:r>
                  <a:rPr lang="en-US" dirty="0" err="1"/>
                  <a:t>Blarry</a:t>
                </a:r>
                <a:endParaRPr lang="en-US" dirty="0"/>
              </a:p>
            </p:txBody>
          </p:sp>
          <p:sp>
            <p:nvSpPr>
              <p:cNvPr id="11" name="Oval 10">
                <a:extLst>
                  <a:ext uri="{FF2B5EF4-FFF2-40B4-BE49-F238E27FC236}">
                    <a16:creationId xmlns:a16="http://schemas.microsoft.com/office/drawing/2014/main" id="{5DBDFC36-32EA-804C-B5BC-B559AC3D149C}"/>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79D46A65-1819-1642-B0C6-2A65E384B767}"/>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13" name="TextBox 12">
                <a:extLst>
                  <a:ext uri="{FF2B5EF4-FFF2-40B4-BE49-F238E27FC236}">
                    <a16:creationId xmlns:a16="http://schemas.microsoft.com/office/drawing/2014/main" id="{0B403594-410A-6249-8D47-094EB82EF518}"/>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15" name="TextBox 14">
                <a:extLst>
                  <a:ext uri="{FF2B5EF4-FFF2-40B4-BE49-F238E27FC236}">
                    <a16:creationId xmlns:a16="http://schemas.microsoft.com/office/drawing/2014/main" id="{F5B0EA9D-E33F-134C-B583-88E808834888}"/>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16" name="Oval 15">
                <a:extLst>
                  <a:ext uri="{FF2B5EF4-FFF2-40B4-BE49-F238E27FC236}">
                    <a16:creationId xmlns:a16="http://schemas.microsoft.com/office/drawing/2014/main" id="{726AB187-24F7-EE46-8DEC-1E9AE16C0ABE}"/>
                  </a:ext>
                </a:extLst>
              </p:cNvPr>
              <p:cNvSpPr/>
              <p:nvPr/>
            </p:nvSpPr>
            <p:spPr>
              <a:xfrm>
                <a:off x="8502674" y="3827497"/>
                <a:ext cx="1676282" cy="185659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Oval 16">
                <a:extLst>
                  <a:ext uri="{FF2B5EF4-FFF2-40B4-BE49-F238E27FC236}">
                    <a16:creationId xmlns:a16="http://schemas.microsoft.com/office/drawing/2014/main" id="{C0CD1E5D-4305-FE4D-AB76-D8AEB7AEB980}"/>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8" name="TextBox 17">
                <a:extLst>
                  <a:ext uri="{FF2B5EF4-FFF2-40B4-BE49-F238E27FC236}">
                    <a16:creationId xmlns:a16="http://schemas.microsoft.com/office/drawing/2014/main" id="{1D8B890F-029E-9A4E-9779-5D536ED7F437}"/>
                  </a:ext>
                </a:extLst>
              </p:cNvPr>
              <p:cNvSpPr txBox="1"/>
              <p:nvPr/>
            </p:nvSpPr>
            <p:spPr>
              <a:xfrm>
                <a:off x="8792399" y="4257153"/>
                <a:ext cx="675185" cy="369332"/>
              </a:xfrm>
              <a:prstGeom prst="rect">
                <a:avLst/>
              </a:prstGeom>
              <a:noFill/>
            </p:spPr>
            <p:txBody>
              <a:bodyPr wrap="none" rtlCol="0">
                <a:spAutoFit/>
              </a:bodyPr>
              <a:lstStyle/>
              <a:p>
                <a:r>
                  <a:rPr lang="en-US" dirty="0"/>
                  <a:t>Brian</a:t>
                </a:r>
              </a:p>
            </p:txBody>
          </p:sp>
          <p:sp>
            <p:nvSpPr>
              <p:cNvPr id="20" name="TextBox 19">
                <a:extLst>
                  <a:ext uri="{FF2B5EF4-FFF2-40B4-BE49-F238E27FC236}">
                    <a16:creationId xmlns:a16="http://schemas.microsoft.com/office/drawing/2014/main" id="{9FE6803A-D5B7-CD41-8A19-CB230E70236D}"/>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21" name="TextBox 20">
                <a:extLst>
                  <a:ext uri="{FF2B5EF4-FFF2-40B4-BE49-F238E27FC236}">
                    <a16:creationId xmlns:a16="http://schemas.microsoft.com/office/drawing/2014/main" id="{F61ADB9E-5F91-504D-AD7B-80ED68D012E2}"/>
                  </a:ext>
                </a:extLst>
              </p:cNvPr>
              <p:cNvSpPr txBox="1"/>
              <p:nvPr/>
            </p:nvSpPr>
            <p:spPr>
              <a:xfrm>
                <a:off x="9050859" y="4827351"/>
                <a:ext cx="770404" cy="369332"/>
              </a:xfrm>
              <a:prstGeom prst="rect">
                <a:avLst/>
              </a:prstGeom>
              <a:noFill/>
            </p:spPr>
            <p:txBody>
              <a:bodyPr wrap="none" rtlCol="0">
                <a:spAutoFit/>
              </a:bodyPr>
              <a:lstStyle/>
              <a:p>
                <a:r>
                  <a:rPr lang="en-US" dirty="0"/>
                  <a:t>Keanu</a:t>
                </a:r>
              </a:p>
            </p:txBody>
          </p:sp>
          <p:sp>
            <p:nvSpPr>
              <p:cNvPr id="22" name="TextBox 21">
                <a:extLst>
                  <a:ext uri="{FF2B5EF4-FFF2-40B4-BE49-F238E27FC236}">
                    <a16:creationId xmlns:a16="http://schemas.microsoft.com/office/drawing/2014/main" id="{4A51C23A-9DD5-D048-845F-225839220F63}"/>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grpSp>
      </p:grpSp>
      <p:sp>
        <p:nvSpPr>
          <p:cNvPr id="26" name="Rounded Rectangle 25">
            <a:extLst>
              <a:ext uri="{FF2B5EF4-FFF2-40B4-BE49-F238E27FC236}">
                <a16:creationId xmlns:a16="http://schemas.microsoft.com/office/drawing/2014/main" id="{4A6288B4-172B-364D-8F27-B6987D2DDD5A}"/>
              </a:ext>
            </a:extLst>
          </p:cNvPr>
          <p:cNvSpPr/>
          <p:nvPr/>
        </p:nvSpPr>
        <p:spPr>
          <a:xfrm>
            <a:off x="5703822" y="2783453"/>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4AD2A882-3E1B-2B48-9E0C-11D4FBE3CB58}"/>
              </a:ext>
            </a:extLst>
          </p:cNvPr>
          <p:cNvSpPr txBox="1"/>
          <p:nvPr/>
        </p:nvSpPr>
        <p:spPr>
          <a:xfrm>
            <a:off x="6320046" y="6018453"/>
            <a:ext cx="766941" cy="369332"/>
          </a:xfrm>
          <a:prstGeom prst="rect">
            <a:avLst/>
          </a:prstGeom>
          <a:noFill/>
        </p:spPr>
        <p:txBody>
          <a:bodyPr wrap="none" rtlCol="0">
            <a:spAutoFit/>
          </a:bodyPr>
          <a:lstStyle/>
          <a:p>
            <a:r>
              <a:rPr lang="en-US" dirty="0"/>
              <a:t>Set #1</a:t>
            </a:r>
          </a:p>
        </p:txBody>
      </p:sp>
      <p:grpSp>
        <p:nvGrpSpPr>
          <p:cNvPr id="29" name="Group 28">
            <a:extLst>
              <a:ext uri="{FF2B5EF4-FFF2-40B4-BE49-F238E27FC236}">
                <a16:creationId xmlns:a16="http://schemas.microsoft.com/office/drawing/2014/main" id="{3AA6AE46-13D4-2040-8D18-2F383A601110}"/>
              </a:ext>
            </a:extLst>
          </p:cNvPr>
          <p:cNvGrpSpPr/>
          <p:nvPr/>
        </p:nvGrpSpPr>
        <p:grpSpPr>
          <a:xfrm>
            <a:off x="5841443" y="3062487"/>
            <a:ext cx="5877559" cy="2969445"/>
            <a:chOff x="5618976" y="2880714"/>
            <a:chExt cx="5877559" cy="2969445"/>
          </a:xfrm>
        </p:grpSpPr>
        <p:sp>
          <p:nvSpPr>
            <p:cNvPr id="30" name="Oval 29">
              <a:extLst>
                <a:ext uri="{FF2B5EF4-FFF2-40B4-BE49-F238E27FC236}">
                  <a16:creationId xmlns:a16="http://schemas.microsoft.com/office/drawing/2014/main" id="{30552C91-B770-8147-B496-1CA761684C35}"/>
                </a:ext>
              </a:extLst>
            </p:cNvPr>
            <p:cNvSpPr/>
            <p:nvPr/>
          </p:nvSpPr>
          <p:spPr>
            <a:xfrm>
              <a:off x="5618976" y="3704836"/>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 </a:t>
              </a:r>
            </a:p>
          </p:txBody>
        </p:sp>
        <p:sp>
          <p:nvSpPr>
            <p:cNvPr id="31" name="TextBox 30">
              <a:extLst>
                <a:ext uri="{FF2B5EF4-FFF2-40B4-BE49-F238E27FC236}">
                  <a16:creationId xmlns:a16="http://schemas.microsoft.com/office/drawing/2014/main" id="{2800C27C-7F1F-AC41-A8BD-9AFF3CCD8C77}"/>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32" name="TextBox 31">
              <a:extLst>
                <a:ext uri="{FF2B5EF4-FFF2-40B4-BE49-F238E27FC236}">
                  <a16:creationId xmlns:a16="http://schemas.microsoft.com/office/drawing/2014/main" id="{9CD50200-A455-8B44-A372-3521298470A4}"/>
                </a:ext>
              </a:extLst>
            </p:cNvPr>
            <p:cNvSpPr txBox="1"/>
            <p:nvPr/>
          </p:nvSpPr>
          <p:spPr>
            <a:xfrm>
              <a:off x="6051769" y="5176852"/>
              <a:ext cx="758541" cy="369332"/>
            </a:xfrm>
            <a:prstGeom prst="rect">
              <a:avLst/>
            </a:prstGeom>
            <a:noFill/>
          </p:spPr>
          <p:txBody>
            <a:bodyPr wrap="none" rtlCol="0">
              <a:spAutoFit/>
            </a:bodyPr>
            <a:lstStyle/>
            <a:p>
              <a:r>
                <a:rPr lang="en-US" dirty="0"/>
                <a:t>Vivian</a:t>
              </a:r>
            </a:p>
          </p:txBody>
        </p:sp>
        <p:sp>
          <p:nvSpPr>
            <p:cNvPr id="33" name="TextBox 32">
              <a:extLst>
                <a:ext uri="{FF2B5EF4-FFF2-40B4-BE49-F238E27FC236}">
                  <a16:creationId xmlns:a16="http://schemas.microsoft.com/office/drawing/2014/main" id="{17C54023-8C91-314D-9B94-838677B77422}"/>
                </a:ext>
              </a:extLst>
            </p:cNvPr>
            <p:cNvSpPr txBox="1"/>
            <p:nvPr/>
          </p:nvSpPr>
          <p:spPr>
            <a:xfrm>
              <a:off x="6688154" y="4571129"/>
              <a:ext cx="738857" cy="369332"/>
            </a:xfrm>
            <a:prstGeom prst="rect">
              <a:avLst/>
            </a:prstGeom>
            <a:noFill/>
          </p:spPr>
          <p:txBody>
            <a:bodyPr wrap="none" rtlCol="0">
              <a:spAutoFit/>
            </a:bodyPr>
            <a:lstStyle/>
            <a:p>
              <a:r>
                <a:rPr lang="en-US" dirty="0" err="1"/>
                <a:t>Blarry</a:t>
              </a:r>
              <a:endParaRPr lang="en-US" dirty="0"/>
            </a:p>
          </p:txBody>
        </p:sp>
        <p:sp>
          <p:nvSpPr>
            <p:cNvPr id="34" name="Oval 33">
              <a:extLst>
                <a:ext uri="{FF2B5EF4-FFF2-40B4-BE49-F238E27FC236}">
                  <a16:creationId xmlns:a16="http://schemas.microsoft.com/office/drawing/2014/main" id="{76616B6B-56B0-AD47-8D01-291F5BD5FB15}"/>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35" name="TextBox 34">
              <a:extLst>
                <a:ext uri="{FF2B5EF4-FFF2-40B4-BE49-F238E27FC236}">
                  <a16:creationId xmlns:a16="http://schemas.microsoft.com/office/drawing/2014/main" id="{D4160FCF-3FD8-6C4A-B1B0-ACE705107725}"/>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36" name="TextBox 35">
              <a:extLst>
                <a:ext uri="{FF2B5EF4-FFF2-40B4-BE49-F238E27FC236}">
                  <a16:creationId xmlns:a16="http://schemas.microsoft.com/office/drawing/2014/main" id="{FD041176-5690-C840-BD0D-AB2C80E10701}"/>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37" name="TextBox 36">
              <a:extLst>
                <a:ext uri="{FF2B5EF4-FFF2-40B4-BE49-F238E27FC236}">
                  <a16:creationId xmlns:a16="http://schemas.microsoft.com/office/drawing/2014/main" id="{21745171-B236-B548-9972-4C8FAAC7135E}"/>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39" name="Oval 38">
              <a:extLst>
                <a:ext uri="{FF2B5EF4-FFF2-40B4-BE49-F238E27FC236}">
                  <a16:creationId xmlns:a16="http://schemas.microsoft.com/office/drawing/2014/main" id="{05C73621-C7A4-CA4E-B90F-7CE1EE63BA3F}"/>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41" name="TextBox 40">
              <a:extLst>
                <a:ext uri="{FF2B5EF4-FFF2-40B4-BE49-F238E27FC236}">
                  <a16:creationId xmlns:a16="http://schemas.microsoft.com/office/drawing/2014/main" id="{357B8AD7-B67B-994B-AFFE-CE528F09A20B}"/>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43" name="TextBox 42">
              <a:extLst>
                <a:ext uri="{FF2B5EF4-FFF2-40B4-BE49-F238E27FC236}">
                  <a16:creationId xmlns:a16="http://schemas.microsoft.com/office/drawing/2014/main" id="{32CDAC4C-C990-DC41-B225-52CC4E44264B}"/>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grpSp>
      <p:sp>
        <p:nvSpPr>
          <p:cNvPr id="44" name="TextBox 43">
            <a:extLst>
              <a:ext uri="{FF2B5EF4-FFF2-40B4-BE49-F238E27FC236}">
                <a16:creationId xmlns:a16="http://schemas.microsoft.com/office/drawing/2014/main" id="{F563D1A2-C602-FB46-9ABA-3ACA809B0B7B}"/>
              </a:ext>
            </a:extLst>
          </p:cNvPr>
          <p:cNvSpPr txBox="1"/>
          <p:nvPr/>
        </p:nvSpPr>
        <p:spPr>
          <a:xfrm>
            <a:off x="6189970" y="4929610"/>
            <a:ext cx="675185" cy="369332"/>
          </a:xfrm>
          <a:prstGeom prst="rect">
            <a:avLst/>
          </a:prstGeom>
          <a:noFill/>
        </p:spPr>
        <p:txBody>
          <a:bodyPr wrap="none" rtlCol="0">
            <a:spAutoFit/>
          </a:bodyPr>
          <a:lstStyle/>
          <a:p>
            <a:r>
              <a:rPr lang="en-US" dirty="0"/>
              <a:t>Brian</a:t>
            </a:r>
          </a:p>
        </p:txBody>
      </p:sp>
      <p:sp>
        <p:nvSpPr>
          <p:cNvPr id="45" name="TextBox 44">
            <a:extLst>
              <a:ext uri="{FF2B5EF4-FFF2-40B4-BE49-F238E27FC236}">
                <a16:creationId xmlns:a16="http://schemas.microsoft.com/office/drawing/2014/main" id="{56CF1C58-8A66-2E4A-83F8-721B3DFDE6CB}"/>
              </a:ext>
            </a:extLst>
          </p:cNvPr>
          <p:cNvSpPr txBox="1"/>
          <p:nvPr/>
        </p:nvSpPr>
        <p:spPr>
          <a:xfrm>
            <a:off x="5943360" y="4589938"/>
            <a:ext cx="770404" cy="369332"/>
          </a:xfrm>
          <a:prstGeom prst="rect">
            <a:avLst/>
          </a:prstGeom>
          <a:noFill/>
        </p:spPr>
        <p:txBody>
          <a:bodyPr wrap="none" rtlCol="0">
            <a:spAutoFit/>
          </a:bodyPr>
          <a:lstStyle/>
          <a:p>
            <a:r>
              <a:rPr lang="en-US" dirty="0"/>
              <a:t>Keanu</a:t>
            </a:r>
          </a:p>
        </p:txBody>
      </p:sp>
    </p:spTree>
    <p:extLst>
      <p:ext uri="{BB962C8B-B14F-4D97-AF65-F5344CB8AC3E}">
        <p14:creationId xmlns:p14="http://schemas.microsoft.com/office/powerpoint/2010/main" val="38704816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DAE7-3332-DD4D-A159-4F6CD9BA01B5}"/>
              </a:ext>
            </a:extLst>
          </p:cNvPr>
          <p:cNvSpPr>
            <a:spLocks noGrp="1"/>
          </p:cNvSpPr>
          <p:nvPr>
            <p:ph type="title"/>
          </p:nvPr>
        </p:nvSpPr>
        <p:spPr/>
        <p:txBody>
          <a:bodyPr>
            <a:normAutofit fontScale="90000"/>
          </a:bodyPr>
          <a:lstStyle/>
          <a:p>
            <a:r>
              <a:rPr lang="en-US" dirty="0"/>
              <a:t>What methods does the </a:t>
            </a:r>
            <a:r>
              <a:rPr lang="en-US" dirty="0" err="1"/>
              <a:t>DisjointSet</a:t>
            </a:r>
            <a:r>
              <a:rPr lang="en-US" dirty="0"/>
              <a:t> ADT have?</a:t>
            </a:r>
          </a:p>
        </p:txBody>
      </p:sp>
      <p:sp>
        <p:nvSpPr>
          <p:cNvPr id="3" name="Content Placeholder 2">
            <a:extLst>
              <a:ext uri="{FF2B5EF4-FFF2-40B4-BE49-F238E27FC236}">
                <a16:creationId xmlns:a16="http://schemas.microsoft.com/office/drawing/2014/main" id="{79F2A6A4-AAC6-CE4A-8F67-92D57E5AAFCA}"/>
              </a:ext>
            </a:extLst>
          </p:cNvPr>
          <p:cNvSpPr>
            <a:spLocks noGrp="1"/>
          </p:cNvSpPr>
          <p:nvPr>
            <p:ph idx="1"/>
          </p:nvPr>
        </p:nvSpPr>
        <p:spPr/>
        <p:txBody>
          <a:bodyPr>
            <a:normAutofit/>
          </a:bodyPr>
          <a:lstStyle/>
          <a:p>
            <a:r>
              <a:rPr lang="en-US" sz="4000" dirty="0"/>
              <a:t>Just 3 methods (and one of them is pretty simple!)</a:t>
            </a:r>
          </a:p>
          <a:p>
            <a:endParaRPr lang="en-US" sz="4000" dirty="0"/>
          </a:p>
          <a:p>
            <a:r>
              <a:rPr lang="en-US" sz="4000" dirty="0"/>
              <a:t>- </a:t>
            </a:r>
            <a:r>
              <a:rPr lang="en-US" sz="4000" dirty="0" err="1"/>
              <a:t>findSet</a:t>
            </a:r>
            <a:r>
              <a:rPr lang="en-US" sz="4000" dirty="0"/>
              <a:t>(value)</a:t>
            </a:r>
          </a:p>
          <a:p>
            <a:r>
              <a:rPr lang="en-US" sz="4000" dirty="0"/>
              <a:t>- union(</a:t>
            </a:r>
            <a:r>
              <a:rPr lang="en-US" sz="4000" dirty="0" err="1"/>
              <a:t>valueA</a:t>
            </a:r>
            <a:r>
              <a:rPr lang="en-US" sz="4000" dirty="0"/>
              <a:t>, </a:t>
            </a:r>
            <a:r>
              <a:rPr lang="en-US" sz="4000" dirty="0" err="1"/>
              <a:t>valueB</a:t>
            </a:r>
            <a:r>
              <a:rPr lang="en-US" sz="4000" dirty="0"/>
              <a:t>)</a:t>
            </a:r>
          </a:p>
          <a:p>
            <a:r>
              <a:rPr lang="en-US" sz="4000" dirty="0"/>
              <a:t>- </a:t>
            </a:r>
            <a:r>
              <a:rPr lang="en-US" sz="4000" dirty="0" err="1"/>
              <a:t>makeSet</a:t>
            </a:r>
            <a:r>
              <a:rPr lang="en-US" sz="4000" dirty="0"/>
              <a:t>(value)</a:t>
            </a:r>
          </a:p>
        </p:txBody>
      </p:sp>
      <p:sp>
        <p:nvSpPr>
          <p:cNvPr id="4" name="Footer Placeholder 3">
            <a:extLst>
              <a:ext uri="{FF2B5EF4-FFF2-40B4-BE49-F238E27FC236}">
                <a16:creationId xmlns:a16="http://schemas.microsoft.com/office/drawing/2014/main" id="{6976E6FD-E01A-F342-B560-66321297212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5D6361F-F173-744B-A9FC-CF9B7D244832}"/>
              </a:ext>
            </a:extLst>
          </p:cNvPr>
          <p:cNvSpPr>
            <a:spLocks noGrp="1"/>
          </p:cNvSpPr>
          <p:nvPr>
            <p:ph type="sldNum" sz="quarter" idx="12"/>
          </p:nvPr>
        </p:nvSpPr>
        <p:spPr/>
        <p:txBody>
          <a:bodyPr/>
          <a:lstStyle/>
          <a:p>
            <a:fld id="{659665DE-58FC-41F4-AC58-2C90A5E00527}" type="slidenum">
              <a:rPr lang="en-US" smtClean="0"/>
              <a:t>12</a:t>
            </a:fld>
            <a:endParaRPr lang="en-US"/>
          </a:p>
        </p:txBody>
      </p:sp>
    </p:spTree>
    <p:extLst>
      <p:ext uri="{BB962C8B-B14F-4D97-AF65-F5344CB8AC3E}">
        <p14:creationId xmlns:p14="http://schemas.microsoft.com/office/powerpoint/2010/main" val="3108855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8B68-19F9-E440-972A-0171088692AA}"/>
              </a:ext>
            </a:extLst>
          </p:cNvPr>
          <p:cNvSpPr>
            <a:spLocks noGrp="1"/>
          </p:cNvSpPr>
          <p:nvPr>
            <p:ph type="title"/>
          </p:nvPr>
        </p:nvSpPr>
        <p:spPr/>
        <p:txBody>
          <a:bodyPr/>
          <a:lstStyle/>
          <a:p>
            <a:r>
              <a:rPr lang="en-US" dirty="0" err="1"/>
              <a:t>makeSet</a:t>
            </a:r>
            <a:r>
              <a:rPr lang="en-US" dirty="0"/>
              <a:t>(value)</a:t>
            </a:r>
          </a:p>
        </p:txBody>
      </p:sp>
      <p:sp>
        <p:nvSpPr>
          <p:cNvPr id="3" name="Content Placeholder 2">
            <a:extLst>
              <a:ext uri="{FF2B5EF4-FFF2-40B4-BE49-F238E27FC236}">
                <a16:creationId xmlns:a16="http://schemas.microsoft.com/office/drawing/2014/main" id="{21EBB6A9-080C-E14D-81FE-E9260D8F64CB}"/>
              </a:ext>
            </a:extLst>
          </p:cNvPr>
          <p:cNvSpPr>
            <a:spLocks noGrp="1"/>
          </p:cNvSpPr>
          <p:nvPr>
            <p:ph idx="1"/>
          </p:nvPr>
        </p:nvSpPr>
        <p:spPr/>
        <p:txBody>
          <a:bodyPr/>
          <a:lstStyle/>
          <a:p>
            <a:r>
              <a:rPr lang="en-US" b="1" dirty="0" err="1"/>
              <a:t>makeSet</a:t>
            </a:r>
            <a:r>
              <a:rPr lang="en-US" b="1" dirty="0"/>
              <a:t>(value) </a:t>
            </a:r>
            <a:r>
              <a:rPr lang="en-US" dirty="0"/>
              <a:t>makes a new mini set that just has the value parameter in it.</a:t>
            </a:r>
          </a:p>
          <a:p>
            <a:endParaRPr lang="en-US" dirty="0"/>
          </a:p>
          <a:p>
            <a:r>
              <a:rPr lang="en-US" dirty="0"/>
              <a:t>Examples:</a:t>
            </a:r>
          </a:p>
          <a:p>
            <a:r>
              <a:rPr lang="en-US" dirty="0" err="1"/>
              <a:t>makeSet</a:t>
            </a:r>
            <a:r>
              <a:rPr lang="en-US" dirty="0"/>
              <a:t>(Cherie)</a:t>
            </a:r>
          </a:p>
          <a:p>
            <a:r>
              <a:rPr lang="en-US" dirty="0" err="1"/>
              <a:t>makeSet</a:t>
            </a:r>
            <a:r>
              <a:rPr lang="en-US" dirty="0"/>
              <a:t>(Anish)</a:t>
            </a:r>
          </a:p>
        </p:txBody>
      </p:sp>
      <p:sp>
        <p:nvSpPr>
          <p:cNvPr id="4" name="Footer Placeholder 3">
            <a:extLst>
              <a:ext uri="{FF2B5EF4-FFF2-40B4-BE49-F238E27FC236}">
                <a16:creationId xmlns:a16="http://schemas.microsoft.com/office/drawing/2014/main" id="{47253CEA-9B3A-9A42-B61B-247A1F43CA3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4F045D3-38FE-FC46-8D39-A98727DF958D}"/>
              </a:ext>
            </a:extLst>
          </p:cNvPr>
          <p:cNvSpPr>
            <a:spLocks noGrp="1"/>
          </p:cNvSpPr>
          <p:nvPr>
            <p:ph type="sldNum" sz="quarter" idx="12"/>
          </p:nvPr>
        </p:nvSpPr>
        <p:spPr/>
        <p:txBody>
          <a:bodyPr/>
          <a:lstStyle/>
          <a:p>
            <a:fld id="{659665DE-58FC-41F4-AC58-2C90A5E00527}" type="slidenum">
              <a:rPr lang="en-US" smtClean="0"/>
              <a:t>13</a:t>
            </a:fld>
            <a:endParaRPr lang="en-US"/>
          </a:p>
        </p:txBody>
      </p:sp>
      <p:sp>
        <p:nvSpPr>
          <p:cNvPr id="6" name="Rounded Rectangle 5">
            <a:extLst>
              <a:ext uri="{FF2B5EF4-FFF2-40B4-BE49-F238E27FC236}">
                <a16:creationId xmlns:a16="http://schemas.microsoft.com/office/drawing/2014/main" id="{719FE695-38A6-F74B-BAA1-D52C7DBC8EFA}"/>
              </a:ext>
            </a:extLst>
          </p:cNvPr>
          <p:cNvSpPr/>
          <p:nvPr/>
        </p:nvSpPr>
        <p:spPr>
          <a:xfrm>
            <a:off x="5317601" y="2655175"/>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BA7C21C-972B-3540-B2F4-8B2CDD9D5BA9}"/>
              </a:ext>
            </a:extLst>
          </p:cNvPr>
          <p:cNvSpPr/>
          <p:nvPr/>
        </p:nvSpPr>
        <p:spPr>
          <a:xfrm>
            <a:off x="5601424" y="3709417"/>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TextBox 7">
            <a:extLst>
              <a:ext uri="{FF2B5EF4-FFF2-40B4-BE49-F238E27FC236}">
                <a16:creationId xmlns:a16="http://schemas.microsoft.com/office/drawing/2014/main" id="{2F74CA64-8227-424F-A122-970A15A57C77}"/>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9" name="TextBox 8">
            <a:extLst>
              <a:ext uri="{FF2B5EF4-FFF2-40B4-BE49-F238E27FC236}">
                <a16:creationId xmlns:a16="http://schemas.microsoft.com/office/drawing/2014/main" id="{F73093C9-1548-8542-9E3A-266DAEABC2D0}"/>
              </a:ext>
            </a:extLst>
          </p:cNvPr>
          <p:cNvSpPr txBox="1"/>
          <p:nvPr/>
        </p:nvSpPr>
        <p:spPr>
          <a:xfrm>
            <a:off x="6012691" y="4928899"/>
            <a:ext cx="758541" cy="369332"/>
          </a:xfrm>
          <a:prstGeom prst="rect">
            <a:avLst/>
          </a:prstGeom>
          <a:noFill/>
        </p:spPr>
        <p:txBody>
          <a:bodyPr wrap="none" rtlCol="0">
            <a:spAutoFit/>
          </a:bodyPr>
          <a:lstStyle/>
          <a:p>
            <a:r>
              <a:rPr lang="en-US" dirty="0"/>
              <a:t>Vivian</a:t>
            </a:r>
          </a:p>
        </p:txBody>
      </p:sp>
      <p:sp>
        <p:nvSpPr>
          <p:cNvPr id="10" name="TextBox 9">
            <a:extLst>
              <a:ext uri="{FF2B5EF4-FFF2-40B4-BE49-F238E27FC236}">
                <a16:creationId xmlns:a16="http://schemas.microsoft.com/office/drawing/2014/main" id="{E0AE850F-3776-984D-9A46-27C287369F7D}"/>
              </a:ext>
            </a:extLst>
          </p:cNvPr>
          <p:cNvSpPr txBox="1"/>
          <p:nvPr/>
        </p:nvSpPr>
        <p:spPr>
          <a:xfrm>
            <a:off x="6297907" y="4471534"/>
            <a:ext cx="738857" cy="369332"/>
          </a:xfrm>
          <a:prstGeom prst="rect">
            <a:avLst/>
          </a:prstGeom>
          <a:noFill/>
        </p:spPr>
        <p:txBody>
          <a:bodyPr wrap="none" rtlCol="0">
            <a:spAutoFit/>
          </a:bodyPr>
          <a:lstStyle/>
          <a:p>
            <a:r>
              <a:rPr lang="en-US" dirty="0" err="1"/>
              <a:t>Blarry</a:t>
            </a:r>
            <a:endParaRPr lang="en-US" dirty="0"/>
          </a:p>
        </p:txBody>
      </p:sp>
      <p:sp>
        <p:nvSpPr>
          <p:cNvPr id="11" name="Oval 10">
            <a:extLst>
              <a:ext uri="{FF2B5EF4-FFF2-40B4-BE49-F238E27FC236}">
                <a16:creationId xmlns:a16="http://schemas.microsoft.com/office/drawing/2014/main" id="{879352A9-BD3F-A947-8230-56E66D0038EE}"/>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2A35C706-6E0B-0B41-AC76-8EB1389CF509}"/>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13" name="TextBox 12">
            <a:extLst>
              <a:ext uri="{FF2B5EF4-FFF2-40B4-BE49-F238E27FC236}">
                <a16:creationId xmlns:a16="http://schemas.microsoft.com/office/drawing/2014/main" id="{3F52689C-7B8E-E84C-AE4E-B5FEB2A1D910}"/>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14" name="TextBox 13">
            <a:extLst>
              <a:ext uri="{FF2B5EF4-FFF2-40B4-BE49-F238E27FC236}">
                <a16:creationId xmlns:a16="http://schemas.microsoft.com/office/drawing/2014/main" id="{6F8859E0-8BCE-7044-BF4B-DCD6B73D4D2A}"/>
              </a:ext>
            </a:extLst>
          </p:cNvPr>
          <p:cNvSpPr txBox="1"/>
          <p:nvPr/>
        </p:nvSpPr>
        <p:spPr>
          <a:xfrm>
            <a:off x="6111564" y="5809456"/>
            <a:ext cx="766941" cy="369332"/>
          </a:xfrm>
          <a:prstGeom prst="rect">
            <a:avLst/>
          </a:prstGeom>
          <a:noFill/>
        </p:spPr>
        <p:txBody>
          <a:bodyPr wrap="none" rtlCol="0">
            <a:spAutoFit/>
          </a:bodyPr>
          <a:lstStyle/>
          <a:p>
            <a:r>
              <a:rPr lang="en-US" dirty="0"/>
              <a:t>Set #1</a:t>
            </a:r>
          </a:p>
        </p:txBody>
      </p:sp>
      <p:sp>
        <p:nvSpPr>
          <p:cNvPr id="15" name="TextBox 14">
            <a:extLst>
              <a:ext uri="{FF2B5EF4-FFF2-40B4-BE49-F238E27FC236}">
                <a16:creationId xmlns:a16="http://schemas.microsoft.com/office/drawing/2014/main" id="{D685702A-F7D9-CA4E-BB31-8FE2444021E5}"/>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16" name="Oval 15">
            <a:extLst>
              <a:ext uri="{FF2B5EF4-FFF2-40B4-BE49-F238E27FC236}">
                <a16:creationId xmlns:a16="http://schemas.microsoft.com/office/drawing/2014/main" id="{6FEDE184-92FF-6345-A466-CC4361AC99B6}"/>
              </a:ext>
            </a:extLst>
          </p:cNvPr>
          <p:cNvSpPr/>
          <p:nvPr/>
        </p:nvSpPr>
        <p:spPr>
          <a:xfrm>
            <a:off x="8502674" y="3827497"/>
            <a:ext cx="1676282" cy="185659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Oval 16">
            <a:extLst>
              <a:ext uri="{FF2B5EF4-FFF2-40B4-BE49-F238E27FC236}">
                <a16:creationId xmlns:a16="http://schemas.microsoft.com/office/drawing/2014/main" id="{28756659-8EDB-094D-B3D3-4E6C3AB4731C}"/>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8" name="TextBox 17">
            <a:extLst>
              <a:ext uri="{FF2B5EF4-FFF2-40B4-BE49-F238E27FC236}">
                <a16:creationId xmlns:a16="http://schemas.microsoft.com/office/drawing/2014/main" id="{4E65EED9-BB2E-DD46-ADA9-34BFF110963B}"/>
              </a:ext>
            </a:extLst>
          </p:cNvPr>
          <p:cNvSpPr txBox="1"/>
          <p:nvPr/>
        </p:nvSpPr>
        <p:spPr>
          <a:xfrm>
            <a:off x="8792399" y="4257153"/>
            <a:ext cx="675185" cy="369332"/>
          </a:xfrm>
          <a:prstGeom prst="rect">
            <a:avLst/>
          </a:prstGeom>
          <a:noFill/>
        </p:spPr>
        <p:txBody>
          <a:bodyPr wrap="none" rtlCol="0">
            <a:spAutoFit/>
          </a:bodyPr>
          <a:lstStyle/>
          <a:p>
            <a:r>
              <a:rPr lang="en-US" dirty="0"/>
              <a:t>Brian</a:t>
            </a:r>
          </a:p>
        </p:txBody>
      </p:sp>
      <p:sp>
        <p:nvSpPr>
          <p:cNvPr id="20" name="TextBox 19">
            <a:extLst>
              <a:ext uri="{FF2B5EF4-FFF2-40B4-BE49-F238E27FC236}">
                <a16:creationId xmlns:a16="http://schemas.microsoft.com/office/drawing/2014/main" id="{FEA2CF43-C033-FB4A-A31A-3AA805AAD837}"/>
              </a:ext>
            </a:extLst>
          </p:cNvPr>
          <p:cNvSpPr txBox="1"/>
          <p:nvPr/>
        </p:nvSpPr>
        <p:spPr>
          <a:xfrm>
            <a:off x="8957344" y="5854740"/>
            <a:ext cx="766941" cy="369332"/>
          </a:xfrm>
          <a:prstGeom prst="rect">
            <a:avLst/>
          </a:prstGeom>
          <a:noFill/>
        </p:spPr>
        <p:txBody>
          <a:bodyPr wrap="none" rtlCol="0">
            <a:spAutoFit/>
          </a:bodyPr>
          <a:lstStyle/>
          <a:p>
            <a:r>
              <a:rPr lang="en-US" dirty="0"/>
              <a:t>Set #3</a:t>
            </a:r>
          </a:p>
        </p:txBody>
      </p:sp>
      <p:sp>
        <p:nvSpPr>
          <p:cNvPr id="21" name="TextBox 20">
            <a:extLst>
              <a:ext uri="{FF2B5EF4-FFF2-40B4-BE49-F238E27FC236}">
                <a16:creationId xmlns:a16="http://schemas.microsoft.com/office/drawing/2014/main" id="{37CF707A-1F44-5B40-B5C1-593AF1D5A89E}"/>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22" name="TextBox 21">
            <a:extLst>
              <a:ext uri="{FF2B5EF4-FFF2-40B4-BE49-F238E27FC236}">
                <a16:creationId xmlns:a16="http://schemas.microsoft.com/office/drawing/2014/main" id="{29F7CF02-9343-2644-800D-B5DE88DA7C43}"/>
              </a:ext>
            </a:extLst>
          </p:cNvPr>
          <p:cNvSpPr txBox="1"/>
          <p:nvPr/>
        </p:nvSpPr>
        <p:spPr>
          <a:xfrm>
            <a:off x="9050859" y="4827351"/>
            <a:ext cx="770404" cy="369332"/>
          </a:xfrm>
          <a:prstGeom prst="rect">
            <a:avLst/>
          </a:prstGeom>
          <a:noFill/>
        </p:spPr>
        <p:txBody>
          <a:bodyPr wrap="none" rtlCol="0">
            <a:spAutoFit/>
          </a:bodyPr>
          <a:lstStyle/>
          <a:p>
            <a:r>
              <a:rPr lang="en-US" dirty="0"/>
              <a:t>Keanu</a:t>
            </a:r>
          </a:p>
        </p:txBody>
      </p:sp>
      <p:sp>
        <p:nvSpPr>
          <p:cNvPr id="23" name="TextBox 22">
            <a:extLst>
              <a:ext uri="{FF2B5EF4-FFF2-40B4-BE49-F238E27FC236}">
                <a16:creationId xmlns:a16="http://schemas.microsoft.com/office/drawing/2014/main" id="{123BCB5D-231D-DD4E-A0E2-F641BFE79945}"/>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grpSp>
        <p:nvGrpSpPr>
          <p:cNvPr id="19" name="Group 18">
            <a:extLst>
              <a:ext uri="{FF2B5EF4-FFF2-40B4-BE49-F238E27FC236}">
                <a16:creationId xmlns:a16="http://schemas.microsoft.com/office/drawing/2014/main" id="{1E4B7256-2900-D340-A16B-EE255E039782}"/>
              </a:ext>
            </a:extLst>
          </p:cNvPr>
          <p:cNvGrpSpPr/>
          <p:nvPr/>
        </p:nvGrpSpPr>
        <p:grpSpPr>
          <a:xfrm>
            <a:off x="5677724" y="2754365"/>
            <a:ext cx="1200781" cy="778293"/>
            <a:chOff x="5677724" y="2754365"/>
            <a:chExt cx="1200781" cy="778293"/>
          </a:xfrm>
        </p:grpSpPr>
        <p:sp>
          <p:nvSpPr>
            <p:cNvPr id="29" name="Oval 28">
              <a:extLst>
                <a:ext uri="{FF2B5EF4-FFF2-40B4-BE49-F238E27FC236}">
                  <a16:creationId xmlns:a16="http://schemas.microsoft.com/office/drawing/2014/main" id="{571D2A44-8FD5-7146-91E3-E82A919F48F6}"/>
                </a:ext>
              </a:extLst>
            </p:cNvPr>
            <p:cNvSpPr/>
            <p:nvPr/>
          </p:nvSpPr>
          <p:spPr>
            <a:xfrm>
              <a:off x="5677724" y="2754365"/>
              <a:ext cx="1200781" cy="4086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Cherie</a:t>
              </a:r>
            </a:p>
          </p:txBody>
        </p:sp>
        <p:sp>
          <p:nvSpPr>
            <p:cNvPr id="31" name="TextBox 30">
              <a:extLst>
                <a:ext uri="{FF2B5EF4-FFF2-40B4-BE49-F238E27FC236}">
                  <a16:creationId xmlns:a16="http://schemas.microsoft.com/office/drawing/2014/main" id="{7EB60B3A-516B-F147-B515-02B2FCDAD350}"/>
                </a:ext>
              </a:extLst>
            </p:cNvPr>
            <p:cNvSpPr txBox="1"/>
            <p:nvPr/>
          </p:nvSpPr>
          <p:spPr>
            <a:xfrm>
              <a:off x="5893156" y="3163326"/>
              <a:ext cx="766941" cy="369332"/>
            </a:xfrm>
            <a:prstGeom prst="rect">
              <a:avLst/>
            </a:prstGeom>
            <a:noFill/>
          </p:spPr>
          <p:txBody>
            <a:bodyPr wrap="none" rtlCol="0">
              <a:spAutoFit/>
            </a:bodyPr>
            <a:lstStyle/>
            <a:p>
              <a:r>
                <a:rPr lang="en-US" dirty="0"/>
                <a:t>Set #5</a:t>
              </a:r>
            </a:p>
          </p:txBody>
        </p:sp>
      </p:grpSp>
      <p:grpSp>
        <p:nvGrpSpPr>
          <p:cNvPr id="33" name="Group 32">
            <a:extLst>
              <a:ext uri="{FF2B5EF4-FFF2-40B4-BE49-F238E27FC236}">
                <a16:creationId xmlns:a16="http://schemas.microsoft.com/office/drawing/2014/main" id="{48BC6767-1F4B-8D40-8476-BEC26EA749A3}"/>
              </a:ext>
            </a:extLst>
          </p:cNvPr>
          <p:cNvGrpSpPr/>
          <p:nvPr/>
        </p:nvGrpSpPr>
        <p:grpSpPr>
          <a:xfrm>
            <a:off x="8807315" y="2863579"/>
            <a:ext cx="1200781" cy="739905"/>
            <a:chOff x="8807315" y="2863579"/>
            <a:chExt cx="1200781" cy="739905"/>
          </a:xfrm>
        </p:grpSpPr>
        <p:sp>
          <p:nvSpPr>
            <p:cNvPr id="30" name="Oval 29">
              <a:extLst>
                <a:ext uri="{FF2B5EF4-FFF2-40B4-BE49-F238E27FC236}">
                  <a16:creationId xmlns:a16="http://schemas.microsoft.com/office/drawing/2014/main" id="{179114F0-3914-3B4D-8C83-CB4062A1D907}"/>
                </a:ext>
              </a:extLst>
            </p:cNvPr>
            <p:cNvSpPr/>
            <p:nvPr/>
          </p:nvSpPr>
          <p:spPr>
            <a:xfrm>
              <a:off x="8807315" y="2863579"/>
              <a:ext cx="1200781" cy="408679"/>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ysClr val="windowText" lastClr="000000"/>
                  </a:solidFill>
                </a:rPr>
                <a:t>Anish</a:t>
              </a:r>
            </a:p>
          </p:txBody>
        </p:sp>
        <p:sp>
          <p:nvSpPr>
            <p:cNvPr id="32" name="TextBox 31">
              <a:extLst>
                <a:ext uri="{FF2B5EF4-FFF2-40B4-BE49-F238E27FC236}">
                  <a16:creationId xmlns:a16="http://schemas.microsoft.com/office/drawing/2014/main" id="{F7E64ACC-FDA8-A647-8A11-62764A03E2D4}"/>
                </a:ext>
              </a:extLst>
            </p:cNvPr>
            <p:cNvSpPr txBox="1"/>
            <p:nvPr/>
          </p:nvSpPr>
          <p:spPr>
            <a:xfrm>
              <a:off x="9084113" y="3234152"/>
              <a:ext cx="766941" cy="369332"/>
            </a:xfrm>
            <a:prstGeom prst="rect">
              <a:avLst/>
            </a:prstGeom>
            <a:noFill/>
          </p:spPr>
          <p:txBody>
            <a:bodyPr wrap="none" rtlCol="0">
              <a:spAutoFit/>
            </a:bodyPr>
            <a:lstStyle/>
            <a:p>
              <a:r>
                <a:rPr lang="en-US" dirty="0"/>
                <a:t>Set #6</a:t>
              </a:r>
            </a:p>
          </p:txBody>
        </p:sp>
      </p:grpSp>
    </p:spTree>
    <p:extLst>
      <p:ext uri="{BB962C8B-B14F-4D97-AF65-F5344CB8AC3E}">
        <p14:creationId xmlns:p14="http://schemas.microsoft.com/office/powerpoint/2010/main" val="110602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198FF-EC6A-3B48-99F5-231300251CBA}"/>
              </a:ext>
            </a:extLst>
          </p:cNvPr>
          <p:cNvSpPr>
            <a:spLocks noGrp="1"/>
          </p:cNvSpPr>
          <p:nvPr>
            <p:ph type="title"/>
          </p:nvPr>
        </p:nvSpPr>
        <p:spPr/>
        <p:txBody>
          <a:bodyPr/>
          <a:lstStyle/>
          <a:p>
            <a:r>
              <a:rPr lang="en-US" dirty="0"/>
              <a:t>Disjoint Set ADT Summary</a:t>
            </a:r>
          </a:p>
        </p:txBody>
      </p:sp>
      <p:sp>
        <p:nvSpPr>
          <p:cNvPr id="3" name="Content Placeholder 2">
            <a:extLst>
              <a:ext uri="{FF2B5EF4-FFF2-40B4-BE49-F238E27FC236}">
                <a16:creationId xmlns:a16="http://schemas.microsoft.com/office/drawing/2014/main" id="{25A794D4-6833-844C-8128-985F5661AFE3}"/>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72E2B37B-37BC-2C48-9F9F-F5AC7B18390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81931AC-5B07-BA49-A82B-68E2D06E5013}"/>
              </a:ext>
            </a:extLst>
          </p:cNvPr>
          <p:cNvSpPr>
            <a:spLocks noGrp="1"/>
          </p:cNvSpPr>
          <p:nvPr>
            <p:ph type="sldNum" sz="quarter" idx="12"/>
          </p:nvPr>
        </p:nvSpPr>
        <p:spPr/>
        <p:txBody>
          <a:bodyPr/>
          <a:lstStyle/>
          <a:p>
            <a:fld id="{659665DE-58FC-41F4-AC58-2C90A5E00527}" type="slidenum">
              <a:rPr lang="en-US" smtClean="0"/>
              <a:t>14</a:t>
            </a:fld>
            <a:endParaRPr lang="en-US"/>
          </a:p>
        </p:txBody>
      </p:sp>
      <p:grpSp>
        <p:nvGrpSpPr>
          <p:cNvPr id="6" name="Group 5">
            <a:extLst>
              <a:ext uri="{FF2B5EF4-FFF2-40B4-BE49-F238E27FC236}">
                <a16:creationId xmlns:a16="http://schemas.microsoft.com/office/drawing/2014/main" id="{D5FE5284-B527-1644-A6C2-7B5B091A9B49}"/>
              </a:ext>
            </a:extLst>
          </p:cNvPr>
          <p:cNvGrpSpPr/>
          <p:nvPr/>
        </p:nvGrpSpPr>
        <p:grpSpPr>
          <a:xfrm>
            <a:off x="3123997" y="1876889"/>
            <a:ext cx="6089742" cy="4019440"/>
            <a:chOff x="908858" y="1530095"/>
            <a:chExt cx="2554778" cy="4019440"/>
          </a:xfrm>
        </p:grpSpPr>
        <p:sp>
          <p:nvSpPr>
            <p:cNvPr id="7" name="Rectangle 6">
              <a:extLst>
                <a:ext uri="{FF2B5EF4-FFF2-40B4-BE49-F238E27FC236}">
                  <a16:creationId xmlns:a16="http://schemas.microsoft.com/office/drawing/2014/main" id="{F9726720-3BFE-F049-BD23-B5E69F144B7D}"/>
                </a:ext>
              </a:extLst>
            </p:cNvPr>
            <p:cNvSpPr/>
            <p:nvPr/>
          </p:nvSpPr>
          <p:spPr>
            <a:xfrm>
              <a:off x="908858" y="2061555"/>
              <a:ext cx="2554778" cy="3487979"/>
            </a:xfrm>
            <a:prstGeom prst="rect">
              <a:avLst/>
            </a:prstGeom>
            <a:no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7339F997-9BD2-6844-B3FB-E2993E1EB5AE}"/>
                </a:ext>
              </a:extLst>
            </p:cNvPr>
            <p:cNvSpPr/>
            <p:nvPr/>
          </p:nvSpPr>
          <p:spPr>
            <a:xfrm>
              <a:off x="908858" y="1530095"/>
              <a:ext cx="2554778" cy="531461"/>
            </a:xfrm>
            <a:prstGeom prst="rect">
              <a:avLst/>
            </a:prstGeom>
            <a:solidFill>
              <a:srgbClr val="B6A479"/>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Disjoint-Set ADT</a:t>
              </a:r>
            </a:p>
          </p:txBody>
        </p:sp>
        <p:sp>
          <p:nvSpPr>
            <p:cNvPr id="9" name="TextBox 8">
              <a:extLst>
                <a:ext uri="{FF2B5EF4-FFF2-40B4-BE49-F238E27FC236}">
                  <a16:creationId xmlns:a16="http://schemas.microsoft.com/office/drawing/2014/main" id="{8BA89A91-745B-CE46-81C0-AACC67D44DE8}"/>
                </a:ext>
              </a:extLst>
            </p:cNvPr>
            <p:cNvSpPr txBox="1"/>
            <p:nvPr/>
          </p:nvSpPr>
          <p:spPr>
            <a:xfrm>
              <a:off x="1055462" y="3881379"/>
              <a:ext cx="2291110" cy="523220"/>
            </a:xfrm>
            <a:prstGeom prst="rect">
              <a:avLst/>
            </a:prstGeom>
            <a:noFill/>
          </p:spPr>
          <p:txBody>
            <a:bodyPr wrap="square" rtlCol="0">
              <a:spAutoFit/>
            </a:bodyPr>
            <a:lstStyle/>
            <a:p>
              <a:r>
                <a:rPr lang="en-US" sz="1400" dirty="0" err="1">
                  <a:solidFill>
                    <a:srgbClr val="4C3282"/>
                  </a:solidFill>
                </a:rPr>
                <a:t>makeSet</a:t>
              </a:r>
              <a:r>
                <a:rPr lang="en-US" sz="1400" dirty="0">
                  <a:solidFill>
                    <a:srgbClr val="4C3282"/>
                  </a:solidFill>
                </a:rPr>
                <a:t>(value) </a:t>
              </a:r>
              <a:r>
                <a:rPr lang="en-US" sz="1400" dirty="0"/>
                <a:t>– creates a new set within the disjoint set where the only member is the value. Picks id/representative for set</a:t>
              </a:r>
            </a:p>
          </p:txBody>
        </p:sp>
        <p:sp>
          <p:nvSpPr>
            <p:cNvPr id="11" name="TextBox 10">
              <a:extLst>
                <a:ext uri="{FF2B5EF4-FFF2-40B4-BE49-F238E27FC236}">
                  <a16:creationId xmlns:a16="http://schemas.microsoft.com/office/drawing/2014/main" id="{46CA980D-DB6B-7240-AF32-27FB657F7540}"/>
                </a:ext>
              </a:extLst>
            </p:cNvPr>
            <p:cNvSpPr txBox="1"/>
            <p:nvPr/>
          </p:nvSpPr>
          <p:spPr>
            <a:xfrm>
              <a:off x="928946" y="2078637"/>
              <a:ext cx="2035232" cy="369332"/>
            </a:xfrm>
            <a:prstGeom prst="rect">
              <a:avLst/>
            </a:prstGeom>
            <a:noFill/>
          </p:spPr>
          <p:txBody>
            <a:bodyPr wrap="square" rtlCol="0">
              <a:spAutoFit/>
            </a:bodyPr>
            <a:lstStyle/>
            <a:p>
              <a:r>
                <a:rPr lang="en-US" b="1" dirty="0">
                  <a:solidFill>
                    <a:srgbClr val="4C3282"/>
                  </a:solidFill>
                </a:rPr>
                <a:t>state</a:t>
              </a:r>
            </a:p>
          </p:txBody>
        </p:sp>
        <p:sp>
          <p:nvSpPr>
            <p:cNvPr id="12" name="TextBox 11">
              <a:extLst>
                <a:ext uri="{FF2B5EF4-FFF2-40B4-BE49-F238E27FC236}">
                  <a16:creationId xmlns:a16="http://schemas.microsoft.com/office/drawing/2014/main" id="{D8C9B21D-17A3-9F4C-86BB-6EDD9E8D160C}"/>
                </a:ext>
              </a:extLst>
            </p:cNvPr>
            <p:cNvSpPr txBox="1"/>
            <p:nvPr/>
          </p:nvSpPr>
          <p:spPr>
            <a:xfrm>
              <a:off x="928946" y="3572251"/>
              <a:ext cx="2035232" cy="369332"/>
            </a:xfrm>
            <a:prstGeom prst="rect">
              <a:avLst/>
            </a:prstGeom>
            <a:noFill/>
          </p:spPr>
          <p:txBody>
            <a:bodyPr wrap="square" rtlCol="0">
              <a:spAutoFit/>
            </a:bodyPr>
            <a:lstStyle/>
            <a:p>
              <a:r>
                <a:rPr lang="en-US" b="1" dirty="0">
                  <a:solidFill>
                    <a:srgbClr val="4C3282"/>
                  </a:solidFill>
                </a:rPr>
                <a:t>behavior</a:t>
              </a:r>
            </a:p>
          </p:txBody>
        </p:sp>
        <p:sp>
          <p:nvSpPr>
            <p:cNvPr id="13" name="TextBox 12">
              <a:extLst>
                <a:ext uri="{FF2B5EF4-FFF2-40B4-BE49-F238E27FC236}">
                  <a16:creationId xmlns:a16="http://schemas.microsoft.com/office/drawing/2014/main" id="{FA8891FC-BEDA-9A4B-97BB-FDA9CD688909}"/>
                </a:ext>
              </a:extLst>
            </p:cNvPr>
            <p:cNvSpPr txBox="1"/>
            <p:nvPr/>
          </p:nvSpPr>
          <p:spPr>
            <a:xfrm>
              <a:off x="1055462" y="2371303"/>
              <a:ext cx="2321936" cy="984885"/>
            </a:xfrm>
            <a:prstGeom prst="rect">
              <a:avLst/>
            </a:prstGeom>
            <a:noFill/>
          </p:spPr>
          <p:txBody>
            <a:bodyPr wrap="square" rtlCol="0">
              <a:spAutoFit/>
            </a:bodyPr>
            <a:lstStyle/>
            <a:p>
              <a:r>
                <a:rPr lang="en-US" sz="1600" dirty="0"/>
                <a:t>Set of Sets</a:t>
              </a:r>
            </a:p>
            <a:p>
              <a:pPr marL="285750" indent="-285750">
                <a:buFontTx/>
                <a:buChar char="-"/>
              </a:pPr>
              <a:r>
                <a:rPr lang="en-US" sz="1400" b="1" dirty="0">
                  <a:solidFill>
                    <a:srgbClr val="4C3282"/>
                  </a:solidFill>
                </a:rPr>
                <a:t>Mini sets are disjoint:</a:t>
              </a:r>
              <a:r>
                <a:rPr lang="en-US" sz="1400" dirty="0"/>
                <a:t> Elements must be unique across mini sets</a:t>
              </a:r>
            </a:p>
            <a:p>
              <a:pPr marL="285750" indent="-285750">
                <a:buFontTx/>
                <a:buChar char="-"/>
              </a:pPr>
              <a:r>
                <a:rPr lang="en-US" sz="1400" dirty="0"/>
                <a:t>No required order</a:t>
              </a:r>
            </a:p>
            <a:p>
              <a:pPr marL="285750" indent="-285750">
                <a:buFontTx/>
                <a:buChar char="-"/>
              </a:pPr>
              <a:r>
                <a:rPr lang="en-US" sz="1400" dirty="0"/>
                <a:t>Each set has id/representative</a:t>
              </a:r>
            </a:p>
          </p:txBody>
        </p:sp>
        <p:sp>
          <p:nvSpPr>
            <p:cNvPr id="14" name="TextBox 13">
              <a:extLst>
                <a:ext uri="{FF2B5EF4-FFF2-40B4-BE49-F238E27FC236}">
                  <a16:creationId xmlns:a16="http://schemas.microsoft.com/office/drawing/2014/main" id="{66656A8C-42ED-E840-A2D9-8F5A35DC9481}"/>
                </a:ext>
              </a:extLst>
            </p:cNvPr>
            <p:cNvSpPr txBox="1"/>
            <p:nvPr/>
          </p:nvSpPr>
          <p:spPr>
            <a:xfrm>
              <a:off x="1055462" y="4366836"/>
              <a:ext cx="2235693" cy="523220"/>
            </a:xfrm>
            <a:prstGeom prst="rect">
              <a:avLst/>
            </a:prstGeom>
            <a:noFill/>
          </p:spPr>
          <p:txBody>
            <a:bodyPr wrap="square" rtlCol="0">
              <a:spAutoFit/>
            </a:bodyPr>
            <a:lstStyle/>
            <a:p>
              <a:r>
                <a:rPr lang="en-US" sz="1400" dirty="0" err="1">
                  <a:solidFill>
                    <a:srgbClr val="4C3282"/>
                  </a:solidFill>
                </a:rPr>
                <a:t>findSet</a:t>
              </a:r>
              <a:r>
                <a:rPr lang="en-US" sz="1400" dirty="0">
                  <a:solidFill>
                    <a:srgbClr val="4C3282"/>
                  </a:solidFill>
                </a:rPr>
                <a:t>(value) </a:t>
              </a:r>
              <a:r>
                <a:rPr lang="en-US" sz="1400" dirty="0"/>
                <a:t>– looks up the set containing the value, returns id/representative/ of that set</a:t>
              </a:r>
            </a:p>
          </p:txBody>
        </p:sp>
        <p:sp>
          <p:nvSpPr>
            <p:cNvPr id="15" name="TextBox 14">
              <a:extLst>
                <a:ext uri="{FF2B5EF4-FFF2-40B4-BE49-F238E27FC236}">
                  <a16:creationId xmlns:a16="http://schemas.microsoft.com/office/drawing/2014/main" id="{96277177-2220-0346-B3C0-5A075DF00B14}"/>
                </a:ext>
              </a:extLst>
            </p:cNvPr>
            <p:cNvSpPr txBox="1"/>
            <p:nvPr/>
          </p:nvSpPr>
          <p:spPr>
            <a:xfrm>
              <a:off x="1055462" y="4810871"/>
              <a:ext cx="2321935" cy="738664"/>
            </a:xfrm>
            <a:prstGeom prst="rect">
              <a:avLst/>
            </a:prstGeom>
            <a:noFill/>
          </p:spPr>
          <p:txBody>
            <a:bodyPr wrap="square" rtlCol="0">
              <a:spAutoFit/>
            </a:bodyPr>
            <a:lstStyle/>
            <a:p>
              <a:r>
                <a:rPr lang="en-US" sz="1400" dirty="0">
                  <a:solidFill>
                    <a:srgbClr val="4C3282"/>
                  </a:solidFill>
                </a:rPr>
                <a:t>union(x, y) </a:t>
              </a:r>
              <a:r>
                <a:rPr lang="en-US" sz="1400" dirty="0"/>
                <a:t>– looks up set containing x and set containing y, combines two sets into one.  All of the values of one set are added to the other, and the now empty set goes away.</a:t>
              </a:r>
            </a:p>
          </p:txBody>
        </p:sp>
      </p:grpSp>
    </p:spTree>
    <p:extLst>
      <p:ext uri="{BB962C8B-B14F-4D97-AF65-F5344CB8AC3E}">
        <p14:creationId xmlns:p14="http://schemas.microsoft.com/office/powerpoint/2010/main" val="291203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67C0-460D-964B-95A4-A25FB99263F6}"/>
              </a:ext>
            </a:extLst>
          </p:cNvPr>
          <p:cNvSpPr>
            <a:spLocks noGrp="1"/>
          </p:cNvSpPr>
          <p:nvPr>
            <p:ph type="title"/>
          </p:nvPr>
        </p:nvSpPr>
        <p:spPr/>
        <p:txBody>
          <a:bodyPr/>
          <a:lstStyle/>
          <a:p>
            <a:r>
              <a:rPr lang="en-US" dirty="0"/>
              <a:t>Why are we doing this again?</a:t>
            </a:r>
          </a:p>
        </p:txBody>
      </p:sp>
      <p:sp>
        <p:nvSpPr>
          <p:cNvPr id="3" name="Content Placeholder 2">
            <a:extLst>
              <a:ext uri="{FF2B5EF4-FFF2-40B4-BE49-F238E27FC236}">
                <a16:creationId xmlns:a16="http://schemas.microsoft.com/office/drawing/2014/main" id="{A88DE711-0B5E-4740-8E20-1AAD0DFF98AE}"/>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9C1BF4B3-6930-4343-B90C-D6029B5FD54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2DACD1D-952E-7547-84F3-019D936DAE6B}"/>
              </a:ext>
            </a:extLst>
          </p:cNvPr>
          <p:cNvSpPr>
            <a:spLocks noGrp="1"/>
          </p:cNvSpPr>
          <p:nvPr>
            <p:ph type="sldNum" sz="quarter" idx="12"/>
          </p:nvPr>
        </p:nvSpPr>
        <p:spPr/>
        <p:txBody>
          <a:bodyPr/>
          <a:lstStyle/>
          <a:p>
            <a:fld id="{659665DE-58FC-41F4-AC58-2C90A5E00527}" type="slidenum">
              <a:rPr lang="en-US" smtClean="0"/>
              <a:t>15</a:t>
            </a:fld>
            <a:endParaRPr lang="en-US"/>
          </a:p>
        </p:txBody>
      </p:sp>
    </p:spTree>
    <p:extLst>
      <p:ext uri="{BB962C8B-B14F-4D97-AF65-F5344CB8AC3E}">
        <p14:creationId xmlns:p14="http://schemas.microsoft.com/office/powerpoint/2010/main" val="1567948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Kruskal’s Algorithm Implementation</a:t>
            </a:r>
          </a:p>
        </p:txBody>
      </p:sp>
      <p:sp>
        <p:nvSpPr>
          <p:cNvPr id="7" name="TextBox 6"/>
          <p:cNvSpPr txBox="1"/>
          <p:nvPr/>
        </p:nvSpPr>
        <p:spPr>
          <a:xfrm>
            <a:off x="127605" y="1895161"/>
            <a:ext cx="6450996" cy="2236510"/>
          </a:xfrm>
          <a:prstGeom prst="rect">
            <a:avLst/>
          </a:prstGeom>
          <a:noFill/>
          <a:ln>
            <a:solidFill>
              <a:srgbClr val="B6A479"/>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initialize each vertex to be an independent component</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if(u and v are in different components){</a:t>
            </a:r>
          </a:p>
          <a:p>
            <a:pPr>
              <a:spcBef>
                <a:spcPts val="200"/>
              </a:spcBef>
            </a:pPr>
            <a:r>
              <a:rPr lang="en-US" sz="1400" dirty="0">
                <a:latin typeface="Courier New" panose="02070309020205020404" pitchFamily="49" charset="0"/>
                <a:cs typeface="Courier New" panose="02070309020205020404" pitchFamily="49" charset="0"/>
              </a:rPr>
              <a:t>	     update u and v to be in the same component</a:t>
            </a:r>
          </a:p>
          <a:p>
            <a:pPr>
              <a:spcBef>
                <a:spcPts val="200"/>
              </a:spcBef>
            </a:pPr>
            <a:r>
              <a:rPr lang="en-US" sz="1400" dirty="0">
                <a:latin typeface="Courier New" panose="02070309020205020404" pitchFamily="49" charset="0"/>
                <a:cs typeface="Courier New" panose="02070309020205020404" pitchFamily="49" charset="0"/>
              </a:rPr>
              <a:t>         add (</a:t>
            </a:r>
            <a:r>
              <a:rPr lang="en-US" sz="1400" dirty="0" err="1">
                <a:latin typeface="Courier New" panose="02070309020205020404" pitchFamily="49" charset="0"/>
                <a:cs typeface="Courier New" panose="02070309020205020404" pitchFamily="49" charset="0"/>
              </a:rPr>
              <a:t>u,v</a:t>
            </a:r>
            <a:r>
              <a:rPr lang="en-US" sz="1400" dirty="0">
                <a:latin typeface="Courier New" panose="02070309020205020404" pitchFamily="49" charset="0"/>
                <a:cs typeface="Courier New" panose="02070309020205020404" pitchFamily="49" charset="0"/>
              </a:rPr>
              <a:t>) to the MST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
        <p:nvSpPr>
          <p:cNvPr id="5" name="TextBox 4">
            <a:extLst>
              <a:ext uri="{FF2B5EF4-FFF2-40B4-BE49-F238E27FC236}">
                <a16:creationId xmlns:a16="http://schemas.microsoft.com/office/drawing/2014/main" id="{5A5E2368-8A8E-B244-813F-607CEF67F70E}"/>
              </a:ext>
            </a:extLst>
          </p:cNvPr>
          <p:cNvSpPr txBox="1"/>
          <p:nvPr/>
        </p:nvSpPr>
        <p:spPr>
          <a:xfrm>
            <a:off x="6868954" y="1895161"/>
            <a:ext cx="6450996" cy="2718693"/>
          </a:xfrm>
          <a:prstGeom prst="rect">
            <a:avLst/>
          </a:prstGeom>
          <a:noFill/>
          <a:ln>
            <a:solidFill>
              <a:srgbClr val="4C3282"/>
            </a:solidFill>
          </a:ln>
        </p:spPr>
        <p:txBody>
          <a:bodyPr wrap="square" rtlCol="0">
            <a:spAutoFit/>
          </a:bodyPr>
          <a:lstStyle/>
          <a:p>
            <a:pPr>
              <a:spcBef>
                <a:spcPts val="200"/>
              </a:spcBef>
            </a:pPr>
            <a:r>
              <a:rPr lang="en-US" sz="1400" dirty="0" err="1">
                <a:latin typeface="Courier New" panose="02070309020205020404" pitchFamily="49" charset="0"/>
                <a:cs typeface="Courier New" panose="02070309020205020404" pitchFamily="49" charset="0"/>
              </a:rPr>
              <a:t>KruskalMST</a:t>
            </a:r>
            <a:r>
              <a:rPr lang="en-US" sz="1400" dirty="0">
                <a:latin typeface="Courier New" panose="02070309020205020404" pitchFamily="49" charset="0"/>
                <a:cs typeface="Courier New" panose="02070309020205020404" pitchFamily="49" charset="0"/>
              </a:rPr>
              <a:t>(Graph G) </a:t>
            </a:r>
          </a:p>
          <a:p>
            <a:pPr>
              <a:spcBef>
                <a:spcPts val="200"/>
              </a:spcBef>
            </a:pPr>
            <a:r>
              <a:rPr lang="en-US" sz="1400" dirty="0">
                <a:latin typeface="Courier New" panose="02070309020205020404" pitchFamily="49" charset="0"/>
                <a:cs typeface="Courier New" panose="02070309020205020404" pitchFamily="49" charset="0"/>
              </a:rPr>
              <a:t>   foreach (V : </a:t>
            </a:r>
            <a:r>
              <a:rPr lang="en-US" sz="1400" dirty="0" err="1">
                <a:latin typeface="Courier New" panose="02070309020205020404" pitchFamily="49" charset="0"/>
                <a:cs typeface="Courier New" panose="02070309020205020404" pitchFamily="49" charset="0"/>
              </a:rPr>
              <a:t>G.vertices</a:t>
            </a:r>
            <a:r>
              <a:rPr lang="en-US" sz="1400" dirty="0">
                <a:latin typeface="Courier New" panose="02070309020205020404" pitchFamily="49" charset="0"/>
                <a:cs typeface="Courier New" panose="02070309020205020404" pitchFamily="49" charset="0"/>
              </a:rPr>
              <a:t>) {</a:t>
            </a:r>
          </a:p>
          <a:p>
            <a:pPr>
              <a:spcBef>
                <a:spcPts val="200"/>
              </a:spcBef>
            </a:pPr>
            <a:r>
              <a:rPr lang="en-US" sz="1400" b="0" dirty="0">
                <a:latin typeface="Courier New" panose="02070309020205020404" pitchFamily="49" charset="0"/>
                <a:cs typeface="Courier New" panose="02070309020205020404" pitchFamily="49" charset="0"/>
              </a:rPr>
              <a:t>      </a:t>
            </a:r>
            <a:r>
              <a:rPr lang="en-US" sz="1400" b="0" dirty="0" err="1">
                <a:latin typeface="Courier New" panose="02070309020205020404" pitchFamily="49" charset="0"/>
                <a:cs typeface="Courier New" panose="02070309020205020404" pitchFamily="49" charset="0"/>
              </a:rPr>
              <a:t>makeSet</a:t>
            </a:r>
            <a:r>
              <a:rPr lang="en-US" sz="1400" b="0" dirty="0">
                <a:latin typeface="Courier New" panose="02070309020205020404" pitchFamily="49" charset="0"/>
                <a:cs typeface="Courier New" panose="02070309020205020404" pitchFamily="49" charset="0"/>
              </a:rPr>
              <a:t>(v);</a:t>
            </a:r>
          </a:p>
          <a:p>
            <a:pPr>
              <a:spcBef>
                <a:spcPts val="200"/>
              </a:spcBef>
            </a:pPr>
            <a:r>
              <a:rPr lang="en-US" sz="1400" dirty="0">
                <a:latin typeface="Courier New" panose="02070309020205020404" pitchFamily="49" charset="0"/>
                <a:cs typeface="Courier New" panose="02070309020205020404" pitchFamily="49" charset="0"/>
              </a:rPr>
              <a:t>   }</a:t>
            </a:r>
            <a:endParaRPr lang="en-US" sz="1400" b="0" dirty="0">
              <a:latin typeface="Courier New" panose="02070309020205020404" pitchFamily="49" charset="0"/>
              <a:cs typeface="Courier New" panose="02070309020205020404" pitchFamily="49" charset="0"/>
            </a:endParaRPr>
          </a:p>
          <a:p>
            <a:pPr>
              <a:spcBef>
                <a:spcPts val="200"/>
              </a:spcBef>
            </a:pPr>
            <a:r>
              <a:rPr lang="en-US" sz="1400" dirty="0">
                <a:latin typeface="Courier New" panose="02070309020205020404" pitchFamily="49" charset="0"/>
                <a:cs typeface="Courier New" panose="02070309020205020404" pitchFamily="49" charset="0"/>
              </a:rPr>
              <a:t>   sort the edges by weight</a:t>
            </a:r>
          </a:p>
          <a:p>
            <a:pPr>
              <a:spcBef>
                <a:spcPts val="200"/>
              </a:spcBef>
            </a:pPr>
            <a:r>
              <a:rPr lang="en-US" sz="1400" dirty="0">
                <a:latin typeface="Courier New" panose="02070309020205020404" pitchFamily="49" charset="0"/>
                <a:cs typeface="Courier New" panose="02070309020205020404" pitchFamily="49" charset="0"/>
              </a:rPr>
              <a:t>   foreach(edge (u, v) in sorted order){</a:t>
            </a:r>
          </a:p>
          <a:p>
            <a:pPr>
              <a:spcBef>
                <a:spcPts val="200"/>
              </a:spcBef>
            </a:pPr>
            <a:r>
              <a:rPr lang="en-US" sz="1400" dirty="0">
                <a:latin typeface="Courier New" panose="02070309020205020404" pitchFamily="49" charset="0"/>
                <a:cs typeface="Courier New" panose="02070309020205020404" pitchFamily="49" charset="0"/>
              </a:rPr>
              <a:t>      if(</a:t>
            </a:r>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(v) is not the same as </a:t>
            </a:r>
            <a:r>
              <a:rPr lang="en-US" sz="1400" dirty="0" err="1">
                <a:latin typeface="Courier New" panose="02070309020205020404" pitchFamily="49" charset="0"/>
                <a:cs typeface="Courier New" panose="02070309020205020404" pitchFamily="49" charset="0"/>
              </a:rPr>
              <a:t>findSet</a:t>
            </a:r>
            <a:r>
              <a:rPr lang="en-US" sz="1400" dirty="0">
                <a:latin typeface="Courier New" panose="02070309020205020404" pitchFamily="49" charset="0"/>
                <a:cs typeface="Courier New" panose="02070309020205020404" pitchFamily="49" charset="0"/>
              </a:rPr>
              <a:t>(u)){</a:t>
            </a:r>
          </a:p>
          <a:p>
            <a:pPr>
              <a:spcBef>
                <a:spcPts val="200"/>
              </a:spcBef>
            </a:pPr>
            <a:r>
              <a:rPr lang="en-US" sz="1400" dirty="0">
                <a:latin typeface="Courier New" panose="02070309020205020404" pitchFamily="49" charset="0"/>
                <a:cs typeface="Courier New" panose="02070309020205020404" pitchFamily="49" charset="0"/>
              </a:rPr>
              <a:t>		union(u, v)</a:t>
            </a:r>
          </a:p>
          <a:p>
            <a:pPr>
              <a:spcBef>
                <a:spcPts val="200"/>
              </a:spcBef>
            </a:pPr>
            <a:r>
              <a:rPr lang="en-US" sz="1400" dirty="0">
                <a:latin typeface="Courier New" panose="02070309020205020404" pitchFamily="49" charset="0"/>
                <a:cs typeface="Courier New" panose="02070309020205020404" pitchFamily="49" charset="0"/>
              </a:rPr>
              <a:t>         add (u, v) to the MST</a:t>
            </a:r>
          </a:p>
          <a:p>
            <a:pPr>
              <a:spcBef>
                <a:spcPts val="200"/>
              </a:spcBef>
            </a:pPr>
            <a:r>
              <a:rPr lang="en-US" sz="1400" dirty="0">
                <a:latin typeface="Courier New" panose="02070309020205020404" pitchFamily="49" charset="0"/>
                <a:cs typeface="Courier New" panose="02070309020205020404" pitchFamily="49" charset="0"/>
              </a:rPr>
              <a:t>      }</a:t>
            </a:r>
          </a:p>
          <a:p>
            <a:pPr>
              <a:spcBef>
                <a:spcPts val="200"/>
              </a:spcBef>
            </a:pPr>
            <a:r>
              <a:rPr lang="en-US" sz="1400" dirty="0">
                <a:latin typeface="Courier New" panose="02070309020205020404" pitchFamily="49" charset="0"/>
                <a:cs typeface="Courier New" panose="02070309020205020404" pitchFamily="49" charset="0"/>
              </a:rPr>
              <a:t>   }</a:t>
            </a:r>
            <a:endParaRPr lang="en-US" sz="1400" dirty="0"/>
          </a:p>
        </p:txBody>
      </p:sp>
    </p:spTree>
    <p:extLst>
      <p:ext uri="{BB962C8B-B14F-4D97-AF65-F5344CB8AC3E}">
        <p14:creationId xmlns:p14="http://schemas.microsoft.com/office/powerpoint/2010/main" val="111427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5">
                                            <p:txEl>
                                              <p:pRg st="1" end="1"/>
                                            </p:txEl>
                                          </p:spTgt>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7">
                                            <p:txEl>
                                              <p:pRg st="5" end="5"/>
                                            </p:txEl>
                                          </p:spTgt>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5">
                                            <p:txEl>
                                              <p:pRg st="7" end="7"/>
                                            </p:txEl>
                                          </p:spTgt>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3EF5AD-0C7A-FC4C-B817-E74605273307}"/>
              </a:ext>
            </a:extLst>
          </p:cNvPr>
          <p:cNvSpPr>
            <a:spLocks noGrp="1"/>
          </p:cNvSpPr>
          <p:nvPr>
            <p:ph type="title"/>
          </p:nvPr>
        </p:nvSpPr>
        <p:spPr/>
        <p:txBody>
          <a:bodyPr>
            <a:normAutofit fontScale="90000"/>
          </a:bodyPr>
          <a:lstStyle/>
          <a:p>
            <a:r>
              <a:rPr lang="en-US" dirty="0"/>
              <a:t>Kruskal’s with disjoint sets on the side example</a:t>
            </a:r>
          </a:p>
        </p:txBody>
      </p:sp>
      <p:sp>
        <p:nvSpPr>
          <p:cNvPr id="4" name="Footer Placeholder 3">
            <a:extLst>
              <a:ext uri="{FF2B5EF4-FFF2-40B4-BE49-F238E27FC236}">
                <a16:creationId xmlns:a16="http://schemas.microsoft.com/office/drawing/2014/main" id="{8861F5F3-60B9-BE49-88FC-29B3894CEE7C}"/>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5BBFAFFA-5026-6D42-9BC4-B0FD19750CC5}"/>
              </a:ext>
            </a:extLst>
          </p:cNvPr>
          <p:cNvSpPr>
            <a:spLocks noGrp="1"/>
          </p:cNvSpPr>
          <p:nvPr>
            <p:ph type="sldNum" sz="quarter" idx="12"/>
          </p:nvPr>
        </p:nvSpPr>
        <p:spPr/>
        <p:txBody>
          <a:bodyPr/>
          <a:lstStyle/>
          <a:p>
            <a:fld id="{659665DE-58FC-41F4-AC58-2C90A5E00527}" type="slidenum">
              <a:rPr lang="en-US" smtClean="0"/>
              <a:t>17</a:t>
            </a:fld>
            <a:endParaRPr lang="en-US"/>
          </a:p>
        </p:txBody>
      </p:sp>
      <p:pic>
        <p:nvPicPr>
          <p:cNvPr id="7" name="Picture 6">
            <a:extLst>
              <a:ext uri="{FF2B5EF4-FFF2-40B4-BE49-F238E27FC236}">
                <a16:creationId xmlns:a16="http://schemas.microsoft.com/office/drawing/2014/main" id="{C1A4AB71-6408-0E4B-B764-029F287AB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9194" y="1252191"/>
            <a:ext cx="5901459" cy="4882596"/>
          </a:xfrm>
          <a:prstGeom prst="rect">
            <a:avLst/>
          </a:prstGeom>
        </p:spPr>
      </p:pic>
      <p:sp>
        <p:nvSpPr>
          <p:cNvPr id="6" name="TextBox 5">
            <a:extLst>
              <a:ext uri="{FF2B5EF4-FFF2-40B4-BE49-F238E27FC236}">
                <a16:creationId xmlns:a16="http://schemas.microsoft.com/office/drawing/2014/main" id="{B01F7C57-82BA-7F45-8F2F-28FECF583932}"/>
              </a:ext>
            </a:extLst>
          </p:cNvPr>
          <p:cNvSpPr txBox="1"/>
          <p:nvPr/>
        </p:nvSpPr>
        <p:spPr>
          <a:xfrm>
            <a:off x="575239" y="1463857"/>
            <a:ext cx="6450996" cy="3708708"/>
          </a:xfrm>
          <a:prstGeom prst="rect">
            <a:avLst/>
          </a:prstGeom>
          <a:noFill/>
          <a:ln>
            <a:solidFill>
              <a:srgbClr val="4C3282"/>
            </a:solidFill>
          </a:ln>
        </p:spPr>
        <p:txBody>
          <a:bodyPr wrap="square" rtlCol="0">
            <a:spAutoFit/>
          </a:bodyPr>
          <a:lstStyle/>
          <a:p>
            <a:pPr>
              <a:spcBef>
                <a:spcPts val="200"/>
              </a:spcBef>
            </a:pPr>
            <a:r>
              <a:rPr lang="en-US" sz="2000" dirty="0" err="1">
                <a:latin typeface="Courier New" panose="02070309020205020404" pitchFamily="49" charset="0"/>
                <a:cs typeface="Courier New" panose="02070309020205020404" pitchFamily="49" charset="0"/>
              </a:rPr>
              <a:t>KruskalMST</a:t>
            </a:r>
            <a:r>
              <a:rPr lang="en-US" sz="2000" dirty="0">
                <a:latin typeface="Courier New" panose="02070309020205020404" pitchFamily="49" charset="0"/>
                <a:cs typeface="Courier New" panose="02070309020205020404" pitchFamily="49" charset="0"/>
              </a:rPr>
              <a:t>(Graph G) </a:t>
            </a:r>
          </a:p>
          <a:p>
            <a:pPr>
              <a:spcBef>
                <a:spcPts val="200"/>
              </a:spcBef>
            </a:pPr>
            <a:r>
              <a:rPr lang="en-US" sz="2000" dirty="0">
                <a:latin typeface="Courier New" panose="02070309020205020404" pitchFamily="49" charset="0"/>
                <a:cs typeface="Courier New" panose="02070309020205020404" pitchFamily="49" charset="0"/>
              </a:rPr>
              <a:t>   foreach (V : </a:t>
            </a:r>
            <a:r>
              <a:rPr lang="en-US" sz="2000" dirty="0" err="1">
                <a:latin typeface="Courier New" panose="02070309020205020404" pitchFamily="49" charset="0"/>
                <a:cs typeface="Courier New" panose="02070309020205020404" pitchFamily="49" charset="0"/>
              </a:rPr>
              <a:t>G.vertices</a:t>
            </a:r>
            <a:r>
              <a:rPr lang="en-US" sz="2000" dirty="0">
                <a:latin typeface="Courier New" panose="02070309020205020404" pitchFamily="49" charset="0"/>
                <a:cs typeface="Courier New" panose="02070309020205020404" pitchFamily="49" charset="0"/>
              </a:rPr>
              <a:t>) {</a:t>
            </a:r>
          </a:p>
          <a:p>
            <a:pPr>
              <a:spcBef>
                <a:spcPts val="200"/>
              </a:spcBef>
            </a:pPr>
            <a:r>
              <a:rPr lang="en-US" sz="2000" b="0" dirty="0">
                <a:latin typeface="Courier New" panose="02070309020205020404" pitchFamily="49" charset="0"/>
                <a:cs typeface="Courier New" panose="02070309020205020404" pitchFamily="49" charset="0"/>
              </a:rPr>
              <a:t>      </a:t>
            </a:r>
            <a:r>
              <a:rPr lang="en-US" sz="2000" b="0" dirty="0" err="1">
                <a:latin typeface="Courier New" panose="02070309020205020404" pitchFamily="49" charset="0"/>
                <a:cs typeface="Courier New" panose="02070309020205020404" pitchFamily="49" charset="0"/>
              </a:rPr>
              <a:t>makeSet</a:t>
            </a:r>
            <a:r>
              <a:rPr lang="en-US" sz="2000" b="0" dirty="0">
                <a:latin typeface="Courier New" panose="02070309020205020404" pitchFamily="49" charset="0"/>
                <a:cs typeface="Courier New" panose="02070309020205020404" pitchFamily="49" charset="0"/>
              </a:rPr>
              <a:t>(v);</a:t>
            </a:r>
          </a:p>
          <a:p>
            <a:pPr>
              <a:spcBef>
                <a:spcPts val="200"/>
              </a:spcBef>
            </a:pPr>
            <a:r>
              <a:rPr lang="en-US" sz="2000" dirty="0">
                <a:latin typeface="Courier New" panose="02070309020205020404" pitchFamily="49" charset="0"/>
                <a:cs typeface="Courier New" panose="02070309020205020404" pitchFamily="49" charset="0"/>
              </a:rPr>
              <a:t>   }</a:t>
            </a:r>
            <a:endParaRPr lang="en-US" sz="2000" b="0" dirty="0">
              <a:latin typeface="Courier New" panose="02070309020205020404" pitchFamily="49" charset="0"/>
              <a:cs typeface="Courier New" panose="02070309020205020404" pitchFamily="49" charset="0"/>
            </a:endParaRPr>
          </a:p>
          <a:p>
            <a:pPr>
              <a:spcBef>
                <a:spcPts val="200"/>
              </a:spcBef>
            </a:pPr>
            <a:r>
              <a:rPr lang="en-US" sz="2000" dirty="0">
                <a:latin typeface="Courier New" panose="02070309020205020404" pitchFamily="49" charset="0"/>
                <a:cs typeface="Courier New" panose="02070309020205020404" pitchFamily="49" charset="0"/>
              </a:rPr>
              <a:t>   sort the edges by weight</a:t>
            </a:r>
          </a:p>
          <a:p>
            <a:pPr>
              <a:spcBef>
                <a:spcPts val="200"/>
              </a:spcBef>
            </a:pPr>
            <a:r>
              <a:rPr lang="en-US" sz="2000" dirty="0">
                <a:latin typeface="Courier New" panose="02070309020205020404" pitchFamily="49" charset="0"/>
                <a:cs typeface="Courier New" panose="02070309020205020404" pitchFamily="49" charset="0"/>
              </a:rPr>
              <a:t>   foreach(edge (u, v) in sorted order){</a:t>
            </a:r>
          </a:p>
          <a:p>
            <a:pPr>
              <a:spcBef>
                <a:spcPts val="200"/>
              </a:spcBef>
            </a:pPr>
            <a:r>
              <a:rPr lang="en-US" sz="2000" dirty="0">
                <a:latin typeface="Courier New" panose="02070309020205020404" pitchFamily="49" charset="0"/>
                <a:cs typeface="Courier New" panose="02070309020205020404" pitchFamily="49" charset="0"/>
              </a:rPr>
              <a:t>      if(</a:t>
            </a:r>
            <a:r>
              <a:rPr lang="en-US" sz="2000" dirty="0" err="1">
                <a:latin typeface="Courier New" panose="02070309020205020404" pitchFamily="49" charset="0"/>
                <a:cs typeface="Courier New" panose="02070309020205020404" pitchFamily="49" charset="0"/>
              </a:rPr>
              <a:t>findSet</a:t>
            </a:r>
            <a:r>
              <a:rPr lang="en-US" sz="2000" dirty="0">
                <a:latin typeface="Courier New" panose="02070309020205020404" pitchFamily="49" charset="0"/>
                <a:cs typeface="Courier New" panose="02070309020205020404" pitchFamily="49" charset="0"/>
              </a:rPr>
              <a:t>(v) is not the same as 			</a:t>
            </a:r>
            <a:r>
              <a:rPr lang="en-US" sz="2000" dirty="0" err="1">
                <a:latin typeface="Courier New" panose="02070309020205020404" pitchFamily="49" charset="0"/>
                <a:cs typeface="Courier New" panose="02070309020205020404" pitchFamily="49" charset="0"/>
              </a:rPr>
              <a:t>findSet</a:t>
            </a:r>
            <a:r>
              <a:rPr lang="en-US" sz="2000" dirty="0">
                <a:latin typeface="Courier New" panose="02070309020205020404" pitchFamily="49" charset="0"/>
                <a:cs typeface="Courier New" panose="02070309020205020404" pitchFamily="49" charset="0"/>
              </a:rPr>
              <a:t>(u)){</a:t>
            </a:r>
          </a:p>
          <a:p>
            <a:pPr>
              <a:spcBef>
                <a:spcPts val="200"/>
              </a:spcBef>
            </a:pPr>
            <a:r>
              <a:rPr lang="en-US" sz="2000" dirty="0">
                <a:latin typeface="Courier New" panose="02070309020205020404" pitchFamily="49" charset="0"/>
                <a:cs typeface="Courier New" panose="02070309020205020404" pitchFamily="49" charset="0"/>
              </a:rPr>
              <a:t>         union(u, v)</a:t>
            </a:r>
          </a:p>
          <a:p>
            <a:pPr>
              <a:spcBef>
                <a:spcPts val="200"/>
              </a:spcBef>
            </a:pPr>
            <a:r>
              <a:rPr lang="en-US" sz="2000" dirty="0">
                <a:latin typeface="Courier New" panose="02070309020205020404" pitchFamily="49" charset="0"/>
                <a:cs typeface="Courier New" panose="02070309020205020404" pitchFamily="49" charset="0"/>
              </a:rPr>
              <a:t>      }</a:t>
            </a:r>
          </a:p>
          <a:p>
            <a:pPr>
              <a:spcBef>
                <a:spcPts val="200"/>
              </a:spcBef>
            </a:pPr>
            <a:r>
              <a:rPr lang="en-US" sz="2000" dirty="0">
                <a:latin typeface="Courier New" panose="02070309020205020404" pitchFamily="49" charset="0"/>
                <a:cs typeface="Courier New" panose="02070309020205020404" pitchFamily="49" charset="0"/>
              </a:rPr>
              <a:t>   }</a:t>
            </a:r>
            <a:endParaRPr lang="en-US" sz="2000" dirty="0"/>
          </a:p>
        </p:txBody>
      </p:sp>
    </p:spTree>
    <p:extLst>
      <p:ext uri="{BB962C8B-B14F-4D97-AF65-F5344CB8AC3E}">
        <p14:creationId xmlns:p14="http://schemas.microsoft.com/office/powerpoint/2010/main" val="9575977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F67C0-460D-964B-95A4-A25FB99263F6}"/>
              </a:ext>
            </a:extLst>
          </p:cNvPr>
          <p:cNvSpPr>
            <a:spLocks noGrp="1"/>
          </p:cNvSpPr>
          <p:nvPr>
            <p:ph type="title"/>
          </p:nvPr>
        </p:nvSpPr>
        <p:spPr/>
        <p:txBody>
          <a:bodyPr>
            <a:normAutofit/>
          </a:bodyPr>
          <a:lstStyle/>
          <a:p>
            <a:r>
              <a:rPr lang="en-US" dirty="0"/>
              <a:t>Why are we doing this again? (continued)</a:t>
            </a:r>
          </a:p>
        </p:txBody>
      </p:sp>
      <p:sp>
        <p:nvSpPr>
          <p:cNvPr id="3" name="Content Placeholder 2">
            <a:extLst>
              <a:ext uri="{FF2B5EF4-FFF2-40B4-BE49-F238E27FC236}">
                <a16:creationId xmlns:a16="http://schemas.microsoft.com/office/drawing/2014/main" id="{A88DE711-0B5E-4740-8E20-1AAD0DFF98AE}"/>
              </a:ext>
            </a:extLst>
          </p:cNvPr>
          <p:cNvSpPr>
            <a:spLocks noGrp="1"/>
          </p:cNvSpPr>
          <p:nvPr>
            <p:ph idx="1"/>
          </p:nvPr>
        </p:nvSpPr>
        <p:spPr/>
        <p:txBody>
          <a:bodyPr/>
          <a:lstStyle/>
          <a:p>
            <a:r>
              <a:rPr lang="en-US" dirty="0"/>
              <a:t>Disjoint Sets help us </a:t>
            </a:r>
            <a:r>
              <a:rPr lang="en-US" b="1" dirty="0"/>
              <a:t>manage groups of distinct values</a:t>
            </a:r>
            <a:r>
              <a:rPr lang="en-US" dirty="0"/>
              <a:t>.  </a:t>
            </a:r>
          </a:p>
          <a:p>
            <a:endParaRPr lang="en-US" dirty="0"/>
          </a:p>
          <a:p>
            <a:r>
              <a:rPr lang="en-US" dirty="0"/>
              <a:t>This is a common idea in graphs, where we want to keep track of different connected components of a graph.</a:t>
            </a:r>
          </a:p>
          <a:p>
            <a:endParaRPr lang="en-US" dirty="0"/>
          </a:p>
          <a:p>
            <a:r>
              <a:rPr lang="en-US" dirty="0"/>
              <a:t>In Kruskal’s, if each connected-so-far-island of the graph is its own mini set in our disjoint set,  we can easily check that we don’t introduce cycles.  If we’re considering a new edge, we just check that the two vertices of that edge are in different mini sets by calling </a:t>
            </a:r>
            <a:r>
              <a:rPr lang="en-US" dirty="0" err="1"/>
              <a:t>findSet</a:t>
            </a:r>
            <a:r>
              <a:rPr lang="en-US" dirty="0"/>
              <a:t>.</a:t>
            </a:r>
          </a:p>
          <a:p>
            <a:pPr marL="0" indent="0">
              <a:buNone/>
            </a:pPr>
            <a:endParaRPr lang="en-US" dirty="0"/>
          </a:p>
          <a:p>
            <a:endParaRPr lang="en-US" dirty="0"/>
          </a:p>
          <a:p>
            <a:endParaRPr lang="en-US" dirty="0"/>
          </a:p>
        </p:txBody>
      </p:sp>
      <p:sp>
        <p:nvSpPr>
          <p:cNvPr id="4" name="Footer Placeholder 3">
            <a:extLst>
              <a:ext uri="{FF2B5EF4-FFF2-40B4-BE49-F238E27FC236}">
                <a16:creationId xmlns:a16="http://schemas.microsoft.com/office/drawing/2014/main" id="{9C1BF4B3-6930-4343-B90C-D6029B5FD54E}"/>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2DACD1D-952E-7547-84F3-019D936DAE6B}"/>
              </a:ext>
            </a:extLst>
          </p:cNvPr>
          <p:cNvSpPr>
            <a:spLocks noGrp="1"/>
          </p:cNvSpPr>
          <p:nvPr>
            <p:ph type="sldNum" sz="quarter" idx="12"/>
          </p:nvPr>
        </p:nvSpPr>
        <p:spPr/>
        <p:txBody>
          <a:bodyPr/>
          <a:lstStyle/>
          <a:p>
            <a:fld id="{659665DE-58FC-41F4-AC58-2C90A5E00527}" type="slidenum">
              <a:rPr lang="en-US" smtClean="0"/>
              <a:t>18</a:t>
            </a:fld>
            <a:endParaRPr lang="en-US"/>
          </a:p>
        </p:txBody>
      </p:sp>
    </p:spTree>
    <p:extLst>
      <p:ext uri="{BB962C8B-B14F-4D97-AF65-F5344CB8AC3E}">
        <p14:creationId xmlns:p14="http://schemas.microsoft.com/office/powerpoint/2010/main" val="3479280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782B64-2B17-5E43-B345-ED720BF77496}"/>
              </a:ext>
            </a:extLst>
          </p:cNvPr>
          <p:cNvSpPr>
            <a:spLocks noGrp="1"/>
          </p:cNvSpPr>
          <p:nvPr>
            <p:ph type="title"/>
          </p:nvPr>
        </p:nvSpPr>
        <p:spPr/>
        <p:txBody>
          <a:bodyPr/>
          <a:lstStyle/>
          <a:p>
            <a:r>
              <a:rPr lang="en-US" dirty="0"/>
              <a:t>1 min break</a:t>
            </a:r>
          </a:p>
        </p:txBody>
      </p:sp>
      <p:sp>
        <p:nvSpPr>
          <p:cNvPr id="3" name="Content Placeholder 2">
            <a:extLst>
              <a:ext uri="{FF2B5EF4-FFF2-40B4-BE49-F238E27FC236}">
                <a16:creationId xmlns:a16="http://schemas.microsoft.com/office/drawing/2014/main" id="{A01A5061-A76C-7346-848D-71068676886C}"/>
              </a:ext>
            </a:extLst>
          </p:cNvPr>
          <p:cNvSpPr>
            <a:spLocks noGrp="1"/>
          </p:cNvSpPr>
          <p:nvPr>
            <p:ph idx="1"/>
          </p:nvPr>
        </p:nvSpPr>
        <p:spPr/>
        <p:txBody>
          <a:bodyPr/>
          <a:lstStyle/>
          <a:p>
            <a:r>
              <a:rPr lang="en-US" dirty="0"/>
              <a:t>Take a second to review notes with your neighbors, ask questions, try to clear up any confusions you have… we’ll group back up and see if there are still any unanswered questions then!</a:t>
            </a:r>
          </a:p>
        </p:txBody>
      </p:sp>
      <p:sp>
        <p:nvSpPr>
          <p:cNvPr id="4" name="Footer Placeholder 3">
            <a:extLst>
              <a:ext uri="{FF2B5EF4-FFF2-40B4-BE49-F238E27FC236}">
                <a16:creationId xmlns:a16="http://schemas.microsoft.com/office/drawing/2014/main" id="{FC31F018-E19D-4E47-B346-1D81E3CE770A}"/>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3BD0054-3A27-D74F-A2D5-1DADF1F3131F}"/>
              </a:ext>
            </a:extLst>
          </p:cNvPr>
          <p:cNvSpPr>
            <a:spLocks noGrp="1"/>
          </p:cNvSpPr>
          <p:nvPr>
            <p:ph type="sldNum" sz="quarter" idx="12"/>
          </p:nvPr>
        </p:nvSpPr>
        <p:spPr/>
        <p:txBody>
          <a:bodyPr/>
          <a:lstStyle/>
          <a:p>
            <a:fld id="{659665DE-58FC-41F4-AC58-2C90A5E00527}" type="slidenum">
              <a:rPr lang="en-US" smtClean="0"/>
              <a:t>19</a:t>
            </a:fld>
            <a:endParaRPr lang="en-US"/>
          </a:p>
        </p:txBody>
      </p:sp>
    </p:spTree>
    <p:extLst>
      <p:ext uri="{BB962C8B-B14F-4D97-AF65-F5344CB8AC3E}">
        <p14:creationId xmlns:p14="http://schemas.microsoft.com/office/powerpoint/2010/main" val="3721139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1CAD2-EFBF-4B41-AEF7-1740C75BD126}"/>
              </a:ext>
            </a:extLst>
          </p:cNvPr>
          <p:cNvSpPr>
            <a:spLocks noGrp="1"/>
          </p:cNvSpPr>
          <p:nvPr>
            <p:ph type="title"/>
          </p:nvPr>
        </p:nvSpPr>
        <p:spPr/>
        <p:txBody>
          <a:bodyPr/>
          <a:lstStyle/>
          <a:p>
            <a:r>
              <a:rPr lang="en-US" dirty="0"/>
              <a:t>Warmup</a:t>
            </a:r>
          </a:p>
        </p:txBody>
      </p:sp>
      <p:sp>
        <p:nvSpPr>
          <p:cNvPr id="4" name="Footer Placeholder 3">
            <a:extLst>
              <a:ext uri="{FF2B5EF4-FFF2-40B4-BE49-F238E27FC236}">
                <a16:creationId xmlns:a16="http://schemas.microsoft.com/office/drawing/2014/main" id="{3EEE954F-DE0D-194C-9B10-275FC904060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65D4EF8-A788-9C4A-88B2-3758B4B14287}"/>
              </a:ext>
            </a:extLst>
          </p:cNvPr>
          <p:cNvSpPr>
            <a:spLocks noGrp="1"/>
          </p:cNvSpPr>
          <p:nvPr>
            <p:ph type="sldNum" sz="quarter" idx="12"/>
          </p:nvPr>
        </p:nvSpPr>
        <p:spPr/>
        <p:txBody>
          <a:bodyPr/>
          <a:lstStyle/>
          <a:p>
            <a:fld id="{659665DE-58FC-41F4-AC58-2C90A5E00527}" type="slidenum">
              <a:rPr lang="en-US" smtClean="0"/>
              <a:t>2</a:t>
            </a:fld>
            <a:endParaRPr lang="en-US"/>
          </a:p>
        </p:txBody>
      </p:sp>
      <p:pic>
        <p:nvPicPr>
          <p:cNvPr id="49" name="Picture 48">
            <a:extLst>
              <a:ext uri="{FF2B5EF4-FFF2-40B4-BE49-F238E27FC236}">
                <a16:creationId xmlns:a16="http://schemas.microsoft.com/office/drawing/2014/main" id="{44D35237-45A2-D54E-B9D6-98A13449B6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63573" y="2037363"/>
            <a:ext cx="5901459" cy="4882596"/>
          </a:xfrm>
          <a:prstGeom prst="rect">
            <a:avLst/>
          </a:prstGeom>
        </p:spPr>
      </p:pic>
      <p:sp>
        <p:nvSpPr>
          <p:cNvPr id="7" name="TextBox 6">
            <a:extLst>
              <a:ext uri="{FF2B5EF4-FFF2-40B4-BE49-F238E27FC236}">
                <a16:creationId xmlns:a16="http://schemas.microsoft.com/office/drawing/2014/main" id="{B9174DF7-2C40-A94F-B1A4-2027347ECB9D}"/>
              </a:ext>
            </a:extLst>
          </p:cNvPr>
          <p:cNvSpPr txBox="1"/>
          <p:nvPr/>
        </p:nvSpPr>
        <p:spPr>
          <a:xfrm>
            <a:off x="188728" y="3073811"/>
            <a:ext cx="7196372" cy="3067506"/>
          </a:xfrm>
          <a:prstGeom prst="rect">
            <a:avLst/>
          </a:prstGeom>
          <a:noFill/>
          <a:ln>
            <a:solidFill>
              <a:srgbClr val="B6A479"/>
            </a:solidFill>
          </a:ln>
        </p:spPr>
        <p:txBody>
          <a:bodyPr wrap="square" rtlCol="0">
            <a:spAutoFit/>
          </a:bodyPr>
          <a:lstStyle/>
          <a:p>
            <a:pPr>
              <a:spcBef>
                <a:spcPts val="200"/>
              </a:spcBef>
            </a:pPr>
            <a:r>
              <a:rPr lang="en-US" dirty="0" err="1">
                <a:latin typeface="Courier New" panose="02070309020205020404" pitchFamily="49" charset="0"/>
                <a:cs typeface="Courier New" panose="02070309020205020404" pitchFamily="49" charset="0"/>
              </a:rPr>
              <a:t>KruskalMST</a:t>
            </a:r>
            <a:r>
              <a:rPr lang="en-US" dirty="0">
                <a:latin typeface="Courier New" panose="02070309020205020404" pitchFamily="49" charset="0"/>
                <a:cs typeface="Courier New" panose="02070309020205020404" pitchFamily="49" charset="0"/>
              </a:rPr>
              <a:t>(Graph G) </a:t>
            </a:r>
          </a:p>
          <a:p>
            <a:pPr>
              <a:spcBef>
                <a:spcPts val="200"/>
              </a:spcBef>
            </a:pPr>
            <a:r>
              <a:rPr lang="en-US" dirty="0">
                <a:latin typeface="Courier New" panose="02070309020205020404" pitchFamily="49" charset="0"/>
                <a:cs typeface="Courier New" panose="02070309020205020404" pitchFamily="49" charset="0"/>
              </a:rPr>
              <a:t>   initialize each vertex to be an independent component</a:t>
            </a:r>
            <a:endParaRPr lang="en-US" b="0" dirty="0">
              <a:latin typeface="Courier New" panose="02070309020205020404" pitchFamily="49" charset="0"/>
              <a:cs typeface="Courier New" panose="02070309020205020404" pitchFamily="49" charset="0"/>
            </a:endParaRPr>
          </a:p>
          <a:p>
            <a:pPr>
              <a:spcBef>
                <a:spcPts val="200"/>
              </a:spcBef>
            </a:pPr>
            <a:r>
              <a:rPr lang="en-US" dirty="0">
                <a:latin typeface="Courier New" panose="02070309020205020404" pitchFamily="49" charset="0"/>
                <a:cs typeface="Courier New" panose="02070309020205020404" pitchFamily="49" charset="0"/>
              </a:rPr>
              <a:t>   sort the edges by weight</a:t>
            </a:r>
          </a:p>
          <a:p>
            <a:pPr>
              <a:spcBef>
                <a:spcPts val="200"/>
              </a:spcBef>
            </a:pPr>
            <a:r>
              <a:rPr lang="en-US" dirty="0">
                <a:latin typeface="Courier New" panose="02070309020205020404" pitchFamily="49" charset="0"/>
                <a:cs typeface="Courier New" panose="02070309020205020404" pitchFamily="49" charset="0"/>
              </a:rPr>
              <a:t>   foreach(edge (u, v) in sorted order){</a:t>
            </a:r>
          </a:p>
          <a:p>
            <a:pPr>
              <a:spcBef>
                <a:spcPts val="200"/>
              </a:spcBef>
            </a:pPr>
            <a:r>
              <a:rPr lang="en-US" dirty="0">
                <a:latin typeface="Courier New" panose="02070309020205020404" pitchFamily="49" charset="0"/>
                <a:cs typeface="Courier New" panose="02070309020205020404" pitchFamily="49" charset="0"/>
              </a:rPr>
              <a:t>      if(u and v are in different components){</a:t>
            </a:r>
          </a:p>
          <a:p>
            <a:pPr>
              <a:spcBef>
                <a:spcPts val="200"/>
              </a:spcBef>
            </a:pPr>
            <a:r>
              <a:rPr lang="en-US" dirty="0">
                <a:latin typeface="Courier New" panose="02070309020205020404" pitchFamily="49" charset="0"/>
                <a:cs typeface="Courier New" panose="02070309020205020404" pitchFamily="49" charset="0"/>
              </a:rPr>
              <a:t>         add (</a:t>
            </a:r>
            <a:r>
              <a:rPr lang="en-US" dirty="0" err="1">
                <a:latin typeface="Courier New" panose="02070309020205020404" pitchFamily="49" charset="0"/>
                <a:cs typeface="Courier New" panose="02070309020205020404" pitchFamily="49" charset="0"/>
              </a:rPr>
              <a:t>u,v</a:t>
            </a:r>
            <a:r>
              <a:rPr lang="en-US" dirty="0">
                <a:latin typeface="Courier New" panose="02070309020205020404" pitchFamily="49" charset="0"/>
                <a:cs typeface="Courier New" panose="02070309020205020404" pitchFamily="49" charset="0"/>
              </a:rPr>
              <a:t>) to the MST</a:t>
            </a:r>
          </a:p>
          <a:p>
            <a:pPr>
              <a:spcBef>
                <a:spcPts val="200"/>
              </a:spcBef>
            </a:pPr>
            <a:r>
              <a:rPr lang="en-US" dirty="0">
                <a:latin typeface="Courier New" panose="02070309020205020404" pitchFamily="49" charset="0"/>
                <a:cs typeface="Courier New" panose="02070309020205020404" pitchFamily="49" charset="0"/>
              </a:rPr>
              <a:t>         update u and v to be in the same component</a:t>
            </a:r>
          </a:p>
          <a:p>
            <a:pPr>
              <a:spcBef>
                <a:spcPts val="200"/>
              </a:spcBef>
            </a:pPr>
            <a:r>
              <a:rPr lang="en-US" dirty="0">
                <a:latin typeface="Courier New" panose="02070309020205020404" pitchFamily="49" charset="0"/>
                <a:cs typeface="Courier New" panose="02070309020205020404" pitchFamily="49" charset="0"/>
              </a:rPr>
              <a:t>      }</a:t>
            </a:r>
          </a:p>
          <a:p>
            <a:pPr>
              <a:spcBef>
                <a:spcPts val="200"/>
              </a:spcBef>
            </a:pPr>
            <a:r>
              <a:rPr lang="en-US" dirty="0">
                <a:latin typeface="Courier New" panose="02070309020205020404" pitchFamily="49" charset="0"/>
                <a:cs typeface="Courier New" panose="02070309020205020404" pitchFamily="49" charset="0"/>
              </a:rPr>
              <a:t>   }</a:t>
            </a:r>
            <a:endParaRPr lang="en-US" dirty="0"/>
          </a:p>
        </p:txBody>
      </p:sp>
      <p:sp>
        <p:nvSpPr>
          <p:cNvPr id="9" name="TextBox 8">
            <a:extLst>
              <a:ext uri="{FF2B5EF4-FFF2-40B4-BE49-F238E27FC236}">
                <a16:creationId xmlns:a16="http://schemas.microsoft.com/office/drawing/2014/main" id="{6376D1BB-DD6C-DD41-B831-0A68B94608DA}"/>
              </a:ext>
            </a:extLst>
          </p:cNvPr>
          <p:cNvSpPr txBox="1"/>
          <p:nvPr/>
        </p:nvSpPr>
        <p:spPr>
          <a:xfrm>
            <a:off x="575239" y="1158023"/>
            <a:ext cx="10600979" cy="1200329"/>
          </a:xfrm>
          <a:prstGeom prst="rect">
            <a:avLst/>
          </a:prstGeom>
          <a:noFill/>
        </p:spPr>
        <p:txBody>
          <a:bodyPr wrap="none" rtlCol="0">
            <a:spAutoFit/>
          </a:bodyPr>
          <a:lstStyle/>
          <a:p>
            <a:r>
              <a:rPr lang="en-US" dirty="0"/>
              <a:t>Run Kruskal’s algorithm on the following graph to find the MST (minimum spanning tree) of the graph below.</a:t>
            </a:r>
          </a:p>
          <a:p>
            <a:r>
              <a:rPr lang="en-US" dirty="0"/>
              <a:t> Recall the definition of a minimum spanning tree: a minimum-weight set of edges such that you can get from</a:t>
            </a:r>
          </a:p>
          <a:p>
            <a:r>
              <a:rPr lang="en-US" dirty="0"/>
              <a:t> any vertex of the graph to any other on only those edges. The set of these edges form a valid tree in the graph.</a:t>
            </a:r>
          </a:p>
          <a:p>
            <a:r>
              <a:rPr lang="en-US" dirty="0"/>
              <a:t> Below is the provided pseudocode for </a:t>
            </a:r>
            <a:r>
              <a:rPr lang="en-US" dirty="0" err="1"/>
              <a:t>Kruksal’s</a:t>
            </a:r>
            <a:r>
              <a:rPr lang="en-US" dirty="0"/>
              <a:t> algorithm to choose all the edges.</a:t>
            </a:r>
          </a:p>
        </p:txBody>
      </p:sp>
      <p:sp>
        <p:nvSpPr>
          <p:cNvPr id="50" name="TextBox 49">
            <a:extLst>
              <a:ext uri="{FF2B5EF4-FFF2-40B4-BE49-F238E27FC236}">
                <a16:creationId xmlns:a16="http://schemas.microsoft.com/office/drawing/2014/main" id="{7128114D-735F-E544-A923-AD22ABE1A1B2}"/>
              </a:ext>
            </a:extLst>
          </p:cNvPr>
          <p:cNvSpPr txBox="1"/>
          <p:nvPr/>
        </p:nvSpPr>
        <p:spPr>
          <a:xfrm>
            <a:off x="1680592" y="2545134"/>
            <a:ext cx="3039230" cy="461665"/>
          </a:xfrm>
          <a:prstGeom prst="rect">
            <a:avLst/>
          </a:prstGeom>
          <a:noFill/>
        </p:spPr>
        <p:txBody>
          <a:bodyPr wrap="none" rtlCol="0">
            <a:spAutoFit/>
          </a:bodyPr>
          <a:lstStyle/>
          <a:p>
            <a:r>
              <a:rPr lang="en-US" sz="2400" dirty="0" err="1"/>
              <a:t>PollEv.com</a:t>
            </a:r>
            <a:r>
              <a:rPr lang="en-US" sz="2400" dirty="0"/>
              <a:t>/373lecture </a:t>
            </a:r>
          </a:p>
        </p:txBody>
      </p:sp>
    </p:spTree>
    <p:extLst>
      <p:ext uri="{BB962C8B-B14F-4D97-AF65-F5344CB8AC3E}">
        <p14:creationId xmlns:p14="http://schemas.microsoft.com/office/powerpoint/2010/main" val="306775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98FB-3C71-A446-AC4D-F743ED47B976}"/>
              </a:ext>
            </a:extLst>
          </p:cNvPr>
          <p:cNvSpPr>
            <a:spLocks noGrp="1"/>
          </p:cNvSpPr>
          <p:nvPr>
            <p:ph type="title"/>
          </p:nvPr>
        </p:nvSpPr>
        <p:spPr>
          <a:xfrm>
            <a:off x="575239" y="2921666"/>
            <a:ext cx="11187259" cy="1014667"/>
          </a:xfrm>
        </p:spPr>
        <p:txBody>
          <a:bodyPr/>
          <a:lstStyle/>
          <a:p>
            <a:r>
              <a:rPr lang="en-US" dirty="0"/>
              <a:t>Implementing Disjoint Set</a:t>
            </a:r>
          </a:p>
        </p:txBody>
      </p:sp>
      <p:sp>
        <p:nvSpPr>
          <p:cNvPr id="4" name="Footer Placeholder 3">
            <a:extLst>
              <a:ext uri="{FF2B5EF4-FFF2-40B4-BE49-F238E27FC236}">
                <a16:creationId xmlns:a16="http://schemas.microsoft.com/office/drawing/2014/main" id="{5A14C4E8-18C8-D246-BDD0-3F2E2B555D3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A3B95A4-373A-5847-8C92-BA3AB7C0D13C}"/>
              </a:ext>
            </a:extLst>
          </p:cNvPr>
          <p:cNvSpPr>
            <a:spLocks noGrp="1"/>
          </p:cNvSpPr>
          <p:nvPr>
            <p:ph type="sldNum" sz="quarter" idx="12"/>
          </p:nvPr>
        </p:nvSpPr>
        <p:spPr/>
        <p:txBody>
          <a:bodyPr/>
          <a:lstStyle/>
          <a:p>
            <a:fld id="{659665DE-58FC-41F4-AC58-2C90A5E00527}" type="slidenum">
              <a:rPr lang="en-US" smtClean="0"/>
              <a:t>20</a:t>
            </a:fld>
            <a:endParaRPr lang="en-US"/>
          </a:p>
        </p:txBody>
      </p:sp>
    </p:spTree>
    <p:extLst>
      <p:ext uri="{BB962C8B-B14F-4D97-AF65-F5344CB8AC3E}">
        <p14:creationId xmlns:p14="http://schemas.microsoft.com/office/powerpoint/2010/main" val="32335313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8D7CA1-3242-7143-8A18-4A3280B579A6}"/>
              </a:ext>
            </a:extLst>
          </p:cNvPr>
          <p:cNvSpPr>
            <a:spLocks noGrp="1"/>
          </p:cNvSpPr>
          <p:nvPr>
            <p:ph type="title"/>
          </p:nvPr>
        </p:nvSpPr>
        <p:spPr/>
        <p:txBody>
          <a:bodyPr/>
          <a:lstStyle/>
          <a:p>
            <a:r>
              <a:rPr lang="en-US" dirty="0"/>
              <a:t>Implementing Disjoint Set with Dictionaries</a:t>
            </a:r>
          </a:p>
        </p:txBody>
      </p:sp>
      <p:sp>
        <p:nvSpPr>
          <p:cNvPr id="4" name="Footer Placeholder 3">
            <a:extLst>
              <a:ext uri="{FF2B5EF4-FFF2-40B4-BE49-F238E27FC236}">
                <a16:creationId xmlns:a16="http://schemas.microsoft.com/office/drawing/2014/main" id="{ED9C4936-ADF0-1746-A889-1C4F290D6102}"/>
              </a:ext>
            </a:extLst>
          </p:cNvPr>
          <p:cNvSpPr>
            <a:spLocks noGrp="1"/>
          </p:cNvSpPr>
          <p:nvPr>
            <p:ph type="ftr" sz="quarter" idx="11"/>
          </p:nvPr>
        </p:nvSpPr>
        <p:spPr>
          <a:xfrm>
            <a:off x="5715301" y="6521027"/>
            <a:ext cx="5901459" cy="274320"/>
          </a:xfrm>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A910243-8750-C540-95D5-A6889B78E075}"/>
              </a:ext>
            </a:extLst>
          </p:cNvPr>
          <p:cNvSpPr>
            <a:spLocks noGrp="1"/>
          </p:cNvSpPr>
          <p:nvPr>
            <p:ph type="sldNum" sz="quarter" idx="12"/>
          </p:nvPr>
        </p:nvSpPr>
        <p:spPr/>
        <p:txBody>
          <a:bodyPr/>
          <a:lstStyle/>
          <a:p>
            <a:fld id="{659665DE-58FC-41F4-AC58-2C90A5E00527}" type="slidenum">
              <a:rPr lang="en-US" smtClean="0"/>
              <a:t>21</a:t>
            </a:fld>
            <a:endParaRPr lang="en-US"/>
          </a:p>
        </p:txBody>
      </p:sp>
      <p:sp>
        <p:nvSpPr>
          <p:cNvPr id="7" name="TextBox 6">
            <a:extLst>
              <a:ext uri="{FF2B5EF4-FFF2-40B4-BE49-F238E27FC236}">
                <a16:creationId xmlns:a16="http://schemas.microsoft.com/office/drawing/2014/main" id="{586A60CF-E57F-9D47-B064-4F399E455524}"/>
              </a:ext>
            </a:extLst>
          </p:cNvPr>
          <p:cNvSpPr txBox="1"/>
          <p:nvPr/>
        </p:nvSpPr>
        <p:spPr>
          <a:xfrm>
            <a:off x="575239" y="1509561"/>
            <a:ext cx="5394362" cy="369332"/>
          </a:xfrm>
          <a:prstGeom prst="rect">
            <a:avLst/>
          </a:prstGeom>
          <a:noFill/>
        </p:spPr>
        <p:txBody>
          <a:bodyPr wrap="none" rtlCol="0">
            <a:spAutoFit/>
          </a:bodyPr>
          <a:lstStyle/>
          <a:p>
            <a:r>
              <a:rPr lang="en-US" dirty="0"/>
              <a:t>Approach 1: dictionary of value -&gt; set ID/representative</a:t>
            </a:r>
          </a:p>
        </p:txBody>
      </p:sp>
      <p:sp>
        <p:nvSpPr>
          <p:cNvPr id="14" name="TextBox 13">
            <a:extLst>
              <a:ext uri="{FF2B5EF4-FFF2-40B4-BE49-F238E27FC236}">
                <a16:creationId xmlns:a16="http://schemas.microsoft.com/office/drawing/2014/main" id="{B9D3FCBE-4AF4-8A4C-86C7-C1AFC8CC47C9}"/>
              </a:ext>
            </a:extLst>
          </p:cNvPr>
          <p:cNvSpPr txBox="1"/>
          <p:nvPr/>
        </p:nvSpPr>
        <p:spPr>
          <a:xfrm>
            <a:off x="6319001" y="1489609"/>
            <a:ext cx="4899226" cy="646331"/>
          </a:xfrm>
          <a:prstGeom prst="rect">
            <a:avLst/>
          </a:prstGeom>
          <a:noFill/>
        </p:spPr>
        <p:txBody>
          <a:bodyPr wrap="none" rtlCol="0">
            <a:spAutoFit/>
          </a:bodyPr>
          <a:lstStyle/>
          <a:p>
            <a:r>
              <a:rPr lang="en-US" dirty="0"/>
              <a:t>Approach 2: dictionary of ID/representative of set </a:t>
            </a:r>
          </a:p>
          <a:p>
            <a:r>
              <a:rPr lang="en-US" dirty="0"/>
              <a:t>-&gt; all the values in that set</a:t>
            </a:r>
          </a:p>
        </p:txBody>
      </p:sp>
      <p:grpSp>
        <p:nvGrpSpPr>
          <p:cNvPr id="27" name="Group 26">
            <a:extLst>
              <a:ext uri="{FF2B5EF4-FFF2-40B4-BE49-F238E27FC236}">
                <a16:creationId xmlns:a16="http://schemas.microsoft.com/office/drawing/2014/main" id="{7438F167-2D01-AB48-BE32-9C1A11B3994F}"/>
              </a:ext>
            </a:extLst>
          </p:cNvPr>
          <p:cNvGrpSpPr/>
          <p:nvPr/>
        </p:nvGrpSpPr>
        <p:grpSpPr>
          <a:xfrm>
            <a:off x="813104" y="2110188"/>
            <a:ext cx="870857" cy="3460517"/>
            <a:chOff x="1012371" y="3034758"/>
            <a:chExt cx="870857" cy="3460517"/>
          </a:xfrm>
        </p:grpSpPr>
        <p:sp>
          <p:nvSpPr>
            <p:cNvPr id="21" name="Rectangle 20">
              <a:extLst>
                <a:ext uri="{FF2B5EF4-FFF2-40B4-BE49-F238E27FC236}">
                  <a16:creationId xmlns:a16="http://schemas.microsoft.com/office/drawing/2014/main" id="{DE7987C1-842A-2F48-89FC-F86658BADE29}"/>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27C7E237-B938-E04D-BED8-102BFA4E55DA}"/>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81B2B3FE-0514-E846-B005-01F93C7FAAEA}"/>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A3F586A8-2B31-D846-AE72-6BF1A94182F2}"/>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CAB79F7E-619B-2E48-823D-9B981AE6ED17}"/>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grpSp>
        <p:nvGrpSpPr>
          <p:cNvPr id="28" name="Group 27">
            <a:extLst>
              <a:ext uri="{FF2B5EF4-FFF2-40B4-BE49-F238E27FC236}">
                <a16:creationId xmlns:a16="http://schemas.microsoft.com/office/drawing/2014/main" id="{54509F4F-9902-5946-BA5A-D06DE1A8F17D}"/>
              </a:ext>
            </a:extLst>
          </p:cNvPr>
          <p:cNvGrpSpPr/>
          <p:nvPr/>
        </p:nvGrpSpPr>
        <p:grpSpPr>
          <a:xfrm>
            <a:off x="6340771" y="2112025"/>
            <a:ext cx="870857" cy="3460517"/>
            <a:chOff x="1012371" y="3034758"/>
            <a:chExt cx="870857" cy="3460517"/>
          </a:xfrm>
        </p:grpSpPr>
        <p:sp>
          <p:nvSpPr>
            <p:cNvPr id="29" name="Rectangle 28">
              <a:extLst>
                <a:ext uri="{FF2B5EF4-FFF2-40B4-BE49-F238E27FC236}">
                  <a16:creationId xmlns:a16="http://schemas.microsoft.com/office/drawing/2014/main" id="{8C258A5F-657A-ED4C-8F8F-54621C2F2F5D}"/>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30" name="Straight Connector 29">
              <a:extLst>
                <a:ext uri="{FF2B5EF4-FFF2-40B4-BE49-F238E27FC236}">
                  <a16:creationId xmlns:a16="http://schemas.microsoft.com/office/drawing/2014/main" id="{ED45AA56-82D8-5F4D-95EC-756962E90895}"/>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31" name="Straight Connector 30">
              <a:extLst>
                <a:ext uri="{FF2B5EF4-FFF2-40B4-BE49-F238E27FC236}">
                  <a16:creationId xmlns:a16="http://schemas.microsoft.com/office/drawing/2014/main" id="{B81BE5DF-AFAC-AC4E-8880-3473AD01DF8A}"/>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a:extLst>
                <a:ext uri="{FF2B5EF4-FFF2-40B4-BE49-F238E27FC236}">
                  <a16:creationId xmlns:a16="http://schemas.microsoft.com/office/drawing/2014/main" id="{617AB1B2-2E4C-714A-90FC-9C6E8726A7DD}"/>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33" name="Straight Connector 32">
              <a:extLst>
                <a:ext uri="{FF2B5EF4-FFF2-40B4-BE49-F238E27FC236}">
                  <a16:creationId xmlns:a16="http://schemas.microsoft.com/office/drawing/2014/main" id="{863DFF2F-213A-574D-A2E7-21A9ADA1D6B7}"/>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35" name="TextBox 34">
            <a:extLst>
              <a:ext uri="{FF2B5EF4-FFF2-40B4-BE49-F238E27FC236}">
                <a16:creationId xmlns:a16="http://schemas.microsoft.com/office/drawing/2014/main" id="{56BDA2B2-8FAA-994B-9F3C-6A380AF9F061}"/>
              </a:ext>
            </a:extLst>
          </p:cNvPr>
          <p:cNvSpPr txBox="1"/>
          <p:nvPr/>
        </p:nvSpPr>
        <p:spPr>
          <a:xfrm>
            <a:off x="829846" y="2223923"/>
            <a:ext cx="832344" cy="369332"/>
          </a:xfrm>
          <a:prstGeom prst="rect">
            <a:avLst/>
          </a:prstGeom>
          <a:noFill/>
        </p:spPr>
        <p:txBody>
          <a:bodyPr wrap="none" rtlCol="0">
            <a:spAutoFit/>
          </a:bodyPr>
          <a:lstStyle/>
          <a:p>
            <a:r>
              <a:rPr lang="en-US" dirty="0" err="1"/>
              <a:t>Sherdil</a:t>
            </a:r>
            <a:endParaRPr lang="en-US" dirty="0"/>
          </a:p>
        </p:txBody>
      </p:sp>
      <p:sp>
        <p:nvSpPr>
          <p:cNvPr id="36" name="TextBox 35">
            <a:extLst>
              <a:ext uri="{FF2B5EF4-FFF2-40B4-BE49-F238E27FC236}">
                <a16:creationId xmlns:a16="http://schemas.microsoft.com/office/drawing/2014/main" id="{B4BDA7F0-D919-2943-871D-20433EA1DA94}"/>
              </a:ext>
            </a:extLst>
          </p:cNvPr>
          <p:cNvSpPr txBox="1"/>
          <p:nvPr/>
        </p:nvSpPr>
        <p:spPr>
          <a:xfrm>
            <a:off x="845205" y="2849167"/>
            <a:ext cx="838756" cy="369332"/>
          </a:xfrm>
          <a:prstGeom prst="rect">
            <a:avLst/>
          </a:prstGeom>
          <a:noFill/>
        </p:spPr>
        <p:txBody>
          <a:bodyPr wrap="none" rtlCol="0">
            <a:spAutoFit/>
          </a:bodyPr>
          <a:lstStyle/>
          <a:p>
            <a:r>
              <a:rPr lang="en-US" dirty="0"/>
              <a:t>Robbie</a:t>
            </a:r>
          </a:p>
        </p:txBody>
      </p:sp>
      <p:sp>
        <p:nvSpPr>
          <p:cNvPr id="38" name="TextBox 37">
            <a:extLst>
              <a:ext uri="{FF2B5EF4-FFF2-40B4-BE49-F238E27FC236}">
                <a16:creationId xmlns:a16="http://schemas.microsoft.com/office/drawing/2014/main" id="{C66850AC-7D89-FA48-8388-E8DC43ABF4E5}"/>
              </a:ext>
            </a:extLst>
          </p:cNvPr>
          <p:cNvSpPr txBox="1"/>
          <p:nvPr/>
        </p:nvSpPr>
        <p:spPr>
          <a:xfrm>
            <a:off x="891206" y="3483946"/>
            <a:ext cx="708912" cy="369332"/>
          </a:xfrm>
          <a:prstGeom prst="rect">
            <a:avLst/>
          </a:prstGeom>
          <a:noFill/>
        </p:spPr>
        <p:txBody>
          <a:bodyPr wrap="none" rtlCol="0">
            <a:spAutoFit/>
          </a:bodyPr>
          <a:lstStyle/>
          <a:p>
            <a:r>
              <a:rPr lang="en-US" dirty="0"/>
              <a:t>Sarah</a:t>
            </a:r>
          </a:p>
        </p:txBody>
      </p:sp>
      <p:cxnSp>
        <p:nvCxnSpPr>
          <p:cNvPr id="42" name="Straight Arrow Connector 41">
            <a:extLst>
              <a:ext uri="{FF2B5EF4-FFF2-40B4-BE49-F238E27FC236}">
                <a16:creationId xmlns:a16="http://schemas.microsoft.com/office/drawing/2014/main" id="{4E78E301-9083-C04B-BB2E-AD4C945EC323}"/>
              </a:ext>
            </a:extLst>
          </p:cNvPr>
          <p:cNvCxnSpPr>
            <a:stCxn id="35" idx="3"/>
          </p:cNvCxnSpPr>
          <p:nvPr/>
        </p:nvCxnSpPr>
        <p:spPr>
          <a:xfrm>
            <a:off x="1662190" y="2408589"/>
            <a:ext cx="305209" cy="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2F2143D1-4459-A045-BFF5-AC87FB8DE529}"/>
              </a:ext>
            </a:extLst>
          </p:cNvPr>
          <p:cNvCxnSpPr>
            <a:stCxn id="36" idx="3"/>
          </p:cNvCxnSpPr>
          <p:nvPr/>
        </p:nvCxnSpPr>
        <p:spPr>
          <a:xfrm>
            <a:off x="1683961" y="3033833"/>
            <a:ext cx="283438" cy="1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6" name="Straight Arrow Connector 45">
            <a:extLst>
              <a:ext uri="{FF2B5EF4-FFF2-40B4-BE49-F238E27FC236}">
                <a16:creationId xmlns:a16="http://schemas.microsoft.com/office/drawing/2014/main" id="{A93B8AF0-BB10-E74E-8BA3-073F902DF436}"/>
              </a:ext>
            </a:extLst>
          </p:cNvPr>
          <p:cNvCxnSpPr>
            <a:cxnSpLocks/>
            <a:stCxn id="38" idx="3"/>
          </p:cNvCxnSpPr>
          <p:nvPr/>
        </p:nvCxnSpPr>
        <p:spPr>
          <a:xfrm flipV="1">
            <a:off x="1600118" y="3665694"/>
            <a:ext cx="499204" cy="291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4D528C16-90B6-4E43-8D83-5A834C0F1884}"/>
              </a:ext>
            </a:extLst>
          </p:cNvPr>
          <p:cNvSpPr txBox="1"/>
          <p:nvPr/>
        </p:nvSpPr>
        <p:spPr>
          <a:xfrm>
            <a:off x="2127672" y="2251498"/>
            <a:ext cx="301686" cy="369332"/>
          </a:xfrm>
          <a:prstGeom prst="rect">
            <a:avLst/>
          </a:prstGeom>
          <a:noFill/>
        </p:spPr>
        <p:txBody>
          <a:bodyPr wrap="none" rtlCol="0">
            <a:spAutoFit/>
          </a:bodyPr>
          <a:lstStyle/>
          <a:p>
            <a:r>
              <a:rPr lang="en-US" dirty="0"/>
              <a:t>1</a:t>
            </a:r>
          </a:p>
        </p:txBody>
      </p:sp>
      <p:sp>
        <p:nvSpPr>
          <p:cNvPr id="49" name="TextBox 48">
            <a:extLst>
              <a:ext uri="{FF2B5EF4-FFF2-40B4-BE49-F238E27FC236}">
                <a16:creationId xmlns:a16="http://schemas.microsoft.com/office/drawing/2014/main" id="{5E1D25EA-5519-B74C-B396-FD272D06F6C9}"/>
              </a:ext>
            </a:extLst>
          </p:cNvPr>
          <p:cNvSpPr txBox="1"/>
          <p:nvPr/>
        </p:nvSpPr>
        <p:spPr>
          <a:xfrm>
            <a:off x="2186149" y="2864012"/>
            <a:ext cx="301686" cy="369332"/>
          </a:xfrm>
          <a:prstGeom prst="rect">
            <a:avLst/>
          </a:prstGeom>
          <a:noFill/>
        </p:spPr>
        <p:txBody>
          <a:bodyPr wrap="none" rtlCol="0">
            <a:spAutoFit/>
          </a:bodyPr>
          <a:lstStyle/>
          <a:p>
            <a:r>
              <a:rPr lang="en-US" dirty="0"/>
              <a:t>2</a:t>
            </a:r>
          </a:p>
        </p:txBody>
      </p:sp>
      <p:sp>
        <p:nvSpPr>
          <p:cNvPr id="50" name="TextBox 49">
            <a:extLst>
              <a:ext uri="{FF2B5EF4-FFF2-40B4-BE49-F238E27FC236}">
                <a16:creationId xmlns:a16="http://schemas.microsoft.com/office/drawing/2014/main" id="{55CEA763-AB6A-B84C-83D0-9F78E1F0F0B4}"/>
              </a:ext>
            </a:extLst>
          </p:cNvPr>
          <p:cNvSpPr txBox="1"/>
          <p:nvPr/>
        </p:nvSpPr>
        <p:spPr>
          <a:xfrm>
            <a:off x="2233904" y="3511887"/>
            <a:ext cx="301686" cy="369332"/>
          </a:xfrm>
          <a:prstGeom prst="rect">
            <a:avLst/>
          </a:prstGeom>
          <a:noFill/>
        </p:spPr>
        <p:txBody>
          <a:bodyPr wrap="none" rtlCol="0">
            <a:spAutoFit/>
          </a:bodyPr>
          <a:lstStyle/>
          <a:p>
            <a:r>
              <a:rPr lang="en-US" dirty="0"/>
              <a:t>1</a:t>
            </a:r>
          </a:p>
        </p:txBody>
      </p:sp>
      <p:sp>
        <p:nvSpPr>
          <p:cNvPr id="52" name="TextBox 51">
            <a:extLst>
              <a:ext uri="{FF2B5EF4-FFF2-40B4-BE49-F238E27FC236}">
                <a16:creationId xmlns:a16="http://schemas.microsoft.com/office/drawing/2014/main" id="{607D6D31-A787-5443-B4DA-8FCEDC361E63}"/>
              </a:ext>
            </a:extLst>
          </p:cNvPr>
          <p:cNvSpPr txBox="1"/>
          <p:nvPr/>
        </p:nvSpPr>
        <p:spPr>
          <a:xfrm>
            <a:off x="6645980" y="2237717"/>
            <a:ext cx="301686" cy="369332"/>
          </a:xfrm>
          <a:prstGeom prst="rect">
            <a:avLst/>
          </a:prstGeom>
          <a:noFill/>
        </p:spPr>
        <p:txBody>
          <a:bodyPr wrap="none" rtlCol="0">
            <a:spAutoFit/>
          </a:bodyPr>
          <a:lstStyle/>
          <a:p>
            <a:r>
              <a:rPr lang="en-US" dirty="0"/>
              <a:t>1</a:t>
            </a:r>
          </a:p>
        </p:txBody>
      </p:sp>
      <p:sp>
        <p:nvSpPr>
          <p:cNvPr id="53" name="TextBox 52">
            <a:extLst>
              <a:ext uri="{FF2B5EF4-FFF2-40B4-BE49-F238E27FC236}">
                <a16:creationId xmlns:a16="http://schemas.microsoft.com/office/drawing/2014/main" id="{18FB2C8D-8EDA-A045-A9D8-E7356E6C397C}"/>
              </a:ext>
            </a:extLst>
          </p:cNvPr>
          <p:cNvSpPr txBox="1"/>
          <p:nvPr/>
        </p:nvSpPr>
        <p:spPr>
          <a:xfrm>
            <a:off x="6645980" y="2814658"/>
            <a:ext cx="301686" cy="369332"/>
          </a:xfrm>
          <a:prstGeom prst="rect">
            <a:avLst/>
          </a:prstGeom>
          <a:noFill/>
        </p:spPr>
        <p:txBody>
          <a:bodyPr wrap="none" rtlCol="0">
            <a:spAutoFit/>
          </a:bodyPr>
          <a:lstStyle/>
          <a:p>
            <a:r>
              <a:rPr lang="en-US" dirty="0"/>
              <a:t>2</a:t>
            </a:r>
          </a:p>
        </p:txBody>
      </p:sp>
      <p:cxnSp>
        <p:nvCxnSpPr>
          <p:cNvPr id="54" name="Straight Arrow Connector 53">
            <a:extLst>
              <a:ext uri="{FF2B5EF4-FFF2-40B4-BE49-F238E27FC236}">
                <a16:creationId xmlns:a16="http://schemas.microsoft.com/office/drawing/2014/main" id="{43CFECCF-617D-DD4E-9E2E-E8545950C59A}"/>
              </a:ext>
            </a:extLst>
          </p:cNvPr>
          <p:cNvCxnSpPr/>
          <p:nvPr/>
        </p:nvCxnSpPr>
        <p:spPr>
          <a:xfrm>
            <a:off x="6966220" y="2388643"/>
            <a:ext cx="283438" cy="1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51AB3F70-6E3D-A64D-B654-5B10E2FC4361}"/>
              </a:ext>
            </a:extLst>
          </p:cNvPr>
          <p:cNvCxnSpPr/>
          <p:nvPr/>
        </p:nvCxnSpPr>
        <p:spPr>
          <a:xfrm>
            <a:off x="7045721" y="3033728"/>
            <a:ext cx="283438" cy="1484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90DCA560-62BD-064F-8F81-7F8981CA2C25}"/>
              </a:ext>
            </a:extLst>
          </p:cNvPr>
          <p:cNvSpPr txBox="1"/>
          <p:nvPr/>
        </p:nvSpPr>
        <p:spPr>
          <a:xfrm>
            <a:off x="7336088" y="2847821"/>
            <a:ext cx="838756" cy="369332"/>
          </a:xfrm>
          <a:prstGeom prst="rect">
            <a:avLst/>
          </a:prstGeom>
          <a:noFill/>
        </p:spPr>
        <p:txBody>
          <a:bodyPr wrap="none" rtlCol="0">
            <a:spAutoFit/>
          </a:bodyPr>
          <a:lstStyle/>
          <a:p>
            <a:r>
              <a:rPr lang="en-US" dirty="0"/>
              <a:t>Robbie</a:t>
            </a:r>
          </a:p>
        </p:txBody>
      </p:sp>
      <p:sp>
        <p:nvSpPr>
          <p:cNvPr id="57" name="TextBox 56">
            <a:extLst>
              <a:ext uri="{FF2B5EF4-FFF2-40B4-BE49-F238E27FC236}">
                <a16:creationId xmlns:a16="http://schemas.microsoft.com/office/drawing/2014/main" id="{F0B138C5-9C30-BE45-A397-FFF9FF16E329}"/>
              </a:ext>
            </a:extLst>
          </p:cNvPr>
          <p:cNvSpPr txBox="1"/>
          <p:nvPr/>
        </p:nvSpPr>
        <p:spPr>
          <a:xfrm>
            <a:off x="7306383" y="2211399"/>
            <a:ext cx="1467197" cy="369332"/>
          </a:xfrm>
          <a:prstGeom prst="rect">
            <a:avLst/>
          </a:prstGeom>
          <a:noFill/>
        </p:spPr>
        <p:txBody>
          <a:bodyPr wrap="none" rtlCol="0">
            <a:spAutoFit/>
          </a:bodyPr>
          <a:lstStyle/>
          <a:p>
            <a:r>
              <a:rPr lang="en-US" dirty="0"/>
              <a:t>Sarah, </a:t>
            </a:r>
            <a:r>
              <a:rPr lang="en-US" dirty="0" err="1"/>
              <a:t>Sherdil</a:t>
            </a:r>
            <a:endParaRPr lang="en-US" dirty="0"/>
          </a:p>
        </p:txBody>
      </p:sp>
      <p:sp>
        <p:nvSpPr>
          <p:cNvPr id="59" name="Equal 58">
            <a:extLst>
              <a:ext uri="{FF2B5EF4-FFF2-40B4-BE49-F238E27FC236}">
                <a16:creationId xmlns:a16="http://schemas.microsoft.com/office/drawing/2014/main" id="{F1729B39-2F43-E446-9030-4417CFEF1484}"/>
              </a:ext>
            </a:extLst>
          </p:cNvPr>
          <p:cNvSpPr/>
          <p:nvPr/>
        </p:nvSpPr>
        <p:spPr>
          <a:xfrm>
            <a:off x="3788229" y="3429000"/>
            <a:ext cx="1355271" cy="1224643"/>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0588452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18FA93-6CD7-F743-BC93-3E865ED7B357}"/>
              </a:ext>
            </a:extLst>
          </p:cNvPr>
          <p:cNvSpPr>
            <a:spLocks noGrp="1"/>
          </p:cNvSpPr>
          <p:nvPr>
            <p:ph type="title"/>
          </p:nvPr>
        </p:nvSpPr>
        <p:spPr/>
        <p:txBody>
          <a:bodyPr/>
          <a:lstStyle/>
          <a:p>
            <a:r>
              <a:rPr lang="en-US" dirty="0"/>
              <a:t>Exercise (1.5 min)</a:t>
            </a:r>
          </a:p>
        </p:txBody>
      </p:sp>
      <p:sp>
        <p:nvSpPr>
          <p:cNvPr id="3" name="Content Placeholder 2">
            <a:extLst>
              <a:ext uri="{FF2B5EF4-FFF2-40B4-BE49-F238E27FC236}">
                <a16:creationId xmlns:a16="http://schemas.microsoft.com/office/drawing/2014/main" id="{8239BF2B-6372-DB46-A00C-FA9C27B3C8A5}"/>
              </a:ext>
            </a:extLst>
          </p:cNvPr>
          <p:cNvSpPr>
            <a:spLocks noGrp="1"/>
          </p:cNvSpPr>
          <p:nvPr>
            <p:ph idx="1"/>
          </p:nvPr>
        </p:nvSpPr>
        <p:spPr/>
        <p:txBody>
          <a:bodyPr/>
          <a:lstStyle/>
          <a:p>
            <a:r>
              <a:rPr lang="en-US" dirty="0"/>
              <a:t>Calculate the worst case Big O runtimes for each of the methods</a:t>
            </a:r>
            <a:r>
              <a:rPr lang="en-US" dirty="0">
                <a:sym typeface="Wingdings" pitchFamily="2" charset="2"/>
              </a:rPr>
              <a:t> (</a:t>
            </a:r>
            <a:r>
              <a:rPr lang="en-US" dirty="0" err="1">
                <a:sym typeface="Wingdings" pitchFamily="2" charset="2"/>
              </a:rPr>
              <a:t>makeSet</a:t>
            </a:r>
            <a:r>
              <a:rPr lang="en-US" dirty="0">
                <a:sym typeface="Wingdings" pitchFamily="2" charset="2"/>
              </a:rPr>
              <a:t>, </a:t>
            </a:r>
            <a:r>
              <a:rPr lang="en-US" dirty="0" err="1">
                <a:sym typeface="Wingdings" pitchFamily="2" charset="2"/>
              </a:rPr>
              <a:t>findSet</a:t>
            </a:r>
            <a:r>
              <a:rPr lang="en-US" dirty="0">
                <a:sym typeface="Wingdings" pitchFamily="2" charset="2"/>
              </a:rPr>
              <a:t>, union) for both approaches.</a:t>
            </a:r>
          </a:p>
          <a:p>
            <a:endParaRPr lang="en-US" dirty="0">
              <a:sym typeface="Wingdings" pitchFamily="2" charset="2"/>
            </a:endParaRPr>
          </a:p>
          <a:p>
            <a:endParaRPr lang="en-US" dirty="0"/>
          </a:p>
        </p:txBody>
      </p:sp>
      <p:sp>
        <p:nvSpPr>
          <p:cNvPr id="4" name="Footer Placeholder 3">
            <a:extLst>
              <a:ext uri="{FF2B5EF4-FFF2-40B4-BE49-F238E27FC236}">
                <a16:creationId xmlns:a16="http://schemas.microsoft.com/office/drawing/2014/main" id="{73FA4979-9770-AD40-B1BC-56B8B7E1A646}"/>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879E29CC-D932-1245-BF65-8E7F6E9FEFFE}"/>
              </a:ext>
            </a:extLst>
          </p:cNvPr>
          <p:cNvSpPr>
            <a:spLocks noGrp="1"/>
          </p:cNvSpPr>
          <p:nvPr>
            <p:ph type="sldNum" sz="quarter" idx="12"/>
          </p:nvPr>
        </p:nvSpPr>
        <p:spPr/>
        <p:txBody>
          <a:bodyPr/>
          <a:lstStyle/>
          <a:p>
            <a:fld id="{659665DE-58FC-41F4-AC58-2C90A5E00527}" type="slidenum">
              <a:rPr lang="en-US" smtClean="0"/>
              <a:t>22</a:t>
            </a:fld>
            <a:endParaRPr lang="en-US"/>
          </a:p>
        </p:txBody>
      </p:sp>
      <p:sp>
        <p:nvSpPr>
          <p:cNvPr id="6" name="TextBox 5">
            <a:extLst>
              <a:ext uri="{FF2B5EF4-FFF2-40B4-BE49-F238E27FC236}">
                <a16:creationId xmlns:a16="http://schemas.microsoft.com/office/drawing/2014/main" id="{312BBC53-9B95-DA4B-B983-C65701F07C10}"/>
              </a:ext>
            </a:extLst>
          </p:cNvPr>
          <p:cNvSpPr txBox="1"/>
          <p:nvPr/>
        </p:nvSpPr>
        <p:spPr>
          <a:xfrm>
            <a:off x="575239" y="2422942"/>
            <a:ext cx="3965222" cy="646331"/>
          </a:xfrm>
          <a:prstGeom prst="rect">
            <a:avLst/>
          </a:prstGeom>
          <a:noFill/>
        </p:spPr>
        <p:txBody>
          <a:bodyPr wrap="square" rtlCol="0">
            <a:spAutoFit/>
          </a:bodyPr>
          <a:lstStyle/>
          <a:p>
            <a:r>
              <a:rPr lang="en-US" dirty="0"/>
              <a:t>Approach 1: dictionary of value -&gt; set ID/representative</a:t>
            </a:r>
          </a:p>
        </p:txBody>
      </p:sp>
      <p:sp>
        <p:nvSpPr>
          <p:cNvPr id="7" name="TextBox 6">
            <a:extLst>
              <a:ext uri="{FF2B5EF4-FFF2-40B4-BE49-F238E27FC236}">
                <a16:creationId xmlns:a16="http://schemas.microsoft.com/office/drawing/2014/main" id="{A2E5DE85-AD84-E04B-8415-F924F27DD003}"/>
              </a:ext>
            </a:extLst>
          </p:cNvPr>
          <p:cNvSpPr txBox="1"/>
          <p:nvPr/>
        </p:nvSpPr>
        <p:spPr>
          <a:xfrm>
            <a:off x="4550215" y="2192608"/>
            <a:ext cx="3601264" cy="923330"/>
          </a:xfrm>
          <a:prstGeom prst="rect">
            <a:avLst/>
          </a:prstGeom>
          <a:noFill/>
        </p:spPr>
        <p:txBody>
          <a:bodyPr wrap="square" rtlCol="0">
            <a:spAutoFit/>
          </a:bodyPr>
          <a:lstStyle/>
          <a:p>
            <a:r>
              <a:rPr lang="en-US" dirty="0"/>
              <a:t>Approach 2: dictionary of ID/representative of set </a:t>
            </a:r>
          </a:p>
          <a:p>
            <a:r>
              <a:rPr lang="en-US" dirty="0"/>
              <a:t>-&gt; all the values in that set</a:t>
            </a:r>
          </a:p>
        </p:txBody>
      </p:sp>
      <p:grpSp>
        <p:nvGrpSpPr>
          <p:cNvPr id="8" name="Group 7">
            <a:extLst>
              <a:ext uri="{FF2B5EF4-FFF2-40B4-BE49-F238E27FC236}">
                <a16:creationId xmlns:a16="http://schemas.microsoft.com/office/drawing/2014/main" id="{92D3B937-0E2A-B940-9CBE-7DDFB413DCDB}"/>
              </a:ext>
            </a:extLst>
          </p:cNvPr>
          <p:cNvGrpSpPr/>
          <p:nvPr/>
        </p:nvGrpSpPr>
        <p:grpSpPr>
          <a:xfrm>
            <a:off x="813104" y="3023569"/>
            <a:ext cx="640139" cy="3283955"/>
            <a:chOff x="1012371" y="3034758"/>
            <a:chExt cx="870857" cy="3460517"/>
          </a:xfrm>
        </p:grpSpPr>
        <p:sp>
          <p:nvSpPr>
            <p:cNvPr id="9" name="Rectangle 8">
              <a:extLst>
                <a:ext uri="{FF2B5EF4-FFF2-40B4-BE49-F238E27FC236}">
                  <a16:creationId xmlns:a16="http://schemas.microsoft.com/office/drawing/2014/main" id="{8BDAC2D9-83CC-F94E-AC8B-F88F3AB0B01D}"/>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0" name="Straight Connector 9">
              <a:extLst>
                <a:ext uri="{FF2B5EF4-FFF2-40B4-BE49-F238E27FC236}">
                  <a16:creationId xmlns:a16="http://schemas.microsoft.com/office/drawing/2014/main" id="{2C5851BA-23FA-4845-9D88-21D4F08A1DED}"/>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78702705-413D-EF41-BA75-401A5E7CD80B}"/>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20FD9854-719D-804D-8F73-F4C388599F34}"/>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38743E30-90CD-894F-A763-EC50733932F6}"/>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a:extLst>
              <a:ext uri="{FF2B5EF4-FFF2-40B4-BE49-F238E27FC236}">
                <a16:creationId xmlns:a16="http://schemas.microsoft.com/office/drawing/2014/main" id="{E0347F82-9A2D-BB4D-B21E-EC7F9B151629}"/>
              </a:ext>
            </a:extLst>
          </p:cNvPr>
          <p:cNvGrpSpPr/>
          <p:nvPr/>
        </p:nvGrpSpPr>
        <p:grpSpPr>
          <a:xfrm>
            <a:off x="4618562" y="3069273"/>
            <a:ext cx="640139" cy="3283955"/>
            <a:chOff x="1012371" y="3034758"/>
            <a:chExt cx="870857" cy="3460517"/>
          </a:xfrm>
        </p:grpSpPr>
        <p:sp>
          <p:nvSpPr>
            <p:cNvPr id="15" name="Rectangle 14">
              <a:extLst>
                <a:ext uri="{FF2B5EF4-FFF2-40B4-BE49-F238E27FC236}">
                  <a16:creationId xmlns:a16="http://schemas.microsoft.com/office/drawing/2014/main" id="{78E4175D-3C72-C141-A184-1E7F9E05E425}"/>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6" name="Straight Connector 15">
              <a:extLst>
                <a:ext uri="{FF2B5EF4-FFF2-40B4-BE49-F238E27FC236}">
                  <a16:creationId xmlns:a16="http://schemas.microsoft.com/office/drawing/2014/main" id="{211D8B6C-FBDD-044B-B71A-2AB4DF86D81D}"/>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8B9B76F9-E3C6-2A49-B5BA-C0FF3A05D61A}"/>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89AE17CF-BD98-974B-A208-1A2A6BAB5DFC}"/>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80C30EA6-02C0-F04C-8633-FA9C2748EA01}"/>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20" name="TextBox 19">
            <a:extLst>
              <a:ext uri="{FF2B5EF4-FFF2-40B4-BE49-F238E27FC236}">
                <a16:creationId xmlns:a16="http://schemas.microsoft.com/office/drawing/2014/main" id="{D47FBDF2-0E3B-F140-93A9-0B88B55B0467}"/>
              </a:ext>
            </a:extLst>
          </p:cNvPr>
          <p:cNvSpPr txBox="1"/>
          <p:nvPr/>
        </p:nvSpPr>
        <p:spPr>
          <a:xfrm>
            <a:off x="829846" y="3137304"/>
            <a:ext cx="611829" cy="276999"/>
          </a:xfrm>
          <a:prstGeom prst="rect">
            <a:avLst/>
          </a:prstGeom>
          <a:noFill/>
        </p:spPr>
        <p:txBody>
          <a:bodyPr wrap="square" rtlCol="0">
            <a:spAutoFit/>
          </a:bodyPr>
          <a:lstStyle/>
          <a:p>
            <a:r>
              <a:rPr lang="en-US" sz="1200" dirty="0" err="1"/>
              <a:t>Sherdil</a:t>
            </a:r>
            <a:endParaRPr lang="en-US" sz="1200" dirty="0"/>
          </a:p>
        </p:txBody>
      </p:sp>
      <p:sp>
        <p:nvSpPr>
          <p:cNvPr id="21" name="TextBox 20">
            <a:extLst>
              <a:ext uri="{FF2B5EF4-FFF2-40B4-BE49-F238E27FC236}">
                <a16:creationId xmlns:a16="http://schemas.microsoft.com/office/drawing/2014/main" id="{3C82CD31-692A-804D-827A-F309921E42EB}"/>
              </a:ext>
            </a:extLst>
          </p:cNvPr>
          <p:cNvSpPr txBox="1"/>
          <p:nvPr/>
        </p:nvSpPr>
        <p:spPr>
          <a:xfrm>
            <a:off x="845205" y="3762548"/>
            <a:ext cx="616543" cy="276999"/>
          </a:xfrm>
          <a:prstGeom prst="rect">
            <a:avLst/>
          </a:prstGeom>
          <a:noFill/>
        </p:spPr>
        <p:txBody>
          <a:bodyPr wrap="square" rtlCol="0">
            <a:spAutoFit/>
          </a:bodyPr>
          <a:lstStyle/>
          <a:p>
            <a:r>
              <a:rPr lang="en-US" sz="1200" dirty="0"/>
              <a:t>Robbie</a:t>
            </a:r>
          </a:p>
        </p:txBody>
      </p:sp>
      <p:sp>
        <p:nvSpPr>
          <p:cNvPr id="22" name="TextBox 21">
            <a:extLst>
              <a:ext uri="{FF2B5EF4-FFF2-40B4-BE49-F238E27FC236}">
                <a16:creationId xmlns:a16="http://schemas.microsoft.com/office/drawing/2014/main" id="{AC50817A-97AD-954C-A8BD-A445FB8222C1}"/>
              </a:ext>
            </a:extLst>
          </p:cNvPr>
          <p:cNvSpPr txBox="1"/>
          <p:nvPr/>
        </p:nvSpPr>
        <p:spPr>
          <a:xfrm>
            <a:off x="891205" y="4397327"/>
            <a:ext cx="783899" cy="276999"/>
          </a:xfrm>
          <a:prstGeom prst="rect">
            <a:avLst/>
          </a:prstGeom>
          <a:noFill/>
        </p:spPr>
        <p:txBody>
          <a:bodyPr wrap="square" rtlCol="0">
            <a:spAutoFit/>
          </a:bodyPr>
          <a:lstStyle/>
          <a:p>
            <a:r>
              <a:rPr lang="en-US" sz="1200" dirty="0"/>
              <a:t>Sarah</a:t>
            </a:r>
          </a:p>
        </p:txBody>
      </p:sp>
      <p:cxnSp>
        <p:nvCxnSpPr>
          <p:cNvPr id="23" name="Straight Arrow Connector 22">
            <a:extLst>
              <a:ext uri="{FF2B5EF4-FFF2-40B4-BE49-F238E27FC236}">
                <a16:creationId xmlns:a16="http://schemas.microsoft.com/office/drawing/2014/main" id="{3956FAD8-BEA3-8D49-9695-4CF32BB6A46A}"/>
              </a:ext>
            </a:extLst>
          </p:cNvPr>
          <p:cNvCxnSpPr>
            <a:stCxn id="20" idx="3"/>
          </p:cNvCxnSpPr>
          <p:nvPr/>
        </p:nvCxnSpPr>
        <p:spPr>
          <a:xfrm>
            <a:off x="1441675" y="3275804"/>
            <a:ext cx="525724" cy="5439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CD059D0D-8F8D-2A47-9F56-DC51C1EF3F51}"/>
              </a:ext>
            </a:extLst>
          </p:cNvPr>
          <p:cNvCxnSpPr>
            <a:stCxn id="21" idx="3"/>
          </p:cNvCxnSpPr>
          <p:nvPr/>
        </p:nvCxnSpPr>
        <p:spPr>
          <a:xfrm>
            <a:off x="1461748" y="3901048"/>
            <a:ext cx="505651" cy="610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7725CF7-6A5E-9244-9663-D194368D701A}"/>
              </a:ext>
            </a:extLst>
          </p:cNvPr>
          <p:cNvCxnSpPr>
            <a:cxnSpLocks/>
            <a:stCxn id="22" idx="3"/>
          </p:cNvCxnSpPr>
          <p:nvPr/>
        </p:nvCxnSpPr>
        <p:spPr>
          <a:xfrm>
            <a:off x="1675104" y="4535827"/>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FDF98F34-92D8-A240-BB7B-C2E423E2F676}"/>
              </a:ext>
            </a:extLst>
          </p:cNvPr>
          <p:cNvSpPr txBox="1"/>
          <p:nvPr/>
        </p:nvSpPr>
        <p:spPr>
          <a:xfrm>
            <a:off x="2127672" y="3164879"/>
            <a:ext cx="221760" cy="369332"/>
          </a:xfrm>
          <a:prstGeom prst="rect">
            <a:avLst/>
          </a:prstGeom>
          <a:noFill/>
        </p:spPr>
        <p:txBody>
          <a:bodyPr wrap="square" rtlCol="0">
            <a:spAutoFit/>
          </a:bodyPr>
          <a:lstStyle/>
          <a:p>
            <a:r>
              <a:rPr lang="en-US" dirty="0"/>
              <a:t>1</a:t>
            </a:r>
          </a:p>
        </p:txBody>
      </p:sp>
      <p:sp>
        <p:nvSpPr>
          <p:cNvPr id="27" name="TextBox 26">
            <a:extLst>
              <a:ext uri="{FF2B5EF4-FFF2-40B4-BE49-F238E27FC236}">
                <a16:creationId xmlns:a16="http://schemas.microsoft.com/office/drawing/2014/main" id="{26C438BC-43EE-4944-A032-7AB1EECF2100}"/>
              </a:ext>
            </a:extLst>
          </p:cNvPr>
          <p:cNvSpPr txBox="1"/>
          <p:nvPr/>
        </p:nvSpPr>
        <p:spPr>
          <a:xfrm>
            <a:off x="2186149" y="3777393"/>
            <a:ext cx="221760" cy="369332"/>
          </a:xfrm>
          <a:prstGeom prst="rect">
            <a:avLst/>
          </a:prstGeom>
          <a:noFill/>
        </p:spPr>
        <p:txBody>
          <a:bodyPr wrap="square" rtlCol="0">
            <a:spAutoFit/>
          </a:bodyPr>
          <a:lstStyle/>
          <a:p>
            <a:r>
              <a:rPr lang="en-US" dirty="0"/>
              <a:t>2</a:t>
            </a:r>
          </a:p>
        </p:txBody>
      </p:sp>
      <p:sp>
        <p:nvSpPr>
          <p:cNvPr id="28" name="TextBox 27">
            <a:extLst>
              <a:ext uri="{FF2B5EF4-FFF2-40B4-BE49-F238E27FC236}">
                <a16:creationId xmlns:a16="http://schemas.microsoft.com/office/drawing/2014/main" id="{0AD701A3-8F47-5E47-BF8D-C41FA187F987}"/>
              </a:ext>
            </a:extLst>
          </p:cNvPr>
          <p:cNvSpPr txBox="1"/>
          <p:nvPr/>
        </p:nvSpPr>
        <p:spPr>
          <a:xfrm>
            <a:off x="2233904" y="4425268"/>
            <a:ext cx="221760" cy="369332"/>
          </a:xfrm>
          <a:prstGeom prst="rect">
            <a:avLst/>
          </a:prstGeom>
          <a:noFill/>
        </p:spPr>
        <p:txBody>
          <a:bodyPr wrap="square" rtlCol="0">
            <a:spAutoFit/>
          </a:bodyPr>
          <a:lstStyle/>
          <a:p>
            <a:r>
              <a:rPr lang="en-US" dirty="0"/>
              <a:t>1</a:t>
            </a:r>
          </a:p>
        </p:txBody>
      </p:sp>
      <p:sp>
        <p:nvSpPr>
          <p:cNvPr id="29" name="TextBox 28">
            <a:extLst>
              <a:ext uri="{FF2B5EF4-FFF2-40B4-BE49-F238E27FC236}">
                <a16:creationId xmlns:a16="http://schemas.microsoft.com/office/drawing/2014/main" id="{3031F9B6-D65A-DB4A-A153-D03D34478B3D}"/>
              </a:ext>
            </a:extLst>
          </p:cNvPr>
          <p:cNvSpPr txBox="1"/>
          <p:nvPr/>
        </p:nvSpPr>
        <p:spPr>
          <a:xfrm>
            <a:off x="4923771" y="3194965"/>
            <a:ext cx="221760" cy="369332"/>
          </a:xfrm>
          <a:prstGeom prst="rect">
            <a:avLst/>
          </a:prstGeom>
          <a:noFill/>
        </p:spPr>
        <p:txBody>
          <a:bodyPr wrap="square" rtlCol="0">
            <a:spAutoFit/>
          </a:bodyPr>
          <a:lstStyle/>
          <a:p>
            <a:r>
              <a:rPr lang="en-US" dirty="0"/>
              <a:t>1</a:t>
            </a:r>
          </a:p>
        </p:txBody>
      </p:sp>
      <p:sp>
        <p:nvSpPr>
          <p:cNvPr id="30" name="TextBox 29">
            <a:extLst>
              <a:ext uri="{FF2B5EF4-FFF2-40B4-BE49-F238E27FC236}">
                <a16:creationId xmlns:a16="http://schemas.microsoft.com/office/drawing/2014/main" id="{E0ADDCC0-62FC-4A46-85C0-5DF7185483F4}"/>
              </a:ext>
            </a:extLst>
          </p:cNvPr>
          <p:cNvSpPr txBox="1"/>
          <p:nvPr/>
        </p:nvSpPr>
        <p:spPr>
          <a:xfrm>
            <a:off x="4923771" y="3771906"/>
            <a:ext cx="221760" cy="369332"/>
          </a:xfrm>
          <a:prstGeom prst="rect">
            <a:avLst/>
          </a:prstGeom>
          <a:noFill/>
        </p:spPr>
        <p:txBody>
          <a:bodyPr wrap="square" rtlCol="0">
            <a:spAutoFit/>
          </a:bodyPr>
          <a:lstStyle/>
          <a:p>
            <a:r>
              <a:rPr lang="en-US" dirty="0"/>
              <a:t>2</a:t>
            </a:r>
          </a:p>
        </p:txBody>
      </p:sp>
      <p:cxnSp>
        <p:nvCxnSpPr>
          <p:cNvPr id="31" name="Straight Arrow Connector 30">
            <a:extLst>
              <a:ext uri="{FF2B5EF4-FFF2-40B4-BE49-F238E27FC236}">
                <a16:creationId xmlns:a16="http://schemas.microsoft.com/office/drawing/2014/main" id="{53BEB18A-427B-1B49-A112-A49B2F7E66E2}"/>
              </a:ext>
            </a:extLst>
          </p:cNvPr>
          <p:cNvCxnSpPr>
            <a:cxnSpLocks/>
          </p:cNvCxnSpPr>
          <p:nvPr/>
        </p:nvCxnSpPr>
        <p:spPr>
          <a:xfrm>
            <a:off x="5244011" y="3345891"/>
            <a:ext cx="208346" cy="14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90A4B419-B7AC-7049-BE77-9BE6CFFA28AA}"/>
              </a:ext>
            </a:extLst>
          </p:cNvPr>
          <p:cNvCxnSpPr>
            <a:cxnSpLocks/>
          </p:cNvCxnSpPr>
          <p:nvPr/>
        </p:nvCxnSpPr>
        <p:spPr>
          <a:xfrm>
            <a:off x="5323512" y="3990976"/>
            <a:ext cx="208346" cy="1408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AA08A07-D5B0-8941-A567-D955BD292ADF}"/>
              </a:ext>
            </a:extLst>
          </p:cNvPr>
          <p:cNvSpPr txBox="1"/>
          <p:nvPr/>
        </p:nvSpPr>
        <p:spPr>
          <a:xfrm>
            <a:off x="5613879" y="3805069"/>
            <a:ext cx="616543" cy="276999"/>
          </a:xfrm>
          <a:prstGeom prst="rect">
            <a:avLst/>
          </a:prstGeom>
          <a:noFill/>
        </p:spPr>
        <p:txBody>
          <a:bodyPr wrap="square" rtlCol="0">
            <a:spAutoFit/>
          </a:bodyPr>
          <a:lstStyle/>
          <a:p>
            <a:r>
              <a:rPr lang="en-US" sz="1200" dirty="0"/>
              <a:t>Robbie</a:t>
            </a:r>
          </a:p>
        </p:txBody>
      </p:sp>
      <p:sp>
        <p:nvSpPr>
          <p:cNvPr id="34" name="TextBox 33">
            <a:extLst>
              <a:ext uri="{FF2B5EF4-FFF2-40B4-BE49-F238E27FC236}">
                <a16:creationId xmlns:a16="http://schemas.microsoft.com/office/drawing/2014/main" id="{2F7B76A7-4D87-D445-8480-3A3FBA981646}"/>
              </a:ext>
            </a:extLst>
          </p:cNvPr>
          <p:cNvSpPr txBox="1"/>
          <p:nvPr/>
        </p:nvSpPr>
        <p:spPr>
          <a:xfrm>
            <a:off x="5584174" y="3168647"/>
            <a:ext cx="1078489" cy="276999"/>
          </a:xfrm>
          <a:prstGeom prst="rect">
            <a:avLst/>
          </a:prstGeom>
          <a:noFill/>
        </p:spPr>
        <p:txBody>
          <a:bodyPr wrap="square" rtlCol="0">
            <a:spAutoFit/>
          </a:bodyPr>
          <a:lstStyle/>
          <a:p>
            <a:r>
              <a:rPr lang="en-US" sz="1200" dirty="0"/>
              <a:t>Sarah, </a:t>
            </a:r>
            <a:r>
              <a:rPr lang="en-US" sz="1200" dirty="0" err="1"/>
              <a:t>Sherdil</a:t>
            </a:r>
            <a:endParaRPr lang="en-US" sz="1200" dirty="0"/>
          </a:p>
        </p:txBody>
      </p:sp>
      <p:graphicFrame>
        <p:nvGraphicFramePr>
          <p:cNvPr id="39" name="Table 38">
            <a:extLst>
              <a:ext uri="{FF2B5EF4-FFF2-40B4-BE49-F238E27FC236}">
                <a16:creationId xmlns:a16="http://schemas.microsoft.com/office/drawing/2014/main" id="{F8505AFF-1861-9543-970E-7E0755297801}"/>
              </a:ext>
            </a:extLst>
          </p:cNvPr>
          <p:cNvGraphicFramePr>
            <a:graphicFrameLocks noGrp="1"/>
          </p:cNvGraphicFramePr>
          <p:nvPr>
            <p:extLst>
              <p:ext uri="{D42A27DB-BD31-4B8C-83A1-F6EECF244321}">
                <p14:modId xmlns:p14="http://schemas.microsoft.com/office/powerpoint/2010/main" val="451502952"/>
              </p:ext>
            </p:extLst>
          </p:nvPr>
        </p:nvGraphicFramePr>
        <p:xfrm>
          <a:off x="7405597" y="2941907"/>
          <a:ext cx="4381408" cy="3018020"/>
        </p:xfrm>
        <a:graphic>
          <a:graphicData uri="http://schemas.openxmlformats.org/drawingml/2006/table">
            <a:tbl>
              <a:tblPr firstRow="1" bandRow="1">
                <a:tableStyleId>{5C22544A-7EE6-4342-B048-85BDC9FD1C3A}</a:tableStyleId>
              </a:tblPr>
              <a:tblGrid>
                <a:gridCol w="1814166">
                  <a:extLst>
                    <a:ext uri="{9D8B030D-6E8A-4147-A177-3AD203B41FA5}">
                      <a16:colId xmlns:a16="http://schemas.microsoft.com/office/drawing/2014/main" val="3828787023"/>
                    </a:ext>
                  </a:extLst>
                </a:gridCol>
                <a:gridCol w="1279508">
                  <a:extLst>
                    <a:ext uri="{9D8B030D-6E8A-4147-A177-3AD203B41FA5}">
                      <a16:colId xmlns:a16="http://schemas.microsoft.com/office/drawing/2014/main" val="482958947"/>
                    </a:ext>
                  </a:extLst>
                </a:gridCol>
                <a:gridCol w="1287734">
                  <a:extLst>
                    <a:ext uri="{9D8B030D-6E8A-4147-A177-3AD203B41FA5}">
                      <a16:colId xmlns:a16="http://schemas.microsoft.com/office/drawing/2014/main" val="3838617935"/>
                    </a:ext>
                  </a:extLst>
                </a:gridCol>
              </a:tblGrid>
              <a:tr h="754505">
                <a:tc>
                  <a:txBody>
                    <a:bodyPr/>
                    <a:lstStyle/>
                    <a:p>
                      <a:endParaRPr lang="en-US" dirty="0"/>
                    </a:p>
                  </a:txBody>
                  <a:tcPr/>
                </a:tc>
                <a:tc>
                  <a:txBody>
                    <a:bodyPr/>
                    <a:lstStyle/>
                    <a:p>
                      <a:r>
                        <a:rPr lang="en-US" dirty="0"/>
                        <a:t>approach 1</a:t>
                      </a:r>
                    </a:p>
                  </a:txBody>
                  <a:tcPr/>
                </a:tc>
                <a:tc>
                  <a:txBody>
                    <a:bodyPr/>
                    <a:lstStyle/>
                    <a:p>
                      <a:r>
                        <a:rPr lang="en-US" dirty="0"/>
                        <a:t>approach 2</a:t>
                      </a:r>
                    </a:p>
                  </a:txBody>
                  <a:tcPr/>
                </a:tc>
                <a:extLst>
                  <a:ext uri="{0D108BD9-81ED-4DB2-BD59-A6C34878D82A}">
                    <a16:rowId xmlns:a16="http://schemas.microsoft.com/office/drawing/2014/main" val="1029827373"/>
                  </a:ext>
                </a:extLst>
              </a:tr>
              <a:tr h="754505">
                <a:tc>
                  <a:txBody>
                    <a:bodyPr/>
                    <a:lstStyle/>
                    <a:p>
                      <a:r>
                        <a:rPr lang="en-US" dirty="0" err="1"/>
                        <a:t>makeSet</a:t>
                      </a:r>
                      <a:r>
                        <a:rPr lang="en-US" dirty="0"/>
                        <a:t>(value)</a:t>
                      </a:r>
                    </a:p>
                  </a:txBody>
                  <a:tcPr/>
                </a:tc>
                <a:tc>
                  <a:txBody>
                    <a:bodyPr/>
                    <a:lstStyle/>
                    <a:p>
                      <a:r>
                        <a:rPr lang="en-US" dirty="0"/>
                        <a:t>O(1)</a:t>
                      </a:r>
                    </a:p>
                  </a:txBody>
                  <a:tcPr/>
                </a:tc>
                <a:tc>
                  <a:txBody>
                    <a:bodyPr/>
                    <a:lstStyle/>
                    <a:p>
                      <a:r>
                        <a:rPr lang="en-US" dirty="0"/>
                        <a:t>O(1)</a:t>
                      </a:r>
                    </a:p>
                  </a:txBody>
                  <a:tcPr/>
                </a:tc>
                <a:extLst>
                  <a:ext uri="{0D108BD9-81ED-4DB2-BD59-A6C34878D82A}">
                    <a16:rowId xmlns:a16="http://schemas.microsoft.com/office/drawing/2014/main" val="1941480907"/>
                  </a:ext>
                </a:extLst>
              </a:tr>
              <a:tr h="754505">
                <a:tc>
                  <a:txBody>
                    <a:bodyPr/>
                    <a:lstStyle/>
                    <a:p>
                      <a:r>
                        <a:rPr lang="en-US" dirty="0" err="1"/>
                        <a:t>findSet</a:t>
                      </a:r>
                      <a:r>
                        <a:rPr lang="en-US" dirty="0"/>
                        <a:t>(value)</a:t>
                      </a:r>
                    </a:p>
                  </a:txBody>
                  <a:tcPr/>
                </a:tc>
                <a:tc>
                  <a:txBody>
                    <a:bodyPr/>
                    <a:lstStyle/>
                    <a:p>
                      <a:r>
                        <a:rPr lang="en-US" dirty="0"/>
                        <a:t>O(1)</a:t>
                      </a:r>
                    </a:p>
                  </a:txBody>
                  <a:tcPr/>
                </a:tc>
                <a:tc>
                  <a:txBody>
                    <a:bodyPr/>
                    <a:lstStyle/>
                    <a:p>
                      <a:r>
                        <a:rPr lang="en-US" dirty="0"/>
                        <a:t>O(n)</a:t>
                      </a:r>
                    </a:p>
                  </a:txBody>
                  <a:tcPr/>
                </a:tc>
                <a:extLst>
                  <a:ext uri="{0D108BD9-81ED-4DB2-BD59-A6C34878D82A}">
                    <a16:rowId xmlns:a16="http://schemas.microsoft.com/office/drawing/2014/main" val="251894081"/>
                  </a:ext>
                </a:extLst>
              </a:tr>
              <a:tr h="754505">
                <a:tc>
                  <a:txBody>
                    <a:bodyPr/>
                    <a:lstStyle/>
                    <a:p>
                      <a:r>
                        <a:rPr lang="en-US" dirty="0"/>
                        <a:t>union(</a:t>
                      </a:r>
                      <a:r>
                        <a:rPr lang="en-US" dirty="0" err="1"/>
                        <a:t>valueA</a:t>
                      </a:r>
                      <a:r>
                        <a:rPr lang="en-US" dirty="0"/>
                        <a:t>, </a:t>
                      </a:r>
                    </a:p>
                    <a:p>
                      <a:r>
                        <a:rPr lang="en-US" dirty="0"/>
                        <a:t>            </a:t>
                      </a:r>
                      <a:r>
                        <a:rPr lang="en-US" dirty="0" err="1"/>
                        <a:t>valueB</a:t>
                      </a:r>
                      <a:r>
                        <a:rPr lang="en-US" dirty="0"/>
                        <a:t>)</a:t>
                      </a:r>
                    </a:p>
                  </a:txBody>
                  <a:tcPr/>
                </a:tc>
                <a:tc>
                  <a:txBody>
                    <a:bodyPr/>
                    <a:lstStyle/>
                    <a:p>
                      <a:r>
                        <a:rPr lang="en-US" dirty="0"/>
                        <a:t>O(n)</a:t>
                      </a:r>
                    </a:p>
                  </a:txBody>
                  <a:tcPr/>
                </a:tc>
                <a:tc>
                  <a:txBody>
                    <a:bodyPr/>
                    <a:lstStyle/>
                    <a:p>
                      <a:r>
                        <a:rPr lang="en-US" dirty="0"/>
                        <a:t>O(n)</a:t>
                      </a:r>
                    </a:p>
                  </a:txBody>
                  <a:tcPr/>
                </a:tc>
                <a:extLst>
                  <a:ext uri="{0D108BD9-81ED-4DB2-BD59-A6C34878D82A}">
                    <a16:rowId xmlns:a16="http://schemas.microsoft.com/office/drawing/2014/main" val="4233027611"/>
                  </a:ext>
                </a:extLst>
              </a:tr>
            </a:tbl>
          </a:graphicData>
        </a:graphic>
      </p:graphicFrame>
    </p:spTree>
    <p:extLst>
      <p:ext uri="{BB962C8B-B14F-4D97-AF65-F5344CB8AC3E}">
        <p14:creationId xmlns:p14="http://schemas.microsoft.com/office/powerpoint/2010/main" val="3854750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rmAutofit fontScale="90000"/>
          </a:bodyPr>
          <a:lstStyle/>
          <a:p>
            <a:r>
              <a:rPr lang="en-US" dirty="0"/>
              <a:t>Implementing Disjoint Set with Trees (and dictionaries) (1)</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40" y="1463857"/>
            <a:ext cx="11187258" cy="4845504"/>
          </a:xfrm>
        </p:spPr>
        <p:txBody>
          <a:bodyPr>
            <a:normAutofit/>
          </a:bodyPr>
          <a:lstStyle/>
          <a:p>
            <a:r>
              <a:rPr lang="en-US" dirty="0"/>
              <a:t>Each mini-set is now represented as a separate tree.</a:t>
            </a:r>
            <a:br>
              <a:rPr lang="en-US" dirty="0"/>
            </a:br>
            <a:br>
              <a:rPr lang="en-US" dirty="0"/>
            </a:br>
            <a:r>
              <a:rPr lang="en-US" dirty="0"/>
              <a:t>(Note: using letters/numbers from now on as the values because they’re easier to fit inside the nodes)</a:t>
            </a:r>
          </a:p>
          <a:p>
            <a:endParaRPr lang="en-US" dirty="0"/>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mtClean="0"/>
              <a:t>23</a:t>
            </a:fld>
            <a:endParaRPr lang="en-US"/>
          </a:p>
        </p:txBody>
      </p:sp>
      <p:grpSp>
        <p:nvGrpSpPr>
          <p:cNvPr id="79" name="Group 78">
            <a:extLst>
              <a:ext uri="{FF2B5EF4-FFF2-40B4-BE49-F238E27FC236}">
                <a16:creationId xmlns:a16="http://schemas.microsoft.com/office/drawing/2014/main" id="{14DC167F-6EF2-CF47-A604-266485523764}"/>
              </a:ext>
            </a:extLst>
          </p:cNvPr>
          <p:cNvGrpSpPr/>
          <p:nvPr/>
        </p:nvGrpSpPr>
        <p:grpSpPr>
          <a:xfrm>
            <a:off x="813104" y="3023569"/>
            <a:ext cx="640139" cy="3283955"/>
            <a:chOff x="1012371" y="3034758"/>
            <a:chExt cx="870857" cy="3460517"/>
          </a:xfrm>
        </p:grpSpPr>
        <p:sp>
          <p:nvSpPr>
            <p:cNvPr id="80" name="Rectangle 79">
              <a:extLst>
                <a:ext uri="{FF2B5EF4-FFF2-40B4-BE49-F238E27FC236}">
                  <a16:creationId xmlns:a16="http://schemas.microsoft.com/office/drawing/2014/main" id="{3DC0544A-2CC3-6D4B-BE35-31E75D152CF9}"/>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5A907CB5-4758-1447-92C6-AE92DC59E2B2}"/>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809C897-C3FA-1B4B-859B-8E2F33FCAD91}"/>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2C5B8E6-27C2-D64E-AC3B-294483058E0C}"/>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A0672E40-5953-3D4D-9735-40AFBBE2B349}"/>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91" name="TextBox 90">
            <a:extLst>
              <a:ext uri="{FF2B5EF4-FFF2-40B4-BE49-F238E27FC236}">
                <a16:creationId xmlns:a16="http://schemas.microsoft.com/office/drawing/2014/main" id="{23003C64-EDA4-E142-9479-71BABA6C31CD}"/>
              </a:ext>
            </a:extLst>
          </p:cNvPr>
          <p:cNvSpPr txBox="1"/>
          <p:nvPr/>
        </p:nvSpPr>
        <p:spPr>
          <a:xfrm>
            <a:off x="829846" y="3137304"/>
            <a:ext cx="611829" cy="369332"/>
          </a:xfrm>
          <a:prstGeom prst="rect">
            <a:avLst/>
          </a:prstGeom>
          <a:noFill/>
        </p:spPr>
        <p:txBody>
          <a:bodyPr wrap="square" rtlCol="0">
            <a:spAutoFit/>
          </a:bodyPr>
          <a:lstStyle/>
          <a:p>
            <a:r>
              <a:rPr lang="en-US" dirty="0"/>
              <a:t>a</a:t>
            </a:r>
          </a:p>
        </p:txBody>
      </p:sp>
      <p:sp>
        <p:nvSpPr>
          <p:cNvPr id="92" name="TextBox 91">
            <a:extLst>
              <a:ext uri="{FF2B5EF4-FFF2-40B4-BE49-F238E27FC236}">
                <a16:creationId xmlns:a16="http://schemas.microsoft.com/office/drawing/2014/main" id="{4507592D-54BC-3F4F-AB7B-C2974D959C06}"/>
              </a:ext>
            </a:extLst>
          </p:cNvPr>
          <p:cNvSpPr txBox="1"/>
          <p:nvPr/>
        </p:nvSpPr>
        <p:spPr>
          <a:xfrm>
            <a:off x="845205" y="3762548"/>
            <a:ext cx="616543" cy="369332"/>
          </a:xfrm>
          <a:prstGeom prst="rect">
            <a:avLst/>
          </a:prstGeom>
          <a:noFill/>
        </p:spPr>
        <p:txBody>
          <a:bodyPr wrap="square" rtlCol="0">
            <a:spAutoFit/>
          </a:bodyPr>
          <a:lstStyle/>
          <a:p>
            <a:r>
              <a:rPr lang="en-US" dirty="0"/>
              <a:t>b</a:t>
            </a:r>
          </a:p>
        </p:txBody>
      </p:sp>
      <p:sp>
        <p:nvSpPr>
          <p:cNvPr id="93" name="TextBox 92">
            <a:extLst>
              <a:ext uri="{FF2B5EF4-FFF2-40B4-BE49-F238E27FC236}">
                <a16:creationId xmlns:a16="http://schemas.microsoft.com/office/drawing/2014/main" id="{DEEE52FE-77EB-CA40-9EA2-B178FE9EE792}"/>
              </a:ext>
            </a:extLst>
          </p:cNvPr>
          <p:cNvSpPr txBox="1"/>
          <p:nvPr/>
        </p:nvSpPr>
        <p:spPr>
          <a:xfrm>
            <a:off x="891205" y="4397327"/>
            <a:ext cx="783899" cy="369332"/>
          </a:xfrm>
          <a:prstGeom prst="rect">
            <a:avLst/>
          </a:prstGeom>
          <a:noFill/>
        </p:spPr>
        <p:txBody>
          <a:bodyPr wrap="square" rtlCol="0">
            <a:spAutoFit/>
          </a:bodyPr>
          <a:lstStyle/>
          <a:p>
            <a:r>
              <a:rPr lang="en-US" dirty="0"/>
              <a:t>c</a:t>
            </a:r>
          </a:p>
        </p:txBody>
      </p:sp>
      <p:cxnSp>
        <p:nvCxnSpPr>
          <p:cNvPr id="94" name="Straight Arrow Connector 93">
            <a:extLst>
              <a:ext uri="{FF2B5EF4-FFF2-40B4-BE49-F238E27FC236}">
                <a16:creationId xmlns:a16="http://schemas.microsoft.com/office/drawing/2014/main" id="{16FECB5E-76BD-4447-8A03-3914D8612933}"/>
              </a:ext>
            </a:extLst>
          </p:cNvPr>
          <p:cNvCxnSpPr>
            <a:stCxn id="91" idx="3"/>
          </p:cNvCxnSpPr>
          <p:nvPr/>
        </p:nvCxnSpPr>
        <p:spPr>
          <a:xfrm>
            <a:off x="1441675" y="3321970"/>
            <a:ext cx="525724" cy="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89105BE-8A50-9643-AFB2-591F56F24E50}"/>
              </a:ext>
            </a:extLst>
          </p:cNvPr>
          <p:cNvCxnSpPr>
            <a:stCxn id="92" idx="3"/>
          </p:cNvCxnSpPr>
          <p:nvPr/>
        </p:nvCxnSpPr>
        <p:spPr>
          <a:xfrm>
            <a:off x="1461748" y="3947214"/>
            <a:ext cx="505651" cy="14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E6084CF-E1A1-AB42-8A27-3C4A3993F0B7}"/>
              </a:ext>
            </a:extLst>
          </p:cNvPr>
          <p:cNvCxnSpPr>
            <a:cxnSpLocks/>
          </p:cNvCxnSpPr>
          <p:nvPr/>
        </p:nvCxnSpPr>
        <p:spPr>
          <a:xfrm>
            <a:off x="1417240" y="4568009"/>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F7BE91B-8BC7-8B46-8810-A685C6A21C71}"/>
              </a:ext>
            </a:extLst>
          </p:cNvPr>
          <p:cNvSpPr txBox="1"/>
          <p:nvPr/>
        </p:nvSpPr>
        <p:spPr>
          <a:xfrm>
            <a:off x="2127672" y="3164879"/>
            <a:ext cx="221760" cy="369332"/>
          </a:xfrm>
          <a:prstGeom prst="rect">
            <a:avLst/>
          </a:prstGeom>
          <a:noFill/>
        </p:spPr>
        <p:txBody>
          <a:bodyPr wrap="square" rtlCol="0">
            <a:spAutoFit/>
          </a:bodyPr>
          <a:lstStyle/>
          <a:p>
            <a:r>
              <a:rPr lang="en-US" dirty="0"/>
              <a:t>1</a:t>
            </a:r>
          </a:p>
        </p:txBody>
      </p:sp>
      <p:sp>
        <p:nvSpPr>
          <p:cNvPr id="98" name="TextBox 97">
            <a:extLst>
              <a:ext uri="{FF2B5EF4-FFF2-40B4-BE49-F238E27FC236}">
                <a16:creationId xmlns:a16="http://schemas.microsoft.com/office/drawing/2014/main" id="{A241616E-03AA-9F4E-85E6-BD6FB9440120}"/>
              </a:ext>
            </a:extLst>
          </p:cNvPr>
          <p:cNvSpPr txBox="1"/>
          <p:nvPr/>
        </p:nvSpPr>
        <p:spPr>
          <a:xfrm>
            <a:off x="2186149" y="3777393"/>
            <a:ext cx="221760" cy="369332"/>
          </a:xfrm>
          <a:prstGeom prst="rect">
            <a:avLst/>
          </a:prstGeom>
          <a:noFill/>
        </p:spPr>
        <p:txBody>
          <a:bodyPr wrap="square" rtlCol="0">
            <a:spAutoFit/>
          </a:bodyPr>
          <a:lstStyle/>
          <a:p>
            <a:r>
              <a:rPr lang="en-US" dirty="0"/>
              <a:t>2</a:t>
            </a:r>
          </a:p>
        </p:txBody>
      </p:sp>
      <p:sp>
        <p:nvSpPr>
          <p:cNvPr id="99" name="TextBox 98">
            <a:extLst>
              <a:ext uri="{FF2B5EF4-FFF2-40B4-BE49-F238E27FC236}">
                <a16:creationId xmlns:a16="http://schemas.microsoft.com/office/drawing/2014/main" id="{3A163853-E639-9642-9F43-22D81587B28E}"/>
              </a:ext>
            </a:extLst>
          </p:cNvPr>
          <p:cNvSpPr txBox="1"/>
          <p:nvPr/>
        </p:nvSpPr>
        <p:spPr>
          <a:xfrm>
            <a:off x="2233904" y="4425268"/>
            <a:ext cx="221760" cy="369332"/>
          </a:xfrm>
          <a:prstGeom prst="rect">
            <a:avLst/>
          </a:prstGeom>
          <a:noFill/>
        </p:spPr>
        <p:txBody>
          <a:bodyPr wrap="square" rtlCol="0">
            <a:spAutoFit/>
          </a:bodyPr>
          <a:lstStyle/>
          <a:p>
            <a:r>
              <a:rPr lang="en-US" dirty="0"/>
              <a:t>1</a:t>
            </a:r>
          </a:p>
        </p:txBody>
      </p:sp>
      <p:grpSp>
        <p:nvGrpSpPr>
          <p:cNvPr id="107" name="Group 106">
            <a:extLst>
              <a:ext uri="{FF2B5EF4-FFF2-40B4-BE49-F238E27FC236}">
                <a16:creationId xmlns:a16="http://schemas.microsoft.com/office/drawing/2014/main" id="{BADD4AAA-A230-A74D-B029-AF6B30043B7B}"/>
              </a:ext>
            </a:extLst>
          </p:cNvPr>
          <p:cNvGrpSpPr/>
          <p:nvPr/>
        </p:nvGrpSpPr>
        <p:grpSpPr>
          <a:xfrm>
            <a:off x="7783900" y="3181642"/>
            <a:ext cx="258135" cy="400110"/>
            <a:chOff x="4048298" y="217034"/>
            <a:chExt cx="373687" cy="579217"/>
          </a:xfrm>
        </p:grpSpPr>
        <p:sp>
          <p:nvSpPr>
            <p:cNvPr id="108" name="Oval 107">
              <a:extLst>
                <a:ext uri="{FF2B5EF4-FFF2-40B4-BE49-F238E27FC236}">
                  <a16:creationId xmlns:a16="http://schemas.microsoft.com/office/drawing/2014/main" id="{5BC8BC05-2A62-4042-B4E3-81C2D841CD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9" name="TextBox 108">
              <a:extLst>
                <a:ext uri="{FF2B5EF4-FFF2-40B4-BE49-F238E27FC236}">
                  <a16:creationId xmlns:a16="http://schemas.microsoft.com/office/drawing/2014/main" id="{DF3DD44B-B4B9-574C-828E-90434A8A28CB}"/>
                </a:ext>
              </a:extLst>
            </p:cNvPr>
            <p:cNvSpPr txBox="1"/>
            <p:nvPr/>
          </p:nvSpPr>
          <p:spPr>
            <a:xfrm>
              <a:off x="4052550" y="217034"/>
              <a:ext cx="369435" cy="579217"/>
            </a:xfrm>
            <a:prstGeom prst="rect">
              <a:avLst/>
            </a:prstGeom>
            <a:noFill/>
          </p:spPr>
          <p:txBody>
            <a:bodyPr wrap="square" rtlCol="0">
              <a:spAutoFit/>
            </a:bodyPr>
            <a:lstStyle/>
            <a:p>
              <a:r>
                <a:rPr lang="en-US" sz="2000" dirty="0"/>
                <a:t>d</a:t>
              </a:r>
            </a:p>
          </p:txBody>
        </p:sp>
      </p:grpSp>
      <p:sp>
        <p:nvSpPr>
          <p:cNvPr id="110" name="Rounded Rectangle 109">
            <a:extLst>
              <a:ext uri="{FF2B5EF4-FFF2-40B4-BE49-F238E27FC236}">
                <a16:creationId xmlns:a16="http://schemas.microsoft.com/office/drawing/2014/main" id="{E979317F-B1DE-4841-ADBC-017BE0452759}"/>
              </a:ext>
            </a:extLst>
          </p:cNvPr>
          <p:cNvSpPr/>
          <p:nvPr/>
        </p:nvSpPr>
        <p:spPr>
          <a:xfrm>
            <a:off x="6549073" y="316487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1" name="Group 110">
            <a:extLst>
              <a:ext uri="{FF2B5EF4-FFF2-40B4-BE49-F238E27FC236}">
                <a16:creationId xmlns:a16="http://schemas.microsoft.com/office/drawing/2014/main" id="{19242C83-5540-004F-97B4-62A395A796BE}"/>
              </a:ext>
            </a:extLst>
          </p:cNvPr>
          <p:cNvGrpSpPr/>
          <p:nvPr/>
        </p:nvGrpSpPr>
        <p:grpSpPr>
          <a:xfrm>
            <a:off x="8305042" y="3701137"/>
            <a:ext cx="326307" cy="400110"/>
            <a:chOff x="4048298" y="196580"/>
            <a:chExt cx="472375" cy="579216"/>
          </a:xfrm>
        </p:grpSpPr>
        <p:sp>
          <p:nvSpPr>
            <p:cNvPr id="112" name="Oval 111">
              <a:extLst>
                <a:ext uri="{FF2B5EF4-FFF2-40B4-BE49-F238E27FC236}">
                  <a16:creationId xmlns:a16="http://schemas.microsoft.com/office/drawing/2014/main" id="{0143EB49-2AF5-4B49-BFA9-B81C507E3F8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3" name="TextBox 112">
              <a:extLst>
                <a:ext uri="{FF2B5EF4-FFF2-40B4-BE49-F238E27FC236}">
                  <a16:creationId xmlns:a16="http://schemas.microsoft.com/office/drawing/2014/main" id="{BFF0E279-4616-0042-98E7-6EF5CC7C6FD5}"/>
                </a:ext>
              </a:extLst>
            </p:cNvPr>
            <p:cNvSpPr txBox="1"/>
            <p:nvPr/>
          </p:nvSpPr>
          <p:spPr>
            <a:xfrm>
              <a:off x="4048298" y="196580"/>
              <a:ext cx="472375" cy="579216"/>
            </a:xfrm>
            <a:prstGeom prst="rect">
              <a:avLst/>
            </a:prstGeom>
            <a:noFill/>
          </p:spPr>
          <p:txBody>
            <a:bodyPr wrap="square" rtlCol="0">
              <a:spAutoFit/>
            </a:bodyPr>
            <a:lstStyle/>
            <a:p>
              <a:r>
                <a:rPr lang="en-US" sz="2000" dirty="0"/>
                <a:t>a</a:t>
              </a:r>
            </a:p>
          </p:txBody>
        </p:sp>
      </p:grpSp>
      <p:cxnSp>
        <p:nvCxnSpPr>
          <p:cNvPr id="118" name="Straight Arrow Connector 117">
            <a:extLst>
              <a:ext uri="{FF2B5EF4-FFF2-40B4-BE49-F238E27FC236}">
                <a16:creationId xmlns:a16="http://schemas.microsoft.com/office/drawing/2014/main" id="{75E96A49-94D7-2445-B6C0-EE56D7FC12A8}"/>
              </a:ext>
            </a:extLst>
          </p:cNvPr>
          <p:cNvCxnSpPr>
            <a:cxnSpLocks/>
            <a:stCxn id="113" idx="0"/>
            <a:endCxn id="109" idx="2"/>
          </p:cNvCxnSpPr>
          <p:nvPr/>
        </p:nvCxnSpPr>
        <p:spPr>
          <a:xfrm flipH="1" flipV="1">
            <a:off x="7914436" y="3581752"/>
            <a:ext cx="553760" cy="11938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C3C12AC-95AC-2A45-9BD7-CEDF2CDF09A5}"/>
              </a:ext>
            </a:extLst>
          </p:cNvPr>
          <p:cNvCxnSpPr>
            <a:cxnSpLocks/>
            <a:stCxn id="125" idx="0"/>
            <a:endCxn id="109" idx="2"/>
          </p:cNvCxnSpPr>
          <p:nvPr/>
        </p:nvCxnSpPr>
        <p:spPr>
          <a:xfrm flipV="1">
            <a:off x="7295450" y="3581752"/>
            <a:ext cx="618986" cy="9603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7F65B71-A6D8-0E43-89D3-EC9408160DD8}"/>
              </a:ext>
            </a:extLst>
          </p:cNvPr>
          <p:cNvGrpSpPr/>
          <p:nvPr/>
        </p:nvGrpSpPr>
        <p:grpSpPr>
          <a:xfrm>
            <a:off x="7160045" y="3677784"/>
            <a:ext cx="263004" cy="400110"/>
            <a:chOff x="4048298" y="162772"/>
            <a:chExt cx="380735" cy="579217"/>
          </a:xfrm>
        </p:grpSpPr>
        <p:sp>
          <p:nvSpPr>
            <p:cNvPr id="124" name="Oval 123">
              <a:extLst>
                <a:ext uri="{FF2B5EF4-FFF2-40B4-BE49-F238E27FC236}">
                  <a16:creationId xmlns:a16="http://schemas.microsoft.com/office/drawing/2014/main" id="{48E83D51-8BA6-8D40-97EA-CA6048DF9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5" name="TextBox 124">
              <a:extLst>
                <a:ext uri="{FF2B5EF4-FFF2-40B4-BE49-F238E27FC236}">
                  <a16:creationId xmlns:a16="http://schemas.microsoft.com/office/drawing/2014/main" id="{EB169BFF-EBAC-FB40-B759-864C8B6EB21F}"/>
                </a:ext>
              </a:extLst>
            </p:cNvPr>
            <p:cNvSpPr txBox="1"/>
            <p:nvPr/>
          </p:nvSpPr>
          <p:spPr>
            <a:xfrm>
              <a:off x="4059598" y="162772"/>
              <a:ext cx="369435" cy="579217"/>
            </a:xfrm>
            <a:prstGeom prst="rect">
              <a:avLst/>
            </a:prstGeom>
            <a:noFill/>
          </p:spPr>
          <p:txBody>
            <a:bodyPr wrap="square" rtlCol="0">
              <a:spAutoFit/>
            </a:bodyPr>
            <a:lstStyle/>
            <a:p>
              <a:r>
                <a:rPr lang="en-US" sz="2000" dirty="0"/>
                <a:t>c</a:t>
              </a:r>
            </a:p>
          </p:txBody>
        </p:sp>
      </p:grpSp>
      <p:grpSp>
        <p:nvGrpSpPr>
          <p:cNvPr id="147" name="Group 146">
            <a:extLst>
              <a:ext uri="{FF2B5EF4-FFF2-40B4-BE49-F238E27FC236}">
                <a16:creationId xmlns:a16="http://schemas.microsoft.com/office/drawing/2014/main" id="{835A373C-EC31-824C-B5B9-DA895E49598F}"/>
              </a:ext>
            </a:extLst>
          </p:cNvPr>
          <p:cNvGrpSpPr/>
          <p:nvPr/>
        </p:nvGrpSpPr>
        <p:grpSpPr>
          <a:xfrm>
            <a:off x="10311190" y="3229658"/>
            <a:ext cx="388065" cy="400110"/>
            <a:chOff x="4018251" y="182922"/>
            <a:chExt cx="561779" cy="579217"/>
          </a:xfrm>
        </p:grpSpPr>
        <p:sp>
          <p:nvSpPr>
            <p:cNvPr id="148" name="Oval 147">
              <a:extLst>
                <a:ext uri="{FF2B5EF4-FFF2-40B4-BE49-F238E27FC236}">
                  <a16:creationId xmlns:a16="http://schemas.microsoft.com/office/drawing/2014/main" id="{8F94856E-F510-0147-9BB8-DBF933B4B5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TextBox 148">
              <a:extLst>
                <a:ext uri="{FF2B5EF4-FFF2-40B4-BE49-F238E27FC236}">
                  <a16:creationId xmlns:a16="http://schemas.microsoft.com/office/drawing/2014/main" id="{19190BDE-2A9D-2340-9555-6F2758AE3133}"/>
                </a:ext>
              </a:extLst>
            </p:cNvPr>
            <p:cNvSpPr txBox="1"/>
            <p:nvPr/>
          </p:nvSpPr>
          <p:spPr>
            <a:xfrm>
              <a:off x="4018251" y="182922"/>
              <a:ext cx="561779" cy="579217"/>
            </a:xfrm>
            <a:prstGeom prst="rect">
              <a:avLst/>
            </a:prstGeom>
            <a:noFill/>
          </p:spPr>
          <p:txBody>
            <a:bodyPr wrap="square" rtlCol="0">
              <a:spAutoFit/>
            </a:bodyPr>
            <a:lstStyle/>
            <a:p>
              <a:r>
                <a:rPr lang="en-US" sz="2000" dirty="0"/>
                <a:t>e</a:t>
              </a:r>
            </a:p>
          </p:txBody>
        </p:sp>
      </p:grpSp>
      <p:sp>
        <p:nvSpPr>
          <p:cNvPr id="150" name="Rounded Rectangle 8">
            <a:extLst>
              <a:ext uri="{FF2B5EF4-FFF2-40B4-BE49-F238E27FC236}">
                <a16:creationId xmlns:a16="http://schemas.microsoft.com/office/drawing/2014/main" id="{6C790533-1325-2C46-BC5A-B7E966C8D780}"/>
              </a:ext>
            </a:extLst>
          </p:cNvPr>
          <p:cNvSpPr/>
          <p:nvPr/>
        </p:nvSpPr>
        <p:spPr>
          <a:xfrm>
            <a:off x="9187819" y="316487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2" name="Straight Arrow Connector 161">
            <a:extLst>
              <a:ext uri="{FF2B5EF4-FFF2-40B4-BE49-F238E27FC236}">
                <a16:creationId xmlns:a16="http://schemas.microsoft.com/office/drawing/2014/main" id="{1963EAF7-5D2C-5D49-81D6-1AEFEC7ED208}"/>
              </a:ext>
            </a:extLst>
          </p:cNvPr>
          <p:cNvCxnSpPr>
            <a:cxnSpLocks/>
            <a:stCxn id="165" idx="0"/>
          </p:cNvCxnSpPr>
          <p:nvPr/>
        </p:nvCxnSpPr>
        <p:spPr>
          <a:xfrm flipV="1">
            <a:off x="9710286" y="3505379"/>
            <a:ext cx="654738" cy="27201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E7286B0-BCEA-1748-927C-C65E68BE964A}"/>
              </a:ext>
            </a:extLst>
          </p:cNvPr>
          <p:cNvGrpSpPr/>
          <p:nvPr/>
        </p:nvGrpSpPr>
        <p:grpSpPr>
          <a:xfrm>
            <a:off x="9547133" y="3777393"/>
            <a:ext cx="326306" cy="400110"/>
            <a:chOff x="4032255" y="243528"/>
            <a:chExt cx="472374" cy="579217"/>
          </a:xfrm>
        </p:grpSpPr>
        <p:sp>
          <p:nvSpPr>
            <p:cNvPr id="164" name="Oval 163">
              <a:extLst>
                <a:ext uri="{FF2B5EF4-FFF2-40B4-BE49-F238E27FC236}">
                  <a16:creationId xmlns:a16="http://schemas.microsoft.com/office/drawing/2014/main" id="{CC62FC78-AED7-B042-B47C-198E797DF48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TextBox 164">
              <a:extLst>
                <a:ext uri="{FF2B5EF4-FFF2-40B4-BE49-F238E27FC236}">
                  <a16:creationId xmlns:a16="http://schemas.microsoft.com/office/drawing/2014/main" id="{CF622061-29FC-D244-8423-DC184E31CCAA}"/>
                </a:ext>
              </a:extLst>
            </p:cNvPr>
            <p:cNvSpPr txBox="1"/>
            <p:nvPr/>
          </p:nvSpPr>
          <p:spPr>
            <a:xfrm>
              <a:off x="4032255" y="243528"/>
              <a:ext cx="472374" cy="579217"/>
            </a:xfrm>
            <a:prstGeom prst="rect">
              <a:avLst/>
            </a:prstGeom>
            <a:noFill/>
          </p:spPr>
          <p:txBody>
            <a:bodyPr wrap="square" rtlCol="0">
              <a:spAutoFit/>
            </a:bodyPr>
            <a:lstStyle/>
            <a:p>
              <a:r>
                <a:rPr lang="en-US" sz="2000" dirty="0"/>
                <a:t>b</a:t>
              </a:r>
            </a:p>
          </p:txBody>
        </p:sp>
      </p:grpSp>
      <p:sp>
        <p:nvSpPr>
          <p:cNvPr id="179" name="TextBox 178">
            <a:extLst>
              <a:ext uri="{FF2B5EF4-FFF2-40B4-BE49-F238E27FC236}">
                <a16:creationId xmlns:a16="http://schemas.microsoft.com/office/drawing/2014/main" id="{85A42449-39EA-8D46-B8E4-497F01D41BCF}"/>
              </a:ext>
            </a:extLst>
          </p:cNvPr>
          <p:cNvSpPr txBox="1"/>
          <p:nvPr/>
        </p:nvSpPr>
        <p:spPr>
          <a:xfrm>
            <a:off x="904404" y="5007454"/>
            <a:ext cx="184731" cy="369332"/>
          </a:xfrm>
          <a:prstGeom prst="rect">
            <a:avLst/>
          </a:prstGeom>
          <a:noFill/>
        </p:spPr>
        <p:txBody>
          <a:bodyPr wrap="square" rtlCol="0">
            <a:spAutoFit/>
          </a:bodyPr>
          <a:lstStyle/>
          <a:p>
            <a:r>
              <a:rPr lang="en-US" dirty="0"/>
              <a:t>d</a:t>
            </a:r>
          </a:p>
        </p:txBody>
      </p:sp>
      <p:sp>
        <p:nvSpPr>
          <p:cNvPr id="180" name="TextBox 179">
            <a:extLst>
              <a:ext uri="{FF2B5EF4-FFF2-40B4-BE49-F238E27FC236}">
                <a16:creationId xmlns:a16="http://schemas.microsoft.com/office/drawing/2014/main" id="{3DD0A30C-7580-D848-A8F8-877BDF751E80}"/>
              </a:ext>
            </a:extLst>
          </p:cNvPr>
          <p:cNvSpPr txBox="1"/>
          <p:nvPr/>
        </p:nvSpPr>
        <p:spPr>
          <a:xfrm>
            <a:off x="939094" y="5770616"/>
            <a:ext cx="300082" cy="369332"/>
          </a:xfrm>
          <a:prstGeom prst="rect">
            <a:avLst/>
          </a:prstGeom>
          <a:noFill/>
        </p:spPr>
        <p:txBody>
          <a:bodyPr wrap="none" rtlCol="0">
            <a:spAutoFit/>
          </a:bodyPr>
          <a:lstStyle/>
          <a:p>
            <a:r>
              <a:rPr lang="en-US" dirty="0"/>
              <a:t>e</a:t>
            </a:r>
          </a:p>
        </p:txBody>
      </p:sp>
      <p:cxnSp>
        <p:nvCxnSpPr>
          <p:cNvPr id="181" name="Straight Arrow Connector 180">
            <a:extLst>
              <a:ext uri="{FF2B5EF4-FFF2-40B4-BE49-F238E27FC236}">
                <a16:creationId xmlns:a16="http://schemas.microsoft.com/office/drawing/2014/main" id="{9997C867-A6CF-394A-A11B-3209015AA570}"/>
              </a:ext>
            </a:extLst>
          </p:cNvPr>
          <p:cNvCxnSpPr>
            <a:cxnSpLocks/>
          </p:cNvCxnSpPr>
          <p:nvPr/>
        </p:nvCxnSpPr>
        <p:spPr>
          <a:xfrm>
            <a:off x="1528540" y="5161597"/>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C49EE89-8D90-E54D-8050-25CE12A3D15C}"/>
              </a:ext>
            </a:extLst>
          </p:cNvPr>
          <p:cNvCxnSpPr>
            <a:cxnSpLocks/>
          </p:cNvCxnSpPr>
          <p:nvPr/>
        </p:nvCxnSpPr>
        <p:spPr>
          <a:xfrm>
            <a:off x="1427461" y="5965488"/>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C5DF1D3A-FD0C-7540-B6DE-611BB9832B44}"/>
              </a:ext>
            </a:extLst>
          </p:cNvPr>
          <p:cNvSpPr txBox="1"/>
          <p:nvPr/>
        </p:nvSpPr>
        <p:spPr>
          <a:xfrm>
            <a:off x="1973415" y="5868214"/>
            <a:ext cx="221760" cy="369332"/>
          </a:xfrm>
          <a:prstGeom prst="rect">
            <a:avLst/>
          </a:prstGeom>
          <a:noFill/>
        </p:spPr>
        <p:txBody>
          <a:bodyPr wrap="square" rtlCol="0">
            <a:spAutoFit/>
          </a:bodyPr>
          <a:lstStyle/>
          <a:p>
            <a:r>
              <a:rPr lang="en-US" dirty="0"/>
              <a:t>2</a:t>
            </a:r>
          </a:p>
        </p:txBody>
      </p:sp>
      <p:sp>
        <p:nvSpPr>
          <p:cNvPr id="184" name="TextBox 183">
            <a:extLst>
              <a:ext uri="{FF2B5EF4-FFF2-40B4-BE49-F238E27FC236}">
                <a16:creationId xmlns:a16="http://schemas.microsoft.com/office/drawing/2014/main" id="{9D0D87B2-A006-1C40-B51E-CE347075E669}"/>
              </a:ext>
            </a:extLst>
          </p:cNvPr>
          <p:cNvSpPr txBox="1"/>
          <p:nvPr/>
        </p:nvSpPr>
        <p:spPr>
          <a:xfrm>
            <a:off x="2001381" y="5041243"/>
            <a:ext cx="221760" cy="369332"/>
          </a:xfrm>
          <a:prstGeom prst="rect">
            <a:avLst/>
          </a:prstGeom>
          <a:noFill/>
        </p:spPr>
        <p:txBody>
          <a:bodyPr wrap="square" rtlCol="0">
            <a:spAutoFit/>
          </a:bodyPr>
          <a:lstStyle/>
          <a:p>
            <a:r>
              <a:rPr lang="en-US" dirty="0"/>
              <a:t>1</a:t>
            </a:r>
          </a:p>
        </p:txBody>
      </p:sp>
      <p:sp>
        <p:nvSpPr>
          <p:cNvPr id="186" name="Equal 185">
            <a:extLst>
              <a:ext uri="{FF2B5EF4-FFF2-40B4-BE49-F238E27FC236}">
                <a16:creationId xmlns:a16="http://schemas.microsoft.com/office/drawing/2014/main" id="{79B0E6C9-CD44-C641-A97A-D757DC548135}"/>
              </a:ext>
            </a:extLst>
          </p:cNvPr>
          <p:cNvSpPr/>
          <p:nvPr/>
        </p:nvSpPr>
        <p:spPr>
          <a:xfrm>
            <a:off x="3771900" y="3962059"/>
            <a:ext cx="1306286" cy="804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066135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rmAutofit fontScale="90000"/>
          </a:bodyPr>
          <a:lstStyle/>
          <a:p>
            <a:r>
              <a:rPr lang="en-US" dirty="0"/>
              <a:t>Implementing Disjoint Set with Trees (and dictionaries) (1)</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a:xfrm>
            <a:off x="575240" y="1463857"/>
            <a:ext cx="11187258" cy="4845504"/>
          </a:xfrm>
        </p:spPr>
        <p:txBody>
          <a:bodyPr>
            <a:normAutofit/>
          </a:bodyPr>
          <a:lstStyle/>
          <a:p>
            <a:r>
              <a:rPr lang="en-US" dirty="0"/>
              <a:t>Each mini-set is now represented as a different tree.</a:t>
            </a:r>
            <a:br>
              <a:rPr lang="en-US" dirty="0"/>
            </a:br>
            <a:br>
              <a:rPr lang="en-US" dirty="0"/>
            </a:br>
            <a:r>
              <a:rPr lang="en-US" dirty="0"/>
              <a:t>(Note: using letters/numbers from now on as the values because they’re easier to fit inside the nodes)</a:t>
            </a:r>
          </a:p>
          <a:p>
            <a:endParaRPr lang="en-US" dirty="0"/>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mtClean="0"/>
              <a:t>24</a:t>
            </a:fld>
            <a:endParaRPr lang="en-US"/>
          </a:p>
        </p:txBody>
      </p:sp>
      <p:grpSp>
        <p:nvGrpSpPr>
          <p:cNvPr id="79" name="Group 78">
            <a:extLst>
              <a:ext uri="{FF2B5EF4-FFF2-40B4-BE49-F238E27FC236}">
                <a16:creationId xmlns:a16="http://schemas.microsoft.com/office/drawing/2014/main" id="{14DC167F-6EF2-CF47-A604-266485523764}"/>
              </a:ext>
            </a:extLst>
          </p:cNvPr>
          <p:cNvGrpSpPr/>
          <p:nvPr/>
        </p:nvGrpSpPr>
        <p:grpSpPr>
          <a:xfrm>
            <a:off x="813104" y="3023569"/>
            <a:ext cx="640139" cy="3283955"/>
            <a:chOff x="1012371" y="3034758"/>
            <a:chExt cx="870857" cy="3460517"/>
          </a:xfrm>
        </p:grpSpPr>
        <p:sp>
          <p:nvSpPr>
            <p:cNvPr id="80" name="Rectangle 79">
              <a:extLst>
                <a:ext uri="{FF2B5EF4-FFF2-40B4-BE49-F238E27FC236}">
                  <a16:creationId xmlns:a16="http://schemas.microsoft.com/office/drawing/2014/main" id="{3DC0544A-2CC3-6D4B-BE35-31E75D152CF9}"/>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81" name="Straight Connector 80">
              <a:extLst>
                <a:ext uri="{FF2B5EF4-FFF2-40B4-BE49-F238E27FC236}">
                  <a16:creationId xmlns:a16="http://schemas.microsoft.com/office/drawing/2014/main" id="{5A907CB5-4758-1447-92C6-AE92DC59E2B2}"/>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2" name="Straight Connector 81">
              <a:extLst>
                <a:ext uri="{FF2B5EF4-FFF2-40B4-BE49-F238E27FC236}">
                  <a16:creationId xmlns:a16="http://schemas.microsoft.com/office/drawing/2014/main" id="{7809C897-C3FA-1B4B-859B-8E2F33FCAD91}"/>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a:extLst>
                <a:ext uri="{FF2B5EF4-FFF2-40B4-BE49-F238E27FC236}">
                  <a16:creationId xmlns:a16="http://schemas.microsoft.com/office/drawing/2014/main" id="{32C5B8E6-27C2-D64E-AC3B-294483058E0C}"/>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A0672E40-5953-3D4D-9735-40AFBBE2B349}"/>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91" name="TextBox 90">
            <a:extLst>
              <a:ext uri="{FF2B5EF4-FFF2-40B4-BE49-F238E27FC236}">
                <a16:creationId xmlns:a16="http://schemas.microsoft.com/office/drawing/2014/main" id="{23003C64-EDA4-E142-9479-71BABA6C31CD}"/>
              </a:ext>
            </a:extLst>
          </p:cNvPr>
          <p:cNvSpPr txBox="1"/>
          <p:nvPr/>
        </p:nvSpPr>
        <p:spPr>
          <a:xfrm>
            <a:off x="829846" y="3137304"/>
            <a:ext cx="611829" cy="369332"/>
          </a:xfrm>
          <a:prstGeom prst="rect">
            <a:avLst/>
          </a:prstGeom>
          <a:noFill/>
        </p:spPr>
        <p:txBody>
          <a:bodyPr wrap="square" rtlCol="0">
            <a:spAutoFit/>
          </a:bodyPr>
          <a:lstStyle/>
          <a:p>
            <a:r>
              <a:rPr lang="en-US" dirty="0"/>
              <a:t>a</a:t>
            </a:r>
          </a:p>
        </p:txBody>
      </p:sp>
      <p:sp>
        <p:nvSpPr>
          <p:cNvPr id="92" name="TextBox 91">
            <a:extLst>
              <a:ext uri="{FF2B5EF4-FFF2-40B4-BE49-F238E27FC236}">
                <a16:creationId xmlns:a16="http://schemas.microsoft.com/office/drawing/2014/main" id="{4507592D-54BC-3F4F-AB7B-C2974D959C06}"/>
              </a:ext>
            </a:extLst>
          </p:cNvPr>
          <p:cNvSpPr txBox="1"/>
          <p:nvPr/>
        </p:nvSpPr>
        <p:spPr>
          <a:xfrm>
            <a:off x="845205" y="3762548"/>
            <a:ext cx="616543" cy="369332"/>
          </a:xfrm>
          <a:prstGeom prst="rect">
            <a:avLst/>
          </a:prstGeom>
          <a:noFill/>
        </p:spPr>
        <p:txBody>
          <a:bodyPr wrap="square" rtlCol="0">
            <a:spAutoFit/>
          </a:bodyPr>
          <a:lstStyle/>
          <a:p>
            <a:r>
              <a:rPr lang="en-US" dirty="0"/>
              <a:t>b</a:t>
            </a:r>
          </a:p>
        </p:txBody>
      </p:sp>
      <p:sp>
        <p:nvSpPr>
          <p:cNvPr id="93" name="TextBox 92">
            <a:extLst>
              <a:ext uri="{FF2B5EF4-FFF2-40B4-BE49-F238E27FC236}">
                <a16:creationId xmlns:a16="http://schemas.microsoft.com/office/drawing/2014/main" id="{DEEE52FE-77EB-CA40-9EA2-B178FE9EE792}"/>
              </a:ext>
            </a:extLst>
          </p:cNvPr>
          <p:cNvSpPr txBox="1"/>
          <p:nvPr/>
        </p:nvSpPr>
        <p:spPr>
          <a:xfrm>
            <a:off x="891205" y="4397327"/>
            <a:ext cx="783899" cy="369332"/>
          </a:xfrm>
          <a:prstGeom prst="rect">
            <a:avLst/>
          </a:prstGeom>
          <a:noFill/>
        </p:spPr>
        <p:txBody>
          <a:bodyPr wrap="square" rtlCol="0">
            <a:spAutoFit/>
          </a:bodyPr>
          <a:lstStyle/>
          <a:p>
            <a:r>
              <a:rPr lang="en-US" dirty="0"/>
              <a:t>c</a:t>
            </a:r>
          </a:p>
        </p:txBody>
      </p:sp>
      <p:cxnSp>
        <p:nvCxnSpPr>
          <p:cNvPr id="94" name="Straight Arrow Connector 93">
            <a:extLst>
              <a:ext uri="{FF2B5EF4-FFF2-40B4-BE49-F238E27FC236}">
                <a16:creationId xmlns:a16="http://schemas.microsoft.com/office/drawing/2014/main" id="{16FECB5E-76BD-4447-8A03-3914D8612933}"/>
              </a:ext>
            </a:extLst>
          </p:cNvPr>
          <p:cNvCxnSpPr>
            <a:stCxn id="91" idx="3"/>
          </p:cNvCxnSpPr>
          <p:nvPr/>
        </p:nvCxnSpPr>
        <p:spPr>
          <a:xfrm>
            <a:off x="1441675" y="3321970"/>
            <a:ext cx="525724" cy="822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a:extLst>
              <a:ext uri="{FF2B5EF4-FFF2-40B4-BE49-F238E27FC236}">
                <a16:creationId xmlns:a16="http://schemas.microsoft.com/office/drawing/2014/main" id="{789105BE-8A50-9643-AFB2-591F56F24E50}"/>
              </a:ext>
            </a:extLst>
          </p:cNvPr>
          <p:cNvCxnSpPr>
            <a:stCxn id="92" idx="3"/>
          </p:cNvCxnSpPr>
          <p:nvPr/>
        </p:nvCxnSpPr>
        <p:spPr>
          <a:xfrm>
            <a:off x="1461748" y="3947214"/>
            <a:ext cx="505651" cy="148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96" name="Straight Arrow Connector 95">
            <a:extLst>
              <a:ext uri="{FF2B5EF4-FFF2-40B4-BE49-F238E27FC236}">
                <a16:creationId xmlns:a16="http://schemas.microsoft.com/office/drawing/2014/main" id="{AE6084CF-E1A1-AB42-8A27-3C4A3993F0B7}"/>
              </a:ext>
            </a:extLst>
          </p:cNvPr>
          <p:cNvCxnSpPr>
            <a:cxnSpLocks/>
          </p:cNvCxnSpPr>
          <p:nvPr/>
        </p:nvCxnSpPr>
        <p:spPr>
          <a:xfrm>
            <a:off x="1417240" y="4568009"/>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7" name="TextBox 96">
            <a:extLst>
              <a:ext uri="{FF2B5EF4-FFF2-40B4-BE49-F238E27FC236}">
                <a16:creationId xmlns:a16="http://schemas.microsoft.com/office/drawing/2014/main" id="{5F7BE91B-8BC7-8B46-8810-A685C6A21C71}"/>
              </a:ext>
            </a:extLst>
          </p:cNvPr>
          <p:cNvSpPr txBox="1"/>
          <p:nvPr/>
        </p:nvSpPr>
        <p:spPr>
          <a:xfrm>
            <a:off x="2127672" y="3164879"/>
            <a:ext cx="221760" cy="369332"/>
          </a:xfrm>
          <a:prstGeom prst="rect">
            <a:avLst/>
          </a:prstGeom>
          <a:noFill/>
        </p:spPr>
        <p:txBody>
          <a:bodyPr wrap="square" rtlCol="0">
            <a:spAutoFit/>
          </a:bodyPr>
          <a:lstStyle/>
          <a:p>
            <a:r>
              <a:rPr lang="en-US" dirty="0"/>
              <a:t>1</a:t>
            </a:r>
          </a:p>
        </p:txBody>
      </p:sp>
      <p:sp>
        <p:nvSpPr>
          <p:cNvPr id="98" name="TextBox 97">
            <a:extLst>
              <a:ext uri="{FF2B5EF4-FFF2-40B4-BE49-F238E27FC236}">
                <a16:creationId xmlns:a16="http://schemas.microsoft.com/office/drawing/2014/main" id="{A241616E-03AA-9F4E-85E6-BD6FB9440120}"/>
              </a:ext>
            </a:extLst>
          </p:cNvPr>
          <p:cNvSpPr txBox="1"/>
          <p:nvPr/>
        </p:nvSpPr>
        <p:spPr>
          <a:xfrm>
            <a:off x="2186149" y="3777393"/>
            <a:ext cx="221760" cy="369332"/>
          </a:xfrm>
          <a:prstGeom prst="rect">
            <a:avLst/>
          </a:prstGeom>
          <a:noFill/>
        </p:spPr>
        <p:txBody>
          <a:bodyPr wrap="square" rtlCol="0">
            <a:spAutoFit/>
          </a:bodyPr>
          <a:lstStyle/>
          <a:p>
            <a:r>
              <a:rPr lang="en-US" dirty="0"/>
              <a:t>2</a:t>
            </a:r>
          </a:p>
        </p:txBody>
      </p:sp>
      <p:sp>
        <p:nvSpPr>
          <p:cNvPr id="99" name="TextBox 98">
            <a:extLst>
              <a:ext uri="{FF2B5EF4-FFF2-40B4-BE49-F238E27FC236}">
                <a16:creationId xmlns:a16="http://schemas.microsoft.com/office/drawing/2014/main" id="{3A163853-E639-9642-9F43-22D81587B28E}"/>
              </a:ext>
            </a:extLst>
          </p:cNvPr>
          <p:cNvSpPr txBox="1"/>
          <p:nvPr/>
        </p:nvSpPr>
        <p:spPr>
          <a:xfrm>
            <a:off x="2233904" y="4425268"/>
            <a:ext cx="221760" cy="369332"/>
          </a:xfrm>
          <a:prstGeom prst="rect">
            <a:avLst/>
          </a:prstGeom>
          <a:noFill/>
        </p:spPr>
        <p:txBody>
          <a:bodyPr wrap="square" rtlCol="0">
            <a:spAutoFit/>
          </a:bodyPr>
          <a:lstStyle/>
          <a:p>
            <a:r>
              <a:rPr lang="en-US" dirty="0"/>
              <a:t>1</a:t>
            </a:r>
          </a:p>
        </p:txBody>
      </p:sp>
      <p:grpSp>
        <p:nvGrpSpPr>
          <p:cNvPr id="107" name="Group 106">
            <a:extLst>
              <a:ext uri="{FF2B5EF4-FFF2-40B4-BE49-F238E27FC236}">
                <a16:creationId xmlns:a16="http://schemas.microsoft.com/office/drawing/2014/main" id="{BADD4AAA-A230-A74D-B029-AF6B30043B7B}"/>
              </a:ext>
            </a:extLst>
          </p:cNvPr>
          <p:cNvGrpSpPr/>
          <p:nvPr/>
        </p:nvGrpSpPr>
        <p:grpSpPr>
          <a:xfrm>
            <a:off x="7772833" y="3179003"/>
            <a:ext cx="255198" cy="400110"/>
            <a:chOff x="4032274" y="213214"/>
            <a:chExt cx="369435" cy="579217"/>
          </a:xfrm>
        </p:grpSpPr>
        <p:sp>
          <p:nvSpPr>
            <p:cNvPr id="108" name="Oval 107">
              <a:extLst>
                <a:ext uri="{FF2B5EF4-FFF2-40B4-BE49-F238E27FC236}">
                  <a16:creationId xmlns:a16="http://schemas.microsoft.com/office/drawing/2014/main" id="{5BC8BC05-2A62-4042-B4E3-81C2D841CD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09" name="TextBox 108">
              <a:extLst>
                <a:ext uri="{FF2B5EF4-FFF2-40B4-BE49-F238E27FC236}">
                  <a16:creationId xmlns:a16="http://schemas.microsoft.com/office/drawing/2014/main" id="{DF3DD44B-B4B9-574C-828E-90434A8A28CB}"/>
                </a:ext>
              </a:extLst>
            </p:cNvPr>
            <p:cNvSpPr txBox="1"/>
            <p:nvPr/>
          </p:nvSpPr>
          <p:spPr>
            <a:xfrm>
              <a:off x="4032274" y="213214"/>
              <a:ext cx="369435" cy="579217"/>
            </a:xfrm>
            <a:prstGeom prst="rect">
              <a:avLst/>
            </a:prstGeom>
            <a:noFill/>
          </p:spPr>
          <p:txBody>
            <a:bodyPr wrap="square" rtlCol="0">
              <a:spAutoFit/>
            </a:bodyPr>
            <a:lstStyle/>
            <a:p>
              <a:r>
                <a:rPr lang="en-US" sz="2000" dirty="0"/>
                <a:t>d</a:t>
              </a:r>
            </a:p>
          </p:txBody>
        </p:sp>
      </p:grpSp>
      <p:sp>
        <p:nvSpPr>
          <p:cNvPr id="110" name="Rounded Rectangle 109">
            <a:extLst>
              <a:ext uri="{FF2B5EF4-FFF2-40B4-BE49-F238E27FC236}">
                <a16:creationId xmlns:a16="http://schemas.microsoft.com/office/drawing/2014/main" id="{E979317F-B1DE-4841-ADBC-017BE0452759}"/>
              </a:ext>
            </a:extLst>
          </p:cNvPr>
          <p:cNvSpPr/>
          <p:nvPr/>
        </p:nvSpPr>
        <p:spPr>
          <a:xfrm>
            <a:off x="6549073" y="316487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grpSp>
        <p:nvGrpSpPr>
          <p:cNvPr id="111" name="Group 110">
            <a:extLst>
              <a:ext uri="{FF2B5EF4-FFF2-40B4-BE49-F238E27FC236}">
                <a16:creationId xmlns:a16="http://schemas.microsoft.com/office/drawing/2014/main" id="{19242C83-5540-004F-97B4-62A395A796BE}"/>
              </a:ext>
            </a:extLst>
          </p:cNvPr>
          <p:cNvGrpSpPr/>
          <p:nvPr/>
        </p:nvGrpSpPr>
        <p:grpSpPr>
          <a:xfrm>
            <a:off x="8285174" y="3701792"/>
            <a:ext cx="326307" cy="400110"/>
            <a:chOff x="4019537" y="197528"/>
            <a:chExt cx="472375" cy="579216"/>
          </a:xfrm>
        </p:grpSpPr>
        <p:sp>
          <p:nvSpPr>
            <p:cNvPr id="112" name="Oval 111">
              <a:extLst>
                <a:ext uri="{FF2B5EF4-FFF2-40B4-BE49-F238E27FC236}">
                  <a16:creationId xmlns:a16="http://schemas.microsoft.com/office/drawing/2014/main" id="{0143EB49-2AF5-4B49-BFA9-B81C507E3F89}"/>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13" name="TextBox 112">
              <a:extLst>
                <a:ext uri="{FF2B5EF4-FFF2-40B4-BE49-F238E27FC236}">
                  <a16:creationId xmlns:a16="http://schemas.microsoft.com/office/drawing/2014/main" id="{BFF0E279-4616-0042-98E7-6EF5CC7C6FD5}"/>
                </a:ext>
              </a:extLst>
            </p:cNvPr>
            <p:cNvSpPr txBox="1"/>
            <p:nvPr/>
          </p:nvSpPr>
          <p:spPr>
            <a:xfrm>
              <a:off x="4019537" y="197528"/>
              <a:ext cx="472375" cy="579216"/>
            </a:xfrm>
            <a:prstGeom prst="rect">
              <a:avLst/>
            </a:prstGeom>
            <a:noFill/>
          </p:spPr>
          <p:txBody>
            <a:bodyPr wrap="square" rtlCol="0">
              <a:spAutoFit/>
            </a:bodyPr>
            <a:lstStyle/>
            <a:p>
              <a:r>
                <a:rPr lang="en-US" sz="2000" dirty="0"/>
                <a:t>a</a:t>
              </a:r>
            </a:p>
          </p:txBody>
        </p:sp>
      </p:grpSp>
      <p:cxnSp>
        <p:nvCxnSpPr>
          <p:cNvPr id="118" name="Straight Arrow Connector 117">
            <a:extLst>
              <a:ext uri="{FF2B5EF4-FFF2-40B4-BE49-F238E27FC236}">
                <a16:creationId xmlns:a16="http://schemas.microsoft.com/office/drawing/2014/main" id="{75E96A49-94D7-2445-B6C0-EE56D7FC12A8}"/>
              </a:ext>
            </a:extLst>
          </p:cNvPr>
          <p:cNvCxnSpPr>
            <a:cxnSpLocks/>
            <a:stCxn id="113" idx="0"/>
            <a:endCxn id="109" idx="2"/>
          </p:cNvCxnSpPr>
          <p:nvPr/>
        </p:nvCxnSpPr>
        <p:spPr>
          <a:xfrm flipH="1" flipV="1">
            <a:off x="7900432" y="3579113"/>
            <a:ext cx="547896" cy="12267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2" name="Straight Arrow Connector 121">
            <a:extLst>
              <a:ext uri="{FF2B5EF4-FFF2-40B4-BE49-F238E27FC236}">
                <a16:creationId xmlns:a16="http://schemas.microsoft.com/office/drawing/2014/main" id="{6C3C12AC-95AC-2A45-9BD7-CEDF2CDF09A5}"/>
              </a:ext>
            </a:extLst>
          </p:cNvPr>
          <p:cNvCxnSpPr>
            <a:cxnSpLocks/>
            <a:stCxn id="125" idx="0"/>
            <a:endCxn id="109" idx="2"/>
          </p:cNvCxnSpPr>
          <p:nvPr/>
        </p:nvCxnSpPr>
        <p:spPr>
          <a:xfrm flipV="1">
            <a:off x="7277728" y="3579113"/>
            <a:ext cx="622704" cy="12854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3" name="Group 122">
            <a:extLst>
              <a:ext uri="{FF2B5EF4-FFF2-40B4-BE49-F238E27FC236}">
                <a16:creationId xmlns:a16="http://schemas.microsoft.com/office/drawing/2014/main" id="{67F65B71-A6D8-0E43-89D3-EC9408160DD8}"/>
              </a:ext>
            </a:extLst>
          </p:cNvPr>
          <p:cNvGrpSpPr/>
          <p:nvPr/>
        </p:nvGrpSpPr>
        <p:grpSpPr>
          <a:xfrm>
            <a:off x="7150129" y="3707656"/>
            <a:ext cx="255198" cy="400110"/>
            <a:chOff x="4033946" y="206016"/>
            <a:chExt cx="369435" cy="579217"/>
          </a:xfrm>
        </p:grpSpPr>
        <p:sp>
          <p:nvSpPr>
            <p:cNvPr id="124" name="Oval 123">
              <a:extLst>
                <a:ext uri="{FF2B5EF4-FFF2-40B4-BE49-F238E27FC236}">
                  <a16:creationId xmlns:a16="http://schemas.microsoft.com/office/drawing/2014/main" id="{48E83D51-8BA6-8D40-97EA-CA6048DF90AF}"/>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25" name="TextBox 124">
              <a:extLst>
                <a:ext uri="{FF2B5EF4-FFF2-40B4-BE49-F238E27FC236}">
                  <a16:creationId xmlns:a16="http://schemas.microsoft.com/office/drawing/2014/main" id="{EB169BFF-EBAC-FB40-B759-864C8B6EB21F}"/>
                </a:ext>
              </a:extLst>
            </p:cNvPr>
            <p:cNvSpPr txBox="1"/>
            <p:nvPr/>
          </p:nvSpPr>
          <p:spPr>
            <a:xfrm>
              <a:off x="4033946" y="206016"/>
              <a:ext cx="369435" cy="579217"/>
            </a:xfrm>
            <a:prstGeom prst="rect">
              <a:avLst/>
            </a:prstGeom>
            <a:noFill/>
          </p:spPr>
          <p:txBody>
            <a:bodyPr wrap="square" rtlCol="0">
              <a:spAutoFit/>
            </a:bodyPr>
            <a:lstStyle/>
            <a:p>
              <a:r>
                <a:rPr lang="en-US" sz="2000" dirty="0"/>
                <a:t>c</a:t>
              </a:r>
            </a:p>
          </p:txBody>
        </p:sp>
      </p:grpSp>
      <p:grpSp>
        <p:nvGrpSpPr>
          <p:cNvPr id="147" name="Group 146">
            <a:extLst>
              <a:ext uri="{FF2B5EF4-FFF2-40B4-BE49-F238E27FC236}">
                <a16:creationId xmlns:a16="http://schemas.microsoft.com/office/drawing/2014/main" id="{835A373C-EC31-824C-B5B9-DA895E49598F}"/>
              </a:ext>
            </a:extLst>
          </p:cNvPr>
          <p:cNvGrpSpPr/>
          <p:nvPr/>
        </p:nvGrpSpPr>
        <p:grpSpPr>
          <a:xfrm>
            <a:off x="10331949" y="3237172"/>
            <a:ext cx="394708" cy="400110"/>
            <a:chOff x="4048298" y="193800"/>
            <a:chExt cx="571395" cy="579217"/>
          </a:xfrm>
        </p:grpSpPr>
        <p:sp>
          <p:nvSpPr>
            <p:cNvPr id="148" name="Oval 147">
              <a:extLst>
                <a:ext uri="{FF2B5EF4-FFF2-40B4-BE49-F238E27FC236}">
                  <a16:creationId xmlns:a16="http://schemas.microsoft.com/office/drawing/2014/main" id="{8F94856E-F510-0147-9BB8-DBF933B4B5B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49" name="TextBox 148">
              <a:extLst>
                <a:ext uri="{FF2B5EF4-FFF2-40B4-BE49-F238E27FC236}">
                  <a16:creationId xmlns:a16="http://schemas.microsoft.com/office/drawing/2014/main" id="{19190BDE-2A9D-2340-9555-6F2758AE3133}"/>
                </a:ext>
              </a:extLst>
            </p:cNvPr>
            <p:cNvSpPr txBox="1"/>
            <p:nvPr/>
          </p:nvSpPr>
          <p:spPr>
            <a:xfrm>
              <a:off x="4057914" y="193800"/>
              <a:ext cx="561779" cy="579217"/>
            </a:xfrm>
            <a:prstGeom prst="rect">
              <a:avLst/>
            </a:prstGeom>
            <a:noFill/>
          </p:spPr>
          <p:txBody>
            <a:bodyPr wrap="square" rtlCol="0">
              <a:spAutoFit/>
            </a:bodyPr>
            <a:lstStyle/>
            <a:p>
              <a:r>
                <a:rPr lang="en-US" sz="2000" dirty="0"/>
                <a:t>e</a:t>
              </a:r>
            </a:p>
          </p:txBody>
        </p:sp>
      </p:grpSp>
      <p:sp>
        <p:nvSpPr>
          <p:cNvPr id="150" name="Rounded Rectangle 8">
            <a:extLst>
              <a:ext uri="{FF2B5EF4-FFF2-40B4-BE49-F238E27FC236}">
                <a16:creationId xmlns:a16="http://schemas.microsoft.com/office/drawing/2014/main" id="{6C790533-1325-2C46-BC5A-B7E966C8D780}"/>
              </a:ext>
            </a:extLst>
          </p:cNvPr>
          <p:cNvSpPr/>
          <p:nvPr/>
        </p:nvSpPr>
        <p:spPr>
          <a:xfrm>
            <a:off x="9187819" y="3164879"/>
            <a:ext cx="2254247" cy="2294240"/>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cxnSp>
        <p:nvCxnSpPr>
          <p:cNvPr id="162" name="Straight Arrow Connector 161">
            <a:extLst>
              <a:ext uri="{FF2B5EF4-FFF2-40B4-BE49-F238E27FC236}">
                <a16:creationId xmlns:a16="http://schemas.microsoft.com/office/drawing/2014/main" id="{1963EAF7-5D2C-5D49-81D6-1AEFEC7ED208}"/>
              </a:ext>
            </a:extLst>
          </p:cNvPr>
          <p:cNvCxnSpPr>
            <a:cxnSpLocks/>
            <a:stCxn id="165" idx="0"/>
          </p:cNvCxnSpPr>
          <p:nvPr/>
        </p:nvCxnSpPr>
        <p:spPr>
          <a:xfrm flipV="1">
            <a:off x="9711454" y="3481614"/>
            <a:ext cx="654738" cy="27201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3" name="Group 162">
            <a:extLst>
              <a:ext uri="{FF2B5EF4-FFF2-40B4-BE49-F238E27FC236}">
                <a16:creationId xmlns:a16="http://schemas.microsoft.com/office/drawing/2014/main" id="{3E7286B0-BCEA-1748-927C-C65E68BE964A}"/>
              </a:ext>
            </a:extLst>
          </p:cNvPr>
          <p:cNvGrpSpPr/>
          <p:nvPr/>
        </p:nvGrpSpPr>
        <p:grpSpPr>
          <a:xfrm>
            <a:off x="9548301" y="3753628"/>
            <a:ext cx="326306" cy="400110"/>
            <a:chOff x="4033946" y="209125"/>
            <a:chExt cx="472374" cy="579217"/>
          </a:xfrm>
        </p:grpSpPr>
        <p:sp>
          <p:nvSpPr>
            <p:cNvPr id="164" name="Oval 163">
              <a:extLst>
                <a:ext uri="{FF2B5EF4-FFF2-40B4-BE49-F238E27FC236}">
                  <a16:creationId xmlns:a16="http://schemas.microsoft.com/office/drawing/2014/main" id="{CC62FC78-AED7-B042-B47C-198E797DF48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p>
          </p:txBody>
        </p:sp>
        <p:sp>
          <p:nvSpPr>
            <p:cNvPr id="165" name="TextBox 164">
              <a:extLst>
                <a:ext uri="{FF2B5EF4-FFF2-40B4-BE49-F238E27FC236}">
                  <a16:creationId xmlns:a16="http://schemas.microsoft.com/office/drawing/2014/main" id="{CF622061-29FC-D244-8423-DC184E31CCAA}"/>
                </a:ext>
              </a:extLst>
            </p:cNvPr>
            <p:cNvSpPr txBox="1"/>
            <p:nvPr/>
          </p:nvSpPr>
          <p:spPr>
            <a:xfrm>
              <a:off x="4033946" y="209125"/>
              <a:ext cx="472374" cy="579217"/>
            </a:xfrm>
            <a:prstGeom prst="rect">
              <a:avLst/>
            </a:prstGeom>
            <a:noFill/>
          </p:spPr>
          <p:txBody>
            <a:bodyPr wrap="square" rtlCol="0">
              <a:spAutoFit/>
            </a:bodyPr>
            <a:lstStyle/>
            <a:p>
              <a:r>
                <a:rPr lang="en-US" sz="2000" dirty="0"/>
                <a:t>b</a:t>
              </a:r>
            </a:p>
          </p:txBody>
        </p:sp>
      </p:grpSp>
      <p:sp>
        <p:nvSpPr>
          <p:cNvPr id="179" name="TextBox 178">
            <a:extLst>
              <a:ext uri="{FF2B5EF4-FFF2-40B4-BE49-F238E27FC236}">
                <a16:creationId xmlns:a16="http://schemas.microsoft.com/office/drawing/2014/main" id="{85A42449-39EA-8D46-B8E4-497F01D41BCF}"/>
              </a:ext>
            </a:extLst>
          </p:cNvPr>
          <p:cNvSpPr txBox="1"/>
          <p:nvPr/>
        </p:nvSpPr>
        <p:spPr>
          <a:xfrm>
            <a:off x="904404" y="5007454"/>
            <a:ext cx="184731" cy="369332"/>
          </a:xfrm>
          <a:prstGeom prst="rect">
            <a:avLst/>
          </a:prstGeom>
          <a:noFill/>
        </p:spPr>
        <p:txBody>
          <a:bodyPr wrap="square" rtlCol="0">
            <a:spAutoFit/>
          </a:bodyPr>
          <a:lstStyle/>
          <a:p>
            <a:r>
              <a:rPr lang="en-US" dirty="0"/>
              <a:t>d</a:t>
            </a:r>
          </a:p>
        </p:txBody>
      </p:sp>
      <p:sp>
        <p:nvSpPr>
          <p:cNvPr id="180" name="TextBox 179">
            <a:extLst>
              <a:ext uri="{FF2B5EF4-FFF2-40B4-BE49-F238E27FC236}">
                <a16:creationId xmlns:a16="http://schemas.microsoft.com/office/drawing/2014/main" id="{3DD0A30C-7580-D848-A8F8-877BDF751E80}"/>
              </a:ext>
            </a:extLst>
          </p:cNvPr>
          <p:cNvSpPr txBox="1"/>
          <p:nvPr/>
        </p:nvSpPr>
        <p:spPr>
          <a:xfrm>
            <a:off x="939094" y="5770616"/>
            <a:ext cx="300082" cy="369332"/>
          </a:xfrm>
          <a:prstGeom prst="rect">
            <a:avLst/>
          </a:prstGeom>
          <a:noFill/>
        </p:spPr>
        <p:txBody>
          <a:bodyPr wrap="none" rtlCol="0">
            <a:spAutoFit/>
          </a:bodyPr>
          <a:lstStyle/>
          <a:p>
            <a:r>
              <a:rPr lang="en-US" dirty="0"/>
              <a:t>e</a:t>
            </a:r>
          </a:p>
        </p:txBody>
      </p:sp>
      <p:cxnSp>
        <p:nvCxnSpPr>
          <p:cNvPr id="181" name="Straight Arrow Connector 180">
            <a:extLst>
              <a:ext uri="{FF2B5EF4-FFF2-40B4-BE49-F238E27FC236}">
                <a16:creationId xmlns:a16="http://schemas.microsoft.com/office/drawing/2014/main" id="{9997C867-A6CF-394A-A11B-3209015AA570}"/>
              </a:ext>
            </a:extLst>
          </p:cNvPr>
          <p:cNvCxnSpPr>
            <a:cxnSpLocks/>
          </p:cNvCxnSpPr>
          <p:nvPr/>
        </p:nvCxnSpPr>
        <p:spPr>
          <a:xfrm>
            <a:off x="1528540" y="5161597"/>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6C49EE89-8D90-E54D-8050-25CE12A3D15C}"/>
              </a:ext>
            </a:extLst>
          </p:cNvPr>
          <p:cNvCxnSpPr>
            <a:cxnSpLocks/>
          </p:cNvCxnSpPr>
          <p:nvPr/>
        </p:nvCxnSpPr>
        <p:spPr>
          <a:xfrm>
            <a:off x="1427461" y="5965488"/>
            <a:ext cx="424218" cy="432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83" name="TextBox 182">
            <a:extLst>
              <a:ext uri="{FF2B5EF4-FFF2-40B4-BE49-F238E27FC236}">
                <a16:creationId xmlns:a16="http://schemas.microsoft.com/office/drawing/2014/main" id="{C5DF1D3A-FD0C-7540-B6DE-611BB9832B44}"/>
              </a:ext>
            </a:extLst>
          </p:cNvPr>
          <p:cNvSpPr txBox="1"/>
          <p:nvPr/>
        </p:nvSpPr>
        <p:spPr>
          <a:xfrm>
            <a:off x="1973415" y="5868214"/>
            <a:ext cx="221760" cy="369332"/>
          </a:xfrm>
          <a:prstGeom prst="rect">
            <a:avLst/>
          </a:prstGeom>
          <a:noFill/>
        </p:spPr>
        <p:txBody>
          <a:bodyPr wrap="square" rtlCol="0">
            <a:spAutoFit/>
          </a:bodyPr>
          <a:lstStyle/>
          <a:p>
            <a:r>
              <a:rPr lang="en-US" dirty="0"/>
              <a:t>2</a:t>
            </a:r>
          </a:p>
        </p:txBody>
      </p:sp>
      <p:sp>
        <p:nvSpPr>
          <p:cNvPr id="184" name="TextBox 183">
            <a:extLst>
              <a:ext uri="{FF2B5EF4-FFF2-40B4-BE49-F238E27FC236}">
                <a16:creationId xmlns:a16="http://schemas.microsoft.com/office/drawing/2014/main" id="{9D0D87B2-A006-1C40-B51E-CE347075E669}"/>
              </a:ext>
            </a:extLst>
          </p:cNvPr>
          <p:cNvSpPr txBox="1"/>
          <p:nvPr/>
        </p:nvSpPr>
        <p:spPr>
          <a:xfrm>
            <a:off x="2001381" y="5041243"/>
            <a:ext cx="221760" cy="369332"/>
          </a:xfrm>
          <a:prstGeom prst="rect">
            <a:avLst/>
          </a:prstGeom>
          <a:noFill/>
        </p:spPr>
        <p:txBody>
          <a:bodyPr wrap="square" rtlCol="0">
            <a:spAutoFit/>
          </a:bodyPr>
          <a:lstStyle/>
          <a:p>
            <a:r>
              <a:rPr lang="en-US" dirty="0"/>
              <a:t>1</a:t>
            </a:r>
          </a:p>
        </p:txBody>
      </p:sp>
      <p:sp>
        <p:nvSpPr>
          <p:cNvPr id="186" name="Equal 185">
            <a:extLst>
              <a:ext uri="{FF2B5EF4-FFF2-40B4-BE49-F238E27FC236}">
                <a16:creationId xmlns:a16="http://schemas.microsoft.com/office/drawing/2014/main" id="{79B0E6C9-CD44-C641-A97A-D757DC548135}"/>
              </a:ext>
            </a:extLst>
          </p:cNvPr>
          <p:cNvSpPr/>
          <p:nvPr/>
        </p:nvSpPr>
        <p:spPr>
          <a:xfrm>
            <a:off x="3771900" y="3962059"/>
            <a:ext cx="1306286" cy="8046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187" name="Group 186">
            <a:extLst>
              <a:ext uri="{FF2B5EF4-FFF2-40B4-BE49-F238E27FC236}">
                <a16:creationId xmlns:a16="http://schemas.microsoft.com/office/drawing/2014/main" id="{08A84E3E-A193-9745-9FBD-9D512428683F}"/>
              </a:ext>
            </a:extLst>
          </p:cNvPr>
          <p:cNvGrpSpPr/>
          <p:nvPr/>
        </p:nvGrpSpPr>
        <p:grpSpPr>
          <a:xfrm rot="16200000">
            <a:off x="8180463" y="4407704"/>
            <a:ext cx="640139" cy="3283955"/>
            <a:chOff x="1012371" y="3034758"/>
            <a:chExt cx="870857" cy="3460517"/>
          </a:xfrm>
        </p:grpSpPr>
        <p:sp>
          <p:nvSpPr>
            <p:cNvPr id="188" name="Rectangle 187">
              <a:extLst>
                <a:ext uri="{FF2B5EF4-FFF2-40B4-BE49-F238E27FC236}">
                  <a16:creationId xmlns:a16="http://schemas.microsoft.com/office/drawing/2014/main" id="{E7B7748D-1BAF-0146-85E4-2D44D1911808}"/>
                </a:ext>
              </a:extLst>
            </p:cNvPr>
            <p:cNvSpPr/>
            <p:nvPr/>
          </p:nvSpPr>
          <p:spPr>
            <a:xfrm>
              <a:off x="1012372" y="3034758"/>
              <a:ext cx="849086" cy="346051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cxnSp>
          <p:nvCxnSpPr>
            <p:cNvPr id="189" name="Straight Connector 188">
              <a:extLst>
                <a:ext uri="{FF2B5EF4-FFF2-40B4-BE49-F238E27FC236}">
                  <a16:creationId xmlns:a16="http://schemas.microsoft.com/office/drawing/2014/main" id="{3CAB7AA6-D18C-3144-85EF-447CFF673134}"/>
                </a:ext>
              </a:extLst>
            </p:cNvPr>
            <p:cNvCxnSpPr/>
            <p:nvPr/>
          </p:nvCxnSpPr>
          <p:spPr>
            <a:xfrm>
              <a:off x="1012371" y="3608614"/>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0" name="Straight Connector 189">
              <a:extLst>
                <a:ext uri="{FF2B5EF4-FFF2-40B4-BE49-F238E27FC236}">
                  <a16:creationId xmlns:a16="http://schemas.microsoft.com/office/drawing/2014/main" id="{C05C4D10-6B3B-6742-9E57-9F2220B84E5B}"/>
                </a:ext>
              </a:extLst>
            </p:cNvPr>
            <p:cNvCxnSpPr/>
            <p:nvPr/>
          </p:nvCxnSpPr>
          <p:spPr>
            <a:xfrm>
              <a:off x="1034142" y="4250871"/>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1" name="Straight Connector 190">
              <a:extLst>
                <a:ext uri="{FF2B5EF4-FFF2-40B4-BE49-F238E27FC236}">
                  <a16:creationId xmlns:a16="http://schemas.microsoft.com/office/drawing/2014/main" id="{3D169C12-A9F0-4F4C-BEB5-4CD2E1F7B43B}"/>
                </a:ext>
              </a:extLst>
            </p:cNvPr>
            <p:cNvCxnSpPr/>
            <p:nvPr/>
          </p:nvCxnSpPr>
          <p:spPr>
            <a:xfrm>
              <a:off x="1012371" y="4958442"/>
              <a:ext cx="849086" cy="0"/>
            </a:xfrm>
            <a:prstGeom prst="line">
              <a:avLst/>
            </a:prstGeom>
          </p:spPr>
          <p:style>
            <a:lnRef idx="1">
              <a:schemeClr val="dk1"/>
            </a:lnRef>
            <a:fillRef idx="0">
              <a:schemeClr val="dk1"/>
            </a:fillRef>
            <a:effectRef idx="0">
              <a:schemeClr val="dk1"/>
            </a:effectRef>
            <a:fontRef idx="minor">
              <a:schemeClr val="tx1"/>
            </a:fontRef>
          </p:style>
        </p:cxnSp>
        <p:cxnSp>
          <p:nvCxnSpPr>
            <p:cNvPr id="192" name="Straight Connector 191">
              <a:extLst>
                <a:ext uri="{FF2B5EF4-FFF2-40B4-BE49-F238E27FC236}">
                  <a16:creationId xmlns:a16="http://schemas.microsoft.com/office/drawing/2014/main" id="{1B84A1B4-1601-804D-A0C2-578C0F6E54FC}"/>
                </a:ext>
              </a:extLst>
            </p:cNvPr>
            <p:cNvCxnSpPr/>
            <p:nvPr/>
          </p:nvCxnSpPr>
          <p:spPr>
            <a:xfrm>
              <a:off x="1012371" y="5698671"/>
              <a:ext cx="849086" cy="0"/>
            </a:xfrm>
            <a:prstGeom prst="line">
              <a:avLst/>
            </a:prstGeom>
          </p:spPr>
          <p:style>
            <a:lnRef idx="1">
              <a:schemeClr val="dk1"/>
            </a:lnRef>
            <a:fillRef idx="0">
              <a:schemeClr val="dk1"/>
            </a:fillRef>
            <a:effectRef idx="0">
              <a:schemeClr val="dk1"/>
            </a:effectRef>
            <a:fontRef idx="minor">
              <a:schemeClr val="tx1"/>
            </a:fontRef>
          </p:style>
        </p:cxnSp>
      </p:grpSp>
      <p:sp>
        <p:nvSpPr>
          <p:cNvPr id="193" name="TextBox 192">
            <a:extLst>
              <a:ext uri="{FF2B5EF4-FFF2-40B4-BE49-F238E27FC236}">
                <a16:creationId xmlns:a16="http://schemas.microsoft.com/office/drawing/2014/main" id="{5C6F7DFE-E76A-EE47-AFDB-A928C982D910}"/>
              </a:ext>
            </a:extLst>
          </p:cNvPr>
          <p:cNvSpPr txBox="1"/>
          <p:nvPr/>
        </p:nvSpPr>
        <p:spPr>
          <a:xfrm>
            <a:off x="6919753" y="5895711"/>
            <a:ext cx="611829" cy="369332"/>
          </a:xfrm>
          <a:prstGeom prst="rect">
            <a:avLst/>
          </a:prstGeom>
          <a:noFill/>
        </p:spPr>
        <p:txBody>
          <a:bodyPr wrap="square" rtlCol="0">
            <a:spAutoFit/>
          </a:bodyPr>
          <a:lstStyle/>
          <a:p>
            <a:r>
              <a:rPr lang="en-US" dirty="0"/>
              <a:t>a</a:t>
            </a:r>
          </a:p>
        </p:txBody>
      </p:sp>
      <p:sp>
        <p:nvSpPr>
          <p:cNvPr id="194" name="TextBox 193">
            <a:extLst>
              <a:ext uri="{FF2B5EF4-FFF2-40B4-BE49-F238E27FC236}">
                <a16:creationId xmlns:a16="http://schemas.microsoft.com/office/drawing/2014/main" id="{E0D1E48C-DB46-2F40-9F57-8A307FF00722}"/>
              </a:ext>
            </a:extLst>
          </p:cNvPr>
          <p:cNvSpPr txBox="1"/>
          <p:nvPr/>
        </p:nvSpPr>
        <p:spPr>
          <a:xfrm>
            <a:off x="7596582" y="5865896"/>
            <a:ext cx="616543" cy="369332"/>
          </a:xfrm>
          <a:prstGeom prst="rect">
            <a:avLst/>
          </a:prstGeom>
          <a:noFill/>
        </p:spPr>
        <p:txBody>
          <a:bodyPr wrap="square" rtlCol="0">
            <a:spAutoFit/>
          </a:bodyPr>
          <a:lstStyle/>
          <a:p>
            <a:r>
              <a:rPr lang="en-US" dirty="0"/>
              <a:t>b</a:t>
            </a:r>
          </a:p>
        </p:txBody>
      </p:sp>
      <p:sp>
        <p:nvSpPr>
          <p:cNvPr id="195" name="TextBox 194">
            <a:extLst>
              <a:ext uri="{FF2B5EF4-FFF2-40B4-BE49-F238E27FC236}">
                <a16:creationId xmlns:a16="http://schemas.microsoft.com/office/drawing/2014/main" id="{5ECA8A80-280E-9146-8A8C-52C59C0C0678}"/>
              </a:ext>
            </a:extLst>
          </p:cNvPr>
          <p:cNvSpPr txBox="1"/>
          <p:nvPr/>
        </p:nvSpPr>
        <p:spPr>
          <a:xfrm>
            <a:off x="8213125" y="5842384"/>
            <a:ext cx="783899" cy="369332"/>
          </a:xfrm>
          <a:prstGeom prst="rect">
            <a:avLst/>
          </a:prstGeom>
          <a:noFill/>
        </p:spPr>
        <p:txBody>
          <a:bodyPr wrap="square" rtlCol="0">
            <a:spAutoFit/>
          </a:bodyPr>
          <a:lstStyle/>
          <a:p>
            <a:r>
              <a:rPr lang="en-US" dirty="0"/>
              <a:t>c</a:t>
            </a:r>
          </a:p>
        </p:txBody>
      </p:sp>
      <p:cxnSp>
        <p:nvCxnSpPr>
          <p:cNvPr id="196" name="Straight Arrow Connector 195">
            <a:extLst>
              <a:ext uri="{FF2B5EF4-FFF2-40B4-BE49-F238E27FC236}">
                <a16:creationId xmlns:a16="http://schemas.microsoft.com/office/drawing/2014/main" id="{27D700C6-38F9-E341-8A2C-BC5BB5D74653}"/>
              </a:ext>
            </a:extLst>
          </p:cNvPr>
          <p:cNvCxnSpPr>
            <a:cxnSpLocks/>
            <a:endCxn id="113" idx="1"/>
          </p:cNvCxnSpPr>
          <p:nvPr/>
        </p:nvCxnSpPr>
        <p:spPr>
          <a:xfrm flipV="1">
            <a:off x="7115517" y="3901847"/>
            <a:ext cx="1169657" cy="198214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7" name="Straight Arrow Connector 196">
            <a:extLst>
              <a:ext uri="{FF2B5EF4-FFF2-40B4-BE49-F238E27FC236}">
                <a16:creationId xmlns:a16="http://schemas.microsoft.com/office/drawing/2014/main" id="{829065E2-3D43-1840-A8C3-022FF57938F5}"/>
              </a:ext>
            </a:extLst>
          </p:cNvPr>
          <p:cNvCxnSpPr>
            <a:cxnSpLocks/>
            <a:endCxn id="165" idx="1"/>
          </p:cNvCxnSpPr>
          <p:nvPr/>
        </p:nvCxnSpPr>
        <p:spPr>
          <a:xfrm flipV="1">
            <a:off x="7755832" y="3953683"/>
            <a:ext cx="1792469" cy="1894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263B55A5-AB9F-E94B-A4ED-636683E6244F}"/>
              </a:ext>
            </a:extLst>
          </p:cNvPr>
          <p:cNvCxnSpPr>
            <a:cxnSpLocks/>
            <a:endCxn id="125" idx="2"/>
          </p:cNvCxnSpPr>
          <p:nvPr/>
        </p:nvCxnSpPr>
        <p:spPr>
          <a:xfrm flipH="1" flipV="1">
            <a:off x="7277725" y="4107766"/>
            <a:ext cx="1038506" cy="171470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99" name="TextBox 198">
            <a:extLst>
              <a:ext uri="{FF2B5EF4-FFF2-40B4-BE49-F238E27FC236}">
                <a16:creationId xmlns:a16="http://schemas.microsoft.com/office/drawing/2014/main" id="{2BB6922D-40FC-EA48-8EA1-F8FA4F111BA4}"/>
              </a:ext>
            </a:extLst>
          </p:cNvPr>
          <p:cNvSpPr txBox="1"/>
          <p:nvPr/>
        </p:nvSpPr>
        <p:spPr>
          <a:xfrm>
            <a:off x="8865188" y="5837662"/>
            <a:ext cx="184731" cy="369332"/>
          </a:xfrm>
          <a:prstGeom prst="rect">
            <a:avLst/>
          </a:prstGeom>
          <a:noFill/>
        </p:spPr>
        <p:txBody>
          <a:bodyPr wrap="square" rtlCol="0">
            <a:spAutoFit/>
          </a:bodyPr>
          <a:lstStyle/>
          <a:p>
            <a:r>
              <a:rPr lang="en-US" dirty="0"/>
              <a:t>d</a:t>
            </a:r>
          </a:p>
        </p:txBody>
      </p:sp>
      <p:sp>
        <p:nvSpPr>
          <p:cNvPr id="200" name="TextBox 199">
            <a:extLst>
              <a:ext uri="{FF2B5EF4-FFF2-40B4-BE49-F238E27FC236}">
                <a16:creationId xmlns:a16="http://schemas.microsoft.com/office/drawing/2014/main" id="{8A0860B2-9943-994C-B6A3-BFF219153A9F}"/>
              </a:ext>
            </a:extLst>
          </p:cNvPr>
          <p:cNvSpPr txBox="1"/>
          <p:nvPr/>
        </p:nvSpPr>
        <p:spPr>
          <a:xfrm>
            <a:off x="9574525" y="5815754"/>
            <a:ext cx="300082" cy="369332"/>
          </a:xfrm>
          <a:prstGeom prst="rect">
            <a:avLst/>
          </a:prstGeom>
          <a:noFill/>
        </p:spPr>
        <p:txBody>
          <a:bodyPr wrap="none" rtlCol="0">
            <a:spAutoFit/>
          </a:bodyPr>
          <a:lstStyle/>
          <a:p>
            <a:r>
              <a:rPr lang="en-US" dirty="0"/>
              <a:t>e</a:t>
            </a:r>
          </a:p>
        </p:txBody>
      </p:sp>
      <p:cxnSp>
        <p:nvCxnSpPr>
          <p:cNvPr id="201" name="Straight Arrow Connector 200">
            <a:extLst>
              <a:ext uri="{FF2B5EF4-FFF2-40B4-BE49-F238E27FC236}">
                <a16:creationId xmlns:a16="http://schemas.microsoft.com/office/drawing/2014/main" id="{B9652CC0-6786-7348-8EED-87D38598A1EA}"/>
              </a:ext>
            </a:extLst>
          </p:cNvPr>
          <p:cNvCxnSpPr>
            <a:cxnSpLocks/>
            <a:endCxn id="109" idx="2"/>
          </p:cNvCxnSpPr>
          <p:nvPr/>
        </p:nvCxnSpPr>
        <p:spPr>
          <a:xfrm flipH="1" flipV="1">
            <a:off x="7900432" y="3579113"/>
            <a:ext cx="1162232" cy="215193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02" name="Straight Arrow Connector 201">
            <a:extLst>
              <a:ext uri="{FF2B5EF4-FFF2-40B4-BE49-F238E27FC236}">
                <a16:creationId xmlns:a16="http://schemas.microsoft.com/office/drawing/2014/main" id="{BA9A93DA-33E5-8644-A799-64ADD753D53A}"/>
              </a:ext>
            </a:extLst>
          </p:cNvPr>
          <p:cNvCxnSpPr>
            <a:cxnSpLocks/>
          </p:cNvCxnSpPr>
          <p:nvPr/>
        </p:nvCxnSpPr>
        <p:spPr>
          <a:xfrm flipV="1">
            <a:off x="9629851" y="3653000"/>
            <a:ext cx="750907" cy="220614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A0AC4CB0-FC5E-3C4E-A5F9-F6ABBF729CC9}"/>
              </a:ext>
            </a:extLst>
          </p:cNvPr>
          <p:cNvSpPr txBox="1"/>
          <p:nvPr/>
        </p:nvSpPr>
        <p:spPr>
          <a:xfrm>
            <a:off x="6559460" y="6253395"/>
            <a:ext cx="4611455" cy="369332"/>
          </a:xfrm>
          <a:prstGeom prst="rect">
            <a:avLst/>
          </a:prstGeom>
          <a:noFill/>
        </p:spPr>
        <p:txBody>
          <a:bodyPr wrap="none" rtlCol="0">
            <a:spAutoFit/>
          </a:bodyPr>
          <a:lstStyle/>
          <a:p>
            <a:r>
              <a:rPr lang="en-US" dirty="0"/>
              <a:t>dictionary so you can jump to nodes in the tree</a:t>
            </a:r>
          </a:p>
        </p:txBody>
      </p:sp>
    </p:spTree>
    <p:extLst>
      <p:ext uri="{BB962C8B-B14F-4D97-AF65-F5344CB8AC3E}">
        <p14:creationId xmlns:p14="http://schemas.microsoft.com/office/powerpoint/2010/main" val="12817051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ABF9CC-EE62-E944-A96F-B6BECF40E956}"/>
              </a:ext>
            </a:extLst>
          </p:cNvPr>
          <p:cNvSpPr>
            <a:spLocks noGrp="1"/>
          </p:cNvSpPr>
          <p:nvPr>
            <p:ph type="title"/>
          </p:nvPr>
        </p:nvSpPr>
        <p:spPr/>
        <p:txBody>
          <a:bodyPr>
            <a:noAutofit/>
          </a:bodyPr>
          <a:lstStyle/>
          <a:p>
            <a:r>
              <a:rPr lang="en-US" sz="4000" dirty="0"/>
              <a:t>Implementing Disjoint Set with Trees (and dictionaries) (2)</a:t>
            </a:r>
          </a:p>
        </p:txBody>
      </p:sp>
      <p:sp>
        <p:nvSpPr>
          <p:cNvPr id="3" name="Content Placeholder 2">
            <a:extLst>
              <a:ext uri="{FF2B5EF4-FFF2-40B4-BE49-F238E27FC236}">
                <a16:creationId xmlns:a16="http://schemas.microsoft.com/office/drawing/2014/main" id="{411C2E23-4450-3E41-B5F0-FD69589AAB22}"/>
              </a:ext>
            </a:extLst>
          </p:cNvPr>
          <p:cNvSpPr>
            <a:spLocks noGrp="1"/>
          </p:cNvSpPr>
          <p:nvPr>
            <p:ph idx="1"/>
          </p:nvPr>
        </p:nvSpPr>
        <p:spPr/>
        <p:txBody>
          <a:bodyPr>
            <a:normAutofit/>
          </a:bodyPr>
          <a:lstStyle/>
          <a:p>
            <a:r>
              <a:rPr lang="en-US" dirty="0"/>
              <a:t>union(</a:t>
            </a:r>
            <a:r>
              <a:rPr lang="en-US" dirty="0" err="1"/>
              <a:t>valueA</a:t>
            </a:r>
            <a:r>
              <a:rPr lang="en-US" dirty="0"/>
              <a:t>, </a:t>
            </a:r>
            <a:r>
              <a:rPr lang="en-US" dirty="0" err="1"/>
              <a:t>valueB</a:t>
            </a:r>
            <a:r>
              <a:rPr lang="en-US" dirty="0"/>
              <a:t>) -- the method with the problem runtime from before -- should look a lot easier in terms of updating the data structure – all we have to do is change one link so they’re connected.  </a:t>
            </a:r>
          </a:p>
          <a:p>
            <a:pPr marL="0" indent="0">
              <a:buNone/>
            </a:pPr>
            <a:r>
              <a:rPr lang="en-US" dirty="0"/>
              <a:t>What should we change?  If we change the root of one to point to the other tree, then all the lower things will be updated.  It turns out it will be most efficient if we have the root point to the other tree’s root.</a:t>
            </a:r>
          </a:p>
          <a:p>
            <a:endParaRPr lang="en-US" sz="1600" dirty="0"/>
          </a:p>
          <a:p>
            <a:endParaRPr lang="en-US" sz="1600" dirty="0"/>
          </a:p>
        </p:txBody>
      </p:sp>
      <p:sp>
        <p:nvSpPr>
          <p:cNvPr id="4" name="Footer Placeholder 3">
            <a:extLst>
              <a:ext uri="{FF2B5EF4-FFF2-40B4-BE49-F238E27FC236}">
                <a16:creationId xmlns:a16="http://schemas.microsoft.com/office/drawing/2014/main" id="{4ADDFFF4-957E-CA48-B52E-F13ADF528219}"/>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4B9FF365-D9C2-174B-9C53-F1AA27C89918}"/>
              </a:ext>
            </a:extLst>
          </p:cNvPr>
          <p:cNvSpPr>
            <a:spLocks noGrp="1"/>
          </p:cNvSpPr>
          <p:nvPr>
            <p:ph type="sldNum" sz="quarter" idx="12"/>
          </p:nvPr>
        </p:nvSpPr>
        <p:spPr/>
        <p:txBody>
          <a:bodyPr/>
          <a:lstStyle/>
          <a:p>
            <a:fld id="{659665DE-58FC-41F4-AC58-2C90A5E00527}" type="slidenum">
              <a:rPr lang="en-US" sz="1600" smtClean="0"/>
              <a:t>25</a:t>
            </a:fld>
            <a:endParaRPr lang="en-US" sz="1600"/>
          </a:p>
        </p:txBody>
      </p:sp>
      <p:grpSp>
        <p:nvGrpSpPr>
          <p:cNvPr id="6" name="Group 5">
            <a:extLst>
              <a:ext uri="{FF2B5EF4-FFF2-40B4-BE49-F238E27FC236}">
                <a16:creationId xmlns:a16="http://schemas.microsoft.com/office/drawing/2014/main" id="{3F22B0AB-39EC-0349-A600-42B050842A88}"/>
              </a:ext>
            </a:extLst>
          </p:cNvPr>
          <p:cNvGrpSpPr/>
          <p:nvPr/>
        </p:nvGrpSpPr>
        <p:grpSpPr>
          <a:xfrm>
            <a:off x="4155415" y="4188896"/>
            <a:ext cx="302401" cy="338554"/>
            <a:chOff x="4033946" y="330026"/>
            <a:chExt cx="369435" cy="435424"/>
          </a:xfrm>
        </p:grpSpPr>
        <p:sp>
          <p:nvSpPr>
            <p:cNvPr id="7" name="Oval 6">
              <a:extLst>
                <a:ext uri="{FF2B5EF4-FFF2-40B4-BE49-F238E27FC236}">
                  <a16:creationId xmlns:a16="http://schemas.microsoft.com/office/drawing/2014/main" id="{219E8ADF-DBD2-9545-AB35-DBC883347F5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 name="TextBox 7">
              <a:extLst>
                <a:ext uri="{FF2B5EF4-FFF2-40B4-BE49-F238E27FC236}">
                  <a16:creationId xmlns:a16="http://schemas.microsoft.com/office/drawing/2014/main" id="{DDC9E2F6-72F6-1D4D-AC7A-B6576034C147}"/>
                </a:ext>
              </a:extLst>
            </p:cNvPr>
            <p:cNvSpPr txBox="1"/>
            <p:nvPr/>
          </p:nvSpPr>
          <p:spPr>
            <a:xfrm>
              <a:off x="4033946" y="330026"/>
              <a:ext cx="369435" cy="435424"/>
            </a:xfrm>
            <a:prstGeom prst="rect">
              <a:avLst/>
            </a:prstGeom>
            <a:noFill/>
          </p:spPr>
          <p:txBody>
            <a:bodyPr wrap="square" rtlCol="0">
              <a:spAutoFit/>
            </a:bodyPr>
            <a:lstStyle/>
            <a:p>
              <a:r>
                <a:rPr lang="en-US" sz="1600" dirty="0"/>
                <a:t>1</a:t>
              </a:r>
            </a:p>
          </p:txBody>
        </p:sp>
      </p:grpSp>
      <p:sp>
        <p:nvSpPr>
          <p:cNvPr id="9" name="Rounded Rectangle 8">
            <a:extLst>
              <a:ext uri="{FF2B5EF4-FFF2-40B4-BE49-F238E27FC236}">
                <a16:creationId xmlns:a16="http://schemas.microsoft.com/office/drawing/2014/main" id="{2D4E94E3-CCEB-CE43-971D-E9952CB6B019}"/>
              </a:ext>
            </a:extLst>
          </p:cNvPr>
          <p:cNvSpPr/>
          <p:nvPr/>
        </p:nvSpPr>
        <p:spPr>
          <a:xfrm>
            <a:off x="3044091" y="3811243"/>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10" name="Group 9">
            <a:extLst>
              <a:ext uri="{FF2B5EF4-FFF2-40B4-BE49-F238E27FC236}">
                <a16:creationId xmlns:a16="http://schemas.microsoft.com/office/drawing/2014/main" id="{625A085E-CDE1-4340-9F8E-52C994235863}"/>
              </a:ext>
            </a:extLst>
          </p:cNvPr>
          <p:cNvGrpSpPr/>
          <p:nvPr/>
        </p:nvGrpSpPr>
        <p:grpSpPr>
          <a:xfrm>
            <a:off x="4667514" y="4712496"/>
            <a:ext cx="386663" cy="338554"/>
            <a:chOff x="4020857" y="315514"/>
            <a:chExt cx="472375" cy="435423"/>
          </a:xfrm>
        </p:grpSpPr>
        <p:sp>
          <p:nvSpPr>
            <p:cNvPr id="11" name="Oval 10">
              <a:extLst>
                <a:ext uri="{FF2B5EF4-FFF2-40B4-BE49-F238E27FC236}">
                  <a16:creationId xmlns:a16="http://schemas.microsoft.com/office/drawing/2014/main" id="{C3829567-CDDE-2A42-A49A-48665D3DB84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2" name="TextBox 11">
              <a:extLst>
                <a:ext uri="{FF2B5EF4-FFF2-40B4-BE49-F238E27FC236}">
                  <a16:creationId xmlns:a16="http://schemas.microsoft.com/office/drawing/2014/main" id="{7A2F9652-6851-CA45-821C-80A7A3D80FB0}"/>
                </a:ext>
              </a:extLst>
            </p:cNvPr>
            <p:cNvSpPr txBox="1"/>
            <p:nvPr/>
          </p:nvSpPr>
          <p:spPr>
            <a:xfrm>
              <a:off x="4020857" y="315514"/>
              <a:ext cx="472375" cy="435423"/>
            </a:xfrm>
            <a:prstGeom prst="rect">
              <a:avLst/>
            </a:prstGeom>
            <a:noFill/>
          </p:spPr>
          <p:txBody>
            <a:bodyPr wrap="square" rtlCol="0">
              <a:spAutoFit/>
            </a:bodyPr>
            <a:lstStyle/>
            <a:p>
              <a:r>
                <a:rPr lang="en-US" sz="1600" dirty="0"/>
                <a:t>6</a:t>
              </a:r>
            </a:p>
          </p:txBody>
        </p:sp>
      </p:grpSp>
      <p:grpSp>
        <p:nvGrpSpPr>
          <p:cNvPr id="13" name="Group 12">
            <a:extLst>
              <a:ext uri="{FF2B5EF4-FFF2-40B4-BE49-F238E27FC236}">
                <a16:creationId xmlns:a16="http://schemas.microsoft.com/office/drawing/2014/main" id="{C63A7C2C-6E1A-2C46-8636-095987888078}"/>
              </a:ext>
            </a:extLst>
          </p:cNvPr>
          <p:cNvGrpSpPr/>
          <p:nvPr/>
        </p:nvGrpSpPr>
        <p:grpSpPr>
          <a:xfrm>
            <a:off x="3169060" y="5249356"/>
            <a:ext cx="302401" cy="338554"/>
            <a:chOff x="4033946" y="330026"/>
            <a:chExt cx="369435" cy="435424"/>
          </a:xfrm>
        </p:grpSpPr>
        <p:sp>
          <p:nvSpPr>
            <p:cNvPr id="14" name="Oval 13">
              <a:extLst>
                <a:ext uri="{FF2B5EF4-FFF2-40B4-BE49-F238E27FC236}">
                  <a16:creationId xmlns:a16="http://schemas.microsoft.com/office/drawing/2014/main" id="{7A0ACA64-6200-2B46-BBF4-6DC3741892F2}"/>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5" name="TextBox 14">
              <a:extLst>
                <a:ext uri="{FF2B5EF4-FFF2-40B4-BE49-F238E27FC236}">
                  <a16:creationId xmlns:a16="http://schemas.microsoft.com/office/drawing/2014/main" id="{07B6228F-B725-A148-9C7E-83A517227249}"/>
                </a:ext>
              </a:extLst>
            </p:cNvPr>
            <p:cNvSpPr txBox="1"/>
            <p:nvPr/>
          </p:nvSpPr>
          <p:spPr>
            <a:xfrm>
              <a:off x="4033946" y="330026"/>
              <a:ext cx="369435" cy="435424"/>
            </a:xfrm>
            <a:prstGeom prst="rect">
              <a:avLst/>
            </a:prstGeom>
            <a:noFill/>
          </p:spPr>
          <p:txBody>
            <a:bodyPr wrap="square" rtlCol="0">
              <a:spAutoFit/>
            </a:bodyPr>
            <a:lstStyle/>
            <a:p>
              <a:r>
                <a:rPr lang="en-US" sz="1600" dirty="0"/>
                <a:t>3</a:t>
              </a:r>
            </a:p>
          </p:txBody>
        </p:sp>
      </p:grpSp>
      <p:cxnSp>
        <p:nvCxnSpPr>
          <p:cNvPr id="16" name="Straight Arrow Connector 15">
            <a:extLst>
              <a:ext uri="{FF2B5EF4-FFF2-40B4-BE49-F238E27FC236}">
                <a16:creationId xmlns:a16="http://schemas.microsoft.com/office/drawing/2014/main" id="{69B2BEF2-835B-1142-AB0F-8BD90310F84A}"/>
              </a:ext>
            </a:extLst>
          </p:cNvPr>
          <p:cNvCxnSpPr>
            <a:cxnSpLocks/>
            <a:stCxn id="34" idx="0"/>
          </p:cNvCxnSpPr>
          <p:nvPr/>
        </p:nvCxnSpPr>
        <p:spPr>
          <a:xfrm flipV="1">
            <a:off x="4658350" y="5006960"/>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47BCCD3-94B1-684C-873D-92B98785EC93}"/>
              </a:ext>
            </a:extLst>
          </p:cNvPr>
          <p:cNvCxnSpPr>
            <a:cxnSpLocks/>
            <a:stCxn id="12" idx="0"/>
            <a:endCxn id="8" idx="2"/>
          </p:cNvCxnSpPr>
          <p:nvPr/>
        </p:nvCxnSpPr>
        <p:spPr>
          <a:xfrm flipH="1" flipV="1">
            <a:off x="4306616" y="4527450"/>
            <a:ext cx="554230"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8" name="Group 17">
            <a:extLst>
              <a:ext uri="{FF2B5EF4-FFF2-40B4-BE49-F238E27FC236}">
                <a16:creationId xmlns:a16="http://schemas.microsoft.com/office/drawing/2014/main" id="{94F45334-48A2-5F43-8559-7C3B139D4F36}"/>
              </a:ext>
            </a:extLst>
          </p:cNvPr>
          <p:cNvGrpSpPr/>
          <p:nvPr/>
        </p:nvGrpSpPr>
        <p:grpSpPr>
          <a:xfrm>
            <a:off x="3531557" y="5249356"/>
            <a:ext cx="365238" cy="338554"/>
            <a:chOff x="4025392" y="338513"/>
            <a:chExt cx="446200" cy="435424"/>
          </a:xfrm>
        </p:grpSpPr>
        <p:sp>
          <p:nvSpPr>
            <p:cNvPr id="19" name="Oval 18">
              <a:extLst>
                <a:ext uri="{FF2B5EF4-FFF2-40B4-BE49-F238E27FC236}">
                  <a16:creationId xmlns:a16="http://schemas.microsoft.com/office/drawing/2014/main" id="{6E2AA00C-1C91-CD4A-84B7-D822BD12DD5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a:extLst>
                <a:ext uri="{FF2B5EF4-FFF2-40B4-BE49-F238E27FC236}">
                  <a16:creationId xmlns:a16="http://schemas.microsoft.com/office/drawing/2014/main" id="{E1C78E33-84E8-CA4C-A23F-0E54322E5DFD}"/>
                </a:ext>
              </a:extLst>
            </p:cNvPr>
            <p:cNvSpPr txBox="1"/>
            <p:nvPr/>
          </p:nvSpPr>
          <p:spPr>
            <a:xfrm>
              <a:off x="4025392" y="338513"/>
              <a:ext cx="446200" cy="435424"/>
            </a:xfrm>
            <a:prstGeom prst="rect">
              <a:avLst/>
            </a:prstGeom>
            <a:noFill/>
          </p:spPr>
          <p:txBody>
            <a:bodyPr wrap="square" rtlCol="0">
              <a:spAutoFit/>
            </a:bodyPr>
            <a:lstStyle/>
            <a:p>
              <a:r>
                <a:rPr lang="en-US" sz="1600" dirty="0"/>
                <a:t>4</a:t>
              </a:r>
            </a:p>
          </p:txBody>
        </p:sp>
      </p:grpSp>
      <p:cxnSp>
        <p:nvCxnSpPr>
          <p:cNvPr id="21" name="Straight Arrow Connector 20">
            <a:extLst>
              <a:ext uri="{FF2B5EF4-FFF2-40B4-BE49-F238E27FC236}">
                <a16:creationId xmlns:a16="http://schemas.microsoft.com/office/drawing/2014/main" id="{283F5B70-E347-A844-A604-E200002EA409}"/>
              </a:ext>
            </a:extLst>
          </p:cNvPr>
          <p:cNvCxnSpPr>
            <a:cxnSpLocks/>
            <a:stCxn id="24" idx="0"/>
            <a:endCxn id="8" idx="2"/>
          </p:cNvCxnSpPr>
          <p:nvPr/>
        </p:nvCxnSpPr>
        <p:spPr>
          <a:xfrm flipV="1">
            <a:off x="3682757" y="4527450"/>
            <a:ext cx="623859"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8DD54BD8-3307-5C48-BB31-1A075481A462}"/>
              </a:ext>
            </a:extLst>
          </p:cNvPr>
          <p:cNvGrpSpPr/>
          <p:nvPr/>
        </p:nvGrpSpPr>
        <p:grpSpPr>
          <a:xfrm>
            <a:off x="3531556" y="4722521"/>
            <a:ext cx="302401" cy="338554"/>
            <a:chOff x="4033946" y="330026"/>
            <a:chExt cx="369435" cy="435424"/>
          </a:xfrm>
        </p:grpSpPr>
        <p:sp>
          <p:nvSpPr>
            <p:cNvPr id="23" name="Oval 22">
              <a:extLst>
                <a:ext uri="{FF2B5EF4-FFF2-40B4-BE49-F238E27FC236}">
                  <a16:creationId xmlns:a16="http://schemas.microsoft.com/office/drawing/2014/main" id="{A8B0F5AE-9240-8047-ACCC-38C80E305CC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a:extLst>
                <a:ext uri="{FF2B5EF4-FFF2-40B4-BE49-F238E27FC236}">
                  <a16:creationId xmlns:a16="http://schemas.microsoft.com/office/drawing/2014/main" id="{98990236-B5AA-F643-9B8B-E74C3D5D623C}"/>
                </a:ext>
              </a:extLst>
            </p:cNvPr>
            <p:cNvSpPr txBox="1"/>
            <p:nvPr/>
          </p:nvSpPr>
          <p:spPr>
            <a:xfrm>
              <a:off x="4033946" y="330026"/>
              <a:ext cx="369435" cy="435424"/>
            </a:xfrm>
            <a:prstGeom prst="rect">
              <a:avLst/>
            </a:prstGeom>
            <a:noFill/>
          </p:spPr>
          <p:txBody>
            <a:bodyPr wrap="square" rtlCol="0">
              <a:spAutoFit/>
            </a:bodyPr>
            <a:lstStyle/>
            <a:p>
              <a:r>
                <a:rPr lang="en-US" sz="1600" dirty="0"/>
                <a:t>2</a:t>
              </a:r>
            </a:p>
          </p:txBody>
        </p:sp>
      </p:grpSp>
      <p:cxnSp>
        <p:nvCxnSpPr>
          <p:cNvPr id="25" name="Straight Arrow Connector 24">
            <a:extLst>
              <a:ext uri="{FF2B5EF4-FFF2-40B4-BE49-F238E27FC236}">
                <a16:creationId xmlns:a16="http://schemas.microsoft.com/office/drawing/2014/main" id="{CC323064-32DA-8C44-A836-D747A108E97F}"/>
              </a:ext>
            </a:extLst>
          </p:cNvPr>
          <p:cNvCxnSpPr>
            <a:cxnSpLocks/>
            <a:stCxn id="15" idx="0"/>
            <a:endCxn id="24" idx="2"/>
          </p:cNvCxnSpPr>
          <p:nvPr/>
        </p:nvCxnSpPr>
        <p:spPr>
          <a:xfrm flipV="1">
            <a:off x="3320261" y="5061075"/>
            <a:ext cx="362496"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218431FD-C8F2-144D-A1BF-53F418B19B69}"/>
              </a:ext>
            </a:extLst>
          </p:cNvPr>
          <p:cNvGrpSpPr/>
          <p:nvPr/>
        </p:nvGrpSpPr>
        <p:grpSpPr>
          <a:xfrm>
            <a:off x="4883015" y="5249356"/>
            <a:ext cx="412984" cy="338554"/>
            <a:chOff x="4033945" y="330026"/>
            <a:chExt cx="504530" cy="435424"/>
          </a:xfrm>
        </p:grpSpPr>
        <p:sp>
          <p:nvSpPr>
            <p:cNvPr id="27" name="Oval 26">
              <a:extLst>
                <a:ext uri="{FF2B5EF4-FFF2-40B4-BE49-F238E27FC236}">
                  <a16:creationId xmlns:a16="http://schemas.microsoft.com/office/drawing/2014/main" id="{C29A38BF-62B1-3A4B-AF51-631DADE4C03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8" name="TextBox 27">
              <a:extLst>
                <a:ext uri="{FF2B5EF4-FFF2-40B4-BE49-F238E27FC236}">
                  <a16:creationId xmlns:a16="http://schemas.microsoft.com/office/drawing/2014/main" id="{775C36B2-340D-4A4A-8D03-A30323E13BB0}"/>
                </a:ext>
              </a:extLst>
            </p:cNvPr>
            <p:cNvSpPr txBox="1"/>
            <p:nvPr/>
          </p:nvSpPr>
          <p:spPr>
            <a:xfrm>
              <a:off x="4033945" y="330026"/>
              <a:ext cx="504530" cy="435424"/>
            </a:xfrm>
            <a:prstGeom prst="rect">
              <a:avLst/>
            </a:prstGeom>
            <a:noFill/>
          </p:spPr>
          <p:txBody>
            <a:bodyPr wrap="square" rtlCol="0">
              <a:spAutoFit/>
            </a:bodyPr>
            <a:lstStyle/>
            <a:p>
              <a:r>
                <a:rPr lang="en-US" sz="1600" dirty="0"/>
                <a:t>10</a:t>
              </a:r>
            </a:p>
          </p:txBody>
        </p:sp>
      </p:grpSp>
      <p:grpSp>
        <p:nvGrpSpPr>
          <p:cNvPr id="29" name="Group 28">
            <a:extLst>
              <a:ext uri="{FF2B5EF4-FFF2-40B4-BE49-F238E27FC236}">
                <a16:creationId xmlns:a16="http://schemas.microsoft.com/office/drawing/2014/main" id="{38539117-61D8-A84F-ACF9-5E77ECC8C15E}"/>
              </a:ext>
            </a:extLst>
          </p:cNvPr>
          <p:cNvGrpSpPr/>
          <p:nvPr/>
        </p:nvGrpSpPr>
        <p:grpSpPr>
          <a:xfrm>
            <a:off x="3947080" y="5249356"/>
            <a:ext cx="302401" cy="338554"/>
            <a:chOff x="4033946" y="330026"/>
            <a:chExt cx="369435" cy="435424"/>
          </a:xfrm>
        </p:grpSpPr>
        <p:sp>
          <p:nvSpPr>
            <p:cNvPr id="30" name="Oval 29">
              <a:extLst>
                <a:ext uri="{FF2B5EF4-FFF2-40B4-BE49-F238E27FC236}">
                  <a16:creationId xmlns:a16="http://schemas.microsoft.com/office/drawing/2014/main" id="{5ACAF704-A104-C94D-AE2D-74223C306CC1}"/>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1" name="TextBox 30">
              <a:extLst>
                <a:ext uri="{FF2B5EF4-FFF2-40B4-BE49-F238E27FC236}">
                  <a16:creationId xmlns:a16="http://schemas.microsoft.com/office/drawing/2014/main" id="{0C767AE8-634F-2F4B-9F03-3EFA784A0DE8}"/>
                </a:ext>
              </a:extLst>
            </p:cNvPr>
            <p:cNvSpPr txBox="1"/>
            <p:nvPr/>
          </p:nvSpPr>
          <p:spPr>
            <a:xfrm>
              <a:off x="4033946" y="330026"/>
              <a:ext cx="369435" cy="435424"/>
            </a:xfrm>
            <a:prstGeom prst="rect">
              <a:avLst/>
            </a:prstGeom>
            <a:noFill/>
          </p:spPr>
          <p:txBody>
            <a:bodyPr wrap="square" rtlCol="0">
              <a:spAutoFit/>
            </a:bodyPr>
            <a:lstStyle/>
            <a:p>
              <a:r>
                <a:rPr lang="en-US" sz="1600" dirty="0"/>
                <a:t>5</a:t>
              </a:r>
            </a:p>
          </p:txBody>
        </p:sp>
      </p:grpSp>
      <p:grpSp>
        <p:nvGrpSpPr>
          <p:cNvPr id="32" name="Group 31">
            <a:extLst>
              <a:ext uri="{FF2B5EF4-FFF2-40B4-BE49-F238E27FC236}">
                <a16:creationId xmlns:a16="http://schemas.microsoft.com/office/drawing/2014/main" id="{EDD09A45-5578-6348-9032-DB5EEC0C5697}"/>
              </a:ext>
            </a:extLst>
          </p:cNvPr>
          <p:cNvGrpSpPr/>
          <p:nvPr/>
        </p:nvGrpSpPr>
        <p:grpSpPr>
          <a:xfrm>
            <a:off x="4451858" y="5249356"/>
            <a:ext cx="412984" cy="338554"/>
            <a:chOff x="4033945" y="330026"/>
            <a:chExt cx="504530" cy="435424"/>
          </a:xfrm>
        </p:grpSpPr>
        <p:sp>
          <p:nvSpPr>
            <p:cNvPr id="33" name="Oval 32">
              <a:extLst>
                <a:ext uri="{FF2B5EF4-FFF2-40B4-BE49-F238E27FC236}">
                  <a16:creationId xmlns:a16="http://schemas.microsoft.com/office/drawing/2014/main" id="{9517FE32-9089-164B-AE5E-3B0A4CAB426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34" name="TextBox 33">
              <a:extLst>
                <a:ext uri="{FF2B5EF4-FFF2-40B4-BE49-F238E27FC236}">
                  <a16:creationId xmlns:a16="http://schemas.microsoft.com/office/drawing/2014/main" id="{B4AE90DE-DB33-594B-BBC8-2D40ED37EB38}"/>
                </a:ext>
              </a:extLst>
            </p:cNvPr>
            <p:cNvSpPr txBox="1"/>
            <p:nvPr/>
          </p:nvSpPr>
          <p:spPr>
            <a:xfrm>
              <a:off x="4033945" y="330026"/>
              <a:ext cx="504530" cy="435424"/>
            </a:xfrm>
            <a:prstGeom prst="rect">
              <a:avLst/>
            </a:prstGeom>
            <a:noFill/>
          </p:spPr>
          <p:txBody>
            <a:bodyPr wrap="square" rtlCol="0">
              <a:spAutoFit/>
            </a:bodyPr>
            <a:lstStyle/>
            <a:p>
              <a:r>
                <a:rPr lang="en-US" sz="1600" dirty="0"/>
                <a:t>7</a:t>
              </a:r>
            </a:p>
          </p:txBody>
        </p:sp>
      </p:grpSp>
      <p:cxnSp>
        <p:nvCxnSpPr>
          <p:cNvPr id="35" name="Straight Arrow Connector 34">
            <a:extLst>
              <a:ext uri="{FF2B5EF4-FFF2-40B4-BE49-F238E27FC236}">
                <a16:creationId xmlns:a16="http://schemas.microsoft.com/office/drawing/2014/main" id="{8F185332-9452-5441-9577-49B6E7DEE378}"/>
              </a:ext>
            </a:extLst>
          </p:cNvPr>
          <p:cNvCxnSpPr>
            <a:cxnSpLocks/>
            <a:stCxn id="20" idx="0"/>
            <a:endCxn id="24" idx="2"/>
          </p:cNvCxnSpPr>
          <p:nvPr/>
        </p:nvCxnSpPr>
        <p:spPr>
          <a:xfrm flipH="1" flipV="1">
            <a:off x="3682757" y="5061075"/>
            <a:ext cx="31419"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4DE7506A-24FC-9549-9684-635475818105}"/>
              </a:ext>
            </a:extLst>
          </p:cNvPr>
          <p:cNvCxnSpPr>
            <a:cxnSpLocks/>
            <a:stCxn id="31" idx="0"/>
            <a:endCxn id="24" idx="2"/>
          </p:cNvCxnSpPr>
          <p:nvPr/>
        </p:nvCxnSpPr>
        <p:spPr>
          <a:xfrm flipH="1" flipV="1">
            <a:off x="3682757" y="5061075"/>
            <a:ext cx="41552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A8ECC88C-E437-134F-9095-C9F6CF667EAB}"/>
              </a:ext>
            </a:extLst>
          </p:cNvPr>
          <p:cNvCxnSpPr>
            <a:cxnSpLocks/>
            <a:stCxn id="28" idx="0"/>
          </p:cNvCxnSpPr>
          <p:nvPr/>
        </p:nvCxnSpPr>
        <p:spPr>
          <a:xfrm flipH="1" flipV="1">
            <a:off x="4810229" y="5006960"/>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86B34912-594D-E64D-822D-C42082AC1B66}"/>
              </a:ext>
            </a:extLst>
          </p:cNvPr>
          <p:cNvCxnSpPr>
            <a:cxnSpLocks/>
            <a:stCxn id="44" idx="0"/>
            <a:endCxn id="34" idx="2"/>
          </p:cNvCxnSpPr>
          <p:nvPr/>
        </p:nvCxnSpPr>
        <p:spPr>
          <a:xfrm flipV="1">
            <a:off x="4401454" y="5587910"/>
            <a:ext cx="256896"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9" name="Group 38">
            <a:extLst>
              <a:ext uri="{FF2B5EF4-FFF2-40B4-BE49-F238E27FC236}">
                <a16:creationId xmlns:a16="http://schemas.microsoft.com/office/drawing/2014/main" id="{9A628EB4-0E59-2740-B4D3-789DF93F3211}"/>
              </a:ext>
            </a:extLst>
          </p:cNvPr>
          <p:cNvGrpSpPr/>
          <p:nvPr/>
        </p:nvGrpSpPr>
        <p:grpSpPr>
          <a:xfrm>
            <a:off x="4626117" y="5915444"/>
            <a:ext cx="302401" cy="338554"/>
            <a:chOff x="4033946" y="330026"/>
            <a:chExt cx="369435" cy="435424"/>
          </a:xfrm>
        </p:grpSpPr>
        <p:sp>
          <p:nvSpPr>
            <p:cNvPr id="40" name="Oval 39">
              <a:extLst>
                <a:ext uri="{FF2B5EF4-FFF2-40B4-BE49-F238E27FC236}">
                  <a16:creationId xmlns:a16="http://schemas.microsoft.com/office/drawing/2014/main" id="{EB121D95-DD8C-EB44-931F-18E7A913B6E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1" name="TextBox 40">
              <a:extLst>
                <a:ext uri="{FF2B5EF4-FFF2-40B4-BE49-F238E27FC236}">
                  <a16:creationId xmlns:a16="http://schemas.microsoft.com/office/drawing/2014/main" id="{174DFCA9-A96D-2F48-9714-F0B0E08F57FE}"/>
                </a:ext>
              </a:extLst>
            </p:cNvPr>
            <p:cNvSpPr txBox="1"/>
            <p:nvPr/>
          </p:nvSpPr>
          <p:spPr>
            <a:xfrm>
              <a:off x="4033946" y="330026"/>
              <a:ext cx="369435" cy="435424"/>
            </a:xfrm>
            <a:prstGeom prst="rect">
              <a:avLst/>
            </a:prstGeom>
            <a:noFill/>
          </p:spPr>
          <p:txBody>
            <a:bodyPr wrap="square" rtlCol="0">
              <a:spAutoFit/>
            </a:bodyPr>
            <a:lstStyle/>
            <a:p>
              <a:r>
                <a:rPr lang="en-US" sz="1600" dirty="0"/>
                <a:t>9</a:t>
              </a:r>
            </a:p>
          </p:txBody>
        </p:sp>
      </p:grpSp>
      <p:grpSp>
        <p:nvGrpSpPr>
          <p:cNvPr id="42" name="Group 41">
            <a:extLst>
              <a:ext uri="{FF2B5EF4-FFF2-40B4-BE49-F238E27FC236}">
                <a16:creationId xmlns:a16="http://schemas.microsoft.com/office/drawing/2014/main" id="{1EF49FFA-D59E-5D44-8F6D-B54DD4CDB6ED}"/>
              </a:ext>
            </a:extLst>
          </p:cNvPr>
          <p:cNvGrpSpPr/>
          <p:nvPr/>
        </p:nvGrpSpPr>
        <p:grpSpPr>
          <a:xfrm>
            <a:off x="4194962" y="5915444"/>
            <a:ext cx="412984" cy="338554"/>
            <a:chOff x="4033945" y="330026"/>
            <a:chExt cx="504530" cy="435424"/>
          </a:xfrm>
        </p:grpSpPr>
        <p:sp>
          <p:nvSpPr>
            <p:cNvPr id="43" name="Oval 42">
              <a:extLst>
                <a:ext uri="{FF2B5EF4-FFF2-40B4-BE49-F238E27FC236}">
                  <a16:creationId xmlns:a16="http://schemas.microsoft.com/office/drawing/2014/main" id="{B30AB39D-1E7E-C742-9E67-F4028C1A85C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4" name="TextBox 43">
              <a:extLst>
                <a:ext uri="{FF2B5EF4-FFF2-40B4-BE49-F238E27FC236}">
                  <a16:creationId xmlns:a16="http://schemas.microsoft.com/office/drawing/2014/main" id="{B9428989-302E-9645-9124-6E02CC74E6C9}"/>
                </a:ext>
              </a:extLst>
            </p:cNvPr>
            <p:cNvSpPr txBox="1"/>
            <p:nvPr/>
          </p:nvSpPr>
          <p:spPr>
            <a:xfrm>
              <a:off x="4033945" y="330026"/>
              <a:ext cx="504530" cy="435424"/>
            </a:xfrm>
            <a:prstGeom prst="rect">
              <a:avLst/>
            </a:prstGeom>
            <a:noFill/>
          </p:spPr>
          <p:txBody>
            <a:bodyPr wrap="square" rtlCol="0">
              <a:spAutoFit/>
            </a:bodyPr>
            <a:lstStyle/>
            <a:p>
              <a:r>
                <a:rPr lang="en-US" sz="1600" dirty="0"/>
                <a:t>8</a:t>
              </a:r>
            </a:p>
          </p:txBody>
        </p:sp>
      </p:grpSp>
      <p:cxnSp>
        <p:nvCxnSpPr>
          <p:cNvPr id="45" name="Straight Arrow Connector 44">
            <a:extLst>
              <a:ext uri="{FF2B5EF4-FFF2-40B4-BE49-F238E27FC236}">
                <a16:creationId xmlns:a16="http://schemas.microsoft.com/office/drawing/2014/main" id="{C3552305-04AB-C24B-B96D-24C387984D00}"/>
              </a:ext>
            </a:extLst>
          </p:cNvPr>
          <p:cNvCxnSpPr>
            <a:cxnSpLocks/>
            <a:stCxn id="41" idx="0"/>
            <a:endCxn id="34" idx="2"/>
          </p:cNvCxnSpPr>
          <p:nvPr/>
        </p:nvCxnSpPr>
        <p:spPr>
          <a:xfrm flipH="1" flipV="1">
            <a:off x="4658350" y="5587910"/>
            <a:ext cx="118968" cy="32753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6" name="Group 45">
            <a:extLst>
              <a:ext uri="{FF2B5EF4-FFF2-40B4-BE49-F238E27FC236}">
                <a16:creationId xmlns:a16="http://schemas.microsoft.com/office/drawing/2014/main" id="{F4A55459-7086-9C4B-982F-9B9F17DA583F}"/>
              </a:ext>
            </a:extLst>
          </p:cNvPr>
          <p:cNvGrpSpPr/>
          <p:nvPr/>
        </p:nvGrpSpPr>
        <p:grpSpPr>
          <a:xfrm>
            <a:off x="7386816" y="4232084"/>
            <a:ext cx="459845" cy="338554"/>
            <a:chOff x="4033945" y="330026"/>
            <a:chExt cx="561779" cy="435424"/>
          </a:xfrm>
        </p:grpSpPr>
        <p:sp>
          <p:nvSpPr>
            <p:cNvPr id="47" name="Oval 46">
              <a:extLst>
                <a:ext uri="{FF2B5EF4-FFF2-40B4-BE49-F238E27FC236}">
                  <a16:creationId xmlns:a16="http://schemas.microsoft.com/office/drawing/2014/main" id="{F8C83AF5-9C0E-C846-87B5-543BD57591C4}"/>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80B28A9E-CD76-5A4B-A9AE-B35EF5568590}"/>
                </a:ext>
              </a:extLst>
            </p:cNvPr>
            <p:cNvSpPr txBox="1"/>
            <p:nvPr/>
          </p:nvSpPr>
          <p:spPr>
            <a:xfrm>
              <a:off x="4033945" y="330026"/>
              <a:ext cx="561779" cy="435424"/>
            </a:xfrm>
            <a:prstGeom prst="rect">
              <a:avLst/>
            </a:prstGeom>
            <a:noFill/>
          </p:spPr>
          <p:txBody>
            <a:bodyPr wrap="square" rtlCol="0">
              <a:spAutoFit/>
            </a:bodyPr>
            <a:lstStyle/>
            <a:p>
              <a:r>
                <a:rPr lang="en-US" sz="1600" dirty="0"/>
                <a:t>11</a:t>
              </a:r>
            </a:p>
          </p:txBody>
        </p:sp>
      </p:grpSp>
      <p:sp>
        <p:nvSpPr>
          <p:cNvPr id="49" name="Rounded Rectangle 8">
            <a:extLst>
              <a:ext uri="{FF2B5EF4-FFF2-40B4-BE49-F238E27FC236}">
                <a16:creationId xmlns:a16="http://schemas.microsoft.com/office/drawing/2014/main" id="{3B1597E5-593A-F14E-B00A-397D8A1E0A8E}"/>
              </a:ext>
            </a:extLst>
          </p:cNvPr>
          <p:cNvSpPr/>
          <p:nvPr/>
        </p:nvSpPr>
        <p:spPr>
          <a:xfrm>
            <a:off x="6275493" y="3854431"/>
            <a:ext cx="2671210" cy="258235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0" name="Group 49">
            <a:extLst>
              <a:ext uri="{FF2B5EF4-FFF2-40B4-BE49-F238E27FC236}">
                <a16:creationId xmlns:a16="http://schemas.microsoft.com/office/drawing/2014/main" id="{1B6A672E-4E70-2743-A549-2A62A8A441A4}"/>
              </a:ext>
            </a:extLst>
          </p:cNvPr>
          <p:cNvGrpSpPr/>
          <p:nvPr/>
        </p:nvGrpSpPr>
        <p:grpSpPr>
          <a:xfrm>
            <a:off x="7898915" y="4755684"/>
            <a:ext cx="516535" cy="338554"/>
            <a:chOff x="4020857" y="315514"/>
            <a:chExt cx="631036" cy="435423"/>
          </a:xfrm>
        </p:grpSpPr>
        <p:sp>
          <p:nvSpPr>
            <p:cNvPr id="51" name="Oval 50">
              <a:extLst>
                <a:ext uri="{FF2B5EF4-FFF2-40B4-BE49-F238E27FC236}">
                  <a16:creationId xmlns:a16="http://schemas.microsoft.com/office/drawing/2014/main" id="{0C75B5A0-B3BC-2F47-B477-D388D36FC64A}"/>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AF976F58-21E7-6A41-AD60-8933B34FF8E1}"/>
                </a:ext>
              </a:extLst>
            </p:cNvPr>
            <p:cNvSpPr txBox="1"/>
            <p:nvPr/>
          </p:nvSpPr>
          <p:spPr>
            <a:xfrm>
              <a:off x="4020857" y="315514"/>
              <a:ext cx="631036" cy="435423"/>
            </a:xfrm>
            <a:prstGeom prst="rect">
              <a:avLst/>
            </a:prstGeom>
            <a:noFill/>
          </p:spPr>
          <p:txBody>
            <a:bodyPr wrap="square" rtlCol="0">
              <a:spAutoFit/>
            </a:bodyPr>
            <a:lstStyle/>
            <a:p>
              <a:r>
                <a:rPr lang="en-US" sz="1600" dirty="0"/>
                <a:t>15</a:t>
              </a:r>
            </a:p>
          </p:txBody>
        </p:sp>
      </p:grpSp>
      <p:grpSp>
        <p:nvGrpSpPr>
          <p:cNvPr id="53" name="Group 52">
            <a:extLst>
              <a:ext uri="{FF2B5EF4-FFF2-40B4-BE49-F238E27FC236}">
                <a16:creationId xmlns:a16="http://schemas.microsoft.com/office/drawing/2014/main" id="{AD0B151D-9B99-2F48-8375-60BB3C26BB7A}"/>
              </a:ext>
            </a:extLst>
          </p:cNvPr>
          <p:cNvGrpSpPr/>
          <p:nvPr/>
        </p:nvGrpSpPr>
        <p:grpSpPr>
          <a:xfrm>
            <a:off x="6400463" y="5292544"/>
            <a:ext cx="403515" cy="338554"/>
            <a:chOff x="4033946" y="330026"/>
            <a:chExt cx="492962" cy="435424"/>
          </a:xfrm>
        </p:grpSpPr>
        <p:sp>
          <p:nvSpPr>
            <p:cNvPr id="54" name="Oval 53">
              <a:extLst>
                <a:ext uri="{FF2B5EF4-FFF2-40B4-BE49-F238E27FC236}">
                  <a16:creationId xmlns:a16="http://schemas.microsoft.com/office/drawing/2014/main" id="{E8037FA8-49E1-F64A-B9AF-22F94F7B6AF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56072F97-4B56-3543-83F1-AEB18B869FDA}"/>
                </a:ext>
              </a:extLst>
            </p:cNvPr>
            <p:cNvSpPr txBox="1"/>
            <p:nvPr/>
          </p:nvSpPr>
          <p:spPr>
            <a:xfrm>
              <a:off x="4033946" y="330026"/>
              <a:ext cx="492962" cy="435424"/>
            </a:xfrm>
            <a:prstGeom prst="rect">
              <a:avLst/>
            </a:prstGeom>
            <a:noFill/>
          </p:spPr>
          <p:txBody>
            <a:bodyPr wrap="square" rtlCol="0">
              <a:spAutoFit/>
            </a:bodyPr>
            <a:lstStyle/>
            <a:p>
              <a:r>
                <a:rPr lang="en-US" sz="1600" dirty="0"/>
                <a:t>13</a:t>
              </a:r>
            </a:p>
          </p:txBody>
        </p:sp>
      </p:grpSp>
      <p:cxnSp>
        <p:nvCxnSpPr>
          <p:cNvPr id="56" name="Straight Arrow Connector 55">
            <a:extLst>
              <a:ext uri="{FF2B5EF4-FFF2-40B4-BE49-F238E27FC236}">
                <a16:creationId xmlns:a16="http://schemas.microsoft.com/office/drawing/2014/main" id="{11D2AFE6-0898-C34B-87A3-BBB2070EE10B}"/>
              </a:ext>
            </a:extLst>
          </p:cNvPr>
          <p:cNvCxnSpPr>
            <a:cxnSpLocks/>
            <a:stCxn id="71" idx="0"/>
          </p:cNvCxnSpPr>
          <p:nvPr/>
        </p:nvCxnSpPr>
        <p:spPr>
          <a:xfrm flipV="1">
            <a:off x="7889752" y="5050148"/>
            <a:ext cx="1518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C3A42AE-4DA2-9145-829D-663D2D6E210A}"/>
              </a:ext>
            </a:extLst>
          </p:cNvPr>
          <p:cNvCxnSpPr>
            <a:cxnSpLocks/>
            <a:stCxn id="52" idx="0"/>
            <a:endCxn id="48" idx="2"/>
          </p:cNvCxnSpPr>
          <p:nvPr/>
        </p:nvCxnSpPr>
        <p:spPr>
          <a:xfrm flipH="1" flipV="1">
            <a:off x="7616739" y="4570638"/>
            <a:ext cx="540444" cy="18504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0389CE0C-E604-7843-A71D-61FA2450483D}"/>
              </a:ext>
            </a:extLst>
          </p:cNvPr>
          <p:cNvGrpSpPr/>
          <p:nvPr/>
        </p:nvGrpSpPr>
        <p:grpSpPr>
          <a:xfrm>
            <a:off x="6762958" y="5292544"/>
            <a:ext cx="524924" cy="338554"/>
            <a:chOff x="4025392" y="338513"/>
            <a:chExt cx="641284" cy="435424"/>
          </a:xfrm>
        </p:grpSpPr>
        <p:sp>
          <p:nvSpPr>
            <p:cNvPr id="59" name="Oval 58">
              <a:extLst>
                <a:ext uri="{FF2B5EF4-FFF2-40B4-BE49-F238E27FC236}">
                  <a16:creationId xmlns:a16="http://schemas.microsoft.com/office/drawing/2014/main" id="{561797C1-88EF-B442-9B29-F9B5660C9D0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10E7C641-F448-7446-936B-819B6EAC6840}"/>
                </a:ext>
              </a:extLst>
            </p:cNvPr>
            <p:cNvSpPr txBox="1"/>
            <p:nvPr/>
          </p:nvSpPr>
          <p:spPr>
            <a:xfrm>
              <a:off x="4025392" y="338513"/>
              <a:ext cx="641284" cy="435424"/>
            </a:xfrm>
            <a:prstGeom prst="rect">
              <a:avLst/>
            </a:prstGeom>
            <a:noFill/>
          </p:spPr>
          <p:txBody>
            <a:bodyPr wrap="square" rtlCol="0">
              <a:spAutoFit/>
            </a:bodyPr>
            <a:lstStyle/>
            <a:p>
              <a:r>
                <a:rPr lang="en-US" sz="1600" dirty="0"/>
                <a:t>14</a:t>
              </a:r>
            </a:p>
          </p:txBody>
        </p:sp>
      </p:grpSp>
      <p:cxnSp>
        <p:nvCxnSpPr>
          <p:cNvPr id="61" name="Straight Arrow Connector 60">
            <a:extLst>
              <a:ext uri="{FF2B5EF4-FFF2-40B4-BE49-F238E27FC236}">
                <a16:creationId xmlns:a16="http://schemas.microsoft.com/office/drawing/2014/main" id="{80F7C0DA-7881-7D41-8F74-EF92129A7B0F}"/>
              </a:ext>
            </a:extLst>
          </p:cNvPr>
          <p:cNvCxnSpPr>
            <a:cxnSpLocks/>
            <a:stCxn id="64" idx="0"/>
            <a:endCxn id="48" idx="2"/>
          </p:cNvCxnSpPr>
          <p:nvPr/>
        </p:nvCxnSpPr>
        <p:spPr>
          <a:xfrm flipV="1">
            <a:off x="7012325" y="4570638"/>
            <a:ext cx="604414" cy="19507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99BDE838-B142-B040-9A92-BF81AB767464}"/>
              </a:ext>
            </a:extLst>
          </p:cNvPr>
          <p:cNvGrpSpPr/>
          <p:nvPr/>
        </p:nvGrpSpPr>
        <p:grpSpPr>
          <a:xfrm>
            <a:off x="6762960" y="4765709"/>
            <a:ext cx="498730" cy="338554"/>
            <a:chOff x="4033946" y="330026"/>
            <a:chExt cx="609284" cy="435424"/>
          </a:xfrm>
        </p:grpSpPr>
        <p:sp>
          <p:nvSpPr>
            <p:cNvPr id="63" name="Oval 62">
              <a:extLst>
                <a:ext uri="{FF2B5EF4-FFF2-40B4-BE49-F238E27FC236}">
                  <a16:creationId xmlns:a16="http://schemas.microsoft.com/office/drawing/2014/main" id="{DA70911C-2515-CF45-A54B-A05A04E697B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4F152FD3-EE67-3543-97E0-3305E791BA04}"/>
                </a:ext>
              </a:extLst>
            </p:cNvPr>
            <p:cNvSpPr txBox="1"/>
            <p:nvPr/>
          </p:nvSpPr>
          <p:spPr>
            <a:xfrm>
              <a:off x="4033946" y="330026"/>
              <a:ext cx="609284" cy="435424"/>
            </a:xfrm>
            <a:prstGeom prst="rect">
              <a:avLst/>
            </a:prstGeom>
            <a:noFill/>
          </p:spPr>
          <p:txBody>
            <a:bodyPr wrap="square" rtlCol="0">
              <a:spAutoFit/>
            </a:bodyPr>
            <a:lstStyle/>
            <a:p>
              <a:r>
                <a:rPr lang="en-US" sz="1600" dirty="0"/>
                <a:t>12</a:t>
              </a:r>
            </a:p>
          </p:txBody>
        </p:sp>
      </p:grpSp>
      <p:cxnSp>
        <p:nvCxnSpPr>
          <p:cNvPr id="65" name="Straight Arrow Connector 64">
            <a:extLst>
              <a:ext uri="{FF2B5EF4-FFF2-40B4-BE49-F238E27FC236}">
                <a16:creationId xmlns:a16="http://schemas.microsoft.com/office/drawing/2014/main" id="{A31B5131-F53D-6642-B089-E6E3D155D33E}"/>
              </a:ext>
            </a:extLst>
          </p:cNvPr>
          <p:cNvCxnSpPr>
            <a:cxnSpLocks/>
            <a:stCxn id="55" idx="0"/>
            <a:endCxn id="64" idx="2"/>
          </p:cNvCxnSpPr>
          <p:nvPr/>
        </p:nvCxnSpPr>
        <p:spPr>
          <a:xfrm flipV="1">
            <a:off x="6602221" y="5104263"/>
            <a:ext cx="410104"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1394A871-9BE5-8240-B227-C196D8A0FB72}"/>
              </a:ext>
            </a:extLst>
          </p:cNvPr>
          <p:cNvGrpSpPr/>
          <p:nvPr/>
        </p:nvGrpSpPr>
        <p:grpSpPr>
          <a:xfrm>
            <a:off x="8114417" y="5292544"/>
            <a:ext cx="412984" cy="338554"/>
            <a:chOff x="4033945" y="330026"/>
            <a:chExt cx="504530" cy="435424"/>
          </a:xfrm>
        </p:grpSpPr>
        <p:sp>
          <p:nvSpPr>
            <p:cNvPr id="67" name="Oval 66">
              <a:extLst>
                <a:ext uri="{FF2B5EF4-FFF2-40B4-BE49-F238E27FC236}">
                  <a16:creationId xmlns:a16="http://schemas.microsoft.com/office/drawing/2014/main" id="{89FC8B69-E1E1-8945-9B68-14902A599235}"/>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7DC2BE88-C2D4-2148-AC29-AD2E42EE871C}"/>
                </a:ext>
              </a:extLst>
            </p:cNvPr>
            <p:cNvSpPr txBox="1"/>
            <p:nvPr/>
          </p:nvSpPr>
          <p:spPr>
            <a:xfrm>
              <a:off x="4033945" y="330026"/>
              <a:ext cx="504530" cy="435424"/>
            </a:xfrm>
            <a:prstGeom prst="rect">
              <a:avLst/>
            </a:prstGeom>
            <a:noFill/>
          </p:spPr>
          <p:txBody>
            <a:bodyPr wrap="square" rtlCol="0">
              <a:spAutoFit/>
            </a:bodyPr>
            <a:lstStyle/>
            <a:p>
              <a:r>
                <a:rPr lang="en-US" sz="1600" dirty="0"/>
                <a:t>17</a:t>
              </a:r>
            </a:p>
          </p:txBody>
        </p:sp>
      </p:grpSp>
      <p:grpSp>
        <p:nvGrpSpPr>
          <p:cNvPr id="69" name="Group 68">
            <a:extLst>
              <a:ext uri="{FF2B5EF4-FFF2-40B4-BE49-F238E27FC236}">
                <a16:creationId xmlns:a16="http://schemas.microsoft.com/office/drawing/2014/main" id="{14E80FEB-8735-694D-A76A-201A215967F0}"/>
              </a:ext>
            </a:extLst>
          </p:cNvPr>
          <p:cNvGrpSpPr/>
          <p:nvPr/>
        </p:nvGrpSpPr>
        <p:grpSpPr>
          <a:xfrm>
            <a:off x="7683260" y="5292544"/>
            <a:ext cx="412984" cy="338554"/>
            <a:chOff x="4033945" y="330026"/>
            <a:chExt cx="504530" cy="435424"/>
          </a:xfrm>
        </p:grpSpPr>
        <p:sp>
          <p:nvSpPr>
            <p:cNvPr id="70" name="Oval 69">
              <a:extLst>
                <a:ext uri="{FF2B5EF4-FFF2-40B4-BE49-F238E27FC236}">
                  <a16:creationId xmlns:a16="http://schemas.microsoft.com/office/drawing/2014/main" id="{35B4801F-6385-F64F-89C8-AC59FE93885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422955C0-B136-EE42-A326-3EF12E181233}"/>
                </a:ext>
              </a:extLst>
            </p:cNvPr>
            <p:cNvSpPr txBox="1"/>
            <p:nvPr/>
          </p:nvSpPr>
          <p:spPr>
            <a:xfrm>
              <a:off x="4033945" y="330026"/>
              <a:ext cx="504530" cy="435424"/>
            </a:xfrm>
            <a:prstGeom prst="rect">
              <a:avLst/>
            </a:prstGeom>
            <a:noFill/>
          </p:spPr>
          <p:txBody>
            <a:bodyPr wrap="square" rtlCol="0">
              <a:spAutoFit/>
            </a:bodyPr>
            <a:lstStyle/>
            <a:p>
              <a:r>
                <a:rPr lang="en-US" sz="1600" dirty="0"/>
                <a:t>16</a:t>
              </a:r>
            </a:p>
          </p:txBody>
        </p:sp>
      </p:grpSp>
      <p:cxnSp>
        <p:nvCxnSpPr>
          <p:cNvPr id="72" name="Straight Arrow Connector 71">
            <a:extLst>
              <a:ext uri="{FF2B5EF4-FFF2-40B4-BE49-F238E27FC236}">
                <a16:creationId xmlns:a16="http://schemas.microsoft.com/office/drawing/2014/main" id="{3CAD6502-4333-4042-9610-5C75071050E4}"/>
              </a:ext>
            </a:extLst>
          </p:cNvPr>
          <p:cNvCxnSpPr>
            <a:cxnSpLocks/>
            <a:stCxn id="60" idx="0"/>
            <a:endCxn id="64" idx="2"/>
          </p:cNvCxnSpPr>
          <p:nvPr/>
        </p:nvCxnSpPr>
        <p:spPr>
          <a:xfrm flipH="1" flipV="1">
            <a:off x="7012325" y="5104263"/>
            <a:ext cx="13095" cy="1882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C743FBA9-D5DD-FB4F-ABEB-8B1DDA61311B}"/>
              </a:ext>
            </a:extLst>
          </p:cNvPr>
          <p:cNvCxnSpPr>
            <a:cxnSpLocks/>
            <a:stCxn id="68" idx="0"/>
          </p:cNvCxnSpPr>
          <p:nvPr/>
        </p:nvCxnSpPr>
        <p:spPr>
          <a:xfrm flipH="1" flipV="1">
            <a:off x="8041631" y="5050148"/>
            <a:ext cx="279278" cy="24239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4" name="Group 73">
            <a:extLst>
              <a:ext uri="{FF2B5EF4-FFF2-40B4-BE49-F238E27FC236}">
                <a16:creationId xmlns:a16="http://schemas.microsoft.com/office/drawing/2014/main" id="{99F2407B-F8FE-144D-83CA-555506CC43C2}"/>
              </a:ext>
            </a:extLst>
          </p:cNvPr>
          <p:cNvGrpSpPr/>
          <p:nvPr/>
        </p:nvGrpSpPr>
        <p:grpSpPr>
          <a:xfrm>
            <a:off x="8097620" y="5966090"/>
            <a:ext cx="432883" cy="338554"/>
            <a:chOff x="4033946" y="330026"/>
            <a:chExt cx="528841" cy="435424"/>
          </a:xfrm>
        </p:grpSpPr>
        <p:sp>
          <p:nvSpPr>
            <p:cNvPr id="75" name="Oval 74">
              <a:extLst>
                <a:ext uri="{FF2B5EF4-FFF2-40B4-BE49-F238E27FC236}">
                  <a16:creationId xmlns:a16="http://schemas.microsoft.com/office/drawing/2014/main" id="{91D4045B-5618-E849-83E8-C5CB6396F54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6" name="TextBox 75">
              <a:extLst>
                <a:ext uri="{FF2B5EF4-FFF2-40B4-BE49-F238E27FC236}">
                  <a16:creationId xmlns:a16="http://schemas.microsoft.com/office/drawing/2014/main" id="{8E80CFFC-13B7-E449-9F40-61AD23656092}"/>
                </a:ext>
              </a:extLst>
            </p:cNvPr>
            <p:cNvSpPr txBox="1"/>
            <p:nvPr/>
          </p:nvSpPr>
          <p:spPr>
            <a:xfrm>
              <a:off x="4033946" y="330026"/>
              <a:ext cx="528841" cy="435424"/>
            </a:xfrm>
            <a:prstGeom prst="rect">
              <a:avLst/>
            </a:prstGeom>
            <a:noFill/>
          </p:spPr>
          <p:txBody>
            <a:bodyPr wrap="square" rtlCol="0">
              <a:spAutoFit/>
            </a:bodyPr>
            <a:lstStyle/>
            <a:p>
              <a:r>
                <a:rPr lang="en-US" sz="1600" dirty="0"/>
                <a:t>18</a:t>
              </a:r>
            </a:p>
          </p:txBody>
        </p:sp>
      </p:grpSp>
      <p:cxnSp>
        <p:nvCxnSpPr>
          <p:cNvPr id="77" name="Straight Arrow Connector 76">
            <a:extLst>
              <a:ext uri="{FF2B5EF4-FFF2-40B4-BE49-F238E27FC236}">
                <a16:creationId xmlns:a16="http://schemas.microsoft.com/office/drawing/2014/main" id="{1AAF0B07-73E4-9842-938C-F0138CD8ABF6}"/>
              </a:ext>
            </a:extLst>
          </p:cNvPr>
          <p:cNvCxnSpPr>
            <a:cxnSpLocks/>
            <a:stCxn id="76" idx="0"/>
            <a:endCxn id="68" idx="2"/>
          </p:cNvCxnSpPr>
          <p:nvPr/>
        </p:nvCxnSpPr>
        <p:spPr>
          <a:xfrm flipV="1">
            <a:off x="8314062" y="5631098"/>
            <a:ext cx="6847" cy="33499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543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96411A-0CFB-444E-B2F7-3831754773BB}"/>
              </a:ext>
            </a:extLst>
          </p:cNvPr>
          <p:cNvSpPr>
            <a:spLocks noGrp="1"/>
          </p:cNvSpPr>
          <p:nvPr>
            <p:ph type="title"/>
          </p:nvPr>
        </p:nvSpPr>
        <p:spPr/>
        <p:txBody>
          <a:bodyPr>
            <a:normAutofit fontScale="90000"/>
          </a:bodyPr>
          <a:lstStyle/>
          <a:p>
            <a:r>
              <a:rPr lang="en-US" dirty="0"/>
              <a:t>Implementing Disjoint Set with Trees (and dictionaries) (3)</a:t>
            </a:r>
          </a:p>
        </p:txBody>
      </p:sp>
      <p:sp>
        <p:nvSpPr>
          <p:cNvPr id="3" name="Content Placeholder 2">
            <a:extLst>
              <a:ext uri="{FF2B5EF4-FFF2-40B4-BE49-F238E27FC236}">
                <a16:creationId xmlns:a16="http://schemas.microsoft.com/office/drawing/2014/main" id="{0D3814B1-9869-1A44-8835-F758E9BFA67A}"/>
              </a:ext>
            </a:extLst>
          </p:cNvPr>
          <p:cNvSpPr>
            <a:spLocks noGrp="1"/>
          </p:cNvSpPr>
          <p:nvPr>
            <p:ph idx="1"/>
          </p:nvPr>
        </p:nvSpPr>
        <p:spPr/>
        <p:txBody>
          <a:bodyPr>
            <a:normAutofit/>
          </a:bodyPr>
          <a:lstStyle/>
          <a:p>
            <a:r>
              <a:rPr lang="en-US" dirty="0" err="1"/>
              <a:t>findSet</a:t>
            </a:r>
            <a:r>
              <a:rPr lang="en-US" dirty="0"/>
              <a:t> has to be different though … </a:t>
            </a:r>
          </a:p>
          <a:p>
            <a:r>
              <a:rPr lang="en-US" dirty="0"/>
              <a:t>They all have access to the root node because all the links point up – we can use the root node as our id / representative. For example:</a:t>
            </a:r>
          </a:p>
          <a:p>
            <a:endParaRPr lang="en-US" dirty="0"/>
          </a:p>
          <a:p>
            <a:endParaRPr lang="en-US" dirty="0"/>
          </a:p>
          <a:p>
            <a:endParaRPr lang="en-US" dirty="0"/>
          </a:p>
          <a:p>
            <a:endParaRPr lang="en-US" dirty="0"/>
          </a:p>
          <a:p>
            <a:r>
              <a:rPr lang="en-US" dirty="0" err="1"/>
              <a:t>findSet</a:t>
            </a:r>
            <a:r>
              <a:rPr lang="en-US" dirty="0"/>
              <a:t>(5)</a:t>
            </a:r>
          </a:p>
          <a:p>
            <a:r>
              <a:rPr lang="en-US" dirty="0" err="1"/>
              <a:t>findSet</a:t>
            </a:r>
            <a:r>
              <a:rPr lang="en-US" dirty="0"/>
              <a:t>(9)</a:t>
            </a:r>
          </a:p>
          <a:p>
            <a:r>
              <a:rPr lang="en-US" dirty="0"/>
              <a:t>they’re in the same set because they have the same representative!</a:t>
            </a:r>
          </a:p>
        </p:txBody>
      </p:sp>
      <p:sp>
        <p:nvSpPr>
          <p:cNvPr id="4" name="Footer Placeholder 3">
            <a:extLst>
              <a:ext uri="{FF2B5EF4-FFF2-40B4-BE49-F238E27FC236}">
                <a16:creationId xmlns:a16="http://schemas.microsoft.com/office/drawing/2014/main" id="{78CC2DE9-4BB0-8C40-B67D-A19FC994C9C3}"/>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352B89AA-C5C8-CF44-BC56-EDA8CE98D7BF}"/>
              </a:ext>
            </a:extLst>
          </p:cNvPr>
          <p:cNvSpPr>
            <a:spLocks noGrp="1"/>
          </p:cNvSpPr>
          <p:nvPr>
            <p:ph type="sldNum" sz="quarter" idx="12"/>
          </p:nvPr>
        </p:nvSpPr>
        <p:spPr/>
        <p:txBody>
          <a:bodyPr/>
          <a:lstStyle/>
          <a:p>
            <a:fld id="{659665DE-58FC-41F4-AC58-2C90A5E00527}" type="slidenum">
              <a:rPr lang="en-US" smtClean="0"/>
              <a:t>26</a:t>
            </a:fld>
            <a:endParaRPr lang="en-US"/>
          </a:p>
        </p:txBody>
      </p:sp>
      <p:grpSp>
        <p:nvGrpSpPr>
          <p:cNvPr id="46" name="Group 45">
            <a:extLst>
              <a:ext uri="{FF2B5EF4-FFF2-40B4-BE49-F238E27FC236}">
                <a16:creationId xmlns:a16="http://schemas.microsoft.com/office/drawing/2014/main" id="{D1467B14-E21F-AA42-B696-26692753DF4C}"/>
              </a:ext>
            </a:extLst>
          </p:cNvPr>
          <p:cNvGrpSpPr/>
          <p:nvPr/>
        </p:nvGrpSpPr>
        <p:grpSpPr>
          <a:xfrm>
            <a:off x="7030598" y="3501368"/>
            <a:ext cx="306091" cy="388576"/>
            <a:chOff x="4033946" y="330026"/>
            <a:chExt cx="369435" cy="490105"/>
          </a:xfrm>
        </p:grpSpPr>
        <p:sp>
          <p:nvSpPr>
            <p:cNvPr id="47" name="Oval 46">
              <a:extLst>
                <a:ext uri="{FF2B5EF4-FFF2-40B4-BE49-F238E27FC236}">
                  <a16:creationId xmlns:a16="http://schemas.microsoft.com/office/drawing/2014/main" id="{72615001-1413-BD40-8DD2-4F078CF73827}"/>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a:extLst>
                <a:ext uri="{FF2B5EF4-FFF2-40B4-BE49-F238E27FC236}">
                  <a16:creationId xmlns:a16="http://schemas.microsoft.com/office/drawing/2014/main" id="{0A66DC0A-3D8C-2040-928C-9F2B91FD82BE}"/>
                </a:ext>
              </a:extLst>
            </p:cNvPr>
            <p:cNvSpPr txBox="1"/>
            <p:nvPr/>
          </p:nvSpPr>
          <p:spPr>
            <a:xfrm>
              <a:off x="4033946" y="330026"/>
              <a:ext cx="369435" cy="490105"/>
            </a:xfrm>
            <a:prstGeom prst="rect">
              <a:avLst/>
            </a:prstGeom>
            <a:noFill/>
          </p:spPr>
          <p:txBody>
            <a:bodyPr wrap="square" rtlCol="0">
              <a:spAutoFit/>
            </a:bodyPr>
            <a:lstStyle/>
            <a:p>
              <a:r>
                <a:rPr lang="en-US" sz="1600" dirty="0"/>
                <a:t>1</a:t>
              </a:r>
            </a:p>
          </p:txBody>
        </p:sp>
      </p:grpSp>
      <p:sp>
        <p:nvSpPr>
          <p:cNvPr id="49" name="Rounded Rectangle 48">
            <a:extLst>
              <a:ext uri="{FF2B5EF4-FFF2-40B4-BE49-F238E27FC236}">
                <a16:creationId xmlns:a16="http://schemas.microsoft.com/office/drawing/2014/main" id="{36F0D0D1-0D3F-564E-88A2-92765EEF3EA6}"/>
              </a:ext>
            </a:extLst>
          </p:cNvPr>
          <p:cNvSpPr/>
          <p:nvPr/>
        </p:nvSpPr>
        <p:spPr>
          <a:xfrm>
            <a:off x="5950338" y="2988129"/>
            <a:ext cx="2703805" cy="2633216"/>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nvGrpSpPr>
          <p:cNvPr id="50" name="Group 49">
            <a:extLst>
              <a:ext uri="{FF2B5EF4-FFF2-40B4-BE49-F238E27FC236}">
                <a16:creationId xmlns:a16="http://schemas.microsoft.com/office/drawing/2014/main" id="{DA8204DF-E8C2-E34C-B9B3-6BE1ABA29585}"/>
              </a:ext>
            </a:extLst>
          </p:cNvPr>
          <p:cNvGrpSpPr/>
          <p:nvPr/>
        </p:nvGrpSpPr>
        <p:grpSpPr>
          <a:xfrm>
            <a:off x="7542697" y="4024968"/>
            <a:ext cx="391381" cy="388576"/>
            <a:chOff x="4020857" y="315514"/>
            <a:chExt cx="472375" cy="490105"/>
          </a:xfrm>
        </p:grpSpPr>
        <p:sp>
          <p:nvSpPr>
            <p:cNvPr id="51" name="Oval 50">
              <a:extLst>
                <a:ext uri="{FF2B5EF4-FFF2-40B4-BE49-F238E27FC236}">
                  <a16:creationId xmlns:a16="http://schemas.microsoft.com/office/drawing/2014/main" id="{FB638A48-3690-AF47-8DAE-8D1CA93FBD2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2" name="TextBox 51">
              <a:extLst>
                <a:ext uri="{FF2B5EF4-FFF2-40B4-BE49-F238E27FC236}">
                  <a16:creationId xmlns:a16="http://schemas.microsoft.com/office/drawing/2014/main" id="{67A3CA28-2962-3249-A23F-B97DF20020BF}"/>
                </a:ext>
              </a:extLst>
            </p:cNvPr>
            <p:cNvSpPr txBox="1"/>
            <p:nvPr/>
          </p:nvSpPr>
          <p:spPr>
            <a:xfrm>
              <a:off x="4020857" y="315514"/>
              <a:ext cx="472375" cy="490105"/>
            </a:xfrm>
            <a:prstGeom prst="rect">
              <a:avLst/>
            </a:prstGeom>
            <a:noFill/>
          </p:spPr>
          <p:txBody>
            <a:bodyPr wrap="square" rtlCol="0">
              <a:spAutoFit/>
            </a:bodyPr>
            <a:lstStyle/>
            <a:p>
              <a:r>
                <a:rPr lang="en-US" sz="1600" dirty="0"/>
                <a:t>6</a:t>
              </a:r>
            </a:p>
          </p:txBody>
        </p:sp>
      </p:grpSp>
      <p:grpSp>
        <p:nvGrpSpPr>
          <p:cNvPr id="53" name="Group 52">
            <a:extLst>
              <a:ext uri="{FF2B5EF4-FFF2-40B4-BE49-F238E27FC236}">
                <a16:creationId xmlns:a16="http://schemas.microsoft.com/office/drawing/2014/main" id="{8AD07FB6-7A34-A040-BD98-79268977534C}"/>
              </a:ext>
            </a:extLst>
          </p:cNvPr>
          <p:cNvGrpSpPr/>
          <p:nvPr/>
        </p:nvGrpSpPr>
        <p:grpSpPr>
          <a:xfrm>
            <a:off x="6044243" y="4561828"/>
            <a:ext cx="306091" cy="388576"/>
            <a:chOff x="4033946" y="330026"/>
            <a:chExt cx="369435" cy="490105"/>
          </a:xfrm>
        </p:grpSpPr>
        <p:sp>
          <p:nvSpPr>
            <p:cNvPr id="54" name="Oval 53">
              <a:extLst>
                <a:ext uri="{FF2B5EF4-FFF2-40B4-BE49-F238E27FC236}">
                  <a16:creationId xmlns:a16="http://schemas.microsoft.com/office/drawing/2014/main" id="{1C6F279A-997B-DF46-9BF9-814177125FE8}"/>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55" name="TextBox 54">
              <a:extLst>
                <a:ext uri="{FF2B5EF4-FFF2-40B4-BE49-F238E27FC236}">
                  <a16:creationId xmlns:a16="http://schemas.microsoft.com/office/drawing/2014/main" id="{322615EE-A462-2D44-9947-841EE893E621}"/>
                </a:ext>
              </a:extLst>
            </p:cNvPr>
            <p:cNvSpPr txBox="1"/>
            <p:nvPr/>
          </p:nvSpPr>
          <p:spPr>
            <a:xfrm>
              <a:off x="4033946" y="330026"/>
              <a:ext cx="369435" cy="490105"/>
            </a:xfrm>
            <a:prstGeom prst="rect">
              <a:avLst/>
            </a:prstGeom>
            <a:noFill/>
          </p:spPr>
          <p:txBody>
            <a:bodyPr wrap="square" rtlCol="0">
              <a:spAutoFit/>
            </a:bodyPr>
            <a:lstStyle/>
            <a:p>
              <a:r>
                <a:rPr lang="en-US" sz="1600" dirty="0"/>
                <a:t>3</a:t>
              </a:r>
            </a:p>
          </p:txBody>
        </p:sp>
      </p:grpSp>
      <p:cxnSp>
        <p:nvCxnSpPr>
          <p:cNvPr id="56" name="Straight Arrow Connector 55">
            <a:extLst>
              <a:ext uri="{FF2B5EF4-FFF2-40B4-BE49-F238E27FC236}">
                <a16:creationId xmlns:a16="http://schemas.microsoft.com/office/drawing/2014/main" id="{A9CACE2A-CF8D-0F4B-9FB8-AB1FE9C7EC9C}"/>
              </a:ext>
            </a:extLst>
          </p:cNvPr>
          <p:cNvCxnSpPr>
            <a:cxnSpLocks/>
            <a:stCxn id="74" idx="0"/>
          </p:cNvCxnSpPr>
          <p:nvPr/>
        </p:nvCxnSpPr>
        <p:spPr>
          <a:xfrm flipV="1">
            <a:off x="7536053" y="4336600"/>
            <a:ext cx="149358" cy="22522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a:extLst>
              <a:ext uri="{FF2B5EF4-FFF2-40B4-BE49-F238E27FC236}">
                <a16:creationId xmlns:a16="http://schemas.microsoft.com/office/drawing/2014/main" id="{638AE14B-D9E8-0F4D-8733-C3018D3F9A7B}"/>
              </a:ext>
            </a:extLst>
          </p:cNvPr>
          <p:cNvCxnSpPr>
            <a:cxnSpLocks/>
            <a:stCxn id="52" idx="0"/>
            <a:endCxn id="48" idx="2"/>
          </p:cNvCxnSpPr>
          <p:nvPr/>
        </p:nvCxnSpPr>
        <p:spPr>
          <a:xfrm flipH="1" flipV="1">
            <a:off x="7183644" y="3889944"/>
            <a:ext cx="554744" cy="13502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58" name="Group 57">
            <a:extLst>
              <a:ext uri="{FF2B5EF4-FFF2-40B4-BE49-F238E27FC236}">
                <a16:creationId xmlns:a16="http://schemas.microsoft.com/office/drawing/2014/main" id="{11FAB2D2-5ACF-C84E-8998-55AA804B3E6B}"/>
              </a:ext>
            </a:extLst>
          </p:cNvPr>
          <p:cNvGrpSpPr/>
          <p:nvPr/>
        </p:nvGrpSpPr>
        <p:grpSpPr>
          <a:xfrm>
            <a:off x="6406739" y="4561828"/>
            <a:ext cx="369695" cy="388576"/>
            <a:chOff x="4025392" y="338513"/>
            <a:chExt cx="446200" cy="490105"/>
          </a:xfrm>
        </p:grpSpPr>
        <p:sp>
          <p:nvSpPr>
            <p:cNvPr id="59" name="Oval 58">
              <a:extLst>
                <a:ext uri="{FF2B5EF4-FFF2-40B4-BE49-F238E27FC236}">
                  <a16:creationId xmlns:a16="http://schemas.microsoft.com/office/drawing/2014/main" id="{2DC94932-8B52-B94C-A892-130248DC526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0" name="TextBox 59">
              <a:extLst>
                <a:ext uri="{FF2B5EF4-FFF2-40B4-BE49-F238E27FC236}">
                  <a16:creationId xmlns:a16="http://schemas.microsoft.com/office/drawing/2014/main" id="{4A998B67-D002-5E41-993F-788C0BEFCD86}"/>
                </a:ext>
              </a:extLst>
            </p:cNvPr>
            <p:cNvSpPr txBox="1"/>
            <p:nvPr/>
          </p:nvSpPr>
          <p:spPr>
            <a:xfrm>
              <a:off x="4025392" y="338513"/>
              <a:ext cx="446200" cy="490105"/>
            </a:xfrm>
            <a:prstGeom prst="rect">
              <a:avLst/>
            </a:prstGeom>
            <a:noFill/>
          </p:spPr>
          <p:txBody>
            <a:bodyPr wrap="square" rtlCol="0">
              <a:spAutoFit/>
            </a:bodyPr>
            <a:lstStyle/>
            <a:p>
              <a:r>
                <a:rPr lang="en-US" sz="1600" dirty="0"/>
                <a:t>4</a:t>
              </a:r>
            </a:p>
          </p:txBody>
        </p:sp>
      </p:grpSp>
      <p:cxnSp>
        <p:nvCxnSpPr>
          <p:cNvPr id="61" name="Straight Arrow Connector 60">
            <a:extLst>
              <a:ext uri="{FF2B5EF4-FFF2-40B4-BE49-F238E27FC236}">
                <a16:creationId xmlns:a16="http://schemas.microsoft.com/office/drawing/2014/main" id="{F192A219-28BD-4E42-ACF7-E7CA931B0580}"/>
              </a:ext>
            </a:extLst>
          </p:cNvPr>
          <p:cNvCxnSpPr>
            <a:cxnSpLocks/>
            <a:stCxn id="64" idx="0"/>
            <a:endCxn id="48" idx="2"/>
          </p:cNvCxnSpPr>
          <p:nvPr/>
        </p:nvCxnSpPr>
        <p:spPr>
          <a:xfrm flipV="1">
            <a:off x="6559785" y="3889944"/>
            <a:ext cx="623859" cy="1450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2" name="Group 61">
            <a:extLst>
              <a:ext uri="{FF2B5EF4-FFF2-40B4-BE49-F238E27FC236}">
                <a16:creationId xmlns:a16="http://schemas.microsoft.com/office/drawing/2014/main" id="{1C8983AD-9DD4-8941-B53E-3C3D4EF59EE4}"/>
              </a:ext>
            </a:extLst>
          </p:cNvPr>
          <p:cNvGrpSpPr/>
          <p:nvPr/>
        </p:nvGrpSpPr>
        <p:grpSpPr>
          <a:xfrm>
            <a:off x="6406739" y="4034993"/>
            <a:ext cx="306091" cy="388576"/>
            <a:chOff x="4033946" y="330026"/>
            <a:chExt cx="369435" cy="490105"/>
          </a:xfrm>
        </p:grpSpPr>
        <p:sp>
          <p:nvSpPr>
            <p:cNvPr id="63" name="Oval 62">
              <a:extLst>
                <a:ext uri="{FF2B5EF4-FFF2-40B4-BE49-F238E27FC236}">
                  <a16:creationId xmlns:a16="http://schemas.microsoft.com/office/drawing/2014/main" id="{893D6DD1-3660-4E4E-80F8-327794662A50}"/>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4" name="TextBox 63">
              <a:extLst>
                <a:ext uri="{FF2B5EF4-FFF2-40B4-BE49-F238E27FC236}">
                  <a16:creationId xmlns:a16="http://schemas.microsoft.com/office/drawing/2014/main" id="{33B4F16C-B9EE-8C46-9B39-6259AB3B9CD4}"/>
                </a:ext>
              </a:extLst>
            </p:cNvPr>
            <p:cNvSpPr txBox="1"/>
            <p:nvPr/>
          </p:nvSpPr>
          <p:spPr>
            <a:xfrm>
              <a:off x="4033946" y="330026"/>
              <a:ext cx="369435" cy="490105"/>
            </a:xfrm>
            <a:prstGeom prst="rect">
              <a:avLst/>
            </a:prstGeom>
            <a:noFill/>
          </p:spPr>
          <p:txBody>
            <a:bodyPr wrap="square" rtlCol="0">
              <a:spAutoFit/>
            </a:bodyPr>
            <a:lstStyle/>
            <a:p>
              <a:r>
                <a:rPr lang="en-US" sz="1600" dirty="0"/>
                <a:t>2</a:t>
              </a:r>
            </a:p>
          </p:txBody>
        </p:sp>
      </p:grpSp>
      <p:cxnSp>
        <p:nvCxnSpPr>
          <p:cNvPr id="65" name="Straight Arrow Connector 64">
            <a:extLst>
              <a:ext uri="{FF2B5EF4-FFF2-40B4-BE49-F238E27FC236}">
                <a16:creationId xmlns:a16="http://schemas.microsoft.com/office/drawing/2014/main" id="{8CEA413F-A929-6D4F-A7EC-E3FE0D9572C8}"/>
              </a:ext>
            </a:extLst>
          </p:cNvPr>
          <p:cNvCxnSpPr>
            <a:cxnSpLocks/>
            <a:stCxn id="55" idx="0"/>
            <a:endCxn id="64" idx="2"/>
          </p:cNvCxnSpPr>
          <p:nvPr/>
        </p:nvCxnSpPr>
        <p:spPr>
          <a:xfrm flipV="1">
            <a:off x="6197289" y="4423569"/>
            <a:ext cx="362496"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6" name="Group 65">
            <a:extLst>
              <a:ext uri="{FF2B5EF4-FFF2-40B4-BE49-F238E27FC236}">
                <a16:creationId xmlns:a16="http://schemas.microsoft.com/office/drawing/2014/main" id="{405251E2-1265-464D-B79D-5FDF6E7430E0}"/>
              </a:ext>
            </a:extLst>
          </p:cNvPr>
          <p:cNvGrpSpPr/>
          <p:nvPr/>
        </p:nvGrpSpPr>
        <p:grpSpPr>
          <a:xfrm>
            <a:off x="7758198" y="4525450"/>
            <a:ext cx="418023" cy="671176"/>
            <a:chOff x="4033945" y="330026"/>
            <a:chExt cx="504530" cy="846546"/>
          </a:xfrm>
        </p:grpSpPr>
        <p:sp>
          <p:nvSpPr>
            <p:cNvPr id="67" name="Oval 66">
              <a:extLst>
                <a:ext uri="{FF2B5EF4-FFF2-40B4-BE49-F238E27FC236}">
                  <a16:creationId xmlns:a16="http://schemas.microsoft.com/office/drawing/2014/main" id="{EC3AA3A1-9EBA-E84D-A4BF-AF27BEC51DDB}"/>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68" name="TextBox 67">
              <a:extLst>
                <a:ext uri="{FF2B5EF4-FFF2-40B4-BE49-F238E27FC236}">
                  <a16:creationId xmlns:a16="http://schemas.microsoft.com/office/drawing/2014/main" id="{BD85FC2E-FE57-1F4D-A790-285EF77939C4}"/>
                </a:ext>
              </a:extLst>
            </p:cNvPr>
            <p:cNvSpPr txBox="1"/>
            <p:nvPr/>
          </p:nvSpPr>
          <p:spPr>
            <a:xfrm>
              <a:off x="4033945" y="330026"/>
              <a:ext cx="504530" cy="846546"/>
            </a:xfrm>
            <a:prstGeom prst="rect">
              <a:avLst/>
            </a:prstGeom>
            <a:noFill/>
          </p:spPr>
          <p:txBody>
            <a:bodyPr wrap="square" rtlCol="0">
              <a:spAutoFit/>
            </a:bodyPr>
            <a:lstStyle/>
            <a:p>
              <a:r>
                <a:rPr lang="en-US" sz="1600" dirty="0"/>
                <a:t>10</a:t>
              </a:r>
            </a:p>
          </p:txBody>
        </p:sp>
      </p:grpSp>
      <p:grpSp>
        <p:nvGrpSpPr>
          <p:cNvPr id="69" name="Group 68">
            <a:extLst>
              <a:ext uri="{FF2B5EF4-FFF2-40B4-BE49-F238E27FC236}">
                <a16:creationId xmlns:a16="http://schemas.microsoft.com/office/drawing/2014/main" id="{FEA8E185-3D3B-8A44-A0EB-7A2950062BD2}"/>
              </a:ext>
            </a:extLst>
          </p:cNvPr>
          <p:cNvGrpSpPr/>
          <p:nvPr/>
        </p:nvGrpSpPr>
        <p:grpSpPr>
          <a:xfrm>
            <a:off x="6822263" y="4561828"/>
            <a:ext cx="306091" cy="388576"/>
            <a:chOff x="4033946" y="330026"/>
            <a:chExt cx="369435" cy="490105"/>
          </a:xfrm>
        </p:grpSpPr>
        <p:sp>
          <p:nvSpPr>
            <p:cNvPr id="70" name="Oval 69">
              <a:extLst>
                <a:ext uri="{FF2B5EF4-FFF2-40B4-BE49-F238E27FC236}">
                  <a16:creationId xmlns:a16="http://schemas.microsoft.com/office/drawing/2014/main" id="{1DBEF18D-9E0D-6F4E-B3E2-8B006E173C7C}"/>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1" name="TextBox 70">
              <a:extLst>
                <a:ext uri="{FF2B5EF4-FFF2-40B4-BE49-F238E27FC236}">
                  <a16:creationId xmlns:a16="http://schemas.microsoft.com/office/drawing/2014/main" id="{20B2AECE-CC76-3147-9542-0D64EC3C1A8E}"/>
                </a:ext>
              </a:extLst>
            </p:cNvPr>
            <p:cNvSpPr txBox="1"/>
            <p:nvPr/>
          </p:nvSpPr>
          <p:spPr>
            <a:xfrm>
              <a:off x="4033946" y="330026"/>
              <a:ext cx="369435" cy="490105"/>
            </a:xfrm>
            <a:prstGeom prst="rect">
              <a:avLst/>
            </a:prstGeom>
            <a:noFill/>
          </p:spPr>
          <p:txBody>
            <a:bodyPr wrap="square" rtlCol="0">
              <a:spAutoFit/>
            </a:bodyPr>
            <a:lstStyle/>
            <a:p>
              <a:r>
                <a:rPr lang="en-US" sz="1600" dirty="0"/>
                <a:t>5</a:t>
              </a:r>
            </a:p>
          </p:txBody>
        </p:sp>
      </p:grpSp>
      <p:grpSp>
        <p:nvGrpSpPr>
          <p:cNvPr id="72" name="Group 71">
            <a:extLst>
              <a:ext uri="{FF2B5EF4-FFF2-40B4-BE49-F238E27FC236}">
                <a16:creationId xmlns:a16="http://schemas.microsoft.com/office/drawing/2014/main" id="{1D213546-DD8D-144D-B1A5-C41917C41940}"/>
              </a:ext>
            </a:extLst>
          </p:cNvPr>
          <p:cNvGrpSpPr/>
          <p:nvPr/>
        </p:nvGrpSpPr>
        <p:grpSpPr>
          <a:xfrm>
            <a:off x="7327041" y="4561828"/>
            <a:ext cx="418023" cy="388576"/>
            <a:chOff x="4033945" y="330026"/>
            <a:chExt cx="504530" cy="490105"/>
          </a:xfrm>
        </p:grpSpPr>
        <p:sp>
          <p:nvSpPr>
            <p:cNvPr id="73" name="Oval 72">
              <a:extLst>
                <a:ext uri="{FF2B5EF4-FFF2-40B4-BE49-F238E27FC236}">
                  <a16:creationId xmlns:a16="http://schemas.microsoft.com/office/drawing/2014/main" id="{16849AD0-4EDF-7C47-916A-BBDBB55CA30E}"/>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74" name="TextBox 73">
              <a:extLst>
                <a:ext uri="{FF2B5EF4-FFF2-40B4-BE49-F238E27FC236}">
                  <a16:creationId xmlns:a16="http://schemas.microsoft.com/office/drawing/2014/main" id="{A83EDC3E-0564-9A4A-BE0E-9C7903D311D3}"/>
                </a:ext>
              </a:extLst>
            </p:cNvPr>
            <p:cNvSpPr txBox="1"/>
            <p:nvPr/>
          </p:nvSpPr>
          <p:spPr>
            <a:xfrm>
              <a:off x="4033945" y="330026"/>
              <a:ext cx="504530" cy="490105"/>
            </a:xfrm>
            <a:prstGeom prst="rect">
              <a:avLst/>
            </a:prstGeom>
            <a:noFill/>
          </p:spPr>
          <p:txBody>
            <a:bodyPr wrap="square" rtlCol="0">
              <a:spAutoFit/>
            </a:bodyPr>
            <a:lstStyle/>
            <a:p>
              <a:r>
                <a:rPr lang="en-US" sz="1600" dirty="0"/>
                <a:t>7</a:t>
              </a:r>
            </a:p>
          </p:txBody>
        </p:sp>
      </p:grpSp>
      <p:cxnSp>
        <p:nvCxnSpPr>
          <p:cNvPr id="75" name="Straight Arrow Connector 74">
            <a:extLst>
              <a:ext uri="{FF2B5EF4-FFF2-40B4-BE49-F238E27FC236}">
                <a16:creationId xmlns:a16="http://schemas.microsoft.com/office/drawing/2014/main" id="{C7CFD1D5-247C-A145-98DE-F1CEB824594C}"/>
              </a:ext>
            </a:extLst>
          </p:cNvPr>
          <p:cNvCxnSpPr>
            <a:cxnSpLocks/>
            <a:stCxn id="60" idx="0"/>
            <a:endCxn id="64" idx="2"/>
          </p:cNvCxnSpPr>
          <p:nvPr/>
        </p:nvCxnSpPr>
        <p:spPr>
          <a:xfrm flipH="1" flipV="1">
            <a:off x="6559785" y="4423569"/>
            <a:ext cx="31802"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27806C9B-2B3C-B74D-B877-6EDA2BD8DC3A}"/>
              </a:ext>
            </a:extLst>
          </p:cNvPr>
          <p:cNvCxnSpPr>
            <a:cxnSpLocks/>
            <a:stCxn id="71" idx="0"/>
            <a:endCxn id="64" idx="2"/>
          </p:cNvCxnSpPr>
          <p:nvPr/>
        </p:nvCxnSpPr>
        <p:spPr>
          <a:xfrm flipH="1" flipV="1">
            <a:off x="6559785" y="4423569"/>
            <a:ext cx="415524" cy="13825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E8FC5E67-4EB6-4443-BBE0-0DCCD045BFC8}"/>
              </a:ext>
            </a:extLst>
          </p:cNvPr>
          <p:cNvCxnSpPr>
            <a:cxnSpLocks/>
            <a:stCxn id="68" idx="0"/>
          </p:cNvCxnSpPr>
          <p:nvPr/>
        </p:nvCxnSpPr>
        <p:spPr>
          <a:xfrm flipH="1" flipV="1">
            <a:off x="7685412" y="4336600"/>
            <a:ext cx="281798" cy="18885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2E4581C9-6919-9F43-B750-4FA6866E4BF5}"/>
              </a:ext>
            </a:extLst>
          </p:cNvPr>
          <p:cNvCxnSpPr>
            <a:cxnSpLocks/>
            <a:stCxn id="84" idx="0"/>
            <a:endCxn id="74" idx="2"/>
          </p:cNvCxnSpPr>
          <p:nvPr/>
        </p:nvCxnSpPr>
        <p:spPr>
          <a:xfrm flipV="1">
            <a:off x="7279157" y="4950404"/>
            <a:ext cx="256896" cy="277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D412A08D-754C-B54E-8C91-BE6FC0D8B381}"/>
              </a:ext>
            </a:extLst>
          </p:cNvPr>
          <p:cNvGrpSpPr/>
          <p:nvPr/>
        </p:nvGrpSpPr>
        <p:grpSpPr>
          <a:xfrm>
            <a:off x="7501300" y="5227916"/>
            <a:ext cx="306091" cy="388576"/>
            <a:chOff x="4033946" y="330026"/>
            <a:chExt cx="369435" cy="490105"/>
          </a:xfrm>
        </p:grpSpPr>
        <p:sp>
          <p:nvSpPr>
            <p:cNvPr id="80" name="Oval 79">
              <a:extLst>
                <a:ext uri="{FF2B5EF4-FFF2-40B4-BE49-F238E27FC236}">
                  <a16:creationId xmlns:a16="http://schemas.microsoft.com/office/drawing/2014/main" id="{F51E3E88-2D1C-D144-92C6-447241620813}"/>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1" name="TextBox 80">
              <a:extLst>
                <a:ext uri="{FF2B5EF4-FFF2-40B4-BE49-F238E27FC236}">
                  <a16:creationId xmlns:a16="http://schemas.microsoft.com/office/drawing/2014/main" id="{2CC7AB43-D902-634F-8654-81FC971E58C6}"/>
                </a:ext>
              </a:extLst>
            </p:cNvPr>
            <p:cNvSpPr txBox="1"/>
            <p:nvPr/>
          </p:nvSpPr>
          <p:spPr>
            <a:xfrm>
              <a:off x="4033946" y="330026"/>
              <a:ext cx="369435" cy="490105"/>
            </a:xfrm>
            <a:prstGeom prst="rect">
              <a:avLst/>
            </a:prstGeom>
            <a:noFill/>
          </p:spPr>
          <p:txBody>
            <a:bodyPr wrap="square" rtlCol="0">
              <a:spAutoFit/>
            </a:bodyPr>
            <a:lstStyle/>
            <a:p>
              <a:r>
                <a:rPr lang="en-US" sz="1600" dirty="0"/>
                <a:t>9</a:t>
              </a:r>
            </a:p>
          </p:txBody>
        </p:sp>
      </p:grpSp>
      <p:grpSp>
        <p:nvGrpSpPr>
          <p:cNvPr id="82" name="Group 81">
            <a:extLst>
              <a:ext uri="{FF2B5EF4-FFF2-40B4-BE49-F238E27FC236}">
                <a16:creationId xmlns:a16="http://schemas.microsoft.com/office/drawing/2014/main" id="{DD66433B-0901-AE49-BD41-085AD410D8A7}"/>
              </a:ext>
            </a:extLst>
          </p:cNvPr>
          <p:cNvGrpSpPr/>
          <p:nvPr/>
        </p:nvGrpSpPr>
        <p:grpSpPr>
          <a:xfrm>
            <a:off x="7070145" y="5227916"/>
            <a:ext cx="418023" cy="388576"/>
            <a:chOff x="4033945" y="330026"/>
            <a:chExt cx="504530" cy="490105"/>
          </a:xfrm>
        </p:grpSpPr>
        <p:sp>
          <p:nvSpPr>
            <p:cNvPr id="83" name="Oval 82">
              <a:extLst>
                <a:ext uri="{FF2B5EF4-FFF2-40B4-BE49-F238E27FC236}">
                  <a16:creationId xmlns:a16="http://schemas.microsoft.com/office/drawing/2014/main" id="{01373586-3E3A-DB45-8BD4-7D0F80896A2D}"/>
                </a:ext>
              </a:extLst>
            </p:cNvPr>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84" name="TextBox 83">
              <a:extLst>
                <a:ext uri="{FF2B5EF4-FFF2-40B4-BE49-F238E27FC236}">
                  <a16:creationId xmlns:a16="http://schemas.microsoft.com/office/drawing/2014/main" id="{F0F58602-8F72-A445-A0C1-6BE2A4B5340D}"/>
                </a:ext>
              </a:extLst>
            </p:cNvPr>
            <p:cNvSpPr txBox="1"/>
            <p:nvPr/>
          </p:nvSpPr>
          <p:spPr>
            <a:xfrm>
              <a:off x="4033945" y="330026"/>
              <a:ext cx="504530" cy="490105"/>
            </a:xfrm>
            <a:prstGeom prst="rect">
              <a:avLst/>
            </a:prstGeom>
            <a:noFill/>
          </p:spPr>
          <p:txBody>
            <a:bodyPr wrap="square" rtlCol="0">
              <a:spAutoFit/>
            </a:bodyPr>
            <a:lstStyle/>
            <a:p>
              <a:r>
                <a:rPr lang="en-US" sz="1600" dirty="0"/>
                <a:t>8</a:t>
              </a:r>
            </a:p>
          </p:txBody>
        </p:sp>
      </p:grpSp>
      <p:cxnSp>
        <p:nvCxnSpPr>
          <p:cNvPr id="85" name="Straight Arrow Connector 84">
            <a:extLst>
              <a:ext uri="{FF2B5EF4-FFF2-40B4-BE49-F238E27FC236}">
                <a16:creationId xmlns:a16="http://schemas.microsoft.com/office/drawing/2014/main" id="{C165DF00-80AE-874D-86F6-2F6786556CB4}"/>
              </a:ext>
            </a:extLst>
          </p:cNvPr>
          <p:cNvCxnSpPr>
            <a:cxnSpLocks/>
            <a:stCxn id="81" idx="0"/>
            <a:endCxn id="74" idx="2"/>
          </p:cNvCxnSpPr>
          <p:nvPr/>
        </p:nvCxnSpPr>
        <p:spPr>
          <a:xfrm flipH="1" flipV="1">
            <a:off x="7536053" y="4950404"/>
            <a:ext cx="118293" cy="277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313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98D29A-BEB8-F54D-8348-42FB72ED05F5}"/>
              </a:ext>
            </a:extLst>
          </p:cNvPr>
          <p:cNvSpPr>
            <a:spLocks noGrp="1"/>
          </p:cNvSpPr>
          <p:nvPr>
            <p:ph type="title"/>
          </p:nvPr>
        </p:nvSpPr>
        <p:spPr/>
        <p:txBody>
          <a:bodyPr/>
          <a:lstStyle/>
          <a:p>
            <a:r>
              <a:rPr lang="en-US" dirty="0"/>
              <a:t>Seems great so far but let’s abuse some stuff</a:t>
            </a:r>
          </a:p>
        </p:txBody>
      </p:sp>
      <p:sp>
        <p:nvSpPr>
          <p:cNvPr id="3" name="Content Placeholder 2">
            <a:extLst>
              <a:ext uri="{FF2B5EF4-FFF2-40B4-BE49-F238E27FC236}">
                <a16:creationId xmlns:a16="http://schemas.microsoft.com/office/drawing/2014/main" id="{4073022A-CDC3-F744-92B6-3E09DF33E8DB}"/>
              </a:ext>
            </a:extLst>
          </p:cNvPr>
          <p:cNvSpPr>
            <a:spLocks noGrp="1"/>
          </p:cNvSpPr>
          <p:nvPr>
            <p:ph idx="1"/>
          </p:nvPr>
        </p:nvSpPr>
        <p:spPr/>
        <p:txBody>
          <a:bodyPr>
            <a:normAutofit lnSpcReduction="10000"/>
          </a:bodyPr>
          <a:lstStyle/>
          <a:p>
            <a:r>
              <a:rPr lang="en-US" dirty="0" err="1"/>
              <a:t>makeSet</a:t>
            </a:r>
            <a:r>
              <a:rPr lang="en-US" dirty="0"/>
              <a:t>(a)</a:t>
            </a:r>
          </a:p>
          <a:p>
            <a:r>
              <a:rPr lang="en-US" dirty="0" err="1"/>
              <a:t>makeSet</a:t>
            </a:r>
            <a:r>
              <a:rPr lang="en-US" dirty="0"/>
              <a:t>(b)</a:t>
            </a:r>
          </a:p>
          <a:p>
            <a:r>
              <a:rPr lang="en-US" dirty="0" err="1"/>
              <a:t>makeSet</a:t>
            </a:r>
            <a:r>
              <a:rPr lang="en-US" dirty="0"/>
              <a:t>(c)</a:t>
            </a:r>
          </a:p>
          <a:p>
            <a:r>
              <a:rPr lang="en-US" dirty="0" err="1"/>
              <a:t>makeSet</a:t>
            </a:r>
            <a:r>
              <a:rPr lang="en-US" dirty="0"/>
              <a:t>(d)</a:t>
            </a:r>
          </a:p>
          <a:p>
            <a:r>
              <a:rPr lang="en-US" dirty="0" err="1"/>
              <a:t>makeSet</a:t>
            </a:r>
            <a:r>
              <a:rPr lang="en-US" dirty="0"/>
              <a:t>(e)</a:t>
            </a:r>
            <a:br>
              <a:rPr lang="en-US" dirty="0"/>
            </a:br>
            <a:br>
              <a:rPr lang="en-US" dirty="0"/>
            </a:br>
            <a:r>
              <a:rPr lang="en-US" dirty="0"/>
              <a:t>union(a, b)</a:t>
            </a:r>
          </a:p>
          <a:p>
            <a:r>
              <a:rPr lang="en-US" dirty="0"/>
              <a:t>union(a, c)</a:t>
            </a:r>
          </a:p>
          <a:p>
            <a:r>
              <a:rPr lang="en-US" dirty="0"/>
              <a:t>union(a, d)</a:t>
            </a:r>
          </a:p>
          <a:p>
            <a:r>
              <a:rPr lang="en-US" dirty="0"/>
              <a:t>union(a, e)</a:t>
            </a:r>
          </a:p>
          <a:p>
            <a:r>
              <a:rPr lang="en-US" dirty="0" err="1"/>
              <a:t>findSet</a:t>
            </a:r>
            <a:r>
              <a:rPr lang="en-US" dirty="0"/>
              <a:t> (a) – how long will this take?  Could turn into a linked list where you might have to start at the bottom and loop all the way to the top.</a:t>
            </a:r>
          </a:p>
        </p:txBody>
      </p:sp>
      <p:sp>
        <p:nvSpPr>
          <p:cNvPr id="4" name="Footer Placeholder 3">
            <a:extLst>
              <a:ext uri="{FF2B5EF4-FFF2-40B4-BE49-F238E27FC236}">
                <a16:creationId xmlns:a16="http://schemas.microsoft.com/office/drawing/2014/main" id="{1BD4D718-35A3-604E-A6D8-31558BDDE7C5}"/>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3077074-10BE-C24A-B72F-607AC03361C0}"/>
              </a:ext>
            </a:extLst>
          </p:cNvPr>
          <p:cNvSpPr>
            <a:spLocks noGrp="1"/>
          </p:cNvSpPr>
          <p:nvPr>
            <p:ph type="sldNum" sz="quarter" idx="12"/>
          </p:nvPr>
        </p:nvSpPr>
        <p:spPr/>
        <p:txBody>
          <a:bodyPr/>
          <a:lstStyle/>
          <a:p>
            <a:fld id="{659665DE-58FC-41F4-AC58-2C90A5E00527}" type="slidenum">
              <a:rPr lang="en-US" smtClean="0"/>
              <a:t>27</a:t>
            </a:fld>
            <a:endParaRPr lang="en-US"/>
          </a:p>
        </p:txBody>
      </p:sp>
    </p:spTree>
    <p:extLst>
      <p:ext uri="{BB962C8B-B14F-4D97-AF65-F5344CB8AC3E}">
        <p14:creationId xmlns:p14="http://schemas.microsoft.com/office/powerpoint/2010/main" val="44885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union</a:t>
            </a:r>
          </a:p>
        </p:txBody>
      </p:sp>
      <p:sp>
        <p:nvSpPr>
          <p:cNvPr id="3" name="Content Placeholder 2"/>
          <p:cNvSpPr>
            <a:spLocks noGrp="1"/>
          </p:cNvSpPr>
          <p:nvPr>
            <p:ph idx="1"/>
          </p:nvPr>
        </p:nvSpPr>
        <p:spPr/>
        <p:txBody>
          <a:bodyPr/>
          <a:lstStyle/>
          <a:p>
            <a:r>
              <a:rPr lang="en-US" dirty="0">
                <a:solidFill>
                  <a:srgbClr val="B6A479"/>
                </a:solidFill>
              </a:rPr>
              <a:t>Problem: </a:t>
            </a:r>
            <a:r>
              <a:rPr lang="en-US" dirty="0"/>
              <a:t>Trees can be unbalanced (and look linked-list-like) so our </a:t>
            </a:r>
            <a:r>
              <a:rPr lang="en-US" dirty="0" err="1"/>
              <a:t>findSet</a:t>
            </a:r>
            <a:r>
              <a:rPr lang="en-US" dirty="0"/>
              <a:t> runtime becomes closer to N</a:t>
            </a:r>
          </a:p>
          <a:p>
            <a:r>
              <a:rPr lang="en-US" dirty="0">
                <a:solidFill>
                  <a:srgbClr val="B6A479"/>
                </a:solidFill>
              </a:rPr>
              <a:t>Solution: Union-by-rank!</a:t>
            </a:r>
          </a:p>
          <a:p>
            <a:pPr lvl="1"/>
            <a:r>
              <a:rPr lang="en-US" dirty="0"/>
              <a:t>let rank(x) be a number representing the upper bound of the height of x so rank(x) &gt;= height(x)</a:t>
            </a:r>
          </a:p>
          <a:p>
            <a:pPr lvl="1"/>
            <a:r>
              <a:rPr lang="en-US" dirty="0"/>
              <a:t>Keep track of rank of all trees</a:t>
            </a:r>
          </a:p>
          <a:p>
            <a:pPr lvl="1"/>
            <a:r>
              <a:rPr lang="en-US" dirty="0"/>
              <a:t>When </a:t>
            </a:r>
            <a:r>
              <a:rPr lang="en-US" dirty="0" err="1"/>
              <a:t>unioning</a:t>
            </a:r>
            <a:r>
              <a:rPr lang="en-US" dirty="0"/>
              <a:t> make the tree with larger rank the root</a:t>
            </a:r>
          </a:p>
          <a:p>
            <a:pPr lvl="1"/>
            <a:r>
              <a:rPr lang="en-US" dirty="0"/>
              <a:t>If it’s a tie, pick one randomly and increase rank by one</a:t>
            </a:r>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28</a:t>
            </a:fld>
            <a:endParaRPr lang="en-US"/>
          </a:p>
        </p:txBody>
      </p:sp>
      <p:grpSp>
        <p:nvGrpSpPr>
          <p:cNvPr id="6" name="Group 5"/>
          <p:cNvGrpSpPr/>
          <p:nvPr/>
        </p:nvGrpSpPr>
        <p:grpSpPr>
          <a:xfrm>
            <a:off x="3247835" y="4385510"/>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9" name="Rounded Rectangle 8"/>
          <p:cNvSpPr/>
          <p:nvPr/>
        </p:nvSpPr>
        <p:spPr>
          <a:xfrm>
            <a:off x="2453488" y="4263120"/>
            <a:ext cx="1395963"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3475845" y="5057118"/>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3</a:t>
              </a:r>
            </a:p>
          </p:txBody>
        </p:sp>
      </p:grpSp>
      <p:grpSp>
        <p:nvGrpSpPr>
          <p:cNvPr id="13" name="Group 12"/>
          <p:cNvGrpSpPr/>
          <p:nvPr/>
        </p:nvGrpSpPr>
        <p:grpSpPr>
          <a:xfrm>
            <a:off x="3474690" y="5677609"/>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16" name="Straight Arrow Connector 15"/>
          <p:cNvCxnSpPr>
            <a:stCxn id="15" idx="0"/>
            <a:endCxn id="12" idx="2"/>
          </p:cNvCxnSpPr>
          <p:nvPr/>
        </p:nvCxnSpPr>
        <p:spPr>
          <a:xfrm flipV="1">
            <a:off x="3602289" y="5318728"/>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3038986" y="5057976"/>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20" name="Straight Arrow Connector 19"/>
          <p:cNvCxnSpPr>
            <a:stCxn id="19" idx="0"/>
            <a:endCxn id="8" idx="2"/>
          </p:cNvCxnSpPr>
          <p:nvPr/>
        </p:nvCxnSpPr>
        <p:spPr>
          <a:xfrm flipV="1">
            <a:off x="3166585" y="4647120"/>
            <a:ext cx="208849"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3375434" y="4647120"/>
            <a:ext cx="228010"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82190" y="4456157"/>
            <a:ext cx="255198" cy="261610"/>
            <a:chOff x="4033946" y="330026"/>
            <a:chExt cx="369435" cy="378718"/>
          </a:xfrm>
        </p:grpSpPr>
        <p:sp>
          <p:nvSpPr>
            <p:cNvPr id="23" name="Oval 2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25" name="Rounded Rectangle 24"/>
          <p:cNvSpPr/>
          <p:nvPr/>
        </p:nvSpPr>
        <p:spPr>
          <a:xfrm>
            <a:off x="829103"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602278" y="3920556"/>
            <a:ext cx="1015021" cy="369332"/>
          </a:xfrm>
          <a:prstGeom prst="rect">
            <a:avLst/>
          </a:prstGeom>
          <a:noFill/>
        </p:spPr>
        <p:txBody>
          <a:bodyPr wrap="none" rtlCol="0">
            <a:spAutoFit/>
          </a:bodyPr>
          <a:lstStyle/>
          <a:p>
            <a:r>
              <a:rPr lang="en-US" dirty="0"/>
              <a:t>rank = 0</a:t>
            </a:r>
          </a:p>
        </p:txBody>
      </p:sp>
      <p:sp>
        <p:nvSpPr>
          <p:cNvPr id="27" name="TextBox 26"/>
          <p:cNvSpPr txBox="1"/>
          <p:nvPr/>
        </p:nvSpPr>
        <p:spPr>
          <a:xfrm>
            <a:off x="2643958" y="3908646"/>
            <a:ext cx="1015021" cy="369332"/>
          </a:xfrm>
          <a:prstGeom prst="rect">
            <a:avLst/>
          </a:prstGeom>
          <a:noFill/>
        </p:spPr>
        <p:txBody>
          <a:bodyPr wrap="none" rtlCol="0">
            <a:spAutoFit/>
          </a:bodyPr>
          <a:lstStyle/>
          <a:p>
            <a:r>
              <a:rPr lang="en-US" dirty="0"/>
              <a:t>rank = 2</a:t>
            </a:r>
          </a:p>
        </p:txBody>
      </p:sp>
      <p:cxnSp>
        <p:nvCxnSpPr>
          <p:cNvPr id="32" name="Curved Connector 31"/>
          <p:cNvCxnSpPr>
            <a:stCxn id="24" idx="0"/>
            <a:endCxn id="8" idx="2"/>
          </p:cNvCxnSpPr>
          <p:nvPr/>
        </p:nvCxnSpPr>
        <p:spPr>
          <a:xfrm rot="16200000" flipH="1">
            <a:off x="2147129" y="3418816"/>
            <a:ext cx="190963" cy="2265645"/>
          </a:xfrm>
          <a:prstGeom prst="curvedConnector5">
            <a:avLst>
              <a:gd name="adj1" fmla="val -119709"/>
              <a:gd name="adj2" fmla="val 50000"/>
              <a:gd name="adj3" fmla="val 219709"/>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6339133" y="4447509"/>
            <a:ext cx="255198" cy="261610"/>
            <a:chOff x="4033946" y="330026"/>
            <a:chExt cx="369435" cy="378718"/>
          </a:xfrm>
        </p:grpSpPr>
        <p:sp>
          <p:nvSpPr>
            <p:cNvPr id="35" name="Oval 3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p:cNvSpPr txBox="1"/>
            <p:nvPr/>
          </p:nvSpPr>
          <p:spPr>
            <a:xfrm>
              <a:off x="4033946" y="330026"/>
              <a:ext cx="369435" cy="378718"/>
            </a:xfrm>
            <a:prstGeom prst="rect">
              <a:avLst/>
            </a:prstGeom>
            <a:noFill/>
          </p:spPr>
          <p:txBody>
            <a:bodyPr wrap="square" rtlCol="0">
              <a:spAutoFit/>
            </a:bodyPr>
            <a:lstStyle/>
            <a:p>
              <a:r>
                <a:rPr lang="en-US" sz="1100" dirty="0"/>
                <a:t>0</a:t>
              </a:r>
            </a:p>
          </p:txBody>
        </p:sp>
      </p:grpSp>
      <p:sp>
        <p:nvSpPr>
          <p:cNvPr id="37" name="Rounded Rectangle 36"/>
          <p:cNvSpPr/>
          <p:nvPr/>
        </p:nvSpPr>
        <p:spPr>
          <a:xfrm>
            <a:off x="6186046" y="4263120"/>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7767144" y="4456157"/>
            <a:ext cx="255198" cy="261610"/>
            <a:chOff x="4033946" y="330026"/>
            <a:chExt cx="369435" cy="378718"/>
          </a:xfrm>
        </p:grpSpPr>
        <p:sp>
          <p:nvSpPr>
            <p:cNvPr id="39" name="Oval 3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4033946" y="330026"/>
              <a:ext cx="369435" cy="378718"/>
            </a:xfrm>
            <a:prstGeom prst="rect">
              <a:avLst/>
            </a:prstGeom>
            <a:noFill/>
          </p:spPr>
          <p:txBody>
            <a:bodyPr wrap="square" rtlCol="0">
              <a:spAutoFit/>
            </a:bodyPr>
            <a:lstStyle/>
            <a:p>
              <a:r>
                <a:rPr lang="en-US" sz="1100" dirty="0"/>
                <a:t>4</a:t>
              </a:r>
            </a:p>
          </p:txBody>
        </p:sp>
      </p:grpSp>
      <p:sp>
        <p:nvSpPr>
          <p:cNvPr id="41" name="Rounded Rectangle 40"/>
          <p:cNvSpPr/>
          <p:nvPr/>
        </p:nvSpPr>
        <p:spPr>
          <a:xfrm>
            <a:off x="7614057" y="4271768"/>
            <a:ext cx="561372" cy="63038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959221" y="3811731"/>
            <a:ext cx="1015021" cy="369332"/>
          </a:xfrm>
          <a:prstGeom prst="rect">
            <a:avLst/>
          </a:prstGeom>
          <a:noFill/>
        </p:spPr>
        <p:txBody>
          <a:bodyPr wrap="none" rtlCol="0">
            <a:spAutoFit/>
          </a:bodyPr>
          <a:lstStyle/>
          <a:p>
            <a:r>
              <a:rPr lang="en-US" dirty="0"/>
              <a:t>rank = 0</a:t>
            </a:r>
          </a:p>
        </p:txBody>
      </p:sp>
      <p:sp>
        <p:nvSpPr>
          <p:cNvPr id="43" name="TextBox 42"/>
          <p:cNvSpPr txBox="1"/>
          <p:nvPr/>
        </p:nvSpPr>
        <p:spPr>
          <a:xfrm>
            <a:off x="7387232" y="3811731"/>
            <a:ext cx="1015021" cy="369332"/>
          </a:xfrm>
          <a:prstGeom prst="rect">
            <a:avLst/>
          </a:prstGeom>
          <a:noFill/>
        </p:spPr>
        <p:txBody>
          <a:bodyPr wrap="none" rtlCol="0">
            <a:spAutoFit/>
          </a:bodyPr>
          <a:lstStyle/>
          <a:p>
            <a:r>
              <a:rPr lang="en-US" dirty="0"/>
              <a:t>rank = 0</a:t>
            </a:r>
          </a:p>
        </p:txBody>
      </p:sp>
      <p:cxnSp>
        <p:nvCxnSpPr>
          <p:cNvPr id="45" name="Curved Connector 44"/>
          <p:cNvCxnSpPr>
            <a:stCxn id="36" idx="0"/>
            <a:endCxn id="40" idx="2"/>
          </p:cNvCxnSpPr>
          <p:nvPr/>
        </p:nvCxnSpPr>
        <p:spPr>
          <a:xfrm rot="16200000" flipH="1">
            <a:off x="7045608" y="3868633"/>
            <a:ext cx="270258" cy="1428011"/>
          </a:xfrm>
          <a:prstGeom prst="curvedConnector5">
            <a:avLst>
              <a:gd name="adj1" fmla="val -84586"/>
              <a:gd name="adj2" fmla="val 50000"/>
              <a:gd name="adj3" fmla="val 184586"/>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7387232" y="3819189"/>
            <a:ext cx="1015021" cy="369332"/>
          </a:xfrm>
          <a:prstGeom prst="rect">
            <a:avLst/>
          </a:prstGeom>
          <a:solidFill>
            <a:schemeClr val="bg1"/>
          </a:solidFill>
        </p:spPr>
        <p:txBody>
          <a:bodyPr wrap="none" rtlCol="0">
            <a:spAutoFit/>
          </a:bodyPr>
          <a:lstStyle/>
          <a:p>
            <a:r>
              <a:rPr lang="en-US" dirty="0"/>
              <a:t>rank = 1</a:t>
            </a:r>
          </a:p>
        </p:txBody>
      </p:sp>
    </p:spTree>
    <p:extLst>
      <p:ext uri="{BB962C8B-B14F-4D97-AF65-F5344CB8AC3E}">
        <p14:creationId xmlns:p14="http://schemas.microsoft.com/office/powerpoint/2010/main" val="4131044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fade">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500"/>
                                        <p:tgtEl>
                                          <p:spTgt spid="10"/>
                                        </p:tgtEl>
                                      </p:cBhvr>
                                    </p:animEffect>
                                  </p:childTnLst>
                                </p:cTn>
                              </p:par>
                              <p:par>
                                <p:cTn id="47" presetID="10" presetClass="entr" presetSubtype="0" fill="hold" nodeType="with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500"/>
                                        <p:tgtEl>
                                          <p:spTgt spid="13"/>
                                        </p:tgtEl>
                                      </p:cBhvr>
                                    </p:animEffect>
                                  </p:childTnLst>
                                </p:cTn>
                              </p:par>
                              <p:par>
                                <p:cTn id="50" presetID="10" presetClass="entr" presetSubtype="0" fill="hold"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500"/>
                                        <p:tgtEl>
                                          <p:spTgt spid="16"/>
                                        </p:tgtEl>
                                      </p:cBhvr>
                                    </p:animEffect>
                                  </p:childTnLst>
                                </p:cTn>
                              </p:par>
                              <p:par>
                                <p:cTn id="53" presetID="10" presetClass="entr" presetSubtype="0" fill="hold"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par>
                                <p:cTn id="56" presetID="10" presetClass="entr" presetSubtype="0" fill="hold" nodeType="withEffect">
                                  <p:stCondLst>
                                    <p:cond delay="0"/>
                                  </p:stCondLst>
                                  <p:childTnLst>
                                    <p:set>
                                      <p:cBhvr>
                                        <p:cTn id="57" dur="1" fill="hold">
                                          <p:stCondLst>
                                            <p:cond delay="0"/>
                                          </p:stCondLst>
                                        </p:cTn>
                                        <p:tgtEl>
                                          <p:spTgt spid="20"/>
                                        </p:tgtEl>
                                        <p:attrNameLst>
                                          <p:attrName>style.visibility</p:attrName>
                                        </p:attrNameLst>
                                      </p:cBhvr>
                                      <p:to>
                                        <p:strVal val="visible"/>
                                      </p:to>
                                    </p:set>
                                    <p:animEffect transition="in" filter="fade">
                                      <p:cBhvr>
                                        <p:cTn id="58" dur="500"/>
                                        <p:tgtEl>
                                          <p:spTgt spid="20"/>
                                        </p:tgtEl>
                                      </p:cBhvr>
                                    </p:animEffect>
                                  </p:childTnLst>
                                </p:cTn>
                              </p:par>
                              <p:par>
                                <p:cTn id="59" presetID="10"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500"/>
                                        <p:tgtEl>
                                          <p:spTgt spid="4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43"/>
                                        </p:tgtEl>
                                        <p:attrNameLst>
                                          <p:attrName>style.visibility</p:attrName>
                                        </p:attrNameLst>
                                      </p:cBhvr>
                                      <p:to>
                                        <p:strVal val="visible"/>
                                      </p:to>
                                    </p:set>
                                    <p:animEffect transition="in" filter="fade">
                                      <p:cBhvr>
                                        <p:cTn id="77" dur="500"/>
                                        <p:tgtEl>
                                          <p:spTgt spid="43"/>
                                        </p:tgtEl>
                                      </p:cBhvr>
                                    </p:animEffect>
                                  </p:childTnLst>
                                </p:cTn>
                              </p:par>
                              <p:par>
                                <p:cTn id="78" presetID="10" presetClass="entr" presetSubtype="0"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fade">
                                      <p:cBhvr>
                                        <p:cTn id="80" dur="500"/>
                                        <p:tgtEl>
                                          <p:spTgt spid="3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1"/>
                                        </p:tgtEl>
                                        <p:attrNameLst>
                                          <p:attrName>style.visibility</p:attrName>
                                        </p:attrNameLst>
                                      </p:cBhvr>
                                      <p:to>
                                        <p:strVal val="visible"/>
                                      </p:to>
                                    </p:set>
                                    <p:animEffect transition="in" filter="fade">
                                      <p:cBhvr>
                                        <p:cTn id="89" dur="500"/>
                                        <p:tgtEl>
                                          <p:spTgt spid="41"/>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45"/>
                                        </p:tgtEl>
                                        <p:attrNameLst>
                                          <p:attrName>style.visibility</p:attrName>
                                        </p:attrNameLst>
                                      </p:cBhvr>
                                      <p:to>
                                        <p:strVal val="visible"/>
                                      </p:to>
                                    </p:set>
                                    <p:animEffect transition="in" filter="fade">
                                      <p:cBhvr>
                                        <p:cTn id="94" dur="500"/>
                                        <p:tgtEl>
                                          <p:spTgt spid="45"/>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5" grpId="0" animBg="1"/>
      <p:bldP spid="26" grpId="0"/>
      <p:bldP spid="27" grpId="0"/>
      <p:bldP spid="37" grpId="0" animBg="1"/>
      <p:bldP spid="41" grpId="0" animBg="1"/>
      <p:bldP spid="42" grpId="0"/>
      <p:bldP spid="43"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575240" y="1220430"/>
            <a:ext cx="11187258" cy="1147939"/>
          </a:xfrm>
        </p:spPr>
        <p:txBody>
          <a:bodyPr/>
          <a:lstStyle/>
          <a:p>
            <a:r>
              <a:rPr lang="en-US" dirty="0"/>
              <a:t>Given the following disjoint-set what would be the result of the following calls on union if we add the “union-by-rank” optimization. Draw the forest at each stage with corresponding ranks for each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a:xfrm>
            <a:off x="11542483" y="6325254"/>
            <a:ext cx="421923" cy="274320"/>
          </a:xfrm>
        </p:spPr>
        <p:txBody>
          <a:bodyPr/>
          <a:lstStyle/>
          <a:p>
            <a:fld id="{659665DE-58FC-41F4-AC58-2C90A5E00527}" type="slidenum">
              <a:rPr lang="en-US" smtClean="0"/>
              <a:t>29</a:t>
            </a:fld>
            <a:endParaRPr lang="en-US"/>
          </a:p>
        </p:txBody>
      </p:sp>
      <p:grpSp>
        <p:nvGrpSpPr>
          <p:cNvPr id="6" name="Group 5"/>
          <p:cNvGrpSpPr/>
          <p:nvPr/>
        </p:nvGrpSpPr>
        <p:grpSpPr>
          <a:xfrm>
            <a:off x="2080457" y="2768343"/>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6</a:t>
              </a:r>
            </a:p>
          </p:txBody>
        </p:sp>
      </p:grpSp>
      <p:sp>
        <p:nvSpPr>
          <p:cNvPr id="9" name="Rounded Rectangle 8"/>
          <p:cNvSpPr/>
          <p:nvPr/>
        </p:nvSpPr>
        <p:spPr>
          <a:xfrm>
            <a:off x="1457608"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81612" y="3439951"/>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13" name="Group 12"/>
          <p:cNvGrpSpPr/>
          <p:nvPr/>
        </p:nvGrpSpPr>
        <p:grpSpPr>
          <a:xfrm>
            <a:off x="2080457" y="4060442"/>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16" name="Straight Arrow Connector 15"/>
          <p:cNvCxnSpPr>
            <a:stCxn id="15" idx="0"/>
            <a:endCxn id="12" idx="2"/>
          </p:cNvCxnSpPr>
          <p:nvPr/>
        </p:nvCxnSpPr>
        <p:spPr>
          <a:xfrm flipV="1">
            <a:off x="2208056" y="370156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644753" y="3440809"/>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0</a:t>
              </a:r>
            </a:p>
          </p:txBody>
        </p:sp>
      </p:grpSp>
      <p:cxnSp>
        <p:nvCxnSpPr>
          <p:cNvPr id="20" name="Straight Arrow Connector 19"/>
          <p:cNvCxnSpPr>
            <a:stCxn id="19" idx="0"/>
            <a:endCxn id="8" idx="2"/>
          </p:cNvCxnSpPr>
          <p:nvPr/>
        </p:nvCxnSpPr>
        <p:spPr>
          <a:xfrm flipV="1">
            <a:off x="1772352"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2208056" y="3029953"/>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27292" y="2235097"/>
            <a:ext cx="1015021" cy="369332"/>
          </a:xfrm>
          <a:prstGeom prst="rect">
            <a:avLst/>
          </a:prstGeom>
          <a:noFill/>
        </p:spPr>
        <p:txBody>
          <a:bodyPr wrap="none" rtlCol="0">
            <a:spAutoFit/>
          </a:bodyPr>
          <a:lstStyle/>
          <a:p>
            <a:r>
              <a:rPr lang="en-US" dirty="0"/>
              <a:t>rank = 2</a:t>
            </a:r>
          </a:p>
        </p:txBody>
      </p:sp>
      <p:grpSp>
        <p:nvGrpSpPr>
          <p:cNvPr id="23" name="Group 22"/>
          <p:cNvGrpSpPr/>
          <p:nvPr/>
        </p:nvGrpSpPr>
        <p:grpSpPr>
          <a:xfrm>
            <a:off x="2462099" y="343995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26" name="Straight Arrow Connector 25"/>
          <p:cNvCxnSpPr>
            <a:stCxn id="25" idx="0"/>
            <a:endCxn id="8" idx="2"/>
          </p:cNvCxnSpPr>
          <p:nvPr/>
        </p:nvCxnSpPr>
        <p:spPr>
          <a:xfrm flipH="1" flipV="1">
            <a:off x="2208056" y="3029953"/>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54591" y="406044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31" name="Straight Arrow Connector 30"/>
          <p:cNvCxnSpPr>
            <a:stCxn id="30" idx="0"/>
            <a:endCxn id="19" idx="2"/>
          </p:cNvCxnSpPr>
          <p:nvPr/>
        </p:nvCxnSpPr>
        <p:spPr>
          <a:xfrm flipH="1" flipV="1">
            <a:off x="1772352" y="3702419"/>
            <a:ext cx="9838" cy="3580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35796" y="2768343"/>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36" name="Rounded Rectangle 35"/>
          <p:cNvSpPr/>
          <p:nvPr/>
        </p:nvSpPr>
        <p:spPr>
          <a:xfrm>
            <a:off x="4012947"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82631" y="2235097"/>
            <a:ext cx="1015021" cy="369332"/>
          </a:xfrm>
          <a:prstGeom prst="rect">
            <a:avLst/>
          </a:prstGeom>
          <a:noFill/>
        </p:spPr>
        <p:txBody>
          <a:bodyPr wrap="none" rtlCol="0">
            <a:spAutoFit/>
          </a:bodyPr>
          <a:lstStyle/>
          <a:p>
            <a:r>
              <a:rPr lang="en-US" dirty="0"/>
              <a:t>rank = 0</a:t>
            </a:r>
          </a:p>
        </p:txBody>
      </p:sp>
      <p:grpSp>
        <p:nvGrpSpPr>
          <p:cNvPr id="58" name="Group 57"/>
          <p:cNvGrpSpPr/>
          <p:nvPr/>
        </p:nvGrpSpPr>
        <p:grpSpPr>
          <a:xfrm>
            <a:off x="6993672" y="2768343"/>
            <a:ext cx="255198" cy="261610"/>
            <a:chOff x="4033946" y="330026"/>
            <a:chExt cx="369435" cy="378718"/>
          </a:xfrm>
        </p:grpSpPr>
        <p:sp>
          <p:nvSpPr>
            <p:cNvPr id="59" name="Oval 5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033946" y="330026"/>
              <a:ext cx="369435" cy="378718"/>
            </a:xfrm>
            <a:prstGeom prst="rect">
              <a:avLst/>
            </a:prstGeom>
            <a:noFill/>
          </p:spPr>
          <p:txBody>
            <a:bodyPr wrap="square" rtlCol="0">
              <a:spAutoFit/>
            </a:bodyPr>
            <a:lstStyle/>
            <a:p>
              <a:r>
                <a:rPr lang="en-US" sz="1100" dirty="0"/>
                <a:t>8</a:t>
              </a:r>
            </a:p>
          </p:txBody>
        </p:sp>
      </p:grpSp>
      <p:sp>
        <p:nvSpPr>
          <p:cNvPr id="61" name="Rounded Rectangle 60"/>
          <p:cNvSpPr/>
          <p:nvPr/>
        </p:nvSpPr>
        <p:spPr>
          <a:xfrm>
            <a:off x="6370823"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85787" y="3429927"/>
            <a:ext cx="326307" cy="261611"/>
            <a:chOff x="4020857" y="315514"/>
            <a:chExt cx="472375" cy="378719"/>
          </a:xfrm>
        </p:grpSpPr>
        <p:sp>
          <p:nvSpPr>
            <p:cNvPr id="63" name="Oval 6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65" name="Group 64"/>
          <p:cNvGrpSpPr/>
          <p:nvPr/>
        </p:nvGrpSpPr>
        <p:grpSpPr>
          <a:xfrm>
            <a:off x="7335440" y="4070156"/>
            <a:ext cx="331115" cy="261610"/>
            <a:chOff x="4033945" y="330026"/>
            <a:chExt cx="479336" cy="378718"/>
          </a:xfrm>
        </p:grpSpPr>
        <p:sp>
          <p:nvSpPr>
            <p:cNvPr id="66" name="Oval 6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68" name="Straight Arrow Connector 67"/>
          <p:cNvCxnSpPr>
            <a:stCxn id="67" idx="0"/>
            <a:endCxn id="76" idx="4"/>
          </p:cNvCxnSpPr>
          <p:nvPr/>
        </p:nvCxnSpPr>
        <p:spPr>
          <a:xfrm flipV="1">
            <a:off x="7500998" y="3691537"/>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557968" y="3440809"/>
            <a:ext cx="255198" cy="261610"/>
            <a:chOff x="4033946" y="330026"/>
            <a:chExt cx="369435" cy="378718"/>
          </a:xfrm>
        </p:grpSpPr>
        <p:sp>
          <p:nvSpPr>
            <p:cNvPr id="70" name="Oval 6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72" name="Straight Arrow Connector 71"/>
          <p:cNvCxnSpPr>
            <a:stCxn id="71" idx="0"/>
            <a:endCxn id="60" idx="2"/>
          </p:cNvCxnSpPr>
          <p:nvPr/>
        </p:nvCxnSpPr>
        <p:spPr>
          <a:xfrm flipV="1">
            <a:off x="6685567"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0" idx="2"/>
          </p:cNvCxnSpPr>
          <p:nvPr/>
        </p:nvCxnSpPr>
        <p:spPr>
          <a:xfrm flipH="1" flipV="1">
            <a:off x="7121271" y="3029953"/>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640507" y="2235097"/>
            <a:ext cx="1015021" cy="369332"/>
          </a:xfrm>
          <a:prstGeom prst="rect">
            <a:avLst/>
          </a:prstGeom>
          <a:noFill/>
        </p:spPr>
        <p:txBody>
          <a:bodyPr wrap="none" rtlCol="0">
            <a:spAutoFit/>
          </a:bodyPr>
          <a:lstStyle/>
          <a:p>
            <a:r>
              <a:rPr lang="en-US" dirty="0"/>
              <a:t>rank = 2</a:t>
            </a:r>
          </a:p>
        </p:txBody>
      </p:sp>
      <p:grpSp>
        <p:nvGrpSpPr>
          <p:cNvPr id="75" name="Group 74"/>
          <p:cNvGrpSpPr/>
          <p:nvPr/>
        </p:nvGrpSpPr>
        <p:grpSpPr>
          <a:xfrm>
            <a:off x="7369405" y="3445813"/>
            <a:ext cx="452723" cy="261610"/>
            <a:chOff x="4025391" y="338512"/>
            <a:chExt cx="655380" cy="378718"/>
          </a:xfrm>
        </p:grpSpPr>
        <p:sp>
          <p:nvSpPr>
            <p:cNvPr id="76" name="Oval 7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025391" y="338512"/>
              <a:ext cx="655380" cy="378718"/>
            </a:xfrm>
            <a:prstGeom prst="rect">
              <a:avLst/>
            </a:prstGeom>
            <a:noFill/>
          </p:spPr>
          <p:txBody>
            <a:bodyPr wrap="square" rtlCol="0">
              <a:spAutoFit/>
            </a:bodyPr>
            <a:lstStyle/>
            <a:p>
              <a:r>
                <a:rPr lang="en-US" sz="1100" dirty="0"/>
                <a:t>11</a:t>
              </a:r>
            </a:p>
          </p:txBody>
        </p:sp>
      </p:grpSp>
      <p:cxnSp>
        <p:nvCxnSpPr>
          <p:cNvPr id="78" name="Straight Arrow Connector 77"/>
          <p:cNvCxnSpPr>
            <a:stCxn id="76" idx="0"/>
            <a:endCxn id="60" idx="2"/>
          </p:cNvCxnSpPr>
          <p:nvPr/>
        </p:nvCxnSpPr>
        <p:spPr>
          <a:xfrm flipH="1" flipV="1">
            <a:off x="7121271" y="3029953"/>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9439415" y="2768343"/>
            <a:ext cx="255198" cy="261610"/>
            <a:chOff x="4033946" y="330026"/>
            <a:chExt cx="369435" cy="378718"/>
          </a:xfrm>
        </p:grpSpPr>
        <p:sp>
          <p:nvSpPr>
            <p:cNvPr id="84" name="Oval 8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33946" y="330026"/>
              <a:ext cx="369435" cy="378718"/>
            </a:xfrm>
            <a:prstGeom prst="rect">
              <a:avLst/>
            </a:prstGeom>
            <a:noFill/>
          </p:spPr>
          <p:txBody>
            <a:bodyPr wrap="square" rtlCol="0">
              <a:spAutoFit/>
            </a:bodyPr>
            <a:lstStyle/>
            <a:p>
              <a:r>
                <a:rPr lang="en-US" sz="1100" dirty="0"/>
                <a:t>7</a:t>
              </a:r>
            </a:p>
          </p:txBody>
        </p:sp>
      </p:grpSp>
      <p:sp>
        <p:nvSpPr>
          <p:cNvPr id="86" name="Rounded Rectangle 85"/>
          <p:cNvSpPr/>
          <p:nvPr/>
        </p:nvSpPr>
        <p:spPr>
          <a:xfrm>
            <a:off x="8816566"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9003712" y="3440809"/>
            <a:ext cx="348519" cy="261610"/>
            <a:chOff x="4033945" y="330026"/>
            <a:chExt cx="504530" cy="378718"/>
          </a:xfrm>
        </p:grpSpPr>
        <p:sp>
          <p:nvSpPr>
            <p:cNvPr id="95" name="Oval 9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97" name="Straight Arrow Connector 96"/>
          <p:cNvCxnSpPr>
            <a:stCxn id="96" idx="0"/>
            <a:endCxn id="85" idx="2"/>
          </p:cNvCxnSpPr>
          <p:nvPr/>
        </p:nvCxnSpPr>
        <p:spPr>
          <a:xfrm flipV="1">
            <a:off x="9177972" y="302995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086250" y="2235097"/>
            <a:ext cx="1015021" cy="369332"/>
          </a:xfrm>
          <a:prstGeom prst="rect">
            <a:avLst/>
          </a:prstGeom>
          <a:noFill/>
        </p:spPr>
        <p:txBody>
          <a:bodyPr wrap="none" rtlCol="0">
            <a:spAutoFit/>
          </a:bodyPr>
          <a:lstStyle/>
          <a:p>
            <a:r>
              <a:rPr lang="en-US" dirty="0"/>
              <a:t>rank = 1</a:t>
            </a:r>
          </a:p>
        </p:txBody>
      </p:sp>
      <p:sp>
        <p:nvSpPr>
          <p:cNvPr id="124" name="Content Placeholder 2"/>
          <p:cNvSpPr txBox="1">
            <a:spLocks/>
          </p:cNvSpPr>
          <p:nvPr/>
        </p:nvSpPr>
        <p:spPr>
          <a:xfrm>
            <a:off x="429502" y="4876854"/>
            <a:ext cx="11187258"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Courier New" panose="02070309020205020404" pitchFamily="49" charset="0"/>
                <a:cs typeface="Courier New" panose="02070309020205020404" pitchFamily="49" charset="0"/>
              </a:rPr>
              <a:t>union(2, 13)</a:t>
            </a:r>
          </a:p>
          <a:p>
            <a:r>
              <a:rPr lang="en-US" dirty="0">
                <a:latin typeface="Courier New" panose="02070309020205020404" pitchFamily="49" charset="0"/>
                <a:cs typeface="Courier New" panose="02070309020205020404" pitchFamily="49" charset="0"/>
              </a:rPr>
              <a:t>union(4, 12)</a:t>
            </a:r>
          </a:p>
          <a:p>
            <a:r>
              <a:rPr lang="en-US" dirty="0">
                <a:latin typeface="Courier New" panose="02070309020205020404" pitchFamily="49" charset="0"/>
                <a:cs typeface="Courier New" panose="02070309020205020404" pitchFamily="49" charset="0"/>
              </a:rPr>
              <a:t>union(2, 8)</a:t>
            </a:r>
          </a:p>
        </p:txBody>
      </p:sp>
    </p:spTree>
    <p:extLst>
      <p:ext uri="{BB962C8B-B14F-4D97-AF65-F5344CB8AC3E}">
        <p14:creationId xmlns:p14="http://schemas.microsoft.com/office/powerpoint/2010/main" val="25611126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3CB92-9B8C-CC4B-B55D-669DEFD9F199}"/>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6E0EE3D2-F025-8D4F-9349-0F3FB57805F0}"/>
              </a:ext>
            </a:extLst>
          </p:cNvPr>
          <p:cNvSpPr>
            <a:spLocks noGrp="1"/>
          </p:cNvSpPr>
          <p:nvPr>
            <p:ph idx="1"/>
          </p:nvPr>
        </p:nvSpPr>
        <p:spPr/>
        <p:txBody>
          <a:bodyPr>
            <a:normAutofit/>
          </a:bodyPr>
          <a:lstStyle/>
          <a:p>
            <a:pPr>
              <a:buFontTx/>
              <a:buChar char="-"/>
            </a:pPr>
            <a:r>
              <a:rPr lang="en-US" sz="3200" dirty="0"/>
              <a:t> Kasey out today (no Kasey 2:30 office hours)</a:t>
            </a:r>
          </a:p>
          <a:p>
            <a:pPr>
              <a:buFontTx/>
              <a:buChar char="-"/>
            </a:pPr>
            <a:r>
              <a:rPr lang="en-US" sz="3200" dirty="0"/>
              <a:t> Hw6 released, due next Wednesday</a:t>
            </a:r>
          </a:p>
          <a:p>
            <a:pPr>
              <a:buFontTx/>
              <a:buChar char="-"/>
            </a:pPr>
            <a:r>
              <a:rPr lang="en-US" sz="3200" dirty="0"/>
              <a:t> Hw7 partner form out now, due Monday 11:59pm.  </a:t>
            </a:r>
          </a:p>
          <a:p>
            <a:pPr lvl="2">
              <a:buFontTx/>
              <a:buChar char="-"/>
            </a:pPr>
            <a:r>
              <a:rPr lang="en-US" sz="3200" dirty="0"/>
              <a:t>If you do not fill out the partner form out on time, Brian will be sad because he has to do more work unnecessarily to fix it</a:t>
            </a:r>
          </a:p>
          <a:p>
            <a:pPr>
              <a:buFontTx/>
              <a:buChar char="-"/>
            </a:pPr>
            <a:r>
              <a:rPr lang="en-US" sz="3200" dirty="0"/>
              <a:t> No office hours Monday (Memorial Day)</a:t>
            </a:r>
          </a:p>
        </p:txBody>
      </p:sp>
      <p:sp>
        <p:nvSpPr>
          <p:cNvPr id="4" name="Footer Placeholder 3">
            <a:extLst>
              <a:ext uri="{FF2B5EF4-FFF2-40B4-BE49-F238E27FC236}">
                <a16:creationId xmlns:a16="http://schemas.microsoft.com/office/drawing/2014/main" id="{5BD7276D-AD47-B945-87BE-3807BADECD5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1FDAC029-DEF9-4840-86F5-3CE27EE26BE0}"/>
              </a:ext>
            </a:extLst>
          </p:cNvPr>
          <p:cNvSpPr>
            <a:spLocks noGrp="1"/>
          </p:cNvSpPr>
          <p:nvPr>
            <p:ph type="sldNum" sz="quarter" idx="12"/>
          </p:nvPr>
        </p:nvSpPr>
        <p:spPr/>
        <p:txBody>
          <a:bodyPr/>
          <a:lstStyle/>
          <a:p>
            <a:fld id="{659665DE-58FC-41F4-AC58-2C90A5E00527}" type="slidenum">
              <a:rPr lang="en-US" smtClean="0"/>
              <a:t>3</a:t>
            </a:fld>
            <a:endParaRPr lang="en-US"/>
          </a:p>
        </p:txBody>
      </p:sp>
    </p:spTree>
    <p:extLst>
      <p:ext uri="{BB962C8B-B14F-4D97-AF65-F5344CB8AC3E}">
        <p14:creationId xmlns:p14="http://schemas.microsoft.com/office/powerpoint/2010/main" val="18595362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575240" y="1220430"/>
            <a:ext cx="11187258" cy="1147939"/>
          </a:xfrm>
        </p:spPr>
        <p:txBody>
          <a:bodyPr/>
          <a:lstStyle/>
          <a:p>
            <a:r>
              <a:rPr lang="en-US" dirty="0"/>
              <a:t>Given the following disjoint-set what would be the result of the following calls on union if we add the “union-by-rank” optimization. Draw the forest at each stage with corresponding ranks for each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a:xfrm>
            <a:off x="11542483" y="6325254"/>
            <a:ext cx="421923" cy="274320"/>
          </a:xfrm>
        </p:spPr>
        <p:txBody>
          <a:bodyPr/>
          <a:lstStyle/>
          <a:p>
            <a:fld id="{659665DE-58FC-41F4-AC58-2C90A5E00527}" type="slidenum">
              <a:rPr lang="en-US" smtClean="0"/>
              <a:t>30</a:t>
            </a:fld>
            <a:endParaRPr lang="en-US"/>
          </a:p>
        </p:txBody>
      </p:sp>
      <p:grpSp>
        <p:nvGrpSpPr>
          <p:cNvPr id="6" name="Group 5"/>
          <p:cNvGrpSpPr/>
          <p:nvPr/>
        </p:nvGrpSpPr>
        <p:grpSpPr>
          <a:xfrm>
            <a:off x="2080457" y="2768343"/>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6</a:t>
              </a:r>
            </a:p>
          </p:txBody>
        </p:sp>
      </p:grpSp>
      <p:sp>
        <p:nvSpPr>
          <p:cNvPr id="9" name="Rounded Rectangle 8"/>
          <p:cNvSpPr/>
          <p:nvPr/>
        </p:nvSpPr>
        <p:spPr>
          <a:xfrm>
            <a:off x="1457608"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81612" y="3439951"/>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13" name="Group 12"/>
          <p:cNvGrpSpPr/>
          <p:nvPr/>
        </p:nvGrpSpPr>
        <p:grpSpPr>
          <a:xfrm>
            <a:off x="2080457" y="4060442"/>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16" name="Straight Arrow Connector 15"/>
          <p:cNvCxnSpPr>
            <a:stCxn id="15" idx="0"/>
            <a:endCxn id="12" idx="2"/>
          </p:cNvCxnSpPr>
          <p:nvPr/>
        </p:nvCxnSpPr>
        <p:spPr>
          <a:xfrm flipV="1">
            <a:off x="2208056" y="370156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644753" y="3440809"/>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0</a:t>
              </a:r>
            </a:p>
          </p:txBody>
        </p:sp>
      </p:grpSp>
      <p:cxnSp>
        <p:nvCxnSpPr>
          <p:cNvPr id="20" name="Straight Arrow Connector 19"/>
          <p:cNvCxnSpPr>
            <a:stCxn id="19" idx="0"/>
            <a:endCxn id="8" idx="2"/>
          </p:cNvCxnSpPr>
          <p:nvPr/>
        </p:nvCxnSpPr>
        <p:spPr>
          <a:xfrm flipV="1">
            <a:off x="1772352"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2208056" y="3029953"/>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27292" y="2235097"/>
            <a:ext cx="1015021" cy="369332"/>
          </a:xfrm>
          <a:prstGeom prst="rect">
            <a:avLst/>
          </a:prstGeom>
          <a:noFill/>
        </p:spPr>
        <p:txBody>
          <a:bodyPr wrap="none" rtlCol="0">
            <a:spAutoFit/>
          </a:bodyPr>
          <a:lstStyle/>
          <a:p>
            <a:r>
              <a:rPr lang="en-US" dirty="0"/>
              <a:t>rank = 2</a:t>
            </a:r>
          </a:p>
        </p:txBody>
      </p:sp>
      <p:grpSp>
        <p:nvGrpSpPr>
          <p:cNvPr id="23" name="Group 22"/>
          <p:cNvGrpSpPr/>
          <p:nvPr/>
        </p:nvGrpSpPr>
        <p:grpSpPr>
          <a:xfrm>
            <a:off x="2462099" y="343995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26" name="Straight Arrow Connector 25"/>
          <p:cNvCxnSpPr>
            <a:stCxn id="25" idx="0"/>
            <a:endCxn id="8" idx="2"/>
          </p:cNvCxnSpPr>
          <p:nvPr/>
        </p:nvCxnSpPr>
        <p:spPr>
          <a:xfrm flipH="1" flipV="1">
            <a:off x="2208056" y="3029953"/>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54591" y="406044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31" name="Straight Arrow Connector 30"/>
          <p:cNvCxnSpPr>
            <a:stCxn id="30" idx="0"/>
            <a:endCxn id="19" idx="2"/>
          </p:cNvCxnSpPr>
          <p:nvPr/>
        </p:nvCxnSpPr>
        <p:spPr>
          <a:xfrm flipH="1" flipV="1">
            <a:off x="1772352" y="3702419"/>
            <a:ext cx="9838" cy="3580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35796" y="2768343"/>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36" name="Rounded Rectangle 35"/>
          <p:cNvSpPr/>
          <p:nvPr/>
        </p:nvSpPr>
        <p:spPr>
          <a:xfrm>
            <a:off x="4012947"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82631" y="2235097"/>
            <a:ext cx="1015021" cy="369332"/>
          </a:xfrm>
          <a:prstGeom prst="rect">
            <a:avLst/>
          </a:prstGeom>
          <a:noFill/>
        </p:spPr>
        <p:txBody>
          <a:bodyPr wrap="none" rtlCol="0">
            <a:spAutoFit/>
          </a:bodyPr>
          <a:lstStyle/>
          <a:p>
            <a:r>
              <a:rPr lang="en-US" dirty="0"/>
              <a:t>rank = 0</a:t>
            </a:r>
          </a:p>
        </p:txBody>
      </p:sp>
      <p:grpSp>
        <p:nvGrpSpPr>
          <p:cNvPr id="58" name="Group 57"/>
          <p:cNvGrpSpPr/>
          <p:nvPr/>
        </p:nvGrpSpPr>
        <p:grpSpPr>
          <a:xfrm>
            <a:off x="6993672" y="2768343"/>
            <a:ext cx="255198" cy="261610"/>
            <a:chOff x="4033946" y="330026"/>
            <a:chExt cx="369435" cy="378718"/>
          </a:xfrm>
        </p:grpSpPr>
        <p:sp>
          <p:nvSpPr>
            <p:cNvPr id="59" name="Oval 5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033946" y="330026"/>
              <a:ext cx="369435" cy="378718"/>
            </a:xfrm>
            <a:prstGeom prst="rect">
              <a:avLst/>
            </a:prstGeom>
            <a:noFill/>
          </p:spPr>
          <p:txBody>
            <a:bodyPr wrap="square" rtlCol="0">
              <a:spAutoFit/>
            </a:bodyPr>
            <a:lstStyle/>
            <a:p>
              <a:r>
                <a:rPr lang="en-US" sz="1100" dirty="0"/>
                <a:t>8</a:t>
              </a:r>
            </a:p>
          </p:txBody>
        </p:sp>
      </p:grpSp>
      <p:sp>
        <p:nvSpPr>
          <p:cNvPr id="61" name="Rounded Rectangle 60"/>
          <p:cNvSpPr/>
          <p:nvPr/>
        </p:nvSpPr>
        <p:spPr>
          <a:xfrm>
            <a:off x="6370823"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85787" y="3429927"/>
            <a:ext cx="326307" cy="261611"/>
            <a:chOff x="4020857" y="315514"/>
            <a:chExt cx="472375" cy="378719"/>
          </a:xfrm>
        </p:grpSpPr>
        <p:sp>
          <p:nvSpPr>
            <p:cNvPr id="63" name="Oval 6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65" name="Group 64"/>
          <p:cNvGrpSpPr/>
          <p:nvPr/>
        </p:nvGrpSpPr>
        <p:grpSpPr>
          <a:xfrm>
            <a:off x="7335440" y="4070156"/>
            <a:ext cx="331115" cy="261610"/>
            <a:chOff x="4033945" y="330026"/>
            <a:chExt cx="479336" cy="378718"/>
          </a:xfrm>
        </p:grpSpPr>
        <p:sp>
          <p:nvSpPr>
            <p:cNvPr id="66" name="Oval 6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68" name="Straight Arrow Connector 67"/>
          <p:cNvCxnSpPr>
            <a:stCxn id="67" idx="0"/>
            <a:endCxn id="76" idx="4"/>
          </p:cNvCxnSpPr>
          <p:nvPr/>
        </p:nvCxnSpPr>
        <p:spPr>
          <a:xfrm flipV="1">
            <a:off x="7500998" y="3691537"/>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557968" y="3440809"/>
            <a:ext cx="255198" cy="261610"/>
            <a:chOff x="4033946" y="330026"/>
            <a:chExt cx="369435" cy="378718"/>
          </a:xfrm>
        </p:grpSpPr>
        <p:sp>
          <p:nvSpPr>
            <p:cNvPr id="70" name="Oval 6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72" name="Straight Arrow Connector 71"/>
          <p:cNvCxnSpPr>
            <a:stCxn id="71" idx="0"/>
            <a:endCxn id="60" idx="2"/>
          </p:cNvCxnSpPr>
          <p:nvPr/>
        </p:nvCxnSpPr>
        <p:spPr>
          <a:xfrm flipV="1">
            <a:off x="6685567"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0" idx="2"/>
          </p:cNvCxnSpPr>
          <p:nvPr/>
        </p:nvCxnSpPr>
        <p:spPr>
          <a:xfrm flipH="1" flipV="1">
            <a:off x="7121271" y="3029953"/>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640507" y="2235097"/>
            <a:ext cx="1015021" cy="369332"/>
          </a:xfrm>
          <a:prstGeom prst="rect">
            <a:avLst/>
          </a:prstGeom>
          <a:noFill/>
        </p:spPr>
        <p:txBody>
          <a:bodyPr wrap="none" rtlCol="0">
            <a:spAutoFit/>
          </a:bodyPr>
          <a:lstStyle/>
          <a:p>
            <a:r>
              <a:rPr lang="en-US" dirty="0"/>
              <a:t>rank = 2</a:t>
            </a:r>
          </a:p>
        </p:txBody>
      </p:sp>
      <p:grpSp>
        <p:nvGrpSpPr>
          <p:cNvPr id="75" name="Group 74"/>
          <p:cNvGrpSpPr/>
          <p:nvPr/>
        </p:nvGrpSpPr>
        <p:grpSpPr>
          <a:xfrm>
            <a:off x="7369407" y="3445813"/>
            <a:ext cx="499295" cy="261610"/>
            <a:chOff x="4025391" y="338512"/>
            <a:chExt cx="722799" cy="378718"/>
          </a:xfrm>
        </p:grpSpPr>
        <p:sp>
          <p:nvSpPr>
            <p:cNvPr id="76" name="Oval 7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025391" y="338512"/>
              <a:ext cx="722799" cy="378718"/>
            </a:xfrm>
            <a:prstGeom prst="rect">
              <a:avLst/>
            </a:prstGeom>
            <a:noFill/>
          </p:spPr>
          <p:txBody>
            <a:bodyPr wrap="square" rtlCol="0">
              <a:spAutoFit/>
            </a:bodyPr>
            <a:lstStyle/>
            <a:p>
              <a:r>
                <a:rPr lang="en-US" sz="1100" dirty="0"/>
                <a:t>11</a:t>
              </a:r>
            </a:p>
          </p:txBody>
        </p:sp>
      </p:grpSp>
      <p:cxnSp>
        <p:nvCxnSpPr>
          <p:cNvPr id="78" name="Straight Arrow Connector 77"/>
          <p:cNvCxnSpPr>
            <a:stCxn id="76" idx="0"/>
            <a:endCxn id="60" idx="2"/>
          </p:cNvCxnSpPr>
          <p:nvPr/>
        </p:nvCxnSpPr>
        <p:spPr>
          <a:xfrm flipH="1" flipV="1">
            <a:off x="7121271" y="3029953"/>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9439415" y="2768343"/>
            <a:ext cx="255198" cy="261610"/>
            <a:chOff x="4033946" y="330026"/>
            <a:chExt cx="369435" cy="378718"/>
          </a:xfrm>
        </p:grpSpPr>
        <p:sp>
          <p:nvSpPr>
            <p:cNvPr id="84" name="Oval 8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33946" y="330026"/>
              <a:ext cx="369435" cy="378718"/>
            </a:xfrm>
            <a:prstGeom prst="rect">
              <a:avLst/>
            </a:prstGeom>
            <a:noFill/>
          </p:spPr>
          <p:txBody>
            <a:bodyPr wrap="square" rtlCol="0">
              <a:spAutoFit/>
            </a:bodyPr>
            <a:lstStyle/>
            <a:p>
              <a:r>
                <a:rPr lang="en-US" sz="1100" dirty="0"/>
                <a:t>7</a:t>
              </a:r>
            </a:p>
          </p:txBody>
        </p:sp>
      </p:grpSp>
      <p:sp>
        <p:nvSpPr>
          <p:cNvPr id="86" name="Rounded Rectangle 85"/>
          <p:cNvSpPr/>
          <p:nvPr/>
        </p:nvSpPr>
        <p:spPr>
          <a:xfrm>
            <a:off x="8816566"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9003712" y="3440809"/>
            <a:ext cx="348519" cy="261610"/>
            <a:chOff x="4033945" y="330026"/>
            <a:chExt cx="504530" cy="378718"/>
          </a:xfrm>
        </p:grpSpPr>
        <p:sp>
          <p:nvSpPr>
            <p:cNvPr id="95" name="Oval 9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97" name="Straight Arrow Connector 96"/>
          <p:cNvCxnSpPr>
            <a:stCxn id="96" idx="0"/>
            <a:endCxn id="85" idx="2"/>
          </p:cNvCxnSpPr>
          <p:nvPr/>
        </p:nvCxnSpPr>
        <p:spPr>
          <a:xfrm flipV="1">
            <a:off x="9177972" y="302995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086250" y="2235097"/>
            <a:ext cx="1015021" cy="369332"/>
          </a:xfrm>
          <a:prstGeom prst="rect">
            <a:avLst/>
          </a:prstGeom>
          <a:noFill/>
        </p:spPr>
        <p:txBody>
          <a:bodyPr wrap="none" rtlCol="0">
            <a:spAutoFit/>
          </a:bodyPr>
          <a:lstStyle/>
          <a:p>
            <a:r>
              <a:rPr lang="en-US" dirty="0"/>
              <a:t>rank = 1</a:t>
            </a:r>
          </a:p>
        </p:txBody>
      </p:sp>
      <p:sp>
        <p:nvSpPr>
          <p:cNvPr id="124" name="Content Placeholder 2"/>
          <p:cNvSpPr txBox="1">
            <a:spLocks/>
          </p:cNvSpPr>
          <p:nvPr/>
        </p:nvSpPr>
        <p:spPr>
          <a:xfrm>
            <a:off x="429502" y="4876854"/>
            <a:ext cx="11187258"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Courier New" panose="02070309020205020404" pitchFamily="49" charset="0"/>
                <a:cs typeface="Courier New" panose="02070309020205020404" pitchFamily="49" charset="0"/>
              </a:rPr>
              <a:t>union(2, 13)</a:t>
            </a:r>
          </a:p>
        </p:txBody>
      </p:sp>
      <p:cxnSp>
        <p:nvCxnSpPr>
          <p:cNvPr id="32" name="Curved Connector 31">
            <a:extLst>
              <a:ext uri="{FF2B5EF4-FFF2-40B4-BE49-F238E27FC236}">
                <a16:creationId xmlns:a16="http://schemas.microsoft.com/office/drawing/2014/main" id="{F5F245BB-D295-F54F-9AA5-381DD480D4E8}"/>
              </a:ext>
            </a:extLst>
          </p:cNvPr>
          <p:cNvCxnSpPr>
            <a:endCxn id="85" idx="2"/>
          </p:cNvCxnSpPr>
          <p:nvPr/>
        </p:nvCxnSpPr>
        <p:spPr>
          <a:xfrm>
            <a:off x="4786313" y="2768343"/>
            <a:ext cx="4780701" cy="261610"/>
          </a:xfrm>
          <a:prstGeom prst="curvedConnector4">
            <a:avLst>
              <a:gd name="adj1" fmla="val 48665"/>
              <a:gd name="adj2" fmla="val 187382"/>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789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575240" y="1220430"/>
            <a:ext cx="11187258" cy="1147939"/>
          </a:xfrm>
        </p:spPr>
        <p:txBody>
          <a:bodyPr/>
          <a:lstStyle/>
          <a:p>
            <a:r>
              <a:rPr lang="en-US" dirty="0"/>
              <a:t>Given the following disjoint-set what would be the result of the following calls on union if we add the “union-by-rank” optimization. Draw the forest at each stage with corresponding ranks for each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a:xfrm>
            <a:off x="11542483" y="6325254"/>
            <a:ext cx="421923" cy="274320"/>
          </a:xfrm>
        </p:spPr>
        <p:txBody>
          <a:bodyPr/>
          <a:lstStyle/>
          <a:p>
            <a:fld id="{659665DE-58FC-41F4-AC58-2C90A5E00527}" type="slidenum">
              <a:rPr lang="en-US" smtClean="0"/>
              <a:t>31</a:t>
            </a:fld>
            <a:endParaRPr lang="en-US"/>
          </a:p>
        </p:txBody>
      </p:sp>
      <p:grpSp>
        <p:nvGrpSpPr>
          <p:cNvPr id="6" name="Group 5"/>
          <p:cNvGrpSpPr/>
          <p:nvPr/>
        </p:nvGrpSpPr>
        <p:grpSpPr>
          <a:xfrm>
            <a:off x="2080457" y="2768343"/>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6</a:t>
              </a:r>
            </a:p>
          </p:txBody>
        </p:sp>
      </p:grpSp>
      <p:sp>
        <p:nvSpPr>
          <p:cNvPr id="9" name="Rounded Rectangle 8"/>
          <p:cNvSpPr/>
          <p:nvPr/>
        </p:nvSpPr>
        <p:spPr>
          <a:xfrm>
            <a:off x="1457608"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81612" y="3439951"/>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13" name="Group 12"/>
          <p:cNvGrpSpPr/>
          <p:nvPr/>
        </p:nvGrpSpPr>
        <p:grpSpPr>
          <a:xfrm>
            <a:off x="2080457" y="4060442"/>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16" name="Straight Arrow Connector 15"/>
          <p:cNvCxnSpPr>
            <a:stCxn id="15" idx="0"/>
            <a:endCxn id="12" idx="2"/>
          </p:cNvCxnSpPr>
          <p:nvPr/>
        </p:nvCxnSpPr>
        <p:spPr>
          <a:xfrm flipV="1">
            <a:off x="2208056" y="370156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644753" y="3440809"/>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0</a:t>
              </a:r>
            </a:p>
          </p:txBody>
        </p:sp>
      </p:grpSp>
      <p:cxnSp>
        <p:nvCxnSpPr>
          <p:cNvPr id="20" name="Straight Arrow Connector 19"/>
          <p:cNvCxnSpPr>
            <a:stCxn id="19" idx="0"/>
            <a:endCxn id="8" idx="2"/>
          </p:cNvCxnSpPr>
          <p:nvPr/>
        </p:nvCxnSpPr>
        <p:spPr>
          <a:xfrm flipV="1">
            <a:off x="1772352"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2208056" y="3029953"/>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27292" y="2235097"/>
            <a:ext cx="1015021" cy="369332"/>
          </a:xfrm>
          <a:prstGeom prst="rect">
            <a:avLst/>
          </a:prstGeom>
          <a:noFill/>
        </p:spPr>
        <p:txBody>
          <a:bodyPr wrap="none" rtlCol="0">
            <a:spAutoFit/>
          </a:bodyPr>
          <a:lstStyle/>
          <a:p>
            <a:r>
              <a:rPr lang="en-US" dirty="0"/>
              <a:t>rank = 2</a:t>
            </a:r>
          </a:p>
        </p:txBody>
      </p:sp>
      <p:grpSp>
        <p:nvGrpSpPr>
          <p:cNvPr id="23" name="Group 22"/>
          <p:cNvGrpSpPr/>
          <p:nvPr/>
        </p:nvGrpSpPr>
        <p:grpSpPr>
          <a:xfrm>
            <a:off x="2462099" y="343995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26" name="Straight Arrow Connector 25"/>
          <p:cNvCxnSpPr>
            <a:stCxn id="25" idx="0"/>
            <a:endCxn id="8" idx="2"/>
          </p:cNvCxnSpPr>
          <p:nvPr/>
        </p:nvCxnSpPr>
        <p:spPr>
          <a:xfrm flipH="1" flipV="1">
            <a:off x="2208056" y="3029953"/>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54591" y="406044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31" name="Straight Arrow Connector 30"/>
          <p:cNvCxnSpPr>
            <a:stCxn id="30" idx="0"/>
            <a:endCxn id="19" idx="2"/>
          </p:cNvCxnSpPr>
          <p:nvPr/>
        </p:nvCxnSpPr>
        <p:spPr>
          <a:xfrm flipH="1" flipV="1">
            <a:off x="1772352" y="3702419"/>
            <a:ext cx="9838" cy="3580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9673222" y="3439951"/>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dirty="0"/>
                <a:t>2</a:t>
              </a:r>
            </a:p>
          </p:txBody>
        </p:sp>
      </p:grpSp>
      <p:grpSp>
        <p:nvGrpSpPr>
          <p:cNvPr id="58" name="Group 57"/>
          <p:cNvGrpSpPr/>
          <p:nvPr/>
        </p:nvGrpSpPr>
        <p:grpSpPr>
          <a:xfrm>
            <a:off x="6993672" y="2768343"/>
            <a:ext cx="255198" cy="261610"/>
            <a:chOff x="4033946" y="330026"/>
            <a:chExt cx="369435" cy="378718"/>
          </a:xfrm>
        </p:grpSpPr>
        <p:sp>
          <p:nvSpPr>
            <p:cNvPr id="59" name="Oval 5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033946" y="330026"/>
              <a:ext cx="369435" cy="378718"/>
            </a:xfrm>
            <a:prstGeom prst="rect">
              <a:avLst/>
            </a:prstGeom>
            <a:noFill/>
          </p:spPr>
          <p:txBody>
            <a:bodyPr wrap="square" rtlCol="0">
              <a:spAutoFit/>
            </a:bodyPr>
            <a:lstStyle/>
            <a:p>
              <a:r>
                <a:rPr lang="en-US" sz="1100" dirty="0"/>
                <a:t>8</a:t>
              </a:r>
            </a:p>
          </p:txBody>
        </p:sp>
      </p:grpSp>
      <p:sp>
        <p:nvSpPr>
          <p:cNvPr id="61" name="Rounded Rectangle 60"/>
          <p:cNvSpPr/>
          <p:nvPr/>
        </p:nvSpPr>
        <p:spPr>
          <a:xfrm>
            <a:off x="6370823"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85787" y="3429927"/>
            <a:ext cx="326307" cy="261611"/>
            <a:chOff x="4020857" y="315514"/>
            <a:chExt cx="472375" cy="378719"/>
          </a:xfrm>
        </p:grpSpPr>
        <p:sp>
          <p:nvSpPr>
            <p:cNvPr id="63" name="Oval 6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65" name="Group 64"/>
          <p:cNvGrpSpPr/>
          <p:nvPr/>
        </p:nvGrpSpPr>
        <p:grpSpPr>
          <a:xfrm>
            <a:off x="7335440" y="4070156"/>
            <a:ext cx="331115" cy="261610"/>
            <a:chOff x="4033945" y="330026"/>
            <a:chExt cx="479336" cy="378718"/>
          </a:xfrm>
        </p:grpSpPr>
        <p:sp>
          <p:nvSpPr>
            <p:cNvPr id="66" name="Oval 6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68" name="Straight Arrow Connector 67"/>
          <p:cNvCxnSpPr>
            <a:stCxn id="67" idx="0"/>
            <a:endCxn id="76" idx="4"/>
          </p:cNvCxnSpPr>
          <p:nvPr/>
        </p:nvCxnSpPr>
        <p:spPr>
          <a:xfrm flipV="1">
            <a:off x="7500998" y="3691537"/>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557968" y="3440809"/>
            <a:ext cx="255198" cy="261610"/>
            <a:chOff x="4033946" y="330026"/>
            <a:chExt cx="369435" cy="378718"/>
          </a:xfrm>
        </p:grpSpPr>
        <p:sp>
          <p:nvSpPr>
            <p:cNvPr id="70" name="Oval 6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72" name="Straight Arrow Connector 71"/>
          <p:cNvCxnSpPr>
            <a:stCxn id="71" idx="0"/>
            <a:endCxn id="60" idx="2"/>
          </p:cNvCxnSpPr>
          <p:nvPr/>
        </p:nvCxnSpPr>
        <p:spPr>
          <a:xfrm flipV="1">
            <a:off x="6685567"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0" idx="2"/>
          </p:cNvCxnSpPr>
          <p:nvPr/>
        </p:nvCxnSpPr>
        <p:spPr>
          <a:xfrm flipH="1" flipV="1">
            <a:off x="7121271" y="3029953"/>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640507" y="2235097"/>
            <a:ext cx="1015021" cy="369332"/>
          </a:xfrm>
          <a:prstGeom prst="rect">
            <a:avLst/>
          </a:prstGeom>
          <a:noFill/>
        </p:spPr>
        <p:txBody>
          <a:bodyPr wrap="none" rtlCol="0">
            <a:spAutoFit/>
          </a:bodyPr>
          <a:lstStyle/>
          <a:p>
            <a:r>
              <a:rPr lang="en-US" dirty="0"/>
              <a:t>rank = 2</a:t>
            </a:r>
          </a:p>
        </p:txBody>
      </p:sp>
      <p:grpSp>
        <p:nvGrpSpPr>
          <p:cNvPr id="75" name="Group 74"/>
          <p:cNvGrpSpPr/>
          <p:nvPr/>
        </p:nvGrpSpPr>
        <p:grpSpPr>
          <a:xfrm>
            <a:off x="7369407" y="3445813"/>
            <a:ext cx="499295" cy="261610"/>
            <a:chOff x="4025391" y="338512"/>
            <a:chExt cx="722799" cy="378718"/>
          </a:xfrm>
        </p:grpSpPr>
        <p:sp>
          <p:nvSpPr>
            <p:cNvPr id="76" name="Oval 7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025391" y="338512"/>
              <a:ext cx="722799" cy="378718"/>
            </a:xfrm>
            <a:prstGeom prst="rect">
              <a:avLst/>
            </a:prstGeom>
            <a:noFill/>
          </p:spPr>
          <p:txBody>
            <a:bodyPr wrap="square" rtlCol="0">
              <a:spAutoFit/>
            </a:bodyPr>
            <a:lstStyle/>
            <a:p>
              <a:r>
                <a:rPr lang="en-US" sz="1100" dirty="0"/>
                <a:t>11</a:t>
              </a:r>
            </a:p>
          </p:txBody>
        </p:sp>
      </p:grpSp>
      <p:cxnSp>
        <p:nvCxnSpPr>
          <p:cNvPr id="78" name="Straight Arrow Connector 77"/>
          <p:cNvCxnSpPr>
            <a:stCxn id="76" idx="0"/>
            <a:endCxn id="60" idx="2"/>
          </p:cNvCxnSpPr>
          <p:nvPr/>
        </p:nvCxnSpPr>
        <p:spPr>
          <a:xfrm flipH="1" flipV="1">
            <a:off x="7121271" y="3029953"/>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9439415" y="2768343"/>
            <a:ext cx="255198" cy="261610"/>
            <a:chOff x="4033946" y="330026"/>
            <a:chExt cx="369435" cy="378718"/>
          </a:xfrm>
        </p:grpSpPr>
        <p:sp>
          <p:nvSpPr>
            <p:cNvPr id="84" name="Oval 8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33946" y="330026"/>
              <a:ext cx="369435" cy="378718"/>
            </a:xfrm>
            <a:prstGeom prst="rect">
              <a:avLst/>
            </a:prstGeom>
            <a:noFill/>
          </p:spPr>
          <p:txBody>
            <a:bodyPr wrap="square" rtlCol="0">
              <a:spAutoFit/>
            </a:bodyPr>
            <a:lstStyle/>
            <a:p>
              <a:r>
                <a:rPr lang="en-US" sz="1100" dirty="0"/>
                <a:t>7</a:t>
              </a:r>
            </a:p>
          </p:txBody>
        </p:sp>
      </p:grpSp>
      <p:sp>
        <p:nvSpPr>
          <p:cNvPr id="86" name="Rounded Rectangle 85"/>
          <p:cNvSpPr/>
          <p:nvPr/>
        </p:nvSpPr>
        <p:spPr>
          <a:xfrm>
            <a:off x="8816566"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9003712" y="3440809"/>
            <a:ext cx="348519" cy="261610"/>
            <a:chOff x="4033945" y="330026"/>
            <a:chExt cx="504530" cy="378718"/>
          </a:xfrm>
        </p:grpSpPr>
        <p:sp>
          <p:nvSpPr>
            <p:cNvPr id="95" name="Oval 9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97" name="Straight Arrow Connector 96"/>
          <p:cNvCxnSpPr>
            <a:stCxn id="96" idx="0"/>
            <a:endCxn id="85" idx="2"/>
          </p:cNvCxnSpPr>
          <p:nvPr/>
        </p:nvCxnSpPr>
        <p:spPr>
          <a:xfrm flipV="1">
            <a:off x="9177972" y="302995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086250" y="2235097"/>
            <a:ext cx="1015021" cy="369332"/>
          </a:xfrm>
          <a:prstGeom prst="rect">
            <a:avLst/>
          </a:prstGeom>
          <a:noFill/>
        </p:spPr>
        <p:txBody>
          <a:bodyPr wrap="none" rtlCol="0">
            <a:spAutoFit/>
          </a:bodyPr>
          <a:lstStyle/>
          <a:p>
            <a:r>
              <a:rPr lang="en-US" dirty="0"/>
              <a:t>rank = 1</a:t>
            </a:r>
          </a:p>
        </p:txBody>
      </p:sp>
      <p:sp>
        <p:nvSpPr>
          <p:cNvPr id="124" name="Content Placeholder 2"/>
          <p:cNvSpPr txBox="1">
            <a:spLocks/>
          </p:cNvSpPr>
          <p:nvPr/>
        </p:nvSpPr>
        <p:spPr>
          <a:xfrm>
            <a:off x="429502" y="4876854"/>
            <a:ext cx="11187258"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Courier New" panose="02070309020205020404" pitchFamily="49" charset="0"/>
                <a:cs typeface="Courier New" panose="02070309020205020404" pitchFamily="49" charset="0"/>
              </a:rPr>
              <a:t>union(2, 13)</a:t>
            </a:r>
          </a:p>
          <a:p>
            <a:r>
              <a:rPr lang="en-US" sz="2000" dirty="0">
                <a:latin typeface="Courier New" panose="02070309020205020404" pitchFamily="49" charset="0"/>
                <a:cs typeface="Courier New" panose="02070309020205020404" pitchFamily="49" charset="0"/>
              </a:rPr>
              <a:t>union(4, 12)</a:t>
            </a:r>
          </a:p>
        </p:txBody>
      </p:sp>
      <p:cxnSp>
        <p:nvCxnSpPr>
          <p:cNvPr id="79" name="Straight Arrow Connector 78">
            <a:extLst>
              <a:ext uri="{FF2B5EF4-FFF2-40B4-BE49-F238E27FC236}">
                <a16:creationId xmlns:a16="http://schemas.microsoft.com/office/drawing/2014/main" id="{6A874140-FFD9-F042-AFB1-183012C87A6A}"/>
              </a:ext>
            </a:extLst>
          </p:cNvPr>
          <p:cNvCxnSpPr>
            <a:cxnSpLocks/>
            <a:stCxn id="35" idx="0"/>
            <a:endCxn id="85" idx="2"/>
          </p:cNvCxnSpPr>
          <p:nvPr/>
        </p:nvCxnSpPr>
        <p:spPr>
          <a:xfrm flipH="1" flipV="1">
            <a:off x="9567014" y="3029953"/>
            <a:ext cx="233807"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0" name="Curved Connector 39">
            <a:extLst>
              <a:ext uri="{FF2B5EF4-FFF2-40B4-BE49-F238E27FC236}">
                <a16:creationId xmlns:a16="http://schemas.microsoft.com/office/drawing/2014/main" id="{84020378-F708-BC44-96D7-1E6BBF4FC252}"/>
              </a:ext>
            </a:extLst>
          </p:cNvPr>
          <p:cNvCxnSpPr>
            <a:cxnSpLocks/>
            <a:stCxn id="8" idx="0"/>
            <a:endCxn id="60" idx="2"/>
          </p:cNvCxnSpPr>
          <p:nvPr/>
        </p:nvCxnSpPr>
        <p:spPr>
          <a:xfrm rot="16200000" flipH="1">
            <a:off x="4533858" y="442541"/>
            <a:ext cx="261610" cy="4913215"/>
          </a:xfrm>
          <a:prstGeom prst="curvedConnector5">
            <a:avLst>
              <a:gd name="adj1" fmla="val -87382"/>
              <a:gd name="adj2" fmla="val 50000"/>
              <a:gd name="adj3" fmla="val 187382"/>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75948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575240" y="1220430"/>
            <a:ext cx="11187258" cy="1147939"/>
          </a:xfrm>
        </p:spPr>
        <p:txBody>
          <a:bodyPr/>
          <a:lstStyle/>
          <a:p>
            <a:r>
              <a:rPr lang="en-US" dirty="0"/>
              <a:t>Given the following disjoint-set what would be the result of the following calls on union if we add the “union-by-rank” optimization. Draw the forest at each stage with corresponding ranks for each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a:xfrm>
            <a:off x="11542483" y="6325254"/>
            <a:ext cx="421923" cy="274320"/>
          </a:xfrm>
        </p:spPr>
        <p:txBody>
          <a:bodyPr/>
          <a:lstStyle/>
          <a:p>
            <a:fld id="{659665DE-58FC-41F4-AC58-2C90A5E00527}" type="slidenum">
              <a:rPr lang="en-US" smtClean="0"/>
              <a:t>32</a:t>
            </a:fld>
            <a:endParaRPr lang="en-US"/>
          </a:p>
        </p:txBody>
      </p:sp>
      <p:grpSp>
        <p:nvGrpSpPr>
          <p:cNvPr id="27" name="Group 26">
            <a:extLst>
              <a:ext uri="{FF2B5EF4-FFF2-40B4-BE49-F238E27FC236}">
                <a16:creationId xmlns:a16="http://schemas.microsoft.com/office/drawing/2014/main" id="{33349916-F315-7942-A52D-8F4088FF3DB7}"/>
              </a:ext>
            </a:extLst>
          </p:cNvPr>
          <p:cNvGrpSpPr/>
          <p:nvPr/>
        </p:nvGrpSpPr>
        <p:grpSpPr>
          <a:xfrm>
            <a:off x="5529816" y="3447409"/>
            <a:ext cx="1072544" cy="1553709"/>
            <a:chOff x="1644753" y="2768343"/>
            <a:chExt cx="1072544" cy="1553709"/>
          </a:xfrm>
        </p:grpSpPr>
        <p:grpSp>
          <p:nvGrpSpPr>
            <p:cNvPr id="6" name="Group 5"/>
            <p:cNvGrpSpPr/>
            <p:nvPr/>
          </p:nvGrpSpPr>
          <p:grpSpPr>
            <a:xfrm>
              <a:off x="2080457" y="2768343"/>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6</a:t>
                </a:r>
              </a:p>
            </p:txBody>
          </p:sp>
        </p:grpSp>
        <p:grpSp>
          <p:nvGrpSpPr>
            <p:cNvPr id="10" name="Group 9"/>
            <p:cNvGrpSpPr/>
            <p:nvPr/>
          </p:nvGrpSpPr>
          <p:grpSpPr>
            <a:xfrm>
              <a:off x="2081612" y="3439951"/>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13" name="Group 12"/>
            <p:cNvGrpSpPr/>
            <p:nvPr/>
          </p:nvGrpSpPr>
          <p:grpSpPr>
            <a:xfrm>
              <a:off x="2080457" y="4060442"/>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16" name="Straight Arrow Connector 15"/>
            <p:cNvCxnSpPr>
              <a:stCxn id="15" idx="0"/>
              <a:endCxn id="12" idx="2"/>
            </p:cNvCxnSpPr>
            <p:nvPr/>
          </p:nvCxnSpPr>
          <p:spPr>
            <a:xfrm flipV="1">
              <a:off x="2208056" y="370156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644753" y="3440809"/>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0</a:t>
                </a:r>
              </a:p>
            </p:txBody>
          </p:sp>
        </p:grpSp>
        <p:cxnSp>
          <p:nvCxnSpPr>
            <p:cNvPr id="20" name="Straight Arrow Connector 19"/>
            <p:cNvCxnSpPr>
              <a:stCxn id="19" idx="0"/>
              <a:endCxn id="8" idx="2"/>
            </p:cNvCxnSpPr>
            <p:nvPr/>
          </p:nvCxnSpPr>
          <p:spPr>
            <a:xfrm flipV="1">
              <a:off x="1772352"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2208056" y="3029953"/>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2462099" y="343995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26" name="Straight Arrow Connector 25"/>
            <p:cNvCxnSpPr>
              <a:stCxn id="25" idx="0"/>
              <a:endCxn id="8" idx="2"/>
            </p:cNvCxnSpPr>
            <p:nvPr/>
          </p:nvCxnSpPr>
          <p:spPr>
            <a:xfrm flipH="1" flipV="1">
              <a:off x="2208056" y="3029953"/>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54591" y="406044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31" name="Straight Arrow Connector 30"/>
            <p:cNvCxnSpPr>
              <a:stCxn id="30" idx="0"/>
              <a:endCxn id="19" idx="2"/>
            </p:cNvCxnSpPr>
            <p:nvPr/>
          </p:nvCxnSpPr>
          <p:spPr>
            <a:xfrm flipH="1" flipV="1">
              <a:off x="1772352" y="3702419"/>
              <a:ext cx="9838" cy="3580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3" name="Group 32"/>
          <p:cNvGrpSpPr/>
          <p:nvPr/>
        </p:nvGrpSpPr>
        <p:grpSpPr>
          <a:xfrm>
            <a:off x="9673222" y="3439951"/>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dirty="0"/>
                <a:t>2</a:t>
              </a:r>
            </a:p>
          </p:txBody>
        </p:sp>
      </p:grpSp>
      <p:grpSp>
        <p:nvGrpSpPr>
          <p:cNvPr id="58" name="Group 57"/>
          <p:cNvGrpSpPr/>
          <p:nvPr/>
        </p:nvGrpSpPr>
        <p:grpSpPr>
          <a:xfrm>
            <a:off x="6993672" y="2768343"/>
            <a:ext cx="255198" cy="261610"/>
            <a:chOff x="4033946" y="330026"/>
            <a:chExt cx="369435" cy="378718"/>
          </a:xfrm>
        </p:grpSpPr>
        <p:sp>
          <p:nvSpPr>
            <p:cNvPr id="59" name="Oval 5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033946" y="330026"/>
              <a:ext cx="369435" cy="378718"/>
            </a:xfrm>
            <a:prstGeom prst="rect">
              <a:avLst/>
            </a:prstGeom>
            <a:noFill/>
          </p:spPr>
          <p:txBody>
            <a:bodyPr wrap="square" rtlCol="0">
              <a:spAutoFit/>
            </a:bodyPr>
            <a:lstStyle/>
            <a:p>
              <a:r>
                <a:rPr lang="en-US" sz="1100" dirty="0"/>
                <a:t>8</a:t>
              </a:r>
            </a:p>
          </p:txBody>
        </p:sp>
      </p:grpSp>
      <p:sp>
        <p:nvSpPr>
          <p:cNvPr id="61" name="Rounded Rectangle 60"/>
          <p:cNvSpPr/>
          <p:nvPr/>
        </p:nvSpPr>
        <p:spPr>
          <a:xfrm>
            <a:off x="5300663" y="2645953"/>
            <a:ext cx="2527768" cy="2854735"/>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85787" y="3429927"/>
            <a:ext cx="326307" cy="261611"/>
            <a:chOff x="4020857" y="315514"/>
            <a:chExt cx="472375" cy="378719"/>
          </a:xfrm>
        </p:grpSpPr>
        <p:sp>
          <p:nvSpPr>
            <p:cNvPr id="63" name="Oval 6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65" name="Group 64"/>
          <p:cNvGrpSpPr/>
          <p:nvPr/>
        </p:nvGrpSpPr>
        <p:grpSpPr>
          <a:xfrm>
            <a:off x="7335440" y="4070156"/>
            <a:ext cx="331115" cy="261610"/>
            <a:chOff x="4033945" y="330026"/>
            <a:chExt cx="479336" cy="378718"/>
          </a:xfrm>
        </p:grpSpPr>
        <p:sp>
          <p:nvSpPr>
            <p:cNvPr id="66" name="Oval 6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68" name="Straight Arrow Connector 67"/>
          <p:cNvCxnSpPr>
            <a:stCxn id="67" idx="0"/>
            <a:endCxn id="76" idx="4"/>
          </p:cNvCxnSpPr>
          <p:nvPr/>
        </p:nvCxnSpPr>
        <p:spPr>
          <a:xfrm flipV="1">
            <a:off x="7500998" y="3691537"/>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557968" y="3440809"/>
            <a:ext cx="255198" cy="261610"/>
            <a:chOff x="4033946" y="330026"/>
            <a:chExt cx="369435" cy="378718"/>
          </a:xfrm>
        </p:grpSpPr>
        <p:sp>
          <p:nvSpPr>
            <p:cNvPr id="70" name="Oval 6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72" name="Straight Arrow Connector 71"/>
          <p:cNvCxnSpPr>
            <a:stCxn id="71" idx="0"/>
            <a:endCxn id="60" idx="2"/>
          </p:cNvCxnSpPr>
          <p:nvPr/>
        </p:nvCxnSpPr>
        <p:spPr>
          <a:xfrm flipV="1">
            <a:off x="6685567"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0" idx="2"/>
          </p:cNvCxnSpPr>
          <p:nvPr/>
        </p:nvCxnSpPr>
        <p:spPr>
          <a:xfrm flipH="1" flipV="1">
            <a:off x="7121271" y="3029953"/>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640507" y="2235097"/>
            <a:ext cx="934936" cy="369332"/>
          </a:xfrm>
          <a:prstGeom prst="rect">
            <a:avLst/>
          </a:prstGeom>
          <a:noFill/>
        </p:spPr>
        <p:txBody>
          <a:bodyPr wrap="none" rtlCol="0">
            <a:spAutoFit/>
          </a:bodyPr>
          <a:lstStyle/>
          <a:p>
            <a:r>
              <a:rPr lang="en-US" dirty="0"/>
              <a:t>rank = 3</a:t>
            </a:r>
          </a:p>
        </p:txBody>
      </p:sp>
      <p:grpSp>
        <p:nvGrpSpPr>
          <p:cNvPr id="75" name="Group 74"/>
          <p:cNvGrpSpPr/>
          <p:nvPr/>
        </p:nvGrpSpPr>
        <p:grpSpPr>
          <a:xfrm>
            <a:off x="7369407" y="3445813"/>
            <a:ext cx="499295" cy="261610"/>
            <a:chOff x="4025391" y="338512"/>
            <a:chExt cx="722799" cy="378718"/>
          </a:xfrm>
        </p:grpSpPr>
        <p:sp>
          <p:nvSpPr>
            <p:cNvPr id="76" name="Oval 7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025391" y="338512"/>
              <a:ext cx="722799" cy="378718"/>
            </a:xfrm>
            <a:prstGeom prst="rect">
              <a:avLst/>
            </a:prstGeom>
            <a:noFill/>
          </p:spPr>
          <p:txBody>
            <a:bodyPr wrap="square" rtlCol="0">
              <a:spAutoFit/>
            </a:bodyPr>
            <a:lstStyle/>
            <a:p>
              <a:r>
                <a:rPr lang="en-US" sz="1100" dirty="0"/>
                <a:t>11</a:t>
              </a:r>
            </a:p>
          </p:txBody>
        </p:sp>
      </p:grpSp>
      <p:cxnSp>
        <p:nvCxnSpPr>
          <p:cNvPr id="78" name="Straight Arrow Connector 77"/>
          <p:cNvCxnSpPr>
            <a:stCxn id="76" idx="0"/>
            <a:endCxn id="60" idx="2"/>
          </p:cNvCxnSpPr>
          <p:nvPr/>
        </p:nvCxnSpPr>
        <p:spPr>
          <a:xfrm flipH="1" flipV="1">
            <a:off x="7121271" y="3029953"/>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9439415" y="2768343"/>
            <a:ext cx="255198" cy="261610"/>
            <a:chOff x="4033946" y="330026"/>
            <a:chExt cx="369435" cy="378718"/>
          </a:xfrm>
        </p:grpSpPr>
        <p:sp>
          <p:nvSpPr>
            <p:cNvPr id="84" name="Oval 8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33946" y="330026"/>
              <a:ext cx="369435" cy="378718"/>
            </a:xfrm>
            <a:prstGeom prst="rect">
              <a:avLst/>
            </a:prstGeom>
            <a:noFill/>
          </p:spPr>
          <p:txBody>
            <a:bodyPr wrap="square" rtlCol="0">
              <a:spAutoFit/>
            </a:bodyPr>
            <a:lstStyle/>
            <a:p>
              <a:r>
                <a:rPr lang="en-US" sz="1100" dirty="0"/>
                <a:t>7</a:t>
              </a:r>
            </a:p>
          </p:txBody>
        </p:sp>
      </p:grpSp>
      <p:sp>
        <p:nvSpPr>
          <p:cNvPr id="86" name="Rounded Rectangle 85"/>
          <p:cNvSpPr/>
          <p:nvPr/>
        </p:nvSpPr>
        <p:spPr>
          <a:xfrm>
            <a:off x="8816566"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9003712" y="3440809"/>
            <a:ext cx="348519" cy="261610"/>
            <a:chOff x="4033945" y="330026"/>
            <a:chExt cx="504530" cy="378718"/>
          </a:xfrm>
        </p:grpSpPr>
        <p:sp>
          <p:nvSpPr>
            <p:cNvPr id="95" name="Oval 9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97" name="Straight Arrow Connector 96"/>
          <p:cNvCxnSpPr>
            <a:stCxn id="96" idx="0"/>
            <a:endCxn id="85" idx="2"/>
          </p:cNvCxnSpPr>
          <p:nvPr/>
        </p:nvCxnSpPr>
        <p:spPr>
          <a:xfrm flipV="1">
            <a:off x="9177972" y="302995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086250" y="2235097"/>
            <a:ext cx="1015021" cy="369332"/>
          </a:xfrm>
          <a:prstGeom prst="rect">
            <a:avLst/>
          </a:prstGeom>
          <a:noFill/>
        </p:spPr>
        <p:txBody>
          <a:bodyPr wrap="none" rtlCol="0">
            <a:spAutoFit/>
          </a:bodyPr>
          <a:lstStyle/>
          <a:p>
            <a:r>
              <a:rPr lang="en-US" dirty="0"/>
              <a:t>rank = 1</a:t>
            </a:r>
          </a:p>
        </p:txBody>
      </p:sp>
      <p:sp>
        <p:nvSpPr>
          <p:cNvPr id="124" name="Content Placeholder 2"/>
          <p:cNvSpPr txBox="1">
            <a:spLocks/>
          </p:cNvSpPr>
          <p:nvPr/>
        </p:nvSpPr>
        <p:spPr>
          <a:xfrm>
            <a:off x="429502" y="4876854"/>
            <a:ext cx="11187258"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latin typeface="Courier New" panose="02070309020205020404" pitchFamily="49" charset="0"/>
                <a:cs typeface="Courier New" panose="02070309020205020404" pitchFamily="49" charset="0"/>
              </a:rPr>
              <a:t>union(2, 13)</a:t>
            </a:r>
          </a:p>
          <a:p>
            <a:r>
              <a:rPr lang="en-US" sz="2000" dirty="0">
                <a:latin typeface="Courier New" panose="02070309020205020404" pitchFamily="49" charset="0"/>
                <a:cs typeface="Courier New" panose="02070309020205020404" pitchFamily="49" charset="0"/>
              </a:rPr>
              <a:t>union(4, 12)</a:t>
            </a:r>
          </a:p>
          <a:p>
            <a:r>
              <a:rPr lang="en-US" sz="2000" dirty="0">
                <a:latin typeface="Courier New" panose="02070309020205020404" pitchFamily="49" charset="0"/>
                <a:cs typeface="Courier New" panose="02070309020205020404" pitchFamily="49" charset="0"/>
              </a:rPr>
              <a:t>union(2, 8)</a:t>
            </a:r>
          </a:p>
        </p:txBody>
      </p:sp>
      <p:cxnSp>
        <p:nvCxnSpPr>
          <p:cNvPr id="79" name="Straight Arrow Connector 78">
            <a:extLst>
              <a:ext uri="{FF2B5EF4-FFF2-40B4-BE49-F238E27FC236}">
                <a16:creationId xmlns:a16="http://schemas.microsoft.com/office/drawing/2014/main" id="{6A874140-FFD9-F042-AFB1-183012C87A6A}"/>
              </a:ext>
            </a:extLst>
          </p:cNvPr>
          <p:cNvCxnSpPr>
            <a:cxnSpLocks/>
            <a:stCxn id="35" idx="0"/>
            <a:endCxn id="85" idx="2"/>
          </p:cNvCxnSpPr>
          <p:nvPr/>
        </p:nvCxnSpPr>
        <p:spPr>
          <a:xfrm flipH="1" flipV="1">
            <a:off x="9567014" y="3029953"/>
            <a:ext cx="233807"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D693B09C-8616-E142-941A-A54C8E7803A4}"/>
              </a:ext>
            </a:extLst>
          </p:cNvPr>
          <p:cNvCxnSpPr>
            <a:stCxn id="8" idx="0"/>
            <a:endCxn id="60" idx="2"/>
          </p:cNvCxnSpPr>
          <p:nvPr/>
        </p:nvCxnSpPr>
        <p:spPr>
          <a:xfrm flipV="1">
            <a:off x="6093119" y="3029953"/>
            <a:ext cx="1028152"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8" name="Curved Connector 37">
            <a:extLst>
              <a:ext uri="{FF2B5EF4-FFF2-40B4-BE49-F238E27FC236}">
                <a16:creationId xmlns:a16="http://schemas.microsoft.com/office/drawing/2014/main" id="{FB76D2B8-485E-CB43-BE1C-5F918A4657F8}"/>
              </a:ext>
            </a:extLst>
          </p:cNvPr>
          <p:cNvCxnSpPr>
            <a:cxnSpLocks/>
            <a:stCxn id="85" idx="0"/>
            <a:endCxn id="60" idx="2"/>
          </p:cNvCxnSpPr>
          <p:nvPr/>
        </p:nvCxnSpPr>
        <p:spPr>
          <a:xfrm rot="16200000" flipH="1" flipV="1">
            <a:off x="8213338" y="1676276"/>
            <a:ext cx="261610" cy="2445743"/>
          </a:xfrm>
          <a:prstGeom prst="curvedConnector5">
            <a:avLst>
              <a:gd name="adj1" fmla="val -87382"/>
              <a:gd name="adj2" fmla="val 50000"/>
              <a:gd name="adj3" fmla="val 187382"/>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4652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4">
                                            <p:txEl>
                                              <p:pRg st="2" end="2"/>
                                            </p:txEl>
                                          </p:spTgt>
                                        </p:tgtEl>
                                        <p:attrNameLst>
                                          <p:attrName>style.visibility</p:attrName>
                                        </p:attrNameLst>
                                      </p:cBhvr>
                                      <p:to>
                                        <p:strVal val="visible"/>
                                      </p:to>
                                    </p:set>
                                    <p:animEffect transition="in" filter="fade">
                                      <p:cBhvr>
                                        <p:cTn id="7" dur="500"/>
                                        <p:tgtEl>
                                          <p:spTgt spid="124">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Practice</a:t>
            </a:r>
          </a:p>
        </p:txBody>
      </p:sp>
      <p:sp>
        <p:nvSpPr>
          <p:cNvPr id="3" name="Content Placeholder 2"/>
          <p:cNvSpPr>
            <a:spLocks noGrp="1"/>
          </p:cNvSpPr>
          <p:nvPr>
            <p:ph idx="1"/>
          </p:nvPr>
        </p:nvSpPr>
        <p:spPr>
          <a:xfrm>
            <a:off x="575240" y="1220430"/>
            <a:ext cx="11187258" cy="1147939"/>
          </a:xfrm>
        </p:spPr>
        <p:txBody>
          <a:bodyPr/>
          <a:lstStyle/>
          <a:p>
            <a:r>
              <a:rPr lang="en-US" dirty="0"/>
              <a:t>Given the following disjoint-set what would be the result of the following calls on union if we add the “union-by-rank” optimization. Draw the forest at each stage with corresponding ranks for each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a:xfrm>
            <a:off x="11542483" y="6325254"/>
            <a:ext cx="421923" cy="274320"/>
          </a:xfrm>
        </p:spPr>
        <p:txBody>
          <a:bodyPr/>
          <a:lstStyle/>
          <a:p>
            <a:fld id="{659665DE-58FC-41F4-AC58-2C90A5E00527}" type="slidenum">
              <a:rPr lang="en-US" smtClean="0"/>
              <a:t>33</a:t>
            </a:fld>
            <a:endParaRPr lang="en-US"/>
          </a:p>
        </p:txBody>
      </p:sp>
      <p:grpSp>
        <p:nvGrpSpPr>
          <p:cNvPr id="58" name="Group 57"/>
          <p:cNvGrpSpPr/>
          <p:nvPr/>
        </p:nvGrpSpPr>
        <p:grpSpPr>
          <a:xfrm>
            <a:off x="6993672" y="2768343"/>
            <a:ext cx="255198" cy="261610"/>
            <a:chOff x="4033946" y="330026"/>
            <a:chExt cx="369435" cy="378718"/>
          </a:xfrm>
        </p:grpSpPr>
        <p:sp>
          <p:nvSpPr>
            <p:cNvPr id="59" name="Oval 5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033946" y="330026"/>
              <a:ext cx="369435" cy="378718"/>
            </a:xfrm>
            <a:prstGeom prst="rect">
              <a:avLst/>
            </a:prstGeom>
            <a:noFill/>
          </p:spPr>
          <p:txBody>
            <a:bodyPr wrap="square" rtlCol="0">
              <a:spAutoFit/>
            </a:bodyPr>
            <a:lstStyle/>
            <a:p>
              <a:r>
                <a:rPr lang="en-US" sz="1100" dirty="0"/>
                <a:t>8</a:t>
              </a:r>
            </a:p>
          </p:txBody>
        </p:sp>
      </p:grpSp>
      <p:sp>
        <p:nvSpPr>
          <p:cNvPr id="61" name="Rounded Rectangle 60"/>
          <p:cNvSpPr/>
          <p:nvPr/>
        </p:nvSpPr>
        <p:spPr>
          <a:xfrm>
            <a:off x="5260063" y="2645953"/>
            <a:ext cx="3730028"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85787" y="3429927"/>
            <a:ext cx="326307" cy="261611"/>
            <a:chOff x="4020857" y="315514"/>
            <a:chExt cx="472375" cy="378719"/>
          </a:xfrm>
        </p:grpSpPr>
        <p:sp>
          <p:nvSpPr>
            <p:cNvPr id="63" name="Oval 6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65" name="Group 64"/>
          <p:cNvGrpSpPr/>
          <p:nvPr/>
        </p:nvGrpSpPr>
        <p:grpSpPr>
          <a:xfrm>
            <a:off x="7335440" y="4070156"/>
            <a:ext cx="331115" cy="261610"/>
            <a:chOff x="4033945" y="330026"/>
            <a:chExt cx="479336" cy="378718"/>
          </a:xfrm>
        </p:grpSpPr>
        <p:sp>
          <p:nvSpPr>
            <p:cNvPr id="66" name="Oval 6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68" name="Straight Arrow Connector 67"/>
          <p:cNvCxnSpPr>
            <a:stCxn id="67" idx="0"/>
            <a:endCxn id="76" idx="4"/>
          </p:cNvCxnSpPr>
          <p:nvPr/>
        </p:nvCxnSpPr>
        <p:spPr>
          <a:xfrm flipV="1">
            <a:off x="7500998" y="3691537"/>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557968" y="3440809"/>
            <a:ext cx="255198" cy="261610"/>
            <a:chOff x="4033946" y="330026"/>
            <a:chExt cx="369435" cy="378718"/>
          </a:xfrm>
        </p:grpSpPr>
        <p:sp>
          <p:nvSpPr>
            <p:cNvPr id="70" name="Oval 6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72" name="Straight Arrow Connector 71"/>
          <p:cNvCxnSpPr>
            <a:stCxn id="71" idx="0"/>
            <a:endCxn id="60" idx="2"/>
          </p:cNvCxnSpPr>
          <p:nvPr/>
        </p:nvCxnSpPr>
        <p:spPr>
          <a:xfrm flipV="1">
            <a:off x="6685567"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0" idx="2"/>
          </p:cNvCxnSpPr>
          <p:nvPr/>
        </p:nvCxnSpPr>
        <p:spPr>
          <a:xfrm flipH="1" flipV="1">
            <a:off x="7121271" y="3029953"/>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640507" y="2235097"/>
            <a:ext cx="1015021" cy="369332"/>
          </a:xfrm>
          <a:prstGeom prst="rect">
            <a:avLst/>
          </a:prstGeom>
          <a:noFill/>
        </p:spPr>
        <p:txBody>
          <a:bodyPr wrap="none" rtlCol="0">
            <a:spAutoFit/>
          </a:bodyPr>
          <a:lstStyle/>
          <a:p>
            <a:r>
              <a:rPr lang="en-US" dirty="0"/>
              <a:t>rank = 3</a:t>
            </a:r>
          </a:p>
        </p:txBody>
      </p:sp>
      <p:grpSp>
        <p:nvGrpSpPr>
          <p:cNvPr id="75" name="Group 74"/>
          <p:cNvGrpSpPr/>
          <p:nvPr/>
        </p:nvGrpSpPr>
        <p:grpSpPr>
          <a:xfrm>
            <a:off x="7369407" y="3445814"/>
            <a:ext cx="372764" cy="261610"/>
            <a:chOff x="4025392" y="338513"/>
            <a:chExt cx="539628" cy="378718"/>
          </a:xfrm>
        </p:grpSpPr>
        <p:sp>
          <p:nvSpPr>
            <p:cNvPr id="76" name="Oval 7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025392" y="338513"/>
              <a:ext cx="539628" cy="378718"/>
            </a:xfrm>
            <a:prstGeom prst="rect">
              <a:avLst/>
            </a:prstGeom>
            <a:noFill/>
          </p:spPr>
          <p:txBody>
            <a:bodyPr wrap="square" rtlCol="0">
              <a:spAutoFit/>
            </a:bodyPr>
            <a:lstStyle/>
            <a:p>
              <a:r>
                <a:rPr lang="en-US" sz="1100" dirty="0"/>
                <a:t>11</a:t>
              </a:r>
            </a:p>
          </p:txBody>
        </p:sp>
      </p:grpSp>
      <p:cxnSp>
        <p:nvCxnSpPr>
          <p:cNvPr id="78" name="Straight Arrow Connector 77"/>
          <p:cNvCxnSpPr>
            <a:stCxn id="76" idx="0"/>
            <a:endCxn id="60" idx="2"/>
          </p:cNvCxnSpPr>
          <p:nvPr/>
        </p:nvCxnSpPr>
        <p:spPr>
          <a:xfrm flipH="1" flipV="1">
            <a:off x="7121271" y="3029953"/>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4" name="Content Placeholder 2"/>
          <p:cNvSpPr txBox="1">
            <a:spLocks/>
          </p:cNvSpPr>
          <p:nvPr/>
        </p:nvSpPr>
        <p:spPr>
          <a:xfrm>
            <a:off x="429502" y="4876854"/>
            <a:ext cx="11187258"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Courier New" panose="02070309020205020404" pitchFamily="49" charset="0"/>
                <a:cs typeface="Courier New" panose="02070309020205020404" pitchFamily="49" charset="0"/>
              </a:rPr>
              <a:t>union(2, 13)</a:t>
            </a:r>
          </a:p>
          <a:p>
            <a:r>
              <a:rPr lang="en-US" dirty="0">
                <a:latin typeface="Courier New" panose="02070309020205020404" pitchFamily="49" charset="0"/>
                <a:cs typeface="Courier New" panose="02070309020205020404" pitchFamily="49" charset="0"/>
              </a:rPr>
              <a:t>union(4, 12)</a:t>
            </a:r>
          </a:p>
          <a:p>
            <a:r>
              <a:rPr lang="en-US" dirty="0">
                <a:latin typeface="Courier New" panose="02070309020205020404" pitchFamily="49" charset="0"/>
                <a:cs typeface="Courier New" panose="02070309020205020404" pitchFamily="49" charset="0"/>
              </a:rPr>
              <a:t>union(2, 8)</a:t>
            </a:r>
          </a:p>
        </p:txBody>
      </p:sp>
      <p:grpSp>
        <p:nvGrpSpPr>
          <p:cNvPr id="80" name="Group 79"/>
          <p:cNvGrpSpPr/>
          <p:nvPr/>
        </p:nvGrpSpPr>
        <p:grpSpPr>
          <a:xfrm>
            <a:off x="5899462" y="3447402"/>
            <a:ext cx="255198" cy="261610"/>
            <a:chOff x="4033946" y="330026"/>
            <a:chExt cx="369435" cy="378718"/>
          </a:xfrm>
        </p:grpSpPr>
        <p:sp>
          <p:nvSpPr>
            <p:cNvPr id="81" name="Oval 8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033946" y="330026"/>
              <a:ext cx="369435" cy="378718"/>
            </a:xfrm>
            <a:prstGeom prst="rect">
              <a:avLst/>
            </a:prstGeom>
            <a:noFill/>
          </p:spPr>
          <p:txBody>
            <a:bodyPr wrap="square" rtlCol="0">
              <a:spAutoFit/>
            </a:bodyPr>
            <a:lstStyle/>
            <a:p>
              <a:r>
                <a:rPr lang="en-US" sz="1100" dirty="0"/>
                <a:t>6</a:t>
              </a:r>
            </a:p>
          </p:txBody>
        </p:sp>
      </p:grpSp>
      <p:grpSp>
        <p:nvGrpSpPr>
          <p:cNvPr id="87" name="Group 86"/>
          <p:cNvGrpSpPr/>
          <p:nvPr/>
        </p:nvGrpSpPr>
        <p:grpSpPr>
          <a:xfrm>
            <a:off x="5900617" y="4119010"/>
            <a:ext cx="255198" cy="261610"/>
            <a:chOff x="4033946" y="330026"/>
            <a:chExt cx="369435" cy="378718"/>
          </a:xfrm>
        </p:grpSpPr>
        <p:sp>
          <p:nvSpPr>
            <p:cNvPr id="88" name="Oval 8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90" name="Group 89"/>
          <p:cNvGrpSpPr/>
          <p:nvPr/>
        </p:nvGrpSpPr>
        <p:grpSpPr>
          <a:xfrm>
            <a:off x="5899462" y="4739501"/>
            <a:ext cx="255198" cy="261610"/>
            <a:chOff x="4033946" y="330026"/>
            <a:chExt cx="369435" cy="378718"/>
          </a:xfrm>
        </p:grpSpPr>
        <p:sp>
          <p:nvSpPr>
            <p:cNvPr id="91" name="Oval 9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93" name="Straight Arrow Connector 92"/>
          <p:cNvCxnSpPr>
            <a:stCxn id="92" idx="0"/>
            <a:endCxn id="89" idx="2"/>
          </p:cNvCxnSpPr>
          <p:nvPr/>
        </p:nvCxnSpPr>
        <p:spPr>
          <a:xfrm flipV="1">
            <a:off x="6027061" y="4380620"/>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98" name="Group 97"/>
          <p:cNvGrpSpPr/>
          <p:nvPr/>
        </p:nvGrpSpPr>
        <p:grpSpPr>
          <a:xfrm>
            <a:off x="5463758" y="4119868"/>
            <a:ext cx="255198" cy="261610"/>
            <a:chOff x="4033946" y="330026"/>
            <a:chExt cx="369435" cy="378718"/>
          </a:xfrm>
        </p:grpSpPr>
        <p:sp>
          <p:nvSpPr>
            <p:cNvPr id="100" name="Oval 9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TextBox 100"/>
            <p:cNvSpPr txBox="1"/>
            <p:nvPr/>
          </p:nvSpPr>
          <p:spPr>
            <a:xfrm>
              <a:off x="4033946" y="330026"/>
              <a:ext cx="369435" cy="378718"/>
            </a:xfrm>
            <a:prstGeom prst="rect">
              <a:avLst/>
            </a:prstGeom>
            <a:noFill/>
          </p:spPr>
          <p:txBody>
            <a:bodyPr wrap="square" rtlCol="0">
              <a:spAutoFit/>
            </a:bodyPr>
            <a:lstStyle/>
            <a:p>
              <a:r>
                <a:rPr lang="en-US" sz="1100" dirty="0"/>
                <a:t>0</a:t>
              </a:r>
            </a:p>
          </p:txBody>
        </p:sp>
      </p:grpSp>
      <p:cxnSp>
        <p:nvCxnSpPr>
          <p:cNvPr id="102" name="Straight Arrow Connector 101"/>
          <p:cNvCxnSpPr>
            <a:stCxn id="101" idx="0"/>
            <a:endCxn id="82" idx="2"/>
          </p:cNvCxnSpPr>
          <p:nvPr/>
        </p:nvCxnSpPr>
        <p:spPr>
          <a:xfrm flipV="1">
            <a:off x="5591357" y="3709012"/>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89" idx="0"/>
            <a:endCxn id="82" idx="2"/>
          </p:cNvCxnSpPr>
          <p:nvPr/>
        </p:nvCxnSpPr>
        <p:spPr>
          <a:xfrm flipH="1" flipV="1">
            <a:off x="6027061" y="3709012"/>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6281104" y="4119010"/>
            <a:ext cx="255198" cy="261610"/>
            <a:chOff x="4033946" y="330026"/>
            <a:chExt cx="369435" cy="378718"/>
          </a:xfrm>
        </p:grpSpPr>
        <p:sp>
          <p:nvSpPr>
            <p:cNvPr id="105" name="Oval 10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107" name="Straight Arrow Connector 106"/>
          <p:cNvCxnSpPr>
            <a:stCxn id="106" idx="0"/>
            <a:endCxn id="82" idx="2"/>
          </p:cNvCxnSpPr>
          <p:nvPr/>
        </p:nvCxnSpPr>
        <p:spPr>
          <a:xfrm flipH="1" flipV="1">
            <a:off x="6027061" y="3709012"/>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8" name="Group 107"/>
          <p:cNvGrpSpPr/>
          <p:nvPr/>
        </p:nvGrpSpPr>
        <p:grpSpPr>
          <a:xfrm>
            <a:off x="5473596" y="4739501"/>
            <a:ext cx="255198" cy="261610"/>
            <a:chOff x="4033946" y="330026"/>
            <a:chExt cx="369435" cy="378718"/>
          </a:xfrm>
        </p:grpSpPr>
        <p:sp>
          <p:nvSpPr>
            <p:cNvPr id="109" name="Oval 10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Box 109"/>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111" name="Straight Arrow Connector 110"/>
          <p:cNvCxnSpPr>
            <a:stCxn id="110" idx="0"/>
            <a:endCxn id="101" idx="2"/>
          </p:cNvCxnSpPr>
          <p:nvPr/>
        </p:nvCxnSpPr>
        <p:spPr>
          <a:xfrm flipH="1" flipV="1">
            <a:off x="5591357" y="4381478"/>
            <a:ext cx="9838" cy="3580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82" idx="0"/>
            <a:endCxn id="60" idx="2"/>
          </p:cNvCxnSpPr>
          <p:nvPr/>
        </p:nvCxnSpPr>
        <p:spPr>
          <a:xfrm flipV="1">
            <a:off x="6027061" y="3029953"/>
            <a:ext cx="1094210" cy="417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25" name="Group 124"/>
          <p:cNvGrpSpPr/>
          <p:nvPr/>
        </p:nvGrpSpPr>
        <p:grpSpPr>
          <a:xfrm>
            <a:off x="8552611" y="4085319"/>
            <a:ext cx="255198" cy="261610"/>
            <a:chOff x="4033946" y="330026"/>
            <a:chExt cx="369435" cy="378718"/>
          </a:xfrm>
        </p:grpSpPr>
        <p:sp>
          <p:nvSpPr>
            <p:cNvPr id="126" name="Oval 1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4033946" y="330026"/>
              <a:ext cx="369435" cy="378718"/>
            </a:xfrm>
            <a:prstGeom prst="rect">
              <a:avLst/>
            </a:prstGeom>
            <a:noFill/>
          </p:spPr>
          <p:txBody>
            <a:bodyPr wrap="square" rtlCol="0">
              <a:spAutoFit/>
            </a:bodyPr>
            <a:lstStyle/>
            <a:p>
              <a:r>
                <a:rPr lang="en-US" sz="1100" dirty="0"/>
                <a:t>2</a:t>
              </a:r>
            </a:p>
          </p:txBody>
        </p:sp>
      </p:grpSp>
      <p:grpSp>
        <p:nvGrpSpPr>
          <p:cNvPr id="128" name="Group 127"/>
          <p:cNvGrpSpPr/>
          <p:nvPr/>
        </p:nvGrpSpPr>
        <p:grpSpPr>
          <a:xfrm>
            <a:off x="8250261" y="3406253"/>
            <a:ext cx="255198" cy="261610"/>
            <a:chOff x="4033946" y="330026"/>
            <a:chExt cx="369435" cy="378718"/>
          </a:xfrm>
        </p:grpSpPr>
        <p:sp>
          <p:nvSpPr>
            <p:cNvPr id="129" name="Oval 1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p:cNvSpPr txBox="1"/>
            <p:nvPr/>
          </p:nvSpPr>
          <p:spPr>
            <a:xfrm>
              <a:off x="4033946" y="330026"/>
              <a:ext cx="369435" cy="378718"/>
            </a:xfrm>
            <a:prstGeom prst="rect">
              <a:avLst/>
            </a:prstGeom>
            <a:noFill/>
          </p:spPr>
          <p:txBody>
            <a:bodyPr wrap="square" rtlCol="0">
              <a:spAutoFit/>
            </a:bodyPr>
            <a:lstStyle/>
            <a:p>
              <a:r>
                <a:rPr lang="en-US" sz="1100" dirty="0"/>
                <a:t>7</a:t>
              </a:r>
            </a:p>
          </p:txBody>
        </p:sp>
      </p:grpSp>
      <p:grpSp>
        <p:nvGrpSpPr>
          <p:cNvPr id="131" name="Group 130"/>
          <p:cNvGrpSpPr/>
          <p:nvPr/>
        </p:nvGrpSpPr>
        <p:grpSpPr>
          <a:xfrm>
            <a:off x="7814558" y="4078719"/>
            <a:ext cx="348519" cy="261610"/>
            <a:chOff x="4033945" y="330026"/>
            <a:chExt cx="504530" cy="378718"/>
          </a:xfrm>
        </p:grpSpPr>
        <p:sp>
          <p:nvSpPr>
            <p:cNvPr id="132" name="Oval 13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134" name="Straight Arrow Connector 133"/>
          <p:cNvCxnSpPr>
            <a:stCxn id="133" idx="0"/>
            <a:endCxn id="130" idx="2"/>
          </p:cNvCxnSpPr>
          <p:nvPr/>
        </p:nvCxnSpPr>
        <p:spPr>
          <a:xfrm flipV="1">
            <a:off x="7988818" y="366786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a:stCxn id="127" idx="0"/>
            <a:endCxn id="130" idx="2"/>
          </p:cNvCxnSpPr>
          <p:nvPr/>
        </p:nvCxnSpPr>
        <p:spPr>
          <a:xfrm flipH="1" flipV="1">
            <a:off x="8377860" y="3667863"/>
            <a:ext cx="302350"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stCxn id="130" idx="0"/>
            <a:endCxn id="60" idx="2"/>
          </p:cNvCxnSpPr>
          <p:nvPr/>
        </p:nvCxnSpPr>
        <p:spPr>
          <a:xfrm flipH="1" flipV="1">
            <a:off x="7121271" y="3029953"/>
            <a:ext cx="1256589" cy="37630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37" name="Content Placeholder 2"/>
          <p:cNvSpPr txBox="1">
            <a:spLocks/>
          </p:cNvSpPr>
          <p:nvPr/>
        </p:nvSpPr>
        <p:spPr>
          <a:xfrm>
            <a:off x="437811" y="5978673"/>
            <a:ext cx="11187258"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t>Does this improve the worst case runtimes?</a:t>
            </a:r>
          </a:p>
          <a:p>
            <a:r>
              <a:rPr lang="en-US" sz="2000" dirty="0" err="1">
                <a:solidFill>
                  <a:srgbClr val="4C3282"/>
                </a:solidFill>
              </a:rPr>
              <a:t>findSet</a:t>
            </a:r>
            <a:r>
              <a:rPr lang="en-US" sz="2000" dirty="0">
                <a:solidFill>
                  <a:srgbClr val="4C3282"/>
                </a:solidFill>
              </a:rPr>
              <a:t> is more likely to be O(log(n)) than O(n)</a:t>
            </a:r>
          </a:p>
        </p:txBody>
      </p:sp>
    </p:spTree>
    <p:extLst>
      <p:ext uri="{BB962C8B-B14F-4D97-AF65-F5344CB8AC3E}">
        <p14:creationId xmlns:p14="http://schemas.microsoft.com/office/powerpoint/2010/main" val="6480213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7">
                                            <p:txEl>
                                              <p:pRg st="0" end="0"/>
                                            </p:txEl>
                                          </p:spTgt>
                                        </p:tgtEl>
                                        <p:attrNameLst>
                                          <p:attrName>style.visibility</p:attrName>
                                        </p:attrNameLst>
                                      </p:cBhvr>
                                      <p:to>
                                        <p:strVal val="visible"/>
                                      </p:to>
                                    </p:set>
                                    <p:animEffect transition="in" filter="fade">
                                      <p:cBhvr>
                                        <p:cTn id="7" dur="500"/>
                                        <p:tgtEl>
                                          <p:spTgt spid="13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7">
                                            <p:txEl>
                                              <p:pRg st="1" end="1"/>
                                            </p:txEl>
                                          </p:spTgt>
                                        </p:tgtEl>
                                        <p:attrNameLst>
                                          <p:attrName>style.visibility</p:attrName>
                                        </p:attrNameLst>
                                      </p:cBhvr>
                                      <p:to>
                                        <p:strVal val="visible"/>
                                      </p:to>
                                    </p:set>
                                    <p:animEffect transition="in" filter="fade">
                                      <p:cBhvr>
                                        <p:cTn id="12" dur="500"/>
                                        <p:tgtEl>
                                          <p:spTgt spid="13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(2 min)</a:t>
            </a:r>
          </a:p>
        </p:txBody>
      </p:sp>
      <p:sp>
        <p:nvSpPr>
          <p:cNvPr id="3" name="Content Placeholder 2"/>
          <p:cNvSpPr>
            <a:spLocks noGrp="1"/>
          </p:cNvSpPr>
          <p:nvPr>
            <p:ph idx="1"/>
          </p:nvPr>
        </p:nvSpPr>
        <p:spPr>
          <a:xfrm>
            <a:off x="575240" y="1220430"/>
            <a:ext cx="11187258" cy="1147939"/>
          </a:xfrm>
        </p:spPr>
        <p:txBody>
          <a:bodyPr/>
          <a:lstStyle/>
          <a:p>
            <a:r>
              <a:rPr lang="en-US" dirty="0"/>
              <a:t>Given the following disjoint-set what would be the result of the following calls on union if we add the “union-by-rank” optimization. Draw the forest at each stage with corresponding ranks for each tree.</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a:xfrm>
            <a:off x="11542483" y="6325254"/>
            <a:ext cx="421923" cy="274320"/>
          </a:xfrm>
        </p:spPr>
        <p:txBody>
          <a:bodyPr/>
          <a:lstStyle/>
          <a:p>
            <a:fld id="{659665DE-58FC-41F4-AC58-2C90A5E00527}" type="slidenum">
              <a:rPr lang="en-US" smtClean="0"/>
              <a:t>34</a:t>
            </a:fld>
            <a:endParaRPr lang="en-US"/>
          </a:p>
        </p:txBody>
      </p:sp>
      <p:grpSp>
        <p:nvGrpSpPr>
          <p:cNvPr id="6" name="Group 5"/>
          <p:cNvGrpSpPr/>
          <p:nvPr/>
        </p:nvGrpSpPr>
        <p:grpSpPr>
          <a:xfrm>
            <a:off x="2080457" y="2768343"/>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6</a:t>
              </a:r>
            </a:p>
          </p:txBody>
        </p:sp>
      </p:grpSp>
      <p:sp>
        <p:nvSpPr>
          <p:cNvPr id="9" name="Rounded Rectangle 8"/>
          <p:cNvSpPr/>
          <p:nvPr/>
        </p:nvSpPr>
        <p:spPr>
          <a:xfrm>
            <a:off x="1457608"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2081612" y="3439951"/>
            <a:ext cx="255198" cy="261610"/>
            <a:chOff x="4033946" y="330026"/>
            <a:chExt cx="369435" cy="378718"/>
          </a:xfrm>
        </p:grpSpPr>
        <p:sp>
          <p:nvSpPr>
            <p:cNvPr id="11" name="Oval 1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13" name="Group 12"/>
          <p:cNvGrpSpPr/>
          <p:nvPr/>
        </p:nvGrpSpPr>
        <p:grpSpPr>
          <a:xfrm>
            <a:off x="2080457" y="4060442"/>
            <a:ext cx="255198" cy="261610"/>
            <a:chOff x="4033946" y="330026"/>
            <a:chExt cx="369435" cy="378718"/>
          </a:xfrm>
        </p:grpSpPr>
        <p:sp>
          <p:nvSpPr>
            <p:cNvPr id="14" name="Oval 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16" name="Straight Arrow Connector 15"/>
          <p:cNvCxnSpPr>
            <a:stCxn id="15" idx="0"/>
            <a:endCxn id="12" idx="2"/>
          </p:cNvCxnSpPr>
          <p:nvPr/>
        </p:nvCxnSpPr>
        <p:spPr>
          <a:xfrm flipV="1">
            <a:off x="2208056" y="3701561"/>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7" name="Group 16"/>
          <p:cNvGrpSpPr/>
          <p:nvPr/>
        </p:nvGrpSpPr>
        <p:grpSpPr>
          <a:xfrm>
            <a:off x="1644753" y="3440809"/>
            <a:ext cx="255198" cy="261610"/>
            <a:chOff x="4033946" y="330026"/>
            <a:chExt cx="369435" cy="378718"/>
          </a:xfrm>
        </p:grpSpPr>
        <p:sp>
          <p:nvSpPr>
            <p:cNvPr id="18" name="Oval 17"/>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4033946" y="330026"/>
              <a:ext cx="369435" cy="378718"/>
            </a:xfrm>
            <a:prstGeom prst="rect">
              <a:avLst/>
            </a:prstGeom>
            <a:noFill/>
          </p:spPr>
          <p:txBody>
            <a:bodyPr wrap="square" rtlCol="0">
              <a:spAutoFit/>
            </a:bodyPr>
            <a:lstStyle/>
            <a:p>
              <a:r>
                <a:rPr lang="en-US" sz="1100" dirty="0"/>
                <a:t>0</a:t>
              </a:r>
            </a:p>
          </p:txBody>
        </p:sp>
      </p:grpSp>
      <p:cxnSp>
        <p:nvCxnSpPr>
          <p:cNvPr id="20" name="Straight Arrow Connector 19"/>
          <p:cNvCxnSpPr>
            <a:stCxn id="19" idx="0"/>
            <a:endCxn id="8" idx="2"/>
          </p:cNvCxnSpPr>
          <p:nvPr/>
        </p:nvCxnSpPr>
        <p:spPr>
          <a:xfrm flipV="1">
            <a:off x="1772352"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stCxn id="12" idx="0"/>
            <a:endCxn id="8" idx="2"/>
          </p:cNvCxnSpPr>
          <p:nvPr/>
        </p:nvCxnSpPr>
        <p:spPr>
          <a:xfrm flipH="1" flipV="1">
            <a:off x="2208056" y="3029953"/>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727292" y="2235097"/>
            <a:ext cx="1015021" cy="369332"/>
          </a:xfrm>
          <a:prstGeom prst="rect">
            <a:avLst/>
          </a:prstGeom>
          <a:noFill/>
        </p:spPr>
        <p:txBody>
          <a:bodyPr wrap="none" rtlCol="0">
            <a:spAutoFit/>
          </a:bodyPr>
          <a:lstStyle/>
          <a:p>
            <a:r>
              <a:rPr lang="en-US" dirty="0"/>
              <a:t>rank = 2</a:t>
            </a:r>
          </a:p>
        </p:txBody>
      </p:sp>
      <p:grpSp>
        <p:nvGrpSpPr>
          <p:cNvPr id="23" name="Group 22"/>
          <p:cNvGrpSpPr/>
          <p:nvPr/>
        </p:nvGrpSpPr>
        <p:grpSpPr>
          <a:xfrm>
            <a:off x="2462099" y="3439951"/>
            <a:ext cx="255198" cy="261610"/>
            <a:chOff x="4033946" y="330026"/>
            <a:chExt cx="369435" cy="378718"/>
          </a:xfrm>
        </p:grpSpPr>
        <p:sp>
          <p:nvSpPr>
            <p:cNvPr id="24" name="Oval 2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26" name="Straight Arrow Connector 25"/>
          <p:cNvCxnSpPr>
            <a:stCxn id="25" idx="0"/>
            <a:endCxn id="8" idx="2"/>
          </p:cNvCxnSpPr>
          <p:nvPr/>
        </p:nvCxnSpPr>
        <p:spPr>
          <a:xfrm flipH="1" flipV="1">
            <a:off x="2208056" y="3029953"/>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8" name="Group 27"/>
          <p:cNvGrpSpPr/>
          <p:nvPr/>
        </p:nvGrpSpPr>
        <p:grpSpPr>
          <a:xfrm>
            <a:off x="1654591" y="4060442"/>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1</a:t>
              </a:r>
            </a:p>
          </p:txBody>
        </p:sp>
      </p:grpSp>
      <p:cxnSp>
        <p:nvCxnSpPr>
          <p:cNvPr id="31" name="Straight Arrow Connector 30"/>
          <p:cNvCxnSpPr>
            <a:stCxn id="30" idx="0"/>
            <a:endCxn id="19" idx="2"/>
          </p:cNvCxnSpPr>
          <p:nvPr/>
        </p:nvCxnSpPr>
        <p:spPr>
          <a:xfrm flipH="1" flipV="1">
            <a:off x="1772352" y="3702419"/>
            <a:ext cx="9838" cy="358023"/>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635796" y="2768343"/>
            <a:ext cx="255198" cy="261610"/>
            <a:chOff x="4033946" y="330026"/>
            <a:chExt cx="369435" cy="378718"/>
          </a:xfrm>
        </p:grpSpPr>
        <p:sp>
          <p:nvSpPr>
            <p:cNvPr id="34" name="Oval 3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4033946" y="330026"/>
              <a:ext cx="369435" cy="378718"/>
            </a:xfrm>
            <a:prstGeom prst="rect">
              <a:avLst/>
            </a:prstGeom>
            <a:noFill/>
          </p:spPr>
          <p:txBody>
            <a:bodyPr wrap="square" rtlCol="0">
              <a:spAutoFit/>
            </a:bodyPr>
            <a:lstStyle/>
            <a:p>
              <a:r>
                <a:rPr lang="en-US" sz="1100" dirty="0"/>
                <a:t>2</a:t>
              </a:r>
            </a:p>
          </p:txBody>
        </p:sp>
      </p:grpSp>
      <p:sp>
        <p:nvSpPr>
          <p:cNvPr id="36" name="Rounded Rectangle 35"/>
          <p:cNvSpPr/>
          <p:nvPr/>
        </p:nvSpPr>
        <p:spPr>
          <a:xfrm>
            <a:off x="4012947"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4282631" y="2235097"/>
            <a:ext cx="1015021" cy="369332"/>
          </a:xfrm>
          <a:prstGeom prst="rect">
            <a:avLst/>
          </a:prstGeom>
          <a:noFill/>
        </p:spPr>
        <p:txBody>
          <a:bodyPr wrap="none" rtlCol="0">
            <a:spAutoFit/>
          </a:bodyPr>
          <a:lstStyle/>
          <a:p>
            <a:r>
              <a:rPr lang="en-US" dirty="0"/>
              <a:t>rank = 0</a:t>
            </a:r>
          </a:p>
        </p:txBody>
      </p:sp>
      <p:grpSp>
        <p:nvGrpSpPr>
          <p:cNvPr id="58" name="Group 57"/>
          <p:cNvGrpSpPr/>
          <p:nvPr/>
        </p:nvGrpSpPr>
        <p:grpSpPr>
          <a:xfrm>
            <a:off x="6993672" y="2768343"/>
            <a:ext cx="255198" cy="261610"/>
            <a:chOff x="4033946" y="330026"/>
            <a:chExt cx="369435" cy="378718"/>
          </a:xfrm>
        </p:grpSpPr>
        <p:sp>
          <p:nvSpPr>
            <p:cNvPr id="59" name="Oval 5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p:cNvSpPr txBox="1"/>
            <p:nvPr/>
          </p:nvSpPr>
          <p:spPr>
            <a:xfrm>
              <a:off x="4033946" y="330026"/>
              <a:ext cx="369435" cy="378718"/>
            </a:xfrm>
            <a:prstGeom prst="rect">
              <a:avLst/>
            </a:prstGeom>
            <a:noFill/>
          </p:spPr>
          <p:txBody>
            <a:bodyPr wrap="square" rtlCol="0">
              <a:spAutoFit/>
            </a:bodyPr>
            <a:lstStyle/>
            <a:p>
              <a:r>
                <a:rPr lang="en-US" sz="1100" dirty="0"/>
                <a:t>8</a:t>
              </a:r>
            </a:p>
          </p:txBody>
        </p:sp>
      </p:grpSp>
      <p:sp>
        <p:nvSpPr>
          <p:cNvPr id="61" name="Rounded Rectangle 60"/>
          <p:cNvSpPr/>
          <p:nvPr/>
        </p:nvSpPr>
        <p:spPr>
          <a:xfrm>
            <a:off x="6370823"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p:cNvGrpSpPr/>
          <p:nvPr/>
        </p:nvGrpSpPr>
        <p:grpSpPr>
          <a:xfrm>
            <a:off x="6985787" y="3429927"/>
            <a:ext cx="326307" cy="261611"/>
            <a:chOff x="4020857" y="315514"/>
            <a:chExt cx="472375" cy="378719"/>
          </a:xfrm>
        </p:grpSpPr>
        <p:sp>
          <p:nvSpPr>
            <p:cNvPr id="63" name="Oval 6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65" name="Group 64"/>
          <p:cNvGrpSpPr/>
          <p:nvPr/>
        </p:nvGrpSpPr>
        <p:grpSpPr>
          <a:xfrm>
            <a:off x="7335440" y="4070156"/>
            <a:ext cx="331115" cy="261610"/>
            <a:chOff x="4033945" y="330026"/>
            <a:chExt cx="479336" cy="378718"/>
          </a:xfrm>
        </p:grpSpPr>
        <p:sp>
          <p:nvSpPr>
            <p:cNvPr id="66" name="Oval 6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68" name="Straight Arrow Connector 67"/>
          <p:cNvCxnSpPr>
            <a:stCxn id="67" idx="0"/>
            <a:endCxn id="76" idx="4"/>
          </p:cNvCxnSpPr>
          <p:nvPr/>
        </p:nvCxnSpPr>
        <p:spPr>
          <a:xfrm flipV="1">
            <a:off x="7500998" y="3691537"/>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69" name="Group 68"/>
          <p:cNvGrpSpPr/>
          <p:nvPr/>
        </p:nvGrpSpPr>
        <p:grpSpPr>
          <a:xfrm>
            <a:off x="6557968" y="3440809"/>
            <a:ext cx="255198" cy="261610"/>
            <a:chOff x="4033946" y="330026"/>
            <a:chExt cx="369435" cy="378718"/>
          </a:xfrm>
        </p:grpSpPr>
        <p:sp>
          <p:nvSpPr>
            <p:cNvPr id="70" name="Oval 6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72" name="Straight Arrow Connector 71"/>
          <p:cNvCxnSpPr>
            <a:stCxn id="71" idx="0"/>
            <a:endCxn id="60" idx="2"/>
          </p:cNvCxnSpPr>
          <p:nvPr/>
        </p:nvCxnSpPr>
        <p:spPr>
          <a:xfrm flipV="1">
            <a:off x="6685567" y="3029953"/>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stCxn id="63" idx="0"/>
            <a:endCxn id="60" idx="2"/>
          </p:cNvCxnSpPr>
          <p:nvPr/>
        </p:nvCxnSpPr>
        <p:spPr>
          <a:xfrm flipH="1" flipV="1">
            <a:off x="7121271" y="3029953"/>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74" name="TextBox 73"/>
          <p:cNvSpPr txBox="1"/>
          <p:nvPr/>
        </p:nvSpPr>
        <p:spPr>
          <a:xfrm>
            <a:off x="6640507" y="2235097"/>
            <a:ext cx="1015021" cy="369332"/>
          </a:xfrm>
          <a:prstGeom prst="rect">
            <a:avLst/>
          </a:prstGeom>
          <a:noFill/>
        </p:spPr>
        <p:txBody>
          <a:bodyPr wrap="none" rtlCol="0">
            <a:spAutoFit/>
          </a:bodyPr>
          <a:lstStyle/>
          <a:p>
            <a:r>
              <a:rPr lang="en-US" dirty="0"/>
              <a:t>rank = 2</a:t>
            </a:r>
          </a:p>
        </p:txBody>
      </p:sp>
      <p:grpSp>
        <p:nvGrpSpPr>
          <p:cNvPr id="75" name="Group 74"/>
          <p:cNvGrpSpPr/>
          <p:nvPr/>
        </p:nvGrpSpPr>
        <p:grpSpPr>
          <a:xfrm>
            <a:off x="7369405" y="3445813"/>
            <a:ext cx="452723" cy="261610"/>
            <a:chOff x="4025391" y="338512"/>
            <a:chExt cx="655380" cy="378718"/>
          </a:xfrm>
        </p:grpSpPr>
        <p:sp>
          <p:nvSpPr>
            <p:cNvPr id="76" name="Oval 7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p:cNvSpPr txBox="1"/>
            <p:nvPr/>
          </p:nvSpPr>
          <p:spPr>
            <a:xfrm>
              <a:off x="4025391" y="338512"/>
              <a:ext cx="655380" cy="378718"/>
            </a:xfrm>
            <a:prstGeom prst="rect">
              <a:avLst/>
            </a:prstGeom>
            <a:noFill/>
          </p:spPr>
          <p:txBody>
            <a:bodyPr wrap="square" rtlCol="0">
              <a:spAutoFit/>
            </a:bodyPr>
            <a:lstStyle/>
            <a:p>
              <a:r>
                <a:rPr lang="en-US" sz="1100" dirty="0"/>
                <a:t>11</a:t>
              </a:r>
            </a:p>
          </p:txBody>
        </p:sp>
      </p:grpSp>
      <p:cxnSp>
        <p:nvCxnSpPr>
          <p:cNvPr id="78" name="Straight Arrow Connector 77"/>
          <p:cNvCxnSpPr>
            <a:stCxn id="76" idx="0"/>
            <a:endCxn id="60" idx="2"/>
          </p:cNvCxnSpPr>
          <p:nvPr/>
        </p:nvCxnSpPr>
        <p:spPr>
          <a:xfrm flipH="1" flipV="1">
            <a:off x="7121271" y="3029953"/>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3" name="Group 82"/>
          <p:cNvGrpSpPr/>
          <p:nvPr/>
        </p:nvGrpSpPr>
        <p:grpSpPr>
          <a:xfrm>
            <a:off x="9439415" y="2768343"/>
            <a:ext cx="255198" cy="261610"/>
            <a:chOff x="4033946" y="330026"/>
            <a:chExt cx="369435" cy="378718"/>
          </a:xfrm>
        </p:grpSpPr>
        <p:sp>
          <p:nvSpPr>
            <p:cNvPr id="84" name="Oval 8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p:cNvSpPr txBox="1"/>
            <p:nvPr/>
          </p:nvSpPr>
          <p:spPr>
            <a:xfrm>
              <a:off x="4033946" y="330026"/>
              <a:ext cx="369435" cy="378718"/>
            </a:xfrm>
            <a:prstGeom prst="rect">
              <a:avLst/>
            </a:prstGeom>
            <a:noFill/>
          </p:spPr>
          <p:txBody>
            <a:bodyPr wrap="square" rtlCol="0">
              <a:spAutoFit/>
            </a:bodyPr>
            <a:lstStyle/>
            <a:p>
              <a:r>
                <a:rPr lang="en-US" sz="1100" dirty="0"/>
                <a:t>7</a:t>
              </a:r>
            </a:p>
          </p:txBody>
        </p:sp>
      </p:grpSp>
      <p:sp>
        <p:nvSpPr>
          <p:cNvPr id="86" name="Rounded Rectangle 85"/>
          <p:cNvSpPr/>
          <p:nvPr/>
        </p:nvSpPr>
        <p:spPr>
          <a:xfrm>
            <a:off x="8816566" y="2645953"/>
            <a:ext cx="1457608" cy="1820809"/>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p:cNvGrpSpPr/>
          <p:nvPr/>
        </p:nvGrpSpPr>
        <p:grpSpPr>
          <a:xfrm>
            <a:off x="9003712" y="3440809"/>
            <a:ext cx="348519" cy="261610"/>
            <a:chOff x="4033945" y="330026"/>
            <a:chExt cx="504530" cy="378718"/>
          </a:xfrm>
        </p:grpSpPr>
        <p:sp>
          <p:nvSpPr>
            <p:cNvPr id="95" name="Oval 9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97" name="Straight Arrow Connector 96"/>
          <p:cNvCxnSpPr>
            <a:stCxn id="96" idx="0"/>
            <a:endCxn id="85" idx="2"/>
          </p:cNvCxnSpPr>
          <p:nvPr/>
        </p:nvCxnSpPr>
        <p:spPr>
          <a:xfrm flipV="1">
            <a:off x="9177972" y="3029953"/>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99" name="TextBox 98"/>
          <p:cNvSpPr txBox="1"/>
          <p:nvPr/>
        </p:nvSpPr>
        <p:spPr>
          <a:xfrm>
            <a:off x="9086250" y="2235097"/>
            <a:ext cx="1015021" cy="369332"/>
          </a:xfrm>
          <a:prstGeom prst="rect">
            <a:avLst/>
          </a:prstGeom>
          <a:noFill/>
        </p:spPr>
        <p:txBody>
          <a:bodyPr wrap="none" rtlCol="0">
            <a:spAutoFit/>
          </a:bodyPr>
          <a:lstStyle/>
          <a:p>
            <a:r>
              <a:rPr lang="en-US" dirty="0"/>
              <a:t>rank = 1</a:t>
            </a:r>
          </a:p>
        </p:txBody>
      </p:sp>
      <p:sp>
        <p:nvSpPr>
          <p:cNvPr id="124" name="Content Placeholder 2"/>
          <p:cNvSpPr txBox="1">
            <a:spLocks/>
          </p:cNvSpPr>
          <p:nvPr/>
        </p:nvSpPr>
        <p:spPr>
          <a:xfrm>
            <a:off x="429502" y="4876854"/>
            <a:ext cx="11187258"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a:latin typeface="Courier New" panose="02070309020205020404" pitchFamily="49" charset="0"/>
                <a:cs typeface="Courier New" panose="02070309020205020404" pitchFamily="49" charset="0"/>
              </a:rPr>
              <a:t>union(5, 8)</a:t>
            </a:r>
          </a:p>
          <a:p>
            <a:r>
              <a:rPr lang="en-US" dirty="0">
                <a:latin typeface="Courier New" panose="02070309020205020404" pitchFamily="49" charset="0"/>
                <a:cs typeface="Courier New" panose="02070309020205020404" pitchFamily="49" charset="0"/>
              </a:rPr>
              <a:t>union(1, 2)</a:t>
            </a:r>
          </a:p>
          <a:p>
            <a:r>
              <a:rPr lang="en-US" dirty="0">
                <a:latin typeface="Courier New" panose="02070309020205020404" pitchFamily="49" charset="0"/>
                <a:cs typeface="Courier New" panose="02070309020205020404" pitchFamily="49" charset="0"/>
              </a:rPr>
              <a:t>union(7, 3)</a:t>
            </a:r>
          </a:p>
        </p:txBody>
      </p:sp>
    </p:spTree>
    <p:extLst>
      <p:ext uri="{BB962C8B-B14F-4D97-AF65-F5344CB8AC3E}">
        <p14:creationId xmlns:p14="http://schemas.microsoft.com/office/powerpoint/2010/main" val="29327770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Improving </a:t>
            </a:r>
            <a:r>
              <a:rPr lang="en-US" dirty="0" err="1"/>
              <a:t>findSet</a:t>
            </a:r>
            <a:r>
              <a:rPr lang="en-US" dirty="0"/>
              <a:t>()</a:t>
            </a:r>
          </a:p>
        </p:txBody>
      </p:sp>
      <p:sp>
        <p:nvSpPr>
          <p:cNvPr id="3" name="Content Placeholder 2"/>
          <p:cNvSpPr>
            <a:spLocks noGrp="1"/>
          </p:cNvSpPr>
          <p:nvPr>
            <p:ph idx="1"/>
          </p:nvPr>
        </p:nvSpPr>
        <p:spPr/>
        <p:txBody>
          <a:bodyPr/>
          <a:lstStyle/>
          <a:p>
            <a:r>
              <a:rPr lang="en-US" dirty="0">
                <a:solidFill>
                  <a:srgbClr val="B6A479"/>
                </a:solidFill>
              </a:rPr>
              <a:t>Problem: </a:t>
            </a:r>
            <a:r>
              <a:rPr lang="en-US" dirty="0"/>
              <a:t>Every time we call </a:t>
            </a:r>
            <a:r>
              <a:rPr lang="en-US" dirty="0" err="1"/>
              <a:t>findSet</a:t>
            </a:r>
            <a:r>
              <a:rPr lang="en-US" dirty="0"/>
              <a:t>() you must traverse all the levels of the tree to find representative.  If there are a lot of levels (big height), this is more inefficient than need be.</a:t>
            </a:r>
          </a:p>
          <a:p>
            <a:r>
              <a:rPr lang="en-US" dirty="0">
                <a:solidFill>
                  <a:srgbClr val="B6A479"/>
                </a:solidFill>
              </a:rPr>
              <a:t>Solution: Path Compression</a:t>
            </a:r>
          </a:p>
          <a:p>
            <a:pPr lvl="1"/>
            <a:r>
              <a:rPr lang="en-US" dirty="0"/>
              <a:t>Collapse tree into fewer levels by updating parent pointer of each node you visit</a:t>
            </a:r>
          </a:p>
          <a:p>
            <a:pPr lvl="1"/>
            <a:r>
              <a:rPr lang="en-US" dirty="0"/>
              <a:t>Whenever you call </a:t>
            </a:r>
            <a:r>
              <a:rPr lang="en-US" dirty="0" err="1"/>
              <a:t>findSet</a:t>
            </a:r>
            <a:r>
              <a:rPr lang="en-US" dirty="0"/>
              <a:t>() update each node you touch’s parent pointer to point directly to </a:t>
            </a:r>
            <a:r>
              <a:rPr lang="en-US" dirty="0" err="1"/>
              <a:t>overallRoot</a:t>
            </a:r>
            <a:endParaRPr lang="en-US" dirty="0"/>
          </a:p>
        </p:txBody>
      </p:sp>
      <p:sp>
        <p:nvSpPr>
          <p:cNvPr id="4" name="Footer Placeholder 3"/>
          <p:cNvSpPr>
            <a:spLocks noGrp="1"/>
          </p:cNvSpPr>
          <p:nvPr>
            <p:ph type="ftr" sz="quarter" idx="11"/>
          </p:nvPr>
        </p:nvSpPr>
        <p:spPr/>
        <p:txBody>
          <a:bodyPr/>
          <a:lstStyle/>
          <a:p>
            <a:r>
              <a:rPr lang="en-US"/>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35</a:t>
            </a:fld>
            <a:endParaRPr lang="en-US"/>
          </a:p>
        </p:txBody>
      </p:sp>
      <p:grpSp>
        <p:nvGrpSpPr>
          <p:cNvPr id="6" name="Group 5"/>
          <p:cNvGrpSpPr/>
          <p:nvPr/>
        </p:nvGrpSpPr>
        <p:grpSpPr>
          <a:xfrm>
            <a:off x="5219192" y="3863812"/>
            <a:ext cx="255198" cy="261610"/>
            <a:chOff x="4033946" y="330026"/>
            <a:chExt cx="369435" cy="378718"/>
          </a:xfrm>
        </p:grpSpPr>
        <p:sp>
          <p:nvSpPr>
            <p:cNvPr id="7" name="Oval 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4033946" y="330026"/>
              <a:ext cx="369435" cy="378718"/>
            </a:xfrm>
            <a:prstGeom prst="rect">
              <a:avLst/>
            </a:prstGeom>
            <a:noFill/>
          </p:spPr>
          <p:txBody>
            <a:bodyPr wrap="square" rtlCol="0">
              <a:spAutoFit/>
            </a:bodyPr>
            <a:lstStyle/>
            <a:p>
              <a:r>
                <a:rPr lang="en-US" sz="1100" dirty="0"/>
                <a:t>8</a:t>
              </a:r>
            </a:p>
          </p:txBody>
        </p:sp>
      </p:grpSp>
      <p:grpSp>
        <p:nvGrpSpPr>
          <p:cNvPr id="9" name="Group 8"/>
          <p:cNvGrpSpPr/>
          <p:nvPr/>
        </p:nvGrpSpPr>
        <p:grpSpPr>
          <a:xfrm>
            <a:off x="5211307" y="4525396"/>
            <a:ext cx="326307" cy="261611"/>
            <a:chOff x="4020857" y="315514"/>
            <a:chExt cx="472375" cy="378719"/>
          </a:xfrm>
        </p:grpSpPr>
        <p:sp>
          <p:nvSpPr>
            <p:cNvPr id="10" name="Oval 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12" name="Group 11"/>
          <p:cNvGrpSpPr/>
          <p:nvPr/>
        </p:nvGrpSpPr>
        <p:grpSpPr>
          <a:xfrm>
            <a:off x="5560960" y="5165625"/>
            <a:ext cx="331115" cy="261610"/>
            <a:chOff x="4033945" y="330026"/>
            <a:chExt cx="479336" cy="378718"/>
          </a:xfrm>
        </p:grpSpPr>
        <p:sp>
          <p:nvSpPr>
            <p:cNvPr id="13" name="Oval 1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15" name="Straight Arrow Connector 14"/>
          <p:cNvCxnSpPr>
            <a:stCxn id="14" idx="0"/>
            <a:endCxn id="22" idx="4"/>
          </p:cNvCxnSpPr>
          <p:nvPr/>
        </p:nvCxnSpPr>
        <p:spPr>
          <a:xfrm flipV="1">
            <a:off x="5726518" y="4787006"/>
            <a:ext cx="6299" cy="37861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4783488" y="4536278"/>
            <a:ext cx="255198" cy="261610"/>
            <a:chOff x="4033946" y="330026"/>
            <a:chExt cx="369435" cy="378718"/>
          </a:xfrm>
        </p:grpSpPr>
        <p:sp>
          <p:nvSpPr>
            <p:cNvPr id="17" name="Oval 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19" name="Straight Arrow Connector 18"/>
          <p:cNvCxnSpPr>
            <a:stCxn id="18" idx="0"/>
            <a:endCxn id="8" idx="2"/>
          </p:cNvCxnSpPr>
          <p:nvPr/>
        </p:nvCxnSpPr>
        <p:spPr>
          <a:xfrm flipV="1">
            <a:off x="4911087" y="4125422"/>
            <a:ext cx="435704"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0" idx="0"/>
            <a:endCxn id="8" idx="2"/>
          </p:cNvCxnSpPr>
          <p:nvPr/>
        </p:nvCxnSpPr>
        <p:spPr>
          <a:xfrm flipH="1" flipV="1">
            <a:off x="5346791" y="4125422"/>
            <a:ext cx="5537"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594929" y="4541283"/>
            <a:ext cx="396939" cy="261610"/>
            <a:chOff x="4025391" y="338513"/>
            <a:chExt cx="574624" cy="378718"/>
          </a:xfrm>
        </p:grpSpPr>
        <p:sp>
          <p:nvSpPr>
            <p:cNvPr id="22" name="Oval 2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4025391" y="338513"/>
              <a:ext cx="574624" cy="378718"/>
            </a:xfrm>
            <a:prstGeom prst="rect">
              <a:avLst/>
            </a:prstGeom>
            <a:noFill/>
          </p:spPr>
          <p:txBody>
            <a:bodyPr wrap="square" rtlCol="0">
              <a:spAutoFit/>
            </a:bodyPr>
            <a:lstStyle/>
            <a:p>
              <a:r>
                <a:rPr lang="en-US" sz="1100" dirty="0"/>
                <a:t>11</a:t>
              </a:r>
            </a:p>
          </p:txBody>
        </p:sp>
      </p:grpSp>
      <p:cxnSp>
        <p:nvCxnSpPr>
          <p:cNvPr id="24" name="Straight Arrow Connector 23"/>
          <p:cNvCxnSpPr>
            <a:stCxn id="22" idx="0"/>
            <a:endCxn id="8" idx="2"/>
          </p:cNvCxnSpPr>
          <p:nvPr/>
        </p:nvCxnSpPr>
        <p:spPr>
          <a:xfrm flipH="1" flipV="1">
            <a:off x="5346791" y="4125422"/>
            <a:ext cx="386026"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4124982" y="4542871"/>
            <a:ext cx="255198" cy="261610"/>
            <a:chOff x="4033946" y="330026"/>
            <a:chExt cx="369435" cy="378718"/>
          </a:xfrm>
        </p:grpSpPr>
        <p:sp>
          <p:nvSpPr>
            <p:cNvPr id="26" name="Oval 2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4033946" y="330026"/>
              <a:ext cx="369435" cy="378718"/>
            </a:xfrm>
            <a:prstGeom prst="rect">
              <a:avLst/>
            </a:prstGeom>
            <a:noFill/>
          </p:spPr>
          <p:txBody>
            <a:bodyPr wrap="square" rtlCol="0">
              <a:spAutoFit/>
            </a:bodyPr>
            <a:lstStyle/>
            <a:p>
              <a:r>
                <a:rPr lang="en-US" sz="1100" dirty="0"/>
                <a:t>6</a:t>
              </a:r>
            </a:p>
          </p:txBody>
        </p:sp>
      </p:grpSp>
      <p:grpSp>
        <p:nvGrpSpPr>
          <p:cNvPr id="28" name="Group 27"/>
          <p:cNvGrpSpPr/>
          <p:nvPr/>
        </p:nvGrpSpPr>
        <p:grpSpPr>
          <a:xfrm>
            <a:off x="4126137" y="5214479"/>
            <a:ext cx="255198" cy="261610"/>
            <a:chOff x="4033946" y="330026"/>
            <a:chExt cx="369435" cy="378718"/>
          </a:xfrm>
        </p:grpSpPr>
        <p:sp>
          <p:nvSpPr>
            <p:cNvPr id="29" name="Oval 28"/>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31" name="Group 30"/>
          <p:cNvGrpSpPr/>
          <p:nvPr/>
        </p:nvGrpSpPr>
        <p:grpSpPr>
          <a:xfrm>
            <a:off x="4124982" y="5834970"/>
            <a:ext cx="255198" cy="261610"/>
            <a:chOff x="4033946" y="330026"/>
            <a:chExt cx="369435" cy="378718"/>
          </a:xfrm>
        </p:grpSpPr>
        <p:sp>
          <p:nvSpPr>
            <p:cNvPr id="32" name="Oval 31"/>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34" name="Straight Arrow Connector 33"/>
          <p:cNvCxnSpPr>
            <a:stCxn id="33" idx="0"/>
            <a:endCxn id="30" idx="2"/>
          </p:cNvCxnSpPr>
          <p:nvPr/>
        </p:nvCxnSpPr>
        <p:spPr>
          <a:xfrm flipV="1">
            <a:off x="4252581" y="5476089"/>
            <a:ext cx="1155" cy="358881"/>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a:stCxn id="30" idx="0"/>
            <a:endCxn id="27" idx="2"/>
          </p:cNvCxnSpPr>
          <p:nvPr/>
        </p:nvCxnSpPr>
        <p:spPr>
          <a:xfrm flipH="1" flipV="1">
            <a:off x="4252581" y="4804481"/>
            <a:ext cx="1155"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0" name="Group 39"/>
          <p:cNvGrpSpPr/>
          <p:nvPr/>
        </p:nvGrpSpPr>
        <p:grpSpPr>
          <a:xfrm>
            <a:off x="4506624" y="5214479"/>
            <a:ext cx="255198" cy="261610"/>
            <a:chOff x="4033946" y="330026"/>
            <a:chExt cx="369435" cy="378718"/>
          </a:xfrm>
        </p:grpSpPr>
        <p:sp>
          <p:nvSpPr>
            <p:cNvPr id="41" name="Oval 4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43" name="Straight Arrow Connector 42"/>
          <p:cNvCxnSpPr>
            <a:stCxn id="42" idx="0"/>
            <a:endCxn id="27" idx="2"/>
          </p:cNvCxnSpPr>
          <p:nvPr/>
        </p:nvCxnSpPr>
        <p:spPr>
          <a:xfrm flipH="1" flipV="1">
            <a:off x="4252581" y="4804481"/>
            <a:ext cx="381642" cy="409998"/>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27" idx="0"/>
            <a:endCxn id="8" idx="2"/>
          </p:cNvCxnSpPr>
          <p:nvPr/>
        </p:nvCxnSpPr>
        <p:spPr>
          <a:xfrm flipV="1">
            <a:off x="4252581" y="4125422"/>
            <a:ext cx="1094210" cy="417449"/>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6778131" y="5180788"/>
            <a:ext cx="255198" cy="261610"/>
            <a:chOff x="4033946" y="330026"/>
            <a:chExt cx="369435" cy="378718"/>
          </a:xfrm>
        </p:grpSpPr>
        <p:sp>
          <p:nvSpPr>
            <p:cNvPr id="50" name="Oval 4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033946" y="330026"/>
              <a:ext cx="369435" cy="378718"/>
            </a:xfrm>
            <a:prstGeom prst="rect">
              <a:avLst/>
            </a:prstGeom>
            <a:noFill/>
          </p:spPr>
          <p:txBody>
            <a:bodyPr wrap="square" rtlCol="0">
              <a:spAutoFit/>
            </a:bodyPr>
            <a:lstStyle/>
            <a:p>
              <a:r>
                <a:rPr lang="en-US" sz="1100" dirty="0"/>
                <a:t>2</a:t>
              </a:r>
            </a:p>
          </p:txBody>
        </p:sp>
      </p:grpSp>
      <p:grpSp>
        <p:nvGrpSpPr>
          <p:cNvPr id="52" name="Group 51"/>
          <p:cNvGrpSpPr/>
          <p:nvPr/>
        </p:nvGrpSpPr>
        <p:grpSpPr>
          <a:xfrm>
            <a:off x="6475781" y="4501722"/>
            <a:ext cx="255198" cy="261610"/>
            <a:chOff x="4033946" y="330026"/>
            <a:chExt cx="369435" cy="378718"/>
          </a:xfrm>
        </p:grpSpPr>
        <p:sp>
          <p:nvSpPr>
            <p:cNvPr id="53" name="Oval 5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4033946" y="330026"/>
              <a:ext cx="369435" cy="378718"/>
            </a:xfrm>
            <a:prstGeom prst="rect">
              <a:avLst/>
            </a:prstGeom>
            <a:noFill/>
          </p:spPr>
          <p:txBody>
            <a:bodyPr wrap="square" rtlCol="0">
              <a:spAutoFit/>
            </a:bodyPr>
            <a:lstStyle/>
            <a:p>
              <a:r>
                <a:rPr lang="en-US" sz="1100" dirty="0"/>
                <a:t>7</a:t>
              </a:r>
            </a:p>
          </p:txBody>
        </p:sp>
      </p:grpSp>
      <p:grpSp>
        <p:nvGrpSpPr>
          <p:cNvPr id="55" name="Group 54"/>
          <p:cNvGrpSpPr/>
          <p:nvPr/>
        </p:nvGrpSpPr>
        <p:grpSpPr>
          <a:xfrm>
            <a:off x="6040078" y="5174188"/>
            <a:ext cx="348519" cy="261610"/>
            <a:chOff x="4033945" y="330026"/>
            <a:chExt cx="504530" cy="378718"/>
          </a:xfrm>
        </p:grpSpPr>
        <p:sp>
          <p:nvSpPr>
            <p:cNvPr id="56" name="Oval 5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58" name="Straight Arrow Connector 57"/>
          <p:cNvCxnSpPr>
            <a:stCxn id="57" idx="0"/>
            <a:endCxn id="54" idx="2"/>
          </p:cNvCxnSpPr>
          <p:nvPr/>
        </p:nvCxnSpPr>
        <p:spPr>
          <a:xfrm flipV="1">
            <a:off x="6214338" y="4763332"/>
            <a:ext cx="389042" cy="4108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51" idx="0"/>
            <a:endCxn id="54" idx="2"/>
          </p:cNvCxnSpPr>
          <p:nvPr/>
        </p:nvCxnSpPr>
        <p:spPr>
          <a:xfrm flipH="1" flipV="1">
            <a:off x="6603380" y="4763332"/>
            <a:ext cx="302350" cy="417456"/>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a:stCxn id="54" idx="0"/>
            <a:endCxn id="8" idx="2"/>
          </p:cNvCxnSpPr>
          <p:nvPr/>
        </p:nvCxnSpPr>
        <p:spPr>
          <a:xfrm flipH="1" flipV="1">
            <a:off x="5346791" y="4125422"/>
            <a:ext cx="1256589" cy="37630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61" name="Rounded Rectangle 60"/>
          <p:cNvSpPr/>
          <p:nvPr/>
        </p:nvSpPr>
        <p:spPr>
          <a:xfrm>
            <a:off x="3481777" y="3808736"/>
            <a:ext cx="3730028"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4862221" y="3397880"/>
            <a:ext cx="1015021" cy="369332"/>
          </a:xfrm>
          <a:prstGeom prst="rect">
            <a:avLst/>
          </a:prstGeom>
          <a:noFill/>
        </p:spPr>
        <p:txBody>
          <a:bodyPr wrap="none" rtlCol="0">
            <a:spAutoFit/>
          </a:bodyPr>
          <a:lstStyle/>
          <a:p>
            <a:r>
              <a:rPr lang="en-US" dirty="0"/>
              <a:t>rank = 3</a:t>
            </a:r>
          </a:p>
        </p:txBody>
      </p:sp>
      <p:sp>
        <p:nvSpPr>
          <p:cNvPr id="63" name="Content Placeholder 2"/>
          <p:cNvSpPr txBox="1">
            <a:spLocks/>
          </p:cNvSpPr>
          <p:nvPr/>
        </p:nvSpPr>
        <p:spPr>
          <a:xfrm>
            <a:off x="438479" y="3828376"/>
            <a:ext cx="2295080" cy="1147939"/>
          </a:xfrm>
          <a:prstGeom prst="rect">
            <a:avLst/>
          </a:prstGeom>
        </p:spPr>
        <p:txBody>
          <a:bodyPr vert="horz" lIns="45720" tIns="45720" rIns="4572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(5)</a:t>
            </a:r>
          </a:p>
          <a:p>
            <a:r>
              <a:rPr lang="en-US" dirty="0" err="1">
                <a:latin typeface="Courier New" panose="02070309020205020404" pitchFamily="49" charset="0"/>
                <a:cs typeface="Courier New" panose="02070309020205020404" pitchFamily="49" charset="0"/>
              </a:rPr>
              <a:t>findSet</a:t>
            </a:r>
            <a:r>
              <a:rPr lang="en-US" dirty="0">
                <a:latin typeface="Courier New" panose="02070309020205020404" pitchFamily="49" charset="0"/>
                <a:cs typeface="Courier New" panose="02070309020205020404" pitchFamily="49" charset="0"/>
              </a:rPr>
              <a:t>(4)</a:t>
            </a:r>
          </a:p>
        </p:txBody>
      </p:sp>
      <p:cxnSp>
        <p:nvCxnSpPr>
          <p:cNvPr id="65" name="Curved Connector 64"/>
          <p:cNvCxnSpPr>
            <a:stCxn id="33" idx="0"/>
            <a:endCxn id="8" idx="2"/>
          </p:cNvCxnSpPr>
          <p:nvPr/>
        </p:nvCxnSpPr>
        <p:spPr>
          <a:xfrm rot="5400000" flipH="1" flipV="1">
            <a:off x="3944912" y="4433091"/>
            <a:ext cx="1709548" cy="1094210"/>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0"/>
            <a:endCxn id="8" idx="2"/>
          </p:cNvCxnSpPr>
          <p:nvPr/>
        </p:nvCxnSpPr>
        <p:spPr>
          <a:xfrm rot="5400000" flipH="1" flipV="1">
            <a:off x="4255735" y="4123424"/>
            <a:ext cx="1089057" cy="1093055"/>
          </a:xfrm>
          <a:prstGeom prst="curvedConnector3">
            <a:avLst/>
          </a:prstGeom>
          <a:ln>
            <a:solidFill>
              <a:srgbClr val="FF0000"/>
            </a:solidFill>
            <a:prstDash val="dash"/>
            <a:tailEnd type="triangle"/>
          </a:ln>
        </p:spPr>
        <p:style>
          <a:lnRef idx="1">
            <a:schemeClr val="accent1"/>
          </a:lnRef>
          <a:fillRef idx="0">
            <a:schemeClr val="accent1"/>
          </a:fillRef>
          <a:effectRef idx="0">
            <a:schemeClr val="accent1"/>
          </a:effectRef>
          <a:fontRef idx="minor">
            <a:schemeClr val="tx1"/>
          </a:fontRef>
        </p:style>
      </p:cxnSp>
      <p:grpSp>
        <p:nvGrpSpPr>
          <p:cNvPr id="70" name="Group 69"/>
          <p:cNvGrpSpPr/>
          <p:nvPr/>
        </p:nvGrpSpPr>
        <p:grpSpPr>
          <a:xfrm>
            <a:off x="9384924" y="3863812"/>
            <a:ext cx="255198" cy="261610"/>
            <a:chOff x="4033946" y="330026"/>
            <a:chExt cx="369435" cy="378718"/>
          </a:xfrm>
        </p:grpSpPr>
        <p:sp>
          <p:nvSpPr>
            <p:cNvPr id="71" name="Oval 7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4033946" y="330026"/>
              <a:ext cx="369435" cy="378718"/>
            </a:xfrm>
            <a:prstGeom prst="rect">
              <a:avLst/>
            </a:prstGeom>
            <a:noFill/>
          </p:spPr>
          <p:txBody>
            <a:bodyPr wrap="square" rtlCol="0">
              <a:spAutoFit/>
            </a:bodyPr>
            <a:lstStyle/>
            <a:p>
              <a:r>
                <a:rPr lang="en-US" sz="1100" dirty="0"/>
                <a:t>8</a:t>
              </a:r>
            </a:p>
          </p:txBody>
        </p:sp>
      </p:grpSp>
      <p:grpSp>
        <p:nvGrpSpPr>
          <p:cNvPr id="73" name="Group 72"/>
          <p:cNvGrpSpPr/>
          <p:nvPr/>
        </p:nvGrpSpPr>
        <p:grpSpPr>
          <a:xfrm>
            <a:off x="9712657" y="4599452"/>
            <a:ext cx="326307" cy="261611"/>
            <a:chOff x="4020857" y="315514"/>
            <a:chExt cx="472375" cy="378719"/>
          </a:xfrm>
        </p:grpSpPr>
        <p:sp>
          <p:nvSpPr>
            <p:cNvPr id="74" name="Oval 7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p:cNvSpPr txBox="1"/>
            <p:nvPr/>
          </p:nvSpPr>
          <p:spPr>
            <a:xfrm>
              <a:off x="4020857" y="315514"/>
              <a:ext cx="472375" cy="378718"/>
            </a:xfrm>
            <a:prstGeom prst="rect">
              <a:avLst/>
            </a:prstGeom>
            <a:noFill/>
          </p:spPr>
          <p:txBody>
            <a:bodyPr wrap="square" rtlCol="0">
              <a:spAutoFit/>
            </a:bodyPr>
            <a:lstStyle/>
            <a:p>
              <a:r>
                <a:rPr lang="en-US" sz="1100" dirty="0"/>
                <a:t>10</a:t>
              </a:r>
            </a:p>
          </p:txBody>
        </p:sp>
      </p:grpSp>
      <p:grpSp>
        <p:nvGrpSpPr>
          <p:cNvPr id="76" name="Group 75"/>
          <p:cNvGrpSpPr/>
          <p:nvPr/>
        </p:nvGrpSpPr>
        <p:grpSpPr>
          <a:xfrm>
            <a:off x="10270587" y="5255149"/>
            <a:ext cx="331115" cy="261610"/>
            <a:chOff x="4033945" y="330026"/>
            <a:chExt cx="479336" cy="378718"/>
          </a:xfrm>
        </p:grpSpPr>
        <p:sp>
          <p:nvSpPr>
            <p:cNvPr id="77" name="Oval 7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Box 77"/>
            <p:cNvSpPr txBox="1"/>
            <p:nvPr/>
          </p:nvSpPr>
          <p:spPr>
            <a:xfrm>
              <a:off x="4033945" y="330026"/>
              <a:ext cx="479336" cy="378718"/>
            </a:xfrm>
            <a:prstGeom prst="rect">
              <a:avLst/>
            </a:prstGeom>
            <a:noFill/>
          </p:spPr>
          <p:txBody>
            <a:bodyPr wrap="square" rtlCol="0">
              <a:spAutoFit/>
            </a:bodyPr>
            <a:lstStyle/>
            <a:p>
              <a:r>
                <a:rPr lang="en-US" sz="1100" dirty="0"/>
                <a:t>12</a:t>
              </a:r>
            </a:p>
          </p:txBody>
        </p:sp>
      </p:grpSp>
      <p:cxnSp>
        <p:nvCxnSpPr>
          <p:cNvPr id="79" name="Straight Arrow Connector 78"/>
          <p:cNvCxnSpPr>
            <a:stCxn id="78" idx="0"/>
            <a:endCxn id="86" idx="4"/>
          </p:cNvCxnSpPr>
          <p:nvPr/>
        </p:nvCxnSpPr>
        <p:spPr>
          <a:xfrm flipV="1">
            <a:off x="10436145" y="4845175"/>
            <a:ext cx="6298" cy="409974"/>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0" name="Group 79"/>
          <p:cNvGrpSpPr/>
          <p:nvPr/>
        </p:nvGrpSpPr>
        <p:grpSpPr>
          <a:xfrm>
            <a:off x="9321125" y="4599452"/>
            <a:ext cx="255198" cy="261610"/>
            <a:chOff x="4033946" y="330026"/>
            <a:chExt cx="369435" cy="378718"/>
          </a:xfrm>
        </p:grpSpPr>
        <p:sp>
          <p:nvSpPr>
            <p:cNvPr id="81" name="Oval 80"/>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p:cNvSpPr txBox="1"/>
            <p:nvPr/>
          </p:nvSpPr>
          <p:spPr>
            <a:xfrm>
              <a:off x="4033946" y="330026"/>
              <a:ext cx="369435" cy="378718"/>
            </a:xfrm>
            <a:prstGeom prst="rect">
              <a:avLst/>
            </a:prstGeom>
            <a:noFill/>
          </p:spPr>
          <p:txBody>
            <a:bodyPr wrap="square" rtlCol="0">
              <a:spAutoFit/>
            </a:bodyPr>
            <a:lstStyle/>
            <a:p>
              <a:r>
                <a:rPr lang="en-US" sz="1100" dirty="0"/>
                <a:t>9</a:t>
              </a:r>
            </a:p>
          </p:txBody>
        </p:sp>
      </p:grpSp>
      <p:cxnSp>
        <p:nvCxnSpPr>
          <p:cNvPr id="83" name="Straight Arrow Connector 82"/>
          <p:cNvCxnSpPr>
            <a:stCxn id="82" idx="0"/>
            <a:endCxn id="72" idx="2"/>
          </p:cNvCxnSpPr>
          <p:nvPr/>
        </p:nvCxnSpPr>
        <p:spPr>
          <a:xfrm flipV="1">
            <a:off x="9448724" y="4125422"/>
            <a:ext cx="63799"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a:stCxn id="74" idx="0"/>
            <a:endCxn id="72" idx="2"/>
          </p:cNvCxnSpPr>
          <p:nvPr/>
        </p:nvCxnSpPr>
        <p:spPr>
          <a:xfrm flipH="1" flipV="1">
            <a:off x="9512523" y="4125422"/>
            <a:ext cx="341155" cy="491512"/>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5" name="Group 84"/>
          <p:cNvGrpSpPr/>
          <p:nvPr/>
        </p:nvGrpSpPr>
        <p:grpSpPr>
          <a:xfrm>
            <a:off x="10304552" y="4599452"/>
            <a:ext cx="414831" cy="261610"/>
            <a:chOff x="4025391" y="338513"/>
            <a:chExt cx="600526" cy="378718"/>
          </a:xfrm>
        </p:grpSpPr>
        <p:sp>
          <p:nvSpPr>
            <p:cNvPr id="86" name="Oval 8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p:cNvSpPr txBox="1"/>
            <p:nvPr/>
          </p:nvSpPr>
          <p:spPr>
            <a:xfrm>
              <a:off x="4025391" y="338513"/>
              <a:ext cx="600526" cy="378718"/>
            </a:xfrm>
            <a:prstGeom prst="rect">
              <a:avLst/>
            </a:prstGeom>
            <a:noFill/>
          </p:spPr>
          <p:txBody>
            <a:bodyPr wrap="square" rtlCol="0">
              <a:spAutoFit/>
            </a:bodyPr>
            <a:lstStyle/>
            <a:p>
              <a:r>
                <a:rPr lang="en-US" sz="1100" dirty="0"/>
                <a:t>11</a:t>
              </a:r>
            </a:p>
          </p:txBody>
        </p:sp>
      </p:grpSp>
      <p:cxnSp>
        <p:nvCxnSpPr>
          <p:cNvPr id="88" name="Straight Arrow Connector 87"/>
          <p:cNvCxnSpPr>
            <a:stCxn id="86" idx="0"/>
            <a:endCxn id="72" idx="2"/>
          </p:cNvCxnSpPr>
          <p:nvPr/>
        </p:nvCxnSpPr>
        <p:spPr>
          <a:xfrm flipH="1" flipV="1">
            <a:off x="9512523" y="4125422"/>
            <a:ext cx="929920" cy="475625"/>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89" name="Group 88"/>
          <p:cNvGrpSpPr/>
          <p:nvPr/>
        </p:nvGrpSpPr>
        <p:grpSpPr>
          <a:xfrm>
            <a:off x="8843456" y="4599452"/>
            <a:ext cx="255198" cy="261610"/>
            <a:chOff x="4033946" y="330026"/>
            <a:chExt cx="369435" cy="378718"/>
          </a:xfrm>
        </p:grpSpPr>
        <p:sp>
          <p:nvSpPr>
            <p:cNvPr id="90" name="Oval 8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4033946" y="330026"/>
              <a:ext cx="369435" cy="378718"/>
            </a:xfrm>
            <a:prstGeom prst="rect">
              <a:avLst/>
            </a:prstGeom>
            <a:noFill/>
          </p:spPr>
          <p:txBody>
            <a:bodyPr wrap="square" rtlCol="0">
              <a:spAutoFit/>
            </a:bodyPr>
            <a:lstStyle/>
            <a:p>
              <a:r>
                <a:rPr lang="en-US" sz="1100" dirty="0"/>
                <a:t>6</a:t>
              </a:r>
            </a:p>
          </p:txBody>
        </p:sp>
      </p:grpSp>
      <p:grpSp>
        <p:nvGrpSpPr>
          <p:cNvPr id="92" name="Group 91"/>
          <p:cNvGrpSpPr/>
          <p:nvPr/>
        </p:nvGrpSpPr>
        <p:grpSpPr>
          <a:xfrm>
            <a:off x="8218731" y="4599452"/>
            <a:ext cx="255198" cy="261610"/>
            <a:chOff x="4033946" y="330026"/>
            <a:chExt cx="369435" cy="378718"/>
          </a:xfrm>
        </p:grpSpPr>
        <p:sp>
          <p:nvSpPr>
            <p:cNvPr id="93" name="Oval 92"/>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TextBox 93"/>
            <p:cNvSpPr txBox="1"/>
            <p:nvPr/>
          </p:nvSpPr>
          <p:spPr>
            <a:xfrm>
              <a:off x="4033946" y="330026"/>
              <a:ext cx="369435" cy="378718"/>
            </a:xfrm>
            <a:prstGeom prst="rect">
              <a:avLst/>
            </a:prstGeom>
            <a:noFill/>
          </p:spPr>
          <p:txBody>
            <a:bodyPr wrap="square" rtlCol="0">
              <a:spAutoFit/>
            </a:bodyPr>
            <a:lstStyle/>
            <a:p>
              <a:r>
                <a:rPr lang="en-US" sz="1100" dirty="0"/>
                <a:t>4</a:t>
              </a:r>
            </a:p>
          </p:txBody>
        </p:sp>
      </p:grpSp>
      <p:grpSp>
        <p:nvGrpSpPr>
          <p:cNvPr id="95" name="Group 94"/>
          <p:cNvGrpSpPr/>
          <p:nvPr/>
        </p:nvGrpSpPr>
        <p:grpSpPr>
          <a:xfrm>
            <a:off x="7728508" y="4599452"/>
            <a:ext cx="255198" cy="261610"/>
            <a:chOff x="4033946" y="330026"/>
            <a:chExt cx="369435" cy="378718"/>
          </a:xfrm>
        </p:grpSpPr>
        <p:sp>
          <p:nvSpPr>
            <p:cNvPr id="96" name="Oval 95"/>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p:cNvSpPr txBox="1"/>
            <p:nvPr/>
          </p:nvSpPr>
          <p:spPr>
            <a:xfrm>
              <a:off x="4033946" y="330026"/>
              <a:ext cx="369435" cy="378718"/>
            </a:xfrm>
            <a:prstGeom prst="rect">
              <a:avLst/>
            </a:prstGeom>
            <a:noFill/>
          </p:spPr>
          <p:txBody>
            <a:bodyPr wrap="square" rtlCol="0">
              <a:spAutoFit/>
            </a:bodyPr>
            <a:lstStyle/>
            <a:p>
              <a:r>
                <a:rPr lang="en-US" sz="1100" dirty="0"/>
                <a:t>5</a:t>
              </a:r>
            </a:p>
          </p:txBody>
        </p:sp>
      </p:grpSp>
      <p:cxnSp>
        <p:nvCxnSpPr>
          <p:cNvPr id="98" name="Straight Arrow Connector 97"/>
          <p:cNvCxnSpPr>
            <a:stCxn id="97" idx="0"/>
            <a:endCxn id="72" idx="2"/>
          </p:cNvCxnSpPr>
          <p:nvPr/>
        </p:nvCxnSpPr>
        <p:spPr>
          <a:xfrm flipV="1">
            <a:off x="7856107" y="4125422"/>
            <a:ext cx="1656416"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stCxn id="94" idx="0"/>
            <a:endCxn id="72" idx="2"/>
          </p:cNvCxnSpPr>
          <p:nvPr/>
        </p:nvCxnSpPr>
        <p:spPr>
          <a:xfrm flipV="1">
            <a:off x="8346330" y="4125422"/>
            <a:ext cx="1166193"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9225098" y="5255149"/>
            <a:ext cx="255198" cy="261610"/>
            <a:chOff x="4033946" y="330026"/>
            <a:chExt cx="369435" cy="378718"/>
          </a:xfrm>
        </p:grpSpPr>
        <p:sp>
          <p:nvSpPr>
            <p:cNvPr id="105" name="Oval 104"/>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p:cNvSpPr txBox="1"/>
            <p:nvPr/>
          </p:nvSpPr>
          <p:spPr>
            <a:xfrm>
              <a:off x="4033946" y="330026"/>
              <a:ext cx="369435" cy="378718"/>
            </a:xfrm>
            <a:prstGeom prst="rect">
              <a:avLst/>
            </a:prstGeom>
            <a:noFill/>
          </p:spPr>
          <p:txBody>
            <a:bodyPr wrap="square" rtlCol="0">
              <a:spAutoFit/>
            </a:bodyPr>
            <a:lstStyle/>
            <a:p>
              <a:r>
                <a:rPr lang="en-US" sz="1100" dirty="0"/>
                <a:t>3</a:t>
              </a:r>
            </a:p>
          </p:txBody>
        </p:sp>
      </p:grpSp>
      <p:cxnSp>
        <p:nvCxnSpPr>
          <p:cNvPr id="107" name="Straight Arrow Connector 106"/>
          <p:cNvCxnSpPr>
            <a:stCxn id="106" idx="0"/>
            <a:endCxn id="91" idx="2"/>
          </p:cNvCxnSpPr>
          <p:nvPr/>
        </p:nvCxnSpPr>
        <p:spPr>
          <a:xfrm flipH="1" flipV="1">
            <a:off x="8971055" y="4861062"/>
            <a:ext cx="381642"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a:stCxn id="91" idx="0"/>
            <a:endCxn id="72" idx="2"/>
          </p:cNvCxnSpPr>
          <p:nvPr/>
        </p:nvCxnSpPr>
        <p:spPr>
          <a:xfrm flipV="1">
            <a:off x="8971055" y="4125422"/>
            <a:ext cx="541468"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grpSp>
        <p:nvGrpSpPr>
          <p:cNvPr id="113" name="Group 112"/>
          <p:cNvGrpSpPr/>
          <p:nvPr/>
        </p:nvGrpSpPr>
        <p:grpSpPr>
          <a:xfrm>
            <a:off x="11320255" y="5255149"/>
            <a:ext cx="255198" cy="261610"/>
            <a:chOff x="4033946" y="330026"/>
            <a:chExt cx="369435" cy="378718"/>
          </a:xfrm>
        </p:grpSpPr>
        <p:sp>
          <p:nvSpPr>
            <p:cNvPr id="114" name="Oval 113"/>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TextBox 114"/>
            <p:cNvSpPr txBox="1"/>
            <p:nvPr/>
          </p:nvSpPr>
          <p:spPr>
            <a:xfrm>
              <a:off x="4033946" y="330026"/>
              <a:ext cx="369435" cy="378718"/>
            </a:xfrm>
            <a:prstGeom prst="rect">
              <a:avLst/>
            </a:prstGeom>
            <a:noFill/>
          </p:spPr>
          <p:txBody>
            <a:bodyPr wrap="square" rtlCol="0">
              <a:spAutoFit/>
            </a:bodyPr>
            <a:lstStyle/>
            <a:p>
              <a:r>
                <a:rPr lang="en-US" sz="1100" dirty="0"/>
                <a:t>2</a:t>
              </a:r>
            </a:p>
          </p:txBody>
        </p:sp>
      </p:grpSp>
      <p:grpSp>
        <p:nvGrpSpPr>
          <p:cNvPr id="116" name="Group 115"/>
          <p:cNvGrpSpPr/>
          <p:nvPr/>
        </p:nvGrpSpPr>
        <p:grpSpPr>
          <a:xfrm>
            <a:off x="11000211" y="4599452"/>
            <a:ext cx="255198" cy="261610"/>
            <a:chOff x="4033946" y="330026"/>
            <a:chExt cx="369435" cy="378718"/>
          </a:xfrm>
        </p:grpSpPr>
        <p:sp>
          <p:nvSpPr>
            <p:cNvPr id="117" name="Oval 116"/>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p:cNvSpPr txBox="1"/>
            <p:nvPr/>
          </p:nvSpPr>
          <p:spPr>
            <a:xfrm>
              <a:off x="4033946" y="330026"/>
              <a:ext cx="369435" cy="378718"/>
            </a:xfrm>
            <a:prstGeom prst="rect">
              <a:avLst/>
            </a:prstGeom>
            <a:noFill/>
          </p:spPr>
          <p:txBody>
            <a:bodyPr wrap="square" rtlCol="0">
              <a:spAutoFit/>
            </a:bodyPr>
            <a:lstStyle/>
            <a:p>
              <a:r>
                <a:rPr lang="en-US" sz="1100" dirty="0"/>
                <a:t>7</a:t>
              </a:r>
            </a:p>
          </p:txBody>
        </p:sp>
      </p:grpSp>
      <p:grpSp>
        <p:nvGrpSpPr>
          <p:cNvPr id="119" name="Group 118"/>
          <p:cNvGrpSpPr/>
          <p:nvPr/>
        </p:nvGrpSpPr>
        <p:grpSpPr>
          <a:xfrm>
            <a:off x="10719386" y="5255149"/>
            <a:ext cx="348519" cy="261610"/>
            <a:chOff x="4033945" y="330026"/>
            <a:chExt cx="504530" cy="378718"/>
          </a:xfrm>
        </p:grpSpPr>
        <p:sp>
          <p:nvSpPr>
            <p:cNvPr id="120" name="Oval 119"/>
            <p:cNvSpPr/>
            <p:nvPr/>
          </p:nvSpPr>
          <p:spPr>
            <a:xfrm>
              <a:off x="4048298" y="340822"/>
              <a:ext cx="353411" cy="353411"/>
            </a:xfrm>
            <a:prstGeom prst="ellipse">
              <a:avLst/>
            </a:prstGeom>
            <a:solidFill>
              <a:schemeClr val="bg1"/>
            </a:solidFill>
            <a:ln>
              <a:solidFill>
                <a:srgbClr val="B6A47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4033945" y="330026"/>
              <a:ext cx="504530" cy="378718"/>
            </a:xfrm>
            <a:prstGeom prst="rect">
              <a:avLst/>
            </a:prstGeom>
            <a:noFill/>
          </p:spPr>
          <p:txBody>
            <a:bodyPr wrap="square" rtlCol="0">
              <a:spAutoFit/>
            </a:bodyPr>
            <a:lstStyle/>
            <a:p>
              <a:r>
                <a:rPr lang="en-US" sz="1100" dirty="0"/>
                <a:t>13</a:t>
              </a:r>
            </a:p>
          </p:txBody>
        </p:sp>
      </p:grpSp>
      <p:cxnSp>
        <p:nvCxnSpPr>
          <p:cNvPr id="122" name="Straight Arrow Connector 121"/>
          <p:cNvCxnSpPr>
            <a:stCxn id="121" idx="0"/>
            <a:endCxn id="118" idx="2"/>
          </p:cNvCxnSpPr>
          <p:nvPr/>
        </p:nvCxnSpPr>
        <p:spPr>
          <a:xfrm flipV="1">
            <a:off x="10893646" y="4861062"/>
            <a:ext cx="23416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3" name="Straight Arrow Connector 122"/>
          <p:cNvCxnSpPr>
            <a:stCxn id="115" idx="0"/>
            <a:endCxn id="118" idx="2"/>
          </p:cNvCxnSpPr>
          <p:nvPr/>
        </p:nvCxnSpPr>
        <p:spPr>
          <a:xfrm flipH="1" flipV="1">
            <a:off x="11127810" y="4861062"/>
            <a:ext cx="320044" cy="394087"/>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8" idx="0"/>
            <a:endCxn id="72" idx="2"/>
          </p:cNvCxnSpPr>
          <p:nvPr/>
        </p:nvCxnSpPr>
        <p:spPr>
          <a:xfrm flipH="1" flipV="1">
            <a:off x="9512523" y="4125422"/>
            <a:ext cx="1615287" cy="474030"/>
          </a:xfrm>
          <a:prstGeom prst="straightConnector1">
            <a:avLst/>
          </a:prstGeom>
          <a:ln>
            <a:solidFill>
              <a:srgbClr val="B6A479"/>
            </a:solidFill>
            <a:tailEnd type="triangle"/>
          </a:ln>
        </p:spPr>
        <p:style>
          <a:lnRef idx="1">
            <a:schemeClr val="accent1"/>
          </a:lnRef>
          <a:fillRef idx="0">
            <a:schemeClr val="accent1"/>
          </a:fillRef>
          <a:effectRef idx="0">
            <a:schemeClr val="accent1"/>
          </a:effectRef>
          <a:fontRef idx="minor">
            <a:schemeClr val="tx1"/>
          </a:fontRef>
        </p:style>
      </p:cxnSp>
      <p:sp>
        <p:nvSpPr>
          <p:cNvPr id="125" name="Rounded Rectangle 124"/>
          <p:cNvSpPr/>
          <p:nvPr/>
        </p:nvSpPr>
        <p:spPr>
          <a:xfrm>
            <a:off x="7647509" y="3808736"/>
            <a:ext cx="4034161" cy="2577897"/>
          </a:xfrm>
          <a:prstGeom prst="roundRect">
            <a:avLst/>
          </a:prstGeom>
          <a:noFill/>
          <a:ln>
            <a:solidFill>
              <a:srgbClr val="4C328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TextBox 125"/>
          <p:cNvSpPr txBox="1"/>
          <p:nvPr/>
        </p:nvSpPr>
        <p:spPr>
          <a:xfrm>
            <a:off x="9027953" y="3397880"/>
            <a:ext cx="934936" cy="369332"/>
          </a:xfrm>
          <a:prstGeom prst="rect">
            <a:avLst/>
          </a:prstGeom>
          <a:noFill/>
        </p:spPr>
        <p:txBody>
          <a:bodyPr wrap="none" rtlCol="0">
            <a:spAutoFit/>
          </a:bodyPr>
          <a:lstStyle/>
          <a:p>
            <a:r>
              <a:rPr lang="en-US" dirty="0"/>
              <a:t>rank = 3</a:t>
            </a:r>
          </a:p>
        </p:txBody>
      </p:sp>
      <p:sp>
        <p:nvSpPr>
          <p:cNvPr id="133" name="Content Placeholder 2"/>
          <p:cNvSpPr txBox="1">
            <a:spLocks/>
          </p:cNvSpPr>
          <p:nvPr/>
        </p:nvSpPr>
        <p:spPr>
          <a:xfrm>
            <a:off x="504721" y="4931897"/>
            <a:ext cx="2653650" cy="1147939"/>
          </a:xfrm>
          <a:prstGeom prst="rect">
            <a:avLst/>
          </a:prstGeom>
        </p:spPr>
        <p:txBody>
          <a:bodyPr vert="horz" lIns="45720" tIns="45720" rIns="4572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Segoe UI Semilight" panose="020B0402040204020203" pitchFamily="34" charset="0"/>
                <a:ea typeface="+mn-ea"/>
                <a:cs typeface="Segoe UI Semilight" panose="020B0402040204020203" pitchFamily="34" charset="0"/>
              </a:defRPr>
            </a:lvl1pPr>
            <a:lvl2pPr marL="26517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800" kern="1200">
                <a:solidFill>
                  <a:schemeClr val="tx1"/>
                </a:solidFill>
                <a:latin typeface="Segoe UI Semilight" panose="020B0402040204020203" pitchFamily="34" charset="0"/>
                <a:ea typeface="+mn-ea"/>
                <a:cs typeface="Segoe UI Semilight" panose="020B0402040204020203" pitchFamily="34" charset="0"/>
              </a:defRPr>
            </a:lvl2pPr>
            <a:lvl3pPr marL="448056"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3pPr>
            <a:lvl4pPr marL="59436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4pPr>
            <a:lvl5pPr marL="777240" indent="-137160" algn="l" defTabSz="914400" rtl="0" eaLnBrk="1" latinLnBrk="0" hangingPunct="1">
              <a:lnSpc>
                <a:spcPct val="90000"/>
              </a:lnSpc>
              <a:spcBef>
                <a:spcPts val="200"/>
              </a:spcBef>
              <a:spcAft>
                <a:spcPts val="400"/>
              </a:spcAft>
              <a:buClr>
                <a:srgbClr val="B6A479"/>
              </a:buClr>
              <a:buFont typeface="Segoe UI Semilight" panose="020B0402040204020203" pitchFamily="34" charset="0"/>
              <a:buChar char="-"/>
              <a:defRPr sz="1400" kern="1200">
                <a:solidFill>
                  <a:schemeClr val="tx1"/>
                </a:solidFill>
                <a:latin typeface="Segoe UI Semilight" panose="020B0402040204020203" pitchFamily="34" charset="0"/>
                <a:ea typeface="+mn-ea"/>
                <a:cs typeface="Segoe UI Semilight" panose="020B0402040204020203" pitchFamily="34" charset="0"/>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a:lstStyle>
          <a:p>
            <a:r>
              <a:rPr lang="en-US" sz="2000" dirty="0"/>
              <a:t>Does this improve the worst case runtimes?</a:t>
            </a:r>
          </a:p>
          <a:p>
            <a:r>
              <a:rPr lang="en-US" sz="2000" dirty="0" err="1">
                <a:solidFill>
                  <a:srgbClr val="4C3282"/>
                </a:solidFill>
              </a:rPr>
              <a:t>findSet</a:t>
            </a:r>
            <a:r>
              <a:rPr lang="en-US" sz="2000" dirty="0">
                <a:solidFill>
                  <a:srgbClr val="4C3282"/>
                </a:solidFill>
              </a:rPr>
              <a:t> is more likely to be O(1) than O(log(n))</a:t>
            </a:r>
          </a:p>
        </p:txBody>
      </p:sp>
    </p:spTree>
    <p:extLst>
      <p:ext uri="{BB962C8B-B14F-4D97-AF65-F5344CB8AC3E}">
        <p14:creationId xmlns:p14="http://schemas.microsoft.com/office/powerpoint/2010/main" val="2511320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3">
                                            <p:txEl>
                                              <p:pRg st="0" end="0"/>
                                            </p:txEl>
                                          </p:spTgt>
                                        </p:tgtEl>
                                        <p:attrNameLst>
                                          <p:attrName>style.visibility</p:attrName>
                                        </p:attrNameLst>
                                      </p:cBhvr>
                                      <p:to>
                                        <p:strVal val="visible"/>
                                      </p:to>
                                    </p:set>
                                    <p:animEffect transition="in" filter="fade">
                                      <p:cBhvr>
                                        <p:cTn id="7" dur="500"/>
                                        <p:tgtEl>
                                          <p:spTgt spid="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fade">
                                      <p:cBhvr>
                                        <p:cTn id="12" dur="500"/>
                                        <p:tgtEl>
                                          <p:spTgt spid="67"/>
                                        </p:tgtEl>
                                      </p:cBhvr>
                                    </p:animEffect>
                                  </p:childTnLst>
                                </p:cTn>
                              </p:par>
                              <p:par>
                                <p:cTn id="13" presetID="10" presetClass="entr" presetSubtype="0"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fade">
                                      <p:cBhvr>
                                        <p:cTn id="15" dur="500"/>
                                        <p:tgtEl>
                                          <p:spTgt spid="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0"/>
                                        </p:tgtEl>
                                        <p:attrNameLst>
                                          <p:attrName>style.visibility</p:attrName>
                                        </p:attrNameLst>
                                      </p:cBhvr>
                                      <p:to>
                                        <p:strVal val="visible"/>
                                      </p:to>
                                    </p:set>
                                    <p:animEffect transition="in" filter="fade">
                                      <p:cBhvr>
                                        <p:cTn id="20" dur="500"/>
                                        <p:tgtEl>
                                          <p:spTgt spid="70"/>
                                        </p:tgtEl>
                                      </p:cBhvr>
                                    </p:animEffect>
                                  </p:childTnLst>
                                </p:cTn>
                              </p:par>
                              <p:par>
                                <p:cTn id="21" presetID="10" presetClass="entr" presetSubtype="0"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fade">
                                      <p:cBhvr>
                                        <p:cTn id="23" dur="500"/>
                                        <p:tgtEl>
                                          <p:spTgt spid="73"/>
                                        </p:tgtEl>
                                      </p:cBhvr>
                                    </p:animEffect>
                                  </p:childTnLst>
                                </p:cTn>
                              </p:par>
                              <p:par>
                                <p:cTn id="24" presetID="10" presetClass="entr" presetSubtype="0" fill="hold" nodeType="withEffect">
                                  <p:stCondLst>
                                    <p:cond delay="0"/>
                                  </p:stCondLst>
                                  <p:childTnLst>
                                    <p:set>
                                      <p:cBhvr>
                                        <p:cTn id="25" dur="1" fill="hold">
                                          <p:stCondLst>
                                            <p:cond delay="0"/>
                                          </p:stCondLst>
                                        </p:cTn>
                                        <p:tgtEl>
                                          <p:spTgt spid="76"/>
                                        </p:tgtEl>
                                        <p:attrNameLst>
                                          <p:attrName>style.visibility</p:attrName>
                                        </p:attrNameLst>
                                      </p:cBhvr>
                                      <p:to>
                                        <p:strVal val="visible"/>
                                      </p:to>
                                    </p:set>
                                    <p:animEffect transition="in" filter="fade">
                                      <p:cBhvr>
                                        <p:cTn id="26" dur="500"/>
                                        <p:tgtEl>
                                          <p:spTgt spid="76"/>
                                        </p:tgtEl>
                                      </p:cBhvr>
                                    </p:animEffect>
                                  </p:childTnLst>
                                </p:cTn>
                              </p:par>
                              <p:par>
                                <p:cTn id="27" presetID="10" presetClass="entr" presetSubtype="0" fill="hold" nodeType="with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fade">
                                      <p:cBhvr>
                                        <p:cTn id="29" dur="500"/>
                                        <p:tgtEl>
                                          <p:spTgt spid="79"/>
                                        </p:tgtEl>
                                      </p:cBhvr>
                                    </p:animEffect>
                                  </p:childTnLst>
                                </p:cTn>
                              </p:par>
                              <p:par>
                                <p:cTn id="30" presetID="10" presetClass="entr" presetSubtype="0" fill="hold" nodeType="withEffect">
                                  <p:stCondLst>
                                    <p:cond delay="0"/>
                                  </p:stCondLst>
                                  <p:childTnLst>
                                    <p:set>
                                      <p:cBhvr>
                                        <p:cTn id="31" dur="1" fill="hold">
                                          <p:stCondLst>
                                            <p:cond delay="0"/>
                                          </p:stCondLst>
                                        </p:cTn>
                                        <p:tgtEl>
                                          <p:spTgt spid="80"/>
                                        </p:tgtEl>
                                        <p:attrNameLst>
                                          <p:attrName>style.visibility</p:attrName>
                                        </p:attrNameLst>
                                      </p:cBhvr>
                                      <p:to>
                                        <p:strVal val="visible"/>
                                      </p:to>
                                    </p:set>
                                    <p:animEffect transition="in" filter="fade">
                                      <p:cBhvr>
                                        <p:cTn id="32" dur="500"/>
                                        <p:tgtEl>
                                          <p:spTgt spid="80"/>
                                        </p:tgtEl>
                                      </p:cBhvr>
                                    </p:animEffect>
                                  </p:childTnLst>
                                </p:cTn>
                              </p:par>
                              <p:par>
                                <p:cTn id="33" presetID="10" presetClass="entr" presetSubtype="0" fill="hold" nodeType="with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fade">
                                      <p:cBhvr>
                                        <p:cTn id="35" dur="500"/>
                                        <p:tgtEl>
                                          <p:spTgt spid="83"/>
                                        </p:tgtEl>
                                      </p:cBhvr>
                                    </p:animEffect>
                                  </p:childTnLst>
                                </p:cTn>
                              </p:par>
                              <p:par>
                                <p:cTn id="36" presetID="10" presetClass="entr" presetSubtype="0" fill="hold" nodeType="withEffect">
                                  <p:stCondLst>
                                    <p:cond delay="0"/>
                                  </p:stCondLst>
                                  <p:childTnLst>
                                    <p:set>
                                      <p:cBhvr>
                                        <p:cTn id="37" dur="1" fill="hold">
                                          <p:stCondLst>
                                            <p:cond delay="0"/>
                                          </p:stCondLst>
                                        </p:cTn>
                                        <p:tgtEl>
                                          <p:spTgt spid="84"/>
                                        </p:tgtEl>
                                        <p:attrNameLst>
                                          <p:attrName>style.visibility</p:attrName>
                                        </p:attrNameLst>
                                      </p:cBhvr>
                                      <p:to>
                                        <p:strVal val="visible"/>
                                      </p:to>
                                    </p:set>
                                    <p:animEffect transition="in" filter="fade">
                                      <p:cBhvr>
                                        <p:cTn id="38" dur="500"/>
                                        <p:tgtEl>
                                          <p:spTgt spid="84"/>
                                        </p:tgtEl>
                                      </p:cBhvr>
                                    </p:animEffect>
                                  </p:childTnLst>
                                </p:cTn>
                              </p:par>
                              <p:par>
                                <p:cTn id="39" presetID="10" presetClass="entr" presetSubtype="0" fill="hold" nodeType="with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fade">
                                      <p:cBhvr>
                                        <p:cTn id="41" dur="500"/>
                                        <p:tgtEl>
                                          <p:spTgt spid="85"/>
                                        </p:tgtEl>
                                      </p:cBhvr>
                                    </p:animEffect>
                                  </p:childTnLst>
                                </p:cTn>
                              </p:par>
                              <p:par>
                                <p:cTn id="42" presetID="10" presetClass="entr" presetSubtype="0" fill="hold"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500"/>
                                        <p:tgtEl>
                                          <p:spTgt spid="88"/>
                                        </p:tgtEl>
                                      </p:cBhvr>
                                    </p:animEffect>
                                  </p:childTnLst>
                                </p:cTn>
                              </p:par>
                              <p:par>
                                <p:cTn id="45" presetID="10" presetClass="entr" presetSubtype="0" fill="hold" nodeType="withEffect">
                                  <p:stCondLst>
                                    <p:cond delay="0"/>
                                  </p:stCondLst>
                                  <p:childTnLst>
                                    <p:set>
                                      <p:cBhvr>
                                        <p:cTn id="46" dur="1" fill="hold">
                                          <p:stCondLst>
                                            <p:cond delay="0"/>
                                          </p:stCondLst>
                                        </p:cTn>
                                        <p:tgtEl>
                                          <p:spTgt spid="89"/>
                                        </p:tgtEl>
                                        <p:attrNameLst>
                                          <p:attrName>style.visibility</p:attrName>
                                        </p:attrNameLst>
                                      </p:cBhvr>
                                      <p:to>
                                        <p:strVal val="visible"/>
                                      </p:to>
                                    </p:set>
                                    <p:animEffect transition="in" filter="fade">
                                      <p:cBhvr>
                                        <p:cTn id="47" dur="500"/>
                                        <p:tgtEl>
                                          <p:spTgt spid="89"/>
                                        </p:tgtEl>
                                      </p:cBhvr>
                                    </p:animEffect>
                                  </p:childTnLst>
                                </p:cTn>
                              </p:par>
                              <p:par>
                                <p:cTn id="48" presetID="10" presetClass="entr" presetSubtype="0" fill="hold" nodeType="withEffect">
                                  <p:stCondLst>
                                    <p:cond delay="0"/>
                                  </p:stCondLst>
                                  <p:childTnLst>
                                    <p:set>
                                      <p:cBhvr>
                                        <p:cTn id="49" dur="1" fill="hold">
                                          <p:stCondLst>
                                            <p:cond delay="0"/>
                                          </p:stCondLst>
                                        </p:cTn>
                                        <p:tgtEl>
                                          <p:spTgt spid="92"/>
                                        </p:tgtEl>
                                        <p:attrNameLst>
                                          <p:attrName>style.visibility</p:attrName>
                                        </p:attrNameLst>
                                      </p:cBhvr>
                                      <p:to>
                                        <p:strVal val="visible"/>
                                      </p:to>
                                    </p:set>
                                    <p:animEffect transition="in" filter="fade">
                                      <p:cBhvr>
                                        <p:cTn id="50" dur="500"/>
                                        <p:tgtEl>
                                          <p:spTgt spid="92"/>
                                        </p:tgtEl>
                                      </p:cBhvr>
                                    </p:animEffect>
                                  </p:childTnLst>
                                </p:cTn>
                              </p:par>
                              <p:par>
                                <p:cTn id="51" presetID="10" presetClass="entr" presetSubtype="0" fill="hold" nodeType="withEffect">
                                  <p:stCondLst>
                                    <p:cond delay="0"/>
                                  </p:stCondLst>
                                  <p:childTnLst>
                                    <p:set>
                                      <p:cBhvr>
                                        <p:cTn id="52" dur="1" fill="hold">
                                          <p:stCondLst>
                                            <p:cond delay="0"/>
                                          </p:stCondLst>
                                        </p:cTn>
                                        <p:tgtEl>
                                          <p:spTgt spid="95"/>
                                        </p:tgtEl>
                                        <p:attrNameLst>
                                          <p:attrName>style.visibility</p:attrName>
                                        </p:attrNameLst>
                                      </p:cBhvr>
                                      <p:to>
                                        <p:strVal val="visible"/>
                                      </p:to>
                                    </p:set>
                                    <p:animEffect transition="in" filter="fade">
                                      <p:cBhvr>
                                        <p:cTn id="53" dur="500"/>
                                        <p:tgtEl>
                                          <p:spTgt spid="95"/>
                                        </p:tgtEl>
                                      </p:cBhvr>
                                    </p:animEffect>
                                  </p:childTnLst>
                                </p:cTn>
                              </p:par>
                              <p:par>
                                <p:cTn id="54" presetID="10" presetClass="entr" presetSubtype="0" fill="hold" nodeType="withEffect">
                                  <p:stCondLst>
                                    <p:cond delay="0"/>
                                  </p:stCondLst>
                                  <p:childTnLst>
                                    <p:set>
                                      <p:cBhvr>
                                        <p:cTn id="55" dur="1" fill="hold">
                                          <p:stCondLst>
                                            <p:cond delay="0"/>
                                          </p:stCondLst>
                                        </p:cTn>
                                        <p:tgtEl>
                                          <p:spTgt spid="98"/>
                                        </p:tgtEl>
                                        <p:attrNameLst>
                                          <p:attrName>style.visibility</p:attrName>
                                        </p:attrNameLst>
                                      </p:cBhvr>
                                      <p:to>
                                        <p:strVal val="visible"/>
                                      </p:to>
                                    </p:set>
                                    <p:animEffect transition="in" filter="fade">
                                      <p:cBhvr>
                                        <p:cTn id="56" dur="500"/>
                                        <p:tgtEl>
                                          <p:spTgt spid="98"/>
                                        </p:tgtEl>
                                      </p:cBhvr>
                                    </p:animEffect>
                                  </p:childTnLst>
                                </p:cTn>
                              </p:par>
                              <p:par>
                                <p:cTn id="57" presetID="10" presetClass="entr" presetSubtype="0" fill="hold" nodeType="withEffect">
                                  <p:stCondLst>
                                    <p:cond delay="0"/>
                                  </p:stCondLst>
                                  <p:childTnLst>
                                    <p:set>
                                      <p:cBhvr>
                                        <p:cTn id="58" dur="1" fill="hold">
                                          <p:stCondLst>
                                            <p:cond delay="0"/>
                                          </p:stCondLst>
                                        </p:cTn>
                                        <p:tgtEl>
                                          <p:spTgt spid="103"/>
                                        </p:tgtEl>
                                        <p:attrNameLst>
                                          <p:attrName>style.visibility</p:attrName>
                                        </p:attrNameLst>
                                      </p:cBhvr>
                                      <p:to>
                                        <p:strVal val="visible"/>
                                      </p:to>
                                    </p:set>
                                    <p:animEffect transition="in" filter="fade">
                                      <p:cBhvr>
                                        <p:cTn id="59" dur="500"/>
                                        <p:tgtEl>
                                          <p:spTgt spid="103"/>
                                        </p:tgtEl>
                                      </p:cBhvr>
                                    </p:animEffect>
                                  </p:childTnLst>
                                </p:cTn>
                              </p:par>
                              <p:par>
                                <p:cTn id="60" presetID="10" presetClass="entr" presetSubtype="0" fill="hold" nodeType="withEffect">
                                  <p:stCondLst>
                                    <p:cond delay="0"/>
                                  </p:stCondLst>
                                  <p:childTnLst>
                                    <p:set>
                                      <p:cBhvr>
                                        <p:cTn id="61" dur="1" fill="hold">
                                          <p:stCondLst>
                                            <p:cond delay="0"/>
                                          </p:stCondLst>
                                        </p:cTn>
                                        <p:tgtEl>
                                          <p:spTgt spid="104"/>
                                        </p:tgtEl>
                                        <p:attrNameLst>
                                          <p:attrName>style.visibility</p:attrName>
                                        </p:attrNameLst>
                                      </p:cBhvr>
                                      <p:to>
                                        <p:strVal val="visible"/>
                                      </p:to>
                                    </p:set>
                                    <p:animEffect transition="in" filter="fade">
                                      <p:cBhvr>
                                        <p:cTn id="62" dur="500"/>
                                        <p:tgtEl>
                                          <p:spTgt spid="104"/>
                                        </p:tgtEl>
                                      </p:cBhvr>
                                    </p:animEffect>
                                  </p:childTnLst>
                                </p:cTn>
                              </p:par>
                              <p:par>
                                <p:cTn id="63" presetID="10" presetClass="entr" presetSubtype="0" fill="hold" nodeType="withEffect">
                                  <p:stCondLst>
                                    <p:cond delay="0"/>
                                  </p:stCondLst>
                                  <p:childTnLst>
                                    <p:set>
                                      <p:cBhvr>
                                        <p:cTn id="64" dur="1" fill="hold">
                                          <p:stCondLst>
                                            <p:cond delay="0"/>
                                          </p:stCondLst>
                                        </p:cTn>
                                        <p:tgtEl>
                                          <p:spTgt spid="107"/>
                                        </p:tgtEl>
                                        <p:attrNameLst>
                                          <p:attrName>style.visibility</p:attrName>
                                        </p:attrNameLst>
                                      </p:cBhvr>
                                      <p:to>
                                        <p:strVal val="visible"/>
                                      </p:to>
                                    </p:set>
                                    <p:animEffect transition="in" filter="fade">
                                      <p:cBhvr>
                                        <p:cTn id="65" dur="500"/>
                                        <p:tgtEl>
                                          <p:spTgt spid="107"/>
                                        </p:tgtEl>
                                      </p:cBhvr>
                                    </p:animEffect>
                                  </p:childTnLst>
                                </p:cTn>
                              </p:par>
                              <p:par>
                                <p:cTn id="66" presetID="10" presetClass="entr" presetSubtype="0" fill="hold" nodeType="withEffect">
                                  <p:stCondLst>
                                    <p:cond delay="0"/>
                                  </p:stCondLst>
                                  <p:childTnLst>
                                    <p:set>
                                      <p:cBhvr>
                                        <p:cTn id="67" dur="1" fill="hold">
                                          <p:stCondLst>
                                            <p:cond delay="0"/>
                                          </p:stCondLst>
                                        </p:cTn>
                                        <p:tgtEl>
                                          <p:spTgt spid="112"/>
                                        </p:tgtEl>
                                        <p:attrNameLst>
                                          <p:attrName>style.visibility</p:attrName>
                                        </p:attrNameLst>
                                      </p:cBhvr>
                                      <p:to>
                                        <p:strVal val="visible"/>
                                      </p:to>
                                    </p:set>
                                    <p:animEffect transition="in" filter="fade">
                                      <p:cBhvr>
                                        <p:cTn id="68" dur="500"/>
                                        <p:tgtEl>
                                          <p:spTgt spid="112"/>
                                        </p:tgtEl>
                                      </p:cBhvr>
                                    </p:animEffect>
                                  </p:childTnLst>
                                </p:cTn>
                              </p:par>
                              <p:par>
                                <p:cTn id="69" presetID="10" presetClass="entr" presetSubtype="0" fill="hold" nodeType="withEffect">
                                  <p:stCondLst>
                                    <p:cond delay="0"/>
                                  </p:stCondLst>
                                  <p:childTnLst>
                                    <p:set>
                                      <p:cBhvr>
                                        <p:cTn id="70" dur="1" fill="hold">
                                          <p:stCondLst>
                                            <p:cond delay="0"/>
                                          </p:stCondLst>
                                        </p:cTn>
                                        <p:tgtEl>
                                          <p:spTgt spid="113"/>
                                        </p:tgtEl>
                                        <p:attrNameLst>
                                          <p:attrName>style.visibility</p:attrName>
                                        </p:attrNameLst>
                                      </p:cBhvr>
                                      <p:to>
                                        <p:strVal val="visible"/>
                                      </p:to>
                                    </p:set>
                                    <p:animEffect transition="in" filter="fade">
                                      <p:cBhvr>
                                        <p:cTn id="71" dur="500"/>
                                        <p:tgtEl>
                                          <p:spTgt spid="113"/>
                                        </p:tgtEl>
                                      </p:cBhvr>
                                    </p:animEffect>
                                  </p:childTnLst>
                                </p:cTn>
                              </p:par>
                              <p:par>
                                <p:cTn id="72" presetID="10" presetClass="entr" presetSubtype="0" fill="hold" nodeType="withEffect">
                                  <p:stCondLst>
                                    <p:cond delay="0"/>
                                  </p:stCondLst>
                                  <p:childTnLst>
                                    <p:set>
                                      <p:cBhvr>
                                        <p:cTn id="73" dur="1" fill="hold">
                                          <p:stCondLst>
                                            <p:cond delay="0"/>
                                          </p:stCondLst>
                                        </p:cTn>
                                        <p:tgtEl>
                                          <p:spTgt spid="116"/>
                                        </p:tgtEl>
                                        <p:attrNameLst>
                                          <p:attrName>style.visibility</p:attrName>
                                        </p:attrNameLst>
                                      </p:cBhvr>
                                      <p:to>
                                        <p:strVal val="visible"/>
                                      </p:to>
                                    </p:set>
                                    <p:animEffect transition="in" filter="fade">
                                      <p:cBhvr>
                                        <p:cTn id="74" dur="500"/>
                                        <p:tgtEl>
                                          <p:spTgt spid="116"/>
                                        </p:tgtEl>
                                      </p:cBhvr>
                                    </p:animEffect>
                                  </p:childTnLst>
                                </p:cTn>
                              </p:par>
                              <p:par>
                                <p:cTn id="75" presetID="10" presetClass="entr" presetSubtype="0" fill="hold" nodeType="withEffect">
                                  <p:stCondLst>
                                    <p:cond delay="0"/>
                                  </p:stCondLst>
                                  <p:childTnLst>
                                    <p:set>
                                      <p:cBhvr>
                                        <p:cTn id="76" dur="1" fill="hold">
                                          <p:stCondLst>
                                            <p:cond delay="0"/>
                                          </p:stCondLst>
                                        </p:cTn>
                                        <p:tgtEl>
                                          <p:spTgt spid="119"/>
                                        </p:tgtEl>
                                        <p:attrNameLst>
                                          <p:attrName>style.visibility</p:attrName>
                                        </p:attrNameLst>
                                      </p:cBhvr>
                                      <p:to>
                                        <p:strVal val="visible"/>
                                      </p:to>
                                    </p:set>
                                    <p:animEffect transition="in" filter="fade">
                                      <p:cBhvr>
                                        <p:cTn id="77" dur="500"/>
                                        <p:tgtEl>
                                          <p:spTgt spid="119"/>
                                        </p:tgtEl>
                                      </p:cBhvr>
                                    </p:animEffect>
                                  </p:childTnLst>
                                </p:cTn>
                              </p:par>
                              <p:par>
                                <p:cTn id="78" presetID="10" presetClass="entr" presetSubtype="0" fill="hold" nodeType="withEffect">
                                  <p:stCondLst>
                                    <p:cond delay="0"/>
                                  </p:stCondLst>
                                  <p:childTnLst>
                                    <p:set>
                                      <p:cBhvr>
                                        <p:cTn id="79" dur="1" fill="hold">
                                          <p:stCondLst>
                                            <p:cond delay="0"/>
                                          </p:stCondLst>
                                        </p:cTn>
                                        <p:tgtEl>
                                          <p:spTgt spid="122"/>
                                        </p:tgtEl>
                                        <p:attrNameLst>
                                          <p:attrName>style.visibility</p:attrName>
                                        </p:attrNameLst>
                                      </p:cBhvr>
                                      <p:to>
                                        <p:strVal val="visible"/>
                                      </p:to>
                                    </p:set>
                                    <p:animEffect transition="in" filter="fade">
                                      <p:cBhvr>
                                        <p:cTn id="80" dur="500"/>
                                        <p:tgtEl>
                                          <p:spTgt spid="122"/>
                                        </p:tgtEl>
                                      </p:cBhvr>
                                    </p:animEffect>
                                  </p:childTnLst>
                                </p:cTn>
                              </p:par>
                              <p:par>
                                <p:cTn id="81" presetID="10" presetClass="entr" presetSubtype="0" fill="hold" nodeType="withEffect">
                                  <p:stCondLst>
                                    <p:cond delay="0"/>
                                  </p:stCondLst>
                                  <p:childTnLst>
                                    <p:set>
                                      <p:cBhvr>
                                        <p:cTn id="82" dur="1" fill="hold">
                                          <p:stCondLst>
                                            <p:cond delay="0"/>
                                          </p:stCondLst>
                                        </p:cTn>
                                        <p:tgtEl>
                                          <p:spTgt spid="123"/>
                                        </p:tgtEl>
                                        <p:attrNameLst>
                                          <p:attrName>style.visibility</p:attrName>
                                        </p:attrNameLst>
                                      </p:cBhvr>
                                      <p:to>
                                        <p:strVal val="visible"/>
                                      </p:to>
                                    </p:set>
                                    <p:animEffect transition="in" filter="fade">
                                      <p:cBhvr>
                                        <p:cTn id="83" dur="500"/>
                                        <p:tgtEl>
                                          <p:spTgt spid="123"/>
                                        </p:tgtEl>
                                      </p:cBhvr>
                                    </p:animEffect>
                                  </p:childTnLst>
                                </p:cTn>
                              </p:par>
                              <p:par>
                                <p:cTn id="84" presetID="10" presetClass="entr" presetSubtype="0" fill="hold" nodeType="withEffect">
                                  <p:stCondLst>
                                    <p:cond delay="0"/>
                                  </p:stCondLst>
                                  <p:childTnLst>
                                    <p:set>
                                      <p:cBhvr>
                                        <p:cTn id="85" dur="1" fill="hold">
                                          <p:stCondLst>
                                            <p:cond delay="0"/>
                                          </p:stCondLst>
                                        </p:cTn>
                                        <p:tgtEl>
                                          <p:spTgt spid="124"/>
                                        </p:tgtEl>
                                        <p:attrNameLst>
                                          <p:attrName>style.visibility</p:attrName>
                                        </p:attrNameLst>
                                      </p:cBhvr>
                                      <p:to>
                                        <p:strVal val="visible"/>
                                      </p:to>
                                    </p:set>
                                    <p:animEffect transition="in" filter="fade">
                                      <p:cBhvr>
                                        <p:cTn id="86" dur="500"/>
                                        <p:tgtEl>
                                          <p:spTgt spid="124"/>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25"/>
                                        </p:tgtEl>
                                        <p:attrNameLst>
                                          <p:attrName>style.visibility</p:attrName>
                                        </p:attrNameLst>
                                      </p:cBhvr>
                                      <p:to>
                                        <p:strVal val="visible"/>
                                      </p:to>
                                    </p:set>
                                    <p:animEffect transition="in" filter="fade">
                                      <p:cBhvr>
                                        <p:cTn id="89" dur="500"/>
                                        <p:tgtEl>
                                          <p:spTgt spid="125"/>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26"/>
                                        </p:tgtEl>
                                        <p:attrNameLst>
                                          <p:attrName>style.visibility</p:attrName>
                                        </p:attrNameLst>
                                      </p:cBhvr>
                                      <p:to>
                                        <p:strVal val="visible"/>
                                      </p:to>
                                    </p:set>
                                    <p:animEffect transition="in" filter="fade">
                                      <p:cBhvr>
                                        <p:cTn id="92" dur="500"/>
                                        <p:tgtEl>
                                          <p:spTgt spid="126"/>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63">
                                            <p:txEl>
                                              <p:pRg st="1" end="1"/>
                                            </p:txEl>
                                          </p:spTgt>
                                        </p:tgtEl>
                                        <p:attrNameLst>
                                          <p:attrName>style.visibility</p:attrName>
                                        </p:attrNameLst>
                                      </p:cBhvr>
                                      <p:to>
                                        <p:strVal val="visible"/>
                                      </p:to>
                                    </p:set>
                                    <p:animEffect transition="in" filter="fade">
                                      <p:cBhvr>
                                        <p:cTn id="97" dur="500"/>
                                        <p:tgtEl>
                                          <p:spTgt spid="63">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nodeType="clickEffect">
                                  <p:stCondLst>
                                    <p:cond delay="0"/>
                                  </p:stCondLst>
                                  <p:childTnLst>
                                    <p:set>
                                      <p:cBhvr>
                                        <p:cTn id="101" dur="1" fill="hold">
                                          <p:stCondLst>
                                            <p:cond delay="0"/>
                                          </p:stCondLst>
                                        </p:cTn>
                                        <p:tgtEl>
                                          <p:spTgt spid="133">
                                            <p:txEl>
                                              <p:pRg st="0" end="0"/>
                                            </p:txEl>
                                          </p:spTgt>
                                        </p:tgtEl>
                                        <p:attrNameLst>
                                          <p:attrName>style.visibility</p:attrName>
                                        </p:attrNameLst>
                                      </p:cBhvr>
                                      <p:to>
                                        <p:strVal val="visible"/>
                                      </p:to>
                                    </p:set>
                                    <p:animEffect transition="in" filter="fade">
                                      <p:cBhvr>
                                        <p:cTn id="102" dur="500"/>
                                        <p:tgtEl>
                                          <p:spTgt spid="133">
                                            <p:txEl>
                                              <p:pRg st="0" end="0"/>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nodeType="clickEffect">
                                  <p:stCondLst>
                                    <p:cond delay="0"/>
                                  </p:stCondLst>
                                  <p:childTnLst>
                                    <p:set>
                                      <p:cBhvr>
                                        <p:cTn id="106" dur="1" fill="hold">
                                          <p:stCondLst>
                                            <p:cond delay="0"/>
                                          </p:stCondLst>
                                        </p:cTn>
                                        <p:tgtEl>
                                          <p:spTgt spid="133">
                                            <p:txEl>
                                              <p:pRg st="1" end="1"/>
                                            </p:txEl>
                                          </p:spTgt>
                                        </p:tgtEl>
                                        <p:attrNameLst>
                                          <p:attrName>style.visibility</p:attrName>
                                        </p:attrNameLst>
                                      </p:cBhvr>
                                      <p:to>
                                        <p:strVal val="visible"/>
                                      </p:to>
                                    </p:set>
                                    <p:animEffect transition="in" filter="fade">
                                      <p:cBhvr>
                                        <p:cTn id="107" dur="500"/>
                                        <p:tgtEl>
                                          <p:spTgt spid="13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 grpId="0" animBg="1"/>
      <p:bldP spid="12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Exercise if time?</a:t>
            </a:r>
          </a:p>
        </p:txBody>
      </p:sp>
      <p:sp>
        <p:nvSpPr>
          <p:cNvPr id="3" name="Content Placeholder 2"/>
          <p:cNvSpPr>
            <a:spLocks noGrp="1"/>
          </p:cNvSpPr>
          <p:nvPr>
            <p:ph idx="1"/>
          </p:nvPr>
        </p:nvSpPr>
        <p:spPr/>
        <p:txBody>
          <a:bodyPr>
            <a:normAutofit/>
          </a:bodyPr>
          <a:lstStyle/>
          <a:p>
            <a:r>
              <a:rPr lang="en-US" dirty="0"/>
              <a:t>Using the union-by-rank and path-compression optimized implementations of disjoint-sets draw the resulting forest caused by these calls:</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makeSet(a)</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makeSet(b)</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makeSet(c)</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makeSet(d)</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makeSet(h)</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union(c, 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union(d, e)</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union(a, c)</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union(g, h)</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union(b, 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union(g, f)</a:t>
            </a:r>
          </a:p>
          <a:p>
            <a:pPr marL="228600" indent="-228600">
              <a:spcBef>
                <a:spcPts val="600"/>
              </a:spcBef>
              <a:buClr>
                <a:srgbClr val="B6A479"/>
              </a:buClr>
              <a:buFont typeface="+mj-lt"/>
              <a:buAutoNum type="arabicPeriod"/>
            </a:pPr>
            <a:r>
              <a:rPr lang="en-US" sz="1400" dirty="0">
                <a:latin typeface="Courier New" panose="02070309020205020404" pitchFamily="49" charset="0"/>
                <a:cs typeface="Courier New" panose="02070309020205020404" pitchFamily="49" charset="0"/>
              </a:rPr>
              <a:t>union(b, c)</a:t>
            </a:r>
          </a:p>
        </p:txBody>
      </p:sp>
      <p:sp>
        <p:nvSpPr>
          <p:cNvPr id="4" name="Footer Placeholder 3"/>
          <p:cNvSpPr>
            <a:spLocks noGrp="1"/>
          </p:cNvSpPr>
          <p:nvPr>
            <p:ph type="ftr" sz="quarter" idx="11"/>
          </p:nvPr>
        </p:nvSpPr>
        <p:spPr/>
        <p:txBody>
          <a:bodyPr/>
          <a:lstStyle/>
          <a:p>
            <a:r>
              <a:rPr lang="en-US" dirty="0"/>
              <a:t>CSE 373 SP 18 - Kasey Champion</a:t>
            </a:r>
          </a:p>
        </p:txBody>
      </p:sp>
      <p:sp>
        <p:nvSpPr>
          <p:cNvPr id="5" name="Slide Number Placeholder 4"/>
          <p:cNvSpPr>
            <a:spLocks noGrp="1"/>
          </p:cNvSpPr>
          <p:nvPr>
            <p:ph type="sldNum" sz="quarter" idx="12"/>
          </p:nvPr>
        </p:nvSpPr>
        <p:spPr/>
        <p:txBody>
          <a:bodyPr/>
          <a:lstStyle/>
          <a:p>
            <a:fld id="{659665DE-58FC-41F4-AC58-2C90A5E00527}" type="slidenum">
              <a:rPr lang="en-US" smtClean="0"/>
              <a:t>36</a:t>
            </a:fld>
            <a:endParaRPr lang="en-US"/>
          </a:p>
        </p:txBody>
      </p:sp>
    </p:spTree>
    <p:extLst>
      <p:ext uri="{BB962C8B-B14F-4D97-AF65-F5344CB8AC3E}">
        <p14:creationId xmlns:p14="http://schemas.microsoft.com/office/powerpoint/2010/main" val="397541938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4005D-2570-4AAA-97FC-E9CF87660CAB}"/>
              </a:ext>
            </a:extLst>
          </p:cNvPr>
          <p:cNvSpPr>
            <a:spLocks noGrp="1"/>
          </p:cNvSpPr>
          <p:nvPr>
            <p:ph type="title"/>
          </p:nvPr>
        </p:nvSpPr>
        <p:spPr/>
        <p:txBody>
          <a:bodyPr/>
          <a:lstStyle/>
          <a:p>
            <a:r>
              <a:rPr lang="en-US" dirty="0"/>
              <a:t>Optimized Disjoint Set Runtime</a:t>
            </a:r>
          </a:p>
        </p:txBody>
      </p:sp>
      <p:sp>
        <p:nvSpPr>
          <p:cNvPr id="3" name="Content Placeholder 2">
            <a:extLst>
              <a:ext uri="{FF2B5EF4-FFF2-40B4-BE49-F238E27FC236}">
                <a16:creationId xmlns:a16="http://schemas.microsoft.com/office/drawing/2014/main" id="{02451A80-EB66-4FDC-97B8-FF8BDE1700CB}"/>
              </a:ext>
            </a:extLst>
          </p:cNvPr>
          <p:cNvSpPr>
            <a:spLocks noGrp="1"/>
          </p:cNvSpPr>
          <p:nvPr>
            <p:ph idx="1"/>
          </p:nvPr>
        </p:nvSpPr>
        <p:spPr/>
        <p:txBody>
          <a:bodyPr>
            <a:normAutofit/>
          </a:bodyPr>
          <a:lstStyle/>
          <a:p>
            <a:r>
              <a:rPr lang="en-US" b="1" u="sng" dirty="0" err="1"/>
              <a:t>makeSet</a:t>
            </a:r>
            <a:r>
              <a:rPr lang="en-US" b="1" u="sng" dirty="0"/>
              <a:t>(x)</a:t>
            </a:r>
          </a:p>
          <a:p>
            <a:r>
              <a:rPr lang="en-US" dirty="0"/>
              <a:t> </a:t>
            </a:r>
            <a:r>
              <a:rPr lang="en-US" dirty="0">
                <a:solidFill>
                  <a:srgbClr val="B6A479"/>
                </a:solidFill>
              </a:rPr>
              <a:t>Without Optimizations</a:t>
            </a:r>
          </a:p>
          <a:p>
            <a:r>
              <a:rPr lang="en-US" dirty="0">
                <a:solidFill>
                  <a:srgbClr val="4C3282"/>
                </a:solidFill>
              </a:rPr>
              <a:t> With Optimizations</a:t>
            </a:r>
          </a:p>
          <a:p>
            <a:r>
              <a:rPr lang="en-US" b="1" u="sng" dirty="0" err="1"/>
              <a:t>findSet</a:t>
            </a:r>
            <a:r>
              <a:rPr lang="en-US" b="1" u="sng" dirty="0"/>
              <a:t>(x)</a:t>
            </a:r>
          </a:p>
          <a:p>
            <a:r>
              <a:rPr lang="en-US" dirty="0">
                <a:solidFill>
                  <a:srgbClr val="B6A479"/>
                </a:solidFill>
              </a:rPr>
              <a:t> Without Optimizations</a:t>
            </a:r>
          </a:p>
          <a:p>
            <a:r>
              <a:rPr lang="en-US" dirty="0"/>
              <a:t> </a:t>
            </a:r>
            <a:r>
              <a:rPr lang="en-US" dirty="0">
                <a:solidFill>
                  <a:srgbClr val="4C3282"/>
                </a:solidFill>
              </a:rPr>
              <a:t>With Optimizations</a:t>
            </a:r>
          </a:p>
          <a:p>
            <a:r>
              <a:rPr lang="en-US" b="1" u="sng" dirty="0"/>
              <a:t>union(x, y)</a:t>
            </a:r>
          </a:p>
          <a:p>
            <a:r>
              <a:rPr lang="en-US" dirty="0"/>
              <a:t> </a:t>
            </a:r>
            <a:r>
              <a:rPr lang="en-US" dirty="0">
                <a:solidFill>
                  <a:srgbClr val="B6A479"/>
                </a:solidFill>
              </a:rPr>
              <a:t>Without Optimizations</a:t>
            </a:r>
          </a:p>
          <a:p>
            <a:r>
              <a:rPr lang="en-US" dirty="0">
                <a:solidFill>
                  <a:srgbClr val="4C3282"/>
                </a:solidFill>
              </a:rPr>
              <a:t> With Optimizations</a:t>
            </a:r>
          </a:p>
        </p:txBody>
      </p:sp>
      <p:sp>
        <p:nvSpPr>
          <p:cNvPr id="4" name="Footer Placeholder 3">
            <a:extLst>
              <a:ext uri="{FF2B5EF4-FFF2-40B4-BE49-F238E27FC236}">
                <a16:creationId xmlns:a16="http://schemas.microsoft.com/office/drawing/2014/main" id="{F41FC942-39CA-433B-BB2F-4C1C577C737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83DEDF1C-3D83-4E0E-9FCE-777A8E8B5CB8}"/>
              </a:ext>
            </a:extLst>
          </p:cNvPr>
          <p:cNvSpPr>
            <a:spLocks noGrp="1"/>
          </p:cNvSpPr>
          <p:nvPr>
            <p:ph type="sldNum" sz="quarter" idx="12"/>
          </p:nvPr>
        </p:nvSpPr>
        <p:spPr/>
        <p:txBody>
          <a:bodyPr/>
          <a:lstStyle/>
          <a:p>
            <a:fld id="{659665DE-58FC-41F4-AC58-2C90A5E00527}" type="slidenum">
              <a:rPr lang="en-US" smtClean="0"/>
              <a:t>37</a:t>
            </a:fld>
            <a:endParaRPr lang="en-US"/>
          </a:p>
        </p:txBody>
      </p:sp>
      <p:sp>
        <p:nvSpPr>
          <p:cNvPr id="6" name="TextBox 5">
            <a:extLst>
              <a:ext uri="{FF2B5EF4-FFF2-40B4-BE49-F238E27FC236}">
                <a16:creationId xmlns:a16="http://schemas.microsoft.com/office/drawing/2014/main" id="{7E0DBBBA-217E-4EB4-AFE3-152B6CCD50EC}"/>
              </a:ext>
            </a:extLst>
          </p:cNvPr>
          <p:cNvSpPr txBox="1"/>
          <p:nvPr/>
        </p:nvSpPr>
        <p:spPr>
          <a:xfrm>
            <a:off x="3684270" y="1923797"/>
            <a:ext cx="667170"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O(1)</a:t>
            </a:r>
          </a:p>
        </p:txBody>
      </p:sp>
      <p:sp>
        <p:nvSpPr>
          <p:cNvPr id="7" name="TextBox 6">
            <a:extLst>
              <a:ext uri="{FF2B5EF4-FFF2-40B4-BE49-F238E27FC236}">
                <a16:creationId xmlns:a16="http://schemas.microsoft.com/office/drawing/2014/main" id="{0AF99FCA-6250-4EB8-888A-10974926DCD8}"/>
              </a:ext>
            </a:extLst>
          </p:cNvPr>
          <p:cNvSpPr txBox="1"/>
          <p:nvPr/>
        </p:nvSpPr>
        <p:spPr>
          <a:xfrm>
            <a:off x="3684270" y="2429175"/>
            <a:ext cx="667170"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O(1)</a:t>
            </a:r>
          </a:p>
        </p:txBody>
      </p:sp>
      <p:sp>
        <p:nvSpPr>
          <p:cNvPr id="8" name="TextBox 7">
            <a:extLst>
              <a:ext uri="{FF2B5EF4-FFF2-40B4-BE49-F238E27FC236}">
                <a16:creationId xmlns:a16="http://schemas.microsoft.com/office/drawing/2014/main" id="{8DD572C4-DB0A-4210-AA58-C53AADE51B4F}"/>
              </a:ext>
            </a:extLst>
          </p:cNvPr>
          <p:cNvSpPr txBox="1"/>
          <p:nvPr/>
        </p:nvSpPr>
        <p:spPr>
          <a:xfrm>
            <a:off x="3757954" y="3394546"/>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9" name="TextBox 8">
            <a:extLst>
              <a:ext uri="{FF2B5EF4-FFF2-40B4-BE49-F238E27FC236}">
                <a16:creationId xmlns:a16="http://schemas.microsoft.com/office/drawing/2014/main" id="{45BDA209-E75E-4D96-9A44-CD07EB03955D}"/>
              </a:ext>
            </a:extLst>
          </p:cNvPr>
          <p:cNvSpPr txBox="1"/>
          <p:nvPr/>
        </p:nvSpPr>
        <p:spPr>
          <a:xfrm>
            <a:off x="3719691" y="4813935"/>
            <a:ext cx="716863" cy="430887"/>
          </a:xfrm>
          <a:prstGeom prst="rect">
            <a:avLst/>
          </a:prstGeom>
          <a:noFill/>
        </p:spPr>
        <p:txBody>
          <a:bodyPr wrap="none" rtlCol="0">
            <a:spAutoFit/>
          </a:bodyPr>
          <a:lstStyle/>
          <a:p>
            <a:r>
              <a:rPr lang="en-US" sz="2200" b="1" dirty="0">
                <a:solidFill>
                  <a:srgbClr val="B6A479"/>
                </a:solidFill>
                <a:latin typeface="Segoe UI Semilight" panose="020B0402040204020203" pitchFamily="34" charset="0"/>
                <a:cs typeface="Segoe UI Semilight" panose="020B0402040204020203" pitchFamily="34" charset="0"/>
              </a:rPr>
              <a:t>O(n)</a:t>
            </a:r>
          </a:p>
        </p:txBody>
      </p:sp>
      <p:sp>
        <p:nvSpPr>
          <p:cNvPr id="10" name="TextBox 9">
            <a:extLst>
              <a:ext uri="{FF2B5EF4-FFF2-40B4-BE49-F238E27FC236}">
                <a16:creationId xmlns:a16="http://schemas.microsoft.com/office/drawing/2014/main" id="{73DB0A4F-CD60-4678-AD35-758833DBF9A2}"/>
              </a:ext>
            </a:extLst>
          </p:cNvPr>
          <p:cNvSpPr txBox="1"/>
          <p:nvPr/>
        </p:nvSpPr>
        <p:spPr>
          <a:xfrm>
            <a:off x="3757954" y="3854486"/>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
        <p:nvSpPr>
          <p:cNvPr id="11" name="TextBox 10">
            <a:extLst>
              <a:ext uri="{FF2B5EF4-FFF2-40B4-BE49-F238E27FC236}">
                <a16:creationId xmlns:a16="http://schemas.microsoft.com/office/drawing/2014/main" id="{8B9AA557-8CDC-482E-91E6-E02B1863603E}"/>
              </a:ext>
            </a:extLst>
          </p:cNvPr>
          <p:cNvSpPr txBox="1"/>
          <p:nvPr/>
        </p:nvSpPr>
        <p:spPr>
          <a:xfrm>
            <a:off x="3719691" y="5245491"/>
            <a:ext cx="4376519" cy="430887"/>
          </a:xfrm>
          <a:prstGeom prst="rect">
            <a:avLst/>
          </a:prstGeom>
          <a:noFill/>
        </p:spPr>
        <p:txBody>
          <a:bodyPr wrap="none" rtlCol="0">
            <a:spAutoFit/>
          </a:bodyPr>
          <a:lstStyle/>
          <a:p>
            <a:r>
              <a:rPr lang="en-US" sz="2200" b="1" dirty="0">
                <a:solidFill>
                  <a:srgbClr val="4C3282"/>
                </a:solidFill>
                <a:latin typeface="Segoe UI Semilight" panose="020B0402040204020203" pitchFamily="34" charset="0"/>
                <a:cs typeface="Segoe UI Semilight" panose="020B0402040204020203" pitchFamily="34" charset="0"/>
              </a:rPr>
              <a:t>Best case: O(1) Worst case: O(</a:t>
            </a:r>
            <a:r>
              <a:rPr lang="en-US" sz="2200" b="1" dirty="0" err="1">
                <a:solidFill>
                  <a:srgbClr val="4C3282"/>
                </a:solidFill>
                <a:latin typeface="Segoe UI Semilight" panose="020B0402040204020203" pitchFamily="34" charset="0"/>
                <a:cs typeface="Segoe UI Semilight" panose="020B0402040204020203" pitchFamily="34" charset="0"/>
              </a:rPr>
              <a:t>logn</a:t>
            </a:r>
            <a:r>
              <a:rPr lang="en-US" sz="2200" b="1" dirty="0">
                <a:solidFill>
                  <a:srgbClr val="4C3282"/>
                </a:solidFill>
                <a:latin typeface="Segoe UI Semilight" panose="020B0402040204020203" pitchFamily="34" charset="0"/>
                <a:cs typeface="Segoe UI Semilight" panose="020B0402040204020203" pitchFamily="34" charset="0"/>
              </a:rPr>
              <a:t>)</a:t>
            </a:r>
          </a:p>
        </p:txBody>
      </p:sp>
    </p:spTree>
    <p:extLst>
      <p:ext uri="{BB962C8B-B14F-4D97-AF65-F5344CB8AC3E}">
        <p14:creationId xmlns:p14="http://schemas.microsoft.com/office/powerpoint/2010/main" val="276874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BA3C6-304B-4D45-AFE3-C2379687C751}"/>
              </a:ext>
            </a:extLst>
          </p:cNvPr>
          <p:cNvSpPr>
            <a:spLocks noGrp="1"/>
          </p:cNvSpPr>
          <p:nvPr>
            <p:ph type="title"/>
          </p:nvPr>
        </p:nvSpPr>
        <p:spPr/>
        <p:txBody>
          <a:bodyPr/>
          <a:lstStyle/>
          <a:p>
            <a:r>
              <a:rPr lang="en-US" dirty="0"/>
              <a:t>Next time</a:t>
            </a:r>
          </a:p>
        </p:txBody>
      </p:sp>
      <p:sp>
        <p:nvSpPr>
          <p:cNvPr id="3" name="Content Placeholder 2">
            <a:extLst>
              <a:ext uri="{FF2B5EF4-FFF2-40B4-BE49-F238E27FC236}">
                <a16:creationId xmlns:a16="http://schemas.microsoft.com/office/drawing/2014/main" id="{3C0B81D9-9D71-9B4E-88C6-2F828DACA532}"/>
              </a:ext>
            </a:extLst>
          </p:cNvPr>
          <p:cNvSpPr>
            <a:spLocks noGrp="1"/>
          </p:cNvSpPr>
          <p:nvPr>
            <p:ph idx="1"/>
          </p:nvPr>
        </p:nvSpPr>
        <p:spPr/>
        <p:txBody>
          <a:bodyPr/>
          <a:lstStyle/>
          <a:p>
            <a:r>
              <a:rPr lang="en-US" dirty="0"/>
              <a:t>- union should call </a:t>
            </a:r>
            <a:r>
              <a:rPr lang="en-US" dirty="0" err="1"/>
              <a:t>findMin</a:t>
            </a:r>
            <a:r>
              <a:rPr lang="en-US" dirty="0"/>
              <a:t> to get access to the root of the trees</a:t>
            </a:r>
          </a:p>
          <a:p>
            <a:r>
              <a:rPr lang="en-US" dirty="0"/>
              <a:t>- why rank is an approximation of height</a:t>
            </a:r>
          </a:p>
          <a:p>
            <a:r>
              <a:rPr lang="en-US" dirty="0"/>
              <a:t>- array representation instead of tree</a:t>
            </a:r>
          </a:p>
          <a:p>
            <a:r>
              <a:rPr lang="en-US" dirty="0"/>
              <a:t>- more practice!</a:t>
            </a:r>
          </a:p>
          <a:p>
            <a:endParaRPr lang="en-US" dirty="0"/>
          </a:p>
        </p:txBody>
      </p:sp>
      <p:sp>
        <p:nvSpPr>
          <p:cNvPr id="4" name="Footer Placeholder 3">
            <a:extLst>
              <a:ext uri="{FF2B5EF4-FFF2-40B4-BE49-F238E27FC236}">
                <a16:creationId xmlns:a16="http://schemas.microsoft.com/office/drawing/2014/main" id="{6BD999A6-A59A-C549-B51D-65BC7833820F}"/>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F0610D43-ED5E-804D-960B-BB1DFB4A5993}"/>
              </a:ext>
            </a:extLst>
          </p:cNvPr>
          <p:cNvSpPr>
            <a:spLocks noGrp="1"/>
          </p:cNvSpPr>
          <p:nvPr>
            <p:ph type="sldNum" sz="quarter" idx="12"/>
          </p:nvPr>
        </p:nvSpPr>
        <p:spPr/>
        <p:txBody>
          <a:bodyPr/>
          <a:lstStyle/>
          <a:p>
            <a:fld id="{659665DE-58FC-41F4-AC58-2C90A5E00527}" type="slidenum">
              <a:rPr lang="en-US" smtClean="0"/>
              <a:t>38</a:t>
            </a:fld>
            <a:endParaRPr lang="en-US"/>
          </a:p>
        </p:txBody>
      </p:sp>
    </p:spTree>
    <p:extLst>
      <p:ext uri="{BB962C8B-B14F-4D97-AF65-F5344CB8AC3E}">
        <p14:creationId xmlns:p14="http://schemas.microsoft.com/office/powerpoint/2010/main" val="9119640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31B646-71A5-2449-A6CD-BC216C048E3B}"/>
              </a:ext>
            </a:extLst>
          </p:cNvPr>
          <p:cNvSpPr>
            <a:spLocks noGrp="1"/>
          </p:cNvSpPr>
          <p:nvPr>
            <p:ph type="title"/>
          </p:nvPr>
        </p:nvSpPr>
        <p:spPr/>
        <p:txBody>
          <a:bodyPr/>
          <a:lstStyle/>
          <a:p>
            <a:r>
              <a:rPr lang="en-US" dirty="0"/>
              <a:t>What are we doing today?</a:t>
            </a:r>
          </a:p>
        </p:txBody>
      </p:sp>
      <p:sp>
        <p:nvSpPr>
          <p:cNvPr id="3" name="Content Placeholder 2">
            <a:extLst>
              <a:ext uri="{FF2B5EF4-FFF2-40B4-BE49-F238E27FC236}">
                <a16:creationId xmlns:a16="http://schemas.microsoft.com/office/drawing/2014/main" id="{C5216AF4-7414-744B-A199-C3E5D1EBA589}"/>
              </a:ext>
            </a:extLst>
          </p:cNvPr>
          <p:cNvSpPr>
            <a:spLocks noGrp="1"/>
          </p:cNvSpPr>
          <p:nvPr>
            <p:ph idx="1"/>
          </p:nvPr>
        </p:nvSpPr>
        <p:spPr/>
        <p:txBody>
          <a:bodyPr/>
          <a:lstStyle/>
          <a:p>
            <a:r>
              <a:rPr lang="en-US" sz="2800" dirty="0"/>
              <a:t>- Disjoint Set ADT</a:t>
            </a:r>
          </a:p>
          <a:p>
            <a:r>
              <a:rPr lang="en-US" sz="2800" dirty="0"/>
              <a:t>- Implementing Disjoint Set</a:t>
            </a:r>
          </a:p>
          <a:p>
            <a:endParaRPr lang="en-US" dirty="0"/>
          </a:p>
          <a:p>
            <a:r>
              <a:rPr lang="en-US" dirty="0"/>
              <a:t>Disjoint Set is honestly a very specific ADT/Data structure that has pretty limited realistic uses … but it’s exciting because:</a:t>
            </a:r>
          </a:p>
          <a:p>
            <a:r>
              <a:rPr lang="en-US" dirty="0"/>
              <a:t>- is a cool recap of topics / touches on a bunch of different things we’ve seen in this course (trees, arrays, graphs, optimizing runtime, etc.)</a:t>
            </a:r>
          </a:p>
          <a:p>
            <a:r>
              <a:rPr lang="en-US" dirty="0"/>
              <a:t>- it has a lot of details and is fairly complex – it doesn’t seem like a plus at first, but after you learn this / while you’re learning this…you’ve come along way since lists and being able to learn new complex data structures is a great skill to have built)</a:t>
            </a:r>
          </a:p>
        </p:txBody>
      </p:sp>
      <p:sp>
        <p:nvSpPr>
          <p:cNvPr id="4" name="Footer Placeholder 3">
            <a:extLst>
              <a:ext uri="{FF2B5EF4-FFF2-40B4-BE49-F238E27FC236}">
                <a16:creationId xmlns:a16="http://schemas.microsoft.com/office/drawing/2014/main" id="{9A1368DF-77F9-CE47-97FF-8B6F2DCC6FA3}"/>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E1C75295-F823-2845-96A5-692530B29395}"/>
              </a:ext>
            </a:extLst>
          </p:cNvPr>
          <p:cNvSpPr>
            <a:spLocks noGrp="1"/>
          </p:cNvSpPr>
          <p:nvPr>
            <p:ph type="sldNum" sz="quarter" idx="12"/>
          </p:nvPr>
        </p:nvSpPr>
        <p:spPr/>
        <p:txBody>
          <a:bodyPr/>
          <a:lstStyle/>
          <a:p>
            <a:fld id="{659665DE-58FC-41F4-AC58-2C90A5E00527}" type="slidenum">
              <a:rPr lang="en-US" smtClean="0"/>
              <a:t>4</a:t>
            </a:fld>
            <a:endParaRPr lang="en-US"/>
          </a:p>
        </p:txBody>
      </p:sp>
    </p:spTree>
    <p:extLst>
      <p:ext uri="{BB962C8B-B14F-4D97-AF65-F5344CB8AC3E}">
        <p14:creationId xmlns:p14="http://schemas.microsoft.com/office/powerpoint/2010/main" val="393280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E98FB-3C71-A446-AC4D-F743ED47B976}"/>
              </a:ext>
            </a:extLst>
          </p:cNvPr>
          <p:cNvSpPr>
            <a:spLocks noGrp="1"/>
          </p:cNvSpPr>
          <p:nvPr>
            <p:ph type="title"/>
          </p:nvPr>
        </p:nvSpPr>
        <p:spPr>
          <a:xfrm>
            <a:off x="575239" y="2921666"/>
            <a:ext cx="11187259" cy="1014667"/>
          </a:xfrm>
        </p:spPr>
        <p:txBody>
          <a:bodyPr/>
          <a:lstStyle/>
          <a:p>
            <a:r>
              <a:rPr lang="en-US" dirty="0"/>
              <a:t>The Disjoint Set ADT</a:t>
            </a:r>
          </a:p>
        </p:txBody>
      </p:sp>
      <p:sp>
        <p:nvSpPr>
          <p:cNvPr id="4" name="Footer Placeholder 3">
            <a:extLst>
              <a:ext uri="{FF2B5EF4-FFF2-40B4-BE49-F238E27FC236}">
                <a16:creationId xmlns:a16="http://schemas.microsoft.com/office/drawing/2014/main" id="{5A14C4E8-18C8-D246-BDD0-3F2E2B555D30}"/>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BA3B95A4-373A-5847-8C92-BA3AB7C0D13C}"/>
              </a:ext>
            </a:extLst>
          </p:cNvPr>
          <p:cNvSpPr>
            <a:spLocks noGrp="1"/>
          </p:cNvSpPr>
          <p:nvPr>
            <p:ph type="sldNum" sz="quarter" idx="12"/>
          </p:nvPr>
        </p:nvSpPr>
        <p:spPr/>
        <p:txBody>
          <a:bodyPr/>
          <a:lstStyle/>
          <a:p>
            <a:fld id="{659665DE-58FC-41F4-AC58-2C90A5E00527}" type="slidenum">
              <a:rPr lang="en-US" smtClean="0"/>
              <a:t>5</a:t>
            </a:fld>
            <a:endParaRPr lang="en-US"/>
          </a:p>
        </p:txBody>
      </p:sp>
    </p:spTree>
    <p:extLst>
      <p:ext uri="{BB962C8B-B14F-4D97-AF65-F5344CB8AC3E}">
        <p14:creationId xmlns:p14="http://schemas.microsoft.com/office/powerpoint/2010/main" val="706764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7C94E-1932-F244-9D08-3C5A05CB40C7}"/>
              </a:ext>
            </a:extLst>
          </p:cNvPr>
          <p:cNvSpPr>
            <a:spLocks noGrp="1"/>
          </p:cNvSpPr>
          <p:nvPr>
            <p:ph type="title"/>
          </p:nvPr>
        </p:nvSpPr>
        <p:spPr/>
        <p:txBody>
          <a:bodyPr/>
          <a:lstStyle/>
          <a:p>
            <a:r>
              <a:rPr lang="en-US" dirty="0"/>
              <a:t>Disjoint Sets in mathematics</a:t>
            </a:r>
          </a:p>
        </p:txBody>
      </p:sp>
      <p:sp>
        <p:nvSpPr>
          <p:cNvPr id="3" name="Content Placeholder 2">
            <a:extLst>
              <a:ext uri="{FF2B5EF4-FFF2-40B4-BE49-F238E27FC236}">
                <a16:creationId xmlns:a16="http://schemas.microsoft.com/office/drawing/2014/main" id="{AF3CE3A4-5141-8047-9C91-FE9BE2AF6C16}"/>
              </a:ext>
            </a:extLst>
          </p:cNvPr>
          <p:cNvSpPr>
            <a:spLocks noGrp="1"/>
          </p:cNvSpPr>
          <p:nvPr>
            <p:ph idx="1"/>
          </p:nvPr>
        </p:nvSpPr>
        <p:spPr/>
        <p:txBody>
          <a:bodyPr>
            <a:normAutofit/>
          </a:bodyPr>
          <a:lstStyle/>
          <a:p>
            <a:r>
              <a:rPr lang="en-US" sz="2800" dirty="0"/>
              <a:t>- “In mathematics, two </a:t>
            </a:r>
            <a:r>
              <a:rPr lang="en-US" sz="2800" b="1" dirty="0"/>
              <a:t>sets</a:t>
            </a:r>
            <a:r>
              <a:rPr lang="en-US" sz="2800" dirty="0"/>
              <a:t> are said to be </a:t>
            </a:r>
            <a:r>
              <a:rPr lang="en-US" sz="2800" b="1" dirty="0"/>
              <a:t>disjoint sets</a:t>
            </a:r>
            <a:r>
              <a:rPr lang="en-US" sz="2800" dirty="0"/>
              <a:t> if they have no element in common.” - Wikipedia </a:t>
            </a:r>
          </a:p>
          <a:p>
            <a:r>
              <a:rPr lang="en-US" sz="2800" dirty="0"/>
              <a:t>- disjoint = not overlapping</a:t>
            </a:r>
          </a:p>
          <a:p>
            <a:endParaRPr lang="en-US" sz="2800" dirty="0"/>
          </a:p>
          <a:p>
            <a:endParaRPr lang="en-US" sz="2800" dirty="0"/>
          </a:p>
        </p:txBody>
      </p:sp>
      <p:sp>
        <p:nvSpPr>
          <p:cNvPr id="4" name="Footer Placeholder 3">
            <a:extLst>
              <a:ext uri="{FF2B5EF4-FFF2-40B4-BE49-F238E27FC236}">
                <a16:creationId xmlns:a16="http://schemas.microsoft.com/office/drawing/2014/main" id="{F605C0D9-A808-DA4B-A50B-069C38FAB762}"/>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4D670683-4517-8F40-BCE3-F1E09D8E8C47}"/>
              </a:ext>
            </a:extLst>
          </p:cNvPr>
          <p:cNvSpPr>
            <a:spLocks noGrp="1"/>
          </p:cNvSpPr>
          <p:nvPr>
            <p:ph type="sldNum" sz="quarter" idx="12"/>
          </p:nvPr>
        </p:nvSpPr>
        <p:spPr/>
        <p:txBody>
          <a:bodyPr/>
          <a:lstStyle/>
          <a:p>
            <a:fld id="{659665DE-58FC-41F4-AC58-2C90A5E00527}" type="slidenum">
              <a:rPr lang="en-US" smtClean="0"/>
              <a:t>6</a:t>
            </a:fld>
            <a:endParaRPr lang="en-US"/>
          </a:p>
        </p:txBody>
      </p:sp>
      <p:sp>
        <p:nvSpPr>
          <p:cNvPr id="6" name="Oval 5">
            <a:extLst>
              <a:ext uri="{FF2B5EF4-FFF2-40B4-BE49-F238E27FC236}">
                <a16:creationId xmlns:a16="http://schemas.microsoft.com/office/drawing/2014/main" id="{27D0C2A4-BA60-1741-95D8-94DFCC458B75}"/>
              </a:ext>
            </a:extLst>
          </p:cNvPr>
          <p:cNvSpPr/>
          <p:nvPr/>
        </p:nvSpPr>
        <p:spPr>
          <a:xfrm>
            <a:off x="1019908"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7" name="TextBox 6">
            <a:extLst>
              <a:ext uri="{FF2B5EF4-FFF2-40B4-BE49-F238E27FC236}">
                <a16:creationId xmlns:a16="http://schemas.microsoft.com/office/drawing/2014/main" id="{013E89F8-8AAE-5742-944E-231B20E7D6F4}"/>
              </a:ext>
            </a:extLst>
          </p:cNvPr>
          <p:cNvSpPr txBox="1"/>
          <p:nvPr/>
        </p:nvSpPr>
        <p:spPr>
          <a:xfrm>
            <a:off x="1480723" y="3517277"/>
            <a:ext cx="693908" cy="369332"/>
          </a:xfrm>
          <a:prstGeom prst="rect">
            <a:avLst/>
          </a:prstGeom>
          <a:noFill/>
        </p:spPr>
        <p:txBody>
          <a:bodyPr wrap="none" rtlCol="0">
            <a:spAutoFit/>
          </a:bodyPr>
          <a:lstStyle/>
          <a:p>
            <a:r>
              <a:rPr lang="en-US" dirty="0"/>
              <a:t>Kevin</a:t>
            </a:r>
          </a:p>
        </p:txBody>
      </p:sp>
      <p:sp>
        <p:nvSpPr>
          <p:cNvPr id="8" name="TextBox 7">
            <a:extLst>
              <a:ext uri="{FF2B5EF4-FFF2-40B4-BE49-F238E27FC236}">
                <a16:creationId xmlns:a16="http://schemas.microsoft.com/office/drawing/2014/main" id="{388B8C89-5AE1-6F43-A474-E925856A2884}"/>
              </a:ext>
            </a:extLst>
          </p:cNvPr>
          <p:cNvSpPr txBox="1"/>
          <p:nvPr/>
        </p:nvSpPr>
        <p:spPr>
          <a:xfrm>
            <a:off x="1388357" y="4175035"/>
            <a:ext cx="758541" cy="369332"/>
          </a:xfrm>
          <a:prstGeom prst="rect">
            <a:avLst/>
          </a:prstGeom>
          <a:noFill/>
        </p:spPr>
        <p:txBody>
          <a:bodyPr wrap="none" rtlCol="0">
            <a:spAutoFit/>
          </a:bodyPr>
          <a:lstStyle/>
          <a:p>
            <a:r>
              <a:rPr lang="en-US" dirty="0"/>
              <a:t>Vivian</a:t>
            </a:r>
          </a:p>
        </p:txBody>
      </p:sp>
      <p:sp>
        <p:nvSpPr>
          <p:cNvPr id="9" name="TextBox 8">
            <a:extLst>
              <a:ext uri="{FF2B5EF4-FFF2-40B4-BE49-F238E27FC236}">
                <a16:creationId xmlns:a16="http://schemas.microsoft.com/office/drawing/2014/main" id="{3BEB470A-41EE-394E-BD4C-9B03F92E708B}"/>
              </a:ext>
            </a:extLst>
          </p:cNvPr>
          <p:cNvSpPr txBox="1"/>
          <p:nvPr/>
        </p:nvSpPr>
        <p:spPr>
          <a:xfrm>
            <a:off x="2499200" y="3985001"/>
            <a:ext cx="738857" cy="369332"/>
          </a:xfrm>
          <a:prstGeom prst="rect">
            <a:avLst/>
          </a:prstGeom>
          <a:noFill/>
        </p:spPr>
        <p:txBody>
          <a:bodyPr wrap="none" rtlCol="0">
            <a:spAutoFit/>
          </a:bodyPr>
          <a:lstStyle/>
          <a:p>
            <a:r>
              <a:rPr lang="en-US" dirty="0" err="1"/>
              <a:t>Blarry</a:t>
            </a:r>
            <a:endParaRPr lang="en-US" dirty="0"/>
          </a:p>
        </p:txBody>
      </p:sp>
      <p:sp>
        <p:nvSpPr>
          <p:cNvPr id="10" name="Oval 9">
            <a:extLst>
              <a:ext uri="{FF2B5EF4-FFF2-40B4-BE49-F238E27FC236}">
                <a16:creationId xmlns:a16="http://schemas.microsoft.com/office/drawing/2014/main" id="{D9FC6B6D-9252-A643-844B-892B887782DB}"/>
              </a:ext>
            </a:extLst>
          </p:cNvPr>
          <p:cNvSpPr/>
          <p:nvPr/>
        </p:nvSpPr>
        <p:spPr>
          <a:xfrm>
            <a:off x="3606688"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1" name="TextBox 10">
            <a:extLst>
              <a:ext uri="{FF2B5EF4-FFF2-40B4-BE49-F238E27FC236}">
                <a16:creationId xmlns:a16="http://schemas.microsoft.com/office/drawing/2014/main" id="{EEFD3D93-29DC-8742-9970-87018A5EE398}"/>
              </a:ext>
            </a:extLst>
          </p:cNvPr>
          <p:cNvSpPr txBox="1"/>
          <p:nvPr/>
        </p:nvSpPr>
        <p:spPr>
          <a:xfrm>
            <a:off x="4088656" y="4225807"/>
            <a:ext cx="832344" cy="369332"/>
          </a:xfrm>
          <a:prstGeom prst="rect">
            <a:avLst/>
          </a:prstGeom>
          <a:noFill/>
        </p:spPr>
        <p:txBody>
          <a:bodyPr wrap="none" rtlCol="0">
            <a:spAutoFit/>
          </a:bodyPr>
          <a:lstStyle/>
          <a:p>
            <a:r>
              <a:rPr lang="en-US" dirty="0" err="1"/>
              <a:t>Sherdil</a:t>
            </a:r>
            <a:endParaRPr lang="en-US" dirty="0"/>
          </a:p>
        </p:txBody>
      </p:sp>
      <p:sp>
        <p:nvSpPr>
          <p:cNvPr id="12" name="TextBox 11">
            <a:extLst>
              <a:ext uri="{FF2B5EF4-FFF2-40B4-BE49-F238E27FC236}">
                <a16:creationId xmlns:a16="http://schemas.microsoft.com/office/drawing/2014/main" id="{325B0586-5383-7045-AC82-AA0601CD434A}"/>
              </a:ext>
            </a:extLst>
          </p:cNvPr>
          <p:cNvSpPr txBox="1"/>
          <p:nvPr/>
        </p:nvSpPr>
        <p:spPr>
          <a:xfrm>
            <a:off x="4457700" y="3683596"/>
            <a:ext cx="926600" cy="369332"/>
          </a:xfrm>
          <a:prstGeom prst="rect">
            <a:avLst/>
          </a:prstGeom>
          <a:noFill/>
        </p:spPr>
        <p:txBody>
          <a:bodyPr wrap="none" rtlCol="0">
            <a:spAutoFit/>
          </a:bodyPr>
          <a:lstStyle/>
          <a:p>
            <a:r>
              <a:rPr lang="en-US" dirty="0"/>
              <a:t>Velocity</a:t>
            </a:r>
          </a:p>
        </p:txBody>
      </p:sp>
      <p:sp>
        <p:nvSpPr>
          <p:cNvPr id="13" name="TextBox 12">
            <a:extLst>
              <a:ext uri="{FF2B5EF4-FFF2-40B4-BE49-F238E27FC236}">
                <a16:creationId xmlns:a16="http://schemas.microsoft.com/office/drawing/2014/main" id="{5D524C25-39AE-3E4E-BD92-159A2F728E65}"/>
              </a:ext>
            </a:extLst>
          </p:cNvPr>
          <p:cNvSpPr txBox="1"/>
          <p:nvPr/>
        </p:nvSpPr>
        <p:spPr>
          <a:xfrm>
            <a:off x="1899688" y="5894719"/>
            <a:ext cx="3100464" cy="369332"/>
          </a:xfrm>
          <a:prstGeom prst="rect">
            <a:avLst/>
          </a:prstGeom>
          <a:noFill/>
        </p:spPr>
        <p:txBody>
          <a:bodyPr wrap="none" rtlCol="0">
            <a:spAutoFit/>
          </a:bodyPr>
          <a:lstStyle/>
          <a:p>
            <a:r>
              <a:rPr lang="en-US" dirty="0"/>
              <a:t>These two sets are disjoint sets</a:t>
            </a:r>
          </a:p>
        </p:txBody>
      </p:sp>
      <p:sp>
        <p:nvSpPr>
          <p:cNvPr id="14" name="Oval 13">
            <a:extLst>
              <a:ext uri="{FF2B5EF4-FFF2-40B4-BE49-F238E27FC236}">
                <a16:creationId xmlns:a16="http://schemas.microsoft.com/office/drawing/2014/main" id="{83BB3694-B08C-9645-9BD6-A46A77D71849}"/>
              </a:ext>
            </a:extLst>
          </p:cNvPr>
          <p:cNvSpPr/>
          <p:nvPr/>
        </p:nvSpPr>
        <p:spPr>
          <a:xfrm>
            <a:off x="6720534"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5" name="TextBox 14">
            <a:extLst>
              <a:ext uri="{FF2B5EF4-FFF2-40B4-BE49-F238E27FC236}">
                <a16:creationId xmlns:a16="http://schemas.microsoft.com/office/drawing/2014/main" id="{6AD7F462-46A6-C048-9DF9-4C1CE038E89D}"/>
              </a:ext>
            </a:extLst>
          </p:cNvPr>
          <p:cNvSpPr txBox="1"/>
          <p:nvPr/>
        </p:nvSpPr>
        <p:spPr>
          <a:xfrm>
            <a:off x="7181349" y="3517277"/>
            <a:ext cx="1063304" cy="369332"/>
          </a:xfrm>
          <a:prstGeom prst="rect">
            <a:avLst/>
          </a:prstGeom>
          <a:noFill/>
        </p:spPr>
        <p:txBody>
          <a:bodyPr wrap="none" rtlCol="0">
            <a:spAutoFit/>
          </a:bodyPr>
          <a:lstStyle/>
          <a:p>
            <a:r>
              <a:rPr lang="en-US" dirty="0"/>
              <a:t>Meredith</a:t>
            </a:r>
          </a:p>
        </p:txBody>
      </p:sp>
      <p:sp>
        <p:nvSpPr>
          <p:cNvPr id="17" name="TextBox 16">
            <a:extLst>
              <a:ext uri="{FF2B5EF4-FFF2-40B4-BE49-F238E27FC236}">
                <a16:creationId xmlns:a16="http://schemas.microsoft.com/office/drawing/2014/main" id="{D01D1D61-09A4-DA49-B174-C80861F3F2D7}"/>
              </a:ext>
            </a:extLst>
          </p:cNvPr>
          <p:cNvSpPr txBox="1"/>
          <p:nvPr/>
        </p:nvSpPr>
        <p:spPr>
          <a:xfrm>
            <a:off x="8199826" y="3985001"/>
            <a:ext cx="640945" cy="369332"/>
          </a:xfrm>
          <a:prstGeom prst="rect">
            <a:avLst/>
          </a:prstGeom>
          <a:noFill/>
        </p:spPr>
        <p:txBody>
          <a:bodyPr wrap="none" rtlCol="0">
            <a:spAutoFit/>
          </a:bodyPr>
          <a:lstStyle/>
          <a:p>
            <a:r>
              <a:rPr lang="en-US" dirty="0"/>
              <a:t>Matt</a:t>
            </a:r>
          </a:p>
        </p:txBody>
      </p:sp>
      <p:sp>
        <p:nvSpPr>
          <p:cNvPr id="18" name="Oval 17">
            <a:extLst>
              <a:ext uri="{FF2B5EF4-FFF2-40B4-BE49-F238E27FC236}">
                <a16:creationId xmlns:a16="http://schemas.microsoft.com/office/drawing/2014/main" id="{85FFE0FD-23DC-9549-A71A-567EA4EBEFC0}"/>
              </a:ext>
            </a:extLst>
          </p:cNvPr>
          <p:cNvSpPr/>
          <p:nvPr/>
        </p:nvSpPr>
        <p:spPr>
          <a:xfrm>
            <a:off x="9307314" y="3102373"/>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9" name="TextBox 18">
            <a:extLst>
              <a:ext uri="{FF2B5EF4-FFF2-40B4-BE49-F238E27FC236}">
                <a16:creationId xmlns:a16="http://schemas.microsoft.com/office/drawing/2014/main" id="{E437B77A-CB93-5E49-9C2B-E156591ADD0D}"/>
              </a:ext>
            </a:extLst>
          </p:cNvPr>
          <p:cNvSpPr txBox="1"/>
          <p:nvPr/>
        </p:nvSpPr>
        <p:spPr>
          <a:xfrm>
            <a:off x="10503956" y="3912434"/>
            <a:ext cx="675185" cy="369332"/>
          </a:xfrm>
          <a:prstGeom prst="rect">
            <a:avLst/>
          </a:prstGeom>
          <a:noFill/>
        </p:spPr>
        <p:txBody>
          <a:bodyPr wrap="none" rtlCol="0">
            <a:spAutoFit/>
          </a:bodyPr>
          <a:lstStyle/>
          <a:p>
            <a:r>
              <a:rPr lang="en-US" dirty="0"/>
              <a:t>Brian</a:t>
            </a:r>
          </a:p>
        </p:txBody>
      </p:sp>
      <p:sp>
        <p:nvSpPr>
          <p:cNvPr id="21" name="TextBox 20">
            <a:extLst>
              <a:ext uri="{FF2B5EF4-FFF2-40B4-BE49-F238E27FC236}">
                <a16:creationId xmlns:a16="http://schemas.microsoft.com/office/drawing/2014/main" id="{8D70089D-67BA-C440-8E81-857F2F3CBF2C}"/>
              </a:ext>
            </a:extLst>
          </p:cNvPr>
          <p:cNvSpPr txBox="1"/>
          <p:nvPr/>
        </p:nvSpPr>
        <p:spPr>
          <a:xfrm>
            <a:off x="7582865" y="5943039"/>
            <a:ext cx="3473964" cy="369332"/>
          </a:xfrm>
          <a:prstGeom prst="rect">
            <a:avLst/>
          </a:prstGeom>
          <a:noFill/>
        </p:spPr>
        <p:txBody>
          <a:bodyPr wrap="none" rtlCol="0">
            <a:spAutoFit/>
          </a:bodyPr>
          <a:lstStyle/>
          <a:p>
            <a:r>
              <a:rPr lang="en-US" dirty="0"/>
              <a:t>These two sets are not disjoint sets</a:t>
            </a:r>
          </a:p>
        </p:txBody>
      </p:sp>
      <p:sp>
        <p:nvSpPr>
          <p:cNvPr id="22" name="TextBox 21">
            <a:extLst>
              <a:ext uri="{FF2B5EF4-FFF2-40B4-BE49-F238E27FC236}">
                <a16:creationId xmlns:a16="http://schemas.microsoft.com/office/drawing/2014/main" id="{CDB39FEE-9459-9046-B4BD-2C17A5155683}"/>
              </a:ext>
            </a:extLst>
          </p:cNvPr>
          <p:cNvSpPr txBox="1"/>
          <p:nvPr/>
        </p:nvSpPr>
        <p:spPr>
          <a:xfrm>
            <a:off x="9717565" y="3868262"/>
            <a:ext cx="640945" cy="369332"/>
          </a:xfrm>
          <a:prstGeom prst="rect">
            <a:avLst/>
          </a:prstGeom>
          <a:noFill/>
        </p:spPr>
        <p:txBody>
          <a:bodyPr wrap="none" rtlCol="0">
            <a:spAutoFit/>
          </a:bodyPr>
          <a:lstStyle/>
          <a:p>
            <a:r>
              <a:rPr lang="en-US" dirty="0"/>
              <a:t>Matt</a:t>
            </a:r>
          </a:p>
        </p:txBody>
      </p:sp>
      <p:sp>
        <p:nvSpPr>
          <p:cNvPr id="23" name="TextBox 22">
            <a:extLst>
              <a:ext uri="{FF2B5EF4-FFF2-40B4-BE49-F238E27FC236}">
                <a16:creationId xmlns:a16="http://schemas.microsoft.com/office/drawing/2014/main" id="{5D998C56-A6C5-BE47-B098-85030AEC28CB}"/>
              </a:ext>
            </a:extLst>
          </p:cNvPr>
          <p:cNvSpPr txBox="1"/>
          <p:nvPr/>
        </p:nvSpPr>
        <p:spPr>
          <a:xfrm>
            <a:off x="1791160" y="5236961"/>
            <a:ext cx="766941" cy="369332"/>
          </a:xfrm>
          <a:prstGeom prst="rect">
            <a:avLst/>
          </a:prstGeom>
          <a:noFill/>
        </p:spPr>
        <p:txBody>
          <a:bodyPr wrap="none" rtlCol="0">
            <a:spAutoFit/>
          </a:bodyPr>
          <a:lstStyle/>
          <a:p>
            <a:r>
              <a:rPr lang="en-US" dirty="0"/>
              <a:t>Set #1</a:t>
            </a:r>
          </a:p>
        </p:txBody>
      </p:sp>
      <p:sp>
        <p:nvSpPr>
          <p:cNvPr id="24" name="TextBox 23">
            <a:extLst>
              <a:ext uri="{FF2B5EF4-FFF2-40B4-BE49-F238E27FC236}">
                <a16:creationId xmlns:a16="http://schemas.microsoft.com/office/drawing/2014/main" id="{3F6F7679-C2F1-9F42-B713-DD646602A682}"/>
              </a:ext>
            </a:extLst>
          </p:cNvPr>
          <p:cNvSpPr txBox="1"/>
          <p:nvPr/>
        </p:nvSpPr>
        <p:spPr>
          <a:xfrm>
            <a:off x="4377940" y="5204642"/>
            <a:ext cx="766941" cy="369332"/>
          </a:xfrm>
          <a:prstGeom prst="rect">
            <a:avLst/>
          </a:prstGeom>
          <a:noFill/>
        </p:spPr>
        <p:txBody>
          <a:bodyPr wrap="none" rtlCol="0">
            <a:spAutoFit/>
          </a:bodyPr>
          <a:lstStyle/>
          <a:p>
            <a:r>
              <a:rPr lang="en-US" dirty="0"/>
              <a:t>Set #2</a:t>
            </a:r>
          </a:p>
        </p:txBody>
      </p:sp>
      <p:sp>
        <p:nvSpPr>
          <p:cNvPr id="25" name="TextBox 24">
            <a:extLst>
              <a:ext uri="{FF2B5EF4-FFF2-40B4-BE49-F238E27FC236}">
                <a16:creationId xmlns:a16="http://schemas.microsoft.com/office/drawing/2014/main" id="{0E6D4447-AE4F-A548-AD06-86AB86A351AB}"/>
              </a:ext>
            </a:extLst>
          </p:cNvPr>
          <p:cNvSpPr txBox="1"/>
          <p:nvPr/>
        </p:nvSpPr>
        <p:spPr>
          <a:xfrm>
            <a:off x="7491787" y="5191084"/>
            <a:ext cx="766941" cy="369332"/>
          </a:xfrm>
          <a:prstGeom prst="rect">
            <a:avLst/>
          </a:prstGeom>
          <a:noFill/>
        </p:spPr>
        <p:txBody>
          <a:bodyPr wrap="none" rtlCol="0">
            <a:spAutoFit/>
          </a:bodyPr>
          <a:lstStyle/>
          <a:p>
            <a:r>
              <a:rPr lang="en-US" dirty="0"/>
              <a:t>Set #3</a:t>
            </a:r>
          </a:p>
        </p:txBody>
      </p:sp>
      <p:sp>
        <p:nvSpPr>
          <p:cNvPr id="26" name="TextBox 25">
            <a:extLst>
              <a:ext uri="{FF2B5EF4-FFF2-40B4-BE49-F238E27FC236}">
                <a16:creationId xmlns:a16="http://schemas.microsoft.com/office/drawing/2014/main" id="{EDC2EBFD-E892-A24A-80BD-2E8D12676B76}"/>
              </a:ext>
            </a:extLst>
          </p:cNvPr>
          <p:cNvSpPr txBox="1"/>
          <p:nvPr/>
        </p:nvSpPr>
        <p:spPr>
          <a:xfrm>
            <a:off x="10078567" y="5158765"/>
            <a:ext cx="766941" cy="369332"/>
          </a:xfrm>
          <a:prstGeom prst="rect">
            <a:avLst/>
          </a:prstGeom>
          <a:noFill/>
        </p:spPr>
        <p:txBody>
          <a:bodyPr wrap="none" rtlCol="0">
            <a:spAutoFit/>
          </a:bodyPr>
          <a:lstStyle/>
          <a:p>
            <a:r>
              <a:rPr lang="en-US" dirty="0"/>
              <a:t>Set #4</a:t>
            </a:r>
          </a:p>
        </p:txBody>
      </p:sp>
      <p:cxnSp>
        <p:nvCxnSpPr>
          <p:cNvPr id="28" name="Straight Connector 27">
            <a:extLst>
              <a:ext uri="{FF2B5EF4-FFF2-40B4-BE49-F238E27FC236}">
                <a16:creationId xmlns:a16="http://schemas.microsoft.com/office/drawing/2014/main" id="{B9DAC70B-2B9E-3448-BCC6-7DA7BDE75667}"/>
              </a:ext>
            </a:extLst>
          </p:cNvPr>
          <p:cNvCxnSpPr/>
          <p:nvPr/>
        </p:nvCxnSpPr>
        <p:spPr>
          <a:xfrm>
            <a:off x="6324600" y="2342653"/>
            <a:ext cx="0" cy="4023360"/>
          </a:xfrm>
          <a:prstGeom prst="line">
            <a:avLst/>
          </a:prstGeom>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155720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ounded Rectangle 24">
            <a:extLst>
              <a:ext uri="{FF2B5EF4-FFF2-40B4-BE49-F238E27FC236}">
                <a16:creationId xmlns:a16="http://schemas.microsoft.com/office/drawing/2014/main" id="{53CBFF37-D7DB-264A-88F6-EFA45D6D15DA}"/>
              </a:ext>
            </a:extLst>
          </p:cNvPr>
          <p:cNvSpPr/>
          <p:nvPr/>
        </p:nvSpPr>
        <p:spPr>
          <a:xfrm>
            <a:off x="575239" y="2738739"/>
            <a:ext cx="6168461"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DE0A5C9-64C6-8B4D-B014-F2FBA1BD7796}"/>
              </a:ext>
            </a:extLst>
          </p:cNvPr>
          <p:cNvSpPr>
            <a:spLocks noGrp="1"/>
          </p:cNvSpPr>
          <p:nvPr>
            <p:ph type="title"/>
          </p:nvPr>
        </p:nvSpPr>
        <p:spPr/>
        <p:txBody>
          <a:bodyPr/>
          <a:lstStyle/>
          <a:p>
            <a:r>
              <a:rPr lang="en-US" dirty="0"/>
              <a:t>Disjoint Sets in computer science</a:t>
            </a:r>
          </a:p>
        </p:txBody>
      </p:sp>
      <p:sp>
        <p:nvSpPr>
          <p:cNvPr id="3" name="Content Placeholder 2">
            <a:extLst>
              <a:ext uri="{FF2B5EF4-FFF2-40B4-BE49-F238E27FC236}">
                <a16:creationId xmlns:a16="http://schemas.microsoft.com/office/drawing/2014/main" id="{AED61C81-5265-9541-A700-CDB4761EFA44}"/>
              </a:ext>
            </a:extLst>
          </p:cNvPr>
          <p:cNvSpPr>
            <a:spLocks noGrp="1"/>
          </p:cNvSpPr>
          <p:nvPr>
            <p:ph idx="1"/>
          </p:nvPr>
        </p:nvSpPr>
        <p:spPr>
          <a:xfrm>
            <a:off x="575240" y="1435997"/>
            <a:ext cx="11187258" cy="4845504"/>
          </a:xfrm>
        </p:spPr>
        <p:txBody>
          <a:bodyPr>
            <a:normAutofit/>
          </a:bodyPr>
          <a:lstStyle/>
          <a:p>
            <a:r>
              <a:rPr lang="en-US" sz="2800" dirty="0"/>
              <a:t>In computer science, a disjoint set keeps track of multiple “mini” disjoint sets </a:t>
            </a:r>
            <a:r>
              <a:rPr lang="en-US" sz="2000" dirty="0"/>
              <a:t>(confusing naming, I know)  </a:t>
            </a:r>
          </a:p>
        </p:txBody>
      </p:sp>
      <p:sp>
        <p:nvSpPr>
          <p:cNvPr id="4" name="Footer Placeholder 3">
            <a:extLst>
              <a:ext uri="{FF2B5EF4-FFF2-40B4-BE49-F238E27FC236}">
                <a16:creationId xmlns:a16="http://schemas.microsoft.com/office/drawing/2014/main" id="{5044A635-0A35-A643-860A-7073B21B932F}"/>
              </a:ext>
            </a:extLst>
          </p:cNvPr>
          <p:cNvSpPr>
            <a:spLocks noGrp="1"/>
          </p:cNvSpPr>
          <p:nvPr>
            <p:ph type="ftr" sz="quarter" idx="11"/>
          </p:nvPr>
        </p:nvSpPr>
        <p:spPr/>
        <p:txBody>
          <a:bodyPr/>
          <a:lstStyle/>
          <a:p>
            <a:r>
              <a:rPr lang="en-US" dirty="0"/>
              <a:t>CSE 373 SP 18 - Kasey Champion</a:t>
            </a:r>
          </a:p>
        </p:txBody>
      </p:sp>
      <p:sp>
        <p:nvSpPr>
          <p:cNvPr id="5" name="Slide Number Placeholder 4">
            <a:extLst>
              <a:ext uri="{FF2B5EF4-FFF2-40B4-BE49-F238E27FC236}">
                <a16:creationId xmlns:a16="http://schemas.microsoft.com/office/drawing/2014/main" id="{93BB7682-2E15-7146-9954-67939F39F73B}"/>
              </a:ext>
            </a:extLst>
          </p:cNvPr>
          <p:cNvSpPr>
            <a:spLocks noGrp="1"/>
          </p:cNvSpPr>
          <p:nvPr>
            <p:ph type="sldNum" sz="quarter" idx="12"/>
          </p:nvPr>
        </p:nvSpPr>
        <p:spPr/>
        <p:txBody>
          <a:bodyPr/>
          <a:lstStyle/>
          <a:p>
            <a:fld id="{659665DE-58FC-41F4-AC58-2C90A5E00527}" type="slidenum">
              <a:rPr lang="en-US" smtClean="0"/>
              <a:t>7</a:t>
            </a:fld>
            <a:endParaRPr lang="en-US"/>
          </a:p>
        </p:txBody>
      </p:sp>
      <p:sp>
        <p:nvSpPr>
          <p:cNvPr id="16" name="Oval 15">
            <a:extLst>
              <a:ext uri="{FF2B5EF4-FFF2-40B4-BE49-F238E27FC236}">
                <a16:creationId xmlns:a16="http://schemas.microsoft.com/office/drawing/2014/main" id="{DF7D1D91-EAC0-644E-98B8-46D6483F1D30}"/>
              </a:ext>
            </a:extLst>
          </p:cNvPr>
          <p:cNvSpPr/>
          <p:nvPr/>
        </p:nvSpPr>
        <p:spPr>
          <a:xfrm>
            <a:off x="1199774" y="3053387"/>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TextBox 16">
            <a:extLst>
              <a:ext uri="{FF2B5EF4-FFF2-40B4-BE49-F238E27FC236}">
                <a16:creationId xmlns:a16="http://schemas.microsoft.com/office/drawing/2014/main" id="{716C6C3F-32E2-4A41-8175-B8B475517763}"/>
              </a:ext>
            </a:extLst>
          </p:cNvPr>
          <p:cNvSpPr txBox="1"/>
          <p:nvPr/>
        </p:nvSpPr>
        <p:spPr>
          <a:xfrm>
            <a:off x="1660589" y="3692430"/>
            <a:ext cx="693908" cy="369332"/>
          </a:xfrm>
          <a:prstGeom prst="rect">
            <a:avLst/>
          </a:prstGeom>
          <a:noFill/>
        </p:spPr>
        <p:txBody>
          <a:bodyPr wrap="none" rtlCol="0">
            <a:spAutoFit/>
          </a:bodyPr>
          <a:lstStyle/>
          <a:p>
            <a:r>
              <a:rPr lang="en-US" dirty="0"/>
              <a:t>Kevin</a:t>
            </a:r>
          </a:p>
        </p:txBody>
      </p:sp>
      <p:sp>
        <p:nvSpPr>
          <p:cNvPr id="18" name="TextBox 17">
            <a:extLst>
              <a:ext uri="{FF2B5EF4-FFF2-40B4-BE49-F238E27FC236}">
                <a16:creationId xmlns:a16="http://schemas.microsoft.com/office/drawing/2014/main" id="{EAA0E965-DA1E-0D42-9BB8-723D58D507F1}"/>
              </a:ext>
            </a:extLst>
          </p:cNvPr>
          <p:cNvSpPr txBox="1"/>
          <p:nvPr/>
        </p:nvSpPr>
        <p:spPr>
          <a:xfrm>
            <a:off x="1568223" y="4350188"/>
            <a:ext cx="758541" cy="369332"/>
          </a:xfrm>
          <a:prstGeom prst="rect">
            <a:avLst/>
          </a:prstGeom>
          <a:noFill/>
        </p:spPr>
        <p:txBody>
          <a:bodyPr wrap="none" rtlCol="0">
            <a:spAutoFit/>
          </a:bodyPr>
          <a:lstStyle/>
          <a:p>
            <a:r>
              <a:rPr lang="en-US" dirty="0"/>
              <a:t>Vivian</a:t>
            </a:r>
          </a:p>
        </p:txBody>
      </p:sp>
      <p:sp>
        <p:nvSpPr>
          <p:cNvPr id="19" name="TextBox 18">
            <a:extLst>
              <a:ext uri="{FF2B5EF4-FFF2-40B4-BE49-F238E27FC236}">
                <a16:creationId xmlns:a16="http://schemas.microsoft.com/office/drawing/2014/main" id="{7DDFDDC9-9556-3843-9469-1387DDCB1FFF}"/>
              </a:ext>
            </a:extLst>
          </p:cNvPr>
          <p:cNvSpPr txBox="1"/>
          <p:nvPr/>
        </p:nvSpPr>
        <p:spPr>
          <a:xfrm>
            <a:off x="2679066" y="4160154"/>
            <a:ext cx="738857" cy="369332"/>
          </a:xfrm>
          <a:prstGeom prst="rect">
            <a:avLst/>
          </a:prstGeom>
          <a:noFill/>
        </p:spPr>
        <p:txBody>
          <a:bodyPr wrap="none" rtlCol="0">
            <a:spAutoFit/>
          </a:bodyPr>
          <a:lstStyle/>
          <a:p>
            <a:r>
              <a:rPr lang="en-US" dirty="0" err="1"/>
              <a:t>Blarry</a:t>
            </a:r>
            <a:endParaRPr lang="en-US" dirty="0"/>
          </a:p>
        </p:txBody>
      </p:sp>
      <p:sp>
        <p:nvSpPr>
          <p:cNvPr id="20" name="Oval 19">
            <a:extLst>
              <a:ext uri="{FF2B5EF4-FFF2-40B4-BE49-F238E27FC236}">
                <a16:creationId xmlns:a16="http://schemas.microsoft.com/office/drawing/2014/main" id="{F65BB09B-D4FA-0446-96B1-5E2BCEA33AB2}"/>
              </a:ext>
            </a:extLst>
          </p:cNvPr>
          <p:cNvSpPr/>
          <p:nvPr/>
        </p:nvSpPr>
        <p:spPr>
          <a:xfrm>
            <a:off x="3786554" y="3053387"/>
            <a:ext cx="2309446"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21" name="TextBox 20">
            <a:extLst>
              <a:ext uri="{FF2B5EF4-FFF2-40B4-BE49-F238E27FC236}">
                <a16:creationId xmlns:a16="http://schemas.microsoft.com/office/drawing/2014/main" id="{A95C9235-3944-C142-B742-EDD1B768E246}"/>
              </a:ext>
            </a:extLst>
          </p:cNvPr>
          <p:cNvSpPr txBox="1"/>
          <p:nvPr/>
        </p:nvSpPr>
        <p:spPr>
          <a:xfrm>
            <a:off x="4268522" y="4400960"/>
            <a:ext cx="832344" cy="369332"/>
          </a:xfrm>
          <a:prstGeom prst="rect">
            <a:avLst/>
          </a:prstGeom>
          <a:noFill/>
        </p:spPr>
        <p:txBody>
          <a:bodyPr wrap="none" rtlCol="0">
            <a:spAutoFit/>
          </a:bodyPr>
          <a:lstStyle/>
          <a:p>
            <a:r>
              <a:rPr lang="en-US" dirty="0" err="1"/>
              <a:t>Sherdil</a:t>
            </a:r>
            <a:endParaRPr lang="en-US" dirty="0"/>
          </a:p>
        </p:txBody>
      </p:sp>
      <p:sp>
        <p:nvSpPr>
          <p:cNvPr id="22" name="TextBox 21">
            <a:extLst>
              <a:ext uri="{FF2B5EF4-FFF2-40B4-BE49-F238E27FC236}">
                <a16:creationId xmlns:a16="http://schemas.microsoft.com/office/drawing/2014/main" id="{889E2717-DEC8-3A4C-AF6A-E5B09F3007DA}"/>
              </a:ext>
            </a:extLst>
          </p:cNvPr>
          <p:cNvSpPr txBox="1"/>
          <p:nvPr/>
        </p:nvSpPr>
        <p:spPr>
          <a:xfrm>
            <a:off x="4637566" y="3858749"/>
            <a:ext cx="926600" cy="369332"/>
          </a:xfrm>
          <a:prstGeom prst="rect">
            <a:avLst/>
          </a:prstGeom>
          <a:noFill/>
        </p:spPr>
        <p:txBody>
          <a:bodyPr wrap="none" rtlCol="0">
            <a:spAutoFit/>
          </a:bodyPr>
          <a:lstStyle/>
          <a:p>
            <a:r>
              <a:rPr lang="en-US" dirty="0"/>
              <a:t>Velocity</a:t>
            </a:r>
          </a:p>
        </p:txBody>
      </p:sp>
      <p:sp>
        <p:nvSpPr>
          <p:cNvPr id="23" name="TextBox 22">
            <a:extLst>
              <a:ext uri="{FF2B5EF4-FFF2-40B4-BE49-F238E27FC236}">
                <a16:creationId xmlns:a16="http://schemas.microsoft.com/office/drawing/2014/main" id="{D2919656-C53E-9642-BE74-301B0D2330A8}"/>
              </a:ext>
            </a:extLst>
          </p:cNvPr>
          <p:cNvSpPr txBox="1"/>
          <p:nvPr/>
        </p:nvSpPr>
        <p:spPr>
          <a:xfrm>
            <a:off x="1971026" y="5380089"/>
            <a:ext cx="766941" cy="369332"/>
          </a:xfrm>
          <a:prstGeom prst="rect">
            <a:avLst/>
          </a:prstGeom>
          <a:noFill/>
        </p:spPr>
        <p:txBody>
          <a:bodyPr wrap="none" rtlCol="0">
            <a:spAutoFit/>
          </a:bodyPr>
          <a:lstStyle/>
          <a:p>
            <a:r>
              <a:rPr lang="en-US" dirty="0"/>
              <a:t>Set #1</a:t>
            </a:r>
          </a:p>
        </p:txBody>
      </p:sp>
      <p:sp>
        <p:nvSpPr>
          <p:cNvPr id="24" name="TextBox 23">
            <a:extLst>
              <a:ext uri="{FF2B5EF4-FFF2-40B4-BE49-F238E27FC236}">
                <a16:creationId xmlns:a16="http://schemas.microsoft.com/office/drawing/2014/main" id="{0D2422DC-39D4-E042-A832-36530284F98B}"/>
              </a:ext>
            </a:extLst>
          </p:cNvPr>
          <p:cNvSpPr txBox="1"/>
          <p:nvPr/>
        </p:nvSpPr>
        <p:spPr>
          <a:xfrm>
            <a:off x="4557806" y="5347770"/>
            <a:ext cx="766941" cy="369332"/>
          </a:xfrm>
          <a:prstGeom prst="rect">
            <a:avLst/>
          </a:prstGeom>
          <a:noFill/>
        </p:spPr>
        <p:txBody>
          <a:bodyPr wrap="none" rtlCol="0">
            <a:spAutoFit/>
          </a:bodyPr>
          <a:lstStyle/>
          <a:p>
            <a:r>
              <a:rPr lang="en-US" dirty="0"/>
              <a:t>Set #2</a:t>
            </a:r>
          </a:p>
        </p:txBody>
      </p:sp>
      <p:sp>
        <p:nvSpPr>
          <p:cNvPr id="26" name="TextBox 25">
            <a:extLst>
              <a:ext uri="{FF2B5EF4-FFF2-40B4-BE49-F238E27FC236}">
                <a16:creationId xmlns:a16="http://schemas.microsoft.com/office/drawing/2014/main" id="{29D40F6B-0AC2-094D-9C99-669A5CD1A546}"/>
              </a:ext>
            </a:extLst>
          </p:cNvPr>
          <p:cNvSpPr txBox="1"/>
          <p:nvPr/>
        </p:nvSpPr>
        <p:spPr>
          <a:xfrm>
            <a:off x="6947012" y="2160835"/>
            <a:ext cx="5022657" cy="1785104"/>
          </a:xfrm>
          <a:prstGeom prst="rect">
            <a:avLst/>
          </a:prstGeom>
          <a:noFill/>
        </p:spPr>
        <p:txBody>
          <a:bodyPr wrap="none" rtlCol="0">
            <a:spAutoFit/>
          </a:bodyPr>
          <a:lstStyle/>
          <a:p>
            <a:r>
              <a:rPr lang="en-US" sz="2200" dirty="0"/>
              <a:t>This overall grey blob thing is the actual </a:t>
            </a:r>
          </a:p>
          <a:p>
            <a:r>
              <a:rPr lang="en-US" sz="2200" dirty="0"/>
              <a:t>disjoint set, and it’s keeping track of any </a:t>
            </a:r>
          </a:p>
          <a:p>
            <a:r>
              <a:rPr lang="en-US" sz="2200" dirty="0"/>
              <a:t>number of mini-sets, which are all disjoint </a:t>
            </a:r>
          </a:p>
          <a:p>
            <a:r>
              <a:rPr lang="en-US" sz="2200" dirty="0"/>
              <a:t>(the mini sets have no overlapping</a:t>
            </a:r>
          </a:p>
          <a:p>
            <a:r>
              <a:rPr lang="en-US" sz="2200" dirty="0"/>
              <a:t> values).</a:t>
            </a:r>
          </a:p>
        </p:txBody>
      </p:sp>
      <p:sp>
        <p:nvSpPr>
          <p:cNvPr id="27" name="TextBox 26">
            <a:extLst>
              <a:ext uri="{FF2B5EF4-FFF2-40B4-BE49-F238E27FC236}">
                <a16:creationId xmlns:a16="http://schemas.microsoft.com/office/drawing/2014/main" id="{EDDC4614-D140-414F-BB3A-19E17841C84B}"/>
              </a:ext>
            </a:extLst>
          </p:cNvPr>
          <p:cNvSpPr txBox="1"/>
          <p:nvPr/>
        </p:nvSpPr>
        <p:spPr>
          <a:xfrm>
            <a:off x="7004105" y="3995095"/>
            <a:ext cx="5187895" cy="1754326"/>
          </a:xfrm>
          <a:prstGeom prst="rect">
            <a:avLst/>
          </a:prstGeom>
          <a:noFill/>
        </p:spPr>
        <p:txBody>
          <a:bodyPr wrap="none" rtlCol="0">
            <a:spAutoFit/>
          </a:bodyPr>
          <a:lstStyle/>
          <a:p>
            <a:r>
              <a:rPr lang="en-US" u="sng" dirty="0"/>
              <a:t>Note</a:t>
            </a:r>
            <a:r>
              <a:rPr lang="en-US" dirty="0"/>
              <a:t>: this might feel really different than ADTs we’ve</a:t>
            </a:r>
          </a:p>
          <a:p>
            <a:r>
              <a:rPr lang="en-US" dirty="0"/>
              <a:t> run into before.  The ADTs we’ve seen before</a:t>
            </a:r>
          </a:p>
          <a:p>
            <a:r>
              <a:rPr lang="en-US" dirty="0"/>
              <a:t>(dictionaries, lists, sets, etc.) just store values directly.</a:t>
            </a:r>
          </a:p>
          <a:p>
            <a:r>
              <a:rPr lang="en-US" dirty="0"/>
              <a:t>But the Disjoint Set ADT is particularly interested in</a:t>
            </a:r>
          </a:p>
          <a:p>
            <a:r>
              <a:rPr lang="en-US" dirty="0"/>
              <a:t>letting you group your values into sets and </a:t>
            </a:r>
          </a:p>
          <a:p>
            <a:r>
              <a:rPr lang="en-US" dirty="0"/>
              <a:t>keep track of which particular set your values are in.</a:t>
            </a:r>
          </a:p>
        </p:txBody>
      </p:sp>
      <p:sp>
        <p:nvSpPr>
          <p:cNvPr id="28" name="Explosion 2 27">
            <a:extLst>
              <a:ext uri="{FF2B5EF4-FFF2-40B4-BE49-F238E27FC236}">
                <a16:creationId xmlns:a16="http://schemas.microsoft.com/office/drawing/2014/main" id="{A4346527-49B9-6A44-A785-9AF3CA3077DC}"/>
              </a:ext>
            </a:extLst>
          </p:cNvPr>
          <p:cNvSpPr/>
          <p:nvPr/>
        </p:nvSpPr>
        <p:spPr>
          <a:xfrm>
            <a:off x="8920005" y="113655"/>
            <a:ext cx="2972626" cy="117272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ADT!</a:t>
            </a:r>
          </a:p>
        </p:txBody>
      </p:sp>
    </p:spTree>
    <p:extLst>
      <p:ext uri="{BB962C8B-B14F-4D97-AF65-F5344CB8AC3E}">
        <p14:creationId xmlns:p14="http://schemas.microsoft.com/office/powerpoint/2010/main" val="8000004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4DAE7-3332-DD4D-A159-4F6CD9BA01B5}"/>
              </a:ext>
            </a:extLst>
          </p:cNvPr>
          <p:cNvSpPr>
            <a:spLocks noGrp="1"/>
          </p:cNvSpPr>
          <p:nvPr>
            <p:ph type="title"/>
          </p:nvPr>
        </p:nvSpPr>
        <p:spPr/>
        <p:txBody>
          <a:bodyPr>
            <a:normAutofit fontScale="90000"/>
          </a:bodyPr>
          <a:lstStyle/>
          <a:p>
            <a:r>
              <a:rPr lang="en-US" dirty="0"/>
              <a:t>What methods does the </a:t>
            </a:r>
            <a:r>
              <a:rPr lang="en-US" dirty="0" err="1"/>
              <a:t>DisjointSet</a:t>
            </a:r>
            <a:r>
              <a:rPr lang="en-US" dirty="0"/>
              <a:t> ADT have?</a:t>
            </a:r>
          </a:p>
        </p:txBody>
      </p:sp>
      <p:sp>
        <p:nvSpPr>
          <p:cNvPr id="3" name="Content Placeholder 2">
            <a:extLst>
              <a:ext uri="{FF2B5EF4-FFF2-40B4-BE49-F238E27FC236}">
                <a16:creationId xmlns:a16="http://schemas.microsoft.com/office/drawing/2014/main" id="{79F2A6A4-AAC6-CE4A-8F67-92D57E5AAFCA}"/>
              </a:ext>
            </a:extLst>
          </p:cNvPr>
          <p:cNvSpPr>
            <a:spLocks noGrp="1"/>
          </p:cNvSpPr>
          <p:nvPr>
            <p:ph idx="1"/>
          </p:nvPr>
        </p:nvSpPr>
        <p:spPr/>
        <p:txBody>
          <a:bodyPr>
            <a:normAutofit/>
          </a:bodyPr>
          <a:lstStyle/>
          <a:p>
            <a:r>
              <a:rPr lang="en-US" sz="4000" dirty="0"/>
              <a:t>Just 3 methods (and one of them is pretty simple!)</a:t>
            </a:r>
          </a:p>
          <a:p>
            <a:endParaRPr lang="en-US" sz="4000" dirty="0"/>
          </a:p>
          <a:p>
            <a:r>
              <a:rPr lang="en-US" sz="4000" dirty="0"/>
              <a:t>- </a:t>
            </a:r>
            <a:r>
              <a:rPr lang="en-US" sz="4000" dirty="0" err="1"/>
              <a:t>findSet</a:t>
            </a:r>
            <a:r>
              <a:rPr lang="en-US" sz="4000" dirty="0"/>
              <a:t>(value)</a:t>
            </a:r>
          </a:p>
          <a:p>
            <a:r>
              <a:rPr lang="en-US" sz="4000" dirty="0"/>
              <a:t>- union(</a:t>
            </a:r>
            <a:r>
              <a:rPr lang="en-US" sz="4000" dirty="0" err="1"/>
              <a:t>valueA</a:t>
            </a:r>
            <a:r>
              <a:rPr lang="en-US" sz="4000" dirty="0"/>
              <a:t>, </a:t>
            </a:r>
            <a:r>
              <a:rPr lang="en-US" sz="4000" dirty="0" err="1"/>
              <a:t>valueB</a:t>
            </a:r>
            <a:r>
              <a:rPr lang="en-US" sz="4000" dirty="0"/>
              <a:t>)</a:t>
            </a:r>
          </a:p>
          <a:p>
            <a:r>
              <a:rPr lang="en-US" sz="4000" dirty="0"/>
              <a:t>- </a:t>
            </a:r>
            <a:r>
              <a:rPr lang="en-US" sz="4000" dirty="0" err="1"/>
              <a:t>makeSet</a:t>
            </a:r>
            <a:r>
              <a:rPr lang="en-US" sz="4000" dirty="0"/>
              <a:t>(value)</a:t>
            </a:r>
          </a:p>
        </p:txBody>
      </p:sp>
      <p:sp>
        <p:nvSpPr>
          <p:cNvPr id="4" name="Footer Placeholder 3">
            <a:extLst>
              <a:ext uri="{FF2B5EF4-FFF2-40B4-BE49-F238E27FC236}">
                <a16:creationId xmlns:a16="http://schemas.microsoft.com/office/drawing/2014/main" id="{6976E6FD-E01A-F342-B560-66321297212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75D6361F-F173-744B-A9FC-CF9B7D244832}"/>
              </a:ext>
            </a:extLst>
          </p:cNvPr>
          <p:cNvSpPr>
            <a:spLocks noGrp="1"/>
          </p:cNvSpPr>
          <p:nvPr>
            <p:ph type="sldNum" sz="quarter" idx="12"/>
          </p:nvPr>
        </p:nvSpPr>
        <p:spPr/>
        <p:txBody>
          <a:bodyPr/>
          <a:lstStyle/>
          <a:p>
            <a:fld id="{659665DE-58FC-41F4-AC58-2C90A5E00527}" type="slidenum">
              <a:rPr lang="en-US" smtClean="0"/>
              <a:t>8</a:t>
            </a:fld>
            <a:endParaRPr lang="en-US"/>
          </a:p>
        </p:txBody>
      </p:sp>
    </p:spTree>
    <p:extLst>
      <p:ext uri="{BB962C8B-B14F-4D97-AF65-F5344CB8AC3E}">
        <p14:creationId xmlns:p14="http://schemas.microsoft.com/office/powerpoint/2010/main" val="2709809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3">
                                            <p:txEl>
                                              <p:pRg st="2" end="2"/>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A78B68-19F9-E440-972A-0171088692AA}"/>
              </a:ext>
            </a:extLst>
          </p:cNvPr>
          <p:cNvSpPr>
            <a:spLocks noGrp="1"/>
          </p:cNvSpPr>
          <p:nvPr>
            <p:ph type="title"/>
          </p:nvPr>
        </p:nvSpPr>
        <p:spPr/>
        <p:txBody>
          <a:bodyPr/>
          <a:lstStyle/>
          <a:p>
            <a:r>
              <a:rPr lang="en-US" dirty="0" err="1"/>
              <a:t>findSet</a:t>
            </a:r>
            <a:r>
              <a:rPr lang="en-US" dirty="0"/>
              <a:t>(value)</a:t>
            </a:r>
          </a:p>
        </p:txBody>
      </p:sp>
      <p:sp>
        <p:nvSpPr>
          <p:cNvPr id="3" name="Content Placeholder 2">
            <a:extLst>
              <a:ext uri="{FF2B5EF4-FFF2-40B4-BE49-F238E27FC236}">
                <a16:creationId xmlns:a16="http://schemas.microsoft.com/office/drawing/2014/main" id="{21EBB6A9-080C-E14D-81FE-E9260D8F64CB}"/>
              </a:ext>
            </a:extLst>
          </p:cNvPr>
          <p:cNvSpPr>
            <a:spLocks noGrp="1"/>
          </p:cNvSpPr>
          <p:nvPr>
            <p:ph idx="1"/>
          </p:nvPr>
        </p:nvSpPr>
        <p:spPr/>
        <p:txBody>
          <a:bodyPr/>
          <a:lstStyle/>
          <a:p>
            <a:r>
              <a:rPr lang="en-US" b="1" dirty="0" err="1"/>
              <a:t>findSet</a:t>
            </a:r>
            <a:r>
              <a:rPr lang="en-US" b="1" dirty="0"/>
              <a:t>(value) </a:t>
            </a:r>
            <a:r>
              <a:rPr lang="en-US" dirty="0"/>
              <a:t>returns some indicator for which particular set the value is in.  You can think of this as an ID.  For Disjoint Sets, we often call this the </a:t>
            </a:r>
            <a:r>
              <a:rPr lang="en-US" b="1" dirty="0"/>
              <a:t>representative</a:t>
            </a:r>
            <a:r>
              <a:rPr lang="en-US" dirty="0"/>
              <a:t>.</a:t>
            </a:r>
          </a:p>
          <a:p>
            <a:endParaRPr lang="en-US" dirty="0"/>
          </a:p>
          <a:p>
            <a:r>
              <a:rPr lang="en-US" dirty="0"/>
              <a:t>Examples:</a:t>
            </a:r>
          </a:p>
          <a:p>
            <a:r>
              <a:rPr lang="en-US" dirty="0" err="1"/>
              <a:t>findSet</a:t>
            </a:r>
            <a:r>
              <a:rPr lang="en-US" dirty="0"/>
              <a:t>(Brian) </a:t>
            </a:r>
          </a:p>
          <a:p>
            <a:r>
              <a:rPr lang="en-US" dirty="0" err="1"/>
              <a:t>findSet</a:t>
            </a:r>
            <a:r>
              <a:rPr lang="en-US" dirty="0"/>
              <a:t>(</a:t>
            </a:r>
            <a:r>
              <a:rPr lang="en-US" dirty="0" err="1"/>
              <a:t>Sherdil</a:t>
            </a:r>
            <a:r>
              <a:rPr lang="en-US" dirty="0"/>
              <a:t>)</a:t>
            </a:r>
          </a:p>
          <a:p>
            <a:r>
              <a:rPr lang="en-US" dirty="0" err="1"/>
              <a:t>findSet</a:t>
            </a:r>
            <a:r>
              <a:rPr lang="en-US" dirty="0"/>
              <a:t>(Velocity)</a:t>
            </a:r>
          </a:p>
          <a:p>
            <a:r>
              <a:rPr lang="en-US" dirty="0" err="1"/>
              <a:t>findSet</a:t>
            </a:r>
            <a:r>
              <a:rPr lang="en-US" dirty="0"/>
              <a:t>(Kevin) == </a:t>
            </a:r>
            <a:r>
              <a:rPr lang="en-US" dirty="0" err="1"/>
              <a:t>findSet</a:t>
            </a:r>
            <a:r>
              <a:rPr lang="en-US" dirty="0"/>
              <a:t>(</a:t>
            </a:r>
            <a:r>
              <a:rPr lang="en-US" dirty="0" err="1"/>
              <a:t>Blarry</a:t>
            </a:r>
            <a:r>
              <a:rPr lang="en-US" dirty="0"/>
              <a:t>)</a:t>
            </a:r>
          </a:p>
        </p:txBody>
      </p:sp>
      <p:sp>
        <p:nvSpPr>
          <p:cNvPr id="4" name="Footer Placeholder 3">
            <a:extLst>
              <a:ext uri="{FF2B5EF4-FFF2-40B4-BE49-F238E27FC236}">
                <a16:creationId xmlns:a16="http://schemas.microsoft.com/office/drawing/2014/main" id="{47253CEA-9B3A-9A42-B61B-247A1F43CA31}"/>
              </a:ext>
            </a:extLst>
          </p:cNvPr>
          <p:cNvSpPr>
            <a:spLocks noGrp="1"/>
          </p:cNvSpPr>
          <p:nvPr>
            <p:ph type="ftr" sz="quarter" idx="11"/>
          </p:nvPr>
        </p:nvSpPr>
        <p:spPr/>
        <p:txBody>
          <a:bodyPr/>
          <a:lstStyle/>
          <a:p>
            <a:r>
              <a:rPr lang="en-US"/>
              <a:t>CSE 373 SP 18 - Kasey Champion</a:t>
            </a:r>
          </a:p>
        </p:txBody>
      </p:sp>
      <p:sp>
        <p:nvSpPr>
          <p:cNvPr id="5" name="Slide Number Placeholder 4">
            <a:extLst>
              <a:ext uri="{FF2B5EF4-FFF2-40B4-BE49-F238E27FC236}">
                <a16:creationId xmlns:a16="http://schemas.microsoft.com/office/drawing/2014/main" id="{34F045D3-38FE-FC46-8D39-A98727DF958D}"/>
              </a:ext>
            </a:extLst>
          </p:cNvPr>
          <p:cNvSpPr>
            <a:spLocks noGrp="1"/>
          </p:cNvSpPr>
          <p:nvPr>
            <p:ph type="sldNum" sz="quarter" idx="12"/>
          </p:nvPr>
        </p:nvSpPr>
        <p:spPr/>
        <p:txBody>
          <a:bodyPr/>
          <a:lstStyle/>
          <a:p>
            <a:fld id="{659665DE-58FC-41F4-AC58-2C90A5E00527}" type="slidenum">
              <a:rPr lang="en-US" smtClean="0"/>
              <a:t>9</a:t>
            </a:fld>
            <a:endParaRPr lang="en-US"/>
          </a:p>
        </p:txBody>
      </p:sp>
      <p:sp>
        <p:nvSpPr>
          <p:cNvPr id="6" name="Rounded Rectangle 5">
            <a:extLst>
              <a:ext uri="{FF2B5EF4-FFF2-40B4-BE49-F238E27FC236}">
                <a16:creationId xmlns:a16="http://schemas.microsoft.com/office/drawing/2014/main" id="{719FE695-38A6-F74B-BAA1-D52C7DBC8EFA}"/>
              </a:ext>
            </a:extLst>
          </p:cNvPr>
          <p:cNvSpPr/>
          <p:nvPr/>
        </p:nvSpPr>
        <p:spPr>
          <a:xfrm>
            <a:off x="5453743" y="2717019"/>
            <a:ext cx="6227926" cy="3559629"/>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8BA7C21C-972B-3540-B2F4-8B2CDD9D5BA9}"/>
              </a:ext>
            </a:extLst>
          </p:cNvPr>
          <p:cNvSpPr/>
          <p:nvPr/>
        </p:nvSpPr>
        <p:spPr>
          <a:xfrm>
            <a:off x="5601424" y="3709417"/>
            <a:ext cx="1759252"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8" name="TextBox 7">
            <a:extLst>
              <a:ext uri="{FF2B5EF4-FFF2-40B4-BE49-F238E27FC236}">
                <a16:creationId xmlns:a16="http://schemas.microsoft.com/office/drawing/2014/main" id="{2F74CA64-8227-424F-A122-970A15A57C77}"/>
              </a:ext>
            </a:extLst>
          </p:cNvPr>
          <p:cNvSpPr txBox="1"/>
          <p:nvPr/>
        </p:nvSpPr>
        <p:spPr>
          <a:xfrm>
            <a:off x="6012691" y="4013194"/>
            <a:ext cx="693908" cy="369332"/>
          </a:xfrm>
          <a:prstGeom prst="rect">
            <a:avLst/>
          </a:prstGeom>
          <a:noFill/>
        </p:spPr>
        <p:txBody>
          <a:bodyPr wrap="none" rtlCol="0">
            <a:spAutoFit/>
          </a:bodyPr>
          <a:lstStyle/>
          <a:p>
            <a:r>
              <a:rPr lang="en-US" dirty="0"/>
              <a:t>Kevin</a:t>
            </a:r>
          </a:p>
        </p:txBody>
      </p:sp>
      <p:sp>
        <p:nvSpPr>
          <p:cNvPr id="9" name="TextBox 8">
            <a:extLst>
              <a:ext uri="{FF2B5EF4-FFF2-40B4-BE49-F238E27FC236}">
                <a16:creationId xmlns:a16="http://schemas.microsoft.com/office/drawing/2014/main" id="{F73093C9-1548-8542-9E3A-266DAEABC2D0}"/>
              </a:ext>
            </a:extLst>
          </p:cNvPr>
          <p:cNvSpPr txBox="1"/>
          <p:nvPr/>
        </p:nvSpPr>
        <p:spPr>
          <a:xfrm>
            <a:off x="6012691" y="4928899"/>
            <a:ext cx="758541" cy="369332"/>
          </a:xfrm>
          <a:prstGeom prst="rect">
            <a:avLst/>
          </a:prstGeom>
          <a:noFill/>
        </p:spPr>
        <p:txBody>
          <a:bodyPr wrap="none" rtlCol="0">
            <a:spAutoFit/>
          </a:bodyPr>
          <a:lstStyle/>
          <a:p>
            <a:r>
              <a:rPr lang="en-US" dirty="0"/>
              <a:t>Vivian</a:t>
            </a:r>
          </a:p>
        </p:txBody>
      </p:sp>
      <p:sp>
        <p:nvSpPr>
          <p:cNvPr id="10" name="TextBox 9">
            <a:extLst>
              <a:ext uri="{FF2B5EF4-FFF2-40B4-BE49-F238E27FC236}">
                <a16:creationId xmlns:a16="http://schemas.microsoft.com/office/drawing/2014/main" id="{E0AE850F-3776-984D-9A46-27C287369F7D}"/>
              </a:ext>
            </a:extLst>
          </p:cNvPr>
          <p:cNvSpPr txBox="1"/>
          <p:nvPr/>
        </p:nvSpPr>
        <p:spPr>
          <a:xfrm>
            <a:off x="6297907" y="4471534"/>
            <a:ext cx="738857" cy="369332"/>
          </a:xfrm>
          <a:prstGeom prst="rect">
            <a:avLst/>
          </a:prstGeom>
          <a:noFill/>
        </p:spPr>
        <p:txBody>
          <a:bodyPr wrap="none" rtlCol="0">
            <a:spAutoFit/>
          </a:bodyPr>
          <a:lstStyle/>
          <a:p>
            <a:r>
              <a:rPr lang="en-US" dirty="0" err="1"/>
              <a:t>Blarry</a:t>
            </a:r>
            <a:endParaRPr lang="en-US" dirty="0"/>
          </a:p>
        </p:txBody>
      </p:sp>
      <p:sp>
        <p:nvSpPr>
          <p:cNvPr id="11" name="Oval 10">
            <a:extLst>
              <a:ext uri="{FF2B5EF4-FFF2-40B4-BE49-F238E27FC236}">
                <a16:creationId xmlns:a16="http://schemas.microsoft.com/office/drawing/2014/main" id="{879352A9-BD3F-A947-8230-56E66D0038EE}"/>
              </a:ext>
            </a:extLst>
          </p:cNvPr>
          <p:cNvSpPr/>
          <p:nvPr/>
        </p:nvSpPr>
        <p:spPr>
          <a:xfrm>
            <a:off x="7248761" y="2880714"/>
            <a:ext cx="1346557"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2" name="TextBox 11">
            <a:extLst>
              <a:ext uri="{FF2B5EF4-FFF2-40B4-BE49-F238E27FC236}">
                <a16:creationId xmlns:a16="http://schemas.microsoft.com/office/drawing/2014/main" id="{2A35C706-6E0B-0B41-AC76-8EB1389CF509}"/>
              </a:ext>
            </a:extLst>
          </p:cNvPr>
          <p:cNvSpPr txBox="1"/>
          <p:nvPr/>
        </p:nvSpPr>
        <p:spPr>
          <a:xfrm>
            <a:off x="7580120" y="3399378"/>
            <a:ext cx="832344" cy="369332"/>
          </a:xfrm>
          <a:prstGeom prst="rect">
            <a:avLst/>
          </a:prstGeom>
          <a:noFill/>
        </p:spPr>
        <p:txBody>
          <a:bodyPr wrap="none" rtlCol="0">
            <a:spAutoFit/>
          </a:bodyPr>
          <a:lstStyle/>
          <a:p>
            <a:r>
              <a:rPr lang="en-US" dirty="0" err="1"/>
              <a:t>Sherdil</a:t>
            </a:r>
            <a:endParaRPr lang="en-US" dirty="0"/>
          </a:p>
        </p:txBody>
      </p:sp>
      <p:sp>
        <p:nvSpPr>
          <p:cNvPr id="13" name="TextBox 12">
            <a:extLst>
              <a:ext uri="{FF2B5EF4-FFF2-40B4-BE49-F238E27FC236}">
                <a16:creationId xmlns:a16="http://schemas.microsoft.com/office/drawing/2014/main" id="{3F52689C-7B8E-E84C-AE4E-B5FEB2A1D910}"/>
              </a:ext>
            </a:extLst>
          </p:cNvPr>
          <p:cNvSpPr txBox="1"/>
          <p:nvPr/>
        </p:nvSpPr>
        <p:spPr>
          <a:xfrm>
            <a:off x="7288052" y="4012163"/>
            <a:ext cx="926600" cy="369332"/>
          </a:xfrm>
          <a:prstGeom prst="rect">
            <a:avLst/>
          </a:prstGeom>
          <a:noFill/>
        </p:spPr>
        <p:txBody>
          <a:bodyPr wrap="none" rtlCol="0">
            <a:spAutoFit/>
          </a:bodyPr>
          <a:lstStyle/>
          <a:p>
            <a:r>
              <a:rPr lang="en-US" dirty="0"/>
              <a:t>Velocity</a:t>
            </a:r>
          </a:p>
        </p:txBody>
      </p:sp>
      <p:sp>
        <p:nvSpPr>
          <p:cNvPr id="14" name="TextBox 13">
            <a:extLst>
              <a:ext uri="{FF2B5EF4-FFF2-40B4-BE49-F238E27FC236}">
                <a16:creationId xmlns:a16="http://schemas.microsoft.com/office/drawing/2014/main" id="{6F8859E0-8BCE-7044-BF4B-DCD6B73D4D2A}"/>
              </a:ext>
            </a:extLst>
          </p:cNvPr>
          <p:cNvSpPr txBox="1"/>
          <p:nvPr/>
        </p:nvSpPr>
        <p:spPr>
          <a:xfrm>
            <a:off x="6111564" y="5809456"/>
            <a:ext cx="766941" cy="369332"/>
          </a:xfrm>
          <a:prstGeom prst="rect">
            <a:avLst/>
          </a:prstGeom>
          <a:noFill/>
        </p:spPr>
        <p:txBody>
          <a:bodyPr wrap="none" rtlCol="0">
            <a:spAutoFit/>
          </a:bodyPr>
          <a:lstStyle/>
          <a:p>
            <a:r>
              <a:rPr lang="en-US" dirty="0"/>
              <a:t>Set #1</a:t>
            </a:r>
          </a:p>
        </p:txBody>
      </p:sp>
      <p:sp>
        <p:nvSpPr>
          <p:cNvPr id="15" name="TextBox 14">
            <a:extLst>
              <a:ext uri="{FF2B5EF4-FFF2-40B4-BE49-F238E27FC236}">
                <a16:creationId xmlns:a16="http://schemas.microsoft.com/office/drawing/2014/main" id="{D685702A-F7D9-CA4E-BB31-8FE2444021E5}"/>
              </a:ext>
            </a:extLst>
          </p:cNvPr>
          <p:cNvSpPr txBox="1"/>
          <p:nvPr/>
        </p:nvSpPr>
        <p:spPr>
          <a:xfrm>
            <a:off x="7543907" y="5071344"/>
            <a:ext cx="766941" cy="369332"/>
          </a:xfrm>
          <a:prstGeom prst="rect">
            <a:avLst/>
          </a:prstGeom>
          <a:noFill/>
        </p:spPr>
        <p:txBody>
          <a:bodyPr wrap="none" rtlCol="0">
            <a:spAutoFit/>
          </a:bodyPr>
          <a:lstStyle/>
          <a:p>
            <a:r>
              <a:rPr lang="en-US" dirty="0"/>
              <a:t>Set #2</a:t>
            </a:r>
          </a:p>
        </p:txBody>
      </p:sp>
      <p:sp>
        <p:nvSpPr>
          <p:cNvPr id="16" name="Oval 15">
            <a:extLst>
              <a:ext uri="{FF2B5EF4-FFF2-40B4-BE49-F238E27FC236}">
                <a16:creationId xmlns:a16="http://schemas.microsoft.com/office/drawing/2014/main" id="{6FEDE184-92FF-6345-A466-CC4361AC99B6}"/>
              </a:ext>
            </a:extLst>
          </p:cNvPr>
          <p:cNvSpPr/>
          <p:nvPr/>
        </p:nvSpPr>
        <p:spPr>
          <a:xfrm>
            <a:off x="8502674" y="3827497"/>
            <a:ext cx="1676282" cy="1856597"/>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7" name="Oval 16">
            <a:extLst>
              <a:ext uri="{FF2B5EF4-FFF2-40B4-BE49-F238E27FC236}">
                <a16:creationId xmlns:a16="http://schemas.microsoft.com/office/drawing/2014/main" id="{28756659-8EDB-094D-B3D3-4E6C3AB4731C}"/>
              </a:ext>
            </a:extLst>
          </p:cNvPr>
          <p:cNvSpPr/>
          <p:nvPr/>
        </p:nvSpPr>
        <p:spPr>
          <a:xfrm>
            <a:off x="10242655" y="2989042"/>
            <a:ext cx="1253880" cy="2145323"/>
          </a:xfrm>
          <a:prstGeom prst="ellipse">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ysClr val="windowText" lastClr="000000"/>
              </a:solidFill>
            </a:endParaRPr>
          </a:p>
        </p:txBody>
      </p:sp>
      <p:sp>
        <p:nvSpPr>
          <p:cNvPr id="18" name="TextBox 17">
            <a:extLst>
              <a:ext uri="{FF2B5EF4-FFF2-40B4-BE49-F238E27FC236}">
                <a16:creationId xmlns:a16="http://schemas.microsoft.com/office/drawing/2014/main" id="{4E65EED9-BB2E-DD46-ADA9-34BFF110963B}"/>
              </a:ext>
            </a:extLst>
          </p:cNvPr>
          <p:cNvSpPr txBox="1"/>
          <p:nvPr/>
        </p:nvSpPr>
        <p:spPr>
          <a:xfrm>
            <a:off x="8792399" y="4257153"/>
            <a:ext cx="675185" cy="369332"/>
          </a:xfrm>
          <a:prstGeom prst="rect">
            <a:avLst/>
          </a:prstGeom>
          <a:noFill/>
        </p:spPr>
        <p:txBody>
          <a:bodyPr wrap="none" rtlCol="0">
            <a:spAutoFit/>
          </a:bodyPr>
          <a:lstStyle/>
          <a:p>
            <a:r>
              <a:rPr lang="en-US" dirty="0"/>
              <a:t>Brian</a:t>
            </a:r>
          </a:p>
        </p:txBody>
      </p:sp>
      <p:sp>
        <p:nvSpPr>
          <p:cNvPr id="20" name="TextBox 19">
            <a:extLst>
              <a:ext uri="{FF2B5EF4-FFF2-40B4-BE49-F238E27FC236}">
                <a16:creationId xmlns:a16="http://schemas.microsoft.com/office/drawing/2014/main" id="{FEA2CF43-C033-FB4A-A31A-3AA805AAD837}"/>
              </a:ext>
            </a:extLst>
          </p:cNvPr>
          <p:cNvSpPr txBox="1"/>
          <p:nvPr/>
        </p:nvSpPr>
        <p:spPr>
          <a:xfrm>
            <a:off x="8957344" y="5854740"/>
            <a:ext cx="766941" cy="369332"/>
          </a:xfrm>
          <a:prstGeom prst="rect">
            <a:avLst/>
          </a:prstGeom>
          <a:noFill/>
        </p:spPr>
        <p:txBody>
          <a:bodyPr wrap="none" rtlCol="0">
            <a:spAutoFit/>
          </a:bodyPr>
          <a:lstStyle/>
          <a:p>
            <a:r>
              <a:rPr lang="en-US" dirty="0"/>
              <a:t>Set #3</a:t>
            </a:r>
          </a:p>
        </p:txBody>
      </p:sp>
      <p:sp>
        <p:nvSpPr>
          <p:cNvPr id="21" name="TextBox 20">
            <a:extLst>
              <a:ext uri="{FF2B5EF4-FFF2-40B4-BE49-F238E27FC236}">
                <a16:creationId xmlns:a16="http://schemas.microsoft.com/office/drawing/2014/main" id="{37CF707A-1F44-5B40-B5C1-593AF1D5A89E}"/>
              </a:ext>
            </a:extLst>
          </p:cNvPr>
          <p:cNvSpPr txBox="1"/>
          <p:nvPr/>
        </p:nvSpPr>
        <p:spPr>
          <a:xfrm>
            <a:off x="10486124" y="5196683"/>
            <a:ext cx="766941" cy="369332"/>
          </a:xfrm>
          <a:prstGeom prst="rect">
            <a:avLst/>
          </a:prstGeom>
          <a:noFill/>
        </p:spPr>
        <p:txBody>
          <a:bodyPr wrap="none" rtlCol="0">
            <a:spAutoFit/>
          </a:bodyPr>
          <a:lstStyle/>
          <a:p>
            <a:r>
              <a:rPr lang="en-US" dirty="0"/>
              <a:t>Set #4</a:t>
            </a:r>
          </a:p>
        </p:txBody>
      </p:sp>
      <p:sp>
        <p:nvSpPr>
          <p:cNvPr id="22" name="TextBox 21">
            <a:extLst>
              <a:ext uri="{FF2B5EF4-FFF2-40B4-BE49-F238E27FC236}">
                <a16:creationId xmlns:a16="http://schemas.microsoft.com/office/drawing/2014/main" id="{29F7CF02-9343-2644-800D-B5DE88DA7C43}"/>
              </a:ext>
            </a:extLst>
          </p:cNvPr>
          <p:cNvSpPr txBox="1"/>
          <p:nvPr/>
        </p:nvSpPr>
        <p:spPr>
          <a:xfrm>
            <a:off x="9050859" y="4827351"/>
            <a:ext cx="770404" cy="369332"/>
          </a:xfrm>
          <a:prstGeom prst="rect">
            <a:avLst/>
          </a:prstGeom>
          <a:noFill/>
        </p:spPr>
        <p:txBody>
          <a:bodyPr wrap="none" rtlCol="0">
            <a:spAutoFit/>
          </a:bodyPr>
          <a:lstStyle/>
          <a:p>
            <a:r>
              <a:rPr lang="en-US" dirty="0"/>
              <a:t>Keanu</a:t>
            </a:r>
          </a:p>
        </p:txBody>
      </p:sp>
      <p:sp>
        <p:nvSpPr>
          <p:cNvPr id="23" name="TextBox 22">
            <a:extLst>
              <a:ext uri="{FF2B5EF4-FFF2-40B4-BE49-F238E27FC236}">
                <a16:creationId xmlns:a16="http://schemas.microsoft.com/office/drawing/2014/main" id="{123BCB5D-231D-DD4E-A0E2-F641BFE79945}"/>
              </a:ext>
            </a:extLst>
          </p:cNvPr>
          <p:cNvSpPr txBox="1"/>
          <p:nvPr/>
        </p:nvSpPr>
        <p:spPr>
          <a:xfrm>
            <a:off x="10425282" y="3804197"/>
            <a:ext cx="719556" cy="369332"/>
          </a:xfrm>
          <a:prstGeom prst="rect">
            <a:avLst/>
          </a:prstGeom>
          <a:noFill/>
        </p:spPr>
        <p:txBody>
          <a:bodyPr wrap="none" rtlCol="0">
            <a:spAutoFit/>
          </a:bodyPr>
          <a:lstStyle/>
          <a:p>
            <a:r>
              <a:rPr lang="en-US" dirty="0"/>
              <a:t>Kasey</a:t>
            </a:r>
          </a:p>
        </p:txBody>
      </p:sp>
      <p:sp>
        <p:nvSpPr>
          <p:cNvPr id="24" name="TextBox 23">
            <a:extLst>
              <a:ext uri="{FF2B5EF4-FFF2-40B4-BE49-F238E27FC236}">
                <a16:creationId xmlns:a16="http://schemas.microsoft.com/office/drawing/2014/main" id="{3A86EE1B-44C5-B64D-AE83-913433E452AC}"/>
              </a:ext>
            </a:extLst>
          </p:cNvPr>
          <p:cNvSpPr txBox="1"/>
          <p:nvPr/>
        </p:nvSpPr>
        <p:spPr>
          <a:xfrm>
            <a:off x="898071" y="6515100"/>
            <a:ext cx="301686" cy="369332"/>
          </a:xfrm>
          <a:prstGeom prst="rect">
            <a:avLst/>
          </a:prstGeom>
          <a:noFill/>
        </p:spPr>
        <p:txBody>
          <a:bodyPr wrap="none" rtlCol="0">
            <a:spAutoFit/>
          </a:bodyPr>
          <a:lstStyle/>
          <a:p>
            <a:r>
              <a:rPr lang="en-US" dirty="0"/>
              <a:t>3</a:t>
            </a:r>
          </a:p>
        </p:txBody>
      </p:sp>
      <p:sp>
        <p:nvSpPr>
          <p:cNvPr id="25" name="TextBox 24">
            <a:extLst>
              <a:ext uri="{FF2B5EF4-FFF2-40B4-BE49-F238E27FC236}">
                <a16:creationId xmlns:a16="http://schemas.microsoft.com/office/drawing/2014/main" id="{EAAA8D89-9205-C048-ACD3-948011B338DE}"/>
              </a:ext>
            </a:extLst>
          </p:cNvPr>
          <p:cNvSpPr txBox="1"/>
          <p:nvPr/>
        </p:nvSpPr>
        <p:spPr>
          <a:xfrm>
            <a:off x="4479232" y="3214712"/>
            <a:ext cx="301686" cy="369332"/>
          </a:xfrm>
          <a:prstGeom prst="rect">
            <a:avLst/>
          </a:prstGeom>
          <a:noFill/>
        </p:spPr>
        <p:txBody>
          <a:bodyPr wrap="none" rtlCol="0">
            <a:spAutoFit/>
          </a:bodyPr>
          <a:lstStyle/>
          <a:p>
            <a:r>
              <a:rPr lang="en-US" dirty="0"/>
              <a:t>3</a:t>
            </a:r>
          </a:p>
        </p:txBody>
      </p:sp>
      <p:sp>
        <p:nvSpPr>
          <p:cNvPr id="26" name="TextBox 25">
            <a:extLst>
              <a:ext uri="{FF2B5EF4-FFF2-40B4-BE49-F238E27FC236}">
                <a16:creationId xmlns:a16="http://schemas.microsoft.com/office/drawing/2014/main" id="{3FC6CBE7-EBC4-EE49-BC79-FFAFB82CBA9A}"/>
              </a:ext>
            </a:extLst>
          </p:cNvPr>
          <p:cNvSpPr txBox="1"/>
          <p:nvPr/>
        </p:nvSpPr>
        <p:spPr>
          <a:xfrm>
            <a:off x="4482129" y="3661991"/>
            <a:ext cx="301686" cy="369332"/>
          </a:xfrm>
          <a:prstGeom prst="rect">
            <a:avLst/>
          </a:prstGeom>
          <a:noFill/>
        </p:spPr>
        <p:txBody>
          <a:bodyPr wrap="none" rtlCol="0">
            <a:spAutoFit/>
          </a:bodyPr>
          <a:lstStyle/>
          <a:p>
            <a:r>
              <a:rPr lang="en-US" dirty="0"/>
              <a:t>2</a:t>
            </a:r>
          </a:p>
        </p:txBody>
      </p:sp>
      <p:sp>
        <p:nvSpPr>
          <p:cNvPr id="27" name="TextBox 26">
            <a:extLst>
              <a:ext uri="{FF2B5EF4-FFF2-40B4-BE49-F238E27FC236}">
                <a16:creationId xmlns:a16="http://schemas.microsoft.com/office/drawing/2014/main" id="{C8D6075D-AA83-1D4F-BE6C-FAF7354609E0}"/>
              </a:ext>
            </a:extLst>
          </p:cNvPr>
          <p:cNvSpPr txBox="1"/>
          <p:nvPr/>
        </p:nvSpPr>
        <p:spPr>
          <a:xfrm>
            <a:off x="4476070" y="4127501"/>
            <a:ext cx="301686" cy="369332"/>
          </a:xfrm>
          <a:prstGeom prst="rect">
            <a:avLst/>
          </a:prstGeom>
          <a:noFill/>
        </p:spPr>
        <p:txBody>
          <a:bodyPr wrap="none" rtlCol="0">
            <a:spAutoFit/>
          </a:bodyPr>
          <a:lstStyle/>
          <a:p>
            <a:r>
              <a:rPr lang="en-US" dirty="0"/>
              <a:t>2</a:t>
            </a:r>
          </a:p>
        </p:txBody>
      </p:sp>
      <p:sp>
        <p:nvSpPr>
          <p:cNvPr id="28" name="TextBox 27">
            <a:extLst>
              <a:ext uri="{FF2B5EF4-FFF2-40B4-BE49-F238E27FC236}">
                <a16:creationId xmlns:a16="http://schemas.microsoft.com/office/drawing/2014/main" id="{E29514D1-1C7C-F84C-A094-89209F07AB20}"/>
              </a:ext>
            </a:extLst>
          </p:cNvPr>
          <p:cNvSpPr txBox="1"/>
          <p:nvPr/>
        </p:nvSpPr>
        <p:spPr>
          <a:xfrm>
            <a:off x="4476070" y="4654181"/>
            <a:ext cx="579005" cy="369332"/>
          </a:xfrm>
          <a:prstGeom prst="rect">
            <a:avLst/>
          </a:prstGeom>
          <a:noFill/>
        </p:spPr>
        <p:txBody>
          <a:bodyPr wrap="none" rtlCol="0">
            <a:spAutoFit/>
          </a:bodyPr>
          <a:lstStyle/>
          <a:p>
            <a:r>
              <a:rPr lang="en-US" dirty="0"/>
              <a:t>true</a:t>
            </a:r>
          </a:p>
        </p:txBody>
      </p:sp>
    </p:spTree>
    <p:extLst>
      <p:ext uri="{BB962C8B-B14F-4D97-AF65-F5344CB8AC3E}">
        <p14:creationId xmlns:p14="http://schemas.microsoft.com/office/powerpoint/2010/main" val="3619165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ustom 1">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33006F"/>
      </a:hlink>
      <a:folHlink>
        <a:srgbClr val="9A7B4C"/>
      </a:folHlink>
    </a:clrScheme>
    <a:fontScheme name="Kasey">
      <a:majorFont>
        <a:latin typeface="Georgia"/>
        <a:ea typeface=""/>
        <a:cs typeface=""/>
      </a:majorFont>
      <a:minorFont>
        <a:latin typeface="Segoe UI Semilight"/>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3224</TotalTime>
  <Words>3607</Words>
  <Application>Microsoft Macintosh PowerPoint</Application>
  <PresentationFormat>Widescreen</PresentationFormat>
  <Paragraphs>696</Paragraphs>
  <Slides>38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Calibri</vt:lpstr>
      <vt:lpstr>Courier New</vt:lpstr>
      <vt:lpstr>Segoe UI</vt:lpstr>
      <vt:lpstr>Segoe UI Light</vt:lpstr>
      <vt:lpstr>Segoe UI Semibold</vt:lpstr>
      <vt:lpstr>Segoe UI Semilight</vt:lpstr>
      <vt:lpstr>Tw Cen MT</vt:lpstr>
      <vt:lpstr>Wingdings 3</vt:lpstr>
      <vt:lpstr>Integral</vt:lpstr>
      <vt:lpstr>Lecture 24: Disjoint Sets</vt:lpstr>
      <vt:lpstr>Warmup</vt:lpstr>
      <vt:lpstr>Announcements</vt:lpstr>
      <vt:lpstr>What are we doing today?</vt:lpstr>
      <vt:lpstr>The Disjoint Set ADT</vt:lpstr>
      <vt:lpstr>Disjoint Sets in mathematics</vt:lpstr>
      <vt:lpstr>Disjoint Sets in computer science</vt:lpstr>
      <vt:lpstr>What methods does the DisjointSet ADT have?</vt:lpstr>
      <vt:lpstr>findSet(value)</vt:lpstr>
      <vt:lpstr>What methods does the Disjoint Set ADT have?</vt:lpstr>
      <vt:lpstr>union(valueA, valueB)</vt:lpstr>
      <vt:lpstr>What methods does the DisjointSet ADT have?</vt:lpstr>
      <vt:lpstr>makeSet(value)</vt:lpstr>
      <vt:lpstr>Disjoint Set ADT Summary</vt:lpstr>
      <vt:lpstr>Why are we doing this again?</vt:lpstr>
      <vt:lpstr>Kruskal’s Algorithm Implementation</vt:lpstr>
      <vt:lpstr>Kruskal’s with disjoint sets on the side example</vt:lpstr>
      <vt:lpstr>Why are we doing this again? (continued)</vt:lpstr>
      <vt:lpstr>1 min break</vt:lpstr>
      <vt:lpstr>Implementing Disjoint Set</vt:lpstr>
      <vt:lpstr>Implementing Disjoint Set with Dictionaries</vt:lpstr>
      <vt:lpstr>Exercise (1.5 min)</vt:lpstr>
      <vt:lpstr>Implementing Disjoint Set with Trees (and dictionaries) (1)</vt:lpstr>
      <vt:lpstr>Implementing Disjoint Set with Trees (and dictionaries) (1)</vt:lpstr>
      <vt:lpstr>Implementing Disjoint Set with Trees (and dictionaries) (2)</vt:lpstr>
      <vt:lpstr>Implementing Disjoint Set with Trees (and dictionaries) (3)</vt:lpstr>
      <vt:lpstr>Seems great so far but let’s abuse some stuff</vt:lpstr>
      <vt:lpstr>Improving union</vt:lpstr>
      <vt:lpstr>Practice</vt:lpstr>
      <vt:lpstr>Practice</vt:lpstr>
      <vt:lpstr>Practice</vt:lpstr>
      <vt:lpstr>Practice</vt:lpstr>
      <vt:lpstr>Practice</vt:lpstr>
      <vt:lpstr>Exercise (2 min)</vt:lpstr>
      <vt:lpstr>Improving findSet()</vt:lpstr>
      <vt:lpstr>Exercise if time?</vt:lpstr>
      <vt:lpstr>Optimized Disjoint Set Runtime</vt:lpstr>
      <vt:lpstr>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Kasey Champion</dc:creator>
  <cp:lastModifiedBy>Zachary Chun</cp:lastModifiedBy>
  <cp:revision>196</cp:revision>
  <cp:lastPrinted>2019-05-24T14:07:45Z</cp:lastPrinted>
  <dcterms:created xsi:type="dcterms:W3CDTF">2018-03-22T00:41:11Z</dcterms:created>
  <dcterms:modified xsi:type="dcterms:W3CDTF">2019-06-07T01:50:59Z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kaseyc@microsoft.com</vt:lpwstr>
  </property>
  <property fmtid="{D5CDD505-2E9C-101B-9397-08002B2CF9AE}" pid="5" name="MSIP_Label_f42aa342-8706-4288-bd11-ebb85995028c_SetDate">
    <vt:lpwstr>2018-03-22T00:48:15.4212377Z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