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403" r:id="rId3"/>
    <p:sldId id="295" r:id="rId4"/>
    <p:sldId id="296" r:id="rId5"/>
    <p:sldId id="297" r:id="rId6"/>
    <p:sldId id="298" r:id="rId7"/>
    <p:sldId id="399" r:id="rId8"/>
    <p:sldId id="299" r:id="rId9"/>
    <p:sldId id="391" r:id="rId10"/>
    <p:sldId id="392" r:id="rId11"/>
    <p:sldId id="393" r:id="rId12"/>
    <p:sldId id="400" r:id="rId13"/>
    <p:sldId id="394" r:id="rId14"/>
    <p:sldId id="401" r:id="rId15"/>
    <p:sldId id="395" r:id="rId16"/>
    <p:sldId id="396" r:id="rId17"/>
    <p:sldId id="303" r:id="rId18"/>
    <p:sldId id="397" r:id="rId19"/>
    <p:sldId id="291" r:id="rId20"/>
    <p:sldId id="292" r:id="rId21"/>
    <p:sldId id="276" r:id="rId22"/>
    <p:sldId id="278" r:id="rId23"/>
    <p:sldId id="27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A479"/>
    <a:srgbClr val="4C3282"/>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60"/>
  </p:normalViewPr>
  <p:slideViewPr>
    <p:cSldViewPr snapToGrid="0">
      <p:cViewPr varScale="1">
        <p:scale>
          <a:sx n="93" d="100"/>
          <a:sy n="93" d="100"/>
        </p:scale>
        <p:origin x="8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6/6/19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19</a:t>
            </a:fld>
            <a:endParaRPr lang="en-US"/>
          </a:p>
        </p:txBody>
      </p:sp>
    </p:spTree>
    <p:extLst>
      <p:ext uri="{BB962C8B-B14F-4D97-AF65-F5344CB8AC3E}">
        <p14:creationId xmlns:p14="http://schemas.microsoft.com/office/powerpoint/2010/main" val="2830162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6/6/19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6/6/19</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6/6/19</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6/6/19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6/6/19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6/6/19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6/6/19</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6/6/19</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6/6/19</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6/6/19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6/6/19</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6/6/19</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a:xfrm>
            <a:off x="384048" y="4960137"/>
            <a:ext cx="7845552" cy="1463040"/>
          </a:xfrm>
        </p:spPr>
        <p:txBody>
          <a:bodyPr/>
          <a:lstStyle/>
          <a:p>
            <a:r>
              <a:rPr lang="en-US" dirty="0"/>
              <a:t>Lecture 23: Minimum Spanning Trees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91929"/>
            <a:ext cx="457200" cy="296037"/>
          </a:xfrm>
          <a:prstGeom prst="rect">
            <a:avLst/>
          </a:prstGeom>
        </p:spPr>
      </p:pic>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10</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426370" y="1479490"/>
                <a:ext cx="6477000" cy="5206554"/>
              </a:xfrm>
              <a:prstGeom prst="rect">
                <a:avLst/>
              </a:prstGeom>
              <a:noFill/>
            </p:spPr>
            <p:txBody>
              <a:bodyPr wrap="square" rtlCol="0">
                <a:spAutoFit/>
              </a:bodyPr>
              <a:lstStyle/>
              <a:p>
                <a:pPr>
                  <a:spcBef>
                    <a:spcPts val="200"/>
                  </a:spcBef>
                </a:pPr>
                <a:r>
                  <a:rPr lang="en-US" sz="1600" dirty="0">
                    <a:latin typeface="Courier New" panose="02070309020205020404" pitchFamily="49" charset="0"/>
                    <a:cs typeface="Courier New" panose="02070309020205020404" pitchFamily="49" charset="0"/>
                  </a:rPr>
                  <a:t>PrimMST(Graph G) </a:t>
                </a:r>
              </a:p>
              <a:p>
                <a:pPr>
                  <a:spcBef>
                    <a:spcPts val="200"/>
                  </a:spcBef>
                </a:pPr>
                <a:r>
                  <a:rPr lang="en-US" sz="16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600" i="1">
                        <a:latin typeface="Cambria Math" panose="02040503050406030204" pitchFamily="18" charset="0"/>
                        <a:cs typeface="Courier New" panose="02070309020205020404" pitchFamily="49" charset="0"/>
                      </a:rPr>
                      <m:t>∞</m:t>
                    </m:r>
                  </m:oMath>
                </a14:m>
                <a:endParaRPr lang="en-US" sz="160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mark source as distance 0</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mark all vertices unprocessed</a:t>
                </a:r>
              </a:p>
              <a:p>
                <a:pPr>
                  <a:spcBef>
                    <a:spcPts val="200"/>
                  </a:spcBef>
                </a:pPr>
                <a:r>
                  <a:rPr lang="en-US" sz="1600" dirty="0">
                    <a:latin typeface="Courier New" panose="02070309020205020404" pitchFamily="49" charset="0"/>
                    <a:cs typeface="Courier New" panose="02070309020205020404" pitchFamily="49" charset="0"/>
                  </a:rPr>
                  <a:t>  foreach(edge (source, v) )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while(there are unprocessed vertices){</a:t>
                </a:r>
              </a:p>
              <a:p>
                <a:pPr>
                  <a:spcBef>
                    <a:spcPts val="200"/>
                  </a:spcBef>
                </a:pPr>
                <a:r>
                  <a:rPr lang="en-US" sz="16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u.bestEdge</a:t>
                </a:r>
                <a:r>
                  <a:rPr lang="en-US" sz="1600" dirty="0">
                    <a:latin typeface="Courier New" panose="02070309020205020404" pitchFamily="49" charset="0"/>
                    <a:cs typeface="Courier New" panose="02070309020205020404" pitchFamily="49" charset="0"/>
                  </a:rPr>
                  <a:t> to spanning tree</a:t>
                </a:r>
              </a:p>
              <a:p>
                <a:pPr>
                  <a:spcBef>
                    <a:spcPts val="200"/>
                  </a:spcBef>
                </a:pPr>
                <a:r>
                  <a:rPr lang="en-US" sz="1600" dirty="0">
                    <a:latin typeface="Courier New" panose="02070309020205020404" pitchFamily="49" charset="0"/>
                    <a:cs typeface="Courier New" panose="02070309020205020404" pitchFamily="49" charset="0"/>
                  </a:rPr>
                  <a:t>    foreach(edge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leaving u){</a:t>
                </a:r>
              </a:p>
              <a:p>
                <a:pPr>
                  <a:spcBef>
                    <a:spcPts val="200"/>
                  </a:spcBef>
                </a:pPr>
                <a:r>
                  <a:rPr lang="en-US" sz="1600" dirty="0">
                    <a:latin typeface="Courier New" panose="02070309020205020404" pitchFamily="49" charset="0"/>
                    <a:cs typeface="Courier New" panose="02070309020205020404" pitchFamily="49" charset="0"/>
                  </a:rPr>
                  <a:t>      if(weight(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&amp;&amp; v unprocessed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mark u as processed</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26370" y="1479490"/>
                <a:ext cx="6477000" cy="5206554"/>
              </a:xfrm>
              <a:prstGeom prst="rect">
                <a:avLst/>
              </a:prstGeom>
              <a:blipFill>
                <a:blip r:embed="rId2"/>
                <a:stretch>
                  <a:fillRect l="-391" b="-487"/>
                </a:stretch>
              </a:blipFill>
            </p:spPr>
            <p:txBody>
              <a:bodyPr/>
              <a:lstStyle/>
              <a:p>
                <a:r>
                  <a:rPr lang="en-US">
                    <a:noFill/>
                  </a:rPr>
                  <a:t> </a:t>
                </a:r>
              </a:p>
            </p:txBody>
          </p:sp>
        </mc:Fallback>
      </mc:AlternateContent>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99288" y="457803"/>
            <a:ext cx="534408" cy="369332"/>
          </a:xfrm>
          <a:prstGeom prst="rect">
            <a:avLst/>
          </a:prstGeom>
          <a:noFill/>
        </p:spPr>
        <p:txBody>
          <a:bodyPr wrap="square" rtlCol="0">
            <a:spAutoFit/>
          </a:bodyPr>
          <a:lstStyle/>
          <a:p>
            <a:r>
              <a:rPr lang="en-US" dirty="0"/>
              <a:t>50</a:t>
            </a:r>
          </a:p>
        </p:txBody>
      </p:sp>
      <p:sp>
        <p:nvSpPr>
          <p:cNvPr id="24" name="TextBox 23"/>
          <p:cNvSpPr txBox="1"/>
          <p:nvPr/>
        </p:nvSpPr>
        <p:spPr>
          <a:xfrm>
            <a:off x="9482200" y="840373"/>
            <a:ext cx="317944" cy="369667"/>
          </a:xfrm>
          <a:prstGeom prst="rect">
            <a:avLst/>
          </a:prstGeom>
          <a:noFill/>
        </p:spPr>
        <p:txBody>
          <a:bodyPr wrap="square" rtlCol="0">
            <a:spAutoFit/>
          </a:bodyPr>
          <a:lstStyle/>
          <a:p>
            <a:r>
              <a:rPr lang="en-US" dirty="0"/>
              <a:t>6</a:t>
            </a:r>
          </a:p>
        </p:txBody>
      </p:sp>
      <p:sp>
        <p:nvSpPr>
          <p:cNvPr id="25" name="TextBox 24"/>
          <p:cNvSpPr txBox="1"/>
          <p:nvPr/>
        </p:nvSpPr>
        <p:spPr>
          <a:xfrm>
            <a:off x="9342879" y="1315425"/>
            <a:ext cx="317944" cy="369667"/>
          </a:xfrm>
          <a:prstGeom prst="rect">
            <a:avLst/>
          </a:prstGeom>
          <a:noFill/>
        </p:spPr>
        <p:txBody>
          <a:bodyPr wrap="square" rtlCol="0">
            <a:spAutoFit/>
          </a:bodyPr>
          <a:lstStyle/>
          <a:p>
            <a:r>
              <a:rPr lang="en-US" dirty="0"/>
              <a:t>3</a:t>
            </a:r>
          </a:p>
        </p:txBody>
      </p:sp>
      <p:sp>
        <p:nvSpPr>
          <p:cNvPr id="26" name="TextBox 25"/>
          <p:cNvSpPr txBox="1"/>
          <p:nvPr/>
        </p:nvSpPr>
        <p:spPr>
          <a:xfrm>
            <a:off x="7997348" y="1880736"/>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7750239" y="2774690"/>
            <a:ext cx="317944" cy="369667"/>
          </a:xfrm>
          <a:prstGeom prst="rect">
            <a:avLst/>
          </a:prstGeom>
          <a:noFill/>
        </p:spPr>
        <p:txBody>
          <a:bodyPr wrap="square" rtlCol="0">
            <a:spAutoFit/>
          </a:bodyPr>
          <a:lstStyle/>
          <a:p>
            <a:r>
              <a:rPr lang="en-US" dirty="0"/>
              <a:t>7</a:t>
            </a:r>
          </a:p>
        </p:txBody>
      </p:sp>
      <p:sp>
        <p:nvSpPr>
          <p:cNvPr id="28" name="TextBox 27"/>
          <p:cNvSpPr txBox="1"/>
          <p:nvPr/>
        </p:nvSpPr>
        <p:spPr>
          <a:xfrm>
            <a:off x="8436809" y="2376237"/>
            <a:ext cx="317944" cy="369667"/>
          </a:xfrm>
          <a:prstGeom prst="rect">
            <a:avLst/>
          </a:prstGeom>
          <a:noFill/>
        </p:spPr>
        <p:txBody>
          <a:bodyPr wrap="square" rtlCol="0">
            <a:spAutoFit/>
          </a:bodyPr>
          <a:lstStyle/>
          <a:p>
            <a:r>
              <a:rPr lang="en-US" dirty="0"/>
              <a:t>2</a:t>
            </a:r>
          </a:p>
        </p:txBody>
      </p:sp>
      <p:sp>
        <p:nvSpPr>
          <p:cNvPr id="29" name="TextBox 28"/>
          <p:cNvSpPr txBox="1"/>
          <p:nvPr/>
        </p:nvSpPr>
        <p:spPr>
          <a:xfrm>
            <a:off x="9482200" y="3219551"/>
            <a:ext cx="317944" cy="369667"/>
          </a:xfrm>
          <a:prstGeom prst="rect">
            <a:avLst/>
          </a:prstGeom>
          <a:noFill/>
        </p:spPr>
        <p:txBody>
          <a:bodyPr wrap="square" rtlCol="0">
            <a:spAutoFit/>
          </a:bodyPr>
          <a:lstStyle/>
          <a:p>
            <a:r>
              <a:rPr lang="en-US" dirty="0"/>
              <a:t>8</a:t>
            </a:r>
          </a:p>
        </p:txBody>
      </p:sp>
      <p:sp>
        <p:nvSpPr>
          <p:cNvPr id="30" name="TextBox 29"/>
          <p:cNvSpPr txBox="1"/>
          <p:nvPr/>
        </p:nvSpPr>
        <p:spPr>
          <a:xfrm>
            <a:off x="11016410" y="2191493"/>
            <a:ext cx="317944" cy="369667"/>
          </a:xfrm>
          <a:prstGeom prst="rect">
            <a:avLst/>
          </a:prstGeom>
          <a:noFill/>
        </p:spPr>
        <p:txBody>
          <a:bodyPr wrap="square" rtlCol="0">
            <a:spAutoFit/>
          </a:bodyPr>
          <a:lstStyle/>
          <a:p>
            <a:r>
              <a:rPr lang="en-US" dirty="0"/>
              <a:t>9</a:t>
            </a:r>
          </a:p>
        </p:txBody>
      </p:sp>
      <p:sp>
        <p:nvSpPr>
          <p:cNvPr id="31" name="TextBox 30"/>
          <p:cNvSpPr txBox="1"/>
          <p:nvPr/>
        </p:nvSpPr>
        <p:spPr>
          <a:xfrm>
            <a:off x="8968623" y="1904122"/>
            <a:ext cx="405270" cy="369332"/>
          </a:xfrm>
          <a:prstGeom prst="rect">
            <a:avLst/>
          </a:prstGeom>
          <a:noFill/>
        </p:spPr>
        <p:txBody>
          <a:bodyPr wrap="square" rtlCol="0">
            <a:spAutoFit/>
          </a:bodyPr>
          <a:lstStyle/>
          <a:p>
            <a:r>
              <a:rPr lang="en-US" dirty="0"/>
              <a:t>5</a:t>
            </a:r>
          </a:p>
        </p:txBody>
      </p:sp>
      <p:sp>
        <p:nvSpPr>
          <p:cNvPr id="32" name="TextBox 31"/>
          <p:cNvSpPr txBox="1"/>
          <p:nvPr/>
        </p:nvSpPr>
        <p:spPr>
          <a:xfrm>
            <a:off x="8817232" y="2579936"/>
            <a:ext cx="317944" cy="369667"/>
          </a:xfrm>
          <a:prstGeom prst="rect">
            <a:avLst/>
          </a:prstGeom>
          <a:noFill/>
        </p:spPr>
        <p:txBody>
          <a:bodyPr wrap="square" rtlCol="0">
            <a:spAutoFit/>
          </a:bodyPr>
          <a:lstStyle/>
          <a:p>
            <a:r>
              <a:rPr lang="en-US" dirty="0"/>
              <a:t>7</a:t>
            </a:r>
          </a:p>
        </p:txBody>
      </p:sp>
      <p:graphicFrame>
        <p:nvGraphicFramePr>
          <p:cNvPr id="34" name="Table 33"/>
          <p:cNvGraphicFramePr>
            <a:graphicFrameLocks noGrp="1"/>
          </p:cNvGraphicFramePr>
          <p:nvPr>
            <p:extLst/>
          </p:nvPr>
        </p:nvGraphicFramePr>
        <p:xfrm>
          <a:off x="7064689" y="3586554"/>
          <a:ext cx="4672267" cy="2966720"/>
        </p:xfrm>
        <a:graphic>
          <a:graphicData uri="http://schemas.openxmlformats.org/drawingml/2006/table">
            <a:tbl>
              <a:tblPr firstRow="1" bandRow="1">
                <a:tableStyleId>{5C22544A-7EE6-4342-B048-85BDC9FD1C3A}</a:tableStyleId>
              </a:tblPr>
              <a:tblGrid>
                <a:gridCol w="86226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solidFill>
                            <a:schemeClr val="bg1"/>
                          </a:solidFill>
                        </a:rPr>
                        <a:t>Vertex</a:t>
                      </a:r>
                    </a:p>
                  </a:txBody>
                  <a:tcPr>
                    <a:solidFill>
                      <a:schemeClr val="accent1"/>
                    </a:solidFill>
                  </a:tcPr>
                </a:tc>
                <a:tc>
                  <a:txBody>
                    <a:bodyPr/>
                    <a:lstStyle/>
                    <a:p>
                      <a:r>
                        <a:rPr lang="en-US" dirty="0"/>
                        <a:t>Distance</a:t>
                      </a:r>
                    </a:p>
                  </a:txBody>
                  <a:tcPr/>
                </a:tc>
                <a:tc>
                  <a:txBody>
                    <a:bodyPr/>
                    <a:lstStyle/>
                    <a:p>
                      <a:r>
                        <a:rPr lang="en-US" dirty="0"/>
                        <a:t>Best Edge</a:t>
                      </a:r>
                    </a:p>
                  </a:txBody>
                  <a:tcPr/>
                </a:tc>
                <a:tc>
                  <a:txBody>
                    <a:bodyPr/>
                    <a:lstStyle/>
                    <a:p>
                      <a:r>
                        <a:rPr lang="en-US" dirty="0"/>
                        <a:t>Processed</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F</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G</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05797843"/>
                  </a:ext>
                </a:extLst>
              </a:tr>
            </a:tbl>
          </a:graphicData>
        </a:graphic>
      </p:graphicFrame>
      <p:sp>
        <p:nvSpPr>
          <p:cNvPr id="47" name="Oval 46">
            <a:extLst>
              <a:ext uri="{FF2B5EF4-FFF2-40B4-BE49-F238E27FC236}">
                <a16:creationId xmlns:a16="http://schemas.microsoft.com/office/drawing/2014/main" id="{634C006E-6A19-4FDB-A0C9-EE9701E3B614}"/>
              </a:ext>
            </a:extLst>
          </p:cNvPr>
          <p:cNvSpPr/>
          <p:nvPr/>
        </p:nvSpPr>
        <p:spPr>
          <a:xfrm>
            <a:off x="7900311" y="41941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144214" y="658112"/>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1578968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11</a:t>
            </a:fld>
            <a:endParaRPr lang="en-US"/>
          </a:p>
        </p:txBody>
      </p:sp>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99288" y="457803"/>
            <a:ext cx="534408" cy="369332"/>
          </a:xfrm>
          <a:prstGeom prst="rect">
            <a:avLst/>
          </a:prstGeom>
          <a:noFill/>
        </p:spPr>
        <p:txBody>
          <a:bodyPr wrap="square" rtlCol="0">
            <a:spAutoFit/>
          </a:bodyPr>
          <a:lstStyle/>
          <a:p>
            <a:r>
              <a:rPr lang="en-US" dirty="0"/>
              <a:t>50</a:t>
            </a:r>
          </a:p>
        </p:txBody>
      </p:sp>
      <p:sp>
        <p:nvSpPr>
          <p:cNvPr id="24" name="TextBox 23"/>
          <p:cNvSpPr txBox="1"/>
          <p:nvPr/>
        </p:nvSpPr>
        <p:spPr>
          <a:xfrm>
            <a:off x="9482200" y="840373"/>
            <a:ext cx="317944" cy="369667"/>
          </a:xfrm>
          <a:prstGeom prst="rect">
            <a:avLst/>
          </a:prstGeom>
          <a:noFill/>
        </p:spPr>
        <p:txBody>
          <a:bodyPr wrap="square" rtlCol="0">
            <a:spAutoFit/>
          </a:bodyPr>
          <a:lstStyle/>
          <a:p>
            <a:r>
              <a:rPr lang="en-US" dirty="0"/>
              <a:t>6</a:t>
            </a:r>
          </a:p>
        </p:txBody>
      </p:sp>
      <p:sp>
        <p:nvSpPr>
          <p:cNvPr id="25" name="TextBox 24"/>
          <p:cNvSpPr txBox="1"/>
          <p:nvPr/>
        </p:nvSpPr>
        <p:spPr>
          <a:xfrm>
            <a:off x="9342879" y="1315425"/>
            <a:ext cx="317944" cy="369667"/>
          </a:xfrm>
          <a:prstGeom prst="rect">
            <a:avLst/>
          </a:prstGeom>
          <a:noFill/>
        </p:spPr>
        <p:txBody>
          <a:bodyPr wrap="square" rtlCol="0">
            <a:spAutoFit/>
          </a:bodyPr>
          <a:lstStyle/>
          <a:p>
            <a:r>
              <a:rPr lang="en-US" dirty="0"/>
              <a:t>3</a:t>
            </a:r>
          </a:p>
        </p:txBody>
      </p:sp>
      <p:sp>
        <p:nvSpPr>
          <p:cNvPr id="26" name="TextBox 25"/>
          <p:cNvSpPr txBox="1"/>
          <p:nvPr/>
        </p:nvSpPr>
        <p:spPr>
          <a:xfrm>
            <a:off x="7997348" y="1880736"/>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7750239" y="2774690"/>
            <a:ext cx="317944" cy="369667"/>
          </a:xfrm>
          <a:prstGeom prst="rect">
            <a:avLst/>
          </a:prstGeom>
          <a:noFill/>
        </p:spPr>
        <p:txBody>
          <a:bodyPr wrap="square" rtlCol="0">
            <a:spAutoFit/>
          </a:bodyPr>
          <a:lstStyle/>
          <a:p>
            <a:r>
              <a:rPr lang="en-US" dirty="0"/>
              <a:t>7</a:t>
            </a:r>
          </a:p>
        </p:txBody>
      </p:sp>
      <p:sp>
        <p:nvSpPr>
          <p:cNvPr id="28" name="TextBox 27"/>
          <p:cNvSpPr txBox="1"/>
          <p:nvPr/>
        </p:nvSpPr>
        <p:spPr>
          <a:xfrm>
            <a:off x="8436809" y="2376237"/>
            <a:ext cx="317944" cy="369667"/>
          </a:xfrm>
          <a:prstGeom prst="rect">
            <a:avLst/>
          </a:prstGeom>
          <a:noFill/>
        </p:spPr>
        <p:txBody>
          <a:bodyPr wrap="square" rtlCol="0">
            <a:spAutoFit/>
          </a:bodyPr>
          <a:lstStyle/>
          <a:p>
            <a:r>
              <a:rPr lang="en-US" dirty="0"/>
              <a:t>2</a:t>
            </a:r>
          </a:p>
        </p:txBody>
      </p:sp>
      <p:sp>
        <p:nvSpPr>
          <p:cNvPr id="29" name="TextBox 28"/>
          <p:cNvSpPr txBox="1"/>
          <p:nvPr/>
        </p:nvSpPr>
        <p:spPr>
          <a:xfrm>
            <a:off x="9482200" y="3219551"/>
            <a:ext cx="317944" cy="369667"/>
          </a:xfrm>
          <a:prstGeom prst="rect">
            <a:avLst/>
          </a:prstGeom>
          <a:noFill/>
        </p:spPr>
        <p:txBody>
          <a:bodyPr wrap="square" rtlCol="0">
            <a:spAutoFit/>
          </a:bodyPr>
          <a:lstStyle/>
          <a:p>
            <a:r>
              <a:rPr lang="en-US" dirty="0"/>
              <a:t>8</a:t>
            </a:r>
          </a:p>
        </p:txBody>
      </p:sp>
      <p:sp>
        <p:nvSpPr>
          <p:cNvPr id="30" name="TextBox 29"/>
          <p:cNvSpPr txBox="1"/>
          <p:nvPr/>
        </p:nvSpPr>
        <p:spPr>
          <a:xfrm>
            <a:off x="11016410" y="2191493"/>
            <a:ext cx="317944" cy="369667"/>
          </a:xfrm>
          <a:prstGeom prst="rect">
            <a:avLst/>
          </a:prstGeom>
          <a:noFill/>
        </p:spPr>
        <p:txBody>
          <a:bodyPr wrap="square" rtlCol="0">
            <a:spAutoFit/>
          </a:bodyPr>
          <a:lstStyle/>
          <a:p>
            <a:r>
              <a:rPr lang="en-US" dirty="0"/>
              <a:t>9</a:t>
            </a:r>
          </a:p>
        </p:txBody>
      </p:sp>
      <p:sp>
        <p:nvSpPr>
          <p:cNvPr id="31" name="TextBox 30"/>
          <p:cNvSpPr txBox="1"/>
          <p:nvPr/>
        </p:nvSpPr>
        <p:spPr>
          <a:xfrm>
            <a:off x="8968623" y="1904122"/>
            <a:ext cx="405270" cy="369332"/>
          </a:xfrm>
          <a:prstGeom prst="rect">
            <a:avLst/>
          </a:prstGeom>
          <a:noFill/>
        </p:spPr>
        <p:txBody>
          <a:bodyPr wrap="square" rtlCol="0">
            <a:spAutoFit/>
          </a:bodyPr>
          <a:lstStyle/>
          <a:p>
            <a:r>
              <a:rPr lang="en-US" dirty="0"/>
              <a:t>5</a:t>
            </a:r>
          </a:p>
        </p:txBody>
      </p:sp>
      <p:sp>
        <p:nvSpPr>
          <p:cNvPr id="32" name="TextBox 31"/>
          <p:cNvSpPr txBox="1"/>
          <p:nvPr/>
        </p:nvSpPr>
        <p:spPr>
          <a:xfrm>
            <a:off x="8817232" y="2579936"/>
            <a:ext cx="317944" cy="369667"/>
          </a:xfrm>
          <a:prstGeom prst="rect">
            <a:avLst/>
          </a:prstGeom>
          <a:noFill/>
        </p:spPr>
        <p:txBody>
          <a:bodyPr wrap="square" rtlCol="0">
            <a:spAutoFit/>
          </a:bodyPr>
          <a:lstStyle/>
          <a:p>
            <a:r>
              <a:rPr lang="en-US" dirty="0"/>
              <a:t>7</a:t>
            </a:r>
          </a:p>
        </p:txBody>
      </p:sp>
      <p:graphicFrame>
        <p:nvGraphicFramePr>
          <p:cNvPr id="34" name="Table 33"/>
          <p:cNvGraphicFramePr>
            <a:graphicFrameLocks noGrp="1"/>
          </p:cNvGraphicFramePr>
          <p:nvPr>
            <p:extLst/>
          </p:nvPr>
        </p:nvGraphicFramePr>
        <p:xfrm>
          <a:off x="7064689" y="3586554"/>
          <a:ext cx="4672267" cy="2966720"/>
        </p:xfrm>
        <a:graphic>
          <a:graphicData uri="http://schemas.openxmlformats.org/drawingml/2006/table">
            <a:tbl>
              <a:tblPr firstRow="1" bandRow="1">
                <a:tableStyleId>{5C22544A-7EE6-4342-B048-85BDC9FD1C3A}</a:tableStyleId>
              </a:tblPr>
              <a:tblGrid>
                <a:gridCol w="86226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solidFill>
                            <a:schemeClr val="bg1"/>
                          </a:solidFill>
                        </a:rPr>
                        <a:t>Vertex</a:t>
                      </a:r>
                    </a:p>
                  </a:txBody>
                  <a:tcPr>
                    <a:solidFill>
                      <a:schemeClr val="accent1"/>
                    </a:solidFill>
                  </a:tcPr>
                </a:tc>
                <a:tc>
                  <a:txBody>
                    <a:bodyPr/>
                    <a:lstStyle/>
                    <a:p>
                      <a:r>
                        <a:rPr lang="en-US" dirty="0"/>
                        <a:t>Distance</a:t>
                      </a:r>
                    </a:p>
                  </a:txBody>
                  <a:tcPr/>
                </a:tc>
                <a:tc>
                  <a:txBody>
                    <a:bodyPr/>
                    <a:lstStyle/>
                    <a:p>
                      <a:r>
                        <a:rPr lang="en-US" dirty="0"/>
                        <a:t>Best Edge</a:t>
                      </a:r>
                    </a:p>
                  </a:txBody>
                  <a:tcPr/>
                </a:tc>
                <a:tc>
                  <a:txBody>
                    <a:bodyPr/>
                    <a:lstStyle/>
                    <a:p>
                      <a:r>
                        <a:rPr lang="en-US" dirty="0"/>
                        <a:t>Processed</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F</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G</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05797843"/>
                  </a:ext>
                </a:extLst>
              </a:tr>
            </a:tbl>
          </a:graphicData>
        </a:graphic>
      </p:graphicFrame>
      <p:sp>
        <p:nvSpPr>
          <p:cNvPr id="47" name="Oval 46">
            <a:extLst>
              <a:ext uri="{FF2B5EF4-FFF2-40B4-BE49-F238E27FC236}">
                <a16:creationId xmlns:a16="http://schemas.microsoft.com/office/drawing/2014/main" id="{634C006E-6A19-4FDB-A0C9-EE9701E3B614}"/>
              </a:ext>
            </a:extLst>
          </p:cNvPr>
          <p:cNvSpPr/>
          <p:nvPr/>
        </p:nvSpPr>
        <p:spPr>
          <a:xfrm>
            <a:off x="7900311" y="41941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144214" y="658112"/>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369332"/>
          </a:xfrm>
          <a:prstGeom prst="rect">
            <a:avLst/>
          </a:prstGeom>
          <a:noFill/>
        </p:spPr>
        <p:txBody>
          <a:bodyPr wrap="square" rtlCol="0">
            <a:spAutoFit/>
          </a:bodyPr>
          <a:lstStyle/>
          <a:p>
            <a:r>
              <a:rPr lang="en-US" dirty="0"/>
              <a:t>2</a:t>
            </a:r>
          </a:p>
        </p:txBody>
      </p:sp>
      <p:sp>
        <p:nvSpPr>
          <p:cNvPr id="3" name="TextBox 2">
            <a:extLst>
              <a:ext uri="{FF2B5EF4-FFF2-40B4-BE49-F238E27FC236}">
                <a16:creationId xmlns:a16="http://schemas.microsoft.com/office/drawing/2014/main" id="{65EC84A4-1832-5B4A-B028-396F2D8B8D1F}"/>
              </a:ext>
            </a:extLst>
          </p:cNvPr>
          <p:cNvSpPr txBox="1"/>
          <p:nvPr/>
        </p:nvSpPr>
        <p:spPr>
          <a:xfrm>
            <a:off x="8175445" y="3931454"/>
            <a:ext cx="255198" cy="369332"/>
          </a:xfrm>
          <a:prstGeom prst="rect">
            <a:avLst/>
          </a:prstGeom>
          <a:noFill/>
        </p:spPr>
        <p:txBody>
          <a:bodyPr wrap="none" rtlCol="0">
            <a:spAutoFit/>
          </a:bodyPr>
          <a:lstStyle/>
          <a:p>
            <a:r>
              <a:rPr lang="en-US" dirty="0"/>
              <a:t>-</a:t>
            </a:r>
          </a:p>
        </p:txBody>
      </p:sp>
      <p:sp>
        <p:nvSpPr>
          <p:cNvPr id="37" name="TextBox 36">
            <a:extLst>
              <a:ext uri="{FF2B5EF4-FFF2-40B4-BE49-F238E27FC236}">
                <a16:creationId xmlns:a16="http://schemas.microsoft.com/office/drawing/2014/main" id="{584EB911-03F7-3D48-8869-413DD2E601D9}"/>
              </a:ext>
            </a:extLst>
          </p:cNvPr>
          <p:cNvSpPr txBox="1"/>
          <p:nvPr/>
        </p:nvSpPr>
        <p:spPr>
          <a:xfrm>
            <a:off x="8175445" y="4356354"/>
            <a:ext cx="301686" cy="369332"/>
          </a:xfrm>
          <a:prstGeom prst="rect">
            <a:avLst/>
          </a:prstGeom>
          <a:noFill/>
        </p:spPr>
        <p:txBody>
          <a:bodyPr wrap="none" rtlCol="0">
            <a:spAutoFit/>
          </a:bodyPr>
          <a:lstStyle/>
          <a:p>
            <a:r>
              <a:rPr lang="en-US" dirty="0"/>
              <a:t>2</a:t>
            </a:r>
          </a:p>
        </p:txBody>
      </p:sp>
      <p:sp>
        <p:nvSpPr>
          <p:cNvPr id="38" name="TextBox 37">
            <a:extLst>
              <a:ext uri="{FF2B5EF4-FFF2-40B4-BE49-F238E27FC236}">
                <a16:creationId xmlns:a16="http://schemas.microsoft.com/office/drawing/2014/main" id="{44DFA245-4101-6845-880D-89E4967694A6}"/>
              </a:ext>
            </a:extLst>
          </p:cNvPr>
          <p:cNvSpPr txBox="1"/>
          <p:nvPr/>
        </p:nvSpPr>
        <p:spPr>
          <a:xfrm>
            <a:off x="8175445" y="4733872"/>
            <a:ext cx="301686" cy="369332"/>
          </a:xfrm>
          <a:prstGeom prst="rect">
            <a:avLst/>
          </a:prstGeom>
          <a:noFill/>
        </p:spPr>
        <p:txBody>
          <a:bodyPr wrap="none" rtlCol="0">
            <a:spAutoFit/>
          </a:bodyPr>
          <a:lstStyle/>
          <a:p>
            <a:r>
              <a:rPr lang="en-US" dirty="0"/>
              <a:t>4</a:t>
            </a:r>
          </a:p>
        </p:txBody>
      </p:sp>
      <p:sp>
        <p:nvSpPr>
          <p:cNvPr id="39" name="TextBox 38">
            <a:extLst>
              <a:ext uri="{FF2B5EF4-FFF2-40B4-BE49-F238E27FC236}">
                <a16:creationId xmlns:a16="http://schemas.microsoft.com/office/drawing/2014/main" id="{C03B5A39-9A53-9649-9DC1-588FA3A7DD50}"/>
              </a:ext>
            </a:extLst>
          </p:cNvPr>
          <p:cNvSpPr txBox="1"/>
          <p:nvPr/>
        </p:nvSpPr>
        <p:spPr>
          <a:xfrm>
            <a:off x="8175445" y="5118003"/>
            <a:ext cx="301686" cy="369332"/>
          </a:xfrm>
          <a:prstGeom prst="rect">
            <a:avLst/>
          </a:prstGeom>
          <a:noFill/>
        </p:spPr>
        <p:txBody>
          <a:bodyPr wrap="none" rtlCol="0">
            <a:spAutoFit/>
          </a:bodyPr>
          <a:lstStyle/>
          <a:p>
            <a:r>
              <a:rPr lang="en-US" dirty="0"/>
              <a:t>7</a:t>
            </a:r>
          </a:p>
        </p:txBody>
      </p:sp>
      <p:sp>
        <p:nvSpPr>
          <p:cNvPr id="43" name="TextBox 42">
            <a:extLst>
              <a:ext uri="{FF2B5EF4-FFF2-40B4-BE49-F238E27FC236}">
                <a16:creationId xmlns:a16="http://schemas.microsoft.com/office/drawing/2014/main" id="{64A87282-C1A9-A247-9F66-D1F6493F760E}"/>
              </a:ext>
            </a:extLst>
          </p:cNvPr>
          <p:cNvSpPr txBox="1"/>
          <p:nvPr/>
        </p:nvSpPr>
        <p:spPr>
          <a:xfrm>
            <a:off x="9181155" y="4339956"/>
            <a:ext cx="696088" cy="369332"/>
          </a:xfrm>
          <a:prstGeom prst="rect">
            <a:avLst/>
          </a:prstGeom>
          <a:noFill/>
        </p:spPr>
        <p:txBody>
          <a:bodyPr wrap="none" rtlCol="0">
            <a:spAutoFit/>
          </a:bodyPr>
          <a:lstStyle/>
          <a:p>
            <a:r>
              <a:rPr lang="en-US" dirty="0"/>
              <a:t>(A, B)</a:t>
            </a:r>
          </a:p>
        </p:txBody>
      </p:sp>
      <p:sp>
        <p:nvSpPr>
          <p:cNvPr id="44" name="TextBox 43">
            <a:extLst>
              <a:ext uri="{FF2B5EF4-FFF2-40B4-BE49-F238E27FC236}">
                <a16:creationId xmlns:a16="http://schemas.microsoft.com/office/drawing/2014/main" id="{964E1BA8-F763-4D42-853B-5F61C5C490A4}"/>
              </a:ext>
            </a:extLst>
          </p:cNvPr>
          <p:cNvSpPr txBox="1"/>
          <p:nvPr/>
        </p:nvSpPr>
        <p:spPr>
          <a:xfrm>
            <a:off x="9181957" y="4718863"/>
            <a:ext cx="694485" cy="369332"/>
          </a:xfrm>
          <a:prstGeom prst="rect">
            <a:avLst/>
          </a:prstGeom>
          <a:noFill/>
        </p:spPr>
        <p:txBody>
          <a:bodyPr wrap="none" rtlCol="0">
            <a:spAutoFit/>
          </a:bodyPr>
          <a:lstStyle/>
          <a:p>
            <a:r>
              <a:rPr lang="en-US" dirty="0"/>
              <a:t>(A, C)</a:t>
            </a:r>
          </a:p>
        </p:txBody>
      </p:sp>
      <p:sp>
        <p:nvSpPr>
          <p:cNvPr id="45" name="TextBox 44">
            <a:extLst>
              <a:ext uri="{FF2B5EF4-FFF2-40B4-BE49-F238E27FC236}">
                <a16:creationId xmlns:a16="http://schemas.microsoft.com/office/drawing/2014/main" id="{38C7AFC9-807C-0841-8ABA-CB81D6ABC338}"/>
              </a:ext>
            </a:extLst>
          </p:cNvPr>
          <p:cNvSpPr txBox="1"/>
          <p:nvPr/>
        </p:nvSpPr>
        <p:spPr>
          <a:xfrm>
            <a:off x="9172338" y="5056466"/>
            <a:ext cx="713722" cy="369332"/>
          </a:xfrm>
          <a:prstGeom prst="rect">
            <a:avLst/>
          </a:prstGeom>
          <a:noFill/>
        </p:spPr>
        <p:txBody>
          <a:bodyPr wrap="none" rtlCol="0">
            <a:spAutoFit/>
          </a:bodyPr>
          <a:lstStyle/>
          <a:p>
            <a:r>
              <a:rPr lang="en-US" dirty="0"/>
              <a:t>(A, D)</a:t>
            </a:r>
          </a:p>
        </p:txBody>
      </p:sp>
      <p:sp>
        <p:nvSpPr>
          <p:cNvPr id="46" name="TextBox 45">
            <a:extLst>
              <a:ext uri="{FF2B5EF4-FFF2-40B4-BE49-F238E27FC236}">
                <a16:creationId xmlns:a16="http://schemas.microsoft.com/office/drawing/2014/main" id="{C821C705-FC53-264E-9B3F-3662BB9D0340}"/>
              </a:ext>
            </a:extLst>
          </p:cNvPr>
          <p:cNvSpPr txBox="1"/>
          <p:nvPr/>
        </p:nvSpPr>
        <p:spPr>
          <a:xfrm>
            <a:off x="9376753" y="3941899"/>
            <a:ext cx="304892" cy="369332"/>
          </a:xfrm>
          <a:prstGeom prst="rect">
            <a:avLst/>
          </a:prstGeom>
          <a:noFill/>
        </p:spPr>
        <p:txBody>
          <a:bodyPr wrap="none" rtlCol="0">
            <a:spAutoFit/>
          </a:bodyPr>
          <a:lstStyle/>
          <a:p>
            <a:r>
              <a:rPr lang="en-US" dirty="0"/>
              <a:t>X</a:t>
            </a:r>
          </a:p>
        </p:txBody>
      </p:sp>
      <p:sp>
        <p:nvSpPr>
          <p:cNvPr id="49" name="TextBox 48">
            <a:extLst>
              <a:ext uri="{FF2B5EF4-FFF2-40B4-BE49-F238E27FC236}">
                <a16:creationId xmlns:a16="http://schemas.microsoft.com/office/drawing/2014/main" id="{7232625A-7E2A-CB45-BE54-BFC3FE0881DB}"/>
              </a:ext>
            </a:extLst>
          </p:cNvPr>
          <p:cNvSpPr txBox="1"/>
          <p:nvPr/>
        </p:nvSpPr>
        <p:spPr>
          <a:xfrm>
            <a:off x="10921042" y="3957491"/>
            <a:ext cx="357790" cy="369332"/>
          </a:xfrm>
          <a:prstGeom prst="rect">
            <a:avLst/>
          </a:prstGeom>
          <a:noFill/>
        </p:spPr>
        <p:txBody>
          <a:bodyPr wrap="none" rtlCol="0">
            <a:spAutoFit/>
          </a:bodyPr>
          <a:lstStyle/>
          <a:p>
            <a:r>
              <a:rPr lang="en-US" dirty="0">
                <a:solidFill>
                  <a:srgbClr val="00B050"/>
                </a:solidFill>
              </a:rPr>
              <a:t>✓</a:t>
            </a:r>
          </a:p>
        </p:txBody>
      </p:sp>
      <p:sp>
        <p:nvSpPr>
          <p:cNvPr id="50" name="TextBox 49">
            <a:extLst>
              <a:ext uri="{FF2B5EF4-FFF2-40B4-BE49-F238E27FC236}">
                <a16:creationId xmlns:a16="http://schemas.microsoft.com/office/drawing/2014/main" id="{A6842540-4A26-974E-948A-898B34A6543C}"/>
              </a:ext>
            </a:extLst>
          </p:cNvPr>
          <p:cNvSpPr txBox="1"/>
          <p:nvPr/>
        </p:nvSpPr>
        <p:spPr>
          <a:xfrm>
            <a:off x="10921042" y="4349531"/>
            <a:ext cx="357790" cy="369332"/>
          </a:xfrm>
          <a:prstGeom prst="rect">
            <a:avLst/>
          </a:prstGeom>
          <a:noFill/>
        </p:spPr>
        <p:txBody>
          <a:bodyPr wrap="none" rtlCol="0">
            <a:spAutoFit/>
          </a:bodyPr>
          <a:lstStyle/>
          <a:p>
            <a:r>
              <a:rPr lang="en-US" dirty="0">
                <a:solidFill>
                  <a:srgbClr val="00B050"/>
                </a:solidFill>
              </a:rPr>
              <a:t>✓</a:t>
            </a:r>
          </a:p>
        </p:txBody>
      </p:sp>
      <p:sp>
        <p:nvSpPr>
          <p:cNvPr id="53" name="TextBox 52">
            <a:extLst>
              <a:ext uri="{FF2B5EF4-FFF2-40B4-BE49-F238E27FC236}">
                <a16:creationId xmlns:a16="http://schemas.microsoft.com/office/drawing/2014/main" id="{79974978-DDD5-E045-9C2B-394B6A3B5D9D}"/>
              </a:ext>
            </a:extLst>
          </p:cNvPr>
          <p:cNvSpPr txBox="1"/>
          <p:nvPr/>
        </p:nvSpPr>
        <p:spPr>
          <a:xfrm>
            <a:off x="8175445" y="5850058"/>
            <a:ext cx="301686" cy="369332"/>
          </a:xfrm>
          <a:prstGeom prst="rect">
            <a:avLst/>
          </a:prstGeom>
          <a:noFill/>
        </p:spPr>
        <p:txBody>
          <a:bodyPr wrap="none" rtlCol="0">
            <a:spAutoFit/>
          </a:bodyPr>
          <a:lstStyle/>
          <a:p>
            <a:r>
              <a:rPr lang="en-US" dirty="0"/>
              <a:t>3</a:t>
            </a:r>
          </a:p>
        </p:txBody>
      </p:sp>
      <p:sp>
        <p:nvSpPr>
          <p:cNvPr id="54" name="TextBox 53">
            <a:extLst>
              <a:ext uri="{FF2B5EF4-FFF2-40B4-BE49-F238E27FC236}">
                <a16:creationId xmlns:a16="http://schemas.microsoft.com/office/drawing/2014/main" id="{B6A4E2FD-C8C9-3A49-AAD4-FA7111A87036}"/>
              </a:ext>
            </a:extLst>
          </p:cNvPr>
          <p:cNvSpPr txBox="1"/>
          <p:nvPr/>
        </p:nvSpPr>
        <p:spPr>
          <a:xfrm>
            <a:off x="8175445" y="6244950"/>
            <a:ext cx="418704" cy="369332"/>
          </a:xfrm>
          <a:prstGeom prst="rect">
            <a:avLst/>
          </a:prstGeom>
          <a:noFill/>
        </p:spPr>
        <p:txBody>
          <a:bodyPr wrap="none" rtlCol="0">
            <a:spAutoFit/>
          </a:bodyPr>
          <a:lstStyle/>
          <a:p>
            <a:r>
              <a:rPr lang="en-US" dirty="0"/>
              <a:t>50</a:t>
            </a:r>
          </a:p>
        </p:txBody>
      </p:sp>
      <p:sp>
        <p:nvSpPr>
          <p:cNvPr id="55" name="TextBox 54">
            <a:extLst>
              <a:ext uri="{FF2B5EF4-FFF2-40B4-BE49-F238E27FC236}">
                <a16:creationId xmlns:a16="http://schemas.microsoft.com/office/drawing/2014/main" id="{A7FB05C0-4868-1F49-A1CF-8DBF1A36D759}"/>
              </a:ext>
            </a:extLst>
          </p:cNvPr>
          <p:cNvSpPr txBox="1"/>
          <p:nvPr/>
        </p:nvSpPr>
        <p:spPr>
          <a:xfrm>
            <a:off x="8175445" y="5446602"/>
            <a:ext cx="301686" cy="369332"/>
          </a:xfrm>
          <a:prstGeom prst="rect">
            <a:avLst/>
          </a:prstGeom>
          <a:noFill/>
        </p:spPr>
        <p:txBody>
          <a:bodyPr wrap="none" rtlCol="0">
            <a:spAutoFit/>
          </a:bodyPr>
          <a:lstStyle/>
          <a:p>
            <a:r>
              <a:rPr lang="en-US" dirty="0"/>
              <a:t>6</a:t>
            </a:r>
          </a:p>
        </p:txBody>
      </p:sp>
      <p:sp>
        <p:nvSpPr>
          <p:cNvPr id="56" name="TextBox 55">
            <a:extLst>
              <a:ext uri="{FF2B5EF4-FFF2-40B4-BE49-F238E27FC236}">
                <a16:creationId xmlns:a16="http://schemas.microsoft.com/office/drawing/2014/main" id="{7D832E4D-A9A5-6C41-B3F5-EC8C14FE1F94}"/>
              </a:ext>
            </a:extLst>
          </p:cNvPr>
          <p:cNvSpPr txBox="1"/>
          <p:nvPr/>
        </p:nvSpPr>
        <p:spPr>
          <a:xfrm>
            <a:off x="9197185" y="5830403"/>
            <a:ext cx="664028" cy="369332"/>
          </a:xfrm>
          <a:prstGeom prst="rect">
            <a:avLst/>
          </a:prstGeom>
          <a:noFill/>
        </p:spPr>
        <p:txBody>
          <a:bodyPr wrap="none" rtlCol="0">
            <a:spAutoFit/>
          </a:bodyPr>
          <a:lstStyle/>
          <a:p>
            <a:r>
              <a:rPr lang="en-US" dirty="0"/>
              <a:t>(B, F)</a:t>
            </a:r>
          </a:p>
        </p:txBody>
      </p:sp>
      <p:sp>
        <p:nvSpPr>
          <p:cNvPr id="57" name="TextBox 56">
            <a:extLst>
              <a:ext uri="{FF2B5EF4-FFF2-40B4-BE49-F238E27FC236}">
                <a16:creationId xmlns:a16="http://schemas.microsoft.com/office/drawing/2014/main" id="{03FDA182-FD59-E945-B3E9-9693E697E10F}"/>
              </a:ext>
            </a:extLst>
          </p:cNvPr>
          <p:cNvSpPr txBox="1"/>
          <p:nvPr/>
        </p:nvSpPr>
        <p:spPr>
          <a:xfrm>
            <a:off x="10921042" y="5830556"/>
            <a:ext cx="357790" cy="369332"/>
          </a:xfrm>
          <a:prstGeom prst="rect">
            <a:avLst/>
          </a:prstGeom>
          <a:noFill/>
        </p:spPr>
        <p:txBody>
          <a:bodyPr wrap="none" rtlCol="0">
            <a:spAutoFit/>
          </a:bodyPr>
          <a:lstStyle/>
          <a:p>
            <a:r>
              <a:rPr lang="en-US" dirty="0">
                <a:solidFill>
                  <a:srgbClr val="00B050"/>
                </a:solidFill>
              </a:rPr>
              <a:t>✓</a:t>
            </a:r>
          </a:p>
        </p:txBody>
      </p:sp>
      <p:sp>
        <p:nvSpPr>
          <p:cNvPr id="58" name="TextBox 57">
            <a:extLst>
              <a:ext uri="{FF2B5EF4-FFF2-40B4-BE49-F238E27FC236}">
                <a16:creationId xmlns:a16="http://schemas.microsoft.com/office/drawing/2014/main" id="{BC966759-0E1F-5A4E-837C-4CE382B0747E}"/>
              </a:ext>
            </a:extLst>
          </p:cNvPr>
          <p:cNvSpPr txBox="1"/>
          <p:nvPr/>
        </p:nvSpPr>
        <p:spPr>
          <a:xfrm>
            <a:off x="9193979" y="5399554"/>
            <a:ext cx="670440" cy="369332"/>
          </a:xfrm>
          <a:prstGeom prst="rect">
            <a:avLst/>
          </a:prstGeom>
          <a:noFill/>
        </p:spPr>
        <p:txBody>
          <a:bodyPr wrap="none" rtlCol="0">
            <a:spAutoFit/>
          </a:bodyPr>
          <a:lstStyle/>
          <a:p>
            <a:r>
              <a:rPr lang="en-US" dirty="0"/>
              <a:t>(B, E)</a:t>
            </a:r>
          </a:p>
        </p:txBody>
      </p:sp>
      <p:sp>
        <p:nvSpPr>
          <p:cNvPr id="59" name="TextBox 58">
            <a:extLst>
              <a:ext uri="{FF2B5EF4-FFF2-40B4-BE49-F238E27FC236}">
                <a16:creationId xmlns:a16="http://schemas.microsoft.com/office/drawing/2014/main" id="{93A78C14-085E-E246-A529-7985B993599F}"/>
              </a:ext>
            </a:extLst>
          </p:cNvPr>
          <p:cNvSpPr txBox="1"/>
          <p:nvPr/>
        </p:nvSpPr>
        <p:spPr>
          <a:xfrm>
            <a:off x="9177147" y="6224494"/>
            <a:ext cx="704104" cy="369332"/>
          </a:xfrm>
          <a:prstGeom prst="rect">
            <a:avLst/>
          </a:prstGeom>
          <a:noFill/>
        </p:spPr>
        <p:txBody>
          <a:bodyPr wrap="none" rtlCol="0">
            <a:spAutoFit/>
          </a:bodyPr>
          <a:lstStyle/>
          <a:p>
            <a:r>
              <a:rPr lang="en-US" dirty="0"/>
              <a:t>(B, G)</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E1A39F8-31F7-654B-A4CA-946A30B9844A}"/>
                  </a:ext>
                </a:extLst>
              </p:cNvPr>
              <p:cNvSpPr txBox="1"/>
              <p:nvPr/>
            </p:nvSpPr>
            <p:spPr>
              <a:xfrm>
                <a:off x="426370" y="1479490"/>
                <a:ext cx="6477000" cy="5206554"/>
              </a:xfrm>
              <a:prstGeom prst="rect">
                <a:avLst/>
              </a:prstGeom>
              <a:noFill/>
            </p:spPr>
            <p:txBody>
              <a:bodyPr wrap="square" rtlCol="0">
                <a:spAutoFit/>
              </a:bodyPr>
              <a:lstStyle/>
              <a:p>
                <a:pPr>
                  <a:spcBef>
                    <a:spcPts val="200"/>
                  </a:spcBef>
                </a:pPr>
                <a:r>
                  <a:rPr lang="en-US" sz="1600" dirty="0">
                    <a:latin typeface="Courier New" panose="02070309020205020404" pitchFamily="49" charset="0"/>
                    <a:cs typeface="Courier New" panose="02070309020205020404" pitchFamily="49" charset="0"/>
                  </a:rPr>
                  <a:t>PrimMST(Graph G) </a:t>
                </a:r>
              </a:p>
              <a:p>
                <a:pPr>
                  <a:spcBef>
                    <a:spcPts val="200"/>
                  </a:spcBef>
                </a:pPr>
                <a:r>
                  <a:rPr lang="en-US" sz="16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600" i="1">
                        <a:latin typeface="Cambria Math" panose="02040503050406030204" pitchFamily="18" charset="0"/>
                        <a:cs typeface="Courier New" panose="02070309020205020404" pitchFamily="49" charset="0"/>
                      </a:rPr>
                      <m:t>∞</m:t>
                    </m:r>
                  </m:oMath>
                </a14:m>
                <a:endParaRPr lang="en-US" sz="160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mark source as distance 0</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mark all vertices unprocessed</a:t>
                </a:r>
              </a:p>
              <a:p>
                <a:pPr>
                  <a:spcBef>
                    <a:spcPts val="200"/>
                  </a:spcBef>
                </a:pPr>
                <a:r>
                  <a:rPr lang="en-US" sz="1600" dirty="0">
                    <a:latin typeface="Courier New" panose="02070309020205020404" pitchFamily="49" charset="0"/>
                    <a:cs typeface="Courier New" panose="02070309020205020404" pitchFamily="49" charset="0"/>
                  </a:rPr>
                  <a:t>  foreach(edge (source, v) )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while(there are unprocessed vertices){</a:t>
                </a:r>
              </a:p>
              <a:p>
                <a:pPr>
                  <a:spcBef>
                    <a:spcPts val="200"/>
                  </a:spcBef>
                </a:pPr>
                <a:r>
                  <a:rPr lang="en-US" sz="16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u.bestEdge</a:t>
                </a:r>
                <a:r>
                  <a:rPr lang="en-US" sz="1600" dirty="0">
                    <a:latin typeface="Courier New" panose="02070309020205020404" pitchFamily="49" charset="0"/>
                    <a:cs typeface="Courier New" panose="02070309020205020404" pitchFamily="49" charset="0"/>
                  </a:rPr>
                  <a:t> to spanning tree</a:t>
                </a:r>
              </a:p>
              <a:p>
                <a:pPr>
                  <a:spcBef>
                    <a:spcPts val="200"/>
                  </a:spcBef>
                </a:pPr>
                <a:r>
                  <a:rPr lang="en-US" sz="1600" dirty="0">
                    <a:latin typeface="Courier New" panose="02070309020205020404" pitchFamily="49" charset="0"/>
                    <a:cs typeface="Courier New" panose="02070309020205020404" pitchFamily="49" charset="0"/>
                  </a:rPr>
                  <a:t>    foreach(edge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leaving u){</a:t>
                </a:r>
              </a:p>
              <a:p>
                <a:pPr>
                  <a:spcBef>
                    <a:spcPts val="200"/>
                  </a:spcBef>
                </a:pPr>
                <a:r>
                  <a:rPr lang="en-US" sz="1600" dirty="0">
                    <a:latin typeface="Courier New" panose="02070309020205020404" pitchFamily="49" charset="0"/>
                    <a:cs typeface="Courier New" panose="02070309020205020404" pitchFamily="49" charset="0"/>
                  </a:rPr>
                  <a:t>      if(weight(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&amp;&amp; v unprocessed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mark u as processed</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mc:Choice>
        <mc:Fallback xmlns="">
          <p:sp>
            <p:nvSpPr>
              <p:cNvPr id="60" name="TextBox 59">
                <a:extLst>
                  <a:ext uri="{FF2B5EF4-FFF2-40B4-BE49-F238E27FC236}">
                    <a16:creationId xmlns:a16="http://schemas.microsoft.com/office/drawing/2014/main" id="{AE1A39F8-31F7-654B-A4CA-946A30B9844A}"/>
                  </a:ext>
                </a:extLst>
              </p:cNvPr>
              <p:cNvSpPr txBox="1">
                <a:spLocks noRot="1" noChangeAspect="1" noMove="1" noResize="1" noEditPoints="1" noAdjustHandles="1" noChangeArrowheads="1" noChangeShapeType="1" noTextEdit="1"/>
              </p:cNvSpPr>
              <p:nvPr/>
            </p:nvSpPr>
            <p:spPr>
              <a:xfrm>
                <a:off x="426370" y="1479490"/>
                <a:ext cx="6477000" cy="5206554"/>
              </a:xfrm>
              <a:prstGeom prst="rect">
                <a:avLst/>
              </a:prstGeom>
              <a:blipFill>
                <a:blip r:embed="rId2"/>
                <a:stretch>
                  <a:fillRect l="-391" b="-487"/>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F2B930F0-89B8-8A44-87A5-0DED7AA37C31}"/>
              </a:ext>
            </a:extLst>
          </p:cNvPr>
          <p:cNvSpPr txBox="1"/>
          <p:nvPr/>
        </p:nvSpPr>
        <p:spPr>
          <a:xfrm>
            <a:off x="10921042" y="4718863"/>
            <a:ext cx="357790" cy="369332"/>
          </a:xfrm>
          <a:prstGeom prst="rect">
            <a:avLst/>
          </a:prstGeom>
          <a:noFill/>
        </p:spPr>
        <p:txBody>
          <a:bodyPr wrap="none" rtlCol="0">
            <a:spAutoFit/>
          </a:bodyPr>
          <a:lstStyle/>
          <a:p>
            <a:r>
              <a:rPr lang="en-US" dirty="0">
                <a:solidFill>
                  <a:srgbClr val="00B050"/>
                </a:solidFill>
              </a:rPr>
              <a:t>✓</a:t>
            </a:r>
          </a:p>
        </p:txBody>
      </p:sp>
      <p:sp>
        <p:nvSpPr>
          <p:cNvPr id="62" name="TextBox 61">
            <a:extLst>
              <a:ext uri="{FF2B5EF4-FFF2-40B4-BE49-F238E27FC236}">
                <a16:creationId xmlns:a16="http://schemas.microsoft.com/office/drawing/2014/main" id="{487501F6-4327-1646-B32F-B24CCD4D6AE8}"/>
              </a:ext>
            </a:extLst>
          </p:cNvPr>
          <p:cNvSpPr txBox="1"/>
          <p:nvPr/>
        </p:nvSpPr>
        <p:spPr>
          <a:xfrm>
            <a:off x="8158830" y="5103292"/>
            <a:ext cx="513282" cy="369332"/>
          </a:xfrm>
          <a:prstGeom prst="rect">
            <a:avLst/>
          </a:prstGeom>
          <a:noFill/>
        </p:spPr>
        <p:txBody>
          <a:bodyPr wrap="none" rtlCol="0">
            <a:spAutoFit/>
          </a:bodyPr>
          <a:lstStyle/>
          <a:p>
            <a:r>
              <a:rPr lang="en-US" dirty="0"/>
              <a:t>---2</a:t>
            </a:r>
          </a:p>
        </p:txBody>
      </p:sp>
      <p:sp>
        <p:nvSpPr>
          <p:cNvPr id="63" name="TextBox 62">
            <a:extLst>
              <a:ext uri="{FF2B5EF4-FFF2-40B4-BE49-F238E27FC236}">
                <a16:creationId xmlns:a16="http://schemas.microsoft.com/office/drawing/2014/main" id="{10BFF04A-D10E-6049-BC28-79DCD558D577}"/>
              </a:ext>
            </a:extLst>
          </p:cNvPr>
          <p:cNvSpPr txBox="1"/>
          <p:nvPr/>
        </p:nvSpPr>
        <p:spPr>
          <a:xfrm>
            <a:off x="8151618" y="5454168"/>
            <a:ext cx="513282" cy="369332"/>
          </a:xfrm>
          <a:prstGeom prst="rect">
            <a:avLst/>
          </a:prstGeom>
          <a:noFill/>
        </p:spPr>
        <p:txBody>
          <a:bodyPr wrap="none" rtlCol="0">
            <a:spAutoFit/>
          </a:bodyPr>
          <a:lstStyle/>
          <a:p>
            <a:r>
              <a:rPr lang="en-US" dirty="0"/>
              <a:t>---5</a:t>
            </a:r>
          </a:p>
        </p:txBody>
      </p:sp>
      <p:sp>
        <p:nvSpPr>
          <p:cNvPr id="64" name="TextBox 63">
            <a:extLst>
              <a:ext uri="{FF2B5EF4-FFF2-40B4-BE49-F238E27FC236}">
                <a16:creationId xmlns:a16="http://schemas.microsoft.com/office/drawing/2014/main" id="{98AA2F61-1DA6-DB40-B0FB-6BEF54C72602}"/>
              </a:ext>
            </a:extLst>
          </p:cNvPr>
          <p:cNvSpPr txBox="1"/>
          <p:nvPr/>
        </p:nvSpPr>
        <p:spPr>
          <a:xfrm>
            <a:off x="9150034" y="5051681"/>
            <a:ext cx="1265667" cy="369332"/>
          </a:xfrm>
          <a:prstGeom prst="rect">
            <a:avLst/>
          </a:prstGeom>
          <a:noFill/>
        </p:spPr>
        <p:txBody>
          <a:bodyPr wrap="none" rtlCol="0">
            <a:spAutoFit/>
          </a:bodyPr>
          <a:lstStyle/>
          <a:p>
            <a:r>
              <a:rPr lang="en-US" dirty="0"/>
              <a:t>--------(C, D)</a:t>
            </a:r>
          </a:p>
        </p:txBody>
      </p:sp>
      <p:sp>
        <p:nvSpPr>
          <p:cNvPr id="65" name="TextBox 64">
            <a:extLst>
              <a:ext uri="{FF2B5EF4-FFF2-40B4-BE49-F238E27FC236}">
                <a16:creationId xmlns:a16="http://schemas.microsoft.com/office/drawing/2014/main" id="{103F2C9F-6A33-8E47-91E6-4ABC0FAD6B72}"/>
              </a:ext>
            </a:extLst>
          </p:cNvPr>
          <p:cNvSpPr txBox="1"/>
          <p:nvPr/>
        </p:nvSpPr>
        <p:spPr>
          <a:xfrm>
            <a:off x="9156920" y="5406460"/>
            <a:ext cx="1265667" cy="369332"/>
          </a:xfrm>
          <a:prstGeom prst="rect">
            <a:avLst/>
          </a:prstGeom>
          <a:noFill/>
        </p:spPr>
        <p:txBody>
          <a:bodyPr wrap="none" rtlCol="0">
            <a:spAutoFit/>
          </a:bodyPr>
          <a:lstStyle/>
          <a:p>
            <a:r>
              <a:rPr lang="en-US" dirty="0"/>
              <a:t>--------(C, E)</a:t>
            </a:r>
          </a:p>
        </p:txBody>
      </p:sp>
      <p:sp>
        <p:nvSpPr>
          <p:cNvPr id="66" name="TextBox 65">
            <a:extLst>
              <a:ext uri="{FF2B5EF4-FFF2-40B4-BE49-F238E27FC236}">
                <a16:creationId xmlns:a16="http://schemas.microsoft.com/office/drawing/2014/main" id="{FB51EFC3-7649-7F4F-ADEC-F8F265A27DA0}"/>
              </a:ext>
            </a:extLst>
          </p:cNvPr>
          <p:cNvSpPr txBox="1"/>
          <p:nvPr/>
        </p:nvSpPr>
        <p:spPr>
          <a:xfrm>
            <a:off x="10921042" y="5084271"/>
            <a:ext cx="357790" cy="369332"/>
          </a:xfrm>
          <a:prstGeom prst="rect">
            <a:avLst/>
          </a:prstGeom>
          <a:noFill/>
        </p:spPr>
        <p:txBody>
          <a:bodyPr wrap="none" rtlCol="0">
            <a:spAutoFit/>
          </a:bodyPr>
          <a:lstStyle/>
          <a:p>
            <a:r>
              <a:rPr lang="en-US" dirty="0">
                <a:solidFill>
                  <a:srgbClr val="00B050"/>
                </a:solidFill>
              </a:rPr>
              <a:t>✓</a:t>
            </a:r>
          </a:p>
        </p:txBody>
      </p:sp>
      <p:sp>
        <p:nvSpPr>
          <p:cNvPr id="67" name="TextBox 66">
            <a:extLst>
              <a:ext uri="{FF2B5EF4-FFF2-40B4-BE49-F238E27FC236}">
                <a16:creationId xmlns:a16="http://schemas.microsoft.com/office/drawing/2014/main" id="{205C0AD4-20AF-D44D-93E7-CD1F437C12DD}"/>
              </a:ext>
            </a:extLst>
          </p:cNvPr>
          <p:cNvSpPr txBox="1"/>
          <p:nvPr/>
        </p:nvSpPr>
        <p:spPr>
          <a:xfrm>
            <a:off x="10921042" y="5416410"/>
            <a:ext cx="357790" cy="369332"/>
          </a:xfrm>
          <a:prstGeom prst="rect">
            <a:avLst/>
          </a:prstGeom>
          <a:noFill/>
        </p:spPr>
        <p:txBody>
          <a:bodyPr wrap="none" rtlCol="0">
            <a:spAutoFit/>
          </a:bodyPr>
          <a:lstStyle/>
          <a:p>
            <a:r>
              <a:rPr lang="en-US" dirty="0">
                <a:solidFill>
                  <a:srgbClr val="00B050"/>
                </a:solidFill>
              </a:rPr>
              <a:t>✓</a:t>
            </a:r>
          </a:p>
        </p:txBody>
      </p:sp>
      <p:sp>
        <p:nvSpPr>
          <p:cNvPr id="68" name="TextBox 67">
            <a:extLst>
              <a:ext uri="{FF2B5EF4-FFF2-40B4-BE49-F238E27FC236}">
                <a16:creationId xmlns:a16="http://schemas.microsoft.com/office/drawing/2014/main" id="{C5109886-D66E-9542-A9F1-223196ECF61B}"/>
              </a:ext>
            </a:extLst>
          </p:cNvPr>
          <p:cNvSpPr txBox="1"/>
          <p:nvPr/>
        </p:nvSpPr>
        <p:spPr>
          <a:xfrm>
            <a:off x="10921042" y="6185833"/>
            <a:ext cx="357790" cy="369332"/>
          </a:xfrm>
          <a:prstGeom prst="rect">
            <a:avLst/>
          </a:prstGeom>
          <a:noFill/>
        </p:spPr>
        <p:txBody>
          <a:bodyPr wrap="none" rtlCol="0">
            <a:spAutoFit/>
          </a:bodyPr>
          <a:lstStyle/>
          <a:p>
            <a:r>
              <a:rPr lang="en-US" dirty="0">
                <a:solidFill>
                  <a:srgbClr val="00B050"/>
                </a:solidFill>
              </a:rPr>
              <a:t>✓</a:t>
            </a:r>
          </a:p>
        </p:txBody>
      </p:sp>
    </p:spTree>
    <p:extLst>
      <p:ext uri="{BB962C8B-B14F-4D97-AF65-F5344CB8AC3E}">
        <p14:creationId xmlns:p14="http://schemas.microsoft.com/office/powerpoint/2010/main" val="5322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mph" presetSubtype="2" fill="hold" nodeType="clickEffect">
                                  <p:stCondLst>
                                    <p:cond delay="0"/>
                                  </p:stCondLst>
                                  <p:childTnLst>
                                    <p:animClr clrSpc="rgb" dir="cw">
                                      <p:cBhvr>
                                        <p:cTn id="39" dur="1000" fill="hold"/>
                                        <p:tgtEl>
                                          <p:spTgt spid="13"/>
                                        </p:tgtEl>
                                        <p:attrNameLst>
                                          <p:attrName>stroke.color</p:attrName>
                                        </p:attrNameLst>
                                      </p:cBhvr>
                                      <p:to>
                                        <a:srgbClr val="00B14F"/>
                                      </p:to>
                                    </p:animClr>
                                    <p:set>
                                      <p:cBhvr>
                                        <p:cTn id="40" dur="1000" fill="hold"/>
                                        <p:tgtEl>
                                          <p:spTgt spid="13"/>
                                        </p:tgtEl>
                                        <p:attrNameLst>
                                          <p:attrName>stroke.on</p:attrName>
                                        </p:attrNameLst>
                                      </p:cBhvr>
                                      <p:to>
                                        <p:strVal val="true"/>
                                      </p:to>
                                    </p:se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par>
                                <p:cTn id="70" presetID="7" presetClass="emph" presetSubtype="2" fill="hold" nodeType="withEffect">
                                  <p:stCondLst>
                                    <p:cond delay="0"/>
                                  </p:stCondLst>
                                  <p:childTnLst>
                                    <p:animClr clrSpc="rgb" dir="cw">
                                      <p:cBhvr>
                                        <p:cTn id="71" dur="1000" fill="hold"/>
                                        <p:tgtEl>
                                          <p:spTgt spid="22"/>
                                        </p:tgtEl>
                                        <p:attrNameLst>
                                          <p:attrName>stroke.color</p:attrName>
                                        </p:attrNameLst>
                                      </p:cBhvr>
                                      <p:to>
                                        <a:srgbClr val="00B14F"/>
                                      </p:to>
                                    </p:animClr>
                                    <p:set>
                                      <p:cBhvr>
                                        <p:cTn id="72" dur="1000" fill="hold"/>
                                        <p:tgtEl>
                                          <p:spTgt spid="22"/>
                                        </p:tgtEl>
                                        <p:attrNameLst>
                                          <p:attrName>stroke.on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7" presetClass="emph" presetSubtype="2" fill="hold" nodeType="clickEffect">
                                  <p:stCondLst>
                                    <p:cond delay="0"/>
                                  </p:stCondLst>
                                  <p:childTnLst>
                                    <p:animClr clrSpc="rgb" dir="cw">
                                      <p:cBhvr>
                                        <p:cTn id="76" dur="2000" fill="hold"/>
                                        <p:tgtEl>
                                          <p:spTgt spid="16"/>
                                        </p:tgtEl>
                                        <p:attrNameLst>
                                          <p:attrName>stroke.color</p:attrName>
                                        </p:attrNameLst>
                                      </p:cBhvr>
                                      <p:to>
                                        <a:srgbClr val="00B14F"/>
                                      </p:to>
                                    </p:animClr>
                                    <p:set>
                                      <p:cBhvr>
                                        <p:cTn id="77" dur="2000" fill="hold"/>
                                        <p:tgtEl>
                                          <p:spTgt spid="16"/>
                                        </p:tgtEl>
                                        <p:attrNameLst>
                                          <p:attrName>stroke.on</p:attrName>
                                        </p:attrNameLst>
                                      </p:cBhvr>
                                      <p:to>
                                        <p:strVal val="true"/>
                                      </p:to>
                                    </p:set>
                                  </p:childTnLst>
                                </p:cTn>
                              </p:par>
                              <p:par>
                                <p:cTn id="78" presetID="10" presetClass="entr" presetSubtype="0"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500"/>
                                        <p:tgtEl>
                                          <p:spTgt spid="6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fade">
                                      <p:cBhvr>
                                        <p:cTn id="88" dur="500"/>
                                        <p:tgtEl>
                                          <p:spTgt spid="6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childTnLst>
                          </p:cTn>
                        </p:par>
                      </p:childTnLst>
                    </p:cTn>
                  </p:par>
                  <p:par>
                    <p:cTn id="95" fill="hold">
                      <p:stCondLst>
                        <p:cond delay="indefinite"/>
                      </p:stCondLst>
                      <p:childTnLst>
                        <p:par>
                          <p:cTn id="96" fill="hold">
                            <p:stCondLst>
                              <p:cond delay="0"/>
                            </p:stCondLst>
                            <p:childTnLst>
                              <p:par>
                                <p:cTn id="97" presetID="7" presetClass="emph" presetSubtype="2" fill="hold" nodeType="clickEffect">
                                  <p:stCondLst>
                                    <p:cond delay="0"/>
                                  </p:stCondLst>
                                  <p:childTnLst>
                                    <p:animClr clrSpc="rgb" dir="cw">
                                      <p:cBhvr>
                                        <p:cTn id="98" dur="2000" fill="hold"/>
                                        <p:tgtEl>
                                          <p:spTgt spid="15"/>
                                        </p:tgtEl>
                                        <p:attrNameLst>
                                          <p:attrName>stroke.color</p:attrName>
                                        </p:attrNameLst>
                                      </p:cBhvr>
                                      <p:to>
                                        <a:srgbClr val="00B14F"/>
                                      </p:to>
                                    </p:animClr>
                                    <p:set>
                                      <p:cBhvr>
                                        <p:cTn id="99" dur="2000" fill="hold"/>
                                        <p:tgtEl>
                                          <p:spTgt spid="15"/>
                                        </p:tgtEl>
                                        <p:attrNameLst>
                                          <p:attrName>stroke.on</p:attrName>
                                        </p:attrNameLst>
                                      </p:cBhvr>
                                      <p:to>
                                        <p:strVal val="true"/>
                                      </p:to>
                                    </p:set>
                                  </p:childTnLst>
                                </p:cTn>
                              </p:par>
                              <p:par>
                                <p:cTn id="100" presetID="10" presetClass="entr" presetSubtype="0" fill="hold" grpId="0"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fade">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7" presetClass="emph" presetSubtype="2" fill="hold" nodeType="clickEffect">
                                  <p:stCondLst>
                                    <p:cond delay="0"/>
                                  </p:stCondLst>
                                  <p:childTnLst>
                                    <p:animClr clrSpc="rgb" dir="cw">
                                      <p:cBhvr>
                                        <p:cTn id="106" dur="2000" fill="hold"/>
                                        <p:tgtEl>
                                          <p:spTgt spid="17"/>
                                        </p:tgtEl>
                                        <p:attrNameLst>
                                          <p:attrName>stroke.color</p:attrName>
                                        </p:attrNameLst>
                                      </p:cBhvr>
                                      <p:to>
                                        <a:srgbClr val="00B14F"/>
                                      </p:to>
                                    </p:animClr>
                                    <p:set>
                                      <p:cBhvr>
                                        <p:cTn id="107" dur="2000" fill="hold"/>
                                        <p:tgtEl>
                                          <p:spTgt spid="17"/>
                                        </p:tgtEl>
                                        <p:attrNameLst>
                                          <p:attrName>stroke.on</p:attrName>
                                        </p:attrNameLst>
                                      </p:cBhvr>
                                      <p:to>
                                        <p:strVal val="true"/>
                                      </p:to>
                                    </p:set>
                                  </p:childTnLst>
                                </p:cTn>
                              </p:par>
                              <p:par>
                                <p:cTn id="108" presetID="10" presetClass="entr" presetSubtype="0" fill="hold" grpId="0" nodeType="with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500"/>
                                        <p:tgtEl>
                                          <p:spTgt spid="67"/>
                                        </p:tgtEl>
                                      </p:cBhvr>
                                    </p:animEffect>
                                  </p:childTnLst>
                                </p:cTn>
                              </p:par>
                            </p:childTnLst>
                          </p:cTn>
                        </p:par>
                      </p:childTnLst>
                    </p:cTn>
                  </p:par>
                  <p:par>
                    <p:cTn id="111" fill="hold">
                      <p:stCondLst>
                        <p:cond delay="indefinite"/>
                      </p:stCondLst>
                      <p:childTnLst>
                        <p:par>
                          <p:cTn id="112" fill="hold">
                            <p:stCondLst>
                              <p:cond delay="0"/>
                            </p:stCondLst>
                            <p:childTnLst>
                              <p:par>
                                <p:cTn id="113" presetID="7" presetClass="emph" presetSubtype="2" fill="hold" nodeType="clickEffect">
                                  <p:stCondLst>
                                    <p:cond delay="0"/>
                                  </p:stCondLst>
                                  <p:childTnLst>
                                    <p:animClr clrSpc="rgb" dir="cw">
                                      <p:cBhvr>
                                        <p:cTn id="114" dur="2000" fill="hold"/>
                                        <p:tgtEl>
                                          <p:spTgt spid="48"/>
                                        </p:tgtEl>
                                        <p:attrNameLst>
                                          <p:attrName>stroke.color</p:attrName>
                                        </p:attrNameLst>
                                      </p:cBhvr>
                                      <p:to>
                                        <a:srgbClr val="00B14F"/>
                                      </p:to>
                                    </p:animClr>
                                    <p:set>
                                      <p:cBhvr>
                                        <p:cTn id="115" dur="2000" fill="hold"/>
                                        <p:tgtEl>
                                          <p:spTgt spid="48"/>
                                        </p:tgtEl>
                                        <p:attrNameLst>
                                          <p:attrName>stroke.on</p:attrName>
                                        </p:attrNameLst>
                                      </p:cBhvr>
                                      <p:to>
                                        <p:strVal val="true"/>
                                      </p:to>
                                    </p:set>
                                  </p:childTnLst>
                                </p:cTn>
                              </p:par>
                              <p:par>
                                <p:cTn id="116" presetID="10" presetClass="entr" presetSubtype="0" fill="hold" grpId="0" nodeType="withEffect">
                                  <p:stCondLst>
                                    <p:cond delay="0"/>
                                  </p:stCondLst>
                                  <p:childTnLst>
                                    <p:set>
                                      <p:cBhvr>
                                        <p:cTn id="117" dur="1" fill="hold">
                                          <p:stCondLst>
                                            <p:cond delay="0"/>
                                          </p:stCondLst>
                                        </p:cTn>
                                        <p:tgtEl>
                                          <p:spTgt spid="68"/>
                                        </p:tgtEl>
                                        <p:attrNameLst>
                                          <p:attrName>style.visibility</p:attrName>
                                        </p:attrNameLst>
                                      </p:cBhvr>
                                      <p:to>
                                        <p:strVal val="visible"/>
                                      </p:to>
                                    </p:set>
                                    <p:animEffect transition="in" filter="fade">
                                      <p:cBhvr>
                                        <p:cTn id="11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P spid="38" grpId="0"/>
      <p:bldP spid="39" grpId="0"/>
      <p:bldP spid="43" grpId="0"/>
      <p:bldP spid="44" grpId="0"/>
      <p:bldP spid="45" grpId="0"/>
      <p:bldP spid="46" grpId="0"/>
      <p:bldP spid="49" grpId="0"/>
      <p:bldP spid="50" grpId="0"/>
      <p:bldP spid="53" grpId="0"/>
      <p:bldP spid="54" grpId="0"/>
      <p:bldP spid="55" grpId="0"/>
      <p:bldP spid="56" grpId="0"/>
      <p:bldP spid="57" grpId="0"/>
      <p:bldP spid="58" grpId="0"/>
      <p:bldP spid="59" grpId="0"/>
      <p:bldP spid="61" grpId="0"/>
      <p:bldP spid="62" grpId="0"/>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C72DF-1DD3-AD41-A8E5-58162DD8AD92}"/>
              </a:ext>
            </a:extLst>
          </p:cNvPr>
          <p:cNvSpPr>
            <a:spLocks noGrp="1"/>
          </p:cNvSpPr>
          <p:nvPr>
            <p:ph type="title"/>
          </p:nvPr>
        </p:nvSpPr>
        <p:spPr/>
        <p:txBody>
          <a:bodyPr/>
          <a:lstStyle/>
          <a:p>
            <a:r>
              <a:rPr lang="en-US" dirty="0"/>
              <a:t>Prim’s Runtime</a:t>
            </a:r>
          </a:p>
        </p:txBody>
      </p:sp>
      <p:sp>
        <p:nvSpPr>
          <p:cNvPr id="4" name="Footer Placeholder 3">
            <a:extLst>
              <a:ext uri="{FF2B5EF4-FFF2-40B4-BE49-F238E27FC236}">
                <a16:creationId xmlns:a16="http://schemas.microsoft.com/office/drawing/2014/main" id="{497534B8-5789-BA45-9A29-AD817CB8405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660E3AE-473E-0C4C-A4A1-C77063712037}"/>
              </a:ext>
            </a:extLst>
          </p:cNvPr>
          <p:cNvSpPr>
            <a:spLocks noGrp="1"/>
          </p:cNvSpPr>
          <p:nvPr>
            <p:ph type="sldNum" sz="quarter" idx="12"/>
          </p:nvPr>
        </p:nvSpPr>
        <p:spPr/>
        <p:txBody>
          <a:bodyPr/>
          <a:lstStyle/>
          <a:p>
            <a:fld id="{659665DE-58FC-41F4-AC58-2C90A5E00527}" type="slidenum">
              <a:rPr lang="en-US" smtClean="0"/>
              <a:t>12</a:t>
            </a:fld>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1814BF1-0B4A-D447-8D00-9AB64A272BDC}"/>
                  </a:ext>
                </a:extLst>
              </p:cNvPr>
              <p:cNvSpPr txBox="1"/>
              <p:nvPr/>
            </p:nvSpPr>
            <p:spPr>
              <a:xfrm>
                <a:off x="6228263" y="1837002"/>
                <a:ext cx="4407709" cy="3011081"/>
              </a:xfrm>
              <a:prstGeom prst="rect">
                <a:avLst/>
              </a:prstGeom>
              <a:noFill/>
              <a:ln>
                <a:solidFill>
                  <a:srgbClr val="B6A479"/>
                </a:solidFill>
              </a:ln>
            </p:spPr>
            <p:txBody>
              <a:bodyPr wrap="square" rtlCol="0">
                <a:spAutoFit/>
              </a:bodyPr>
              <a:lstStyle/>
              <a:p>
                <a:pPr>
                  <a:spcBef>
                    <a:spcPts val="200"/>
                  </a:spcBef>
                </a:pPr>
                <a:r>
                  <a:rPr lang="en-US" sz="1200" dirty="0">
                    <a:latin typeface="Courier New" panose="02070309020205020404" pitchFamily="49" charset="0"/>
                    <a:cs typeface="Courier New" panose="02070309020205020404" pitchFamily="49" charset="0"/>
                  </a:rPr>
                  <a:t>Dijkstra(Graph G, Vertex source) </a:t>
                </a:r>
              </a:p>
              <a:p>
                <a:pPr>
                  <a:spcBef>
                    <a:spcPts val="200"/>
                  </a:spcBef>
                </a:pPr>
                <a:r>
                  <a:rPr lang="en-US" sz="12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200" b="0" i="1" smtClean="0">
                        <a:latin typeface="Cambria Math" panose="02040503050406030204" pitchFamily="18" charset="0"/>
                        <a:cs typeface="Courier New" panose="02070309020205020404" pitchFamily="49" charset="0"/>
                      </a:rPr>
                      <m:t>∞</m:t>
                    </m:r>
                  </m:oMath>
                </a14:m>
                <a:endParaRPr lang="en-US" sz="1200" b="0" dirty="0">
                  <a:latin typeface="Courier New" panose="02070309020205020404" pitchFamily="49" charset="0"/>
                  <a:cs typeface="Courier New" panose="02070309020205020404" pitchFamily="49" charset="0"/>
                </a:endParaRPr>
              </a:p>
              <a:p>
                <a:pPr>
                  <a:spcBef>
                    <a:spcPts val="200"/>
                  </a:spcBef>
                </a:pPr>
                <a:r>
                  <a:rPr lang="en-US" sz="1200" dirty="0">
                    <a:latin typeface="Courier New" panose="02070309020205020404" pitchFamily="49" charset="0"/>
                    <a:cs typeface="Courier New" panose="02070309020205020404" pitchFamily="49" charset="0"/>
                  </a:rPr>
                  <a:t>   mark source as distance 0</a:t>
                </a:r>
              </a:p>
              <a:p>
                <a:pPr>
                  <a:spcBef>
                    <a:spcPts val="200"/>
                  </a:spcBef>
                </a:pPr>
                <a:r>
                  <a:rPr lang="en-US" sz="1200" dirty="0">
                    <a:latin typeface="Courier New" panose="02070309020205020404" pitchFamily="49" charset="0"/>
                    <a:cs typeface="Courier New" panose="02070309020205020404" pitchFamily="49" charset="0"/>
                  </a:rPr>
                  <a:t>   mark all vertices unprocessed</a:t>
                </a:r>
              </a:p>
              <a:p>
                <a:pPr>
                  <a:spcBef>
                    <a:spcPts val="200"/>
                  </a:spcBef>
                </a:pPr>
                <a:r>
                  <a:rPr lang="en-US" sz="1200" dirty="0">
                    <a:latin typeface="Courier New" panose="02070309020205020404" pitchFamily="49" charset="0"/>
                    <a:cs typeface="Courier New" panose="02070309020205020404" pitchFamily="49" charset="0"/>
                  </a:rPr>
                  <a:t>   while(there are unprocessed vertices){</a:t>
                </a:r>
              </a:p>
              <a:p>
                <a:pPr>
                  <a:spcBef>
                    <a:spcPts val="200"/>
                  </a:spcBef>
                </a:pPr>
                <a:r>
                  <a:rPr lang="en-US" sz="12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200" dirty="0">
                    <a:latin typeface="Courier New" panose="02070309020205020404" pitchFamily="49" charset="0"/>
                    <a:cs typeface="Courier New" panose="02070309020205020404" pitchFamily="49" charset="0"/>
                  </a:rPr>
                  <a:t>      foreach(edge (</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leaving u){</a:t>
                </a:r>
              </a:p>
              <a:p>
                <a:pPr>
                  <a:spcBef>
                    <a:spcPts val="200"/>
                  </a:spcBef>
                </a:pPr>
                <a:r>
                  <a:rPr lang="en-US" sz="1200" dirty="0">
                    <a:latin typeface="Courier New" panose="02070309020205020404" pitchFamily="49" charset="0"/>
                    <a:cs typeface="Courier New" panose="02070309020205020404" pitchFamily="49" charset="0"/>
                  </a:rPr>
                  <a:t>         if(</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v.predecessor</a:t>
                </a:r>
                <a:r>
                  <a:rPr lang="en-US" sz="1200" dirty="0">
                    <a:latin typeface="Courier New" panose="02070309020205020404" pitchFamily="49" charset="0"/>
                    <a:cs typeface="Courier New" panose="02070309020205020404" pitchFamily="49" charset="0"/>
                  </a:rPr>
                  <a:t> = u</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mark u as processed</a:t>
                </a:r>
              </a:p>
              <a:p>
                <a:pPr>
                  <a:spcBef>
                    <a:spcPts val="200"/>
                  </a:spcBef>
                </a:pPr>
                <a:r>
                  <a:rPr lang="en-US" sz="1200" dirty="0">
                    <a:latin typeface="Courier New" panose="02070309020205020404" pitchFamily="49" charset="0"/>
                    <a:cs typeface="Courier New" panose="02070309020205020404" pitchFamily="49" charset="0"/>
                  </a:rPr>
                  <a:t>   }</a:t>
                </a:r>
                <a:endParaRPr lang="en-US" sz="1200" dirty="0"/>
              </a:p>
            </p:txBody>
          </p:sp>
        </mc:Choice>
        <mc:Fallback xmlns="">
          <p:sp>
            <p:nvSpPr>
              <p:cNvPr id="7" name="TextBox 6">
                <a:extLst>
                  <a:ext uri="{FF2B5EF4-FFF2-40B4-BE49-F238E27FC236}">
                    <a16:creationId xmlns:a16="http://schemas.microsoft.com/office/drawing/2014/main" id="{61814BF1-0B4A-D447-8D00-9AB64A272BDC}"/>
                  </a:ext>
                </a:extLst>
              </p:cNvPr>
              <p:cNvSpPr txBox="1">
                <a:spLocks noRot="1" noChangeAspect="1" noMove="1" noResize="1" noEditPoints="1" noAdjustHandles="1" noChangeArrowheads="1" noChangeShapeType="1" noTextEdit="1"/>
              </p:cNvSpPr>
              <p:nvPr/>
            </p:nvSpPr>
            <p:spPr>
              <a:xfrm>
                <a:off x="6228263" y="1837002"/>
                <a:ext cx="4407709" cy="3011081"/>
              </a:xfrm>
              <a:prstGeom prst="rect">
                <a:avLst/>
              </a:prstGeom>
              <a:blipFill>
                <a:blip r:embed="rId2"/>
                <a:stretch>
                  <a:fillRect/>
                </a:stretch>
              </a:blipFill>
              <a:ln>
                <a:solidFill>
                  <a:srgbClr val="B6A479"/>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4BD3B82-8BCA-5147-93F6-F5BDA4AB1BF5}"/>
                  </a:ext>
                </a:extLst>
              </p:cNvPr>
              <p:cNvSpPr txBox="1"/>
              <p:nvPr/>
            </p:nvSpPr>
            <p:spPr>
              <a:xfrm>
                <a:off x="575239" y="1837002"/>
                <a:ext cx="4407709" cy="3011081"/>
              </a:xfrm>
              <a:prstGeom prst="rect">
                <a:avLst/>
              </a:prstGeom>
              <a:solidFill>
                <a:schemeClr val="bg1"/>
              </a:solidFill>
              <a:ln>
                <a:solidFill>
                  <a:srgbClr val="4C3282"/>
                </a:solidFill>
              </a:ln>
            </p:spPr>
            <p:txBody>
              <a:bodyPr wrap="square" rtlCol="0">
                <a:spAutoFit/>
              </a:bodyPr>
              <a:lstStyle/>
              <a:p>
                <a:pPr>
                  <a:spcBef>
                    <a:spcPts val="200"/>
                  </a:spcBef>
                </a:pPr>
                <a:r>
                  <a:rPr lang="en-US" sz="1200" dirty="0">
                    <a:latin typeface="Courier New" panose="02070309020205020404" pitchFamily="49" charset="0"/>
                    <a:cs typeface="Courier New" panose="02070309020205020404" pitchFamily="49" charset="0"/>
                  </a:rPr>
                  <a:t>Prims(Graph G, Vertex source) </a:t>
                </a:r>
              </a:p>
              <a:p>
                <a:pPr>
                  <a:spcBef>
                    <a:spcPts val="200"/>
                  </a:spcBef>
                </a:pPr>
                <a:r>
                  <a:rPr lang="en-US" sz="12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200" b="0" i="1" smtClean="0">
                        <a:latin typeface="Cambria Math" panose="02040503050406030204" pitchFamily="18" charset="0"/>
                        <a:cs typeface="Courier New" panose="02070309020205020404" pitchFamily="49" charset="0"/>
                      </a:rPr>
                      <m:t>∞</m:t>
                    </m:r>
                  </m:oMath>
                </a14:m>
                <a:endParaRPr lang="en-US" sz="1200" b="0" dirty="0">
                  <a:latin typeface="Courier New" panose="02070309020205020404" pitchFamily="49" charset="0"/>
                  <a:cs typeface="Courier New" panose="02070309020205020404" pitchFamily="49" charset="0"/>
                </a:endParaRPr>
              </a:p>
              <a:p>
                <a:pPr>
                  <a:spcBef>
                    <a:spcPts val="200"/>
                  </a:spcBef>
                </a:pPr>
                <a:r>
                  <a:rPr lang="en-US" sz="1200" dirty="0">
                    <a:latin typeface="Courier New" panose="02070309020205020404" pitchFamily="49" charset="0"/>
                    <a:cs typeface="Courier New" panose="02070309020205020404" pitchFamily="49" charset="0"/>
                  </a:rPr>
                  <a:t>   mark source as distance 0</a:t>
                </a:r>
              </a:p>
              <a:p>
                <a:pPr>
                  <a:spcBef>
                    <a:spcPts val="200"/>
                  </a:spcBef>
                </a:pPr>
                <a:r>
                  <a:rPr lang="en-US" sz="1200" dirty="0">
                    <a:latin typeface="Courier New" panose="02070309020205020404" pitchFamily="49" charset="0"/>
                    <a:cs typeface="Courier New" panose="02070309020205020404" pitchFamily="49" charset="0"/>
                  </a:rPr>
                  <a:t>   mark all vertices unprocessed</a:t>
                </a:r>
              </a:p>
              <a:p>
                <a:pPr>
                  <a:spcBef>
                    <a:spcPts val="200"/>
                  </a:spcBef>
                </a:pPr>
                <a:r>
                  <a:rPr lang="en-US" sz="1200" dirty="0">
                    <a:latin typeface="Courier New" panose="02070309020205020404" pitchFamily="49" charset="0"/>
                    <a:cs typeface="Courier New" panose="02070309020205020404" pitchFamily="49" charset="0"/>
                  </a:rPr>
                  <a:t>   while(there are unprocessed vertices){</a:t>
                </a:r>
              </a:p>
              <a:p>
                <a:pPr>
                  <a:spcBef>
                    <a:spcPts val="200"/>
                  </a:spcBef>
                </a:pPr>
                <a:r>
                  <a:rPr lang="en-US" sz="12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200" dirty="0">
                    <a:latin typeface="Courier New" panose="02070309020205020404" pitchFamily="49" charset="0"/>
                    <a:cs typeface="Courier New" panose="02070309020205020404" pitchFamily="49" charset="0"/>
                  </a:rPr>
                  <a:t>      foreach(edge (</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leaving u){</a:t>
                </a:r>
              </a:p>
              <a:p>
                <a:pPr>
                  <a:spcBef>
                    <a:spcPts val="200"/>
                  </a:spcBef>
                </a:pPr>
                <a:r>
                  <a:rPr lang="en-US" sz="1200" dirty="0">
                    <a:latin typeface="Courier New" panose="02070309020205020404" pitchFamily="49" charset="0"/>
                    <a:cs typeface="Courier New" panose="02070309020205020404" pitchFamily="49" charset="0"/>
                  </a:rPr>
                  <a:t>         if(weight(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v.predecessor</a:t>
                </a:r>
                <a:r>
                  <a:rPr lang="en-US" sz="1200" dirty="0">
                    <a:latin typeface="Courier New" panose="02070309020205020404" pitchFamily="49" charset="0"/>
                    <a:cs typeface="Courier New" panose="02070309020205020404" pitchFamily="49" charset="0"/>
                  </a:rPr>
                  <a:t> = u</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mark u as processed</a:t>
                </a:r>
              </a:p>
              <a:p>
                <a:pPr>
                  <a:spcBef>
                    <a:spcPts val="200"/>
                  </a:spcBef>
                </a:pPr>
                <a:r>
                  <a:rPr lang="en-US" sz="1200" dirty="0">
                    <a:latin typeface="Courier New" panose="02070309020205020404" pitchFamily="49" charset="0"/>
                    <a:cs typeface="Courier New" panose="02070309020205020404" pitchFamily="49" charset="0"/>
                  </a:rPr>
                  <a:t>   }</a:t>
                </a:r>
                <a:endParaRPr lang="en-US" sz="1200" dirty="0"/>
              </a:p>
            </p:txBody>
          </p:sp>
        </mc:Choice>
        <mc:Fallback xmlns="">
          <p:sp>
            <p:nvSpPr>
              <p:cNvPr id="8" name="TextBox 7">
                <a:extLst>
                  <a:ext uri="{FF2B5EF4-FFF2-40B4-BE49-F238E27FC236}">
                    <a16:creationId xmlns:a16="http://schemas.microsoft.com/office/drawing/2014/main" id="{64BD3B82-8BCA-5147-93F6-F5BDA4AB1BF5}"/>
                  </a:ext>
                </a:extLst>
              </p:cNvPr>
              <p:cNvSpPr txBox="1">
                <a:spLocks noRot="1" noChangeAspect="1" noMove="1" noResize="1" noEditPoints="1" noAdjustHandles="1" noChangeArrowheads="1" noChangeShapeType="1" noTextEdit="1"/>
              </p:cNvSpPr>
              <p:nvPr/>
            </p:nvSpPr>
            <p:spPr>
              <a:xfrm>
                <a:off x="575239" y="1837002"/>
                <a:ext cx="4407709" cy="3011081"/>
              </a:xfrm>
              <a:prstGeom prst="rect">
                <a:avLst/>
              </a:prstGeom>
              <a:blipFill>
                <a:blip r:embed="rId3"/>
                <a:stretch>
                  <a:fillRect/>
                </a:stretch>
              </a:blipFill>
              <a:ln>
                <a:solidFill>
                  <a:srgbClr val="4C3282"/>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B106197B-2A12-1545-BFA9-725859070085}"/>
              </a:ext>
            </a:extLst>
          </p:cNvPr>
          <p:cNvSpPr/>
          <p:nvPr/>
        </p:nvSpPr>
        <p:spPr>
          <a:xfrm>
            <a:off x="1366034" y="3255144"/>
            <a:ext cx="2653290" cy="36270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AB8A33B-E8D5-4845-866B-5A5D7AB35195}"/>
              </a:ext>
            </a:extLst>
          </p:cNvPr>
          <p:cNvSpPr/>
          <p:nvPr/>
        </p:nvSpPr>
        <p:spPr>
          <a:xfrm>
            <a:off x="7051434" y="3256086"/>
            <a:ext cx="2992451" cy="36270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1706F72-54C2-2D4C-B10B-844E331B6F06}"/>
              </a:ext>
            </a:extLst>
          </p:cNvPr>
          <p:cNvSpPr txBox="1"/>
          <p:nvPr/>
        </p:nvSpPr>
        <p:spPr>
          <a:xfrm>
            <a:off x="7051434" y="1366119"/>
            <a:ext cx="2497287" cy="369332"/>
          </a:xfrm>
          <a:prstGeom prst="rect">
            <a:avLst/>
          </a:prstGeom>
          <a:noFill/>
        </p:spPr>
        <p:txBody>
          <a:bodyPr wrap="none" rtlCol="0">
            <a:spAutoFit/>
          </a:bodyPr>
          <a:lstStyle/>
          <a:p>
            <a:r>
              <a:rPr lang="en-US" dirty="0">
                <a:solidFill>
                  <a:srgbClr val="B6A479"/>
                </a:solidFill>
              </a:rPr>
              <a:t>Runtime = </a:t>
            </a:r>
            <a:r>
              <a:rPr lang="en-US" dirty="0" err="1">
                <a:solidFill>
                  <a:srgbClr val="B6A479"/>
                </a:solidFill>
              </a:rPr>
              <a:t>VlogV</a:t>
            </a:r>
            <a:r>
              <a:rPr lang="en-US" dirty="0">
                <a:solidFill>
                  <a:srgbClr val="B6A479"/>
                </a:solidFill>
              </a:rPr>
              <a:t> + </a:t>
            </a:r>
            <a:r>
              <a:rPr lang="en-US" dirty="0" err="1">
                <a:solidFill>
                  <a:srgbClr val="B6A479"/>
                </a:solidFill>
              </a:rPr>
              <a:t>ElogV</a:t>
            </a:r>
            <a:endParaRPr lang="en-US" dirty="0">
              <a:solidFill>
                <a:srgbClr val="B6A479"/>
              </a:solidFill>
            </a:endParaRPr>
          </a:p>
        </p:txBody>
      </p:sp>
      <p:sp>
        <p:nvSpPr>
          <p:cNvPr id="12" name="TextBox 11">
            <a:extLst>
              <a:ext uri="{FF2B5EF4-FFF2-40B4-BE49-F238E27FC236}">
                <a16:creationId xmlns:a16="http://schemas.microsoft.com/office/drawing/2014/main" id="{ABAC90DC-D5E8-8C4B-8B64-16C87BC91313}"/>
              </a:ext>
            </a:extLst>
          </p:cNvPr>
          <p:cNvSpPr txBox="1"/>
          <p:nvPr/>
        </p:nvSpPr>
        <p:spPr>
          <a:xfrm>
            <a:off x="1530449" y="1362785"/>
            <a:ext cx="2497287" cy="369332"/>
          </a:xfrm>
          <a:prstGeom prst="rect">
            <a:avLst/>
          </a:prstGeom>
          <a:noFill/>
        </p:spPr>
        <p:txBody>
          <a:bodyPr wrap="none" rtlCol="0">
            <a:spAutoFit/>
          </a:bodyPr>
          <a:lstStyle/>
          <a:p>
            <a:r>
              <a:rPr lang="en-US" dirty="0">
                <a:solidFill>
                  <a:srgbClr val="4C3282"/>
                </a:solidFill>
              </a:rPr>
              <a:t>Runtime = </a:t>
            </a:r>
            <a:r>
              <a:rPr lang="en-US" dirty="0" err="1">
                <a:solidFill>
                  <a:srgbClr val="4C3282"/>
                </a:solidFill>
              </a:rPr>
              <a:t>VlogV</a:t>
            </a:r>
            <a:r>
              <a:rPr lang="en-US" dirty="0">
                <a:solidFill>
                  <a:srgbClr val="4C3282"/>
                </a:solidFill>
              </a:rPr>
              <a:t> + </a:t>
            </a:r>
            <a:r>
              <a:rPr lang="en-US" dirty="0" err="1">
                <a:solidFill>
                  <a:srgbClr val="4C3282"/>
                </a:solidFill>
              </a:rPr>
              <a:t>ElogV</a:t>
            </a:r>
            <a:endParaRPr lang="en-US" dirty="0">
              <a:solidFill>
                <a:srgbClr val="4C3282"/>
              </a:solidFill>
            </a:endParaRPr>
          </a:p>
        </p:txBody>
      </p:sp>
    </p:spTree>
    <p:extLst>
      <p:ext uri="{BB962C8B-B14F-4D97-AF65-F5344CB8AC3E}">
        <p14:creationId xmlns:p14="http://schemas.microsoft.com/office/powerpoint/2010/main" val="114932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different Approach	</a:t>
            </a:r>
          </a:p>
        </p:txBody>
      </p:sp>
      <p:sp>
        <p:nvSpPr>
          <p:cNvPr id="3" name="Content Placeholder 2"/>
          <p:cNvSpPr>
            <a:spLocks noGrp="1"/>
          </p:cNvSpPr>
          <p:nvPr>
            <p:ph idx="1"/>
          </p:nvPr>
        </p:nvSpPr>
        <p:spPr/>
        <p:txBody>
          <a:bodyPr>
            <a:normAutofit/>
          </a:bodyPr>
          <a:lstStyle/>
          <a:p>
            <a:r>
              <a:rPr lang="en-US" sz="2800" dirty="0"/>
              <a:t>Prim’s Algorithm started from a single vertex and reached more and more other vertices.</a:t>
            </a:r>
          </a:p>
          <a:p>
            <a:r>
              <a:rPr lang="en-US" sz="2800" dirty="0"/>
              <a:t>Prim’s thinks vertex by vertex (add the closest vertex to the currently reachable set).</a:t>
            </a:r>
          </a:p>
          <a:p>
            <a:r>
              <a:rPr lang="en-US" sz="2800" dirty="0"/>
              <a:t>What if you think edge by edge instead?</a:t>
            </a:r>
          </a:p>
          <a:p>
            <a:r>
              <a:rPr lang="en-US" sz="2800" dirty="0"/>
              <a:t>Start from the lightest edge; add it if it connects new things to each other (don’t add it if it would create a cycle)</a:t>
            </a:r>
          </a:p>
          <a:p>
            <a:endParaRPr lang="en-US" sz="2800" dirty="0"/>
          </a:p>
          <a:p>
            <a:r>
              <a:rPr lang="en-US" sz="2800" dirty="0"/>
              <a:t>This is </a:t>
            </a:r>
            <a:r>
              <a:rPr lang="en-US" sz="2800" dirty="0" err="1"/>
              <a:t>Kruskal’s</a:t>
            </a:r>
            <a:r>
              <a:rPr lang="en-US" sz="2800" dirty="0"/>
              <a:t> Algorithm.</a:t>
            </a:r>
          </a:p>
        </p:txBody>
      </p:sp>
    </p:spTree>
    <p:extLst>
      <p:ext uri="{BB962C8B-B14F-4D97-AF65-F5344CB8AC3E}">
        <p14:creationId xmlns:p14="http://schemas.microsoft.com/office/powerpoint/2010/main" val="38396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575240" y="1463856"/>
            <a:ext cx="11187258" cy="673415"/>
          </a:xfrm>
        </p:spPr>
        <p:txBody>
          <a:bodyPr>
            <a:normAutofit lnSpcReduction="10000"/>
          </a:bodyPr>
          <a:lstStyle/>
          <a:p>
            <a:r>
              <a:rPr lang="en-US" dirty="0"/>
              <a:t>Try to find an MST of this graph by adding edges in sorted order</a:t>
            </a:r>
            <a:br>
              <a:rPr lang="en-US" dirty="0"/>
            </a:br>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14</a:t>
            </a:fld>
            <a:endParaRPr lang="en-US"/>
          </a:p>
        </p:txBody>
      </p:sp>
      <p:sp>
        <p:nvSpPr>
          <p:cNvPr id="36" name="Footer Placeholder 3">
            <a:extLst>
              <a:ext uri="{FF2B5EF4-FFF2-40B4-BE49-F238E27FC236}">
                <a16:creationId xmlns:a16="http://schemas.microsoft.com/office/drawing/2014/main" id="{49ED8DD9-1F87-EF4D-9DBF-8054AF34682C}"/>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grpSp>
        <p:nvGrpSpPr>
          <p:cNvPr id="34" name="Group 33">
            <a:extLst>
              <a:ext uri="{FF2B5EF4-FFF2-40B4-BE49-F238E27FC236}">
                <a16:creationId xmlns:a16="http://schemas.microsoft.com/office/drawing/2014/main" id="{EBE1B086-E28F-3049-9FD6-4451D405F371}"/>
              </a:ext>
            </a:extLst>
          </p:cNvPr>
          <p:cNvGrpSpPr/>
          <p:nvPr/>
        </p:nvGrpSpPr>
        <p:grpSpPr>
          <a:xfrm>
            <a:off x="3801029" y="2637939"/>
            <a:ext cx="4129707" cy="3169801"/>
            <a:chOff x="6435390" y="2381469"/>
            <a:chExt cx="4129707" cy="3169801"/>
          </a:xfrm>
        </p:grpSpPr>
        <p:sp>
          <p:nvSpPr>
            <p:cNvPr id="178" name="Oval 177">
              <a:extLst>
                <a:ext uri="{FF2B5EF4-FFF2-40B4-BE49-F238E27FC236}">
                  <a16:creationId xmlns:a16="http://schemas.microsoft.com/office/drawing/2014/main" id="{17A1844B-E7E0-7744-A761-E032AF7D0996}"/>
                </a:ext>
              </a:extLst>
            </p:cNvPr>
            <p:cNvSpPr/>
            <p:nvPr/>
          </p:nvSpPr>
          <p:spPr>
            <a:xfrm>
              <a:off x="6435390" y="409518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79" name="Oval 178">
              <a:extLst>
                <a:ext uri="{FF2B5EF4-FFF2-40B4-BE49-F238E27FC236}">
                  <a16:creationId xmlns:a16="http://schemas.microsoft.com/office/drawing/2014/main" id="{8FABF784-6B73-354E-AD54-3C31D93D728B}"/>
                </a:ext>
              </a:extLst>
            </p:cNvPr>
            <p:cNvSpPr/>
            <p:nvPr/>
          </p:nvSpPr>
          <p:spPr>
            <a:xfrm>
              <a:off x="8345816" y="303983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80" name="Oval 179">
              <a:extLst>
                <a:ext uri="{FF2B5EF4-FFF2-40B4-BE49-F238E27FC236}">
                  <a16:creationId xmlns:a16="http://schemas.microsoft.com/office/drawing/2014/main" id="{CA6396F3-8782-334F-A107-79F227467E35}"/>
                </a:ext>
              </a:extLst>
            </p:cNvPr>
            <p:cNvSpPr/>
            <p:nvPr/>
          </p:nvSpPr>
          <p:spPr>
            <a:xfrm>
              <a:off x="7738393" y="49997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81" name="Oval 180">
              <a:extLst>
                <a:ext uri="{FF2B5EF4-FFF2-40B4-BE49-F238E27FC236}">
                  <a16:creationId xmlns:a16="http://schemas.microsoft.com/office/drawing/2014/main" id="{420A4EDE-7C85-CF4F-827D-418880EE5F22}"/>
                </a:ext>
              </a:extLst>
            </p:cNvPr>
            <p:cNvSpPr/>
            <p:nvPr/>
          </p:nvSpPr>
          <p:spPr>
            <a:xfrm>
              <a:off x="9778136" y="4794700"/>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82" name="Oval 181">
              <a:extLst>
                <a:ext uri="{FF2B5EF4-FFF2-40B4-BE49-F238E27FC236}">
                  <a16:creationId xmlns:a16="http://schemas.microsoft.com/office/drawing/2014/main" id="{D56B0463-4148-DD41-87F4-5A52CB636314}"/>
                </a:ext>
              </a:extLst>
            </p:cNvPr>
            <p:cNvSpPr/>
            <p:nvPr/>
          </p:nvSpPr>
          <p:spPr>
            <a:xfrm>
              <a:off x="10065621" y="32891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211" name="Oval 210">
              <a:extLst>
                <a:ext uri="{FF2B5EF4-FFF2-40B4-BE49-F238E27FC236}">
                  <a16:creationId xmlns:a16="http://schemas.microsoft.com/office/drawing/2014/main" id="{F8D0C963-E938-DC48-BA2F-96E1A31DD843}"/>
                </a:ext>
              </a:extLst>
            </p:cNvPr>
            <p:cNvSpPr/>
            <p:nvPr/>
          </p:nvSpPr>
          <p:spPr>
            <a:xfrm>
              <a:off x="7847882" y="391485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12" name="Straight Connector 211">
              <a:extLst>
                <a:ext uri="{FF2B5EF4-FFF2-40B4-BE49-F238E27FC236}">
                  <a16:creationId xmlns:a16="http://schemas.microsoft.com/office/drawing/2014/main" id="{A9DDD87E-2AE1-5942-93C3-9C1A8FF6E074}"/>
                </a:ext>
              </a:extLst>
            </p:cNvPr>
            <p:cNvCxnSpPr>
              <a:cxnSpLocks/>
            </p:cNvCxnSpPr>
            <p:nvPr/>
          </p:nvCxnSpPr>
          <p:spPr>
            <a:xfrm flipH="1">
              <a:off x="6679293" y="3226790"/>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DC76795B-3C41-FF4F-A6D3-97D7810E153A}"/>
                </a:ext>
              </a:extLst>
            </p:cNvPr>
            <p:cNvCxnSpPr>
              <a:stCxn id="178" idx="5"/>
              <a:endCxn id="180" idx="2"/>
            </p:cNvCxnSpPr>
            <p:nvPr/>
          </p:nvCxnSpPr>
          <p:spPr>
            <a:xfrm>
              <a:off x="6679293" y="433388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66444F7E-BA6D-E945-B22F-C0D75CB82501}"/>
                </a:ext>
              </a:extLst>
            </p:cNvPr>
            <p:cNvCxnSpPr>
              <a:cxnSpLocks/>
              <a:stCxn id="180" idx="0"/>
              <a:endCxn id="211" idx="4"/>
            </p:cNvCxnSpPr>
            <p:nvPr/>
          </p:nvCxnSpPr>
          <p:spPr>
            <a:xfrm flipV="1">
              <a:off x="7881268" y="419449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99DEE6B4-0380-2E48-BB10-FE8B216294C4}"/>
                </a:ext>
              </a:extLst>
            </p:cNvPr>
            <p:cNvCxnSpPr>
              <a:stCxn id="211" idx="2"/>
              <a:endCxn id="178" idx="6"/>
            </p:cNvCxnSpPr>
            <p:nvPr/>
          </p:nvCxnSpPr>
          <p:spPr>
            <a:xfrm flipH="1">
              <a:off x="6721140" y="405467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DB13E60F-CAFF-2D4A-8B07-D4E13AE49CD1}"/>
                </a:ext>
              </a:extLst>
            </p:cNvPr>
            <p:cNvCxnSpPr>
              <a:stCxn id="211" idx="7"/>
              <a:endCxn id="182" idx="2"/>
            </p:cNvCxnSpPr>
            <p:nvPr/>
          </p:nvCxnSpPr>
          <p:spPr>
            <a:xfrm flipV="1">
              <a:off x="8091785" y="342900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159B6418-4496-1740-A53E-0055C3D05FF4}"/>
                </a:ext>
              </a:extLst>
            </p:cNvPr>
            <p:cNvCxnSpPr>
              <a:stCxn id="182" idx="4"/>
              <a:endCxn id="181" idx="0"/>
            </p:cNvCxnSpPr>
            <p:nvPr/>
          </p:nvCxnSpPr>
          <p:spPr>
            <a:xfrm flipH="1">
              <a:off x="9972497" y="3568824"/>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22BEA1DF-D827-9F46-B016-207838DE046E}"/>
                </a:ext>
              </a:extLst>
            </p:cNvPr>
            <p:cNvCxnSpPr>
              <a:stCxn id="181" idx="3"/>
              <a:endCxn id="180" idx="6"/>
            </p:cNvCxnSpPr>
            <p:nvPr/>
          </p:nvCxnSpPr>
          <p:spPr>
            <a:xfrm flipH="1">
              <a:off x="8024143" y="5119410"/>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71340B0-098C-DE40-9F07-556F9FC161FA}"/>
                </a:ext>
              </a:extLst>
            </p:cNvPr>
            <p:cNvCxnSpPr>
              <a:cxnSpLocks/>
              <a:stCxn id="182" idx="2"/>
              <a:endCxn id="179" idx="6"/>
            </p:cNvCxnSpPr>
            <p:nvPr/>
          </p:nvCxnSpPr>
          <p:spPr>
            <a:xfrm flipH="1" flipV="1">
              <a:off x="8631566" y="3179656"/>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56F92CE-3ECA-F54A-9C05-4D04B460E7AE}"/>
                </a:ext>
              </a:extLst>
            </p:cNvPr>
            <p:cNvCxnSpPr>
              <a:stCxn id="182" idx="3"/>
              <a:endCxn id="180" idx="7"/>
            </p:cNvCxnSpPr>
            <p:nvPr/>
          </p:nvCxnSpPr>
          <p:spPr>
            <a:xfrm flipH="1">
              <a:off x="7982296" y="352787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C9FB874D-EF79-514E-BDD5-29893CBC5485}"/>
                </a:ext>
              </a:extLst>
            </p:cNvPr>
            <p:cNvCxnSpPr>
              <a:cxnSpLocks/>
              <a:stCxn id="179" idx="4"/>
              <a:endCxn id="181" idx="2"/>
            </p:cNvCxnSpPr>
            <p:nvPr/>
          </p:nvCxnSpPr>
          <p:spPr>
            <a:xfrm>
              <a:off x="8488691" y="3319480"/>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F2354B90-D917-174D-A1BE-93A1998178B2}"/>
                </a:ext>
              </a:extLst>
            </p:cNvPr>
            <p:cNvSpPr txBox="1"/>
            <p:nvPr/>
          </p:nvSpPr>
          <p:spPr>
            <a:xfrm>
              <a:off x="7730031" y="2419855"/>
              <a:ext cx="534408" cy="369332"/>
            </a:xfrm>
            <a:prstGeom prst="rect">
              <a:avLst/>
            </a:prstGeom>
            <a:noFill/>
          </p:spPr>
          <p:txBody>
            <a:bodyPr wrap="square" rtlCol="0">
              <a:spAutoFit/>
            </a:bodyPr>
            <a:lstStyle/>
            <a:p>
              <a:r>
                <a:rPr lang="en-US" dirty="0"/>
                <a:t>50</a:t>
              </a:r>
            </a:p>
          </p:txBody>
        </p:sp>
        <p:sp>
          <p:nvSpPr>
            <p:cNvPr id="223" name="TextBox 222">
              <a:extLst>
                <a:ext uri="{FF2B5EF4-FFF2-40B4-BE49-F238E27FC236}">
                  <a16:creationId xmlns:a16="http://schemas.microsoft.com/office/drawing/2014/main" id="{4FDF51DE-0DDB-A942-B8E5-2D5E31A8FB9B}"/>
                </a:ext>
              </a:extLst>
            </p:cNvPr>
            <p:cNvSpPr txBox="1"/>
            <p:nvPr/>
          </p:nvSpPr>
          <p:spPr>
            <a:xfrm>
              <a:off x="8712943" y="2802425"/>
              <a:ext cx="317944" cy="369667"/>
            </a:xfrm>
            <a:prstGeom prst="rect">
              <a:avLst/>
            </a:prstGeom>
            <a:noFill/>
          </p:spPr>
          <p:txBody>
            <a:bodyPr wrap="square" rtlCol="0">
              <a:spAutoFit/>
            </a:bodyPr>
            <a:lstStyle/>
            <a:p>
              <a:r>
                <a:rPr lang="en-US" dirty="0"/>
                <a:t>6</a:t>
              </a:r>
            </a:p>
          </p:txBody>
        </p:sp>
        <p:sp>
          <p:nvSpPr>
            <p:cNvPr id="224" name="TextBox 223">
              <a:extLst>
                <a:ext uri="{FF2B5EF4-FFF2-40B4-BE49-F238E27FC236}">
                  <a16:creationId xmlns:a16="http://schemas.microsoft.com/office/drawing/2014/main" id="{63B7D2DF-F0A5-6543-B4AD-CF22FFC5EB7C}"/>
                </a:ext>
              </a:extLst>
            </p:cNvPr>
            <p:cNvSpPr txBox="1"/>
            <p:nvPr/>
          </p:nvSpPr>
          <p:spPr>
            <a:xfrm>
              <a:off x="8573622" y="3277477"/>
              <a:ext cx="317944" cy="369667"/>
            </a:xfrm>
            <a:prstGeom prst="rect">
              <a:avLst/>
            </a:prstGeom>
            <a:noFill/>
          </p:spPr>
          <p:txBody>
            <a:bodyPr wrap="square" rtlCol="0">
              <a:spAutoFit/>
            </a:bodyPr>
            <a:lstStyle/>
            <a:p>
              <a:r>
                <a:rPr lang="en-US" dirty="0"/>
                <a:t>3</a:t>
              </a:r>
            </a:p>
          </p:txBody>
        </p:sp>
        <p:sp>
          <p:nvSpPr>
            <p:cNvPr id="225" name="TextBox 224">
              <a:extLst>
                <a:ext uri="{FF2B5EF4-FFF2-40B4-BE49-F238E27FC236}">
                  <a16:creationId xmlns:a16="http://schemas.microsoft.com/office/drawing/2014/main" id="{18CE5279-45F5-3A4F-BF38-69153CC16F24}"/>
                </a:ext>
              </a:extLst>
            </p:cNvPr>
            <p:cNvSpPr txBox="1"/>
            <p:nvPr/>
          </p:nvSpPr>
          <p:spPr>
            <a:xfrm>
              <a:off x="7228091" y="3842788"/>
              <a:ext cx="317944" cy="369667"/>
            </a:xfrm>
            <a:prstGeom prst="rect">
              <a:avLst/>
            </a:prstGeom>
            <a:noFill/>
          </p:spPr>
          <p:txBody>
            <a:bodyPr wrap="square" rtlCol="0">
              <a:spAutoFit/>
            </a:bodyPr>
            <a:lstStyle/>
            <a:p>
              <a:r>
                <a:rPr lang="en-US" dirty="0"/>
                <a:t>4</a:t>
              </a:r>
            </a:p>
          </p:txBody>
        </p:sp>
        <p:sp>
          <p:nvSpPr>
            <p:cNvPr id="226" name="TextBox 225">
              <a:extLst>
                <a:ext uri="{FF2B5EF4-FFF2-40B4-BE49-F238E27FC236}">
                  <a16:creationId xmlns:a16="http://schemas.microsoft.com/office/drawing/2014/main" id="{189D5ADE-3D45-DE4C-8BC4-AD0800AE3A24}"/>
                </a:ext>
              </a:extLst>
            </p:cNvPr>
            <p:cNvSpPr txBox="1"/>
            <p:nvPr/>
          </p:nvSpPr>
          <p:spPr>
            <a:xfrm>
              <a:off x="6980982" y="4736742"/>
              <a:ext cx="317944" cy="369667"/>
            </a:xfrm>
            <a:prstGeom prst="rect">
              <a:avLst/>
            </a:prstGeom>
            <a:noFill/>
          </p:spPr>
          <p:txBody>
            <a:bodyPr wrap="square" rtlCol="0">
              <a:spAutoFit/>
            </a:bodyPr>
            <a:lstStyle/>
            <a:p>
              <a:r>
                <a:rPr lang="en-US" dirty="0"/>
                <a:t>7</a:t>
              </a:r>
            </a:p>
          </p:txBody>
        </p:sp>
        <p:sp>
          <p:nvSpPr>
            <p:cNvPr id="227" name="TextBox 226">
              <a:extLst>
                <a:ext uri="{FF2B5EF4-FFF2-40B4-BE49-F238E27FC236}">
                  <a16:creationId xmlns:a16="http://schemas.microsoft.com/office/drawing/2014/main" id="{98660646-0302-E34D-9F69-5E5E9A024D15}"/>
                </a:ext>
              </a:extLst>
            </p:cNvPr>
            <p:cNvSpPr txBox="1"/>
            <p:nvPr/>
          </p:nvSpPr>
          <p:spPr>
            <a:xfrm>
              <a:off x="7667552" y="4338289"/>
              <a:ext cx="317944" cy="369667"/>
            </a:xfrm>
            <a:prstGeom prst="rect">
              <a:avLst/>
            </a:prstGeom>
            <a:noFill/>
          </p:spPr>
          <p:txBody>
            <a:bodyPr wrap="square" rtlCol="0">
              <a:spAutoFit/>
            </a:bodyPr>
            <a:lstStyle/>
            <a:p>
              <a:r>
                <a:rPr lang="en-US" dirty="0"/>
                <a:t>2</a:t>
              </a:r>
            </a:p>
          </p:txBody>
        </p:sp>
        <p:sp>
          <p:nvSpPr>
            <p:cNvPr id="228" name="TextBox 227">
              <a:extLst>
                <a:ext uri="{FF2B5EF4-FFF2-40B4-BE49-F238E27FC236}">
                  <a16:creationId xmlns:a16="http://schemas.microsoft.com/office/drawing/2014/main" id="{1BA751DA-BC27-B54F-88CF-12093B8D5D61}"/>
                </a:ext>
              </a:extLst>
            </p:cNvPr>
            <p:cNvSpPr txBox="1"/>
            <p:nvPr/>
          </p:nvSpPr>
          <p:spPr>
            <a:xfrm>
              <a:off x="8712943" y="5181603"/>
              <a:ext cx="317944" cy="369667"/>
            </a:xfrm>
            <a:prstGeom prst="rect">
              <a:avLst/>
            </a:prstGeom>
            <a:noFill/>
          </p:spPr>
          <p:txBody>
            <a:bodyPr wrap="square" rtlCol="0">
              <a:spAutoFit/>
            </a:bodyPr>
            <a:lstStyle/>
            <a:p>
              <a:r>
                <a:rPr lang="en-US" dirty="0"/>
                <a:t>8</a:t>
              </a:r>
            </a:p>
          </p:txBody>
        </p:sp>
        <p:sp>
          <p:nvSpPr>
            <p:cNvPr id="229" name="TextBox 228">
              <a:extLst>
                <a:ext uri="{FF2B5EF4-FFF2-40B4-BE49-F238E27FC236}">
                  <a16:creationId xmlns:a16="http://schemas.microsoft.com/office/drawing/2014/main" id="{411189FB-578B-9B4F-9F0E-6B344682C977}"/>
                </a:ext>
              </a:extLst>
            </p:cNvPr>
            <p:cNvSpPr txBox="1"/>
            <p:nvPr/>
          </p:nvSpPr>
          <p:spPr>
            <a:xfrm>
              <a:off x="10247153" y="4153545"/>
              <a:ext cx="317944" cy="369667"/>
            </a:xfrm>
            <a:prstGeom prst="rect">
              <a:avLst/>
            </a:prstGeom>
            <a:noFill/>
          </p:spPr>
          <p:txBody>
            <a:bodyPr wrap="square" rtlCol="0">
              <a:spAutoFit/>
            </a:bodyPr>
            <a:lstStyle/>
            <a:p>
              <a:r>
                <a:rPr lang="en-US" dirty="0"/>
                <a:t>9</a:t>
              </a:r>
            </a:p>
          </p:txBody>
        </p:sp>
        <p:sp>
          <p:nvSpPr>
            <p:cNvPr id="230" name="TextBox 229">
              <a:extLst>
                <a:ext uri="{FF2B5EF4-FFF2-40B4-BE49-F238E27FC236}">
                  <a16:creationId xmlns:a16="http://schemas.microsoft.com/office/drawing/2014/main" id="{005A0913-AC75-934A-803D-63FF8971E636}"/>
                </a:ext>
              </a:extLst>
            </p:cNvPr>
            <p:cNvSpPr txBox="1"/>
            <p:nvPr/>
          </p:nvSpPr>
          <p:spPr>
            <a:xfrm>
              <a:off x="8199366" y="3866174"/>
              <a:ext cx="405270" cy="369332"/>
            </a:xfrm>
            <a:prstGeom prst="rect">
              <a:avLst/>
            </a:prstGeom>
            <a:noFill/>
          </p:spPr>
          <p:txBody>
            <a:bodyPr wrap="square" rtlCol="0">
              <a:spAutoFit/>
            </a:bodyPr>
            <a:lstStyle/>
            <a:p>
              <a:r>
                <a:rPr lang="en-US" dirty="0"/>
                <a:t>5</a:t>
              </a:r>
            </a:p>
          </p:txBody>
        </p:sp>
        <p:sp>
          <p:nvSpPr>
            <p:cNvPr id="231" name="TextBox 230">
              <a:extLst>
                <a:ext uri="{FF2B5EF4-FFF2-40B4-BE49-F238E27FC236}">
                  <a16:creationId xmlns:a16="http://schemas.microsoft.com/office/drawing/2014/main" id="{0ABC4102-9A21-1443-8089-49C7C37E4837}"/>
                </a:ext>
              </a:extLst>
            </p:cNvPr>
            <p:cNvSpPr txBox="1"/>
            <p:nvPr/>
          </p:nvSpPr>
          <p:spPr>
            <a:xfrm>
              <a:off x="8047975" y="4541988"/>
              <a:ext cx="317944" cy="369667"/>
            </a:xfrm>
            <a:prstGeom prst="rect">
              <a:avLst/>
            </a:prstGeom>
            <a:noFill/>
          </p:spPr>
          <p:txBody>
            <a:bodyPr wrap="square" rtlCol="0">
              <a:spAutoFit/>
            </a:bodyPr>
            <a:lstStyle/>
            <a:p>
              <a:r>
                <a:rPr lang="en-US" dirty="0"/>
                <a:t>7</a:t>
              </a:r>
            </a:p>
          </p:txBody>
        </p:sp>
        <p:sp>
          <p:nvSpPr>
            <p:cNvPr id="232" name="Oval 231">
              <a:extLst>
                <a:ext uri="{FF2B5EF4-FFF2-40B4-BE49-F238E27FC236}">
                  <a16:creationId xmlns:a16="http://schemas.microsoft.com/office/drawing/2014/main" id="{B20F27AF-E244-CD44-9032-70E6F794567C}"/>
                </a:ext>
              </a:extLst>
            </p:cNvPr>
            <p:cNvSpPr/>
            <p:nvPr/>
          </p:nvSpPr>
          <p:spPr>
            <a:xfrm>
              <a:off x="7131054" y="238146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233" name="Straight Connector 232">
              <a:extLst>
                <a:ext uri="{FF2B5EF4-FFF2-40B4-BE49-F238E27FC236}">
                  <a16:creationId xmlns:a16="http://schemas.microsoft.com/office/drawing/2014/main" id="{8E3C038A-D893-704D-B7A5-47E5F25293F0}"/>
                </a:ext>
              </a:extLst>
            </p:cNvPr>
            <p:cNvCxnSpPr>
              <a:cxnSpLocks/>
              <a:stCxn id="179" idx="1"/>
              <a:endCxn id="232" idx="5"/>
            </p:cNvCxnSpPr>
            <p:nvPr/>
          </p:nvCxnSpPr>
          <p:spPr>
            <a:xfrm flipH="1" flipV="1">
              <a:off x="7374957" y="2620164"/>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4" name="TextBox 233">
              <a:extLst>
                <a:ext uri="{FF2B5EF4-FFF2-40B4-BE49-F238E27FC236}">
                  <a16:creationId xmlns:a16="http://schemas.microsoft.com/office/drawing/2014/main" id="{DA3AAA87-E600-A549-AC3D-1C0365C804C2}"/>
                </a:ext>
              </a:extLst>
            </p:cNvPr>
            <p:cNvSpPr txBox="1"/>
            <p:nvPr/>
          </p:nvSpPr>
          <p:spPr>
            <a:xfrm>
              <a:off x="7312586" y="3234865"/>
              <a:ext cx="534408" cy="369332"/>
            </a:xfrm>
            <a:prstGeom prst="rect">
              <a:avLst/>
            </a:prstGeom>
            <a:noFill/>
          </p:spPr>
          <p:txBody>
            <a:bodyPr wrap="square" rtlCol="0">
              <a:spAutoFit/>
            </a:bodyPr>
            <a:lstStyle/>
            <a:p>
              <a:r>
                <a:rPr lang="en-US" dirty="0"/>
                <a:t>2</a:t>
              </a:r>
            </a:p>
          </p:txBody>
        </p:sp>
      </p:grpSp>
      <p:grpSp>
        <p:nvGrpSpPr>
          <p:cNvPr id="235" name="Group 234">
            <a:extLst>
              <a:ext uri="{FF2B5EF4-FFF2-40B4-BE49-F238E27FC236}">
                <a16:creationId xmlns:a16="http://schemas.microsoft.com/office/drawing/2014/main" id="{D9779891-B942-0144-AA7D-A77BF6C37904}"/>
              </a:ext>
            </a:extLst>
          </p:cNvPr>
          <p:cNvGrpSpPr/>
          <p:nvPr/>
        </p:nvGrpSpPr>
        <p:grpSpPr>
          <a:xfrm>
            <a:off x="3801029" y="2637939"/>
            <a:ext cx="4129707" cy="3169801"/>
            <a:chOff x="6435390" y="2381469"/>
            <a:chExt cx="4129707" cy="3169801"/>
          </a:xfrm>
        </p:grpSpPr>
        <p:sp>
          <p:nvSpPr>
            <p:cNvPr id="236" name="Oval 235">
              <a:extLst>
                <a:ext uri="{FF2B5EF4-FFF2-40B4-BE49-F238E27FC236}">
                  <a16:creationId xmlns:a16="http://schemas.microsoft.com/office/drawing/2014/main" id="{4ABE5365-4040-324A-945F-2AE5CD70A733}"/>
                </a:ext>
              </a:extLst>
            </p:cNvPr>
            <p:cNvSpPr/>
            <p:nvPr/>
          </p:nvSpPr>
          <p:spPr>
            <a:xfrm>
              <a:off x="6435390" y="409518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237" name="Oval 236">
              <a:extLst>
                <a:ext uri="{FF2B5EF4-FFF2-40B4-BE49-F238E27FC236}">
                  <a16:creationId xmlns:a16="http://schemas.microsoft.com/office/drawing/2014/main" id="{64EDD0AA-F2F2-2A46-8480-D5B37AA2172A}"/>
                </a:ext>
              </a:extLst>
            </p:cNvPr>
            <p:cNvSpPr/>
            <p:nvPr/>
          </p:nvSpPr>
          <p:spPr>
            <a:xfrm>
              <a:off x="8345816" y="303983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238" name="Oval 237">
              <a:extLst>
                <a:ext uri="{FF2B5EF4-FFF2-40B4-BE49-F238E27FC236}">
                  <a16:creationId xmlns:a16="http://schemas.microsoft.com/office/drawing/2014/main" id="{CD6A9D87-B128-4946-82F3-BEB23709A7DE}"/>
                </a:ext>
              </a:extLst>
            </p:cNvPr>
            <p:cNvSpPr/>
            <p:nvPr/>
          </p:nvSpPr>
          <p:spPr>
            <a:xfrm>
              <a:off x="7738393" y="49997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239" name="Oval 238">
              <a:extLst>
                <a:ext uri="{FF2B5EF4-FFF2-40B4-BE49-F238E27FC236}">
                  <a16:creationId xmlns:a16="http://schemas.microsoft.com/office/drawing/2014/main" id="{0BEBAA24-07A6-BD4A-8849-3E7FFC0DA36D}"/>
                </a:ext>
              </a:extLst>
            </p:cNvPr>
            <p:cNvSpPr/>
            <p:nvPr/>
          </p:nvSpPr>
          <p:spPr>
            <a:xfrm>
              <a:off x="9778136" y="4794700"/>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240" name="Oval 239">
              <a:extLst>
                <a:ext uri="{FF2B5EF4-FFF2-40B4-BE49-F238E27FC236}">
                  <a16:creationId xmlns:a16="http://schemas.microsoft.com/office/drawing/2014/main" id="{EF3F6EDF-4CF8-0E49-A077-3529A3172FEF}"/>
                </a:ext>
              </a:extLst>
            </p:cNvPr>
            <p:cNvSpPr/>
            <p:nvPr/>
          </p:nvSpPr>
          <p:spPr>
            <a:xfrm>
              <a:off x="10065621" y="32891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241" name="Oval 240">
              <a:extLst>
                <a:ext uri="{FF2B5EF4-FFF2-40B4-BE49-F238E27FC236}">
                  <a16:creationId xmlns:a16="http://schemas.microsoft.com/office/drawing/2014/main" id="{540B46B1-FD96-C046-8A92-F2593A144D06}"/>
                </a:ext>
              </a:extLst>
            </p:cNvPr>
            <p:cNvSpPr/>
            <p:nvPr/>
          </p:nvSpPr>
          <p:spPr>
            <a:xfrm>
              <a:off x="7847882" y="391485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42" name="Straight Connector 241">
              <a:extLst>
                <a:ext uri="{FF2B5EF4-FFF2-40B4-BE49-F238E27FC236}">
                  <a16:creationId xmlns:a16="http://schemas.microsoft.com/office/drawing/2014/main" id="{EBFD8871-A2DD-1443-AFBF-DD123DF4BE6D}"/>
                </a:ext>
              </a:extLst>
            </p:cNvPr>
            <p:cNvCxnSpPr>
              <a:cxnSpLocks/>
            </p:cNvCxnSpPr>
            <p:nvPr/>
          </p:nvCxnSpPr>
          <p:spPr>
            <a:xfrm flipH="1">
              <a:off x="6679293" y="3226790"/>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D3600CD1-7C17-FE4A-94D8-03D2BCC26B11}"/>
                </a:ext>
              </a:extLst>
            </p:cNvPr>
            <p:cNvCxnSpPr>
              <a:stCxn id="236" idx="5"/>
              <a:endCxn id="238" idx="2"/>
            </p:cNvCxnSpPr>
            <p:nvPr/>
          </p:nvCxnSpPr>
          <p:spPr>
            <a:xfrm>
              <a:off x="6679293" y="433388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8A1AD2CA-B98C-3D4C-9D0F-D9C492790A28}"/>
                </a:ext>
              </a:extLst>
            </p:cNvPr>
            <p:cNvCxnSpPr>
              <a:cxnSpLocks/>
              <a:stCxn id="238" idx="0"/>
              <a:endCxn id="241" idx="4"/>
            </p:cNvCxnSpPr>
            <p:nvPr/>
          </p:nvCxnSpPr>
          <p:spPr>
            <a:xfrm flipV="1">
              <a:off x="7881268" y="4194499"/>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84F1902F-2849-D44C-8206-45FB41B5BB89}"/>
                </a:ext>
              </a:extLst>
            </p:cNvPr>
            <p:cNvCxnSpPr>
              <a:stCxn id="241" idx="2"/>
              <a:endCxn id="236" idx="6"/>
            </p:cNvCxnSpPr>
            <p:nvPr/>
          </p:nvCxnSpPr>
          <p:spPr>
            <a:xfrm flipH="1">
              <a:off x="6721140" y="405467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43B3FB4E-3A27-B146-963E-AAED5126948C}"/>
                </a:ext>
              </a:extLst>
            </p:cNvPr>
            <p:cNvCxnSpPr>
              <a:stCxn id="241" idx="7"/>
              <a:endCxn id="240" idx="2"/>
            </p:cNvCxnSpPr>
            <p:nvPr/>
          </p:nvCxnSpPr>
          <p:spPr>
            <a:xfrm flipV="1">
              <a:off x="8091785" y="342900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ACB3DEBB-31DB-A046-8F55-F99CC3033D58}"/>
                </a:ext>
              </a:extLst>
            </p:cNvPr>
            <p:cNvCxnSpPr>
              <a:stCxn id="240" idx="4"/>
              <a:endCxn id="239" idx="0"/>
            </p:cNvCxnSpPr>
            <p:nvPr/>
          </p:nvCxnSpPr>
          <p:spPr>
            <a:xfrm flipH="1">
              <a:off x="9972497" y="3568824"/>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FC867535-FED1-174C-BCE0-2F3D5092CA7F}"/>
                </a:ext>
              </a:extLst>
            </p:cNvPr>
            <p:cNvCxnSpPr>
              <a:stCxn id="239" idx="3"/>
              <a:endCxn id="238" idx="6"/>
            </p:cNvCxnSpPr>
            <p:nvPr/>
          </p:nvCxnSpPr>
          <p:spPr>
            <a:xfrm flipH="1">
              <a:off x="8024143" y="5119410"/>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0D4D1BF8-0A0D-B14C-8B45-8E153B3B8DFD}"/>
                </a:ext>
              </a:extLst>
            </p:cNvPr>
            <p:cNvCxnSpPr>
              <a:cxnSpLocks/>
              <a:stCxn id="240" idx="2"/>
              <a:endCxn id="237" idx="6"/>
            </p:cNvCxnSpPr>
            <p:nvPr/>
          </p:nvCxnSpPr>
          <p:spPr>
            <a:xfrm flipH="1" flipV="1">
              <a:off x="8631566" y="3179656"/>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ADCFD734-8725-0C45-97AD-A9ACF4E13F74}"/>
                </a:ext>
              </a:extLst>
            </p:cNvPr>
            <p:cNvCxnSpPr>
              <a:stCxn id="240" idx="3"/>
              <a:endCxn id="238" idx="7"/>
            </p:cNvCxnSpPr>
            <p:nvPr/>
          </p:nvCxnSpPr>
          <p:spPr>
            <a:xfrm flipH="1">
              <a:off x="7982296" y="352787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28B4E66D-C85E-9A4C-A636-735242CEAF32}"/>
                </a:ext>
              </a:extLst>
            </p:cNvPr>
            <p:cNvCxnSpPr>
              <a:cxnSpLocks/>
              <a:stCxn id="237" idx="4"/>
              <a:endCxn id="239" idx="2"/>
            </p:cNvCxnSpPr>
            <p:nvPr/>
          </p:nvCxnSpPr>
          <p:spPr>
            <a:xfrm>
              <a:off x="8488691" y="3319480"/>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id="{4F6CAFDC-085D-BD46-A0EA-1E262EAE4E20}"/>
                </a:ext>
              </a:extLst>
            </p:cNvPr>
            <p:cNvSpPr txBox="1"/>
            <p:nvPr/>
          </p:nvSpPr>
          <p:spPr>
            <a:xfrm>
              <a:off x="7730031" y="2419855"/>
              <a:ext cx="534408" cy="369332"/>
            </a:xfrm>
            <a:prstGeom prst="rect">
              <a:avLst/>
            </a:prstGeom>
            <a:noFill/>
          </p:spPr>
          <p:txBody>
            <a:bodyPr wrap="square" rtlCol="0">
              <a:spAutoFit/>
            </a:bodyPr>
            <a:lstStyle/>
            <a:p>
              <a:r>
                <a:rPr lang="en-US" dirty="0"/>
                <a:t>50</a:t>
              </a:r>
            </a:p>
          </p:txBody>
        </p:sp>
        <p:sp>
          <p:nvSpPr>
            <p:cNvPr id="253" name="TextBox 252">
              <a:extLst>
                <a:ext uri="{FF2B5EF4-FFF2-40B4-BE49-F238E27FC236}">
                  <a16:creationId xmlns:a16="http://schemas.microsoft.com/office/drawing/2014/main" id="{CD046896-82DC-AD40-AF35-3522D8A2911F}"/>
                </a:ext>
              </a:extLst>
            </p:cNvPr>
            <p:cNvSpPr txBox="1"/>
            <p:nvPr/>
          </p:nvSpPr>
          <p:spPr>
            <a:xfrm>
              <a:off x="8712943" y="2802425"/>
              <a:ext cx="317944" cy="369667"/>
            </a:xfrm>
            <a:prstGeom prst="rect">
              <a:avLst/>
            </a:prstGeom>
            <a:noFill/>
          </p:spPr>
          <p:txBody>
            <a:bodyPr wrap="square" rtlCol="0">
              <a:spAutoFit/>
            </a:bodyPr>
            <a:lstStyle/>
            <a:p>
              <a:r>
                <a:rPr lang="en-US" dirty="0"/>
                <a:t>6</a:t>
              </a:r>
            </a:p>
          </p:txBody>
        </p:sp>
        <p:sp>
          <p:nvSpPr>
            <p:cNvPr id="254" name="TextBox 253">
              <a:extLst>
                <a:ext uri="{FF2B5EF4-FFF2-40B4-BE49-F238E27FC236}">
                  <a16:creationId xmlns:a16="http://schemas.microsoft.com/office/drawing/2014/main" id="{6CFF15F0-AC38-F44C-A34B-EBF1BD06FE8E}"/>
                </a:ext>
              </a:extLst>
            </p:cNvPr>
            <p:cNvSpPr txBox="1"/>
            <p:nvPr/>
          </p:nvSpPr>
          <p:spPr>
            <a:xfrm>
              <a:off x="8573622" y="3277477"/>
              <a:ext cx="317944" cy="369667"/>
            </a:xfrm>
            <a:prstGeom prst="rect">
              <a:avLst/>
            </a:prstGeom>
            <a:noFill/>
          </p:spPr>
          <p:txBody>
            <a:bodyPr wrap="square" rtlCol="0">
              <a:spAutoFit/>
            </a:bodyPr>
            <a:lstStyle/>
            <a:p>
              <a:r>
                <a:rPr lang="en-US" dirty="0"/>
                <a:t>3</a:t>
              </a:r>
            </a:p>
          </p:txBody>
        </p:sp>
        <p:sp>
          <p:nvSpPr>
            <p:cNvPr id="255" name="TextBox 254">
              <a:extLst>
                <a:ext uri="{FF2B5EF4-FFF2-40B4-BE49-F238E27FC236}">
                  <a16:creationId xmlns:a16="http://schemas.microsoft.com/office/drawing/2014/main" id="{C6A91FBB-14A8-4B42-8504-DA76B56FF45A}"/>
                </a:ext>
              </a:extLst>
            </p:cNvPr>
            <p:cNvSpPr txBox="1"/>
            <p:nvPr/>
          </p:nvSpPr>
          <p:spPr>
            <a:xfrm>
              <a:off x="7228091" y="3842788"/>
              <a:ext cx="317944" cy="369667"/>
            </a:xfrm>
            <a:prstGeom prst="rect">
              <a:avLst/>
            </a:prstGeom>
            <a:noFill/>
          </p:spPr>
          <p:txBody>
            <a:bodyPr wrap="square" rtlCol="0">
              <a:spAutoFit/>
            </a:bodyPr>
            <a:lstStyle/>
            <a:p>
              <a:r>
                <a:rPr lang="en-US" dirty="0"/>
                <a:t>4</a:t>
              </a:r>
            </a:p>
          </p:txBody>
        </p:sp>
        <p:sp>
          <p:nvSpPr>
            <p:cNvPr id="256" name="TextBox 255">
              <a:extLst>
                <a:ext uri="{FF2B5EF4-FFF2-40B4-BE49-F238E27FC236}">
                  <a16:creationId xmlns:a16="http://schemas.microsoft.com/office/drawing/2014/main" id="{A1B0D5EC-A100-A44A-A3E0-61962EACED6F}"/>
                </a:ext>
              </a:extLst>
            </p:cNvPr>
            <p:cNvSpPr txBox="1"/>
            <p:nvPr/>
          </p:nvSpPr>
          <p:spPr>
            <a:xfrm>
              <a:off x="6980982" y="4736742"/>
              <a:ext cx="317944" cy="369667"/>
            </a:xfrm>
            <a:prstGeom prst="rect">
              <a:avLst/>
            </a:prstGeom>
            <a:noFill/>
          </p:spPr>
          <p:txBody>
            <a:bodyPr wrap="square" rtlCol="0">
              <a:spAutoFit/>
            </a:bodyPr>
            <a:lstStyle/>
            <a:p>
              <a:r>
                <a:rPr lang="en-US" dirty="0"/>
                <a:t>7</a:t>
              </a:r>
            </a:p>
          </p:txBody>
        </p:sp>
        <p:sp>
          <p:nvSpPr>
            <p:cNvPr id="257" name="TextBox 256">
              <a:extLst>
                <a:ext uri="{FF2B5EF4-FFF2-40B4-BE49-F238E27FC236}">
                  <a16:creationId xmlns:a16="http://schemas.microsoft.com/office/drawing/2014/main" id="{2E302077-91BD-294A-A68A-60B375694B99}"/>
                </a:ext>
              </a:extLst>
            </p:cNvPr>
            <p:cNvSpPr txBox="1"/>
            <p:nvPr/>
          </p:nvSpPr>
          <p:spPr>
            <a:xfrm>
              <a:off x="7667552" y="4338289"/>
              <a:ext cx="317944" cy="369667"/>
            </a:xfrm>
            <a:prstGeom prst="rect">
              <a:avLst/>
            </a:prstGeom>
            <a:noFill/>
          </p:spPr>
          <p:txBody>
            <a:bodyPr wrap="square" rtlCol="0">
              <a:spAutoFit/>
            </a:bodyPr>
            <a:lstStyle/>
            <a:p>
              <a:r>
                <a:rPr lang="en-US" dirty="0"/>
                <a:t>2</a:t>
              </a:r>
            </a:p>
          </p:txBody>
        </p:sp>
        <p:sp>
          <p:nvSpPr>
            <p:cNvPr id="258" name="TextBox 257">
              <a:extLst>
                <a:ext uri="{FF2B5EF4-FFF2-40B4-BE49-F238E27FC236}">
                  <a16:creationId xmlns:a16="http://schemas.microsoft.com/office/drawing/2014/main" id="{31245FE8-E640-6240-A852-72C6CE37E607}"/>
                </a:ext>
              </a:extLst>
            </p:cNvPr>
            <p:cNvSpPr txBox="1"/>
            <p:nvPr/>
          </p:nvSpPr>
          <p:spPr>
            <a:xfrm>
              <a:off x="8712943" y="5181603"/>
              <a:ext cx="317944" cy="369667"/>
            </a:xfrm>
            <a:prstGeom prst="rect">
              <a:avLst/>
            </a:prstGeom>
            <a:noFill/>
          </p:spPr>
          <p:txBody>
            <a:bodyPr wrap="square" rtlCol="0">
              <a:spAutoFit/>
            </a:bodyPr>
            <a:lstStyle/>
            <a:p>
              <a:r>
                <a:rPr lang="en-US" dirty="0"/>
                <a:t>8</a:t>
              </a:r>
            </a:p>
          </p:txBody>
        </p:sp>
        <p:sp>
          <p:nvSpPr>
            <p:cNvPr id="259" name="TextBox 258">
              <a:extLst>
                <a:ext uri="{FF2B5EF4-FFF2-40B4-BE49-F238E27FC236}">
                  <a16:creationId xmlns:a16="http://schemas.microsoft.com/office/drawing/2014/main" id="{68496995-C4A8-5643-8680-D7A62C3C8FD0}"/>
                </a:ext>
              </a:extLst>
            </p:cNvPr>
            <p:cNvSpPr txBox="1"/>
            <p:nvPr/>
          </p:nvSpPr>
          <p:spPr>
            <a:xfrm>
              <a:off x="10247153" y="4153545"/>
              <a:ext cx="317944" cy="369667"/>
            </a:xfrm>
            <a:prstGeom prst="rect">
              <a:avLst/>
            </a:prstGeom>
            <a:noFill/>
          </p:spPr>
          <p:txBody>
            <a:bodyPr wrap="square" rtlCol="0">
              <a:spAutoFit/>
            </a:bodyPr>
            <a:lstStyle/>
            <a:p>
              <a:r>
                <a:rPr lang="en-US" dirty="0"/>
                <a:t>9</a:t>
              </a:r>
            </a:p>
          </p:txBody>
        </p:sp>
        <p:sp>
          <p:nvSpPr>
            <p:cNvPr id="260" name="TextBox 259">
              <a:extLst>
                <a:ext uri="{FF2B5EF4-FFF2-40B4-BE49-F238E27FC236}">
                  <a16:creationId xmlns:a16="http://schemas.microsoft.com/office/drawing/2014/main" id="{E34DD5DF-B8C5-5E4A-AA15-280BDD4321C3}"/>
                </a:ext>
              </a:extLst>
            </p:cNvPr>
            <p:cNvSpPr txBox="1"/>
            <p:nvPr/>
          </p:nvSpPr>
          <p:spPr>
            <a:xfrm>
              <a:off x="8199366" y="3866174"/>
              <a:ext cx="405270" cy="369332"/>
            </a:xfrm>
            <a:prstGeom prst="rect">
              <a:avLst/>
            </a:prstGeom>
            <a:noFill/>
          </p:spPr>
          <p:txBody>
            <a:bodyPr wrap="square" rtlCol="0">
              <a:spAutoFit/>
            </a:bodyPr>
            <a:lstStyle/>
            <a:p>
              <a:r>
                <a:rPr lang="en-US" dirty="0"/>
                <a:t>5</a:t>
              </a:r>
            </a:p>
          </p:txBody>
        </p:sp>
        <p:sp>
          <p:nvSpPr>
            <p:cNvPr id="261" name="TextBox 260">
              <a:extLst>
                <a:ext uri="{FF2B5EF4-FFF2-40B4-BE49-F238E27FC236}">
                  <a16:creationId xmlns:a16="http://schemas.microsoft.com/office/drawing/2014/main" id="{8AECE6D8-078C-DD43-9304-72523E86091D}"/>
                </a:ext>
              </a:extLst>
            </p:cNvPr>
            <p:cNvSpPr txBox="1"/>
            <p:nvPr/>
          </p:nvSpPr>
          <p:spPr>
            <a:xfrm>
              <a:off x="8047975" y="4541988"/>
              <a:ext cx="317944" cy="369667"/>
            </a:xfrm>
            <a:prstGeom prst="rect">
              <a:avLst/>
            </a:prstGeom>
            <a:noFill/>
          </p:spPr>
          <p:txBody>
            <a:bodyPr wrap="square" rtlCol="0">
              <a:spAutoFit/>
            </a:bodyPr>
            <a:lstStyle/>
            <a:p>
              <a:r>
                <a:rPr lang="en-US" dirty="0"/>
                <a:t>7</a:t>
              </a:r>
            </a:p>
          </p:txBody>
        </p:sp>
        <p:sp>
          <p:nvSpPr>
            <p:cNvPr id="262" name="Oval 261">
              <a:extLst>
                <a:ext uri="{FF2B5EF4-FFF2-40B4-BE49-F238E27FC236}">
                  <a16:creationId xmlns:a16="http://schemas.microsoft.com/office/drawing/2014/main" id="{9DCF9CD5-EBF2-A049-9532-6237C0893844}"/>
                </a:ext>
              </a:extLst>
            </p:cNvPr>
            <p:cNvSpPr/>
            <p:nvPr/>
          </p:nvSpPr>
          <p:spPr>
            <a:xfrm>
              <a:off x="7131054" y="238146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263" name="Straight Connector 262">
              <a:extLst>
                <a:ext uri="{FF2B5EF4-FFF2-40B4-BE49-F238E27FC236}">
                  <a16:creationId xmlns:a16="http://schemas.microsoft.com/office/drawing/2014/main" id="{6561D9E4-C330-AC46-ABF3-91C7EB99C738}"/>
                </a:ext>
              </a:extLst>
            </p:cNvPr>
            <p:cNvCxnSpPr>
              <a:cxnSpLocks/>
              <a:stCxn id="237" idx="1"/>
              <a:endCxn id="262" idx="5"/>
            </p:cNvCxnSpPr>
            <p:nvPr/>
          </p:nvCxnSpPr>
          <p:spPr>
            <a:xfrm flipH="1" flipV="1">
              <a:off x="7374957" y="2620164"/>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TextBox 263">
              <a:extLst>
                <a:ext uri="{FF2B5EF4-FFF2-40B4-BE49-F238E27FC236}">
                  <a16:creationId xmlns:a16="http://schemas.microsoft.com/office/drawing/2014/main" id="{E43C38E6-C296-BE4B-8E1C-654A09D91FBF}"/>
                </a:ext>
              </a:extLst>
            </p:cNvPr>
            <p:cNvSpPr txBox="1"/>
            <p:nvPr/>
          </p:nvSpPr>
          <p:spPr>
            <a:xfrm>
              <a:off x="7312586" y="3234865"/>
              <a:ext cx="534408" cy="369332"/>
            </a:xfrm>
            <a:prstGeom prst="rect">
              <a:avLst/>
            </a:prstGeom>
            <a:noFill/>
          </p:spPr>
          <p:txBody>
            <a:bodyPr wrap="square" rtlCol="0">
              <a:spAutoFit/>
            </a:bodyPr>
            <a:lstStyle/>
            <a:p>
              <a:r>
                <a:rPr lang="en-US" dirty="0"/>
                <a:t>2</a:t>
              </a:r>
            </a:p>
          </p:txBody>
        </p:sp>
      </p:grpSp>
      <p:grpSp>
        <p:nvGrpSpPr>
          <p:cNvPr id="265" name="Group 264">
            <a:extLst>
              <a:ext uri="{FF2B5EF4-FFF2-40B4-BE49-F238E27FC236}">
                <a16:creationId xmlns:a16="http://schemas.microsoft.com/office/drawing/2014/main" id="{E1E71AE0-6B00-C948-9C5F-EEDC5E95DB5E}"/>
              </a:ext>
            </a:extLst>
          </p:cNvPr>
          <p:cNvGrpSpPr/>
          <p:nvPr/>
        </p:nvGrpSpPr>
        <p:grpSpPr>
          <a:xfrm>
            <a:off x="3801029" y="2637939"/>
            <a:ext cx="4129707" cy="3169801"/>
            <a:chOff x="6435390" y="2381469"/>
            <a:chExt cx="4129707" cy="3169801"/>
          </a:xfrm>
        </p:grpSpPr>
        <p:sp>
          <p:nvSpPr>
            <p:cNvPr id="266" name="Oval 265">
              <a:extLst>
                <a:ext uri="{FF2B5EF4-FFF2-40B4-BE49-F238E27FC236}">
                  <a16:creationId xmlns:a16="http://schemas.microsoft.com/office/drawing/2014/main" id="{FCBAFB64-5234-4748-B56B-A83C1E2C94AF}"/>
                </a:ext>
              </a:extLst>
            </p:cNvPr>
            <p:cNvSpPr/>
            <p:nvPr/>
          </p:nvSpPr>
          <p:spPr>
            <a:xfrm>
              <a:off x="6435390" y="409518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267" name="Oval 266">
              <a:extLst>
                <a:ext uri="{FF2B5EF4-FFF2-40B4-BE49-F238E27FC236}">
                  <a16:creationId xmlns:a16="http://schemas.microsoft.com/office/drawing/2014/main" id="{63BDD68C-19BA-7F42-9E2A-4C0AE1F8AE6B}"/>
                </a:ext>
              </a:extLst>
            </p:cNvPr>
            <p:cNvSpPr/>
            <p:nvPr/>
          </p:nvSpPr>
          <p:spPr>
            <a:xfrm>
              <a:off x="8345816" y="303983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268" name="Oval 267">
              <a:extLst>
                <a:ext uri="{FF2B5EF4-FFF2-40B4-BE49-F238E27FC236}">
                  <a16:creationId xmlns:a16="http://schemas.microsoft.com/office/drawing/2014/main" id="{1C956079-05A3-A240-AF10-B79288074B9A}"/>
                </a:ext>
              </a:extLst>
            </p:cNvPr>
            <p:cNvSpPr/>
            <p:nvPr/>
          </p:nvSpPr>
          <p:spPr>
            <a:xfrm>
              <a:off x="7738393" y="49997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269" name="Oval 268">
              <a:extLst>
                <a:ext uri="{FF2B5EF4-FFF2-40B4-BE49-F238E27FC236}">
                  <a16:creationId xmlns:a16="http://schemas.microsoft.com/office/drawing/2014/main" id="{2FE28FE7-2DED-8246-A4CE-AB46E10CA75D}"/>
                </a:ext>
              </a:extLst>
            </p:cNvPr>
            <p:cNvSpPr/>
            <p:nvPr/>
          </p:nvSpPr>
          <p:spPr>
            <a:xfrm>
              <a:off x="9778136" y="4794700"/>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270" name="Oval 269">
              <a:extLst>
                <a:ext uri="{FF2B5EF4-FFF2-40B4-BE49-F238E27FC236}">
                  <a16:creationId xmlns:a16="http://schemas.microsoft.com/office/drawing/2014/main" id="{8434FB4B-9ED1-1E4F-BB04-F1C133F85332}"/>
                </a:ext>
              </a:extLst>
            </p:cNvPr>
            <p:cNvSpPr/>
            <p:nvPr/>
          </p:nvSpPr>
          <p:spPr>
            <a:xfrm>
              <a:off x="10065621" y="32891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271" name="Oval 270">
              <a:extLst>
                <a:ext uri="{FF2B5EF4-FFF2-40B4-BE49-F238E27FC236}">
                  <a16:creationId xmlns:a16="http://schemas.microsoft.com/office/drawing/2014/main" id="{0299B31A-D61F-EC4F-A90A-8D5ACA06BA42}"/>
                </a:ext>
              </a:extLst>
            </p:cNvPr>
            <p:cNvSpPr/>
            <p:nvPr/>
          </p:nvSpPr>
          <p:spPr>
            <a:xfrm>
              <a:off x="7847882" y="391485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72" name="Straight Connector 271">
              <a:extLst>
                <a:ext uri="{FF2B5EF4-FFF2-40B4-BE49-F238E27FC236}">
                  <a16:creationId xmlns:a16="http://schemas.microsoft.com/office/drawing/2014/main" id="{B99AD2F9-CD4D-664C-85A4-D52D6AF3E248}"/>
                </a:ext>
              </a:extLst>
            </p:cNvPr>
            <p:cNvCxnSpPr>
              <a:cxnSpLocks/>
            </p:cNvCxnSpPr>
            <p:nvPr/>
          </p:nvCxnSpPr>
          <p:spPr>
            <a:xfrm flipH="1">
              <a:off x="6679293" y="3226790"/>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D220E99F-1D82-ED41-B89D-8E5BC768A097}"/>
                </a:ext>
              </a:extLst>
            </p:cNvPr>
            <p:cNvCxnSpPr>
              <a:stCxn id="266" idx="5"/>
              <a:endCxn id="268" idx="2"/>
            </p:cNvCxnSpPr>
            <p:nvPr/>
          </p:nvCxnSpPr>
          <p:spPr>
            <a:xfrm>
              <a:off x="6679293" y="433388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FF246E42-C793-074E-A2EE-1A595385C250}"/>
                </a:ext>
              </a:extLst>
            </p:cNvPr>
            <p:cNvCxnSpPr>
              <a:cxnSpLocks/>
              <a:stCxn id="268" idx="0"/>
              <a:endCxn id="271" idx="4"/>
            </p:cNvCxnSpPr>
            <p:nvPr/>
          </p:nvCxnSpPr>
          <p:spPr>
            <a:xfrm flipV="1">
              <a:off x="7881268" y="4194499"/>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63A36E1C-384A-1149-8D21-96EC83243C44}"/>
                </a:ext>
              </a:extLst>
            </p:cNvPr>
            <p:cNvCxnSpPr>
              <a:stCxn id="271" idx="2"/>
              <a:endCxn id="266" idx="6"/>
            </p:cNvCxnSpPr>
            <p:nvPr/>
          </p:nvCxnSpPr>
          <p:spPr>
            <a:xfrm flipH="1">
              <a:off x="6721140" y="405467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a:extLst>
                <a:ext uri="{FF2B5EF4-FFF2-40B4-BE49-F238E27FC236}">
                  <a16:creationId xmlns:a16="http://schemas.microsoft.com/office/drawing/2014/main" id="{FEDD7AF3-E310-954A-80A3-F88C9C8ADCA3}"/>
                </a:ext>
              </a:extLst>
            </p:cNvPr>
            <p:cNvCxnSpPr>
              <a:stCxn id="271" idx="7"/>
              <a:endCxn id="270" idx="2"/>
            </p:cNvCxnSpPr>
            <p:nvPr/>
          </p:nvCxnSpPr>
          <p:spPr>
            <a:xfrm flipV="1">
              <a:off x="8091785" y="342900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ABC2A9C2-5747-FA46-8A91-0470FB414A86}"/>
                </a:ext>
              </a:extLst>
            </p:cNvPr>
            <p:cNvCxnSpPr>
              <a:stCxn id="270" idx="4"/>
              <a:endCxn id="269" idx="0"/>
            </p:cNvCxnSpPr>
            <p:nvPr/>
          </p:nvCxnSpPr>
          <p:spPr>
            <a:xfrm flipH="1">
              <a:off x="9972497" y="3568824"/>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FB8395B3-E64E-194C-B732-5A69E3533DEB}"/>
                </a:ext>
              </a:extLst>
            </p:cNvPr>
            <p:cNvCxnSpPr>
              <a:stCxn id="269" idx="3"/>
              <a:endCxn id="268" idx="6"/>
            </p:cNvCxnSpPr>
            <p:nvPr/>
          </p:nvCxnSpPr>
          <p:spPr>
            <a:xfrm flipH="1">
              <a:off x="8024143" y="5119410"/>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0D9FF2AE-B5F4-B943-A28C-860CE99E5E7E}"/>
                </a:ext>
              </a:extLst>
            </p:cNvPr>
            <p:cNvCxnSpPr>
              <a:cxnSpLocks/>
              <a:stCxn id="270" idx="2"/>
              <a:endCxn id="267" idx="6"/>
            </p:cNvCxnSpPr>
            <p:nvPr/>
          </p:nvCxnSpPr>
          <p:spPr>
            <a:xfrm flipH="1" flipV="1">
              <a:off x="8631566" y="3179656"/>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FA98AD29-99B2-074B-B98A-21AE75720CE1}"/>
                </a:ext>
              </a:extLst>
            </p:cNvPr>
            <p:cNvCxnSpPr>
              <a:stCxn id="270" idx="3"/>
              <a:endCxn id="268" idx="7"/>
            </p:cNvCxnSpPr>
            <p:nvPr/>
          </p:nvCxnSpPr>
          <p:spPr>
            <a:xfrm flipH="1">
              <a:off x="7982296" y="352787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A250E41A-7801-A742-A68D-454D500C3D55}"/>
                </a:ext>
              </a:extLst>
            </p:cNvPr>
            <p:cNvCxnSpPr>
              <a:cxnSpLocks/>
              <a:stCxn id="267" idx="4"/>
              <a:endCxn id="269" idx="2"/>
            </p:cNvCxnSpPr>
            <p:nvPr/>
          </p:nvCxnSpPr>
          <p:spPr>
            <a:xfrm>
              <a:off x="8488691" y="3319480"/>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TextBox 281">
              <a:extLst>
                <a:ext uri="{FF2B5EF4-FFF2-40B4-BE49-F238E27FC236}">
                  <a16:creationId xmlns:a16="http://schemas.microsoft.com/office/drawing/2014/main" id="{B342C3BE-1F99-074D-89C4-29626C9468A6}"/>
                </a:ext>
              </a:extLst>
            </p:cNvPr>
            <p:cNvSpPr txBox="1"/>
            <p:nvPr/>
          </p:nvSpPr>
          <p:spPr>
            <a:xfrm>
              <a:off x="7730031" y="2419855"/>
              <a:ext cx="534408" cy="369332"/>
            </a:xfrm>
            <a:prstGeom prst="rect">
              <a:avLst/>
            </a:prstGeom>
            <a:noFill/>
          </p:spPr>
          <p:txBody>
            <a:bodyPr wrap="square" rtlCol="0">
              <a:spAutoFit/>
            </a:bodyPr>
            <a:lstStyle/>
            <a:p>
              <a:r>
                <a:rPr lang="en-US" dirty="0"/>
                <a:t>50</a:t>
              </a:r>
            </a:p>
          </p:txBody>
        </p:sp>
        <p:sp>
          <p:nvSpPr>
            <p:cNvPr id="283" name="TextBox 282">
              <a:extLst>
                <a:ext uri="{FF2B5EF4-FFF2-40B4-BE49-F238E27FC236}">
                  <a16:creationId xmlns:a16="http://schemas.microsoft.com/office/drawing/2014/main" id="{35BADEA1-D576-6643-A14E-B50739903663}"/>
                </a:ext>
              </a:extLst>
            </p:cNvPr>
            <p:cNvSpPr txBox="1"/>
            <p:nvPr/>
          </p:nvSpPr>
          <p:spPr>
            <a:xfrm>
              <a:off x="8712943" y="2802425"/>
              <a:ext cx="317944" cy="369667"/>
            </a:xfrm>
            <a:prstGeom prst="rect">
              <a:avLst/>
            </a:prstGeom>
            <a:noFill/>
          </p:spPr>
          <p:txBody>
            <a:bodyPr wrap="square" rtlCol="0">
              <a:spAutoFit/>
            </a:bodyPr>
            <a:lstStyle/>
            <a:p>
              <a:r>
                <a:rPr lang="en-US" dirty="0"/>
                <a:t>6</a:t>
              </a:r>
            </a:p>
          </p:txBody>
        </p:sp>
        <p:sp>
          <p:nvSpPr>
            <p:cNvPr id="284" name="TextBox 283">
              <a:extLst>
                <a:ext uri="{FF2B5EF4-FFF2-40B4-BE49-F238E27FC236}">
                  <a16:creationId xmlns:a16="http://schemas.microsoft.com/office/drawing/2014/main" id="{21121203-0CD6-CC48-8499-08E1DD76C006}"/>
                </a:ext>
              </a:extLst>
            </p:cNvPr>
            <p:cNvSpPr txBox="1"/>
            <p:nvPr/>
          </p:nvSpPr>
          <p:spPr>
            <a:xfrm>
              <a:off x="8573622" y="3277477"/>
              <a:ext cx="317944" cy="369667"/>
            </a:xfrm>
            <a:prstGeom prst="rect">
              <a:avLst/>
            </a:prstGeom>
            <a:noFill/>
          </p:spPr>
          <p:txBody>
            <a:bodyPr wrap="square" rtlCol="0">
              <a:spAutoFit/>
            </a:bodyPr>
            <a:lstStyle/>
            <a:p>
              <a:r>
                <a:rPr lang="en-US" dirty="0"/>
                <a:t>3</a:t>
              </a:r>
            </a:p>
          </p:txBody>
        </p:sp>
        <p:sp>
          <p:nvSpPr>
            <p:cNvPr id="285" name="TextBox 284">
              <a:extLst>
                <a:ext uri="{FF2B5EF4-FFF2-40B4-BE49-F238E27FC236}">
                  <a16:creationId xmlns:a16="http://schemas.microsoft.com/office/drawing/2014/main" id="{9A8796FE-F87E-BD4E-AFB5-1972ACD1167C}"/>
                </a:ext>
              </a:extLst>
            </p:cNvPr>
            <p:cNvSpPr txBox="1"/>
            <p:nvPr/>
          </p:nvSpPr>
          <p:spPr>
            <a:xfrm>
              <a:off x="7228091" y="3842788"/>
              <a:ext cx="317944" cy="369667"/>
            </a:xfrm>
            <a:prstGeom prst="rect">
              <a:avLst/>
            </a:prstGeom>
            <a:noFill/>
          </p:spPr>
          <p:txBody>
            <a:bodyPr wrap="square" rtlCol="0">
              <a:spAutoFit/>
            </a:bodyPr>
            <a:lstStyle/>
            <a:p>
              <a:r>
                <a:rPr lang="en-US" dirty="0"/>
                <a:t>4</a:t>
              </a:r>
            </a:p>
          </p:txBody>
        </p:sp>
        <p:sp>
          <p:nvSpPr>
            <p:cNvPr id="286" name="TextBox 285">
              <a:extLst>
                <a:ext uri="{FF2B5EF4-FFF2-40B4-BE49-F238E27FC236}">
                  <a16:creationId xmlns:a16="http://schemas.microsoft.com/office/drawing/2014/main" id="{D125C59A-3FE6-EE4C-99BD-2A89615D6927}"/>
                </a:ext>
              </a:extLst>
            </p:cNvPr>
            <p:cNvSpPr txBox="1"/>
            <p:nvPr/>
          </p:nvSpPr>
          <p:spPr>
            <a:xfrm>
              <a:off x="6980982" y="4736742"/>
              <a:ext cx="317944" cy="369667"/>
            </a:xfrm>
            <a:prstGeom prst="rect">
              <a:avLst/>
            </a:prstGeom>
            <a:noFill/>
          </p:spPr>
          <p:txBody>
            <a:bodyPr wrap="square" rtlCol="0">
              <a:spAutoFit/>
            </a:bodyPr>
            <a:lstStyle/>
            <a:p>
              <a:r>
                <a:rPr lang="en-US" dirty="0"/>
                <a:t>7</a:t>
              </a:r>
            </a:p>
          </p:txBody>
        </p:sp>
        <p:sp>
          <p:nvSpPr>
            <p:cNvPr id="287" name="TextBox 286">
              <a:extLst>
                <a:ext uri="{FF2B5EF4-FFF2-40B4-BE49-F238E27FC236}">
                  <a16:creationId xmlns:a16="http://schemas.microsoft.com/office/drawing/2014/main" id="{D72BC8D5-CF65-394C-8193-D585F3272C3C}"/>
                </a:ext>
              </a:extLst>
            </p:cNvPr>
            <p:cNvSpPr txBox="1"/>
            <p:nvPr/>
          </p:nvSpPr>
          <p:spPr>
            <a:xfrm>
              <a:off x="7667552" y="4338289"/>
              <a:ext cx="317944" cy="369667"/>
            </a:xfrm>
            <a:prstGeom prst="rect">
              <a:avLst/>
            </a:prstGeom>
            <a:noFill/>
          </p:spPr>
          <p:txBody>
            <a:bodyPr wrap="square" rtlCol="0">
              <a:spAutoFit/>
            </a:bodyPr>
            <a:lstStyle/>
            <a:p>
              <a:r>
                <a:rPr lang="en-US" dirty="0"/>
                <a:t>2</a:t>
              </a:r>
            </a:p>
          </p:txBody>
        </p:sp>
        <p:sp>
          <p:nvSpPr>
            <p:cNvPr id="288" name="TextBox 287">
              <a:extLst>
                <a:ext uri="{FF2B5EF4-FFF2-40B4-BE49-F238E27FC236}">
                  <a16:creationId xmlns:a16="http://schemas.microsoft.com/office/drawing/2014/main" id="{054A30F3-315D-7F48-A1F6-7C6395205158}"/>
                </a:ext>
              </a:extLst>
            </p:cNvPr>
            <p:cNvSpPr txBox="1"/>
            <p:nvPr/>
          </p:nvSpPr>
          <p:spPr>
            <a:xfrm>
              <a:off x="8712943" y="5181603"/>
              <a:ext cx="317944" cy="369667"/>
            </a:xfrm>
            <a:prstGeom prst="rect">
              <a:avLst/>
            </a:prstGeom>
            <a:noFill/>
          </p:spPr>
          <p:txBody>
            <a:bodyPr wrap="square" rtlCol="0">
              <a:spAutoFit/>
            </a:bodyPr>
            <a:lstStyle/>
            <a:p>
              <a:r>
                <a:rPr lang="en-US" dirty="0"/>
                <a:t>8</a:t>
              </a:r>
            </a:p>
          </p:txBody>
        </p:sp>
        <p:sp>
          <p:nvSpPr>
            <p:cNvPr id="289" name="TextBox 288">
              <a:extLst>
                <a:ext uri="{FF2B5EF4-FFF2-40B4-BE49-F238E27FC236}">
                  <a16:creationId xmlns:a16="http://schemas.microsoft.com/office/drawing/2014/main" id="{05285ABE-F0F9-954F-9051-DBB7C7633550}"/>
                </a:ext>
              </a:extLst>
            </p:cNvPr>
            <p:cNvSpPr txBox="1"/>
            <p:nvPr/>
          </p:nvSpPr>
          <p:spPr>
            <a:xfrm>
              <a:off x="10247153" y="4153545"/>
              <a:ext cx="317944" cy="369667"/>
            </a:xfrm>
            <a:prstGeom prst="rect">
              <a:avLst/>
            </a:prstGeom>
            <a:noFill/>
          </p:spPr>
          <p:txBody>
            <a:bodyPr wrap="square" rtlCol="0">
              <a:spAutoFit/>
            </a:bodyPr>
            <a:lstStyle/>
            <a:p>
              <a:r>
                <a:rPr lang="en-US" dirty="0"/>
                <a:t>9</a:t>
              </a:r>
            </a:p>
          </p:txBody>
        </p:sp>
        <p:sp>
          <p:nvSpPr>
            <p:cNvPr id="290" name="TextBox 289">
              <a:extLst>
                <a:ext uri="{FF2B5EF4-FFF2-40B4-BE49-F238E27FC236}">
                  <a16:creationId xmlns:a16="http://schemas.microsoft.com/office/drawing/2014/main" id="{7AF7DA45-18A0-B349-8D83-80BBB47A0681}"/>
                </a:ext>
              </a:extLst>
            </p:cNvPr>
            <p:cNvSpPr txBox="1"/>
            <p:nvPr/>
          </p:nvSpPr>
          <p:spPr>
            <a:xfrm>
              <a:off x="8199366" y="3866174"/>
              <a:ext cx="405270" cy="369332"/>
            </a:xfrm>
            <a:prstGeom prst="rect">
              <a:avLst/>
            </a:prstGeom>
            <a:noFill/>
          </p:spPr>
          <p:txBody>
            <a:bodyPr wrap="square" rtlCol="0">
              <a:spAutoFit/>
            </a:bodyPr>
            <a:lstStyle/>
            <a:p>
              <a:r>
                <a:rPr lang="en-US" dirty="0"/>
                <a:t>5</a:t>
              </a:r>
            </a:p>
          </p:txBody>
        </p:sp>
        <p:sp>
          <p:nvSpPr>
            <p:cNvPr id="291" name="TextBox 290">
              <a:extLst>
                <a:ext uri="{FF2B5EF4-FFF2-40B4-BE49-F238E27FC236}">
                  <a16:creationId xmlns:a16="http://schemas.microsoft.com/office/drawing/2014/main" id="{60611F71-56DB-9B45-83DA-BB9562788778}"/>
                </a:ext>
              </a:extLst>
            </p:cNvPr>
            <p:cNvSpPr txBox="1"/>
            <p:nvPr/>
          </p:nvSpPr>
          <p:spPr>
            <a:xfrm>
              <a:off x="8047975" y="4541988"/>
              <a:ext cx="317944" cy="369667"/>
            </a:xfrm>
            <a:prstGeom prst="rect">
              <a:avLst/>
            </a:prstGeom>
            <a:noFill/>
          </p:spPr>
          <p:txBody>
            <a:bodyPr wrap="square" rtlCol="0">
              <a:spAutoFit/>
            </a:bodyPr>
            <a:lstStyle/>
            <a:p>
              <a:r>
                <a:rPr lang="en-US" dirty="0"/>
                <a:t>7</a:t>
              </a:r>
            </a:p>
          </p:txBody>
        </p:sp>
        <p:sp>
          <p:nvSpPr>
            <p:cNvPr id="292" name="Oval 291">
              <a:extLst>
                <a:ext uri="{FF2B5EF4-FFF2-40B4-BE49-F238E27FC236}">
                  <a16:creationId xmlns:a16="http://schemas.microsoft.com/office/drawing/2014/main" id="{1E2AF86E-A051-F648-B503-3234EFB10DD1}"/>
                </a:ext>
              </a:extLst>
            </p:cNvPr>
            <p:cNvSpPr/>
            <p:nvPr/>
          </p:nvSpPr>
          <p:spPr>
            <a:xfrm>
              <a:off x="7131054" y="238146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293" name="Straight Connector 292">
              <a:extLst>
                <a:ext uri="{FF2B5EF4-FFF2-40B4-BE49-F238E27FC236}">
                  <a16:creationId xmlns:a16="http://schemas.microsoft.com/office/drawing/2014/main" id="{4F119A13-C98D-414C-874A-E286B6018874}"/>
                </a:ext>
              </a:extLst>
            </p:cNvPr>
            <p:cNvCxnSpPr>
              <a:cxnSpLocks/>
              <a:stCxn id="267" idx="1"/>
              <a:endCxn id="292" idx="5"/>
            </p:cNvCxnSpPr>
            <p:nvPr/>
          </p:nvCxnSpPr>
          <p:spPr>
            <a:xfrm flipH="1" flipV="1">
              <a:off x="7374957" y="2620164"/>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4" name="TextBox 293">
              <a:extLst>
                <a:ext uri="{FF2B5EF4-FFF2-40B4-BE49-F238E27FC236}">
                  <a16:creationId xmlns:a16="http://schemas.microsoft.com/office/drawing/2014/main" id="{974A1E63-EB30-1442-AEF9-B15C8D63548E}"/>
                </a:ext>
              </a:extLst>
            </p:cNvPr>
            <p:cNvSpPr txBox="1"/>
            <p:nvPr/>
          </p:nvSpPr>
          <p:spPr>
            <a:xfrm>
              <a:off x="7312586" y="3234865"/>
              <a:ext cx="534408" cy="369332"/>
            </a:xfrm>
            <a:prstGeom prst="rect">
              <a:avLst/>
            </a:prstGeom>
            <a:noFill/>
          </p:spPr>
          <p:txBody>
            <a:bodyPr wrap="square" rtlCol="0">
              <a:spAutoFit/>
            </a:bodyPr>
            <a:lstStyle/>
            <a:p>
              <a:r>
                <a:rPr lang="en-US" dirty="0"/>
                <a:t>2</a:t>
              </a:r>
            </a:p>
          </p:txBody>
        </p:sp>
      </p:grpSp>
      <p:grpSp>
        <p:nvGrpSpPr>
          <p:cNvPr id="295" name="Group 294">
            <a:extLst>
              <a:ext uri="{FF2B5EF4-FFF2-40B4-BE49-F238E27FC236}">
                <a16:creationId xmlns:a16="http://schemas.microsoft.com/office/drawing/2014/main" id="{4A7950EE-3BF5-6A49-9CED-105F448F487F}"/>
              </a:ext>
            </a:extLst>
          </p:cNvPr>
          <p:cNvGrpSpPr/>
          <p:nvPr/>
        </p:nvGrpSpPr>
        <p:grpSpPr>
          <a:xfrm>
            <a:off x="3801029" y="2637939"/>
            <a:ext cx="4129707" cy="3169801"/>
            <a:chOff x="6435390" y="2381469"/>
            <a:chExt cx="4129707" cy="3169801"/>
          </a:xfrm>
        </p:grpSpPr>
        <p:sp>
          <p:nvSpPr>
            <p:cNvPr id="296" name="Oval 295">
              <a:extLst>
                <a:ext uri="{FF2B5EF4-FFF2-40B4-BE49-F238E27FC236}">
                  <a16:creationId xmlns:a16="http://schemas.microsoft.com/office/drawing/2014/main" id="{6E4A2786-2AEF-084E-A79A-B35ED4E7184F}"/>
                </a:ext>
              </a:extLst>
            </p:cNvPr>
            <p:cNvSpPr/>
            <p:nvPr/>
          </p:nvSpPr>
          <p:spPr>
            <a:xfrm>
              <a:off x="6435390" y="409518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297" name="Oval 296">
              <a:extLst>
                <a:ext uri="{FF2B5EF4-FFF2-40B4-BE49-F238E27FC236}">
                  <a16:creationId xmlns:a16="http://schemas.microsoft.com/office/drawing/2014/main" id="{5172D403-B143-304D-82C4-D86E8E3971A1}"/>
                </a:ext>
              </a:extLst>
            </p:cNvPr>
            <p:cNvSpPr/>
            <p:nvPr/>
          </p:nvSpPr>
          <p:spPr>
            <a:xfrm>
              <a:off x="8345816" y="303983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298" name="Oval 297">
              <a:extLst>
                <a:ext uri="{FF2B5EF4-FFF2-40B4-BE49-F238E27FC236}">
                  <a16:creationId xmlns:a16="http://schemas.microsoft.com/office/drawing/2014/main" id="{BF06CD54-E4D1-2146-BB4F-576153C548E1}"/>
                </a:ext>
              </a:extLst>
            </p:cNvPr>
            <p:cNvSpPr/>
            <p:nvPr/>
          </p:nvSpPr>
          <p:spPr>
            <a:xfrm>
              <a:off x="7738393" y="49997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299" name="Oval 298">
              <a:extLst>
                <a:ext uri="{FF2B5EF4-FFF2-40B4-BE49-F238E27FC236}">
                  <a16:creationId xmlns:a16="http://schemas.microsoft.com/office/drawing/2014/main" id="{D390F7A4-3FED-414C-840A-0F1E6D108F0D}"/>
                </a:ext>
              </a:extLst>
            </p:cNvPr>
            <p:cNvSpPr/>
            <p:nvPr/>
          </p:nvSpPr>
          <p:spPr>
            <a:xfrm>
              <a:off x="9778136" y="4794700"/>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300" name="Oval 299">
              <a:extLst>
                <a:ext uri="{FF2B5EF4-FFF2-40B4-BE49-F238E27FC236}">
                  <a16:creationId xmlns:a16="http://schemas.microsoft.com/office/drawing/2014/main" id="{7237AABA-EC51-FE4E-9C85-2587A24F43AB}"/>
                </a:ext>
              </a:extLst>
            </p:cNvPr>
            <p:cNvSpPr/>
            <p:nvPr/>
          </p:nvSpPr>
          <p:spPr>
            <a:xfrm>
              <a:off x="10065621" y="32891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301" name="Oval 300">
              <a:extLst>
                <a:ext uri="{FF2B5EF4-FFF2-40B4-BE49-F238E27FC236}">
                  <a16:creationId xmlns:a16="http://schemas.microsoft.com/office/drawing/2014/main" id="{F5DCC451-F887-104E-B3CB-4211D62EE640}"/>
                </a:ext>
              </a:extLst>
            </p:cNvPr>
            <p:cNvSpPr/>
            <p:nvPr/>
          </p:nvSpPr>
          <p:spPr>
            <a:xfrm>
              <a:off x="7847882" y="391485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302" name="Straight Connector 301">
              <a:extLst>
                <a:ext uri="{FF2B5EF4-FFF2-40B4-BE49-F238E27FC236}">
                  <a16:creationId xmlns:a16="http://schemas.microsoft.com/office/drawing/2014/main" id="{2C78DF84-810B-2F40-833B-7B152FF4E14A}"/>
                </a:ext>
              </a:extLst>
            </p:cNvPr>
            <p:cNvCxnSpPr>
              <a:cxnSpLocks/>
            </p:cNvCxnSpPr>
            <p:nvPr/>
          </p:nvCxnSpPr>
          <p:spPr>
            <a:xfrm flipH="1">
              <a:off x="6679293" y="3226790"/>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ACA8354A-6F60-A242-886D-2C5688F38CB4}"/>
                </a:ext>
              </a:extLst>
            </p:cNvPr>
            <p:cNvCxnSpPr>
              <a:stCxn id="296" idx="5"/>
              <a:endCxn id="298" idx="2"/>
            </p:cNvCxnSpPr>
            <p:nvPr/>
          </p:nvCxnSpPr>
          <p:spPr>
            <a:xfrm>
              <a:off x="6679293" y="433388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8E5B0501-A541-F943-9FA3-A0195EF7D425}"/>
                </a:ext>
              </a:extLst>
            </p:cNvPr>
            <p:cNvCxnSpPr>
              <a:cxnSpLocks/>
              <a:stCxn id="298" idx="0"/>
              <a:endCxn id="301" idx="4"/>
            </p:cNvCxnSpPr>
            <p:nvPr/>
          </p:nvCxnSpPr>
          <p:spPr>
            <a:xfrm flipV="1">
              <a:off x="7881268" y="4194499"/>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8476AC77-79F1-2940-9BC0-C7B19A0CE374}"/>
                </a:ext>
              </a:extLst>
            </p:cNvPr>
            <p:cNvCxnSpPr>
              <a:stCxn id="301" idx="2"/>
              <a:endCxn id="296" idx="6"/>
            </p:cNvCxnSpPr>
            <p:nvPr/>
          </p:nvCxnSpPr>
          <p:spPr>
            <a:xfrm flipH="1">
              <a:off x="6721140" y="405467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40B993ED-4F5F-4D42-9285-29332CFD1802}"/>
                </a:ext>
              </a:extLst>
            </p:cNvPr>
            <p:cNvCxnSpPr>
              <a:stCxn id="301" idx="7"/>
              <a:endCxn id="300" idx="2"/>
            </p:cNvCxnSpPr>
            <p:nvPr/>
          </p:nvCxnSpPr>
          <p:spPr>
            <a:xfrm flipV="1">
              <a:off x="8091785" y="342900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4190F868-79BE-534E-B7BF-69498C6D43A1}"/>
                </a:ext>
              </a:extLst>
            </p:cNvPr>
            <p:cNvCxnSpPr>
              <a:stCxn id="300" idx="4"/>
              <a:endCxn id="299" idx="0"/>
            </p:cNvCxnSpPr>
            <p:nvPr/>
          </p:nvCxnSpPr>
          <p:spPr>
            <a:xfrm flipH="1">
              <a:off x="9972497" y="3568824"/>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2D234775-8C4B-B84A-A8B5-50DA2A9F7ED1}"/>
                </a:ext>
              </a:extLst>
            </p:cNvPr>
            <p:cNvCxnSpPr>
              <a:stCxn id="299" idx="3"/>
              <a:endCxn id="298" idx="6"/>
            </p:cNvCxnSpPr>
            <p:nvPr/>
          </p:nvCxnSpPr>
          <p:spPr>
            <a:xfrm flipH="1">
              <a:off x="8024143" y="5119410"/>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6B848C53-9E1D-FE44-B649-A77542D38139}"/>
                </a:ext>
              </a:extLst>
            </p:cNvPr>
            <p:cNvCxnSpPr>
              <a:cxnSpLocks/>
              <a:stCxn id="300" idx="2"/>
              <a:endCxn id="297" idx="6"/>
            </p:cNvCxnSpPr>
            <p:nvPr/>
          </p:nvCxnSpPr>
          <p:spPr>
            <a:xfrm flipH="1" flipV="1">
              <a:off x="8631566" y="3179656"/>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DE5205B2-108A-E54E-8BF5-E6871F105FE7}"/>
                </a:ext>
              </a:extLst>
            </p:cNvPr>
            <p:cNvCxnSpPr>
              <a:stCxn id="300" idx="3"/>
              <a:endCxn id="298" idx="7"/>
            </p:cNvCxnSpPr>
            <p:nvPr/>
          </p:nvCxnSpPr>
          <p:spPr>
            <a:xfrm flipH="1">
              <a:off x="7982296" y="352787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2EAA271E-4209-EF4F-9395-D3B931184A76}"/>
                </a:ext>
              </a:extLst>
            </p:cNvPr>
            <p:cNvCxnSpPr>
              <a:cxnSpLocks/>
              <a:stCxn id="297" idx="4"/>
              <a:endCxn id="299" idx="2"/>
            </p:cNvCxnSpPr>
            <p:nvPr/>
          </p:nvCxnSpPr>
          <p:spPr>
            <a:xfrm>
              <a:off x="8488691" y="3319480"/>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12" name="TextBox 311">
              <a:extLst>
                <a:ext uri="{FF2B5EF4-FFF2-40B4-BE49-F238E27FC236}">
                  <a16:creationId xmlns:a16="http://schemas.microsoft.com/office/drawing/2014/main" id="{6AFDA927-4B68-8148-A977-AEF7FE36B283}"/>
                </a:ext>
              </a:extLst>
            </p:cNvPr>
            <p:cNvSpPr txBox="1"/>
            <p:nvPr/>
          </p:nvSpPr>
          <p:spPr>
            <a:xfrm>
              <a:off x="7730031" y="2419855"/>
              <a:ext cx="534408" cy="369332"/>
            </a:xfrm>
            <a:prstGeom prst="rect">
              <a:avLst/>
            </a:prstGeom>
            <a:noFill/>
          </p:spPr>
          <p:txBody>
            <a:bodyPr wrap="square" rtlCol="0">
              <a:spAutoFit/>
            </a:bodyPr>
            <a:lstStyle/>
            <a:p>
              <a:r>
                <a:rPr lang="en-US" dirty="0"/>
                <a:t>50</a:t>
              </a:r>
            </a:p>
          </p:txBody>
        </p:sp>
        <p:sp>
          <p:nvSpPr>
            <p:cNvPr id="313" name="TextBox 312">
              <a:extLst>
                <a:ext uri="{FF2B5EF4-FFF2-40B4-BE49-F238E27FC236}">
                  <a16:creationId xmlns:a16="http://schemas.microsoft.com/office/drawing/2014/main" id="{8BEDA893-BF1C-0643-9F8D-96BFB6B97754}"/>
                </a:ext>
              </a:extLst>
            </p:cNvPr>
            <p:cNvSpPr txBox="1"/>
            <p:nvPr/>
          </p:nvSpPr>
          <p:spPr>
            <a:xfrm>
              <a:off x="8712943" y="2802425"/>
              <a:ext cx="317944" cy="369667"/>
            </a:xfrm>
            <a:prstGeom prst="rect">
              <a:avLst/>
            </a:prstGeom>
            <a:noFill/>
          </p:spPr>
          <p:txBody>
            <a:bodyPr wrap="square" rtlCol="0">
              <a:spAutoFit/>
            </a:bodyPr>
            <a:lstStyle/>
            <a:p>
              <a:r>
                <a:rPr lang="en-US" dirty="0"/>
                <a:t>6</a:t>
              </a:r>
            </a:p>
          </p:txBody>
        </p:sp>
        <p:sp>
          <p:nvSpPr>
            <p:cNvPr id="314" name="TextBox 313">
              <a:extLst>
                <a:ext uri="{FF2B5EF4-FFF2-40B4-BE49-F238E27FC236}">
                  <a16:creationId xmlns:a16="http://schemas.microsoft.com/office/drawing/2014/main" id="{FAAA44BB-BAED-1D4D-A7C1-00CBD4E12BB4}"/>
                </a:ext>
              </a:extLst>
            </p:cNvPr>
            <p:cNvSpPr txBox="1"/>
            <p:nvPr/>
          </p:nvSpPr>
          <p:spPr>
            <a:xfrm>
              <a:off x="8573622" y="3277477"/>
              <a:ext cx="317944" cy="369667"/>
            </a:xfrm>
            <a:prstGeom prst="rect">
              <a:avLst/>
            </a:prstGeom>
            <a:noFill/>
          </p:spPr>
          <p:txBody>
            <a:bodyPr wrap="square" rtlCol="0">
              <a:spAutoFit/>
            </a:bodyPr>
            <a:lstStyle/>
            <a:p>
              <a:r>
                <a:rPr lang="en-US" dirty="0"/>
                <a:t>3</a:t>
              </a:r>
            </a:p>
          </p:txBody>
        </p:sp>
        <p:sp>
          <p:nvSpPr>
            <p:cNvPr id="315" name="TextBox 314">
              <a:extLst>
                <a:ext uri="{FF2B5EF4-FFF2-40B4-BE49-F238E27FC236}">
                  <a16:creationId xmlns:a16="http://schemas.microsoft.com/office/drawing/2014/main" id="{4F49E781-D81D-284F-A031-A63635F6341E}"/>
                </a:ext>
              </a:extLst>
            </p:cNvPr>
            <p:cNvSpPr txBox="1"/>
            <p:nvPr/>
          </p:nvSpPr>
          <p:spPr>
            <a:xfrm>
              <a:off x="7228091" y="3842788"/>
              <a:ext cx="317944" cy="369667"/>
            </a:xfrm>
            <a:prstGeom prst="rect">
              <a:avLst/>
            </a:prstGeom>
            <a:noFill/>
          </p:spPr>
          <p:txBody>
            <a:bodyPr wrap="square" rtlCol="0">
              <a:spAutoFit/>
            </a:bodyPr>
            <a:lstStyle/>
            <a:p>
              <a:r>
                <a:rPr lang="en-US" dirty="0"/>
                <a:t>4</a:t>
              </a:r>
            </a:p>
          </p:txBody>
        </p:sp>
        <p:sp>
          <p:nvSpPr>
            <p:cNvPr id="316" name="TextBox 315">
              <a:extLst>
                <a:ext uri="{FF2B5EF4-FFF2-40B4-BE49-F238E27FC236}">
                  <a16:creationId xmlns:a16="http://schemas.microsoft.com/office/drawing/2014/main" id="{EFCF5784-BE73-B942-AC78-15825D70B4D5}"/>
                </a:ext>
              </a:extLst>
            </p:cNvPr>
            <p:cNvSpPr txBox="1"/>
            <p:nvPr/>
          </p:nvSpPr>
          <p:spPr>
            <a:xfrm>
              <a:off x="6980982" y="4736742"/>
              <a:ext cx="317944" cy="369667"/>
            </a:xfrm>
            <a:prstGeom prst="rect">
              <a:avLst/>
            </a:prstGeom>
            <a:noFill/>
          </p:spPr>
          <p:txBody>
            <a:bodyPr wrap="square" rtlCol="0">
              <a:spAutoFit/>
            </a:bodyPr>
            <a:lstStyle/>
            <a:p>
              <a:r>
                <a:rPr lang="en-US" dirty="0"/>
                <a:t>7</a:t>
              </a:r>
            </a:p>
          </p:txBody>
        </p:sp>
        <p:sp>
          <p:nvSpPr>
            <p:cNvPr id="317" name="TextBox 316">
              <a:extLst>
                <a:ext uri="{FF2B5EF4-FFF2-40B4-BE49-F238E27FC236}">
                  <a16:creationId xmlns:a16="http://schemas.microsoft.com/office/drawing/2014/main" id="{58753011-339E-084C-8BA4-F28ADB0C4FC2}"/>
                </a:ext>
              </a:extLst>
            </p:cNvPr>
            <p:cNvSpPr txBox="1"/>
            <p:nvPr/>
          </p:nvSpPr>
          <p:spPr>
            <a:xfrm>
              <a:off x="7667552" y="4338289"/>
              <a:ext cx="317944" cy="369667"/>
            </a:xfrm>
            <a:prstGeom prst="rect">
              <a:avLst/>
            </a:prstGeom>
            <a:noFill/>
          </p:spPr>
          <p:txBody>
            <a:bodyPr wrap="square" rtlCol="0">
              <a:spAutoFit/>
            </a:bodyPr>
            <a:lstStyle/>
            <a:p>
              <a:r>
                <a:rPr lang="en-US" dirty="0"/>
                <a:t>2</a:t>
              </a:r>
            </a:p>
          </p:txBody>
        </p:sp>
        <p:sp>
          <p:nvSpPr>
            <p:cNvPr id="318" name="TextBox 317">
              <a:extLst>
                <a:ext uri="{FF2B5EF4-FFF2-40B4-BE49-F238E27FC236}">
                  <a16:creationId xmlns:a16="http://schemas.microsoft.com/office/drawing/2014/main" id="{18DB95DB-2CA4-8A4A-99CF-46D3F4AE6CDB}"/>
                </a:ext>
              </a:extLst>
            </p:cNvPr>
            <p:cNvSpPr txBox="1"/>
            <p:nvPr/>
          </p:nvSpPr>
          <p:spPr>
            <a:xfrm>
              <a:off x="8712943" y="5181603"/>
              <a:ext cx="317944" cy="369667"/>
            </a:xfrm>
            <a:prstGeom prst="rect">
              <a:avLst/>
            </a:prstGeom>
            <a:noFill/>
          </p:spPr>
          <p:txBody>
            <a:bodyPr wrap="square" rtlCol="0">
              <a:spAutoFit/>
            </a:bodyPr>
            <a:lstStyle/>
            <a:p>
              <a:r>
                <a:rPr lang="en-US" dirty="0"/>
                <a:t>8</a:t>
              </a:r>
            </a:p>
          </p:txBody>
        </p:sp>
        <p:sp>
          <p:nvSpPr>
            <p:cNvPr id="319" name="TextBox 318">
              <a:extLst>
                <a:ext uri="{FF2B5EF4-FFF2-40B4-BE49-F238E27FC236}">
                  <a16:creationId xmlns:a16="http://schemas.microsoft.com/office/drawing/2014/main" id="{712F13F8-5EDC-354E-AC3B-FFAA6EAA0482}"/>
                </a:ext>
              </a:extLst>
            </p:cNvPr>
            <p:cNvSpPr txBox="1"/>
            <p:nvPr/>
          </p:nvSpPr>
          <p:spPr>
            <a:xfrm>
              <a:off x="10247153" y="4153545"/>
              <a:ext cx="317944" cy="369667"/>
            </a:xfrm>
            <a:prstGeom prst="rect">
              <a:avLst/>
            </a:prstGeom>
            <a:noFill/>
          </p:spPr>
          <p:txBody>
            <a:bodyPr wrap="square" rtlCol="0">
              <a:spAutoFit/>
            </a:bodyPr>
            <a:lstStyle/>
            <a:p>
              <a:r>
                <a:rPr lang="en-US" dirty="0"/>
                <a:t>9</a:t>
              </a:r>
            </a:p>
          </p:txBody>
        </p:sp>
        <p:sp>
          <p:nvSpPr>
            <p:cNvPr id="320" name="TextBox 319">
              <a:extLst>
                <a:ext uri="{FF2B5EF4-FFF2-40B4-BE49-F238E27FC236}">
                  <a16:creationId xmlns:a16="http://schemas.microsoft.com/office/drawing/2014/main" id="{D3D05F8A-3EB8-0B41-8811-C07312C49A91}"/>
                </a:ext>
              </a:extLst>
            </p:cNvPr>
            <p:cNvSpPr txBox="1"/>
            <p:nvPr/>
          </p:nvSpPr>
          <p:spPr>
            <a:xfrm>
              <a:off x="8199366" y="3866174"/>
              <a:ext cx="405270" cy="369332"/>
            </a:xfrm>
            <a:prstGeom prst="rect">
              <a:avLst/>
            </a:prstGeom>
            <a:noFill/>
          </p:spPr>
          <p:txBody>
            <a:bodyPr wrap="square" rtlCol="0">
              <a:spAutoFit/>
            </a:bodyPr>
            <a:lstStyle/>
            <a:p>
              <a:r>
                <a:rPr lang="en-US" dirty="0"/>
                <a:t>5</a:t>
              </a:r>
            </a:p>
          </p:txBody>
        </p:sp>
        <p:sp>
          <p:nvSpPr>
            <p:cNvPr id="321" name="TextBox 320">
              <a:extLst>
                <a:ext uri="{FF2B5EF4-FFF2-40B4-BE49-F238E27FC236}">
                  <a16:creationId xmlns:a16="http://schemas.microsoft.com/office/drawing/2014/main" id="{96D9E532-3710-A648-81D2-456769EA147E}"/>
                </a:ext>
              </a:extLst>
            </p:cNvPr>
            <p:cNvSpPr txBox="1"/>
            <p:nvPr/>
          </p:nvSpPr>
          <p:spPr>
            <a:xfrm>
              <a:off x="8047975" y="4541988"/>
              <a:ext cx="317944" cy="369667"/>
            </a:xfrm>
            <a:prstGeom prst="rect">
              <a:avLst/>
            </a:prstGeom>
            <a:noFill/>
          </p:spPr>
          <p:txBody>
            <a:bodyPr wrap="square" rtlCol="0">
              <a:spAutoFit/>
            </a:bodyPr>
            <a:lstStyle/>
            <a:p>
              <a:r>
                <a:rPr lang="en-US" dirty="0"/>
                <a:t>7</a:t>
              </a:r>
            </a:p>
          </p:txBody>
        </p:sp>
        <p:sp>
          <p:nvSpPr>
            <p:cNvPr id="322" name="Oval 321">
              <a:extLst>
                <a:ext uri="{FF2B5EF4-FFF2-40B4-BE49-F238E27FC236}">
                  <a16:creationId xmlns:a16="http://schemas.microsoft.com/office/drawing/2014/main" id="{47CB20B8-F635-8C4F-B85A-8976ABFE26C1}"/>
                </a:ext>
              </a:extLst>
            </p:cNvPr>
            <p:cNvSpPr/>
            <p:nvPr/>
          </p:nvSpPr>
          <p:spPr>
            <a:xfrm>
              <a:off x="7131054" y="238146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323" name="Straight Connector 322">
              <a:extLst>
                <a:ext uri="{FF2B5EF4-FFF2-40B4-BE49-F238E27FC236}">
                  <a16:creationId xmlns:a16="http://schemas.microsoft.com/office/drawing/2014/main" id="{5538E221-4C89-7648-9D92-F68EB311F14A}"/>
                </a:ext>
              </a:extLst>
            </p:cNvPr>
            <p:cNvCxnSpPr>
              <a:cxnSpLocks/>
              <a:stCxn id="297" idx="1"/>
              <a:endCxn id="322" idx="5"/>
            </p:cNvCxnSpPr>
            <p:nvPr/>
          </p:nvCxnSpPr>
          <p:spPr>
            <a:xfrm flipH="1" flipV="1">
              <a:off x="7374957" y="2620164"/>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4" name="TextBox 323">
              <a:extLst>
                <a:ext uri="{FF2B5EF4-FFF2-40B4-BE49-F238E27FC236}">
                  <a16:creationId xmlns:a16="http://schemas.microsoft.com/office/drawing/2014/main" id="{4ABD6923-6F14-D142-AAED-5053991FF088}"/>
                </a:ext>
              </a:extLst>
            </p:cNvPr>
            <p:cNvSpPr txBox="1"/>
            <p:nvPr/>
          </p:nvSpPr>
          <p:spPr>
            <a:xfrm>
              <a:off x="7312586" y="3234865"/>
              <a:ext cx="534408" cy="369332"/>
            </a:xfrm>
            <a:prstGeom prst="rect">
              <a:avLst/>
            </a:prstGeom>
            <a:noFill/>
          </p:spPr>
          <p:txBody>
            <a:bodyPr wrap="square" rtlCol="0">
              <a:spAutoFit/>
            </a:bodyPr>
            <a:lstStyle/>
            <a:p>
              <a:r>
                <a:rPr lang="en-US" dirty="0"/>
                <a:t>2</a:t>
              </a:r>
            </a:p>
          </p:txBody>
        </p:sp>
      </p:grpSp>
      <p:grpSp>
        <p:nvGrpSpPr>
          <p:cNvPr id="325" name="Group 324">
            <a:extLst>
              <a:ext uri="{FF2B5EF4-FFF2-40B4-BE49-F238E27FC236}">
                <a16:creationId xmlns:a16="http://schemas.microsoft.com/office/drawing/2014/main" id="{4431D3CF-350B-194B-8CF9-1DE321FAEF68}"/>
              </a:ext>
            </a:extLst>
          </p:cNvPr>
          <p:cNvGrpSpPr/>
          <p:nvPr/>
        </p:nvGrpSpPr>
        <p:grpSpPr>
          <a:xfrm>
            <a:off x="3801029" y="2637939"/>
            <a:ext cx="4129707" cy="3169801"/>
            <a:chOff x="6435390" y="2381469"/>
            <a:chExt cx="4129707" cy="3169801"/>
          </a:xfrm>
        </p:grpSpPr>
        <p:sp>
          <p:nvSpPr>
            <p:cNvPr id="326" name="Oval 325">
              <a:extLst>
                <a:ext uri="{FF2B5EF4-FFF2-40B4-BE49-F238E27FC236}">
                  <a16:creationId xmlns:a16="http://schemas.microsoft.com/office/drawing/2014/main" id="{BC2B8DC2-ADD3-6349-BDE9-0489874B2FCA}"/>
                </a:ext>
              </a:extLst>
            </p:cNvPr>
            <p:cNvSpPr/>
            <p:nvPr/>
          </p:nvSpPr>
          <p:spPr>
            <a:xfrm>
              <a:off x="6435390" y="409518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327" name="Oval 326">
              <a:extLst>
                <a:ext uri="{FF2B5EF4-FFF2-40B4-BE49-F238E27FC236}">
                  <a16:creationId xmlns:a16="http://schemas.microsoft.com/office/drawing/2014/main" id="{997FD23F-5650-D54B-B717-2547E2475F5B}"/>
                </a:ext>
              </a:extLst>
            </p:cNvPr>
            <p:cNvSpPr/>
            <p:nvPr/>
          </p:nvSpPr>
          <p:spPr>
            <a:xfrm>
              <a:off x="8345816" y="303983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328" name="Oval 327">
              <a:extLst>
                <a:ext uri="{FF2B5EF4-FFF2-40B4-BE49-F238E27FC236}">
                  <a16:creationId xmlns:a16="http://schemas.microsoft.com/office/drawing/2014/main" id="{F93793F0-E1E8-BD42-A9CC-BE1581F377FA}"/>
                </a:ext>
              </a:extLst>
            </p:cNvPr>
            <p:cNvSpPr/>
            <p:nvPr/>
          </p:nvSpPr>
          <p:spPr>
            <a:xfrm>
              <a:off x="7738393" y="49997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29" name="Oval 328">
              <a:extLst>
                <a:ext uri="{FF2B5EF4-FFF2-40B4-BE49-F238E27FC236}">
                  <a16:creationId xmlns:a16="http://schemas.microsoft.com/office/drawing/2014/main" id="{52009210-8D5D-F44B-9608-496BF017D62B}"/>
                </a:ext>
              </a:extLst>
            </p:cNvPr>
            <p:cNvSpPr/>
            <p:nvPr/>
          </p:nvSpPr>
          <p:spPr>
            <a:xfrm>
              <a:off x="9778136" y="4794700"/>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330" name="Oval 329">
              <a:extLst>
                <a:ext uri="{FF2B5EF4-FFF2-40B4-BE49-F238E27FC236}">
                  <a16:creationId xmlns:a16="http://schemas.microsoft.com/office/drawing/2014/main" id="{FF581F06-876B-2F45-B4E8-540101205CB2}"/>
                </a:ext>
              </a:extLst>
            </p:cNvPr>
            <p:cNvSpPr/>
            <p:nvPr/>
          </p:nvSpPr>
          <p:spPr>
            <a:xfrm>
              <a:off x="10065621" y="32891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331" name="Oval 330">
              <a:extLst>
                <a:ext uri="{FF2B5EF4-FFF2-40B4-BE49-F238E27FC236}">
                  <a16:creationId xmlns:a16="http://schemas.microsoft.com/office/drawing/2014/main" id="{86960FE8-5DDB-7848-8163-533378216441}"/>
                </a:ext>
              </a:extLst>
            </p:cNvPr>
            <p:cNvSpPr/>
            <p:nvPr/>
          </p:nvSpPr>
          <p:spPr>
            <a:xfrm>
              <a:off x="7847882" y="391485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332" name="Straight Connector 331">
              <a:extLst>
                <a:ext uri="{FF2B5EF4-FFF2-40B4-BE49-F238E27FC236}">
                  <a16:creationId xmlns:a16="http://schemas.microsoft.com/office/drawing/2014/main" id="{2C8D605C-7925-8F41-8A2F-840F2CADA105}"/>
                </a:ext>
              </a:extLst>
            </p:cNvPr>
            <p:cNvCxnSpPr>
              <a:cxnSpLocks/>
            </p:cNvCxnSpPr>
            <p:nvPr/>
          </p:nvCxnSpPr>
          <p:spPr>
            <a:xfrm flipH="1">
              <a:off x="6679293" y="3226790"/>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FAA38450-A0B0-084B-84DD-F0F9FC7A8F8F}"/>
                </a:ext>
              </a:extLst>
            </p:cNvPr>
            <p:cNvCxnSpPr>
              <a:stCxn id="326" idx="5"/>
              <a:endCxn id="328" idx="2"/>
            </p:cNvCxnSpPr>
            <p:nvPr/>
          </p:nvCxnSpPr>
          <p:spPr>
            <a:xfrm>
              <a:off x="6679293" y="433388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118F6E6D-0104-8C4F-A90E-64EBA59108EC}"/>
                </a:ext>
              </a:extLst>
            </p:cNvPr>
            <p:cNvCxnSpPr>
              <a:cxnSpLocks/>
              <a:stCxn id="328" idx="0"/>
              <a:endCxn id="331" idx="4"/>
            </p:cNvCxnSpPr>
            <p:nvPr/>
          </p:nvCxnSpPr>
          <p:spPr>
            <a:xfrm flipV="1">
              <a:off x="7881268" y="4194499"/>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25E391FE-7B56-2749-8538-2D277348B57E}"/>
                </a:ext>
              </a:extLst>
            </p:cNvPr>
            <p:cNvCxnSpPr>
              <a:stCxn id="331" idx="2"/>
              <a:endCxn id="326" idx="6"/>
            </p:cNvCxnSpPr>
            <p:nvPr/>
          </p:nvCxnSpPr>
          <p:spPr>
            <a:xfrm flipH="1">
              <a:off x="6721140" y="405467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76D59DC2-01BA-B14C-B09D-9A6DA18765A1}"/>
                </a:ext>
              </a:extLst>
            </p:cNvPr>
            <p:cNvCxnSpPr>
              <a:stCxn id="331" idx="7"/>
              <a:endCxn id="330" idx="2"/>
            </p:cNvCxnSpPr>
            <p:nvPr/>
          </p:nvCxnSpPr>
          <p:spPr>
            <a:xfrm flipV="1">
              <a:off x="8091785" y="342900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C9D59F48-E063-4C44-AEC0-F1348DEBAAE7}"/>
                </a:ext>
              </a:extLst>
            </p:cNvPr>
            <p:cNvCxnSpPr>
              <a:stCxn id="330" idx="4"/>
              <a:endCxn id="329" idx="0"/>
            </p:cNvCxnSpPr>
            <p:nvPr/>
          </p:nvCxnSpPr>
          <p:spPr>
            <a:xfrm flipH="1">
              <a:off x="9972497" y="3568824"/>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5DF220DA-6E18-A34A-8479-61EEE26532AC}"/>
                </a:ext>
              </a:extLst>
            </p:cNvPr>
            <p:cNvCxnSpPr>
              <a:stCxn id="329" idx="3"/>
              <a:endCxn id="328" idx="6"/>
            </p:cNvCxnSpPr>
            <p:nvPr/>
          </p:nvCxnSpPr>
          <p:spPr>
            <a:xfrm flipH="1">
              <a:off x="8024143" y="5119410"/>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F568E714-7022-A544-B5D7-B6958EE32E93}"/>
                </a:ext>
              </a:extLst>
            </p:cNvPr>
            <p:cNvCxnSpPr>
              <a:cxnSpLocks/>
              <a:stCxn id="330" idx="2"/>
              <a:endCxn id="327" idx="6"/>
            </p:cNvCxnSpPr>
            <p:nvPr/>
          </p:nvCxnSpPr>
          <p:spPr>
            <a:xfrm flipH="1" flipV="1">
              <a:off x="8631566" y="3179656"/>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F1B7A653-4C0D-2A49-A786-27AA4F03D88C}"/>
                </a:ext>
              </a:extLst>
            </p:cNvPr>
            <p:cNvCxnSpPr>
              <a:stCxn id="330" idx="3"/>
              <a:endCxn id="328" idx="7"/>
            </p:cNvCxnSpPr>
            <p:nvPr/>
          </p:nvCxnSpPr>
          <p:spPr>
            <a:xfrm flipH="1">
              <a:off x="7982296" y="352787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1AE54548-E695-3B4E-BD12-DD9D27CBE2F1}"/>
                </a:ext>
              </a:extLst>
            </p:cNvPr>
            <p:cNvCxnSpPr>
              <a:cxnSpLocks/>
              <a:stCxn id="327" idx="4"/>
              <a:endCxn id="329" idx="2"/>
            </p:cNvCxnSpPr>
            <p:nvPr/>
          </p:nvCxnSpPr>
          <p:spPr>
            <a:xfrm>
              <a:off x="8488691" y="3319480"/>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42" name="TextBox 341">
              <a:extLst>
                <a:ext uri="{FF2B5EF4-FFF2-40B4-BE49-F238E27FC236}">
                  <a16:creationId xmlns:a16="http://schemas.microsoft.com/office/drawing/2014/main" id="{B87309A1-C9F5-6744-8B45-4A84FE205A07}"/>
                </a:ext>
              </a:extLst>
            </p:cNvPr>
            <p:cNvSpPr txBox="1"/>
            <p:nvPr/>
          </p:nvSpPr>
          <p:spPr>
            <a:xfrm>
              <a:off x="7730031" y="2419855"/>
              <a:ext cx="534408" cy="369332"/>
            </a:xfrm>
            <a:prstGeom prst="rect">
              <a:avLst/>
            </a:prstGeom>
            <a:noFill/>
          </p:spPr>
          <p:txBody>
            <a:bodyPr wrap="square" rtlCol="0">
              <a:spAutoFit/>
            </a:bodyPr>
            <a:lstStyle/>
            <a:p>
              <a:r>
                <a:rPr lang="en-US" dirty="0"/>
                <a:t>50</a:t>
              </a:r>
            </a:p>
          </p:txBody>
        </p:sp>
        <p:sp>
          <p:nvSpPr>
            <p:cNvPr id="343" name="TextBox 342">
              <a:extLst>
                <a:ext uri="{FF2B5EF4-FFF2-40B4-BE49-F238E27FC236}">
                  <a16:creationId xmlns:a16="http://schemas.microsoft.com/office/drawing/2014/main" id="{B5E1CB0D-D6FF-7E4D-9AF9-190FBAB1DBDC}"/>
                </a:ext>
              </a:extLst>
            </p:cNvPr>
            <p:cNvSpPr txBox="1"/>
            <p:nvPr/>
          </p:nvSpPr>
          <p:spPr>
            <a:xfrm>
              <a:off x="8712943" y="2802425"/>
              <a:ext cx="317944" cy="369667"/>
            </a:xfrm>
            <a:prstGeom prst="rect">
              <a:avLst/>
            </a:prstGeom>
            <a:noFill/>
          </p:spPr>
          <p:txBody>
            <a:bodyPr wrap="square" rtlCol="0">
              <a:spAutoFit/>
            </a:bodyPr>
            <a:lstStyle/>
            <a:p>
              <a:r>
                <a:rPr lang="en-US" dirty="0"/>
                <a:t>6</a:t>
              </a:r>
            </a:p>
          </p:txBody>
        </p:sp>
        <p:sp>
          <p:nvSpPr>
            <p:cNvPr id="344" name="TextBox 343">
              <a:extLst>
                <a:ext uri="{FF2B5EF4-FFF2-40B4-BE49-F238E27FC236}">
                  <a16:creationId xmlns:a16="http://schemas.microsoft.com/office/drawing/2014/main" id="{C300EF52-0ECD-DE41-B58E-37BC8099DBD6}"/>
                </a:ext>
              </a:extLst>
            </p:cNvPr>
            <p:cNvSpPr txBox="1"/>
            <p:nvPr/>
          </p:nvSpPr>
          <p:spPr>
            <a:xfrm>
              <a:off x="8573622" y="3277477"/>
              <a:ext cx="317944" cy="369667"/>
            </a:xfrm>
            <a:prstGeom prst="rect">
              <a:avLst/>
            </a:prstGeom>
            <a:noFill/>
          </p:spPr>
          <p:txBody>
            <a:bodyPr wrap="square" rtlCol="0">
              <a:spAutoFit/>
            </a:bodyPr>
            <a:lstStyle/>
            <a:p>
              <a:r>
                <a:rPr lang="en-US" dirty="0"/>
                <a:t>3</a:t>
              </a:r>
            </a:p>
          </p:txBody>
        </p:sp>
        <p:sp>
          <p:nvSpPr>
            <p:cNvPr id="345" name="TextBox 344">
              <a:extLst>
                <a:ext uri="{FF2B5EF4-FFF2-40B4-BE49-F238E27FC236}">
                  <a16:creationId xmlns:a16="http://schemas.microsoft.com/office/drawing/2014/main" id="{4E284F07-C7FE-0C4B-8C39-624658160C40}"/>
                </a:ext>
              </a:extLst>
            </p:cNvPr>
            <p:cNvSpPr txBox="1"/>
            <p:nvPr/>
          </p:nvSpPr>
          <p:spPr>
            <a:xfrm>
              <a:off x="7228091" y="3842788"/>
              <a:ext cx="317944" cy="369667"/>
            </a:xfrm>
            <a:prstGeom prst="rect">
              <a:avLst/>
            </a:prstGeom>
            <a:noFill/>
          </p:spPr>
          <p:txBody>
            <a:bodyPr wrap="square" rtlCol="0">
              <a:spAutoFit/>
            </a:bodyPr>
            <a:lstStyle/>
            <a:p>
              <a:r>
                <a:rPr lang="en-US" dirty="0"/>
                <a:t>4</a:t>
              </a:r>
            </a:p>
          </p:txBody>
        </p:sp>
        <p:sp>
          <p:nvSpPr>
            <p:cNvPr id="346" name="TextBox 345">
              <a:extLst>
                <a:ext uri="{FF2B5EF4-FFF2-40B4-BE49-F238E27FC236}">
                  <a16:creationId xmlns:a16="http://schemas.microsoft.com/office/drawing/2014/main" id="{EE29B1A8-A050-7841-9757-0A7D1A4F24BA}"/>
                </a:ext>
              </a:extLst>
            </p:cNvPr>
            <p:cNvSpPr txBox="1"/>
            <p:nvPr/>
          </p:nvSpPr>
          <p:spPr>
            <a:xfrm>
              <a:off x="6980982" y="4736742"/>
              <a:ext cx="317944" cy="369667"/>
            </a:xfrm>
            <a:prstGeom prst="rect">
              <a:avLst/>
            </a:prstGeom>
            <a:noFill/>
          </p:spPr>
          <p:txBody>
            <a:bodyPr wrap="square" rtlCol="0">
              <a:spAutoFit/>
            </a:bodyPr>
            <a:lstStyle/>
            <a:p>
              <a:r>
                <a:rPr lang="en-US" dirty="0"/>
                <a:t>7</a:t>
              </a:r>
            </a:p>
          </p:txBody>
        </p:sp>
        <p:sp>
          <p:nvSpPr>
            <p:cNvPr id="347" name="TextBox 346">
              <a:extLst>
                <a:ext uri="{FF2B5EF4-FFF2-40B4-BE49-F238E27FC236}">
                  <a16:creationId xmlns:a16="http://schemas.microsoft.com/office/drawing/2014/main" id="{1E83AD1A-3135-404C-A74C-9569BA9A7858}"/>
                </a:ext>
              </a:extLst>
            </p:cNvPr>
            <p:cNvSpPr txBox="1"/>
            <p:nvPr/>
          </p:nvSpPr>
          <p:spPr>
            <a:xfrm>
              <a:off x="7667552" y="4338289"/>
              <a:ext cx="317944" cy="369667"/>
            </a:xfrm>
            <a:prstGeom prst="rect">
              <a:avLst/>
            </a:prstGeom>
            <a:noFill/>
          </p:spPr>
          <p:txBody>
            <a:bodyPr wrap="square" rtlCol="0">
              <a:spAutoFit/>
            </a:bodyPr>
            <a:lstStyle/>
            <a:p>
              <a:r>
                <a:rPr lang="en-US" dirty="0"/>
                <a:t>2</a:t>
              </a:r>
            </a:p>
          </p:txBody>
        </p:sp>
        <p:sp>
          <p:nvSpPr>
            <p:cNvPr id="348" name="TextBox 347">
              <a:extLst>
                <a:ext uri="{FF2B5EF4-FFF2-40B4-BE49-F238E27FC236}">
                  <a16:creationId xmlns:a16="http://schemas.microsoft.com/office/drawing/2014/main" id="{67D1EFF2-12D4-BB49-9A8F-23EDEFA8FB50}"/>
                </a:ext>
              </a:extLst>
            </p:cNvPr>
            <p:cNvSpPr txBox="1"/>
            <p:nvPr/>
          </p:nvSpPr>
          <p:spPr>
            <a:xfrm>
              <a:off x="8712943" y="5181603"/>
              <a:ext cx="317944" cy="369667"/>
            </a:xfrm>
            <a:prstGeom prst="rect">
              <a:avLst/>
            </a:prstGeom>
            <a:noFill/>
          </p:spPr>
          <p:txBody>
            <a:bodyPr wrap="square" rtlCol="0">
              <a:spAutoFit/>
            </a:bodyPr>
            <a:lstStyle/>
            <a:p>
              <a:r>
                <a:rPr lang="en-US" dirty="0"/>
                <a:t>8</a:t>
              </a:r>
            </a:p>
          </p:txBody>
        </p:sp>
        <p:sp>
          <p:nvSpPr>
            <p:cNvPr id="349" name="TextBox 348">
              <a:extLst>
                <a:ext uri="{FF2B5EF4-FFF2-40B4-BE49-F238E27FC236}">
                  <a16:creationId xmlns:a16="http://schemas.microsoft.com/office/drawing/2014/main" id="{F255FCCC-72EC-C74B-B1AA-39E3215ED9AE}"/>
                </a:ext>
              </a:extLst>
            </p:cNvPr>
            <p:cNvSpPr txBox="1"/>
            <p:nvPr/>
          </p:nvSpPr>
          <p:spPr>
            <a:xfrm>
              <a:off x="10247153" y="4153545"/>
              <a:ext cx="317944" cy="369667"/>
            </a:xfrm>
            <a:prstGeom prst="rect">
              <a:avLst/>
            </a:prstGeom>
            <a:noFill/>
          </p:spPr>
          <p:txBody>
            <a:bodyPr wrap="square" rtlCol="0">
              <a:spAutoFit/>
            </a:bodyPr>
            <a:lstStyle/>
            <a:p>
              <a:r>
                <a:rPr lang="en-US" dirty="0"/>
                <a:t>9</a:t>
              </a:r>
            </a:p>
          </p:txBody>
        </p:sp>
        <p:sp>
          <p:nvSpPr>
            <p:cNvPr id="350" name="TextBox 349">
              <a:extLst>
                <a:ext uri="{FF2B5EF4-FFF2-40B4-BE49-F238E27FC236}">
                  <a16:creationId xmlns:a16="http://schemas.microsoft.com/office/drawing/2014/main" id="{3B6C6141-61EB-334B-998A-520C0A94E1AA}"/>
                </a:ext>
              </a:extLst>
            </p:cNvPr>
            <p:cNvSpPr txBox="1"/>
            <p:nvPr/>
          </p:nvSpPr>
          <p:spPr>
            <a:xfrm>
              <a:off x="8199366" y="3866174"/>
              <a:ext cx="405270" cy="369332"/>
            </a:xfrm>
            <a:prstGeom prst="rect">
              <a:avLst/>
            </a:prstGeom>
            <a:noFill/>
          </p:spPr>
          <p:txBody>
            <a:bodyPr wrap="square" rtlCol="0">
              <a:spAutoFit/>
            </a:bodyPr>
            <a:lstStyle/>
            <a:p>
              <a:r>
                <a:rPr lang="en-US" dirty="0"/>
                <a:t>5</a:t>
              </a:r>
            </a:p>
          </p:txBody>
        </p:sp>
        <p:sp>
          <p:nvSpPr>
            <p:cNvPr id="351" name="TextBox 350">
              <a:extLst>
                <a:ext uri="{FF2B5EF4-FFF2-40B4-BE49-F238E27FC236}">
                  <a16:creationId xmlns:a16="http://schemas.microsoft.com/office/drawing/2014/main" id="{49CE2FEA-522E-2647-A3E1-EA9F520A8728}"/>
                </a:ext>
              </a:extLst>
            </p:cNvPr>
            <p:cNvSpPr txBox="1"/>
            <p:nvPr/>
          </p:nvSpPr>
          <p:spPr>
            <a:xfrm>
              <a:off x="8047975" y="4541988"/>
              <a:ext cx="317944" cy="369667"/>
            </a:xfrm>
            <a:prstGeom prst="rect">
              <a:avLst/>
            </a:prstGeom>
            <a:noFill/>
          </p:spPr>
          <p:txBody>
            <a:bodyPr wrap="square" rtlCol="0">
              <a:spAutoFit/>
            </a:bodyPr>
            <a:lstStyle/>
            <a:p>
              <a:r>
                <a:rPr lang="en-US" dirty="0"/>
                <a:t>7</a:t>
              </a:r>
            </a:p>
          </p:txBody>
        </p:sp>
        <p:sp>
          <p:nvSpPr>
            <p:cNvPr id="352" name="Oval 351">
              <a:extLst>
                <a:ext uri="{FF2B5EF4-FFF2-40B4-BE49-F238E27FC236}">
                  <a16:creationId xmlns:a16="http://schemas.microsoft.com/office/drawing/2014/main" id="{8D35B1F3-05E9-2841-9CE6-1235EDD3510D}"/>
                </a:ext>
              </a:extLst>
            </p:cNvPr>
            <p:cNvSpPr/>
            <p:nvPr/>
          </p:nvSpPr>
          <p:spPr>
            <a:xfrm>
              <a:off x="7131054" y="238146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353" name="Straight Connector 352">
              <a:extLst>
                <a:ext uri="{FF2B5EF4-FFF2-40B4-BE49-F238E27FC236}">
                  <a16:creationId xmlns:a16="http://schemas.microsoft.com/office/drawing/2014/main" id="{1B805111-7FCA-A643-BF6F-C836DA707324}"/>
                </a:ext>
              </a:extLst>
            </p:cNvPr>
            <p:cNvCxnSpPr>
              <a:cxnSpLocks/>
              <a:stCxn id="327" idx="1"/>
              <a:endCxn id="352" idx="5"/>
            </p:cNvCxnSpPr>
            <p:nvPr/>
          </p:nvCxnSpPr>
          <p:spPr>
            <a:xfrm flipH="1" flipV="1">
              <a:off x="7374957" y="2620164"/>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4" name="TextBox 353">
              <a:extLst>
                <a:ext uri="{FF2B5EF4-FFF2-40B4-BE49-F238E27FC236}">
                  <a16:creationId xmlns:a16="http://schemas.microsoft.com/office/drawing/2014/main" id="{25115EC6-A8FE-EB49-826D-AD2DFAFE0107}"/>
                </a:ext>
              </a:extLst>
            </p:cNvPr>
            <p:cNvSpPr txBox="1"/>
            <p:nvPr/>
          </p:nvSpPr>
          <p:spPr>
            <a:xfrm>
              <a:off x="7312586" y="3234865"/>
              <a:ext cx="534408" cy="369332"/>
            </a:xfrm>
            <a:prstGeom prst="rect">
              <a:avLst/>
            </a:prstGeom>
            <a:noFill/>
          </p:spPr>
          <p:txBody>
            <a:bodyPr wrap="square" rtlCol="0">
              <a:spAutoFit/>
            </a:bodyPr>
            <a:lstStyle/>
            <a:p>
              <a:r>
                <a:rPr lang="en-US" dirty="0"/>
                <a:t>2</a:t>
              </a:r>
            </a:p>
          </p:txBody>
        </p:sp>
      </p:grpSp>
      <p:grpSp>
        <p:nvGrpSpPr>
          <p:cNvPr id="355" name="Group 354">
            <a:extLst>
              <a:ext uri="{FF2B5EF4-FFF2-40B4-BE49-F238E27FC236}">
                <a16:creationId xmlns:a16="http://schemas.microsoft.com/office/drawing/2014/main" id="{2D137226-BF5B-144E-8132-963BEB9F9ADC}"/>
              </a:ext>
            </a:extLst>
          </p:cNvPr>
          <p:cNvGrpSpPr/>
          <p:nvPr/>
        </p:nvGrpSpPr>
        <p:grpSpPr>
          <a:xfrm>
            <a:off x="3801029" y="2637939"/>
            <a:ext cx="4129707" cy="3169801"/>
            <a:chOff x="6435390" y="2381469"/>
            <a:chExt cx="4129707" cy="3169801"/>
          </a:xfrm>
        </p:grpSpPr>
        <p:sp>
          <p:nvSpPr>
            <p:cNvPr id="356" name="Oval 355">
              <a:extLst>
                <a:ext uri="{FF2B5EF4-FFF2-40B4-BE49-F238E27FC236}">
                  <a16:creationId xmlns:a16="http://schemas.microsoft.com/office/drawing/2014/main" id="{35E306C1-E2FE-7341-9CFB-00F443DCD33E}"/>
                </a:ext>
              </a:extLst>
            </p:cNvPr>
            <p:cNvSpPr/>
            <p:nvPr/>
          </p:nvSpPr>
          <p:spPr>
            <a:xfrm>
              <a:off x="6435390" y="409518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357" name="Oval 356">
              <a:extLst>
                <a:ext uri="{FF2B5EF4-FFF2-40B4-BE49-F238E27FC236}">
                  <a16:creationId xmlns:a16="http://schemas.microsoft.com/office/drawing/2014/main" id="{7EB74FFB-8696-A646-AB71-886E0844D296}"/>
                </a:ext>
              </a:extLst>
            </p:cNvPr>
            <p:cNvSpPr/>
            <p:nvPr/>
          </p:nvSpPr>
          <p:spPr>
            <a:xfrm>
              <a:off x="8345816" y="303983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358" name="Oval 357">
              <a:extLst>
                <a:ext uri="{FF2B5EF4-FFF2-40B4-BE49-F238E27FC236}">
                  <a16:creationId xmlns:a16="http://schemas.microsoft.com/office/drawing/2014/main" id="{DAF74435-6785-5C45-8F8A-7A605B16DB28}"/>
                </a:ext>
              </a:extLst>
            </p:cNvPr>
            <p:cNvSpPr/>
            <p:nvPr/>
          </p:nvSpPr>
          <p:spPr>
            <a:xfrm>
              <a:off x="7738393" y="49997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59" name="Oval 358">
              <a:extLst>
                <a:ext uri="{FF2B5EF4-FFF2-40B4-BE49-F238E27FC236}">
                  <a16:creationId xmlns:a16="http://schemas.microsoft.com/office/drawing/2014/main" id="{5537A9C5-3BB3-594A-AB83-7CC88A3C57D8}"/>
                </a:ext>
              </a:extLst>
            </p:cNvPr>
            <p:cNvSpPr/>
            <p:nvPr/>
          </p:nvSpPr>
          <p:spPr>
            <a:xfrm>
              <a:off x="9778136" y="4794700"/>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360" name="Oval 359">
              <a:extLst>
                <a:ext uri="{FF2B5EF4-FFF2-40B4-BE49-F238E27FC236}">
                  <a16:creationId xmlns:a16="http://schemas.microsoft.com/office/drawing/2014/main" id="{7C4F8EA5-CFE4-C643-8B01-E2554F1FBC97}"/>
                </a:ext>
              </a:extLst>
            </p:cNvPr>
            <p:cNvSpPr/>
            <p:nvPr/>
          </p:nvSpPr>
          <p:spPr>
            <a:xfrm>
              <a:off x="10065621" y="32891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361" name="Oval 360">
              <a:extLst>
                <a:ext uri="{FF2B5EF4-FFF2-40B4-BE49-F238E27FC236}">
                  <a16:creationId xmlns:a16="http://schemas.microsoft.com/office/drawing/2014/main" id="{96F61BD0-3A3D-214B-B962-F9D74A9EAE81}"/>
                </a:ext>
              </a:extLst>
            </p:cNvPr>
            <p:cNvSpPr/>
            <p:nvPr/>
          </p:nvSpPr>
          <p:spPr>
            <a:xfrm>
              <a:off x="7847882" y="391485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362" name="Straight Connector 361">
              <a:extLst>
                <a:ext uri="{FF2B5EF4-FFF2-40B4-BE49-F238E27FC236}">
                  <a16:creationId xmlns:a16="http://schemas.microsoft.com/office/drawing/2014/main" id="{88C464D0-744E-404E-9E06-FCED82A757B6}"/>
                </a:ext>
              </a:extLst>
            </p:cNvPr>
            <p:cNvCxnSpPr>
              <a:cxnSpLocks/>
            </p:cNvCxnSpPr>
            <p:nvPr/>
          </p:nvCxnSpPr>
          <p:spPr>
            <a:xfrm flipH="1">
              <a:off x="6679293" y="3226790"/>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A8DF70AB-E218-D14B-B99F-45F8D98D6526}"/>
                </a:ext>
              </a:extLst>
            </p:cNvPr>
            <p:cNvCxnSpPr>
              <a:stCxn id="356" idx="5"/>
              <a:endCxn id="358" idx="2"/>
            </p:cNvCxnSpPr>
            <p:nvPr/>
          </p:nvCxnSpPr>
          <p:spPr>
            <a:xfrm>
              <a:off x="6679293" y="433388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a:extLst>
                <a:ext uri="{FF2B5EF4-FFF2-40B4-BE49-F238E27FC236}">
                  <a16:creationId xmlns:a16="http://schemas.microsoft.com/office/drawing/2014/main" id="{7BF984FC-07AB-294A-983A-BBCD5F905B6F}"/>
                </a:ext>
              </a:extLst>
            </p:cNvPr>
            <p:cNvCxnSpPr>
              <a:cxnSpLocks/>
              <a:stCxn id="358" idx="0"/>
              <a:endCxn id="361" idx="4"/>
            </p:cNvCxnSpPr>
            <p:nvPr/>
          </p:nvCxnSpPr>
          <p:spPr>
            <a:xfrm flipV="1">
              <a:off x="7881268" y="4194499"/>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D5854D60-F0CD-814F-9D0D-E236D49C2EAB}"/>
                </a:ext>
              </a:extLst>
            </p:cNvPr>
            <p:cNvCxnSpPr>
              <a:stCxn id="361" idx="2"/>
              <a:endCxn id="356" idx="6"/>
            </p:cNvCxnSpPr>
            <p:nvPr/>
          </p:nvCxnSpPr>
          <p:spPr>
            <a:xfrm flipH="1">
              <a:off x="6721140" y="405467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4C61EE45-FB0E-574B-AFA7-97CE13F16966}"/>
                </a:ext>
              </a:extLst>
            </p:cNvPr>
            <p:cNvCxnSpPr>
              <a:stCxn id="361" idx="7"/>
              <a:endCxn id="360" idx="2"/>
            </p:cNvCxnSpPr>
            <p:nvPr/>
          </p:nvCxnSpPr>
          <p:spPr>
            <a:xfrm flipV="1">
              <a:off x="8091785" y="3429000"/>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96FE382F-7340-4E4A-91CF-94C24E89CD20}"/>
                </a:ext>
              </a:extLst>
            </p:cNvPr>
            <p:cNvCxnSpPr>
              <a:stCxn id="360" idx="4"/>
              <a:endCxn id="359" idx="0"/>
            </p:cNvCxnSpPr>
            <p:nvPr/>
          </p:nvCxnSpPr>
          <p:spPr>
            <a:xfrm flipH="1">
              <a:off x="9972497" y="3568824"/>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84C1469F-AE89-9746-A6B2-0178282A4AFB}"/>
                </a:ext>
              </a:extLst>
            </p:cNvPr>
            <p:cNvCxnSpPr>
              <a:stCxn id="359" idx="3"/>
              <a:endCxn id="358" idx="6"/>
            </p:cNvCxnSpPr>
            <p:nvPr/>
          </p:nvCxnSpPr>
          <p:spPr>
            <a:xfrm flipH="1">
              <a:off x="8024143" y="5119410"/>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09ECE7EE-A158-9740-BB1B-32DED8489A84}"/>
                </a:ext>
              </a:extLst>
            </p:cNvPr>
            <p:cNvCxnSpPr>
              <a:cxnSpLocks/>
              <a:stCxn id="360" idx="2"/>
              <a:endCxn id="357" idx="6"/>
            </p:cNvCxnSpPr>
            <p:nvPr/>
          </p:nvCxnSpPr>
          <p:spPr>
            <a:xfrm flipH="1" flipV="1">
              <a:off x="8631566" y="3179656"/>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5D81BD60-97E0-E44C-B1AD-1EF29AB521E1}"/>
                </a:ext>
              </a:extLst>
            </p:cNvPr>
            <p:cNvCxnSpPr>
              <a:stCxn id="360" idx="3"/>
              <a:endCxn id="358" idx="7"/>
            </p:cNvCxnSpPr>
            <p:nvPr/>
          </p:nvCxnSpPr>
          <p:spPr>
            <a:xfrm flipH="1">
              <a:off x="7982296" y="352787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2B302CE1-E269-3F4E-8445-F3AD805D0161}"/>
                </a:ext>
              </a:extLst>
            </p:cNvPr>
            <p:cNvCxnSpPr>
              <a:cxnSpLocks/>
              <a:stCxn id="357" idx="4"/>
              <a:endCxn id="359" idx="2"/>
            </p:cNvCxnSpPr>
            <p:nvPr/>
          </p:nvCxnSpPr>
          <p:spPr>
            <a:xfrm>
              <a:off x="8488691" y="3319480"/>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72" name="TextBox 371">
              <a:extLst>
                <a:ext uri="{FF2B5EF4-FFF2-40B4-BE49-F238E27FC236}">
                  <a16:creationId xmlns:a16="http://schemas.microsoft.com/office/drawing/2014/main" id="{247247E8-8430-A04D-B2AE-A4F46F76C606}"/>
                </a:ext>
              </a:extLst>
            </p:cNvPr>
            <p:cNvSpPr txBox="1"/>
            <p:nvPr/>
          </p:nvSpPr>
          <p:spPr>
            <a:xfrm>
              <a:off x="7730031" y="2419855"/>
              <a:ext cx="534408" cy="369332"/>
            </a:xfrm>
            <a:prstGeom prst="rect">
              <a:avLst/>
            </a:prstGeom>
            <a:noFill/>
          </p:spPr>
          <p:txBody>
            <a:bodyPr wrap="square" rtlCol="0">
              <a:spAutoFit/>
            </a:bodyPr>
            <a:lstStyle/>
            <a:p>
              <a:r>
                <a:rPr lang="en-US" dirty="0"/>
                <a:t>50</a:t>
              </a:r>
            </a:p>
          </p:txBody>
        </p:sp>
        <p:sp>
          <p:nvSpPr>
            <p:cNvPr id="373" name="TextBox 372">
              <a:extLst>
                <a:ext uri="{FF2B5EF4-FFF2-40B4-BE49-F238E27FC236}">
                  <a16:creationId xmlns:a16="http://schemas.microsoft.com/office/drawing/2014/main" id="{83AFCB95-616A-8943-A825-04901C9DC9C0}"/>
                </a:ext>
              </a:extLst>
            </p:cNvPr>
            <p:cNvSpPr txBox="1"/>
            <p:nvPr/>
          </p:nvSpPr>
          <p:spPr>
            <a:xfrm>
              <a:off x="8712943" y="2802425"/>
              <a:ext cx="317944" cy="369667"/>
            </a:xfrm>
            <a:prstGeom prst="rect">
              <a:avLst/>
            </a:prstGeom>
            <a:noFill/>
          </p:spPr>
          <p:txBody>
            <a:bodyPr wrap="square" rtlCol="0">
              <a:spAutoFit/>
            </a:bodyPr>
            <a:lstStyle/>
            <a:p>
              <a:r>
                <a:rPr lang="en-US" dirty="0"/>
                <a:t>6</a:t>
              </a:r>
            </a:p>
          </p:txBody>
        </p:sp>
        <p:sp>
          <p:nvSpPr>
            <p:cNvPr id="374" name="TextBox 373">
              <a:extLst>
                <a:ext uri="{FF2B5EF4-FFF2-40B4-BE49-F238E27FC236}">
                  <a16:creationId xmlns:a16="http://schemas.microsoft.com/office/drawing/2014/main" id="{426BDA7D-2EA6-2141-AAAC-D0BB4155C20B}"/>
                </a:ext>
              </a:extLst>
            </p:cNvPr>
            <p:cNvSpPr txBox="1"/>
            <p:nvPr/>
          </p:nvSpPr>
          <p:spPr>
            <a:xfrm>
              <a:off x="8573622" y="3277477"/>
              <a:ext cx="317944" cy="369667"/>
            </a:xfrm>
            <a:prstGeom prst="rect">
              <a:avLst/>
            </a:prstGeom>
            <a:noFill/>
          </p:spPr>
          <p:txBody>
            <a:bodyPr wrap="square" rtlCol="0">
              <a:spAutoFit/>
            </a:bodyPr>
            <a:lstStyle/>
            <a:p>
              <a:r>
                <a:rPr lang="en-US" dirty="0"/>
                <a:t>3</a:t>
              </a:r>
            </a:p>
          </p:txBody>
        </p:sp>
        <p:sp>
          <p:nvSpPr>
            <p:cNvPr id="375" name="TextBox 374">
              <a:extLst>
                <a:ext uri="{FF2B5EF4-FFF2-40B4-BE49-F238E27FC236}">
                  <a16:creationId xmlns:a16="http://schemas.microsoft.com/office/drawing/2014/main" id="{64668868-FE81-934E-8F3D-57657E067E92}"/>
                </a:ext>
              </a:extLst>
            </p:cNvPr>
            <p:cNvSpPr txBox="1"/>
            <p:nvPr/>
          </p:nvSpPr>
          <p:spPr>
            <a:xfrm>
              <a:off x="7228091" y="3842788"/>
              <a:ext cx="317944" cy="369667"/>
            </a:xfrm>
            <a:prstGeom prst="rect">
              <a:avLst/>
            </a:prstGeom>
            <a:noFill/>
          </p:spPr>
          <p:txBody>
            <a:bodyPr wrap="square" rtlCol="0">
              <a:spAutoFit/>
            </a:bodyPr>
            <a:lstStyle/>
            <a:p>
              <a:r>
                <a:rPr lang="en-US" dirty="0"/>
                <a:t>4</a:t>
              </a:r>
            </a:p>
          </p:txBody>
        </p:sp>
        <p:sp>
          <p:nvSpPr>
            <p:cNvPr id="376" name="TextBox 375">
              <a:extLst>
                <a:ext uri="{FF2B5EF4-FFF2-40B4-BE49-F238E27FC236}">
                  <a16:creationId xmlns:a16="http://schemas.microsoft.com/office/drawing/2014/main" id="{620A343F-CD4A-EE41-95CC-188292C30C9B}"/>
                </a:ext>
              </a:extLst>
            </p:cNvPr>
            <p:cNvSpPr txBox="1"/>
            <p:nvPr/>
          </p:nvSpPr>
          <p:spPr>
            <a:xfrm>
              <a:off x="6980982" y="4736742"/>
              <a:ext cx="317944" cy="369667"/>
            </a:xfrm>
            <a:prstGeom prst="rect">
              <a:avLst/>
            </a:prstGeom>
            <a:noFill/>
          </p:spPr>
          <p:txBody>
            <a:bodyPr wrap="square" rtlCol="0">
              <a:spAutoFit/>
            </a:bodyPr>
            <a:lstStyle/>
            <a:p>
              <a:r>
                <a:rPr lang="en-US" dirty="0"/>
                <a:t>7</a:t>
              </a:r>
            </a:p>
          </p:txBody>
        </p:sp>
        <p:sp>
          <p:nvSpPr>
            <p:cNvPr id="377" name="TextBox 376">
              <a:extLst>
                <a:ext uri="{FF2B5EF4-FFF2-40B4-BE49-F238E27FC236}">
                  <a16:creationId xmlns:a16="http://schemas.microsoft.com/office/drawing/2014/main" id="{98D3AFD0-39CA-1D43-8317-5F574716A995}"/>
                </a:ext>
              </a:extLst>
            </p:cNvPr>
            <p:cNvSpPr txBox="1"/>
            <p:nvPr/>
          </p:nvSpPr>
          <p:spPr>
            <a:xfrm>
              <a:off x="7667552" y="4338289"/>
              <a:ext cx="317944" cy="369667"/>
            </a:xfrm>
            <a:prstGeom prst="rect">
              <a:avLst/>
            </a:prstGeom>
            <a:noFill/>
          </p:spPr>
          <p:txBody>
            <a:bodyPr wrap="square" rtlCol="0">
              <a:spAutoFit/>
            </a:bodyPr>
            <a:lstStyle/>
            <a:p>
              <a:r>
                <a:rPr lang="en-US" dirty="0"/>
                <a:t>2</a:t>
              </a:r>
            </a:p>
          </p:txBody>
        </p:sp>
        <p:sp>
          <p:nvSpPr>
            <p:cNvPr id="378" name="TextBox 377">
              <a:extLst>
                <a:ext uri="{FF2B5EF4-FFF2-40B4-BE49-F238E27FC236}">
                  <a16:creationId xmlns:a16="http://schemas.microsoft.com/office/drawing/2014/main" id="{F7C2945F-4E2D-A94C-B830-315114AAB238}"/>
                </a:ext>
              </a:extLst>
            </p:cNvPr>
            <p:cNvSpPr txBox="1"/>
            <p:nvPr/>
          </p:nvSpPr>
          <p:spPr>
            <a:xfrm>
              <a:off x="8712943" y="5181603"/>
              <a:ext cx="317944" cy="369667"/>
            </a:xfrm>
            <a:prstGeom prst="rect">
              <a:avLst/>
            </a:prstGeom>
            <a:noFill/>
          </p:spPr>
          <p:txBody>
            <a:bodyPr wrap="square" rtlCol="0">
              <a:spAutoFit/>
            </a:bodyPr>
            <a:lstStyle/>
            <a:p>
              <a:r>
                <a:rPr lang="en-US" dirty="0"/>
                <a:t>8</a:t>
              </a:r>
            </a:p>
          </p:txBody>
        </p:sp>
        <p:sp>
          <p:nvSpPr>
            <p:cNvPr id="379" name="TextBox 378">
              <a:extLst>
                <a:ext uri="{FF2B5EF4-FFF2-40B4-BE49-F238E27FC236}">
                  <a16:creationId xmlns:a16="http://schemas.microsoft.com/office/drawing/2014/main" id="{1D1EC2FD-2664-8442-9DAE-81F61F275659}"/>
                </a:ext>
              </a:extLst>
            </p:cNvPr>
            <p:cNvSpPr txBox="1"/>
            <p:nvPr/>
          </p:nvSpPr>
          <p:spPr>
            <a:xfrm>
              <a:off x="10247153" y="4153545"/>
              <a:ext cx="317944" cy="369667"/>
            </a:xfrm>
            <a:prstGeom prst="rect">
              <a:avLst/>
            </a:prstGeom>
            <a:noFill/>
          </p:spPr>
          <p:txBody>
            <a:bodyPr wrap="square" rtlCol="0">
              <a:spAutoFit/>
            </a:bodyPr>
            <a:lstStyle/>
            <a:p>
              <a:r>
                <a:rPr lang="en-US" dirty="0"/>
                <a:t>9</a:t>
              </a:r>
            </a:p>
          </p:txBody>
        </p:sp>
        <p:sp>
          <p:nvSpPr>
            <p:cNvPr id="380" name="TextBox 379">
              <a:extLst>
                <a:ext uri="{FF2B5EF4-FFF2-40B4-BE49-F238E27FC236}">
                  <a16:creationId xmlns:a16="http://schemas.microsoft.com/office/drawing/2014/main" id="{A79D4307-C8A5-954C-B058-C5699E9238C4}"/>
                </a:ext>
              </a:extLst>
            </p:cNvPr>
            <p:cNvSpPr txBox="1"/>
            <p:nvPr/>
          </p:nvSpPr>
          <p:spPr>
            <a:xfrm>
              <a:off x="8199366" y="3866174"/>
              <a:ext cx="405270" cy="369332"/>
            </a:xfrm>
            <a:prstGeom prst="rect">
              <a:avLst/>
            </a:prstGeom>
            <a:noFill/>
          </p:spPr>
          <p:txBody>
            <a:bodyPr wrap="square" rtlCol="0">
              <a:spAutoFit/>
            </a:bodyPr>
            <a:lstStyle/>
            <a:p>
              <a:r>
                <a:rPr lang="en-US" dirty="0"/>
                <a:t>5</a:t>
              </a:r>
            </a:p>
          </p:txBody>
        </p:sp>
        <p:sp>
          <p:nvSpPr>
            <p:cNvPr id="381" name="TextBox 380">
              <a:extLst>
                <a:ext uri="{FF2B5EF4-FFF2-40B4-BE49-F238E27FC236}">
                  <a16:creationId xmlns:a16="http://schemas.microsoft.com/office/drawing/2014/main" id="{DC3D5988-B471-9345-8B47-481013E56A71}"/>
                </a:ext>
              </a:extLst>
            </p:cNvPr>
            <p:cNvSpPr txBox="1"/>
            <p:nvPr/>
          </p:nvSpPr>
          <p:spPr>
            <a:xfrm>
              <a:off x="8047975" y="4541988"/>
              <a:ext cx="317944" cy="369667"/>
            </a:xfrm>
            <a:prstGeom prst="rect">
              <a:avLst/>
            </a:prstGeom>
            <a:noFill/>
          </p:spPr>
          <p:txBody>
            <a:bodyPr wrap="square" rtlCol="0">
              <a:spAutoFit/>
            </a:bodyPr>
            <a:lstStyle/>
            <a:p>
              <a:r>
                <a:rPr lang="en-US" dirty="0"/>
                <a:t>7</a:t>
              </a:r>
            </a:p>
          </p:txBody>
        </p:sp>
        <p:sp>
          <p:nvSpPr>
            <p:cNvPr id="382" name="Oval 381">
              <a:extLst>
                <a:ext uri="{FF2B5EF4-FFF2-40B4-BE49-F238E27FC236}">
                  <a16:creationId xmlns:a16="http://schemas.microsoft.com/office/drawing/2014/main" id="{B999C133-A5FA-DD40-99BD-0525656AEAC2}"/>
                </a:ext>
              </a:extLst>
            </p:cNvPr>
            <p:cNvSpPr/>
            <p:nvPr/>
          </p:nvSpPr>
          <p:spPr>
            <a:xfrm>
              <a:off x="7131054" y="238146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383" name="Straight Connector 382">
              <a:extLst>
                <a:ext uri="{FF2B5EF4-FFF2-40B4-BE49-F238E27FC236}">
                  <a16:creationId xmlns:a16="http://schemas.microsoft.com/office/drawing/2014/main" id="{482A3F64-ACAE-934F-BFC9-E139D98FEB62}"/>
                </a:ext>
              </a:extLst>
            </p:cNvPr>
            <p:cNvCxnSpPr>
              <a:cxnSpLocks/>
              <a:stCxn id="357" idx="1"/>
              <a:endCxn id="382" idx="5"/>
            </p:cNvCxnSpPr>
            <p:nvPr/>
          </p:nvCxnSpPr>
          <p:spPr>
            <a:xfrm flipH="1" flipV="1">
              <a:off x="7374957" y="2620164"/>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4" name="TextBox 383">
              <a:extLst>
                <a:ext uri="{FF2B5EF4-FFF2-40B4-BE49-F238E27FC236}">
                  <a16:creationId xmlns:a16="http://schemas.microsoft.com/office/drawing/2014/main" id="{AFD54817-71E2-954F-9118-5238F512E857}"/>
                </a:ext>
              </a:extLst>
            </p:cNvPr>
            <p:cNvSpPr txBox="1"/>
            <p:nvPr/>
          </p:nvSpPr>
          <p:spPr>
            <a:xfrm>
              <a:off x="7312586" y="3234865"/>
              <a:ext cx="534408" cy="369332"/>
            </a:xfrm>
            <a:prstGeom prst="rect">
              <a:avLst/>
            </a:prstGeom>
            <a:noFill/>
          </p:spPr>
          <p:txBody>
            <a:bodyPr wrap="square" rtlCol="0">
              <a:spAutoFit/>
            </a:bodyPr>
            <a:lstStyle/>
            <a:p>
              <a:r>
                <a:rPr lang="en-US" dirty="0"/>
                <a:t>2</a:t>
              </a:r>
            </a:p>
          </p:txBody>
        </p:sp>
      </p:grpSp>
      <p:grpSp>
        <p:nvGrpSpPr>
          <p:cNvPr id="385" name="Group 384">
            <a:extLst>
              <a:ext uri="{FF2B5EF4-FFF2-40B4-BE49-F238E27FC236}">
                <a16:creationId xmlns:a16="http://schemas.microsoft.com/office/drawing/2014/main" id="{1BE84EBA-2599-BD43-9E8D-1E975BCA5EAF}"/>
              </a:ext>
            </a:extLst>
          </p:cNvPr>
          <p:cNvGrpSpPr/>
          <p:nvPr/>
        </p:nvGrpSpPr>
        <p:grpSpPr>
          <a:xfrm>
            <a:off x="3801029" y="2637939"/>
            <a:ext cx="4129707" cy="3169801"/>
            <a:chOff x="6435390" y="2381469"/>
            <a:chExt cx="4129707" cy="3169801"/>
          </a:xfrm>
        </p:grpSpPr>
        <p:sp>
          <p:nvSpPr>
            <p:cNvPr id="386" name="Oval 385">
              <a:extLst>
                <a:ext uri="{FF2B5EF4-FFF2-40B4-BE49-F238E27FC236}">
                  <a16:creationId xmlns:a16="http://schemas.microsoft.com/office/drawing/2014/main" id="{87524167-D3FD-DB46-8FD2-C987785FA4A9}"/>
                </a:ext>
              </a:extLst>
            </p:cNvPr>
            <p:cNvSpPr/>
            <p:nvPr/>
          </p:nvSpPr>
          <p:spPr>
            <a:xfrm>
              <a:off x="6435390" y="409518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387" name="Oval 386">
              <a:extLst>
                <a:ext uri="{FF2B5EF4-FFF2-40B4-BE49-F238E27FC236}">
                  <a16:creationId xmlns:a16="http://schemas.microsoft.com/office/drawing/2014/main" id="{B4B039F1-855F-2B4E-BD55-2BE64A8A78F8}"/>
                </a:ext>
              </a:extLst>
            </p:cNvPr>
            <p:cNvSpPr/>
            <p:nvPr/>
          </p:nvSpPr>
          <p:spPr>
            <a:xfrm>
              <a:off x="8345816" y="303983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388" name="Oval 387">
              <a:extLst>
                <a:ext uri="{FF2B5EF4-FFF2-40B4-BE49-F238E27FC236}">
                  <a16:creationId xmlns:a16="http://schemas.microsoft.com/office/drawing/2014/main" id="{2C50FD28-3DBA-464D-B657-DB9650A6EDB1}"/>
                </a:ext>
              </a:extLst>
            </p:cNvPr>
            <p:cNvSpPr/>
            <p:nvPr/>
          </p:nvSpPr>
          <p:spPr>
            <a:xfrm>
              <a:off x="7738393" y="49997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89" name="Oval 388">
              <a:extLst>
                <a:ext uri="{FF2B5EF4-FFF2-40B4-BE49-F238E27FC236}">
                  <a16:creationId xmlns:a16="http://schemas.microsoft.com/office/drawing/2014/main" id="{98ED48DD-9D79-9C4E-97A4-9F0227916F70}"/>
                </a:ext>
              </a:extLst>
            </p:cNvPr>
            <p:cNvSpPr/>
            <p:nvPr/>
          </p:nvSpPr>
          <p:spPr>
            <a:xfrm>
              <a:off x="9778136" y="4794700"/>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390" name="Oval 389">
              <a:extLst>
                <a:ext uri="{FF2B5EF4-FFF2-40B4-BE49-F238E27FC236}">
                  <a16:creationId xmlns:a16="http://schemas.microsoft.com/office/drawing/2014/main" id="{3C300757-6227-924C-8ECC-80921E788967}"/>
                </a:ext>
              </a:extLst>
            </p:cNvPr>
            <p:cNvSpPr/>
            <p:nvPr/>
          </p:nvSpPr>
          <p:spPr>
            <a:xfrm>
              <a:off x="10065621" y="328917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391" name="Oval 390">
              <a:extLst>
                <a:ext uri="{FF2B5EF4-FFF2-40B4-BE49-F238E27FC236}">
                  <a16:creationId xmlns:a16="http://schemas.microsoft.com/office/drawing/2014/main" id="{18737DA2-6E76-D24A-898C-9C6B6F571542}"/>
                </a:ext>
              </a:extLst>
            </p:cNvPr>
            <p:cNvSpPr/>
            <p:nvPr/>
          </p:nvSpPr>
          <p:spPr>
            <a:xfrm>
              <a:off x="7847882" y="391485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392" name="Straight Connector 391">
              <a:extLst>
                <a:ext uri="{FF2B5EF4-FFF2-40B4-BE49-F238E27FC236}">
                  <a16:creationId xmlns:a16="http://schemas.microsoft.com/office/drawing/2014/main" id="{BA23DE70-0E2D-C84C-98B1-CF5C7C3D04B8}"/>
                </a:ext>
              </a:extLst>
            </p:cNvPr>
            <p:cNvCxnSpPr>
              <a:cxnSpLocks/>
            </p:cNvCxnSpPr>
            <p:nvPr/>
          </p:nvCxnSpPr>
          <p:spPr>
            <a:xfrm flipH="1">
              <a:off x="6679293" y="3226790"/>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a:extLst>
                <a:ext uri="{FF2B5EF4-FFF2-40B4-BE49-F238E27FC236}">
                  <a16:creationId xmlns:a16="http://schemas.microsoft.com/office/drawing/2014/main" id="{1838619A-1860-6745-AF8A-98E8BB70FA9F}"/>
                </a:ext>
              </a:extLst>
            </p:cNvPr>
            <p:cNvCxnSpPr>
              <a:stCxn id="386" idx="5"/>
              <a:endCxn id="388" idx="2"/>
            </p:cNvCxnSpPr>
            <p:nvPr/>
          </p:nvCxnSpPr>
          <p:spPr>
            <a:xfrm>
              <a:off x="6679293" y="433388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a:extLst>
                <a:ext uri="{FF2B5EF4-FFF2-40B4-BE49-F238E27FC236}">
                  <a16:creationId xmlns:a16="http://schemas.microsoft.com/office/drawing/2014/main" id="{F49E837A-28FA-0347-8DC9-8DDBF465DCD9}"/>
                </a:ext>
              </a:extLst>
            </p:cNvPr>
            <p:cNvCxnSpPr>
              <a:cxnSpLocks/>
              <a:stCxn id="388" idx="0"/>
              <a:endCxn id="391" idx="4"/>
            </p:cNvCxnSpPr>
            <p:nvPr/>
          </p:nvCxnSpPr>
          <p:spPr>
            <a:xfrm flipV="1">
              <a:off x="7881268" y="4194499"/>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a:extLst>
                <a:ext uri="{FF2B5EF4-FFF2-40B4-BE49-F238E27FC236}">
                  <a16:creationId xmlns:a16="http://schemas.microsoft.com/office/drawing/2014/main" id="{6AAE46AE-7944-8342-8E60-3FAF93CA9EDF}"/>
                </a:ext>
              </a:extLst>
            </p:cNvPr>
            <p:cNvCxnSpPr>
              <a:stCxn id="391" idx="2"/>
              <a:endCxn id="386" idx="6"/>
            </p:cNvCxnSpPr>
            <p:nvPr/>
          </p:nvCxnSpPr>
          <p:spPr>
            <a:xfrm flipH="1">
              <a:off x="6721140" y="405467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a:extLst>
                <a:ext uri="{FF2B5EF4-FFF2-40B4-BE49-F238E27FC236}">
                  <a16:creationId xmlns:a16="http://schemas.microsoft.com/office/drawing/2014/main" id="{DA21E47E-09C0-C046-B761-566606C662AF}"/>
                </a:ext>
              </a:extLst>
            </p:cNvPr>
            <p:cNvCxnSpPr>
              <a:stCxn id="391" idx="7"/>
              <a:endCxn id="390" idx="2"/>
            </p:cNvCxnSpPr>
            <p:nvPr/>
          </p:nvCxnSpPr>
          <p:spPr>
            <a:xfrm flipV="1">
              <a:off x="8091785" y="3429000"/>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a:extLst>
                <a:ext uri="{FF2B5EF4-FFF2-40B4-BE49-F238E27FC236}">
                  <a16:creationId xmlns:a16="http://schemas.microsoft.com/office/drawing/2014/main" id="{9AA39758-AFFA-3144-8BEC-A0D1EC6B9D99}"/>
                </a:ext>
              </a:extLst>
            </p:cNvPr>
            <p:cNvCxnSpPr>
              <a:stCxn id="390" idx="4"/>
              <a:endCxn id="389" idx="0"/>
            </p:cNvCxnSpPr>
            <p:nvPr/>
          </p:nvCxnSpPr>
          <p:spPr>
            <a:xfrm flipH="1">
              <a:off x="9972497" y="3568824"/>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a:extLst>
                <a:ext uri="{FF2B5EF4-FFF2-40B4-BE49-F238E27FC236}">
                  <a16:creationId xmlns:a16="http://schemas.microsoft.com/office/drawing/2014/main" id="{76D4C752-0ABC-764A-AF23-88F407295F60}"/>
                </a:ext>
              </a:extLst>
            </p:cNvPr>
            <p:cNvCxnSpPr>
              <a:stCxn id="389" idx="3"/>
              <a:endCxn id="388" idx="6"/>
            </p:cNvCxnSpPr>
            <p:nvPr/>
          </p:nvCxnSpPr>
          <p:spPr>
            <a:xfrm flipH="1">
              <a:off x="8024143" y="5119410"/>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id="{2610259E-79D6-0440-8862-8E751B394F63}"/>
                </a:ext>
              </a:extLst>
            </p:cNvPr>
            <p:cNvCxnSpPr>
              <a:cxnSpLocks/>
              <a:stCxn id="390" idx="2"/>
              <a:endCxn id="387" idx="6"/>
            </p:cNvCxnSpPr>
            <p:nvPr/>
          </p:nvCxnSpPr>
          <p:spPr>
            <a:xfrm flipH="1" flipV="1">
              <a:off x="8631566" y="3179656"/>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a:extLst>
                <a:ext uri="{FF2B5EF4-FFF2-40B4-BE49-F238E27FC236}">
                  <a16:creationId xmlns:a16="http://schemas.microsoft.com/office/drawing/2014/main" id="{B819FBDB-86B5-E24C-AD6C-A5FD0980B95C}"/>
                </a:ext>
              </a:extLst>
            </p:cNvPr>
            <p:cNvCxnSpPr>
              <a:stCxn id="390" idx="3"/>
              <a:endCxn id="388" idx="7"/>
            </p:cNvCxnSpPr>
            <p:nvPr/>
          </p:nvCxnSpPr>
          <p:spPr>
            <a:xfrm flipH="1">
              <a:off x="7982296" y="352787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D36BF9ED-8FA2-8644-A83C-8595F0ECEA3F}"/>
                </a:ext>
              </a:extLst>
            </p:cNvPr>
            <p:cNvCxnSpPr>
              <a:cxnSpLocks/>
              <a:stCxn id="387" idx="4"/>
              <a:endCxn id="389" idx="2"/>
            </p:cNvCxnSpPr>
            <p:nvPr/>
          </p:nvCxnSpPr>
          <p:spPr>
            <a:xfrm>
              <a:off x="8488691" y="3319480"/>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02" name="TextBox 401">
              <a:extLst>
                <a:ext uri="{FF2B5EF4-FFF2-40B4-BE49-F238E27FC236}">
                  <a16:creationId xmlns:a16="http://schemas.microsoft.com/office/drawing/2014/main" id="{703E912B-73E4-3946-A651-E2C185EE4959}"/>
                </a:ext>
              </a:extLst>
            </p:cNvPr>
            <p:cNvSpPr txBox="1"/>
            <p:nvPr/>
          </p:nvSpPr>
          <p:spPr>
            <a:xfrm>
              <a:off x="7730031" y="2419855"/>
              <a:ext cx="534408" cy="369332"/>
            </a:xfrm>
            <a:prstGeom prst="rect">
              <a:avLst/>
            </a:prstGeom>
            <a:noFill/>
          </p:spPr>
          <p:txBody>
            <a:bodyPr wrap="square" rtlCol="0">
              <a:spAutoFit/>
            </a:bodyPr>
            <a:lstStyle/>
            <a:p>
              <a:r>
                <a:rPr lang="en-US" dirty="0"/>
                <a:t>50</a:t>
              </a:r>
            </a:p>
          </p:txBody>
        </p:sp>
        <p:sp>
          <p:nvSpPr>
            <p:cNvPr id="403" name="TextBox 402">
              <a:extLst>
                <a:ext uri="{FF2B5EF4-FFF2-40B4-BE49-F238E27FC236}">
                  <a16:creationId xmlns:a16="http://schemas.microsoft.com/office/drawing/2014/main" id="{066280C8-D229-C749-80A3-98B80A72F9C9}"/>
                </a:ext>
              </a:extLst>
            </p:cNvPr>
            <p:cNvSpPr txBox="1"/>
            <p:nvPr/>
          </p:nvSpPr>
          <p:spPr>
            <a:xfrm>
              <a:off x="8712943" y="2802425"/>
              <a:ext cx="317944" cy="369667"/>
            </a:xfrm>
            <a:prstGeom prst="rect">
              <a:avLst/>
            </a:prstGeom>
            <a:noFill/>
          </p:spPr>
          <p:txBody>
            <a:bodyPr wrap="square" rtlCol="0">
              <a:spAutoFit/>
            </a:bodyPr>
            <a:lstStyle/>
            <a:p>
              <a:r>
                <a:rPr lang="en-US" dirty="0"/>
                <a:t>6</a:t>
              </a:r>
            </a:p>
          </p:txBody>
        </p:sp>
        <p:sp>
          <p:nvSpPr>
            <p:cNvPr id="404" name="TextBox 403">
              <a:extLst>
                <a:ext uri="{FF2B5EF4-FFF2-40B4-BE49-F238E27FC236}">
                  <a16:creationId xmlns:a16="http://schemas.microsoft.com/office/drawing/2014/main" id="{B75AACC5-2C55-534C-BA29-E2304233636E}"/>
                </a:ext>
              </a:extLst>
            </p:cNvPr>
            <p:cNvSpPr txBox="1"/>
            <p:nvPr/>
          </p:nvSpPr>
          <p:spPr>
            <a:xfrm>
              <a:off x="8573622" y="3277477"/>
              <a:ext cx="317944" cy="369667"/>
            </a:xfrm>
            <a:prstGeom prst="rect">
              <a:avLst/>
            </a:prstGeom>
            <a:noFill/>
          </p:spPr>
          <p:txBody>
            <a:bodyPr wrap="square" rtlCol="0">
              <a:spAutoFit/>
            </a:bodyPr>
            <a:lstStyle/>
            <a:p>
              <a:r>
                <a:rPr lang="en-US" dirty="0"/>
                <a:t>3</a:t>
              </a:r>
            </a:p>
          </p:txBody>
        </p:sp>
        <p:sp>
          <p:nvSpPr>
            <p:cNvPr id="405" name="TextBox 404">
              <a:extLst>
                <a:ext uri="{FF2B5EF4-FFF2-40B4-BE49-F238E27FC236}">
                  <a16:creationId xmlns:a16="http://schemas.microsoft.com/office/drawing/2014/main" id="{C32108E4-CE91-2742-8C99-1B17C140CA59}"/>
                </a:ext>
              </a:extLst>
            </p:cNvPr>
            <p:cNvSpPr txBox="1"/>
            <p:nvPr/>
          </p:nvSpPr>
          <p:spPr>
            <a:xfrm>
              <a:off x="7228091" y="3842788"/>
              <a:ext cx="317944" cy="369667"/>
            </a:xfrm>
            <a:prstGeom prst="rect">
              <a:avLst/>
            </a:prstGeom>
            <a:noFill/>
          </p:spPr>
          <p:txBody>
            <a:bodyPr wrap="square" rtlCol="0">
              <a:spAutoFit/>
            </a:bodyPr>
            <a:lstStyle/>
            <a:p>
              <a:r>
                <a:rPr lang="en-US" dirty="0"/>
                <a:t>4</a:t>
              </a:r>
            </a:p>
          </p:txBody>
        </p:sp>
        <p:sp>
          <p:nvSpPr>
            <p:cNvPr id="406" name="TextBox 405">
              <a:extLst>
                <a:ext uri="{FF2B5EF4-FFF2-40B4-BE49-F238E27FC236}">
                  <a16:creationId xmlns:a16="http://schemas.microsoft.com/office/drawing/2014/main" id="{2F279CC1-941B-FF4B-81CD-76EAA08657CC}"/>
                </a:ext>
              </a:extLst>
            </p:cNvPr>
            <p:cNvSpPr txBox="1"/>
            <p:nvPr/>
          </p:nvSpPr>
          <p:spPr>
            <a:xfrm>
              <a:off x="6980982" y="4736742"/>
              <a:ext cx="317944" cy="369667"/>
            </a:xfrm>
            <a:prstGeom prst="rect">
              <a:avLst/>
            </a:prstGeom>
            <a:noFill/>
          </p:spPr>
          <p:txBody>
            <a:bodyPr wrap="square" rtlCol="0">
              <a:spAutoFit/>
            </a:bodyPr>
            <a:lstStyle/>
            <a:p>
              <a:r>
                <a:rPr lang="en-US" dirty="0"/>
                <a:t>7</a:t>
              </a:r>
            </a:p>
          </p:txBody>
        </p:sp>
        <p:sp>
          <p:nvSpPr>
            <p:cNvPr id="407" name="TextBox 406">
              <a:extLst>
                <a:ext uri="{FF2B5EF4-FFF2-40B4-BE49-F238E27FC236}">
                  <a16:creationId xmlns:a16="http://schemas.microsoft.com/office/drawing/2014/main" id="{D9F35347-74A7-954B-9BBC-E141A6C8AE3D}"/>
                </a:ext>
              </a:extLst>
            </p:cNvPr>
            <p:cNvSpPr txBox="1"/>
            <p:nvPr/>
          </p:nvSpPr>
          <p:spPr>
            <a:xfrm>
              <a:off x="7667552" y="4338289"/>
              <a:ext cx="317944" cy="369667"/>
            </a:xfrm>
            <a:prstGeom prst="rect">
              <a:avLst/>
            </a:prstGeom>
            <a:noFill/>
          </p:spPr>
          <p:txBody>
            <a:bodyPr wrap="square" rtlCol="0">
              <a:spAutoFit/>
            </a:bodyPr>
            <a:lstStyle/>
            <a:p>
              <a:r>
                <a:rPr lang="en-US" dirty="0"/>
                <a:t>2</a:t>
              </a:r>
            </a:p>
          </p:txBody>
        </p:sp>
        <p:sp>
          <p:nvSpPr>
            <p:cNvPr id="408" name="TextBox 407">
              <a:extLst>
                <a:ext uri="{FF2B5EF4-FFF2-40B4-BE49-F238E27FC236}">
                  <a16:creationId xmlns:a16="http://schemas.microsoft.com/office/drawing/2014/main" id="{8F4AC367-5B6A-C64A-AC4B-E601A4D8B3EC}"/>
                </a:ext>
              </a:extLst>
            </p:cNvPr>
            <p:cNvSpPr txBox="1"/>
            <p:nvPr/>
          </p:nvSpPr>
          <p:spPr>
            <a:xfrm>
              <a:off x="8712943" y="5181603"/>
              <a:ext cx="317944" cy="369667"/>
            </a:xfrm>
            <a:prstGeom prst="rect">
              <a:avLst/>
            </a:prstGeom>
            <a:noFill/>
          </p:spPr>
          <p:txBody>
            <a:bodyPr wrap="square" rtlCol="0">
              <a:spAutoFit/>
            </a:bodyPr>
            <a:lstStyle/>
            <a:p>
              <a:r>
                <a:rPr lang="en-US" dirty="0"/>
                <a:t>8</a:t>
              </a:r>
            </a:p>
          </p:txBody>
        </p:sp>
        <p:sp>
          <p:nvSpPr>
            <p:cNvPr id="409" name="TextBox 408">
              <a:extLst>
                <a:ext uri="{FF2B5EF4-FFF2-40B4-BE49-F238E27FC236}">
                  <a16:creationId xmlns:a16="http://schemas.microsoft.com/office/drawing/2014/main" id="{FDF24120-0C3A-8E4C-B715-32BA40B7637E}"/>
                </a:ext>
              </a:extLst>
            </p:cNvPr>
            <p:cNvSpPr txBox="1"/>
            <p:nvPr/>
          </p:nvSpPr>
          <p:spPr>
            <a:xfrm>
              <a:off x="10247153" y="4153545"/>
              <a:ext cx="317944" cy="369667"/>
            </a:xfrm>
            <a:prstGeom prst="rect">
              <a:avLst/>
            </a:prstGeom>
            <a:noFill/>
          </p:spPr>
          <p:txBody>
            <a:bodyPr wrap="square" rtlCol="0">
              <a:spAutoFit/>
            </a:bodyPr>
            <a:lstStyle/>
            <a:p>
              <a:r>
                <a:rPr lang="en-US" dirty="0"/>
                <a:t>9</a:t>
              </a:r>
            </a:p>
          </p:txBody>
        </p:sp>
        <p:sp>
          <p:nvSpPr>
            <p:cNvPr id="410" name="TextBox 409">
              <a:extLst>
                <a:ext uri="{FF2B5EF4-FFF2-40B4-BE49-F238E27FC236}">
                  <a16:creationId xmlns:a16="http://schemas.microsoft.com/office/drawing/2014/main" id="{F1C8B363-32E3-294D-87AA-89C699D9F9EF}"/>
                </a:ext>
              </a:extLst>
            </p:cNvPr>
            <p:cNvSpPr txBox="1"/>
            <p:nvPr/>
          </p:nvSpPr>
          <p:spPr>
            <a:xfrm>
              <a:off x="8199366" y="3866174"/>
              <a:ext cx="405270" cy="369332"/>
            </a:xfrm>
            <a:prstGeom prst="rect">
              <a:avLst/>
            </a:prstGeom>
            <a:noFill/>
          </p:spPr>
          <p:txBody>
            <a:bodyPr wrap="square" rtlCol="0">
              <a:spAutoFit/>
            </a:bodyPr>
            <a:lstStyle/>
            <a:p>
              <a:r>
                <a:rPr lang="en-US" dirty="0"/>
                <a:t>5</a:t>
              </a:r>
            </a:p>
          </p:txBody>
        </p:sp>
        <p:sp>
          <p:nvSpPr>
            <p:cNvPr id="411" name="TextBox 410">
              <a:extLst>
                <a:ext uri="{FF2B5EF4-FFF2-40B4-BE49-F238E27FC236}">
                  <a16:creationId xmlns:a16="http://schemas.microsoft.com/office/drawing/2014/main" id="{F8D18F47-6959-D641-B590-00A0B5FFE03B}"/>
                </a:ext>
              </a:extLst>
            </p:cNvPr>
            <p:cNvSpPr txBox="1"/>
            <p:nvPr/>
          </p:nvSpPr>
          <p:spPr>
            <a:xfrm>
              <a:off x="8047975" y="4541988"/>
              <a:ext cx="317944" cy="369667"/>
            </a:xfrm>
            <a:prstGeom prst="rect">
              <a:avLst/>
            </a:prstGeom>
            <a:noFill/>
          </p:spPr>
          <p:txBody>
            <a:bodyPr wrap="square" rtlCol="0">
              <a:spAutoFit/>
            </a:bodyPr>
            <a:lstStyle/>
            <a:p>
              <a:r>
                <a:rPr lang="en-US" dirty="0"/>
                <a:t>7</a:t>
              </a:r>
            </a:p>
          </p:txBody>
        </p:sp>
        <p:sp>
          <p:nvSpPr>
            <p:cNvPr id="412" name="Oval 411">
              <a:extLst>
                <a:ext uri="{FF2B5EF4-FFF2-40B4-BE49-F238E27FC236}">
                  <a16:creationId xmlns:a16="http://schemas.microsoft.com/office/drawing/2014/main" id="{EFC0224C-9047-604B-B615-8D724F87BB50}"/>
                </a:ext>
              </a:extLst>
            </p:cNvPr>
            <p:cNvSpPr/>
            <p:nvPr/>
          </p:nvSpPr>
          <p:spPr>
            <a:xfrm>
              <a:off x="7131054" y="238146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413" name="Straight Connector 412">
              <a:extLst>
                <a:ext uri="{FF2B5EF4-FFF2-40B4-BE49-F238E27FC236}">
                  <a16:creationId xmlns:a16="http://schemas.microsoft.com/office/drawing/2014/main" id="{5EB31115-6672-8A4B-BD74-AB09D3729CF1}"/>
                </a:ext>
              </a:extLst>
            </p:cNvPr>
            <p:cNvCxnSpPr>
              <a:cxnSpLocks/>
              <a:stCxn id="387" idx="1"/>
              <a:endCxn id="412" idx="5"/>
            </p:cNvCxnSpPr>
            <p:nvPr/>
          </p:nvCxnSpPr>
          <p:spPr>
            <a:xfrm flipH="1" flipV="1">
              <a:off x="7374957" y="2620164"/>
              <a:ext cx="1012706" cy="4606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14" name="TextBox 413">
              <a:extLst>
                <a:ext uri="{FF2B5EF4-FFF2-40B4-BE49-F238E27FC236}">
                  <a16:creationId xmlns:a16="http://schemas.microsoft.com/office/drawing/2014/main" id="{96E80DDE-5D16-B54E-9AD5-0055CCECD177}"/>
                </a:ext>
              </a:extLst>
            </p:cNvPr>
            <p:cNvSpPr txBox="1"/>
            <p:nvPr/>
          </p:nvSpPr>
          <p:spPr>
            <a:xfrm>
              <a:off x="7312586" y="3234865"/>
              <a:ext cx="534408" cy="369332"/>
            </a:xfrm>
            <a:prstGeom prst="rect">
              <a:avLst/>
            </a:prstGeom>
            <a:noFill/>
          </p:spPr>
          <p:txBody>
            <a:bodyPr wrap="square" rtlCol="0">
              <a:spAutoFit/>
            </a:bodyPr>
            <a:lstStyle/>
            <a:p>
              <a:r>
                <a:rPr lang="en-US" dirty="0"/>
                <a:t>2</a:t>
              </a:r>
            </a:p>
          </p:txBody>
        </p:sp>
      </p:grpSp>
    </p:spTree>
    <p:extLst>
      <p:ext uri="{BB962C8B-B14F-4D97-AF65-F5344CB8AC3E}">
        <p14:creationId xmlns:p14="http://schemas.microsoft.com/office/powerpoint/2010/main" val="119567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5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500"/>
                                        <p:tgtEl>
                                          <p:spTgt spid="2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5"/>
                                        </p:tgtEl>
                                        <p:attrNameLst>
                                          <p:attrName>style.visibility</p:attrName>
                                        </p:attrNameLst>
                                      </p:cBhvr>
                                      <p:to>
                                        <p:strVal val="visible"/>
                                      </p:to>
                                    </p:set>
                                    <p:animEffect transition="in" filter="fade">
                                      <p:cBhvr>
                                        <p:cTn id="17" dur="500"/>
                                        <p:tgtEl>
                                          <p:spTgt spid="2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5"/>
                                        </p:tgtEl>
                                        <p:attrNameLst>
                                          <p:attrName>style.visibility</p:attrName>
                                        </p:attrNameLst>
                                      </p:cBhvr>
                                      <p:to>
                                        <p:strVal val="visible"/>
                                      </p:to>
                                    </p:set>
                                    <p:animEffect transition="in" filter="fade">
                                      <p:cBhvr>
                                        <p:cTn id="22" dur="500"/>
                                        <p:tgtEl>
                                          <p:spTgt spid="3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
                                        </p:tgtEl>
                                        <p:attrNameLst>
                                          <p:attrName>style.visibility</p:attrName>
                                        </p:attrNameLst>
                                      </p:cBhvr>
                                      <p:to>
                                        <p:strVal val="visible"/>
                                      </p:to>
                                    </p:set>
                                    <p:animEffect transition="in" filter="fade">
                                      <p:cBhvr>
                                        <p:cTn id="27" dur="500"/>
                                        <p:tgtEl>
                                          <p:spTgt spid="35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5"/>
                                        </p:tgtEl>
                                        <p:attrNameLst>
                                          <p:attrName>style.visibility</p:attrName>
                                        </p:attrNameLst>
                                      </p:cBhvr>
                                      <p:to>
                                        <p:strVal val="visible"/>
                                      </p:to>
                                    </p:set>
                                    <p:animEffect transition="in" filter="fade">
                                      <p:cBhvr>
                                        <p:cTn id="32" dur="500"/>
                                        <p:tgtEl>
                                          <p:spTgt spid="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a:t>
            </a:r>
          </a:p>
        </p:txBody>
      </p:sp>
      <p:sp>
        <p:nvSpPr>
          <p:cNvPr id="7" name="TextBox 6"/>
          <p:cNvSpPr txBox="1"/>
          <p:nvPr/>
        </p:nvSpPr>
        <p:spPr>
          <a:xfrm>
            <a:off x="575238" y="1604461"/>
            <a:ext cx="11187259" cy="3621504"/>
          </a:xfrm>
          <a:prstGeom prst="rect">
            <a:avLst/>
          </a:prstGeom>
          <a:noFill/>
        </p:spPr>
        <p:txBody>
          <a:bodyPr wrap="square" rtlCol="0">
            <a:spAutoFit/>
          </a:bodyPr>
          <a:lstStyle/>
          <a:p>
            <a:pPr>
              <a:spcBef>
                <a:spcPts val="200"/>
              </a:spcBef>
            </a:pPr>
            <a:r>
              <a:rPr lang="en-US" sz="2400" dirty="0" err="1">
                <a:latin typeface="Courier New" panose="02070309020205020404" pitchFamily="49" charset="0"/>
                <a:cs typeface="Courier New" panose="02070309020205020404" pitchFamily="49" charset="0"/>
              </a:rPr>
              <a:t>KruskalMST</a:t>
            </a:r>
            <a:r>
              <a:rPr lang="en-US" sz="2400" dirty="0">
                <a:latin typeface="Courier New" panose="02070309020205020404" pitchFamily="49" charset="0"/>
                <a:cs typeface="Courier New" panose="02070309020205020404" pitchFamily="49" charset="0"/>
              </a:rPr>
              <a:t>(Graph G) </a:t>
            </a:r>
          </a:p>
          <a:p>
            <a:pPr>
              <a:spcBef>
                <a:spcPts val="200"/>
              </a:spcBef>
            </a:pPr>
            <a:r>
              <a:rPr lang="en-US" sz="2400" dirty="0">
                <a:latin typeface="Courier New" panose="02070309020205020404" pitchFamily="49" charset="0"/>
                <a:cs typeface="Courier New" panose="02070309020205020404" pitchFamily="49" charset="0"/>
              </a:rPr>
              <a:t>   initialize each vertex to be an independent component</a:t>
            </a:r>
            <a:endParaRPr lang="en-US" sz="2400" b="0" dirty="0">
              <a:latin typeface="Courier New" panose="02070309020205020404" pitchFamily="49" charset="0"/>
              <a:cs typeface="Courier New" panose="02070309020205020404" pitchFamily="49" charset="0"/>
            </a:endParaRPr>
          </a:p>
          <a:p>
            <a:pPr>
              <a:spcBef>
                <a:spcPts val="200"/>
              </a:spcBef>
            </a:pPr>
            <a:r>
              <a:rPr lang="en-US" sz="2400" dirty="0">
                <a:latin typeface="Courier New" panose="02070309020205020404" pitchFamily="49" charset="0"/>
                <a:cs typeface="Courier New" panose="02070309020205020404" pitchFamily="49" charset="0"/>
              </a:rPr>
              <a:t>   sort the edges by weight</a:t>
            </a:r>
          </a:p>
          <a:p>
            <a:pPr>
              <a:spcBef>
                <a:spcPts val="200"/>
              </a:spcBef>
            </a:pPr>
            <a:r>
              <a:rPr lang="en-US" sz="2400" dirty="0">
                <a:latin typeface="Courier New" panose="02070309020205020404" pitchFamily="49" charset="0"/>
                <a:cs typeface="Courier New" panose="02070309020205020404" pitchFamily="49" charset="0"/>
              </a:rPr>
              <a:t>   foreach(edge (u, v) in sorted order){</a:t>
            </a:r>
          </a:p>
          <a:p>
            <a:pPr>
              <a:spcBef>
                <a:spcPts val="200"/>
              </a:spcBef>
            </a:pPr>
            <a:r>
              <a:rPr lang="en-US" sz="2400" dirty="0">
                <a:latin typeface="Courier New" panose="02070309020205020404" pitchFamily="49" charset="0"/>
                <a:cs typeface="Courier New" panose="02070309020205020404" pitchFamily="49" charset="0"/>
              </a:rPr>
              <a:t>      if(u and v are in different components){</a:t>
            </a:r>
          </a:p>
          <a:p>
            <a:pPr>
              <a:spcBef>
                <a:spcPts val="200"/>
              </a:spcBef>
            </a:pPr>
            <a:r>
              <a:rPr lang="en-US" sz="2400" dirty="0">
                <a:latin typeface="Courier New" panose="02070309020205020404" pitchFamily="49" charset="0"/>
                <a:cs typeface="Courier New" panose="02070309020205020404" pitchFamily="49" charset="0"/>
              </a:rPr>
              <a:t>         add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to the MST</a:t>
            </a:r>
          </a:p>
          <a:p>
            <a:pPr>
              <a:spcBef>
                <a:spcPts val="200"/>
              </a:spcBef>
            </a:pPr>
            <a:r>
              <a:rPr lang="en-US" sz="2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400" dirty="0">
                <a:latin typeface="Courier New" panose="02070309020205020404" pitchFamily="49" charset="0"/>
                <a:cs typeface="Courier New" panose="02070309020205020404" pitchFamily="49" charset="0"/>
              </a:rPr>
              <a:t>      }</a:t>
            </a:r>
          </a:p>
          <a:p>
            <a:pPr>
              <a:spcBef>
                <a:spcPts val="200"/>
              </a:spcBef>
            </a:pPr>
            <a:r>
              <a:rPr lang="en-US" sz="2400" dirty="0">
                <a:latin typeface="Courier New" panose="02070309020205020404" pitchFamily="49" charset="0"/>
                <a:cs typeface="Courier New" panose="02070309020205020404" pitchFamily="49" charset="0"/>
              </a:rPr>
              <a:t>   }</a:t>
            </a:r>
            <a:endParaRPr lang="en-US" sz="2400" dirty="0"/>
          </a:p>
        </p:txBody>
      </p:sp>
    </p:spTree>
    <p:extLst>
      <p:ext uri="{BB962C8B-B14F-4D97-AF65-F5344CB8AC3E}">
        <p14:creationId xmlns:p14="http://schemas.microsoft.com/office/powerpoint/2010/main" val="223941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629320" y="1329016"/>
            <a:ext cx="7155347" cy="2544286"/>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an independent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extLst/>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extLst/>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82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16"/>
                                        </p:tgtEl>
                                        <p:attrNameLst>
                                          <p:attrName>stroke.color</p:attrName>
                                        </p:attrNameLst>
                                      </p:cBhvr>
                                      <p:to>
                                        <a:srgbClr val="00B050"/>
                                      </p:to>
                                    </p:animClr>
                                    <p:set>
                                      <p:cBhvr>
                                        <p:cTn id="12" dur="2000" fill="hold"/>
                                        <p:tgtEl>
                                          <p:spTgt spid="16"/>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2"/>
                                        </p:tgtEl>
                                        <p:attrNameLst>
                                          <p:attrName>stroke.color</p:attrName>
                                        </p:attrNameLst>
                                      </p:cBhvr>
                                      <p:to>
                                        <a:srgbClr val="00B050"/>
                                      </p:to>
                                    </p:animClr>
                                    <p:set>
                                      <p:cBhvr>
                                        <p:cTn id="17" dur="2000" fill="hold"/>
                                        <p:tgtEl>
                                          <p:spTgt spid="12"/>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13"/>
                                        </p:tgtEl>
                                        <p:attrNameLst>
                                          <p:attrName>stroke.color</p:attrName>
                                        </p:attrNameLst>
                                      </p:cBhvr>
                                      <p:to>
                                        <a:srgbClr val="00B050"/>
                                      </p:to>
                                    </p:animClr>
                                    <p:set>
                                      <p:cBhvr>
                                        <p:cTn id="22" dur="2000" fill="hold"/>
                                        <p:tgtEl>
                                          <p:spTgt spid="13"/>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14"/>
                                        </p:tgtEl>
                                        <p:attrNameLst>
                                          <p:attrName>stroke.color</p:attrName>
                                        </p:attrNameLst>
                                      </p:cBhvr>
                                      <p:to>
                                        <a:srgbClr val="FF0000"/>
                                      </p:to>
                                    </p:animClr>
                                    <p:set>
                                      <p:cBhvr>
                                        <p:cTn id="27" dur="2000" fill="hold"/>
                                        <p:tgtEl>
                                          <p:spTgt spid="14"/>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2000" fill="hold"/>
                                        <p:tgtEl>
                                          <p:spTgt spid="19"/>
                                        </p:tgtEl>
                                        <p:attrNameLst>
                                          <p:attrName>stroke.color</p:attrName>
                                        </p:attrNameLst>
                                      </p:cBhvr>
                                      <p:to>
                                        <a:srgbClr val="00B050"/>
                                      </p:to>
                                    </p:animClr>
                                    <p:set>
                                      <p:cBhvr>
                                        <p:cTn id="32" dur="2000" fill="hold"/>
                                        <p:tgtEl>
                                          <p:spTgt spid="19"/>
                                        </p:tgtEl>
                                        <p:attrNameLst>
                                          <p:attrName>stroke.on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20"/>
                                        </p:tgtEl>
                                        <p:attrNameLst>
                                          <p:attrName>stroke.color</p:attrName>
                                        </p:attrNameLst>
                                      </p:cBhvr>
                                      <p:to>
                                        <a:srgbClr val="FF0000"/>
                                      </p:to>
                                    </p:animClr>
                                    <p:set>
                                      <p:cBhvr>
                                        <p:cTn id="37" dur="2000" fill="hold"/>
                                        <p:tgtEl>
                                          <p:spTgt spid="20"/>
                                        </p:tgtEl>
                                        <p:attrNameLst>
                                          <p:attrName>stroke.on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7" presetClass="emph" presetSubtype="2" fill="hold" nodeType="clickEffect">
                                  <p:stCondLst>
                                    <p:cond delay="0"/>
                                  </p:stCondLst>
                                  <p:childTnLst>
                                    <p:animClr clrSpc="rgb" dir="cw">
                                      <p:cBhvr>
                                        <p:cTn id="41" dur="2000" fill="hold"/>
                                        <p:tgtEl>
                                          <p:spTgt spid="18"/>
                                        </p:tgtEl>
                                        <p:attrNameLst>
                                          <p:attrName>stroke.color</p:attrName>
                                        </p:attrNameLst>
                                      </p:cBhvr>
                                      <p:to>
                                        <a:srgbClr val="FF0000"/>
                                      </p:to>
                                    </p:animClr>
                                    <p:set>
                                      <p:cBhvr>
                                        <p:cTn id="42" dur="2000" fill="hold"/>
                                        <p:tgtEl>
                                          <p:spTgt spid="18"/>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7" presetClass="emph" presetSubtype="2" fill="hold" nodeType="clickEffect">
                                  <p:stCondLst>
                                    <p:cond delay="0"/>
                                  </p:stCondLst>
                                  <p:childTnLst>
                                    <p:animClr clrSpc="rgb" dir="cw">
                                      <p:cBhvr>
                                        <p:cTn id="46" dur="2000" fill="hold"/>
                                        <p:tgtEl>
                                          <p:spTgt spid="17"/>
                                        </p:tgtEl>
                                        <p:attrNameLst>
                                          <p:attrName>stroke.color</p:attrName>
                                        </p:attrNameLst>
                                      </p:cBhvr>
                                      <p:to>
                                        <a:srgbClr val="FF0000"/>
                                      </p:to>
                                    </p:animClr>
                                    <p:set>
                                      <p:cBhvr>
                                        <p:cTn id="47" dur="2000" fill="hold"/>
                                        <p:tgtEl>
                                          <p:spTgt spid="17"/>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21"/>
                                        </p:tgtEl>
                                        <p:attrNameLst>
                                          <p:attrName>stroke.color</p:attrName>
                                        </p:attrNameLst>
                                      </p:cBhvr>
                                      <p:to>
                                        <a:srgbClr val="FF0000"/>
                                      </p:to>
                                    </p:animClr>
                                    <p:set>
                                      <p:cBhvr>
                                        <p:cTn id="52"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605842"/>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an independent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extLst/>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r>
                        <a:rPr lang="en-US" sz="2200" dirty="0"/>
                        <a:t>No</a:t>
                      </a:r>
                    </a:p>
                  </a:txBody>
                  <a:tcPr/>
                </a:tc>
                <a:tc>
                  <a:txBody>
                    <a:bodyPr/>
                    <a:lstStyle/>
                    <a:p>
                      <a:r>
                        <a:rPr lang="en-US" sz="2200" dirty="0"/>
                        <a:t>Cycle A,C,D,A</a:t>
                      </a:r>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extLst/>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r>
                        <a:rPr lang="en-US" sz="22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Cycle A,C,E,D,A</a:t>
                      </a:r>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r>
                        <a:rPr lang="en-US" sz="2200" dirty="0"/>
                        <a:t>No</a:t>
                      </a:r>
                    </a:p>
                  </a:txBody>
                  <a:tcPr/>
                </a:tc>
                <a:tc>
                  <a:txBody>
                    <a:bodyPr/>
                    <a:lstStyle/>
                    <a:p>
                      <a:r>
                        <a:rPr lang="en-US" sz="2200" dirty="0"/>
                        <a:t>Cycle A,D,F,B,A</a:t>
                      </a:r>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r>
                        <a:rPr lang="en-US" sz="2200" dirty="0"/>
                        <a:t>No</a:t>
                      </a:r>
                    </a:p>
                  </a:txBody>
                  <a:tcPr/>
                </a:tc>
                <a:tc>
                  <a:txBody>
                    <a:bodyPr/>
                    <a:lstStyle/>
                    <a:p>
                      <a:r>
                        <a:rPr lang="en-US" sz="2200" dirty="0"/>
                        <a:t>Cycle A,C,E,F,D,A</a:t>
                      </a:r>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r>
                        <a:rPr lang="en-US" sz="2200" dirty="0"/>
                        <a:t>No</a:t>
                      </a:r>
                    </a:p>
                  </a:txBody>
                  <a:tcPr/>
                </a:tc>
                <a:tc>
                  <a:txBody>
                    <a:bodyPr/>
                    <a:lstStyle/>
                    <a:p>
                      <a:r>
                        <a:rPr lang="en-US" sz="2200" dirty="0"/>
                        <a:t>Cycle C,A,B,F,C</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9158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6"/>
                                        </p:tgtEl>
                                        <p:attrNameLst>
                                          <p:attrName>stroke.color</p:attrName>
                                        </p:attrNameLst>
                                      </p:cBhvr>
                                      <p:to>
                                        <a:srgbClr val="00B050"/>
                                      </p:to>
                                    </p:animClr>
                                    <p:set>
                                      <p:cBhvr>
                                        <p:cTn id="10" dur="2000" fill="hold"/>
                                        <p:tgtEl>
                                          <p:spTgt spid="16"/>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12"/>
                                        </p:tgtEl>
                                        <p:attrNameLst>
                                          <p:attrName>stroke.color</p:attrName>
                                        </p:attrNameLst>
                                      </p:cBhvr>
                                      <p:to>
                                        <a:srgbClr val="00B050"/>
                                      </p:to>
                                    </p:animClr>
                                    <p:set>
                                      <p:cBhvr>
                                        <p:cTn id="13" dur="2000" fill="hold"/>
                                        <p:tgtEl>
                                          <p:spTgt spid="12"/>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13"/>
                                        </p:tgtEl>
                                        <p:attrNameLst>
                                          <p:attrName>stroke.color</p:attrName>
                                        </p:attrNameLst>
                                      </p:cBhvr>
                                      <p:to>
                                        <a:srgbClr val="00B050"/>
                                      </p:to>
                                    </p:animClr>
                                    <p:set>
                                      <p:cBhvr>
                                        <p:cTn id="16" dur="2000" fill="hold"/>
                                        <p:tgtEl>
                                          <p:spTgt spid="13"/>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14"/>
                                        </p:tgtEl>
                                        <p:attrNameLst>
                                          <p:attrName>stroke.color</p:attrName>
                                        </p:attrNameLst>
                                      </p:cBhvr>
                                      <p:to>
                                        <a:srgbClr val="FF0000"/>
                                      </p:to>
                                    </p:animClr>
                                    <p:set>
                                      <p:cBhvr>
                                        <p:cTn id="19" dur="2000" fill="hold"/>
                                        <p:tgtEl>
                                          <p:spTgt spid="14"/>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19"/>
                                        </p:tgtEl>
                                        <p:attrNameLst>
                                          <p:attrName>stroke.color</p:attrName>
                                        </p:attrNameLst>
                                      </p:cBhvr>
                                      <p:to>
                                        <a:srgbClr val="00B050"/>
                                      </p:to>
                                    </p:animClr>
                                    <p:set>
                                      <p:cBhvr>
                                        <p:cTn id="22" dur="2000" fill="hold"/>
                                        <p:tgtEl>
                                          <p:spTgt spid="19"/>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000" fill="hold"/>
                                        <p:tgtEl>
                                          <p:spTgt spid="20"/>
                                        </p:tgtEl>
                                        <p:attrNameLst>
                                          <p:attrName>stroke.color</p:attrName>
                                        </p:attrNameLst>
                                      </p:cBhvr>
                                      <p:to>
                                        <a:srgbClr val="FF0000"/>
                                      </p:to>
                                    </p:animClr>
                                    <p:set>
                                      <p:cBhvr>
                                        <p:cTn id="25" dur="2000" fill="hold"/>
                                        <p:tgtEl>
                                          <p:spTgt spid="20"/>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2000" fill="hold"/>
                                        <p:tgtEl>
                                          <p:spTgt spid="18"/>
                                        </p:tgtEl>
                                        <p:attrNameLst>
                                          <p:attrName>stroke.color</p:attrName>
                                        </p:attrNameLst>
                                      </p:cBhvr>
                                      <p:to>
                                        <a:srgbClr val="FF0000"/>
                                      </p:to>
                                    </p:animClr>
                                    <p:set>
                                      <p:cBhvr>
                                        <p:cTn id="28" dur="2000" fill="hold"/>
                                        <p:tgtEl>
                                          <p:spTgt spid="18"/>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000" fill="hold"/>
                                        <p:tgtEl>
                                          <p:spTgt spid="17"/>
                                        </p:tgtEl>
                                        <p:attrNameLst>
                                          <p:attrName>stroke.color</p:attrName>
                                        </p:attrNameLst>
                                      </p:cBhvr>
                                      <p:to>
                                        <a:srgbClr val="FF0000"/>
                                      </p:to>
                                    </p:animClr>
                                    <p:set>
                                      <p:cBhvr>
                                        <p:cTn id="31" dur="2000" fill="hold"/>
                                        <p:tgtEl>
                                          <p:spTgt spid="17"/>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000" fill="hold"/>
                                        <p:tgtEl>
                                          <p:spTgt spid="21"/>
                                        </p:tgtEl>
                                        <p:attrNameLst>
                                          <p:attrName>stroke.color</p:attrName>
                                        </p:attrNameLst>
                                      </p:cBhvr>
                                      <p:to>
                                        <a:srgbClr val="FF0000"/>
                                      </p:to>
                                    </p:animClr>
                                    <p:set>
                                      <p:cBhvr>
                                        <p:cTn id="34"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Kruskal’s Algorithm Implementation</a:t>
            </a:r>
          </a:p>
        </p:txBody>
      </p:sp>
      <p:sp>
        <p:nvSpPr>
          <p:cNvPr id="7" name="TextBox 6"/>
          <p:cNvSpPr txBox="1"/>
          <p:nvPr/>
        </p:nvSpPr>
        <p:spPr>
          <a:xfrm>
            <a:off x="486833" y="1423987"/>
            <a:ext cx="6436481" cy="2236510"/>
          </a:xfrm>
          <a:prstGeom prst="rect">
            <a:avLst/>
          </a:prstGeom>
          <a:noFill/>
          <a:ln>
            <a:solidFill>
              <a:srgbClr val="B6A479"/>
            </a:solidFill>
          </a:ln>
        </p:spPr>
        <p:txBody>
          <a:bodyPr wrap="square" rtlCol="0">
            <a:spAutoFit/>
          </a:bodyPr>
          <a:lstStyle/>
          <a:p>
            <a:pPr>
              <a:spcBef>
                <a:spcPts val="200"/>
              </a:spcBef>
            </a:pPr>
            <a:r>
              <a:rPr lang="en-US" sz="1400" dirty="0" err="1">
                <a:latin typeface="Courier New" panose="02070309020205020404" pitchFamily="49" charset="0"/>
                <a:cs typeface="Courier New" panose="02070309020205020404" pitchFamily="49" charset="0"/>
              </a:rPr>
              <a:t>KruskalMST</a:t>
            </a:r>
            <a:r>
              <a:rPr lang="en-US" sz="1400" dirty="0">
                <a:latin typeface="Courier New" panose="02070309020205020404" pitchFamily="49" charset="0"/>
                <a:cs typeface="Courier New" panose="02070309020205020404" pitchFamily="49" charset="0"/>
              </a:rPr>
              <a:t>(Graph G) </a:t>
            </a:r>
          </a:p>
          <a:p>
            <a:pPr>
              <a:spcBef>
                <a:spcPts val="200"/>
              </a:spcBef>
            </a:pPr>
            <a:r>
              <a:rPr lang="en-US" sz="1400" dirty="0">
                <a:latin typeface="Courier New" panose="02070309020205020404" pitchFamily="49" charset="0"/>
                <a:cs typeface="Courier New" panose="02070309020205020404" pitchFamily="49" charset="0"/>
              </a:rPr>
              <a:t>   initialize each vertex to be an independent component</a:t>
            </a:r>
            <a:endParaRPr lang="en-US" sz="1400" b="0" dirty="0">
              <a:latin typeface="Courier New" panose="02070309020205020404" pitchFamily="49" charset="0"/>
              <a:cs typeface="Courier New" panose="02070309020205020404" pitchFamily="49" charset="0"/>
            </a:endParaRPr>
          </a:p>
          <a:p>
            <a:pPr>
              <a:spcBef>
                <a:spcPts val="200"/>
              </a:spcBef>
            </a:pPr>
            <a:r>
              <a:rPr lang="en-US" sz="1400" dirty="0">
                <a:latin typeface="Courier New" panose="02070309020205020404" pitchFamily="49" charset="0"/>
                <a:cs typeface="Courier New" panose="02070309020205020404" pitchFamily="49" charset="0"/>
              </a:rPr>
              <a:t>   sort the edges by weight</a:t>
            </a:r>
          </a:p>
          <a:p>
            <a:pPr>
              <a:spcBef>
                <a:spcPts val="200"/>
              </a:spcBef>
            </a:pPr>
            <a:r>
              <a:rPr lang="en-US" sz="1400" dirty="0">
                <a:latin typeface="Courier New" panose="02070309020205020404" pitchFamily="49" charset="0"/>
                <a:cs typeface="Courier New" panose="02070309020205020404" pitchFamily="49" charset="0"/>
              </a:rPr>
              <a:t>   foreach(edge (u, v) in sorted order){</a:t>
            </a:r>
          </a:p>
          <a:p>
            <a:pPr>
              <a:spcBef>
                <a:spcPts val="200"/>
              </a:spcBef>
            </a:pPr>
            <a:r>
              <a:rPr lang="en-US" sz="1400" dirty="0">
                <a:latin typeface="Courier New" panose="02070309020205020404" pitchFamily="49" charset="0"/>
                <a:cs typeface="Courier New" panose="02070309020205020404" pitchFamily="49" charset="0"/>
              </a:rPr>
              <a:t>      if(u and v are in different components){</a:t>
            </a:r>
          </a:p>
          <a:p>
            <a:pPr>
              <a:spcBef>
                <a:spcPts val="200"/>
              </a:spcBef>
            </a:pPr>
            <a:r>
              <a:rPr lang="en-US" sz="1400" dirty="0">
                <a:latin typeface="Courier New" panose="02070309020205020404" pitchFamily="49" charset="0"/>
                <a:cs typeface="Courier New" panose="02070309020205020404" pitchFamily="49" charset="0"/>
              </a:rPr>
              <a:t>         add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to the MST</a:t>
            </a:r>
          </a:p>
          <a:p>
            <a:pPr>
              <a:spcBef>
                <a:spcPts val="200"/>
              </a:spcBef>
            </a:pPr>
            <a:r>
              <a:rPr lang="en-US" sz="1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5" name="TextBox 4">
            <a:extLst>
              <a:ext uri="{FF2B5EF4-FFF2-40B4-BE49-F238E27FC236}">
                <a16:creationId xmlns:a16="http://schemas.microsoft.com/office/drawing/2014/main" id="{5A5E2368-8A8E-B244-813F-607CEF67F70E}"/>
              </a:ext>
            </a:extLst>
          </p:cNvPr>
          <p:cNvSpPr txBox="1"/>
          <p:nvPr/>
        </p:nvSpPr>
        <p:spPr>
          <a:xfrm>
            <a:off x="472318" y="3806541"/>
            <a:ext cx="6450996" cy="2477601"/>
          </a:xfrm>
          <a:prstGeom prst="rect">
            <a:avLst/>
          </a:prstGeom>
          <a:noFill/>
          <a:ln>
            <a:solidFill>
              <a:srgbClr val="4C3282"/>
            </a:solidFill>
          </a:ln>
        </p:spPr>
        <p:txBody>
          <a:bodyPr wrap="square" rtlCol="0">
            <a:spAutoFit/>
          </a:bodyPr>
          <a:lstStyle/>
          <a:p>
            <a:pPr>
              <a:spcBef>
                <a:spcPts val="200"/>
              </a:spcBef>
            </a:pPr>
            <a:r>
              <a:rPr lang="en-US" sz="1400" dirty="0" err="1">
                <a:latin typeface="Courier New" panose="02070309020205020404" pitchFamily="49" charset="0"/>
                <a:cs typeface="Courier New" panose="02070309020205020404" pitchFamily="49" charset="0"/>
              </a:rPr>
              <a:t>KruskalMST</a:t>
            </a:r>
            <a:r>
              <a:rPr lang="en-US" sz="1400" dirty="0">
                <a:latin typeface="Courier New" panose="02070309020205020404" pitchFamily="49" charset="0"/>
                <a:cs typeface="Courier New" panose="02070309020205020404" pitchFamily="49" charset="0"/>
              </a:rPr>
              <a:t>(Graph G) </a:t>
            </a:r>
          </a:p>
          <a:p>
            <a:pPr>
              <a:spcBef>
                <a:spcPts val="200"/>
              </a:spcBef>
            </a:pPr>
            <a:r>
              <a:rPr lang="en-US" sz="1400" dirty="0">
                <a:latin typeface="Courier New" panose="02070309020205020404" pitchFamily="49" charset="0"/>
                <a:cs typeface="Courier New" panose="02070309020205020404" pitchFamily="49" charset="0"/>
              </a:rPr>
              <a:t>   foreach (V : vertices) {</a:t>
            </a:r>
          </a:p>
          <a:p>
            <a:pPr>
              <a:spcBef>
                <a:spcPts val="200"/>
              </a:spcBef>
            </a:pPr>
            <a:r>
              <a:rPr lang="en-US" sz="1400" b="0" dirty="0">
                <a:latin typeface="Courier New" panose="02070309020205020404" pitchFamily="49" charset="0"/>
                <a:cs typeface="Courier New" panose="02070309020205020404" pitchFamily="49" charset="0"/>
              </a:rPr>
              <a:t>      </a:t>
            </a:r>
            <a:r>
              <a:rPr lang="en-US" sz="1400" b="0" dirty="0" err="1">
                <a:latin typeface="Courier New" panose="02070309020205020404" pitchFamily="49" charset="0"/>
                <a:cs typeface="Courier New" panose="02070309020205020404" pitchFamily="49" charset="0"/>
              </a:rPr>
              <a:t>makeMST</a:t>
            </a:r>
            <a:r>
              <a:rPr lang="en-US" sz="1400" b="0" dirty="0">
                <a:latin typeface="Courier New" panose="02070309020205020404" pitchFamily="49" charset="0"/>
                <a:cs typeface="Courier New" panose="02070309020205020404" pitchFamily="49" charset="0"/>
              </a:rPr>
              <a:t>(v);</a:t>
            </a:r>
          </a:p>
          <a:p>
            <a:pPr>
              <a:spcBef>
                <a:spcPts val="200"/>
              </a:spcBef>
            </a:pPr>
            <a:r>
              <a:rPr lang="en-US" sz="1400" dirty="0">
                <a:latin typeface="Courier New" panose="02070309020205020404" pitchFamily="49" charset="0"/>
                <a:cs typeface="Courier New" panose="02070309020205020404" pitchFamily="49" charset="0"/>
              </a:rPr>
              <a:t>   }</a:t>
            </a:r>
            <a:endParaRPr lang="en-US" sz="1400" b="0" dirty="0">
              <a:latin typeface="Courier New" panose="02070309020205020404" pitchFamily="49" charset="0"/>
              <a:cs typeface="Courier New" panose="02070309020205020404" pitchFamily="49" charset="0"/>
            </a:endParaRPr>
          </a:p>
          <a:p>
            <a:pPr>
              <a:spcBef>
                <a:spcPts val="200"/>
              </a:spcBef>
            </a:pPr>
            <a:r>
              <a:rPr lang="en-US" sz="1400" dirty="0">
                <a:latin typeface="Courier New" panose="02070309020205020404" pitchFamily="49" charset="0"/>
                <a:cs typeface="Courier New" panose="02070309020205020404" pitchFamily="49" charset="0"/>
              </a:rPr>
              <a:t>   sort edges in ascending order by weight</a:t>
            </a:r>
          </a:p>
          <a:p>
            <a:pPr>
              <a:spcBef>
                <a:spcPts val="200"/>
              </a:spcBef>
            </a:pPr>
            <a:r>
              <a:rPr lang="en-US" sz="1400" dirty="0">
                <a:latin typeface="Courier New" panose="02070309020205020404" pitchFamily="49" charset="0"/>
                <a:cs typeface="Courier New" panose="02070309020205020404" pitchFamily="49" charset="0"/>
              </a:rPr>
              <a:t>   foreach(edge (u, v)){</a:t>
            </a:r>
          </a:p>
          <a:p>
            <a:pPr>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findMST</a:t>
            </a:r>
            <a:r>
              <a:rPr lang="en-US" sz="1400" dirty="0">
                <a:latin typeface="Courier New" panose="02070309020205020404" pitchFamily="49" charset="0"/>
                <a:cs typeface="Courier New" panose="02070309020205020404" pitchFamily="49" charset="0"/>
              </a:rPr>
              <a:t>(v) is not in </a:t>
            </a:r>
            <a:r>
              <a:rPr lang="en-US" sz="1400" dirty="0" err="1">
                <a:latin typeface="Courier New" panose="02070309020205020404" pitchFamily="49" charset="0"/>
                <a:cs typeface="Courier New" panose="02070309020205020404" pitchFamily="49" charset="0"/>
              </a:rPr>
              <a:t>findMST</a:t>
            </a:r>
            <a:r>
              <a:rPr lang="en-US" sz="1400" dirty="0">
                <a:latin typeface="Courier New" panose="02070309020205020404" pitchFamily="49" charset="0"/>
                <a:cs typeface="Courier New" panose="02070309020205020404" pitchFamily="49" charset="0"/>
              </a:rPr>
              <a:t>(u)){</a:t>
            </a:r>
          </a:p>
          <a:p>
            <a:pPr>
              <a:spcBef>
                <a:spcPts val="200"/>
              </a:spcBef>
            </a:pPr>
            <a:r>
              <a:rPr lang="en-US" sz="1400" dirty="0">
                <a:latin typeface="Courier New" panose="02070309020205020404" pitchFamily="49" charset="0"/>
                <a:cs typeface="Courier New" panose="02070309020205020404" pitchFamily="49" charset="0"/>
              </a:rPr>
              <a:t>         union(u, v)</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3" name="Curved Left Arrow 2">
            <a:extLst>
              <a:ext uri="{FF2B5EF4-FFF2-40B4-BE49-F238E27FC236}">
                <a16:creationId xmlns:a16="http://schemas.microsoft.com/office/drawing/2014/main" id="{475EB4EF-2CFA-A140-9B54-FD79AAF67658}"/>
              </a:ext>
            </a:extLst>
          </p:cNvPr>
          <p:cNvSpPr/>
          <p:nvPr/>
        </p:nvSpPr>
        <p:spPr>
          <a:xfrm>
            <a:off x="6763657" y="2801257"/>
            <a:ext cx="624114" cy="156754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920B0028-227A-2846-9B72-428B00303C67}"/>
              </a:ext>
            </a:extLst>
          </p:cNvPr>
          <p:cNvSpPr txBox="1"/>
          <p:nvPr/>
        </p:nvSpPr>
        <p:spPr>
          <a:xfrm>
            <a:off x="3697816" y="4184134"/>
            <a:ext cx="1524263" cy="369332"/>
          </a:xfrm>
          <a:prstGeom prst="rect">
            <a:avLst/>
          </a:prstGeom>
          <a:noFill/>
        </p:spPr>
        <p:txBody>
          <a:bodyPr wrap="none" rtlCol="0">
            <a:spAutoFit/>
          </a:bodyPr>
          <a:lstStyle/>
          <a:p>
            <a:r>
              <a:rPr lang="en-US" b="1" dirty="0">
                <a:solidFill>
                  <a:srgbClr val="B6A479"/>
                </a:solidFill>
              </a:rPr>
              <a:t>+V(</a:t>
            </a:r>
            <a:r>
              <a:rPr lang="en-US" b="1" dirty="0" err="1">
                <a:solidFill>
                  <a:srgbClr val="B6A479"/>
                </a:solidFill>
              </a:rPr>
              <a:t>makeMST</a:t>
            </a:r>
            <a:r>
              <a:rPr lang="en-US" b="1" dirty="0">
                <a:solidFill>
                  <a:srgbClr val="B6A479"/>
                </a:solidFill>
              </a:rPr>
              <a:t>)</a:t>
            </a:r>
          </a:p>
        </p:txBody>
      </p:sp>
      <p:sp>
        <p:nvSpPr>
          <p:cNvPr id="6" name="Right Brace 5">
            <a:extLst>
              <a:ext uri="{FF2B5EF4-FFF2-40B4-BE49-F238E27FC236}">
                <a16:creationId xmlns:a16="http://schemas.microsoft.com/office/drawing/2014/main" id="{C53A2F44-1E32-EE48-B8D2-BB94A09C8B12}"/>
              </a:ext>
            </a:extLst>
          </p:cNvPr>
          <p:cNvSpPr/>
          <p:nvPr/>
        </p:nvSpPr>
        <p:spPr>
          <a:xfrm>
            <a:off x="3399819" y="4078514"/>
            <a:ext cx="297997" cy="609600"/>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D7826140-B1C4-F145-8FDC-2B06D6683314}"/>
              </a:ext>
            </a:extLst>
          </p:cNvPr>
          <p:cNvSpPr txBox="1"/>
          <p:nvPr/>
        </p:nvSpPr>
        <p:spPr>
          <a:xfrm>
            <a:off x="5040387" y="4729936"/>
            <a:ext cx="813043" cy="369332"/>
          </a:xfrm>
          <a:prstGeom prst="rect">
            <a:avLst/>
          </a:prstGeom>
          <a:noFill/>
        </p:spPr>
        <p:txBody>
          <a:bodyPr wrap="none" rtlCol="0">
            <a:spAutoFit/>
          </a:bodyPr>
          <a:lstStyle/>
          <a:p>
            <a:r>
              <a:rPr lang="en-US" b="1" dirty="0">
                <a:solidFill>
                  <a:srgbClr val="B6A479"/>
                </a:solidFill>
              </a:rPr>
              <a:t>+</a:t>
            </a:r>
            <a:r>
              <a:rPr lang="en-US" b="1" dirty="0" err="1">
                <a:solidFill>
                  <a:srgbClr val="B6A479"/>
                </a:solidFill>
              </a:rPr>
              <a:t>ElogE</a:t>
            </a:r>
            <a:endParaRPr lang="en-US" b="1" dirty="0">
              <a:solidFill>
                <a:srgbClr val="B6A479"/>
              </a:solidFill>
            </a:endParaRPr>
          </a:p>
        </p:txBody>
      </p:sp>
      <p:sp>
        <p:nvSpPr>
          <p:cNvPr id="10" name="TextBox 9">
            <a:extLst>
              <a:ext uri="{FF2B5EF4-FFF2-40B4-BE49-F238E27FC236}">
                <a16:creationId xmlns:a16="http://schemas.microsoft.com/office/drawing/2014/main" id="{C162657D-925B-3C42-8063-FD70B3691B03}"/>
              </a:ext>
            </a:extLst>
          </p:cNvPr>
          <p:cNvSpPr txBox="1"/>
          <p:nvPr/>
        </p:nvSpPr>
        <p:spPr>
          <a:xfrm>
            <a:off x="5607729" y="5350888"/>
            <a:ext cx="2243884" cy="369332"/>
          </a:xfrm>
          <a:prstGeom prst="rect">
            <a:avLst/>
          </a:prstGeom>
          <a:noFill/>
        </p:spPr>
        <p:txBody>
          <a:bodyPr wrap="none" rtlCol="0">
            <a:spAutoFit/>
          </a:bodyPr>
          <a:lstStyle/>
          <a:p>
            <a:r>
              <a:rPr lang="en-US" b="1" dirty="0">
                <a:solidFill>
                  <a:srgbClr val="B6A479"/>
                </a:solidFill>
              </a:rPr>
              <a:t>+E(2findMST + union)</a:t>
            </a:r>
          </a:p>
        </p:txBody>
      </p:sp>
      <p:sp>
        <p:nvSpPr>
          <p:cNvPr id="11" name="Right Brace 10">
            <a:extLst>
              <a:ext uri="{FF2B5EF4-FFF2-40B4-BE49-F238E27FC236}">
                <a16:creationId xmlns:a16="http://schemas.microsoft.com/office/drawing/2014/main" id="{9B104F90-B5C1-344B-B836-469605A03B1D}"/>
              </a:ext>
            </a:extLst>
          </p:cNvPr>
          <p:cNvSpPr/>
          <p:nvPr/>
        </p:nvSpPr>
        <p:spPr>
          <a:xfrm>
            <a:off x="5225974" y="5082105"/>
            <a:ext cx="294670" cy="940558"/>
          </a:xfrm>
          <a:prstGeom prst="rightBrace">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2CD79A14-8633-F84E-B6CB-0EB02FD26017}"/>
              </a:ext>
            </a:extLst>
          </p:cNvPr>
          <p:cNvSpPr txBox="1"/>
          <p:nvPr/>
        </p:nvSpPr>
        <p:spPr>
          <a:xfrm>
            <a:off x="2726796" y="5454652"/>
            <a:ext cx="412292" cy="369332"/>
          </a:xfrm>
          <a:prstGeom prst="rect">
            <a:avLst/>
          </a:prstGeom>
          <a:noFill/>
        </p:spPr>
        <p:txBody>
          <a:bodyPr wrap="none" rtlCol="0">
            <a:spAutoFit/>
          </a:bodyPr>
          <a:lstStyle/>
          <a:p>
            <a:r>
              <a:rPr lang="en-US" b="1" dirty="0">
                <a:solidFill>
                  <a:srgbClr val="B6A479"/>
                </a:solidFill>
              </a:rPr>
              <a:t>+?</a:t>
            </a:r>
          </a:p>
        </p:txBody>
      </p:sp>
      <p:sp>
        <p:nvSpPr>
          <p:cNvPr id="13" name="TextBox 12">
            <a:extLst>
              <a:ext uri="{FF2B5EF4-FFF2-40B4-BE49-F238E27FC236}">
                <a16:creationId xmlns:a16="http://schemas.microsoft.com/office/drawing/2014/main" id="{465A3227-BD87-6246-8295-21BA91017D7C}"/>
              </a:ext>
            </a:extLst>
          </p:cNvPr>
          <p:cNvSpPr txBox="1"/>
          <p:nvPr/>
        </p:nvSpPr>
        <p:spPr>
          <a:xfrm>
            <a:off x="4935806" y="5233372"/>
            <a:ext cx="412292" cy="369332"/>
          </a:xfrm>
          <a:prstGeom prst="rect">
            <a:avLst/>
          </a:prstGeom>
          <a:noFill/>
        </p:spPr>
        <p:txBody>
          <a:bodyPr wrap="none" rtlCol="0">
            <a:spAutoFit/>
          </a:bodyPr>
          <a:lstStyle/>
          <a:p>
            <a:r>
              <a:rPr lang="en-US" b="1" dirty="0">
                <a:solidFill>
                  <a:srgbClr val="B6A479"/>
                </a:solidFill>
              </a:rPr>
              <a:t>+?</a:t>
            </a:r>
          </a:p>
        </p:txBody>
      </p:sp>
      <p:sp>
        <p:nvSpPr>
          <p:cNvPr id="14" name="TextBox 13">
            <a:extLst>
              <a:ext uri="{FF2B5EF4-FFF2-40B4-BE49-F238E27FC236}">
                <a16:creationId xmlns:a16="http://schemas.microsoft.com/office/drawing/2014/main" id="{C65167FC-9E04-0B4F-8BA7-19B420913F03}"/>
              </a:ext>
            </a:extLst>
          </p:cNvPr>
          <p:cNvSpPr txBox="1"/>
          <p:nvPr/>
        </p:nvSpPr>
        <p:spPr>
          <a:xfrm>
            <a:off x="2308589" y="4261265"/>
            <a:ext cx="412292" cy="369332"/>
          </a:xfrm>
          <a:prstGeom prst="rect">
            <a:avLst/>
          </a:prstGeom>
          <a:noFill/>
        </p:spPr>
        <p:txBody>
          <a:bodyPr wrap="none" rtlCol="0">
            <a:spAutoFit/>
          </a:bodyPr>
          <a:lstStyle/>
          <a:p>
            <a:r>
              <a:rPr lang="en-US" b="1" dirty="0">
                <a:solidFill>
                  <a:srgbClr val="B6A479"/>
                </a:solidFill>
              </a:rPr>
              <a:t>+?</a:t>
            </a:r>
          </a:p>
        </p:txBody>
      </p:sp>
      <p:sp>
        <p:nvSpPr>
          <p:cNvPr id="15" name="TextBox 14">
            <a:extLst>
              <a:ext uri="{FF2B5EF4-FFF2-40B4-BE49-F238E27FC236}">
                <a16:creationId xmlns:a16="http://schemas.microsoft.com/office/drawing/2014/main" id="{ED6F1B2D-E8FD-0F41-AAE2-E57C59141E98}"/>
              </a:ext>
            </a:extLst>
          </p:cNvPr>
          <p:cNvSpPr txBox="1"/>
          <p:nvPr/>
        </p:nvSpPr>
        <p:spPr>
          <a:xfrm>
            <a:off x="7794991" y="4796890"/>
            <a:ext cx="3530582" cy="923330"/>
          </a:xfrm>
          <a:prstGeom prst="rect">
            <a:avLst/>
          </a:prstGeom>
          <a:noFill/>
          <a:ln>
            <a:solidFill>
              <a:srgbClr val="B6A479"/>
            </a:solidFill>
          </a:ln>
        </p:spPr>
        <p:txBody>
          <a:bodyPr wrap="none" rtlCol="0">
            <a:spAutoFit/>
          </a:bodyPr>
          <a:lstStyle/>
          <a:p>
            <a:r>
              <a:rPr lang="en-US" dirty="0">
                <a:solidFill>
                  <a:srgbClr val="B6A479"/>
                </a:solidFill>
              </a:rPr>
              <a:t>How many times will we call union?</a:t>
            </a:r>
          </a:p>
          <a:p>
            <a:r>
              <a:rPr lang="en-US" dirty="0">
                <a:solidFill>
                  <a:srgbClr val="B6A479"/>
                </a:solidFill>
              </a:rPr>
              <a:t>V – 1</a:t>
            </a:r>
          </a:p>
          <a:p>
            <a:r>
              <a:rPr lang="en-US" dirty="0">
                <a:solidFill>
                  <a:srgbClr val="B6A479"/>
                </a:solidFill>
              </a:rPr>
              <a:t>-&gt;</a:t>
            </a:r>
            <a:r>
              <a:rPr lang="en-US" b="1" dirty="0">
                <a:solidFill>
                  <a:srgbClr val="B6A479"/>
                </a:solidFill>
              </a:rPr>
              <a:t> +</a:t>
            </a:r>
            <a:r>
              <a:rPr lang="en-US" b="1" dirty="0" err="1">
                <a:solidFill>
                  <a:srgbClr val="B6A479"/>
                </a:solidFill>
              </a:rPr>
              <a:t>Vunion</a:t>
            </a:r>
            <a:r>
              <a:rPr lang="en-US" b="1" dirty="0">
                <a:solidFill>
                  <a:srgbClr val="B6A479"/>
                </a:solidFill>
              </a:rPr>
              <a:t> + </a:t>
            </a:r>
            <a:r>
              <a:rPr lang="en-US" b="1" dirty="0" err="1">
                <a:solidFill>
                  <a:srgbClr val="B6A479"/>
                </a:solidFill>
              </a:rPr>
              <a:t>EfindMST</a:t>
            </a:r>
            <a:endParaRPr lang="en-US" b="1" dirty="0">
              <a:solidFill>
                <a:srgbClr val="B6A479"/>
              </a:solidFill>
            </a:endParaRPr>
          </a:p>
        </p:txBody>
      </p:sp>
    </p:spTree>
    <p:extLst>
      <p:ext uri="{BB962C8B-B14F-4D97-AF65-F5344CB8AC3E}">
        <p14:creationId xmlns:p14="http://schemas.microsoft.com/office/powerpoint/2010/main" val="10175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500"/>
                                        <p:tgtEl>
                                          <p:spTgt spid="1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xEl>
                                              <p:pRg st="1" end="1"/>
                                            </p:txEl>
                                          </p:spTgt>
                                        </p:tgtEl>
                                        <p:attrNameLst>
                                          <p:attrName>style.visibility</p:attrName>
                                        </p:attrNameLst>
                                      </p:cBhvr>
                                      <p:to>
                                        <p:strVal val="visible"/>
                                      </p:to>
                                    </p:set>
                                    <p:animEffect transition="in" filter="fade">
                                      <p:cBhvr>
                                        <p:cTn id="46" dur="500"/>
                                        <p:tgtEl>
                                          <p:spTgt spid="15">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
                                            <p:txEl>
                                              <p:pRg st="2" end="2"/>
                                            </p:txEl>
                                          </p:spTgt>
                                        </p:tgtEl>
                                        <p:attrNameLst>
                                          <p:attrName>style.visibility</p:attrName>
                                        </p:attrNameLst>
                                      </p:cBhvr>
                                      <p:to>
                                        <p:strVal val="visible"/>
                                      </p:to>
                                    </p:set>
                                    <p:animEffect transition="in" filter="fade">
                                      <p:cBhvr>
                                        <p:cTn id="51"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8" grpId="0"/>
      <p:bldP spid="6" grpId="0" animBg="1"/>
      <p:bldP spid="9" grpId="0"/>
      <p:bldP spid="10" grpId="0"/>
      <p:bldP spid="11" grpId="0" animBg="1"/>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775" y="3262680"/>
            <a:ext cx="6692585" cy="590415"/>
          </a:xfrm>
        </p:spPr>
        <p:txBody>
          <a:bodyPr/>
          <a:lstStyle/>
          <a:p>
            <a:r>
              <a:rPr lang="en-US" dirty="0"/>
              <a:t>Appendix: MST Properties, Another MST Application</a:t>
            </a:r>
          </a:p>
        </p:txBody>
      </p:sp>
      <p:sp>
        <p:nvSpPr>
          <p:cNvPr id="3" name="Footer Placeholder 2"/>
          <p:cNvSpPr>
            <a:spLocks noGrp="1"/>
          </p:cNvSpPr>
          <p:nvPr>
            <p:ph type="ftr" sz="quarter" idx="11"/>
          </p:nvPr>
        </p:nvSpPr>
        <p:spPr/>
        <p:txBody>
          <a:bodyPr/>
          <a:lstStyle/>
          <a:p>
            <a:r>
              <a:rPr lang="en-US"/>
              <a:t>CSE 373 SP 18 - Kasey Champion</a:t>
            </a:r>
            <a:endParaRPr lang="en-US" dirty="0"/>
          </a:p>
        </p:txBody>
      </p:sp>
      <p:sp>
        <p:nvSpPr>
          <p:cNvPr id="4" name="Slide Number Placeholder 3"/>
          <p:cNvSpPr>
            <a:spLocks noGrp="1"/>
          </p:cNvSpPr>
          <p:nvPr>
            <p:ph type="sldNum" sz="quarter" idx="12"/>
          </p:nvPr>
        </p:nvSpPr>
        <p:spPr/>
        <p:txBody>
          <a:bodyPr/>
          <a:lstStyle/>
          <a:p>
            <a:fld id="{659665DE-58FC-41F4-AC58-2C90A5E00527}" type="slidenum">
              <a:rPr lang="en-US" smtClean="0"/>
              <a:pPr/>
              <a:t>19</a:t>
            </a:fld>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1816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8D78-5047-C24E-89FF-55762160CB5C}"/>
              </a:ext>
            </a:extLst>
          </p:cNvPr>
          <p:cNvSpPr>
            <a:spLocks noGrp="1"/>
          </p:cNvSpPr>
          <p:nvPr>
            <p:ph type="title"/>
          </p:nvPr>
        </p:nvSpPr>
        <p:spPr/>
        <p:txBody>
          <a:bodyPr/>
          <a:lstStyle/>
          <a:p>
            <a:r>
              <a:rPr lang="en-US" dirty="0" err="1"/>
              <a:t>Administriva</a:t>
            </a:r>
            <a:endParaRPr lang="en-US" dirty="0"/>
          </a:p>
        </p:txBody>
      </p:sp>
      <p:sp>
        <p:nvSpPr>
          <p:cNvPr id="3" name="Content Placeholder 2">
            <a:extLst>
              <a:ext uri="{FF2B5EF4-FFF2-40B4-BE49-F238E27FC236}">
                <a16:creationId xmlns:a16="http://schemas.microsoft.com/office/drawing/2014/main" id="{78C85FC6-F9E7-1C43-96AF-C877AEF0237C}"/>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1304E4E0-7304-AF49-9BAE-A6DCB0BE9458}"/>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63F2150B-F981-E24F-B4CF-E1C57CC4BB56}"/>
              </a:ext>
            </a:extLst>
          </p:cNvPr>
          <p:cNvSpPr>
            <a:spLocks noGrp="1"/>
          </p:cNvSpPr>
          <p:nvPr>
            <p:ph type="sldNum" sz="quarter" idx="12"/>
          </p:nvPr>
        </p:nvSpPr>
        <p:spPr/>
        <p:txBody>
          <a:bodyPr/>
          <a:lstStyle/>
          <a:p>
            <a:fld id="{659665DE-58FC-41F4-AC58-2C90A5E00527}" type="slidenum">
              <a:rPr lang="en-US" smtClean="0"/>
              <a:t>2</a:t>
            </a:fld>
            <a:endParaRPr lang="en-US"/>
          </a:p>
        </p:txBody>
      </p:sp>
    </p:spTree>
    <p:extLst>
      <p:ext uri="{BB962C8B-B14F-4D97-AF65-F5344CB8AC3E}">
        <p14:creationId xmlns:p14="http://schemas.microsoft.com/office/powerpoint/2010/main" val="3692008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103FC-3B06-441C-813E-A92C14FEEF3F}"/>
              </a:ext>
            </a:extLst>
          </p:cNvPr>
          <p:cNvSpPr>
            <a:spLocks noGrp="1"/>
          </p:cNvSpPr>
          <p:nvPr>
            <p:ph type="title"/>
          </p:nvPr>
        </p:nvSpPr>
        <p:spPr/>
        <p:txBody>
          <a:bodyPr>
            <a:normAutofit/>
          </a:bodyPr>
          <a:lstStyle/>
          <a:p>
            <a:r>
              <a:rPr lang="en-US" dirty="0"/>
              <a:t>Why do all of these MST Algorithms Work?</a:t>
            </a:r>
          </a:p>
        </p:txBody>
      </p:sp>
      <p:sp>
        <p:nvSpPr>
          <p:cNvPr id="3" name="Content Placeholder 2">
            <a:extLst>
              <a:ext uri="{FF2B5EF4-FFF2-40B4-BE49-F238E27FC236}">
                <a16:creationId xmlns:a16="http://schemas.microsoft.com/office/drawing/2014/main" id="{7EAC890B-2537-437A-9F0A-62A84DD3E99C}"/>
              </a:ext>
            </a:extLst>
          </p:cNvPr>
          <p:cNvSpPr>
            <a:spLocks noGrp="1"/>
          </p:cNvSpPr>
          <p:nvPr>
            <p:ph idx="1"/>
          </p:nvPr>
        </p:nvSpPr>
        <p:spPr/>
        <p:txBody>
          <a:bodyPr/>
          <a:lstStyle/>
          <a:p>
            <a:r>
              <a:rPr lang="en-US" dirty="0"/>
              <a:t>MSTs satisfy two very useful properties:</a:t>
            </a:r>
          </a:p>
          <a:p>
            <a:r>
              <a:rPr lang="en-US" b="1" dirty="0"/>
              <a:t>Cycle Property: </a:t>
            </a:r>
            <a:r>
              <a:rPr lang="en-US" dirty="0"/>
              <a:t>The heaviest edge along a cycle is NEVER part of an MST.</a:t>
            </a:r>
          </a:p>
          <a:p>
            <a:r>
              <a:rPr lang="en-US" b="1" dirty="0"/>
              <a:t>Cut Property: </a:t>
            </a:r>
            <a:r>
              <a:rPr lang="en-US" dirty="0"/>
              <a:t>Split the vertices of the graph any way you want into two sets A and B. The lightest edge with one endpoint in A and the other in B is ALWAYS part of an MST. </a:t>
            </a:r>
          </a:p>
          <a:p>
            <a:endParaRPr lang="en-US" b="1" dirty="0"/>
          </a:p>
          <a:p>
            <a:r>
              <a:rPr lang="en-US" dirty="0"/>
              <a:t>Whenever you add an edge to a tree you create exactly one cycle, you can then remove any edge from that cycle and get another tree out. </a:t>
            </a:r>
          </a:p>
          <a:p>
            <a:r>
              <a:rPr lang="en-US" dirty="0"/>
              <a:t>This observation, combined with the cycle and cut properties form the basis of all of the greedy algorithms for MSTs.</a:t>
            </a:r>
          </a:p>
        </p:txBody>
      </p:sp>
      <p:sp>
        <p:nvSpPr>
          <p:cNvPr id="4" name="Footer Placeholder 3">
            <a:extLst>
              <a:ext uri="{FF2B5EF4-FFF2-40B4-BE49-F238E27FC236}">
                <a16:creationId xmlns:a16="http://schemas.microsoft.com/office/drawing/2014/main" id="{504C63AC-EC8B-4DD2-95B4-78E8F70236A5}"/>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D3D6947-B626-4526-BA8F-76E3B73BEE91}"/>
              </a:ext>
            </a:extLst>
          </p:cNvPr>
          <p:cNvSpPr>
            <a:spLocks noGrp="1"/>
          </p:cNvSpPr>
          <p:nvPr>
            <p:ph type="sldNum" sz="quarter" idx="12"/>
          </p:nvPr>
        </p:nvSpPr>
        <p:spPr/>
        <p:txBody>
          <a:bodyPr/>
          <a:lstStyle/>
          <a:p>
            <a:fld id="{659665DE-58FC-41F4-AC58-2C90A5E00527}" type="slidenum">
              <a:rPr lang="en-US" smtClean="0"/>
              <a:t>20</a:t>
            </a:fld>
            <a:endParaRPr lang="en-US"/>
          </a:p>
        </p:txBody>
      </p:sp>
    </p:spTree>
    <p:extLst>
      <p:ext uri="{BB962C8B-B14F-4D97-AF65-F5344CB8AC3E}">
        <p14:creationId xmlns:p14="http://schemas.microsoft.com/office/powerpoint/2010/main" val="3380983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More MST application	</a:t>
            </a:r>
          </a:p>
        </p:txBody>
      </p:sp>
      <p:sp>
        <p:nvSpPr>
          <p:cNvPr id="3" name="Content Placeholder 2"/>
          <p:cNvSpPr>
            <a:spLocks noGrp="1"/>
          </p:cNvSpPr>
          <p:nvPr>
            <p:ph idx="1"/>
          </p:nvPr>
        </p:nvSpPr>
        <p:spPr>
          <a:xfrm>
            <a:off x="575240" y="1463857"/>
            <a:ext cx="11187258" cy="3356337"/>
          </a:xfrm>
        </p:spPr>
        <p:txBody>
          <a:bodyPr/>
          <a:lstStyle/>
          <a:p>
            <a:r>
              <a:rPr lang="en-US" dirty="0"/>
              <a:t>Let’s say you’re building a new building. </a:t>
            </a:r>
          </a:p>
          <a:p>
            <a:r>
              <a:rPr lang="en-US" dirty="0"/>
              <a:t>There are very important building donors coming to visit TOMORROW, </a:t>
            </a:r>
          </a:p>
          <a:p>
            <a:pPr lvl="1"/>
            <a:r>
              <a:rPr lang="en-US" dirty="0"/>
              <a:t>and the hallways are not finished. </a:t>
            </a:r>
          </a:p>
          <a:p>
            <a:r>
              <a:rPr lang="en-US" dirty="0"/>
              <a:t>You have n rooms you need to show them, connected by the unfinished hallways.</a:t>
            </a:r>
          </a:p>
          <a:p>
            <a:r>
              <a:rPr lang="en-US" dirty="0"/>
              <a:t>Thanks to your generous donors you have n-1 construction crews, so you can assign one to each of that many hallways. </a:t>
            </a:r>
          </a:p>
          <a:p>
            <a:pPr lvl="1"/>
            <a:r>
              <a:rPr lang="en-US" dirty="0"/>
              <a:t>Sadly the hallways are narrow and you can’t have multiple crews working on the same hallway. </a:t>
            </a:r>
          </a:p>
          <a:p>
            <a:r>
              <a:rPr lang="en-US" dirty="0"/>
              <a:t>Can you finish enough hallways in time to give them a tour?</a:t>
            </a:r>
          </a:p>
          <a:p>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21</a:t>
            </a:fld>
            <a:endParaRPr lang="en-US"/>
          </a:p>
        </p:txBody>
      </p:sp>
      <p:sp>
        <p:nvSpPr>
          <p:cNvPr id="6" name="Rectangle 5"/>
          <p:cNvSpPr/>
          <p:nvPr/>
        </p:nvSpPr>
        <p:spPr>
          <a:xfrm>
            <a:off x="568125" y="4795525"/>
            <a:ext cx="6111311" cy="172550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000" b="1" dirty="0"/>
              <a:t>Given</a:t>
            </a:r>
            <a:r>
              <a:rPr lang="en-US" sz="2000" dirty="0"/>
              <a:t>: an undirected, weighted graph G</a:t>
            </a:r>
          </a:p>
          <a:p>
            <a:r>
              <a:rPr lang="en-US" sz="2000" b="1" dirty="0"/>
              <a:t>Find</a:t>
            </a:r>
            <a:r>
              <a:rPr lang="en-US" sz="2000" dirty="0"/>
              <a:t>: A spanning tree such that the weight of the maximum edge is minimized.</a:t>
            </a:r>
          </a:p>
        </p:txBody>
      </p:sp>
      <p:sp>
        <p:nvSpPr>
          <p:cNvPr id="7" name="Rectangle 6"/>
          <p:cNvSpPr/>
          <p:nvPr/>
        </p:nvSpPr>
        <p:spPr>
          <a:xfrm>
            <a:off x="568125" y="479552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a:t>
            </a:r>
            <a:r>
              <a:rPr lang="en-US" sz="2000" b="1" dirty="0">
                <a:solidFill>
                  <a:srgbClr val="B6A479"/>
                </a:solidFill>
              </a:rPr>
              <a:t>Bottleneck</a:t>
            </a:r>
            <a:r>
              <a:rPr lang="en-US" sz="2000" b="1" dirty="0"/>
              <a:t> Spanning Tree Problem</a:t>
            </a:r>
          </a:p>
        </p:txBody>
      </p:sp>
    </p:spTree>
    <p:extLst>
      <p:ext uri="{BB962C8B-B14F-4D97-AF65-F5344CB8AC3E}">
        <p14:creationId xmlns:p14="http://schemas.microsoft.com/office/powerpoint/2010/main" val="356888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MSTs and MBSTs</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a:xfrm>
            <a:off x="11549151" y="6521028"/>
            <a:ext cx="421923" cy="274320"/>
          </a:xfrm>
        </p:spPr>
        <p:txBody>
          <a:bodyPr/>
          <a:lstStyle/>
          <a:p>
            <a:fld id="{659665DE-58FC-41F4-AC58-2C90A5E00527}" type="slidenum">
              <a:rPr lang="en-US" smtClean="0"/>
              <a:t>22</a:t>
            </a:fld>
            <a:endParaRPr lang="en-US"/>
          </a:p>
        </p:txBody>
      </p:sp>
      <p:sp>
        <p:nvSpPr>
          <p:cNvPr id="6" name="Rectangle 5"/>
          <p:cNvSpPr/>
          <p:nvPr/>
        </p:nvSpPr>
        <p:spPr>
          <a:xfrm>
            <a:off x="5936971" y="1595120"/>
            <a:ext cx="6111311" cy="172550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000" b="1" dirty="0"/>
              <a:t>Given</a:t>
            </a:r>
            <a:r>
              <a:rPr lang="en-US" sz="2000" dirty="0"/>
              <a:t>: an undirected, weighted graph G</a:t>
            </a:r>
          </a:p>
          <a:p>
            <a:r>
              <a:rPr lang="en-US" sz="2000" b="1" dirty="0"/>
              <a:t>Find</a:t>
            </a:r>
            <a:r>
              <a:rPr lang="en-US" sz="2000" dirty="0"/>
              <a:t>: A spanning tree such that the weight of the maximum edge is minimized.</a:t>
            </a:r>
          </a:p>
        </p:txBody>
      </p:sp>
      <p:sp>
        <p:nvSpPr>
          <p:cNvPr id="7" name="Rectangle 6"/>
          <p:cNvSpPr/>
          <p:nvPr/>
        </p:nvSpPr>
        <p:spPr>
          <a:xfrm>
            <a:off x="5936971" y="1595121"/>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a:t>
            </a:r>
            <a:r>
              <a:rPr lang="en-US" sz="2000" b="1" dirty="0">
                <a:solidFill>
                  <a:srgbClr val="B6A479"/>
                </a:solidFill>
              </a:rPr>
              <a:t>Bottleneck</a:t>
            </a:r>
            <a:r>
              <a:rPr lang="en-US" sz="2000" b="1" dirty="0"/>
              <a:t> Spanning Tree Problem</a:t>
            </a:r>
          </a:p>
        </p:txBody>
      </p:sp>
      <p:sp>
        <p:nvSpPr>
          <p:cNvPr id="8" name="Rectangle 7"/>
          <p:cNvSpPr/>
          <p:nvPr/>
        </p:nvSpPr>
        <p:spPr>
          <a:xfrm>
            <a:off x="189303" y="1568998"/>
            <a:ext cx="5628165" cy="175306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000" b="1" dirty="0"/>
          </a:p>
          <a:p>
            <a:r>
              <a:rPr lang="en-US" sz="2000" b="1" dirty="0"/>
              <a:t>Given</a:t>
            </a:r>
            <a:r>
              <a:rPr lang="en-US" sz="2000" dirty="0"/>
              <a:t>: an undirected, weighted graph G</a:t>
            </a:r>
          </a:p>
          <a:p>
            <a:r>
              <a:rPr lang="en-US" sz="2000" b="1" dirty="0"/>
              <a:t>Find</a:t>
            </a:r>
            <a:r>
              <a:rPr lang="en-US" sz="2000" dirty="0"/>
              <a:t>: A minimum-weight set of edges such that you can get from any vertex of G to any other on only those edges.</a:t>
            </a:r>
          </a:p>
        </p:txBody>
      </p:sp>
      <p:sp>
        <p:nvSpPr>
          <p:cNvPr id="9" name="Rectangle 8"/>
          <p:cNvSpPr/>
          <p:nvPr/>
        </p:nvSpPr>
        <p:spPr>
          <a:xfrm>
            <a:off x="189303" y="1568999"/>
            <a:ext cx="5619393"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Spanning Tree Problem</a:t>
            </a:r>
          </a:p>
        </p:txBody>
      </p:sp>
      <p:sp>
        <p:nvSpPr>
          <p:cNvPr id="11" name="Oval 10">
            <a:extLst>
              <a:ext uri="{FF2B5EF4-FFF2-40B4-BE49-F238E27FC236}">
                <a16:creationId xmlns:a16="http://schemas.microsoft.com/office/drawing/2014/main" id="{565F4DFE-CB35-4168-ABF8-1D7A9BBFC0C4}"/>
              </a:ext>
            </a:extLst>
          </p:cNvPr>
          <p:cNvSpPr/>
          <p:nvPr/>
        </p:nvSpPr>
        <p:spPr>
          <a:xfrm>
            <a:off x="6680025" y="4306496"/>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3" name="Oval 12">
            <a:extLst>
              <a:ext uri="{FF2B5EF4-FFF2-40B4-BE49-F238E27FC236}">
                <a16:creationId xmlns:a16="http://schemas.microsoft.com/office/drawing/2014/main" id="{7F162FD8-3E78-456B-BB14-BDCE6FBA2ECF}"/>
              </a:ext>
            </a:extLst>
          </p:cNvPr>
          <p:cNvSpPr/>
          <p:nvPr/>
        </p:nvSpPr>
        <p:spPr>
          <a:xfrm>
            <a:off x="7983028" y="5211082"/>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5" name="Oval 14">
            <a:extLst>
              <a:ext uri="{FF2B5EF4-FFF2-40B4-BE49-F238E27FC236}">
                <a16:creationId xmlns:a16="http://schemas.microsoft.com/office/drawing/2014/main" id="{CE51C7C4-B55B-403F-87FE-AD499899A667}"/>
              </a:ext>
            </a:extLst>
          </p:cNvPr>
          <p:cNvSpPr/>
          <p:nvPr/>
        </p:nvSpPr>
        <p:spPr>
          <a:xfrm>
            <a:off x="10310256" y="3500482"/>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6" name="Oval 15">
            <a:extLst>
              <a:ext uri="{FF2B5EF4-FFF2-40B4-BE49-F238E27FC236}">
                <a16:creationId xmlns:a16="http://schemas.microsoft.com/office/drawing/2014/main" id="{19D7B0C3-CCAE-4D94-B9BB-71BEFB80BFD8}"/>
              </a:ext>
            </a:extLst>
          </p:cNvPr>
          <p:cNvSpPr/>
          <p:nvPr/>
        </p:nvSpPr>
        <p:spPr>
          <a:xfrm>
            <a:off x="8092517" y="412615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8" name="Straight Connector 17">
            <a:extLst>
              <a:ext uri="{FF2B5EF4-FFF2-40B4-BE49-F238E27FC236}">
                <a16:creationId xmlns:a16="http://schemas.microsoft.com/office/drawing/2014/main" id="{C728B529-FC04-4B2F-B0B9-AC5A773CAFE2}"/>
              </a:ext>
            </a:extLst>
          </p:cNvPr>
          <p:cNvCxnSpPr>
            <a:stCxn id="11" idx="5"/>
            <a:endCxn id="13" idx="2"/>
          </p:cNvCxnSpPr>
          <p:nvPr/>
        </p:nvCxnSpPr>
        <p:spPr>
          <a:xfrm>
            <a:off x="6923928" y="4545191"/>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FB3A08A-BD82-4A3E-B941-3C684B7E3A95}"/>
              </a:ext>
            </a:extLst>
          </p:cNvPr>
          <p:cNvCxnSpPr>
            <a:stCxn id="13" idx="0"/>
            <a:endCxn id="16" idx="4"/>
          </p:cNvCxnSpPr>
          <p:nvPr/>
        </p:nvCxnSpPr>
        <p:spPr>
          <a:xfrm flipV="1">
            <a:off x="8125903" y="4405806"/>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58C2D2-F112-4C50-B1DD-A30A0CB4F594}"/>
              </a:ext>
            </a:extLst>
          </p:cNvPr>
          <p:cNvCxnSpPr>
            <a:stCxn id="16" idx="2"/>
            <a:endCxn id="11" idx="6"/>
          </p:cNvCxnSpPr>
          <p:nvPr/>
        </p:nvCxnSpPr>
        <p:spPr>
          <a:xfrm flipH="1">
            <a:off x="6965775" y="4265982"/>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663D041-1C25-44CE-ABEF-9E1DC32FEEF8}"/>
              </a:ext>
            </a:extLst>
          </p:cNvPr>
          <p:cNvCxnSpPr>
            <a:stCxn id="16" idx="7"/>
            <a:endCxn id="15" idx="2"/>
          </p:cNvCxnSpPr>
          <p:nvPr/>
        </p:nvCxnSpPr>
        <p:spPr>
          <a:xfrm flipV="1">
            <a:off x="8336420" y="3640307"/>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38C915-248E-4E31-BBA5-E80A85791BBD}"/>
              </a:ext>
            </a:extLst>
          </p:cNvPr>
          <p:cNvCxnSpPr>
            <a:stCxn id="15" idx="3"/>
            <a:endCxn id="13" idx="7"/>
          </p:cNvCxnSpPr>
          <p:nvPr/>
        </p:nvCxnSpPr>
        <p:spPr>
          <a:xfrm flipH="1">
            <a:off x="8226931" y="3739177"/>
            <a:ext cx="2125172" cy="151285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5DA56DE-5E2D-40C2-96EA-0E3F1F0AD895}"/>
              </a:ext>
            </a:extLst>
          </p:cNvPr>
          <p:cNvSpPr txBox="1"/>
          <p:nvPr/>
        </p:nvSpPr>
        <p:spPr>
          <a:xfrm>
            <a:off x="7472726" y="4006961"/>
            <a:ext cx="317944" cy="369667"/>
          </a:xfrm>
          <a:prstGeom prst="rect">
            <a:avLst/>
          </a:prstGeom>
          <a:noFill/>
        </p:spPr>
        <p:txBody>
          <a:bodyPr wrap="square" rtlCol="0">
            <a:spAutoFit/>
          </a:bodyPr>
          <a:lstStyle/>
          <a:p>
            <a:r>
              <a:rPr lang="en-US" dirty="0"/>
              <a:t>3</a:t>
            </a:r>
          </a:p>
        </p:txBody>
      </p:sp>
      <p:sp>
        <p:nvSpPr>
          <p:cNvPr id="31" name="TextBox 30">
            <a:extLst>
              <a:ext uri="{FF2B5EF4-FFF2-40B4-BE49-F238E27FC236}">
                <a16:creationId xmlns:a16="http://schemas.microsoft.com/office/drawing/2014/main" id="{0A707E7C-DF04-463E-B6A7-EB4A670E1E98}"/>
              </a:ext>
            </a:extLst>
          </p:cNvPr>
          <p:cNvSpPr txBox="1"/>
          <p:nvPr/>
        </p:nvSpPr>
        <p:spPr>
          <a:xfrm>
            <a:off x="7225617" y="4948049"/>
            <a:ext cx="317944" cy="369667"/>
          </a:xfrm>
          <a:prstGeom prst="rect">
            <a:avLst/>
          </a:prstGeom>
          <a:noFill/>
        </p:spPr>
        <p:txBody>
          <a:bodyPr wrap="square" rtlCol="0">
            <a:spAutoFit/>
          </a:bodyPr>
          <a:lstStyle/>
          <a:p>
            <a:r>
              <a:rPr lang="en-US" dirty="0"/>
              <a:t>4</a:t>
            </a:r>
          </a:p>
        </p:txBody>
      </p:sp>
      <p:sp>
        <p:nvSpPr>
          <p:cNvPr id="32" name="TextBox 31">
            <a:extLst>
              <a:ext uri="{FF2B5EF4-FFF2-40B4-BE49-F238E27FC236}">
                <a16:creationId xmlns:a16="http://schemas.microsoft.com/office/drawing/2014/main" id="{75FB6B22-2D22-4B90-9732-B7F8232E0785}"/>
              </a:ext>
            </a:extLst>
          </p:cNvPr>
          <p:cNvSpPr txBox="1"/>
          <p:nvPr/>
        </p:nvSpPr>
        <p:spPr>
          <a:xfrm>
            <a:off x="7912187" y="4549596"/>
            <a:ext cx="317944" cy="369667"/>
          </a:xfrm>
          <a:prstGeom prst="rect">
            <a:avLst/>
          </a:prstGeom>
          <a:noFill/>
        </p:spPr>
        <p:txBody>
          <a:bodyPr wrap="square" rtlCol="0">
            <a:spAutoFit/>
          </a:bodyPr>
          <a:lstStyle/>
          <a:p>
            <a:r>
              <a:rPr lang="en-US" dirty="0"/>
              <a:t>1</a:t>
            </a:r>
          </a:p>
        </p:txBody>
      </p:sp>
      <p:sp>
        <p:nvSpPr>
          <p:cNvPr id="35" name="TextBox 34">
            <a:extLst>
              <a:ext uri="{FF2B5EF4-FFF2-40B4-BE49-F238E27FC236}">
                <a16:creationId xmlns:a16="http://schemas.microsoft.com/office/drawing/2014/main" id="{4D7B4D0B-A855-49E8-8ED0-B56BAA6B8B9E}"/>
              </a:ext>
            </a:extLst>
          </p:cNvPr>
          <p:cNvSpPr txBox="1"/>
          <p:nvPr/>
        </p:nvSpPr>
        <p:spPr>
          <a:xfrm>
            <a:off x="8715374" y="3640306"/>
            <a:ext cx="405270" cy="369332"/>
          </a:xfrm>
          <a:prstGeom prst="rect">
            <a:avLst/>
          </a:prstGeom>
          <a:noFill/>
        </p:spPr>
        <p:txBody>
          <a:bodyPr wrap="square" rtlCol="0">
            <a:spAutoFit/>
          </a:bodyPr>
          <a:lstStyle/>
          <a:p>
            <a:r>
              <a:rPr lang="en-US" dirty="0"/>
              <a:t>2</a:t>
            </a:r>
          </a:p>
        </p:txBody>
      </p:sp>
      <p:sp>
        <p:nvSpPr>
          <p:cNvPr id="38" name="TextBox 37">
            <a:extLst>
              <a:ext uri="{FF2B5EF4-FFF2-40B4-BE49-F238E27FC236}">
                <a16:creationId xmlns:a16="http://schemas.microsoft.com/office/drawing/2014/main" id="{0620E453-FC64-407E-8807-4257C8DEA957}"/>
              </a:ext>
            </a:extLst>
          </p:cNvPr>
          <p:cNvSpPr txBox="1"/>
          <p:nvPr/>
        </p:nvSpPr>
        <p:spPr>
          <a:xfrm>
            <a:off x="9040051" y="4720357"/>
            <a:ext cx="405270" cy="369332"/>
          </a:xfrm>
          <a:prstGeom prst="rect">
            <a:avLst/>
          </a:prstGeom>
          <a:noFill/>
        </p:spPr>
        <p:txBody>
          <a:bodyPr wrap="square" rtlCol="0">
            <a:spAutoFit/>
          </a:bodyPr>
          <a:lstStyle/>
          <a:p>
            <a:r>
              <a:rPr lang="en-US" dirty="0"/>
              <a:t>2</a:t>
            </a:r>
          </a:p>
        </p:txBody>
      </p:sp>
      <p:sp>
        <p:nvSpPr>
          <p:cNvPr id="39" name="Oval 38">
            <a:extLst>
              <a:ext uri="{FF2B5EF4-FFF2-40B4-BE49-F238E27FC236}">
                <a16:creationId xmlns:a16="http://schemas.microsoft.com/office/drawing/2014/main" id="{05FDFB87-E379-4549-860F-59FEC342D4D3}"/>
              </a:ext>
            </a:extLst>
          </p:cNvPr>
          <p:cNvSpPr/>
          <p:nvPr/>
        </p:nvSpPr>
        <p:spPr>
          <a:xfrm>
            <a:off x="1239998" y="441914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40" name="Oval 39">
            <a:extLst>
              <a:ext uri="{FF2B5EF4-FFF2-40B4-BE49-F238E27FC236}">
                <a16:creationId xmlns:a16="http://schemas.microsoft.com/office/drawing/2014/main" id="{E17ED70F-F911-4750-A3A6-4AAC566AF79A}"/>
              </a:ext>
            </a:extLst>
          </p:cNvPr>
          <p:cNvSpPr/>
          <p:nvPr/>
        </p:nvSpPr>
        <p:spPr>
          <a:xfrm>
            <a:off x="2543001" y="532372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1" name="Oval 40">
            <a:extLst>
              <a:ext uri="{FF2B5EF4-FFF2-40B4-BE49-F238E27FC236}">
                <a16:creationId xmlns:a16="http://schemas.microsoft.com/office/drawing/2014/main" id="{52A1DEAD-67CD-4442-AFEC-0638B2D6E8AD}"/>
              </a:ext>
            </a:extLst>
          </p:cNvPr>
          <p:cNvSpPr/>
          <p:nvPr/>
        </p:nvSpPr>
        <p:spPr>
          <a:xfrm>
            <a:off x="4870229" y="361312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42" name="Oval 41">
            <a:extLst>
              <a:ext uri="{FF2B5EF4-FFF2-40B4-BE49-F238E27FC236}">
                <a16:creationId xmlns:a16="http://schemas.microsoft.com/office/drawing/2014/main" id="{3DC06732-4E11-4049-B5D1-5E12FA7086B9}"/>
              </a:ext>
            </a:extLst>
          </p:cNvPr>
          <p:cNvSpPr/>
          <p:nvPr/>
        </p:nvSpPr>
        <p:spPr>
          <a:xfrm>
            <a:off x="2652490" y="4238802"/>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43" name="Straight Connector 42">
            <a:extLst>
              <a:ext uri="{FF2B5EF4-FFF2-40B4-BE49-F238E27FC236}">
                <a16:creationId xmlns:a16="http://schemas.microsoft.com/office/drawing/2014/main" id="{427993AB-E3B1-4D8A-B135-AA7E9D71A04F}"/>
              </a:ext>
            </a:extLst>
          </p:cNvPr>
          <p:cNvCxnSpPr>
            <a:stCxn id="39" idx="5"/>
            <a:endCxn id="40" idx="2"/>
          </p:cNvCxnSpPr>
          <p:nvPr/>
        </p:nvCxnSpPr>
        <p:spPr>
          <a:xfrm>
            <a:off x="1483901" y="4657836"/>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5C02104-A117-467E-8456-0DEA2EC9D534}"/>
              </a:ext>
            </a:extLst>
          </p:cNvPr>
          <p:cNvCxnSpPr>
            <a:stCxn id="40" idx="0"/>
            <a:endCxn id="42" idx="4"/>
          </p:cNvCxnSpPr>
          <p:nvPr/>
        </p:nvCxnSpPr>
        <p:spPr>
          <a:xfrm flipV="1">
            <a:off x="2685876" y="4518451"/>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3BBAE23-660E-451C-BE31-E955F6F85FC4}"/>
              </a:ext>
            </a:extLst>
          </p:cNvPr>
          <p:cNvCxnSpPr>
            <a:stCxn id="42" idx="2"/>
            <a:endCxn id="39" idx="6"/>
          </p:cNvCxnSpPr>
          <p:nvPr/>
        </p:nvCxnSpPr>
        <p:spPr>
          <a:xfrm flipH="1">
            <a:off x="1525748" y="4378627"/>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39F94FD-9FE2-451B-AB68-6D63052F9BB2}"/>
              </a:ext>
            </a:extLst>
          </p:cNvPr>
          <p:cNvCxnSpPr>
            <a:stCxn id="42" idx="7"/>
            <a:endCxn id="41" idx="2"/>
          </p:cNvCxnSpPr>
          <p:nvPr/>
        </p:nvCxnSpPr>
        <p:spPr>
          <a:xfrm flipV="1">
            <a:off x="2896393" y="3752952"/>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6E76A67-609B-46F5-AACB-B41DB47EACFF}"/>
              </a:ext>
            </a:extLst>
          </p:cNvPr>
          <p:cNvCxnSpPr>
            <a:stCxn id="41" idx="3"/>
            <a:endCxn id="40" idx="7"/>
          </p:cNvCxnSpPr>
          <p:nvPr/>
        </p:nvCxnSpPr>
        <p:spPr>
          <a:xfrm flipH="1">
            <a:off x="2786904" y="3851822"/>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1EE28E0-CB58-49E7-A625-417A0722D27D}"/>
              </a:ext>
            </a:extLst>
          </p:cNvPr>
          <p:cNvSpPr txBox="1"/>
          <p:nvPr/>
        </p:nvSpPr>
        <p:spPr>
          <a:xfrm>
            <a:off x="2032699" y="4119606"/>
            <a:ext cx="317944" cy="369667"/>
          </a:xfrm>
          <a:prstGeom prst="rect">
            <a:avLst/>
          </a:prstGeom>
          <a:noFill/>
        </p:spPr>
        <p:txBody>
          <a:bodyPr wrap="square" rtlCol="0">
            <a:spAutoFit/>
          </a:bodyPr>
          <a:lstStyle/>
          <a:p>
            <a:r>
              <a:rPr lang="en-US" dirty="0"/>
              <a:t>3</a:t>
            </a:r>
          </a:p>
        </p:txBody>
      </p:sp>
      <p:sp>
        <p:nvSpPr>
          <p:cNvPr id="49" name="TextBox 48">
            <a:extLst>
              <a:ext uri="{FF2B5EF4-FFF2-40B4-BE49-F238E27FC236}">
                <a16:creationId xmlns:a16="http://schemas.microsoft.com/office/drawing/2014/main" id="{1E58EF84-DDF2-4980-8B45-7E5BE08DF008}"/>
              </a:ext>
            </a:extLst>
          </p:cNvPr>
          <p:cNvSpPr txBox="1"/>
          <p:nvPr/>
        </p:nvSpPr>
        <p:spPr>
          <a:xfrm>
            <a:off x="1785590" y="5060694"/>
            <a:ext cx="317944" cy="369667"/>
          </a:xfrm>
          <a:prstGeom prst="rect">
            <a:avLst/>
          </a:prstGeom>
          <a:noFill/>
        </p:spPr>
        <p:txBody>
          <a:bodyPr wrap="square" rtlCol="0">
            <a:spAutoFit/>
          </a:bodyPr>
          <a:lstStyle/>
          <a:p>
            <a:r>
              <a:rPr lang="en-US" dirty="0"/>
              <a:t>4</a:t>
            </a:r>
          </a:p>
        </p:txBody>
      </p:sp>
      <p:sp>
        <p:nvSpPr>
          <p:cNvPr id="50" name="TextBox 49">
            <a:extLst>
              <a:ext uri="{FF2B5EF4-FFF2-40B4-BE49-F238E27FC236}">
                <a16:creationId xmlns:a16="http://schemas.microsoft.com/office/drawing/2014/main" id="{354C71E2-064E-4CD7-BBAE-542539779143}"/>
              </a:ext>
            </a:extLst>
          </p:cNvPr>
          <p:cNvSpPr txBox="1"/>
          <p:nvPr/>
        </p:nvSpPr>
        <p:spPr>
          <a:xfrm>
            <a:off x="2472160" y="4662241"/>
            <a:ext cx="317944" cy="369667"/>
          </a:xfrm>
          <a:prstGeom prst="rect">
            <a:avLst/>
          </a:prstGeom>
          <a:noFill/>
        </p:spPr>
        <p:txBody>
          <a:bodyPr wrap="square" rtlCol="0">
            <a:spAutoFit/>
          </a:bodyPr>
          <a:lstStyle/>
          <a:p>
            <a:r>
              <a:rPr lang="en-US" dirty="0"/>
              <a:t>1</a:t>
            </a:r>
          </a:p>
        </p:txBody>
      </p:sp>
      <p:sp>
        <p:nvSpPr>
          <p:cNvPr id="51" name="TextBox 50">
            <a:extLst>
              <a:ext uri="{FF2B5EF4-FFF2-40B4-BE49-F238E27FC236}">
                <a16:creationId xmlns:a16="http://schemas.microsoft.com/office/drawing/2014/main" id="{9BC05C61-FC14-4503-909F-21C53036DDEA}"/>
              </a:ext>
            </a:extLst>
          </p:cNvPr>
          <p:cNvSpPr txBox="1"/>
          <p:nvPr/>
        </p:nvSpPr>
        <p:spPr>
          <a:xfrm>
            <a:off x="3275347" y="3752951"/>
            <a:ext cx="405270" cy="369332"/>
          </a:xfrm>
          <a:prstGeom prst="rect">
            <a:avLst/>
          </a:prstGeom>
          <a:noFill/>
        </p:spPr>
        <p:txBody>
          <a:bodyPr wrap="square" rtlCol="0">
            <a:spAutoFit/>
          </a:bodyPr>
          <a:lstStyle/>
          <a:p>
            <a:r>
              <a:rPr lang="en-US" dirty="0"/>
              <a:t>2</a:t>
            </a:r>
          </a:p>
        </p:txBody>
      </p:sp>
      <p:sp>
        <p:nvSpPr>
          <p:cNvPr id="52" name="TextBox 51">
            <a:extLst>
              <a:ext uri="{FF2B5EF4-FFF2-40B4-BE49-F238E27FC236}">
                <a16:creationId xmlns:a16="http://schemas.microsoft.com/office/drawing/2014/main" id="{A88378FC-3AAF-45EC-8715-95C96991617A}"/>
              </a:ext>
            </a:extLst>
          </p:cNvPr>
          <p:cNvSpPr txBox="1"/>
          <p:nvPr/>
        </p:nvSpPr>
        <p:spPr>
          <a:xfrm>
            <a:off x="3600024" y="4833002"/>
            <a:ext cx="405270" cy="369332"/>
          </a:xfrm>
          <a:prstGeom prst="rect">
            <a:avLst/>
          </a:prstGeom>
          <a:noFill/>
        </p:spPr>
        <p:txBody>
          <a:bodyPr wrap="square" rtlCol="0">
            <a:spAutoFit/>
          </a:bodyPr>
          <a:lstStyle/>
          <a:p>
            <a:r>
              <a:rPr lang="en-US" dirty="0"/>
              <a:t>2</a:t>
            </a:r>
          </a:p>
        </p:txBody>
      </p:sp>
      <p:sp>
        <p:nvSpPr>
          <p:cNvPr id="3" name="TextBox 2">
            <a:extLst>
              <a:ext uri="{FF2B5EF4-FFF2-40B4-BE49-F238E27FC236}">
                <a16:creationId xmlns:a16="http://schemas.microsoft.com/office/drawing/2014/main" id="{C01AAB61-4DA1-49CD-A69D-4BC0CC02066B}"/>
              </a:ext>
            </a:extLst>
          </p:cNvPr>
          <p:cNvSpPr txBox="1"/>
          <p:nvPr/>
        </p:nvSpPr>
        <p:spPr>
          <a:xfrm>
            <a:off x="189303" y="5603376"/>
            <a:ext cx="9256018" cy="769441"/>
          </a:xfrm>
          <a:prstGeom prst="rect">
            <a:avLst/>
          </a:prstGeom>
          <a:noFill/>
        </p:spPr>
        <p:txBody>
          <a:bodyPr wrap="square" rtlCol="0">
            <a:spAutoFit/>
          </a:bodyPr>
          <a:lstStyle/>
          <a:p>
            <a:r>
              <a:rPr lang="en-US" sz="2200" dirty="0"/>
              <a:t>Graph on the right is a minimum bottleneck spanning tree, but not a minimum spanning tree.</a:t>
            </a:r>
          </a:p>
        </p:txBody>
      </p:sp>
    </p:spTree>
    <p:extLst>
      <p:ext uri="{BB962C8B-B14F-4D97-AF65-F5344CB8AC3E}">
        <p14:creationId xmlns:p14="http://schemas.microsoft.com/office/powerpoint/2010/main" val="1525363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MBSTs</a:t>
            </a:r>
          </a:p>
        </p:txBody>
      </p:sp>
      <p:sp>
        <p:nvSpPr>
          <p:cNvPr id="3" name="Content Placeholder 2"/>
          <p:cNvSpPr>
            <a:spLocks noGrp="1"/>
          </p:cNvSpPr>
          <p:nvPr>
            <p:ph idx="1"/>
          </p:nvPr>
        </p:nvSpPr>
        <p:spPr>
          <a:xfrm>
            <a:off x="575240" y="1166191"/>
            <a:ext cx="11187258" cy="5143170"/>
          </a:xfrm>
        </p:spPr>
        <p:txBody>
          <a:bodyPr/>
          <a:lstStyle/>
          <a:p>
            <a:r>
              <a:rPr lang="en-US" dirty="0"/>
              <a:t>Algorithm Idea: want to use smallest edges. Just start with the smallest edge and add it if it connects previously unrelated things (and don’t if it makes a cycle).</a:t>
            </a:r>
          </a:p>
          <a:p>
            <a:r>
              <a:rPr lang="en-US" dirty="0"/>
              <a:t>Hey wait…that’s Kruskal’s Algorithm!</a:t>
            </a:r>
          </a:p>
          <a:p>
            <a:endParaRPr lang="en-US" dirty="0"/>
          </a:p>
          <a:p>
            <a:r>
              <a:rPr lang="en-US" dirty="0"/>
              <a:t>Every MST is an MBST (because Kruskal’s can find any MST when looking for MBSTs)</a:t>
            </a:r>
          </a:p>
          <a:p>
            <a:r>
              <a:rPr lang="en-US" dirty="0"/>
              <a:t>but not vice versa (see the example on the last slide). </a:t>
            </a:r>
          </a:p>
          <a:p>
            <a:endParaRPr lang="en-US" dirty="0"/>
          </a:p>
          <a:p>
            <a:r>
              <a:rPr lang="en-US" dirty="0"/>
              <a:t>If you need an MBST, any MST algorithm will work.</a:t>
            </a:r>
          </a:p>
          <a:p>
            <a:r>
              <a:rPr lang="en-US" dirty="0"/>
              <a:t>There are also some specially designed MBST algorithms that are </a:t>
            </a:r>
            <a:r>
              <a:rPr lang="en-US" i="1" dirty="0"/>
              <a:t>faster </a:t>
            </a:r>
            <a:r>
              <a:rPr lang="en-US" dirty="0"/>
              <a:t>(see Wikipedia)</a:t>
            </a:r>
          </a:p>
          <a:p>
            <a:r>
              <a:rPr lang="en-US" dirty="0"/>
              <a:t>Takeaway: When you’re modeling a problem, be careful to really understand what you’re looking for. There may be a better algorithm out there.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23</a:t>
            </a:fld>
            <a:endParaRPr lang="en-US"/>
          </a:p>
        </p:txBody>
      </p:sp>
    </p:spTree>
    <p:extLst>
      <p:ext uri="{BB962C8B-B14F-4D97-AF65-F5344CB8AC3E}">
        <p14:creationId xmlns:p14="http://schemas.microsoft.com/office/powerpoint/2010/main" val="3949887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lstStyle/>
          <a:p>
            <a:r>
              <a:rPr lang="en-US" dirty="0"/>
              <a:t>It’s the 1920’s. Your friend at the electric company needs to choose where to build wires to connect all these cities to the plant. </a:t>
            </a:r>
          </a:p>
        </p:txBody>
      </p:sp>
      <p:sp>
        <p:nvSpPr>
          <p:cNvPr id="4" name="Footer Placeholder 3"/>
          <p:cNvSpPr>
            <a:spLocks noGrp="1"/>
          </p:cNvSpPr>
          <p:nvPr>
            <p:ph type="ftr" sz="quarter" idx="11"/>
          </p:nvPr>
        </p:nvSpPr>
        <p:spPr/>
        <p:txBody>
          <a:bodyPr/>
          <a:lstStyle/>
          <a:p>
            <a:r>
              <a:rPr lang="en-US" dirty="0"/>
              <a:t>CSE 373 SP 18 – Robbie Webber</a:t>
            </a:r>
          </a:p>
        </p:txBody>
      </p:sp>
      <p:sp>
        <p:nvSpPr>
          <p:cNvPr id="5" name="Slide Number Placeholder 4"/>
          <p:cNvSpPr>
            <a:spLocks noGrp="1"/>
          </p:cNvSpPr>
          <p:nvPr>
            <p:ph type="sldNum" sz="quarter" idx="12"/>
          </p:nvPr>
        </p:nvSpPr>
        <p:spPr/>
        <p:txBody>
          <a:bodyPr/>
          <a:lstStyle/>
          <a:p>
            <a:fld id="{659665DE-58FC-41F4-AC58-2C90A5E00527}" type="slidenum">
              <a:rPr lang="en-US" smtClean="0"/>
              <a:t>3</a:t>
            </a:fld>
            <a:endParaRPr lang="en-US"/>
          </a:p>
        </p:txBody>
      </p:sp>
      <p:sp>
        <p:nvSpPr>
          <p:cNvPr id="64" name="TextBox 63"/>
          <p:cNvSpPr txBox="1"/>
          <p:nvPr/>
        </p:nvSpPr>
        <p:spPr>
          <a:xfrm>
            <a:off x="575239" y="5312664"/>
            <a:ext cx="11187260" cy="646331"/>
          </a:xfrm>
          <a:prstGeom prst="rect">
            <a:avLst/>
          </a:prstGeom>
          <a:noFill/>
        </p:spPr>
        <p:txBody>
          <a:bodyPr wrap="square" rtlCol="0">
            <a:spAutoFit/>
          </a:bodyPr>
          <a:lstStyle/>
          <a:p>
            <a:r>
              <a:rPr lang="en-US" dirty="0"/>
              <a:t>She knows how much it would cost to lay electric wires between any pair of locations, and wants the cheapest way to make sure electricity from the plant to every city.</a:t>
            </a:r>
          </a:p>
        </p:txBody>
      </p:sp>
      <p:grpSp>
        <p:nvGrpSpPr>
          <p:cNvPr id="13" name="Group 12">
            <a:extLst>
              <a:ext uri="{FF2B5EF4-FFF2-40B4-BE49-F238E27FC236}">
                <a16:creationId xmlns:a16="http://schemas.microsoft.com/office/drawing/2014/main" id="{3BC86B03-E8A7-FF40-8362-3F841ECB23C5}"/>
              </a:ext>
            </a:extLst>
          </p:cNvPr>
          <p:cNvGrpSpPr/>
          <p:nvPr/>
        </p:nvGrpSpPr>
        <p:grpSpPr>
          <a:xfrm>
            <a:off x="3208719" y="2284898"/>
            <a:ext cx="4129707" cy="3114832"/>
            <a:chOff x="3208719" y="2284898"/>
            <a:chExt cx="4129707" cy="3114832"/>
          </a:xfrm>
        </p:grpSpPr>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405270"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1026"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01062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p:txBody>
          <a:bodyPr>
            <a:normAutofit/>
          </a:bodyPr>
          <a:lstStyle/>
          <a:p>
            <a:r>
              <a:rPr lang="en-US" dirty="0"/>
              <a:t>What do we need? A set of edges such that:</a:t>
            </a:r>
          </a:p>
          <a:p>
            <a:pPr lvl="1"/>
            <a:r>
              <a:rPr lang="en-US" dirty="0"/>
              <a:t>Every vertex touches at least one of the edges. (the edges </a:t>
            </a:r>
            <a:r>
              <a:rPr lang="en-US" b="1" dirty="0"/>
              <a:t>span</a:t>
            </a:r>
            <a:r>
              <a:rPr lang="en-US" dirty="0"/>
              <a:t> the graph)</a:t>
            </a:r>
          </a:p>
          <a:p>
            <a:pPr lvl="1"/>
            <a:r>
              <a:rPr lang="en-US" dirty="0"/>
              <a:t>The graph on just those edges is </a:t>
            </a:r>
            <a:r>
              <a:rPr lang="en-US" b="1" dirty="0"/>
              <a:t>connected</a:t>
            </a:r>
            <a:r>
              <a:rPr lang="en-US" dirty="0"/>
              <a:t>.</a:t>
            </a:r>
          </a:p>
          <a:p>
            <a:pPr lvl="1"/>
            <a:r>
              <a:rPr lang="en-US" dirty="0"/>
              <a:t>The minimum weight set of edges that meet those conditions.</a:t>
            </a:r>
          </a:p>
          <a:p>
            <a:pPr marL="128016" lvl="1" indent="0">
              <a:buNone/>
            </a:pPr>
            <a:endParaRPr lang="en-US" dirty="0"/>
          </a:p>
          <a:p>
            <a:r>
              <a:rPr lang="en-US" dirty="0"/>
              <a:t>Assume all edge weights are positive.</a:t>
            </a:r>
          </a:p>
          <a:p>
            <a:r>
              <a:rPr lang="en-US" dirty="0"/>
              <a:t>Claim: The set of edges we pick never has a cycle. Why?</a:t>
            </a:r>
          </a:p>
          <a:p>
            <a:r>
              <a:rPr lang="en-US" dirty="0"/>
              <a:t>MST is the exact number of edges to connect all vertices</a:t>
            </a:r>
          </a:p>
          <a:p>
            <a:pPr lvl="1"/>
            <a:r>
              <a:rPr lang="en-US" dirty="0"/>
              <a:t>taking away 1 edge breaks connectiveness </a:t>
            </a:r>
          </a:p>
          <a:p>
            <a:pPr lvl="1"/>
            <a:r>
              <a:rPr lang="en-US" dirty="0"/>
              <a:t>adding 1 edge makes a cycle</a:t>
            </a:r>
          </a:p>
          <a:p>
            <a:pPr lvl="1"/>
            <a:r>
              <a:rPr lang="en-US" dirty="0"/>
              <a:t>contains exactly V – 1 edges</a:t>
            </a:r>
          </a:p>
        </p:txBody>
      </p:sp>
      <p:sp>
        <p:nvSpPr>
          <p:cNvPr id="5" name="Slide Number Placeholder 4"/>
          <p:cNvSpPr>
            <a:spLocks noGrp="1"/>
          </p:cNvSpPr>
          <p:nvPr>
            <p:ph type="sldNum" sz="quarter" idx="12"/>
          </p:nvPr>
        </p:nvSpPr>
        <p:spPr/>
        <p:txBody>
          <a:bodyPr/>
          <a:lstStyle/>
          <a:p>
            <a:fld id="{659665DE-58FC-41F4-AC58-2C90A5E00527}" type="slidenum">
              <a:rPr lang="en-US" smtClean="0"/>
              <a:t>4</a:t>
            </a:fld>
            <a:endParaRPr lang="en-US"/>
          </a:p>
        </p:txBody>
      </p:sp>
      <p:sp>
        <p:nvSpPr>
          <p:cNvPr id="6" name="TextBox 5">
            <a:extLst>
              <a:ext uri="{FF2B5EF4-FFF2-40B4-BE49-F238E27FC236}">
                <a16:creationId xmlns:a16="http://schemas.microsoft.com/office/drawing/2014/main" id="{C2A2D4C1-4238-7742-BD01-6C1B9D2A6802}"/>
              </a:ext>
            </a:extLst>
          </p:cNvPr>
          <p:cNvSpPr txBox="1"/>
          <p:nvPr/>
        </p:nvSpPr>
        <p:spPr>
          <a:xfrm>
            <a:off x="844572" y="2798078"/>
            <a:ext cx="3987502" cy="369332"/>
          </a:xfrm>
          <a:prstGeom prst="rect">
            <a:avLst/>
          </a:prstGeom>
          <a:noFill/>
        </p:spPr>
        <p:txBody>
          <a:bodyPr wrap="none" rtlCol="0">
            <a:spAutoFit/>
          </a:bodyPr>
          <a:lstStyle/>
          <a:p>
            <a:r>
              <a:rPr lang="en-US" dirty="0">
                <a:solidFill>
                  <a:srgbClr val="FF0000"/>
                </a:solidFill>
              </a:rPr>
              <a:t>Notice we do not need a directed graph!</a:t>
            </a:r>
          </a:p>
        </p:txBody>
      </p:sp>
      <p:sp>
        <p:nvSpPr>
          <p:cNvPr id="90" name="Footer Placeholder 3">
            <a:extLst>
              <a:ext uri="{FF2B5EF4-FFF2-40B4-BE49-F238E27FC236}">
                <a16:creationId xmlns:a16="http://schemas.microsoft.com/office/drawing/2014/main" id="{4A350B44-6E02-CB48-AF24-35868AEE3E45}"/>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grpSp>
        <p:nvGrpSpPr>
          <p:cNvPr id="120" name="Group 119">
            <a:extLst>
              <a:ext uri="{FF2B5EF4-FFF2-40B4-BE49-F238E27FC236}">
                <a16:creationId xmlns:a16="http://schemas.microsoft.com/office/drawing/2014/main" id="{61801F91-0956-EA4C-AFF5-9E1DC8C2C063}"/>
              </a:ext>
            </a:extLst>
          </p:cNvPr>
          <p:cNvGrpSpPr/>
          <p:nvPr/>
        </p:nvGrpSpPr>
        <p:grpSpPr>
          <a:xfrm>
            <a:off x="7297221" y="3230697"/>
            <a:ext cx="3915981" cy="2842986"/>
            <a:chOff x="7120962" y="2798078"/>
            <a:chExt cx="3915981" cy="2842986"/>
          </a:xfrm>
        </p:grpSpPr>
        <p:sp>
          <p:nvSpPr>
            <p:cNvPr id="92" name="Oval 91">
              <a:extLst>
                <a:ext uri="{FF2B5EF4-FFF2-40B4-BE49-F238E27FC236}">
                  <a16:creationId xmlns:a16="http://schemas.microsoft.com/office/drawing/2014/main" id="{5D08DEBB-24E8-F342-9979-426334DEA2E2}"/>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93" name="Oval 92">
              <a:extLst>
                <a:ext uri="{FF2B5EF4-FFF2-40B4-BE49-F238E27FC236}">
                  <a16:creationId xmlns:a16="http://schemas.microsoft.com/office/drawing/2014/main" id="{1A7E203A-EE9D-DC4C-9A00-C104788F629B}"/>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4" name="Oval 93">
              <a:extLst>
                <a:ext uri="{FF2B5EF4-FFF2-40B4-BE49-F238E27FC236}">
                  <a16:creationId xmlns:a16="http://schemas.microsoft.com/office/drawing/2014/main" id="{A5EA0337-9D23-5547-8FC1-ECFDAA588196}"/>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6" name="Oval 95">
              <a:extLst>
                <a:ext uri="{FF2B5EF4-FFF2-40B4-BE49-F238E27FC236}">
                  <a16:creationId xmlns:a16="http://schemas.microsoft.com/office/drawing/2014/main" id="{99465625-E3BD-A64D-8434-BAA49E072F08}"/>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97" name="Oval 96">
              <a:extLst>
                <a:ext uri="{FF2B5EF4-FFF2-40B4-BE49-F238E27FC236}">
                  <a16:creationId xmlns:a16="http://schemas.microsoft.com/office/drawing/2014/main" id="{067BF183-1CBB-B44F-ACAC-3F2389515F9F}"/>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98" name="Straight Connector 97">
              <a:extLst>
                <a:ext uri="{FF2B5EF4-FFF2-40B4-BE49-F238E27FC236}">
                  <a16:creationId xmlns:a16="http://schemas.microsoft.com/office/drawing/2014/main" id="{14749E9A-C5C3-8740-A692-B26FFBBDA219}"/>
                </a:ext>
              </a:extLst>
            </p:cNvPr>
            <p:cNvCxnSpPr>
              <a:stCxn id="93" idx="2"/>
              <a:endCxn id="92" idx="7"/>
            </p:cNvCxnSpPr>
            <p:nvPr/>
          </p:nvCxnSpPr>
          <p:spPr>
            <a:xfrm flipH="1">
              <a:off x="7364865" y="293790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FEE6947-946D-164C-85AD-1F4B9580A5C5}"/>
                </a:ext>
              </a:extLst>
            </p:cNvPr>
            <p:cNvCxnSpPr>
              <a:stCxn id="92" idx="5"/>
              <a:endCxn id="94" idx="2"/>
            </p:cNvCxnSpPr>
            <p:nvPr/>
          </p:nvCxnSpPr>
          <p:spPr>
            <a:xfrm>
              <a:off x="7364865" y="469552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E0A5B12-BA42-C946-88C1-C8B22939D954}"/>
                </a:ext>
              </a:extLst>
            </p:cNvPr>
            <p:cNvCxnSpPr>
              <a:stCxn id="94" idx="0"/>
              <a:endCxn id="97" idx="4"/>
            </p:cNvCxnSpPr>
            <p:nvPr/>
          </p:nvCxnSpPr>
          <p:spPr>
            <a:xfrm flipV="1">
              <a:off x="8566840" y="455613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7F0F1F4-4593-2C41-A779-8F8D0BD8DBBB}"/>
                </a:ext>
              </a:extLst>
            </p:cNvPr>
            <p:cNvCxnSpPr>
              <a:stCxn id="97" idx="2"/>
              <a:endCxn id="92" idx="6"/>
            </p:cNvCxnSpPr>
            <p:nvPr/>
          </p:nvCxnSpPr>
          <p:spPr>
            <a:xfrm flipH="1">
              <a:off x="7406712" y="441631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BCE5F10-D942-0D49-B04E-3ED8461AB5AA}"/>
                </a:ext>
              </a:extLst>
            </p:cNvPr>
            <p:cNvCxnSpPr>
              <a:cxnSpLocks/>
              <a:stCxn id="93" idx="6"/>
              <a:endCxn id="96" idx="1"/>
            </p:cNvCxnSpPr>
            <p:nvPr/>
          </p:nvCxnSpPr>
          <p:spPr>
            <a:xfrm>
              <a:off x="9104954" y="2937903"/>
              <a:ext cx="1688086" cy="7538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2D11669-CE8B-2F43-836D-79591BE96BB7}"/>
                </a:ext>
              </a:extLst>
            </p:cNvPr>
            <p:cNvCxnSpPr>
              <a:stCxn id="96" idx="3"/>
              <a:endCxn id="94" idx="7"/>
            </p:cNvCxnSpPr>
            <p:nvPr/>
          </p:nvCxnSpPr>
          <p:spPr>
            <a:xfrm flipH="1">
              <a:off x="8667868" y="388951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258ADDE5-F08E-6E4A-B682-4571BB03E994}"/>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110" name="TextBox 109">
              <a:extLst>
                <a:ext uri="{FF2B5EF4-FFF2-40B4-BE49-F238E27FC236}">
                  <a16:creationId xmlns:a16="http://schemas.microsoft.com/office/drawing/2014/main" id="{779BB034-C847-DF4E-B6A2-D29651A3A241}"/>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111" name="TextBox 110">
              <a:extLst>
                <a:ext uri="{FF2B5EF4-FFF2-40B4-BE49-F238E27FC236}">
                  <a16:creationId xmlns:a16="http://schemas.microsoft.com/office/drawing/2014/main" id="{AD21FE31-F931-BA4E-B048-49C3CE09546C}"/>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112" name="TextBox 111">
              <a:extLst>
                <a:ext uri="{FF2B5EF4-FFF2-40B4-BE49-F238E27FC236}">
                  <a16:creationId xmlns:a16="http://schemas.microsoft.com/office/drawing/2014/main" id="{576E3D28-C603-C744-B155-5B259BB804AE}"/>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sp>
          <p:nvSpPr>
            <p:cNvPr id="113" name="TextBox 112">
              <a:extLst>
                <a:ext uri="{FF2B5EF4-FFF2-40B4-BE49-F238E27FC236}">
                  <a16:creationId xmlns:a16="http://schemas.microsoft.com/office/drawing/2014/main" id="{347288FF-1CBD-CF41-9367-36D575809802}"/>
                </a:ext>
              </a:extLst>
            </p:cNvPr>
            <p:cNvSpPr txBox="1"/>
            <p:nvPr/>
          </p:nvSpPr>
          <p:spPr>
            <a:xfrm>
              <a:off x="8353124" y="4699929"/>
              <a:ext cx="317944" cy="369667"/>
            </a:xfrm>
            <a:prstGeom prst="rect">
              <a:avLst/>
            </a:prstGeom>
            <a:noFill/>
          </p:spPr>
          <p:txBody>
            <a:bodyPr wrap="square" rtlCol="0">
              <a:spAutoFit/>
            </a:bodyPr>
            <a:lstStyle/>
            <a:p>
              <a:r>
                <a:rPr lang="en-US" dirty="0"/>
                <a:t>5</a:t>
              </a:r>
            </a:p>
          </p:txBody>
        </p:sp>
        <p:sp>
          <p:nvSpPr>
            <p:cNvPr id="117" name="TextBox 116">
              <a:extLst>
                <a:ext uri="{FF2B5EF4-FFF2-40B4-BE49-F238E27FC236}">
                  <a16:creationId xmlns:a16="http://schemas.microsoft.com/office/drawing/2014/main" id="{562B1108-CE04-E849-A3A0-F8D462575EAB}"/>
                </a:ext>
              </a:extLst>
            </p:cNvPr>
            <p:cNvSpPr txBox="1"/>
            <p:nvPr/>
          </p:nvSpPr>
          <p:spPr>
            <a:xfrm>
              <a:off x="9346627" y="4456297"/>
              <a:ext cx="317944" cy="369667"/>
            </a:xfrm>
            <a:prstGeom prst="rect">
              <a:avLst/>
            </a:prstGeom>
            <a:noFill/>
          </p:spPr>
          <p:txBody>
            <a:bodyPr wrap="square" rtlCol="0">
              <a:spAutoFit/>
            </a:bodyPr>
            <a:lstStyle/>
            <a:p>
              <a:r>
                <a:rPr lang="en-US" dirty="0"/>
                <a:t>7</a:t>
              </a:r>
            </a:p>
          </p:txBody>
        </p:sp>
      </p:grpSp>
      <p:grpSp>
        <p:nvGrpSpPr>
          <p:cNvPr id="123" name="Group 122">
            <a:extLst>
              <a:ext uri="{FF2B5EF4-FFF2-40B4-BE49-F238E27FC236}">
                <a16:creationId xmlns:a16="http://schemas.microsoft.com/office/drawing/2014/main" id="{2322E82B-0F9E-3F47-A04E-14DD7CACA82C}"/>
              </a:ext>
            </a:extLst>
          </p:cNvPr>
          <p:cNvGrpSpPr/>
          <p:nvPr/>
        </p:nvGrpSpPr>
        <p:grpSpPr>
          <a:xfrm>
            <a:off x="7297221" y="3230697"/>
            <a:ext cx="3915981" cy="2842986"/>
            <a:chOff x="7120962" y="2798078"/>
            <a:chExt cx="3915981" cy="2842986"/>
          </a:xfrm>
        </p:grpSpPr>
        <p:sp>
          <p:nvSpPr>
            <p:cNvPr id="124" name="Oval 123">
              <a:extLst>
                <a:ext uri="{FF2B5EF4-FFF2-40B4-BE49-F238E27FC236}">
                  <a16:creationId xmlns:a16="http://schemas.microsoft.com/office/drawing/2014/main" id="{46968BB1-C592-9E45-93DB-EC5ABE006EEA}"/>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25" name="Oval 124">
              <a:extLst>
                <a:ext uri="{FF2B5EF4-FFF2-40B4-BE49-F238E27FC236}">
                  <a16:creationId xmlns:a16="http://schemas.microsoft.com/office/drawing/2014/main" id="{5AE02C15-0476-6F40-816F-AC7B5219ED05}"/>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26" name="Oval 125">
              <a:extLst>
                <a:ext uri="{FF2B5EF4-FFF2-40B4-BE49-F238E27FC236}">
                  <a16:creationId xmlns:a16="http://schemas.microsoft.com/office/drawing/2014/main" id="{D477A3C5-BB64-214D-9FD1-1D8B8D22F962}"/>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27" name="Oval 126">
              <a:extLst>
                <a:ext uri="{FF2B5EF4-FFF2-40B4-BE49-F238E27FC236}">
                  <a16:creationId xmlns:a16="http://schemas.microsoft.com/office/drawing/2014/main" id="{7DB68A6B-BE03-7548-A5C5-BF610C95BAD2}"/>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28" name="Oval 127">
              <a:extLst>
                <a:ext uri="{FF2B5EF4-FFF2-40B4-BE49-F238E27FC236}">
                  <a16:creationId xmlns:a16="http://schemas.microsoft.com/office/drawing/2014/main" id="{790D1F41-D47D-374D-B305-A362BD1B3A74}"/>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29" name="Straight Connector 128">
              <a:extLst>
                <a:ext uri="{FF2B5EF4-FFF2-40B4-BE49-F238E27FC236}">
                  <a16:creationId xmlns:a16="http://schemas.microsoft.com/office/drawing/2014/main" id="{B47FE9C7-3076-6945-B6D0-5B20556CEAE7}"/>
                </a:ext>
              </a:extLst>
            </p:cNvPr>
            <p:cNvCxnSpPr>
              <a:stCxn id="125" idx="2"/>
              <a:endCxn id="124" idx="7"/>
            </p:cNvCxnSpPr>
            <p:nvPr/>
          </p:nvCxnSpPr>
          <p:spPr>
            <a:xfrm flipH="1">
              <a:off x="7364865" y="293790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0C2E51D8-A807-7349-B304-DFCB52B38786}"/>
                </a:ext>
              </a:extLst>
            </p:cNvPr>
            <p:cNvCxnSpPr>
              <a:stCxn id="124" idx="5"/>
              <a:endCxn id="126" idx="2"/>
            </p:cNvCxnSpPr>
            <p:nvPr/>
          </p:nvCxnSpPr>
          <p:spPr>
            <a:xfrm>
              <a:off x="7364865" y="469552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6907F9F-D09F-5945-98BD-6DA0FC4C1AF5}"/>
                </a:ext>
              </a:extLst>
            </p:cNvPr>
            <p:cNvCxnSpPr>
              <a:stCxn id="126" idx="0"/>
              <a:endCxn id="128" idx="4"/>
            </p:cNvCxnSpPr>
            <p:nvPr/>
          </p:nvCxnSpPr>
          <p:spPr>
            <a:xfrm flipV="1">
              <a:off x="8566840" y="455613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84214D-7B79-6043-8AD1-F11114E51E66}"/>
                </a:ext>
              </a:extLst>
            </p:cNvPr>
            <p:cNvCxnSpPr>
              <a:stCxn id="128" idx="2"/>
              <a:endCxn id="124" idx="6"/>
            </p:cNvCxnSpPr>
            <p:nvPr/>
          </p:nvCxnSpPr>
          <p:spPr>
            <a:xfrm flipH="1">
              <a:off x="7406712" y="441631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FD387935-F0F2-F14F-A896-0AD9DF02E9A7}"/>
                </a:ext>
              </a:extLst>
            </p:cNvPr>
            <p:cNvCxnSpPr>
              <a:cxnSpLocks/>
              <a:stCxn id="125" idx="6"/>
              <a:endCxn id="127" idx="1"/>
            </p:cNvCxnSpPr>
            <p:nvPr/>
          </p:nvCxnSpPr>
          <p:spPr>
            <a:xfrm>
              <a:off x="9104954" y="2937903"/>
              <a:ext cx="1688086" cy="7538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5575545-5BB7-0040-BD3B-91C58315327E}"/>
                </a:ext>
              </a:extLst>
            </p:cNvPr>
            <p:cNvCxnSpPr>
              <a:stCxn id="127" idx="3"/>
              <a:endCxn id="126" idx="7"/>
            </p:cNvCxnSpPr>
            <p:nvPr/>
          </p:nvCxnSpPr>
          <p:spPr>
            <a:xfrm flipH="1">
              <a:off x="8667868" y="388951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6DB73E78-8FA0-0B45-BEEA-79D01A7AC9EF}"/>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136" name="TextBox 135">
              <a:extLst>
                <a:ext uri="{FF2B5EF4-FFF2-40B4-BE49-F238E27FC236}">
                  <a16:creationId xmlns:a16="http://schemas.microsoft.com/office/drawing/2014/main" id="{FA77728D-AD53-B246-96F6-3848FC33AE1A}"/>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137" name="TextBox 136">
              <a:extLst>
                <a:ext uri="{FF2B5EF4-FFF2-40B4-BE49-F238E27FC236}">
                  <a16:creationId xmlns:a16="http://schemas.microsoft.com/office/drawing/2014/main" id="{C0EBF0A1-31FD-CB41-9BD7-1FAD912AD2EC}"/>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138" name="TextBox 137">
              <a:extLst>
                <a:ext uri="{FF2B5EF4-FFF2-40B4-BE49-F238E27FC236}">
                  <a16:creationId xmlns:a16="http://schemas.microsoft.com/office/drawing/2014/main" id="{5D29F1D7-F54B-6E41-9293-6C72BC4D77E9}"/>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sp>
          <p:nvSpPr>
            <p:cNvPr id="139" name="TextBox 138">
              <a:extLst>
                <a:ext uri="{FF2B5EF4-FFF2-40B4-BE49-F238E27FC236}">
                  <a16:creationId xmlns:a16="http://schemas.microsoft.com/office/drawing/2014/main" id="{EAAF68CB-9056-C94D-BD90-2F57FCA9123F}"/>
                </a:ext>
              </a:extLst>
            </p:cNvPr>
            <p:cNvSpPr txBox="1"/>
            <p:nvPr/>
          </p:nvSpPr>
          <p:spPr>
            <a:xfrm>
              <a:off x="8353124" y="4699929"/>
              <a:ext cx="317944" cy="369667"/>
            </a:xfrm>
            <a:prstGeom prst="rect">
              <a:avLst/>
            </a:prstGeom>
            <a:noFill/>
          </p:spPr>
          <p:txBody>
            <a:bodyPr wrap="square" rtlCol="0">
              <a:spAutoFit/>
            </a:bodyPr>
            <a:lstStyle/>
            <a:p>
              <a:r>
                <a:rPr lang="en-US" dirty="0"/>
                <a:t>5</a:t>
              </a:r>
            </a:p>
          </p:txBody>
        </p:sp>
        <p:sp>
          <p:nvSpPr>
            <p:cNvPr id="140" name="TextBox 139">
              <a:extLst>
                <a:ext uri="{FF2B5EF4-FFF2-40B4-BE49-F238E27FC236}">
                  <a16:creationId xmlns:a16="http://schemas.microsoft.com/office/drawing/2014/main" id="{B948DFCB-F47A-7B45-B397-E0C81EDAD671}"/>
                </a:ext>
              </a:extLst>
            </p:cNvPr>
            <p:cNvSpPr txBox="1"/>
            <p:nvPr/>
          </p:nvSpPr>
          <p:spPr>
            <a:xfrm>
              <a:off x="9346627" y="4456297"/>
              <a:ext cx="317944" cy="369667"/>
            </a:xfrm>
            <a:prstGeom prst="rect">
              <a:avLst/>
            </a:prstGeom>
            <a:noFill/>
          </p:spPr>
          <p:txBody>
            <a:bodyPr wrap="square" rtlCol="0">
              <a:spAutoFit/>
            </a:bodyPr>
            <a:lstStyle/>
            <a:p>
              <a:r>
                <a:rPr lang="en-US" dirty="0"/>
                <a:t>7</a:t>
              </a:r>
            </a:p>
          </p:txBody>
        </p:sp>
      </p:grpSp>
      <p:grpSp>
        <p:nvGrpSpPr>
          <p:cNvPr id="141" name="Group 140">
            <a:extLst>
              <a:ext uri="{FF2B5EF4-FFF2-40B4-BE49-F238E27FC236}">
                <a16:creationId xmlns:a16="http://schemas.microsoft.com/office/drawing/2014/main" id="{5D88C74A-2AAE-D042-8AD5-CFD575F3483E}"/>
              </a:ext>
            </a:extLst>
          </p:cNvPr>
          <p:cNvGrpSpPr/>
          <p:nvPr/>
        </p:nvGrpSpPr>
        <p:grpSpPr>
          <a:xfrm>
            <a:off x="7297221" y="3230697"/>
            <a:ext cx="3915981" cy="2842986"/>
            <a:chOff x="7120962" y="2798078"/>
            <a:chExt cx="3915981" cy="2842986"/>
          </a:xfrm>
        </p:grpSpPr>
        <p:sp>
          <p:nvSpPr>
            <p:cNvPr id="142" name="Oval 141">
              <a:extLst>
                <a:ext uri="{FF2B5EF4-FFF2-40B4-BE49-F238E27FC236}">
                  <a16:creationId xmlns:a16="http://schemas.microsoft.com/office/drawing/2014/main" id="{A8C9F118-7A7E-4C49-946F-2AC319AA0BB9}"/>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43" name="Oval 142">
              <a:extLst>
                <a:ext uri="{FF2B5EF4-FFF2-40B4-BE49-F238E27FC236}">
                  <a16:creationId xmlns:a16="http://schemas.microsoft.com/office/drawing/2014/main" id="{BE013E70-1FB4-EA48-A102-ACFD1050D028}"/>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44" name="Oval 143">
              <a:extLst>
                <a:ext uri="{FF2B5EF4-FFF2-40B4-BE49-F238E27FC236}">
                  <a16:creationId xmlns:a16="http://schemas.microsoft.com/office/drawing/2014/main" id="{F523C6BF-6EA3-7F4D-85DA-9EA2C4F3827D}"/>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45" name="Oval 144">
              <a:extLst>
                <a:ext uri="{FF2B5EF4-FFF2-40B4-BE49-F238E27FC236}">
                  <a16:creationId xmlns:a16="http://schemas.microsoft.com/office/drawing/2014/main" id="{3752C5EC-044F-4F43-8ECD-D653C93DEBD8}"/>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46" name="Oval 145">
              <a:extLst>
                <a:ext uri="{FF2B5EF4-FFF2-40B4-BE49-F238E27FC236}">
                  <a16:creationId xmlns:a16="http://schemas.microsoft.com/office/drawing/2014/main" id="{139CC106-73C4-0847-A753-73BE9A150F95}"/>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47" name="Straight Connector 146">
              <a:extLst>
                <a:ext uri="{FF2B5EF4-FFF2-40B4-BE49-F238E27FC236}">
                  <a16:creationId xmlns:a16="http://schemas.microsoft.com/office/drawing/2014/main" id="{B897B465-ECC0-FF46-868B-F2A9B00FAFD3}"/>
                </a:ext>
              </a:extLst>
            </p:cNvPr>
            <p:cNvCxnSpPr>
              <a:stCxn id="143" idx="2"/>
              <a:endCxn id="142" idx="7"/>
            </p:cNvCxnSpPr>
            <p:nvPr/>
          </p:nvCxnSpPr>
          <p:spPr>
            <a:xfrm flipH="1">
              <a:off x="7364865" y="293790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4923E04E-1A6A-DD40-BF0A-C6A6392D7993}"/>
                </a:ext>
              </a:extLst>
            </p:cNvPr>
            <p:cNvCxnSpPr>
              <a:stCxn id="142" idx="5"/>
              <a:endCxn id="144" idx="2"/>
            </p:cNvCxnSpPr>
            <p:nvPr/>
          </p:nvCxnSpPr>
          <p:spPr>
            <a:xfrm>
              <a:off x="7364865" y="469552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6B7F58D8-1D15-294A-8189-BE32E27D7FC0}"/>
                </a:ext>
              </a:extLst>
            </p:cNvPr>
            <p:cNvCxnSpPr>
              <a:stCxn id="144" idx="0"/>
              <a:endCxn id="146" idx="4"/>
            </p:cNvCxnSpPr>
            <p:nvPr/>
          </p:nvCxnSpPr>
          <p:spPr>
            <a:xfrm flipV="1">
              <a:off x="8566840" y="4556139"/>
              <a:ext cx="109489" cy="8052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E66C654-7100-C847-8AA7-297255207543}"/>
                </a:ext>
              </a:extLst>
            </p:cNvPr>
            <p:cNvCxnSpPr>
              <a:stCxn id="146" idx="2"/>
              <a:endCxn id="142" idx="6"/>
            </p:cNvCxnSpPr>
            <p:nvPr/>
          </p:nvCxnSpPr>
          <p:spPr>
            <a:xfrm flipH="1">
              <a:off x="7406712" y="441631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C7FF4E5-5C10-C24D-9E84-00A3596BCF37}"/>
                </a:ext>
              </a:extLst>
            </p:cNvPr>
            <p:cNvCxnSpPr>
              <a:cxnSpLocks/>
              <a:stCxn id="143" idx="6"/>
              <a:endCxn id="145" idx="1"/>
            </p:cNvCxnSpPr>
            <p:nvPr/>
          </p:nvCxnSpPr>
          <p:spPr>
            <a:xfrm>
              <a:off x="9104954" y="2937903"/>
              <a:ext cx="1688086" cy="7538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95E4AC31-5F0B-F947-8EED-BB77F5403C57}"/>
                </a:ext>
              </a:extLst>
            </p:cNvPr>
            <p:cNvCxnSpPr>
              <a:stCxn id="145" idx="3"/>
              <a:endCxn id="144" idx="7"/>
            </p:cNvCxnSpPr>
            <p:nvPr/>
          </p:nvCxnSpPr>
          <p:spPr>
            <a:xfrm flipH="1">
              <a:off x="8667868" y="3889510"/>
              <a:ext cx="2125172" cy="15128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33AC0F1E-0BB3-5249-B49E-ACE5940B408F}"/>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154" name="TextBox 153">
              <a:extLst>
                <a:ext uri="{FF2B5EF4-FFF2-40B4-BE49-F238E27FC236}">
                  <a16:creationId xmlns:a16="http://schemas.microsoft.com/office/drawing/2014/main" id="{15F68F36-4813-6040-B18F-AA2296B5CD9C}"/>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155" name="TextBox 154">
              <a:extLst>
                <a:ext uri="{FF2B5EF4-FFF2-40B4-BE49-F238E27FC236}">
                  <a16:creationId xmlns:a16="http://schemas.microsoft.com/office/drawing/2014/main" id="{6F74B329-6756-0842-99EB-34F6950AC180}"/>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156" name="TextBox 155">
              <a:extLst>
                <a:ext uri="{FF2B5EF4-FFF2-40B4-BE49-F238E27FC236}">
                  <a16:creationId xmlns:a16="http://schemas.microsoft.com/office/drawing/2014/main" id="{B25E6382-0F97-7A43-91A0-CA34238A8F27}"/>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sp>
          <p:nvSpPr>
            <p:cNvPr id="157" name="TextBox 156">
              <a:extLst>
                <a:ext uri="{FF2B5EF4-FFF2-40B4-BE49-F238E27FC236}">
                  <a16:creationId xmlns:a16="http://schemas.microsoft.com/office/drawing/2014/main" id="{1FFF2DB4-B3D5-7546-8A24-FF197DCD753B}"/>
                </a:ext>
              </a:extLst>
            </p:cNvPr>
            <p:cNvSpPr txBox="1"/>
            <p:nvPr/>
          </p:nvSpPr>
          <p:spPr>
            <a:xfrm>
              <a:off x="8353124" y="4699929"/>
              <a:ext cx="317944" cy="369667"/>
            </a:xfrm>
            <a:prstGeom prst="rect">
              <a:avLst/>
            </a:prstGeom>
            <a:noFill/>
          </p:spPr>
          <p:txBody>
            <a:bodyPr wrap="square" rtlCol="0">
              <a:spAutoFit/>
            </a:bodyPr>
            <a:lstStyle/>
            <a:p>
              <a:r>
                <a:rPr lang="en-US" dirty="0"/>
                <a:t>5</a:t>
              </a:r>
            </a:p>
          </p:txBody>
        </p:sp>
        <p:sp>
          <p:nvSpPr>
            <p:cNvPr id="158" name="TextBox 157">
              <a:extLst>
                <a:ext uri="{FF2B5EF4-FFF2-40B4-BE49-F238E27FC236}">
                  <a16:creationId xmlns:a16="http://schemas.microsoft.com/office/drawing/2014/main" id="{605B7B98-886A-F548-B5B9-975CF1A3E961}"/>
                </a:ext>
              </a:extLst>
            </p:cNvPr>
            <p:cNvSpPr txBox="1"/>
            <p:nvPr/>
          </p:nvSpPr>
          <p:spPr>
            <a:xfrm>
              <a:off x="9346627" y="4456297"/>
              <a:ext cx="317944" cy="369667"/>
            </a:xfrm>
            <a:prstGeom prst="rect">
              <a:avLst/>
            </a:prstGeom>
            <a:noFill/>
          </p:spPr>
          <p:txBody>
            <a:bodyPr wrap="square" rtlCol="0">
              <a:spAutoFit/>
            </a:bodyPr>
            <a:lstStyle/>
            <a:p>
              <a:r>
                <a:rPr lang="en-US" dirty="0"/>
                <a:t>7</a:t>
              </a:r>
            </a:p>
          </p:txBody>
        </p:sp>
      </p:grpSp>
      <p:grpSp>
        <p:nvGrpSpPr>
          <p:cNvPr id="178" name="Group 177">
            <a:extLst>
              <a:ext uri="{FF2B5EF4-FFF2-40B4-BE49-F238E27FC236}">
                <a16:creationId xmlns:a16="http://schemas.microsoft.com/office/drawing/2014/main" id="{733B9D8E-6BD9-AF49-99CC-67C6B68D2598}"/>
              </a:ext>
            </a:extLst>
          </p:cNvPr>
          <p:cNvGrpSpPr/>
          <p:nvPr/>
        </p:nvGrpSpPr>
        <p:grpSpPr>
          <a:xfrm>
            <a:off x="7297073" y="3231834"/>
            <a:ext cx="3915981" cy="3085823"/>
            <a:chOff x="1673458" y="3887426"/>
            <a:chExt cx="3915981" cy="3085823"/>
          </a:xfrm>
        </p:grpSpPr>
        <p:sp>
          <p:nvSpPr>
            <p:cNvPr id="177" name="Rectangle 176">
              <a:extLst>
                <a:ext uri="{FF2B5EF4-FFF2-40B4-BE49-F238E27FC236}">
                  <a16:creationId xmlns:a16="http://schemas.microsoft.com/office/drawing/2014/main" id="{11B5267B-2EC3-714D-8980-C3D278DC9755}"/>
                </a:ext>
              </a:extLst>
            </p:cNvPr>
            <p:cNvSpPr/>
            <p:nvPr/>
          </p:nvSpPr>
          <p:spPr>
            <a:xfrm rot="7345421">
              <a:off x="2310414" y="4450076"/>
              <a:ext cx="2930016" cy="211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158">
              <a:extLst>
                <a:ext uri="{FF2B5EF4-FFF2-40B4-BE49-F238E27FC236}">
                  <a16:creationId xmlns:a16="http://schemas.microsoft.com/office/drawing/2014/main" id="{1BC83DBB-66E8-D041-89C6-066C8852707B}"/>
                </a:ext>
              </a:extLst>
            </p:cNvPr>
            <p:cNvGrpSpPr/>
            <p:nvPr/>
          </p:nvGrpSpPr>
          <p:grpSpPr>
            <a:xfrm>
              <a:off x="1673458" y="3887426"/>
              <a:ext cx="3915981" cy="2842986"/>
              <a:chOff x="7120962" y="2798078"/>
              <a:chExt cx="3915981" cy="2842986"/>
            </a:xfrm>
          </p:grpSpPr>
          <p:sp>
            <p:nvSpPr>
              <p:cNvPr id="160" name="Oval 159">
                <a:extLst>
                  <a:ext uri="{FF2B5EF4-FFF2-40B4-BE49-F238E27FC236}">
                    <a16:creationId xmlns:a16="http://schemas.microsoft.com/office/drawing/2014/main" id="{5A483743-7AC4-3647-8BD0-219B2163DCB7}"/>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61" name="Oval 160">
                <a:extLst>
                  <a:ext uri="{FF2B5EF4-FFF2-40B4-BE49-F238E27FC236}">
                    <a16:creationId xmlns:a16="http://schemas.microsoft.com/office/drawing/2014/main" id="{8B00E667-D7F9-0F42-A9DA-FDFAB777BD6B}"/>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62" name="Oval 161">
                <a:extLst>
                  <a:ext uri="{FF2B5EF4-FFF2-40B4-BE49-F238E27FC236}">
                    <a16:creationId xmlns:a16="http://schemas.microsoft.com/office/drawing/2014/main" id="{D29C24AE-679C-B248-904D-340D34244D1E}"/>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63" name="Oval 162">
                <a:extLst>
                  <a:ext uri="{FF2B5EF4-FFF2-40B4-BE49-F238E27FC236}">
                    <a16:creationId xmlns:a16="http://schemas.microsoft.com/office/drawing/2014/main" id="{6BF3CE86-2503-8A49-9113-EE95D7797DFC}"/>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64" name="Oval 163">
                <a:extLst>
                  <a:ext uri="{FF2B5EF4-FFF2-40B4-BE49-F238E27FC236}">
                    <a16:creationId xmlns:a16="http://schemas.microsoft.com/office/drawing/2014/main" id="{F0ED0AA6-C9F0-F749-ACE9-F72A0604C50D}"/>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66" name="Straight Connector 165">
                <a:extLst>
                  <a:ext uri="{FF2B5EF4-FFF2-40B4-BE49-F238E27FC236}">
                    <a16:creationId xmlns:a16="http://schemas.microsoft.com/office/drawing/2014/main" id="{ED2A10A4-2E6C-AF4C-A5AA-366A812EFE6A}"/>
                  </a:ext>
                </a:extLst>
              </p:cNvPr>
              <p:cNvCxnSpPr>
                <a:stCxn id="160" idx="5"/>
                <a:endCxn id="162" idx="2"/>
              </p:cNvCxnSpPr>
              <p:nvPr/>
            </p:nvCxnSpPr>
            <p:spPr>
              <a:xfrm>
                <a:off x="7364865" y="469552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B02D8F5A-3F28-534D-9A62-D24B1E780E03}"/>
                  </a:ext>
                </a:extLst>
              </p:cNvPr>
              <p:cNvCxnSpPr>
                <a:stCxn id="164" idx="2"/>
                <a:endCxn id="160" idx="6"/>
              </p:cNvCxnSpPr>
              <p:nvPr/>
            </p:nvCxnSpPr>
            <p:spPr>
              <a:xfrm flipH="1">
                <a:off x="7406712" y="441631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AB7AF4D-7268-FF4E-A522-FA5E0B6FDAFE}"/>
                  </a:ext>
                </a:extLst>
              </p:cNvPr>
              <p:cNvCxnSpPr>
                <a:cxnSpLocks/>
                <a:stCxn id="161" idx="6"/>
                <a:endCxn id="163" idx="1"/>
              </p:cNvCxnSpPr>
              <p:nvPr/>
            </p:nvCxnSpPr>
            <p:spPr>
              <a:xfrm>
                <a:off x="9104954" y="2937903"/>
                <a:ext cx="1688086" cy="7538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6BCD7E30-B96E-F641-8724-B24EB918FE2A}"/>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172" name="TextBox 171">
                <a:extLst>
                  <a:ext uri="{FF2B5EF4-FFF2-40B4-BE49-F238E27FC236}">
                    <a16:creationId xmlns:a16="http://schemas.microsoft.com/office/drawing/2014/main" id="{1C47B086-0511-414C-8F37-DDDA70F4A50B}"/>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173" name="TextBox 172">
                <a:extLst>
                  <a:ext uri="{FF2B5EF4-FFF2-40B4-BE49-F238E27FC236}">
                    <a16:creationId xmlns:a16="http://schemas.microsoft.com/office/drawing/2014/main" id="{C33A1AD3-0F9E-904D-9592-324832709BAD}"/>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174" name="TextBox 173">
                <a:extLst>
                  <a:ext uri="{FF2B5EF4-FFF2-40B4-BE49-F238E27FC236}">
                    <a16:creationId xmlns:a16="http://schemas.microsoft.com/office/drawing/2014/main" id="{40FB8B40-9CE8-E746-B813-D7F99AAFD456}"/>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cxnSp>
            <p:nvCxnSpPr>
              <p:cNvPr id="165" name="Straight Connector 164">
                <a:extLst>
                  <a:ext uri="{FF2B5EF4-FFF2-40B4-BE49-F238E27FC236}">
                    <a16:creationId xmlns:a16="http://schemas.microsoft.com/office/drawing/2014/main" id="{D265AD1C-D2E5-B142-9347-E5437181CB72}"/>
                  </a:ext>
                </a:extLst>
              </p:cNvPr>
              <p:cNvCxnSpPr>
                <a:stCxn id="161" idx="2"/>
                <a:endCxn id="160" idx="7"/>
              </p:cNvCxnSpPr>
              <p:nvPr/>
            </p:nvCxnSpPr>
            <p:spPr>
              <a:xfrm flipH="1">
                <a:off x="7364865" y="293790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390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fade">
                                      <p:cBhvr>
                                        <p:cTn id="20" dur="500"/>
                                        <p:tgtEl>
                                          <p:spTgt spid="1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1"/>
                                        </p:tgtEl>
                                        <p:attrNameLst>
                                          <p:attrName>style.visibility</p:attrName>
                                        </p:attrNameLst>
                                      </p:cBhvr>
                                      <p:to>
                                        <p:strVal val="visible"/>
                                      </p:to>
                                    </p:set>
                                    <p:animEffect transition="in" filter="fade">
                                      <p:cBhvr>
                                        <p:cTn id="25" dur="500"/>
                                        <p:tgtEl>
                                          <p:spTgt spid="1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8"/>
                                        </p:tgtEl>
                                        <p:attrNameLst>
                                          <p:attrName>style.visibility</p:attrName>
                                        </p:attrNameLst>
                                      </p:cBhvr>
                                      <p:to>
                                        <p:strVal val="visible"/>
                                      </p:to>
                                    </p:set>
                                    <p:animEffect transition="in" filter="fade">
                                      <p:cBhvr>
                                        <p:cTn id="30" dur="500"/>
                                        <p:tgtEl>
                                          <p:spTgt spid="17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Trees 	</a:t>
            </a:r>
          </a:p>
        </p:txBody>
      </p:sp>
      <p:sp>
        <p:nvSpPr>
          <p:cNvPr id="3" name="Content Placeholder 2"/>
          <p:cNvSpPr>
            <a:spLocks noGrp="1"/>
          </p:cNvSpPr>
          <p:nvPr>
            <p:ph idx="1"/>
          </p:nvPr>
        </p:nvSpPr>
        <p:spPr/>
        <p:txBody>
          <a:bodyPr>
            <a:normAutofit/>
          </a:bodyPr>
          <a:lstStyle/>
          <a:p>
            <a:r>
              <a:rPr lang="en-US" dirty="0"/>
              <a:t>Our BSTs had:</a:t>
            </a:r>
          </a:p>
          <a:p>
            <a:pPr lvl="1"/>
            <a:r>
              <a:rPr lang="en-US" dirty="0"/>
              <a:t>A root</a:t>
            </a:r>
          </a:p>
          <a:p>
            <a:pPr lvl="1"/>
            <a:r>
              <a:rPr lang="en-US" dirty="0"/>
              <a:t>Left and/or right children </a:t>
            </a:r>
          </a:p>
          <a:p>
            <a:pPr lvl="1"/>
            <a:r>
              <a:rPr lang="en-US" dirty="0"/>
              <a:t>Connected and no cycles</a:t>
            </a:r>
          </a:p>
          <a:p>
            <a:r>
              <a:rPr lang="en-US" dirty="0"/>
              <a:t>Our heaps had:</a:t>
            </a:r>
          </a:p>
          <a:p>
            <a:pPr lvl="1"/>
            <a:r>
              <a:rPr lang="en-US" dirty="0"/>
              <a:t>A root</a:t>
            </a:r>
          </a:p>
          <a:p>
            <a:pPr lvl="1"/>
            <a:r>
              <a:rPr lang="en-US" dirty="0"/>
              <a:t>Varying numbers of children</a:t>
            </a:r>
          </a:p>
          <a:p>
            <a:pPr lvl="1"/>
            <a:r>
              <a:rPr lang="en-US" dirty="0">
                <a:sym typeface="Wingdings" panose="05000000000000000000" pitchFamily="2" charset="2"/>
              </a:rPr>
              <a:t>Connected and no cycles</a:t>
            </a:r>
          </a:p>
          <a:p>
            <a:r>
              <a:rPr lang="en-US" dirty="0">
                <a:sym typeface="Wingdings" panose="05000000000000000000" pitchFamily="2" charset="2"/>
              </a:rPr>
              <a:t>On graphs our tees:</a:t>
            </a:r>
          </a:p>
          <a:p>
            <a:pPr lvl="1"/>
            <a:r>
              <a:rPr lang="en-US" dirty="0">
                <a:sym typeface="Wingdings" panose="05000000000000000000" pitchFamily="2" charset="2"/>
              </a:rPr>
              <a:t>Don’t need a root (the vertices aren’t ordered, and we can start BFS from anywhere)</a:t>
            </a:r>
          </a:p>
          <a:p>
            <a:pPr lvl="1"/>
            <a:r>
              <a:rPr lang="en-US" dirty="0">
                <a:sym typeface="Wingdings" panose="05000000000000000000" pitchFamily="2" charset="2"/>
              </a:rPr>
              <a:t>Varying numbers of children</a:t>
            </a:r>
          </a:p>
          <a:p>
            <a:pPr lvl="1"/>
            <a:r>
              <a:rPr lang="en-US" dirty="0">
                <a:sym typeface="Wingdings" panose="05000000000000000000" pitchFamily="2" charset="2"/>
              </a:rPr>
              <a:t>Connected and no cycles</a:t>
            </a:r>
          </a:p>
        </p:txBody>
      </p:sp>
      <p:sp>
        <p:nvSpPr>
          <p:cNvPr id="5" name="Slide Number Placeholder 4"/>
          <p:cNvSpPr>
            <a:spLocks noGrp="1"/>
          </p:cNvSpPr>
          <p:nvPr>
            <p:ph type="sldNum" sz="quarter" idx="12"/>
          </p:nvPr>
        </p:nvSpPr>
        <p:spPr>
          <a:xfrm>
            <a:off x="11681670" y="6481271"/>
            <a:ext cx="421923" cy="274320"/>
          </a:xfrm>
        </p:spPr>
        <p:txBody>
          <a:bodyPr/>
          <a:lstStyle/>
          <a:p>
            <a:fld id="{659665DE-58FC-41F4-AC58-2C90A5E00527}" type="slidenum">
              <a:rPr lang="en-US" smtClean="0"/>
              <a:t>5</a:t>
            </a:fld>
            <a:endParaRPr lang="en-US"/>
          </a:p>
        </p:txBody>
      </p:sp>
      <p:grpSp>
        <p:nvGrpSpPr>
          <p:cNvPr id="9" name="Group 8">
            <a:extLst>
              <a:ext uri="{FF2B5EF4-FFF2-40B4-BE49-F238E27FC236}">
                <a16:creationId xmlns:a16="http://schemas.microsoft.com/office/drawing/2014/main" id="{DF228C5F-DEFC-944C-A217-B01865B28266}"/>
              </a:ext>
            </a:extLst>
          </p:cNvPr>
          <p:cNvGrpSpPr/>
          <p:nvPr/>
        </p:nvGrpSpPr>
        <p:grpSpPr>
          <a:xfrm>
            <a:off x="3931968" y="5181238"/>
            <a:ext cx="6111311" cy="1004346"/>
            <a:chOff x="5240631" y="2952750"/>
            <a:chExt cx="6111311" cy="1004346"/>
          </a:xfrm>
        </p:grpSpPr>
        <p:sp>
          <p:nvSpPr>
            <p:cNvPr id="6" name="Rectangle 5">
              <a:extLst>
                <a:ext uri="{FF2B5EF4-FFF2-40B4-BE49-F238E27FC236}">
                  <a16:creationId xmlns:a16="http://schemas.microsoft.com/office/drawing/2014/main" id="{0212AD7B-7D51-416A-B4C2-4025989E54C5}"/>
                </a:ext>
              </a:extLst>
            </p:cNvPr>
            <p:cNvSpPr/>
            <p:nvPr/>
          </p:nvSpPr>
          <p:spPr>
            <a:xfrm>
              <a:off x="5240631" y="2952750"/>
              <a:ext cx="6111311" cy="10043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An undirected, connected acyclic graph.</a:t>
              </a:r>
            </a:p>
          </p:txBody>
        </p:sp>
        <p:sp>
          <p:nvSpPr>
            <p:cNvPr id="7" name="Rectangle 6">
              <a:extLst>
                <a:ext uri="{FF2B5EF4-FFF2-40B4-BE49-F238E27FC236}">
                  <a16:creationId xmlns:a16="http://schemas.microsoft.com/office/drawing/2014/main" id="{8A9946EA-805B-4D0E-9DDF-CD5DEE930681}"/>
                </a:ext>
              </a:extLst>
            </p:cNvPr>
            <p:cNvSpPr/>
            <p:nvPr/>
          </p:nvSpPr>
          <p:spPr>
            <a:xfrm>
              <a:off x="5240631" y="295275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Tree</a:t>
              </a:r>
              <a:r>
                <a:rPr lang="en-US" sz="2200" dirty="0"/>
                <a:t> </a:t>
              </a:r>
              <a:r>
                <a:rPr lang="en-US" sz="2200" b="1" dirty="0"/>
                <a:t>(when talking about graphs)</a:t>
              </a:r>
            </a:p>
          </p:txBody>
        </p:sp>
      </p:grpSp>
      <p:sp>
        <p:nvSpPr>
          <p:cNvPr id="10" name="Footer Placeholder 3">
            <a:extLst>
              <a:ext uri="{FF2B5EF4-FFF2-40B4-BE49-F238E27FC236}">
                <a16:creationId xmlns:a16="http://schemas.microsoft.com/office/drawing/2014/main" id="{B301C9C0-5D6B-E542-8510-F9E69D432A3F}"/>
              </a:ext>
            </a:extLst>
          </p:cNvPr>
          <p:cNvSpPr>
            <a:spLocks noGrp="1"/>
          </p:cNvSpPr>
          <p:nvPr>
            <p:ph type="ftr" sz="quarter" idx="11"/>
          </p:nvPr>
        </p:nvSpPr>
        <p:spPr>
          <a:xfrm>
            <a:off x="5715301" y="6521027"/>
            <a:ext cx="5901459" cy="274320"/>
          </a:xfrm>
        </p:spPr>
        <p:txBody>
          <a:bodyPr/>
          <a:lstStyle/>
          <a:p>
            <a:r>
              <a:rPr lang="en-US" dirty="0"/>
              <a:t>CSE 373 SP 18 – Robbie Webber</a:t>
            </a:r>
          </a:p>
        </p:txBody>
      </p:sp>
      <p:grpSp>
        <p:nvGrpSpPr>
          <p:cNvPr id="11" name="Group 10">
            <a:extLst>
              <a:ext uri="{FF2B5EF4-FFF2-40B4-BE49-F238E27FC236}">
                <a16:creationId xmlns:a16="http://schemas.microsoft.com/office/drawing/2014/main" id="{0812409E-EC72-7C46-9010-FDFE3A960C0B}"/>
              </a:ext>
            </a:extLst>
          </p:cNvPr>
          <p:cNvGrpSpPr/>
          <p:nvPr/>
        </p:nvGrpSpPr>
        <p:grpSpPr>
          <a:xfrm>
            <a:off x="6368386" y="1114709"/>
            <a:ext cx="3915981" cy="3085823"/>
            <a:chOff x="1673458" y="3887426"/>
            <a:chExt cx="3915981" cy="3085823"/>
          </a:xfrm>
        </p:grpSpPr>
        <p:sp>
          <p:nvSpPr>
            <p:cNvPr id="12" name="Rectangle 11">
              <a:extLst>
                <a:ext uri="{FF2B5EF4-FFF2-40B4-BE49-F238E27FC236}">
                  <a16:creationId xmlns:a16="http://schemas.microsoft.com/office/drawing/2014/main" id="{93652EEF-F7AE-C944-A39C-F9675EAEA74B}"/>
                </a:ext>
              </a:extLst>
            </p:cNvPr>
            <p:cNvSpPr/>
            <p:nvPr/>
          </p:nvSpPr>
          <p:spPr>
            <a:xfrm rot="7345421">
              <a:off x="2310414" y="4450076"/>
              <a:ext cx="2930016" cy="2116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2FFD8BE-5B8A-BA44-A5D8-E46D3BFB15E6}"/>
                </a:ext>
              </a:extLst>
            </p:cNvPr>
            <p:cNvGrpSpPr/>
            <p:nvPr/>
          </p:nvGrpSpPr>
          <p:grpSpPr>
            <a:xfrm>
              <a:off x="1673458" y="3887426"/>
              <a:ext cx="3915981" cy="2842986"/>
              <a:chOff x="7120962" y="2798078"/>
              <a:chExt cx="3915981" cy="2842986"/>
            </a:xfrm>
          </p:grpSpPr>
          <p:sp>
            <p:nvSpPr>
              <p:cNvPr id="14" name="Oval 13">
                <a:extLst>
                  <a:ext uri="{FF2B5EF4-FFF2-40B4-BE49-F238E27FC236}">
                    <a16:creationId xmlns:a16="http://schemas.microsoft.com/office/drawing/2014/main" id="{88009726-1462-FC4B-98E3-337B8F6672A4}"/>
                  </a:ext>
                </a:extLst>
              </p:cNvPr>
              <p:cNvSpPr/>
              <p:nvPr/>
            </p:nvSpPr>
            <p:spPr>
              <a:xfrm>
                <a:off x="7120962" y="445682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5" name="Oval 14">
                <a:extLst>
                  <a:ext uri="{FF2B5EF4-FFF2-40B4-BE49-F238E27FC236}">
                    <a16:creationId xmlns:a16="http://schemas.microsoft.com/office/drawing/2014/main" id="{43B2CC4A-D731-D345-AF0A-4DB13B9D86FE}"/>
                  </a:ext>
                </a:extLst>
              </p:cNvPr>
              <p:cNvSpPr/>
              <p:nvPr/>
            </p:nvSpPr>
            <p:spPr>
              <a:xfrm>
                <a:off x="8819204" y="279807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6" name="Oval 15">
                <a:extLst>
                  <a:ext uri="{FF2B5EF4-FFF2-40B4-BE49-F238E27FC236}">
                    <a16:creationId xmlns:a16="http://schemas.microsoft.com/office/drawing/2014/main" id="{A59A514A-F5A1-CA4D-8DEF-8C25BE966F98}"/>
                  </a:ext>
                </a:extLst>
              </p:cNvPr>
              <p:cNvSpPr/>
              <p:nvPr/>
            </p:nvSpPr>
            <p:spPr>
              <a:xfrm>
                <a:off x="8423965" y="53614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7" name="Oval 16">
                <a:extLst>
                  <a:ext uri="{FF2B5EF4-FFF2-40B4-BE49-F238E27FC236}">
                    <a16:creationId xmlns:a16="http://schemas.microsoft.com/office/drawing/2014/main" id="{CA94639A-6B5F-384B-99E2-F64BD09A8155}"/>
                  </a:ext>
                </a:extLst>
              </p:cNvPr>
              <p:cNvSpPr/>
              <p:nvPr/>
            </p:nvSpPr>
            <p:spPr>
              <a:xfrm>
                <a:off x="10751193" y="365081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8" name="Oval 17">
                <a:extLst>
                  <a:ext uri="{FF2B5EF4-FFF2-40B4-BE49-F238E27FC236}">
                    <a16:creationId xmlns:a16="http://schemas.microsoft.com/office/drawing/2014/main" id="{C15D5CDA-E351-A644-9889-119BCCCC3F86}"/>
                  </a:ext>
                </a:extLst>
              </p:cNvPr>
              <p:cNvSpPr/>
              <p:nvPr/>
            </p:nvSpPr>
            <p:spPr>
              <a:xfrm>
                <a:off x="8533454" y="427649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9" name="Straight Connector 18">
                <a:extLst>
                  <a:ext uri="{FF2B5EF4-FFF2-40B4-BE49-F238E27FC236}">
                    <a16:creationId xmlns:a16="http://schemas.microsoft.com/office/drawing/2014/main" id="{7ED4CE1D-3CC4-4F4E-B444-BBF61F4EEADC}"/>
                  </a:ext>
                </a:extLst>
              </p:cNvPr>
              <p:cNvCxnSpPr>
                <a:stCxn id="14" idx="5"/>
                <a:endCxn id="16" idx="2"/>
              </p:cNvCxnSpPr>
              <p:nvPr/>
            </p:nvCxnSpPr>
            <p:spPr>
              <a:xfrm>
                <a:off x="7364865" y="469552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E51A68-663D-4D4A-BE62-A7A6B97251D8}"/>
                  </a:ext>
                </a:extLst>
              </p:cNvPr>
              <p:cNvCxnSpPr>
                <a:stCxn id="18" idx="2"/>
                <a:endCxn id="14" idx="6"/>
              </p:cNvCxnSpPr>
              <p:nvPr/>
            </p:nvCxnSpPr>
            <p:spPr>
              <a:xfrm flipH="1">
                <a:off x="7406712" y="441631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7EF9CC1-D550-5D48-90F6-F60139F8597C}"/>
                  </a:ext>
                </a:extLst>
              </p:cNvPr>
              <p:cNvCxnSpPr>
                <a:cxnSpLocks/>
                <a:stCxn id="15" idx="6"/>
                <a:endCxn id="17" idx="1"/>
              </p:cNvCxnSpPr>
              <p:nvPr/>
            </p:nvCxnSpPr>
            <p:spPr>
              <a:xfrm>
                <a:off x="9104954" y="2937903"/>
                <a:ext cx="1688086" cy="75386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BBF03A8-3D42-0046-95EA-7D8F079B4B14}"/>
                  </a:ext>
                </a:extLst>
              </p:cNvPr>
              <p:cNvSpPr txBox="1"/>
              <p:nvPr/>
            </p:nvSpPr>
            <p:spPr>
              <a:xfrm>
                <a:off x="7652139" y="3420972"/>
                <a:ext cx="317944" cy="369667"/>
              </a:xfrm>
              <a:prstGeom prst="rect">
                <a:avLst/>
              </a:prstGeom>
              <a:noFill/>
            </p:spPr>
            <p:txBody>
              <a:bodyPr wrap="square" rtlCol="0">
                <a:spAutoFit/>
              </a:bodyPr>
              <a:lstStyle/>
              <a:p>
                <a:r>
                  <a:rPr lang="en-US" dirty="0"/>
                  <a:t>3</a:t>
                </a:r>
              </a:p>
            </p:txBody>
          </p:sp>
          <p:sp>
            <p:nvSpPr>
              <p:cNvPr id="23" name="TextBox 22">
                <a:extLst>
                  <a:ext uri="{FF2B5EF4-FFF2-40B4-BE49-F238E27FC236}">
                    <a16:creationId xmlns:a16="http://schemas.microsoft.com/office/drawing/2014/main" id="{DF4AFDA7-FF23-D741-A23E-B7954E76629A}"/>
                  </a:ext>
                </a:extLst>
              </p:cNvPr>
              <p:cNvSpPr txBox="1"/>
              <p:nvPr/>
            </p:nvSpPr>
            <p:spPr>
              <a:xfrm>
                <a:off x="9864769" y="2945169"/>
                <a:ext cx="317944" cy="369667"/>
              </a:xfrm>
              <a:prstGeom prst="rect">
                <a:avLst/>
              </a:prstGeom>
              <a:noFill/>
            </p:spPr>
            <p:txBody>
              <a:bodyPr wrap="square" rtlCol="0">
                <a:spAutoFit/>
              </a:bodyPr>
              <a:lstStyle/>
              <a:p>
                <a:r>
                  <a:rPr lang="en-US" dirty="0"/>
                  <a:t>2</a:t>
                </a:r>
              </a:p>
            </p:txBody>
          </p:sp>
          <p:sp>
            <p:nvSpPr>
              <p:cNvPr id="24" name="TextBox 23">
                <a:extLst>
                  <a:ext uri="{FF2B5EF4-FFF2-40B4-BE49-F238E27FC236}">
                    <a16:creationId xmlns:a16="http://schemas.microsoft.com/office/drawing/2014/main" id="{DD7FB05F-1B26-8F44-9C49-7E8DAC6063A0}"/>
                  </a:ext>
                </a:extLst>
              </p:cNvPr>
              <p:cNvSpPr txBox="1"/>
              <p:nvPr/>
            </p:nvSpPr>
            <p:spPr>
              <a:xfrm>
                <a:off x="7913663" y="4157294"/>
                <a:ext cx="317944" cy="369667"/>
              </a:xfrm>
              <a:prstGeom prst="rect">
                <a:avLst/>
              </a:prstGeom>
              <a:noFill/>
            </p:spPr>
            <p:txBody>
              <a:bodyPr wrap="square" rtlCol="0">
                <a:spAutoFit/>
              </a:bodyPr>
              <a:lstStyle/>
              <a:p>
                <a:r>
                  <a:rPr lang="en-US" dirty="0"/>
                  <a:t>1</a:t>
                </a:r>
              </a:p>
            </p:txBody>
          </p:sp>
          <p:sp>
            <p:nvSpPr>
              <p:cNvPr id="25" name="TextBox 24">
                <a:extLst>
                  <a:ext uri="{FF2B5EF4-FFF2-40B4-BE49-F238E27FC236}">
                    <a16:creationId xmlns:a16="http://schemas.microsoft.com/office/drawing/2014/main" id="{7C7BC4AC-A061-9A43-ACC3-4BB38C320153}"/>
                  </a:ext>
                </a:extLst>
              </p:cNvPr>
              <p:cNvSpPr txBox="1"/>
              <p:nvPr/>
            </p:nvSpPr>
            <p:spPr>
              <a:xfrm>
                <a:off x="7666554" y="5098382"/>
                <a:ext cx="317944" cy="369667"/>
              </a:xfrm>
              <a:prstGeom prst="rect">
                <a:avLst/>
              </a:prstGeom>
              <a:noFill/>
            </p:spPr>
            <p:txBody>
              <a:bodyPr wrap="square" rtlCol="0">
                <a:spAutoFit/>
              </a:bodyPr>
              <a:lstStyle/>
              <a:p>
                <a:r>
                  <a:rPr lang="en-US" dirty="0"/>
                  <a:t>4</a:t>
                </a:r>
              </a:p>
            </p:txBody>
          </p:sp>
          <p:cxnSp>
            <p:nvCxnSpPr>
              <p:cNvPr id="26" name="Straight Connector 25">
                <a:extLst>
                  <a:ext uri="{FF2B5EF4-FFF2-40B4-BE49-F238E27FC236}">
                    <a16:creationId xmlns:a16="http://schemas.microsoft.com/office/drawing/2014/main" id="{1C8212B4-9142-EB4C-8CA6-A7D0FD4C8280}"/>
                  </a:ext>
                </a:extLst>
              </p:cNvPr>
              <p:cNvCxnSpPr>
                <a:stCxn id="15" idx="2"/>
                <a:endCxn id="14" idx="7"/>
              </p:cNvCxnSpPr>
              <p:nvPr/>
            </p:nvCxnSpPr>
            <p:spPr>
              <a:xfrm flipH="1">
                <a:off x="7364865" y="293790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6057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 Problem</a:t>
            </a:r>
          </a:p>
        </p:txBody>
      </p:sp>
      <p:sp>
        <p:nvSpPr>
          <p:cNvPr id="3" name="Content Placeholder 2"/>
          <p:cNvSpPr>
            <a:spLocks noGrp="1"/>
          </p:cNvSpPr>
          <p:nvPr>
            <p:ph idx="1"/>
          </p:nvPr>
        </p:nvSpPr>
        <p:spPr/>
        <p:txBody>
          <a:bodyPr>
            <a:normAutofit/>
          </a:bodyPr>
          <a:lstStyle/>
          <a:p>
            <a:r>
              <a:rPr lang="en-US" dirty="0"/>
              <a:t>What do we need? A set of edges such that:</a:t>
            </a:r>
          </a:p>
          <a:p>
            <a:pPr lvl="1"/>
            <a:r>
              <a:rPr lang="en-US" dirty="0"/>
              <a:t>Every vertex touches at least one of the edges. (the edges </a:t>
            </a:r>
            <a:r>
              <a:rPr lang="en-US" b="1" dirty="0"/>
              <a:t>span</a:t>
            </a:r>
            <a:r>
              <a:rPr lang="en-US" dirty="0"/>
              <a:t> the graph)</a:t>
            </a:r>
          </a:p>
          <a:p>
            <a:pPr lvl="1"/>
            <a:r>
              <a:rPr lang="en-US" dirty="0"/>
              <a:t>The graph on just those edges is </a:t>
            </a:r>
            <a:r>
              <a:rPr lang="en-US" b="1" dirty="0"/>
              <a:t>connected</a:t>
            </a:r>
            <a:r>
              <a:rPr lang="en-US" dirty="0"/>
              <a:t>.</a:t>
            </a:r>
          </a:p>
          <a:p>
            <a:pPr lvl="1"/>
            <a:r>
              <a:rPr lang="en-US" dirty="0"/>
              <a:t>The minimum weight set of edges that meet those conditions.</a:t>
            </a:r>
          </a:p>
          <a:p>
            <a:r>
              <a:rPr lang="en-US" dirty="0"/>
              <a:t>Our goal is a tree!</a:t>
            </a:r>
          </a:p>
          <a:p>
            <a:endParaRPr lang="en-US" dirty="0"/>
          </a:p>
          <a:p>
            <a:endParaRPr lang="en-US" dirty="0"/>
          </a:p>
          <a:p>
            <a:endParaRPr lang="en-US" dirty="0"/>
          </a:p>
          <a:p>
            <a:endParaRPr lang="en-US" dirty="0"/>
          </a:p>
          <a:p>
            <a:r>
              <a:rPr lang="en-US" dirty="0"/>
              <a:t>We’ll go through two different algorithms for this problem today.</a:t>
            </a:r>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6</a:t>
            </a:fld>
            <a:endParaRPr lang="en-US"/>
          </a:p>
        </p:txBody>
      </p:sp>
      <p:sp>
        <p:nvSpPr>
          <p:cNvPr id="6" name="Rectangle 5"/>
          <p:cNvSpPr/>
          <p:nvPr/>
        </p:nvSpPr>
        <p:spPr>
          <a:xfrm>
            <a:off x="677853" y="3382125"/>
            <a:ext cx="6111311"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000" b="1" dirty="0"/>
              <a:t>Given</a:t>
            </a:r>
            <a:r>
              <a:rPr lang="en-US" sz="2000" dirty="0"/>
              <a:t>: an undirected, weighted graph G</a:t>
            </a:r>
          </a:p>
          <a:p>
            <a:r>
              <a:rPr lang="en-US" sz="2000" b="1" dirty="0"/>
              <a:t>Find</a:t>
            </a:r>
            <a:r>
              <a:rPr lang="en-US" sz="2000" dirty="0"/>
              <a:t>: A minimum-weight set of edges such that you can get from any vertex of G to any other on only those edges.</a:t>
            </a:r>
          </a:p>
        </p:txBody>
      </p:sp>
      <p:sp>
        <p:nvSpPr>
          <p:cNvPr id="7" name="Rectangle 6"/>
          <p:cNvSpPr/>
          <p:nvPr/>
        </p:nvSpPr>
        <p:spPr>
          <a:xfrm>
            <a:off x="677853" y="338212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Spanning </a:t>
            </a:r>
            <a:r>
              <a:rPr lang="en-US" sz="2000" b="1" u="sng" dirty="0"/>
              <a:t>Tree</a:t>
            </a:r>
            <a:r>
              <a:rPr lang="en-US" sz="2000" b="1" dirty="0"/>
              <a:t> Problem</a:t>
            </a:r>
          </a:p>
        </p:txBody>
      </p:sp>
      <p:sp>
        <p:nvSpPr>
          <p:cNvPr id="9" name="Footer Placeholder 3">
            <a:extLst>
              <a:ext uri="{FF2B5EF4-FFF2-40B4-BE49-F238E27FC236}">
                <a16:creationId xmlns:a16="http://schemas.microsoft.com/office/drawing/2014/main" id="{7FC62CF3-9998-8940-8D5A-75BAB83A9372}"/>
              </a:ext>
            </a:extLst>
          </p:cNvPr>
          <p:cNvSpPr>
            <a:spLocks noGrp="1"/>
          </p:cNvSpPr>
          <p:nvPr>
            <p:ph type="ftr" sz="quarter" idx="11"/>
          </p:nvPr>
        </p:nvSpPr>
        <p:spPr>
          <a:xfrm>
            <a:off x="5715301" y="6521027"/>
            <a:ext cx="5901459" cy="274320"/>
          </a:xfrm>
        </p:spPr>
        <p:txBody>
          <a:bodyPr/>
          <a:lstStyle/>
          <a:p>
            <a:r>
              <a:rPr lang="en-US" dirty="0"/>
              <a:t>CSE 373 SP 18 – Robbie Webber</a:t>
            </a:r>
          </a:p>
        </p:txBody>
      </p:sp>
    </p:spTree>
    <p:extLst>
      <p:ext uri="{BB962C8B-B14F-4D97-AF65-F5344CB8AC3E}">
        <p14:creationId xmlns:p14="http://schemas.microsoft.com/office/powerpoint/2010/main" val="427584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575240" y="1463856"/>
            <a:ext cx="11187258" cy="673415"/>
          </a:xfrm>
        </p:spPr>
        <p:txBody>
          <a:bodyPr>
            <a:normAutofit lnSpcReduction="10000"/>
          </a:bodyPr>
          <a:lstStyle/>
          <a:p>
            <a:r>
              <a:rPr lang="en-US" dirty="0"/>
              <a:t>Try to find an MST of this graph:</a:t>
            </a:r>
            <a:br>
              <a:rPr lang="en-US" dirty="0"/>
            </a:br>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7</a:t>
            </a:fld>
            <a:endParaRPr lang="en-US"/>
          </a:p>
        </p:txBody>
      </p:sp>
      <p:grpSp>
        <p:nvGrpSpPr>
          <p:cNvPr id="32" name="Group 31">
            <a:extLst>
              <a:ext uri="{FF2B5EF4-FFF2-40B4-BE49-F238E27FC236}">
                <a16:creationId xmlns:a16="http://schemas.microsoft.com/office/drawing/2014/main" id="{FCBCC2BF-BA56-E44F-A4CE-DF195AA6FF07}"/>
              </a:ext>
            </a:extLst>
          </p:cNvPr>
          <p:cNvGrpSpPr/>
          <p:nvPr/>
        </p:nvGrpSpPr>
        <p:grpSpPr>
          <a:xfrm>
            <a:off x="6186635" y="2138169"/>
            <a:ext cx="3915981" cy="2928895"/>
            <a:chOff x="3208719" y="2284898"/>
            <a:chExt cx="3915981" cy="2928895"/>
          </a:xfrm>
        </p:grpSpPr>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2" name="Straight Connector 11"/>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Footer Placeholder 3">
            <a:extLst>
              <a:ext uri="{FF2B5EF4-FFF2-40B4-BE49-F238E27FC236}">
                <a16:creationId xmlns:a16="http://schemas.microsoft.com/office/drawing/2014/main" id="{49ED8DD9-1F87-EF4D-9DBF-8054AF34682C}"/>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grpSp>
        <p:nvGrpSpPr>
          <p:cNvPr id="40" name="Group 39">
            <a:extLst>
              <a:ext uri="{FF2B5EF4-FFF2-40B4-BE49-F238E27FC236}">
                <a16:creationId xmlns:a16="http://schemas.microsoft.com/office/drawing/2014/main" id="{7A3CB58E-F6BB-BB45-95AF-90ED9C9A4DD2}"/>
              </a:ext>
            </a:extLst>
          </p:cNvPr>
          <p:cNvGrpSpPr/>
          <p:nvPr/>
        </p:nvGrpSpPr>
        <p:grpSpPr>
          <a:xfrm>
            <a:off x="908570" y="2105564"/>
            <a:ext cx="3138806" cy="3556729"/>
            <a:chOff x="7756461" y="425206"/>
            <a:chExt cx="3138806" cy="3556729"/>
          </a:xfrm>
        </p:grpSpPr>
        <p:sp>
          <p:nvSpPr>
            <p:cNvPr id="41" name="TextBox 40">
              <a:extLst>
                <a:ext uri="{FF2B5EF4-FFF2-40B4-BE49-F238E27FC236}">
                  <a16:creationId xmlns:a16="http://schemas.microsoft.com/office/drawing/2014/main" id="{A67F0C58-0EC1-2D43-855A-09C8D8DEBA2A}"/>
                </a:ext>
              </a:extLst>
            </p:cNvPr>
            <p:cNvSpPr txBox="1"/>
            <p:nvPr/>
          </p:nvSpPr>
          <p:spPr>
            <a:xfrm>
              <a:off x="7756461" y="873392"/>
              <a:ext cx="3138806" cy="3108543"/>
            </a:xfrm>
            <a:prstGeom prst="rect">
              <a:avLst/>
            </a:prstGeom>
            <a:solidFill>
              <a:schemeClr val="bg1">
                <a:lumMod val="95000"/>
              </a:schemeClr>
            </a:solidFill>
          </p:spPr>
          <p:txBody>
            <a:bodyPr wrap="square" rtlCol="0">
              <a:spAutoFit/>
            </a:bodyPr>
            <a:lstStyle/>
            <a:p>
              <a:r>
                <a:rPr lang="en-US" sz="1400" b="1" dirty="0">
                  <a:solidFill>
                    <a:srgbClr val="4C3282"/>
                  </a:solidFill>
                </a:rPr>
                <a:t>BFS</a:t>
              </a:r>
            </a:p>
            <a:p>
              <a:pPr marL="342900" indent="-342900">
                <a:buClr>
                  <a:srgbClr val="B6A479"/>
                </a:buClr>
                <a:buFont typeface="+mj-lt"/>
                <a:buAutoNum type="arabicPeriod"/>
              </a:pPr>
              <a:r>
                <a:rPr lang="en-US" sz="1400" dirty="0"/>
                <a:t>Pick an arbitrary starting point</a:t>
              </a:r>
            </a:p>
            <a:p>
              <a:pPr marL="342900" indent="-342900">
                <a:buClr>
                  <a:srgbClr val="B6A479"/>
                </a:buClr>
                <a:buFont typeface="+mj-lt"/>
                <a:buAutoNum type="arabicPeriod"/>
              </a:pPr>
              <a:r>
                <a:rPr lang="en-US" sz="1400" dirty="0"/>
                <a:t>Queue up unprocessed neighbors</a:t>
              </a:r>
            </a:p>
            <a:p>
              <a:pPr marL="342900" indent="-342900">
                <a:buClr>
                  <a:srgbClr val="B6A479"/>
                </a:buClr>
                <a:buFont typeface="+mj-lt"/>
                <a:buAutoNum type="arabicPeriod"/>
              </a:pPr>
              <a:r>
                <a:rPr lang="en-US" sz="1400" dirty="0"/>
                <a:t>Process next neighbor in queue</a:t>
              </a:r>
            </a:p>
            <a:p>
              <a:pPr marL="342900" indent="-342900">
                <a:buClr>
                  <a:srgbClr val="B6A479"/>
                </a:buClr>
                <a:buFont typeface="+mj-lt"/>
                <a:buAutoNum type="arabicPeriod"/>
              </a:pPr>
              <a:r>
                <a:rPr lang="en-US" sz="1400" dirty="0"/>
                <a:t>Repeat until all vertices in queue have been processed</a:t>
              </a:r>
            </a:p>
            <a:p>
              <a:endParaRPr lang="en-US" sz="1400" dirty="0"/>
            </a:p>
            <a:p>
              <a:r>
                <a:rPr lang="en-US" sz="1400" b="1" dirty="0">
                  <a:solidFill>
                    <a:srgbClr val="4C3282"/>
                  </a:solidFill>
                </a:rPr>
                <a:t>Dijkstra’s</a:t>
              </a:r>
            </a:p>
            <a:p>
              <a:pPr marL="342900" indent="-342900">
                <a:buClr>
                  <a:srgbClr val="B6A479"/>
                </a:buClr>
                <a:buFont typeface="+mj-lt"/>
                <a:buAutoNum type="arabicPeriod"/>
              </a:pPr>
              <a:r>
                <a:rPr lang="en-US" sz="1400" dirty="0"/>
                <a:t>Start at source</a:t>
              </a:r>
            </a:p>
            <a:p>
              <a:pPr marL="342900" indent="-342900">
                <a:buClr>
                  <a:srgbClr val="B6A479"/>
                </a:buClr>
                <a:buFont typeface="+mj-lt"/>
                <a:buAutoNum type="arabicPeriod"/>
              </a:pPr>
              <a:r>
                <a:rPr lang="en-US" sz="1400" dirty="0"/>
                <a:t>Update distance from current to unprocessed neighbors</a:t>
              </a:r>
            </a:p>
            <a:p>
              <a:pPr marL="342900" indent="-342900">
                <a:buClr>
                  <a:srgbClr val="B6A479"/>
                </a:buClr>
                <a:buFont typeface="+mj-lt"/>
                <a:buAutoNum type="arabicPeriod"/>
              </a:pPr>
              <a:r>
                <a:rPr lang="en-US" sz="1400" dirty="0"/>
                <a:t>Process optimal neighbor</a:t>
              </a:r>
            </a:p>
            <a:p>
              <a:pPr marL="342900" indent="-342900">
                <a:buClr>
                  <a:srgbClr val="B6A479"/>
                </a:buClr>
                <a:buFont typeface="+mj-lt"/>
                <a:buAutoNum type="arabicPeriod"/>
              </a:pPr>
              <a:r>
                <a:rPr lang="en-US" sz="1400" dirty="0"/>
                <a:t>Repeat until all vertices have been marked processed</a:t>
              </a:r>
            </a:p>
          </p:txBody>
        </p:sp>
        <p:sp>
          <p:nvSpPr>
            <p:cNvPr id="42" name="Rectangle 41">
              <a:extLst>
                <a:ext uri="{FF2B5EF4-FFF2-40B4-BE49-F238E27FC236}">
                  <a16:creationId xmlns:a16="http://schemas.microsoft.com/office/drawing/2014/main" id="{35903D18-1416-E74A-9996-A3879A441F52}"/>
                </a:ext>
              </a:extLst>
            </p:cNvPr>
            <p:cNvSpPr/>
            <p:nvPr/>
          </p:nvSpPr>
          <p:spPr>
            <a:xfrm>
              <a:off x="7756461" y="425206"/>
              <a:ext cx="3138806" cy="448186"/>
            </a:xfrm>
            <a:prstGeom prst="rect">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Graph Algorithm Toolbox</a:t>
              </a:r>
            </a:p>
          </p:txBody>
        </p:sp>
      </p:grpSp>
      <p:grpSp>
        <p:nvGrpSpPr>
          <p:cNvPr id="177" name="Group 176">
            <a:extLst>
              <a:ext uri="{FF2B5EF4-FFF2-40B4-BE49-F238E27FC236}">
                <a16:creationId xmlns:a16="http://schemas.microsoft.com/office/drawing/2014/main" id="{D63EFB2F-F6FD-6446-B7C9-D10B55C18F3E}"/>
              </a:ext>
            </a:extLst>
          </p:cNvPr>
          <p:cNvGrpSpPr/>
          <p:nvPr/>
        </p:nvGrpSpPr>
        <p:grpSpPr>
          <a:xfrm>
            <a:off x="6186635" y="2138169"/>
            <a:ext cx="3915981" cy="2928895"/>
            <a:chOff x="3208719" y="2284898"/>
            <a:chExt cx="3915981" cy="2928895"/>
          </a:xfrm>
        </p:grpSpPr>
        <p:sp>
          <p:nvSpPr>
            <p:cNvPr id="178" name="Oval 177">
              <a:extLst>
                <a:ext uri="{FF2B5EF4-FFF2-40B4-BE49-F238E27FC236}">
                  <a16:creationId xmlns:a16="http://schemas.microsoft.com/office/drawing/2014/main" id="{99CB883A-F7A4-9641-B69A-16619B0E011E}"/>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79" name="Oval 178">
              <a:extLst>
                <a:ext uri="{FF2B5EF4-FFF2-40B4-BE49-F238E27FC236}">
                  <a16:creationId xmlns:a16="http://schemas.microsoft.com/office/drawing/2014/main" id="{E18EAC67-55A8-C946-BE0F-87E8F244C353}"/>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80" name="Oval 179">
              <a:extLst>
                <a:ext uri="{FF2B5EF4-FFF2-40B4-BE49-F238E27FC236}">
                  <a16:creationId xmlns:a16="http://schemas.microsoft.com/office/drawing/2014/main" id="{099E2DD2-B663-D14F-8BC4-11D7E2913284}"/>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81" name="Oval 180">
              <a:extLst>
                <a:ext uri="{FF2B5EF4-FFF2-40B4-BE49-F238E27FC236}">
                  <a16:creationId xmlns:a16="http://schemas.microsoft.com/office/drawing/2014/main" id="{B609A727-63F2-1A4D-AD06-3C716D172BE7}"/>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82" name="Oval 181">
              <a:extLst>
                <a:ext uri="{FF2B5EF4-FFF2-40B4-BE49-F238E27FC236}">
                  <a16:creationId xmlns:a16="http://schemas.microsoft.com/office/drawing/2014/main" id="{203C0708-33D2-9C48-BCA8-1943BEBBADE0}"/>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211" name="Oval 210">
              <a:extLst>
                <a:ext uri="{FF2B5EF4-FFF2-40B4-BE49-F238E27FC236}">
                  <a16:creationId xmlns:a16="http://schemas.microsoft.com/office/drawing/2014/main" id="{4062B536-3516-6A43-A904-949DA161F69B}"/>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12" name="Straight Connector 211">
              <a:extLst>
                <a:ext uri="{FF2B5EF4-FFF2-40B4-BE49-F238E27FC236}">
                  <a16:creationId xmlns:a16="http://schemas.microsoft.com/office/drawing/2014/main" id="{2AE5DF08-F796-A24B-8B78-044F6EC836D5}"/>
                </a:ext>
              </a:extLst>
            </p:cNvPr>
            <p:cNvCxnSpPr>
              <a:stCxn id="179" idx="2"/>
              <a:endCxn id="178" idx="7"/>
            </p:cNvCxnSpPr>
            <p:nvPr/>
          </p:nvCxnSpPr>
          <p:spPr>
            <a:xfrm flipH="1">
              <a:off x="3452622" y="242472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2FD9CA31-92B5-0F4C-8F89-CE108F46B7F5}"/>
                </a:ext>
              </a:extLst>
            </p:cNvPr>
            <p:cNvCxnSpPr>
              <a:stCxn id="178" idx="5"/>
              <a:endCxn id="180"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13AC4E0B-6B9F-754F-B1FE-8A8A63D13C70}"/>
                </a:ext>
              </a:extLst>
            </p:cNvPr>
            <p:cNvCxnSpPr>
              <a:stCxn id="180" idx="0"/>
              <a:endCxn id="211" idx="4"/>
            </p:cNvCxnSpPr>
            <p:nvPr/>
          </p:nvCxnSpPr>
          <p:spPr>
            <a:xfrm flipV="1">
              <a:off x="4654597" y="4042959"/>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5345BD91-FF00-B14C-95CE-8525C4489B1E}"/>
                </a:ext>
              </a:extLst>
            </p:cNvPr>
            <p:cNvCxnSpPr>
              <a:stCxn id="211" idx="2"/>
              <a:endCxn id="178" idx="6"/>
            </p:cNvCxnSpPr>
            <p:nvPr/>
          </p:nvCxnSpPr>
          <p:spPr>
            <a:xfrm flipH="1">
              <a:off x="3494469" y="390313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BA355A1C-9F30-FA46-A0ED-8A1F9D8435D1}"/>
                </a:ext>
              </a:extLst>
            </p:cNvPr>
            <p:cNvCxnSpPr>
              <a:stCxn id="211" idx="7"/>
              <a:endCxn id="182" idx="2"/>
            </p:cNvCxnSpPr>
            <p:nvPr/>
          </p:nvCxnSpPr>
          <p:spPr>
            <a:xfrm flipV="1">
              <a:off x="4865114" y="3277460"/>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567E2B34-4ED8-1E42-9E4A-4164AB87141D}"/>
                </a:ext>
              </a:extLst>
            </p:cNvPr>
            <p:cNvCxnSpPr>
              <a:stCxn id="182" idx="4"/>
              <a:endCxn id="181"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CE03FFCE-897B-0B49-8862-D1BBC788ABEE}"/>
                </a:ext>
              </a:extLst>
            </p:cNvPr>
            <p:cNvCxnSpPr>
              <a:stCxn id="181" idx="3"/>
              <a:endCxn id="180"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EA713BC4-7888-964A-BC9E-B0D3D681BF2D}"/>
                </a:ext>
              </a:extLst>
            </p:cNvPr>
            <p:cNvCxnSpPr>
              <a:stCxn id="181" idx="1"/>
              <a:endCxn id="179" idx="6"/>
            </p:cNvCxnSpPr>
            <p:nvPr/>
          </p:nvCxnSpPr>
          <p:spPr>
            <a:xfrm flipH="1" flipV="1">
              <a:off x="5192711" y="2424723"/>
              <a:ext cx="1560291" cy="246436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45426F82-AC0D-E24C-BCCE-E890A1FC23DB}"/>
                </a:ext>
              </a:extLst>
            </p:cNvPr>
            <p:cNvCxnSpPr>
              <a:stCxn id="182" idx="3"/>
              <a:endCxn id="180"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49F5070F-41E9-474D-B8A7-E901259A4FA6}"/>
                </a:ext>
              </a:extLst>
            </p:cNvPr>
            <p:cNvCxnSpPr>
              <a:stCxn id="211" idx="5"/>
              <a:endCxn id="181"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22" name="Picture 2" descr="Factory on Microsoft Windows 10 April 2018 Update">
              <a:extLst>
                <a:ext uri="{FF2B5EF4-FFF2-40B4-BE49-F238E27FC236}">
                  <a16:creationId xmlns:a16="http://schemas.microsoft.com/office/drawing/2014/main" id="{92124214-803D-CD43-ADFB-19B5527D60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B60A7412-5688-4545-AC6D-BD4E5D75FAE8}"/>
              </a:ext>
            </a:extLst>
          </p:cNvPr>
          <p:cNvSpPr/>
          <p:nvPr/>
        </p:nvSpPr>
        <p:spPr>
          <a:xfrm>
            <a:off x="696686" y="2417818"/>
            <a:ext cx="3541485" cy="161779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53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575240" y="1463856"/>
            <a:ext cx="11187258" cy="673415"/>
          </a:xfrm>
        </p:spPr>
        <p:txBody>
          <a:bodyPr>
            <a:normAutofit lnSpcReduction="10000"/>
          </a:bodyPr>
          <a:lstStyle/>
          <a:p>
            <a:r>
              <a:rPr lang="en-US" dirty="0"/>
              <a:t>Try to find an MST of this graph:</a:t>
            </a:r>
            <a:br>
              <a:rPr lang="en-US" dirty="0"/>
            </a:br>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8</a:t>
            </a:fld>
            <a:endParaRPr lang="en-US"/>
          </a:p>
        </p:txBody>
      </p:sp>
      <p:grpSp>
        <p:nvGrpSpPr>
          <p:cNvPr id="32" name="Group 31">
            <a:extLst>
              <a:ext uri="{FF2B5EF4-FFF2-40B4-BE49-F238E27FC236}">
                <a16:creationId xmlns:a16="http://schemas.microsoft.com/office/drawing/2014/main" id="{FCBCC2BF-BA56-E44F-A4CE-DF195AA6FF07}"/>
              </a:ext>
            </a:extLst>
          </p:cNvPr>
          <p:cNvGrpSpPr/>
          <p:nvPr/>
        </p:nvGrpSpPr>
        <p:grpSpPr>
          <a:xfrm>
            <a:off x="6074681" y="2137271"/>
            <a:ext cx="4129707" cy="3114832"/>
            <a:chOff x="3208719" y="2284898"/>
            <a:chExt cx="4129707" cy="3114832"/>
          </a:xfrm>
        </p:grpSpPr>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2" name="Straight Connector 11"/>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23" name="TextBox 22"/>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24" name="TextBox 23"/>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25" name="TextBox 24"/>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26" name="TextBox 25"/>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28" name="TextBox 27"/>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29" name="TextBox 28"/>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30" name="TextBox 29"/>
            <p:cNvSpPr txBox="1"/>
            <p:nvPr/>
          </p:nvSpPr>
          <p:spPr>
            <a:xfrm>
              <a:off x="4953496" y="3846890"/>
              <a:ext cx="684968" cy="369332"/>
            </a:xfrm>
            <a:prstGeom prst="rect">
              <a:avLst/>
            </a:prstGeom>
            <a:noFill/>
          </p:spPr>
          <p:txBody>
            <a:bodyPr wrap="square" rtlCol="0">
              <a:spAutoFit/>
            </a:bodyPr>
            <a:lstStyle/>
            <a:p>
              <a:r>
                <a:rPr lang="en-US" dirty="0"/>
                <a:t>10</a:t>
              </a:r>
            </a:p>
          </p:txBody>
        </p:sp>
        <p:sp>
          <p:nvSpPr>
            <p:cNvPr id="31" name="TextBox 30"/>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33"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Footer Placeholder 3">
            <a:extLst>
              <a:ext uri="{FF2B5EF4-FFF2-40B4-BE49-F238E27FC236}">
                <a16:creationId xmlns:a16="http://schemas.microsoft.com/office/drawing/2014/main" id="{49ED8DD9-1F87-EF4D-9DBF-8054AF34682C}"/>
              </a:ext>
            </a:extLst>
          </p:cNvPr>
          <p:cNvSpPr>
            <a:spLocks noGrp="1"/>
          </p:cNvSpPr>
          <p:nvPr>
            <p:ph type="ftr" sz="quarter" idx="11"/>
          </p:nvPr>
        </p:nvSpPr>
        <p:spPr>
          <a:xfrm>
            <a:off x="5715301" y="6521027"/>
            <a:ext cx="5901459" cy="274320"/>
          </a:xfrm>
        </p:spPr>
        <p:txBody>
          <a:bodyPr/>
          <a:lstStyle/>
          <a:p>
            <a:r>
              <a:rPr lang="en-US" dirty="0"/>
              <a:t>CSE 373 19 </a:t>
            </a:r>
            <a:r>
              <a:rPr lang="en-US" dirty="0" err="1"/>
              <a:t>wi</a:t>
            </a:r>
            <a:r>
              <a:rPr lang="en-US" dirty="0"/>
              <a:t> – Kasey Champion</a:t>
            </a:r>
          </a:p>
        </p:txBody>
      </p:sp>
      <p:grpSp>
        <p:nvGrpSpPr>
          <p:cNvPr id="40" name="Group 39">
            <a:extLst>
              <a:ext uri="{FF2B5EF4-FFF2-40B4-BE49-F238E27FC236}">
                <a16:creationId xmlns:a16="http://schemas.microsoft.com/office/drawing/2014/main" id="{7A3CB58E-F6BB-BB45-95AF-90ED9C9A4DD2}"/>
              </a:ext>
            </a:extLst>
          </p:cNvPr>
          <p:cNvGrpSpPr/>
          <p:nvPr/>
        </p:nvGrpSpPr>
        <p:grpSpPr>
          <a:xfrm>
            <a:off x="908570" y="2105564"/>
            <a:ext cx="3138806" cy="3556729"/>
            <a:chOff x="7756461" y="425206"/>
            <a:chExt cx="3138806" cy="3556729"/>
          </a:xfrm>
        </p:grpSpPr>
        <p:sp>
          <p:nvSpPr>
            <p:cNvPr id="41" name="TextBox 40">
              <a:extLst>
                <a:ext uri="{FF2B5EF4-FFF2-40B4-BE49-F238E27FC236}">
                  <a16:creationId xmlns:a16="http://schemas.microsoft.com/office/drawing/2014/main" id="{A67F0C58-0EC1-2D43-855A-09C8D8DEBA2A}"/>
                </a:ext>
              </a:extLst>
            </p:cNvPr>
            <p:cNvSpPr txBox="1"/>
            <p:nvPr/>
          </p:nvSpPr>
          <p:spPr>
            <a:xfrm>
              <a:off x="7756461" y="873392"/>
              <a:ext cx="3138806" cy="3108543"/>
            </a:xfrm>
            <a:prstGeom prst="rect">
              <a:avLst/>
            </a:prstGeom>
            <a:solidFill>
              <a:schemeClr val="bg1">
                <a:lumMod val="95000"/>
              </a:schemeClr>
            </a:solidFill>
          </p:spPr>
          <p:txBody>
            <a:bodyPr wrap="square" rtlCol="0">
              <a:spAutoFit/>
            </a:bodyPr>
            <a:lstStyle/>
            <a:p>
              <a:r>
                <a:rPr lang="en-US" sz="1400" b="1" dirty="0">
                  <a:solidFill>
                    <a:srgbClr val="4C3282"/>
                  </a:solidFill>
                </a:rPr>
                <a:t>BFS</a:t>
              </a:r>
            </a:p>
            <a:p>
              <a:pPr marL="342900" indent="-342900">
                <a:buClr>
                  <a:srgbClr val="B6A479"/>
                </a:buClr>
                <a:buFont typeface="+mj-lt"/>
                <a:buAutoNum type="arabicPeriod"/>
              </a:pPr>
              <a:r>
                <a:rPr lang="en-US" sz="1400" dirty="0"/>
                <a:t>Pick an arbitrary starting point</a:t>
              </a:r>
            </a:p>
            <a:p>
              <a:pPr marL="342900" indent="-342900">
                <a:buClr>
                  <a:srgbClr val="B6A479"/>
                </a:buClr>
                <a:buFont typeface="+mj-lt"/>
                <a:buAutoNum type="arabicPeriod"/>
              </a:pPr>
              <a:r>
                <a:rPr lang="en-US" sz="1400" dirty="0"/>
                <a:t>Queue up unprocessed neighbors</a:t>
              </a:r>
            </a:p>
            <a:p>
              <a:pPr marL="342900" indent="-342900">
                <a:buClr>
                  <a:srgbClr val="B6A479"/>
                </a:buClr>
                <a:buFont typeface="+mj-lt"/>
                <a:buAutoNum type="arabicPeriod"/>
              </a:pPr>
              <a:r>
                <a:rPr lang="en-US" sz="1400" dirty="0"/>
                <a:t>Process next neighbor in queue</a:t>
              </a:r>
            </a:p>
            <a:p>
              <a:pPr marL="342900" indent="-342900">
                <a:buClr>
                  <a:srgbClr val="B6A479"/>
                </a:buClr>
                <a:buFont typeface="+mj-lt"/>
                <a:buAutoNum type="arabicPeriod"/>
              </a:pPr>
              <a:r>
                <a:rPr lang="en-US" sz="1400" dirty="0"/>
                <a:t>Repeat until all vertices in queue have been processed</a:t>
              </a:r>
            </a:p>
            <a:p>
              <a:endParaRPr lang="en-US" sz="1400" dirty="0"/>
            </a:p>
            <a:p>
              <a:r>
                <a:rPr lang="en-US" sz="1400" b="1" dirty="0">
                  <a:solidFill>
                    <a:srgbClr val="4C3282"/>
                  </a:solidFill>
                </a:rPr>
                <a:t>Dijkstra’s</a:t>
              </a:r>
            </a:p>
            <a:p>
              <a:pPr marL="342900" indent="-342900">
                <a:buClr>
                  <a:srgbClr val="B6A479"/>
                </a:buClr>
                <a:buFont typeface="+mj-lt"/>
                <a:buAutoNum type="arabicPeriod"/>
              </a:pPr>
              <a:r>
                <a:rPr lang="en-US" sz="1400" dirty="0"/>
                <a:t>Start at source</a:t>
              </a:r>
            </a:p>
            <a:p>
              <a:pPr marL="342900" indent="-342900">
                <a:buClr>
                  <a:srgbClr val="B6A479"/>
                </a:buClr>
                <a:buFont typeface="+mj-lt"/>
                <a:buAutoNum type="arabicPeriod"/>
              </a:pPr>
              <a:r>
                <a:rPr lang="en-US" sz="1400" dirty="0"/>
                <a:t>Update distance from current to unprocessed neighbors</a:t>
              </a:r>
            </a:p>
            <a:p>
              <a:pPr marL="342900" indent="-342900">
                <a:buClr>
                  <a:srgbClr val="B6A479"/>
                </a:buClr>
                <a:buFont typeface="+mj-lt"/>
                <a:buAutoNum type="arabicPeriod"/>
              </a:pPr>
              <a:r>
                <a:rPr lang="en-US" sz="1400" dirty="0"/>
                <a:t>Process optimal neighbor</a:t>
              </a:r>
            </a:p>
            <a:p>
              <a:pPr marL="342900" indent="-342900">
                <a:buClr>
                  <a:srgbClr val="B6A479"/>
                </a:buClr>
                <a:buFont typeface="+mj-lt"/>
                <a:buAutoNum type="arabicPeriod"/>
              </a:pPr>
              <a:r>
                <a:rPr lang="en-US" sz="1400" dirty="0"/>
                <a:t>Repeat until all vertices have been marked processed</a:t>
              </a:r>
            </a:p>
          </p:txBody>
        </p:sp>
        <p:sp>
          <p:nvSpPr>
            <p:cNvPr id="42" name="Rectangle 41">
              <a:extLst>
                <a:ext uri="{FF2B5EF4-FFF2-40B4-BE49-F238E27FC236}">
                  <a16:creationId xmlns:a16="http://schemas.microsoft.com/office/drawing/2014/main" id="{35903D18-1416-E74A-9996-A3879A441F52}"/>
                </a:ext>
              </a:extLst>
            </p:cNvPr>
            <p:cNvSpPr/>
            <p:nvPr/>
          </p:nvSpPr>
          <p:spPr>
            <a:xfrm>
              <a:off x="7756461" y="425206"/>
              <a:ext cx="3138806" cy="448186"/>
            </a:xfrm>
            <a:prstGeom prst="rect">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Graph Algorithm Toolbox</a:t>
              </a:r>
            </a:p>
          </p:txBody>
        </p:sp>
      </p:grpSp>
      <p:grpSp>
        <p:nvGrpSpPr>
          <p:cNvPr id="43" name="Group 42">
            <a:extLst>
              <a:ext uri="{FF2B5EF4-FFF2-40B4-BE49-F238E27FC236}">
                <a16:creationId xmlns:a16="http://schemas.microsoft.com/office/drawing/2014/main" id="{725C044F-F03D-7841-8088-548AF6624BC7}"/>
              </a:ext>
            </a:extLst>
          </p:cNvPr>
          <p:cNvGrpSpPr/>
          <p:nvPr/>
        </p:nvGrpSpPr>
        <p:grpSpPr>
          <a:xfrm>
            <a:off x="6074681" y="2137271"/>
            <a:ext cx="4129707" cy="3114832"/>
            <a:chOff x="3208719" y="2284898"/>
            <a:chExt cx="4129707" cy="3114832"/>
          </a:xfrm>
        </p:grpSpPr>
        <p:sp>
          <p:nvSpPr>
            <p:cNvPr id="44" name="Oval 43">
              <a:extLst>
                <a:ext uri="{FF2B5EF4-FFF2-40B4-BE49-F238E27FC236}">
                  <a16:creationId xmlns:a16="http://schemas.microsoft.com/office/drawing/2014/main" id="{2D36C66B-D0ED-6448-B85B-AC643DDAA383}"/>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45" name="Oval 44">
              <a:extLst>
                <a:ext uri="{FF2B5EF4-FFF2-40B4-BE49-F238E27FC236}">
                  <a16:creationId xmlns:a16="http://schemas.microsoft.com/office/drawing/2014/main" id="{B2782AB3-27F4-2247-A887-A3E420DBE375}"/>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46" name="Oval 45">
              <a:extLst>
                <a:ext uri="{FF2B5EF4-FFF2-40B4-BE49-F238E27FC236}">
                  <a16:creationId xmlns:a16="http://schemas.microsoft.com/office/drawing/2014/main" id="{A134B2D5-F1C6-7440-AA04-19CDB0DD252B}"/>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7" name="Oval 46">
              <a:extLst>
                <a:ext uri="{FF2B5EF4-FFF2-40B4-BE49-F238E27FC236}">
                  <a16:creationId xmlns:a16="http://schemas.microsoft.com/office/drawing/2014/main" id="{62FDDCCE-317E-B447-989A-239530C73A1B}"/>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48" name="Oval 47">
              <a:extLst>
                <a:ext uri="{FF2B5EF4-FFF2-40B4-BE49-F238E27FC236}">
                  <a16:creationId xmlns:a16="http://schemas.microsoft.com/office/drawing/2014/main" id="{9FE7618F-9B05-014C-A9B0-7E89E7174D0A}"/>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49" name="Oval 48">
              <a:extLst>
                <a:ext uri="{FF2B5EF4-FFF2-40B4-BE49-F238E27FC236}">
                  <a16:creationId xmlns:a16="http://schemas.microsoft.com/office/drawing/2014/main" id="{6C899F29-188F-B549-A757-47CB5C5F8FF5}"/>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50" name="Straight Connector 49">
              <a:extLst>
                <a:ext uri="{FF2B5EF4-FFF2-40B4-BE49-F238E27FC236}">
                  <a16:creationId xmlns:a16="http://schemas.microsoft.com/office/drawing/2014/main" id="{B6521B75-DF20-2F4D-AB02-8DAD1587B8B8}"/>
                </a:ext>
              </a:extLst>
            </p:cNvPr>
            <p:cNvCxnSpPr>
              <a:stCxn id="45" idx="2"/>
              <a:endCxn id="44"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6F814F2-833E-DE4B-89BC-8AC7437F2E73}"/>
                </a:ext>
              </a:extLst>
            </p:cNvPr>
            <p:cNvCxnSpPr>
              <a:stCxn id="44" idx="5"/>
              <a:endCxn id="46"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378CB9B-9EBD-374C-9F60-D199E10B4498}"/>
                </a:ext>
              </a:extLst>
            </p:cNvPr>
            <p:cNvCxnSpPr>
              <a:stCxn id="46" idx="0"/>
              <a:endCxn id="49"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143E2E-D28B-1343-9596-7B6654E2D7C8}"/>
                </a:ext>
              </a:extLst>
            </p:cNvPr>
            <p:cNvCxnSpPr>
              <a:stCxn id="49" idx="2"/>
              <a:endCxn id="44"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16F572-FE02-3545-9CBC-9B6CB88DF52C}"/>
                </a:ext>
              </a:extLst>
            </p:cNvPr>
            <p:cNvCxnSpPr>
              <a:stCxn id="49" idx="7"/>
              <a:endCxn id="48"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AD635A0-FE63-3745-BE02-D00D7C5FDD65}"/>
                </a:ext>
              </a:extLst>
            </p:cNvPr>
            <p:cNvCxnSpPr>
              <a:stCxn id="48" idx="4"/>
              <a:endCxn id="47"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65A0327-CA02-B14E-A649-B791438C60D4}"/>
                </a:ext>
              </a:extLst>
            </p:cNvPr>
            <p:cNvCxnSpPr>
              <a:stCxn id="47" idx="3"/>
              <a:endCxn id="46"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338AEF8-25AC-B049-9550-2EE7618458C7}"/>
                </a:ext>
              </a:extLst>
            </p:cNvPr>
            <p:cNvCxnSpPr>
              <a:stCxn id="47" idx="1"/>
              <a:endCxn id="45"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A892EDA-65E3-2F4A-883E-253D459FE301}"/>
                </a:ext>
              </a:extLst>
            </p:cNvPr>
            <p:cNvCxnSpPr>
              <a:stCxn id="48" idx="3"/>
              <a:endCxn id="46"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08BFC0-0635-104F-B433-86E8F9CE8D10}"/>
                </a:ext>
              </a:extLst>
            </p:cNvPr>
            <p:cNvCxnSpPr>
              <a:stCxn id="49" idx="5"/>
              <a:endCxn id="47"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440EB72-1991-CC4E-84C4-28E997E6A471}"/>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61" name="TextBox 60">
              <a:extLst>
                <a:ext uri="{FF2B5EF4-FFF2-40B4-BE49-F238E27FC236}">
                  <a16:creationId xmlns:a16="http://schemas.microsoft.com/office/drawing/2014/main" id="{03DA8B5B-9772-A14A-AFD0-85BE8C7EA108}"/>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62" name="TextBox 61">
              <a:extLst>
                <a:ext uri="{FF2B5EF4-FFF2-40B4-BE49-F238E27FC236}">
                  <a16:creationId xmlns:a16="http://schemas.microsoft.com/office/drawing/2014/main" id="{770F51FD-FBB2-8640-BB0C-0F8B279AF06E}"/>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63" name="TextBox 62">
              <a:extLst>
                <a:ext uri="{FF2B5EF4-FFF2-40B4-BE49-F238E27FC236}">
                  <a16:creationId xmlns:a16="http://schemas.microsoft.com/office/drawing/2014/main" id="{ADD22D09-6E39-4C43-B225-DEC01B99F8A0}"/>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64" name="TextBox 63">
              <a:extLst>
                <a:ext uri="{FF2B5EF4-FFF2-40B4-BE49-F238E27FC236}">
                  <a16:creationId xmlns:a16="http://schemas.microsoft.com/office/drawing/2014/main" id="{DF32487B-F980-A040-8C86-A929883F144B}"/>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65" name="TextBox 64">
              <a:extLst>
                <a:ext uri="{FF2B5EF4-FFF2-40B4-BE49-F238E27FC236}">
                  <a16:creationId xmlns:a16="http://schemas.microsoft.com/office/drawing/2014/main" id="{F71161CF-C4FA-6E46-BE04-4E08166FC465}"/>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6" name="TextBox 65">
              <a:extLst>
                <a:ext uri="{FF2B5EF4-FFF2-40B4-BE49-F238E27FC236}">
                  <a16:creationId xmlns:a16="http://schemas.microsoft.com/office/drawing/2014/main" id="{F0473502-13B3-2344-AC0C-1870074D55A1}"/>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7" name="TextBox 66">
              <a:extLst>
                <a:ext uri="{FF2B5EF4-FFF2-40B4-BE49-F238E27FC236}">
                  <a16:creationId xmlns:a16="http://schemas.microsoft.com/office/drawing/2014/main" id="{EB446EED-C4ED-8F4B-BD40-0D748574C856}"/>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8" name="TextBox 67">
              <a:extLst>
                <a:ext uri="{FF2B5EF4-FFF2-40B4-BE49-F238E27FC236}">
                  <a16:creationId xmlns:a16="http://schemas.microsoft.com/office/drawing/2014/main" id="{2C630033-97F3-CD45-A1E4-B8A170EB407A}"/>
                </a:ext>
              </a:extLst>
            </p:cNvPr>
            <p:cNvSpPr txBox="1"/>
            <p:nvPr/>
          </p:nvSpPr>
          <p:spPr>
            <a:xfrm>
              <a:off x="4953496" y="3846890"/>
              <a:ext cx="713152" cy="369332"/>
            </a:xfrm>
            <a:prstGeom prst="rect">
              <a:avLst/>
            </a:prstGeom>
            <a:noFill/>
          </p:spPr>
          <p:txBody>
            <a:bodyPr wrap="square" rtlCol="0">
              <a:spAutoFit/>
            </a:bodyPr>
            <a:lstStyle/>
            <a:p>
              <a:r>
                <a:rPr lang="en-US" dirty="0"/>
                <a:t>10</a:t>
              </a:r>
            </a:p>
          </p:txBody>
        </p:sp>
        <p:sp>
          <p:nvSpPr>
            <p:cNvPr id="69" name="TextBox 68">
              <a:extLst>
                <a:ext uri="{FF2B5EF4-FFF2-40B4-BE49-F238E27FC236}">
                  <a16:creationId xmlns:a16="http://schemas.microsoft.com/office/drawing/2014/main" id="{21FE9A07-A495-5F49-9028-F74DFA2915B9}"/>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70" name="Picture 2" descr="Factory on Microsoft Windows 10 April 2018 Update">
              <a:extLst>
                <a:ext uri="{FF2B5EF4-FFF2-40B4-BE49-F238E27FC236}">
                  <a16:creationId xmlns:a16="http://schemas.microsoft.com/office/drawing/2014/main" id="{E5929A3E-DF04-5E43-A7F8-04AA84AE0A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a:extLst>
              <a:ext uri="{FF2B5EF4-FFF2-40B4-BE49-F238E27FC236}">
                <a16:creationId xmlns:a16="http://schemas.microsoft.com/office/drawing/2014/main" id="{DDB2B838-5BC5-5E40-BAC7-3D91457A0F87}"/>
              </a:ext>
            </a:extLst>
          </p:cNvPr>
          <p:cNvGrpSpPr/>
          <p:nvPr/>
        </p:nvGrpSpPr>
        <p:grpSpPr>
          <a:xfrm>
            <a:off x="6074681" y="2137271"/>
            <a:ext cx="4129707" cy="3114832"/>
            <a:chOff x="3208719" y="2284898"/>
            <a:chExt cx="4129707" cy="3114832"/>
          </a:xfrm>
        </p:grpSpPr>
        <p:sp>
          <p:nvSpPr>
            <p:cNvPr id="72" name="Oval 71">
              <a:extLst>
                <a:ext uri="{FF2B5EF4-FFF2-40B4-BE49-F238E27FC236}">
                  <a16:creationId xmlns:a16="http://schemas.microsoft.com/office/drawing/2014/main" id="{17D37F0B-A5A9-014B-B9FA-C9628FE007C1}"/>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3" name="Oval 72">
              <a:extLst>
                <a:ext uri="{FF2B5EF4-FFF2-40B4-BE49-F238E27FC236}">
                  <a16:creationId xmlns:a16="http://schemas.microsoft.com/office/drawing/2014/main" id="{1ED9E3A3-3C86-A841-BD77-FA713EB59760}"/>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74" name="Oval 73">
              <a:extLst>
                <a:ext uri="{FF2B5EF4-FFF2-40B4-BE49-F238E27FC236}">
                  <a16:creationId xmlns:a16="http://schemas.microsoft.com/office/drawing/2014/main" id="{906C2186-6A61-3345-A2F7-F4E3FA9AAD78}"/>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75" name="Oval 74">
              <a:extLst>
                <a:ext uri="{FF2B5EF4-FFF2-40B4-BE49-F238E27FC236}">
                  <a16:creationId xmlns:a16="http://schemas.microsoft.com/office/drawing/2014/main" id="{DE2AF8AA-8D48-A941-90B2-54F9EBE77D1A}"/>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76" name="Oval 75">
              <a:extLst>
                <a:ext uri="{FF2B5EF4-FFF2-40B4-BE49-F238E27FC236}">
                  <a16:creationId xmlns:a16="http://schemas.microsoft.com/office/drawing/2014/main" id="{3976913D-3329-D44F-8645-1E6D9B07276D}"/>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77" name="Oval 76">
              <a:extLst>
                <a:ext uri="{FF2B5EF4-FFF2-40B4-BE49-F238E27FC236}">
                  <a16:creationId xmlns:a16="http://schemas.microsoft.com/office/drawing/2014/main" id="{5AF3C984-78BB-2149-85A6-5E88929FC9B9}"/>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78" name="Straight Connector 77">
              <a:extLst>
                <a:ext uri="{FF2B5EF4-FFF2-40B4-BE49-F238E27FC236}">
                  <a16:creationId xmlns:a16="http://schemas.microsoft.com/office/drawing/2014/main" id="{1F839697-B3C4-5147-B09A-1B1EEE178D58}"/>
                </a:ext>
              </a:extLst>
            </p:cNvPr>
            <p:cNvCxnSpPr>
              <a:stCxn id="73" idx="2"/>
              <a:endCxn id="72"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E38A9BB-EB04-8546-9EAD-61D2B0913899}"/>
                </a:ext>
              </a:extLst>
            </p:cNvPr>
            <p:cNvCxnSpPr>
              <a:stCxn id="72" idx="5"/>
              <a:endCxn id="74" idx="2"/>
            </p:cNvCxnSpPr>
            <p:nvPr/>
          </p:nvCxnSpPr>
          <p:spPr>
            <a:xfrm>
              <a:off x="3452622" y="418234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462CEBE-8C26-A149-BD16-A722084F4CCE}"/>
                </a:ext>
              </a:extLst>
            </p:cNvPr>
            <p:cNvCxnSpPr>
              <a:stCxn id="74" idx="0"/>
              <a:endCxn id="77"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B9677D6-1D4D-8A4F-9094-67A61BBA036C}"/>
                </a:ext>
              </a:extLst>
            </p:cNvPr>
            <p:cNvCxnSpPr>
              <a:stCxn id="77" idx="2"/>
              <a:endCxn id="72"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E3CAF39-E344-5948-84A8-DCF3C981DF92}"/>
                </a:ext>
              </a:extLst>
            </p:cNvPr>
            <p:cNvCxnSpPr>
              <a:stCxn id="77" idx="7"/>
              <a:endCxn id="76"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B3B2A52-DD01-694A-ADF1-C3762C1DB3E4}"/>
                </a:ext>
              </a:extLst>
            </p:cNvPr>
            <p:cNvCxnSpPr>
              <a:stCxn id="76" idx="4"/>
              <a:endCxn id="75"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429439E-D126-3A48-AF88-BEA1130B5A3B}"/>
                </a:ext>
              </a:extLst>
            </p:cNvPr>
            <p:cNvCxnSpPr>
              <a:stCxn id="75" idx="3"/>
              <a:endCxn id="74"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56FEE7-2EFA-644D-A598-718B5B074EAB}"/>
                </a:ext>
              </a:extLst>
            </p:cNvPr>
            <p:cNvCxnSpPr>
              <a:stCxn id="75" idx="1"/>
              <a:endCxn id="73"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8F6ED42-87BB-9845-93EB-D93569C32080}"/>
                </a:ext>
              </a:extLst>
            </p:cNvPr>
            <p:cNvCxnSpPr>
              <a:stCxn id="76" idx="3"/>
              <a:endCxn id="74"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A4732C5-E6CF-5E47-B5C5-C0504438F1FE}"/>
                </a:ext>
              </a:extLst>
            </p:cNvPr>
            <p:cNvCxnSpPr>
              <a:stCxn id="77" idx="5"/>
              <a:endCxn id="75"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3D8C5640-F0BE-6D40-9913-BF1B191108D6}"/>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89" name="TextBox 88">
              <a:extLst>
                <a:ext uri="{FF2B5EF4-FFF2-40B4-BE49-F238E27FC236}">
                  <a16:creationId xmlns:a16="http://schemas.microsoft.com/office/drawing/2014/main" id="{F7C5C604-30A5-0848-9448-872C20670585}"/>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90" name="TextBox 89">
              <a:extLst>
                <a:ext uri="{FF2B5EF4-FFF2-40B4-BE49-F238E27FC236}">
                  <a16:creationId xmlns:a16="http://schemas.microsoft.com/office/drawing/2014/main" id="{61309BCB-CFCA-8D4D-B5A7-7F939C96B02E}"/>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91" name="TextBox 90">
              <a:extLst>
                <a:ext uri="{FF2B5EF4-FFF2-40B4-BE49-F238E27FC236}">
                  <a16:creationId xmlns:a16="http://schemas.microsoft.com/office/drawing/2014/main" id="{AE2D21E3-06ED-014A-B5B1-5D7C8BE2F3CD}"/>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92" name="TextBox 91">
              <a:extLst>
                <a:ext uri="{FF2B5EF4-FFF2-40B4-BE49-F238E27FC236}">
                  <a16:creationId xmlns:a16="http://schemas.microsoft.com/office/drawing/2014/main" id="{9649DF76-F0A5-B945-818A-0806912E2DA9}"/>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93" name="TextBox 92">
              <a:extLst>
                <a:ext uri="{FF2B5EF4-FFF2-40B4-BE49-F238E27FC236}">
                  <a16:creationId xmlns:a16="http://schemas.microsoft.com/office/drawing/2014/main" id="{AE161548-6CAE-AB4D-B5BF-A0888CEEB586}"/>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94" name="TextBox 93">
              <a:extLst>
                <a:ext uri="{FF2B5EF4-FFF2-40B4-BE49-F238E27FC236}">
                  <a16:creationId xmlns:a16="http://schemas.microsoft.com/office/drawing/2014/main" id="{830BACFB-5BB9-BE40-B126-11C178C3FD14}"/>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95" name="TextBox 94">
              <a:extLst>
                <a:ext uri="{FF2B5EF4-FFF2-40B4-BE49-F238E27FC236}">
                  <a16:creationId xmlns:a16="http://schemas.microsoft.com/office/drawing/2014/main" id="{55ADD68A-E025-B648-874F-8887B825DCEF}"/>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96" name="TextBox 95">
              <a:extLst>
                <a:ext uri="{FF2B5EF4-FFF2-40B4-BE49-F238E27FC236}">
                  <a16:creationId xmlns:a16="http://schemas.microsoft.com/office/drawing/2014/main" id="{550AD3D6-E397-9349-9EAD-9ABC14713F80}"/>
                </a:ext>
              </a:extLst>
            </p:cNvPr>
            <p:cNvSpPr txBox="1"/>
            <p:nvPr/>
          </p:nvSpPr>
          <p:spPr>
            <a:xfrm>
              <a:off x="4953495" y="3846890"/>
              <a:ext cx="632465" cy="369332"/>
            </a:xfrm>
            <a:prstGeom prst="rect">
              <a:avLst/>
            </a:prstGeom>
            <a:noFill/>
          </p:spPr>
          <p:txBody>
            <a:bodyPr wrap="square" rtlCol="0">
              <a:spAutoFit/>
            </a:bodyPr>
            <a:lstStyle/>
            <a:p>
              <a:r>
                <a:rPr lang="en-US" dirty="0"/>
                <a:t>10</a:t>
              </a:r>
            </a:p>
          </p:txBody>
        </p:sp>
        <p:sp>
          <p:nvSpPr>
            <p:cNvPr id="97" name="TextBox 96">
              <a:extLst>
                <a:ext uri="{FF2B5EF4-FFF2-40B4-BE49-F238E27FC236}">
                  <a16:creationId xmlns:a16="http://schemas.microsoft.com/office/drawing/2014/main" id="{C36A23C7-04E5-FA4D-A716-841B9990F8B8}"/>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98" name="Picture 2" descr="Factory on Microsoft Windows 10 April 2018 Update">
              <a:extLst>
                <a:ext uri="{FF2B5EF4-FFF2-40B4-BE49-F238E27FC236}">
                  <a16:creationId xmlns:a16="http://schemas.microsoft.com/office/drawing/2014/main" id="{E662F38A-3AB1-5A48-9B70-C3D6279877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9" name="Group 98">
            <a:extLst>
              <a:ext uri="{FF2B5EF4-FFF2-40B4-BE49-F238E27FC236}">
                <a16:creationId xmlns:a16="http://schemas.microsoft.com/office/drawing/2014/main" id="{0AD8812F-D572-7B44-8548-8D78ABCA8A04}"/>
              </a:ext>
            </a:extLst>
          </p:cNvPr>
          <p:cNvGrpSpPr/>
          <p:nvPr/>
        </p:nvGrpSpPr>
        <p:grpSpPr>
          <a:xfrm>
            <a:off x="6074681" y="2137271"/>
            <a:ext cx="4129707" cy="3114832"/>
            <a:chOff x="3208719" y="2284898"/>
            <a:chExt cx="4129707" cy="3114832"/>
          </a:xfrm>
        </p:grpSpPr>
        <p:sp>
          <p:nvSpPr>
            <p:cNvPr id="100" name="Oval 99">
              <a:extLst>
                <a:ext uri="{FF2B5EF4-FFF2-40B4-BE49-F238E27FC236}">
                  <a16:creationId xmlns:a16="http://schemas.microsoft.com/office/drawing/2014/main" id="{F3C65BF4-4E2A-134F-AB76-D5A104D1CE8A}"/>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01" name="Oval 100">
              <a:extLst>
                <a:ext uri="{FF2B5EF4-FFF2-40B4-BE49-F238E27FC236}">
                  <a16:creationId xmlns:a16="http://schemas.microsoft.com/office/drawing/2014/main" id="{02705AB5-B470-5B44-B591-5AD12539A995}"/>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02" name="Oval 101">
              <a:extLst>
                <a:ext uri="{FF2B5EF4-FFF2-40B4-BE49-F238E27FC236}">
                  <a16:creationId xmlns:a16="http://schemas.microsoft.com/office/drawing/2014/main" id="{F882664F-9EEF-7B4F-95D5-2F2E5EB040CB}"/>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3" name="Oval 102">
              <a:extLst>
                <a:ext uri="{FF2B5EF4-FFF2-40B4-BE49-F238E27FC236}">
                  <a16:creationId xmlns:a16="http://schemas.microsoft.com/office/drawing/2014/main" id="{1932AA7B-2B8E-B941-AFDB-6C96DC014A39}"/>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04" name="Oval 103">
              <a:extLst>
                <a:ext uri="{FF2B5EF4-FFF2-40B4-BE49-F238E27FC236}">
                  <a16:creationId xmlns:a16="http://schemas.microsoft.com/office/drawing/2014/main" id="{C1BEFEB1-B6FF-5145-98C2-CFCB32864D5F}"/>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05" name="Oval 104">
              <a:extLst>
                <a:ext uri="{FF2B5EF4-FFF2-40B4-BE49-F238E27FC236}">
                  <a16:creationId xmlns:a16="http://schemas.microsoft.com/office/drawing/2014/main" id="{BFA42C1D-B156-6D46-A03A-014EABDE90B2}"/>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06" name="Straight Connector 105">
              <a:extLst>
                <a:ext uri="{FF2B5EF4-FFF2-40B4-BE49-F238E27FC236}">
                  <a16:creationId xmlns:a16="http://schemas.microsoft.com/office/drawing/2014/main" id="{68D907E3-8023-9143-A438-236C647E3CFD}"/>
                </a:ext>
              </a:extLst>
            </p:cNvPr>
            <p:cNvCxnSpPr>
              <a:stCxn id="101" idx="2"/>
              <a:endCxn id="100"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33EDC2E-5F38-2942-A7F3-C75F7657BA85}"/>
                </a:ext>
              </a:extLst>
            </p:cNvPr>
            <p:cNvCxnSpPr>
              <a:stCxn id="100" idx="5"/>
              <a:endCxn id="102" idx="2"/>
            </p:cNvCxnSpPr>
            <p:nvPr/>
          </p:nvCxnSpPr>
          <p:spPr>
            <a:xfrm>
              <a:off x="3452622" y="418234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7EFA586-07F1-674C-BD4B-38B8023BD621}"/>
                </a:ext>
              </a:extLst>
            </p:cNvPr>
            <p:cNvCxnSpPr>
              <a:stCxn id="102" idx="0"/>
              <a:endCxn id="105"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FD2AE79-3770-B443-A780-50BAAA0135CC}"/>
                </a:ext>
              </a:extLst>
            </p:cNvPr>
            <p:cNvCxnSpPr>
              <a:stCxn id="105" idx="2"/>
              <a:endCxn id="100" idx="6"/>
            </p:cNvCxnSpPr>
            <p:nvPr/>
          </p:nvCxnSpPr>
          <p:spPr>
            <a:xfrm flipH="1">
              <a:off x="3494469" y="390313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86181A6-2FD1-6540-B902-78D9BFF40A7C}"/>
                </a:ext>
              </a:extLst>
            </p:cNvPr>
            <p:cNvCxnSpPr>
              <a:stCxn id="105" idx="7"/>
              <a:endCxn id="104"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7DB12232-D191-9746-971F-17A09E628D50}"/>
                </a:ext>
              </a:extLst>
            </p:cNvPr>
            <p:cNvCxnSpPr>
              <a:stCxn id="104" idx="4"/>
              <a:endCxn id="103"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DED136E0-AF43-9F45-8CE8-2209EE9460C9}"/>
                </a:ext>
              </a:extLst>
            </p:cNvPr>
            <p:cNvCxnSpPr>
              <a:stCxn id="103" idx="3"/>
              <a:endCxn id="102"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2F47D15-6B47-8145-B5CB-0B911833EE11}"/>
                </a:ext>
              </a:extLst>
            </p:cNvPr>
            <p:cNvCxnSpPr>
              <a:stCxn id="103" idx="1"/>
              <a:endCxn id="101"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93C66DA-CA02-414A-8181-4DB2901ABC81}"/>
                </a:ext>
              </a:extLst>
            </p:cNvPr>
            <p:cNvCxnSpPr>
              <a:stCxn id="104" idx="3"/>
              <a:endCxn id="102"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094AE011-954E-274D-8C58-EBFDB7328F7E}"/>
                </a:ext>
              </a:extLst>
            </p:cNvPr>
            <p:cNvCxnSpPr>
              <a:stCxn id="105" idx="5"/>
              <a:endCxn id="103"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1CD46F16-E7F4-B94E-AF18-C04DA50B39D9}"/>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117" name="TextBox 116">
              <a:extLst>
                <a:ext uri="{FF2B5EF4-FFF2-40B4-BE49-F238E27FC236}">
                  <a16:creationId xmlns:a16="http://schemas.microsoft.com/office/drawing/2014/main" id="{B033A3D3-0D6E-F944-9DF0-9EFDC357E421}"/>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118" name="TextBox 117">
              <a:extLst>
                <a:ext uri="{FF2B5EF4-FFF2-40B4-BE49-F238E27FC236}">
                  <a16:creationId xmlns:a16="http://schemas.microsoft.com/office/drawing/2014/main" id="{C3FF6071-3E71-284C-8669-4FFE928E7ADB}"/>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119" name="TextBox 118">
              <a:extLst>
                <a:ext uri="{FF2B5EF4-FFF2-40B4-BE49-F238E27FC236}">
                  <a16:creationId xmlns:a16="http://schemas.microsoft.com/office/drawing/2014/main" id="{AD6AC062-0B37-E74A-B3BB-7901BFFAF80D}"/>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120" name="TextBox 119">
              <a:extLst>
                <a:ext uri="{FF2B5EF4-FFF2-40B4-BE49-F238E27FC236}">
                  <a16:creationId xmlns:a16="http://schemas.microsoft.com/office/drawing/2014/main" id="{DC5DD9AA-45D6-BD41-9128-4E55101928BD}"/>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121" name="TextBox 120">
              <a:extLst>
                <a:ext uri="{FF2B5EF4-FFF2-40B4-BE49-F238E27FC236}">
                  <a16:creationId xmlns:a16="http://schemas.microsoft.com/office/drawing/2014/main" id="{0B948EFE-B7F1-6E4D-AE71-FA087AC9179E}"/>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122" name="TextBox 121">
              <a:extLst>
                <a:ext uri="{FF2B5EF4-FFF2-40B4-BE49-F238E27FC236}">
                  <a16:creationId xmlns:a16="http://schemas.microsoft.com/office/drawing/2014/main" id="{E39D6E5E-8003-7144-AA68-9F7D87557B24}"/>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123" name="TextBox 122">
              <a:extLst>
                <a:ext uri="{FF2B5EF4-FFF2-40B4-BE49-F238E27FC236}">
                  <a16:creationId xmlns:a16="http://schemas.microsoft.com/office/drawing/2014/main" id="{ED9582A5-98DB-8C40-8E6E-92BCDA086258}"/>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124" name="TextBox 123">
              <a:extLst>
                <a:ext uri="{FF2B5EF4-FFF2-40B4-BE49-F238E27FC236}">
                  <a16:creationId xmlns:a16="http://schemas.microsoft.com/office/drawing/2014/main" id="{F8B3157B-DB67-0C4A-B53B-6C44E62D48F5}"/>
                </a:ext>
              </a:extLst>
            </p:cNvPr>
            <p:cNvSpPr txBox="1"/>
            <p:nvPr/>
          </p:nvSpPr>
          <p:spPr>
            <a:xfrm>
              <a:off x="4953496" y="3846890"/>
              <a:ext cx="655974" cy="369332"/>
            </a:xfrm>
            <a:prstGeom prst="rect">
              <a:avLst/>
            </a:prstGeom>
            <a:noFill/>
          </p:spPr>
          <p:txBody>
            <a:bodyPr wrap="square" rtlCol="0">
              <a:spAutoFit/>
            </a:bodyPr>
            <a:lstStyle/>
            <a:p>
              <a:r>
                <a:rPr lang="en-US" dirty="0"/>
                <a:t>10</a:t>
              </a:r>
            </a:p>
          </p:txBody>
        </p:sp>
        <p:sp>
          <p:nvSpPr>
            <p:cNvPr id="125" name="TextBox 124">
              <a:extLst>
                <a:ext uri="{FF2B5EF4-FFF2-40B4-BE49-F238E27FC236}">
                  <a16:creationId xmlns:a16="http://schemas.microsoft.com/office/drawing/2014/main" id="{286EE3D7-36BE-6D41-8D47-A129B725CEC5}"/>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126" name="Picture 2" descr="Factory on Microsoft Windows 10 April 2018 Update">
              <a:extLst>
                <a:ext uri="{FF2B5EF4-FFF2-40B4-BE49-F238E27FC236}">
                  <a16:creationId xmlns:a16="http://schemas.microsoft.com/office/drawing/2014/main" id="{67DDF576-388D-F842-83EE-C58E8D8B69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7" name="Group 126">
            <a:extLst>
              <a:ext uri="{FF2B5EF4-FFF2-40B4-BE49-F238E27FC236}">
                <a16:creationId xmlns:a16="http://schemas.microsoft.com/office/drawing/2014/main" id="{3F86953A-E43B-5547-A718-E2CE007F72F0}"/>
              </a:ext>
            </a:extLst>
          </p:cNvPr>
          <p:cNvGrpSpPr/>
          <p:nvPr/>
        </p:nvGrpSpPr>
        <p:grpSpPr>
          <a:xfrm>
            <a:off x="6074681" y="2137271"/>
            <a:ext cx="4129707" cy="3114832"/>
            <a:chOff x="3208719" y="2284898"/>
            <a:chExt cx="4129707" cy="3114832"/>
          </a:xfrm>
        </p:grpSpPr>
        <p:sp>
          <p:nvSpPr>
            <p:cNvPr id="128" name="Oval 127">
              <a:extLst>
                <a:ext uri="{FF2B5EF4-FFF2-40B4-BE49-F238E27FC236}">
                  <a16:creationId xmlns:a16="http://schemas.microsoft.com/office/drawing/2014/main" id="{97DC26BE-00B2-D445-ADAF-8BDD38A0EB27}"/>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29" name="Oval 128">
              <a:extLst>
                <a:ext uri="{FF2B5EF4-FFF2-40B4-BE49-F238E27FC236}">
                  <a16:creationId xmlns:a16="http://schemas.microsoft.com/office/drawing/2014/main" id="{15920CA7-5161-3E42-A1DD-D27D87507976}"/>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30" name="Oval 129">
              <a:extLst>
                <a:ext uri="{FF2B5EF4-FFF2-40B4-BE49-F238E27FC236}">
                  <a16:creationId xmlns:a16="http://schemas.microsoft.com/office/drawing/2014/main" id="{54DB7150-4466-F047-946A-EF6A0C85A8F1}"/>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31" name="Oval 130">
              <a:extLst>
                <a:ext uri="{FF2B5EF4-FFF2-40B4-BE49-F238E27FC236}">
                  <a16:creationId xmlns:a16="http://schemas.microsoft.com/office/drawing/2014/main" id="{E82A613D-1FDF-3B42-8F05-BBF6019EAAE7}"/>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32" name="Oval 131">
              <a:extLst>
                <a:ext uri="{FF2B5EF4-FFF2-40B4-BE49-F238E27FC236}">
                  <a16:creationId xmlns:a16="http://schemas.microsoft.com/office/drawing/2014/main" id="{874A87D4-CDB1-7844-8C38-D0BAAB5DE96D}"/>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33" name="Oval 132">
              <a:extLst>
                <a:ext uri="{FF2B5EF4-FFF2-40B4-BE49-F238E27FC236}">
                  <a16:creationId xmlns:a16="http://schemas.microsoft.com/office/drawing/2014/main" id="{AFC51856-62D2-874F-B8F9-B497926878C9}"/>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4" name="Straight Connector 133">
              <a:extLst>
                <a:ext uri="{FF2B5EF4-FFF2-40B4-BE49-F238E27FC236}">
                  <a16:creationId xmlns:a16="http://schemas.microsoft.com/office/drawing/2014/main" id="{5DB74887-E1CB-2742-98BF-4F30514D0E7E}"/>
                </a:ext>
              </a:extLst>
            </p:cNvPr>
            <p:cNvCxnSpPr>
              <a:stCxn id="129" idx="2"/>
              <a:endCxn id="128"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A6DED1D-59D9-F34F-8598-24C7678CC7F4}"/>
                </a:ext>
              </a:extLst>
            </p:cNvPr>
            <p:cNvCxnSpPr>
              <a:stCxn id="128" idx="5"/>
              <a:endCxn id="130" idx="2"/>
            </p:cNvCxnSpPr>
            <p:nvPr/>
          </p:nvCxnSpPr>
          <p:spPr>
            <a:xfrm>
              <a:off x="3452622" y="418234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983F1297-AED5-1C4B-B365-1CE8F9211E04}"/>
                </a:ext>
              </a:extLst>
            </p:cNvPr>
            <p:cNvCxnSpPr>
              <a:stCxn id="130" idx="0"/>
              <a:endCxn id="133"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49CE3C08-C4CE-2B4A-B9D8-5959BD0B89E5}"/>
                </a:ext>
              </a:extLst>
            </p:cNvPr>
            <p:cNvCxnSpPr>
              <a:stCxn id="133" idx="2"/>
              <a:endCxn id="128" idx="6"/>
            </p:cNvCxnSpPr>
            <p:nvPr/>
          </p:nvCxnSpPr>
          <p:spPr>
            <a:xfrm flipH="1">
              <a:off x="3494469" y="390313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D3E28882-903A-0041-ACE5-B33E2FF87A15}"/>
                </a:ext>
              </a:extLst>
            </p:cNvPr>
            <p:cNvCxnSpPr>
              <a:stCxn id="133" idx="7"/>
              <a:endCxn id="132" idx="2"/>
            </p:cNvCxnSpPr>
            <p:nvPr/>
          </p:nvCxnSpPr>
          <p:spPr>
            <a:xfrm flipV="1">
              <a:off x="4865114" y="3277460"/>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7560E99-4768-1345-969E-5A0481CCC46D}"/>
                </a:ext>
              </a:extLst>
            </p:cNvPr>
            <p:cNvCxnSpPr>
              <a:stCxn id="132" idx="4"/>
              <a:endCxn id="131"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06E1598-1104-C54C-9E56-1092C1A75FF8}"/>
                </a:ext>
              </a:extLst>
            </p:cNvPr>
            <p:cNvCxnSpPr>
              <a:stCxn id="131" idx="3"/>
              <a:endCxn id="130"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BDF9EEB-C5E8-8849-A0F6-A20670DFFFC3}"/>
                </a:ext>
              </a:extLst>
            </p:cNvPr>
            <p:cNvCxnSpPr>
              <a:stCxn id="131" idx="1"/>
              <a:endCxn id="129"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CA3576-3C8F-824C-84D1-C6DCB85205B2}"/>
                </a:ext>
              </a:extLst>
            </p:cNvPr>
            <p:cNvCxnSpPr>
              <a:stCxn id="132" idx="3"/>
              <a:endCxn id="130"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71C96A20-632B-9F44-961A-BCCB9B6F9234}"/>
                </a:ext>
              </a:extLst>
            </p:cNvPr>
            <p:cNvCxnSpPr>
              <a:stCxn id="133" idx="5"/>
              <a:endCxn id="131"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71528168-F0A7-DE4B-A864-A39A9003B112}"/>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145" name="TextBox 144">
              <a:extLst>
                <a:ext uri="{FF2B5EF4-FFF2-40B4-BE49-F238E27FC236}">
                  <a16:creationId xmlns:a16="http://schemas.microsoft.com/office/drawing/2014/main" id="{2183AE3A-70AF-5844-A9EE-8CC10E088192}"/>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146" name="TextBox 145">
              <a:extLst>
                <a:ext uri="{FF2B5EF4-FFF2-40B4-BE49-F238E27FC236}">
                  <a16:creationId xmlns:a16="http://schemas.microsoft.com/office/drawing/2014/main" id="{F5010585-62AF-3D49-8FD4-462942A3C6E7}"/>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147" name="TextBox 146">
              <a:extLst>
                <a:ext uri="{FF2B5EF4-FFF2-40B4-BE49-F238E27FC236}">
                  <a16:creationId xmlns:a16="http://schemas.microsoft.com/office/drawing/2014/main" id="{E4F63A9B-366E-8547-A133-AFA96B98F622}"/>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148" name="TextBox 147">
              <a:extLst>
                <a:ext uri="{FF2B5EF4-FFF2-40B4-BE49-F238E27FC236}">
                  <a16:creationId xmlns:a16="http://schemas.microsoft.com/office/drawing/2014/main" id="{8C9C0A23-2192-024C-A951-E6136F37C4D6}"/>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149" name="TextBox 148">
              <a:extLst>
                <a:ext uri="{FF2B5EF4-FFF2-40B4-BE49-F238E27FC236}">
                  <a16:creationId xmlns:a16="http://schemas.microsoft.com/office/drawing/2014/main" id="{C77B332C-7032-994E-9499-4B7CCA68DA6D}"/>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150" name="TextBox 149">
              <a:extLst>
                <a:ext uri="{FF2B5EF4-FFF2-40B4-BE49-F238E27FC236}">
                  <a16:creationId xmlns:a16="http://schemas.microsoft.com/office/drawing/2014/main" id="{E648CFBF-95E5-F147-9660-12F3422C0951}"/>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151" name="TextBox 150">
              <a:extLst>
                <a:ext uri="{FF2B5EF4-FFF2-40B4-BE49-F238E27FC236}">
                  <a16:creationId xmlns:a16="http://schemas.microsoft.com/office/drawing/2014/main" id="{02816E76-F1C2-A641-9D1B-967C13A9A6E2}"/>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152" name="TextBox 151">
              <a:extLst>
                <a:ext uri="{FF2B5EF4-FFF2-40B4-BE49-F238E27FC236}">
                  <a16:creationId xmlns:a16="http://schemas.microsoft.com/office/drawing/2014/main" id="{AD1EF90F-5A03-6444-986D-D24ADE277B58}"/>
                </a:ext>
              </a:extLst>
            </p:cNvPr>
            <p:cNvSpPr txBox="1"/>
            <p:nvPr/>
          </p:nvSpPr>
          <p:spPr>
            <a:xfrm>
              <a:off x="4953496" y="3846890"/>
              <a:ext cx="655974" cy="369332"/>
            </a:xfrm>
            <a:prstGeom prst="rect">
              <a:avLst/>
            </a:prstGeom>
            <a:noFill/>
          </p:spPr>
          <p:txBody>
            <a:bodyPr wrap="square" rtlCol="0">
              <a:spAutoFit/>
            </a:bodyPr>
            <a:lstStyle/>
            <a:p>
              <a:r>
                <a:rPr lang="en-US" dirty="0"/>
                <a:t>10</a:t>
              </a:r>
            </a:p>
          </p:txBody>
        </p:sp>
        <p:sp>
          <p:nvSpPr>
            <p:cNvPr id="153" name="TextBox 152">
              <a:extLst>
                <a:ext uri="{FF2B5EF4-FFF2-40B4-BE49-F238E27FC236}">
                  <a16:creationId xmlns:a16="http://schemas.microsoft.com/office/drawing/2014/main" id="{E0BAC20A-F64A-C94E-A088-AC3FDB347A62}"/>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154" name="Picture 2" descr="Factory on Microsoft Windows 10 April 2018 Update">
              <a:extLst>
                <a:ext uri="{FF2B5EF4-FFF2-40B4-BE49-F238E27FC236}">
                  <a16:creationId xmlns:a16="http://schemas.microsoft.com/office/drawing/2014/main" id="{A372CDBA-D434-1142-B49D-721F3BACBF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3" name="Group 182">
            <a:extLst>
              <a:ext uri="{FF2B5EF4-FFF2-40B4-BE49-F238E27FC236}">
                <a16:creationId xmlns:a16="http://schemas.microsoft.com/office/drawing/2014/main" id="{86120C2B-67B5-1540-8BA0-365D1B7A5987}"/>
              </a:ext>
            </a:extLst>
          </p:cNvPr>
          <p:cNvGrpSpPr/>
          <p:nvPr/>
        </p:nvGrpSpPr>
        <p:grpSpPr>
          <a:xfrm>
            <a:off x="6074681" y="2137271"/>
            <a:ext cx="4129707" cy="3114832"/>
            <a:chOff x="3208719" y="2284898"/>
            <a:chExt cx="4129707" cy="3114832"/>
          </a:xfrm>
        </p:grpSpPr>
        <p:sp>
          <p:nvSpPr>
            <p:cNvPr id="184" name="Oval 183">
              <a:extLst>
                <a:ext uri="{FF2B5EF4-FFF2-40B4-BE49-F238E27FC236}">
                  <a16:creationId xmlns:a16="http://schemas.microsoft.com/office/drawing/2014/main" id="{5C714363-D860-E844-B923-80313978E118}"/>
                </a:ext>
              </a:extLst>
            </p:cNvPr>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85" name="Oval 184">
              <a:extLst>
                <a:ext uri="{FF2B5EF4-FFF2-40B4-BE49-F238E27FC236}">
                  <a16:creationId xmlns:a16="http://schemas.microsoft.com/office/drawing/2014/main" id="{4499CE9D-D19E-1643-9504-17AACDFA6B2C}"/>
                </a:ext>
              </a:extLst>
            </p:cNvPr>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86" name="Oval 185">
              <a:extLst>
                <a:ext uri="{FF2B5EF4-FFF2-40B4-BE49-F238E27FC236}">
                  <a16:creationId xmlns:a16="http://schemas.microsoft.com/office/drawing/2014/main" id="{46B6D4D0-58D1-4E42-BC51-913D6F50822D}"/>
                </a:ext>
              </a:extLst>
            </p:cNvPr>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87" name="Oval 186">
              <a:extLst>
                <a:ext uri="{FF2B5EF4-FFF2-40B4-BE49-F238E27FC236}">
                  <a16:creationId xmlns:a16="http://schemas.microsoft.com/office/drawing/2014/main" id="{DC5780E0-7544-DA48-AB6F-1E488C124858}"/>
                </a:ext>
              </a:extLst>
            </p:cNvPr>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88" name="Oval 187">
              <a:extLst>
                <a:ext uri="{FF2B5EF4-FFF2-40B4-BE49-F238E27FC236}">
                  <a16:creationId xmlns:a16="http://schemas.microsoft.com/office/drawing/2014/main" id="{850FF91F-7D47-164E-9184-8E47001EA4F4}"/>
                </a:ext>
              </a:extLst>
            </p:cNvPr>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89" name="Oval 188">
              <a:extLst>
                <a:ext uri="{FF2B5EF4-FFF2-40B4-BE49-F238E27FC236}">
                  <a16:creationId xmlns:a16="http://schemas.microsoft.com/office/drawing/2014/main" id="{BD00CD30-178D-AF43-865F-67145009128F}"/>
                </a:ext>
              </a:extLst>
            </p:cNvPr>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90" name="Straight Connector 189">
              <a:extLst>
                <a:ext uri="{FF2B5EF4-FFF2-40B4-BE49-F238E27FC236}">
                  <a16:creationId xmlns:a16="http://schemas.microsoft.com/office/drawing/2014/main" id="{6EF63006-C906-824D-BC4C-4519E47A8978}"/>
                </a:ext>
              </a:extLst>
            </p:cNvPr>
            <p:cNvCxnSpPr>
              <a:stCxn id="185" idx="2"/>
              <a:endCxn id="184" idx="7"/>
            </p:cNvCxnSpPr>
            <p:nvPr/>
          </p:nvCxnSpPr>
          <p:spPr>
            <a:xfrm flipH="1">
              <a:off x="3452622" y="2424723"/>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3A7F1570-4898-4A4A-A21C-0ACA7F333F8E}"/>
                </a:ext>
              </a:extLst>
            </p:cNvPr>
            <p:cNvCxnSpPr>
              <a:stCxn id="184" idx="5"/>
              <a:endCxn id="186" idx="2"/>
            </p:cNvCxnSpPr>
            <p:nvPr/>
          </p:nvCxnSpPr>
          <p:spPr>
            <a:xfrm>
              <a:off x="3452622" y="4182344"/>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F26659F4-5B1A-3C41-87BD-515686C70E02}"/>
                </a:ext>
              </a:extLst>
            </p:cNvPr>
            <p:cNvCxnSpPr>
              <a:stCxn id="186" idx="0"/>
              <a:endCxn id="189"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9AFE1849-62BF-3240-AD32-38A77DA342DF}"/>
                </a:ext>
              </a:extLst>
            </p:cNvPr>
            <p:cNvCxnSpPr>
              <a:stCxn id="189" idx="2"/>
              <a:endCxn id="184" idx="6"/>
            </p:cNvCxnSpPr>
            <p:nvPr/>
          </p:nvCxnSpPr>
          <p:spPr>
            <a:xfrm flipH="1">
              <a:off x="3494469" y="3903135"/>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8086B66C-AAB9-6345-ADCD-6634A5DFE071}"/>
                </a:ext>
              </a:extLst>
            </p:cNvPr>
            <p:cNvCxnSpPr>
              <a:stCxn id="189" idx="7"/>
              <a:endCxn id="188" idx="2"/>
            </p:cNvCxnSpPr>
            <p:nvPr/>
          </p:nvCxnSpPr>
          <p:spPr>
            <a:xfrm flipV="1">
              <a:off x="4865114" y="3277460"/>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42BB59C5-67C0-624F-8DDD-97F3BB9E2CDF}"/>
                </a:ext>
              </a:extLst>
            </p:cNvPr>
            <p:cNvCxnSpPr>
              <a:stCxn id="188" idx="4"/>
              <a:endCxn id="187"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E99DB74D-E821-6F46-BF36-22416D064E4E}"/>
                </a:ext>
              </a:extLst>
            </p:cNvPr>
            <p:cNvCxnSpPr>
              <a:stCxn id="187" idx="3"/>
              <a:endCxn id="186" idx="6"/>
            </p:cNvCxnSpPr>
            <p:nvPr/>
          </p:nvCxnSpPr>
          <p:spPr>
            <a:xfrm flipH="1" flipV="1">
              <a:off x="4797472" y="4988060"/>
              <a:ext cx="1955530" cy="17002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6F2D76BF-9CF4-8C41-B67C-9B75A2A81CA5}"/>
                </a:ext>
              </a:extLst>
            </p:cNvPr>
            <p:cNvCxnSpPr>
              <a:stCxn id="187" idx="1"/>
              <a:endCxn id="185"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A50C8499-CE53-4A4E-A9DA-ACDB77421F97}"/>
                </a:ext>
              </a:extLst>
            </p:cNvPr>
            <p:cNvCxnSpPr>
              <a:stCxn id="188" idx="3"/>
              <a:endCxn id="186"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79BC150F-9456-814F-B176-D1DB494AA738}"/>
                </a:ext>
              </a:extLst>
            </p:cNvPr>
            <p:cNvCxnSpPr>
              <a:stCxn id="189" idx="5"/>
              <a:endCxn id="187"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0" name="TextBox 199">
              <a:extLst>
                <a:ext uri="{FF2B5EF4-FFF2-40B4-BE49-F238E27FC236}">
                  <a16:creationId xmlns:a16="http://schemas.microsoft.com/office/drawing/2014/main" id="{5CE7CD11-92E8-0F43-97C7-E1D6B22A23FD}"/>
                </a:ext>
              </a:extLst>
            </p:cNvPr>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201" name="TextBox 200">
              <a:extLst>
                <a:ext uri="{FF2B5EF4-FFF2-40B4-BE49-F238E27FC236}">
                  <a16:creationId xmlns:a16="http://schemas.microsoft.com/office/drawing/2014/main" id="{CB3A83F5-215D-C643-9FBA-9656402C6688}"/>
                </a:ext>
              </a:extLst>
            </p:cNvPr>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202" name="TextBox 201">
              <a:extLst>
                <a:ext uri="{FF2B5EF4-FFF2-40B4-BE49-F238E27FC236}">
                  <a16:creationId xmlns:a16="http://schemas.microsoft.com/office/drawing/2014/main" id="{202858EC-52C9-E74F-B9CB-8A4033FA639B}"/>
                </a:ext>
              </a:extLst>
            </p:cNvPr>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203" name="TextBox 202">
              <a:extLst>
                <a:ext uri="{FF2B5EF4-FFF2-40B4-BE49-F238E27FC236}">
                  <a16:creationId xmlns:a16="http://schemas.microsoft.com/office/drawing/2014/main" id="{15406B68-E791-8F4D-9EF6-C2DDCDE59CC6}"/>
                </a:ext>
              </a:extLst>
            </p:cNvPr>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204" name="TextBox 203">
              <a:extLst>
                <a:ext uri="{FF2B5EF4-FFF2-40B4-BE49-F238E27FC236}">
                  <a16:creationId xmlns:a16="http://schemas.microsoft.com/office/drawing/2014/main" id="{9A02EA39-A470-BF45-961F-6F09A10674BD}"/>
                </a:ext>
              </a:extLst>
            </p:cNvPr>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205" name="TextBox 204">
              <a:extLst>
                <a:ext uri="{FF2B5EF4-FFF2-40B4-BE49-F238E27FC236}">
                  <a16:creationId xmlns:a16="http://schemas.microsoft.com/office/drawing/2014/main" id="{26ADA4F4-AB47-A645-924F-E86575C576EF}"/>
                </a:ext>
              </a:extLst>
            </p:cNvPr>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206" name="TextBox 205">
              <a:extLst>
                <a:ext uri="{FF2B5EF4-FFF2-40B4-BE49-F238E27FC236}">
                  <a16:creationId xmlns:a16="http://schemas.microsoft.com/office/drawing/2014/main" id="{CAB82C1C-9EB5-C440-B68E-40CDDE603D67}"/>
                </a:ext>
              </a:extLst>
            </p:cNvPr>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207" name="TextBox 206">
              <a:extLst>
                <a:ext uri="{FF2B5EF4-FFF2-40B4-BE49-F238E27FC236}">
                  <a16:creationId xmlns:a16="http://schemas.microsoft.com/office/drawing/2014/main" id="{37E41E49-D4FC-AE4A-BE3B-0C78B9B75CF5}"/>
                </a:ext>
              </a:extLst>
            </p:cNvPr>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208" name="TextBox 207">
              <a:extLst>
                <a:ext uri="{FF2B5EF4-FFF2-40B4-BE49-F238E27FC236}">
                  <a16:creationId xmlns:a16="http://schemas.microsoft.com/office/drawing/2014/main" id="{59C592CE-1202-4D49-BC83-74D4A5D48F8C}"/>
                </a:ext>
              </a:extLst>
            </p:cNvPr>
            <p:cNvSpPr txBox="1"/>
            <p:nvPr/>
          </p:nvSpPr>
          <p:spPr>
            <a:xfrm>
              <a:off x="4953496" y="3846890"/>
              <a:ext cx="655974" cy="369332"/>
            </a:xfrm>
            <a:prstGeom prst="rect">
              <a:avLst/>
            </a:prstGeom>
            <a:noFill/>
          </p:spPr>
          <p:txBody>
            <a:bodyPr wrap="square" rtlCol="0">
              <a:spAutoFit/>
            </a:bodyPr>
            <a:lstStyle/>
            <a:p>
              <a:r>
                <a:rPr lang="en-US" dirty="0"/>
                <a:t>10</a:t>
              </a:r>
            </a:p>
          </p:txBody>
        </p:sp>
        <p:sp>
          <p:nvSpPr>
            <p:cNvPr id="209" name="TextBox 208">
              <a:extLst>
                <a:ext uri="{FF2B5EF4-FFF2-40B4-BE49-F238E27FC236}">
                  <a16:creationId xmlns:a16="http://schemas.microsoft.com/office/drawing/2014/main" id="{B1A8FD3E-6601-504E-B5AE-F4F0F349654D}"/>
                </a:ext>
              </a:extLst>
            </p:cNvPr>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210" name="Picture 2" descr="Factory on Microsoft Windows 10 April 2018 Update">
              <a:extLst>
                <a:ext uri="{FF2B5EF4-FFF2-40B4-BE49-F238E27FC236}">
                  <a16:creationId xmlns:a16="http://schemas.microsoft.com/office/drawing/2014/main" id="{65FB8CAA-DB66-8D4D-B2D5-F9D720D69C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Left Arrow 3">
            <a:extLst>
              <a:ext uri="{FF2B5EF4-FFF2-40B4-BE49-F238E27FC236}">
                <a16:creationId xmlns:a16="http://schemas.microsoft.com/office/drawing/2014/main" id="{4F8C8738-9159-F741-8597-536D96C9C041}"/>
              </a:ext>
            </a:extLst>
          </p:cNvPr>
          <p:cNvSpPr/>
          <p:nvPr/>
        </p:nvSpPr>
        <p:spPr>
          <a:xfrm>
            <a:off x="3018971" y="4064000"/>
            <a:ext cx="1494972" cy="333829"/>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30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fade">
                                      <p:cBhvr>
                                        <p:cTn id="22" dur="500"/>
                                        <p:tgtEl>
                                          <p:spTgt spid="9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fade">
                                      <p:cBhvr>
                                        <p:cTn id="27" dur="500"/>
                                        <p:tgtEl>
                                          <p:spTgt spid="1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3"/>
                                        </p:tgtEl>
                                        <p:attrNameLst>
                                          <p:attrName>style.visibility</p:attrName>
                                        </p:attrNameLst>
                                      </p:cBhvr>
                                      <p:to>
                                        <p:strVal val="visible"/>
                                      </p:to>
                                    </p:set>
                                    <p:animEffect transition="in" filter="fade">
                                      <p:cBhvr>
                                        <p:cTn id="32"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4F04-C12C-D045-9B3B-268D5FB68F47}"/>
              </a:ext>
            </a:extLst>
          </p:cNvPr>
          <p:cNvSpPr>
            <a:spLocks noGrp="1"/>
          </p:cNvSpPr>
          <p:nvPr>
            <p:ph type="title"/>
          </p:nvPr>
        </p:nvSpPr>
        <p:spPr/>
        <p:txBody>
          <a:bodyPr/>
          <a:lstStyle/>
          <a:p>
            <a:r>
              <a:rPr lang="en-US" dirty="0"/>
              <a:t>Prim’s Algorithm</a:t>
            </a:r>
          </a:p>
        </p:txBody>
      </p:sp>
      <p:sp>
        <p:nvSpPr>
          <p:cNvPr id="4" name="Footer Placeholder 3">
            <a:extLst>
              <a:ext uri="{FF2B5EF4-FFF2-40B4-BE49-F238E27FC236}">
                <a16:creationId xmlns:a16="http://schemas.microsoft.com/office/drawing/2014/main" id="{70980F2A-9946-3B49-9844-8CD56BCE892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B37EABBF-78DA-6749-84EF-5610FC43DD80}"/>
              </a:ext>
            </a:extLst>
          </p:cNvPr>
          <p:cNvSpPr>
            <a:spLocks noGrp="1"/>
          </p:cNvSpPr>
          <p:nvPr>
            <p:ph type="sldNum" sz="quarter" idx="12"/>
          </p:nvPr>
        </p:nvSpPr>
        <p:spPr/>
        <p:txBody>
          <a:bodyPr/>
          <a:lstStyle/>
          <a:p>
            <a:fld id="{659665DE-58FC-41F4-AC58-2C90A5E00527}" type="slidenum">
              <a:rPr lang="en-US" smtClean="0"/>
              <a:t>9</a:t>
            </a:fld>
            <a:endParaRPr lang="en-US"/>
          </a:p>
        </p:txBody>
      </p:sp>
      <p:sp>
        <p:nvSpPr>
          <p:cNvPr id="11" name="TextBox 10">
            <a:extLst>
              <a:ext uri="{FF2B5EF4-FFF2-40B4-BE49-F238E27FC236}">
                <a16:creationId xmlns:a16="http://schemas.microsoft.com/office/drawing/2014/main" id="{80199DA7-C1C6-9040-A9A0-C02F882B8D0D}"/>
              </a:ext>
            </a:extLst>
          </p:cNvPr>
          <p:cNvSpPr txBox="1"/>
          <p:nvPr/>
        </p:nvSpPr>
        <p:spPr>
          <a:xfrm>
            <a:off x="538663" y="1553252"/>
            <a:ext cx="3138806" cy="1600438"/>
          </a:xfrm>
          <a:prstGeom prst="rect">
            <a:avLst/>
          </a:prstGeom>
          <a:solidFill>
            <a:schemeClr val="bg1">
              <a:lumMod val="95000"/>
            </a:schemeClr>
          </a:solidFill>
        </p:spPr>
        <p:txBody>
          <a:bodyPr wrap="square" rtlCol="0">
            <a:spAutoFit/>
          </a:bodyPr>
          <a:lstStyle/>
          <a:p>
            <a:r>
              <a:rPr lang="en-US" sz="1400" b="1" dirty="0">
                <a:solidFill>
                  <a:srgbClr val="4C3282"/>
                </a:solidFill>
              </a:rPr>
              <a:t>Dijkstra’s</a:t>
            </a:r>
          </a:p>
          <a:p>
            <a:pPr marL="342900" indent="-342900">
              <a:buClr>
                <a:srgbClr val="B6A479"/>
              </a:buClr>
              <a:buFont typeface="+mj-lt"/>
              <a:buAutoNum type="arabicPeriod"/>
            </a:pPr>
            <a:r>
              <a:rPr lang="en-US" sz="1400" dirty="0"/>
              <a:t>Start at source</a:t>
            </a:r>
          </a:p>
          <a:p>
            <a:pPr marL="342900" indent="-342900">
              <a:buClr>
                <a:srgbClr val="B6A479"/>
              </a:buClr>
              <a:buFont typeface="+mj-lt"/>
              <a:buAutoNum type="arabicPeriod"/>
            </a:pPr>
            <a:r>
              <a:rPr lang="en-US" sz="1400" dirty="0"/>
              <a:t>Update distance from current to unprocessed neighbors</a:t>
            </a:r>
          </a:p>
          <a:p>
            <a:pPr marL="342900" indent="-342900">
              <a:buClr>
                <a:srgbClr val="B6A479"/>
              </a:buClr>
              <a:buFont typeface="+mj-lt"/>
              <a:buAutoNum type="arabicPeriod"/>
            </a:pPr>
            <a:r>
              <a:rPr lang="en-US" sz="1400" dirty="0"/>
              <a:t>Process optimal neighbor</a:t>
            </a:r>
          </a:p>
          <a:p>
            <a:pPr marL="342900" indent="-342900">
              <a:buClr>
                <a:srgbClr val="B6A479"/>
              </a:buClr>
              <a:buFont typeface="+mj-lt"/>
              <a:buAutoNum type="arabicPeriod"/>
            </a:pPr>
            <a:r>
              <a:rPr lang="en-US" sz="1400" dirty="0"/>
              <a:t>Repeat until all vertices have been marked processed</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6E78A75-EC49-E04A-8E08-2D0939278869}"/>
                  </a:ext>
                </a:extLst>
              </p:cNvPr>
              <p:cNvSpPr txBox="1"/>
              <p:nvPr/>
            </p:nvSpPr>
            <p:spPr>
              <a:xfrm>
                <a:off x="538663" y="3428999"/>
                <a:ext cx="4407709" cy="3011081"/>
              </a:xfrm>
              <a:prstGeom prst="rect">
                <a:avLst/>
              </a:prstGeom>
              <a:solidFill>
                <a:schemeClr val="bg1">
                  <a:lumMod val="95000"/>
                </a:schemeClr>
              </a:solidFill>
            </p:spPr>
            <p:txBody>
              <a:bodyPr wrap="square" rtlCol="0">
                <a:spAutoFit/>
              </a:bodyPr>
              <a:lstStyle/>
              <a:p>
                <a:pPr>
                  <a:spcBef>
                    <a:spcPts val="200"/>
                  </a:spcBef>
                </a:pPr>
                <a:r>
                  <a:rPr lang="en-US" sz="1200" dirty="0">
                    <a:latin typeface="Courier New" panose="02070309020205020404" pitchFamily="49" charset="0"/>
                    <a:cs typeface="Courier New" panose="02070309020205020404" pitchFamily="49" charset="0"/>
                  </a:rPr>
                  <a:t>Dijkstra(Graph G, Vertex source) </a:t>
                </a:r>
              </a:p>
              <a:p>
                <a:pPr>
                  <a:spcBef>
                    <a:spcPts val="200"/>
                  </a:spcBef>
                </a:pPr>
                <a:r>
                  <a:rPr lang="en-US" sz="12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200" b="0" i="1" smtClean="0">
                        <a:latin typeface="Cambria Math" panose="02040503050406030204" pitchFamily="18" charset="0"/>
                        <a:cs typeface="Courier New" panose="02070309020205020404" pitchFamily="49" charset="0"/>
                      </a:rPr>
                      <m:t>∞</m:t>
                    </m:r>
                  </m:oMath>
                </a14:m>
                <a:endParaRPr lang="en-US" sz="1200" b="0" dirty="0">
                  <a:latin typeface="Courier New" panose="02070309020205020404" pitchFamily="49" charset="0"/>
                  <a:cs typeface="Courier New" panose="02070309020205020404" pitchFamily="49" charset="0"/>
                </a:endParaRPr>
              </a:p>
              <a:p>
                <a:pPr>
                  <a:spcBef>
                    <a:spcPts val="200"/>
                  </a:spcBef>
                </a:pPr>
                <a:r>
                  <a:rPr lang="en-US" sz="1200" dirty="0">
                    <a:latin typeface="Courier New" panose="02070309020205020404" pitchFamily="49" charset="0"/>
                    <a:cs typeface="Courier New" panose="02070309020205020404" pitchFamily="49" charset="0"/>
                  </a:rPr>
                  <a:t>   mark source as distance 0</a:t>
                </a:r>
              </a:p>
              <a:p>
                <a:pPr>
                  <a:spcBef>
                    <a:spcPts val="200"/>
                  </a:spcBef>
                </a:pPr>
                <a:r>
                  <a:rPr lang="en-US" sz="1200" dirty="0">
                    <a:latin typeface="Courier New" panose="02070309020205020404" pitchFamily="49" charset="0"/>
                    <a:cs typeface="Courier New" panose="02070309020205020404" pitchFamily="49" charset="0"/>
                  </a:rPr>
                  <a:t>   mark all vertices unprocessed</a:t>
                </a:r>
              </a:p>
              <a:p>
                <a:pPr>
                  <a:spcBef>
                    <a:spcPts val="200"/>
                  </a:spcBef>
                </a:pPr>
                <a:r>
                  <a:rPr lang="en-US" sz="1200" dirty="0">
                    <a:latin typeface="Courier New" panose="02070309020205020404" pitchFamily="49" charset="0"/>
                    <a:cs typeface="Courier New" panose="02070309020205020404" pitchFamily="49" charset="0"/>
                  </a:rPr>
                  <a:t>   while(there are unprocessed vertices){</a:t>
                </a:r>
              </a:p>
              <a:p>
                <a:pPr>
                  <a:spcBef>
                    <a:spcPts val="200"/>
                  </a:spcBef>
                </a:pPr>
                <a:r>
                  <a:rPr lang="en-US" sz="12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200" dirty="0">
                    <a:latin typeface="Courier New" panose="02070309020205020404" pitchFamily="49" charset="0"/>
                    <a:cs typeface="Courier New" panose="02070309020205020404" pitchFamily="49" charset="0"/>
                  </a:rPr>
                  <a:t>      foreach(edge (</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leaving u){</a:t>
                </a:r>
              </a:p>
              <a:p>
                <a:pPr>
                  <a:spcBef>
                    <a:spcPts val="200"/>
                  </a:spcBef>
                </a:pPr>
                <a:r>
                  <a:rPr lang="en-US" sz="1200" dirty="0">
                    <a:latin typeface="Courier New" panose="02070309020205020404" pitchFamily="49" charset="0"/>
                    <a:cs typeface="Courier New" panose="02070309020205020404" pitchFamily="49" charset="0"/>
                  </a:rPr>
                  <a:t>         if(</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v.predecessor</a:t>
                </a:r>
                <a:r>
                  <a:rPr lang="en-US" sz="1200" dirty="0">
                    <a:latin typeface="Courier New" panose="02070309020205020404" pitchFamily="49" charset="0"/>
                    <a:cs typeface="Courier New" panose="02070309020205020404" pitchFamily="49" charset="0"/>
                  </a:rPr>
                  <a:t> = u</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mark u as processed</a:t>
                </a:r>
              </a:p>
              <a:p>
                <a:pPr>
                  <a:spcBef>
                    <a:spcPts val="200"/>
                  </a:spcBef>
                </a:pPr>
                <a:r>
                  <a:rPr lang="en-US" sz="1200" dirty="0">
                    <a:latin typeface="Courier New" panose="02070309020205020404" pitchFamily="49" charset="0"/>
                    <a:cs typeface="Courier New" panose="02070309020205020404" pitchFamily="49" charset="0"/>
                  </a:rPr>
                  <a:t>   }</a:t>
                </a:r>
                <a:endParaRPr lang="en-US" sz="1200" dirty="0"/>
              </a:p>
            </p:txBody>
          </p:sp>
        </mc:Choice>
        <mc:Fallback xmlns="">
          <p:sp>
            <p:nvSpPr>
              <p:cNvPr id="13" name="TextBox 12">
                <a:extLst>
                  <a:ext uri="{FF2B5EF4-FFF2-40B4-BE49-F238E27FC236}">
                    <a16:creationId xmlns:a16="http://schemas.microsoft.com/office/drawing/2014/main" id="{F6E78A75-EC49-E04A-8E08-2D0939278869}"/>
                  </a:ext>
                </a:extLst>
              </p:cNvPr>
              <p:cNvSpPr txBox="1">
                <a:spLocks noRot="1" noChangeAspect="1" noMove="1" noResize="1" noEditPoints="1" noAdjustHandles="1" noChangeArrowheads="1" noChangeShapeType="1" noTextEdit="1"/>
              </p:cNvSpPr>
              <p:nvPr/>
            </p:nvSpPr>
            <p:spPr>
              <a:xfrm>
                <a:off x="538663" y="3428999"/>
                <a:ext cx="4407709" cy="3011081"/>
              </a:xfrm>
              <a:prstGeom prst="rect">
                <a:avLst/>
              </a:prstGeom>
              <a:blipFill>
                <a:blip r:embed="rId3"/>
                <a:stretch>
                  <a:fillRect b="-420"/>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6B9E37BF-33E9-A444-B6B9-2049079F11ED}"/>
              </a:ext>
            </a:extLst>
          </p:cNvPr>
          <p:cNvSpPr>
            <a:spLocks noGrp="1"/>
          </p:cNvSpPr>
          <p:nvPr>
            <p:ph idx="1"/>
          </p:nvPr>
        </p:nvSpPr>
        <p:spPr>
          <a:xfrm>
            <a:off x="3777530" y="1553252"/>
            <a:ext cx="2688042" cy="2350243"/>
          </a:xfrm>
          <a:solidFill>
            <a:schemeClr val="bg1"/>
          </a:solidFill>
          <a:ln>
            <a:solidFill>
              <a:srgbClr val="4C3282"/>
            </a:solidFill>
          </a:ln>
        </p:spPr>
        <p:txBody>
          <a:bodyPr>
            <a:normAutofit fontScale="92500" lnSpcReduction="10000"/>
          </a:bodyPr>
          <a:lstStyle/>
          <a:p>
            <a:r>
              <a:rPr lang="en-US" sz="1900" b="1" dirty="0">
                <a:solidFill>
                  <a:srgbClr val="4C3282"/>
                </a:solidFill>
              </a:rPr>
              <a:t>Algorithm idea: </a:t>
            </a:r>
          </a:p>
          <a:p>
            <a:pPr marL="630936" lvl="1" indent="-457200">
              <a:buFont typeface="+mj-lt"/>
              <a:buAutoNum type="arabicPeriod"/>
            </a:pPr>
            <a:r>
              <a:rPr lang="en-US" sz="1600" dirty="0"/>
              <a:t>choose an arbitrary starting point</a:t>
            </a:r>
          </a:p>
          <a:p>
            <a:pPr marL="630936" lvl="1" indent="-457200">
              <a:buFont typeface="+mj-lt"/>
              <a:buAutoNum type="arabicPeriod"/>
            </a:pPr>
            <a:r>
              <a:rPr lang="en-US" sz="1600" dirty="0"/>
              <a:t>Investigate edges that connect unprocessed vertices</a:t>
            </a:r>
          </a:p>
          <a:p>
            <a:pPr marL="630936" lvl="1" indent="-457200">
              <a:buFont typeface="+mj-lt"/>
              <a:buAutoNum type="arabicPeriod"/>
            </a:pPr>
            <a:r>
              <a:rPr lang="en-US" sz="1600" dirty="0"/>
              <a:t>Add the lightest edge to solution (be greedy)</a:t>
            </a:r>
          </a:p>
          <a:p>
            <a:pPr marL="630936" lvl="1" indent="-457200">
              <a:buFont typeface="+mj-lt"/>
              <a:buAutoNum type="arabicPeriod"/>
            </a:pPr>
            <a:r>
              <a:rPr lang="en-US" sz="1600" dirty="0"/>
              <a:t>Repeat until solution connects all vertices</a:t>
            </a:r>
          </a:p>
        </p:txBody>
      </p:sp>
      <p:sp>
        <p:nvSpPr>
          <p:cNvPr id="14" name="Curved Right Arrow 13">
            <a:extLst>
              <a:ext uri="{FF2B5EF4-FFF2-40B4-BE49-F238E27FC236}">
                <a16:creationId xmlns:a16="http://schemas.microsoft.com/office/drawing/2014/main" id="{DC875A96-40BD-9944-9710-086611BD3CF3}"/>
              </a:ext>
            </a:extLst>
          </p:cNvPr>
          <p:cNvSpPr/>
          <p:nvPr/>
        </p:nvSpPr>
        <p:spPr>
          <a:xfrm rot="20191118">
            <a:off x="56554" y="3090255"/>
            <a:ext cx="471488" cy="10655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a:extLst>
              <a:ext uri="{FF2B5EF4-FFF2-40B4-BE49-F238E27FC236}">
                <a16:creationId xmlns:a16="http://schemas.microsoft.com/office/drawing/2014/main" id="{23FF89CE-C6F8-8D4C-A555-86000E781B73}"/>
              </a:ext>
            </a:extLst>
          </p:cNvPr>
          <p:cNvSpPr/>
          <p:nvPr/>
        </p:nvSpPr>
        <p:spPr>
          <a:xfrm rot="12636822">
            <a:off x="4878560" y="3745234"/>
            <a:ext cx="471488" cy="140437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a:extLst>
              <a:ext uri="{FF2B5EF4-FFF2-40B4-BE49-F238E27FC236}">
                <a16:creationId xmlns:a16="http://schemas.microsoft.com/office/drawing/2014/main" id="{8B4F50E0-A7E7-064B-B520-7F6008B58F5A}"/>
              </a:ext>
            </a:extLst>
          </p:cNvPr>
          <p:cNvSpPr/>
          <p:nvPr/>
        </p:nvSpPr>
        <p:spPr>
          <a:xfrm rot="15791374" flipH="1">
            <a:off x="6654342" y="713413"/>
            <a:ext cx="471488" cy="140437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0E077BA-8F47-E948-B8FD-1AABC48A8EFA}"/>
                  </a:ext>
                </a:extLst>
              </p:cNvPr>
              <p:cNvSpPr txBox="1"/>
              <p:nvPr/>
            </p:nvSpPr>
            <p:spPr>
              <a:xfrm>
                <a:off x="6890086" y="1648149"/>
                <a:ext cx="4407709" cy="3011081"/>
              </a:xfrm>
              <a:prstGeom prst="rect">
                <a:avLst/>
              </a:prstGeom>
              <a:solidFill>
                <a:schemeClr val="bg1"/>
              </a:solidFill>
              <a:ln>
                <a:solidFill>
                  <a:srgbClr val="4C3282"/>
                </a:solidFill>
              </a:ln>
            </p:spPr>
            <p:txBody>
              <a:bodyPr wrap="square" rtlCol="0">
                <a:spAutoFit/>
              </a:bodyPr>
              <a:lstStyle/>
              <a:p>
                <a:pPr>
                  <a:spcBef>
                    <a:spcPts val="200"/>
                  </a:spcBef>
                </a:pPr>
                <a:r>
                  <a:rPr lang="en-US" sz="1200" dirty="0">
                    <a:latin typeface="Courier New" panose="02070309020205020404" pitchFamily="49" charset="0"/>
                    <a:cs typeface="Courier New" panose="02070309020205020404" pitchFamily="49" charset="0"/>
                  </a:rPr>
                  <a:t>Prims(Graph G, Vertex source) </a:t>
                </a:r>
              </a:p>
              <a:p>
                <a:pPr>
                  <a:spcBef>
                    <a:spcPts val="200"/>
                  </a:spcBef>
                </a:pPr>
                <a:r>
                  <a:rPr lang="en-US" sz="12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200" b="0" i="1" smtClean="0">
                        <a:latin typeface="Cambria Math" panose="02040503050406030204" pitchFamily="18" charset="0"/>
                        <a:cs typeface="Courier New" panose="02070309020205020404" pitchFamily="49" charset="0"/>
                      </a:rPr>
                      <m:t>∞</m:t>
                    </m:r>
                  </m:oMath>
                </a14:m>
                <a:endParaRPr lang="en-US" sz="1200" b="0" dirty="0">
                  <a:latin typeface="Courier New" panose="02070309020205020404" pitchFamily="49" charset="0"/>
                  <a:cs typeface="Courier New" panose="02070309020205020404" pitchFamily="49" charset="0"/>
                </a:endParaRPr>
              </a:p>
              <a:p>
                <a:pPr>
                  <a:spcBef>
                    <a:spcPts val="200"/>
                  </a:spcBef>
                </a:pPr>
                <a:r>
                  <a:rPr lang="en-US" sz="1200" dirty="0">
                    <a:latin typeface="Courier New" panose="02070309020205020404" pitchFamily="49" charset="0"/>
                    <a:cs typeface="Courier New" panose="02070309020205020404" pitchFamily="49" charset="0"/>
                  </a:rPr>
                  <a:t>   mark source as distance 0</a:t>
                </a:r>
              </a:p>
              <a:p>
                <a:pPr>
                  <a:spcBef>
                    <a:spcPts val="200"/>
                  </a:spcBef>
                </a:pPr>
                <a:r>
                  <a:rPr lang="en-US" sz="1200" dirty="0">
                    <a:latin typeface="Courier New" panose="02070309020205020404" pitchFamily="49" charset="0"/>
                    <a:cs typeface="Courier New" panose="02070309020205020404" pitchFamily="49" charset="0"/>
                  </a:rPr>
                  <a:t>   mark all vertices unprocessed</a:t>
                </a:r>
              </a:p>
              <a:p>
                <a:pPr>
                  <a:spcBef>
                    <a:spcPts val="200"/>
                  </a:spcBef>
                </a:pPr>
                <a:r>
                  <a:rPr lang="en-US" sz="1200" dirty="0">
                    <a:latin typeface="Courier New" panose="02070309020205020404" pitchFamily="49" charset="0"/>
                    <a:cs typeface="Courier New" panose="02070309020205020404" pitchFamily="49" charset="0"/>
                  </a:rPr>
                  <a:t>   while(there are unprocessed vertices){</a:t>
                </a:r>
              </a:p>
              <a:p>
                <a:pPr>
                  <a:spcBef>
                    <a:spcPts val="200"/>
                  </a:spcBef>
                </a:pPr>
                <a:r>
                  <a:rPr lang="en-US" sz="12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200" dirty="0">
                    <a:latin typeface="Courier New" panose="02070309020205020404" pitchFamily="49" charset="0"/>
                    <a:cs typeface="Courier New" panose="02070309020205020404" pitchFamily="49" charset="0"/>
                  </a:rPr>
                  <a:t>      foreach(edge (</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leaving u){</a:t>
                </a:r>
              </a:p>
              <a:p>
                <a:pPr>
                  <a:spcBef>
                    <a:spcPts val="200"/>
                  </a:spcBef>
                </a:pPr>
                <a:r>
                  <a:rPr lang="en-US" sz="1200" dirty="0">
                    <a:latin typeface="Courier New" panose="02070309020205020404" pitchFamily="49" charset="0"/>
                    <a:cs typeface="Courier New" panose="02070309020205020404" pitchFamily="49" charset="0"/>
                  </a:rPr>
                  <a:t>         if(weight(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v.predecessor</a:t>
                </a:r>
                <a:r>
                  <a:rPr lang="en-US" sz="1200" dirty="0">
                    <a:latin typeface="Courier New" panose="02070309020205020404" pitchFamily="49" charset="0"/>
                    <a:cs typeface="Courier New" panose="02070309020205020404" pitchFamily="49" charset="0"/>
                  </a:rPr>
                  <a:t> = u</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mark u as processed</a:t>
                </a:r>
              </a:p>
              <a:p>
                <a:pPr>
                  <a:spcBef>
                    <a:spcPts val="200"/>
                  </a:spcBef>
                </a:pPr>
                <a:r>
                  <a:rPr lang="en-US" sz="1200" dirty="0">
                    <a:latin typeface="Courier New" panose="02070309020205020404" pitchFamily="49" charset="0"/>
                    <a:cs typeface="Courier New" panose="02070309020205020404" pitchFamily="49" charset="0"/>
                  </a:rPr>
                  <a:t>   }</a:t>
                </a:r>
                <a:endParaRPr lang="en-US" sz="1200" dirty="0"/>
              </a:p>
            </p:txBody>
          </p:sp>
        </mc:Choice>
        <mc:Fallback xmlns="">
          <p:sp>
            <p:nvSpPr>
              <p:cNvPr id="12" name="TextBox 11">
                <a:extLst>
                  <a:ext uri="{FF2B5EF4-FFF2-40B4-BE49-F238E27FC236}">
                    <a16:creationId xmlns:a16="http://schemas.microsoft.com/office/drawing/2014/main" id="{70E077BA-8F47-E948-B8FD-1AABC48A8EFA}"/>
                  </a:ext>
                </a:extLst>
              </p:cNvPr>
              <p:cNvSpPr txBox="1">
                <a:spLocks noRot="1" noChangeAspect="1" noMove="1" noResize="1" noEditPoints="1" noAdjustHandles="1" noChangeArrowheads="1" noChangeShapeType="1" noTextEdit="1"/>
              </p:cNvSpPr>
              <p:nvPr/>
            </p:nvSpPr>
            <p:spPr>
              <a:xfrm>
                <a:off x="6890086" y="1648149"/>
                <a:ext cx="4407709" cy="3011081"/>
              </a:xfrm>
              <a:prstGeom prst="rect">
                <a:avLst/>
              </a:prstGeom>
              <a:blipFill>
                <a:blip r:embed="rId4"/>
                <a:stretch>
                  <a:fillRect/>
                </a:stretch>
              </a:blipFill>
              <a:ln>
                <a:solidFill>
                  <a:srgbClr val="4C3282"/>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417B5ACD-FE08-9245-8FF5-956E32AA061D}"/>
              </a:ext>
            </a:extLst>
          </p:cNvPr>
          <p:cNvSpPr/>
          <p:nvPr/>
        </p:nvSpPr>
        <p:spPr>
          <a:xfrm>
            <a:off x="7680881" y="3066291"/>
            <a:ext cx="2653290" cy="36270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0CBC234-0642-504C-B510-64FD0D30A639}"/>
              </a:ext>
            </a:extLst>
          </p:cNvPr>
          <p:cNvSpPr/>
          <p:nvPr/>
        </p:nvSpPr>
        <p:spPr>
          <a:xfrm>
            <a:off x="1361834" y="4848083"/>
            <a:ext cx="2992451" cy="36270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64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500"/>
                                        <p:tgtEl>
                                          <p:spTgt spid="3">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3" grpId="0" build="p" animBg="1"/>
      <p:bldP spid="14" grpId="0" animBg="1"/>
      <p:bldP spid="15" grpId="0" animBg="1"/>
      <p:bldP spid="16" grpId="0" animBg="1"/>
      <p:bldP spid="12" grpId="0" animBg="1"/>
      <p:bldP spid="6" grpId="0" animBg="1"/>
      <p:bldP spid="1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14542</TotalTime>
  <Words>2624</Words>
  <Application>Microsoft Macintosh PowerPoint</Application>
  <PresentationFormat>Widescreen</PresentationFormat>
  <Paragraphs>813</Paragraphs>
  <Slides>23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Calibri</vt:lpstr>
      <vt:lpstr>Cambria Math</vt:lpstr>
      <vt:lpstr>Courier New</vt:lpstr>
      <vt:lpstr>Segoe UI</vt:lpstr>
      <vt:lpstr>Segoe UI Light</vt:lpstr>
      <vt:lpstr>Segoe UI Semibold</vt:lpstr>
      <vt:lpstr>Segoe UI Semilight</vt:lpstr>
      <vt:lpstr>Tw Cen MT</vt:lpstr>
      <vt:lpstr>Wingdings 3</vt:lpstr>
      <vt:lpstr>Integral</vt:lpstr>
      <vt:lpstr>Lecture 23: Minimum Spanning Trees</vt:lpstr>
      <vt:lpstr>Administriva</vt:lpstr>
      <vt:lpstr>Minimum Spanning Trees</vt:lpstr>
      <vt:lpstr>Minimum Spanning Trees</vt:lpstr>
      <vt:lpstr>Aside: Trees  </vt:lpstr>
      <vt:lpstr>MST Problem</vt:lpstr>
      <vt:lpstr>Example</vt:lpstr>
      <vt:lpstr>Example</vt:lpstr>
      <vt:lpstr>Prim’s Algorithm</vt:lpstr>
      <vt:lpstr>Try it Out</vt:lpstr>
      <vt:lpstr>Try it Out</vt:lpstr>
      <vt:lpstr>Prim’s Runtime</vt:lpstr>
      <vt:lpstr>A different Approach </vt:lpstr>
      <vt:lpstr>Example</vt:lpstr>
      <vt:lpstr>Kruskal’s Algorithm</vt:lpstr>
      <vt:lpstr>Try It Out</vt:lpstr>
      <vt:lpstr>Try It Out</vt:lpstr>
      <vt:lpstr>Kruskal’s Algorithm Implementation</vt:lpstr>
      <vt:lpstr>Appendix: MST Properties, Another MST Application</vt:lpstr>
      <vt:lpstr>Why do all of these MST Algorithms Work?</vt:lpstr>
      <vt:lpstr>One More MST application </vt:lpstr>
      <vt:lpstr>MSTs and MBSTs</vt:lpstr>
      <vt:lpstr>Finding MBSTs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94</cp:revision>
  <dcterms:created xsi:type="dcterms:W3CDTF">2018-03-22T00:41:11Z</dcterms:created>
  <dcterms:modified xsi:type="dcterms:W3CDTF">2019-06-07T01:49:37Z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