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373" r:id="rId3"/>
    <p:sldId id="264" r:id="rId4"/>
    <p:sldId id="285" r:id="rId5"/>
    <p:sldId id="282" r:id="rId6"/>
    <p:sldId id="263" r:id="rId7"/>
    <p:sldId id="267" r:id="rId8"/>
    <p:sldId id="283" r:id="rId9"/>
    <p:sldId id="269" r:id="rId10"/>
    <p:sldId id="343" r:id="rId11"/>
    <p:sldId id="288" r:id="rId12"/>
    <p:sldId id="290" r:id="rId13"/>
    <p:sldId id="278" r:id="rId14"/>
    <p:sldId id="292" r:id="rId15"/>
    <p:sldId id="279" r:id="rId16"/>
    <p:sldId id="268" r:id="rId17"/>
    <p:sldId id="370" r:id="rId18"/>
    <p:sldId id="271" r:id="rId19"/>
    <p:sldId id="272" r:id="rId20"/>
    <p:sldId id="270" r:id="rId21"/>
    <p:sldId id="371" r:id="rId22"/>
    <p:sldId id="273" r:id="rId23"/>
    <p:sldId id="274" r:id="rId24"/>
    <p:sldId id="34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3282"/>
    <a:srgbClr val="B6A479"/>
    <a:srgbClr val="A48DD3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2" autoAdjust="0"/>
    <p:restoredTop sz="94679"/>
  </p:normalViewPr>
  <p:slideViewPr>
    <p:cSldViewPr snapToGrid="0">
      <p:cViewPr varScale="1">
        <p:scale>
          <a:sx n="88" d="100"/>
          <a:sy n="88" d="100"/>
        </p:scale>
        <p:origin x="10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2/27/19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9:38:30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22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9:48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39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50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93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10:01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97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2/27/19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2/27/19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2/27/19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2/27/19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2/27/19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2/27/19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2/27/19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2/27/19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17: Shortest Paths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373: 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wi</a:t>
            </a:r>
            <a:r>
              <a:rPr lang="en-US" dirty="0"/>
              <a:t>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2404"/>
            <a:ext cx="457200" cy="2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Unweighted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55114"/>
          </a:xfrm>
        </p:spPr>
        <p:txBody>
          <a:bodyPr>
            <a:normAutofit/>
          </a:bodyPr>
          <a:lstStyle/>
          <a:p>
            <a:r>
              <a:rPr lang="en-US" sz="2800" dirty="0"/>
              <a:t>Use BFS to find shortest paths in this graph.</a:t>
            </a:r>
          </a:p>
          <a:p>
            <a:endParaRPr lang="en-US" sz="2800" b="1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8" name="TextBox 7">
            <a:extLst>
              <a:ext uri="{FF2B5EF4-FFF2-40B4-BE49-F238E27FC236}">
                <a16:creationId xmlns:a16="http://schemas.microsoft.com/office/drawing/2014/main" id="{B0279368-F354-4877-A8E2-9CD775612BE8}"/>
              </a:ext>
            </a:extLst>
          </p:cNvPr>
          <p:cNvSpPr txBox="1"/>
          <p:nvPr/>
        </p:nvSpPr>
        <p:spPr>
          <a:xfrm>
            <a:off x="207270" y="2392436"/>
            <a:ext cx="74864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bfsShortestPaths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(graph G,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vertex source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(source)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source.dist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mark source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current.outNeighbors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yet visited){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v.distance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current.distance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v.predecessor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current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mark v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276850" y="1924478"/>
            <a:ext cx="6802965" cy="2727997"/>
            <a:chOff x="5276850" y="1920635"/>
            <a:chExt cx="6066905" cy="2432836"/>
          </a:xfrm>
        </p:grpSpPr>
        <p:sp>
          <p:nvSpPr>
            <p:cNvPr id="6" name="Oval 5"/>
            <p:cNvSpPr/>
            <p:nvPr/>
          </p:nvSpPr>
          <p:spPr>
            <a:xfrm>
              <a:off x="5276850" y="29241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0763250" y="29241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219824" y="355282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6219825" y="226695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9193665" y="2924174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953375" y="226695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953375" y="355282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15" name="Straight Arrow Connector 14"/>
            <p:cNvCxnSpPr>
              <a:stCxn id="6" idx="7"/>
              <a:endCxn id="9" idx="3"/>
            </p:cNvCxnSpPr>
            <p:nvPr/>
          </p:nvCxnSpPr>
          <p:spPr>
            <a:xfrm flipV="1">
              <a:off x="5545143" y="2535243"/>
              <a:ext cx="720714" cy="434964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8" idx="0"/>
            </p:cNvCxnSpPr>
            <p:nvPr/>
          </p:nvCxnSpPr>
          <p:spPr>
            <a:xfrm>
              <a:off x="6376986" y="2610179"/>
              <a:ext cx="1" cy="94264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5"/>
              <a:endCxn id="8" idx="1"/>
            </p:cNvCxnSpPr>
            <p:nvPr/>
          </p:nvCxnSpPr>
          <p:spPr>
            <a:xfrm>
              <a:off x="5545143" y="3192468"/>
              <a:ext cx="720713" cy="406389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6"/>
              <a:endCxn id="13" idx="1"/>
            </p:cNvCxnSpPr>
            <p:nvPr/>
          </p:nvCxnSpPr>
          <p:spPr>
            <a:xfrm>
              <a:off x="6534150" y="2424113"/>
              <a:ext cx="1465257" cy="1174744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8" idx="6"/>
            </p:cNvCxnSpPr>
            <p:nvPr/>
          </p:nvCxnSpPr>
          <p:spPr>
            <a:xfrm flipV="1">
              <a:off x="6534149" y="3709987"/>
              <a:ext cx="1404256" cy="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8" idx="7"/>
            </p:cNvCxnSpPr>
            <p:nvPr/>
          </p:nvCxnSpPr>
          <p:spPr>
            <a:xfrm flipV="1">
              <a:off x="6488117" y="3090065"/>
              <a:ext cx="2705548" cy="508792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9" idx="6"/>
              <a:endCxn id="12" idx="2"/>
            </p:cNvCxnSpPr>
            <p:nvPr/>
          </p:nvCxnSpPr>
          <p:spPr>
            <a:xfrm>
              <a:off x="6534150" y="2424113"/>
              <a:ext cx="1419225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2" idx="6"/>
              <a:endCxn id="7" idx="1"/>
            </p:cNvCxnSpPr>
            <p:nvPr/>
          </p:nvCxnSpPr>
          <p:spPr>
            <a:xfrm>
              <a:off x="8267700" y="2424113"/>
              <a:ext cx="2541582" cy="546094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1" idx="6"/>
            </p:cNvCxnSpPr>
            <p:nvPr/>
          </p:nvCxnSpPr>
          <p:spPr>
            <a:xfrm>
              <a:off x="9507990" y="3081337"/>
              <a:ext cx="1255260" cy="872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1" idx="3"/>
              <a:endCxn id="13" idx="7"/>
            </p:cNvCxnSpPr>
            <p:nvPr/>
          </p:nvCxnSpPr>
          <p:spPr>
            <a:xfrm flipH="1">
              <a:off x="8221668" y="3192467"/>
              <a:ext cx="1018029" cy="40639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7" idx="4"/>
              <a:endCxn id="13" idx="6"/>
            </p:cNvCxnSpPr>
            <p:nvPr/>
          </p:nvCxnSpPr>
          <p:spPr>
            <a:xfrm flipH="1">
              <a:off x="8267700" y="3238500"/>
              <a:ext cx="2652713" cy="47148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173792" y="3941757"/>
              <a:ext cx="314325" cy="41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953375" y="1920635"/>
              <a:ext cx="314325" cy="41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53375" y="3941757"/>
              <a:ext cx="314325" cy="41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971404" y="2670855"/>
              <a:ext cx="314325" cy="41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029430" y="3210996"/>
              <a:ext cx="314325" cy="41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E6CC4938-6E2E-8B4E-A5A6-D25FC5C82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37318 SU – Robbie Webber</a:t>
            </a:r>
          </a:p>
        </p:txBody>
      </p:sp>
    </p:spTree>
    <p:extLst>
      <p:ext uri="{BB962C8B-B14F-4D97-AF65-F5344CB8AC3E}">
        <p14:creationId xmlns:p14="http://schemas.microsoft.com/office/powerpoint/2010/main" val="1676006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Unweighted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55114"/>
          </a:xfrm>
        </p:spPr>
        <p:txBody>
          <a:bodyPr>
            <a:normAutofit/>
          </a:bodyPr>
          <a:lstStyle/>
          <a:p>
            <a:r>
              <a:rPr lang="en-US" dirty="0"/>
              <a:t>If the graph is unweighted, how do we find a shortest paths?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76850" y="292417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Oval 6"/>
          <p:cNvSpPr/>
          <p:nvPr/>
        </p:nvSpPr>
        <p:spPr>
          <a:xfrm>
            <a:off x="10763250" y="292417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" name="Oval 7"/>
          <p:cNvSpPr/>
          <p:nvPr/>
        </p:nvSpPr>
        <p:spPr>
          <a:xfrm>
            <a:off x="6219824" y="355282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9" name="Oval 8"/>
          <p:cNvSpPr/>
          <p:nvPr/>
        </p:nvSpPr>
        <p:spPr>
          <a:xfrm>
            <a:off x="6219825" y="2266950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11" name="Oval 10"/>
          <p:cNvSpPr/>
          <p:nvPr/>
        </p:nvSpPr>
        <p:spPr>
          <a:xfrm>
            <a:off x="9193665" y="2924174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2" name="Oval 11"/>
          <p:cNvSpPr/>
          <p:nvPr/>
        </p:nvSpPr>
        <p:spPr>
          <a:xfrm>
            <a:off x="7953375" y="2266950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3" name="Oval 12"/>
          <p:cNvSpPr/>
          <p:nvPr/>
        </p:nvSpPr>
        <p:spPr>
          <a:xfrm>
            <a:off x="7953375" y="355282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15" name="Straight Arrow Connector 14"/>
          <p:cNvCxnSpPr>
            <a:stCxn id="6" idx="7"/>
            <a:endCxn id="9" idx="3"/>
          </p:cNvCxnSpPr>
          <p:nvPr/>
        </p:nvCxnSpPr>
        <p:spPr>
          <a:xfrm flipV="1">
            <a:off x="5545143" y="2535243"/>
            <a:ext cx="720714" cy="4349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8" idx="0"/>
          </p:cNvCxnSpPr>
          <p:nvPr/>
        </p:nvCxnSpPr>
        <p:spPr>
          <a:xfrm>
            <a:off x="6376986" y="2610179"/>
            <a:ext cx="1" cy="94264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5"/>
            <a:endCxn id="8" idx="1"/>
          </p:cNvCxnSpPr>
          <p:nvPr/>
        </p:nvCxnSpPr>
        <p:spPr>
          <a:xfrm>
            <a:off x="5545143" y="3192468"/>
            <a:ext cx="720713" cy="4063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6"/>
            <a:endCxn id="13" idx="1"/>
          </p:cNvCxnSpPr>
          <p:nvPr/>
        </p:nvCxnSpPr>
        <p:spPr>
          <a:xfrm>
            <a:off x="6534150" y="2424113"/>
            <a:ext cx="1465257" cy="11747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6"/>
          </p:cNvCxnSpPr>
          <p:nvPr/>
        </p:nvCxnSpPr>
        <p:spPr>
          <a:xfrm flipV="1">
            <a:off x="6534149" y="3709987"/>
            <a:ext cx="1404256" cy="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7"/>
          </p:cNvCxnSpPr>
          <p:nvPr/>
        </p:nvCxnSpPr>
        <p:spPr>
          <a:xfrm flipV="1">
            <a:off x="6488117" y="3090065"/>
            <a:ext cx="2705548" cy="5087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6"/>
            <a:endCxn id="12" idx="2"/>
          </p:cNvCxnSpPr>
          <p:nvPr/>
        </p:nvCxnSpPr>
        <p:spPr>
          <a:xfrm>
            <a:off x="6534150" y="2424113"/>
            <a:ext cx="141922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" idx="6"/>
            <a:endCxn id="7" idx="1"/>
          </p:cNvCxnSpPr>
          <p:nvPr/>
        </p:nvCxnSpPr>
        <p:spPr>
          <a:xfrm>
            <a:off x="8267700" y="2424113"/>
            <a:ext cx="2541582" cy="5460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6"/>
          </p:cNvCxnSpPr>
          <p:nvPr/>
        </p:nvCxnSpPr>
        <p:spPr>
          <a:xfrm>
            <a:off x="9507990" y="3081337"/>
            <a:ext cx="1255260" cy="872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3"/>
            <a:endCxn id="13" idx="7"/>
          </p:cNvCxnSpPr>
          <p:nvPr/>
        </p:nvCxnSpPr>
        <p:spPr>
          <a:xfrm flipH="1">
            <a:off x="8221668" y="3192467"/>
            <a:ext cx="1018029" cy="40639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4"/>
            <a:endCxn id="13" idx="6"/>
          </p:cNvCxnSpPr>
          <p:nvPr/>
        </p:nvCxnSpPr>
        <p:spPr>
          <a:xfrm flipH="1">
            <a:off x="8267700" y="3238500"/>
            <a:ext cx="2652713" cy="47148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19824" y="1888958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73792" y="3941757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953375" y="1920635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3375" y="3941757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082534" y="2692405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029430" y="3210996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130347A8-EF03-4B8E-82A2-BF1141EB8A95}"/>
              </a:ext>
            </a:extLst>
          </p:cNvPr>
          <p:cNvSpPr txBox="1"/>
          <p:nvPr/>
        </p:nvSpPr>
        <p:spPr>
          <a:xfrm>
            <a:off x="152511" y="2323009"/>
            <a:ext cx="74864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bfsShortestPaths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(graph G,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vertex source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(source)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source.dist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current.outNeighbors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unknown){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v.distance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current.distance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v.predecessor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current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mark v as known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F0BAC9ED-ED57-1D49-A105-23A258C8E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37318 SU – Robbie Webber</a:t>
            </a:r>
          </a:p>
        </p:txBody>
      </p:sp>
    </p:spTree>
    <p:extLst>
      <p:ext uri="{BB962C8B-B14F-4D97-AF65-F5344CB8AC3E}">
        <p14:creationId xmlns:p14="http://schemas.microsoft.com/office/powerpoint/2010/main" val="326250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target vertex?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989" y="1704975"/>
            <a:ext cx="6111311" cy="1485900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Given: </a:t>
            </a:r>
            <a:r>
              <a:rPr lang="en-US" sz="2200" dirty="0">
                <a:solidFill>
                  <a:schemeClr val="bg1"/>
                </a:solidFill>
              </a:rPr>
              <a:t>a directed graph G and vertices </a:t>
            </a:r>
            <a:r>
              <a:rPr lang="en-US" sz="2200" dirty="0" err="1">
                <a:solidFill>
                  <a:schemeClr val="bg1"/>
                </a:solidFill>
              </a:rPr>
              <a:t>s,t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Find:</a:t>
            </a:r>
            <a:r>
              <a:rPr lang="en-US" sz="2200" dirty="0">
                <a:solidFill>
                  <a:schemeClr val="bg1"/>
                </a:solidFill>
              </a:rPr>
              <a:t> the shortest path from s to t.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79989" y="1704975"/>
            <a:ext cx="6101786" cy="47625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bg1"/>
                </a:solidFill>
              </a:rPr>
              <a:t>Shortest Path Problem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479989" y="3343275"/>
            <a:ext cx="110262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BFS didn’t mention a target vertex…</a:t>
            </a:r>
          </a:p>
          <a:p>
            <a:r>
              <a:rPr lang="en-US" sz="2400" dirty="0"/>
              <a:t>It actually finds the shortest path from s to every other vertex.</a:t>
            </a:r>
          </a:p>
          <a:p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8638D4BC-8597-DB4C-A259-214D3696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37318 SU – Robbie Webber</a:t>
            </a:r>
          </a:p>
        </p:txBody>
      </p:sp>
    </p:spTree>
    <p:extLst>
      <p:ext uri="{BB962C8B-B14F-4D97-AF65-F5344CB8AC3E}">
        <p14:creationId xmlns:p14="http://schemas.microsoft.com/office/powerpoint/2010/main" val="578230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edge should represent the “time” or “distance” from one vertex to another. </a:t>
            </a:r>
          </a:p>
          <a:p>
            <a:r>
              <a:rPr lang="en-US" dirty="0"/>
              <a:t>Sometimes those aren’t uniform, so we put a weight on each edge to record that number.</a:t>
            </a:r>
          </a:p>
          <a:p>
            <a:endParaRPr lang="en-US" dirty="0"/>
          </a:p>
          <a:p>
            <a:r>
              <a:rPr lang="en-US" dirty="0"/>
              <a:t>The length of a path in a weighted graph is the sum of the weights along that path.</a:t>
            </a:r>
          </a:p>
          <a:p>
            <a:endParaRPr lang="en-US" dirty="0"/>
          </a:p>
          <a:p>
            <a:r>
              <a:rPr lang="en-US" dirty="0"/>
              <a:t>We’ll assume all of the weights are positive</a:t>
            </a:r>
          </a:p>
          <a:p>
            <a:pPr lvl="1"/>
            <a:r>
              <a:rPr lang="en-US" dirty="0"/>
              <a:t>For </a:t>
            </a:r>
            <a:r>
              <a:rPr lang="en-US" dirty="0" err="1"/>
              <a:t>GoogleMaps</a:t>
            </a:r>
            <a:r>
              <a:rPr lang="en-US" dirty="0"/>
              <a:t> that definitely makes sense.</a:t>
            </a:r>
          </a:p>
          <a:p>
            <a:pPr lvl="1"/>
            <a:r>
              <a:rPr lang="en-US" dirty="0"/>
              <a:t>Sometimes negative weights make sense. </a:t>
            </a:r>
            <a:r>
              <a:rPr lang="en-US" b="1" dirty="0"/>
              <a:t>Today’s algorithm doesn’t work for those graphs </a:t>
            </a:r>
          </a:p>
          <a:p>
            <a:pPr lvl="1"/>
            <a:r>
              <a:rPr lang="en-US" dirty="0"/>
              <a:t>There are other algorithms that do work.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AFAA03C-6B20-CE40-BAC6-243A4CF72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37318 SU – Robbie Webber</a:t>
            </a:r>
          </a:p>
        </p:txBody>
      </p:sp>
    </p:spTree>
    <p:extLst>
      <p:ext uri="{BB962C8B-B14F-4D97-AF65-F5344CB8AC3E}">
        <p14:creationId xmlns:p14="http://schemas.microsoft.com/office/powerpoint/2010/main" val="2458291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Graphs: Take 1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304425"/>
            <a:ext cx="11187258" cy="1275384"/>
          </a:xfrm>
        </p:spPr>
        <p:txBody>
          <a:bodyPr>
            <a:normAutofit/>
          </a:bodyPr>
          <a:lstStyle/>
          <a:p>
            <a:r>
              <a:rPr lang="en-US" sz="2800" dirty="0"/>
              <a:t>BFS works if the graph is unweighted. </a:t>
            </a:r>
          </a:p>
          <a:p>
            <a:r>
              <a:rPr lang="en-US" sz="2800" dirty="0"/>
              <a:t>Maybe it just works for weighted graphs too?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476500" y="3781236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Oval 6"/>
          <p:cNvSpPr/>
          <p:nvPr/>
        </p:nvSpPr>
        <p:spPr>
          <a:xfrm>
            <a:off x="7962900" y="3649913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" name="Oval 7"/>
          <p:cNvSpPr/>
          <p:nvPr/>
        </p:nvSpPr>
        <p:spPr>
          <a:xfrm>
            <a:off x="6119812" y="3653239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9" name="Oval 8"/>
          <p:cNvSpPr/>
          <p:nvPr/>
        </p:nvSpPr>
        <p:spPr>
          <a:xfrm>
            <a:off x="3101672" y="3142719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1" name="Oval 10"/>
          <p:cNvSpPr/>
          <p:nvPr/>
        </p:nvSpPr>
        <p:spPr>
          <a:xfrm>
            <a:off x="4905375" y="3653239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u</a:t>
            </a:r>
          </a:p>
        </p:txBody>
      </p:sp>
      <p:cxnSp>
        <p:nvCxnSpPr>
          <p:cNvPr id="13" name="Straight Arrow Connector 12"/>
          <p:cNvCxnSpPr>
            <a:stCxn id="6" idx="7"/>
            <a:endCxn id="9" idx="2"/>
          </p:cNvCxnSpPr>
          <p:nvPr/>
        </p:nvCxnSpPr>
        <p:spPr>
          <a:xfrm flipV="1">
            <a:off x="2744793" y="3299882"/>
            <a:ext cx="356879" cy="52738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6"/>
            <a:endCxn id="8" idx="2"/>
          </p:cNvCxnSpPr>
          <p:nvPr/>
        </p:nvCxnSpPr>
        <p:spPr>
          <a:xfrm>
            <a:off x="5219700" y="3810402"/>
            <a:ext cx="900112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6"/>
            <a:endCxn id="11" idx="3"/>
          </p:cNvCxnSpPr>
          <p:nvPr/>
        </p:nvCxnSpPr>
        <p:spPr>
          <a:xfrm flipV="1">
            <a:off x="2790825" y="3921532"/>
            <a:ext cx="2160582" cy="16867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1" idx="6"/>
            <a:endCxn id="11" idx="2"/>
          </p:cNvCxnSpPr>
          <p:nvPr/>
        </p:nvCxnSpPr>
        <p:spPr>
          <a:xfrm>
            <a:off x="4409027" y="3302358"/>
            <a:ext cx="496348" cy="50804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6"/>
            <a:endCxn id="7" idx="2"/>
          </p:cNvCxnSpPr>
          <p:nvPr/>
        </p:nvCxnSpPr>
        <p:spPr>
          <a:xfrm flipV="1">
            <a:off x="6434137" y="3807076"/>
            <a:ext cx="1528763" cy="332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569418" y="3268646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98924" y="4002960"/>
            <a:ext cx="660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566190" y="3198983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437251" y="3924004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46118" y="3964238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71" name="Oval 70"/>
          <p:cNvSpPr/>
          <p:nvPr/>
        </p:nvSpPr>
        <p:spPr>
          <a:xfrm>
            <a:off x="4094702" y="314519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76" name="Straight Arrow Connector 75"/>
          <p:cNvCxnSpPr>
            <a:stCxn id="9" idx="6"/>
            <a:endCxn id="71" idx="2"/>
          </p:cNvCxnSpPr>
          <p:nvPr/>
        </p:nvCxnSpPr>
        <p:spPr>
          <a:xfrm>
            <a:off x="3415997" y="3299882"/>
            <a:ext cx="678705" cy="247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550785" y="2807546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18CB586D-4A44-984F-B4C2-6C5886300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37318 SU – Robbie Webber</a:t>
            </a:r>
          </a:p>
        </p:txBody>
      </p:sp>
    </p:spTree>
    <p:extLst>
      <p:ext uri="{BB962C8B-B14F-4D97-AF65-F5344CB8AC3E}">
        <p14:creationId xmlns:p14="http://schemas.microsoft.com/office/powerpoint/2010/main" val="415273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Graphs: Take 1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49437"/>
          </a:xfrm>
        </p:spPr>
        <p:txBody>
          <a:bodyPr/>
          <a:lstStyle/>
          <a:p>
            <a:r>
              <a:rPr lang="en-US" dirty="0"/>
              <a:t>BFS works if the graph is unweighted. Maybe it just works for weighted graphs too?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76500" y="3314700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Oval 6"/>
          <p:cNvSpPr/>
          <p:nvPr/>
        </p:nvSpPr>
        <p:spPr>
          <a:xfrm>
            <a:off x="7962900" y="318337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" name="Oval 7"/>
          <p:cNvSpPr/>
          <p:nvPr/>
        </p:nvSpPr>
        <p:spPr>
          <a:xfrm>
            <a:off x="6119812" y="3186703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9" name="Oval 8"/>
          <p:cNvSpPr/>
          <p:nvPr/>
        </p:nvSpPr>
        <p:spPr>
          <a:xfrm>
            <a:off x="3101672" y="2676183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1" name="Oval 10"/>
          <p:cNvSpPr/>
          <p:nvPr/>
        </p:nvSpPr>
        <p:spPr>
          <a:xfrm>
            <a:off x="4905375" y="3186703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cxnSp>
        <p:nvCxnSpPr>
          <p:cNvPr id="13" name="Straight Arrow Connector 12"/>
          <p:cNvCxnSpPr>
            <a:stCxn id="6" idx="7"/>
            <a:endCxn id="9" idx="2"/>
          </p:cNvCxnSpPr>
          <p:nvPr/>
        </p:nvCxnSpPr>
        <p:spPr>
          <a:xfrm flipV="1">
            <a:off x="2744793" y="2833346"/>
            <a:ext cx="356879" cy="52738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6"/>
            <a:endCxn id="8" idx="2"/>
          </p:cNvCxnSpPr>
          <p:nvPr/>
        </p:nvCxnSpPr>
        <p:spPr>
          <a:xfrm>
            <a:off x="5219700" y="3343866"/>
            <a:ext cx="900112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6"/>
            <a:endCxn id="11" idx="3"/>
          </p:cNvCxnSpPr>
          <p:nvPr/>
        </p:nvCxnSpPr>
        <p:spPr>
          <a:xfrm flipV="1">
            <a:off x="2790825" y="3454996"/>
            <a:ext cx="2160582" cy="16867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1" idx="6"/>
            <a:endCxn id="11" idx="2"/>
          </p:cNvCxnSpPr>
          <p:nvPr/>
        </p:nvCxnSpPr>
        <p:spPr>
          <a:xfrm>
            <a:off x="4409027" y="2835822"/>
            <a:ext cx="496348" cy="50804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6"/>
            <a:endCxn id="7" idx="2"/>
          </p:cNvCxnSpPr>
          <p:nvPr/>
        </p:nvCxnSpPr>
        <p:spPr>
          <a:xfrm flipV="1">
            <a:off x="6434137" y="3340540"/>
            <a:ext cx="1528763" cy="332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0666" y="5190454"/>
            <a:ext cx="110415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What went wrong? When we found a shorter path from s to u, we needed to update the distance to v (and anything whose shortest path went through u) but BFS doesn’t do that.</a:t>
            </a:r>
          </a:p>
          <a:p>
            <a:endParaRPr lang="en-US" sz="2200" dirty="0"/>
          </a:p>
        </p:txBody>
      </p:sp>
      <p:sp>
        <p:nvSpPr>
          <p:cNvPr id="59" name="TextBox 58"/>
          <p:cNvSpPr txBox="1"/>
          <p:nvPr/>
        </p:nvSpPr>
        <p:spPr>
          <a:xfrm>
            <a:off x="2569418" y="2802110"/>
            <a:ext cx="3048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98924" y="3536424"/>
            <a:ext cx="53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566190" y="2732447"/>
            <a:ext cx="3048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437251" y="3457468"/>
            <a:ext cx="3048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46118" y="3497702"/>
            <a:ext cx="3048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179225" y="3564129"/>
            <a:ext cx="3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056950" y="2280370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950" y="2280370"/>
                <a:ext cx="377000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870990" y="3582993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990" y="3582993"/>
                <a:ext cx="37700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095999" y="3582993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3582993"/>
                <a:ext cx="37700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931562" y="3564129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562" y="3564129"/>
                <a:ext cx="37700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/>
          <p:cNvSpPr/>
          <p:nvPr/>
        </p:nvSpPr>
        <p:spPr>
          <a:xfrm>
            <a:off x="4094702" y="2678659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76" name="Straight Arrow Connector 75"/>
          <p:cNvCxnSpPr>
            <a:stCxn id="9" idx="6"/>
            <a:endCxn id="71" idx="2"/>
          </p:cNvCxnSpPr>
          <p:nvPr/>
        </p:nvCxnSpPr>
        <p:spPr>
          <a:xfrm>
            <a:off x="3415997" y="2833346"/>
            <a:ext cx="678705" cy="247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100033" y="2280370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033" y="2280370"/>
                <a:ext cx="37700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/>
          <p:cNvSpPr txBox="1"/>
          <p:nvPr/>
        </p:nvSpPr>
        <p:spPr>
          <a:xfrm>
            <a:off x="3550785" y="2341010"/>
            <a:ext cx="3048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073425" y="2280370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425" y="2280370"/>
                <a:ext cx="37700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4864132" y="3586836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132" y="3586836"/>
                <a:ext cx="377000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081427" y="3605533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21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427" y="3605533"/>
                <a:ext cx="377000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4100033" y="2307975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033" y="2307975"/>
                <a:ext cx="37700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925658" y="3583499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658" y="3583499"/>
                <a:ext cx="377000" cy="369332"/>
              </a:xfrm>
              <a:prstGeom prst="rect">
                <a:avLst/>
              </a:prstGeom>
              <a:blipFill rotWithShape="0">
                <a:blip r:embed="rId11"/>
                <a:stretch>
                  <a:fillRect r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4897468" y="3596184"/>
                <a:ext cx="3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468" y="3596184"/>
                <a:ext cx="3770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65DDFD18-F870-F24B-8531-6499DDD64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37318 SU – Robbie Webber</a:t>
            </a:r>
          </a:p>
        </p:txBody>
      </p:sp>
    </p:spTree>
    <p:extLst>
      <p:ext uri="{BB962C8B-B14F-4D97-AF65-F5344CB8AC3E}">
        <p14:creationId xmlns:p14="http://schemas.microsoft.com/office/powerpoint/2010/main" val="63250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24" grpId="0"/>
      <p:bldP spid="65" grpId="0"/>
      <p:bldP spid="66" grpId="0"/>
      <p:bldP spid="67" grpId="0"/>
      <p:bldP spid="68" grpId="0"/>
      <p:bldP spid="71" grpId="0" animBg="1"/>
      <p:bldP spid="84" grpId="0"/>
      <p:bldP spid="86" grpId="0"/>
      <p:bldP spid="87" grpId="0"/>
      <p:bldP spid="87" grpId="1"/>
      <p:bldP spid="88" grpId="0"/>
      <p:bldP spid="89" grpId="0"/>
      <p:bldP spid="90" grpId="0"/>
      <p:bldP spid="91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Graphs: Take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2724539"/>
            <a:ext cx="11187258" cy="3796488"/>
          </a:xfrm>
        </p:spPr>
        <p:txBody>
          <a:bodyPr>
            <a:noAutofit/>
          </a:bodyPr>
          <a:lstStyle/>
          <a:p>
            <a:r>
              <a:rPr lang="en-US" sz="2800" dirty="0"/>
              <a:t>You already do this all the time.</a:t>
            </a:r>
          </a:p>
          <a:p>
            <a:r>
              <a:rPr lang="en-US" sz="2800" dirty="0"/>
              <a:t>In Homework 3, you reduced implementing a </a:t>
            </a:r>
            <a:r>
              <a:rPr lang="en-US" sz="2800" dirty="0" err="1"/>
              <a:t>hashset</a:t>
            </a:r>
            <a:r>
              <a:rPr lang="en-US" sz="2800" dirty="0"/>
              <a:t> to implementing a </a:t>
            </a:r>
            <a:r>
              <a:rPr lang="en-US" sz="2800" dirty="0" err="1"/>
              <a:t>hashmap</a:t>
            </a:r>
            <a:r>
              <a:rPr lang="en-US" sz="2800" dirty="0"/>
              <a:t>. </a:t>
            </a:r>
          </a:p>
          <a:p>
            <a:r>
              <a:rPr lang="en-US" sz="2800" dirty="0"/>
              <a:t>Any time you use a library, you’re reducing your problem to the one the library solves.</a:t>
            </a:r>
          </a:p>
          <a:p>
            <a:r>
              <a:rPr lang="en-US" sz="2800" dirty="0"/>
              <a:t>Can we reduce finding shortest paths on weighted graphs to finding them on unweighted graphs? </a:t>
            </a:r>
          </a:p>
        </p:txBody>
      </p:sp>
      <p:sp>
        <p:nvSpPr>
          <p:cNvPr id="6" name="Rectangle 5"/>
          <p:cNvSpPr/>
          <p:nvPr/>
        </p:nvSpPr>
        <p:spPr>
          <a:xfrm>
            <a:off x="575239" y="1551516"/>
            <a:ext cx="8559430" cy="1005072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Using an algorithm for Problem B to solve Problem A.</a:t>
            </a:r>
          </a:p>
        </p:txBody>
      </p:sp>
      <p:sp>
        <p:nvSpPr>
          <p:cNvPr id="7" name="Rectangle 6"/>
          <p:cNvSpPr/>
          <p:nvPr/>
        </p:nvSpPr>
        <p:spPr>
          <a:xfrm>
            <a:off x="575239" y="1551516"/>
            <a:ext cx="8559430" cy="47625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Reduction (informally)</a:t>
            </a:r>
          </a:p>
        </p:txBody>
      </p:sp>
    </p:spTree>
    <p:extLst>
      <p:ext uri="{BB962C8B-B14F-4D97-AF65-F5344CB8AC3E}">
        <p14:creationId xmlns:p14="http://schemas.microsoft.com/office/powerpoint/2010/main" val="264040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 Take 2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5239" y="1476733"/>
            <a:ext cx="11187258" cy="4845504"/>
          </a:xfrm>
        </p:spPr>
        <p:txBody>
          <a:bodyPr>
            <a:normAutofit/>
          </a:bodyPr>
          <a:lstStyle/>
          <a:p>
            <a:r>
              <a:rPr lang="en-US" sz="2800" dirty="0"/>
              <a:t>Given a weighted graph, how do we turn it into an unweighted one without messing up the path lengths?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7AF624-2A6E-2044-AF39-DF79DB608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37318 SU – Robbie Webber</a:t>
            </a:r>
          </a:p>
        </p:txBody>
      </p:sp>
    </p:spTree>
    <p:extLst>
      <p:ext uri="{BB962C8B-B14F-4D97-AF65-F5344CB8AC3E}">
        <p14:creationId xmlns:p14="http://schemas.microsoft.com/office/powerpoint/2010/main" val="1515766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Graphs: A Reduction</a:t>
            </a:r>
          </a:p>
        </p:txBody>
      </p:sp>
      <p:grpSp>
        <p:nvGrpSpPr>
          <p:cNvPr id="140" name="Group 139"/>
          <p:cNvGrpSpPr/>
          <p:nvPr/>
        </p:nvGrpSpPr>
        <p:grpSpPr>
          <a:xfrm>
            <a:off x="387175" y="2303351"/>
            <a:ext cx="3244286" cy="1553495"/>
            <a:chOff x="1571625" y="2325233"/>
            <a:chExt cx="2247900" cy="1233998"/>
          </a:xfrm>
        </p:grpSpPr>
        <p:sp>
          <p:nvSpPr>
            <p:cNvPr id="6" name="Oval 5"/>
            <p:cNvSpPr/>
            <p:nvPr/>
          </p:nvSpPr>
          <p:spPr>
            <a:xfrm>
              <a:off x="1571625" y="281463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480876" y="234025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47922" y="315028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505200" y="281463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0" name="Straight Arrow Connector 9"/>
            <p:cNvCxnSpPr>
              <a:stCxn id="7" idx="6"/>
              <a:endCxn id="9" idx="1"/>
            </p:cNvCxnSpPr>
            <p:nvPr/>
          </p:nvCxnSpPr>
          <p:spPr>
            <a:xfrm>
              <a:off x="2795201" y="2497415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6" idx="5"/>
              <a:endCxn id="8" idx="2"/>
            </p:cNvCxnSpPr>
            <p:nvPr/>
          </p:nvCxnSpPr>
          <p:spPr>
            <a:xfrm>
              <a:off x="1839918" y="3082930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6" idx="6"/>
              <a:endCxn id="9" idx="2"/>
            </p:cNvCxnSpPr>
            <p:nvPr/>
          </p:nvCxnSpPr>
          <p:spPr>
            <a:xfrm>
              <a:off x="1885950" y="2971800"/>
              <a:ext cx="1619250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3"/>
            </p:cNvCxnSpPr>
            <p:nvPr/>
          </p:nvCxnSpPr>
          <p:spPr>
            <a:xfrm flipV="1">
              <a:off x="2762247" y="3082930"/>
              <a:ext cx="788985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6" idx="0"/>
              <a:endCxn id="7" idx="2"/>
            </p:cNvCxnSpPr>
            <p:nvPr/>
          </p:nvCxnSpPr>
          <p:spPr>
            <a:xfrm flipV="1">
              <a:off x="1728788" y="2497415"/>
              <a:ext cx="752088" cy="31722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478021" y="2658034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50954" y="2325233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85225" y="3189899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20946" y="2338937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81915" y="3170553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810601" y="2055299"/>
            <a:ext cx="3704744" cy="1636920"/>
            <a:chOff x="8696325" y="2321202"/>
            <a:chExt cx="2247900" cy="1124356"/>
          </a:xfrm>
        </p:grpSpPr>
        <p:sp>
          <p:nvSpPr>
            <p:cNvPr id="41" name="Oval 40"/>
            <p:cNvSpPr/>
            <p:nvPr/>
          </p:nvSpPr>
          <p:spPr>
            <a:xfrm>
              <a:off x="8696325" y="279558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9605576" y="232120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9572622" y="313123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10629900" y="279558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45" name="Straight Arrow Connector 44"/>
            <p:cNvCxnSpPr>
              <a:stCxn id="42" idx="6"/>
              <a:endCxn id="44" idx="1"/>
            </p:cNvCxnSpPr>
            <p:nvPr/>
          </p:nvCxnSpPr>
          <p:spPr>
            <a:xfrm>
              <a:off x="9919901" y="2478365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1" idx="5"/>
              <a:endCxn id="43" idx="2"/>
            </p:cNvCxnSpPr>
            <p:nvPr/>
          </p:nvCxnSpPr>
          <p:spPr>
            <a:xfrm>
              <a:off x="8964618" y="3063880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1" idx="6"/>
              <a:endCxn id="86" idx="2"/>
            </p:cNvCxnSpPr>
            <p:nvPr/>
          </p:nvCxnSpPr>
          <p:spPr>
            <a:xfrm flipV="1">
              <a:off x="9010650" y="2950889"/>
              <a:ext cx="700347" cy="186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3" idx="6"/>
              <a:endCxn id="76" idx="2"/>
            </p:cNvCxnSpPr>
            <p:nvPr/>
          </p:nvCxnSpPr>
          <p:spPr>
            <a:xfrm flipV="1">
              <a:off x="9886947" y="3224696"/>
              <a:ext cx="328615" cy="6370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55" idx="6"/>
              <a:endCxn id="42" idx="2"/>
            </p:cNvCxnSpPr>
            <p:nvPr/>
          </p:nvCxnSpPr>
          <p:spPr>
            <a:xfrm flipV="1">
              <a:off x="9337284" y="2478365"/>
              <a:ext cx="268292" cy="12008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9172576" y="2516097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7" name="Straight Arrow Connector 56"/>
            <p:cNvCxnSpPr>
              <a:stCxn id="41" idx="0"/>
              <a:endCxn id="55" idx="2"/>
            </p:cNvCxnSpPr>
            <p:nvPr/>
          </p:nvCxnSpPr>
          <p:spPr>
            <a:xfrm flipV="1">
              <a:off x="8853488" y="2598451"/>
              <a:ext cx="319088" cy="19713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10215562" y="3142342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9" name="Straight Arrow Connector 78"/>
            <p:cNvCxnSpPr>
              <a:stCxn id="76" idx="7"/>
              <a:endCxn id="44" idx="3"/>
            </p:cNvCxnSpPr>
            <p:nvPr/>
          </p:nvCxnSpPr>
          <p:spPr>
            <a:xfrm flipV="1">
              <a:off x="10356149" y="3063880"/>
              <a:ext cx="319783" cy="102583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9710997" y="2868535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8" name="Straight Arrow Connector 87"/>
            <p:cNvCxnSpPr>
              <a:stCxn id="86" idx="6"/>
              <a:endCxn id="44" idx="2"/>
            </p:cNvCxnSpPr>
            <p:nvPr/>
          </p:nvCxnSpPr>
          <p:spPr>
            <a:xfrm>
              <a:off x="9875705" y="2950889"/>
              <a:ext cx="754195" cy="186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8316156" y="3443968"/>
            <a:ext cx="3882622" cy="1370080"/>
            <a:chOff x="8666030" y="5165757"/>
            <a:chExt cx="2633528" cy="1124356"/>
          </a:xfrm>
        </p:grpSpPr>
        <p:sp>
          <p:nvSpPr>
            <p:cNvPr id="93" name="Oval 92"/>
            <p:cNvSpPr/>
            <p:nvPr/>
          </p:nvSpPr>
          <p:spPr>
            <a:xfrm>
              <a:off x="8666030" y="564014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9575281" y="516575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95" name="Oval 94"/>
            <p:cNvSpPr/>
            <p:nvPr/>
          </p:nvSpPr>
          <p:spPr>
            <a:xfrm>
              <a:off x="9542327" y="597578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96" name="Oval 95"/>
            <p:cNvSpPr/>
            <p:nvPr/>
          </p:nvSpPr>
          <p:spPr>
            <a:xfrm>
              <a:off x="10599605" y="564014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97" name="Straight Arrow Connector 96"/>
            <p:cNvCxnSpPr>
              <a:stCxn id="94" idx="6"/>
              <a:endCxn id="96" idx="1"/>
            </p:cNvCxnSpPr>
            <p:nvPr/>
          </p:nvCxnSpPr>
          <p:spPr>
            <a:xfrm>
              <a:off x="9889606" y="5322920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93" idx="5"/>
              <a:endCxn id="95" idx="2"/>
            </p:cNvCxnSpPr>
            <p:nvPr/>
          </p:nvCxnSpPr>
          <p:spPr>
            <a:xfrm>
              <a:off x="8934323" y="5908435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V="1">
              <a:off x="8980355" y="5804969"/>
              <a:ext cx="700347" cy="186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95" idx="6"/>
              <a:endCxn id="104" idx="2"/>
            </p:cNvCxnSpPr>
            <p:nvPr/>
          </p:nvCxnSpPr>
          <p:spPr>
            <a:xfrm flipV="1">
              <a:off x="9856652" y="6069251"/>
              <a:ext cx="328615" cy="6370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102" idx="6"/>
              <a:endCxn id="94" idx="2"/>
            </p:cNvCxnSpPr>
            <p:nvPr/>
          </p:nvCxnSpPr>
          <p:spPr>
            <a:xfrm flipV="1">
              <a:off x="9306989" y="5322920"/>
              <a:ext cx="268292" cy="12008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>
            <a:xfrm>
              <a:off x="9142281" y="5360652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03" name="Straight Arrow Connector 102"/>
            <p:cNvCxnSpPr>
              <a:stCxn id="93" idx="0"/>
              <a:endCxn id="102" idx="2"/>
            </p:cNvCxnSpPr>
            <p:nvPr/>
          </p:nvCxnSpPr>
          <p:spPr>
            <a:xfrm flipV="1">
              <a:off x="8823193" y="5443006"/>
              <a:ext cx="319088" cy="19713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10185267" y="5986897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05" name="Straight Arrow Connector 104"/>
            <p:cNvCxnSpPr>
              <a:stCxn id="104" idx="7"/>
              <a:endCxn id="96" idx="3"/>
            </p:cNvCxnSpPr>
            <p:nvPr/>
          </p:nvCxnSpPr>
          <p:spPr>
            <a:xfrm flipV="1">
              <a:off x="10325854" y="5908435"/>
              <a:ext cx="319783" cy="102583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>
            <a:xfrm>
              <a:off x="9680702" y="5713090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9845410" y="5804969"/>
              <a:ext cx="754195" cy="186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10888264" y="5591747"/>
              <a:ext cx="411294" cy="354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4C3282"/>
                  </a:solidFill>
                </a:rPr>
                <a:t>2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176919" y="5064868"/>
            <a:ext cx="3733457" cy="1500000"/>
            <a:chOff x="1546223" y="5087551"/>
            <a:chExt cx="2664553" cy="1238086"/>
          </a:xfrm>
        </p:grpSpPr>
        <p:sp>
          <p:nvSpPr>
            <p:cNvPr id="125" name="Oval 124"/>
            <p:cNvSpPr/>
            <p:nvPr/>
          </p:nvSpPr>
          <p:spPr>
            <a:xfrm>
              <a:off x="1546223" y="557695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26" name="Oval 125"/>
            <p:cNvSpPr/>
            <p:nvPr/>
          </p:nvSpPr>
          <p:spPr>
            <a:xfrm>
              <a:off x="2455474" y="510257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27" name="Oval 126"/>
            <p:cNvSpPr/>
            <p:nvPr/>
          </p:nvSpPr>
          <p:spPr>
            <a:xfrm>
              <a:off x="2422520" y="591260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28" name="Oval 127"/>
            <p:cNvSpPr/>
            <p:nvPr/>
          </p:nvSpPr>
          <p:spPr>
            <a:xfrm>
              <a:off x="3479798" y="557695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29" name="Straight Arrow Connector 128"/>
            <p:cNvCxnSpPr>
              <a:stCxn id="126" idx="6"/>
              <a:endCxn id="128" idx="1"/>
            </p:cNvCxnSpPr>
            <p:nvPr/>
          </p:nvCxnSpPr>
          <p:spPr>
            <a:xfrm>
              <a:off x="2769799" y="5259733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25" idx="5"/>
              <a:endCxn id="127" idx="2"/>
            </p:cNvCxnSpPr>
            <p:nvPr/>
          </p:nvCxnSpPr>
          <p:spPr>
            <a:xfrm>
              <a:off x="1814516" y="5845248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125" idx="6"/>
              <a:endCxn id="128" idx="2"/>
            </p:cNvCxnSpPr>
            <p:nvPr/>
          </p:nvCxnSpPr>
          <p:spPr>
            <a:xfrm>
              <a:off x="1860548" y="5734118"/>
              <a:ext cx="161925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>
              <a:stCxn id="127" idx="6"/>
              <a:endCxn id="128" idx="3"/>
            </p:cNvCxnSpPr>
            <p:nvPr/>
          </p:nvCxnSpPr>
          <p:spPr>
            <a:xfrm flipV="1">
              <a:off x="2736845" y="5845248"/>
              <a:ext cx="788985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25" idx="0"/>
              <a:endCxn id="126" idx="2"/>
            </p:cNvCxnSpPr>
            <p:nvPr/>
          </p:nvCxnSpPr>
          <p:spPr>
            <a:xfrm flipV="1">
              <a:off x="1703386" y="5259733"/>
              <a:ext cx="752088" cy="31722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/>
            <p:cNvSpPr txBox="1"/>
            <p:nvPr/>
          </p:nvSpPr>
          <p:spPr>
            <a:xfrm>
              <a:off x="2452619" y="5420352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825552" y="5087551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959823" y="5952217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995544" y="5101255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856513" y="5932871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799482" y="5543269"/>
              <a:ext cx="411294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4C3282"/>
                  </a:solidFill>
                </a:rPr>
                <a:t>2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3775074" y="2030082"/>
            <a:ext cx="3790615" cy="1802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Transform Input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142336" y="3285892"/>
            <a:ext cx="4049663" cy="1760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Unweighted Shortest Paths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946849" y="4906214"/>
            <a:ext cx="3789692" cy="1678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Transform Output</a:t>
            </a:r>
          </a:p>
        </p:txBody>
      </p:sp>
      <p:sp>
        <p:nvSpPr>
          <p:cNvPr id="70" name="Footer Placeholder 3">
            <a:extLst>
              <a:ext uri="{FF2B5EF4-FFF2-40B4-BE49-F238E27FC236}">
                <a16:creationId xmlns:a16="http://schemas.microsoft.com/office/drawing/2014/main" id="{B2EF8BAB-A663-7F44-9A6F-D44298B6C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37318 SU – Robbie Webber</a:t>
            </a:r>
          </a:p>
        </p:txBody>
      </p:sp>
    </p:spTree>
    <p:extLst>
      <p:ext uri="{BB962C8B-B14F-4D97-AF65-F5344CB8AC3E}">
        <p14:creationId xmlns:p14="http://schemas.microsoft.com/office/powerpoint/2010/main" val="368206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29961 -0.030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5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0.36966 -0.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966 -0.1 L 0.37683 0.1828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0.00143 0.262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26204 L -0.34558 0.2458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82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32304 -0.0159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9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Graphs: A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4834042" cy="3383565"/>
          </a:xfrm>
        </p:spPr>
        <p:txBody>
          <a:bodyPr>
            <a:noAutofit/>
          </a:bodyPr>
          <a:lstStyle/>
          <a:p>
            <a:r>
              <a:rPr lang="en-US" sz="2800" dirty="0"/>
              <a:t>What is the running time of our reduction on this graph?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O(|V|+|E|) of the modified graph, which is…slow.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83534" y="1384902"/>
            <a:ext cx="4834042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Does our reduction even work on this graph?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Ummm</a:t>
            </a:r>
            <a:r>
              <a:rPr lang="en-US" sz="2800" dirty="0"/>
              <a:t>….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75239" y="4808378"/>
            <a:ext cx="115283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4C3282"/>
                </a:solidFill>
              </a:rPr>
              <a:t>tl;dr</a:t>
            </a:r>
            <a:r>
              <a:rPr lang="en-US" sz="2800" b="1" dirty="0">
                <a:solidFill>
                  <a:srgbClr val="4C3282"/>
                </a:solidFill>
              </a:rPr>
              <a:t>:</a:t>
            </a:r>
            <a:r>
              <a:rPr lang="en-US" sz="2800" dirty="0"/>
              <a:t> If your graph’s weights are all small positive integers, this reduction might work great. </a:t>
            </a:r>
          </a:p>
          <a:p>
            <a:r>
              <a:rPr lang="en-US" sz="2800" dirty="0"/>
              <a:t>Otherwise we probably need a new idea.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48871" y="2325233"/>
            <a:ext cx="3137982" cy="1695663"/>
            <a:chOff x="1571625" y="2325233"/>
            <a:chExt cx="2247900" cy="1695663"/>
          </a:xfrm>
        </p:grpSpPr>
        <p:sp>
          <p:nvSpPr>
            <p:cNvPr id="9" name="Oval 8"/>
            <p:cNvSpPr/>
            <p:nvPr/>
          </p:nvSpPr>
          <p:spPr>
            <a:xfrm>
              <a:off x="1571625" y="281463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480876" y="234025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447922" y="315028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505200" y="281463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3" name="Straight Arrow Connector 12"/>
            <p:cNvCxnSpPr>
              <a:stCxn id="10" idx="6"/>
              <a:endCxn id="12" idx="1"/>
            </p:cNvCxnSpPr>
            <p:nvPr/>
          </p:nvCxnSpPr>
          <p:spPr>
            <a:xfrm>
              <a:off x="2795201" y="2497415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9" idx="5"/>
              <a:endCxn id="11" idx="2"/>
            </p:cNvCxnSpPr>
            <p:nvPr/>
          </p:nvCxnSpPr>
          <p:spPr>
            <a:xfrm>
              <a:off x="1839918" y="3082930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9" idx="6"/>
              <a:endCxn id="12" idx="2"/>
            </p:cNvCxnSpPr>
            <p:nvPr/>
          </p:nvCxnSpPr>
          <p:spPr>
            <a:xfrm>
              <a:off x="1885950" y="2971800"/>
              <a:ext cx="1619250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1" idx="6"/>
              <a:endCxn id="12" idx="3"/>
            </p:cNvCxnSpPr>
            <p:nvPr/>
          </p:nvCxnSpPr>
          <p:spPr>
            <a:xfrm flipV="1">
              <a:off x="2762247" y="3082930"/>
              <a:ext cx="788985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0"/>
              <a:endCxn id="10" idx="2"/>
            </p:cNvCxnSpPr>
            <p:nvPr/>
          </p:nvCxnSpPr>
          <p:spPr>
            <a:xfrm flipV="1">
              <a:off x="1728788" y="2497415"/>
              <a:ext cx="752088" cy="31722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360203" y="2658034"/>
              <a:ext cx="6520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200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34930" y="2325233"/>
              <a:ext cx="7502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5000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85225" y="3189899"/>
              <a:ext cx="727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5000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20946" y="2338937"/>
              <a:ext cx="5342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150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81915" y="3170553"/>
              <a:ext cx="5342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84552" y="2313678"/>
            <a:ext cx="3089754" cy="1387886"/>
            <a:chOff x="1571625" y="2325233"/>
            <a:chExt cx="2247900" cy="1387886"/>
          </a:xfrm>
        </p:grpSpPr>
        <p:sp>
          <p:nvSpPr>
            <p:cNvPr id="24" name="Oval 23"/>
            <p:cNvSpPr/>
            <p:nvPr/>
          </p:nvSpPr>
          <p:spPr>
            <a:xfrm>
              <a:off x="1571625" y="281463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480876" y="234025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2447922" y="315028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3505200" y="281463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28" name="Straight Arrow Connector 27"/>
            <p:cNvCxnSpPr>
              <a:stCxn id="25" idx="6"/>
              <a:endCxn id="27" idx="1"/>
            </p:cNvCxnSpPr>
            <p:nvPr/>
          </p:nvCxnSpPr>
          <p:spPr>
            <a:xfrm>
              <a:off x="2795201" y="2497415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4" idx="5"/>
              <a:endCxn id="26" idx="2"/>
            </p:cNvCxnSpPr>
            <p:nvPr/>
          </p:nvCxnSpPr>
          <p:spPr>
            <a:xfrm>
              <a:off x="1839918" y="3082930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4" idx="6"/>
              <a:endCxn id="27" idx="2"/>
            </p:cNvCxnSpPr>
            <p:nvPr/>
          </p:nvCxnSpPr>
          <p:spPr>
            <a:xfrm>
              <a:off x="1885950" y="2971800"/>
              <a:ext cx="1619250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6" idx="6"/>
              <a:endCxn id="27" idx="3"/>
            </p:cNvCxnSpPr>
            <p:nvPr/>
          </p:nvCxnSpPr>
          <p:spPr>
            <a:xfrm flipV="1">
              <a:off x="2762247" y="3082930"/>
              <a:ext cx="788985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4" idx="0"/>
              <a:endCxn id="25" idx="2"/>
            </p:cNvCxnSpPr>
            <p:nvPr/>
          </p:nvCxnSpPr>
          <p:spPr>
            <a:xfrm flipV="1">
              <a:off x="1728788" y="2497415"/>
              <a:ext cx="752088" cy="31722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322089" y="2586131"/>
                  <a:ext cx="65207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2089" y="2586131"/>
                  <a:ext cx="652078" cy="52322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634930" y="2325233"/>
                  <a:ext cx="75028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930" y="2325233"/>
                  <a:ext cx="750284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/>
            <p:cNvSpPr txBox="1"/>
            <p:nvPr/>
          </p:nvSpPr>
          <p:spPr>
            <a:xfrm>
              <a:off x="2985225" y="3189899"/>
              <a:ext cx="727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5000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20946" y="2338937"/>
                  <a:ext cx="5342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0946" y="2338937"/>
                  <a:ext cx="534259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36"/>
            <p:cNvSpPr txBox="1"/>
            <p:nvPr/>
          </p:nvSpPr>
          <p:spPr>
            <a:xfrm>
              <a:off x="1881915" y="3170553"/>
              <a:ext cx="5342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</p:grp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32674193-2328-7B4B-BE3F-85858AB9B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37318 SU – Robbie Webber</a:t>
            </a:r>
          </a:p>
        </p:txBody>
      </p:sp>
    </p:spTree>
    <p:extLst>
      <p:ext uri="{BB962C8B-B14F-4D97-AF65-F5344CB8AC3E}">
        <p14:creationId xmlns:p14="http://schemas.microsoft.com/office/powerpoint/2010/main" val="401043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27090-120B-BD4E-8B61-C6605422A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80F0D-CA32-8743-8F67-3ADCD7325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Ace the Technical Interview Session today!</a:t>
            </a:r>
          </a:p>
          <a:p>
            <a:pPr lvl="1"/>
            <a:r>
              <a:rPr lang="en-US" dirty="0"/>
              <a:t>6-8pm</a:t>
            </a:r>
          </a:p>
          <a:p>
            <a:pPr lvl="1"/>
            <a:r>
              <a:rPr lang="en-US" dirty="0" err="1"/>
              <a:t>Sieg</a:t>
            </a:r>
            <a:r>
              <a:rPr lang="en-US" dirty="0"/>
              <a:t> 134</a:t>
            </a:r>
          </a:p>
          <a:p>
            <a:endParaRPr lang="en-US" dirty="0"/>
          </a:p>
          <a:p>
            <a:r>
              <a:rPr lang="en-US" dirty="0"/>
              <a:t>No BS CS Career Talk Thursday</a:t>
            </a:r>
          </a:p>
          <a:p>
            <a:pPr lvl="1"/>
            <a:r>
              <a:rPr lang="en-US" dirty="0"/>
              <a:t>5:30-6:30</a:t>
            </a:r>
          </a:p>
          <a:p>
            <a:pPr lvl="1"/>
            <a:r>
              <a:rPr lang="en-US" dirty="0"/>
              <a:t>Bag 131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7D126-956D-AF45-8757-135ADE59B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199F31F-B158-4A4A-BAC6-B485DCA8D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wi</a:t>
            </a:r>
            <a:r>
              <a:rPr lang="en-US" dirty="0"/>
              <a:t>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3823119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Graphs: Take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057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So we can’t just do a reduction. </a:t>
            </a:r>
          </a:p>
          <a:p>
            <a:pPr marL="0" indent="0">
              <a:buNone/>
            </a:pPr>
            <a:r>
              <a:rPr lang="en-US" sz="2800" dirty="0"/>
              <a:t>Instead figure out why BFS worked in the unweighted case, </a:t>
            </a:r>
            <a:br>
              <a:rPr lang="en-US" sz="2800" dirty="0"/>
            </a:br>
            <a:r>
              <a:rPr lang="en-US" sz="2800" dirty="0"/>
              <a:t>try to make the same thing happen in the weighted case.</a:t>
            </a:r>
          </a:p>
          <a:p>
            <a:pPr marL="0" indent="0">
              <a:buNone/>
            </a:pPr>
            <a:r>
              <a:rPr lang="en-US" sz="2800" dirty="0"/>
              <a:t>How did we avoid this problem: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2179225" y="3837334"/>
            <a:ext cx="6146863" cy="1713032"/>
            <a:chOff x="2179225" y="3191872"/>
            <a:chExt cx="6146863" cy="1713032"/>
          </a:xfrm>
        </p:grpSpPr>
        <p:sp>
          <p:nvSpPr>
            <p:cNvPr id="6" name="Oval 5"/>
            <p:cNvSpPr/>
            <p:nvPr/>
          </p:nvSpPr>
          <p:spPr>
            <a:xfrm>
              <a:off x="2476500" y="42576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962900" y="412635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119812" y="412967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101672" y="361915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905375" y="412967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cxnSp>
          <p:nvCxnSpPr>
            <p:cNvPr id="11" name="Straight Arrow Connector 10"/>
            <p:cNvCxnSpPr>
              <a:stCxn id="6" idx="7"/>
              <a:endCxn id="9" idx="2"/>
            </p:cNvCxnSpPr>
            <p:nvPr/>
          </p:nvCxnSpPr>
          <p:spPr>
            <a:xfrm flipV="1">
              <a:off x="2744793" y="3776321"/>
              <a:ext cx="356879" cy="52738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0" idx="6"/>
              <a:endCxn id="8" idx="2"/>
            </p:cNvCxnSpPr>
            <p:nvPr/>
          </p:nvCxnSpPr>
          <p:spPr>
            <a:xfrm>
              <a:off x="5219700" y="4286841"/>
              <a:ext cx="900112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6" idx="6"/>
              <a:endCxn id="10" idx="3"/>
            </p:cNvCxnSpPr>
            <p:nvPr/>
          </p:nvCxnSpPr>
          <p:spPr>
            <a:xfrm flipV="1">
              <a:off x="2790825" y="4397971"/>
              <a:ext cx="2160582" cy="1686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26" idx="6"/>
              <a:endCxn id="10" idx="2"/>
            </p:cNvCxnSpPr>
            <p:nvPr/>
          </p:nvCxnSpPr>
          <p:spPr>
            <a:xfrm>
              <a:off x="4409027" y="3778797"/>
              <a:ext cx="496348" cy="50804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7" idx="2"/>
            </p:cNvCxnSpPr>
            <p:nvPr/>
          </p:nvCxnSpPr>
          <p:spPr>
            <a:xfrm flipV="1">
              <a:off x="6434137" y="4283515"/>
              <a:ext cx="1528763" cy="332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569418" y="3745085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98924" y="4479399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66190" y="3675422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37251" y="4400443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46118" y="4440677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79225" y="4507104"/>
              <a:ext cx="37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C3282"/>
                  </a:solidFill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870990" y="4525968"/>
                  <a:ext cx="377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>
                    <a:solidFill>
                      <a:srgbClr val="4C3282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990" y="4525968"/>
                  <a:ext cx="377000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/>
            <p:cNvSpPr/>
            <p:nvPr/>
          </p:nvSpPr>
          <p:spPr>
            <a:xfrm>
              <a:off x="4094702" y="3621634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27" name="Straight Arrow Connector 26"/>
            <p:cNvCxnSpPr>
              <a:stCxn id="9" idx="6"/>
              <a:endCxn id="26" idx="2"/>
            </p:cNvCxnSpPr>
            <p:nvPr/>
          </p:nvCxnSpPr>
          <p:spPr>
            <a:xfrm>
              <a:off x="3415997" y="3776321"/>
              <a:ext cx="678705" cy="247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550785" y="3283985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038997" y="3220661"/>
                  <a:ext cx="377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rgbClr val="4C3282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8997" y="3220661"/>
                  <a:ext cx="37700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070948" y="4525968"/>
                  <a:ext cx="377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oMath>
                    </m:oMathPara>
                  </a14:m>
                  <a:endParaRPr lang="en-US" dirty="0">
                    <a:solidFill>
                      <a:srgbClr val="4C3282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0948" y="4525968"/>
                  <a:ext cx="37700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069842" y="3191872"/>
                  <a:ext cx="377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>
                    <a:solidFill>
                      <a:srgbClr val="4C3282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9842" y="3191872"/>
                  <a:ext cx="37700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7949088" y="4535572"/>
                  <a:ext cx="377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oMath>
                    </m:oMathPara>
                  </a14:m>
                  <a:endParaRPr lang="en-US" dirty="0">
                    <a:solidFill>
                      <a:srgbClr val="4C3282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9088" y="4535572"/>
                  <a:ext cx="37700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B4BD68B7-C383-B04E-905F-46AACFE68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37318 SU – Robbie Webber</a:t>
            </a:r>
          </a:p>
        </p:txBody>
      </p:sp>
    </p:spTree>
    <p:extLst>
      <p:ext uri="{BB962C8B-B14F-4D97-AF65-F5344CB8AC3E}">
        <p14:creationId xmlns:p14="http://schemas.microsoft.com/office/powerpoint/2010/main" val="17095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Graphs: Take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 BFS When we used a vertex u to update shortest paths we already knew the exact shortest path to u. </a:t>
            </a:r>
          </a:p>
          <a:p>
            <a:r>
              <a:rPr lang="en-US" sz="2800" dirty="0"/>
              <a:t>So we never ran into the update problem 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/>
              <a:t>If we process the vertices in order of distance from s, we have a chance.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3F651B-1C84-E64F-B9F8-06A7D80DB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37318 SU – Robbie Webber</a:t>
            </a:r>
          </a:p>
        </p:txBody>
      </p:sp>
    </p:spTree>
    <p:extLst>
      <p:ext uri="{BB962C8B-B14F-4D97-AF65-F5344CB8AC3E}">
        <p14:creationId xmlns:p14="http://schemas.microsoft.com/office/powerpoint/2010/main" val="218358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Graphs: Take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Goal: Process the vertices in order of distance from s</a:t>
            </a:r>
          </a:p>
          <a:p>
            <a:r>
              <a:rPr lang="en-US" sz="2800" dirty="0"/>
              <a:t>Idea: </a:t>
            </a:r>
          </a:p>
          <a:p>
            <a:r>
              <a:rPr lang="en-US" sz="2800" dirty="0"/>
              <a:t>Have a set of vertices that are “known” </a:t>
            </a:r>
          </a:p>
          <a:p>
            <a:pPr lvl="1"/>
            <a:r>
              <a:rPr lang="en-US" sz="2800" dirty="0"/>
              <a:t>(we know at least one path from s to them).</a:t>
            </a:r>
          </a:p>
          <a:p>
            <a:r>
              <a:rPr lang="en-US" sz="2800" dirty="0"/>
              <a:t>Record an estimated distance </a:t>
            </a:r>
          </a:p>
          <a:p>
            <a:pPr lvl="1"/>
            <a:r>
              <a:rPr lang="en-US" sz="2800" dirty="0"/>
              <a:t>(the best way we know to get to each vertex).</a:t>
            </a:r>
          </a:p>
          <a:p>
            <a:r>
              <a:rPr lang="en-US" sz="2800" dirty="0"/>
              <a:t>If we process only the vertex closest in estimated distance, we won’t ever find a shorter path to a processed vertex.</a:t>
            </a:r>
          </a:p>
          <a:p>
            <a:pPr lvl="1"/>
            <a:r>
              <a:rPr lang="en-US" sz="2400" dirty="0"/>
              <a:t>This statement is the key to proving correctness. </a:t>
            </a:r>
          </a:p>
          <a:p>
            <a:pPr lvl="1"/>
            <a:r>
              <a:rPr lang="en-US" sz="2400" dirty="0"/>
              <a:t>It’s nice if you want to practice induction/understand the algorithm better.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A64DDD-DCAA-6946-BE3A-A0E67A47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37318 SU – Robbie Webber</a:t>
            </a:r>
          </a:p>
        </p:txBody>
      </p:sp>
    </p:spTree>
    <p:extLst>
      <p:ext uri="{BB962C8B-B14F-4D97-AF65-F5344CB8AC3E}">
        <p14:creationId xmlns:p14="http://schemas.microsoft.com/office/powerpoint/2010/main" val="82603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538218" y="4169810"/>
            <a:ext cx="5800725" cy="1718634"/>
            <a:chOff x="2476500" y="3283985"/>
            <a:chExt cx="5800725" cy="1718634"/>
          </a:xfrm>
        </p:grpSpPr>
        <p:sp>
          <p:nvSpPr>
            <p:cNvPr id="8" name="Oval 7"/>
            <p:cNvSpPr/>
            <p:nvPr/>
          </p:nvSpPr>
          <p:spPr>
            <a:xfrm>
              <a:off x="2476500" y="42576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7962900" y="412635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119812" y="412967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101672" y="361915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905375" y="412967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cxnSp>
          <p:nvCxnSpPr>
            <p:cNvPr id="13" name="Straight Arrow Connector 12"/>
            <p:cNvCxnSpPr>
              <a:stCxn id="8" idx="7"/>
              <a:endCxn id="11" idx="2"/>
            </p:cNvCxnSpPr>
            <p:nvPr/>
          </p:nvCxnSpPr>
          <p:spPr>
            <a:xfrm flipV="1">
              <a:off x="2744793" y="3776321"/>
              <a:ext cx="356879" cy="52738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6"/>
              <a:endCxn id="10" idx="2"/>
            </p:cNvCxnSpPr>
            <p:nvPr/>
          </p:nvCxnSpPr>
          <p:spPr>
            <a:xfrm>
              <a:off x="5219700" y="4286841"/>
              <a:ext cx="900112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12" idx="3"/>
            </p:cNvCxnSpPr>
            <p:nvPr/>
          </p:nvCxnSpPr>
          <p:spPr>
            <a:xfrm flipV="1">
              <a:off x="2790825" y="4397971"/>
              <a:ext cx="2160582" cy="1686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5" idx="6"/>
              <a:endCxn id="12" idx="2"/>
            </p:cNvCxnSpPr>
            <p:nvPr/>
          </p:nvCxnSpPr>
          <p:spPr>
            <a:xfrm>
              <a:off x="4409027" y="3778797"/>
              <a:ext cx="496348" cy="50804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6"/>
              <a:endCxn id="9" idx="2"/>
            </p:cNvCxnSpPr>
            <p:nvPr/>
          </p:nvCxnSpPr>
          <p:spPr>
            <a:xfrm flipV="1">
              <a:off x="6434137" y="4283515"/>
              <a:ext cx="1528763" cy="332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569418" y="3745085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98924" y="4479399"/>
              <a:ext cx="7083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66190" y="3675422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37251" y="4400443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46118" y="4440677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4094702" y="3621634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26" name="Straight Arrow Connector 25"/>
            <p:cNvCxnSpPr>
              <a:stCxn id="11" idx="6"/>
              <a:endCxn id="25" idx="2"/>
            </p:cNvCxnSpPr>
            <p:nvPr/>
          </p:nvCxnSpPr>
          <p:spPr>
            <a:xfrm>
              <a:off x="3415997" y="3776321"/>
              <a:ext cx="678705" cy="247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550785" y="3283985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6612502" y="1001040"/>
          <a:ext cx="5377449" cy="3180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5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55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7485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Vertex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Predecessor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Processed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485">
                <a:tc>
                  <a:txBody>
                    <a:bodyPr/>
                    <a:lstStyle/>
                    <a:p>
                      <a:r>
                        <a:rPr lang="en-U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485">
                <a:tc>
                  <a:txBody>
                    <a:bodyPr/>
                    <a:lstStyle/>
                    <a:p>
                      <a:r>
                        <a:rPr lang="en-US" sz="24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485">
                <a:tc>
                  <a:txBody>
                    <a:bodyPr/>
                    <a:lstStyle/>
                    <a:p>
                      <a:r>
                        <a:rPr lang="en-US" sz="2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485">
                <a:tc>
                  <a:txBody>
                    <a:bodyPr/>
                    <a:lstStyle/>
                    <a:p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485">
                <a:tc>
                  <a:txBody>
                    <a:bodyPr/>
                    <a:lstStyle/>
                    <a:p>
                      <a:r>
                        <a:rPr lang="en-US" sz="24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485">
                <a:tc>
                  <a:txBody>
                    <a:bodyPr/>
                    <a:lstStyle/>
                    <a:p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99BC66-8980-46F9-819B-7E2698A2B9D4}"/>
                  </a:ext>
                </a:extLst>
              </p:cNvPr>
              <p:cNvSpPr txBox="1"/>
              <p:nvPr/>
            </p:nvSpPr>
            <p:spPr>
              <a:xfrm>
                <a:off x="172880" y="1435106"/>
                <a:ext cx="6477000" cy="4303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Dijkstra(Graph G, Vertex source) 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initialize distances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endParaRPr lang="en-US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mark source as distance 0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mark all vertices unprocessed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while(there are unprocessed vertices){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		let u be the closest unprocessed vertex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foreach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leaving u){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 	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&lt;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v.predecessor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u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mark u as 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}</a:t>
                </a:r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399BC66-8980-46F9-819B-7E2698A2B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80" y="1435106"/>
                <a:ext cx="6477000" cy="4303742"/>
              </a:xfrm>
              <a:prstGeom prst="rect">
                <a:avLst/>
              </a:prstGeom>
              <a:blipFill rotWithShape="0">
                <a:blip r:embed="rId2"/>
                <a:stretch>
                  <a:fillRect l="-753" t="-708" b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56B8C95A-18B8-B34F-9B38-C0ADCDE9E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37318 SU – Robbie Webber</a:t>
            </a:r>
          </a:p>
        </p:txBody>
      </p:sp>
    </p:spTree>
    <p:extLst>
      <p:ext uri="{BB962C8B-B14F-4D97-AF65-F5344CB8AC3E}">
        <p14:creationId xmlns:p14="http://schemas.microsoft.com/office/powerpoint/2010/main" val="308436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2880" y="1435106"/>
                <a:ext cx="6477000" cy="4303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Dijkstra(Graph G, Vertex source) 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initialize distances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endParaRPr lang="en-US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mark source as distance 0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mark all vertices unprocessed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while(there are unprocessed vertices){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		let u be the closest unprocessed vertex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foreach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leaving u){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 	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&lt;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v.predecessor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u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mark u as 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}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80" y="1435106"/>
                <a:ext cx="6477000" cy="4303742"/>
              </a:xfrm>
              <a:prstGeom prst="rect">
                <a:avLst/>
              </a:prstGeom>
              <a:blipFill rotWithShape="0">
                <a:blip r:embed="rId2"/>
                <a:stretch>
                  <a:fillRect l="-753" t="-708" b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538218" y="4169810"/>
            <a:ext cx="5800725" cy="1718634"/>
            <a:chOff x="2476500" y="3283985"/>
            <a:chExt cx="5800725" cy="1718634"/>
          </a:xfrm>
        </p:grpSpPr>
        <p:sp>
          <p:nvSpPr>
            <p:cNvPr id="8" name="Oval 7"/>
            <p:cNvSpPr/>
            <p:nvPr/>
          </p:nvSpPr>
          <p:spPr>
            <a:xfrm>
              <a:off x="2476500" y="42576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7962900" y="412635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119812" y="412967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101672" y="361915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905375" y="412967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cxnSp>
          <p:nvCxnSpPr>
            <p:cNvPr id="13" name="Straight Arrow Connector 12"/>
            <p:cNvCxnSpPr>
              <a:stCxn id="8" idx="7"/>
              <a:endCxn id="11" idx="2"/>
            </p:cNvCxnSpPr>
            <p:nvPr/>
          </p:nvCxnSpPr>
          <p:spPr>
            <a:xfrm flipV="1">
              <a:off x="2744793" y="3776321"/>
              <a:ext cx="356879" cy="52738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6"/>
              <a:endCxn id="10" idx="2"/>
            </p:cNvCxnSpPr>
            <p:nvPr/>
          </p:nvCxnSpPr>
          <p:spPr>
            <a:xfrm>
              <a:off x="5219700" y="4286841"/>
              <a:ext cx="900112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12" idx="3"/>
            </p:cNvCxnSpPr>
            <p:nvPr/>
          </p:nvCxnSpPr>
          <p:spPr>
            <a:xfrm flipV="1">
              <a:off x="2790825" y="4397971"/>
              <a:ext cx="2160582" cy="1686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5" idx="6"/>
              <a:endCxn id="12" idx="2"/>
            </p:cNvCxnSpPr>
            <p:nvPr/>
          </p:nvCxnSpPr>
          <p:spPr>
            <a:xfrm>
              <a:off x="4409027" y="3778797"/>
              <a:ext cx="496348" cy="50804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6"/>
              <a:endCxn id="9" idx="2"/>
            </p:cNvCxnSpPr>
            <p:nvPr/>
          </p:nvCxnSpPr>
          <p:spPr>
            <a:xfrm flipV="1">
              <a:off x="6434137" y="4283515"/>
              <a:ext cx="1528763" cy="332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569418" y="3745085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98924" y="4479399"/>
              <a:ext cx="6012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66190" y="3675422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37251" y="4400443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46118" y="4440677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4094702" y="3621634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26" name="Straight Arrow Connector 25"/>
            <p:cNvCxnSpPr>
              <a:stCxn id="11" idx="6"/>
              <a:endCxn id="25" idx="2"/>
            </p:cNvCxnSpPr>
            <p:nvPr/>
          </p:nvCxnSpPr>
          <p:spPr>
            <a:xfrm>
              <a:off x="3415997" y="3776321"/>
              <a:ext cx="678705" cy="247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550785" y="3283985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6660643" y="795198"/>
          <a:ext cx="5316204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7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2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8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Vertex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Predecessor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Processed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trike="sngStrike" dirty="0"/>
                        <a:t>20</a:t>
                      </a:r>
                      <a:r>
                        <a:rPr lang="en-US" sz="2400" strike="noStrike" dirty="0"/>
                        <a:t> </a:t>
                      </a:r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trike="sngStrike" dirty="0"/>
                        <a:t>s</a:t>
                      </a:r>
                      <a:r>
                        <a:rPr lang="en-US" sz="2400" dirty="0"/>
                        <a:t>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D13FCFD4-F81A-7D45-B478-60FC36A2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37318 SU – Robbie Webber</a:t>
            </a:r>
          </a:p>
        </p:txBody>
      </p:sp>
    </p:spTree>
    <p:extLst>
      <p:ext uri="{BB962C8B-B14F-4D97-AF65-F5344CB8AC3E}">
        <p14:creationId xmlns:p14="http://schemas.microsoft.com/office/powerpoint/2010/main" val="258974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Google Maps figure out this is the fastest way to get to office hours?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37318 SU – Robbie Webber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283" t="6667" r="5550" b="5329"/>
          <a:stretch/>
        </p:blipFill>
        <p:spPr>
          <a:xfrm>
            <a:off x="3579381" y="1907822"/>
            <a:ext cx="4617169" cy="395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43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Maps as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represent a map as a graph? What are the vertices and edges?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283" t="6667" r="5550" b="5329"/>
          <a:stretch/>
        </p:blipFill>
        <p:spPr>
          <a:xfrm>
            <a:off x="3579381" y="1907822"/>
            <a:ext cx="4617169" cy="3957573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FAA4015-19E7-7B4C-9BBC-F1FBF5985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37318 SU – Robbie Webber</a:t>
            </a:r>
          </a:p>
        </p:txBody>
      </p:sp>
    </p:spTree>
    <p:extLst>
      <p:ext uri="{BB962C8B-B14F-4D97-AF65-F5344CB8AC3E}">
        <p14:creationId xmlns:p14="http://schemas.microsoft.com/office/powerpoint/2010/main" val="2267784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Maps as Graphs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3000"/>
                    </a14:imgEffect>
                  </a14:imgLayer>
                </a14:imgProps>
              </a:ext>
            </a:extLst>
          </a:blip>
          <a:srcRect l="30283" t="6667" r="5550" b="5329"/>
          <a:stretch/>
        </p:blipFill>
        <p:spPr>
          <a:xfrm>
            <a:off x="3579381" y="1907822"/>
            <a:ext cx="4617169" cy="395757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918647" y="2470065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8" name="Oval 7"/>
          <p:cNvSpPr/>
          <p:nvPr/>
        </p:nvSpPr>
        <p:spPr>
          <a:xfrm>
            <a:off x="5019675" y="2965783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9" name="Oval 8"/>
          <p:cNvSpPr/>
          <p:nvPr/>
        </p:nvSpPr>
        <p:spPr>
          <a:xfrm>
            <a:off x="5572426" y="4568576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6696075" y="5016251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1" name="Oval 10"/>
          <p:cNvSpPr/>
          <p:nvPr/>
        </p:nvSpPr>
        <p:spPr>
          <a:xfrm>
            <a:off x="6838950" y="3320515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2" name="Oval 11"/>
          <p:cNvSpPr/>
          <p:nvPr/>
        </p:nvSpPr>
        <p:spPr>
          <a:xfrm>
            <a:off x="5887965" y="3197950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3" name="Straight Arrow Connector 12"/>
          <p:cNvCxnSpPr>
            <a:stCxn id="7" idx="6"/>
            <a:endCxn id="12" idx="1"/>
          </p:cNvCxnSpPr>
          <p:nvPr/>
        </p:nvCxnSpPr>
        <p:spPr>
          <a:xfrm>
            <a:off x="5204397" y="2609890"/>
            <a:ext cx="725415" cy="6290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6"/>
            <a:endCxn id="11" idx="2"/>
          </p:cNvCxnSpPr>
          <p:nvPr/>
        </p:nvCxnSpPr>
        <p:spPr>
          <a:xfrm>
            <a:off x="6173715" y="3337775"/>
            <a:ext cx="665235" cy="1225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5400000">
            <a:off x="5841849" y="3646280"/>
            <a:ext cx="1204421" cy="1112188"/>
          </a:xfrm>
          <a:prstGeom prst="curvedConnector3">
            <a:avLst>
              <a:gd name="adj1" fmla="val 3813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4"/>
            <a:endCxn id="10" idx="2"/>
          </p:cNvCxnSpPr>
          <p:nvPr/>
        </p:nvCxnSpPr>
        <p:spPr>
          <a:xfrm>
            <a:off x="5715301" y="4848225"/>
            <a:ext cx="980774" cy="3078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  <a:endCxn id="9" idx="1"/>
          </p:cNvCxnSpPr>
          <p:nvPr/>
        </p:nvCxnSpPr>
        <p:spPr>
          <a:xfrm>
            <a:off x="5061522" y="3204478"/>
            <a:ext cx="552751" cy="14050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4"/>
            <a:endCxn id="8" idx="1"/>
          </p:cNvCxnSpPr>
          <p:nvPr/>
        </p:nvCxnSpPr>
        <p:spPr>
          <a:xfrm>
            <a:off x="5061522" y="2749714"/>
            <a:ext cx="0" cy="2570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1" idx="5"/>
            <a:endCxn id="10" idx="0"/>
          </p:cNvCxnSpPr>
          <p:nvPr/>
        </p:nvCxnSpPr>
        <p:spPr>
          <a:xfrm rot="5400000">
            <a:off x="6232382" y="4165779"/>
            <a:ext cx="1457041" cy="243903"/>
          </a:xfrm>
          <a:prstGeom prst="curvedConnector3">
            <a:avLst>
              <a:gd name="adj1" fmla="val 97068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015375" y="3818873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46182" y="2667102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67104" y="2603362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31508" y="2941443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31494" y="4017708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30840" y="5009695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82854" y="4239880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A66893E6-C087-8F46-B920-6937B7D60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37318 SU – Robbie Webber</a:t>
            </a:r>
          </a:p>
        </p:txBody>
      </p:sp>
    </p:spTree>
    <p:extLst>
      <p:ext uri="{BB962C8B-B14F-4D97-AF65-F5344CB8AC3E}">
        <p14:creationId xmlns:p14="http://schemas.microsoft.com/office/powerpoint/2010/main" val="3252666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479989" y="2400300"/>
            <a:ext cx="6111311" cy="1485900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79989" y="2400300"/>
            <a:ext cx="6101786" cy="47625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77091"/>
            <a:ext cx="11187258" cy="2737721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length</a:t>
            </a:r>
            <a:r>
              <a:rPr lang="en-US" dirty="0"/>
              <a:t> of a path is the sum of the edge weights on that path.</a:t>
            </a:r>
            <a:endParaRPr lang="en-US" b="1" dirty="0"/>
          </a:p>
          <a:p>
            <a:endParaRPr lang="en-US" b="1" dirty="0"/>
          </a:p>
          <a:p>
            <a:r>
              <a:rPr lang="en-US" b="1" dirty="0">
                <a:solidFill>
                  <a:schemeClr val="bg1"/>
                </a:solidFill>
              </a:rPr>
              <a:t>Shortest Path Problem</a:t>
            </a:r>
          </a:p>
          <a:p>
            <a:r>
              <a:rPr lang="en-US" b="1" dirty="0">
                <a:solidFill>
                  <a:schemeClr val="bg1"/>
                </a:solidFill>
              </a:rPr>
              <a:t>Given: </a:t>
            </a:r>
            <a:r>
              <a:rPr lang="en-US" dirty="0">
                <a:solidFill>
                  <a:schemeClr val="bg1"/>
                </a:solidFill>
              </a:rPr>
              <a:t>a directed graph G and vertices s and t</a:t>
            </a:r>
          </a:p>
          <a:p>
            <a:r>
              <a:rPr lang="en-US" b="1" dirty="0">
                <a:solidFill>
                  <a:schemeClr val="bg1"/>
                </a:solidFill>
              </a:rPr>
              <a:t>Find:</a:t>
            </a:r>
            <a:r>
              <a:rPr lang="en-US" dirty="0">
                <a:solidFill>
                  <a:schemeClr val="bg1"/>
                </a:solidFill>
              </a:rPr>
              <a:t> the shortest path from s to t</a:t>
            </a:r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80" name="Oval 79"/>
          <p:cNvSpPr/>
          <p:nvPr/>
        </p:nvSpPr>
        <p:spPr>
          <a:xfrm>
            <a:off x="3038475" y="507682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1" name="Oval 80"/>
          <p:cNvSpPr/>
          <p:nvPr/>
        </p:nvSpPr>
        <p:spPr>
          <a:xfrm>
            <a:off x="4560808" y="4964116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82" name="Oval 81"/>
          <p:cNvSpPr/>
          <p:nvPr/>
        </p:nvSpPr>
        <p:spPr>
          <a:xfrm>
            <a:off x="5400976" y="4371974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83" name="Oval 82"/>
          <p:cNvSpPr/>
          <p:nvPr/>
        </p:nvSpPr>
        <p:spPr>
          <a:xfrm>
            <a:off x="3952874" y="5950324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84" name="Oval 83"/>
          <p:cNvSpPr/>
          <p:nvPr/>
        </p:nvSpPr>
        <p:spPr>
          <a:xfrm>
            <a:off x="6886575" y="5010150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5" name="Oval 84"/>
          <p:cNvSpPr/>
          <p:nvPr/>
        </p:nvSpPr>
        <p:spPr>
          <a:xfrm>
            <a:off x="4875133" y="5950323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86" name="Oval 85"/>
          <p:cNvSpPr/>
          <p:nvPr/>
        </p:nvSpPr>
        <p:spPr>
          <a:xfrm>
            <a:off x="5797392" y="5940798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88" name="Straight Arrow Connector 87"/>
          <p:cNvCxnSpPr>
            <a:stCxn id="80" idx="6"/>
            <a:endCxn id="81" idx="2"/>
          </p:cNvCxnSpPr>
          <p:nvPr/>
        </p:nvCxnSpPr>
        <p:spPr>
          <a:xfrm flipV="1">
            <a:off x="3352800" y="5121279"/>
            <a:ext cx="1208008" cy="11270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80" idx="5"/>
            <a:endCxn id="85" idx="1"/>
          </p:cNvCxnSpPr>
          <p:nvPr/>
        </p:nvCxnSpPr>
        <p:spPr>
          <a:xfrm>
            <a:off x="3306768" y="5345118"/>
            <a:ext cx="1614397" cy="651237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80" idx="4"/>
            <a:endCxn id="83" idx="1"/>
          </p:cNvCxnSpPr>
          <p:nvPr/>
        </p:nvCxnSpPr>
        <p:spPr>
          <a:xfrm>
            <a:off x="3195638" y="5391150"/>
            <a:ext cx="803268" cy="60520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83" idx="6"/>
            <a:endCxn id="85" idx="2"/>
          </p:cNvCxnSpPr>
          <p:nvPr/>
        </p:nvCxnSpPr>
        <p:spPr>
          <a:xfrm flipV="1">
            <a:off x="4267199" y="6107486"/>
            <a:ext cx="607934" cy="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2" idx="2"/>
            <a:endCxn id="80" idx="7"/>
          </p:cNvCxnSpPr>
          <p:nvPr/>
        </p:nvCxnSpPr>
        <p:spPr>
          <a:xfrm flipH="1">
            <a:off x="3306768" y="4529137"/>
            <a:ext cx="2094208" cy="59372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81" idx="6"/>
            <a:endCxn id="86" idx="0"/>
          </p:cNvCxnSpPr>
          <p:nvPr/>
        </p:nvCxnSpPr>
        <p:spPr>
          <a:xfrm>
            <a:off x="4875133" y="5121279"/>
            <a:ext cx="1079422" cy="81951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85" idx="0"/>
            <a:endCxn id="82" idx="4"/>
          </p:cNvCxnSpPr>
          <p:nvPr/>
        </p:nvCxnSpPr>
        <p:spPr>
          <a:xfrm flipV="1">
            <a:off x="5032296" y="4686299"/>
            <a:ext cx="525843" cy="126402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82" idx="6"/>
          </p:cNvCxnSpPr>
          <p:nvPr/>
        </p:nvCxnSpPr>
        <p:spPr>
          <a:xfrm>
            <a:off x="5715301" y="4529137"/>
            <a:ext cx="1171274" cy="54768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86" idx="7"/>
            <a:endCxn id="84" idx="3"/>
          </p:cNvCxnSpPr>
          <p:nvPr/>
        </p:nvCxnSpPr>
        <p:spPr>
          <a:xfrm flipV="1">
            <a:off x="6065685" y="5278443"/>
            <a:ext cx="866922" cy="708387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311784" y="4377295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217794" y="446115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371150" y="6097960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153173" y="51067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4478717" y="5528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407127" y="570407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524288" y="561102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471798" y="534408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445937" y="482050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680AD14F-61AA-AA4E-A816-51C9D2357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37318 SU – Robbie Webber</a:t>
            </a:r>
          </a:p>
        </p:txBody>
      </p:sp>
    </p:spTree>
    <p:extLst>
      <p:ext uri="{BB962C8B-B14F-4D97-AF65-F5344CB8AC3E}">
        <p14:creationId xmlns:p14="http://schemas.microsoft.com/office/powerpoint/2010/main" val="91509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Unweighted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012643"/>
          </a:xfrm>
        </p:spPr>
        <p:txBody>
          <a:bodyPr/>
          <a:lstStyle/>
          <a:p>
            <a:r>
              <a:rPr lang="en-US" dirty="0"/>
              <a:t>Let’s start with a simpler version: the edges are all the same weight (</a:t>
            </a:r>
            <a:r>
              <a:rPr lang="en-US" b="1" dirty="0"/>
              <a:t>unweighted</a:t>
            </a:r>
            <a:r>
              <a:rPr lang="en-US" dirty="0"/>
              <a:t>)</a:t>
            </a:r>
          </a:p>
          <a:p>
            <a:r>
              <a:rPr lang="en-US" dirty="0"/>
              <a:t>If the graph is unweighted, how do we find a shortest paths?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30" y="2476500"/>
            <a:ext cx="3970069" cy="406919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33825" y="2562225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93970" y="2571751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68390" y="2571751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42810" y="2562225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17230" y="2562225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33825" y="331769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93970" y="3327219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68390" y="3327219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42810" y="331769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17230" y="331769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933825" y="3992442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693970" y="4001968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368390" y="4001968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042810" y="3992442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717230" y="3992442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933825" y="4747910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693970" y="4757436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68390" y="4757436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42810" y="4747910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17230" y="4747910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933825" y="547535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693970" y="5484879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368390" y="5484879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042810" y="547535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717230" y="547535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933825" y="6178127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693970" y="618765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368390" y="618765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42810" y="6178127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717230" y="6178127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8" idx="4"/>
            <a:endCxn id="13" idx="0"/>
          </p:cNvCxnSpPr>
          <p:nvPr/>
        </p:nvCxnSpPr>
        <p:spPr>
          <a:xfrm>
            <a:off x="4019550" y="2733675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8" idx="0"/>
          </p:cNvCxnSpPr>
          <p:nvPr/>
        </p:nvCxnSpPr>
        <p:spPr>
          <a:xfrm>
            <a:off x="4019550" y="3489143"/>
            <a:ext cx="0" cy="503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019550" y="4163892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019550" y="4919360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019550" y="5646803"/>
            <a:ext cx="0" cy="5313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772025" y="2743201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772025" y="3498669"/>
            <a:ext cx="0" cy="503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772025" y="4173418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772025" y="4928886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772025" y="5656329"/>
            <a:ext cx="0" cy="5313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448300" y="2743201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448300" y="3498669"/>
            <a:ext cx="0" cy="503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448300" y="4173418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448300" y="4928886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448300" y="5656329"/>
            <a:ext cx="0" cy="5313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115050" y="2733675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115050" y="3489143"/>
            <a:ext cx="0" cy="503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115050" y="4163892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115050" y="4919360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115050" y="5646803"/>
            <a:ext cx="0" cy="5313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819900" y="2733675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819900" y="3489143"/>
            <a:ext cx="0" cy="503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819900" y="4163892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819900" y="4919360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819900" y="5646803"/>
            <a:ext cx="0" cy="5313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9" idx="2"/>
          </p:cNvCxnSpPr>
          <p:nvPr/>
        </p:nvCxnSpPr>
        <p:spPr>
          <a:xfrm>
            <a:off x="4105275" y="2657476"/>
            <a:ext cx="588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9" idx="6"/>
            <a:endCxn id="10" idx="2"/>
          </p:cNvCxnSpPr>
          <p:nvPr/>
        </p:nvCxnSpPr>
        <p:spPr>
          <a:xfrm>
            <a:off x="4865420" y="2657476"/>
            <a:ext cx="5029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0" idx="6"/>
            <a:endCxn id="11" idx="2"/>
          </p:cNvCxnSpPr>
          <p:nvPr/>
        </p:nvCxnSpPr>
        <p:spPr>
          <a:xfrm flipV="1">
            <a:off x="5539840" y="2647950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11" idx="6"/>
          </p:cNvCxnSpPr>
          <p:nvPr/>
        </p:nvCxnSpPr>
        <p:spPr>
          <a:xfrm>
            <a:off x="6214260" y="2647950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4105275" y="3396395"/>
            <a:ext cx="588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4865420" y="3386869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539840" y="3386869"/>
            <a:ext cx="5029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214260" y="3386869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4105275" y="4094989"/>
            <a:ext cx="588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4865420" y="4094989"/>
            <a:ext cx="47650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5539840" y="4085463"/>
            <a:ext cx="5029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6214260" y="4085463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4124200" y="4843926"/>
            <a:ext cx="588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25" idx="2"/>
          </p:cNvCxnSpPr>
          <p:nvPr/>
        </p:nvCxnSpPr>
        <p:spPr>
          <a:xfrm flipV="1">
            <a:off x="4884345" y="4843161"/>
            <a:ext cx="484045" cy="7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5558765" y="4834400"/>
            <a:ext cx="5029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endCxn id="27" idx="2"/>
          </p:cNvCxnSpPr>
          <p:nvPr/>
        </p:nvCxnSpPr>
        <p:spPr>
          <a:xfrm flipV="1">
            <a:off x="6233185" y="4833635"/>
            <a:ext cx="484045" cy="7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4124200" y="5582189"/>
            <a:ext cx="588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4884345" y="5572663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5558765" y="5572663"/>
            <a:ext cx="5029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6233185" y="5572663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4105275" y="6298189"/>
            <a:ext cx="588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V="1">
            <a:off x="4865420" y="6288663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5539840" y="6288663"/>
            <a:ext cx="5029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6214260" y="6288663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ooter Placeholder 3">
            <a:extLst>
              <a:ext uri="{FF2B5EF4-FFF2-40B4-BE49-F238E27FC236}">
                <a16:creationId xmlns:a16="http://schemas.microsoft.com/office/drawing/2014/main" id="{DC5B8FF4-50EC-754D-9F87-F3E0770E0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37318 SU – Robbie Webber</a:t>
            </a:r>
          </a:p>
        </p:txBody>
      </p:sp>
    </p:spTree>
    <p:extLst>
      <p:ext uri="{BB962C8B-B14F-4D97-AF65-F5344CB8AC3E}">
        <p14:creationId xmlns:p14="http://schemas.microsoft.com/office/powerpoint/2010/main" val="715337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Unweighted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the graph is unweighted, how do we find a shortest paths?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What’s the shortest path from s to s? </a:t>
            </a:r>
          </a:p>
          <a:p>
            <a:pPr lvl="1"/>
            <a:r>
              <a:rPr lang="en-US" dirty="0"/>
              <a:t>Well….we’re already there.</a:t>
            </a:r>
          </a:p>
          <a:p>
            <a:r>
              <a:rPr lang="en-US" dirty="0"/>
              <a:t>What’s the shortest path from s to u or v?</a:t>
            </a:r>
          </a:p>
          <a:p>
            <a:pPr lvl="1"/>
            <a:r>
              <a:rPr lang="en-US" dirty="0"/>
              <a:t>Just go on the edge from s</a:t>
            </a:r>
          </a:p>
          <a:p>
            <a:r>
              <a:rPr lang="en-US" dirty="0"/>
              <a:t>From s to </a:t>
            </a:r>
            <a:r>
              <a:rPr lang="en-US" dirty="0" err="1"/>
              <a:t>w,x</a:t>
            </a:r>
            <a:r>
              <a:rPr lang="en-US" dirty="0"/>
              <a:t>, or y?</a:t>
            </a:r>
          </a:p>
          <a:p>
            <a:pPr lvl="1"/>
            <a:r>
              <a:rPr lang="en-US" dirty="0"/>
              <a:t>Can’t get there directly from s, if we want a length 2 path, have to go through u or v.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05075" y="2705100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Oval 6"/>
          <p:cNvSpPr/>
          <p:nvPr/>
        </p:nvSpPr>
        <p:spPr>
          <a:xfrm>
            <a:off x="7991475" y="2705100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" name="Oval 7"/>
          <p:cNvSpPr/>
          <p:nvPr/>
        </p:nvSpPr>
        <p:spPr>
          <a:xfrm>
            <a:off x="3448049" y="3333750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9" name="Oval 8"/>
          <p:cNvSpPr/>
          <p:nvPr/>
        </p:nvSpPr>
        <p:spPr>
          <a:xfrm>
            <a:off x="3448050" y="204787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11" name="Oval 10"/>
          <p:cNvSpPr/>
          <p:nvPr/>
        </p:nvSpPr>
        <p:spPr>
          <a:xfrm>
            <a:off x="6421890" y="2705099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2" name="Oval 11"/>
          <p:cNvSpPr/>
          <p:nvPr/>
        </p:nvSpPr>
        <p:spPr>
          <a:xfrm>
            <a:off x="5181600" y="204787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3" name="Oval 12"/>
          <p:cNvSpPr/>
          <p:nvPr/>
        </p:nvSpPr>
        <p:spPr>
          <a:xfrm>
            <a:off x="5181600" y="3333750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15" name="Straight Arrow Connector 14"/>
          <p:cNvCxnSpPr>
            <a:stCxn id="6" idx="7"/>
            <a:endCxn id="9" idx="3"/>
          </p:cNvCxnSpPr>
          <p:nvPr/>
        </p:nvCxnSpPr>
        <p:spPr>
          <a:xfrm flipV="1">
            <a:off x="2773368" y="2316168"/>
            <a:ext cx="720714" cy="43496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8" idx="0"/>
          </p:cNvCxnSpPr>
          <p:nvPr/>
        </p:nvCxnSpPr>
        <p:spPr>
          <a:xfrm>
            <a:off x="3605211" y="2391104"/>
            <a:ext cx="1" cy="94264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5"/>
            <a:endCxn id="8" idx="1"/>
          </p:cNvCxnSpPr>
          <p:nvPr/>
        </p:nvCxnSpPr>
        <p:spPr>
          <a:xfrm>
            <a:off x="2773368" y="2973393"/>
            <a:ext cx="720713" cy="40638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6"/>
            <a:endCxn id="13" idx="1"/>
          </p:cNvCxnSpPr>
          <p:nvPr/>
        </p:nvCxnSpPr>
        <p:spPr>
          <a:xfrm>
            <a:off x="3762375" y="2205038"/>
            <a:ext cx="1465257" cy="117474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6"/>
          </p:cNvCxnSpPr>
          <p:nvPr/>
        </p:nvCxnSpPr>
        <p:spPr>
          <a:xfrm flipV="1">
            <a:off x="3762374" y="3490912"/>
            <a:ext cx="1404256" cy="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7"/>
          </p:cNvCxnSpPr>
          <p:nvPr/>
        </p:nvCxnSpPr>
        <p:spPr>
          <a:xfrm flipV="1">
            <a:off x="3716342" y="2870990"/>
            <a:ext cx="2705548" cy="50879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6"/>
            <a:endCxn id="12" idx="2"/>
          </p:cNvCxnSpPr>
          <p:nvPr/>
        </p:nvCxnSpPr>
        <p:spPr>
          <a:xfrm>
            <a:off x="3762375" y="2205038"/>
            <a:ext cx="1419225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" idx="6"/>
            <a:endCxn id="7" idx="1"/>
          </p:cNvCxnSpPr>
          <p:nvPr/>
        </p:nvCxnSpPr>
        <p:spPr>
          <a:xfrm>
            <a:off x="5495925" y="2205038"/>
            <a:ext cx="2541582" cy="54609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6"/>
          </p:cNvCxnSpPr>
          <p:nvPr/>
        </p:nvCxnSpPr>
        <p:spPr>
          <a:xfrm>
            <a:off x="6736215" y="2862262"/>
            <a:ext cx="1255260" cy="872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3"/>
            <a:endCxn id="13" idx="7"/>
          </p:cNvCxnSpPr>
          <p:nvPr/>
        </p:nvCxnSpPr>
        <p:spPr>
          <a:xfrm flipH="1">
            <a:off x="5449893" y="2973392"/>
            <a:ext cx="1018029" cy="40639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4"/>
            <a:endCxn id="13" idx="6"/>
          </p:cNvCxnSpPr>
          <p:nvPr/>
        </p:nvCxnSpPr>
        <p:spPr>
          <a:xfrm flipH="1">
            <a:off x="5495925" y="3019425"/>
            <a:ext cx="2652713" cy="47148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6D3E6199-D84D-FE4B-ABFC-0942973FC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37318 SU – Robbie Webber</a:t>
            </a:r>
          </a:p>
        </p:txBody>
      </p:sp>
    </p:spTree>
    <p:extLst>
      <p:ext uri="{BB962C8B-B14F-4D97-AF65-F5344CB8AC3E}">
        <p14:creationId xmlns:p14="http://schemas.microsoft.com/office/powerpoint/2010/main" val="58552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Unweighted Graphs: Key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184218"/>
          </a:xfrm>
        </p:spPr>
        <p:txBody>
          <a:bodyPr/>
          <a:lstStyle/>
          <a:p>
            <a:r>
              <a:rPr lang="en-US" dirty="0"/>
              <a:t>To find the set of vertices at distance k, just find the set of vertices at distance k-1, and see if any of them have an outgoing edge to an undiscovered vertex.</a:t>
            </a:r>
          </a:p>
          <a:p>
            <a:r>
              <a:rPr lang="en-US" dirty="0"/>
              <a:t>Do we already know an algorithm that does something like that?</a:t>
            </a:r>
          </a:p>
          <a:p>
            <a:r>
              <a:rPr lang="en-US" dirty="0"/>
              <a:t>Yes! BFS!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7"/>
          <p:cNvSpPr txBox="1"/>
          <p:nvPr/>
        </p:nvSpPr>
        <p:spPr>
          <a:xfrm>
            <a:off x="3419697" y="2610683"/>
            <a:ext cx="74864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bfsShortestPaths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(graph G,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vertex source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(source)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source.dist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current.outNeighbors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unknown){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v.distance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current.distance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v.predecessor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current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mark v as known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C19EF78-3500-A14F-8F68-285569BB7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37318 SU – Robbie Webber</a:t>
            </a:r>
          </a:p>
        </p:txBody>
      </p:sp>
    </p:spTree>
    <p:extLst>
      <p:ext uri="{BB962C8B-B14F-4D97-AF65-F5344CB8AC3E}">
        <p14:creationId xmlns:p14="http://schemas.microsoft.com/office/powerpoint/2010/main" val="226420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17291</TotalTime>
  <Words>1367</Words>
  <Application>Microsoft Macintosh PowerPoint</Application>
  <PresentationFormat>Widescreen</PresentationFormat>
  <Paragraphs>476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Lecture 17: Shortest Paths</vt:lpstr>
      <vt:lpstr>Administrivia</vt:lpstr>
      <vt:lpstr>Shortest Paths</vt:lpstr>
      <vt:lpstr>Representing Maps as Graphs</vt:lpstr>
      <vt:lpstr>Representing Maps as Graphs</vt:lpstr>
      <vt:lpstr>Shortest Paths</vt:lpstr>
      <vt:lpstr>Unweighted graphs</vt:lpstr>
      <vt:lpstr>Unweighted Graphs</vt:lpstr>
      <vt:lpstr>Unweighted Graphs: Key Idea</vt:lpstr>
      <vt:lpstr>Unweighted Graphs</vt:lpstr>
      <vt:lpstr>Unweighted Graphs</vt:lpstr>
      <vt:lpstr>What about the target vertex?</vt:lpstr>
      <vt:lpstr>Weighted Graphs</vt:lpstr>
      <vt:lpstr>Weighted Graphs: Take 1 </vt:lpstr>
      <vt:lpstr>Weighted Graphs: Take 1 </vt:lpstr>
      <vt:lpstr>Weighted Graphs: Take 2</vt:lpstr>
      <vt:lpstr>Weighted Graphs Take 2</vt:lpstr>
      <vt:lpstr>Weighted Graphs: A Reduction</vt:lpstr>
      <vt:lpstr>Weighted Graphs: A Reduction</vt:lpstr>
      <vt:lpstr>Weighted Graphs: Take 3</vt:lpstr>
      <vt:lpstr>Weighted Graphs: Take 3</vt:lpstr>
      <vt:lpstr>Weighted Graphs: Take 3</vt:lpstr>
      <vt:lpstr>Dijkstra’s Algorithm</vt:lpstr>
      <vt:lpstr>Dijkstra’s Algorithm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Zachary Chun</cp:lastModifiedBy>
  <cp:revision>144</cp:revision>
  <dcterms:created xsi:type="dcterms:W3CDTF">2018-03-22T00:41:11Z</dcterms:created>
  <dcterms:modified xsi:type="dcterms:W3CDTF">2019-02-27T21:01:09Z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