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67" r:id="rId3"/>
    <p:sldId id="438" r:id="rId4"/>
    <p:sldId id="268" r:id="rId5"/>
    <p:sldId id="269" r:id="rId6"/>
    <p:sldId id="270" r:id="rId7"/>
    <p:sldId id="271" r:id="rId8"/>
    <p:sldId id="272" r:id="rId9"/>
    <p:sldId id="273" r:id="rId10"/>
    <p:sldId id="274" r:id="rId11"/>
    <p:sldId id="278" r:id="rId12"/>
    <p:sldId id="424" r:id="rId13"/>
    <p:sldId id="428" r:id="rId14"/>
    <p:sldId id="275" r:id="rId15"/>
    <p:sldId id="429" r:id="rId16"/>
    <p:sldId id="430" r:id="rId17"/>
    <p:sldId id="431" r:id="rId18"/>
    <p:sldId id="439" r:id="rId19"/>
    <p:sldId id="281" r:id="rId20"/>
    <p:sldId id="258" r:id="rId21"/>
    <p:sldId id="259" r:id="rId22"/>
    <p:sldId id="266" r:id="rId23"/>
    <p:sldId id="262" r:id="rId24"/>
    <p:sldId id="350" r:id="rId25"/>
    <p:sldId id="367" r:id="rId26"/>
    <p:sldId id="413" r:id="rId27"/>
    <p:sldId id="44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056613"/>
    <a:srgbClr val="B6A479"/>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53" autoAdjust="0"/>
    <p:restoredTop sz="94660"/>
  </p:normalViewPr>
  <p:slideViewPr>
    <p:cSldViewPr snapToGrid="0">
      <p:cViewPr varScale="1">
        <p:scale>
          <a:sx n="93" d="100"/>
          <a:sy n="93" d="100"/>
        </p:scale>
        <p:origin x="104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4/29/19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14</a:t>
            </a:fld>
            <a:endParaRPr lang="en-US"/>
          </a:p>
        </p:txBody>
      </p:sp>
    </p:spTree>
    <p:extLst>
      <p:ext uri="{BB962C8B-B14F-4D97-AF65-F5344CB8AC3E}">
        <p14:creationId xmlns:p14="http://schemas.microsoft.com/office/powerpoint/2010/main" val="1052091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 up an implementation of List</a:t>
            </a:r>
          </a:p>
        </p:txBody>
      </p:sp>
      <p:sp>
        <p:nvSpPr>
          <p:cNvPr id="4" name="Slide Number Placeholder 3"/>
          <p:cNvSpPr>
            <a:spLocks noGrp="1"/>
          </p:cNvSpPr>
          <p:nvPr>
            <p:ph type="sldNum" sz="quarter" idx="10"/>
          </p:nvPr>
        </p:nvSpPr>
        <p:spPr/>
        <p:txBody>
          <a:bodyPr/>
          <a:lstStyle/>
          <a:p>
            <a:fld id="{93B336D0-BB87-4158-9DDA-BA914A234D18}" type="slidenum">
              <a:rPr lang="en-US" smtClean="0"/>
              <a:t>19</a:t>
            </a:fld>
            <a:endParaRPr lang="en-US"/>
          </a:p>
        </p:txBody>
      </p:sp>
    </p:spTree>
    <p:extLst>
      <p:ext uri="{BB962C8B-B14F-4D97-AF65-F5344CB8AC3E}">
        <p14:creationId xmlns:p14="http://schemas.microsoft.com/office/powerpoint/2010/main" val="2343464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2107899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21</a:t>
            </a:fld>
            <a:endParaRPr lang="en-US"/>
          </a:p>
        </p:txBody>
      </p:sp>
    </p:spTree>
    <p:extLst>
      <p:ext uri="{BB962C8B-B14F-4D97-AF65-F5344CB8AC3E}">
        <p14:creationId xmlns:p14="http://schemas.microsoft.com/office/powerpoint/2010/main" val="135271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25839952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37777537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2832065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2660070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a:t>
            </a:fld>
            <a:endParaRPr lang="en-US"/>
          </a:p>
        </p:txBody>
      </p:sp>
    </p:spTree>
    <p:extLst>
      <p:ext uri="{BB962C8B-B14F-4D97-AF65-F5344CB8AC3E}">
        <p14:creationId xmlns:p14="http://schemas.microsoft.com/office/powerpoint/2010/main" val="18920049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4</a:t>
            </a:fld>
            <a:endParaRPr lang="en-US"/>
          </a:p>
        </p:txBody>
      </p:sp>
    </p:spTree>
    <p:extLst>
      <p:ext uri="{BB962C8B-B14F-4D97-AF65-F5344CB8AC3E}">
        <p14:creationId xmlns:p14="http://schemas.microsoft.com/office/powerpoint/2010/main" val="2352435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3322400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4293320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478200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8</a:t>
            </a:fld>
            <a:endParaRPr lang="en-US"/>
          </a:p>
        </p:txBody>
      </p:sp>
    </p:spTree>
    <p:extLst>
      <p:ext uri="{BB962C8B-B14F-4D97-AF65-F5344CB8AC3E}">
        <p14:creationId xmlns:p14="http://schemas.microsoft.com/office/powerpoint/2010/main" val="1890712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9</a:t>
            </a:fld>
            <a:endParaRPr lang="en-US"/>
          </a:p>
        </p:txBody>
      </p:sp>
    </p:spTree>
    <p:extLst>
      <p:ext uri="{BB962C8B-B14F-4D97-AF65-F5344CB8AC3E}">
        <p14:creationId xmlns:p14="http://schemas.microsoft.com/office/powerpoint/2010/main" val="408105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10</a:t>
            </a:fld>
            <a:endParaRPr lang="en-US"/>
          </a:p>
        </p:txBody>
      </p:sp>
    </p:spTree>
    <p:extLst>
      <p:ext uri="{BB962C8B-B14F-4D97-AF65-F5344CB8AC3E}">
        <p14:creationId xmlns:p14="http://schemas.microsoft.com/office/powerpoint/2010/main" val="26910622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4/29/19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4/29/19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4/29/19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4/29/19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4/29/19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4/29/19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4/29/19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4/29/19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4/29/19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4/29/19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4/29/19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4/29/19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12: Hash Open Indexing</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42AC5-B3FA-4199-8E73-8B36D25FC82C}"/>
              </a:ext>
            </a:extLst>
          </p:cNvPr>
          <p:cNvSpPr>
            <a:spLocks noGrp="1"/>
          </p:cNvSpPr>
          <p:nvPr>
            <p:ph type="title"/>
          </p:nvPr>
        </p:nvSpPr>
        <p:spPr/>
        <p:txBody>
          <a:bodyPr/>
          <a:lstStyle/>
          <a:p>
            <a:r>
              <a:rPr lang="en-US" dirty="0">
                <a:solidFill>
                  <a:srgbClr val="4C3282"/>
                </a:solidFill>
              </a:rPr>
              <a:t>Second Hash Function</a:t>
            </a:r>
          </a:p>
        </p:txBody>
      </p:sp>
      <p:sp>
        <p:nvSpPr>
          <p:cNvPr id="3" name="Content Placeholder 2">
            <a:extLst>
              <a:ext uri="{FF2B5EF4-FFF2-40B4-BE49-F238E27FC236}">
                <a16:creationId xmlns:a16="http://schemas.microsoft.com/office/drawing/2014/main" id="{2DFB5CEA-C824-4C49-87FF-956D83CFCE66}"/>
              </a:ext>
            </a:extLst>
          </p:cNvPr>
          <p:cNvSpPr>
            <a:spLocks noGrp="1"/>
          </p:cNvSpPr>
          <p:nvPr>
            <p:ph idx="1"/>
          </p:nvPr>
        </p:nvSpPr>
        <p:spPr/>
        <p:txBody>
          <a:bodyPr/>
          <a:lstStyle/>
          <a:p>
            <a:r>
              <a:rPr lang="en-US" dirty="0"/>
              <a:t>Effective if g(k) returns a value that is </a:t>
            </a:r>
            <a:r>
              <a:rPr lang="en-US" i="1" dirty="0"/>
              <a:t>relatively prime</a:t>
            </a:r>
            <a:r>
              <a:rPr lang="en-US" dirty="0"/>
              <a:t> to table size</a:t>
            </a:r>
          </a:p>
          <a:p>
            <a:pPr lvl="1"/>
            <a:r>
              <a:rPr lang="en-US" dirty="0"/>
              <a:t>If T is a power of 2, make g(k) return an odd integer</a:t>
            </a:r>
          </a:p>
          <a:p>
            <a:pPr lvl="1"/>
            <a:r>
              <a:rPr lang="en-US" dirty="0"/>
              <a:t>If T is a prime, make g(k) return any smaller, non-zero integer</a:t>
            </a:r>
          </a:p>
          <a:p>
            <a:pPr lvl="2"/>
            <a:r>
              <a:rPr lang="en-US" dirty="0"/>
              <a:t>g(k) = 1 + (k % T(-1))</a:t>
            </a:r>
          </a:p>
          <a:p>
            <a:pPr lvl="2"/>
            <a:endParaRPr lang="en-US" dirty="0"/>
          </a:p>
          <a:p>
            <a:pPr lvl="2"/>
            <a:endParaRPr lang="en-US" dirty="0"/>
          </a:p>
          <a:p>
            <a:pPr marL="128016" lvl="1" indent="0">
              <a:buNone/>
            </a:pPr>
            <a:r>
              <a:rPr lang="en-US" dirty="0"/>
              <a:t>How many different probes are there?</a:t>
            </a:r>
          </a:p>
          <a:p>
            <a:pPr lvl="1"/>
            <a:r>
              <a:rPr lang="en-US" dirty="0"/>
              <a:t>T different starting positions</a:t>
            </a:r>
          </a:p>
          <a:p>
            <a:pPr lvl="1"/>
            <a:r>
              <a:rPr lang="en-US" dirty="0"/>
              <a:t>T – 1 jump intervals</a:t>
            </a:r>
          </a:p>
          <a:p>
            <a:pPr lvl="1"/>
            <a:r>
              <a:rPr lang="en-US" dirty="0"/>
              <a:t>O(T</a:t>
            </a:r>
            <a:r>
              <a:rPr lang="en-US" baseline="30000" dirty="0"/>
              <a:t>2</a:t>
            </a:r>
            <a:r>
              <a:rPr lang="en-US" dirty="0"/>
              <a:t>) different probe sequences</a:t>
            </a:r>
          </a:p>
          <a:p>
            <a:pPr lvl="2"/>
            <a:r>
              <a:rPr lang="en-US" dirty="0"/>
              <a:t>Linear and quadratic only offer O(T) sequences</a:t>
            </a:r>
          </a:p>
        </p:txBody>
      </p:sp>
      <p:sp>
        <p:nvSpPr>
          <p:cNvPr id="4" name="Footer Placeholder 3">
            <a:extLst>
              <a:ext uri="{FF2B5EF4-FFF2-40B4-BE49-F238E27FC236}">
                <a16:creationId xmlns:a16="http://schemas.microsoft.com/office/drawing/2014/main" id="{98B1D1A2-74C6-4635-B2AB-749A08E098A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EEDB46B-8235-4B8C-ABEB-048CD4F7606C}"/>
              </a:ext>
            </a:extLst>
          </p:cNvPr>
          <p:cNvSpPr>
            <a:spLocks noGrp="1"/>
          </p:cNvSpPr>
          <p:nvPr>
            <p:ph type="sldNum" sz="quarter" idx="12"/>
          </p:nvPr>
        </p:nvSpPr>
        <p:spPr/>
        <p:txBody>
          <a:bodyPr/>
          <a:lstStyle/>
          <a:p>
            <a:fld id="{659665DE-58FC-41F4-AC58-2C90A5E00527}" type="slidenum">
              <a:rPr lang="en-US" smtClean="0"/>
              <a:t>10</a:t>
            </a:fld>
            <a:endParaRPr lang="en-US"/>
          </a:p>
        </p:txBody>
      </p:sp>
    </p:spTree>
    <p:extLst>
      <p:ext uri="{BB962C8B-B14F-4D97-AF65-F5344CB8AC3E}">
        <p14:creationId xmlns:p14="http://schemas.microsoft.com/office/powerpoint/2010/main" val="196534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Resizing</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How do we resize?</a:t>
                </a:r>
              </a:p>
              <a:p>
                <a:pPr lvl="1"/>
                <a:r>
                  <a:rPr lang="en-US" sz="2400" dirty="0"/>
                  <a:t>Remake the table</a:t>
                </a:r>
              </a:p>
              <a:p>
                <a:pPr lvl="1"/>
                <a:r>
                  <a:rPr lang="en-US" sz="2400" dirty="0"/>
                  <a:t>Evaluate the hash function over again.</a:t>
                </a:r>
              </a:p>
              <a:p>
                <a:pPr lvl="1"/>
                <a:r>
                  <a:rPr lang="en-US" sz="2400" dirty="0"/>
                  <a:t>Re-insert.</a:t>
                </a:r>
              </a:p>
              <a:p>
                <a:pPr marL="0" indent="0">
                  <a:buNone/>
                </a:pPr>
                <a:endParaRPr lang="en-US" sz="2800" dirty="0"/>
              </a:p>
              <a:p>
                <a:pPr marL="0" indent="0">
                  <a:buNone/>
                </a:pPr>
                <a:r>
                  <a:rPr lang="en-US" sz="2800" dirty="0"/>
                  <a:t>When to resize?</a:t>
                </a:r>
              </a:p>
              <a:p>
                <a:pPr lvl="1"/>
                <a:r>
                  <a:rPr lang="en-US" sz="2400" dirty="0"/>
                  <a:t>Depending on our load factor </a:t>
                </a:r>
                <a14:m>
                  <m:oMath xmlns:m="http://schemas.openxmlformats.org/officeDocument/2006/math">
                    <m:r>
                      <a:rPr lang="en-US" sz="2400" b="0" i="1" smtClean="0">
                        <a:latin typeface="Cambria Math" panose="02040503050406030204" pitchFamily="18" charset="0"/>
                      </a:rPr>
                      <m:t>𝜆</m:t>
                    </m:r>
                  </m:oMath>
                </a14:m>
                <a:endParaRPr lang="en-US" sz="2400" b="0" dirty="0"/>
              </a:p>
              <a:p>
                <a:pPr lvl="1"/>
                <a:r>
                  <a:rPr lang="en-US" sz="2800" dirty="0"/>
                  <a:t>Heuristic: </a:t>
                </a:r>
              </a:p>
              <a:p>
                <a:pPr lvl="2"/>
                <a:r>
                  <a:rPr lang="en-US" sz="2400" dirty="0"/>
                  <a:t>for separate chaining </a:t>
                </a:r>
                <a14:m>
                  <m:oMath xmlns:m="http://schemas.openxmlformats.org/officeDocument/2006/math">
                    <m:r>
                      <a:rPr lang="en-US" sz="2400" b="0" i="1" smtClean="0">
                        <a:latin typeface="Cambria Math" panose="02040503050406030204" pitchFamily="18" charset="0"/>
                      </a:rPr>
                      <m:t>𝜆</m:t>
                    </m:r>
                    <m:r>
                      <a:rPr lang="en-US" sz="2400" b="0" i="1" smtClean="0">
                        <a:latin typeface="Cambria Math" panose="02040503050406030204" pitchFamily="18" charset="0"/>
                      </a:rPr>
                      <m:t> </m:t>
                    </m:r>
                  </m:oMath>
                </a14:m>
                <a:r>
                  <a:rPr lang="en-US" sz="2400" dirty="0"/>
                  <a:t>between </a:t>
                </a:r>
                <a14:m>
                  <m:oMath xmlns:m="http://schemas.openxmlformats.org/officeDocument/2006/math">
                    <m:r>
                      <a:rPr lang="en-US" sz="2400" b="0" i="1" smtClean="0">
                        <a:latin typeface="Cambria Math" panose="02040503050406030204" pitchFamily="18" charset="0"/>
                      </a:rPr>
                      <m:t>1</m:t>
                    </m:r>
                  </m:oMath>
                </a14:m>
                <a:r>
                  <a:rPr lang="en-US" sz="2400" dirty="0"/>
                  <a:t> and </a:t>
                </a:r>
                <a14:m>
                  <m:oMath xmlns:m="http://schemas.openxmlformats.org/officeDocument/2006/math">
                    <m:r>
                      <a:rPr lang="en-US" sz="2400" b="0" i="1" smtClean="0">
                        <a:latin typeface="Cambria Math" panose="02040503050406030204" pitchFamily="18" charset="0"/>
                      </a:rPr>
                      <m:t>3</m:t>
                    </m:r>
                  </m:oMath>
                </a14:m>
                <a:r>
                  <a:rPr lang="en-US" sz="2400" dirty="0"/>
                  <a:t> is a good time to resize.</a:t>
                </a:r>
              </a:p>
              <a:p>
                <a:pPr lvl="2"/>
                <a:r>
                  <a:rPr lang="en-US" sz="2400" dirty="0"/>
                  <a:t>For open addressing </a:t>
                </a:r>
                <a14:m>
                  <m:oMath xmlns:m="http://schemas.openxmlformats.org/officeDocument/2006/math">
                    <m:r>
                      <a:rPr lang="en-US" sz="2400" i="1">
                        <a:latin typeface="Cambria Math" panose="02040503050406030204" pitchFamily="18" charset="0"/>
                      </a:rPr>
                      <m:t>𝜆</m:t>
                    </m:r>
                    <m:r>
                      <a:rPr lang="en-US" sz="2400" i="1">
                        <a:latin typeface="Cambria Math" panose="02040503050406030204" pitchFamily="18" charset="0"/>
                      </a:rPr>
                      <m:t> </m:t>
                    </m:r>
                  </m:oMath>
                </a14:m>
                <a:r>
                  <a:rPr lang="en-US" sz="2400" dirty="0"/>
                  <a:t>between </a:t>
                </a:r>
                <a14:m>
                  <m:oMath xmlns:m="http://schemas.openxmlformats.org/officeDocument/2006/math">
                    <m:r>
                      <a:rPr lang="en-US" sz="2400" b="0" i="1" smtClean="0">
                        <a:latin typeface="Cambria Math" panose="02040503050406030204" pitchFamily="18" charset="0"/>
                      </a:rPr>
                      <m:t>0.5</m:t>
                    </m:r>
                  </m:oMath>
                </a14:m>
                <a:r>
                  <a:rPr lang="en-US" sz="2400" dirty="0"/>
                  <a:t> and </a:t>
                </a:r>
                <a14:m>
                  <m:oMath xmlns:m="http://schemas.openxmlformats.org/officeDocument/2006/math">
                    <m:r>
                      <a:rPr lang="en-US" sz="2400" b="0" i="0" smtClean="0">
                        <a:latin typeface="Cambria Math" panose="02040503050406030204" pitchFamily="18" charset="0"/>
                      </a:rPr>
                      <m:t>1</m:t>
                    </m:r>
                  </m:oMath>
                </a14:m>
                <a:r>
                  <a:rPr lang="en-US" sz="2400" dirty="0"/>
                  <a:t> is a good time to resize.</a:t>
                </a:r>
              </a:p>
              <a:p>
                <a:pPr lvl="2"/>
                <a:endParaRPr lang="en-US" sz="2400" dirty="0"/>
              </a:p>
              <a:p>
                <a:pPr lvl="1"/>
                <a:endParaRPr lang="en-US" sz="2800" dirty="0"/>
              </a:p>
              <a:p>
                <a:endParaRPr lang="en-US" sz="2800" dirty="0"/>
              </a:p>
              <a:p>
                <a:endParaRPr lang="en-US" sz="2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74" t="-1828"/>
                </a:stretch>
              </a:blipFill>
            </p:spPr>
            <p:txBody>
              <a:bodyPr/>
              <a:lstStyle/>
              <a:p>
                <a:r>
                  <a:rPr lang="en-US">
                    <a:noFill/>
                  </a:rPr>
                  <a:t> </a:t>
                </a:r>
              </a:p>
            </p:txBody>
          </p:sp>
        </mc:Fallback>
      </mc:AlternateContent>
    </p:spTree>
    <p:extLst>
      <p:ext uri="{BB962C8B-B14F-4D97-AF65-F5344CB8AC3E}">
        <p14:creationId xmlns:p14="http://schemas.microsoft.com/office/powerpoint/2010/main" val="4236902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r>
                  <a:rPr lang="en-US" sz="2800" dirty="0"/>
                  <a:t>What are the running times for: </a:t>
                </a:r>
                <a:endParaRPr lang="en-US" sz="2800" dirty="0">
                  <a:latin typeface="Courier New" panose="02070309020205020404" pitchFamily="49" charset="0"/>
                  <a:cs typeface="Courier New" panose="02070309020205020404" pitchFamily="49" charset="0"/>
                </a:endParaRPr>
              </a:p>
              <a:p>
                <a:r>
                  <a:rPr lang="en-US" sz="2800" dirty="0">
                    <a:latin typeface="Courier New" panose="02070309020205020404" pitchFamily="49" charset="0"/>
                    <a:cs typeface="Courier New" panose="02070309020205020404" pitchFamily="49" charset="0"/>
                  </a:rPr>
                  <a:t>insert</a:t>
                </a:r>
              </a:p>
              <a:p>
                <a:pPr marL="0" indent="0">
                  <a:buNone/>
                </a:pPr>
                <a:r>
                  <a:rPr lang="en-US" sz="2400" dirty="0">
                    <a:latin typeface="+mn-lt"/>
                    <a:cs typeface="Courier New" panose="02070309020205020404" pitchFamily="49" charset="0"/>
                  </a:rPr>
                  <a:t>	</a:t>
                </a:r>
                <a:r>
                  <a:rPr lang="en-US" sz="2600" dirty="0">
                    <a:latin typeface="+mn-lt"/>
                    <a:cs typeface="Courier New" panose="02070309020205020404" pitchFamily="49" charset="0"/>
                  </a:rPr>
                  <a:t>Best: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0" indent="0">
                  <a:buNone/>
                </a:pPr>
                <a:r>
                  <a:rPr lang="en-US" sz="2600" dirty="0">
                    <a:latin typeface="+mn-lt"/>
                    <a:cs typeface="Courier New" panose="02070309020205020404" pitchFamily="49" charset="0"/>
                  </a:rPr>
                  <a:t>	Worst: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r>
                  <a:rPr lang="en-US" sz="2600" dirty="0">
                    <a:latin typeface="+mn-lt"/>
                    <a:cs typeface="Courier New" panose="02070309020205020404" pitchFamily="49" charset="0"/>
                  </a:rPr>
                  <a:t> </a:t>
                </a:r>
                <a:r>
                  <a:rPr lang="en-US" dirty="0">
                    <a:latin typeface="Segoe UI" panose="020B0502040204020203" pitchFamily="34" charset="0"/>
                    <a:cs typeface="Segoe UI" panose="020B0502040204020203" pitchFamily="34" charset="0"/>
                  </a:rPr>
                  <a:t>(if insertions are always at the end of the linked list)</a:t>
                </a:r>
              </a:p>
              <a:p>
                <a:r>
                  <a:rPr lang="en-US" sz="2800" dirty="0">
                    <a:latin typeface="Courier New" panose="02070309020205020404" pitchFamily="49" charset="0"/>
                    <a:cs typeface="Courier New" panose="02070309020205020404" pitchFamily="49" charset="0"/>
                  </a:rPr>
                  <a:t>find</a:t>
                </a:r>
              </a:p>
              <a:p>
                <a:pPr marL="0" indent="0">
                  <a:buNone/>
                </a:pPr>
                <a:r>
                  <a:rPr lang="en-US" sz="2600" dirty="0">
                    <a:latin typeface="+mn-lt"/>
                    <a:cs typeface="Courier New" panose="02070309020205020404" pitchFamily="49" charset="0"/>
                  </a:rPr>
                  <a:t>	Best: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0" indent="0">
                  <a:buNone/>
                </a:pPr>
                <a:r>
                  <a:rPr lang="en-US" sz="2600" dirty="0">
                    <a:latin typeface="+mn-lt"/>
                    <a:cs typeface="Courier New" panose="02070309020205020404" pitchFamily="49" charset="0"/>
                  </a:rPr>
                  <a:t>	Worst: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endParaRPr lang="en-US" sz="2600" dirty="0">
                  <a:latin typeface="+mn-lt"/>
                  <a:cs typeface="Courier New" panose="02070309020205020404" pitchFamily="49" charset="0"/>
                </a:endParaRPr>
              </a:p>
              <a:p>
                <a:pPr marL="0" indent="0">
                  <a:buNone/>
                </a:pPr>
                <a:r>
                  <a:rPr lang="en-US" sz="2800" dirty="0">
                    <a:latin typeface="Courier New" panose="02070309020205020404" pitchFamily="49" charset="0"/>
                    <a:cs typeface="Courier New" panose="02070309020205020404" pitchFamily="49" charset="0"/>
                  </a:rPr>
                  <a:t> delete </a:t>
                </a:r>
              </a:p>
              <a:p>
                <a:pPr marL="0" indent="0">
                  <a:buNone/>
                </a:pPr>
                <a:r>
                  <a:rPr lang="en-US" sz="2800" dirty="0">
                    <a:latin typeface="Courier New" panose="02070309020205020404" pitchFamily="49" charset="0"/>
                    <a:cs typeface="Courier New" panose="02070309020205020404" pitchFamily="49" charset="0"/>
                  </a:rPr>
                  <a:t>	</a:t>
                </a:r>
                <a:r>
                  <a:rPr lang="en-US" sz="2600" dirty="0">
                    <a:latin typeface="+mn-lt"/>
                    <a:cs typeface="Courier New" panose="02070309020205020404" pitchFamily="49" charset="0"/>
                  </a:rPr>
                  <a:t>Best: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(1)</m:t>
                    </m:r>
                  </m:oMath>
                </a14:m>
                <a:endParaRPr lang="en-US" sz="2600" dirty="0">
                  <a:latin typeface="+mn-lt"/>
                  <a:cs typeface="Courier New" panose="02070309020205020404" pitchFamily="49" charset="0"/>
                </a:endParaRPr>
              </a:p>
              <a:p>
                <a:pPr marL="128016" lvl="1" indent="0">
                  <a:buNone/>
                </a:pPr>
                <a:r>
                  <a:rPr lang="en-US" sz="2600" dirty="0">
                    <a:latin typeface="+mn-lt"/>
                    <a:cs typeface="Courier New" panose="02070309020205020404" pitchFamily="49" charset="0"/>
                  </a:rPr>
                  <a:t>	Worst: </a:t>
                </a:r>
                <a14:m>
                  <m:oMath xmlns:m="http://schemas.openxmlformats.org/officeDocument/2006/math">
                    <m:r>
                      <a:rPr lang="en-US" sz="2600" b="0" i="1" smtClean="0">
                        <a:latin typeface="Cambria Math" panose="02040503050406030204" pitchFamily="18" charset="0"/>
                        <a:cs typeface="Courier New" panose="02070309020205020404" pitchFamily="49" charset="0"/>
                      </a:rPr>
                      <m:t>𝑂</m:t>
                    </m:r>
                    <m:r>
                      <a:rPr lang="en-US" sz="2600" b="0" i="1" smtClean="0">
                        <a:latin typeface="Cambria Math" panose="02040503050406030204" pitchFamily="18" charset="0"/>
                        <a:cs typeface="Courier New" panose="02070309020205020404" pitchFamily="49" charset="0"/>
                      </a:rPr>
                      <m:t>(</m:t>
                    </m:r>
                    <m:r>
                      <a:rPr lang="en-US" sz="2600" b="0" i="1" smtClean="0">
                        <a:latin typeface="Cambria Math" panose="02040503050406030204" pitchFamily="18" charset="0"/>
                        <a:cs typeface="Courier New" panose="02070309020205020404" pitchFamily="49" charset="0"/>
                      </a:rPr>
                      <m:t>𝑛</m:t>
                    </m:r>
                    <m:r>
                      <a:rPr lang="en-US" sz="2600" b="0" i="1" smtClean="0">
                        <a:latin typeface="Cambria Math" panose="02040503050406030204" pitchFamily="18" charset="0"/>
                        <a:cs typeface="Courier New" panose="02070309020205020404" pitchFamily="49" charset="0"/>
                      </a:rPr>
                      <m:t>)</m:t>
                    </m:r>
                  </m:oMath>
                </a14:m>
                <a:endParaRPr lang="en-US" sz="2600" dirty="0">
                  <a:latin typeface="+mn-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454" t="-2611"/>
                </a:stretch>
              </a:blipFill>
            </p:spPr>
            <p:txBody>
              <a:bodyPr/>
              <a:lstStyle/>
              <a:p>
                <a:r>
                  <a:rPr lang="en-US">
                    <a:noFill/>
                  </a:rPr>
                  <a:t> </a:t>
                </a:r>
              </a:p>
            </p:txBody>
          </p:sp>
        </mc:Fallback>
      </mc:AlternateContent>
      <p:sp>
        <p:nvSpPr>
          <p:cNvPr id="2" name="Title 1"/>
          <p:cNvSpPr>
            <a:spLocks noGrp="1"/>
          </p:cNvSpPr>
          <p:nvPr>
            <p:ph type="title"/>
          </p:nvPr>
        </p:nvSpPr>
        <p:spPr/>
        <p:txBody>
          <a:bodyPr/>
          <a:lstStyle/>
          <a:p>
            <a:r>
              <a:rPr lang="en-US" dirty="0"/>
              <a:t>Separate chaining: Running Times</a:t>
            </a:r>
          </a:p>
        </p:txBody>
      </p:sp>
      <p:sp>
        <p:nvSpPr>
          <p:cNvPr id="5" name="Footer Placeholder 3">
            <a:extLst>
              <a:ext uri="{FF2B5EF4-FFF2-40B4-BE49-F238E27FC236}">
                <a16:creationId xmlns:a16="http://schemas.microsoft.com/office/drawing/2014/main" id="{F01335D7-9A1E-BF42-A1A5-B6467B5440AE}"/>
              </a:ext>
            </a:extLst>
          </p:cNvPr>
          <p:cNvSpPr>
            <a:spLocks noGrp="1"/>
          </p:cNvSpPr>
          <p:nvPr>
            <p:ph type="ftr" sz="quarter" idx="11"/>
          </p:nvPr>
        </p:nvSpPr>
        <p:spPr/>
        <p:txBody>
          <a:bodyPr/>
          <a:lstStyle/>
          <a:p>
            <a:r>
              <a:rPr lang="en-US" dirty="0"/>
              <a:t>CSE 332 SU 18 </a:t>
            </a:r>
            <a:r>
              <a:rPr lang="mr-IN" dirty="0"/>
              <a:t>–</a:t>
            </a:r>
            <a:r>
              <a:rPr lang="en-US" dirty="0"/>
              <a:t> Robbie weber</a:t>
            </a:r>
          </a:p>
        </p:txBody>
      </p:sp>
    </p:spTree>
    <p:extLst>
      <p:ext uri="{BB962C8B-B14F-4D97-AF65-F5344CB8AC3E}">
        <p14:creationId xmlns:p14="http://schemas.microsoft.com/office/powerpoint/2010/main" val="260564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Linear probing: Average-case insert </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lnSpcReduction="10000"/>
              </a:bodyPr>
              <a:lstStyle/>
              <a:p>
                <a:r>
                  <a:rPr lang="en-US" sz="2800" dirty="0"/>
                  <a:t>If </a:t>
                </a:r>
                <a14:m>
                  <m:oMath xmlns:m="http://schemas.openxmlformats.org/officeDocument/2006/math">
                    <m:r>
                      <a:rPr lang="en-US" sz="2800" b="0" i="1" smtClean="0">
                        <a:latin typeface="Cambria Math" panose="02040503050406030204" pitchFamily="18" charset="0"/>
                      </a:rPr>
                      <m:t>𝜆</m:t>
                    </m:r>
                    <m:r>
                      <a:rPr lang="en-US" sz="2800" b="0" i="1" smtClean="0">
                        <a:latin typeface="Cambria Math" panose="02040503050406030204" pitchFamily="18" charset="0"/>
                      </a:rPr>
                      <m:t>&lt;1</m:t>
                    </m:r>
                  </m:oMath>
                </a14:m>
                <a:r>
                  <a:rPr lang="en-US" sz="2800" dirty="0"/>
                  <a:t> we’ll find a spot eventually.</a:t>
                </a:r>
              </a:p>
              <a:p>
                <a:r>
                  <a:rPr lang="en-US" sz="2800" dirty="0"/>
                  <a:t>What’s the average running time?</a:t>
                </a:r>
              </a:p>
              <a:p>
                <a:endParaRPr lang="en-US" sz="2800" dirty="0"/>
              </a:p>
              <a:p>
                <a:endParaRPr lang="en-US" sz="2800" dirty="0"/>
              </a:p>
              <a:p>
                <a:endParaRPr lang="en-US" sz="2800" dirty="0"/>
              </a:p>
              <a:p>
                <a:r>
                  <a:rPr lang="en-US" sz="2800" dirty="0"/>
                  <a:t>If find is unsuccessful: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2</m:t>
                        </m:r>
                      </m:den>
                    </m:f>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m:t>
                            </m:r>
                          </m:num>
                          <m:den>
                            <m:sSup>
                              <m:sSupPr>
                                <m:ctrlPr>
                                  <a:rPr lang="en-US" sz="2800" b="0" i="1" smtClean="0">
                                    <a:latin typeface="Cambria Math" panose="02040503050406030204" pitchFamily="18" charset="0"/>
                                  </a:rPr>
                                </m:ctrlPr>
                              </m:sSupPr>
                              <m:e>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𝜆</m:t>
                                    </m:r>
                                  </m:e>
                                </m:d>
                              </m:e>
                              <m:sup>
                                <m:r>
                                  <a:rPr lang="en-US" sz="2800" b="0" i="1" smtClean="0">
                                    <a:latin typeface="Cambria Math" panose="02040503050406030204" pitchFamily="18" charset="0"/>
                                  </a:rPr>
                                  <m:t>2</m:t>
                                </m:r>
                              </m:sup>
                            </m:sSup>
                          </m:den>
                        </m:f>
                      </m:e>
                    </m:d>
                  </m:oMath>
                </a14:m>
                <a:endParaRPr lang="en-US" sz="2800" dirty="0"/>
              </a:p>
              <a:p>
                <a:r>
                  <a:rPr lang="en-US" sz="2800" dirty="0"/>
                  <a:t>If find is successful: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2</m:t>
                        </m:r>
                      </m:den>
                    </m:f>
                    <m:d>
                      <m:dPr>
                        <m:ctrlPr>
                          <a:rPr lang="en-US" sz="2800" i="1">
                            <a:latin typeface="Cambria Math" panose="02040503050406030204" pitchFamily="18" charset="0"/>
                          </a:rPr>
                        </m:ctrlPr>
                      </m:dPr>
                      <m:e>
                        <m:r>
                          <a:rPr lang="en-US" sz="2800" i="1">
                            <a:latin typeface="Cambria Math" panose="02040503050406030204" pitchFamily="18" charset="0"/>
                          </a:rPr>
                          <m:t>1+</m:t>
                        </m:r>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b="0" i="1" smtClean="0">
                                <a:latin typeface="Cambria Math" panose="02040503050406030204" pitchFamily="18" charset="0"/>
                              </a:rPr>
                              <m:t>(1−</m:t>
                            </m:r>
                            <m:r>
                              <a:rPr lang="en-US" sz="2800" b="0" i="1" smtClean="0">
                                <a:latin typeface="Cambria Math" panose="02040503050406030204" pitchFamily="18" charset="0"/>
                              </a:rPr>
                              <m:t>𝜆</m:t>
                            </m:r>
                            <m:r>
                              <a:rPr lang="en-US" sz="2800" b="0" i="1" smtClean="0">
                                <a:latin typeface="Cambria Math" panose="02040503050406030204" pitchFamily="18" charset="0"/>
                              </a:rPr>
                              <m:t>)</m:t>
                            </m:r>
                          </m:den>
                        </m:f>
                      </m:e>
                    </m:d>
                  </m:oMath>
                </a14:m>
                <a:endParaRPr lang="en-US" sz="2800" dirty="0"/>
              </a:p>
              <a:p>
                <a:r>
                  <a:rPr lang="en-US" sz="2800" dirty="0"/>
                  <a:t>We won’t ask you to prove these</a:t>
                </a: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567" t="-26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682331" y="2468623"/>
                <a:ext cx="8072372"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400" dirty="0"/>
                  <a:t>for any pair of elements x, y </a:t>
                </a:r>
              </a:p>
              <a:p>
                <a:r>
                  <a:rPr lang="en-US" sz="2400" dirty="0"/>
                  <a:t>the probability that h(x) = h(y) is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i="1">
                            <a:latin typeface="Cambria Math" panose="02040503050406030204" pitchFamily="18" charset="0"/>
                          </a:rPr>
                          <m:t>𝑇𝑎𝑏𝑙𝑒𝑆𝑖𝑧𝑒</m:t>
                        </m:r>
                      </m:den>
                    </m:f>
                  </m:oMath>
                </a14:m>
                <a:r>
                  <a:rPr lang="en-US" sz="2400" dirty="0"/>
                  <a:t> </a:t>
                </a:r>
              </a:p>
            </p:txBody>
          </p:sp>
        </mc:Choice>
        <mc:Fallback xmlns="">
          <p:sp>
            <p:nvSpPr>
              <p:cNvPr id="4" name="Rectangle 3"/>
              <p:cNvSpPr>
                <a:spLocks noRot="1" noChangeAspect="1" noMove="1" noResize="1" noEditPoints="1" noAdjustHandles="1" noChangeArrowheads="1" noChangeShapeType="1" noTextEdit="1"/>
              </p:cNvSpPr>
              <p:nvPr/>
            </p:nvSpPr>
            <p:spPr>
              <a:xfrm>
                <a:off x="682331" y="2468623"/>
                <a:ext cx="8072372" cy="1485900"/>
              </a:xfrm>
              <a:prstGeom prst="rect">
                <a:avLst/>
              </a:prstGeom>
              <a:blipFill>
                <a:blip r:embed="rId3"/>
                <a:stretch>
                  <a:fillRect l="-1101"/>
                </a:stretch>
              </a:blipFill>
              <a:ln>
                <a:noFill/>
              </a:ln>
            </p:spPr>
            <p:txBody>
              <a:bodyPr/>
              <a:lstStyle/>
              <a:p>
                <a:r>
                  <a:rPr lang="en-US">
                    <a:noFill/>
                  </a:rPr>
                  <a:t> </a:t>
                </a:r>
              </a:p>
            </p:txBody>
          </p:sp>
        </mc:Fallback>
      </mc:AlternateContent>
      <p:sp>
        <p:nvSpPr>
          <p:cNvPr id="5" name="Rectangle 4"/>
          <p:cNvSpPr/>
          <p:nvPr/>
        </p:nvSpPr>
        <p:spPr>
          <a:xfrm>
            <a:off x="682331" y="2468623"/>
            <a:ext cx="807237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Uniform Hashing Assumption</a:t>
            </a:r>
          </a:p>
        </p:txBody>
      </p:sp>
      <p:sp>
        <p:nvSpPr>
          <p:cNvPr id="6" name="Footer Placeholder 3">
            <a:extLst>
              <a:ext uri="{FF2B5EF4-FFF2-40B4-BE49-F238E27FC236}">
                <a16:creationId xmlns:a16="http://schemas.microsoft.com/office/drawing/2014/main" id="{8BD669EE-EE71-F843-AB60-B61C3E88F761}"/>
              </a:ext>
            </a:extLst>
          </p:cNvPr>
          <p:cNvSpPr>
            <a:spLocks noGrp="1"/>
          </p:cNvSpPr>
          <p:nvPr>
            <p:ph type="ftr" sz="quarter" idx="11"/>
          </p:nvPr>
        </p:nvSpPr>
        <p:spPr>
          <a:xfrm>
            <a:off x="6053328" y="6521027"/>
            <a:ext cx="5486400" cy="274320"/>
          </a:xfrm>
        </p:spPr>
        <p:txBody>
          <a:bodyPr/>
          <a:lstStyle/>
          <a:p>
            <a:r>
              <a:rPr lang="en-US" dirty="0"/>
              <a:t>CSE 332 SU 18 </a:t>
            </a:r>
            <a:r>
              <a:rPr lang="mr-IN" dirty="0"/>
              <a:t>–</a:t>
            </a:r>
            <a:r>
              <a:rPr lang="en-US" dirty="0"/>
              <a:t> Robbie weber</a:t>
            </a:r>
          </a:p>
        </p:txBody>
      </p:sp>
    </p:spTree>
    <p:extLst>
      <p:ext uri="{BB962C8B-B14F-4D97-AF65-F5344CB8AC3E}">
        <p14:creationId xmlns:p14="http://schemas.microsoft.com/office/powerpoint/2010/main" val="98234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BE20D-AA6E-4216-9468-3A44A3C668A8}"/>
              </a:ext>
            </a:extLst>
          </p:cNvPr>
          <p:cNvSpPr>
            <a:spLocks noGrp="1"/>
          </p:cNvSpPr>
          <p:nvPr>
            <p:ph type="title"/>
          </p:nvPr>
        </p:nvSpPr>
        <p:spPr/>
        <p:txBody>
          <a:bodyPr/>
          <a:lstStyle/>
          <a:p>
            <a:r>
              <a:rPr lang="en-US" dirty="0">
                <a:solidFill>
                  <a:srgbClr val="4C3282"/>
                </a:solidFill>
              </a:rPr>
              <a:t>Summary</a:t>
            </a:r>
          </a:p>
        </p:txBody>
      </p:sp>
      <p:sp>
        <p:nvSpPr>
          <p:cNvPr id="3" name="Content Placeholder 2">
            <a:extLst>
              <a:ext uri="{FF2B5EF4-FFF2-40B4-BE49-F238E27FC236}">
                <a16:creationId xmlns:a16="http://schemas.microsoft.com/office/drawing/2014/main" id="{77DF2D02-3167-4F4D-81F0-32389BEBA8D7}"/>
              </a:ext>
            </a:extLst>
          </p:cNvPr>
          <p:cNvSpPr>
            <a:spLocks noGrp="1"/>
          </p:cNvSpPr>
          <p:nvPr>
            <p:ph idx="1"/>
          </p:nvPr>
        </p:nvSpPr>
        <p:spPr/>
        <p:txBody>
          <a:bodyPr/>
          <a:lstStyle/>
          <a:p>
            <a:r>
              <a:rPr lang="en-US" dirty="0"/>
              <a:t>1. Pick a hash function to:</a:t>
            </a:r>
          </a:p>
          <a:p>
            <a:pPr lvl="1"/>
            <a:r>
              <a:rPr lang="en-US" dirty="0"/>
              <a:t>Avoid collisions</a:t>
            </a:r>
          </a:p>
          <a:p>
            <a:pPr lvl="1"/>
            <a:r>
              <a:rPr lang="en-US" dirty="0"/>
              <a:t>Uniformly distribute data</a:t>
            </a:r>
          </a:p>
          <a:p>
            <a:pPr lvl="1"/>
            <a:r>
              <a:rPr lang="en-US" dirty="0"/>
              <a:t>Reduce hash computational costs</a:t>
            </a:r>
          </a:p>
          <a:p>
            <a:r>
              <a:rPr lang="en-US" dirty="0"/>
              <a:t>2. Pick a collision strategy</a:t>
            </a:r>
          </a:p>
          <a:p>
            <a:pPr lvl="1"/>
            <a:r>
              <a:rPr lang="en-US" dirty="0"/>
              <a:t>Chaining</a:t>
            </a:r>
          </a:p>
          <a:p>
            <a:pPr lvl="2"/>
            <a:r>
              <a:rPr lang="en-US" dirty="0"/>
              <a:t>LinkedList</a:t>
            </a:r>
          </a:p>
          <a:p>
            <a:pPr lvl="2"/>
            <a:r>
              <a:rPr lang="en-US" dirty="0"/>
              <a:t>AVL Tree</a:t>
            </a:r>
          </a:p>
          <a:p>
            <a:pPr lvl="1"/>
            <a:r>
              <a:rPr lang="en-US" dirty="0"/>
              <a:t>Probing</a:t>
            </a:r>
          </a:p>
          <a:p>
            <a:pPr lvl="2"/>
            <a:r>
              <a:rPr lang="en-US" dirty="0"/>
              <a:t>Linear</a:t>
            </a:r>
          </a:p>
          <a:p>
            <a:pPr lvl="2"/>
            <a:r>
              <a:rPr lang="en-US" dirty="0"/>
              <a:t>Quadratic</a:t>
            </a:r>
          </a:p>
          <a:p>
            <a:pPr lvl="1"/>
            <a:r>
              <a:rPr lang="en-US" dirty="0"/>
              <a:t>Double Hashing</a:t>
            </a:r>
          </a:p>
          <a:p>
            <a:pPr marL="310896" lvl="2" indent="0">
              <a:buNone/>
            </a:pPr>
            <a:endParaRPr lang="en-US" dirty="0"/>
          </a:p>
        </p:txBody>
      </p:sp>
      <p:sp>
        <p:nvSpPr>
          <p:cNvPr id="4" name="Footer Placeholder 3">
            <a:extLst>
              <a:ext uri="{FF2B5EF4-FFF2-40B4-BE49-F238E27FC236}">
                <a16:creationId xmlns:a16="http://schemas.microsoft.com/office/drawing/2014/main" id="{EFF1662B-944E-4366-A1A7-C42104B59F48}"/>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13C3135-B42E-4D85-97BE-78F180461EEF}"/>
              </a:ext>
            </a:extLst>
          </p:cNvPr>
          <p:cNvSpPr>
            <a:spLocks noGrp="1"/>
          </p:cNvSpPr>
          <p:nvPr>
            <p:ph type="sldNum" sz="quarter" idx="12"/>
          </p:nvPr>
        </p:nvSpPr>
        <p:spPr/>
        <p:txBody>
          <a:bodyPr/>
          <a:lstStyle/>
          <a:p>
            <a:fld id="{659665DE-58FC-41F4-AC58-2C90A5E00527}" type="slidenum">
              <a:rPr lang="en-US" smtClean="0"/>
              <a:t>14</a:t>
            </a:fld>
            <a:endParaRPr lang="en-US"/>
          </a:p>
        </p:txBody>
      </p:sp>
      <p:sp>
        <p:nvSpPr>
          <p:cNvPr id="6" name="TextBox 5">
            <a:extLst>
              <a:ext uri="{FF2B5EF4-FFF2-40B4-BE49-F238E27FC236}">
                <a16:creationId xmlns:a16="http://schemas.microsoft.com/office/drawing/2014/main" id="{8506BEE3-98A8-4471-B5D6-DAA324D4B429}"/>
              </a:ext>
            </a:extLst>
          </p:cNvPr>
          <p:cNvSpPr txBox="1"/>
          <p:nvPr/>
        </p:nvSpPr>
        <p:spPr>
          <a:xfrm>
            <a:off x="2372591" y="3348990"/>
            <a:ext cx="4585999" cy="646331"/>
          </a:xfrm>
          <a:prstGeom prst="rect">
            <a:avLst/>
          </a:prstGeom>
          <a:noFill/>
          <a:ln>
            <a:solidFill>
              <a:srgbClr val="4C3282"/>
            </a:solidFill>
          </a:ln>
        </p:spPr>
        <p:txBody>
          <a:bodyPr wrap="none" rtlCol="0">
            <a:spAutoFit/>
          </a:bodyPr>
          <a:lstStyle/>
          <a:p>
            <a:r>
              <a:rPr lang="en-US" dirty="0"/>
              <a:t>No clustering</a:t>
            </a:r>
          </a:p>
          <a:p>
            <a:r>
              <a:rPr lang="en-US" dirty="0"/>
              <a:t>Potentially more “compact” (λ can be higher)</a:t>
            </a:r>
          </a:p>
        </p:txBody>
      </p:sp>
      <p:sp>
        <p:nvSpPr>
          <p:cNvPr id="7" name="TextBox 6">
            <a:extLst>
              <a:ext uri="{FF2B5EF4-FFF2-40B4-BE49-F238E27FC236}">
                <a16:creationId xmlns:a16="http://schemas.microsoft.com/office/drawing/2014/main" id="{53AC20F1-9C0C-4AD1-8344-8E3ADBCB729E}"/>
              </a:ext>
            </a:extLst>
          </p:cNvPr>
          <p:cNvSpPr txBox="1"/>
          <p:nvPr/>
        </p:nvSpPr>
        <p:spPr>
          <a:xfrm>
            <a:off x="2818361" y="4229011"/>
            <a:ext cx="7397474" cy="923330"/>
          </a:xfrm>
          <a:prstGeom prst="rect">
            <a:avLst/>
          </a:prstGeom>
          <a:noFill/>
          <a:ln>
            <a:solidFill>
              <a:srgbClr val="4C3282"/>
            </a:solidFill>
          </a:ln>
        </p:spPr>
        <p:txBody>
          <a:bodyPr wrap="none" rtlCol="0">
            <a:spAutoFit/>
          </a:bodyPr>
          <a:lstStyle/>
          <a:p>
            <a:r>
              <a:rPr lang="en-US" dirty="0"/>
              <a:t>Managing clustering can be tricky</a:t>
            </a:r>
          </a:p>
          <a:p>
            <a:r>
              <a:rPr lang="en-US" dirty="0"/>
              <a:t>Less compact (keep </a:t>
            </a:r>
            <a:r>
              <a:rPr lang="el-GR" dirty="0"/>
              <a:t>λ</a:t>
            </a:r>
            <a:r>
              <a:rPr lang="en-US" dirty="0"/>
              <a:t> &lt; ½)</a:t>
            </a:r>
          </a:p>
          <a:p>
            <a:r>
              <a:rPr lang="en-US" dirty="0"/>
              <a:t>Array lookups tend to be a constant factor faster than traversing pointers</a:t>
            </a:r>
          </a:p>
        </p:txBody>
      </p:sp>
    </p:spTree>
    <p:extLst>
      <p:ext uri="{BB962C8B-B14F-4D97-AF65-F5344CB8AC3E}">
        <p14:creationId xmlns:p14="http://schemas.microsoft.com/office/powerpoint/2010/main" val="55177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Separate Chaining</a:t>
                </a:r>
              </a:p>
              <a:p>
                <a:pPr lvl="1"/>
                <a:r>
                  <a:rPr lang="en-US" sz="2400" dirty="0"/>
                  <a:t>Easy to implement</a:t>
                </a:r>
              </a:p>
              <a:p>
                <a:pPr lvl="1"/>
                <a:r>
                  <a:rPr lang="en-US" sz="2400" dirty="0"/>
                  <a:t>Running times </a:t>
                </a:r>
                <a14:m>
                  <m:oMath xmlns:m="http://schemas.openxmlformats.org/officeDocument/2006/math">
                    <m:r>
                      <a:rPr lang="en-US" sz="2400" b="0" i="1" smtClean="0">
                        <a:latin typeface="Cambria Math" panose="02040503050406030204" pitchFamily="18" charset="0"/>
                      </a:rPr>
                      <m:t>𝑂</m:t>
                    </m:r>
                    <m:r>
                      <a:rPr lang="en-US" sz="2400" b="0" i="1" smtClean="0">
                        <a:latin typeface="Cambria Math" panose="02040503050406030204" pitchFamily="18" charset="0"/>
                      </a:rPr>
                      <m:t>(1+</m:t>
                    </m:r>
                    <m:r>
                      <a:rPr lang="en-US" sz="2400" b="0" i="1" smtClean="0">
                        <a:latin typeface="Cambria Math" panose="02040503050406030204" pitchFamily="18" charset="0"/>
                      </a:rPr>
                      <m:t>𝜆</m:t>
                    </m:r>
                    <m:r>
                      <a:rPr lang="en-US" sz="2400" b="0" i="1" smtClean="0">
                        <a:latin typeface="Cambria Math" panose="02040503050406030204" pitchFamily="18" charset="0"/>
                      </a:rPr>
                      <m:t>)</m:t>
                    </m:r>
                  </m:oMath>
                </a14:m>
                <a:endParaRPr lang="en-US" sz="2400" dirty="0"/>
              </a:p>
              <a:p>
                <a:r>
                  <a:rPr lang="en-US" sz="2800" dirty="0"/>
                  <a:t>Open Addressing</a:t>
                </a:r>
              </a:p>
              <a:p>
                <a:pPr lvl="1"/>
                <a:r>
                  <a:rPr lang="en-US" sz="2400" dirty="0"/>
                  <a:t>Uses less memory.</a:t>
                </a:r>
              </a:p>
              <a:p>
                <a:pPr lvl="1"/>
                <a:r>
                  <a:rPr lang="en-US" sz="2400" dirty="0"/>
                  <a:t>Various schemes:</a:t>
                </a:r>
                <a:endParaRPr lang="en-US" sz="2000" dirty="0"/>
              </a:p>
              <a:p>
                <a:pPr lvl="1"/>
                <a:r>
                  <a:rPr lang="en-US" sz="2400" dirty="0"/>
                  <a:t>Linear Probing – easiest, but need to resize most frequently</a:t>
                </a:r>
              </a:p>
              <a:p>
                <a:pPr lvl="1"/>
                <a:r>
                  <a:rPr lang="en-US" sz="2400" dirty="0"/>
                  <a:t>Quadratic Probing – middle ground</a:t>
                </a:r>
              </a:p>
              <a:p>
                <a:pPr lvl="1"/>
                <a:r>
                  <a:rPr lang="en-US" sz="2400" dirty="0"/>
                  <a:t>Double Hashing – need a whole new hash function, but low chance of clustering.</a:t>
                </a:r>
              </a:p>
              <a:p>
                <a:r>
                  <a:rPr lang="en-US" sz="2800" dirty="0"/>
                  <a:t>Which you use depends on your application and what you’re worried about.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708"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286923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69930A8-F418-734C-A943-F8FA46CC1363}"/>
              </a:ext>
            </a:extLst>
          </p:cNvPr>
          <p:cNvSpPr>
            <a:spLocks noGrp="1"/>
          </p:cNvSpPr>
          <p:nvPr>
            <p:ph idx="1"/>
          </p:nvPr>
        </p:nvSpPr>
        <p:spPr>
          <a:xfrm>
            <a:off x="575239" y="1463857"/>
            <a:ext cx="11528353" cy="4845504"/>
          </a:xfrm>
        </p:spPr>
        <p:txBody>
          <a:bodyPr>
            <a:normAutofit fontScale="92500" lnSpcReduction="10000"/>
          </a:bodyPr>
          <a:lstStyle/>
          <a:p>
            <a:r>
              <a:rPr lang="en-US" dirty="0"/>
              <a:t>- Cryptographic hash functions: Hash functions with some additional properties</a:t>
            </a:r>
          </a:p>
          <a:p>
            <a:pPr lvl="1"/>
            <a:r>
              <a:rPr lang="en-US" dirty="0"/>
              <a:t>Commonly used in practice: SHA-1, SHA-265</a:t>
            </a:r>
          </a:p>
          <a:p>
            <a:pPr lvl="1"/>
            <a:r>
              <a:rPr lang="en-US" dirty="0"/>
              <a:t>To verify file integrity. When you share a large file with someone, how do you know that the other person got the exact same file? Just compare hash of the file on both ends. Used by file sharing services (Google Drive, Dropbox)</a:t>
            </a:r>
          </a:p>
          <a:p>
            <a:pPr lvl="1"/>
            <a:r>
              <a:rPr lang="en-US" dirty="0"/>
              <a:t>For password verification: Storing passwords in plaintext is insecure. So your passwords are stored as a hash.</a:t>
            </a:r>
          </a:p>
          <a:p>
            <a:pPr lvl="1"/>
            <a:r>
              <a:rPr lang="en-US" dirty="0"/>
              <a:t>For Digital signature</a:t>
            </a:r>
          </a:p>
          <a:p>
            <a:pPr lvl="1"/>
            <a:r>
              <a:rPr lang="en-US" dirty="0"/>
              <a:t>Lots of other crypto applications</a:t>
            </a:r>
          </a:p>
          <a:p>
            <a:r>
              <a:rPr lang="en-US" dirty="0"/>
              <a:t>- Finding similar records: Records with similar but not identical keys</a:t>
            </a:r>
          </a:p>
          <a:p>
            <a:pPr lvl="1"/>
            <a:r>
              <a:rPr lang="en-US" dirty="0"/>
              <a:t>Spelling suggestion/corrector applications</a:t>
            </a:r>
          </a:p>
          <a:p>
            <a:pPr lvl="1"/>
            <a:r>
              <a:rPr lang="en-US" dirty="0"/>
              <a:t>Audio/video fingerprinting</a:t>
            </a:r>
          </a:p>
          <a:p>
            <a:pPr lvl="1"/>
            <a:r>
              <a:rPr lang="en-US" dirty="0"/>
              <a:t>Clustering</a:t>
            </a:r>
          </a:p>
          <a:p>
            <a:r>
              <a:rPr lang="en-US" dirty="0"/>
              <a:t>- Finding similar substrings in a large collection of strings</a:t>
            </a:r>
          </a:p>
          <a:p>
            <a:pPr lvl="1"/>
            <a:r>
              <a:rPr lang="en-US" dirty="0"/>
              <a:t>Genomic databases</a:t>
            </a:r>
          </a:p>
          <a:p>
            <a:pPr lvl="1"/>
            <a:r>
              <a:rPr lang="en-US" dirty="0"/>
              <a:t>Detecting plagiarism</a:t>
            </a:r>
          </a:p>
          <a:p>
            <a:r>
              <a:rPr lang="en-US" dirty="0"/>
              <a:t>- Geometric hashing: Widely used in computer graphics and computational geometry</a:t>
            </a:r>
          </a:p>
        </p:txBody>
      </p:sp>
      <p:sp>
        <p:nvSpPr>
          <p:cNvPr id="3" name="Title 2">
            <a:extLst>
              <a:ext uri="{FF2B5EF4-FFF2-40B4-BE49-F238E27FC236}">
                <a16:creationId xmlns:a16="http://schemas.microsoft.com/office/drawing/2014/main" id="{C7FCEE80-E411-C54F-BEAB-4C757B71C328}"/>
              </a:ext>
            </a:extLst>
          </p:cNvPr>
          <p:cNvSpPr>
            <a:spLocks noGrp="1"/>
          </p:cNvSpPr>
          <p:nvPr>
            <p:ph type="title"/>
          </p:nvPr>
        </p:nvSpPr>
        <p:spPr/>
        <p:txBody>
          <a:bodyPr/>
          <a:lstStyle/>
          <a:p>
            <a:r>
              <a:rPr lang="en-US" dirty="0"/>
              <a:t>Other applications of hashing</a:t>
            </a:r>
          </a:p>
        </p:txBody>
      </p:sp>
      <p:sp>
        <p:nvSpPr>
          <p:cNvPr id="4" name="Footer Placeholder 3">
            <a:extLst>
              <a:ext uri="{FF2B5EF4-FFF2-40B4-BE49-F238E27FC236}">
                <a16:creationId xmlns:a16="http://schemas.microsoft.com/office/drawing/2014/main" id="{B0134E0E-CF3A-0C45-8052-58F8822F316A}"/>
              </a:ext>
            </a:extLst>
          </p:cNvPr>
          <p:cNvSpPr>
            <a:spLocks noGrp="1"/>
          </p:cNvSpPr>
          <p:nvPr>
            <p:ph type="ftr" sz="quarter" idx="11"/>
          </p:nvPr>
        </p:nvSpPr>
        <p:spPr/>
        <p:txBody>
          <a:bodyPr/>
          <a:lstStyle/>
          <a:p>
            <a:r>
              <a:rPr lang="en-US"/>
              <a:t>CSE 373 AU 18 </a:t>
            </a:r>
            <a:r>
              <a:rPr lang="mr-IN"/>
              <a:t>–</a:t>
            </a:r>
            <a:r>
              <a:rPr lang="en-US"/>
              <a:t> Shri mare</a:t>
            </a:r>
            <a:endParaRPr lang="en-US" dirty="0"/>
          </a:p>
        </p:txBody>
      </p:sp>
      <p:sp>
        <p:nvSpPr>
          <p:cNvPr id="5" name="Slide Number Placeholder 4">
            <a:extLst>
              <a:ext uri="{FF2B5EF4-FFF2-40B4-BE49-F238E27FC236}">
                <a16:creationId xmlns:a16="http://schemas.microsoft.com/office/drawing/2014/main" id="{97595C82-5EF6-C84B-AD3F-17D33130637A}"/>
              </a:ext>
            </a:extLst>
          </p:cNvPr>
          <p:cNvSpPr>
            <a:spLocks noGrp="1"/>
          </p:cNvSpPr>
          <p:nvPr>
            <p:ph type="sldNum" sz="quarter" idx="12"/>
          </p:nvPr>
        </p:nvSpPr>
        <p:spPr/>
        <p:txBody>
          <a:bodyPr/>
          <a:lstStyle/>
          <a:p>
            <a:fld id="{659665DE-58FC-41F4-AC58-2C90A5E00527}" type="slidenum">
              <a:rPr lang="en-US" smtClean="0"/>
              <a:pPr/>
              <a:t>16</a:t>
            </a:fld>
            <a:endParaRPr lang="en-US"/>
          </a:p>
        </p:txBody>
      </p:sp>
    </p:spTree>
    <p:extLst>
      <p:ext uri="{BB962C8B-B14F-4D97-AF65-F5344CB8AC3E}">
        <p14:creationId xmlns:p14="http://schemas.microsoft.com/office/powerpoint/2010/main" val="1746857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2800" dirty="0"/>
                  <a:t>Hash Tables:</a:t>
                </a:r>
              </a:p>
              <a:p>
                <a:pPr lvl="1"/>
                <a:r>
                  <a:rPr lang="en-US" sz="2400" dirty="0"/>
                  <a:t>Efficient find, insert, delete </a:t>
                </a:r>
                <a:r>
                  <a:rPr lang="en-US" sz="2400" b="1" dirty="0"/>
                  <a:t>on average, under some assumptions</a:t>
                </a:r>
                <a:endParaRPr lang="en-US" sz="2400" dirty="0"/>
              </a:p>
              <a:p>
                <a:pPr lvl="1"/>
                <a:r>
                  <a:rPr lang="en-US" sz="2400" dirty="0"/>
                  <a:t>Items not in sorted order</a:t>
                </a:r>
              </a:p>
              <a:p>
                <a:pPr lvl="1"/>
                <a:r>
                  <a:rPr lang="en-US" sz="2400" dirty="0"/>
                  <a:t>Tons of real world uses</a:t>
                </a:r>
              </a:p>
              <a:p>
                <a:pPr lvl="1"/>
                <a:r>
                  <a:rPr lang="en-US" sz="2400" dirty="0"/>
                  <a:t>…and really popular in tech interview questions. </a:t>
                </a:r>
              </a:p>
              <a:p>
                <a:r>
                  <a:rPr lang="en-US" sz="2800" dirty="0"/>
                  <a:t>Need to pick a good hash function.</a:t>
                </a:r>
              </a:p>
              <a:p>
                <a:pPr lvl="1"/>
                <a:r>
                  <a:rPr lang="en-US" sz="2400" dirty="0"/>
                  <a:t>Have someone else do this if possible.</a:t>
                </a:r>
              </a:p>
              <a:p>
                <a:pPr lvl="1"/>
                <a:r>
                  <a:rPr lang="en-US" sz="2400" dirty="0"/>
                  <a:t>Balance getting a good distribution and speed of calculation.</a:t>
                </a:r>
              </a:p>
              <a:p>
                <a:r>
                  <a:rPr lang="en-US" sz="2800" dirty="0"/>
                  <a:t>Resizing:</a:t>
                </a:r>
              </a:p>
              <a:p>
                <a:pPr lvl="1"/>
                <a:r>
                  <a:rPr lang="en-US" sz="2400" dirty="0"/>
                  <a:t>Always make the table size a prime number.</a:t>
                </a:r>
              </a:p>
              <a:p>
                <a:pPr lvl="1"/>
                <a14:m>
                  <m:oMath xmlns:m="http://schemas.openxmlformats.org/officeDocument/2006/math">
                    <m:r>
                      <a:rPr lang="en-US" sz="2400" b="0" i="1" smtClean="0">
                        <a:latin typeface="Cambria Math" panose="02040503050406030204" pitchFamily="18" charset="0"/>
                      </a:rPr>
                      <m:t>𝜆</m:t>
                    </m:r>
                  </m:oMath>
                </a14:m>
                <a:r>
                  <a:rPr lang="en-US" sz="2400" dirty="0"/>
                  <a:t> determines when to resize, but depends on collision resolution strategy.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654"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22730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5BCB4-8F0F-6D4C-B2CF-38E925CF97BD}"/>
              </a:ext>
            </a:extLst>
          </p:cNvPr>
          <p:cNvSpPr>
            <a:spLocks noGrp="1"/>
          </p:cNvSpPr>
          <p:nvPr>
            <p:ph type="title"/>
          </p:nvPr>
        </p:nvSpPr>
        <p:spPr/>
        <p:txBody>
          <a:bodyPr/>
          <a:lstStyle/>
          <a:p>
            <a:r>
              <a:rPr lang="en-US" dirty="0"/>
              <a:t>ADT Review</a:t>
            </a:r>
          </a:p>
        </p:txBody>
      </p:sp>
      <p:sp>
        <p:nvSpPr>
          <p:cNvPr id="3" name="Footer Placeholder 2">
            <a:extLst>
              <a:ext uri="{FF2B5EF4-FFF2-40B4-BE49-F238E27FC236}">
                <a16:creationId xmlns:a16="http://schemas.microsoft.com/office/drawing/2014/main" id="{1C665984-F0A6-B84B-A726-CC9FA572AB72}"/>
              </a:ext>
            </a:extLst>
          </p:cNvPr>
          <p:cNvSpPr>
            <a:spLocks noGrp="1"/>
          </p:cNvSpPr>
          <p:nvPr>
            <p:ph type="ftr" sz="quarter" idx="11"/>
          </p:nvPr>
        </p:nvSpPr>
        <p:spPr/>
        <p:txBody>
          <a:bodyPr/>
          <a:lstStyle/>
          <a:p>
            <a:r>
              <a:rPr lang="en-US"/>
              <a:t>CSE 373 SP 18 - Kasey Champion</a:t>
            </a:r>
            <a:endParaRPr lang="en-US" dirty="0"/>
          </a:p>
        </p:txBody>
      </p:sp>
      <p:sp>
        <p:nvSpPr>
          <p:cNvPr id="4" name="Slide Number Placeholder 3">
            <a:extLst>
              <a:ext uri="{FF2B5EF4-FFF2-40B4-BE49-F238E27FC236}">
                <a16:creationId xmlns:a16="http://schemas.microsoft.com/office/drawing/2014/main" id="{9015A317-291E-2045-B65A-938812885450}"/>
              </a:ext>
            </a:extLst>
          </p:cNvPr>
          <p:cNvSpPr>
            <a:spLocks noGrp="1"/>
          </p:cNvSpPr>
          <p:nvPr>
            <p:ph type="sldNum" sz="quarter" idx="12"/>
          </p:nvPr>
        </p:nvSpPr>
        <p:spPr/>
        <p:txBody>
          <a:bodyPr/>
          <a:lstStyle/>
          <a:p>
            <a:fld id="{659665DE-58FC-41F4-AC58-2C90A5E00527}" type="slidenum">
              <a:rPr lang="en-US" smtClean="0"/>
              <a:pPr/>
              <a:t>18</a:t>
            </a:fld>
            <a:endParaRPr lang="en-US"/>
          </a:p>
        </p:txBody>
      </p:sp>
      <p:sp>
        <p:nvSpPr>
          <p:cNvPr id="5" name="Text Placeholder 4">
            <a:extLst>
              <a:ext uri="{FF2B5EF4-FFF2-40B4-BE49-F238E27FC236}">
                <a16:creationId xmlns:a16="http://schemas.microsoft.com/office/drawing/2014/main" id="{145878F8-18D7-CD4E-BF96-329A5525D34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4900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9B73D7F4-9921-644A-B254-BE764534DCCB}"/>
              </a:ext>
            </a:extLst>
          </p:cNvPr>
          <p:cNvSpPr/>
          <p:nvPr/>
        </p:nvSpPr>
        <p:spPr>
          <a:xfrm>
            <a:off x="8105033" y="1068198"/>
            <a:ext cx="3842715" cy="5217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14C0063-7F3F-9641-BAEB-8A095FE4188E}"/>
              </a:ext>
            </a:extLst>
          </p:cNvPr>
          <p:cNvSpPr/>
          <p:nvPr/>
        </p:nvSpPr>
        <p:spPr>
          <a:xfrm>
            <a:off x="3899588" y="1065931"/>
            <a:ext cx="3918926" cy="5631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CC8916-2A2F-425A-BBEF-6E1F425AD2A7}"/>
              </a:ext>
            </a:extLst>
          </p:cNvPr>
          <p:cNvSpPr>
            <a:spLocks noGrp="1"/>
          </p:cNvSpPr>
          <p:nvPr>
            <p:ph type="title"/>
          </p:nvPr>
        </p:nvSpPr>
        <p:spPr/>
        <p:txBody>
          <a:bodyPr/>
          <a:lstStyle/>
          <a:p>
            <a:r>
              <a:rPr lang="en-US" dirty="0">
                <a:solidFill>
                  <a:srgbClr val="4C3282"/>
                </a:solidFill>
              </a:rPr>
              <a:t>List ADT</a:t>
            </a:r>
          </a:p>
        </p:txBody>
      </p:sp>
      <p:sp>
        <p:nvSpPr>
          <p:cNvPr id="5" name="Slide Number Placeholder 4">
            <a:extLst>
              <a:ext uri="{FF2B5EF4-FFF2-40B4-BE49-F238E27FC236}">
                <a16:creationId xmlns:a16="http://schemas.microsoft.com/office/drawing/2014/main" id="{1CB89159-94B0-4FAA-AA37-59A6751BA502}"/>
              </a:ext>
            </a:extLst>
          </p:cNvPr>
          <p:cNvSpPr>
            <a:spLocks noGrp="1"/>
          </p:cNvSpPr>
          <p:nvPr>
            <p:ph type="sldNum" sz="quarter" idx="12"/>
          </p:nvPr>
        </p:nvSpPr>
        <p:spPr/>
        <p:txBody>
          <a:bodyPr/>
          <a:lstStyle/>
          <a:p>
            <a:fld id="{659665DE-58FC-41F4-AC58-2C90A5E00527}" type="slidenum">
              <a:rPr lang="en-US" smtClean="0"/>
              <a:t>19</a:t>
            </a:fld>
            <a:endParaRPr lang="en-US"/>
          </a:p>
        </p:txBody>
      </p:sp>
      <p:sp>
        <p:nvSpPr>
          <p:cNvPr id="6" name="Footer Placeholder 3">
            <a:extLst>
              <a:ext uri="{FF2B5EF4-FFF2-40B4-BE49-F238E27FC236}">
                <a16:creationId xmlns:a16="http://schemas.microsoft.com/office/drawing/2014/main" id="{C079A831-55F1-B040-BEA2-50207ACD6A6F}"/>
              </a:ext>
            </a:extLst>
          </p:cNvPr>
          <p:cNvSpPr>
            <a:spLocks noGrp="1"/>
          </p:cNvSpPr>
          <p:nvPr>
            <p:ph type="ftr" sz="quarter" idx="11"/>
          </p:nvPr>
        </p:nvSpPr>
        <p:spPr>
          <a:xfrm>
            <a:off x="4842742" y="6544402"/>
            <a:ext cx="5901459" cy="274320"/>
          </a:xfrm>
        </p:spPr>
        <p:txBody>
          <a:bodyPr/>
          <a:lstStyle/>
          <a:p>
            <a:r>
              <a:rPr lang="en-US" dirty="0"/>
              <a:t>CSE 373 19 WI - Kasey Champion</a:t>
            </a:r>
          </a:p>
        </p:txBody>
      </p:sp>
      <p:grpSp>
        <p:nvGrpSpPr>
          <p:cNvPr id="7" name="Group 6">
            <a:extLst>
              <a:ext uri="{FF2B5EF4-FFF2-40B4-BE49-F238E27FC236}">
                <a16:creationId xmlns:a16="http://schemas.microsoft.com/office/drawing/2014/main" id="{8B0F6823-81E1-2A4E-A436-2ABEBD42D632}"/>
              </a:ext>
            </a:extLst>
          </p:cNvPr>
          <p:cNvGrpSpPr/>
          <p:nvPr/>
        </p:nvGrpSpPr>
        <p:grpSpPr>
          <a:xfrm>
            <a:off x="577321" y="1614231"/>
            <a:ext cx="2805462" cy="2750598"/>
            <a:chOff x="908856" y="1530095"/>
            <a:chExt cx="2805462" cy="2750598"/>
          </a:xfrm>
        </p:grpSpPr>
        <p:sp>
          <p:nvSpPr>
            <p:cNvPr id="8" name="Rectangle 7">
              <a:extLst>
                <a:ext uri="{FF2B5EF4-FFF2-40B4-BE49-F238E27FC236}">
                  <a16:creationId xmlns:a16="http://schemas.microsoft.com/office/drawing/2014/main" id="{67222629-EA6D-AF4F-9967-79CCB02A2A1F}"/>
                </a:ext>
              </a:extLst>
            </p:cNvPr>
            <p:cNvSpPr/>
            <p:nvPr/>
          </p:nvSpPr>
          <p:spPr>
            <a:xfrm>
              <a:off x="908857" y="2061557"/>
              <a:ext cx="2773131" cy="2219136"/>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4BC5B2E-86A3-FA45-8897-7632867F0A06}"/>
                </a:ext>
              </a:extLst>
            </p:cNvPr>
            <p:cNvSpPr/>
            <p:nvPr/>
          </p:nvSpPr>
          <p:spPr>
            <a:xfrm>
              <a:off x="908856" y="1530095"/>
              <a:ext cx="277313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List ADT</a:t>
              </a:r>
            </a:p>
          </p:txBody>
        </p:sp>
        <p:sp>
          <p:nvSpPr>
            <p:cNvPr id="10" name="TextBox 9">
              <a:extLst>
                <a:ext uri="{FF2B5EF4-FFF2-40B4-BE49-F238E27FC236}">
                  <a16:creationId xmlns:a16="http://schemas.microsoft.com/office/drawing/2014/main" id="{A15E43EE-CBD4-C642-BC33-83A88C4A3BB6}"/>
                </a:ext>
              </a:extLst>
            </p:cNvPr>
            <p:cNvSpPr txBox="1"/>
            <p:nvPr/>
          </p:nvSpPr>
          <p:spPr>
            <a:xfrm>
              <a:off x="1026835" y="2919920"/>
              <a:ext cx="2687483"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get(index)</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at index</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set(item, index)</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replace item at index</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append(item)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end of list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insert(item, index)</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at index</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delete(index)</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delete item at index</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p:txBody>
        </p:sp>
        <p:sp>
          <p:nvSpPr>
            <p:cNvPr id="11" name="TextBox 10">
              <a:extLst>
                <a:ext uri="{FF2B5EF4-FFF2-40B4-BE49-F238E27FC236}">
                  <a16:creationId xmlns:a16="http://schemas.microsoft.com/office/drawing/2014/main" id="{C067E9F4-1611-8E40-804F-2B6F6484B918}"/>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12" name="TextBox 11">
              <a:extLst>
                <a:ext uri="{FF2B5EF4-FFF2-40B4-BE49-F238E27FC236}">
                  <a16:creationId xmlns:a16="http://schemas.microsoft.com/office/drawing/2014/main" id="{672743E1-818A-A74B-8726-813FB5B7BAA2}"/>
                </a:ext>
              </a:extLst>
            </p:cNvPr>
            <p:cNvSpPr txBox="1"/>
            <p:nvPr/>
          </p:nvSpPr>
          <p:spPr>
            <a:xfrm>
              <a:off x="928934" y="2680374"/>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13" name="TextBox 12">
              <a:extLst>
                <a:ext uri="{FF2B5EF4-FFF2-40B4-BE49-F238E27FC236}">
                  <a16:creationId xmlns:a16="http://schemas.microsoft.com/office/drawing/2014/main" id="{75E12272-2475-914C-8E8F-9B614B67DB3F}"/>
                </a:ext>
              </a:extLst>
            </p:cNvPr>
            <p:cNvSpPr txBox="1"/>
            <p:nvPr/>
          </p:nvSpPr>
          <p:spPr>
            <a:xfrm>
              <a:off x="1098581" y="2310260"/>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grpSp>
        <p:nvGrpSpPr>
          <p:cNvPr id="14" name="Group 13">
            <a:extLst>
              <a:ext uri="{FF2B5EF4-FFF2-40B4-BE49-F238E27FC236}">
                <a16:creationId xmlns:a16="http://schemas.microsoft.com/office/drawing/2014/main" id="{564A5757-89FA-0143-BD2B-F76972EDBE3D}"/>
              </a:ext>
            </a:extLst>
          </p:cNvPr>
          <p:cNvGrpSpPr/>
          <p:nvPr/>
        </p:nvGrpSpPr>
        <p:grpSpPr>
          <a:xfrm>
            <a:off x="4544382" y="1759031"/>
            <a:ext cx="2657777" cy="3850635"/>
            <a:chOff x="908858" y="1530095"/>
            <a:chExt cx="2657777" cy="3850635"/>
          </a:xfrm>
        </p:grpSpPr>
        <p:sp>
          <p:nvSpPr>
            <p:cNvPr id="15" name="Rectangle 14">
              <a:extLst>
                <a:ext uri="{FF2B5EF4-FFF2-40B4-BE49-F238E27FC236}">
                  <a16:creationId xmlns:a16="http://schemas.microsoft.com/office/drawing/2014/main" id="{1DCEF0DC-9951-8549-9395-541F2C894848}"/>
                </a:ext>
              </a:extLst>
            </p:cNvPr>
            <p:cNvSpPr/>
            <p:nvPr/>
          </p:nvSpPr>
          <p:spPr>
            <a:xfrm>
              <a:off x="908858" y="2061556"/>
              <a:ext cx="2657777" cy="319273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3F5BEA-01A3-BD41-9BCF-EC87653B776B}"/>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17" name="TextBox 16">
              <a:extLst>
                <a:ext uri="{FF2B5EF4-FFF2-40B4-BE49-F238E27FC236}">
                  <a16:creationId xmlns:a16="http://schemas.microsoft.com/office/drawing/2014/main" id="{A117FECF-C0AB-EA46-A3AD-A1B0A71DEE64}"/>
                </a:ext>
              </a:extLst>
            </p:cNvPr>
            <p:cNvSpPr txBox="1"/>
            <p:nvPr/>
          </p:nvSpPr>
          <p:spPr>
            <a:xfrm>
              <a:off x="1014216" y="2887740"/>
              <a:ext cx="2552037" cy="2492990"/>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return data[index]</a:t>
              </a:r>
            </a:p>
            <a:p>
              <a:r>
                <a:rPr lang="en-US" sz="1200" u="sng" dirty="0">
                  <a:latin typeface="Courier New" panose="02070309020205020404" pitchFamily="49" charset="0"/>
                  <a:cs typeface="Courier New" panose="02070309020205020404" pitchFamily="49" charset="0"/>
                </a:rPr>
                <a:t>set</a:t>
              </a:r>
              <a:r>
                <a:rPr lang="en-US" sz="1200" dirty="0">
                  <a:latin typeface="Courier New" panose="02070309020205020404" pitchFamily="49" charset="0"/>
                  <a:cs typeface="Courier New" panose="02070309020205020404" pitchFamily="49" charset="0"/>
                </a:rPr>
                <a:t> data[index] = value</a:t>
              </a:r>
            </a:p>
            <a:p>
              <a:r>
                <a:rPr lang="en-US" sz="1200" u="sng" dirty="0">
                  <a:latin typeface="Courier New" panose="02070309020205020404" pitchFamily="49" charset="0"/>
                  <a:cs typeface="Courier New" panose="02070309020205020404" pitchFamily="49" charset="0"/>
                </a:rPr>
                <a:t>append</a:t>
              </a:r>
              <a:r>
                <a:rPr lang="en-US" sz="1200" dirty="0">
                  <a:latin typeface="Courier New" panose="02070309020205020404" pitchFamily="49" charset="0"/>
                  <a:cs typeface="Courier New" panose="02070309020205020404" pitchFamily="49" charset="0"/>
                </a:rPr>
                <a:t> data[size] = value, if out of space grow data</a:t>
              </a:r>
            </a:p>
            <a:p>
              <a:r>
                <a:rPr lang="en-US" sz="1200" u="sng" dirty="0">
                  <a:latin typeface="Courier New" panose="02070309020205020404" pitchFamily="49" charset="0"/>
                  <a:cs typeface="Courier New" panose="02070309020205020404" pitchFamily="49" charset="0"/>
                </a:rPr>
                <a:t>insert</a:t>
              </a:r>
              <a:r>
                <a:rPr lang="en-US" sz="1200" dirty="0">
                  <a:latin typeface="Courier New" panose="02070309020205020404" pitchFamily="49" charset="0"/>
                  <a:cs typeface="Courier New" panose="02070309020205020404" pitchFamily="49" charset="0"/>
                </a:rPr>
                <a:t> shift values to make hole at index, data[index] = value, if out of space grow data</a:t>
              </a:r>
            </a:p>
            <a:p>
              <a:r>
                <a:rPr lang="en-US" sz="1200" u="sng" dirty="0">
                  <a:latin typeface="Courier New" panose="02070309020205020404" pitchFamily="49" charset="0"/>
                  <a:cs typeface="Courier New" panose="02070309020205020404" pitchFamily="49" charset="0"/>
                </a:rPr>
                <a:t>delete</a:t>
              </a:r>
              <a:r>
                <a:rPr lang="en-US" sz="1200" dirty="0">
                  <a:latin typeface="Courier New" panose="02070309020205020404" pitchFamily="49" charset="0"/>
                  <a:cs typeface="Courier New" panose="02070309020205020404" pitchFamily="49" charset="0"/>
                </a:rPr>
                <a:t> shift following values forward</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size </a:t>
              </a:r>
            </a:p>
            <a:p>
              <a:endParaRPr lang="en-US" sz="1200" dirty="0">
                <a:latin typeface="Courier New" panose="02070309020205020404" pitchFamily="49" charset="0"/>
                <a:cs typeface="Courier New" panose="02070309020205020404" pitchFamily="49" charset="0"/>
              </a:endParaRPr>
            </a:p>
          </p:txBody>
        </p:sp>
        <p:sp>
          <p:nvSpPr>
            <p:cNvPr id="21" name="TextBox 20">
              <a:extLst>
                <a:ext uri="{FF2B5EF4-FFF2-40B4-BE49-F238E27FC236}">
                  <a16:creationId xmlns:a16="http://schemas.microsoft.com/office/drawing/2014/main" id="{DB133611-4A70-664F-B844-EECCFAF6211B}"/>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2" name="TextBox 21">
              <a:extLst>
                <a:ext uri="{FF2B5EF4-FFF2-40B4-BE49-F238E27FC236}">
                  <a16:creationId xmlns:a16="http://schemas.microsoft.com/office/drawing/2014/main" id="{E0F4E08F-BE00-D944-BD72-D11F3957FE6A}"/>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3" name="TextBox 22">
              <a:extLst>
                <a:ext uri="{FF2B5EF4-FFF2-40B4-BE49-F238E27FC236}">
                  <a16:creationId xmlns:a16="http://schemas.microsoft.com/office/drawing/2014/main" id="{20BAFEE5-1B0F-8D40-8570-06197721D780}"/>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grpSp>
        <p:nvGrpSpPr>
          <p:cNvPr id="27" name="Group 26">
            <a:extLst>
              <a:ext uri="{FF2B5EF4-FFF2-40B4-BE49-F238E27FC236}">
                <a16:creationId xmlns:a16="http://schemas.microsoft.com/office/drawing/2014/main" id="{C6694FE3-244F-5A43-8C03-0B22CBD4D206}"/>
              </a:ext>
            </a:extLst>
          </p:cNvPr>
          <p:cNvGrpSpPr/>
          <p:nvPr/>
        </p:nvGrpSpPr>
        <p:grpSpPr>
          <a:xfrm>
            <a:off x="8740433" y="1761298"/>
            <a:ext cx="2666527" cy="3724197"/>
            <a:chOff x="900108" y="1530095"/>
            <a:chExt cx="2666527" cy="3724197"/>
          </a:xfrm>
        </p:grpSpPr>
        <p:sp>
          <p:nvSpPr>
            <p:cNvPr id="28" name="Rectangle 27">
              <a:extLst>
                <a:ext uri="{FF2B5EF4-FFF2-40B4-BE49-F238E27FC236}">
                  <a16:creationId xmlns:a16="http://schemas.microsoft.com/office/drawing/2014/main" id="{83DAA3B0-E0E4-164B-BF18-7B5320A1B496}"/>
                </a:ext>
              </a:extLst>
            </p:cNvPr>
            <p:cNvSpPr/>
            <p:nvPr/>
          </p:nvSpPr>
          <p:spPr>
            <a:xfrm>
              <a:off x="908858" y="2061556"/>
              <a:ext cx="2657777" cy="3192736"/>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F4BD516-127E-B340-94A3-E5BF805D40BB}"/>
                </a:ext>
              </a:extLst>
            </p:cNvPr>
            <p:cNvSpPr/>
            <p:nvPr/>
          </p:nvSpPr>
          <p:spPr>
            <a:xfrm>
              <a:off x="908858" y="1530095"/>
              <a:ext cx="265777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LinkedList&lt;E&gt;</a:t>
              </a:r>
            </a:p>
          </p:txBody>
        </p:sp>
        <p:sp>
          <p:nvSpPr>
            <p:cNvPr id="30" name="TextBox 29">
              <a:extLst>
                <a:ext uri="{FF2B5EF4-FFF2-40B4-BE49-F238E27FC236}">
                  <a16:creationId xmlns:a16="http://schemas.microsoft.com/office/drawing/2014/main" id="{67655239-7401-B044-9D2D-67657CA75D13}"/>
                </a:ext>
              </a:extLst>
            </p:cNvPr>
            <p:cNvSpPr txBox="1"/>
            <p:nvPr/>
          </p:nvSpPr>
          <p:spPr>
            <a:xfrm>
              <a:off x="998577" y="2920162"/>
              <a:ext cx="2552037" cy="2308324"/>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loop until index, return node’s value</a:t>
              </a:r>
            </a:p>
            <a:p>
              <a:r>
                <a:rPr lang="en-US" sz="1200" u="sng" dirty="0">
                  <a:latin typeface="Courier New" panose="02070309020205020404" pitchFamily="49" charset="0"/>
                  <a:cs typeface="Courier New" panose="02070309020205020404" pitchFamily="49" charset="0"/>
                </a:rPr>
                <a:t>set</a:t>
              </a:r>
              <a:r>
                <a:rPr lang="en-US" sz="1200" dirty="0">
                  <a:latin typeface="Courier New" panose="02070309020205020404" pitchFamily="49" charset="0"/>
                  <a:cs typeface="Courier New" panose="02070309020205020404" pitchFamily="49" charset="0"/>
                </a:rPr>
                <a:t> loop until index, update node’s value</a:t>
              </a:r>
            </a:p>
            <a:p>
              <a:r>
                <a:rPr lang="en-US" sz="1200" u="sng" dirty="0">
                  <a:latin typeface="Courier New" panose="02070309020205020404" pitchFamily="49" charset="0"/>
                  <a:cs typeface="Courier New" panose="02070309020205020404" pitchFamily="49" charset="0"/>
                </a:rPr>
                <a:t>append</a:t>
              </a:r>
              <a:r>
                <a:rPr lang="en-US" sz="1200" dirty="0">
                  <a:latin typeface="Courier New" panose="02070309020205020404" pitchFamily="49" charset="0"/>
                  <a:cs typeface="Courier New" panose="02070309020205020404" pitchFamily="49" charset="0"/>
                </a:rPr>
                <a:t> create new node, update next of last node</a:t>
              </a:r>
            </a:p>
            <a:p>
              <a:r>
                <a:rPr lang="en-US" sz="1200" u="sng" dirty="0">
                  <a:latin typeface="Courier New" panose="02070309020205020404" pitchFamily="49" charset="0"/>
                  <a:cs typeface="Courier New" panose="02070309020205020404" pitchFamily="49" charset="0"/>
                </a:rPr>
                <a:t>insert</a:t>
              </a:r>
              <a:r>
                <a:rPr lang="en-US" sz="1200" dirty="0">
                  <a:latin typeface="Courier New" panose="02070309020205020404" pitchFamily="49" charset="0"/>
                  <a:cs typeface="Courier New" panose="02070309020205020404" pitchFamily="49" charset="0"/>
                </a:rPr>
                <a:t> create new node, loop until index, update next fields</a:t>
              </a:r>
            </a:p>
            <a:p>
              <a:r>
                <a:rPr lang="en-US" sz="1200" u="sng" dirty="0">
                  <a:latin typeface="Courier New" panose="02070309020205020404" pitchFamily="49" charset="0"/>
                  <a:cs typeface="Courier New" panose="02070309020205020404" pitchFamily="49" charset="0"/>
                </a:rPr>
                <a:t>delete</a:t>
              </a:r>
              <a:r>
                <a:rPr lang="en-US" sz="1200" dirty="0">
                  <a:latin typeface="Courier New" panose="02070309020205020404" pitchFamily="49" charset="0"/>
                  <a:cs typeface="Courier New" panose="02070309020205020404" pitchFamily="49" charset="0"/>
                </a:rPr>
                <a:t> loop until index, skip node</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size </a:t>
              </a:r>
            </a:p>
          </p:txBody>
        </p:sp>
        <p:sp>
          <p:nvSpPr>
            <p:cNvPr id="31" name="TextBox 30">
              <a:extLst>
                <a:ext uri="{FF2B5EF4-FFF2-40B4-BE49-F238E27FC236}">
                  <a16:creationId xmlns:a16="http://schemas.microsoft.com/office/drawing/2014/main" id="{BD4AFD5F-C708-F541-9F46-501AC1744530}"/>
                </a:ext>
              </a:extLst>
            </p:cNvPr>
            <p:cNvSpPr txBox="1"/>
            <p:nvPr/>
          </p:nvSpPr>
          <p:spPr>
            <a:xfrm>
              <a:off x="928946" y="210837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32" name="TextBox 31">
              <a:extLst>
                <a:ext uri="{FF2B5EF4-FFF2-40B4-BE49-F238E27FC236}">
                  <a16:creationId xmlns:a16="http://schemas.microsoft.com/office/drawing/2014/main" id="{06B5DDFF-A304-EF41-8B96-E774C83534EC}"/>
                </a:ext>
              </a:extLst>
            </p:cNvPr>
            <p:cNvSpPr txBox="1"/>
            <p:nvPr/>
          </p:nvSpPr>
          <p:spPr>
            <a:xfrm>
              <a:off x="900108" y="2708653"/>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33" name="TextBox 32">
              <a:extLst>
                <a:ext uri="{FF2B5EF4-FFF2-40B4-BE49-F238E27FC236}">
                  <a16:creationId xmlns:a16="http://schemas.microsoft.com/office/drawing/2014/main" id="{3B1ADFBC-CC75-884A-8C3D-01701DAC770A}"/>
                </a:ext>
              </a:extLst>
            </p:cNvPr>
            <p:cNvSpPr txBox="1"/>
            <p:nvPr/>
          </p:nvSpPr>
          <p:spPr>
            <a:xfrm>
              <a:off x="1014598" y="2323643"/>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Node front</a:t>
              </a:r>
            </a:p>
            <a:p>
              <a:r>
                <a:rPr lang="en-US" sz="1200" dirty="0">
                  <a:latin typeface="Courier New" panose="02070309020205020404" pitchFamily="49" charset="0"/>
                  <a:cs typeface="Courier New" panose="02070309020205020404" pitchFamily="49" charset="0"/>
                </a:rPr>
                <a:t>size</a:t>
              </a:r>
            </a:p>
          </p:txBody>
        </p:sp>
      </p:grpSp>
      <p:sp>
        <p:nvSpPr>
          <p:cNvPr id="36" name="TextBox 35">
            <a:extLst>
              <a:ext uri="{FF2B5EF4-FFF2-40B4-BE49-F238E27FC236}">
                <a16:creationId xmlns:a16="http://schemas.microsoft.com/office/drawing/2014/main" id="{A7CEC63F-12FF-DB4A-BE3C-A749935787C7}"/>
              </a:ext>
            </a:extLst>
          </p:cNvPr>
          <p:cNvSpPr txBox="1"/>
          <p:nvPr/>
        </p:nvSpPr>
        <p:spPr>
          <a:xfrm>
            <a:off x="3976855" y="1068198"/>
            <a:ext cx="3792833" cy="646331"/>
          </a:xfrm>
          <a:prstGeom prst="rect">
            <a:avLst/>
          </a:prstGeom>
          <a:noFill/>
        </p:spPr>
        <p:txBody>
          <a:bodyPr wrap="none" rtlCol="0">
            <a:spAutoFit/>
          </a:bodyPr>
          <a:lstStyle/>
          <a:p>
            <a:r>
              <a:rPr lang="en-US" b="1" dirty="0" err="1">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ArrayList</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 </a:t>
            </a:r>
          </a:p>
          <a:p>
            <a:r>
              <a:rPr lang="en-US" dirty="0">
                <a:latin typeface="Segoe UI Historic" panose="020B0502040204020203" pitchFamily="34" charset="0"/>
                <a:ea typeface="Segoe UI Historic" panose="020B0502040204020203" pitchFamily="34" charset="0"/>
                <a:cs typeface="Segoe UI Historic" panose="020B0502040204020203" pitchFamily="34" charset="0"/>
              </a:rPr>
              <a:t>uses an Array as underlying storage</a:t>
            </a:r>
          </a:p>
        </p:txBody>
      </p:sp>
      <p:sp>
        <p:nvSpPr>
          <p:cNvPr id="37" name="TextBox 36">
            <a:extLst>
              <a:ext uri="{FF2B5EF4-FFF2-40B4-BE49-F238E27FC236}">
                <a16:creationId xmlns:a16="http://schemas.microsoft.com/office/drawing/2014/main" id="{6E196E39-5A80-2244-812E-EBC495E5B20B}"/>
              </a:ext>
            </a:extLst>
          </p:cNvPr>
          <p:cNvSpPr txBox="1"/>
          <p:nvPr/>
        </p:nvSpPr>
        <p:spPr>
          <a:xfrm>
            <a:off x="8291895" y="1068198"/>
            <a:ext cx="3563604" cy="646331"/>
          </a:xfrm>
          <a:prstGeom prst="rect">
            <a:avLst/>
          </a:prstGeom>
          <a:noFill/>
        </p:spPr>
        <p:txBody>
          <a:bodyPr wrap="none" rtlCol="0">
            <a:spAutoFit/>
          </a:bodyPr>
          <a:lstStyle/>
          <a:p>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LinkedList</a:t>
            </a:r>
            <a:endParaRPr lang="en-US" dirty="0">
              <a:latin typeface="Segoe UI Historic" panose="020B0502040204020203" pitchFamily="34" charset="0"/>
              <a:ea typeface="Segoe UI Historic" panose="020B0502040204020203" pitchFamily="34" charset="0"/>
              <a:cs typeface="Segoe UI Historic" panose="020B0502040204020203" pitchFamily="34" charset="0"/>
            </a:endParaRPr>
          </a:p>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uses nodes as underlying storage</a:t>
            </a:r>
          </a:p>
        </p:txBody>
      </p:sp>
      <p:graphicFrame>
        <p:nvGraphicFramePr>
          <p:cNvPr id="38" name="Table 37">
            <a:extLst>
              <a:ext uri="{FF2B5EF4-FFF2-40B4-BE49-F238E27FC236}">
                <a16:creationId xmlns:a16="http://schemas.microsoft.com/office/drawing/2014/main" id="{9B86F5D7-01E5-7D4D-B802-40AA5DCA5EF8}"/>
              </a:ext>
            </a:extLst>
          </p:cNvPr>
          <p:cNvGraphicFramePr>
            <a:graphicFrameLocks noGrp="1"/>
          </p:cNvGraphicFramePr>
          <p:nvPr>
            <p:extLst/>
          </p:nvPr>
        </p:nvGraphicFramePr>
        <p:xfrm>
          <a:off x="4273375" y="5554029"/>
          <a:ext cx="3166760" cy="729809"/>
        </p:xfrm>
        <a:graphic>
          <a:graphicData uri="http://schemas.openxmlformats.org/drawingml/2006/table">
            <a:tbl>
              <a:tblPr firstRow="1" bandRow="1">
                <a:tableStyleId>{5C22544A-7EE6-4342-B048-85BDC9FD1C3A}</a:tableStyleId>
              </a:tblPr>
              <a:tblGrid>
                <a:gridCol w="633352">
                  <a:extLst>
                    <a:ext uri="{9D8B030D-6E8A-4147-A177-3AD203B41FA5}">
                      <a16:colId xmlns:a16="http://schemas.microsoft.com/office/drawing/2014/main" val="4248359978"/>
                    </a:ext>
                  </a:extLst>
                </a:gridCol>
                <a:gridCol w="633352">
                  <a:extLst>
                    <a:ext uri="{9D8B030D-6E8A-4147-A177-3AD203B41FA5}">
                      <a16:colId xmlns:a16="http://schemas.microsoft.com/office/drawing/2014/main" val="2810211850"/>
                    </a:ext>
                  </a:extLst>
                </a:gridCol>
                <a:gridCol w="633352">
                  <a:extLst>
                    <a:ext uri="{9D8B030D-6E8A-4147-A177-3AD203B41FA5}">
                      <a16:colId xmlns:a16="http://schemas.microsoft.com/office/drawing/2014/main" val="1860582927"/>
                    </a:ext>
                  </a:extLst>
                </a:gridCol>
                <a:gridCol w="633352">
                  <a:extLst>
                    <a:ext uri="{9D8B030D-6E8A-4147-A177-3AD203B41FA5}">
                      <a16:colId xmlns:a16="http://schemas.microsoft.com/office/drawing/2014/main" val="4218443044"/>
                    </a:ext>
                  </a:extLst>
                </a:gridCol>
                <a:gridCol w="633352">
                  <a:extLst>
                    <a:ext uri="{9D8B030D-6E8A-4147-A177-3AD203B41FA5}">
                      <a16:colId xmlns:a16="http://schemas.microsoft.com/office/drawing/2014/main" val="3149305604"/>
                    </a:ext>
                  </a:extLst>
                </a:gridCol>
              </a:tblGrid>
              <a:tr h="277313">
                <a:tc>
                  <a:txBody>
                    <a:bodyPr/>
                    <a:lstStyle/>
                    <a:p>
                      <a:pPr algn="ctr"/>
                      <a:r>
                        <a:rPr lang="en-US" sz="1400" b="0" dirty="0">
                          <a:solidFill>
                            <a:srgbClr val="B6A479"/>
                          </a:solidFill>
                          <a:latin typeface="Courier New" panose="02070309020205020404" pitchFamily="49" charset="0"/>
                          <a:cs typeface="Courier New" panose="02070309020205020404" pitchFamily="49" charset="0"/>
                        </a:rPr>
                        <a:t>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rgbClr val="B6A479"/>
                          </a:solidFill>
                          <a:latin typeface="Courier New" panose="02070309020205020404" pitchFamily="49" charset="0"/>
                          <a:cs typeface="Courier New" panose="02070309020205020404" pitchFamily="49" charset="0"/>
                        </a:rPr>
                        <a:t>1</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rgbClr val="B6A479"/>
                          </a:solidFill>
                          <a:latin typeface="Courier New" panose="02070309020205020404" pitchFamily="49" charset="0"/>
                          <a:cs typeface="Courier New" panose="02070309020205020404" pitchFamily="49" charset="0"/>
                        </a:rPr>
                        <a:t>2</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rgbClr val="B6A479"/>
                          </a:solidFill>
                          <a:latin typeface="Courier New" panose="02070309020205020404" pitchFamily="49" charset="0"/>
                          <a:cs typeface="Courier New" panose="02070309020205020404" pitchFamily="49" charset="0"/>
                        </a:rPr>
                        <a:t>3</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rgbClr val="B6A479"/>
                          </a:solidFill>
                          <a:latin typeface="Courier New" panose="02070309020205020404" pitchFamily="49" charset="0"/>
                          <a:cs typeface="Courier New" panose="02070309020205020404" pitchFamily="49" charset="0"/>
                        </a:rPr>
                        <a:t>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4633687"/>
                  </a:ext>
                </a:extLst>
              </a:tr>
              <a:tr h="425009">
                <a:tc>
                  <a:txBody>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8680631"/>
                  </a:ext>
                </a:extLst>
              </a:tr>
            </a:tbl>
          </a:graphicData>
        </a:graphic>
      </p:graphicFrame>
      <p:sp>
        <p:nvSpPr>
          <p:cNvPr id="40" name="Left Bracket 39">
            <a:extLst>
              <a:ext uri="{FF2B5EF4-FFF2-40B4-BE49-F238E27FC236}">
                <a16:creationId xmlns:a16="http://schemas.microsoft.com/office/drawing/2014/main" id="{13D5CEA5-26BB-104D-865A-8C8348900F1E}"/>
              </a:ext>
            </a:extLst>
          </p:cNvPr>
          <p:cNvSpPr/>
          <p:nvPr/>
        </p:nvSpPr>
        <p:spPr>
          <a:xfrm rot="16200000">
            <a:off x="5162539" y="5424641"/>
            <a:ext cx="80670" cy="1858998"/>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1" name="Left Bracket 40">
            <a:extLst>
              <a:ext uri="{FF2B5EF4-FFF2-40B4-BE49-F238E27FC236}">
                <a16:creationId xmlns:a16="http://schemas.microsoft.com/office/drawing/2014/main" id="{EC487118-BCF6-F64B-957B-1476318C1675}"/>
              </a:ext>
            </a:extLst>
          </p:cNvPr>
          <p:cNvSpPr/>
          <p:nvPr/>
        </p:nvSpPr>
        <p:spPr>
          <a:xfrm rot="16200000">
            <a:off x="6792267" y="5746949"/>
            <a:ext cx="80671" cy="1214379"/>
          </a:xfrm>
          <a:prstGeom prst="leftBracket">
            <a:avLst/>
          </a:prstGeom>
          <a:ln>
            <a:solidFill>
              <a:srgbClr val="B6A47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2" name="Group 81">
            <a:extLst>
              <a:ext uri="{FF2B5EF4-FFF2-40B4-BE49-F238E27FC236}">
                <a16:creationId xmlns:a16="http://schemas.microsoft.com/office/drawing/2014/main" id="{C4710E77-30F6-BD47-82C8-5A3C1EA80C3A}"/>
              </a:ext>
            </a:extLst>
          </p:cNvPr>
          <p:cNvGrpSpPr/>
          <p:nvPr/>
        </p:nvGrpSpPr>
        <p:grpSpPr>
          <a:xfrm>
            <a:off x="8596893" y="5643902"/>
            <a:ext cx="3036054" cy="444216"/>
            <a:chOff x="6161778" y="2203456"/>
            <a:chExt cx="3036054" cy="444216"/>
          </a:xfrm>
        </p:grpSpPr>
        <p:grpSp>
          <p:nvGrpSpPr>
            <p:cNvPr id="57" name="Group 56">
              <a:extLst>
                <a:ext uri="{FF2B5EF4-FFF2-40B4-BE49-F238E27FC236}">
                  <a16:creationId xmlns:a16="http://schemas.microsoft.com/office/drawing/2014/main" id="{49EF16FF-58FB-264B-8DB1-1A7DF08DD5F7}"/>
                </a:ext>
              </a:extLst>
            </p:cNvPr>
            <p:cNvGrpSpPr/>
            <p:nvPr/>
          </p:nvGrpSpPr>
          <p:grpSpPr>
            <a:xfrm>
              <a:off x="6161778" y="2213423"/>
              <a:ext cx="1018250" cy="434249"/>
              <a:chOff x="6161778" y="2213423"/>
              <a:chExt cx="1018250" cy="434249"/>
            </a:xfrm>
          </p:grpSpPr>
          <p:sp>
            <p:nvSpPr>
              <p:cNvPr id="49" name="Rectangle 48">
                <a:extLst>
                  <a:ext uri="{FF2B5EF4-FFF2-40B4-BE49-F238E27FC236}">
                    <a16:creationId xmlns:a16="http://schemas.microsoft.com/office/drawing/2014/main" id="{64953385-55C9-184C-B36C-88306658C0A3}"/>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1AF6414D-45CA-B646-89B8-57A0593B610B}"/>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D480ADA-831D-E949-A378-E9F31C919026}"/>
                  </a:ext>
                </a:extLst>
              </p:cNvPr>
              <p:cNvSpPr txBox="1"/>
              <p:nvPr/>
            </p:nvSpPr>
            <p:spPr>
              <a:xfrm>
                <a:off x="6161778" y="2278406"/>
                <a:ext cx="654207"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88.6</a:t>
                </a:r>
              </a:p>
            </p:txBody>
          </p:sp>
          <p:cxnSp>
            <p:nvCxnSpPr>
              <p:cNvPr id="56" name="Straight Arrow Connector 55">
                <a:extLst>
                  <a:ext uri="{FF2B5EF4-FFF2-40B4-BE49-F238E27FC236}">
                    <a16:creationId xmlns:a16="http://schemas.microsoft.com/office/drawing/2014/main" id="{0FA0FD63-A3FA-E24A-86E0-633B96FF0EE9}"/>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9D581BA7-1BC4-9940-A834-883D4BA3CC29}"/>
                </a:ext>
              </a:extLst>
            </p:cNvPr>
            <p:cNvGrpSpPr/>
            <p:nvPr/>
          </p:nvGrpSpPr>
          <p:grpSpPr>
            <a:xfrm>
              <a:off x="7257824" y="2213422"/>
              <a:ext cx="1018250" cy="434249"/>
              <a:chOff x="6161778" y="2213423"/>
              <a:chExt cx="1018250" cy="434249"/>
            </a:xfrm>
          </p:grpSpPr>
          <p:sp>
            <p:nvSpPr>
              <p:cNvPr id="59" name="Rectangle 58">
                <a:extLst>
                  <a:ext uri="{FF2B5EF4-FFF2-40B4-BE49-F238E27FC236}">
                    <a16:creationId xmlns:a16="http://schemas.microsoft.com/office/drawing/2014/main" id="{4DD35A45-F187-F44B-BBFD-D4BCB1087D75}"/>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0" name="Straight Connector 59">
                <a:extLst>
                  <a:ext uri="{FF2B5EF4-FFF2-40B4-BE49-F238E27FC236}">
                    <a16:creationId xmlns:a16="http://schemas.microsoft.com/office/drawing/2014/main" id="{CC468A67-02DD-684A-830F-FE150AF64347}"/>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1" name="TextBox 60">
                <a:extLst>
                  <a:ext uri="{FF2B5EF4-FFF2-40B4-BE49-F238E27FC236}">
                    <a16:creationId xmlns:a16="http://schemas.microsoft.com/office/drawing/2014/main" id="{F0FBC64E-6547-AF47-9F6C-F3751E786634}"/>
                  </a:ext>
                </a:extLst>
              </p:cNvPr>
              <p:cNvSpPr txBox="1"/>
              <p:nvPr/>
            </p:nvSpPr>
            <p:spPr>
              <a:xfrm>
                <a:off x="6161778" y="2278406"/>
                <a:ext cx="654207"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26.1</a:t>
                </a:r>
              </a:p>
            </p:txBody>
          </p:sp>
          <p:cxnSp>
            <p:nvCxnSpPr>
              <p:cNvPr id="62" name="Straight Arrow Connector 61">
                <a:extLst>
                  <a:ext uri="{FF2B5EF4-FFF2-40B4-BE49-F238E27FC236}">
                    <a16:creationId xmlns:a16="http://schemas.microsoft.com/office/drawing/2014/main" id="{F3F8BBC4-6519-D649-B364-5E30B5CA23AC}"/>
                  </a:ext>
                </a:extLst>
              </p:cNvPr>
              <p:cNvCxnSpPr/>
              <p:nvPr/>
            </p:nvCxnSpPr>
            <p:spPr>
              <a:xfrm>
                <a:off x="6893781" y="2430547"/>
                <a:ext cx="286247" cy="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5444DF68-BE9A-EA42-BCC0-343587B11979}"/>
                </a:ext>
              </a:extLst>
            </p:cNvPr>
            <p:cNvGrpSpPr/>
            <p:nvPr/>
          </p:nvGrpSpPr>
          <p:grpSpPr>
            <a:xfrm>
              <a:off x="8351586" y="2203456"/>
              <a:ext cx="846246" cy="434249"/>
              <a:chOff x="6161778" y="2213423"/>
              <a:chExt cx="846246" cy="434249"/>
            </a:xfrm>
          </p:grpSpPr>
          <p:sp>
            <p:nvSpPr>
              <p:cNvPr id="64" name="Rectangle 63">
                <a:extLst>
                  <a:ext uri="{FF2B5EF4-FFF2-40B4-BE49-F238E27FC236}">
                    <a16:creationId xmlns:a16="http://schemas.microsoft.com/office/drawing/2014/main" id="{AEE78C4C-2DE3-684A-A46A-FD5A84B27827}"/>
                  </a:ext>
                </a:extLst>
              </p:cNvPr>
              <p:cNvSpPr/>
              <p:nvPr/>
            </p:nvSpPr>
            <p:spPr>
              <a:xfrm>
                <a:off x="6168868" y="2213423"/>
                <a:ext cx="839156" cy="4342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a:extLst>
                  <a:ext uri="{FF2B5EF4-FFF2-40B4-BE49-F238E27FC236}">
                    <a16:creationId xmlns:a16="http://schemas.microsoft.com/office/drawing/2014/main" id="{D5B97DED-5A2C-EF49-B2AB-4809D3FB7D1E}"/>
                  </a:ext>
                </a:extLst>
              </p:cNvPr>
              <p:cNvCxnSpPr>
                <a:cxnSpLocks/>
              </p:cNvCxnSpPr>
              <p:nvPr/>
            </p:nvCxnSpPr>
            <p:spPr>
              <a:xfrm>
                <a:off x="6783859" y="2217395"/>
                <a:ext cx="0" cy="430277"/>
              </a:xfrm>
              <a:prstGeom prst="line">
                <a:avLst/>
              </a:prstGeom>
              <a:ln>
                <a:solidFill>
                  <a:srgbClr val="4C3282"/>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EEC686BE-AA3C-8C45-B621-1442E95F994B}"/>
                  </a:ext>
                </a:extLst>
              </p:cNvPr>
              <p:cNvSpPr txBox="1"/>
              <p:nvPr/>
            </p:nvSpPr>
            <p:spPr>
              <a:xfrm>
                <a:off x="6161778" y="2278406"/>
                <a:ext cx="654207" cy="307777"/>
              </a:xfrm>
              <a:prstGeom prst="rect">
                <a:avLst/>
              </a:prstGeom>
              <a:noFill/>
            </p:spPr>
            <p:txBody>
              <a:bodyPr wrap="square" rtlCol="0">
                <a:spAutoFit/>
              </a:bodyPr>
              <a:lstStyle/>
              <a:p>
                <a:r>
                  <a:rPr lang="en-US" sz="1400" b="1" dirty="0">
                    <a:solidFill>
                      <a:srgbClr val="4C3282"/>
                    </a:solidFill>
                    <a:latin typeface="Courier New" panose="02070309020205020404" pitchFamily="49" charset="0"/>
                    <a:ea typeface="Segoe UI Historic" panose="020B0502040204020203" pitchFamily="34" charset="0"/>
                    <a:cs typeface="Courier New" panose="02070309020205020404" pitchFamily="49" charset="0"/>
                  </a:rPr>
                  <a:t>94.4</a:t>
                </a:r>
              </a:p>
            </p:txBody>
          </p:sp>
        </p:grpSp>
        <p:cxnSp>
          <p:nvCxnSpPr>
            <p:cNvPr id="81" name="Straight Connector 80">
              <a:extLst>
                <a:ext uri="{FF2B5EF4-FFF2-40B4-BE49-F238E27FC236}">
                  <a16:creationId xmlns:a16="http://schemas.microsoft.com/office/drawing/2014/main" id="{F6DC59D0-3643-A94B-890B-2F95B8B46C6A}"/>
                </a:ext>
              </a:extLst>
            </p:cNvPr>
            <p:cNvCxnSpPr/>
            <p:nvPr/>
          </p:nvCxnSpPr>
          <p:spPr>
            <a:xfrm flipH="1">
              <a:off x="8973667" y="2203456"/>
              <a:ext cx="224165" cy="444215"/>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01E5004D-E66B-5A4E-97C7-9218CBA22EAA}"/>
              </a:ext>
            </a:extLst>
          </p:cNvPr>
          <p:cNvSpPr txBox="1"/>
          <p:nvPr/>
        </p:nvSpPr>
        <p:spPr>
          <a:xfrm>
            <a:off x="4940622" y="6409070"/>
            <a:ext cx="524503" cy="261610"/>
          </a:xfrm>
          <a:prstGeom prst="rect">
            <a:avLst/>
          </a:prstGeom>
          <a:noFill/>
        </p:spPr>
        <p:txBody>
          <a:bodyPr wrap="none" rtlCol="0">
            <a:spAutoFit/>
          </a:bodyPr>
          <a:lstStyle/>
          <a:p>
            <a:r>
              <a:rPr lang="en-US" sz="1100" dirty="0">
                <a:latin typeface="Courier New" panose="02070309020205020404" pitchFamily="49" charset="0"/>
                <a:cs typeface="Courier New" panose="02070309020205020404" pitchFamily="49" charset="0"/>
              </a:rPr>
              <a:t>list</a:t>
            </a:r>
          </a:p>
        </p:txBody>
      </p:sp>
      <p:sp>
        <p:nvSpPr>
          <p:cNvPr id="84" name="TextBox 83">
            <a:extLst>
              <a:ext uri="{FF2B5EF4-FFF2-40B4-BE49-F238E27FC236}">
                <a16:creationId xmlns:a16="http://schemas.microsoft.com/office/drawing/2014/main" id="{8328DF02-FF08-C34D-A75C-5C1B6D714826}"/>
              </a:ext>
            </a:extLst>
          </p:cNvPr>
          <p:cNvSpPr txBox="1"/>
          <p:nvPr/>
        </p:nvSpPr>
        <p:spPr>
          <a:xfrm>
            <a:off x="6328173" y="6409070"/>
            <a:ext cx="1034257" cy="261610"/>
          </a:xfrm>
          <a:prstGeom prst="rect">
            <a:avLst/>
          </a:prstGeom>
          <a:noFill/>
        </p:spPr>
        <p:txBody>
          <a:bodyPr wrap="none" rtlCol="0">
            <a:spAutoFit/>
          </a:bodyPr>
          <a:lstStyle/>
          <a:p>
            <a:r>
              <a:rPr lang="en-US" sz="1100" dirty="0">
                <a:latin typeface="Courier New" panose="02070309020205020404" pitchFamily="49" charset="0"/>
                <a:cs typeface="Courier New" panose="02070309020205020404" pitchFamily="49" charset="0"/>
              </a:rPr>
              <a:t>free space</a:t>
            </a:r>
          </a:p>
        </p:txBody>
      </p:sp>
      <p:pic>
        <p:nvPicPr>
          <p:cNvPr id="52" name="Picture 4" descr="art08_03">
            <a:extLst>
              <a:ext uri="{FF2B5EF4-FFF2-40B4-BE49-F238E27FC236}">
                <a16:creationId xmlns:a16="http://schemas.microsoft.com/office/drawing/2014/main" id="{0A123749-E1E4-EC40-8ECF-787B20AE9B4D}"/>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25" y="4829177"/>
            <a:ext cx="3383624" cy="1385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3562337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7639D-9F32-41A3-BAAD-FF9F67C86D86}"/>
              </a:ext>
            </a:extLst>
          </p:cNvPr>
          <p:cNvSpPr>
            <a:spLocks noGrp="1"/>
          </p:cNvSpPr>
          <p:nvPr>
            <p:ph type="title"/>
          </p:nvPr>
        </p:nvSpPr>
        <p:spPr>
          <a:xfrm>
            <a:off x="575239" y="263276"/>
            <a:ext cx="11187259" cy="1014667"/>
          </a:xfrm>
        </p:spPr>
        <p:txBody>
          <a:bodyPr/>
          <a:lstStyle/>
          <a:p>
            <a:r>
              <a:rPr lang="en-US" dirty="0">
                <a:solidFill>
                  <a:srgbClr val="4C3282"/>
                </a:solidFill>
              </a:rPr>
              <a:t>Linear Probing</a:t>
            </a:r>
          </a:p>
        </p:txBody>
      </p:sp>
      <p:sp>
        <p:nvSpPr>
          <p:cNvPr id="4" name="Footer Placeholder 3">
            <a:extLst>
              <a:ext uri="{FF2B5EF4-FFF2-40B4-BE49-F238E27FC236}">
                <a16:creationId xmlns:a16="http://schemas.microsoft.com/office/drawing/2014/main" id="{0D5A1987-3346-4DB1-9FFA-DD9E51A2596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42F5985-A8FE-45F5-9E12-AC75DBEB639E}"/>
              </a:ext>
            </a:extLst>
          </p:cNvPr>
          <p:cNvSpPr>
            <a:spLocks noGrp="1"/>
          </p:cNvSpPr>
          <p:nvPr>
            <p:ph type="sldNum" sz="quarter" idx="12"/>
          </p:nvPr>
        </p:nvSpPr>
        <p:spPr/>
        <p:txBody>
          <a:bodyPr/>
          <a:lstStyle/>
          <a:p>
            <a:fld id="{659665DE-58FC-41F4-AC58-2C90A5E00527}" type="slidenum">
              <a:rPr lang="en-US" smtClean="0"/>
              <a:t>2</a:t>
            </a:fld>
            <a:endParaRPr lang="en-US"/>
          </a:p>
        </p:txBody>
      </p:sp>
      <p:graphicFrame>
        <p:nvGraphicFramePr>
          <p:cNvPr id="6" name="Content Placeholder 5">
            <a:extLst>
              <a:ext uri="{FF2B5EF4-FFF2-40B4-BE49-F238E27FC236}">
                <a16:creationId xmlns:a16="http://schemas.microsoft.com/office/drawing/2014/main" id="{91266468-571C-4DC2-9A15-602D0FF55005}"/>
              </a:ext>
            </a:extLst>
          </p:cNvPr>
          <p:cNvGraphicFramePr>
            <a:graphicFrameLocks/>
          </p:cNvGraphicFramePr>
          <p:nvPr>
            <p:extLst>
              <p:ext uri="{D42A27DB-BD31-4B8C-83A1-F6EECF244321}">
                <p14:modId xmlns:p14="http://schemas.microsoft.com/office/powerpoint/2010/main" val="590244809"/>
              </p:ext>
            </p:extLst>
          </p:nvPr>
        </p:nvGraphicFramePr>
        <p:xfrm>
          <a:off x="2325550" y="2921667"/>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7" name="TextBox 6">
            <a:extLst>
              <a:ext uri="{FF2B5EF4-FFF2-40B4-BE49-F238E27FC236}">
                <a16:creationId xmlns:a16="http://schemas.microsoft.com/office/drawing/2014/main" id="{CD5DD1E4-86C1-454C-AEBC-BD93C64BB978}"/>
              </a:ext>
            </a:extLst>
          </p:cNvPr>
          <p:cNvSpPr txBox="1"/>
          <p:nvPr/>
        </p:nvSpPr>
        <p:spPr>
          <a:xfrm>
            <a:off x="956874" y="1704588"/>
            <a:ext cx="8469630" cy="923330"/>
          </a:xfrm>
          <a:prstGeom prst="rect">
            <a:avLst/>
          </a:prstGeom>
          <a:noFill/>
        </p:spPr>
        <p:txBody>
          <a:bodyPr wrap="square" rtlCol="0">
            <a:spAutoFit/>
          </a:bodyPr>
          <a:lstStyle/>
          <a:p>
            <a:r>
              <a:rPr lang="en-US" dirty="0"/>
              <a:t>Insert the following values into the Hash Table using a </a:t>
            </a:r>
            <a:r>
              <a:rPr lang="en-US" dirty="0" err="1"/>
              <a:t>hashFunction</a:t>
            </a:r>
            <a:r>
              <a:rPr lang="en-US" dirty="0"/>
              <a:t> of % table size and linear probing to resolve collisions</a:t>
            </a:r>
          </a:p>
          <a:p>
            <a:r>
              <a:rPr lang="en-US" dirty="0"/>
              <a:t>38, 19, 8, 109, 10</a:t>
            </a:r>
          </a:p>
        </p:txBody>
      </p:sp>
      <p:sp>
        <p:nvSpPr>
          <p:cNvPr id="10" name="TextBox 9">
            <a:extLst>
              <a:ext uri="{FF2B5EF4-FFF2-40B4-BE49-F238E27FC236}">
                <a16:creationId xmlns:a16="http://schemas.microsoft.com/office/drawing/2014/main" id="{643F5880-4036-4158-BF62-0BDA5A10A10F}"/>
              </a:ext>
            </a:extLst>
          </p:cNvPr>
          <p:cNvSpPr txBox="1"/>
          <p:nvPr/>
        </p:nvSpPr>
        <p:spPr>
          <a:xfrm>
            <a:off x="8248997" y="3429000"/>
            <a:ext cx="508473" cy="461665"/>
          </a:xfrm>
          <a:prstGeom prst="rect">
            <a:avLst/>
          </a:prstGeom>
          <a:noFill/>
        </p:spPr>
        <p:txBody>
          <a:bodyPr wrap="none" rtlCol="0">
            <a:spAutoFit/>
          </a:bodyPr>
          <a:lstStyle/>
          <a:p>
            <a:r>
              <a:rPr lang="en-US" sz="2400" b="1" dirty="0">
                <a:solidFill>
                  <a:srgbClr val="4C3282"/>
                </a:solidFill>
              </a:rPr>
              <a:t>38</a:t>
            </a:r>
          </a:p>
        </p:txBody>
      </p:sp>
      <p:sp>
        <p:nvSpPr>
          <p:cNvPr id="11" name="TextBox 10">
            <a:extLst>
              <a:ext uri="{FF2B5EF4-FFF2-40B4-BE49-F238E27FC236}">
                <a16:creationId xmlns:a16="http://schemas.microsoft.com/office/drawing/2014/main" id="{776783FE-0272-492F-AD42-DBCD67C941BE}"/>
              </a:ext>
            </a:extLst>
          </p:cNvPr>
          <p:cNvSpPr txBox="1"/>
          <p:nvPr/>
        </p:nvSpPr>
        <p:spPr>
          <a:xfrm>
            <a:off x="8966532" y="3437819"/>
            <a:ext cx="461986" cy="461665"/>
          </a:xfrm>
          <a:prstGeom prst="rect">
            <a:avLst/>
          </a:prstGeom>
          <a:noFill/>
        </p:spPr>
        <p:txBody>
          <a:bodyPr wrap="none" rtlCol="0">
            <a:spAutoFit/>
          </a:bodyPr>
          <a:lstStyle/>
          <a:p>
            <a:r>
              <a:rPr lang="en-US" sz="2400" b="1" dirty="0">
                <a:solidFill>
                  <a:srgbClr val="4C3282"/>
                </a:solidFill>
              </a:rPr>
              <a:t>19</a:t>
            </a:r>
          </a:p>
        </p:txBody>
      </p:sp>
      <p:sp>
        <p:nvSpPr>
          <p:cNvPr id="12" name="TextBox 11">
            <a:extLst>
              <a:ext uri="{FF2B5EF4-FFF2-40B4-BE49-F238E27FC236}">
                <a16:creationId xmlns:a16="http://schemas.microsoft.com/office/drawing/2014/main" id="{44B8E76D-34C6-4468-8EB3-5ACA4556BFB8}"/>
              </a:ext>
            </a:extLst>
          </p:cNvPr>
          <p:cNvSpPr txBox="1"/>
          <p:nvPr/>
        </p:nvSpPr>
        <p:spPr>
          <a:xfrm>
            <a:off x="8410900" y="3437818"/>
            <a:ext cx="346570" cy="461665"/>
          </a:xfrm>
          <a:prstGeom prst="rect">
            <a:avLst/>
          </a:prstGeom>
          <a:noFill/>
        </p:spPr>
        <p:txBody>
          <a:bodyPr wrap="none" rtlCol="0">
            <a:spAutoFit/>
          </a:bodyPr>
          <a:lstStyle/>
          <a:p>
            <a:r>
              <a:rPr lang="en-US" sz="2400" b="1" dirty="0">
                <a:solidFill>
                  <a:srgbClr val="4C3282"/>
                </a:solidFill>
              </a:rPr>
              <a:t>8</a:t>
            </a:r>
          </a:p>
        </p:txBody>
      </p:sp>
      <p:sp>
        <p:nvSpPr>
          <p:cNvPr id="13" name="Rectangle 12">
            <a:extLst>
              <a:ext uri="{FF2B5EF4-FFF2-40B4-BE49-F238E27FC236}">
                <a16:creationId xmlns:a16="http://schemas.microsoft.com/office/drawing/2014/main" id="{45D767BD-F49C-47ED-B218-EC4CED70821A}"/>
              </a:ext>
            </a:extLst>
          </p:cNvPr>
          <p:cNvSpPr/>
          <p:nvPr/>
        </p:nvSpPr>
        <p:spPr>
          <a:xfrm>
            <a:off x="9846642" y="3236422"/>
            <a:ext cx="1934095" cy="9365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F1D02C3-F92F-4E88-A319-03723AD26750}"/>
              </a:ext>
            </a:extLst>
          </p:cNvPr>
          <p:cNvSpPr txBox="1"/>
          <p:nvPr/>
        </p:nvSpPr>
        <p:spPr>
          <a:xfrm>
            <a:off x="1052946" y="3428999"/>
            <a:ext cx="346570" cy="461665"/>
          </a:xfrm>
          <a:prstGeom prst="rect">
            <a:avLst/>
          </a:prstGeom>
          <a:noFill/>
        </p:spPr>
        <p:txBody>
          <a:bodyPr wrap="none" rtlCol="0">
            <a:spAutoFit/>
          </a:bodyPr>
          <a:lstStyle/>
          <a:p>
            <a:r>
              <a:rPr lang="en-US" sz="2400" b="1" dirty="0">
                <a:solidFill>
                  <a:srgbClr val="4C3282"/>
                </a:solidFill>
              </a:rPr>
              <a:t>8</a:t>
            </a:r>
          </a:p>
        </p:txBody>
      </p:sp>
      <p:sp>
        <p:nvSpPr>
          <p:cNvPr id="15" name="TextBox 14">
            <a:extLst>
              <a:ext uri="{FF2B5EF4-FFF2-40B4-BE49-F238E27FC236}">
                <a16:creationId xmlns:a16="http://schemas.microsoft.com/office/drawing/2014/main" id="{BFEFFFED-FDFB-4665-9DC3-2D50D6CDBC08}"/>
              </a:ext>
            </a:extLst>
          </p:cNvPr>
          <p:cNvSpPr txBox="1"/>
          <p:nvPr/>
        </p:nvSpPr>
        <p:spPr>
          <a:xfrm>
            <a:off x="8966532" y="3439567"/>
            <a:ext cx="623889" cy="461665"/>
          </a:xfrm>
          <a:prstGeom prst="rect">
            <a:avLst/>
          </a:prstGeom>
          <a:noFill/>
        </p:spPr>
        <p:txBody>
          <a:bodyPr wrap="none" rtlCol="0">
            <a:spAutoFit/>
          </a:bodyPr>
          <a:lstStyle/>
          <a:p>
            <a:r>
              <a:rPr lang="en-US" sz="2400" b="1" dirty="0">
                <a:solidFill>
                  <a:srgbClr val="4C3282"/>
                </a:solidFill>
              </a:rPr>
              <a:t>109</a:t>
            </a:r>
          </a:p>
        </p:txBody>
      </p:sp>
      <p:sp>
        <p:nvSpPr>
          <p:cNvPr id="16" name="TextBox 15">
            <a:extLst>
              <a:ext uri="{FF2B5EF4-FFF2-40B4-BE49-F238E27FC236}">
                <a16:creationId xmlns:a16="http://schemas.microsoft.com/office/drawing/2014/main" id="{2DDD99F7-01C8-48D6-9F49-63515A9B30AC}"/>
              </a:ext>
            </a:extLst>
          </p:cNvPr>
          <p:cNvSpPr txBox="1"/>
          <p:nvPr/>
        </p:nvSpPr>
        <p:spPr>
          <a:xfrm>
            <a:off x="2457797" y="3392151"/>
            <a:ext cx="461986" cy="461665"/>
          </a:xfrm>
          <a:prstGeom prst="rect">
            <a:avLst/>
          </a:prstGeom>
          <a:noFill/>
        </p:spPr>
        <p:txBody>
          <a:bodyPr wrap="none" rtlCol="0">
            <a:spAutoFit/>
          </a:bodyPr>
          <a:lstStyle/>
          <a:p>
            <a:r>
              <a:rPr lang="en-US" sz="2400" b="1" dirty="0">
                <a:solidFill>
                  <a:srgbClr val="4C3282"/>
                </a:solidFill>
              </a:rPr>
              <a:t>10</a:t>
            </a:r>
          </a:p>
        </p:txBody>
      </p:sp>
      <p:sp>
        <p:nvSpPr>
          <p:cNvPr id="17" name="TextBox 16">
            <a:extLst>
              <a:ext uri="{FF2B5EF4-FFF2-40B4-BE49-F238E27FC236}">
                <a16:creationId xmlns:a16="http://schemas.microsoft.com/office/drawing/2014/main" id="{D8116144-310E-447F-8AC4-BF050511F786}"/>
              </a:ext>
            </a:extLst>
          </p:cNvPr>
          <p:cNvSpPr txBox="1"/>
          <p:nvPr/>
        </p:nvSpPr>
        <p:spPr>
          <a:xfrm>
            <a:off x="1052946" y="4656727"/>
            <a:ext cx="8469630" cy="923330"/>
          </a:xfrm>
          <a:prstGeom prst="rect">
            <a:avLst/>
          </a:prstGeom>
          <a:noFill/>
        </p:spPr>
        <p:txBody>
          <a:bodyPr wrap="square" rtlCol="0">
            <a:spAutoFit/>
          </a:bodyPr>
          <a:lstStyle/>
          <a:p>
            <a:r>
              <a:rPr lang="en-US" dirty="0">
                <a:solidFill>
                  <a:srgbClr val="B6A479"/>
                </a:solidFill>
              </a:rPr>
              <a:t>Problem:</a:t>
            </a:r>
          </a:p>
          <a:p>
            <a:pPr marL="742950" lvl="1" indent="-285750">
              <a:buFont typeface="Arial" panose="020B0604020202020204" pitchFamily="34" charset="0"/>
              <a:buChar char="•"/>
            </a:pPr>
            <a:r>
              <a:rPr lang="en-US" dirty="0"/>
              <a:t>Linear probing causes clustering</a:t>
            </a:r>
          </a:p>
          <a:p>
            <a:pPr marL="742950" lvl="1" indent="-285750">
              <a:buFont typeface="Arial" panose="020B0604020202020204" pitchFamily="34" charset="0"/>
              <a:buChar char="•"/>
            </a:pPr>
            <a:r>
              <a:rPr lang="en-US" dirty="0"/>
              <a:t>Clustering causes more looping when probing</a:t>
            </a:r>
          </a:p>
        </p:txBody>
      </p:sp>
      <p:sp>
        <p:nvSpPr>
          <p:cNvPr id="18" name="TextBox 17">
            <a:extLst>
              <a:ext uri="{FF2B5EF4-FFF2-40B4-BE49-F238E27FC236}">
                <a16:creationId xmlns:a16="http://schemas.microsoft.com/office/drawing/2014/main" id="{F6518DD1-2DA4-4A93-A7DD-13F9CC55A7E4}"/>
              </a:ext>
            </a:extLst>
          </p:cNvPr>
          <p:cNvSpPr txBox="1"/>
          <p:nvPr/>
        </p:nvSpPr>
        <p:spPr>
          <a:xfrm>
            <a:off x="7073314" y="4700622"/>
            <a:ext cx="3786435" cy="923330"/>
          </a:xfrm>
          <a:prstGeom prst="rect">
            <a:avLst/>
          </a:prstGeom>
          <a:noFill/>
        </p:spPr>
        <p:txBody>
          <a:bodyPr wrap="square" rtlCol="0">
            <a:spAutoFit/>
          </a:bodyPr>
          <a:lstStyle/>
          <a:p>
            <a:r>
              <a:rPr lang="en-US" dirty="0"/>
              <a:t>Primary Clustering</a:t>
            </a:r>
          </a:p>
          <a:p>
            <a:r>
              <a:rPr lang="en-US" dirty="0"/>
              <a:t>When probing causes long chains of occupied slots within a hash table</a:t>
            </a:r>
          </a:p>
        </p:txBody>
      </p:sp>
      <p:sp>
        <p:nvSpPr>
          <p:cNvPr id="19" name="Rectangle 18">
            <a:extLst>
              <a:ext uri="{FF2B5EF4-FFF2-40B4-BE49-F238E27FC236}">
                <a16:creationId xmlns:a16="http://schemas.microsoft.com/office/drawing/2014/main" id="{849019A3-BD72-43BC-A0A7-7288226E58F5}"/>
              </a:ext>
            </a:extLst>
          </p:cNvPr>
          <p:cNvSpPr/>
          <p:nvPr/>
        </p:nvSpPr>
        <p:spPr>
          <a:xfrm>
            <a:off x="7067215" y="4701196"/>
            <a:ext cx="3786435" cy="320040"/>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381BAA-DC7F-49C9-9055-022F6C8AC088}"/>
              </a:ext>
            </a:extLst>
          </p:cNvPr>
          <p:cNvSpPr/>
          <p:nvPr/>
        </p:nvSpPr>
        <p:spPr>
          <a:xfrm>
            <a:off x="7073314" y="5021236"/>
            <a:ext cx="3786435" cy="731172"/>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045EBEA-CAB4-904A-875D-59BF6D21582B}"/>
              </a:ext>
            </a:extLst>
          </p:cNvPr>
          <p:cNvSpPr txBox="1"/>
          <p:nvPr/>
        </p:nvSpPr>
        <p:spPr>
          <a:xfrm>
            <a:off x="10769382" y="74376"/>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3 Minutes</a:t>
            </a:r>
          </a:p>
        </p:txBody>
      </p:sp>
    </p:spTree>
    <p:extLst>
      <p:ext uri="{BB962C8B-B14F-4D97-AF65-F5344CB8AC3E}">
        <p14:creationId xmlns:p14="http://schemas.microsoft.com/office/powerpoint/2010/main" val="252036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3.54167E-6 -3.7037E-6 L 0.18281 -0.00185 " pathEditMode="relative" rAng="0" ptsTypes="AA">
                                      <p:cBhvr>
                                        <p:cTn id="21" dur="2000" fill="hold"/>
                                        <p:tgtEl>
                                          <p:spTgt spid="12"/>
                                        </p:tgtEl>
                                        <p:attrNameLst>
                                          <p:attrName>ppt_x</p:attrName>
                                          <p:attrName>ppt_y</p:attrName>
                                        </p:attrNameLst>
                                      </p:cBhvr>
                                      <p:rCtr x="9141" y="-93"/>
                                    </p:animMotion>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42" presetClass="path" presetSubtype="0" accel="50000" decel="50000" fill="hold" grpId="1" nodeType="withEffect">
                                  <p:stCondLst>
                                    <p:cond delay="0"/>
                                  </p:stCondLst>
                                  <p:childTnLst>
                                    <p:animMotion origin="layout" path="M -8.33333E-7 -4.81481E-6 L 0.11966 -0.003 " pathEditMode="relative" rAng="0" ptsTypes="AA">
                                      <p:cBhvr>
                                        <p:cTn id="31" dur="2000" fill="hold"/>
                                        <p:tgtEl>
                                          <p:spTgt spid="14"/>
                                        </p:tgtEl>
                                        <p:attrNameLst>
                                          <p:attrName>ppt_x</p:attrName>
                                          <p:attrName>ppt_y</p:attrName>
                                        </p:attrNameLst>
                                      </p:cBhvr>
                                      <p:rCtr x="5977" y="-162"/>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1"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37" presetClass="path" presetSubtype="0" accel="50000" decel="50000" fill="hold" grpId="0" nodeType="clickEffect">
                                  <p:stCondLst>
                                    <p:cond delay="0"/>
                                  </p:stCondLst>
                                  <p:childTnLst>
                                    <p:animMotion origin="layout" path="M -0.00026 -0.00649 L -0.12839 0.17291 C -0.15495 0.21342 -0.19505 0.23495 -0.23698 0.23495 C -0.28477 0.23518 -0.32318 0.21342 -0.34974 0.17314 L -0.47826 -0.00649 " pathEditMode="relative" rAng="10800000" ptsTypes="AAAAA">
                                      <p:cBhvr>
                                        <p:cTn id="40" dur="2000" fill="hold"/>
                                        <p:tgtEl>
                                          <p:spTgt spid="15"/>
                                        </p:tgtEl>
                                        <p:attrNameLst>
                                          <p:attrName>ppt_x</p:attrName>
                                          <p:attrName>ppt_y</p:attrName>
                                        </p:attrNameLst>
                                      </p:cBhvr>
                                      <p:rCtr x="-23893" y="12083"/>
                                    </p:animMotion>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1" nodeType="clickEffect">
                                  <p:stCondLst>
                                    <p:cond delay="0"/>
                                  </p:stCondLst>
                                  <p:childTnLst>
                                    <p:animMotion origin="layout" path="M -2.70833E-6 -7.40741E-7 L 0.12032 0.00324 " pathEditMode="relative" rAng="0" ptsTypes="AA">
                                      <p:cBhvr>
                                        <p:cTn id="49" dur="2000" fill="hold"/>
                                        <p:tgtEl>
                                          <p:spTgt spid="16"/>
                                        </p:tgtEl>
                                        <p:attrNameLst>
                                          <p:attrName>ppt_x</p:attrName>
                                          <p:attrName>ppt_y</p:attrName>
                                        </p:attrNameLst>
                                      </p:cBhvr>
                                      <p:rCtr x="6016" y="162"/>
                                    </p:animMotion>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2" grpId="1"/>
      <p:bldP spid="13" grpId="0" animBg="1"/>
      <p:bldP spid="14" grpId="0"/>
      <p:bldP spid="14" grpId="1"/>
      <p:bldP spid="15" grpId="0"/>
      <p:bldP spid="15" grpId="1"/>
      <p:bldP spid="16" grpId="0"/>
      <p:bldP spid="16" grpId="1"/>
      <p:bldP spid="17" grpId="0"/>
      <p:bldP spid="18" grpId="0"/>
      <p:bldP spid="19" grpId="0" animBg="1"/>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7C3E6-1915-4A36-AC58-1FCA0811A2E5}"/>
              </a:ext>
            </a:extLst>
          </p:cNvPr>
          <p:cNvSpPr>
            <a:spLocks noGrp="1"/>
          </p:cNvSpPr>
          <p:nvPr>
            <p:ph type="title"/>
          </p:nvPr>
        </p:nvSpPr>
        <p:spPr/>
        <p:txBody>
          <a:bodyPr/>
          <a:lstStyle/>
          <a:p>
            <a:r>
              <a:rPr lang="en-US" dirty="0">
                <a:solidFill>
                  <a:srgbClr val="4C3282"/>
                </a:solidFill>
              </a:rPr>
              <a:t>Stack ADT</a:t>
            </a:r>
          </a:p>
        </p:txBody>
      </p:sp>
      <p:sp>
        <p:nvSpPr>
          <p:cNvPr id="3" name="Content Placeholder 2">
            <a:extLst>
              <a:ext uri="{FF2B5EF4-FFF2-40B4-BE49-F238E27FC236}">
                <a16:creationId xmlns:a16="http://schemas.microsoft.com/office/drawing/2014/main" id="{4D397004-A995-482E-9F89-B771BDFF5F4C}"/>
              </a:ext>
            </a:extLst>
          </p:cNvPr>
          <p:cNvSpPr>
            <a:spLocks noGrp="1"/>
          </p:cNvSpPr>
          <p:nvPr>
            <p:ph idx="1"/>
          </p:nvPr>
        </p:nvSpPr>
        <p:spPr>
          <a:xfrm>
            <a:off x="575240" y="1463857"/>
            <a:ext cx="7131694" cy="2344745"/>
          </a:xfrm>
        </p:spPr>
        <p:txBody>
          <a:bodyPr/>
          <a:lstStyle/>
          <a:p>
            <a:r>
              <a:rPr lang="en-US" altLang="en-US" b="1" dirty="0">
                <a:solidFill>
                  <a:srgbClr val="4C3282"/>
                </a:solidFill>
              </a:rPr>
              <a:t>stack</a:t>
            </a:r>
            <a:r>
              <a:rPr lang="en-US" altLang="en-US" dirty="0">
                <a:solidFill>
                  <a:srgbClr val="4C3282"/>
                </a:solidFill>
              </a:rPr>
              <a:t>: </a:t>
            </a:r>
            <a:r>
              <a:rPr lang="en-US" altLang="en-US" dirty="0"/>
              <a:t>A collection based on the principle of adding elements and retrieving them in the opposite order.</a:t>
            </a:r>
          </a:p>
          <a:p>
            <a:pPr lvl="1"/>
            <a:r>
              <a:rPr lang="en-US" altLang="en-US" dirty="0"/>
              <a:t>Last-In, First-Out ("LIFO")</a:t>
            </a:r>
          </a:p>
          <a:p>
            <a:pPr lvl="1"/>
            <a:r>
              <a:rPr lang="en-US" altLang="en-US" dirty="0"/>
              <a:t>Elements are stored in order of insertion.</a:t>
            </a:r>
          </a:p>
          <a:p>
            <a:pPr lvl="2"/>
            <a:r>
              <a:rPr lang="en-US" altLang="en-US" dirty="0"/>
              <a:t>We do not think of them as having indexes.</a:t>
            </a:r>
          </a:p>
          <a:p>
            <a:pPr lvl="1"/>
            <a:r>
              <a:rPr lang="en-US" altLang="en-US" dirty="0"/>
              <a:t>Client can only add/remove/examine </a:t>
            </a:r>
            <a:br>
              <a:rPr lang="en-US" altLang="en-US" dirty="0"/>
            </a:br>
            <a:r>
              <a:rPr lang="en-US" altLang="en-US" dirty="0"/>
              <a:t>the last element added (the "top").</a:t>
            </a:r>
          </a:p>
        </p:txBody>
      </p:sp>
      <p:sp>
        <p:nvSpPr>
          <p:cNvPr id="4" name="Footer Placeholder 3">
            <a:extLst>
              <a:ext uri="{FF2B5EF4-FFF2-40B4-BE49-F238E27FC236}">
                <a16:creationId xmlns:a16="http://schemas.microsoft.com/office/drawing/2014/main" id="{DFDA3962-501B-4DBB-82AD-87CF5EC2A796}"/>
              </a:ext>
            </a:extLst>
          </p:cNvPr>
          <p:cNvSpPr>
            <a:spLocks noGrp="1"/>
          </p:cNvSpPr>
          <p:nvPr>
            <p:ph type="ftr" sz="quarter" idx="11"/>
          </p:nvPr>
        </p:nvSpPr>
        <p:spPr/>
        <p:txBody>
          <a:bodyPr/>
          <a:lstStyle/>
          <a:p>
            <a:r>
              <a:rPr lang="en-US" dirty="0"/>
              <a:t>CSE 143 SP 17 – Zora Fung</a:t>
            </a:r>
          </a:p>
        </p:txBody>
      </p:sp>
      <p:sp>
        <p:nvSpPr>
          <p:cNvPr id="5" name="Slide Number Placeholder 4">
            <a:extLst>
              <a:ext uri="{FF2B5EF4-FFF2-40B4-BE49-F238E27FC236}">
                <a16:creationId xmlns:a16="http://schemas.microsoft.com/office/drawing/2014/main" id="{14125C0C-A6F4-4665-AEFF-AC3E669AD10B}"/>
              </a:ext>
            </a:extLst>
          </p:cNvPr>
          <p:cNvSpPr>
            <a:spLocks noGrp="1"/>
          </p:cNvSpPr>
          <p:nvPr>
            <p:ph type="sldNum" sz="quarter" idx="12"/>
          </p:nvPr>
        </p:nvSpPr>
        <p:spPr/>
        <p:txBody>
          <a:bodyPr/>
          <a:lstStyle/>
          <a:p>
            <a:fld id="{659665DE-58FC-41F4-AC58-2C90A5E00527}" type="slidenum">
              <a:rPr lang="en-US" smtClean="0"/>
              <a:t>20</a:t>
            </a:fld>
            <a:endParaRPr lang="en-US"/>
          </a:p>
        </p:txBody>
      </p:sp>
      <p:graphicFrame>
        <p:nvGraphicFramePr>
          <p:cNvPr id="7" name="Group 134">
            <a:extLst>
              <a:ext uri="{FF2B5EF4-FFF2-40B4-BE49-F238E27FC236}">
                <a16:creationId xmlns:a16="http://schemas.microsoft.com/office/drawing/2014/main" id="{52EEEA4B-AFF8-43FF-AA58-6D1FC8D5444B}"/>
              </a:ext>
            </a:extLst>
          </p:cNvPr>
          <p:cNvGraphicFramePr>
            <a:graphicFrameLocks noGrp="1"/>
          </p:cNvGraphicFramePr>
          <p:nvPr>
            <p:extLst>
              <p:ext uri="{D42A27DB-BD31-4B8C-83A1-F6EECF244321}">
                <p14:modId xmlns:p14="http://schemas.microsoft.com/office/powerpoint/2010/main" val="2159566797"/>
              </p:ext>
            </p:extLst>
          </p:nvPr>
        </p:nvGraphicFramePr>
        <p:xfrm>
          <a:off x="8074006" y="1055439"/>
          <a:ext cx="2133600" cy="1584816"/>
        </p:xfrm>
        <a:graphic>
          <a:graphicData uri="http://schemas.openxmlformats.org/drawingml/2006/table">
            <a:tbl>
              <a:tblPr/>
              <a:tblGrid>
                <a:gridCol w="1219200">
                  <a:extLst>
                    <a:ext uri="{9D8B030D-6E8A-4147-A177-3AD203B41FA5}">
                      <a16:colId xmlns:a16="http://schemas.microsoft.com/office/drawing/2014/main" val="415142542"/>
                    </a:ext>
                  </a:extLst>
                </a:gridCol>
                <a:gridCol w="914400">
                  <a:extLst>
                    <a:ext uri="{9D8B030D-6E8A-4147-A177-3AD203B41FA5}">
                      <a16:colId xmlns:a16="http://schemas.microsoft.com/office/drawing/2014/main" val="2917066332"/>
                    </a:ext>
                  </a:extLst>
                </a:gridCol>
              </a:tblGrid>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endParaRP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endParaRP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033683"/>
                  </a:ext>
                </a:extLst>
              </a:tr>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top</a:t>
                      </a: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rPr>
                        <a:t>3</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291148407"/>
                  </a:ext>
                </a:extLst>
              </a:tr>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endParaRP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rPr>
                        <a:t>2</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653327139"/>
                  </a:ext>
                </a:extLst>
              </a:tr>
              <a:tr h="395288">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bottom</a:t>
                      </a:r>
                    </a:p>
                  </a:txBody>
                  <a:tcPr marT="45702" marB="45702"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rPr>
                        <a:t>1</a:t>
                      </a:r>
                    </a:p>
                  </a:txBody>
                  <a:tcPr marT="45702" marB="4570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2614743078"/>
                  </a:ext>
                </a:extLst>
              </a:tr>
            </a:tbl>
          </a:graphicData>
        </a:graphic>
      </p:graphicFrame>
      <p:sp>
        <p:nvSpPr>
          <p:cNvPr id="8" name="Line 73">
            <a:extLst>
              <a:ext uri="{FF2B5EF4-FFF2-40B4-BE49-F238E27FC236}">
                <a16:creationId xmlns:a16="http://schemas.microsoft.com/office/drawing/2014/main" id="{76F83C57-5FF6-4DCA-B472-E4B184783D13}"/>
              </a:ext>
            </a:extLst>
          </p:cNvPr>
          <p:cNvSpPr>
            <a:spLocks noChangeShapeType="1"/>
          </p:cNvSpPr>
          <p:nvPr/>
        </p:nvSpPr>
        <p:spPr bwMode="auto">
          <a:xfrm>
            <a:off x="8912206" y="522039"/>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9" name="Text Box 74">
            <a:extLst>
              <a:ext uri="{FF2B5EF4-FFF2-40B4-BE49-F238E27FC236}">
                <a16:creationId xmlns:a16="http://schemas.microsoft.com/office/drawing/2014/main" id="{116D4573-1C94-4174-9D4C-B98992063663}"/>
              </a:ext>
            </a:extLst>
          </p:cNvPr>
          <p:cNvSpPr txBox="1">
            <a:spLocks noChangeArrowheads="1"/>
          </p:cNvSpPr>
          <p:nvPr/>
        </p:nvSpPr>
        <p:spPr bwMode="auto">
          <a:xfrm>
            <a:off x="10588606" y="277564"/>
            <a:ext cx="12906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pop, peek</a:t>
            </a:r>
          </a:p>
        </p:txBody>
      </p:sp>
      <p:sp>
        <p:nvSpPr>
          <p:cNvPr id="10" name="Text Box 75">
            <a:extLst>
              <a:ext uri="{FF2B5EF4-FFF2-40B4-BE49-F238E27FC236}">
                <a16:creationId xmlns:a16="http://schemas.microsoft.com/office/drawing/2014/main" id="{224BE95C-4D75-47DF-85D5-85A650AFB011}"/>
              </a:ext>
            </a:extLst>
          </p:cNvPr>
          <p:cNvSpPr txBox="1">
            <a:spLocks noChangeArrowheads="1"/>
          </p:cNvSpPr>
          <p:nvPr/>
        </p:nvSpPr>
        <p:spPr bwMode="auto">
          <a:xfrm>
            <a:off x="8226406" y="263276"/>
            <a:ext cx="7191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push</a:t>
            </a:r>
          </a:p>
        </p:txBody>
      </p:sp>
      <p:sp>
        <p:nvSpPr>
          <p:cNvPr id="11" name="Line 76">
            <a:extLst>
              <a:ext uri="{FF2B5EF4-FFF2-40B4-BE49-F238E27FC236}">
                <a16:creationId xmlns:a16="http://schemas.microsoft.com/office/drawing/2014/main" id="{85EF3B67-820D-4DA5-A092-7D8BD974EABC}"/>
              </a:ext>
            </a:extLst>
          </p:cNvPr>
          <p:cNvSpPr>
            <a:spLocks noChangeShapeType="1"/>
          </p:cNvSpPr>
          <p:nvPr/>
        </p:nvSpPr>
        <p:spPr bwMode="auto">
          <a:xfrm flipV="1">
            <a:off x="9979006" y="522039"/>
            <a:ext cx="609600" cy="45720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pic>
        <p:nvPicPr>
          <p:cNvPr id="12" name="Picture 5">
            <a:extLst>
              <a:ext uri="{FF2B5EF4-FFF2-40B4-BE49-F238E27FC236}">
                <a16:creationId xmlns:a16="http://schemas.microsoft.com/office/drawing/2014/main" id="{A322361A-4763-43CE-B465-EB12F6DA00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9948" y="2208122"/>
            <a:ext cx="9509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 name="Group 20">
            <a:extLst>
              <a:ext uri="{FF2B5EF4-FFF2-40B4-BE49-F238E27FC236}">
                <a16:creationId xmlns:a16="http://schemas.microsoft.com/office/drawing/2014/main" id="{874245D6-F7BC-3A4B-9839-3A514FFC09B3}"/>
              </a:ext>
            </a:extLst>
          </p:cNvPr>
          <p:cNvGrpSpPr/>
          <p:nvPr/>
        </p:nvGrpSpPr>
        <p:grpSpPr>
          <a:xfrm>
            <a:off x="818612" y="3814365"/>
            <a:ext cx="2320363" cy="2780359"/>
            <a:chOff x="908857" y="1530095"/>
            <a:chExt cx="2320363" cy="2780359"/>
          </a:xfrm>
        </p:grpSpPr>
        <p:sp>
          <p:nvSpPr>
            <p:cNvPr id="22" name="Rectangle 21">
              <a:extLst>
                <a:ext uri="{FF2B5EF4-FFF2-40B4-BE49-F238E27FC236}">
                  <a16:creationId xmlns:a16="http://schemas.microsoft.com/office/drawing/2014/main" id="{A545C8B9-E06C-424B-AC73-4FEA7A683127}"/>
                </a:ext>
              </a:extLst>
            </p:cNvPr>
            <p:cNvSpPr/>
            <p:nvPr/>
          </p:nvSpPr>
          <p:spPr>
            <a:xfrm>
              <a:off x="908857" y="2061556"/>
              <a:ext cx="2320363" cy="2248898"/>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FB33688-1C72-DB4D-AE0B-E6FCDAFBAF28}"/>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Stack ADT</a:t>
              </a:r>
            </a:p>
          </p:txBody>
        </p:sp>
        <p:sp>
          <p:nvSpPr>
            <p:cNvPr id="24" name="TextBox 23">
              <a:extLst>
                <a:ext uri="{FF2B5EF4-FFF2-40B4-BE49-F238E27FC236}">
                  <a16:creationId xmlns:a16="http://schemas.microsoft.com/office/drawing/2014/main" id="{614FA5A9-1F75-AE4B-9AE9-858B79D04392}"/>
                </a:ext>
              </a:extLst>
            </p:cNvPr>
            <p:cNvSpPr txBox="1"/>
            <p:nvPr/>
          </p:nvSpPr>
          <p:spPr>
            <a:xfrm>
              <a:off x="1076296" y="2988919"/>
              <a:ext cx="215292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push(item)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pop()</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and remove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look at item at top</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25" name="TextBox 24">
              <a:extLst>
                <a:ext uri="{FF2B5EF4-FFF2-40B4-BE49-F238E27FC236}">
                  <a16:creationId xmlns:a16="http://schemas.microsoft.com/office/drawing/2014/main" id="{AFB29586-0F1A-EC45-8EEC-C1E4479B5BC9}"/>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26" name="TextBox 25">
              <a:extLst>
                <a:ext uri="{FF2B5EF4-FFF2-40B4-BE49-F238E27FC236}">
                  <a16:creationId xmlns:a16="http://schemas.microsoft.com/office/drawing/2014/main" id="{55466BB0-B93C-2F47-ADAA-DF1215C2A9A4}"/>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27" name="TextBox 26">
              <a:extLst>
                <a:ext uri="{FF2B5EF4-FFF2-40B4-BE49-F238E27FC236}">
                  <a16:creationId xmlns:a16="http://schemas.microsoft.com/office/drawing/2014/main" id="{AA9A69C8-F5AD-6045-9E0E-974665C7023A}"/>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grpSp>
        <p:nvGrpSpPr>
          <p:cNvPr id="20" name="Group 19">
            <a:extLst>
              <a:ext uri="{FF2B5EF4-FFF2-40B4-BE49-F238E27FC236}">
                <a16:creationId xmlns:a16="http://schemas.microsoft.com/office/drawing/2014/main" id="{3782E7E1-9360-C94E-8EC1-CC1F59780984}"/>
              </a:ext>
            </a:extLst>
          </p:cNvPr>
          <p:cNvGrpSpPr/>
          <p:nvPr/>
        </p:nvGrpSpPr>
        <p:grpSpPr>
          <a:xfrm>
            <a:off x="3547153" y="3808602"/>
            <a:ext cx="3005791" cy="2853316"/>
            <a:chOff x="908858" y="1530095"/>
            <a:chExt cx="3005791" cy="2853316"/>
          </a:xfrm>
        </p:grpSpPr>
        <p:sp>
          <p:nvSpPr>
            <p:cNvPr id="29" name="Rectangle 28">
              <a:extLst>
                <a:ext uri="{FF2B5EF4-FFF2-40B4-BE49-F238E27FC236}">
                  <a16:creationId xmlns:a16="http://schemas.microsoft.com/office/drawing/2014/main" id="{ED6D0623-37A7-984A-94A7-1B5F0FEA2CA0}"/>
                </a:ext>
              </a:extLst>
            </p:cNvPr>
            <p:cNvSpPr/>
            <p:nvPr/>
          </p:nvSpPr>
          <p:spPr>
            <a:xfrm>
              <a:off x="908858" y="2061556"/>
              <a:ext cx="3005791" cy="2321855"/>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E111963-C4F5-EF4E-8FF0-2EBB93632035}"/>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ArrayStack</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31" name="TextBox 30">
              <a:extLst>
                <a:ext uri="{FF2B5EF4-FFF2-40B4-BE49-F238E27FC236}">
                  <a16:creationId xmlns:a16="http://schemas.microsoft.com/office/drawing/2014/main" id="{E51AA4B6-3B3A-6946-B6EA-0E48617BF6D2}"/>
                </a:ext>
              </a:extLst>
            </p:cNvPr>
            <p:cNvSpPr txBox="1"/>
            <p:nvPr/>
          </p:nvSpPr>
          <p:spPr>
            <a:xfrm>
              <a:off x="1014216" y="2887740"/>
              <a:ext cx="2900433" cy="1384995"/>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push</a:t>
              </a:r>
              <a:r>
                <a:rPr lang="en-US" sz="1200" dirty="0">
                  <a:latin typeface="Courier New" panose="02070309020205020404" pitchFamily="49" charset="0"/>
                  <a:cs typeface="Courier New" panose="02070309020205020404" pitchFamily="49" charset="0"/>
                </a:rPr>
                <a:t> data[size] = value, if out of room grow data</a:t>
              </a:r>
            </a:p>
            <a:p>
              <a:r>
                <a:rPr lang="en-US" sz="1200" u="sng" dirty="0">
                  <a:latin typeface="Courier New" panose="02070309020205020404" pitchFamily="49" charset="0"/>
                  <a:cs typeface="Courier New" panose="02070309020205020404" pitchFamily="49" charset="0"/>
                </a:rPr>
                <a:t>pop</a:t>
              </a:r>
              <a:r>
                <a:rPr lang="en-US" sz="1200" dirty="0">
                  <a:latin typeface="Courier New" panose="02070309020205020404" pitchFamily="49" charset="0"/>
                  <a:cs typeface="Courier New" panose="02070309020205020404" pitchFamily="49" charset="0"/>
                </a:rPr>
                <a:t> return data[size - 1], size-1</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return data[size - 1]</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return size == 0</a:t>
              </a:r>
            </a:p>
          </p:txBody>
        </p:sp>
        <p:sp>
          <p:nvSpPr>
            <p:cNvPr id="32" name="TextBox 31">
              <a:extLst>
                <a:ext uri="{FF2B5EF4-FFF2-40B4-BE49-F238E27FC236}">
                  <a16:creationId xmlns:a16="http://schemas.microsoft.com/office/drawing/2014/main" id="{CAD9DA8E-79EE-BE4D-A906-AB2014F70F31}"/>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33" name="TextBox 32">
              <a:extLst>
                <a:ext uri="{FF2B5EF4-FFF2-40B4-BE49-F238E27FC236}">
                  <a16:creationId xmlns:a16="http://schemas.microsoft.com/office/drawing/2014/main" id="{65BEFE80-CE1E-394A-A9D6-9FC92EE16F77}"/>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34" name="TextBox 33">
              <a:extLst>
                <a:ext uri="{FF2B5EF4-FFF2-40B4-BE49-F238E27FC236}">
                  <a16:creationId xmlns:a16="http://schemas.microsoft.com/office/drawing/2014/main" id="{76B4973D-8C6F-D347-9BE6-85300B6A577B}"/>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grpSp>
        <p:nvGrpSpPr>
          <p:cNvPr id="35" name="Group 34">
            <a:extLst>
              <a:ext uri="{FF2B5EF4-FFF2-40B4-BE49-F238E27FC236}">
                <a16:creationId xmlns:a16="http://schemas.microsoft.com/office/drawing/2014/main" id="{76D7A50E-03B7-0A40-ADBA-AE2D2F4FA3EA}"/>
              </a:ext>
            </a:extLst>
          </p:cNvPr>
          <p:cNvGrpSpPr/>
          <p:nvPr/>
        </p:nvGrpSpPr>
        <p:grpSpPr>
          <a:xfrm>
            <a:off x="6763933" y="3804871"/>
            <a:ext cx="3005791" cy="2853316"/>
            <a:chOff x="908858" y="1530095"/>
            <a:chExt cx="3005791" cy="2853316"/>
          </a:xfrm>
        </p:grpSpPr>
        <p:sp>
          <p:nvSpPr>
            <p:cNvPr id="36" name="Rectangle 35">
              <a:extLst>
                <a:ext uri="{FF2B5EF4-FFF2-40B4-BE49-F238E27FC236}">
                  <a16:creationId xmlns:a16="http://schemas.microsoft.com/office/drawing/2014/main" id="{BFE7A4F0-BA35-844E-BFE1-8EC034837830}"/>
                </a:ext>
              </a:extLst>
            </p:cNvPr>
            <p:cNvSpPr/>
            <p:nvPr/>
          </p:nvSpPr>
          <p:spPr>
            <a:xfrm>
              <a:off x="908858" y="2061556"/>
              <a:ext cx="3005791" cy="2321855"/>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6FB1FB7-B797-2E44-9745-9E6965E7EB25}"/>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LinkedStack</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38" name="TextBox 37">
              <a:extLst>
                <a:ext uri="{FF2B5EF4-FFF2-40B4-BE49-F238E27FC236}">
                  <a16:creationId xmlns:a16="http://schemas.microsoft.com/office/drawing/2014/main" id="{225E4660-B240-2845-BF9D-D9C6331660FC}"/>
                </a:ext>
              </a:extLst>
            </p:cNvPr>
            <p:cNvSpPr txBox="1"/>
            <p:nvPr/>
          </p:nvSpPr>
          <p:spPr>
            <a:xfrm>
              <a:off x="1014216" y="2887740"/>
              <a:ext cx="2900433" cy="1200329"/>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push</a:t>
              </a:r>
              <a:r>
                <a:rPr lang="en-US" sz="1200" dirty="0">
                  <a:latin typeface="Courier New" panose="02070309020205020404" pitchFamily="49" charset="0"/>
                  <a:cs typeface="Courier New" panose="02070309020205020404" pitchFamily="49" charset="0"/>
                </a:rPr>
                <a:t> add new node at top</a:t>
              </a:r>
            </a:p>
            <a:p>
              <a:r>
                <a:rPr lang="en-US" sz="1200" u="sng" dirty="0">
                  <a:latin typeface="Courier New" panose="02070309020205020404" pitchFamily="49" charset="0"/>
                  <a:cs typeface="Courier New" panose="02070309020205020404" pitchFamily="49" charset="0"/>
                </a:rPr>
                <a:t>pop</a:t>
              </a:r>
              <a:r>
                <a:rPr lang="en-US" sz="1200" dirty="0">
                  <a:latin typeface="Courier New" panose="02070309020205020404" pitchFamily="49" charset="0"/>
                  <a:cs typeface="Courier New" panose="02070309020205020404" pitchFamily="49" charset="0"/>
                </a:rPr>
                <a:t> return and remove node at top</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return node at top</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return size == 0</a:t>
              </a:r>
            </a:p>
          </p:txBody>
        </p:sp>
        <p:sp>
          <p:nvSpPr>
            <p:cNvPr id="39" name="TextBox 38">
              <a:extLst>
                <a:ext uri="{FF2B5EF4-FFF2-40B4-BE49-F238E27FC236}">
                  <a16:creationId xmlns:a16="http://schemas.microsoft.com/office/drawing/2014/main" id="{9417F385-78D8-1D40-83E1-7E2C691C24DC}"/>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40" name="TextBox 39">
              <a:extLst>
                <a:ext uri="{FF2B5EF4-FFF2-40B4-BE49-F238E27FC236}">
                  <a16:creationId xmlns:a16="http://schemas.microsoft.com/office/drawing/2014/main" id="{6847B0F0-B243-424A-9663-04531561EB08}"/>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41" name="TextBox 40">
              <a:extLst>
                <a:ext uri="{FF2B5EF4-FFF2-40B4-BE49-F238E27FC236}">
                  <a16:creationId xmlns:a16="http://schemas.microsoft.com/office/drawing/2014/main" id="{A25C49D4-841C-3A4D-B468-0591FD8732F2}"/>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Node top</a:t>
              </a:r>
            </a:p>
            <a:p>
              <a:r>
                <a:rPr lang="en-US" sz="1200" dirty="0">
                  <a:latin typeface="Courier New" panose="02070309020205020404" pitchFamily="49" charset="0"/>
                  <a:cs typeface="Courier New" panose="02070309020205020404" pitchFamily="49" charset="0"/>
                </a:rPr>
                <a:t>size</a:t>
              </a:r>
            </a:p>
          </p:txBody>
        </p:sp>
      </p:grpSp>
    </p:spTree>
    <p:extLst>
      <p:ext uri="{BB962C8B-B14F-4D97-AF65-F5344CB8AC3E}">
        <p14:creationId xmlns:p14="http://schemas.microsoft.com/office/powerpoint/2010/main" val="3267242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8E7D2-EE8E-4665-B68E-B3B7B101AABE}"/>
              </a:ext>
            </a:extLst>
          </p:cNvPr>
          <p:cNvSpPr>
            <a:spLocks noGrp="1"/>
          </p:cNvSpPr>
          <p:nvPr>
            <p:ph type="title"/>
          </p:nvPr>
        </p:nvSpPr>
        <p:spPr/>
        <p:txBody>
          <a:bodyPr/>
          <a:lstStyle/>
          <a:p>
            <a:r>
              <a:rPr lang="en-US" dirty="0">
                <a:solidFill>
                  <a:srgbClr val="4C3282"/>
                </a:solidFill>
              </a:rPr>
              <a:t>Queue ADT</a:t>
            </a:r>
          </a:p>
        </p:txBody>
      </p:sp>
      <p:sp>
        <p:nvSpPr>
          <p:cNvPr id="3" name="Content Placeholder 2">
            <a:extLst>
              <a:ext uri="{FF2B5EF4-FFF2-40B4-BE49-F238E27FC236}">
                <a16:creationId xmlns:a16="http://schemas.microsoft.com/office/drawing/2014/main" id="{72F9AB26-302B-4F93-B77E-B50206B7D358}"/>
              </a:ext>
            </a:extLst>
          </p:cNvPr>
          <p:cNvSpPr>
            <a:spLocks noGrp="1"/>
          </p:cNvSpPr>
          <p:nvPr>
            <p:ph idx="1"/>
          </p:nvPr>
        </p:nvSpPr>
        <p:spPr>
          <a:xfrm>
            <a:off x="575240" y="1463857"/>
            <a:ext cx="6848817" cy="1719262"/>
          </a:xfrm>
        </p:spPr>
        <p:txBody>
          <a:bodyPr/>
          <a:lstStyle/>
          <a:p>
            <a:r>
              <a:rPr lang="en-US" altLang="en-US" b="1" dirty="0">
                <a:solidFill>
                  <a:srgbClr val="4C3282"/>
                </a:solidFill>
              </a:rPr>
              <a:t>queue</a:t>
            </a:r>
            <a:r>
              <a:rPr lang="en-US" altLang="en-US" dirty="0">
                <a:solidFill>
                  <a:srgbClr val="4C3282"/>
                </a:solidFill>
              </a:rPr>
              <a:t>:</a:t>
            </a:r>
            <a:r>
              <a:rPr lang="en-US" altLang="en-US" dirty="0"/>
              <a:t> Retrieves elements in the order they were added.</a:t>
            </a:r>
          </a:p>
          <a:p>
            <a:pPr lvl="1"/>
            <a:r>
              <a:rPr lang="en-US" altLang="en-US" dirty="0"/>
              <a:t>First-In, First-Out ("FIFO")</a:t>
            </a:r>
          </a:p>
          <a:p>
            <a:pPr lvl="1"/>
            <a:r>
              <a:rPr lang="en-US" altLang="en-US" dirty="0"/>
              <a:t>Elements are stored in order of insertion but don't have indexes.</a:t>
            </a:r>
          </a:p>
          <a:p>
            <a:pPr lvl="1"/>
            <a:r>
              <a:rPr lang="en-US" altLang="en-US" dirty="0"/>
              <a:t>Client can only add to the end of the queue, and can only examine/remove the front of the queue.</a:t>
            </a:r>
          </a:p>
        </p:txBody>
      </p:sp>
      <p:sp>
        <p:nvSpPr>
          <p:cNvPr id="4" name="Footer Placeholder 3">
            <a:extLst>
              <a:ext uri="{FF2B5EF4-FFF2-40B4-BE49-F238E27FC236}">
                <a16:creationId xmlns:a16="http://schemas.microsoft.com/office/drawing/2014/main" id="{9131A6B5-2067-4AA3-9153-CA4EB1ECE271}"/>
              </a:ext>
            </a:extLst>
          </p:cNvPr>
          <p:cNvSpPr>
            <a:spLocks noGrp="1"/>
          </p:cNvSpPr>
          <p:nvPr>
            <p:ph type="ftr" sz="quarter" idx="11"/>
          </p:nvPr>
        </p:nvSpPr>
        <p:spPr/>
        <p:txBody>
          <a:bodyPr/>
          <a:lstStyle/>
          <a:p>
            <a:r>
              <a:rPr lang="en-US" dirty="0"/>
              <a:t>CSE 143 SP 17 – Zora Fung</a:t>
            </a:r>
          </a:p>
        </p:txBody>
      </p:sp>
      <p:sp>
        <p:nvSpPr>
          <p:cNvPr id="5" name="Slide Number Placeholder 4">
            <a:extLst>
              <a:ext uri="{FF2B5EF4-FFF2-40B4-BE49-F238E27FC236}">
                <a16:creationId xmlns:a16="http://schemas.microsoft.com/office/drawing/2014/main" id="{233217E4-C11C-40ED-9F01-2EF5F69D2E31}"/>
              </a:ext>
            </a:extLst>
          </p:cNvPr>
          <p:cNvSpPr>
            <a:spLocks noGrp="1"/>
          </p:cNvSpPr>
          <p:nvPr>
            <p:ph type="sldNum" sz="quarter" idx="12"/>
          </p:nvPr>
        </p:nvSpPr>
        <p:spPr/>
        <p:txBody>
          <a:bodyPr/>
          <a:lstStyle/>
          <a:p>
            <a:fld id="{659665DE-58FC-41F4-AC58-2C90A5E00527}" type="slidenum">
              <a:rPr lang="en-US" smtClean="0"/>
              <a:t>21</a:t>
            </a:fld>
            <a:endParaRPr lang="en-US"/>
          </a:p>
        </p:txBody>
      </p:sp>
      <p:graphicFrame>
        <p:nvGraphicFramePr>
          <p:cNvPr id="7" name="Group 135">
            <a:extLst>
              <a:ext uri="{FF2B5EF4-FFF2-40B4-BE49-F238E27FC236}">
                <a16:creationId xmlns:a16="http://schemas.microsoft.com/office/drawing/2014/main" id="{10DB36E2-F518-4D85-9B34-ADCFE11C4DCE}"/>
              </a:ext>
            </a:extLst>
          </p:cNvPr>
          <p:cNvGraphicFramePr>
            <a:graphicFrameLocks noGrp="1"/>
          </p:cNvGraphicFramePr>
          <p:nvPr>
            <p:extLst>
              <p:ext uri="{D42A27DB-BD31-4B8C-83A1-F6EECF244321}">
                <p14:modId xmlns:p14="http://schemas.microsoft.com/office/powerpoint/2010/main" val="3047262897"/>
              </p:ext>
            </p:extLst>
          </p:nvPr>
        </p:nvGraphicFramePr>
        <p:xfrm>
          <a:off x="5858098" y="176394"/>
          <a:ext cx="2559050" cy="965200"/>
        </p:xfrm>
        <a:graphic>
          <a:graphicData uri="http://schemas.openxmlformats.org/drawingml/2006/table">
            <a:tbl>
              <a:tblPr/>
              <a:tblGrid>
                <a:gridCol w="852488">
                  <a:extLst>
                    <a:ext uri="{9D8B030D-6E8A-4147-A177-3AD203B41FA5}">
                      <a16:colId xmlns:a16="http://schemas.microsoft.com/office/drawing/2014/main" val="155430290"/>
                    </a:ext>
                  </a:extLst>
                </a:gridCol>
                <a:gridCol w="854075">
                  <a:extLst>
                    <a:ext uri="{9D8B030D-6E8A-4147-A177-3AD203B41FA5}">
                      <a16:colId xmlns:a16="http://schemas.microsoft.com/office/drawing/2014/main" val="2721957330"/>
                    </a:ext>
                  </a:extLst>
                </a:gridCol>
                <a:gridCol w="852487">
                  <a:extLst>
                    <a:ext uri="{9D8B030D-6E8A-4147-A177-3AD203B41FA5}">
                      <a16:colId xmlns:a16="http://schemas.microsoft.com/office/drawing/2014/main" val="3666642777"/>
                    </a:ext>
                  </a:extLst>
                </a:gridCol>
              </a:tblGrid>
              <a:tr h="482600">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front</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endParaRP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1" u="none" strike="noStrike" cap="none" normalizeH="0" baseline="0">
                          <a:ln>
                            <a:noFill/>
                          </a:ln>
                          <a:solidFill>
                            <a:schemeClr val="tx1"/>
                          </a:solidFill>
                          <a:effectLst/>
                          <a:latin typeface="Tahoma" panose="020B0604030504040204" pitchFamily="34" charset="0"/>
                          <a:ea typeface="MS PGothic" panose="020B0600070205080204" pitchFamily="34" charset="-128"/>
                        </a:rPr>
                        <a:t>back</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808073"/>
                  </a:ext>
                </a:extLst>
              </a:tr>
              <a:tr h="482600">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a:ln>
                            <a:noFill/>
                          </a:ln>
                          <a:solidFill>
                            <a:schemeClr val="tx1"/>
                          </a:solidFill>
                          <a:effectLst/>
                          <a:latin typeface="Tahoma" panose="020B0604030504040204" pitchFamily="34" charset="0"/>
                          <a:ea typeface="MS PGothic" panose="020B0600070205080204" pitchFamily="34" charset="-128"/>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buClr>
                          <a:srgbClr val="EB641B"/>
                        </a:buClr>
                        <a:buSzPct val="95000"/>
                        <a:buFont typeface="Wingdings 2" panose="05020102010507070707" pitchFamily="18" charset="2"/>
                        <a:defRPr sz="20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chemeClr val="accent1"/>
                        </a:buClr>
                        <a:buSzPct val="85000"/>
                        <a:buFont typeface="Wingdings 2" panose="05020102010507070707" pitchFamily="18" charset="2"/>
                        <a:defRPr>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chemeClr val="accent2"/>
                        </a:buClr>
                        <a:buSzPct val="70000"/>
                        <a:buFont typeface="Wingdings 2" panose="05020102010507070707" pitchFamily="18" charset="2"/>
                        <a:defRPr sz="16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EB641B"/>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39639D"/>
                        </a:buClr>
                        <a:buSzPct val="65000"/>
                        <a:buFont typeface="Wingdings 2" panose="05020102010507070707" pitchFamily="18" charset="2"/>
                        <a:defRPr sz="1500">
                          <a:solidFill>
                            <a:schemeClr val="tx1"/>
                          </a:solidFill>
                          <a:latin typeface="Verdana" panose="020B0604030504040204" pitchFamily="34" charset="0"/>
                          <a:ea typeface="MS PGothic"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MS PGothic" panose="020B0600070205080204" pitchFamily="34" charset="-128"/>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873436592"/>
                  </a:ext>
                </a:extLst>
              </a:tr>
            </a:tbl>
          </a:graphicData>
        </a:graphic>
      </p:graphicFrame>
      <p:sp>
        <p:nvSpPr>
          <p:cNvPr id="8" name="Line 130">
            <a:extLst>
              <a:ext uri="{FF2B5EF4-FFF2-40B4-BE49-F238E27FC236}">
                <a16:creationId xmlns:a16="http://schemas.microsoft.com/office/drawing/2014/main" id="{515BEBD5-41E9-40C2-BF72-3179D33B2646}"/>
              </a:ext>
            </a:extLst>
          </p:cNvPr>
          <p:cNvSpPr>
            <a:spLocks noChangeShapeType="1"/>
          </p:cNvSpPr>
          <p:nvPr/>
        </p:nvSpPr>
        <p:spPr bwMode="auto">
          <a:xfrm flipH="1">
            <a:off x="8525098" y="862194"/>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9" name="Text Box 131">
            <a:extLst>
              <a:ext uri="{FF2B5EF4-FFF2-40B4-BE49-F238E27FC236}">
                <a16:creationId xmlns:a16="http://schemas.microsoft.com/office/drawing/2014/main" id="{52453C8E-5409-404A-B5C5-FB4D606DADA4}"/>
              </a:ext>
            </a:extLst>
          </p:cNvPr>
          <p:cNvSpPr txBox="1">
            <a:spLocks noChangeArrowheads="1"/>
          </p:cNvSpPr>
          <p:nvPr/>
        </p:nvSpPr>
        <p:spPr bwMode="auto">
          <a:xfrm>
            <a:off x="8829898" y="465319"/>
            <a:ext cx="596900"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a:latin typeface="Tahoma" charset="0"/>
                <a:ea typeface="+mn-ea"/>
              </a:rPr>
              <a:t>add</a:t>
            </a:r>
          </a:p>
        </p:txBody>
      </p:sp>
      <p:sp>
        <p:nvSpPr>
          <p:cNvPr id="10" name="Line 132">
            <a:extLst>
              <a:ext uri="{FF2B5EF4-FFF2-40B4-BE49-F238E27FC236}">
                <a16:creationId xmlns:a16="http://schemas.microsoft.com/office/drawing/2014/main" id="{C8C71462-9D40-48CD-A352-90125A726931}"/>
              </a:ext>
            </a:extLst>
          </p:cNvPr>
          <p:cNvSpPr>
            <a:spLocks noChangeShapeType="1"/>
          </p:cNvSpPr>
          <p:nvPr/>
        </p:nvSpPr>
        <p:spPr bwMode="auto">
          <a:xfrm flipH="1">
            <a:off x="5096098" y="876482"/>
            <a:ext cx="685800" cy="0"/>
          </a:xfrm>
          <a:prstGeom prst="line">
            <a:avLst/>
          </a:prstGeom>
          <a:noFill/>
          <a:ln w="9525">
            <a:solidFill>
              <a:schemeClr val="tx1"/>
            </a:solidFill>
            <a:round/>
            <a:headEnd/>
            <a:tailEnd type="triangle" w="med" len="med"/>
          </a:ln>
          <a:effectLst/>
          <a:extLst>
            <a:ext uri="{909E8E84-426E-40dd-AFC4-6F175D3DCCD1}"/>
            <a:ext uri="{AF507438-7753-43e0-B8FC-AC1667EBCBE1}"/>
          </a:extLst>
        </p:spPr>
        <p:txBody>
          <a:bodyPr/>
          <a:lstStyle/>
          <a:p>
            <a:pPr eaLnBrk="1" fontAlgn="auto" hangingPunct="1">
              <a:spcBef>
                <a:spcPts val="0"/>
              </a:spcBef>
              <a:spcAft>
                <a:spcPts val="0"/>
              </a:spcAft>
              <a:defRPr/>
            </a:pPr>
            <a:endParaRPr lang="en-US">
              <a:latin typeface="+mn-lt"/>
              <a:ea typeface="+mn-ea"/>
            </a:endParaRPr>
          </a:p>
        </p:txBody>
      </p:sp>
      <p:sp>
        <p:nvSpPr>
          <p:cNvPr id="11" name="Text Box 133">
            <a:extLst>
              <a:ext uri="{FF2B5EF4-FFF2-40B4-BE49-F238E27FC236}">
                <a16:creationId xmlns:a16="http://schemas.microsoft.com/office/drawing/2014/main" id="{036AEA02-126A-43D8-BFB2-AE1355236ED9}"/>
              </a:ext>
            </a:extLst>
          </p:cNvPr>
          <p:cNvSpPr txBox="1">
            <a:spLocks noChangeArrowheads="1"/>
          </p:cNvSpPr>
          <p:nvPr/>
        </p:nvSpPr>
        <p:spPr bwMode="auto">
          <a:xfrm>
            <a:off x="4029298" y="451032"/>
            <a:ext cx="1709738" cy="396875"/>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sz="2000" dirty="0">
                <a:latin typeface="Tahoma" charset="0"/>
                <a:ea typeface="+mn-ea"/>
              </a:rPr>
              <a:t>remove, peek</a:t>
            </a:r>
          </a:p>
        </p:txBody>
      </p:sp>
      <p:pic>
        <p:nvPicPr>
          <p:cNvPr id="12" name="Picture 6">
            <a:extLst>
              <a:ext uri="{FF2B5EF4-FFF2-40B4-BE49-F238E27FC236}">
                <a16:creationId xmlns:a16="http://schemas.microsoft.com/office/drawing/2014/main" id="{D195FC31-A89A-475E-B1A3-5277316977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6030" y="1463556"/>
            <a:ext cx="2819400"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BD9E7B0E-A260-254B-B6E8-8C78CCCF1CCD}"/>
              </a:ext>
            </a:extLst>
          </p:cNvPr>
          <p:cNvGrpSpPr/>
          <p:nvPr/>
        </p:nvGrpSpPr>
        <p:grpSpPr>
          <a:xfrm>
            <a:off x="575238" y="3921238"/>
            <a:ext cx="2335392" cy="2751705"/>
            <a:chOff x="908857" y="1530095"/>
            <a:chExt cx="2335392" cy="2751705"/>
          </a:xfrm>
        </p:grpSpPr>
        <p:sp>
          <p:nvSpPr>
            <p:cNvPr id="14" name="Rectangle 13">
              <a:extLst>
                <a:ext uri="{FF2B5EF4-FFF2-40B4-BE49-F238E27FC236}">
                  <a16:creationId xmlns:a16="http://schemas.microsoft.com/office/drawing/2014/main" id="{89662CC6-034A-2540-82DC-EA43D00D020B}"/>
                </a:ext>
              </a:extLst>
            </p:cNvPr>
            <p:cNvSpPr/>
            <p:nvPr/>
          </p:nvSpPr>
          <p:spPr>
            <a:xfrm>
              <a:off x="908857" y="2061556"/>
              <a:ext cx="2335391" cy="2220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1EA8DD-D89F-4A49-827E-D2BC1BE3E78B}"/>
                </a:ext>
              </a:extLst>
            </p:cNvPr>
            <p:cNvSpPr/>
            <p:nvPr/>
          </p:nvSpPr>
          <p:spPr>
            <a:xfrm>
              <a:off x="908857" y="1530095"/>
              <a:ext cx="2335391"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Queue ADT</a:t>
              </a:r>
            </a:p>
          </p:txBody>
        </p:sp>
        <p:sp>
          <p:nvSpPr>
            <p:cNvPr id="16" name="TextBox 15">
              <a:extLst>
                <a:ext uri="{FF2B5EF4-FFF2-40B4-BE49-F238E27FC236}">
                  <a16:creationId xmlns:a16="http://schemas.microsoft.com/office/drawing/2014/main" id="{6EE9A9E5-73E6-1D48-9167-FC2573159404}"/>
                </a:ext>
              </a:extLst>
            </p:cNvPr>
            <p:cNvSpPr txBox="1"/>
            <p:nvPr/>
          </p:nvSpPr>
          <p:spPr>
            <a:xfrm>
              <a:off x="1076295" y="2988919"/>
              <a:ext cx="2167954" cy="1200329"/>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add(item)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back </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and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peek()</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at front</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isEmpty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count of items is 0?</a:t>
              </a:r>
            </a:p>
          </p:txBody>
        </p:sp>
        <p:sp>
          <p:nvSpPr>
            <p:cNvPr id="17" name="TextBox 16">
              <a:extLst>
                <a:ext uri="{FF2B5EF4-FFF2-40B4-BE49-F238E27FC236}">
                  <a16:creationId xmlns:a16="http://schemas.microsoft.com/office/drawing/2014/main" id="{06A66167-A9B5-FF4B-A926-0A59B8D3C025}"/>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18" name="TextBox 17">
              <a:extLst>
                <a:ext uri="{FF2B5EF4-FFF2-40B4-BE49-F238E27FC236}">
                  <a16:creationId xmlns:a16="http://schemas.microsoft.com/office/drawing/2014/main" id="{08F4582E-75F2-344D-9F93-56AC09DE911F}"/>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19" name="TextBox 18">
              <a:extLst>
                <a:ext uri="{FF2B5EF4-FFF2-40B4-BE49-F238E27FC236}">
                  <a16:creationId xmlns:a16="http://schemas.microsoft.com/office/drawing/2014/main" id="{BE5E2C61-D792-5548-AB93-DAEB327D416B}"/>
                </a:ext>
              </a:extLst>
            </p:cNvPr>
            <p:cNvSpPr txBox="1"/>
            <p:nvPr/>
          </p:nvSpPr>
          <p:spPr>
            <a:xfrm>
              <a:off x="1076295" y="2335727"/>
              <a:ext cx="1861241"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ordered items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Number of items</a:t>
              </a:r>
            </a:p>
          </p:txBody>
        </p:sp>
      </p:grpSp>
      <p:grpSp>
        <p:nvGrpSpPr>
          <p:cNvPr id="21" name="Group 20">
            <a:extLst>
              <a:ext uri="{FF2B5EF4-FFF2-40B4-BE49-F238E27FC236}">
                <a16:creationId xmlns:a16="http://schemas.microsoft.com/office/drawing/2014/main" id="{AB3AECA6-C4C7-C84C-ADBB-4D23918E8837}"/>
              </a:ext>
            </a:extLst>
          </p:cNvPr>
          <p:cNvGrpSpPr/>
          <p:nvPr/>
        </p:nvGrpSpPr>
        <p:grpSpPr>
          <a:xfrm>
            <a:off x="3156578" y="3454365"/>
            <a:ext cx="3012290" cy="3203822"/>
            <a:chOff x="902359" y="1530095"/>
            <a:chExt cx="3012290" cy="3203822"/>
          </a:xfrm>
        </p:grpSpPr>
        <p:sp>
          <p:nvSpPr>
            <p:cNvPr id="22" name="Rectangle 21">
              <a:extLst>
                <a:ext uri="{FF2B5EF4-FFF2-40B4-BE49-F238E27FC236}">
                  <a16:creationId xmlns:a16="http://schemas.microsoft.com/office/drawing/2014/main" id="{BC257B15-00F1-6C45-9F6C-57329EF2BEAD}"/>
                </a:ext>
              </a:extLst>
            </p:cNvPr>
            <p:cNvSpPr/>
            <p:nvPr/>
          </p:nvSpPr>
          <p:spPr>
            <a:xfrm>
              <a:off x="908858" y="2061556"/>
              <a:ext cx="3005791" cy="267236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1B5213F-DBDB-7647-A4A8-3D1FE0F7CA7F}"/>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ArrayQueue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24" name="TextBox 23">
              <a:extLst>
                <a:ext uri="{FF2B5EF4-FFF2-40B4-BE49-F238E27FC236}">
                  <a16:creationId xmlns:a16="http://schemas.microsoft.com/office/drawing/2014/main" id="{9D0FB025-D7DA-8047-97D4-23D755391A93}"/>
                </a:ext>
              </a:extLst>
            </p:cNvPr>
            <p:cNvSpPr txBox="1"/>
            <p:nvPr/>
          </p:nvSpPr>
          <p:spPr>
            <a:xfrm>
              <a:off x="995360" y="3278792"/>
              <a:ext cx="2900433" cy="1384995"/>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add</a:t>
              </a:r>
              <a:r>
                <a:rPr lang="en-US" sz="1200" dirty="0">
                  <a:latin typeface="Courier New" panose="02070309020205020404" pitchFamily="49" charset="0"/>
                  <a:cs typeface="Courier New" panose="02070309020205020404" pitchFamily="49" charset="0"/>
                </a:rPr>
                <a:t> – data[size] = value, if out of room grow data</a:t>
              </a: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 return data[size - 1], size-1</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 return data[size - 1]</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 return size == 0</a:t>
              </a:r>
            </a:p>
          </p:txBody>
        </p:sp>
        <p:sp>
          <p:nvSpPr>
            <p:cNvPr id="25" name="TextBox 24">
              <a:extLst>
                <a:ext uri="{FF2B5EF4-FFF2-40B4-BE49-F238E27FC236}">
                  <a16:creationId xmlns:a16="http://schemas.microsoft.com/office/drawing/2014/main" id="{F3FB0DE9-FA0C-374E-A449-D3B393FA66E0}"/>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26" name="TextBox 25">
              <a:extLst>
                <a:ext uri="{FF2B5EF4-FFF2-40B4-BE49-F238E27FC236}">
                  <a16:creationId xmlns:a16="http://schemas.microsoft.com/office/drawing/2014/main" id="{58BE6776-98DA-2E48-AF45-F4BECA6C7CBF}"/>
                </a:ext>
              </a:extLst>
            </p:cNvPr>
            <p:cNvSpPr txBox="1"/>
            <p:nvPr/>
          </p:nvSpPr>
          <p:spPr>
            <a:xfrm>
              <a:off x="902359" y="306408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27" name="TextBox 26">
              <a:extLst>
                <a:ext uri="{FF2B5EF4-FFF2-40B4-BE49-F238E27FC236}">
                  <a16:creationId xmlns:a16="http://schemas.microsoft.com/office/drawing/2014/main" id="{0328CB7B-10BF-254B-8F92-8A241ACFB969}"/>
                </a:ext>
              </a:extLst>
            </p:cNvPr>
            <p:cNvSpPr txBox="1"/>
            <p:nvPr/>
          </p:nvSpPr>
          <p:spPr>
            <a:xfrm>
              <a:off x="1071636" y="2294485"/>
              <a:ext cx="2035232" cy="830997"/>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a:p>
              <a:r>
                <a:rPr lang="en-US" sz="1200" dirty="0">
                  <a:latin typeface="Courier New" panose="02070309020205020404" pitchFamily="49" charset="0"/>
                  <a:cs typeface="Courier New" panose="02070309020205020404" pitchFamily="49" charset="0"/>
                </a:rPr>
                <a:t>front index</a:t>
              </a:r>
            </a:p>
            <a:p>
              <a:r>
                <a:rPr lang="en-US" sz="1200" dirty="0">
                  <a:latin typeface="Courier New" panose="02070309020205020404" pitchFamily="49" charset="0"/>
                  <a:cs typeface="Courier New" panose="02070309020205020404" pitchFamily="49" charset="0"/>
                </a:rPr>
                <a:t>back index</a:t>
              </a:r>
            </a:p>
          </p:txBody>
        </p:sp>
      </p:grpSp>
      <p:grpSp>
        <p:nvGrpSpPr>
          <p:cNvPr id="28" name="Group 27">
            <a:extLst>
              <a:ext uri="{FF2B5EF4-FFF2-40B4-BE49-F238E27FC236}">
                <a16:creationId xmlns:a16="http://schemas.microsoft.com/office/drawing/2014/main" id="{8D203812-9892-4340-87BC-A0EC08DC0E43}"/>
              </a:ext>
            </a:extLst>
          </p:cNvPr>
          <p:cNvGrpSpPr/>
          <p:nvPr/>
        </p:nvGrpSpPr>
        <p:grpSpPr>
          <a:xfrm>
            <a:off x="6331646" y="3469121"/>
            <a:ext cx="3012290" cy="3203822"/>
            <a:chOff x="902359" y="1530095"/>
            <a:chExt cx="3012290" cy="3203822"/>
          </a:xfrm>
        </p:grpSpPr>
        <p:sp>
          <p:nvSpPr>
            <p:cNvPr id="29" name="Rectangle 28">
              <a:extLst>
                <a:ext uri="{FF2B5EF4-FFF2-40B4-BE49-F238E27FC236}">
                  <a16:creationId xmlns:a16="http://schemas.microsoft.com/office/drawing/2014/main" id="{F3C8FD24-0425-3C4C-9F0D-DEBB12605DEE}"/>
                </a:ext>
              </a:extLst>
            </p:cNvPr>
            <p:cNvSpPr/>
            <p:nvPr/>
          </p:nvSpPr>
          <p:spPr>
            <a:xfrm>
              <a:off x="908858" y="2061556"/>
              <a:ext cx="3005791" cy="267236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4A2E17A-DAFB-6A4F-B7C0-F24705637F64}"/>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LinkedQueue</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&lt;E&gt;</a:t>
              </a:r>
            </a:p>
          </p:txBody>
        </p:sp>
        <p:sp>
          <p:nvSpPr>
            <p:cNvPr id="31" name="TextBox 30">
              <a:extLst>
                <a:ext uri="{FF2B5EF4-FFF2-40B4-BE49-F238E27FC236}">
                  <a16:creationId xmlns:a16="http://schemas.microsoft.com/office/drawing/2014/main" id="{76794F14-7414-F444-B265-C034AA85183A}"/>
                </a:ext>
              </a:extLst>
            </p:cNvPr>
            <p:cNvSpPr txBox="1"/>
            <p:nvPr/>
          </p:nvSpPr>
          <p:spPr>
            <a:xfrm>
              <a:off x="995360" y="3278792"/>
              <a:ext cx="2900433" cy="1200329"/>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add</a:t>
              </a:r>
              <a:r>
                <a:rPr lang="en-US" sz="1200" dirty="0">
                  <a:latin typeface="Courier New" panose="02070309020205020404" pitchFamily="49" charset="0"/>
                  <a:cs typeface="Courier New" panose="02070309020205020404" pitchFamily="49" charset="0"/>
                </a:rPr>
                <a:t> – add node to back</a:t>
              </a: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 return and remove node at front</a:t>
              </a:r>
            </a:p>
            <a:p>
              <a:r>
                <a:rPr lang="en-US" sz="1200" u="sng" dirty="0">
                  <a:latin typeface="Courier New" panose="02070309020205020404" pitchFamily="49" charset="0"/>
                  <a:cs typeface="Courier New" panose="02070309020205020404" pitchFamily="49" charset="0"/>
                </a:rPr>
                <a:t>peek</a:t>
              </a:r>
              <a:r>
                <a:rPr lang="en-US" sz="1200" dirty="0">
                  <a:latin typeface="Courier New" panose="02070309020205020404" pitchFamily="49" charset="0"/>
                  <a:cs typeface="Courier New" panose="02070309020205020404" pitchFamily="49" charset="0"/>
                </a:rPr>
                <a:t> – return node at front</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 return size</a:t>
              </a:r>
            </a:p>
            <a:p>
              <a:r>
                <a:rPr lang="en-US" sz="1200" u="sng" dirty="0" err="1">
                  <a:latin typeface="Courier New" panose="02070309020205020404" pitchFamily="49" charset="0"/>
                  <a:cs typeface="Courier New" panose="02070309020205020404" pitchFamily="49" charset="0"/>
                </a:rPr>
                <a:t>isEmpty</a:t>
              </a:r>
              <a:r>
                <a:rPr lang="en-US" sz="1200" dirty="0">
                  <a:latin typeface="Courier New" panose="02070309020205020404" pitchFamily="49" charset="0"/>
                  <a:cs typeface="Courier New" panose="02070309020205020404" pitchFamily="49" charset="0"/>
                </a:rPr>
                <a:t> – return size == 0</a:t>
              </a:r>
            </a:p>
          </p:txBody>
        </p:sp>
        <p:sp>
          <p:nvSpPr>
            <p:cNvPr id="32" name="TextBox 31">
              <a:extLst>
                <a:ext uri="{FF2B5EF4-FFF2-40B4-BE49-F238E27FC236}">
                  <a16:creationId xmlns:a16="http://schemas.microsoft.com/office/drawing/2014/main" id="{5C5952D9-6081-6846-87F2-D99A22637FA2}"/>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33" name="TextBox 32">
              <a:extLst>
                <a:ext uri="{FF2B5EF4-FFF2-40B4-BE49-F238E27FC236}">
                  <a16:creationId xmlns:a16="http://schemas.microsoft.com/office/drawing/2014/main" id="{E21DDB17-92CD-6340-82F1-91299439BF56}"/>
                </a:ext>
              </a:extLst>
            </p:cNvPr>
            <p:cNvSpPr txBox="1"/>
            <p:nvPr/>
          </p:nvSpPr>
          <p:spPr>
            <a:xfrm>
              <a:off x="902359" y="3064088"/>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34" name="TextBox 33">
              <a:extLst>
                <a:ext uri="{FF2B5EF4-FFF2-40B4-BE49-F238E27FC236}">
                  <a16:creationId xmlns:a16="http://schemas.microsoft.com/office/drawing/2014/main" id="{19FA464A-B2DF-8040-A7C7-63F939BC364C}"/>
                </a:ext>
              </a:extLst>
            </p:cNvPr>
            <p:cNvSpPr txBox="1"/>
            <p:nvPr/>
          </p:nvSpPr>
          <p:spPr>
            <a:xfrm>
              <a:off x="1071636" y="2294485"/>
              <a:ext cx="2035232" cy="646331"/>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Node front</a:t>
              </a:r>
            </a:p>
            <a:p>
              <a:r>
                <a:rPr lang="en-US" sz="1200" dirty="0">
                  <a:latin typeface="Courier New" panose="02070309020205020404" pitchFamily="49" charset="0"/>
                  <a:cs typeface="Courier New" panose="02070309020205020404" pitchFamily="49" charset="0"/>
                </a:rPr>
                <a:t>Node back</a:t>
              </a:r>
            </a:p>
            <a:p>
              <a:r>
                <a:rPr lang="en-US" sz="1200" dirty="0">
                  <a:latin typeface="Courier New" panose="02070309020205020404" pitchFamily="49" charset="0"/>
                  <a:cs typeface="Courier New" panose="02070309020205020404" pitchFamily="49" charset="0"/>
                </a:rPr>
                <a:t>size</a:t>
              </a:r>
            </a:p>
          </p:txBody>
        </p:sp>
      </p:grpSp>
    </p:spTree>
    <p:extLst>
      <p:ext uri="{BB962C8B-B14F-4D97-AF65-F5344CB8AC3E}">
        <p14:creationId xmlns:p14="http://schemas.microsoft.com/office/powerpoint/2010/main" val="1853879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562A7FB0-EE36-45B5-8477-04AC72DB0954}"/>
              </a:ext>
            </a:extLst>
          </p:cNvPr>
          <p:cNvSpPr/>
          <p:nvPr/>
        </p:nvSpPr>
        <p:spPr>
          <a:xfrm>
            <a:off x="7455381" y="319208"/>
            <a:ext cx="4350328" cy="1917469"/>
          </a:xfrm>
          <a:prstGeom prst="ellipse">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FB73DA-8BAD-4A3A-9678-53E818DD4DDC}"/>
              </a:ext>
            </a:extLst>
          </p:cNvPr>
          <p:cNvSpPr>
            <a:spLocks noGrp="1"/>
          </p:cNvSpPr>
          <p:nvPr>
            <p:ph type="title"/>
          </p:nvPr>
        </p:nvSpPr>
        <p:spPr/>
        <p:txBody>
          <a:bodyPr/>
          <a:lstStyle/>
          <a:p>
            <a:r>
              <a:rPr lang="en-US" dirty="0">
                <a:solidFill>
                  <a:srgbClr val="4C3282"/>
                </a:solidFill>
              </a:rPr>
              <a:t>Map/Dictionary ADT</a:t>
            </a:r>
          </a:p>
        </p:txBody>
      </p:sp>
      <p:sp>
        <p:nvSpPr>
          <p:cNvPr id="3" name="Content Placeholder 2">
            <a:extLst>
              <a:ext uri="{FF2B5EF4-FFF2-40B4-BE49-F238E27FC236}">
                <a16:creationId xmlns:a16="http://schemas.microsoft.com/office/drawing/2014/main" id="{906AF241-ECB0-4536-AAFB-B6597FF2126E}"/>
              </a:ext>
            </a:extLst>
          </p:cNvPr>
          <p:cNvSpPr>
            <a:spLocks noGrp="1"/>
          </p:cNvSpPr>
          <p:nvPr>
            <p:ph idx="1"/>
          </p:nvPr>
        </p:nvSpPr>
        <p:spPr>
          <a:xfrm>
            <a:off x="575240" y="1463857"/>
            <a:ext cx="6386669" cy="1197275"/>
          </a:xfrm>
        </p:spPr>
        <p:txBody>
          <a:bodyPr/>
          <a:lstStyle/>
          <a:p>
            <a:r>
              <a:rPr lang="en-US" altLang="en-US" b="1" dirty="0">
                <a:solidFill>
                  <a:srgbClr val="4C3282"/>
                </a:solidFill>
              </a:rPr>
              <a:t>dictionary</a:t>
            </a:r>
            <a:r>
              <a:rPr lang="en-US" altLang="en-US" dirty="0"/>
              <a:t>: Holds a set of unique </a:t>
            </a:r>
            <a:r>
              <a:rPr lang="en-US" altLang="en-US" i="1" dirty="0"/>
              <a:t>keys</a:t>
            </a:r>
            <a:r>
              <a:rPr lang="en-US" altLang="en-US" dirty="0"/>
              <a:t> and a collection of </a:t>
            </a:r>
            <a:r>
              <a:rPr lang="en-US" altLang="en-US" i="1" dirty="0"/>
              <a:t>values</a:t>
            </a:r>
            <a:r>
              <a:rPr lang="en-US" altLang="en-US" dirty="0"/>
              <a:t>, where each key is associated with one value.</a:t>
            </a:r>
          </a:p>
          <a:p>
            <a:pPr lvl="1"/>
            <a:r>
              <a:rPr lang="en-US" altLang="en-US" dirty="0"/>
              <a:t>a.k.a. "dictionary", "associative array", "hash"</a:t>
            </a:r>
          </a:p>
        </p:txBody>
      </p:sp>
      <p:sp>
        <p:nvSpPr>
          <p:cNvPr id="4" name="Footer Placeholder 3">
            <a:extLst>
              <a:ext uri="{FF2B5EF4-FFF2-40B4-BE49-F238E27FC236}">
                <a16:creationId xmlns:a16="http://schemas.microsoft.com/office/drawing/2014/main" id="{AF28EA46-3034-4F50-817B-475237CF7B68}"/>
              </a:ext>
            </a:extLst>
          </p:cNvPr>
          <p:cNvSpPr>
            <a:spLocks noGrp="1"/>
          </p:cNvSpPr>
          <p:nvPr>
            <p:ph type="ftr" sz="quarter" idx="11"/>
          </p:nvPr>
        </p:nvSpPr>
        <p:spPr/>
        <p:txBody>
          <a:bodyPr/>
          <a:lstStyle/>
          <a:p>
            <a:r>
              <a:rPr lang="en-US" dirty="0"/>
              <a:t>CSE 143 SP 17 – </a:t>
            </a:r>
            <a:r>
              <a:rPr lang="en-US" dirty="0" err="1"/>
              <a:t>zora</a:t>
            </a:r>
            <a:r>
              <a:rPr lang="en-US" dirty="0"/>
              <a:t> </a:t>
            </a:r>
            <a:r>
              <a:rPr lang="en-US" dirty="0" err="1"/>
              <a:t>fung</a:t>
            </a:r>
            <a:endParaRPr lang="en-US" dirty="0"/>
          </a:p>
        </p:txBody>
      </p:sp>
      <p:sp>
        <p:nvSpPr>
          <p:cNvPr id="5" name="Slide Number Placeholder 4">
            <a:extLst>
              <a:ext uri="{FF2B5EF4-FFF2-40B4-BE49-F238E27FC236}">
                <a16:creationId xmlns:a16="http://schemas.microsoft.com/office/drawing/2014/main" id="{EEDE4AA9-43D8-4BF0-93FC-ECCFA30E0145}"/>
              </a:ext>
            </a:extLst>
          </p:cNvPr>
          <p:cNvSpPr>
            <a:spLocks noGrp="1"/>
          </p:cNvSpPr>
          <p:nvPr>
            <p:ph type="sldNum" sz="quarter" idx="12"/>
          </p:nvPr>
        </p:nvSpPr>
        <p:spPr/>
        <p:txBody>
          <a:bodyPr/>
          <a:lstStyle/>
          <a:p>
            <a:fld id="{659665DE-58FC-41F4-AC58-2C90A5E00527}" type="slidenum">
              <a:rPr lang="en-US" smtClean="0"/>
              <a:t>22</a:t>
            </a:fld>
            <a:endParaRPr lang="en-US"/>
          </a:p>
        </p:txBody>
      </p:sp>
      <p:graphicFrame>
        <p:nvGraphicFramePr>
          <p:cNvPr id="19" name="Table 18">
            <a:extLst>
              <a:ext uri="{FF2B5EF4-FFF2-40B4-BE49-F238E27FC236}">
                <a16:creationId xmlns:a16="http://schemas.microsoft.com/office/drawing/2014/main" id="{185C69CA-8C91-4A22-82F7-C775303F4267}"/>
              </a:ext>
            </a:extLst>
          </p:cNvPr>
          <p:cNvGraphicFramePr>
            <a:graphicFrameLocks noGrp="1"/>
          </p:cNvGraphicFramePr>
          <p:nvPr>
            <p:extLst/>
          </p:nvPr>
        </p:nvGraphicFramePr>
        <p:xfrm>
          <a:off x="7790790" y="1161979"/>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“you"</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22</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0" name="Table 19">
            <a:extLst>
              <a:ext uri="{FF2B5EF4-FFF2-40B4-BE49-F238E27FC236}">
                <a16:creationId xmlns:a16="http://schemas.microsoft.com/office/drawing/2014/main" id="{F2D221D3-2F6E-4506-89D5-0ABE68D0D95F}"/>
              </a:ext>
            </a:extLst>
          </p:cNvPr>
          <p:cNvGraphicFramePr>
            <a:graphicFrameLocks noGrp="1"/>
          </p:cNvGraphicFramePr>
          <p:nvPr>
            <p:extLst/>
          </p:nvPr>
        </p:nvGraphicFramePr>
        <p:xfrm>
          <a:off x="10179068" y="903053"/>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“in"</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37</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1" name="Table 20">
            <a:extLst>
              <a:ext uri="{FF2B5EF4-FFF2-40B4-BE49-F238E27FC236}">
                <a16:creationId xmlns:a16="http://schemas.microsoft.com/office/drawing/2014/main" id="{9BDAF3C3-B420-407C-9C5F-C61955991EDD}"/>
              </a:ext>
            </a:extLst>
          </p:cNvPr>
          <p:cNvGraphicFramePr>
            <a:graphicFrameLocks noGrp="1"/>
          </p:cNvGraphicFramePr>
          <p:nvPr>
            <p:extLst/>
          </p:nvPr>
        </p:nvGraphicFramePr>
        <p:xfrm>
          <a:off x="9167932" y="1559345"/>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“the"</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56</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graphicFrame>
        <p:nvGraphicFramePr>
          <p:cNvPr id="22" name="Table 21">
            <a:extLst>
              <a:ext uri="{FF2B5EF4-FFF2-40B4-BE49-F238E27FC236}">
                <a16:creationId xmlns:a16="http://schemas.microsoft.com/office/drawing/2014/main" id="{D417CDE0-E265-4FCC-A931-28CB2331CE79}"/>
              </a:ext>
            </a:extLst>
          </p:cNvPr>
          <p:cNvGraphicFramePr>
            <a:graphicFrameLocks noGrp="1"/>
          </p:cNvGraphicFramePr>
          <p:nvPr>
            <p:extLst/>
          </p:nvPr>
        </p:nvGraphicFramePr>
        <p:xfrm>
          <a:off x="8857398" y="546846"/>
          <a:ext cx="1222127" cy="517852"/>
        </p:xfrm>
        <a:graphic>
          <a:graphicData uri="http://schemas.openxmlformats.org/drawingml/2006/table">
            <a:tbl>
              <a:tblPr firstRow="1" bandRow="1">
                <a:tableStyleId>{5940675A-B579-460E-94D1-54222C63F5DA}</a:tableStyleId>
              </a:tblPr>
              <a:tblGrid>
                <a:gridCol w="649194">
                  <a:extLst>
                    <a:ext uri="{9D8B030D-6E8A-4147-A177-3AD203B41FA5}">
                      <a16:colId xmlns:a16="http://schemas.microsoft.com/office/drawing/2014/main" val="20000"/>
                    </a:ext>
                  </a:extLst>
                </a:gridCol>
                <a:gridCol w="572933">
                  <a:extLst>
                    <a:ext uri="{9D8B030D-6E8A-4147-A177-3AD203B41FA5}">
                      <a16:colId xmlns:a16="http://schemas.microsoft.com/office/drawing/2014/main" val="20001"/>
                    </a:ext>
                  </a:extLst>
                </a:gridCol>
              </a:tblGrid>
              <a:tr h="208689">
                <a:tc>
                  <a:txBody>
                    <a:bodyPr/>
                    <a:lstStyle/>
                    <a:p>
                      <a:pPr algn="ctr"/>
                      <a:r>
                        <a:rPr lang="en-US" sz="1000" dirty="0"/>
                        <a:t>key</a:t>
                      </a:r>
                    </a:p>
                  </a:txBody>
                  <a:tcPr marT="45643" marB="45643" anchor="ctr">
                    <a:solidFill>
                      <a:srgbClr val="B6A479"/>
                    </a:solidFill>
                  </a:tcPr>
                </a:tc>
                <a:tc>
                  <a:txBody>
                    <a:bodyPr/>
                    <a:lstStyle/>
                    <a:p>
                      <a:pPr algn="ctr"/>
                      <a:r>
                        <a:rPr lang="en-US" sz="1000" dirty="0"/>
                        <a:t>value</a:t>
                      </a:r>
                    </a:p>
                  </a:txBody>
                  <a:tcPr marT="45643" marB="45643" anchor="ctr">
                    <a:solidFill>
                      <a:srgbClr val="B6A479"/>
                    </a:solidFill>
                  </a:tcPr>
                </a:tc>
                <a:extLst>
                  <a:ext uri="{0D108BD9-81ED-4DB2-BD59-A6C34878D82A}">
                    <a16:rowId xmlns:a16="http://schemas.microsoft.com/office/drawing/2014/main" val="10000"/>
                  </a:ext>
                </a:extLst>
              </a:tr>
              <a:tr h="2404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latin typeface="Courier New" charset="0"/>
                          <a:ea typeface="+mn-ea"/>
                        </a:rPr>
                        <a:t>“at"</a:t>
                      </a:r>
                    </a:p>
                  </a:txBody>
                  <a:tcPr marT="45643" marB="45643" anchor="ctr">
                    <a:solidFill>
                      <a:schemeClr val="bg1"/>
                    </a:solidFill>
                  </a:tcPr>
                </a:tc>
                <a:tc>
                  <a:txBody>
                    <a:bodyPr/>
                    <a:lstStyle/>
                    <a:p>
                      <a:pPr algn="ctr"/>
                      <a:r>
                        <a:rPr lang="en-US" sz="1200" b="1" dirty="0">
                          <a:latin typeface="Courier New" charset="0"/>
                          <a:ea typeface="Courier New" charset="0"/>
                          <a:cs typeface="Courier New" charset="0"/>
                        </a:rPr>
                        <a:t>43</a:t>
                      </a:r>
                    </a:p>
                  </a:txBody>
                  <a:tcPr marT="45643" marB="45643" anchor="ctr">
                    <a:solidFill>
                      <a:schemeClr val="bg1"/>
                    </a:solidFill>
                  </a:tcPr>
                </a:tc>
                <a:extLst>
                  <a:ext uri="{0D108BD9-81ED-4DB2-BD59-A6C34878D82A}">
                    <a16:rowId xmlns:a16="http://schemas.microsoft.com/office/drawing/2014/main" val="10001"/>
                  </a:ext>
                </a:extLst>
              </a:tr>
            </a:tbl>
          </a:graphicData>
        </a:graphic>
      </p:graphicFrame>
      <p:sp>
        <p:nvSpPr>
          <p:cNvPr id="24" name="Text Box 6">
            <a:extLst>
              <a:ext uri="{FF2B5EF4-FFF2-40B4-BE49-F238E27FC236}">
                <a16:creationId xmlns:a16="http://schemas.microsoft.com/office/drawing/2014/main" id="{79B42129-871F-4CFC-82B2-CB21E7F2C7EE}"/>
              </a:ext>
            </a:extLst>
          </p:cNvPr>
          <p:cNvSpPr txBox="1">
            <a:spLocks noChangeArrowheads="1"/>
          </p:cNvSpPr>
          <p:nvPr/>
        </p:nvSpPr>
        <p:spPr bwMode="auto">
          <a:xfrm>
            <a:off x="7659134" y="2852857"/>
            <a:ext cx="2377341"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err="1">
                <a:latin typeface="Courier New" charset="0"/>
                <a:ea typeface="+mn-ea"/>
              </a:rPr>
              <a:t>map.get</a:t>
            </a:r>
            <a:r>
              <a:rPr lang="en-US" dirty="0">
                <a:latin typeface="Courier New" charset="0"/>
                <a:ea typeface="+mn-ea"/>
              </a:rPr>
              <a:t>("the")</a:t>
            </a:r>
          </a:p>
        </p:txBody>
      </p:sp>
      <p:sp>
        <p:nvSpPr>
          <p:cNvPr id="25" name="Text Box 8">
            <a:extLst>
              <a:ext uri="{FF2B5EF4-FFF2-40B4-BE49-F238E27FC236}">
                <a16:creationId xmlns:a16="http://schemas.microsoft.com/office/drawing/2014/main" id="{E35EE7A6-EF33-495D-9C9F-B0EAC15764FB}"/>
              </a:ext>
            </a:extLst>
          </p:cNvPr>
          <p:cNvSpPr txBox="1">
            <a:spLocks noChangeArrowheads="1"/>
          </p:cNvSpPr>
          <p:nvPr/>
        </p:nvSpPr>
        <p:spPr bwMode="auto">
          <a:xfrm>
            <a:off x="10405194" y="2843598"/>
            <a:ext cx="517589" cy="369888"/>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1" fontAlgn="auto" hangingPunct="1">
              <a:spcBef>
                <a:spcPts val="0"/>
              </a:spcBef>
              <a:spcAft>
                <a:spcPts val="0"/>
              </a:spcAft>
              <a:defRPr/>
            </a:pPr>
            <a:r>
              <a:rPr lang="en-US" dirty="0">
                <a:latin typeface="Courier New" charset="0"/>
                <a:ea typeface="+mn-ea"/>
              </a:rPr>
              <a:t>56</a:t>
            </a:r>
          </a:p>
        </p:txBody>
      </p:sp>
      <p:cxnSp>
        <p:nvCxnSpPr>
          <p:cNvPr id="27" name="Straight Arrow Connector 26">
            <a:extLst>
              <a:ext uri="{FF2B5EF4-FFF2-40B4-BE49-F238E27FC236}">
                <a16:creationId xmlns:a16="http://schemas.microsoft.com/office/drawing/2014/main" id="{BA479D91-5B74-4629-A5EA-6155A1E93DDB}"/>
              </a:ext>
            </a:extLst>
          </p:cNvPr>
          <p:cNvCxnSpPr>
            <a:cxnSpLocks/>
          </p:cNvCxnSpPr>
          <p:nvPr/>
        </p:nvCxnSpPr>
        <p:spPr>
          <a:xfrm flipV="1">
            <a:off x="8652085" y="2187306"/>
            <a:ext cx="0" cy="673881"/>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381412F-F5D2-4E41-9D96-BFD00F654BE3}"/>
              </a:ext>
            </a:extLst>
          </p:cNvPr>
          <p:cNvCxnSpPr>
            <a:cxnSpLocks/>
          </p:cNvCxnSpPr>
          <p:nvPr/>
        </p:nvCxnSpPr>
        <p:spPr>
          <a:xfrm flipH="1">
            <a:off x="10644581" y="2187306"/>
            <a:ext cx="1" cy="633216"/>
          </a:xfrm>
          <a:prstGeom prst="straightConnector1">
            <a:avLst/>
          </a:prstGeom>
          <a:ln w="19050">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78B59D1-737E-B545-A50D-E8DD8E79DBE9}"/>
              </a:ext>
            </a:extLst>
          </p:cNvPr>
          <p:cNvGrpSpPr/>
          <p:nvPr/>
        </p:nvGrpSpPr>
        <p:grpSpPr>
          <a:xfrm>
            <a:off x="575239" y="3207322"/>
            <a:ext cx="2320363" cy="3313705"/>
            <a:chOff x="908857" y="1530095"/>
            <a:chExt cx="2320363" cy="3313705"/>
          </a:xfrm>
        </p:grpSpPr>
        <p:sp>
          <p:nvSpPr>
            <p:cNvPr id="17" name="Rectangle 16">
              <a:extLst>
                <a:ext uri="{FF2B5EF4-FFF2-40B4-BE49-F238E27FC236}">
                  <a16:creationId xmlns:a16="http://schemas.microsoft.com/office/drawing/2014/main" id="{AFE8B959-8452-1445-B0E1-D5061A7987B4}"/>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91F10EB-8377-AD43-9C0D-A61C251BC5DB}"/>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26" name="TextBox 25">
              <a:extLst>
                <a:ext uri="{FF2B5EF4-FFF2-40B4-BE49-F238E27FC236}">
                  <a16:creationId xmlns:a16="http://schemas.microsoft.com/office/drawing/2014/main" id="{86D7C423-E843-8D4D-8596-755AC2D4C22A}"/>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28" name="TextBox 27">
              <a:extLst>
                <a:ext uri="{FF2B5EF4-FFF2-40B4-BE49-F238E27FC236}">
                  <a16:creationId xmlns:a16="http://schemas.microsoft.com/office/drawing/2014/main" id="{90045A4C-A371-D248-BFCC-E16D703166FD}"/>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30" name="TextBox 29">
              <a:extLst>
                <a:ext uri="{FF2B5EF4-FFF2-40B4-BE49-F238E27FC236}">
                  <a16:creationId xmlns:a16="http://schemas.microsoft.com/office/drawing/2014/main" id="{249EE9DF-5520-6C44-A18A-EB56BF524501}"/>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31" name="TextBox 30">
              <a:extLst>
                <a:ext uri="{FF2B5EF4-FFF2-40B4-BE49-F238E27FC236}">
                  <a16:creationId xmlns:a16="http://schemas.microsoft.com/office/drawing/2014/main" id="{BCB11B9E-BB02-CC4F-9CC6-D3F10AA13080}"/>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grpSp>
        <p:nvGrpSpPr>
          <p:cNvPr id="33" name="Group 32">
            <a:extLst>
              <a:ext uri="{FF2B5EF4-FFF2-40B4-BE49-F238E27FC236}">
                <a16:creationId xmlns:a16="http://schemas.microsoft.com/office/drawing/2014/main" id="{E0241921-026C-7149-924A-EE4636A37782}"/>
              </a:ext>
            </a:extLst>
          </p:cNvPr>
          <p:cNvGrpSpPr/>
          <p:nvPr/>
        </p:nvGrpSpPr>
        <p:grpSpPr>
          <a:xfrm>
            <a:off x="3082882" y="2838050"/>
            <a:ext cx="3005791" cy="3850636"/>
            <a:chOff x="908858" y="1530095"/>
            <a:chExt cx="3005791" cy="3850636"/>
          </a:xfrm>
        </p:grpSpPr>
        <p:sp>
          <p:nvSpPr>
            <p:cNvPr id="34" name="Rectangle 33">
              <a:extLst>
                <a:ext uri="{FF2B5EF4-FFF2-40B4-BE49-F238E27FC236}">
                  <a16:creationId xmlns:a16="http://schemas.microsoft.com/office/drawing/2014/main" id="{11DD68D8-4CC8-784E-BC21-8FAC78AE5779}"/>
                </a:ext>
              </a:extLst>
            </p:cNvPr>
            <p:cNvSpPr/>
            <p:nvPr/>
          </p:nvSpPr>
          <p:spPr>
            <a:xfrm>
              <a:off x="908858" y="2061557"/>
              <a:ext cx="3005791" cy="3319174"/>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526C22F-6D63-A548-9120-F8F2B9C7C2EA}"/>
                </a:ext>
              </a:extLst>
            </p:cNvPr>
            <p:cNvSpPr/>
            <p:nvPr/>
          </p:nvSpPr>
          <p:spPr>
            <a:xfrm>
              <a:off x="908858" y="1530095"/>
              <a:ext cx="3005791"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ArrayDictionary</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36" name="TextBox 35">
              <a:extLst>
                <a:ext uri="{FF2B5EF4-FFF2-40B4-BE49-F238E27FC236}">
                  <a16:creationId xmlns:a16="http://schemas.microsoft.com/office/drawing/2014/main" id="{7D2F2583-E722-E244-B69D-6B3E7A814923}"/>
                </a:ext>
              </a:extLst>
            </p:cNvPr>
            <p:cNvSpPr txBox="1"/>
            <p:nvPr/>
          </p:nvSpPr>
          <p:spPr>
            <a:xfrm>
              <a:off x="1014216" y="2887740"/>
              <a:ext cx="2900433" cy="2492990"/>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create new pair, add to next available spot, grow array if necessary</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scan all pairs looking for given key, return associated item if found</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scan all pairs, return if key is found</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scan all pairs, replace pair to be removed with last pair in collection</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37" name="TextBox 36">
              <a:extLst>
                <a:ext uri="{FF2B5EF4-FFF2-40B4-BE49-F238E27FC236}">
                  <a16:creationId xmlns:a16="http://schemas.microsoft.com/office/drawing/2014/main" id="{B4DB9FD2-4FCD-2E40-B4B3-04424367406F}"/>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38" name="TextBox 37">
              <a:extLst>
                <a:ext uri="{FF2B5EF4-FFF2-40B4-BE49-F238E27FC236}">
                  <a16:creationId xmlns:a16="http://schemas.microsoft.com/office/drawing/2014/main" id="{ABE2BB68-A9FA-5440-888D-B33E644B0514}"/>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39" name="TextBox 38">
              <a:extLst>
                <a:ext uri="{FF2B5EF4-FFF2-40B4-BE49-F238E27FC236}">
                  <a16:creationId xmlns:a16="http://schemas.microsoft.com/office/drawing/2014/main" id="{36F70E65-60E3-8045-B2E9-A232421BE02E}"/>
                </a:ext>
              </a:extLst>
            </p:cNvPr>
            <p:cNvSpPr txBox="1"/>
            <p:nvPr/>
          </p:nvSpPr>
          <p:spPr>
            <a:xfrm>
              <a:off x="1014598" y="2298929"/>
              <a:ext cx="2035232" cy="276999"/>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Pair&lt;K, V&gt;[] data</a:t>
              </a:r>
            </a:p>
          </p:txBody>
        </p:sp>
      </p:grpSp>
      <p:grpSp>
        <p:nvGrpSpPr>
          <p:cNvPr id="40" name="Group 39">
            <a:extLst>
              <a:ext uri="{FF2B5EF4-FFF2-40B4-BE49-F238E27FC236}">
                <a16:creationId xmlns:a16="http://schemas.microsoft.com/office/drawing/2014/main" id="{CFC063AE-ACE8-B14F-B301-D5ED0DBB079B}"/>
              </a:ext>
            </a:extLst>
          </p:cNvPr>
          <p:cNvGrpSpPr/>
          <p:nvPr/>
        </p:nvGrpSpPr>
        <p:grpSpPr>
          <a:xfrm>
            <a:off x="6309829" y="3288447"/>
            <a:ext cx="3869239" cy="3481303"/>
            <a:chOff x="908858" y="1530095"/>
            <a:chExt cx="3869239" cy="3481303"/>
          </a:xfrm>
        </p:grpSpPr>
        <p:sp>
          <p:nvSpPr>
            <p:cNvPr id="41" name="Rectangle 40">
              <a:extLst>
                <a:ext uri="{FF2B5EF4-FFF2-40B4-BE49-F238E27FC236}">
                  <a16:creationId xmlns:a16="http://schemas.microsoft.com/office/drawing/2014/main" id="{0D621547-E496-0F4D-BA94-6D2552390753}"/>
                </a:ext>
              </a:extLst>
            </p:cNvPr>
            <p:cNvSpPr/>
            <p:nvPr/>
          </p:nvSpPr>
          <p:spPr>
            <a:xfrm>
              <a:off x="908858" y="2061557"/>
              <a:ext cx="3869239" cy="2949841"/>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36DFEFD-6A85-594D-814E-C89B8AD0A042}"/>
                </a:ext>
              </a:extLst>
            </p:cNvPr>
            <p:cNvSpPr/>
            <p:nvPr/>
          </p:nvSpPr>
          <p:spPr>
            <a:xfrm>
              <a:off x="908858" y="1530095"/>
              <a:ext cx="3869234"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LinkedDictionary</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43" name="TextBox 42">
              <a:extLst>
                <a:ext uri="{FF2B5EF4-FFF2-40B4-BE49-F238E27FC236}">
                  <a16:creationId xmlns:a16="http://schemas.microsoft.com/office/drawing/2014/main" id="{E026FF39-832B-A244-8645-E3BA4D0CF7BA}"/>
                </a:ext>
              </a:extLst>
            </p:cNvPr>
            <p:cNvSpPr txBox="1"/>
            <p:nvPr/>
          </p:nvSpPr>
          <p:spPr>
            <a:xfrm>
              <a:off x="1014215" y="2887740"/>
              <a:ext cx="3763877" cy="2123658"/>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if key is unused, create new with pair, add to front of list, else replace with new value</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scan all pairs looking for given key, return associated item if found</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scan all pairs, return if key is found</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scan all pairs, skip pair to be removed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44" name="TextBox 43">
              <a:extLst>
                <a:ext uri="{FF2B5EF4-FFF2-40B4-BE49-F238E27FC236}">
                  <a16:creationId xmlns:a16="http://schemas.microsoft.com/office/drawing/2014/main" id="{18DF3544-92AF-AF4C-973C-AB23EBDA3831}"/>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45" name="TextBox 44">
              <a:extLst>
                <a:ext uri="{FF2B5EF4-FFF2-40B4-BE49-F238E27FC236}">
                  <a16:creationId xmlns:a16="http://schemas.microsoft.com/office/drawing/2014/main" id="{13310540-C6D6-5640-96ED-645BAB822A7F}"/>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46" name="TextBox 45">
              <a:extLst>
                <a:ext uri="{FF2B5EF4-FFF2-40B4-BE49-F238E27FC236}">
                  <a16:creationId xmlns:a16="http://schemas.microsoft.com/office/drawing/2014/main" id="{C1FC44AD-CF36-9B48-8B76-2D9C7A15239E}"/>
                </a:ext>
              </a:extLst>
            </p:cNvPr>
            <p:cNvSpPr txBox="1"/>
            <p:nvPr/>
          </p:nvSpPr>
          <p:spPr>
            <a:xfrm>
              <a:off x="1014598" y="2298929"/>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front</a:t>
              </a:r>
            </a:p>
            <a:p>
              <a:r>
                <a:rPr lang="en-US" sz="1200" dirty="0">
                  <a:latin typeface="Courier New" panose="02070309020205020404" pitchFamily="49" charset="0"/>
                  <a:cs typeface="Courier New" panose="02070309020205020404" pitchFamily="49" charset="0"/>
                </a:rPr>
                <a:t>size</a:t>
              </a:r>
            </a:p>
          </p:txBody>
        </p:sp>
      </p:grpSp>
    </p:spTree>
    <p:extLst>
      <p:ext uri="{BB962C8B-B14F-4D97-AF65-F5344CB8AC3E}">
        <p14:creationId xmlns:p14="http://schemas.microsoft.com/office/powerpoint/2010/main" val="581196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9184E-5A4F-47B7-99CF-1088843EA33C}"/>
              </a:ext>
            </a:extLst>
          </p:cNvPr>
          <p:cNvSpPr>
            <a:spLocks noGrp="1"/>
          </p:cNvSpPr>
          <p:nvPr>
            <p:ph type="title"/>
          </p:nvPr>
        </p:nvSpPr>
        <p:spPr/>
        <p:txBody>
          <a:bodyPr/>
          <a:lstStyle/>
          <a:p>
            <a:r>
              <a:rPr lang="en-US" dirty="0"/>
              <a:t>Binary Search Trees</a:t>
            </a:r>
          </a:p>
        </p:txBody>
      </p:sp>
      <p:sp>
        <p:nvSpPr>
          <p:cNvPr id="3" name="Content Placeholder 2">
            <a:extLst>
              <a:ext uri="{FF2B5EF4-FFF2-40B4-BE49-F238E27FC236}">
                <a16:creationId xmlns:a16="http://schemas.microsoft.com/office/drawing/2014/main" id="{8D255FF2-ED6D-4661-9649-050949130728}"/>
              </a:ext>
            </a:extLst>
          </p:cNvPr>
          <p:cNvSpPr>
            <a:spLocks noGrp="1"/>
          </p:cNvSpPr>
          <p:nvPr>
            <p:ph idx="1"/>
          </p:nvPr>
        </p:nvSpPr>
        <p:spPr>
          <a:xfrm>
            <a:off x="575240" y="1463857"/>
            <a:ext cx="7322286" cy="1571547"/>
          </a:xfrm>
        </p:spPr>
        <p:txBody>
          <a:bodyPr/>
          <a:lstStyle/>
          <a:p>
            <a:r>
              <a:rPr lang="en-US" dirty="0"/>
              <a:t>A </a:t>
            </a:r>
            <a:r>
              <a:rPr lang="en-US" b="1" dirty="0">
                <a:solidFill>
                  <a:srgbClr val="4C3282"/>
                </a:solidFill>
              </a:rPr>
              <a:t>binary search tree </a:t>
            </a:r>
            <a:r>
              <a:rPr lang="en-US" dirty="0"/>
              <a:t>is a </a:t>
            </a:r>
            <a:r>
              <a:rPr lang="en-US" u="sng" dirty="0"/>
              <a:t>binary tree</a:t>
            </a:r>
            <a:r>
              <a:rPr lang="en-US" dirty="0"/>
              <a:t> that contains comparable items such that for every node, </a:t>
            </a:r>
            <a:r>
              <a:rPr lang="en-US" u="sng" dirty="0"/>
              <a:t>all children to the left contain smaller data </a:t>
            </a:r>
            <a:r>
              <a:rPr lang="en-US" dirty="0"/>
              <a:t>and </a:t>
            </a:r>
            <a:r>
              <a:rPr lang="en-US" u="sng" dirty="0"/>
              <a:t>all children to the right contain larger data</a:t>
            </a:r>
            <a:r>
              <a:rPr lang="en-US" dirty="0"/>
              <a:t>.</a:t>
            </a:r>
          </a:p>
        </p:txBody>
      </p:sp>
      <p:sp>
        <p:nvSpPr>
          <p:cNvPr id="4" name="Footer Placeholder 3">
            <a:extLst>
              <a:ext uri="{FF2B5EF4-FFF2-40B4-BE49-F238E27FC236}">
                <a16:creationId xmlns:a16="http://schemas.microsoft.com/office/drawing/2014/main" id="{C81679FC-200C-41F4-A7EC-343A7EA2A807}"/>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02C3C3B0-1C2C-4E56-ADCE-A59354F514E7}"/>
              </a:ext>
            </a:extLst>
          </p:cNvPr>
          <p:cNvSpPr>
            <a:spLocks noGrp="1"/>
          </p:cNvSpPr>
          <p:nvPr>
            <p:ph type="sldNum" sz="quarter" idx="12"/>
          </p:nvPr>
        </p:nvSpPr>
        <p:spPr/>
        <p:txBody>
          <a:bodyPr/>
          <a:lstStyle/>
          <a:p>
            <a:fld id="{659665DE-58FC-41F4-AC58-2C90A5E00527}" type="slidenum">
              <a:rPr lang="en-US" smtClean="0"/>
              <a:t>23</a:t>
            </a:fld>
            <a:endParaRPr lang="en-US"/>
          </a:p>
        </p:txBody>
      </p:sp>
      <p:grpSp>
        <p:nvGrpSpPr>
          <p:cNvPr id="6" name="Group 5">
            <a:extLst>
              <a:ext uri="{FF2B5EF4-FFF2-40B4-BE49-F238E27FC236}">
                <a16:creationId xmlns:a16="http://schemas.microsoft.com/office/drawing/2014/main" id="{D39D1835-C3EE-45CE-B55C-2A791CF4B9BB}"/>
              </a:ext>
            </a:extLst>
          </p:cNvPr>
          <p:cNvGrpSpPr/>
          <p:nvPr/>
        </p:nvGrpSpPr>
        <p:grpSpPr>
          <a:xfrm>
            <a:off x="6217375" y="2635383"/>
            <a:ext cx="1313520" cy="1102513"/>
            <a:chOff x="8178965" y="3174615"/>
            <a:chExt cx="1313520" cy="1102513"/>
          </a:xfrm>
        </p:grpSpPr>
        <p:sp>
          <p:nvSpPr>
            <p:cNvPr id="7" name="Rectangle 6">
              <a:extLst>
                <a:ext uri="{FF2B5EF4-FFF2-40B4-BE49-F238E27FC236}">
                  <a16:creationId xmlns:a16="http://schemas.microsoft.com/office/drawing/2014/main" id="{D0384400-2993-4A48-A958-9569E0FAA0FE}"/>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10D73B-C53F-4E53-9141-53AA19C7234E}"/>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EFA5626-10CB-471B-94D0-D13138866A43}"/>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701B24E9-CC24-4071-ABE4-FED950170100}"/>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10</a:t>
              </a:r>
            </a:p>
          </p:txBody>
        </p:sp>
        <p:cxnSp>
          <p:nvCxnSpPr>
            <p:cNvPr id="11" name="Straight Arrow Connector 10">
              <a:extLst>
                <a:ext uri="{FF2B5EF4-FFF2-40B4-BE49-F238E27FC236}">
                  <a16:creationId xmlns:a16="http://schemas.microsoft.com/office/drawing/2014/main" id="{ACC67D64-B9C9-4432-90BF-E26DDA8881EB}"/>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88F35CA-D945-4D03-8A43-9BB457F08BDA}"/>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5909B093-C29E-4F20-921F-253707B838C5}"/>
              </a:ext>
            </a:extLst>
          </p:cNvPr>
          <p:cNvGrpSpPr/>
          <p:nvPr/>
        </p:nvGrpSpPr>
        <p:grpSpPr>
          <a:xfrm>
            <a:off x="5509163" y="3821291"/>
            <a:ext cx="1065204" cy="1102513"/>
            <a:chOff x="8178965" y="3174615"/>
            <a:chExt cx="1065204" cy="1102513"/>
          </a:xfrm>
        </p:grpSpPr>
        <p:sp>
          <p:nvSpPr>
            <p:cNvPr id="14" name="Rectangle 13">
              <a:extLst>
                <a:ext uri="{FF2B5EF4-FFF2-40B4-BE49-F238E27FC236}">
                  <a16:creationId xmlns:a16="http://schemas.microsoft.com/office/drawing/2014/main" id="{396E056F-5391-460A-9FB5-9A3AAA377066}"/>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76DDCAB-999E-4B33-B11F-60FB3F5DFDDB}"/>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4DBE81-289E-4C0A-8EB5-9D8740E95BCC}"/>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EA9761A-86D1-4BF3-85F6-6D60E8E95353}"/>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9</a:t>
              </a:r>
            </a:p>
          </p:txBody>
        </p:sp>
        <p:cxnSp>
          <p:nvCxnSpPr>
            <p:cNvPr id="18" name="Straight Arrow Connector 17">
              <a:extLst>
                <a:ext uri="{FF2B5EF4-FFF2-40B4-BE49-F238E27FC236}">
                  <a16:creationId xmlns:a16="http://schemas.microsoft.com/office/drawing/2014/main" id="{A5ECE52F-0F2E-473A-911A-EFB727865EBF}"/>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A3CAE09-C46D-4F5B-8A61-69BED8BEDE9C}"/>
              </a:ext>
            </a:extLst>
          </p:cNvPr>
          <p:cNvGrpSpPr/>
          <p:nvPr/>
        </p:nvGrpSpPr>
        <p:grpSpPr>
          <a:xfrm>
            <a:off x="7305598" y="3852535"/>
            <a:ext cx="1313520" cy="1102513"/>
            <a:chOff x="8178965" y="3174615"/>
            <a:chExt cx="1313520" cy="1102513"/>
          </a:xfrm>
        </p:grpSpPr>
        <p:sp>
          <p:nvSpPr>
            <p:cNvPr id="20" name="Rectangle 19">
              <a:extLst>
                <a:ext uri="{FF2B5EF4-FFF2-40B4-BE49-F238E27FC236}">
                  <a16:creationId xmlns:a16="http://schemas.microsoft.com/office/drawing/2014/main" id="{53D2027F-C84B-4B37-A578-C709B4A10B56}"/>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EC09BB0-41E9-4CA1-8FE4-BFD2E48DCA2C}"/>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EBFF74A-B58F-47C0-AB50-9ADCB7B7F599}"/>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2997138-6AA2-4B76-8933-0F513705D91A}"/>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15</a:t>
              </a:r>
            </a:p>
          </p:txBody>
        </p:sp>
        <p:cxnSp>
          <p:nvCxnSpPr>
            <p:cNvPr id="24" name="Straight Arrow Connector 23">
              <a:extLst>
                <a:ext uri="{FF2B5EF4-FFF2-40B4-BE49-F238E27FC236}">
                  <a16:creationId xmlns:a16="http://schemas.microsoft.com/office/drawing/2014/main" id="{127E8FC9-AA5F-4871-9D0D-5FCC9F279FD5}"/>
                </a:ext>
              </a:extLst>
            </p:cNvPr>
            <p:cNvCxnSpPr/>
            <p:nvPr/>
          </p:nvCxnSpPr>
          <p:spPr>
            <a:xfrm flipH="1">
              <a:off x="8178965" y="3769944"/>
              <a:ext cx="457958" cy="50718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1EDC545-06C4-453E-9661-FBE232F72311}"/>
                </a:ext>
              </a:extLst>
            </p:cNvPr>
            <p:cNvCxnSpPr/>
            <p:nvPr/>
          </p:nvCxnSpPr>
          <p:spPr>
            <a:xfrm>
              <a:off x="9041892" y="3769944"/>
              <a:ext cx="450593" cy="48037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14374B0A-3476-46D1-BD24-5B6AE35CDA22}"/>
              </a:ext>
            </a:extLst>
          </p:cNvPr>
          <p:cNvGrpSpPr/>
          <p:nvPr/>
        </p:nvGrpSpPr>
        <p:grpSpPr>
          <a:xfrm>
            <a:off x="4807556" y="5007606"/>
            <a:ext cx="809522" cy="798022"/>
            <a:chOff x="8434647" y="3174615"/>
            <a:chExt cx="809522" cy="798022"/>
          </a:xfrm>
        </p:grpSpPr>
        <p:sp>
          <p:nvSpPr>
            <p:cNvPr id="27" name="Rectangle 26">
              <a:extLst>
                <a:ext uri="{FF2B5EF4-FFF2-40B4-BE49-F238E27FC236}">
                  <a16:creationId xmlns:a16="http://schemas.microsoft.com/office/drawing/2014/main" id="{6CE37083-C31C-40CD-97B5-5A844B5D721C}"/>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E278824-B5CD-490C-8593-8D0314DEE2AF}"/>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9A8F0B9-8F4B-4ACA-8696-27833C61DE8F}"/>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DBE2F6D-0224-4C57-A944-6010C6964472}"/>
                </a:ext>
              </a:extLst>
            </p:cNvPr>
            <p:cNvSpPr txBox="1"/>
            <p:nvPr/>
          </p:nvSpPr>
          <p:spPr>
            <a:xfrm>
              <a:off x="8677938" y="3189510"/>
              <a:ext cx="322524"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7</a:t>
              </a:r>
            </a:p>
          </p:txBody>
        </p:sp>
      </p:grpSp>
      <p:grpSp>
        <p:nvGrpSpPr>
          <p:cNvPr id="32" name="Group 31">
            <a:extLst>
              <a:ext uri="{FF2B5EF4-FFF2-40B4-BE49-F238E27FC236}">
                <a16:creationId xmlns:a16="http://schemas.microsoft.com/office/drawing/2014/main" id="{FC192848-88EB-4CD4-9984-2A0EB09548E6}"/>
              </a:ext>
            </a:extLst>
          </p:cNvPr>
          <p:cNvGrpSpPr/>
          <p:nvPr/>
        </p:nvGrpSpPr>
        <p:grpSpPr>
          <a:xfrm>
            <a:off x="6830049" y="5082099"/>
            <a:ext cx="809522" cy="798022"/>
            <a:chOff x="8434647" y="3174615"/>
            <a:chExt cx="809522" cy="798022"/>
          </a:xfrm>
        </p:grpSpPr>
        <p:sp>
          <p:nvSpPr>
            <p:cNvPr id="33" name="Rectangle 32">
              <a:extLst>
                <a:ext uri="{FF2B5EF4-FFF2-40B4-BE49-F238E27FC236}">
                  <a16:creationId xmlns:a16="http://schemas.microsoft.com/office/drawing/2014/main" id="{75789FBD-6CAE-4BF3-B48C-363F2CB9D0D0}"/>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67EC03D-626E-462E-99E0-FFE147046E30}"/>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323290C-CD34-4B15-9B4A-F0A3B7D1C347}"/>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35633E80-AD7D-4F5A-811B-B4520C06965A}"/>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12</a:t>
              </a:r>
            </a:p>
          </p:txBody>
        </p:sp>
      </p:grpSp>
      <p:grpSp>
        <p:nvGrpSpPr>
          <p:cNvPr id="37" name="Group 36">
            <a:extLst>
              <a:ext uri="{FF2B5EF4-FFF2-40B4-BE49-F238E27FC236}">
                <a16:creationId xmlns:a16="http://schemas.microsoft.com/office/drawing/2014/main" id="{616084EF-C0AB-47D5-97A0-4BB763FCA0C8}"/>
              </a:ext>
            </a:extLst>
          </p:cNvPr>
          <p:cNvGrpSpPr/>
          <p:nvPr/>
        </p:nvGrpSpPr>
        <p:grpSpPr>
          <a:xfrm>
            <a:off x="8420777" y="5062459"/>
            <a:ext cx="809522" cy="798022"/>
            <a:chOff x="8434647" y="3174615"/>
            <a:chExt cx="809522" cy="798022"/>
          </a:xfrm>
        </p:grpSpPr>
        <p:sp>
          <p:nvSpPr>
            <p:cNvPr id="38" name="Rectangle 37">
              <a:extLst>
                <a:ext uri="{FF2B5EF4-FFF2-40B4-BE49-F238E27FC236}">
                  <a16:creationId xmlns:a16="http://schemas.microsoft.com/office/drawing/2014/main" id="{E3D91134-9971-4976-954D-FCFC2E1E0C86}"/>
                </a:ext>
              </a:extLst>
            </p:cNvPr>
            <p:cNvSpPr/>
            <p:nvPr/>
          </p:nvSpPr>
          <p:spPr>
            <a:xfrm>
              <a:off x="8434647" y="3174615"/>
              <a:ext cx="809522" cy="79802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497F931-0079-4311-9CE0-AC645E71B986}"/>
                </a:ext>
              </a:extLst>
            </p:cNvPr>
            <p:cNvSpPr/>
            <p:nvPr/>
          </p:nvSpPr>
          <p:spPr>
            <a:xfrm>
              <a:off x="8434647" y="3567668"/>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F3E6099-8516-4D7B-AEF4-1DCF2D0D1DC2}"/>
                </a:ext>
              </a:extLst>
            </p:cNvPr>
            <p:cNvSpPr/>
            <p:nvPr/>
          </p:nvSpPr>
          <p:spPr>
            <a:xfrm>
              <a:off x="8839616" y="3567804"/>
              <a:ext cx="404553" cy="404553"/>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0FD7A12-2016-4FEF-B255-38F3C1ADCF97}"/>
                </a:ext>
              </a:extLst>
            </p:cNvPr>
            <p:cNvSpPr txBox="1"/>
            <p:nvPr/>
          </p:nvSpPr>
          <p:spPr>
            <a:xfrm>
              <a:off x="8677938" y="3189510"/>
              <a:ext cx="460382"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18</a:t>
              </a:r>
            </a:p>
          </p:txBody>
        </p:sp>
      </p:grpSp>
      <p:cxnSp>
        <p:nvCxnSpPr>
          <p:cNvPr id="53" name="Straight Connector 52">
            <a:extLst>
              <a:ext uri="{FF2B5EF4-FFF2-40B4-BE49-F238E27FC236}">
                <a16:creationId xmlns:a16="http://schemas.microsoft.com/office/drawing/2014/main" id="{F95942F9-2124-429D-AB05-5EBDB28BA627}"/>
              </a:ext>
            </a:extLst>
          </p:cNvPr>
          <p:cNvCxnSpPr>
            <a:cxnSpLocks/>
          </p:cNvCxnSpPr>
          <p:nvPr/>
        </p:nvCxnSpPr>
        <p:spPr>
          <a:xfrm flipH="1">
            <a:off x="4877067" y="5436966"/>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AB310B54-9290-46ED-95CB-11F7B66D0E0F}"/>
              </a:ext>
            </a:extLst>
          </p:cNvPr>
          <p:cNvCxnSpPr>
            <a:cxnSpLocks/>
          </p:cNvCxnSpPr>
          <p:nvPr/>
        </p:nvCxnSpPr>
        <p:spPr>
          <a:xfrm flipH="1">
            <a:off x="6218971" y="4271832"/>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88D950D-09DC-46EE-8499-B03D6CB59FD3}"/>
              </a:ext>
            </a:extLst>
          </p:cNvPr>
          <p:cNvCxnSpPr>
            <a:cxnSpLocks/>
          </p:cNvCxnSpPr>
          <p:nvPr/>
        </p:nvCxnSpPr>
        <p:spPr>
          <a:xfrm flipH="1">
            <a:off x="6893601" y="5513541"/>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E6B11A4-8FAF-49D3-96A9-3EA9CDC116B7}"/>
              </a:ext>
            </a:extLst>
          </p:cNvPr>
          <p:cNvCxnSpPr>
            <a:cxnSpLocks/>
          </p:cNvCxnSpPr>
          <p:nvPr/>
        </p:nvCxnSpPr>
        <p:spPr>
          <a:xfrm flipH="1">
            <a:off x="7310401" y="5514217"/>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E21D469-7C83-4F49-AFEE-7D7095E1555E}"/>
              </a:ext>
            </a:extLst>
          </p:cNvPr>
          <p:cNvCxnSpPr>
            <a:cxnSpLocks/>
          </p:cNvCxnSpPr>
          <p:nvPr/>
        </p:nvCxnSpPr>
        <p:spPr>
          <a:xfrm flipH="1">
            <a:off x="5259226" y="5465658"/>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B127707-0C39-42BD-A416-4C56413BE69C}"/>
              </a:ext>
            </a:extLst>
          </p:cNvPr>
          <p:cNvCxnSpPr>
            <a:cxnSpLocks/>
          </p:cNvCxnSpPr>
          <p:nvPr/>
        </p:nvCxnSpPr>
        <p:spPr>
          <a:xfrm flipH="1">
            <a:off x="8444241" y="5513541"/>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B420093-0DAC-4CD1-B887-1DB7C063D59C}"/>
              </a:ext>
            </a:extLst>
          </p:cNvPr>
          <p:cNvCxnSpPr>
            <a:cxnSpLocks/>
          </p:cNvCxnSpPr>
          <p:nvPr/>
        </p:nvCxnSpPr>
        <p:spPr>
          <a:xfrm flipH="1">
            <a:off x="8881353" y="5498106"/>
            <a:ext cx="294760" cy="319364"/>
          </a:xfrm>
          <a:prstGeom prst="line">
            <a:avLst/>
          </a:prstGeom>
          <a:ln>
            <a:solidFill>
              <a:srgbClr val="B6A479"/>
            </a:solidFill>
          </a:ln>
        </p:spPr>
        <p:style>
          <a:lnRef idx="1">
            <a:schemeClr val="accent1"/>
          </a:lnRef>
          <a:fillRef idx="0">
            <a:schemeClr val="accent1"/>
          </a:fillRef>
          <a:effectRef idx="0">
            <a:schemeClr val="accent1"/>
          </a:effectRef>
          <a:fontRef idx="minor">
            <a:schemeClr val="tx1"/>
          </a:fontRef>
        </p:style>
      </p:cxnSp>
      <p:sp>
        <p:nvSpPr>
          <p:cNvPr id="62" name="Content Placeholder 2">
            <a:extLst>
              <a:ext uri="{FF2B5EF4-FFF2-40B4-BE49-F238E27FC236}">
                <a16:creationId xmlns:a16="http://schemas.microsoft.com/office/drawing/2014/main" id="{95E901A3-E6DA-824C-8AEE-073271475857}"/>
              </a:ext>
            </a:extLst>
          </p:cNvPr>
          <p:cNvSpPr txBox="1">
            <a:spLocks/>
          </p:cNvSpPr>
          <p:nvPr/>
        </p:nvSpPr>
        <p:spPr>
          <a:xfrm>
            <a:off x="575239" y="2627055"/>
            <a:ext cx="4519642" cy="378803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Binary Search Trees allow us to:</a:t>
            </a:r>
          </a:p>
          <a:p>
            <a:pPr lvl="1"/>
            <a:r>
              <a:rPr lang="en-US" dirty="0"/>
              <a:t>quickly find what we’re looking for</a:t>
            </a:r>
          </a:p>
          <a:p>
            <a:pPr lvl="1"/>
            <a:r>
              <a:rPr lang="en-US" dirty="0"/>
              <a:t>add and remove values easily</a:t>
            </a:r>
          </a:p>
          <a:p>
            <a:pPr lvl="1"/>
            <a:endParaRPr lang="en-US" dirty="0"/>
          </a:p>
          <a:p>
            <a:pPr marL="128016" lvl="1" indent="0">
              <a:buFont typeface="Segoe UI Semilight" panose="020B0402040204020203" pitchFamily="34" charset="0"/>
              <a:buNone/>
            </a:pPr>
            <a:r>
              <a:rPr lang="en-US" dirty="0"/>
              <a:t>Dictionary Operations:</a:t>
            </a:r>
          </a:p>
          <a:p>
            <a:pPr marL="128016" lvl="1" indent="0">
              <a:buFont typeface="Segoe UI Semilight" panose="020B0402040204020203" pitchFamily="34" charset="0"/>
              <a:buNone/>
            </a:pPr>
            <a:r>
              <a:rPr lang="en-US" dirty="0"/>
              <a:t>Runtime in terms of height, “h”</a:t>
            </a:r>
          </a:p>
          <a:p>
            <a:pPr marL="128016" lvl="1" indent="0">
              <a:buFont typeface="Segoe UI Semilight" panose="020B0402040204020203" pitchFamily="34" charset="0"/>
              <a:buNone/>
            </a:pPr>
            <a:r>
              <a:rPr lang="en-US" dirty="0"/>
              <a:t>get() – O(h)</a:t>
            </a:r>
          </a:p>
          <a:p>
            <a:pPr marL="128016" lvl="1" indent="0">
              <a:buFont typeface="Segoe UI Semilight" panose="020B0402040204020203" pitchFamily="34" charset="0"/>
              <a:buNone/>
            </a:pPr>
            <a:r>
              <a:rPr lang="en-US" dirty="0"/>
              <a:t>put() – O(h)</a:t>
            </a:r>
          </a:p>
          <a:p>
            <a:pPr marL="128016" lvl="1" indent="0">
              <a:buFont typeface="Segoe UI Semilight" panose="020B0402040204020203" pitchFamily="34" charset="0"/>
              <a:buNone/>
            </a:pPr>
            <a:r>
              <a:rPr lang="en-US" dirty="0"/>
              <a:t>remove() – O(h)</a:t>
            </a:r>
          </a:p>
          <a:p>
            <a:pPr marL="310896" lvl="2" indent="0">
              <a:buFont typeface="Segoe UI Semilight" panose="020B0402040204020203" pitchFamily="34" charset="0"/>
              <a:buNone/>
            </a:pPr>
            <a:r>
              <a:rPr lang="en-US" dirty="0"/>
              <a:t>What do you replace the node with?</a:t>
            </a:r>
          </a:p>
          <a:p>
            <a:pPr marL="310896" lvl="2" indent="0">
              <a:buFont typeface="Segoe UI Semilight" panose="020B0402040204020203" pitchFamily="34" charset="0"/>
              <a:buNone/>
            </a:pPr>
            <a:r>
              <a:rPr lang="en-US" dirty="0"/>
              <a:t>Largest in left sub tree or smallest in right sub tree</a:t>
            </a:r>
          </a:p>
        </p:txBody>
      </p:sp>
      <p:grpSp>
        <p:nvGrpSpPr>
          <p:cNvPr id="63" name="Group 62">
            <a:extLst>
              <a:ext uri="{FF2B5EF4-FFF2-40B4-BE49-F238E27FC236}">
                <a16:creationId xmlns:a16="http://schemas.microsoft.com/office/drawing/2014/main" id="{E3774CC4-5EB5-B847-B1EA-6E312B15391C}"/>
              </a:ext>
            </a:extLst>
          </p:cNvPr>
          <p:cNvGrpSpPr/>
          <p:nvPr/>
        </p:nvGrpSpPr>
        <p:grpSpPr>
          <a:xfrm>
            <a:off x="9256664" y="265680"/>
            <a:ext cx="2645079" cy="4597474"/>
            <a:chOff x="908858" y="1530095"/>
            <a:chExt cx="2645079" cy="4597474"/>
          </a:xfrm>
        </p:grpSpPr>
        <p:sp>
          <p:nvSpPr>
            <p:cNvPr id="64" name="Rectangle 63">
              <a:extLst>
                <a:ext uri="{FF2B5EF4-FFF2-40B4-BE49-F238E27FC236}">
                  <a16:creationId xmlns:a16="http://schemas.microsoft.com/office/drawing/2014/main" id="{4C4C0BD4-6F75-A946-96DB-BEF0C7D4F198}"/>
                </a:ext>
              </a:extLst>
            </p:cNvPr>
            <p:cNvSpPr/>
            <p:nvPr/>
          </p:nvSpPr>
          <p:spPr>
            <a:xfrm>
              <a:off x="908858" y="2061557"/>
              <a:ext cx="2645079" cy="4066012"/>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CB45AA35-E90E-3942-824F-C4FB487DCF22}"/>
                </a:ext>
              </a:extLst>
            </p:cNvPr>
            <p:cNvSpPr/>
            <p:nvPr/>
          </p:nvSpPr>
          <p:spPr>
            <a:xfrm>
              <a:off x="908859" y="1530095"/>
              <a:ext cx="2645078"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latin typeface="Segoe UI Historic" panose="020B0502040204020203" pitchFamily="34" charset="0"/>
                  <a:ea typeface="Segoe UI Historic" panose="020B0502040204020203" pitchFamily="34" charset="0"/>
                  <a:cs typeface="Segoe UI Historic" panose="020B0502040204020203" pitchFamily="34" charset="0"/>
                </a:rPr>
                <a:t>TreeDictionary</a:t>
              </a:r>
              <a:r>
                <a:rPr lang="en-US" dirty="0">
                  <a:latin typeface="Segoe UI Historic" panose="020B0502040204020203" pitchFamily="34" charset="0"/>
                  <a:ea typeface="Segoe UI Historic" panose="020B0502040204020203" pitchFamily="34" charset="0"/>
                  <a:cs typeface="Segoe UI Historic" panose="020B0502040204020203" pitchFamily="34" charset="0"/>
                </a:rPr>
                <a:t>&lt;K, V&gt;</a:t>
              </a:r>
            </a:p>
          </p:txBody>
        </p:sp>
        <p:sp>
          <p:nvSpPr>
            <p:cNvPr id="66" name="TextBox 65">
              <a:extLst>
                <a:ext uri="{FF2B5EF4-FFF2-40B4-BE49-F238E27FC236}">
                  <a16:creationId xmlns:a16="http://schemas.microsoft.com/office/drawing/2014/main" id="{EEB7E110-B2E5-214A-826F-6C1BAFAD11B7}"/>
                </a:ext>
              </a:extLst>
            </p:cNvPr>
            <p:cNvSpPr txBox="1"/>
            <p:nvPr/>
          </p:nvSpPr>
          <p:spPr>
            <a:xfrm>
              <a:off x="1014216" y="2887740"/>
              <a:ext cx="2527365" cy="3231654"/>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if key is unused, create new pair, place in BST order, rotate to maintain balance</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traverse through tree using BST property, return item if found</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traverse through tree using BST property, return if key is found</a:t>
              </a:r>
              <a:endParaRPr lang="en-US" sz="1200" u="sng" dirty="0">
                <a:latin typeface="Courier New" panose="02070309020205020404" pitchFamily="49" charset="0"/>
                <a:cs typeface="Courier New" panose="02070309020205020404" pitchFamily="49" charset="0"/>
              </a:endParaRPr>
            </a:p>
            <a:p>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traverse through tree using BST property, replace or nullify as appropriate</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67" name="TextBox 66">
              <a:extLst>
                <a:ext uri="{FF2B5EF4-FFF2-40B4-BE49-F238E27FC236}">
                  <a16:creationId xmlns:a16="http://schemas.microsoft.com/office/drawing/2014/main" id="{7C8381C0-BBD8-404E-A37E-F66B815347FF}"/>
                </a:ext>
              </a:extLst>
            </p:cNvPr>
            <p:cNvSpPr txBox="1"/>
            <p:nvPr/>
          </p:nvSpPr>
          <p:spPr>
            <a:xfrm>
              <a:off x="921215" y="2081381"/>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68" name="TextBox 67">
              <a:extLst>
                <a:ext uri="{FF2B5EF4-FFF2-40B4-BE49-F238E27FC236}">
                  <a16:creationId xmlns:a16="http://schemas.microsoft.com/office/drawing/2014/main" id="{B5368F68-75E9-A847-A623-7CB15D1BB7FD}"/>
                </a:ext>
              </a:extLst>
            </p:cNvPr>
            <p:cNvSpPr txBox="1"/>
            <p:nvPr/>
          </p:nvSpPr>
          <p:spPr>
            <a:xfrm>
              <a:off x="921215" y="267303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69" name="TextBox 68">
              <a:extLst>
                <a:ext uri="{FF2B5EF4-FFF2-40B4-BE49-F238E27FC236}">
                  <a16:creationId xmlns:a16="http://schemas.microsoft.com/office/drawing/2014/main" id="{431A3ED1-4842-C74C-8D9F-0BB6FAC75608}"/>
                </a:ext>
              </a:extLst>
            </p:cNvPr>
            <p:cNvSpPr txBox="1"/>
            <p:nvPr/>
          </p:nvSpPr>
          <p:spPr>
            <a:xfrm>
              <a:off x="1014598" y="2298929"/>
              <a:ext cx="2035232" cy="461665"/>
            </a:xfrm>
            <a:prstGeom prst="rect">
              <a:avLst/>
            </a:prstGeom>
            <a:noFill/>
          </p:spPr>
          <p:txBody>
            <a:bodyPr wrap="square" rtlCol="0">
              <a:spAutoFit/>
            </a:bodyPr>
            <a:lstStyle/>
            <a:p>
              <a:r>
                <a:rPr lang="en-US" sz="1200" dirty="0" err="1">
                  <a:latin typeface="Courier New" panose="02070309020205020404" pitchFamily="49" charset="0"/>
                  <a:cs typeface="Courier New" panose="02070309020205020404" pitchFamily="49" charset="0"/>
                </a:rPr>
                <a:t>overallRoot</a:t>
              </a:r>
              <a:endParaRPr lang="en-US" sz="1200" dirty="0">
                <a:latin typeface="Courier New" panose="02070309020205020404" pitchFamily="49" charset="0"/>
                <a:cs typeface="Courier New" panose="02070309020205020404" pitchFamily="49" charset="0"/>
              </a:endParaRPr>
            </a:p>
            <a:p>
              <a:r>
                <a:rPr lang="en-US" sz="1200" dirty="0">
                  <a:latin typeface="Courier New" panose="02070309020205020404" pitchFamily="49" charset="0"/>
                  <a:cs typeface="Courier New" panose="02070309020205020404" pitchFamily="49" charset="0"/>
                </a:rPr>
                <a:t>size</a:t>
              </a:r>
            </a:p>
          </p:txBody>
        </p:sp>
      </p:grpSp>
    </p:spTree>
    <p:extLst>
      <p:ext uri="{BB962C8B-B14F-4D97-AF65-F5344CB8AC3E}">
        <p14:creationId xmlns:p14="http://schemas.microsoft.com/office/powerpoint/2010/main" val="3582985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Meet AVL Trees</a:t>
            </a:r>
          </a:p>
        </p:txBody>
      </p:sp>
      <p:sp>
        <p:nvSpPr>
          <p:cNvPr id="3" name="Content Placeholder 2"/>
          <p:cNvSpPr>
            <a:spLocks noGrp="1"/>
          </p:cNvSpPr>
          <p:nvPr>
            <p:ph idx="1"/>
          </p:nvPr>
        </p:nvSpPr>
        <p:spPr/>
        <p:txBody>
          <a:bodyPr/>
          <a:lstStyle/>
          <a:p>
            <a:r>
              <a:rPr lang="en-US" b="1" dirty="0">
                <a:solidFill>
                  <a:srgbClr val="4C3282"/>
                </a:solidFill>
              </a:rPr>
              <a:t>AVL Trees </a:t>
            </a:r>
            <a:r>
              <a:rPr lang="en-US" dirty="0"/>
              <a:t>must satisfy the following properties: </a:t>
            </a:r>
          </a:p>
          <a:p>
            <a:pPr lvl="1"/>
            <a:r>
              <a:rPr lang="en-US" dirty="0">
                <a:solidFill>
                  <a:srgbClr val="4C3282"/>
                </a:solidFill>
              </a:rPr>
              <a:t>binary trees: </a:t>
            </a:r>
            <a:r>
              <a:rPr lang="en-US" dirty="0"/>
              <a:t>all nodes must have between 0 and 2 children</a:t>
            </a:r>
          </a:p>
          <a:p>
            <a:pPr lvl="1"/>
            <a:r>
              <a:rPr lang="en-US" dirty="0">
                <a:solidFill>
                  <a:srgbClr val="4C3282"/>
                </a:solidFill>
              </a:rPr>
              <a:t>binary search tree</a:t>
            </a:r>
            <a:r>
              <a:rPr lang="en-US" dirty="0"/>
              <a:t>: for all nodes, all keys in the left subtree must be smaller and all keys in the right subtree must be larger than the root node</a:t>
            </a:r>
          </a:p>
          <a:p>
            <a:pPr lvl="1"/>
            <a:r>
              <a:rPr lang="en-US" dirty="0">
                <a:solidFill>
                  <a:srgbClr val="4C3282"/>
                </a:solidFill>
              </a:rPr>
              <a:t>balanced: </a:t>
            </a:r>
            <a:r>
              <a:rPr lang="en-US" dirty="0"/>
              <a:t>for all nodes, there can be no more than a difference of 1 in the height of the left subtree from the right. </a:t>
            </a:r>
            <a:r>
              <a:rPr lang="en-US" dirty="0" err="1"/>
              <a:t>Math.abs</a:t>
            </a:r>
            <a:r>
              <a:rPr lang="en-US" dirty="0"/>
              <a:t>(height(left subtree) – height(right subtree)) ≤ 1</a:t>
            </a:r>
          </a:p>
          <a:p>
            <a:pPr lvl="1"/>
            <a:endParaRPr lang="en-US" dirty="0"/>
          </a:p>
          <a:p>
            <a:pPr marL="128016" lvl="1" indent="0">
              <a:buNone/>
            </a:pPr>
            <a:r>
              <a:rPr lang="en-US" dirty="0"/>
              <a:t>AVL stands for </a:t>
            </a:r>
            <a:r>
              <a:rPr lang="en-US" b="1" dirty="0"/>
              <a:t>A</a:t>
            </a:r>
            <a:r>
              <a:rPr lang="en-US" dirty="0"/>
              <a:t>delson-</a:t>
            </a:r>
            <a:r>
              <a:rPr lang="en-US" b="1" dirty="0" err="1"/>
              <a:t>V</a:t>
            </a:r>
            <a:r>
              <a:rPr lang="en-US" dirty="0" err="1"/>
              <a:t>elsky</a:t>
            </a:r>
            <a:r>
              <a:rPr lang="en-US" dirty="0"/>
              <a:t> and </a:t>
            </a:r>
            <a:r>
              <a:rPr lang="en-US" b="1" dirty="0"/>
              <a:t>L</a:t>
            </a:r>
            <a:r>
              <a:rPr lang="en-US" dirty="0"/>
              <a:t>andis (the inventors of the data structure)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24</a:t>
            </a:fld>
            <a:endParaRPr lang="en-US"/>
          </a:p>
        </p:txBody>
      </p:sp>
      <p:sp>
        <p:nvSpPr>
          <p:cNvPr id="6" name="Content Placeholder 2">
            <a:extLst>
              <a:ext uri="{FF2B5EF4-FFF2-40B4-BE49-F238E27FC236}">
                <a16:creationId xmlns:a16="http://schemas.microsoft.com/office/drawing/2014/main" id="{73444997-E8C0-C342-B33D-04284CF6FA66}"/>
              </a:ext>
            </a:extLst>
          </p:cNvPr>
          <p:cNvSpPr txBox="1">
            <a:spLocks/>
          </p:cNvSpPr>
          <p:nvPr/>
        </p:nvSpPr>
        <p:spPr>
          <a:xfrm>
            <a:off x="640150" y="4012959"/>
            <a:ext cx="11187258" cy="2482316"/>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t>Dictionary Operations:</a:t>
            </a:r>
          </a:p>
          <a:p>
            <a:r>
              <a:rPr lang="en-US" dirty="0"/>
              <a:t>get() – same as BST</a:t>
            </a:r>
          </a:p>
          <a:p>
            <a:r>
              <a:rPr lang="en-US" dirty="0" err="1"/>
              <a:t>containsKey</a:t>
            </a:r>
            <a:r>
              <a:rPr lang="en-US" dirty="0"/>
              <a:t>() – same as BST</a:t>
            </a:r>
          </a:p>
          <a:p>
            <a:r>
              <a:rPr lang="en-US" dirty="0"/>
              <a:t>put() – same as BST + rebalance</a:t>
            </a:r>
          </a:p>
          <a:p>
            <a:r>
              <a:rPr lang="en-US" dirty="0"/>
              <a:t>remove() – same as BST + rebalance</a:t>
            </a:r>
          </a:p>
        </p:txBody>
      </p:sp>
    </p:spTree>
    <p:extLst>
      <p:ext uri="{BB962C8B-B14F-4D97-AF65-F5344CB8AC3E}">
        <p14:creationId xmlns:p14="http://schemas.microsoft.com/office/powerpoint/2010/main" val="2091143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long does AVL insert take?</a:t>
            </a:r>
          </a:p>
        </p:txBody>
      </p:sp>
      <p:sp>
        <p:nvSpPr>
          <p:cNvPr id="3" name="Content Placeholder 2"/>
          <p:cNvSpPr>
            <a:spLocks noGrp="1"/>
          </p:cNvSpPr>
          <p:nvPr>
            <p:ph idx="1"/>
          </p:nvPr>
        </p:nvSpPr>
        <p:spPr/>
        <p:txBody>
          <a:bodyPr>
            <a:normAutofit lnSpcReduction="10000"/>
          </a:bodyPr>
          <a:lstStyle/>
          <a:p>
            <a:r>
              <a:rPr lang="en-US" sz="2800" dirty="0"/>
              <a:t>AVL insert time = BST insert time + time it takes to rebalance the tree</a:t>
            </a:r>
          </a:p>
          <a:p>
            <a:r>
              <a:rPr lang="en-US" sz="2800" dirty="0"/>
              <a:t>                         = O(log n) + time it takes to rebalance the tree</a:t>
            </a:r>
          </a:p>
          <a:p>
            <a:endParaRPr lang="en-US" sz="2800" dirty="0"/>
          </a:p>
          <a:p>
            <a:r>
              <a:rPr lang="en-US" sz="2800" dirty="0"/>
              <a:t>How long does rebalancing take?</a:t>
            </a:r>
          </a:p>
          <a:p>
            <a:pPr lvl="1"/>
            <a:r>
              <a:rPr lang="en-US" sz="2400" dirty="0"/>
              <a:t>Assume we store in each node the height of its subtree.</a:t>
            </a:r>
          </a:p>
          <a:p>
            <a:pPr lvl="1"/>
            <a:r>
              <a:rPr lang="en-US" sz="2400" dirty="0"/>
              <a:t>How long to find an unbalanced node:</a:t>
            </a:r>
          </a:p>
          <a:p>
            <a:pPr lvl="2"/>
            <a:r>
              <a:rPr lang="en-US" sz="2000" dirty="0"/>
              <a:t>Just go back up the tree from where we inserted. </a:t>
            </a:r>
            <a:endParaRPr lang="en-US" sz="2000" dirty="0">
              <a:solidFill>
                <a:srgbClr val="B6A479"/>
              </a:solidFill>
            </a:endParaRPr>
          </a:p>
          <a:p>
            <a:pPr lvl="1"/>
            <a:r>
              <a:rPr lang="en-US" sz="2400" dirty="0"/>
              <a:t>How many rotations might we have to do?</a:t>
            </a:r>
          </a:p>
          <a:p>
            <a:pPr lvl="2"/>
            <a:r>
              <a:rPr lang="en-US" sz="2000" dirty="0"/>
              <a:t>Just a single or double rotation on the lowest unbalanced node. </a:t>
            </a:r>
            <a:endParaRPr lang="en-US" sz="2000" dirty="0">
              <a:solidFill>
                <a:srgbClr val="B6A479"/>
              </a:solidFill>
            </a:endParaRPr>
          </a:p>
          <a:p>
            <a:pPr lvl="2"/>
            <a:endParaRPr lang="en-US" sz="2000" dirty="0"/>
          </a:p>
          <a:p>
            <a:r>
              <a:rPr lang="en-US" sz="2800" dirty="0"/>
              <a:t>AVL insert time = O(log n)+ O(log n) + O(1) = O(log n)</a:t>
            </a:r>
          </a:p>
          <a:p>
            <a:endParaRPr lang="en-US" sz="2800" dirty="0"/>
          </a:p>
        </p:txBody>
      </p:sp>
      <p:sp>
        <p:nvSpPr>
          <p:cNvPr id="4" name="Rectangle 3">
            <a:extLst>
              <a:ext uri="{FF2B5EF4-FFF2-40B4-BE49-F238E27FC236}">
                <a16:creationId xmlns:a16="http://schemas.microsoft.com/office/drawing/2014/main" id="{95549C98-E31E-374A-AC6E-48C0BA0BD072}"/>
              </a:ext>
            </a:extLst>
          </p:cNvPr>
          <p:cNvSpPr/>
          <p:nvPr/>
        </p:nvSpPr>
        <p:spPr>
          <a:xfrm>
            <a:off x="5243664" y="4095844"/>
            <a:ext cx="2250937" cy="400110"/>
          </a:xfrm>
          <a:prstGeom prst="rect">
            <a:avLst/>
          </a:prstGeom>
        </p:spPr>
        <p:txBody>
          <a:bodyPr wrap="none">
            <a:spAutoFit/>
          </a:bodyPr>
          <a:lstStyle/>
          <a:p>
            <a:pPr lvl="2"/>
            <a:r>
              <a:rPr lang="en-US" sz="2000" dirty="0">
                <a:solidFill>
                  <a:srgbClr val="B6A479"/>
                </a:solidFill>
                <a:sym typeface="Wingdings" pitchFamily="2" charset="2"/>
              </a:rPr>
              <a:t> O(log n)</a:t>
            </a:r>
            <a:endParaRPr lang="en-US" sz="2000" dirty="0">
              <a:solidFill>
                <a:srgbClr val="B6A479"/>
              </a:solidFill>
            </a:endParaRPr>
          </a:p>
        </p:txBody>
      </p:sp>
      <p:sp>
        <p:nvSpPr>
          <p:cNvPr id="5" name="Rectangle 4">
            <a:extLst>
              <a:ext uri="{FF2B5EF4-FFF2-40B4-BE49-F238E27FC236}">
                <a16:creationId xmlns:a16="http://schemas.microsoft.com/office/drawing/2014/main" id="{4610334E-E55E-5A49-985A-177C7E2E53AF}"/>
              </a:ext>
            </a:extLst>
          </p:cNvPr>
          <p:cNvSpPr/>
          <p:nvPr/>
        </p:nvSpPr>
        <p:spPr>
          <a:xfrm>
            <a:off x="6738302" y="4802492"/>
            <a:ext cx="1874231" cy="400110"/>
          </a:xfrm>
          <a:prstGeom prst="rect">
            <a:avLst/>
          </a:prstGeom>
        </p:spPr>
        <p:txBody>
          <a:bodyPr wrap="none">
            <a:spAutoFit/>
          </a:bodyPr>
          <a:lstStyle/>
          <a:p>
            <a:pPr lvl="2"/>
            <a:r>
              <a:rPr lang="en-US" sz="2000" dirty="0">
                <a:solidFill>
                  <a:srgbClr val="B6A479"/>
                </a:solidFill>
                <a:sym typeface="Wingdings" pitchFamily="2" charset="2"/>
              </a:rPr>
              <a:t> O(1)</a:t>
            </a:r>
            <a:endParaRPr lang="en-US" sz="2000" dirty="0">
              <a:solidFill>
                <a:srgbClr val="B6A479"/>
              </a:solidFill>
            </a:endParaRPr>
          </a:p>
        </p:txBody>
      </p:sp>
      <p:sp>
        <p:nvSpPr>
          <p:cNvPr id="6" name="Footer Placeholder 3">
            <a:extLst>
              <a:ext uri="{FF2B5EF4-FFF2-40B4-BE49-F238E27FC236}">
                <a16:creationId xmlns:a16="http://schemas.microsoft.com/office/drawing/2014/main" id="{DD542B7F-BD14-C641-9588-AB611B592FCD}"/>
              </a:ext>
            </a:extLst>
          </p:cNvPr>
          <p:cNvSpPr>
            <a:spLocks noGrp="1"/>
          </p:cNvSpPr>
          <p:nvPr>
            <p:ph type="ftr" sz="quarter" idx="11"/>
          </p:nvPr>
        </p:nvSpPr>
        <p:spPr>
          <a:xfrm>
            <a:off x="5715301" y="6521027"/>
            <a:ext cx="5901459" cy="274320"/>
          </a:xfrm>
        </p:spPr>
        <p:txBody>
          <a:bodyPr/>
          <a:lstStyle/>
          <a:p>
            <a:r>
              <a:rPr lang="en-US" dirty="0"/>
              <a:t>CSE 373 AU 18 </a:t>
            </a:r>
            <a:r>
              <a:rPr lang="mr-IN" dirty="0"/>
              <a:t>–</a:t>
            </a:r>
            <a:r>
              <a:rPr lang="en-US" dirty="0"/>
              <a:t> Shri mare</a:t>
            </a:r>
          </a:p>
        </p:txBody>
      </p:sp>
    </p:spTree>
    <p:extLst>
      <p:ext uri="{BB962C8B-B14F-4D97-AF65-F5344CB8AC3E}">
        <p14:creationId xmlns:p14="http://schemas.microsoft.com/office/powerpoint/2010/main" val="19096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9114-4BDB-410C-A84B-16C7A2A70065}"/>
              </a:ext>
            </a:extLst>
          </p:cNvPr>
          <p:cNvSpPr>
            <a:spLocks noGrp="1"/>
          </p:cNvSpPr>
          <p:nvPr>
            <p:ph type="title"/>
          </p:nvPr>
        </p:nvSpPr>
        <p:spPr/>
        <p:txBody>
          <a:bodyPr/>
          <a:lstStyle/>
          <a:p>
            <a:r>
              <a:rPr lang="en-US" i="1" dirty="0">
                <a:solidFill>
                  <a:srgbClr val="B6A479"/>
                </a:solidFill>
              </a:rPr>
              <a:t>Review:</a:t>
            </a:r>
            <a:r>
              <a:rPr lang="en-US" dirty="0"/>
              <a:t> Dictionaries</a:t>
            </a:r>
            <a:endParaRPr lang="en-US" dirty="0">
              <a:solidFill>
                <a:srgbClr val="4C3282"/>
              </a:solidFill>
            </a:endParaRPr>
          </a:p>
        </p:txBody>
      </p:sp>
      <p:sp>
        <p:nvSpPr>
          <p:cNvPr id="3" name="Content Placeholder 2">
            <a:extLst>
              <a:ext uri="{FF2B5EF4-FFF2-40B4-BE49-F238E27FC236}">
                <a16:creationId xmlns:a16="http://schemas.microsoft.com/office/drawing/2014/main" id="{809536F8-5ABF-49A1-B90B-7A5D7C1ACD07}"/>
              </a:ext>
            </a:extLst>
          </p:cNvPr>
          <p:cNvSpPr>
            <a:spLocks noGrp="1"/>
          </p:cNvSpPr>
          <p:nvPr>
            <p:ph idx="1"/>
          </p:nvPr>
        </p:nvSpPr>
        <p:spPr>
          <a:xfrm>
            <a:off x="3072401" y="1472284"/>
            <a:ext cx="8364086" cy="540307"/>
          </a:xfrm>
        </p:spPr>
        <p:txBody>
          <a:bodyPr>
            <a:normAutofit/>
          </a:bodyPr>
          <a:lstStyle/>
          <a:p>
            <a:r>
              <a:rPr lang="en-US" dirty="0"/>
              <a:t>Why are we so obsessed with Dictionaries? </a:t>
            </a:r>
            <a:endParaRPr lang="en-US" b="1" dirty="0">
              <a:solidFill>
                <a:srgbClr val="4C3282"/>
              </a:solidFill>
            </a:endParaRPr>
          </a:p>
          <a:p>
            <a:endParaRPr lang="en-US" dirty="0"/>
          </a:p>
        </p:txBody>
      </p:sp>
      <p:sp>
        <p:nvSpPr>
          <p:cNvPr id="4" name="Footer Placeholder 3">
            <a:extLst>
              <a:ext uri="{FF2B5EF4-FFF2-40B4-BE49-F238E27FC236}">
                <a16:creationId xmlns:a16="http://schemas.microsoft.com/office/drawing/2014/main" id="{E854D198-CEC7-4985-81BC-1A60C18D2C0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0E2E7EE-302E-4703-BABC-7433CE41C462}"/>
              </a:ext>
            </a:extLst>
          </p:cNvPr>
          <p:cNvSpPr>
            <a:spLocks noGrp="1"/>
          </p:cNvSpPr>
          <p:nvPr>
            <p:ph type="sldNum" sz="quarter" idx="12"/>
          </p:nvPr>
        </p:nvSpPr>
        <p:spPr/>
        <p:txBody>
          <a:bodyPr/>
          <a:lstStyle/>
          <a:p>
            <a:fld id="{659665DE-58FC-41F4-AC58-2C90A5E00527}" type="slidenum">
              <a:rPr lang="en-US" smtClean="0"/>
              <a:t>26</a:t>
            </a:fld>
            <a:endParaRPr lang="en-US"/>
          </a:p>
        </p:txBody>
      </p:sp>
      <p:sp>
        <p:nvSpPr>
          <p:cNvPr id="6" name="Rectangle 5">
            <a:extLst>
              <a:ext uri="{FF2B5EF4-FFF2-40B4-BE49-F238E27FC236}">
                <a16:creationId xmlns:a16="http://schemas.microsoft.com/office/drawing/2014/main" id="{7CB0660E-AA02-DC46-8ACA-794A2C9175B4}"/>
              </a:ext>
            </a:extLst>
          </p:cNvPr>
          <p:cNvSpPr/>
          <p:nvPr/>
        </p:nvSpPr>
        <p:spPr>
          <a:xfrm>
            <a:off x="8235546" y="1463857"/>
            <a:ext cx="3200941" cy="461665"/>
          </a:xfrm>
          <a:prstGeom prst="rect">
            <a:avLst/>
          </a:prstGeom>
        </p:spPr>
        <p:txBody>
          <a:bodyPr wrap="none">
            <a:spAutoFit/>
          </a:bodyPr>
          <a:lstStyle/>
          <a:p>
            <a:r>
              <a:rPr lang="en-US" sz="2400" b="1" dirty="0">
                <a:solidFill>
                  <a:srgbClr val="4C3282"/>
                </a:solidFill>
              </a:rPr>
              <a:t>It’s all about data baby!</a:t>
            </a:r>
          </a:p>
        </p:txBody>
      </p:sp>
      <p:grpSp>
        <p:nvGrpSpPr>
          <p:cNvPr id="9" name="Group 8">
            <a:extLst>
              <a:ext uri="{FF2B5EF4-FFF2-40B4-BE49-F238E27FC236}">
                <a16:creationId xmlns:a16="http://schemas.microsoft.com/office/drawing/2014/main" id="{FA3495D0-4E19-4F4B-96FC-E0A2A4E851C5}"/>
              </a:ext>
            </a:extLst>
          </p:cNvPr>
          <p:cNvGrpSpPr/>
          <p:nvPr/>
        </p:nvGrpSpPr>
        <p:grpSpPr>
          <a:xfrm>
            <a:off x="575239" y="1472284"/>
            <a:ext cx="2320363" cy="3313705"/>
            <a:chOff x="908857" y="1530095"/>
            <a:chExt cx="2320363" cy="3313705"/>
          </a:xfrm>
        </p:grpSpPr>
        <p:sp>
          <p:nvSpPr>
            <p:cNvPr id="10" name="Rectangle 9">
              <a:extLst>
                <a:ext uri="{FF2B5EF4-FFF2-40B4-BE49-F238E27FC236}">
                  <a16:creationId xmlns:a16="http://schemas.microsoft.com/office/drawing/2014/main" id="{312FB037-2B05-9A42-B1CB-B828B9DA4AFD}"/>
                </a:ext>
              </a:extLst>
            </p:cNvPr>
            <p:cNvSpPr/>
            <p:nvPr/>
          </p:nvSpPr>
          <p:spPr>
            <a:xfrm>
              <a:off x="908857" y="2061556"/>
              <a:ext cx="2320363" cy="2782244"/>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9FBCF89-C4ED-DD4B-AFE7-37C3EF00D0D7}"/>
                </a:ext>
              </a:extLst>
            </p:cNvPr>
            <p:cNvSpPr/>
            <p:nvPr/>
          </p:nvSpPr>
          <p:spPr>
            <a:xfrm>
              <a:off x="908858" y="1530095"/>
              <a:ext cx="2320362"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Dictionary ADT</a:t>
              </a:r>
            </a:p>
          </p:txBody>
        </p:sp>
        <p:sp>
          <p:nvSpPr>
            <p:cNvPr id="13" name="TextBox 12">
              <a:extLst>
                <a:ext uri="{FF2B5EF4-FFF2-40B4-BE49-F238E27FC236}">
                  <a16:creationId xmlns:a16="http://schemas.microsoft.com/office/drawing/2014/main" id="{ABE95A5C-503B-0549-A8AD-5E443446AFB9}"/>
                </a:ext>
              </a:extLst>
            </p:cNvPr>
            <p:cNvSpPr txBox="1"/>
            <p:nvPr/>
          </p:nvSpPr>
          <p:spPr>
            <a:xfrm>
              <a:off x="1076296" y="2988919"/>
              <a:ext cx="2152924" cy="1754326"/>
            </a:xfrm>
            <a:prstGeom prst="rect">
              <a:avLst/>
            </a:prstGeom>
            <a:noFill/>
          </p:spPr>
          <p:txBody>
            <a:bodyPr wrap="square" rtlCol="0">
              <a:spAutoFit/>
            </a:bodyPr>
            <a:lstStyle/>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put(key, item)</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add item to collection indexed with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get(key)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item associated with key</a:t>
              </a:r>
            </a:p>
            <a:p>
              <a:r>
                <a:rPr lang="en-US" sz="1200" u="sng" dirty="0" err="1">
                  <a:latin typeface="Segoe UI Historic" panose="020B0502040204020203" pitchFamily="34" charset="0"/>
                  <a:ea typeface="Segoe UI Historic" panose="020B0502040204020203" pitchFamily="34" charset="0"/>
                  <a:cs typeface="Segoe UI Historic" panose="020B0502040204020203" pitchFamily="34" charset="0"/>
                </a:rPr>
                <a:t>containsKey</a:t>
              </a:r>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if key already in use</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remove(key)</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remove item and associated key</a:t>
              </a:r>
            </a:p>
            <a:p>
              <a:r>
                <a:rPr lang="en-US" sz="1200" u="sng" dirty="0">
                  <a:latin typeface="Segoe UI Historic" panose="020B0502040204020203" pitchFamily="34" charset="0"/>
                  <a:ea typeface="Segoe UI Historic" panose="020B0502040204020203" pitchFamily="34" charset="0"/>
                  <a:cs typeface="Segoe UI Historic" panose="020B0502040204020203" pitchFamily="34" charset="0"/>
                </a:rPr>
                <a:t>size()</a:t>
              </a:r>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 return count of items</a:t>
              </a:r>
            </a:p>
          </p:txBody>
        </p:sp>
        <p:sp>
          <p:nvSpPr>
            <p:cNvPr id="14" name="TextBox 13">
              <a:extLst>
                <a:ext uri="{FF2B5EF4-FFF2-40B4-BE49-F238E27FC236}">
                  <a16:creationId xmlns:a16="http://schemas.microsoft.com/office/drawing/2014/main" id="{DCB4EFF9-5CEF-BE48-940F-33E10589D318}"/>
                </a:ext>
              </a:extLst>
            </p:cNvPr>
            <p:cNvSpPr txBox="1"/>
            <p:nvPr/>
          </p:nvSpPr>
          <p:spPr>
            <a:xfrm>
              <a:off x="924590" y="2078829"/>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state</a:t>
              </a:r>
            </a:p>
          </p:txBody>
        </p:sp>
        <p:sp>
          <p:nvSpPr>
            <p:cNvPr id="15" name="TextBox 14">
              <a:extLst>
                <a:ext uri="{FF2B5EF4-FFF2-40B4-BE49-F238E27FC236}">
                  <a16:creationId xmlns:a16="http://schemas.microsoft.com/office/drawing/2014/main" id="{435C2A18-4888-0341-B710-E9EDE827EF51}"/>
                </a:ext>
              </a:extLst>
            </p:cNvPr>
            <p:cNvSpPr txBox="1"/>
            <p:nvPr/>
          </p:nvSpPr>
          <p:spPr>
            <a:xfrm>
              <a:off x="916724" y="2747587"/>
              <a:ext cx="2035232" cy="338554"/>
            </a:xfrm>
            <a:prstGeom prst="rect">
              <a:avLst/>
            </a:prstGeom>
            <a:noFill/>
          </p:spPr>
          <p:txBody>
            <a:bodyPr wrap="square" rtlCol="0">
              <a:spAutoFit/>
            </a:bodyPr>
            <a:lstStyle/>
            <a:p>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behavior</a:t>
              </a:r>
            </a:p>
          </p:txBody>
        </p:sp>
        <p:sp>
          <p:nvSpPr>
            <p:cNvPr id="16" name="TextBox 15">
              <a:extLst>
                <a:ext uri="{FF2B5EF4-FFF2-40B4-BE49-F238E27FC236}">
                  <a16:creationId xmlns:a16="http://schemas.microsoft.com/office/drawing/2014/main" id="{992DDB47-3A40-8348-8E31-09DCC02AD574}"/>
                </a:ext>
              </a:extLst>
            </p:cNvPr>
            <p:cNvSpPr txBox="1"/>
            <p:nvPr/>
          </p:nvSpPr>
          <p:spPr>
            <a:xfrm>
              <a:off x="1076295" y="2335727"/>
              <a:ext cx="2035232" cy="461665"/>
            </a:xfrm>
            <a:prstGeom prst="rect">
              <a:avLst/>
            </a:prstGeom>
            <a:noFill/>
          </p:spPr>
          <p:txBody>
            <a:bodyPr wrap="square" rtlCol="0">
              <a:spAutoFit/>
            </a:bodyPr>
            <a:lstStyle/>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Set of items &amp; keys</a:t>
              </a:r>
            </a:p>
            <a:p>
              <a:r>
                <a:rPr lang="en-US" sz="1200" dirty="0">
                  <a:latin typeface="Segoe UI Historic" panose="020B0502040204020203" pitchFamily="34" charset="0"/>
                  <a:ea typeface="Segoe UI Historic" panose="020B0502040204020203" pitchFamily="34" charset="0"/>
                  <a:cs typeface="Segoe UI Historic" panose="020B0502040204020203" pitchFamily="34" charset="0"/>
                </a:rPr>
                <a:t>Count of items</a:t>
              </a:r>
            </a:p>
          </p:txBody>
        </p:sp>
      </p:grpSp>
      <p:sp>
        <p:nvSpPr>
          <p:cNvPr id="8" name="Rectangle 7">
            <a:extLst>
              <a:ext uri="{FF2B5EF4-FFF2-40B4-BE49-F238E27FC236}">
                <a16:creationId xmlns:a16="http://schemas.microsoft.com/office/drawing/2014/main" id="{F9694FD6-4DCD-564F-A1E3-4FD24C443E64}"/>
              </a:ext>
            </a:extLst>
          </p:cNvPr>
          <p:cNvSpPr/>
          <p:nvPr/>
        </p:nvSpPr>
        <p:spPr>
          <a:xfrm>
            <a:off x="3120868" y="1925522"/>
            <a:ext cx="6096000" cy="1200329"/>
          </a:xfrm>
          <a:prstGeom prst="rect">
            <a:avLst/>
          </a:prstGeom>
        </p:spPr>
        <p:txBody>
          <a:bodyPr>
            <a:spAutoFit/>
          </a:bodyPr>
          <a:lstStyle/>
          <a:p>
            <a:r>
              <a:rPr lang="en-US" dirty="0"/>
              <a:t>When dealing with data:</a:t>
            </a:r>
          </a:p>
          <a:p>
            <a:pPr marL="742950" lvl="1" indent="-285750">
              <a:buFont typeface="Arial" panose="020B0604020202020204" pitchFamily="34" charset="0"/>
              <a:buChar char="•"/>
            </a:pPr>
            <a:r>
              <a:rPr lang="en-US" dirty="0"/>
              <a:t>Adding data to your collection</a:t>
            </a:r>
          </a:p>
          <a:p>
            <a:pPr marL="742950" lvl="1" indent="-285750">
              <a:buFont typeface="Arial" panose="020B0604020202020204" pitchFamily="34" charset="0"/>
              <a:buChar char="•"/>
            </a:pPr>
            <a:r>
              <a:rPr lang="en-US" dirty="0"/>
              <a:t>Getting data out of your collection</a:t>
            </a:r>
          </a:p>
          <a:p>
            <a:pPr marL="742950" lvl="1" indent="-285750">
              <a:buFont typeface="Arial" panose="020B0604020202020204" pitchFamily="34" charset="0"/>
              <a:buChar char="•"/>
            </a:pPr>
            <a:r>
              <a:rPr lang="en-US" dirty="0"/>
              <a:t>Rearranging data in your collection</a:t>
            </a:r>
          </a:p>
        </p:txBody>
      </p:sp>
      <p:graphicFrame>
        <p:nvGraphicFramePr>
          <p:cNvPr id="17" name="Table 16">
            <a:extLst>
              <a:ext uri="{FF2B5EF4-FFF2-40B4-BE49-F238E27FC236}">
                <a16:creationId xmlns:a16="http://schemas.microsoft.com/office/drawing/2014/main" id="{6630E5AD-63D5-CC4B-A661-6F315A9E2FEB}"/>
              </a:ext>
            </a:extLst>
          </p:cNvPr>
          <p:cNvGraphicFramePr>
            <a:graphicFrameLocks noGrp="1"/>
          </p:cNvGraphicFramePr>
          <p:nvPr>
            <p:extLst/>
          </p:nvPr>
        </p:nvGraphicFramePr>
        <p:xfrm>
          <a:off x="3094371" y="3233219"/>
          <a:ext cx="8751360" cy="3180440"/>
        </p:xfrm>
        <a:graphic>
          <a:graphicData uri="http://schemas.openxmlformats.org/drawingml/2006/table">
            <a:tbl>
              <a:tblPr firstRow="1" bandRow="1">
                <a:tableStyleId>{5C22544A-7EE6-4342-B048-85BDC9FD1C3A}</a:tableStyleId>
              </a:tblPr>
              <a:tblGrid>
                <a:gridCol w="1458560">
                  <a:extLst>
                    <a:ext uri="{9D8B030D-6E8A-4147-A177-3AD203B41FA5}">
                      <a16:colId xmlns:a16="http://schemas.microsoft.com/office/drawing/2014/main" val="245190480"/>
                    </a:ext>
                  </a:extLst>
                </a:gridCol>
                <a:gridCol w="1458560">
                  <a:extLst>
                    <a:ext uri="{9D8B030D-6E8A-4147-A177-3AD203B41FA5}">
                      <a16:colId xmlns:a16="http://schemas.microsoft.com/office/drawing/2014/main" val="4240898751"/>
                    </a:ext>
                  </a:extLst>
                </a:gridCol>
                <a:gridCol w="1458560">
                  <a:extLst>
                    <a:ext uri="{9D8B030D-6E8A-4147-A177-3AD203B41FA5}">
                      <a16:colId xmlns:a16="http://schemas.microsoft.com/office/drawing/2014/main" val="691794828"/>
                    </a:ext>
                  </a:extLst>
                </a:gridCol>
                <a:gridCol w="1458560">
                  <a:extLst>
                    <a:ext uri="{9D8B030D-6E8A-4147-A177-3AD203B41FA5}">
                      <a16:colId xmlns:a16="http://schemas.microsoft.com/office/drawing/2014/main" val="3330621145"/>
                    </a:ext>
                  </a:extLst>
                </a:gridCol>
                <a:gridCol w="1458560">
                  <a:extLst>
                    <a:ext uri="{9D8B030D-6E8A-4147-A177-3AD203B41FA5}">
                      <a16:colId xmlns:a16="http://schemas.microsoft.com/office/drawing/2014/main" val="3908795143"/>
                    </a:ext>
                  </a:extLst>
                </a:gridCol>
                <a:gridCol w="1458560">
                  <a:extLst>
                    <a:ext uri="{9D8B030D-6E8A-4147-A177-3AD203B41FA5}">
                      <a16:colId xmlns:a16="http://schemas.microsoft.com/office/drawing/2014/main" val="469197713"/>
                    </a:ext>
                  </a:extLst>
                </a:gridCol>
              </a:tblGrid>
              <a:tr h="318044">
                <a:tc gridSpan="2">
                  <a:txBody>
                    <a:bodyPr/>
                    <a:lstStyle/>
                    <a:p>
                      <a:pPr algn="ctr"/>
                      <a:r>
                        <a:rPr lang="en-US" sz="14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err="1"/>
                        <a:t>ArrayList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pPr algn="ctr"/>
                      <a:r>
                        <a:rPr lang="en-US" sz="1400" dirty="0"/>
                        <a:t>LinkedList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pPr algn="ctr"/>
                      <a:r>
                        <a:rPr lang="en-US" sz="1400" dirty="0"/>
                        <a:t>BST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pPr algn="ctr"/>
                      <a:r>
                        <a:rPr lang="en-US" sz="1400" dirty="0" err="1"/>
                        <a:t>AVLTree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089608437"/>
                  </a:ext>
                </a:extLst>
              </a:tr>
              <a:tr h="318044">
                <a:tc rowSpan="3">
                  <a:txBody>
                    <a:bodyPr/>
                    <a:lstStyle/>
                    <a:p>
                      <a:pPr algn="ctr"/>
                      <a:r>
                        <a:rPr lang="en-US" sz="1400" dirty="0"/>
                        <a:t>put(</a:t>
                      </a:r>
                      <a:r>
                        <a:rPr lang="en-US" sz="1400" dirty="0" err="1"/>
                        <a:t>key,value</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7311853"/>
                  </a:ext>
                </a:extLst>
              </a:tr>
              <a:tr h="318044">
                <a:tc vMerge="1">
                  <a:txBody>
                    <a:bodyPr/>
                    <a:lstStyle/>
                    <a:p>
                      <a:endParaRPr lang="en-US" dirty="0"/>
                    </a:p>
                  </a:txBody>
                  <a:tcP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a:t>
                      </a:r>
                      <a:r>
                        <a:rPr lang="en-US" sz="1400" dirty="0" err="1"/>
                        <a:t>logn</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a:t>
                      </a:r>
                      <a:r>
                        <a:rPr lang="en-US" sz="1400" dirty="0" err="1"/>
                        <a:t>logn</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6571860"/>
                  </a:ext>
                </a:extLst>
              </a:tr>
              <a:tr h="318044">
                <a:tc vMerge="1">
                  <a:txBody>
                    <a:bodyPr/>
                    <a:lstStyle/>
                    <a:p>
                      <a:endParaRPr lang="en-US" dirty="0"/>
                    </a:p>
                  </a:txBody>
                  <a:tcP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a:t>
                      </a:r>
                      <a:r>
                        <a:rPr lang="en-US" sz="1400" dirty="0" err="1"/>
                        <a:t>logn</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172553"/>
                  </a:ext>
                </a:extLst>
              </a:tr>
              <a:tr h="318044">
                <a:tc rowSpan="3">
                  <a:txBody>
                    <a:bodyPr/>
                    <a:lstStyle/>
                    <a:p>
                      <a:pPr algn="ctr"/>
                      <a:r>
                        <a:rPr lang="en-US" sz="14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80282098"/>
                  </a:ext>
                </a:extLst>
              </a:tr>
              <a:tr h="318044">
                <a:tc vMerge="1">
                  <a:txBody>
                    <a:bodyPr/>
                    <a:lstStyle/>
                    <a:p>
                      <a:pPr algn="ctr"/>
                      <a:endParaRPr lang="en-US" dirty="0"/>
                    </a:p>
                  </a:txBody>
                  <a:tcPr anchor="ct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a:t>
                      </a:r>
                      <a:r>
                        <a:rPr lang="en-US" sz="1400" dirty="0" err="1"/>
                        <a:t>logn</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a:t>
                      </a:r>
                      <a:r>
                        <a:rPr lang="en-US" sz="1400" dirty="0" err="1"/>
                        <a:t>logn</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3863977"/>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a:t>
                      </a:r>
                      <a:r>
                        <a:rPr lang="en-US" sz="1400" dirty="0" err="1"/>
                        <a:t>logn</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4138742"/>
                  </a:ext>
                </a:extLst>
              </a:tr>
              <a:tr h="318044">
                <a:tc rowSpan="3">
                  <a:txBody>
                    <a:bodyPr/>
                    <a:lstStyle/>
                    <a:p>
                      <a:pPr algn="ctr"/>
                      <a:r>
                        <a:rPr lang="en-US" sz="1400" dirty="0"/>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a:t>
                      </a:r>
                      <a:r>
                        <a:rPr lang="en-US" sz="1400" dirty="0" err="1"/>
                        <a:t>logn</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a:t>
                      </a:r>
                      <a:r>
                        <a:rPr lang="en-US" sz="1400" dirty="0" err="1"/>
                        <a:t>logn</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233143"/>
                  </a:ext>
                </a:extLst>
              </a:tr>
              <a:tr h="318044">
                <a:tc vMerge="1">
                  <a:txBody>
                    <a:bodyPr/>
                    <a:lstStyle/>
                    <a:p>
                      <a:pPr algn="ctr"/>
                      <a:endParaRPr lang="en-US" dirty="0"/>
                    </a:p>
                  </a:txBody>
                  <a:tcPr anchor="ct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a:t>
                      </a:r>
                      <a:r>
                        <a:rPr lang="en-US" sz="1400" dirty="0" err="1"/>
                        <a:t>logn</a:t>
                      </a:r>
                      <a:r>
                        <a:rPr lang="en-US" sz="1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a:t>
                      </a:r>
                      <a:r>
                        <a:rPr lang="en-US" sz="1400" dirty="0" err="1"/>
                        <a:t>logn</a:t>
                      </a:r>
                      <a:r>
                        <a:rPr lang="en-US" sz="14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17861348"/>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a:t>
                      </a:r>
                      <a:r>
                        <a:rPr lang="en-US" sz="1400" dirty="0" err="1"/>
                        <a:t>logn</a:t>
                      </a:r>
                      <a:r>
                        <a:rPr lang="en-US" sz="1400" dirty="0"/>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159991"/>
                  </a:ext>
                </a:extLst>
              </a:tr>
            </a:tbl>
          </a:graphicData>
        </a:graphic>
      </p:graphicFrame>
      <p:sp>
        <p:nvSpPr>
          <p:cNvPr id="18" name="Rectangle 17">
            <a:extLst>
              <a:ext uri="{FF2B5EF4-FFF2-40B4-BE49-F238E27FC236}">
                <a16:creationId xmlns:a16="http://schemas.microsoft.com/office/drawing/2014/main" id="{13C923D6-45C5-764F-9A5B-C420DC68C546}"/>
              </a:ext>
            </a:extLst>
          </p:cNvPr>
          <p:cNvSpPr/>
          <p:nvPr/>
        </p:nvSpPr>
        <p:spPr>
          <a:xfrm>
            <a:off x="7254444" y="1998043"/>
            <a:ext cx="3391913" cy="1200329"/>
          </a:xfrm>
          <a:prstGeom prst="rect">
            <a:avLst/>
          </a:prstGeom>
        </p:spPr>
        <p:txBody>
          <a:bodyPr wrap="square">
            <a:spAutoFit/>
          </a:bodyPr>
          <a:lstStyle/>
          <a:p>
            <a:r>
              <a:rPr lang="en-US" dirty="0"/>
              <a:t>SUPER common in comp sci </a:t>
            </a:r>
          </a:p>
          <a:p>
            <a:r>
              <a:rPr lang="en-US" dirty="0"/>
              <a:t>- Databases</a:t>
            </a:r>
          </a:p>
          <a:p>
            <a:r>
              <a:rPr lang="en-US" dirty="0"/>
              <a:t>- Network router tables</a:t>
            </a:r>
          </a:p>
          <a:p>
            <a:r>
              <a:rPr lang="en-US" dirty="0"/>
              <a:t>- Compilers and Interpreters</a:t>
            </a:r>
          </a:p>
        </p:txBody>
      </p:sp>
    </p:spTree>
    <p:extLst>
      <p:ext uri="{BB962C8B-B14F-4D97-AF65-F5344CB8AC3E}">
        <p14:creationId xmlns:p14="http://schemas.microsoft.com/office/powerpoint/2010/main" val="4085360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5917-A353-FE45-B446-94397DCDA738}"/>
              </a:ext>
            </a:extLst>
          </p:cNvPr>
          <p:cNvSpPr>
            <a:spLocks noGrp="1"/>
          </p:cNvSpPr>
          <p:nvPr>
            <p:ph type="title"/>
          </p:nvPr>
        </p:nvSpPr>
        <p:spPr/>
        <p:txBody>
          <a:bodyPr/>
          <a:lstStyle/>
          <a:p>
            <a:r>
              <a:rPr lang="en-US" dirty="0"/>
              <a:t>Hashing</a:t>
            </a:r>
          </a:p>
        </p:txBody>
      </p:sp>
      <p:sp>
        <p:nvSpPr>
          <p:cNvPr id="4" name="Footer Placeholder 3">
            <a:extLst>
              <a:ext uri="{FF2B5EF4-FFF2-40B4-BE49-F238E27FC236}">
                <a16:creationId xmlns:a16="http://schemas.microsoft.com/office/drawing/2014/main" id="{875D63DC-A306-AD4A-9145-3A90E0D7A95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73397B2-C7D9-3546-AFEF-191F32EFFE7B}"/>
              </a:ext>
            </a:extLst>
          </p:cNvPr>
          <p:cNvSpPr>
            <a:spLocks noGrp="1"/>
          </p:cNvSpPr>
          <p:nvPr>
            <p:ph type="sldNum" sz="quarter" idx="12"/>
          </p:nvPr>
        </p:nvSpPr>
        <p:spPr/>
        <p:txBody>
          <a:bodyPr/>
          <a:lstStyle/>
          <a:p>
            <a:fld id="{659665DE-58FC-41F4-AC58-2C90A5E00527}" type="slidenum">
              <a:rPr lang="en-US" smtClean="0"/>
              <a:t>27</a:t>
            </a:fld>
            <a:endParaRPr lang="en-US"/>
          </a:p>
        </p:txBody>
      </p:sp>
      <p:grpSp>
        <p:nvGrpSpPr>
          <p:cNvPr id="6" name="Group 5">
            <a:extLst>
              <a:ext uri="{FF2B5EF4-FFF2-40B4-BE49-F238E27FC236}">
                <a16:creationId xmlns:a16="http://schemas.microsoft.com/office/drawing/2014/main" id="{D2CD43BF-9C78-624A-B70E-7B22E170BA49}"/>
              </a:ext>
            </a:extLst>
          </p:cNvPr>
          <p:cNvGrpSpPr/>
          <p:nvPr/>
        </p:nvGrpSpPr>
        <p:grpSpPr>
          <a:xfrm>
            <a:off x="575239" y="1463857"/>
            <a:ext cx="3802798" cy="3398826"/>
            <a:chOff x="-248860" y="1530095"/>
            <a:chExt cx="3802798" cy="3398826"/>
          </a:xfrm>
        </p:grpSpPr>
        <p:sp>
          <p:nvSpPr>
            <p:cNvPr id="7" name="Rectangle 6">
              <a:extLst>
                <a:ext uri="{FF2B5EF4-FFF2-40B4-BE49-F238E27FC236}">
                  <a16:creationId xmlns:a16="http://schemas.microsoft.com/office/drawing/2014/main" id="{D8F92B88-B6CB-2147-8A1C-037F5DD25D1A}"/>
                </a:ext>
              </a:extLst>
            </p:cNvPr>
            <p:cNvSpPr/>
            <p:nvPr/>
          </p:nvSpPr>
          <p:spPr>
            <a:xfrm>
              <a:off x="-248858" y="2061557"/>
              <a:ext cx="3802796" cy="2867364"/>
            </a:xfrm>
            <a:prstGeom prst="rect">
              <a:avLst/>
            </a:prstGeom>
            <a:solidFill>
              <a:schemeClr val="bg1"/>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B3E66887-C298-8E4F-8182-08E58B051923}"/>
                </a:ext>
              </a:extLst>
            </p:cNvPr>
            <p:cNvSpPr/>
            <p:nvPr/>
          </p:nvSpPr>
          <p:spPr>
            <a:xfrm>
              <a:off x="-248859" y="1530095"/>
              <a:ext cx="3802796"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Historic" panose="020B0502040204020203" pitchFamily="34" charset="0"/>
                  <a:ea typeface="Segoe UI Historic" panose="020B0502040204020203" pitchFamily="34" charset="0"/>
                  <a:cs typeface="Segoe UI Historic" panose="020B0502040204020203" pitchFamily="34" charset="0"/>
                </a:rPr>
                <a:t>HashMap&lt;Integer&gt;</a:t>
              </a:r>
            </a:p>
          </p:txBody>
        </p:sp>
        <p:sp>
          <p:nvSpPr>
            <p:cNvPr id="9" name="TextBox 8">
              <a:extLst>
                <a:ext uri="{FF2B5EF4-FFF2-40B4-BE49-F238E27FC236}">
                  <a16:creationId xmlns:a16="http://schemas.microsoft.com/office/drawing/2014/main" id="{6D72E824-90E7-D045-954A-8B58A3C2C40F}"/>
                </a:ext>
              </a:extLst>
            </p:cNvPr>
            <p:cNvSpPr txBox="1"/>
            <p:nvPr/>
          </p:nvSpPr>
          <p:spPr>
            <a:xfrm>
              <a:off x="-155859" y="2867915"/>
              <a:ext cx="3709796" cy="1938992"/>
            </a:xfrm>
            <a:prstGeom prst="rect">
              <a:avLst/>
            </a:prstGeom>
            <a:noFill/>
          </p:spPr>
          <p:txBody>
            <a:bodyPr wrap="square" rtlCol="0">
              <a:spAutoFit/>
            </a:bodyPr>
            <a:lstStyle/>
            <a:p>
              <a:r>
                <a:rPr lang="en-US" sz="1200" u="sng" dirty="0">
                  <a:latin typeface="Courier New" panose="02070309020205020404" pitchFamily="49" charset="0"/>
                  <a:cs typeface="Courier New" panose="02070309020205020404" pitchFamily="49" charset="0"/>
                </a:rPr>
                <a:t>put</a:t>
              </a:r>
              <a:r>
                <a:rPr lang="en-US" sz="1200" dirty="0">
                  <a:latin typeface="Courier New" panose="02070309020205020404" pitchFamily="49" charset="0"/>
                  <a:cs typeface="Courier New" panose="02070309020205020404" pitchFamily="49" charset="0"/>
                </a:rPr>
                <a:t> mod key by table size, put item at result</a:t>
              </a:r>
            </a:p>
            <a:p>
              <a:r>
                <a:rPr lang="en-US" sz="1200" u="sng" dirty="0">
                  <a:latin typeface="Courier New" panose="02070309020205020404" pitchFamily="49" charset="0"/>
                  <a:cs typeface="Courier New" panose="02070309020205020404" pitchFamily="49" charset="0"/>
                </a:rPr>
                <a:t>get</a:t>
              </a:r>
              <a:r>
                <a:rPr lang="en-US" sz="1200" dirty="0">
                  <a:latin typeface="Courier New" panose="02070309020205020404" pitchFamily="49" charset="0"/>
                  <a:cs typeface="Courier New" panose="02070309020205020404" pitchFamily="49" charset="0"/>
                </a:rPr>
                <a:t> mod key by table size, get item at result</a:t>
              </a:r>
            </a:p>
            <a:p>
              <a:r>
                <a:rPr lang="en-US" sz="1200" u="sng" dirty="0" err="1">
                  <a:latin typeface="Courier New" panose="02070309020205020404" pitchFamily="49" charset="0"/>
                  <a:cs typeface="Courier New" panose="02070309020205020404" pitchFamily="49" charset="0"/>
                </a:rPr>
                <a:t>containsKey</a:t>
              </a:r>
              <a:r>
                <a:rPr lang="en-US" sz="1200" dirty="0">
                  <a:latin typeface="Courier New" panose="02070309020205020404" pitchFamily="49" charset="0"/>
                  <a:cs typeface="Courier New" panose="02070309020205020404" pitchFamily="49" charset="0"/>
                </a:rPr>
                <a:t> mod key by table size, return data[result] == null </a:t>
              </a:r>
              <a:r>
                <a:rPr lang="en-US" sz="1200" u="sng" dirty="0">
                  <a:latin typeface="Courier New" panose="02070309020205020404" pitchFamily="49" charset="0"/>
                  <a:cs typeface="Courier New" panose="02070309020205020404" pitchFamily="49" charset="0"/>
                </a:rPr>
                <a:t>remove</a:t>
              </a:r>
              <a:r>
                <a:rPr lang="en-US" sz="1200" dirty="0">
                  <a:latin typeface="Courier New" panose="02070309020205020404" pitchFamily="49" charset="0"/>
                  <a:cs typeface="Courier New" panose="02070309020205020404" pitchFamily="49" charset="0"/>
                </a:rPr>
                <a:t> mod key by table size, nullify element at result </a:t>
              </a:r>
            </a:p>
            <a:p>
              <a:r>
                <a:rPr lang="en-US" sz="1200" u="sng" dirty="0">
                  <a:latin typeface="Courier New" panose="02070309020205020404" pitchFamily="49" charset="0"/>
                  <a:cs typeface="Courier New" panose="02070309020205020404" pitchFamily="49" charset="0"/>
                </a:rPr>
                <a:t>size</a:t>
              </a:r>
              <a:r>
                <a:rPr lang="en-US" sz="1200" dirty="0">
                  <a:latin typeface="Courier New" panose="02070309020205020404" pitchFamily="49" charset="0"/>
                  <a:cs typeface="Courier New" panose="02070309020205020404" pitchFamily="49" charset="0"/>
                </a:rPr>
                <a:t> return count of items in dictionary</a:t>
              </a:r>
              <a:endParaRPr lang="en-US" sz="1200" u="sng" dirty="0">
                <a:latin typeface="Courier New" panose="02070309020205020404" pitchFamily="49" charset="0"/>
                <a:cs typeface="Courier New" panose="02070309020205020404" pitchFamily="49" charset="0"/>
              </a:endParaRPr>
            </a:p>
          </p:txBody>
        </p:sp>
        <p:sp>
          <p:nvSpPr>
            <p:cNvPr id="10" name="TextBox 9">
              <a:extLst>
                <a:ext uri="{FF2B5EF4-FFF2-40B4-BE49-F238E27FC236}">
                  <a16:creationId xmlns:a16="http://schemas.microsoft.com/office/drawing/2014/main" id="{79193F4D-2AA8-B64E-8D54-CC3B03A29FA7}"/>
                </a:ext>
              </a:extLst>
            </p:cNvPr>
            <p:cNvSpPr txBox="1"/>
            <p:nvPr/>
          </p:nvSpPr>
          <p:spPr>
            <a:xfrm>
              <a:off x="-248860" y="2061556"/>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state</a:t>
              </a:r>
            </a:p>
          </p:txBody>
        </p:sp>
        <p:sp>
          <p:nvSpPr>
            <p:cNvPr id="11" name="TextBox 10">
              <a:extLst>
                <a:ext uri="{FF2B5EF4-FFF2-40B4-BE49-F238E27FC236}">
                  <a16:creationId xmlns:a16="http://schemas.microsoft.com/office/drawing/2014/main" id="{63687B2E-AAE1-7042-8B0B-89E6587840A9}"/>
                </a:ext>
              </a:extLst>
            </p:cNvPr>
            <p:cNvSpPr txBox="1"/>
            <p:nvPr/>
          </p:nvSpPr>
          <p:spPr>
            <a:xfrm>
              <a:off x="-155859" y="2677325"/>
              <a:ext cx="2035232" cy="338554"/>
            </a:xfrm>
            <a:prstGeom prst="rect">
              <a:avLst/>
            </a:prstGeom>
            <a:noFill/>
          </p:spPr>
          <p:txBody>
            <a:bodyPr wrap="square" rtlCol="0">
              <a:spAutoFit/>
            </a:bodyPr>
            <a:lstStyle/>
            <a:p>
              <a:r>
                <a:rPr lang="en-US" sz="1600" b="1" dirty="0">
                  <a:solidFill>
                    <a:srgbClr val="B6A479"/>
                  </a:solidFill>
                  <a:latin typeface="Courier New" panose="02070309020205020404" pitchFamily="49" charset="0"/>
                  <a:cs typeface="Courier New" panose="02070309020205020404" pitchFamily="49" charset="0"/>
                </a:rPr>
                <a:t>behavior</a:t>
              </a:r>
            </a:p>
          </p:txBody>
        </p:sp>
        <p:sp>
          <p:nvSpPr>
            <p:cNvPr id="12" name="TextBox 11">
              <a:extLst>
                <a:ext uri="{FF2B5EF4-FFF2-40B4-BE49-F238E27FC236}">
                  <a16:creationId xmlns:a16="http://schemas.microsoft.com/office/drawing/2014/main" id="{855DBCA8-77F9-7141-9A1D-E63DB37944A9}"/>
                </a:ext>
              </a:extLst>
            </p:cNvPr>
            <p:cNvSpPr txBox="1"/>
            <p:nvPr/>
          </p:nvSpPr>
          <p:spPr>
            <a:xfrm>
              <a:off x="-155477" y="2279104"/>
              <a:ext cx="2035232"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Data[]</a:t>
              </a:r>
            </a:p>
            <a:p>
              <a:r>
                <a:rPr lang="en-US" sz="1200" dirty="0">
                  <a:latin typeface="Courier New" panose="02070309020205020404" pitchFamily="49" charset="0"/>
                  <a:cs typeface="Courier New" panose="02070309020205020404" pitchFamily="49" charset="0"/>
                </a:rPr>
                <a:t>size</a:t>
              </a:r>
            </a:p>
          </p:txBody>
        </p:sp>
      </p:grpSp>
      <p:graphicFrame>
        <p:nvGraphicFramePr>
          <p:cNvPr id="13" name="Table 12">
            <a:extLst>
              <a:ext uri="{FF2B5EF4-FFF2-40B4-BE49-F238E27FC236}">
                <a16:creationId xmlns:a16="http://schemas.microsoft.com/office/drawing/2014/main" id="{93FF7C4D-4058-C54F-9F17-5DCB54E0FD53}"/>
              </a:ext>
            </a:extLst>
          </p:cNvPr>
          <p:cNvGraphicFramePr>
            <a:graphicFrameLocks noGrp="1"/>
          </p:cNvGraphicFramePr>
          <p:nvPr>
            <p:extLst>
              <p:ext uri="{D42A27DB-BD31-4B8C-83A1-F6EECF244321}">
                <p14:modId xmlns:p14="http://schemas.microsoft.com/office/powerpoint/2010/main" val="1320446914"/>
              </p:ext>
            </p:extLst>
          </p:nvPr>
        </p:nvGraphicFramePr>
        <p:xfrm>
          <a:off x="4694938" y="1463857"/>
          <a:ext cx="5654048" cy="3380556"/>
        </p:xfrm>
        <a:graphic>
          <a:graphicData uri="http://schemas.openxmlformats.org/drawingml/2006/table">
            <a:tbl>
              <a:tblPr firstRow="1" bandRow="1">
                <a:tableStyleId>{5C22544A-7EE6-4342-B048-85BDC9FD1C3A}</a:tableStyleId>
              </a:tblPr>
              <a:tblGrid>
                <a:gridCol w="1413512">
                  <a:extLst>
                    <a:ext uri="{9D8B030D-6E8A-4147-A177-3AD203B41FA5}">
                      <a16:colId xmlns:a16="http://schemas.microsoft.com/office/drawing/2014/main" val="1834949419"/>
                    </a:ext>
                  </a:extLst>
                </a:gridCol>
                <a:gridCol w="1413512">
                  <a:extLst>
                    <a:ext uri="{9D8B030D-6E8A-4147-A177-3AD203B41FA5}">
                      <a16:colId xmlns:a16="http://schemas.microsoft.com/office/drawing/2014/main" val="567650449"/>
                    </a:ext>
                  </a:extLst>
                </a:gridCol>
                <a:gridCol w="1413512">
                  <a:extLst>
                    <a:ext uri="{9D8B030D-6E8A-4147-A177-3AD203B41FA5}">
                      <a16:colId xmlns:a16="http://schemas.microsoft.com/office/drawing/2014/main" val="541583742"/>
                    </a:ext>
                  </a:extLst>
                </a:gridCol>
                <a:gridCol w="1413512">
                  <a:extLst>
                    <a:ext uri="{9D8B030D-6E8A-4147-A177-3AD203B41FA5}">
                      <a16:colId xmlns:a16="http://schemas.microsoft.com/office/drawing/2014/main" val="2056125950"/>
                    </a:ext>
                  </a:extLst>
                </a:gridCol>
              </a:tblGrid>
              <a:tr h="318044">
                <a:tc gridSpan="2">
                  <a:txBody>
                    <a:bodyPr/>
                    <a:lstStyle/>
                    <a:p>
                      <a:pPr algn="ctr"/>
                      <a:r>
                        <a:rPr lang="en-US" sz="1400" dirty="0"/>
                        <a:t>Operation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hMerge="1">
                  <a:txBody>
                    <a:bodyPr/>
                    <a:lstStyle/>
                    <a:p>
                      <a:endParaRPr lang="en-US" dirty="0"/>
                    </a:p>
                  </a:txBody>
                  <a:tcPr/>
                </a:tc>
                <a:tc>
                  <a:txBody>
                    <a:bodyPr/>
                    <a:lstStyle/>
                    <a:p>
                      <a:pPr algn="ctr"/>
                      <a:r>
                        <a:rPr lang="en-US" sz="1400" dirty="0"/>
                        <a:t>Separate Chaining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tc>
                  <a:txBody>
                    <a:bodyPr/>
                    <a:lstStyle/>
                    <a:p>
                      <a:pPr algn="ctr"/>
                      <a:r>
                        <a:rPr lang="en-US" sz="1400" dirty="0"/>
                        <a:t>Probing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C3282"/>
                    </a:solidFill>
                  </a:tcPr>
                </a:tc>
                <a:extLst>
                  <a:ext uri="{0D108BD9-81ED-4DB2-BD59-A6C34878D82A}">
                    <a16:rowId xmlns:a16="http://schemas.microsoft.com/office/drawing/2014/main" val="2253868693"/>
                  </a:ext>
                </a:extLst>
              </a:tr>
              <a:tr h="318044">
                <a:tc rowSpan="3">
                  <a:txBody>
                    <a:bodyPr/>
                    <a:lstStyle/>
                    <a:p>
                      <a:pPr algn="ctr"/>
                      <a:r>
                        <a:rPr lang="en-US" sz="1400" dirty="0"/>
                        <a:t>put(</a:t>
                      </a:r>
                      <a:r>
                        <a:rPr lang="en-US" sz="1400" dirty="0" err="1"/>
                        <a:t>key,value</a:t>
                      </a:r>
                      <a:r>
                        <a:rPr lang="en-US" sz="14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36268534"/>
                  </a:ext>
                </a:extLst>
              </a:tr>
              <a:tr h="318044">
                <a:tc vMerge="1">
                  <a:txBody>
                    <a:bodyPr/>
                    <a:lstStyle/>
                    <a:p>
                      <a:endParaRPr lang="en-US" dirty="0"/>
                    </a:p>
                  </a:txBody>
                  <a:tcP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 + 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 + 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78786758"/>
                  </a:ext>
                </a:extLst>
              </a:tr>
              <a:tr h="318044">
                <a:tc vMerge="1">
                  <a:txBody>
                    <a:bodyPr/>
                    <a:lstStyle/>
                    <a:p>
                      <a:endParaRPr lang="en-US" dirty="0"/>
                    </a:p>
                  </a:txBody>
                  <a:tcP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9321291"/>
                  </a:ext>
                </a:extLst>
              </a:tr>
              <a:tr h="318044">
                <a:tc rowSpan="3">
                  <a:txBody>
                    <a:bodyPr/>
                    <a:lstStyle/>
                    <a:p>
                      <a:pPr algn="ctr"/>
                      <a:r>
                        <a:rPr lang="en-US" sz="1400" dirty="0"/>
                        <a:t>get(key)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781465"/>
                  </a:ext>
                </a:extLst>
              </a:tr>
              <a:tr h="318044">
                <a:tc vMerge="1">
                  <a:txBody>
                    <a:bodyPr/>
                    <a:lstStyle/>
                    <a:p>
                      <a:pPr algn="ctr"/>
                      <a:endParaRPr lang="en-US" dirty="0"/>
                    </a:p>
                  </a:txBody>
                  <a:tcPr anchor="ct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 + 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 + 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015515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5480964"/>
                  </a:ext>
                </a:extLst>
              </a:tr>
              <a:tr h="318044">
                <a:tc rowSpan="3">
                  <a:txBody>
                    <a:bodyPr/>
                    <a:lstStyle/>
                    <a:p>
                      <a:pPr algn="ctr"/>
                      <a:r>
                        <a:rPr lang="en-US" sz="1400" dirty="0"/>
                        <a:t>remove(key)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best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0179476"/>
                  </a:ext>
                </a:extLst>
              </a:tr>
              <a:tr h="318044">
                <a:tc vMerge="1">
                  <a:txBody>
                    <a:bodyPr/>
                    <a:lstStyle/>
                    <a:p>
                      <a:pPr algn="ctr"/>
                      <a:endParaRPr lang="en-US" dirty="0"/>
                    </a:p>
                  </a:txBody>
                  <a:tcPr anchor="ctr"/>
                </a:tc>
                <a:tc>
                  <a:txBody>
                    <a:bodyPr/>
                    <a:lstStyle/>
                    <a:p>
                      <a:pPr algn="ctr"/>
                      <a:r>
                        <a:rPr lang="en-US" sz="1400" dirty="0"/>
                        <a:t>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O(1 + 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O(1 + 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4215040"/>
                  </a:ext>
                </a:extLst>
              </a:tr>
              <a:tr h="318044">
                <a:tc vMerge="1">
                  <a:txBody>
                    <a:bodyPr/>
                    <a:lstStyle/>
                    <a:p>
                      <a:pPr algn="ctr"/>
                      <a:endParaRPr lang="en-US" dirty="0"/>
                    </a:p>
                  </a:txBody>
                  <a:tcPr anchor="ctr"/>
                </a:tc>
                <a:tc>
                  <a:txBody>
                    <a:bodyPr/>
                    <a:lstStyle/>
                    <a:p>
                      <a:pPr algn="ctr"/>
                      <a:r>
                        <a:rPr lang="en-US" sz="1400" dirty="0"/>
                        <a:t>worst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t>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4483199"/>
                  </a:ext>
                </a:extLst>
              </a:tr>
            </a:tbl>
          </a:graphicData>
        </a:graphic>
      </p:graphicFrame>
    </p:spTree>
    <p:extLst>
      <p:ext uri="{BB962C8B-B14F-4D97-AF65-F5344CB8AC3E}">
        <p14:creationId xmlns:p14="http://schemas.microsoft.com/office/powerpoint/2010/main" val="1092284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EFC3B-DB87-8249-A7E7-524C44EA3DD5}"/>
              </a:ext>
            </a:extLst>
          </p:cNvPr>
          <p:cNvSpPr>
            <a:spLocks noGrp="1"/>
          </p:cNvSpPr>
          <p:nvPr>
            <p:ph type="title"/>
          </p:nvPr>
        </p:nvSpPr>
        <p:spPr/>
        <p:txBody>
          <a:bodyPr/>
          <a:lstStyle/>
          <a:p>
            <a:r>
              <a:rPr lang="en-US" dirty="0" err="1"/>
              <a:t>Administrivia</a:t>
            </a:r>
            <a:endParaRPr lang="en-US" dirty="0"/>
          </a:p>
        </p:txBody>
      </p:sp>
      <p:sp>
        <p:nvSpPr>
          <p:cNvPr id="3" name="Content Placeholder 2">
            <a:extLst>
              <a:ext uri="{FF2B5EF4-FFF2-40B4-BE49-F238E27FC236}">
                <a16:creationId xmlns:a16="http://schemas.microsoft.com/office/drawing/2014/main" id="{68DAF325-6D5D-1D49-AB4F-0F4E3F43663D}"/>
              </a:ext>
            </a:extLst>
          </p:cNvPr>
          <p:cNvSpPr>
            <a:spLocks noGrp="1"/>
          </p:cNvSpPr>
          <p:nvPr>
            <p:ph idx="1"/>
          </p:nvPr>
        </p:nvSpPr>
        <p:spPr/>
        <p:txBody>
          <a:bodyPr/>
          <a:lstStyle/>
          <a:p>
            <a:r>
              <a:rPr lang="en-US" dirty="0"/>
              <a:t>HW 4 Partner Form due tonight 11:59pm</a:t>
            </a:r>
          </a:p>
          <a:p>
            <a:r>
              <a:rPr lang="en-US" dirty="0"/>
              <a:t>HW 3 code modeling got more details</a:t>
            </a:r>
          </a:p>
          <a:p>
            <a:pPr marL="0" indent="0">
              <a:buNone/>
            </a:pPr>
            <a:r>
              <a:rPr lang="en-US" dirty="0"/>
              <a:t>Midterm Friday</a:t>
            </a:r>
          </a:p>
          <a:p>
            <a:pPr lvl="1">
              <a:buFontTx/>
              <a:buChar char="-"/>
            </a:pPr>
            <a:r>
              <a:rPr lang="en-US" dirty="0"/>
              <a:t>Debugging</a:t>
            </a:r>
          </a:p>
          <a:p>
            <a:pPr lvl="1">
              <a:buFontTx/>
              <a:buChar char="-"/>
            </a:pPr>
            <a:r>
              <a:rPr lang="en-US" dirty="0"/>
              <a:t>More office hours today</a:t>
            </a:r>
          </a:p>
          <a:p>
            <a:pPr lvl="1">
              <a:buFontTx/>
              <a:buChar char="-"/>
            </a:pPr>
            <a:r>
              <a:rPr lang="en-US" dirty="0"/>
              <a:t>Review session on Wednesday 4pm – 5:50pm  PAA A102 </a:t>
            </a:r>
          </a:p>
        </p:txBody>
      </p:sp>
      <p:sp>
        <p:nvSpPr>
          <p:cNvPr id="4" name="Footer Placeholder 3">
            <a:extLst>
              <a:ext uri="{FF2B5EF4-FFF2-40B4-BE49-F238E27FC236}">
                <a16:creationId xmlns:a16="http://schemas.microsoft.com/office/drawing/2014/main" id="{051C11B4-B6FC-114E-8A35-BD860C6859F3}"/>
              </a:ext>
            </a:extLst>
          </p:cNvPr>
          <p:cNvSpPr>
            <a:spLocks noGrp="1"/>
          </p:cNvSpPr>
          <p:nvPr>
            <p:ph type="ftr" sz="quarter" idx="11"/>
          </p:nvPr>
        </p:nvSpPr>
        <p:spPr/>
        <p:txBody>
          <a:bodyPr/>
          <a:lstStyle/>
          <a:p>
            <a:r>
              <a:rPr lang="en-US" dirty="0"/>
              <a:t>CSE 373 19 SP - Kasey Champion</a:t>
            </a:r>
          </a:p>
        </p:txBody>
      </p:sp>
      <p:sp>
        <p:nvSpPr>
          <p:cNvPr id="5" name="Slide Number Placeholder 4">
            <a:extLst>
              <a:ext uri="{FF2B5EF4-FFF2-40B4-BE49-F238E27FC236}">
                <a16:creationId xmlns:a16="http://schemas.microsoft.com/office/drawing/2014/main" id="{3B746F71-8A2D-354E-B73E-D82CBFDD6421}"/>
              </a:ext>
            </a:extLst>
          </p:cNvPr>
          <p:cNvSpPr>
            <a:spLocks noGrp="1"/>
          </p:cNvSpPr>
          <p:nvPr>
            <p:ph type="sldNum" sz="quarter" idx="12"/>
          </p:nvPr>
        </p:nvSpPr>
        <p:spPr/>
        <p:txBody>
          <a:bodyPr/>
          <a:lstStyle/>
          <a:p>
            <a:fld id="{659665DE-58FC-41F4-AC58-2C90A5E00527}" type="slidenum">
              <a:rPr lang="en-US" smtClean="0"/>
              <a:t>3</a:t>
            </a:fld>
            <a:endParaRPr lang="en-US"/>
          </a:p>
        </p:txBody>
      </p:sp>
    </p:spTree>
    <p:extLst>
      <p:ext uri="{BB962C8B-B14F-4D97-AF65-F5344CB8AC3E}">
        <p14:creationId xmlns:p14="http://schemas.microsoft.com/office/powerpoint/2010/main" val="3687912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E35B-73B2-40E2-B3A4-A353C754756A}"/>
              </a:ext>
            </a:extLst>
          </p:cNvPr>
          <p:cNvSpPr>
            <a:spLocks noGrp="1"/>
          </p:cNvSpPr>
          <p:nvPr>
            <p:ph type="title"/>
          </p:nvPr>
        </p:nvSpPr>
        <p:spPr/>
        <p:txBody>
          <a:bodyPr/>
          <a:lstStyle/>
          <a:p>
            <a:r>
              <a:rPr lang="en-US" dirty="0">
                <a:solidFill>
                  <a:srgbClr val="4C3282"/>
                </a:solidFill>
              </a:rPr>
              <a:t>Runtime</a:t>
            </a:r>
          </a:p>
        </p:txBody>
      </p:sp>
      <p:sp>
        <p:nvSpPr>
          <p:cNvPr id="3" name="Content Placeholder 2">
            <a:extLst>
              <a:ext uri="{FF2B5EF4-FFF2-40B4-BE49-F238E27FC236}">
                <a16:creationId xmlns:a16="http://schemas.microsoft.com/office/drawing/2014/main" id="{74DB8381-2D59-4E07-8661-779C07F7CC6D}"/>
              </a:ext>
            </a:extLst>
          </p:cNvPr>
          <p:cNvSpPr>
            <a:spLocks noGrp="1"/>
          </p:cNvSpPr>
          <p:nvPr>
            <p:ph idx="1"/>
          </p:nvPr>
        </p:nvSpPr>
        <p:spPr>
          <a:xfrm>
            <a:off x="575240" y="1463857"/>
            <a:ext cx="3764004" cy="4845504"/>
          </a:xfrm>
        </p:spPr>
        <p:txBody>
          <a:bodyPr>
            <a:normAutofit fontScale="92500" lnSpcReduction="20000"/>
          </a:bodyPr>
          <a:lstStyle/>
          <a:p>
            <a:r>
              <a:rPr lang="en-US" b="1" dirty="0">
                <a:solidFill>
                  <a:srgbClr val="4C3282"/>
                </a:solidFill>
              </a:rPr>
              <a:t>When is runtime good?</a:t>
            </a:r>
          </a:p>
          <a:p>
            <a:r>
              <a:rPr lang="en-US" dirty="0"/>
              <a:t>Empty table</a:t>
            </a:r>
          </a:p>
          <a:p>
            <a:endParaRPr lang="en-US" dirty="0"/>
          </a:p>
          <a:p>
            <a:r>
              <a:rPr lang="en-US" b="1" dirty="0">
                <a:solidFill>
                  <a:srgbClr val="4C3282"/>
                </a:solidFill>
              </a:rPr>
              <a:t>When is runtime bad?</a:t>
            </a:r>
          </a:p>
          <a:p>
            <a:r>
              <a:rPr lang="en-US" dirty="0"/>
              <a:t>Table nearly full</a:t>
            </a:r>
          </a:p>
          <a:p>
            <a:r>
              <a:rPr lang="en-US" dirty="0"/>
              <a:t>When we hit a “cluster”</a:t>
            </a:r>
          </a:p>
          <a:p>
            <a:endParaRPr lang="en-US" dirty="0"/>
          </a:p>
          <a:p>
            <a:r>
              <a:rPr lang="en-US" b="1" dirty="0">
                <a:solidFill>
                  <a:srgbClr val="4C3282"/>
                </a:solidFill>
              </a:rPr>
              <a:t>Maximum Load Factor?</a:t>
            </a:r>
          </a:p>
          <a:p>
            <a:r>
              <a:rPr lang="en-US" dirty="0"/>
              <a:t>λ at most 1.0</a:t>
            </a:r>
          </a:p>
          <a:p>
            <a:endParaRPr lang="en-US" dirty="0"/>
          </a:p>
          <a:p>
            <a:r>
              <a:rPr lang="en-US" b="1" dirty="0">
                <a:solidFill>
                  <a:srgbClr val="4C3282"/>
                </a:solidFill>
              </a:rPr>
              <a:t>When do we resize the array?</a:t>
            </a:r>
          </a:p>
          <a:p>
            <a:r>
              <a:rPr lang="en-US" dirty="0"/>
              <a:t>λ ≈ ½ </a:t>
            </a:r>
          </a:p>
          <a:p>
            <a:endParaRPr lang="en-US" dirty="0"/>
          </a:p>
          <a:p>
            <a:endParaRPr lang="en-US" dirty="0"/>
          </a:p>
        </p:txBody>
      </p:sp>
      <p:sp>
        <p:nvSpPr>
          <p:cNvPr id="4" name="Footer Placeholder 3">
            <a:extLst>
              <a:ext uri="{FF2B5EF4-FFF2-40B4-BE49-F238E27FC236}">
                <a16:creationId xmlns:a16="http://schemas.microsoft.com/office/drawing/2014/main" id="{399EB96C-8300-461F-B18E-3B9787C0F798}"/>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8113FF6-0428-4EA2-92D7-9A30E1337489}"/>
              </a:ext>
            </a:extLst>
          </p:cNvPr>
          <p:cNvSpPr>
            <a:spLocks noGrp="1"/>
          </p:cNvSpPr>
          <p:nvPr>
            <p:ph type="sldNum" sz="quarter" idx="12"/>
          </p:nvPr>
        </p:nvSpPr>
        <p:spPr/>
        <p:txBody>
          <a:bodyPr/>
          <a:lstStyle/>
          <a:p>
            <a:fld id="{659665DE-58FC-41F4-AC58-2C90A5E00527}" type="slidenum">
              <a:rPr lang="en-US" smtClean="0"/>
              <a:t>4</a:t>
            </a:fld>
            <a:endParaRPr lang="en-US"/>
          </a:p>
        </p:txBody>
      </p:sp>
      <p:sp>
        <p:nvSpPr>
          <p:cNvPr id="7" name="TextBox 6">
            <a:extLst>
              <a:ext uri="{FF2B5EF4-FFF2-40B4-BE49-F238E27FC236}">
                <a16:creationId xmlns:a16="http://schemas.microsoft.com/office/drawing/2014/main" id="{1C41B384-B134-4B4B-94DE-33A607F9F2B9}"/>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2 Minutes</a:t>
            </a:r>
          </a:p>
        </p:txBody>
      </p:sp>
    </p:spTree>
    <p:extLst>
      <p:ext uri="{BB962C8B-B14F-4D97-AF65-F5344CB8AC3E}">
        <p14:creationId xmlns:p14="http://schemas.microsoft.com/office/powerpoint/2010/main" val="291265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animEffect transition="in" filter="fade">
                                      <p:cBhvr>
                                        <p:cTn id="2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2171C-0407-4098-8D66-5F93A4E2CB27}"/>
              </a:ext>
            </a:extLst>
          </p:cNvPr>
          <p:cNvSpPr>
            <a:spLocks noGrp="1"/>
          </p:cNvSpPr>
          <p:nvPr>
            <p:ph type="title"/>
          </p:nvPr>
        </p:nvSpPr>
        <p:spPr/>
        <p:txBody>
          <a:bodyPr/>
          <a:lstStyle/>
          <a:p>
            <a:r>
              <a:rPr lang="en-US" dirty="0">
                <a:solidFill>
                  <a:srgbClr val="4C3282"/>
                </a:solidFill>
              </a:rPr>
              <a:t>Can we do better?</a:t>
            </a:r>
          </a:p>
        </p:txBody>
      </p:sp>
      <p:sp>
        <p:nvSpPr>
          <p:cNvPr id="3" name="Content Placeholder 2">
            <a:extLst>
              <a:ext uri="{FF2B5EF4-FFF2-40B4-BE49-F238E27FC236}">
                <a16:creationId xmlns:a16="http://schemas.microsoft.com/office/drawing/2014/main" id="{6AF47A29-8DDF-4458-BB0B-2379A569BCE3}"/>
              </a:ext>
            </a:extLst>
          </p:cNvPr>
          <p:cNvSpPr>
            <a:spLocks noGrp="1"/>
          </p:cNvSpPr>
          <p:nvPr>
            <p:ph idx="1"/>
          </p:nvPr>
        </p:nvSpPr>
        <p:spPr/>
        <p:txBody>
          <a:bodyPr/>
          <a:lstStyle/>
          <a:p>
            <a:r>
              <a:rPr lang="en-US" dirty="0"/>
              <a:t>Clusters are caused by picking new space near natural index</a:t>
            </a:r>
          </a:p>
          <a:p>
            <a:endParaRPr lang="en-US" dirty="0"/>
          </a:p>
          <a:p>
            <a:r>
              <a:rPr lang="en-US" b="1" dirty="0">
                <a:solidFill>
                  <a:srgbClr val="B6A479"/>
                </a:solidFill>
              </a:rPr>
              <a:t>Solution 2: Open Addressing</a:t>
            </a:r>
          </a:p>
          <a:p>
            <a:r>
              <a:rPr lang="en-US" dirty="0">
                <a:solidFill>
                  <a:srgbClr val="4C3282"/>
                </a:solidFill>
              </a:rPr>
              <a:t>Type 2: Quadratic Probing</a:t>
            </a:r>
          </a:p>
          <a:p>
            <a:r>
              <a:rPr lang="en-US" dirty="0"/>
              <a:t>If we collide instead try the next i</a:t>
            </a:r>
            <a:r>
              <a:rPr lang="en-US" baseline="30000" dirty="0"/>
              <a:t>2 </a:t>
            </a:r>
            <a:r>
              <a:rPr lang="en-US" dirty="0"/>
              <a:t>space</a:t>
            </a:r>
          </a:p>
          <a:p>
            <a:pPr>
              <a:spcBef>
                <a:spcPts val="200"/>
              </a:spcBef>
            </a:pPr>
            <a:r>
              <a:rPr lang="en-US" dirty="0">
                <a:latin typeface="Courier New" panose="02070309020205020404" pitchFamily="49" charset="0"/>
                <a:cs typeface="Courier New" panose="02070309020205020404" pitchFamily="49" charset="0"/>
              </a:rPr>
              <a:t>public int </a:t>
            </a:r>
            <a:r>
              <a:rPr lang="en-US" dirty="0" err="1">
                <a:latin typeface="Courier New" panose="02070309020205020404" pitchFamily="49" charset="0"/>
                <a:cs typeface="Courier New" panose="02070309020205020404" pitchFamily="49" charset="0"/>
              </a:rPr>
              <a:t>hashFunction</a:t>
            </a:r>
            <a:r>
              <a:rPr lang="en-US" dirty="0">
                <a:latin typeface="Courier New" panose="02070309020205020404" pitchFamily="49" charset="0"/>
                <a:cs typeface="Courier New" panose="02070309020205020404" pitchFamily="49" charset="0"/>
              </a:rPr>
              <a:t>(String s)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this.getHash</a:t>
            </a:r>
            <a:r>
              <a:rPr lang="en-US" dirty="0">
                <a:latin typeface="Courier New" panose="02070309020205020404" pitchFamily="49" charset="0"/>
                <a:cs typeface="Courier New" panose="02070309020205020404" pitchFamily="49" charset="0"/>
              </a:rPr>
              <a:t>(s);</a:t>
            </a:r>
          </a:p>
          <a:p>
            <a:pPr>
              <a:spcBef>
                <a:spcPts val="200"/>
              </a:spcBef>
            </a:pPr>
            <a:r>
              <a:rPr lang="en-US" dirty="0">
                <a:latin typeface="Courier New" panose="02070309020205020404" pitchFamily="49" charset="0"/>
                <a:cs typeface="Courier New" panose="02070309020205020404" pitchFamily="49" charset="0"/>
              </a:rPr>
              <a:t>   if(natural hash in use)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pPr>
              <a:spcBef>
                <a:spcPts val="200"/>
              </a:spcBef>
            </a:pPr>
            <a:r>
              <a:rPr lang="en-US" dirty="0">
                <a:latin typeface="Courier New" panose="02070309020205020404" pitchFamily="49" charset="0"/>
                <a:cs typeface="Courier New" panose="02070309020205020404" pitchFamily="49" charset="0"/>
              </a:rPr>
              <a:t>      while (index in use) {</a:t>
            </a:r>
          </a:p>
          <a:p>
            <a:pPr>
              <a:spcBef>
                <a:spcPts val="200"/>
              </a:spcBef>
            </a:pPr>
            <a:r>
              <a:rPr lang="en-US" dirty="0">
                <a:latin typeface="Courier New" panose="02070309020205020404" pitchFamily="49" charset="0"/>
                <a:cs typeface="Courier New" panose="02070309020205020404" pitchFamily="49" charset="0"/>
              </a:rPr>
              <a:t>         try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endParaRPr lang="en-US" dirty="0"/>
          </a:p>
        </p:txBody>
      </p:sp>
      <p:sp>
        <p:nvSpPr>
          <p:cNvPr id="4" name="Footer Placeholder 3">
            <a:extLst>
              <a:ext uri="{FF2B5EF4-FFF2-40B4-BE49-F238E27FC236}">
                <a16:creationId xmlns:a16="http://schemas.microsoft.com/office/drawing/2014/main" id="{98163769-3884-4E72-9DE2-6361AF347BE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C38BB21E-0D77-4F84-A036-53F1CC4E93D7}"/>
              </a:ext>
            </a:extLst>
          </p:cNvPr>
          <p:cNvSpPr>
            <a:spLocks noGrp="1"/>
          </p:cNvSpPr>
          <p:nvPr>
            <p:ph type="sldNum" sz="quarter" idx="12"/>
          </p:nvPr>
        </p:nvSpPr>
        <p:spPr/>
        <p:txBody>
          <a:bodyPr/>
          <a:lstStyle/>
          <a:p>
            <a:fld id="{659665DE-58FC-41F4-AC58-2C90A5E00527}" type="slidenum">
              <a:rPr lang="en-US" smtClean="0"/>
              <a:t>5</a:t>
            </a:fld>
            <a:endParaRPr lang="en-US"/>
          </a:p>
        </p:txBody>
      </p:sp>
      <p:sp>
        <p:nvSpPr>
          <p:cNvPr id="6" name="Rectangle 5">
            <a:extLst>
              <a:ext uri="{FF2B5EF4-FFF2-40B4-BE49-F238E27FC236}">
                <a16:creationId xmlns:a16="http://schemas.microsoft.com/office/drawing/2014/main" id="{86AEE1B3-434A-480F-BA39-4DF43DB18B71}"/>
              </a:ext>
            </a:extLst>
          </p:cNvPr>
          <p:cNvSpPr/>
          <p:nvPr/>
        </p:nvSpPr>
        <p:spPr>
          <a:xfrm>
            <a:off x="5469775" y="5525193"/>
            <a:ext cx="931025" cy="293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91E3EB8-B452-4F86-9E8B-2A2105A8BD97}"/>
              </a:ext>
            </a:extLst>
          </p:cNvPr>
          <p:cNvSpPr txBox="1"/>
          <p:nvPr/>
        </p:nvSpPr>
        <p:spPr>
          <a:xfrm>
            <a:off x="5403411" y="5489859"/>
            <a:ext cx="1374094" cy="430887"/>
          </a:xfrm>
          <a:prstGeom prst="rect">
            <a:avLst/>
          </a:prstGeom>
          <a:noFill/>
        </p:spPr>
        <p:txBody>
          <a:bodyPr wrap="none" rtlCol="0">
            <a:spAutoFit/>
          </a:bodyPr>
          <a:lstStyle/>
          <a:p>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 * </a:t>
            </a:r>
            <a:r>
              <a:rPr lang="en-US" sz="2200" dirty="0" err="1">
                <a:latin typeface="Courier New" panose="02070309020205020404" pitchFamily="49" charset="0"/>
                <a:cs typeface="Courier New" panose="02070309020205020404" pitchFamily="49" charset="0"/>
              </a:rPr>
              <a:t>i</a:t>
            </a:r>
            <a:r>
              <a:rPr lang="en-US" sz="22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895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72791-7423-428A-9F0C-CAA9CC26E86D}"/>
              </a:ext>
            </a:extLst>
          </p:cNvPr>
          <p:cNvSpPr>
            <a:spLocks noGrp="1"/>
          </p:cNvSpPr>
          <p:nvPr>
            <p:ph type="title"/>
          </p:nvPr>
        </p:nvSpPr>
        <p:spPr/>
        <p:txBody>
          <a:bodyPr/>
          <a:lstStyle/>
          <a:p>
            <a:r>
              <a:rPr lang="en-US" dirty="0">
                <a:solidFill>
                  <a:srgbClr val="4C3282"/>
                </a:solidFill>
              </a:rPr>
              <a:t>Quadratic Probing</a:t>
            </a:r>
          </a:p>
        </p:txBody>
      </p:sp>
      <p:sp>
        <p:nvSpPr>
          <p:cNvPr id="4" name="Footer Placeholder 3">
            <a:extLst>
              <a:ext uri="{FF2B5EF4-FFF2-40B4-BE49-F238E27FC236}">
                <a16:creationId xmlns:a16="http://schemas.microsoft.com/office/drawing/2014/main" id="{FB4D28B3-7074-4CAE-B9D2-04A88C612CBA}"/>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EFB61B2-CF87-4C16-A69C-94DD03C71968}"/>
              </a:ext>
            </a:extLst>
          </p:cNvPr>
          <p:cNvSpPr>
            <a:spLocks noGrp="1"/>
          </p:cNvSpPr>
          <p:nvPr>
            <p:ph type="sldNum" sz="quarter" idx="12"/>
          </p:nvPr>
        </p:nvSpPr>
        <p:spPr/>
        <p:txBody>
          <a:bodyPr/>
          <a:lstStyle/>
          <a:p>
            <a:fld id="{659665DE-58FC-41F4-AC58-2C90A5E00527}" type="slidenum">
              <a:rPr lang="en-US" smtClean="0"/>
              <a:t>6</a:t>
            </a:fld>
            <a:endParaRPr lang="en-US"/>
          </a:p>
        </p:txBody>
      </p:sp>
      <p:graphicFrame>
        <p:nvGraphicFramePr>
          <p:cNvPr id="6" name="Content Placeholder 5">
            <a:extLst>
              <a:ext uri="{FF2B5EF4-FFF2-40B4-BE49-F238E27FC236}">
                <a16:creationId xmlns:a16="http://schemas.microsoft.com/office/drawing/2014/main" id="{3C9892A4-C8B6-498F-8D74-1E5BC6B4A007}"/>
              </a:ext>
            </a:extLst>
          </p:cNvPr>
          <p:cNvGraphicFramePr>
            <a:graphicFrameLocks/>
          </p:cNvGraphicFramePr>
          <p:nvPr>
            <p:extLst>
              <p:ext uri="{D42A27DB-BD31-4B8C-83A1-F6EECF244321}">
                <p14:modId xmlns:p14="http://schemas.microsoft.com/office/powerpoint/2010/main" val="3968605525"/>
              </p:ext>
            </p:extLst>
          </p:nvPr>
        </p:nvGraphicFramePr>
        <p:xfrm>
          <a:off x="1998979" y="2631153"/>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7" name="TextBox 6">
            <a:extLst>
              <a:ext uri="{FF2B5EF4-FFF2-40B4-BE49-F238E27FC236}">
                <a16:creationId xmlns:a16="http://schemas.microsoft.com/office/drawing/2014/main" id="{2A1020B5-B2F4-432B-A210-B67ABEC94076}"/>
              </a:ext>
            </a:extLst>
          </p:cNvPr>
          <p:cNvSpPr txBox="1"/>
          <p:nvPr/>
        </p:nvSpPr>
        <p:spPr>
          <a:xfrm>
            <a:off x="537281" y="4028166"/>
            <a:ext cx="2825458" cy="1754326"/>
          </a:xfrm>
          <a:prstGeom prst="rect">
            <a:avLst/>
          </a:prstGeom>
          <a:noFill/>
        </p:spPr>
        <p:txBody>
          <a:bodyPr wrap="square" rtlCol="0">
            <a:spAutoFit/>
          </a:bodyPr>
          <a:lstStyle/>
          <a:p>
            <a:r>
              <a:rPr lang="en-US" dirty="0"/>
              <a:t>(49 % 10 + 0 * 0) % 10 = 9</a:t>
            </a:r>
          </a:p>
          <a:p>
            <a:r>
              <a:rPr lang="en-US" dirty="0"/>
              <a:t>(49 % 10 + 1 * 1) % 10 = 0</a:t>
            </a:r>
          </a:p>
          <a:p>
            <a:endParaRPr lang="en-US" dirty="0"/>
          </a:p>
          <a:p>
            <a:r>
              <a:rPr lang="en-US" dirty="0"/>
              <a:t>(58 % 10 + 0 * 0) % 10 = 8</a:t>
            </a:r>
          </a:p>
          <a:p>
            <a:r>
              <a:rPr lang="en-US" dirty="0"/>
              <a:t>(58 % 10 + 1 * 1) % 10 = 9</a:t>
            </a:r>
          </a:p>
          <a:p>
            <a:r>
              <a:rPr lang="en-US" dirty="0"/>
              <a:t>(58 % 10 + 2 * 2) % 10 = 2</a:t>
            </a:r>
          </a:p>
        </p:txBody>
      </p:sp>
      <p:sp>
        <p:nvSpPr>
          <p:cNvPr id="8" name="TextBox 7">
            <a:extLst>
              <a:ext uri="{FF2B5EF4-FFF2-40B4-BE49-F238E27FC236}">
                <a16:creationId xmlns:a16="http://schemas.microsoft.com/office/drawing/2014/main" id="{3C5A2626-3B2E-45D2-A2D3-B3E60FB3C274}"/>
              </a:ext>
            </a:extLst>
          </p:cNvPr>
          <p:cNvSpPr txBox="1"/>
          <p:nvPr/>
        </p:nvSpPr>
        <p:spPr>
          <a:xfrm>
            <a:off x="8718298" y="3138486"/>
            <a:ext cx="508473" cy="461665"/>
          </a:xfrm>
          <a:prstGeom prst="rect">
            <a:avLst/>
          </a:prstGeom>
          <a:noFill/>
        </p:spPr>
        <p:txBody>
          <a:bodyPr wrap="none" rtlCol="0">
            <a:spAutoFit/>
          </a:bodyPr>
          <a:lstStyle/>
          <a:p>
            <a:r>
              <a:rPr lang="en-US" sz="2400" b="1" dirty="0">
                <a:solidFill>
                  <a:srgbClr val="4C3282"/>
                </a:solidFill>
              </a:rPr>
              <a:t>89</a:t>
            </a:r>
          </a:p>
        </p:txBody>
      </p:sp>
      <p:sp>
        <p:nvSpPr>
          <p:cNvPr id="9" name="TextBox 8">
            <a:extLst>
              <a:ext uri="{FF2B5EF4-FFF2-40B4-BE49-F238E27FC236}">
                <a16:creationId xmlns:a16="http://schemas.microsoft.com/office/drawing/2014/main" id="{5DC58747-23CC-4633-83DD-752F67707F13}"/>
              </a:ext>
            </a:extLst>
          </p:cNvPr>
          <p:cNvSpPr txBox="1"/>
          <p:nvPr/>
        </p:nvSpPr>
        <p:spPr>
          <a:xfrm>
            <a:off x="7972995" y="3110458"/>
            <a:ext cx="461986" cy="461665"/>
          </a:xfrm>
          <a:prstGeom prst="rect">
            <a:avLst/>
          </a:prstGeom>
          <a:noFill/>
        </p:spPr>
        <p:txBody>
          <a:bodyPr wrap="none" rtlCol="0">
            <a:spAutoFit/>
          </a:bodyPr>
          <a:lstStyle/>
          <a:p>
            <a:r>
              <a:rPr lang="en-US" sz="2400" b="1" dirty="0">
                <a:solidFill>
                  <a:srgbClr val="4C3282"/>
                </a:solidFill>
              </a:rPr>
              <a:t>18</a:t>
            </a:r>
          </a:p>
        </p:txBody>
      </p:sp>
      <p:sp>
        <p:nvSpPr>
          <p:cNvPr id="10" name="TextBox 9">
            <a:extLst>
              <a:ext uri="{FF2B5EF4-FFF2-40B4-BE49-F238E27FC236}">
                <a16:creationId xmlns:a16="http://schemas.microsoft.com/office/drawing/2014/main" id="{C875891A-90D7-42A8-B9D6-3108696C2FB7}"/>
              </a:ext>
            </a:extLst>
          </p:cNvPr>
          <p:cNvSpPr txBox="1"/>
          <p:nvPr/>
        </p:nvSpPr>
        <p:spPr>
          <a:xfrm>
            <a:off x="8680340" y="3138485"/>
            <a:ext cx="514885" cy="461665"/>
          </a:xfrm>
          <a:prstGeom prst="rect">
            <a:avLst/>
          </a:prstGeom>
          <a:noFill/>
        </p:spPr>
        <p:txBody>
          <a:bodyPr wrap="none" rtlCol="0">
            <a:spAutoFit/>
          </a:bodyPr>
          <a:lstStyle/>
          <a:p>
            <a:r>
              <a:rPr lang="en-US" sz="2400" b="1" dirty="0">
                <a:solidFill>
                  <a:srgbClr val="4C3282"/>
                </a:solidFill>
              </a:rPr>
              <a:t>49</a:t>
            </a:r>
          </a:p>
        </p:txBody>
      </p:sp>
      <p:sp>
        <p:nvSpPr>
          <p:cNvPr id="11" name="TextBox 10">
            <a:extLst>
              <a:ext uri="{FF2B5EF4-FFF2-40B4-BE49-F238E27FC236}">
                <a16:creationId xmlns:a16="http://schemas.microsoft.com/office/drawing/2014/main" id="{C7267C66-3C1A-44F9-9838-AA58A6703D43}"/>
              </a:ext>
            </a:extLst>
          </p:cNvPr>
          <p:cNvSpPr txBox="1"/>
          <p:nvPr/>
        </p:nvSpPr>
        <p:spPr>
          <a:xfrm>
            <a:off x="537281" y="1638140"/>
            <a:ext cx="8469630" cy="923330"/>
          </a:xfrm>
          <a:prstGeom prst="rect">
            <a:avLst/>
          </a:prstGeom>
          <a:noFill/>
        </p:spPr>
        <p:txBody>
          <a:bodyPr wrap="square" rtlCol="0">
            <a:spAutoFit/>
          </a:bodyPr>
          <a:lstStyle/>
          <a:p>
            <a:r>
              <a:rPr lang="en-US" dirty="0"/>
              <a:t>Insert the following values into the Hash Table using a </a:t>
            </a:r>
            <a:r>
              <a:rPr lang="en-US" dirty="0" err="1"/>
              <a:t>hashFunction</a:t>
            </a:r>
            <a:r>
              <a:rPr lang="en-US" dirty="0"/>
              <a:t> of % table size and quadratic probing to resolve collisions</a:t>
            </a:r>
          </a:p>
          <a:p>
            <a:r>
              <a:rPr lang="en-US" dirty="0"/>
              <a:t>89, 18, 49, 58, 79</a:t>
            </a:r>
          </a:p>
        </p:txBody>
      </p:sp>
      <p:sp>
        <p:nvSpPr>
          <p:cNvPr id="12" name="TextBox 11">
            <a:extLst>
              <a:ext uri="{FF2B5EF4-FFF2-40B4-BE49-F238E27FC236}">
                <a16:creationId xmlns:a16="http://schemas.microsoft.com/office/drawing/2014/main" id="{B7E47DD6-814E-470D-A068-AB65F9BDA4A0}"/>
              </a:ext>
            </a:extLst>
          </p:cNvPr>
          <p:cNvSpPr txBox="1"/>
          <p:nvPr/>
        </p:nvSpPr>
        <p:spPr>
          <a:xfrm>
            <a:off x="3565864" y="3110458"/>
            <a:ext cx="508473" cy="461665"/>
          </a:xfrm>
          <a:prstGeom prst="rect">
            <a:avLst/>
          </a:prstGeom>
          <a:noFill/>
        </p:spPr>
        <p:txBody>
          <a:bodyPr wrap="none" rtlCol="0">
            <a:spAutoFit/>
          </a:bodyPr>
          <a:lstStyle/>
          <a:p>
            <a:r>
              <a:rPr lang="en-US" sz="2400" b="1" dirty="0">
                <a:solidFill>
                  <a:srgbClr val="4C3282"/>
                </a:solidFill>
              </a:rPr>
              <a:t>58</a:t>
            </a:r>
          </a:p>
        </p:txBody>
      </p:sp>
      <p:sp>
        <p:nvSpPr>
          <p:cNvPr id="13" name="TextBox 12">
            <a:extLst>
              <a:ext uri="{FF2B5EF4-FFF2-40B4-BE49-F238E27FC236}">
                <a16:creationId xmlns:a16="http://schemas.microsoft.com/office/drawing/2014/main" id="{01A99F14-BEFA-426F-85A7-EBCCC98053D0}"/>
              </a:ext>
            </a:extLst>
          </p:cNvPr>
          <p:cNvSpPr txBox="1"/>
          <p:nvPr/>
        </p:nvSpPr>
        <p:spPr>
          <a:xfrm>
            <a:off x="4319696" y="3138484"/>
            <a:ext cx="502061" cy="461665"/>
          </a:xfrm>
          <a:prstGeom prst="rect">
            <a:avLst/>
          </a:prstGeom>
          <a:noFill/>
        </p:spPr>
        <p:txBody>
          <a:bodyPr wrap="none" rtlCol="0">
            <a:spAutoFit/>
          </a:bodyPr>
          <a:lstStyle/>
          <a:p>
            <a:r>
              <a:rPr lang="en-US" sz="2400" b="1" dirty="0">
                <a:solidFill>
                  <a:srgbClr val="4C3282"/>
                </a:solidFill>
              </a:rPr>
              <a:t>79</a:t>
            </a:r>
          </a:p>
        </p:txBody>
      </p:sp>
      <p:sp>
        <p:nvSpPr>
          <p:cNvPr id="14" name="TextBox 13">
            <a:extLst>
              <a:ext uri="{FF2B5EF4-FFF2-40B4-BE49-F238E27FC236}">
                <a16:creationId xmlns:a16="http://schemas.microsoft.com/office/drawing/2014/main" id="{72C4E27A-E950-4398-AE4C-48AEBDB388F3}"/>
              </a:ext>
            </a:extLst>
          </p:cNvPr>
          <p:cNvSpPr txBox="1"/>
          <p:nvPr/>
        </p:nvSpPr>
        <p:spPr>
          <a:xfrm>
            <a:off x="537281" y="5872017"/>
            <a:ext cx="2825458" cy="923330"/>
          </a:xfrm>
          <a:prstGeom prst="rect">
            <a:avLst/>
          </a:prstGeom>
          <a:noFill/>
        </p:spPr>
        <p:txBody>
          <a:bodyPr wrap="square" rtlCol="0">
            <a:spAutoFit/>
          </a:bodyPr>
          <a:lstStyle/>
          <a:p>
            <a:r>
              <a:rPr lang="en-US" dirty="0"/>
              <a:t>(79 % 10 + 0 * 0) % 10 = 9</a:t>
            </a:r>
          </a:p>
          <a:p>
            <a:r>
              <a:rPr lang="en-US" dirty="0"/>
              <a:t>(79 % 10 + 1 * 1) % 10 = 0</a:t>
            </a:r>
          </a:p>
          <a:p>
            <a:r>
              <a:rPr lang="en-US" dirty="0"/>
              <a:t>(79 % 10 + 2 * 2) % 10 = 3</a:t>
            </a:r>
          </a:p>
        </p:txBody>
      </p:sp>
      <p:sp>
        <p:nvSpPr>
          <p:cNvPr id="15" name="TextBox 14">
            <a:extLst>
              <a:ext uri="{FF2B5EF4-FFF2-40B4-BE49-F238E27FC236}">
                <a16:creationId xmlns:a16="http://schemas.microsoft.com/office/drawing/2014/main" id="{64F17FF7-31BD-4D9E-9A7B-1EDD474958C7}"/>
              </a:ext>
            </a:extLst>
          </p:cNvPr>
          <p:cNvSpPr txBox="1"/>
          <p:nvPr/>
        </p:nvSpPr>
        <p:spPr>
          <a:xfrm>
            <a:off x="4413566" y="4051428"/>
            <a:ext cx="4415697" cy="1200329"/>
          </a:xfrm>
          <a:prstGeom prst="rect">
            <a:avLst/>
          </a:prstGeom>
          <a:noFill/>
        </p:spPr>
        <p:txBody>
          <a:bodyPr wrap="square" rtlCol="0">
            <a:spAutoFit/>
          </a:bodyPr>
          <a:lstStyle/>
          <a:p>
            <a:r>
              <a:rPr lang="en-US" b="1" dirty="0">
                <a:solidFill>
                  <a:srgbClr val="4C3282"/>
                </a:solidFill>
              </a:rPr>
              <a:t>Problems:</a:t>
            </a:r>
          </a:p>
          <a:p>
            <a:r>
              <a:rPr lang="en-US" dirty="0"/>
              <a:t>If λ≥ ½ we might never find an empty spot</a:t>
            </a:r>
          </a:p>
          <a:p>
            <a:pPr lvl="1"/>
            <a:r>
              <a:rPr lang="en-US" dirty="0"/>
              <a:t>Infinite loop!</a:t>
            </a:r>
          </a:p>
          <a:p>
            <a:r>
              <a:rPr lang="en-US" dirty="0"/>
              <a:t>Can still get clusters</a:t>
            </a:r>
          </a:p>
        </p:txBody>
      </p:sp>
    </p:spTree>
    <p:extLst>
      <p:ext uri="{BB962C8B-B14F-4D97-AF65-F5344CB8AC3E}">
        <p14:creationId xmlns:p14="http://schemas.microsoft.com/office/powerpoint/2010/main" val="231710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fade">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37" presetClass="path" presetSubtype="0" accel="50000" decel="50000" fill="hold" grpId="1" nodeType="clickEffect">
                                  <p:stCondLst>
                                    <p:cond delay="0"/>
                                  </p:stCondLst>
                                  <p:childTnLst>
                                    <p:animMotion origin="layout" path="M -2.91667E-6 -0.01342 L -0.14518 0.03658 C -0.17526 0.04769 -0.2207 0.05394 -0.26823 0.05394 C -0.32239 0.05394 -0.36575 0.04769 -0.39583 0.03658 L -0.54088 -0.01342 " pathEditMode="relative" rAng="0" ptsTypes="AAAAA">
                                      <p:cBhvr>
                                        <p:cTn id="29" dur="2000" fill="hold"/>
                                        <p:tgtEl>
                                          <p:spTgt spid="10"/>
                                        </p:tgtEl>
                                        <p:attrNameLst>
                                          <p:attrName>ppt_x</p:attrName>
                                          <p:attrName>ppt_y</p:attrName>
                                        </p:attrNameLst>
                                      </p:cBhvr>
                                      <p:rCtr x="-27044" y="3356"/>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xEl>
                                              <p:pRg st="3" end="3"/>
                                            </p:txEl>
                                          </p:spTgt>
                                        </p:tgtEl>
                                        <p:attrNameLst>
                                          <p:attrName>style.visibility</p:attrName>
                                        </p:attrNameLst>
                                      </p:cBhvr>
                                      <p:to>
                                        <p:strVal val="visible"/>
                                      </p:to>
                                    </p:set>
                                    <p:animEffect transition="in" filter="fade">
                                      <p:cBhvr>
                                        <p:cTn id="34" dur="500"/>
                                        <p:tgtEl>
                                          <p:spTgt spid="7">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animEffect transition="in" filter="fade">
                                      <p:cBhvr>
                                        <p:cTn id="37" dur="500"/>
                                        <p:tgtEl>
                                          <p:spTgt spid="7">
                                            <p:txEl>
                                              <p:pRg st="4" end="4"/>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7">
                                            <p:txEl>
                                              <p:pRg st="5" end="5"/>
                                            </p:txEl>
                                          </p:spTgt>
                                        </p:tgtEl>
                                        <p:attrNameLst>
                                          <p:attrName>style.visibility</p:attrName>
                                        </p:attrNameLst>
                                      </p:cBhvr>
                                      <p:to>
                                        <p:strVal val="visible"/>
                                      </p:to>
                                    </p:set>
                                    <p:animEffect transition="in" filter="fade">
                                      <p:cBhvr>
                                        <p:cTn id="40" dur="500"/>
                                        <p:tgtEl>
                                          <p:spTgt spid="7">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0" grpId="1"/>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7A576-2DD2-4FCE-AAF3-E31BAB03295C}"/>
              </a:ext>
            </a:extLst>
          </p:cNvPr>
          <p:cNvSpPr>
            <a:spLocks noGrp="1"/>
          </p:cNvSpPr>
          <p:nvPr>
            <p:ph type="title"/>
          </p:nvPr>
        </p:nvSpPr>
        <p:spPr/>
        <p:txBody>
          <a:bodyPr/>
          <a:lstStyle/>
          <a:p>
            <a:r>
              <a:rPr lang="en-US" dirty="0">
                <a:solidFill>
                  <a:srgbClr val="4C3282"/>
                </a:solidFill>
              </a:rPr>
              <a:t>Secondary Clustering</a:t>
            </a:r>
          </a:p>
        </p:txBody>
      </p:sp>
      <p:sp>
        <p:nvSpPr>
          <p:cNvPr id="4" name="Footer Placeholder 3">
            <a:extLst>
              <a:ext uri="{FF2B5EF4-FFF2-40B4-BE49-F238E27FC236}">
                <a16:creationId xmlns:a16="http://schemas.microsoft.com/office/drawing/2014/main" id="{F66E6102-2307-453B-AF00-856CF7E3BFD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E9B263D-5D70-4D15-8F2D-A95D224C4A1D}"/>
              </a:ext>
            </a:extLst>
          </p:cNvPr>
          <p:cNvSpPr>
            <a:spLocks noGrp="1"/>
          </p:cNvSpPr>
          <p:nvPr>
            <p:ph type="sldNum" sz="quarter" idx="12"/>
          </p:nvPr>
        </p:nvSpPr>
        <p:spPr/>
        <p:txBody>
          <a:bodyPr/>
          <a:lstStyle/>
          <a:p>
            <a:fld id="{659665DE-58FC-41F4-AC58-2C90A5E00527}" type="slidenum">
              <a:rPr lang="en-US" smtClean="0"/>
              <a:t>7</a:t>
            </a:fld>
            <a:endParaRPr lang="en-US"/>
          </a:p>
        </p:txBody>
      </p:sp>
      <p:graphicFrame>
        <p:nvGraphicFramePr>
          <p:cNvPr id="6" name="Content Placeholder 5">
            <a:extLst>
              <a:ext uri="{FF2B5EF4-FFF2-40B4-BE49-F238E27FC236}">
                <a16:creationId xmlns:a16="http://schemas.microsoft.com/office/drawing/2014/main" id="{E3B9F6DF-300B-44CC-B638-63407E80DD6B}"/>
              </a:ext>
            </a:extLst>
          </p:cNvPr>
          <p:cNvGraphicFramePr>
            <a:graphicFrameLocks/>
          </p:cNvGraphicFramePr>
          <p:nvPr>
            <p:extLst>
              <p:ext uri="{D42A27DB-BD31-4B8C-83A1-F6EECF244321}">
                <p14:modId xmlns:p14="http://schemas.microsoft.com/office/powerpoint/2010/main" val="4064339083"/>
              </p:ext>
            </p:extLst>
          </p:nvPr>
        </p:nvGraphicFramePr>
        <p:xfrm>
          <a:off x="1998979" y="2631153"/>
          <a:ext cx="7312030" cy="1014666"/>
        </p:xfrm>
        <a:graphic>
          <a:graphicData uri="http://schemas.openxmlformats.org/drawingml/2006/table">
            <a:tbl>
              <a:tblPr firstRow="1" bandRow="1">
                <a:tableStyleId>{5C22544A-7EE6-4342-B048-85BDC9FD1C3A}</a:tableStyleId>
              </a:tblPr>
              <a:tblGrid>
                <a:gridCol w="731203">
                  <a:extLst>
                    <a:ext uri="{9D8B030D-6E8A-4147-A177-3AD203B41FA5}">
                      <a16:colId xmlns:a16="http://schemas.microsoft.com/office/drawing/2014/main" val="1989371629"/>
                    </a:ext>
                  </a:extLst>
                </a:gridCol>
                <a:gridCol w="731203">
                  <a:extLst>
                    <a:ext uri="{9D8B030D-6E8A-4147-A177-3AD203B41FA5}">
                      <a16:colId xmlns:a16="http://schemas.microsoft.com/office/drawing/2014/main" val="2867448017"/>
                    </a:ext>
                  </a:extLst>
                </a:gridCol>
                <a:gridCol w="731203">
                  <a:extLst>
                    <a:ext uri="{9D8B030D-6E8A-4147-A177-3AD203B41FA5}">
                      <a16:colId xmlns:a16="http://schemas.microsoft.com/office/drawing/2014/main" val="1875946851"/>
                    </a:ext>
                  </a:extLst>
                </a:gridCol>
                <a:gridCol w="731203">
                  <a:extLst>
                    <a:ext uri="{9D8B030D-6E8A-4147-A177-3AD203B41FA5}">
                      <a16:colId xmlns:a16="http://schemas.microsoft.com/office/drawing/2014/main" val="3851203263"/>
                    </a:ext>
                  </a:extLst>
                </a:gridCol>
                <a:gridCol w="731203">
                  <a:extLst>
                    <a:ext uri="{9D8B030D-6E8A-4147-A177-3AD203B41FA5}">
                      <a16:colId xmlns:a16="http://schemas.microsoft.com/office/drawing/2014/main" val="3803878375"/>
                    </a:ext>
                  </a:extLst>
                </a:gridCol>
                <a:gridCol w="731203">
                  <a:extLst>
                    <a:ext uri="{9D8B030D-6E8A-4147-A177-3AD203B41FA5}">
                      <a16:colId xmlns:a16="http://schemas.microsoft.com/office/drawing/2014/main" val="1779547808"/>
                    </a:ext>
                  </a:extLst>
                </a:gridCol>
                <a:gridCol w="731203">
                  <a:extLst>
                    <a:ext uri="{9D8B030D-6E8A-4147-A177-3AD203B41FA5}">
                      <a16:colId xmlns:a16="http://schemas.microsoft.com/office/drawing/2014/main" val="1372866105"/>
                    </a:ext>
                  </a:extLst>
                </a:gridCol>
                <a:gridCol w="731203">
                  <a:extLst>
                    <a:ext uri="{9D8B030D-6E8A-4147-A177-3AD203B41FA5}">
                      <a16:colId xmlns:a16="http://schemas.microsoft.com/office/drawing/2014/main" val="1323556715"/>
                    </a:ext>
                  </a:extLst>
                </a:gridCol>
                <a:gridCol w="731203">
                  <a:extLst>
                    <a:ext uri="{9D8B030D-6E8A-4147-A177-3AD203B41FA5}">
                      <a16:colId xmlns:a16="http://schemas.microsoft.com/office/drawing/2014/main" val="274682193"/>
                    </a:ext>
                  </a:extLst>
                </a:gridCol>
                <a:gridCol w="731203">
                  <a:extLst>
                    <a:ext uri="{9D8B030D-6E8A-4147-A177-3AD203B41FA5}">
                      <a16:colId xmlns:a16="http://schemas.microsoft.com/office/drawing/2014/main" val="635599697"/>
                    </a:ext>
                  </a:extLst>
                </a:gridCol>
              </a:tblGrid>
              <a:tr h="434423">
                <a:tc>
                  <a:txBody>
                    <a:bodyPr/>
                    <a:lstStyle/>
                    <a:p>
                      <a:pPr algn="ctr"/>
                      <a:r>
                        <a:rPr lang="en-US" dirty="0">
                          <a:solidFill>
                            <a:srgbClr val="B6A479"/>
                          </a:solidFill>
                        </a:rPr>
                        <a:t>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1</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2</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3</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5</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6</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7</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8</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B6A479"/>
                          </a:solidFill>
                        </a:rPr>
                        <a:t>9</a:t>
                      </a: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8100196"/>
                  </a:ext>
                </a:extLst>
              </a:tr>
              <a:tr h="5802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954870"/>
                  </a:ext>
                </a:extLst>
              </a:tr>
            </a:tbl>
          </a:graphicData>
        </a:graphic>
      </p:graphicFrame>
      <p:sp>
        <p:nvSpPr>
          <p:cNvPr id="7" name="TextBox 6">
            <a:extLst>
              <a:ext uri="{FF2B5EF4-FFF2-40B4-BE49-F238E27FC236}">
                <a16:creationId xmlns:a16="http://schemas.microsoft.com/office/drawing/2014/main" id="{B28F40D1-DC89-4E98-9505-6E010CA8ABED}"/>
              </a:ext>
            </a:extLst>
          </p:cNvPr>
          <p:cNvSpPr txBox="1"/>
          <p:nvPr/>
        </p:nvSpPr>
        <p:spPr>
          <a:xfrm>
            <a:off x="537281" y="1638140"/>
            <a:ext cx="8469630" cy="923330"/>
          </a:xfrm>
          <a:prstGeom prst="rect">
            <a:avLst/>
          </a:prstGeom>
          <a:noFill/>
        </p:spPr>
        <p:txBody>
          <a:bodyPr wrap="square" rtlCol="0">
            <a:spAutoFit/>
          </a:bodyPr>
          <a:lstStyle/>
          <a:p>
            <a:r>
              <a:rPr lang="en-US" dirty="0"/>
              <a:t>Insert the following values into the Hash Table using a </a:t>
            </a:r>
            <a:r>
              <a:rPr lang="en-US" dirty="0" err="1"/>
              <a:t>hashFunction</a:t>
            </a:r>
            <a:r>
              <a:rPr lang="en-US" dirty="0"/>
              <a:t> of % table size and quadratic probing to resolve collisions</a:t>
            </a:r>
          </a:p>
          <a:p>
            <a:r>
              <a:rPr lang="en-US" dirty="0"/>
              <a:t>19, 39, 29, 9</a:t>
            </a:r>
          </a:p>
        </p:txBody>
      </p:sp>
      <p:sp>
        <p:nvSpPr>
          <p:cNvPr id="8" name="TextBox 7">
            <a:extLst>
              <a:ext uri="{FF2B5EF4-FFF2-40B4-BE49-F238E27FC236}">
                <a16:creationId xmlns:a16="http://schemas.microsoft.com/office/drawing/2014/main" id="{1E632960-FA51-4E12-B1D8-3DEB33260BED}"/>
              </a:ext>
            </a:extLst>
          </p:cNvPr>
          <p:cNvSpPr txBox="1"/>
          <p:nvPr/>
        </p:nvSpPr>
        <p:spPr>
          <a:xfrm>
            <a:off x="2114254" y="3138486"/>
            <a:ext cx="508473" cy="461665"/>
          </a:xfrm>
          <a:prstGeom prst="rect">
            <a:avLst/>
          </a:prstGeom>
          <a:noFill/>
        </p:spPr>
        <p:txBody>
          <a:bodyPr wrap="none" rtlCol="0">
            <a:spAutoFit/>
          </a:bodyPr>
          <a:lstStyle/>
          <a:p>
            <a:r>
              <a:rPr lang="en-US" sz="2400" b="1" dirty="0">
                <a:solidFill>
                  <a:srgbClr val="4C3282"/>
                </a:solidFill>
              </a:rPr>
              <a:t>39</a:t>
            </a:r>
          </a:p>
        </p:txBody>
      </p:sp>
      <p:sp>
        <p:nvSpPr>
          <p:cNvPr id="9" name="TextBox 8">
            <a:extLst>
              <a:ext uri="{FF2B5EF4-FFF2-40B4-BE49-F238E27FC236}">
                <a16:creationId xmlns:a16="http://schemas.microsoft.com/office/drawing/2014/main" id="{A7314501-42C2-4AA7-BF30-EA0B89FE1FBB}"/>
              </a:ext>
            </a:extLst>
          </p:cNvPr>
          <p:cNvSpPr txBox="1"/>
          <p:nvPr/>
        </p:nvSpPr>
        <p:spPr>
          <a:xfrm>
            <a:off x="4263623" y="3138485"/>
            <a:ext cx="508473" cy="461665"/>
          </a:xfrm>
          <a:prstGeom prst="rect">
            <a:avLst/>
          </a:prstGeom>
          <a:noFill/>
        </p:spPr>
        <p:txBody>
          <a:bodyPr wrap="none" rtlCol="0">
            <a:spAutoFit/>
          </a:bodyPr>
          <a:lstStyle/>
          <a:p>
            <a:r>
              <a:rPr lang="en-US" sz="2400" b="1" dirty="0">
                <a:solidFill>
                  <a:srgbClr val="4C3282"/>
                </a:solidFill>
              </a:rPr>
              <a:t>29</a:t>
            </a:r>
          </a:p>
        </p:txBody>
      </p:sp>
      <p:sp>
        <p:nvSpPr>
          <p:cNvPr id="10" name="TextBox 9">
            <a:extLst>
              <a:ext uri="{FF2B5EF4-FFF2-40B4-BE49-F238E27FC236}">
                <a16:creationId xmlns:a16="http://schemas.microsoft.com/office/drawing/2014/main" id="{971D4837-8763-4D59-AFB6-E7B7FB21EACB}"/>
              </a:ext>
            </a:extLst>
          </p:cNvPr>
          <p:cNvSpPr txBox="1"/>
          <p:nvPr/>
        </p:nvSpPr>
        <p:spPr>
          <a:xfrm>
            <a:off x="8666030" y="3138484"/>
            <a:ext cx="461986" cy="461665"/>
          </a:xfrm>
          <a:prstGeom prst="rect">
            <a:avLst/>
          </a:prstGeom>
          <a:noFill/>
        </p:spPr>
        <p:txBody>
          <a:bodyPr wrap="none" rtlCol="0">
            <a:spAutoFit/>
          </a:bodyPr>
          <a:lstStyle/>
          <a:p>
            <a:r>
              <a:rPr lang="en-US" sz="2400" b="1" dirty="0">
                <a:solidFill>
                  <a:srgbClr val="4C3282"/>
                </a:solidFill>
              </a:rPr>
              <a:t>19</a:t>
            </a:r>
          </a:p>
        </p:txBody>
      </p:sp>
      <p:sp>
        <p:nvSpPr>
          <p:cNvPr id="11" name="TextBox 10">
            <a:extLst>
              <a:ext uri="{FF2B5EF4-FFF2-40B4-BE49-F238E27FC236}">
                <a16:creationId xmlns:a16="http://schemas.microsoft.com/office/drawing/2014/main" id="{EEDC39F8-0A6A-4100-B277-4AFD68A71F2D}"/>
              </a:ext>
            </a:extLst>
          </p:cNvPr>
          <p:cNvSpPr txBox="1"/>
          <p:nvPr/>
        </p:nvSpPr>
        <p:spPr>
          <a:xfrm>
            <a:off x="8008854" y="3138483"/>
            <a:ext cx="346570" cy="461665"/>
          </a:xfrm>
          <a:prstGeom prst="rect">
            <a:avLst/>
          </a:prstGeom>
          <a:noFill/>
        </p:spPr>
        <p:txBody>
          <a:bodyPr wrap="none" rtlCol="0">
            <a:spAutoFit/>
          </a:bodyPr>
          <a:lstStyle/>
          <a:p>
            <a:r>
              <a:rPr lang="en-US" sz="2400" b="1" dirty="0">
                <a:solidFill>
                  <a:srgbClr val="4C3282"/>
                </a:solidFill>
              </a:rPr>
              <a:t>9</a:t>
            </a:r>
          </a:p>
        </p:txBody>
      </p:sp>
      <p:sp>
        <p:nvSpPr>
          <p:cNvPr id="12" name="TextBox 11">
            <a:extLst>
              <a:ext uri="{FF2B5EF4-FFF2-40B4-BE49-F238E27FC236}">
                <a16:creationId xmlns:a16="http://schemas.microsoft.com/office/drawing/2014/main" id="{D68F681F-B3B5-43CD-9F67-E3443695BE0F}"/>
              </a:ext>
            </a:extLst>
          </p:cNvPr>
          <p:cNvSpPr txBox="1"/>
          <p:nvPr/>
        </p:nvSpPr>
        <p:spPr>
          <a:xfrm>
            <a:off x="790257" y="4370227"/>
            <a:ext cx="4684713" cy="1200329"/>
          </a:xfrm>
          <a:prstGeom prst="rect">
            <a:avLst/>
          </a:prstGeom>
          <a:noFill/>
        </p:spPr>
        <p:txBody>
          <a:bodyPr wrap="square" rtlCol="0">
            <a:spAutoFit/>
          </a:bodyPr>
          <a:lstStyle/>
          <a:p>
            <a:r>
              <a:rPr lang="en-US" dirty="0"/>
              <a:t>Secondary Clustering</a:t>
            </a:r>
          </a:p>
          <a:p>
            <a:r>
              <a:rPr lang="en-US" dirty="0"/>
              <a:t>When using quadratic probing sometimes need to probe the same sequence of table cells, not necessarily next to one another</a:t>
            </a:r>
          </a:p>
        </p:txBody>
      </p:sp>
      <p:sp>
        <p:nvSpPr>
          <p:cNvPr id="13" name="Rectangle 12">
            <a:extLst>
              <a:ext uri="{FF2B5EF4-FFF2-40B4-BE49-F238E27FC236}">
                <a16:creationId xmlns:a16="http://schemas.microsoft.com/office/drawing/2014/main" id="{14070D4E-2F49-4679-9B12-97ADE0CC9191}"/>
              </a:ext>
            </a:extLst>
          </p:cNvPr>
          <p:cNvSpPr/>
          <p:nvPr/>
        </p:nvSpPr>
        <p:spPr>
          <a:xfrm>
            <a:off x="794243" y="4296531"/>
            <a:ext cx="4680727" cy="383819"/>
          </a:xfrm>
          <a:prstGeom prst="rect">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EA12B14-FB8E-4AB5-9AF4-BC9B12363C9E}"/>
              </a:ext>
            </a:extLst>
          </p:cNvPr>
          <p:cNvSpPr/>
          <p:nvPr/>
        </p:nvSpPr>
        <p:spPr>
          <a:xfrm>
            <a:off x="794243" y="4670433"/>
            <a:ext cx="4680727" cy="884166"/>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33A5299-C970-474A-8033-A8D557EDED6E}"/>
              </a:ext>
            </a:extLst>
          </p:cNvPr>
          <p:cNvSpPr txBox="1"/>
          <p:nvPr/>
        </p:nvSpPr>
        <p:spPr>
          <a:xfrm>
            <a:off x="10769382" y="62653"/>
            <a:ext cx="1334211" cy="430887"/>
          </a:xfrm>
          <a:prstGeom prst="rect">
            <a:avLst/>
          </a:prstGeom>
          <a:solidFill>
            <a:srgbClr val="4C3282"/>
          </a:solidFill>
        </p:spPr>
        <p:txBody>
          <a:bodyPr wrap="none" rtlCol="0">
            <a:spAutoFit/>
          </a:bodyPr>
          <a:lstStyle/>
          <a:p>
            <a:r>
              <a:rPr lang="en-US" sz="2200" dirty="0">
                <a:solidFill>
                  <a:schemeClr val="bg1"/>
                </a:solidFill>
                <a:latin typeface="Segoe UI Semilight" panose="020B0402040204020203" pitchFamily="34" charset="0"/>
              </a:rPr>
              <a:t>3 Minutes</a:t>
            </a:r>
          </a:p>
        </p:txBody>
      </p:sp>
    </p:spTree>
    <p:extLst>
      <p:ext uri="{BB962C8B-B14F-4D97-AF65-F5344CB8AC3E}">
        <p14:creationId xmlns:p14="http://schemas.microsoft.com/office/powerpoint/2010/main" val="141118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1CC96-8543-44A5-AAC8-E839EB0B2139}"/>
              </a:ext>
            </a:extLst>
          </p:cNvPr>
          <p:cNvSpPr>
            <a:spLocks noGrp="1"/>
          </p:cNvSpPr>
          <p:nvPr>
            <p:ph type="title"/>
          </p:nvPr>
        </p:nvSpPr>
        <p:spPr>
          <a:xfrm>
            <a:off x="575239" y="263276"/>
            <a:ext cx="11187259" cy="1014667"/>
          </a:xfrm>
        </p:spPr>
        <p:txBody>
          <a:bodyPr/>
          <a:lstStyle/>
          <a:p>
            <a:r>
              <a:rPr lang="en-US" dirty="0">
                <a:solidFill>
                  <a:srgbClr val="4C3282"/>
                </a:solidFill>
              </a:rPr>
              <a:t>Probing</a:t>
            </a:r>
          </a:p>
        </p:txBody>
      </p:sp>
      <p:sp>
        <p:nvSpPr>
          <p:cNvPr id="3" name="Content Placeholder 2">
            <a:extLst>
              <a:ext uri="{FF2B5EF4-FFF2-40B4-BE49-F238E27FC236}">
                <a16:creationId xmlns:a16="http://schemas.microsoft.com/office/drawing/2014/main" id="{B1261C94-CFAA-401E-B981-75B80727A88A}"/>
              </a:ext>
            </a:extLst>
          </p:cNvPr>
          <p:cNvSpPr>
            <a:spLocks noGrp="1"/>
          </p:cNvSpPr>
          <p:nvPr>
            <p:ph idx="1"/>
          </p:nvPr>
        </p:nvSpPr>
        <p:spPr/>
        <p:txBody>
          <a:bodyPr/>
          <a:lstStyle/>
          <a:p>
            <a:pPr lvl="1"/>
            <a:r>
              <a:rPr lang="en-US" dirty="0"/>
              <a:t>h(k) = the natural hash </a:t>
            </a:r>
          </a:p>
          <a:p>
            <a:pPr lvl="1"/>
            <a:r>
              <a:rPr lang="en-US" dirty="0"/>
              <a:t>h’(k, </a:t>
            </a:r>
            <a:r>
              <a:rPr lang="en-US" dirty="0" err="1"/>
              <a:t>i</a:t>
            </a:r>
            <a:r>
              <a:rPr lang="en-US" dirty="0"/>
              <a:t>) = resulting hash after probing</a:t>
            </a:r>
          </a:p>
          <a:p>
            <a:pPr lvl="1"/>
            <a:r>
              <a:rPr lang="en-US" dirty="0" err="1"/>
              <a:t>i</a:t>
            </a:r>
            <a:r>
              <a:rPr lang="en-US" dirty="0"/>
              <a:t> = iteration of the probe</a:t>
            </a:r>
          </a:p>
          <a:p>
            <a:pPr lvl="1"/>
            <a:r>
              <a:rPr lang="en-US" dirty="0"/>
              <a:t>T = table size</a:t>
            </a:r>
          </a:p>
          <a:p>
            <a:r>
              <a:rPr lang="en-US" b="1" dirty="0">
                <a:solidFill>
                  <a:srgbClr val="4C3282"/>
                </a:solidFill>
              </a:rPr>
              <a:t>Linear Probing:</a:t>
            </a:r>
          </a:p>
          <a:p>
            <a:r>
              <a:rPr lang="en-US" dirty="0"/>
              <a:t>h’(k, </a:t>
            </a:r>
            <a:r>
              <a:rPr lang="en-US" dirty="0" err="1"/>
              <a:t>i</a:t>
            </a:r>
            <a:r>
              <a:rPr lang="en-US" dirty="0"/>
              <a:t>) = (h(k) + </a:t>
            </a:r>
            <a:r>
              <a:rPr lang="en-US" dirty="0" err="1"/>
              <a:t>i</a:t>
            </a:r>
            <a:r>
              <a:rPr lang="en-US" dirty="0"/>
              <a:t>) % T</a:t>
            </a:r>
          </a:p>
          <a:p>
            <a:r>
              <a:rPr lang="en-US" b="1" dirty="0">
                <a:solidFill>
                  <a:srgbClr val="4C3282"/>
                </a:solidFill>
              </a:rPr>
              <a:t>Quadratic Probing</a:t>
            </a:r>
          </a:p>
          <a:p>
            <a:r>
              <a:rPr lang="en-US" dirty="0"/>
              <a:t>h’(k, </a:t>
            </a:r>
            <a:r>
              <a:rPr lang="en-US" dirty="0" err="1"/>
              <a:t>i</a:t>
            </a:r>
            <a:r>
              <a:rPr lang="en-US" dirty="0"/>
              <a:t>) = (h(k) + i</a:t>
            </a:r>
            <a:r>
              <a:rPr lang="en-US" baseline="30000" dirty="0"/>
              <a:t>2</a:t>
            </a:r>
            <a:r>
              <a:rPr lang="en-US" dirty="0"/>
              <a:t>) % T</a:t>
            </a:r>
          </a:p>
          <a:p>
            <a:endParaRPr lang="en-US" dirty="0"/>
          </a:p>
          <a:p>
            <a:r>
              <a:rPr lang="en-US" dirty="0"/>
              <a:t>For both types there are only O(T) probes available</a:t>
            </a:r>
          </a:p>
          <a:p>
            <a:pPr lvl="1"/>
            <a:r>
              <a:rPr lang="en-US" dirty="0"/>
              <a:t>Can we do better?</a:t>
            </a:r>
          </a:p>
        </p:txBody>
      </p:sp>
      <p:sp>
        <p:nvSpPr>
          <p:cNvPr id="4" name="Footer Placeholder 3">
            <a:extLst>
              <a:ext uri="{FF2B5EF4-FFF2-40B4-BE49-F238E27FC236}">
                <a16:creationId xmlns:a16="http://schemas.microsoft.com/office/drawing/2014/main" id="{247FA8D6-122D-4B68-A43C-078C6A6E8882}"/>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658B0ADE-C911-49F5-AFD9-1C8899772D1A}"/>
              </a:ext>
            </a:extLst>
          </p:cNvPr>
          <p:cNvSpPr>
            <a:spLocks noGrp="1"/>
          </p:cNvSpPr>
          <p:nvPr>
            <p:ph type="sldNum" sz="quarter" idx="12"/>
          </p:nvPr>
        </p:nvSpPr>
        <p:spPr/>
        <p:txBody>
          <a:bodyPr/>
          <a:lstStyle/>
          <a:p>
            <a:fld id="{659665DE-58FC-41F4-AC58-2C90A5E00527}" type="slidenum">
              <a:rPr lang="en-US" smtClean="0"/>
              <a:t>8</a:t>
            </a:fld>
            <a:endParaRPr lang="en-US"/>
          </a:p>
        </p:txBody>
      </p:sp>
    </p:spTree>
    <p:extLst>
      <p:ext uri="{BB962C8B-B14F-4D97-AF65-F5344CB8AC3E}">
        <p14:creationId xmlns:p14="http://schemas.microsoft.com/office/powerpoint/2010/main" val="51698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500"/>
                                        <p:tgtEl>
                                          <p:spTgt spid="3">
                                            <p:txEl>
                                              <p:pRg st="9"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1A4B9-7A12-4173-8E08-74A7858200D4}"/>
              </a:ext>
            </a:extLst>
          </p:cNvPr>
          <p:cNvSpPr>
            <a:spLocks noGrp="1"/>
          </p:cNvSpPr>
          <p:nvPr>
            <p:ph type="title"/>
          </p:nvPr>
        </p:nvSpPr>
        <p:spPr/>
        <p:txBody>
          <a:bodyPr/>
          <a:lstStyle/>
          <a:p>
            <a:r>
              <a:rPr lang="en-US" dirty="0">
                <a:solidFill>
                  <a:srgbClr val="4C3282"/>
                </a:solidFill>
              </a:rPr>
              <a:t>Double Hashing</a:t>
            </a:r>
          </a:p>
        </p:txBody>
      </p:sp>
      <p:sp>
        <p:nvSpPr>
          <p:cNvPr id="3" name="Content Placeholder 2">
            <a:extLst>
              <a:ext uri="{FF2B5EF4-FFF2-40B4-BE49-F238E27FC236}">
                <a16:creationId xmlns:a16="http://schemas.microsoft.com/office/drawing/2014/main" id="{B42902B7-DAFD-4B2E-8A16-C503DAEC194C}"/>
              </a:ext>
            </a:extLst>
          </p:cNvPr>
          <p:cNvSpPr>
            <a:spLocks noGrp="1"/>
          </p:cNvSpPr>
          <p:nvPr>
            <p:ph idx="1"/>
          </p:nvPr>
        </p:nvSpPr>
        <p:spPr/>
        <p:txBody>
          <a:bodyPr>
            <a:normAutofit/>
          </a:bodyPr>
          <a:lstStyle/>
          <a:p>
            <a:r>
              <a:rPr lang="en-US" dirty="0"/>
              <a:t>Probing causes us to check the same indices over and over- can we check different ones instead?</a:t>
            </a:r>
          </a:p>
          <a:p>
            <a:endParaRPr lang="en-US" dirty="0"/>
          </a:p>
          <a:p>
            <a:r>
              <a:rPr lang="en-US" dirty="0"/>
              <a:t>Use a second hash function!</a:t>
            </a:r>
          </a:p>
          <a:p>
            <a:r>
              <a:rPr lang="en-US" dirty="0"/>
              <a:t>h’(k, </a:t>
            </a:r>
            <a:r>
              <a:rPr lang="en-US" dirty="0" err="1"/>
              <a:t>i</a:t>
            </a:r>
            <a:r>
              <a:rPr lang="en-US" dirty="0"/>
              <a:t>) = (h(k) + </a:t>
            </a:r>
            <a:r>
              <a:rPr lang="en-US" dirty="0" err="1"/>
              <a:t>i</a:t>
            </a:r>
            <a:r>
              <a:rPr lang="en-US" dirty="0"/>
              <a:t> * g(k)) % T</a:t>
            </a:r>
          </a:p>
          <a:p>
            <a:endParaRPr lang="en-US" dirty="0"/>
          </a:p>
          <a:p>
            <a:pPr>
              <a:spcBef>
                <a:spcPts val="200"/>
              </a:spcBef>
            </a:pPr>
            <a:r>
              <a:rPr lang="en-US" dirty="0">
                <a:latin typeface="Courier New" panose="02070309020205020404" pitchFamily="49" charset="0"/>
                <a:cs typeface="Courier New" panose="02070309020205020404" pitchFamily="49" charset="0"/>
              </a:rPr>
              <a:t>public int </a:t>
            </a:r>
            <a:r>
              <a:rPr lang="en-US" dirty="0" err="1">
                <a:latin typeface="Courier New" panose="02070309020205020404" pitchFamily="49" charset="0"/>
                <a:cs typeface="Courier New" panose="02070309020205020404" pitchFamily="49" charset="0"/>
              </a:rPr>
              <a:t>hashFunction</a:t>
            </a:r>
            <a:r>
              <a:rPr lang="en-US" dirty="0">
                <a:latin typeface="Courier New" panose="02070309020205020404" pitchFamily="49" charset="0"/>
                <a:cs typeface="Courier New" panose="02070309020205020404" pitchFamily="49" charset="0"/>
              </a:rPr>
              <a:t>(String s)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this.getHash</a:t>
            </a:r>
            <a:r>
              <a:rPr lang="en-US" dirty="0">
                <a:latin typeface="Courier New" panose="02070309020205020404" pitchFamily="49" charset="0"/>
                <a:cs typeface="Courier New" panose="02070309020205020404" pitchFamily="49" charset="0"/>
              </a:rPr>
              <a:t>(s);</a:t>
            </a:r>
          </a:p>
          <a:p>
            <a:pPr>
              <a:spcBef>
                <a:spcPts val="200"/>
              </a:spcBef>
            </a:pPr>
            <a:r>
              <a:rPr lang="en-US" dirty="0">
                <a:latin typeface="Courier New" panose="02070309020205020404" pitchFamily="49" charset="0"/>
                <a:cs typeface="Courier New" panose="02070309020205020404" pitchFamily="49" charset="0"/>
              </a:rPr>
              <a:t>   if(natural hash in use) {</a:t>
            </a:r>
          </a:p>
          <a:p>
            <a:pPr>
              <a:spcBef>
                <a:spcPts val="200"/>
              </a:spcBef>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1;</a:t>
            </a:r>
          </a:p>
          <a:p>
            <a:pPr>
              <a:spcBef>
                <a:spcPts val="200"/>
              </a:spcBef>
            </a:pPr>
            <a:r>
              <a:rPr lang="en-US" dirty="0">
                <a:latin typeface="Courier New" panose="02070309020205020404" pitchFamily="49" charset="0"/>
                <a:cs typeface="Courier New" panose="02070309020205020404" pitchFamily="49" charset="0"/>
              </a:rPr>
              <a:t>      while (index in use) {</a:t>
            </a:r>
          </a:p>
          <a:p>
            <a:pPr>
              <a:spcBef>
                <a:spcPts val="200"/>
              </a:spcBef>
            </a:pPr>
            <a:r>
              <a:rPr lang="en-US" dirty="0">
                <a:latin typeface="Courier New" panose="02070309020205020404" pitchFamily="49" charset="0"/>
                <a:cs typeface="Courier New" panose="02070309020205020404" pitchFamily="49" charset="0"/>
              </a:rPr>
              <a:t>         try (</a:t>
            </a:r>
            <a:r>
              <a:rPr lang="en-US" dirty="0" err="1">
                <a:latin typeface="Courier New" panose="02070309020205020404" pitchFamily="49" charset="0"/>
                <a:cs typeface="Courier New" panose="02070309020205020404" pitchFamily="49" charset="0"/>
              </a:rPr>
              <a:t>naturalHash</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jump_Hash</a:t>
            </a:r>
            <a:r>
              <a:rPr lang="en-US" dirty="0">
                <a:latin typeface="Courier New" panose="02070309020205020404" pitchFamily="49" charset="0"/>
                <a:cs typeface="Courier New" panose="02070309020205020404" pitchFamily="49" charset="0"/>
              </a:rPr>
              <a:t>(key));</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D1A9755F-0635-4C26-910C-70725648F08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331EB03-97FE-4AB6-AA86-DA3FC80A0649}"/>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6" name="TextBox 5">
            <a:extLst>
              <a:ext uri="{FF2B5EF4-FFF2-40B4-BE49-F238E27FC236}">
                <a16:creationId xmlns:a16="http://schemas.microsoft.com/office/drawing/2014/main" id="{B16F3E59-31B4-40C4-A8A6-627B6FA2C753}"/>
              </a:ext>
            </a:extLst>
          </p:cNvPr>
          <p:cNvSpPr txBox="1"/>
          <p:nvPr/>
        </p:nvSpPr>
        <p:spPr>
          <a:xfrm>
            <a:off x="4100945" y="3059668"/>
            <a:ext cx="5729902" cy="369332"/>
          </a:xfrm>
          <a:prstGeom prst="rect">
            <a:avLst/>
          </a:prstGeom>
          <a:noFill/>
        </p:spPr>
        <p:txBody>
          <a:bodyPr wrap="none" rtlCol="0">
            <a:spAutoFit/>
          </a:bodyPr>
          <a:lstStyle/>
          <a:p>
            <a:r>
              <a:rPr lang="en-US" dirty="0">
                <a:solidFill>
                  <a:srgbClr val="4C3282"/>
                </a:solidFill>
              </a:rPr>
              <a:t>&lt;- Most effective if g(k) returns value prime to table size</a:t>
            </a:r>
          </a:p>
        </p:txBody>
      </p:sp>
    </p:spTree>
    <p:extLst>
      <p:ext uri="{BB962C8B-B14F-4D97-AF65-F5344CB8AC3E}">
        <p14:creationId xmlns:p14="http://schemas.microsoft.com/office/powerpoint/2010/main" val="3620357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5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500"/>
                                        <p:tgtEl>
                                          <p:spTgt spid="3">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4729</TotalTime>
  <Words>3334</Words>
  <Application>Microsoft Macintosh PowerPoint</Application>
  <PresentationFormat>Widescreen</PresentationFormat>
  <Paragraphs>671</Paragraphs>
  <Slides>27</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Calibri</vt:lpstr>
      <vt:lpstr>Cambria Math</vt:lpstr>
      <vt:lpstr>Courier New</vt:lpstr>
      <vt:lpstr>Segoe UI</vt:lpstr>
      <vt:lpstr>Segoe UI Historic</vt:lpstr>
      <vt:lpstr>Segoe UI Light</vt:lpstr>
      <vt:lpstr>Segoe UI Semibold</vt:lpstr>
      <vt:lpstr>Segoe UI Semilight</vt:lpstr>
      <vt:lpstr>Tahoma</vt:lpstr>
      <vt:lpstr>Tw Cen MT</vt:lpstr>
      <vt:lpstr>Wingdings 3</vt:lpstr>
      <vt:lpstr>Integral</vt:lpstr>
      <vt:lpstr>Lecture 12: Hash Open Indexing</vt:lpstr>
      <vt:lpstr>Linear Probing</vt:lpstr>
      <vt:lpstr>Administrivia</vt:lpstr>
      <vt:lpstr>Runtime</vt:lpstr>
      <vt:lpstr>Can we do better?</vt:lpstr>
      <vt:lpstr>Quadratic Probing</vt:lpstr>
      <vt:lpstr>Secondary Clustering</vt:lpstr>
      <vt:lpstr>Probing</vt:lpstr>
      <vt:lpstr>Double Hashing</vt:lpstr>
      <vt:lpstr>Second Hash Function</vt:lpstr>
      <vt:lpstr>Resizing</vt:lpstr>
      <vt:lpstr>Separate chaining: Running Times</vt:lpstr>
      <vt:lpstr>Linear probing: Average-case insert </vt:lpstr>
      <vt:lpstr>Summary</vt:lpstr>
      <vt:lpstr>Summary</vt:lpstr>
      <vt:lpstr>Other applications of hashing</vt:lpstr>
      <vt:lpstr>Wrap Up</vt:lpstr>
      <vt:lpstr>ADT Review</vt:lpstr>
      <vt:lpstr>List ADT</vt:lpstr>
      <vt:lpstr>Stack ADT</vt:lpstr>
      <vt:lpstr>Queue ADT</vt:lpstr>
      <vt:lpstr>Map/Dictionary ADT</vt:lpstr>
      <vt:lpstr>Binary Search Trees</vt:lpstr>
      <vt:lpstr>Meet AVL Trees</vt:lpstr>
      <vt:lpstr>How long does AVL insert take?</vt:lpstr>
      <vt:lpstr>Review: Dictionaries</vt:lpstr>
      <vt:lpstr>Hashing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29</cp:revision>
  <dcterms:created xsi:type="dcterms:W3CDTF">2018-03-22T00:41:11Z</dcterms:created>
  <dcterms:modified xsi:type="dcterms:W3CDTF">2019-04-29T16:43:19Z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