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57" r:id="rId3"/>
    <p:sldId id="438" r:id="rId4"/>
    <p:sldId id="437" r:id="rId5"/>
    <p:sldId id="432" r:id="rId6"/>
    <p:sldId id="433" r:id="rId7"/>
    <p:sldId id="434" r:id="rId8"/>
    <p:sldId id="435" r:id="rId9"/>
    <p:sldId id="264" r:id="rId10"/>
    <p:sldId id="265" r:id="rId11"/>
    <p:sldId id="266" r:id="rId12"/>
    <p:sldId id="267" r:id="rId13"/>
    <p:sldId id="268" r:id="rId14"/>
    <p:sldId id="269" r:id="rId15"/>
    <p:sldId id="270" r:id="rId16"/>
    <p:sldId id="271" r:id="rId17"/>
    <p:sldId id="272" r:id="rId18"/>
    <p:sldId id="273" r:id="rId19"/>
    <p:sldId id="274" r:id="rId20"/>
    <p:sldId id="278" r:id="rId21"/>
    <p:sldId id="424" r:id="rId22"/>
    <p:sldId id="428" r:id="rId23"/>
    <p:sldId id="275" r:id="rId24"/>
    <p:sldId id="429" r:id="rId25"/>
    <p:sldId id="430" r:id="rId26"/>
    <p:sldId id="431" r:id="rId27"/>
    <p:sldId id="276"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3282"/>
    <a:srgbClr val="056613"/>
    <a:srgbClr val="B6A479"/>
    <a:srgbClr val="D8D8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88" autoAdjust="0"/>
    <p:restoredTop sz="94660"/>
  </p:normalViewPr>
  <p:slideViewPr>
    <p:cSldViewPr snapToGrid="0">
      <p:cViewPr varScale="1">
        <p:scale>
          <a:sx n="93" d="100"/>
          <a:sy n="93" d="100"/>
        </p:scale>
        <p:origin x="832"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3A2DB0-ED42-4BA9-97D4-3103DF415320}" type="datetimeFigureOut">
              <a:rPr lang="en-US" smtClean="0"/>
              <a:t>4/26/19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B336D0-BB87-4158-9DDA-BA914A234D18}" type="slidenum">
              <a:rPr lang="en-US" smtClean="0"/>
              <a:t>‹#›</a:t>
            </a:fld>
            <a:endParaRPr lang="en-US"/>
          </a:p>
        </p:txBody>
      </p:sp>
    </p:spTree>
    <p:extLst>
      <p:ext uri="{BB962C8B-B14F-4D97-AF65-F5344CB8AC3E}">
        <p14:creationId xmlns:p14="http://schemas.microsoft.com/office/powerpoint/2010/main" val="593509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1</a:t>
            </a:fld>
            <a:endParaRPr lang="en-US"/>
          </a:p>
        </p:txBody>
      </p:sp>
    </p:spTree>
    <p:extLst>
      <p:ext uri="{BB962C8B-B14F-4D97-AF65-F5344CB8AC3E}">
        <p14:creationId xmlns:p14="http://schemas.microsoft.com/office/powerpoint/2010/main" val="3483375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12</a:t>
            </a:fld>
            <a:endParaRPr lang="en-US"/>
          </a:p>
        </p:txBody>
      </p:sp>
    </p:spTree>
    <p:extLst>
      <p:ext uri="{BB962C8B-B14F-4D97-AF65-F5344CB8AC3E}">
        <p14:creationId xmlns:p14="http://schemas.microsoft.com/office/powerpoint/2010/main" val="1892004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13</a:t>
            </a:fld>
            <a:endParaRPr lang="en-US"/>
          </a:p>
        </p:txBody>
      </p:sp>
    </p:spTree>
    <p:extLst>
      <p:ext uri="{BB962C8B-B14F-4D97-AF65-F5344CB8AC3E}">
        <p14:creationId xmlns:p14="http://schemas.microsoft.com/office/powerpoint/2010/main" val="2352435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14</a:t>
            </a:fld>
            <a:endParaRPr lang="en-US"/>
          </a:p>
        </p:txBody>
      </p:sp>
    </p:spTree>
    <p:extLst>
      <p:ext uri="{BB962C8B-B14F-4D97-AF65-F5344CB8AC3E}">
        <p14:creationId xmlns:p14="http://schemas.microsoft.com/office/powerpoint/2010/main" val="3322400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15</a:t>
            </a:fld>
            <a:endParaRPr lang="en-US"/>
          </a:p>
        </p:txBody>
      </p:sp>
    </p:spTree>
    <p:extLst>
      <p:ext uri="{BB962C8B-B14F-4D97-AF65-F5344CB8AC3E}">
        <p14:creationId xmlns:p14="http://schemas.microsoft.com/office/powerpoint/2010/main" val="42933209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16</a:t>
            </a:fld>
            <a:endParaRPr lang="en-US"/>
          </a:p>
        </p:txBody>
      </p:sp>
    </p:spTree>
    <p:extLst>
      <p:ext uri="{BB962C8B-B14F-4D97-AF65-F5344CB8AC3E}">
        <p14:creationId xmlns:p14="http://schemas.microsoft.com/office/powerpoint/2010/main" val="4782002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17</a:t>
            </a:fld>
            <a:endParaRPr lang="en-US"/>
          </a:p>
        </p:txBody>
      </p:sp>
    </p:spTree>
    <p:extLst>
      <p:ext uri="{BB962C8B-B14F-4D97-AF65-F5344CB8AC3E}">
        <p14:creationId xmlns:p14="http://schemas.microsoft.com/office/powerpoint/2010/main" val="18907126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18</a:t>
            </a:fld>
            <a:endParaRPr lang="en-US"/>
          </a:p>
        </p:txBody>
      </p:sp>
    </p:spTree>
    <p:extLst>
      <p:ext uri="{BB962C8B-B14F-4D97-AF65-F5344CB8AC3E}">
        <p14:creationId xmlns:p14="http://schemas.microsoft.com/office/powerpoint/2010/main" val="40810511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19</a:t>
            </a:fld>
            <a:endParaRPr lang="en-US"/>
          </a:p>
        </p:txBody>
      </p:sp>
    </p:spTree>
    <p:extLst>
      <p:ext uri="{BB962C8B-B14F-4D97-AF65-F5344CB8AC3E}">
        <p14:creationId xmlns:p14="http://schemas.microsoft.com/office/powerpoint/2010/main" val="26910622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23</a:t>
            </a:fld>
            <a:endParaRPr lang="en-US"/>
          </a:p>
        </p:txBody>
      </p:sp>
    </p:spTree>
    <p:extLst>
      <p:ext uri="{BB962C8B-B14F-4D97-AF65-F5344CB8AC3E}">
        <p14:creationId xmlns:p14="http://schemas.microsoft.com/office/powerpoint/2010/main" val="10520919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27</a:t>
            </a:fld>
            <a:endParaRPr lang="en-US"/>
          </a:p>
        </p:txBody>
      </p:sp>
    </p:spTree>
    <p:extLst>
      <p:ext uri="{BB962C8B-B14F-4D97-AF65-F5344CB8AC3E}">
        <p14:creationId xmlns:p14="http://schemas.microsoft.com/office/powerpoint/2010/main" val="1249698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2</a:t>
            </a:fld>
            <a:endParaRPr lang="en-US"/>
          </a:p>
        </p:txBody>
      </p:sp>
    </p:spTree>
    <p:extLst>
      <p:ext uri="{BB962C8B-B14F-4D97-AF65-F5344CB8AC3E}">
        <p14:creationId xmlns:p14="http://schemas.microsoft.com/office/powerpoint/2010/main" val="4126340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5</a:t>
            </a:fld>
            <a:endParaRPr lang="en-US"/>
          </a:p>
        </p:txBody>
      </p:sp>
    </p:spTree>
    <p:extLst>
      <p:ext uri="{BB962C8B-B14F-4D97-AF65-F5344CB8AC3E}">
        <p14:creationId xmlns:p14="http://schemas.microsoft.com/office/powerpoint/2010/main" val="1591376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6</a:t>
            </a:fld>
            <a:endParaRPr lang="en-US"/>
          </a:p>
        </p:txBody>
      </p:sp>
    </p:spTree>
    <p:extLst>
      <p:ext uri="{BB962C8B-B14F-4D97-AF65-F5344CB8AC3E}">
        <p14:creationId xmlns:p14="http://schemas.microsoft.com/office/powerpoint/2010/main" val="583082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7</a:t>
            </a:fld>
            <a:endParaRPr lang="en-US"/>
          </a:p>
        </p:txBody>
      </p:sp>
    </p:spTree>
    <p:extLst>
      <p:ext uri="{BB962C8B-B14F-4D97-AF65-F5344CB8AC3E}">
        <p14:creationId xmlns:p14="http://schemas.microsoft.com/office/powerpoint/2010/main" val="2635015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8</a:t>
            </a:fld>
            <a:endParaRPr lang="en-US"/>
          </a:p>
        </p:txBody>
      </p:sp>
    </p:spTree>
    <p:extLst>
      <p:ext uri="{BB962C8B-B14F-4D97-AF65-F5344CB8AC3E}">
        <p14:creationId xmlns:p14="http://schemas.microsoft.com/office/powerpoint/2010/main" val="1033625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9</a:t>
            </a:fld>
            <a:endParaRPr lang="en-US"/>
          </a:p>
        </p:txBody>
      </p:sp>
    </p:spTree>
    <p:extLst>
      <p:ext uri="{BB962C8B-B14F-4D97-AF65-F5344CB8AC3E}">
        <p14:creationId xmlns:p14="http://schemas.microsoft.com/office/powerpoint/2010/main" val="681381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10</a:t>
            </a:fld>
            <a:endParaRPr lang="en-US"/>
          </a:p>
        </p:txBody>
      </p:sp>
    </p:spTree>
    <p:extLst>
      <p:ext uri="{BB962C8B-B14F-4D97-AF65-F5344CB8AC3E}">
        <p14:creationId xmlns:p14="http://schemas.microsoft.com/office/powerpoint/2010/main" val="4173344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11</a:t>
            </a:fld>
            <a:endParaRPr lang="en-US"/>
          </a:p>
        </p:txBody>
      </p:sp>
    </p:spTree>
    <p:extLst>
      <p:ext uri="{BB962C8B-B14F-4D97-AF65-F5344CB8AC3E}">
        <p14:creationId xmlns:p14="http://schemas.microsoft.com/office/powerpoint/2010/main" val="19472639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B5EC2F33-17DA-436E-A851-E42A0D33E292}" type="datetime1">
              <a:rPr lang="en-US" smtClean="0"/>
              <a:t>4/26/19</a:t>
            </a:fld>
            <a:endParaRPr lang="en-US"/>
          </a:p>
        </p:txBody>
      </p:sp>
      <p:sp>
        <p:nvSpPr>
          <p:cNvPr id="5" name="Footer Placeholder 4"/>
          <p:cNvSpPr>
            <a:spLocks noGrp="1"/>
          </p:cNvSpPr>
          <p:nvPr>
            <p:ph type="ftr" sz="quarter" idx="11"/>
          </p:nvPr>
        </p:nvSpPr>
        <p:spPr/>
        <p:txBody>
          <a:bodyPr/>
          <a:lstStyle/>
          <a:p>
            <a:r>
              <a:rPr lang="en-US"/>
              <a:t>CSE 373 SP 18 - Kasey Champion</a:t>
            </a:r>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1028" name="Picture 4" descr="Cherry blossoms on Grant Lane">
            <a:extLst>
              <a:ext uri="{FF2B5EF4-FFF2-40B4-BE49-F238E27FC236}">
                <a16:creationId xmlns:a16="http://schemas.microsoft.com/office/drawing/2014/main" id="{E196A663-22E9-46AF-AE76-3031B2F2C7B5}"/>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0034" b="13442"/>
          <a:stretch/>
        </p:blipFill>
        <p:spPr bwMode="auto">
          <a:xfrm>
            <a:off x="-3" y="-1"/>
            <a:ext cx="12192002" cy="4594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505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userDrawn="1"/>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20B1D116-9EEC-4608-812B-930500586DFA}" type="datetime1">
              <a:rPr lang="en-US" smtClean="0"/>
              <a:t>4/26/19</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r>
              <a:rPr lang="en-US"/>
              <a:t>CSE 373 SP 18 - Kasey Champion</a:t>
            </a:r>
            <a:endParaRPr lang="en-US" dirty="0"/>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659665DE-58FC-41F4-AC58-2C90A5E00527}" type="slidenum">
              <a:rPr lang="en-US" smtClean="0"/>
              <a:pPr/>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userDrawn="1"/>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dirty="0"/>
              <a:t>Click to edit Master title style</a:t>
            </a:r>
          </a:p>
        </p:txBody>
      </p:sp>
      <p:grpSp>
        <p:nvGrpSpPr>
          <p:cNvPr id="13" name="Group 12">
            <a:extLst>
              <a:ext uri="{FF2B5EF4-FFF2-40B4-BE49-F238E27FC236}">
                <a16:creationId xmlns:a16="http://schemas.microsoft.com/office/drawing/2014/main" id="{FB754F48-B758-43EB-980F-1E2884C8E2A7}"/>
              </a:ext>
            </a:extLst>
          </p:cNvPr>
          <p:cNvGrpSpPr/>
          <p:nvPr userDrawn="1"/>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lvl1pPr marL="91440" indent="-91440">
              <a:buClr>
                <a:srgbClr val="4C3282"/>
              </a:buClr>
              <a:buFont typeface="Segoe UI Semilight" panose="020B0402040204020203" pitchFamily="34" charset="0"/>
              <a:buChar char="-"/>
              <a:defRPr/>
            </a:lvl1pPr>
            <a:lvl2pPr>
              <a:buClr>
                <a:srgbClr val="4C3282"/>
              </a:buClr>
              <a:defRPr/>
            </a:lvl2pPr>
            <a:lvl3pPr>
              <a:buClr>
                <a:srgbClr val="4C3282"/>
              </a:buClr>
              <a:defRPr/>
            </a:lvl3pPr>
            <a:lvl4pPr>
              <a:buClr>
                <a:srgbClr val="4C3282"/>
              </a:buClr>
              <a:defRPr/>
            </a:lvl4pPr>
            <a:lvl5pPr>
              <a:buClr>
                <a:srgbClr val="4C3282"/>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62775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userDrawn="1"/>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20B1D116-9EEC-4608-812B-930500586DFA}" type="datetime1">
              <a:rPr lang="en-US" smtClean="0"/>
              <a:t>4/26/19</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r>
              <a:rPr lang="en-US"/>
              <a:t>CSE 373 SP 18 - Kasey Champion</a:t>
            </a:r>
            <a:endParaRPr lang="en-US" dirty="0"/>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659665DE-58FC-41F4-AC58-2C90A5E00527}" type="slidenum">
              <a:rPr lang="en-US" smtClean="0"/>
              <a:pPr/>
              <a:t>‹#›</a:t>
            </a:fld>
            <a:endParaRPr lang="en-US"/>
          </a:p>
        </p:txBody>
      </p:sp>
      <p:sp>
        <p:nvSpPr>
          <p:cNvPr id="7" name="Oval 6">
            <a:extLst>
              <a:ext uri="{FF2B5EF4-FFF2-40B4-BE49-F238E27FC236}">
                <a16:creationId xmlns:a16="http://schemas.microsoft.com/office/drawing/2014/main" id="{886714E5-EBF9-4569-A5F7-79EC8ADBC566}"/>
              </a:ext>
            </a:extLst>
          </p:cNvPr>
          <p:cNvSpPr/>
          <p:nvPr userDrawn="1"/>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userDrawn="1"/>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userDrawn="1"/>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970505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CC2204-D29B-4470-B3F3-74BB4720C8BD}" type="datetime1">
              <a:rPr lang="en-US" smtClean="0"/>
              <a:t>4/26/19</a:t>
            </a:fld>
            <a:endParaRPr lang="en-US"/>
          </a:p>
        </p:txBody>
      </p:sp>
      <p:sp>
        <p:nvSpPr>
          <p:cNvPr id="5" name="Footer Placeholder 4"/>
          <p:cNvSpPr>
            <a:spLocks noGrp="1"/>
          </p:cNvSpPr>
          <p:nvPr>
            <p:ph type="ftr" sz="quarter" idx="11"/>
          </p:nvPr>
        </p:nvSpPr>
        <p:spPr/>
        <p:txBody>
          <a:bodyPr/>
          <a:lstStyle/>
          <a:p>
            <a:r>
              <a:rPr lang="en-US"/>
              <a:t>CSE 373 SP 18 - Kasey Champion</a:t>
            </a:r>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spTree>
    <p:extLst>
      <p:ext uri="{BB962C8B-B14F-4D97-AF65-F5344CB8AC3E}">
        <p14:creationId xmlns:p14="http://schemas.microsoft.com/office/powerpoint/2010/main" val="1650391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677A1C4-F49F-4502-B33D-B8ED0A36CCF4}" type="datetime1">
              <a:rPr lang="en-US" smtClean="0"/>
              <a:t>4/26/19</a:t>
            </a:fld>
            <a:endParaRPr lang="en-US"/>
          </a:p>
        </p:txBody>
      </p:sp>
      <p:sp>
        <p:nvSpPr>
          <p:cNvPr id="5" name="Footer Placeholder 4"/>
          <p:cNvSpPr>
            <a:spLocks noGrp="1"/>
          </p:cNvSpPr>
          <p:nvPr>
            <p:ph type="ftr" sz="quarter" idx="11"/>
          </p:nvPr>
        </p:nvSpPr>
        <p:spPr/>
        <p:txBody>
          <a:bodyPr/>
          <a:lstStyle/>
          <a:p>
            <a:r>
              <a:rPr lang="en-US"/>
              <a:t>CSE 373 SP 18 - Kasey Champion</a:t>
            </a:r>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576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4620" y="1512985"/>
            <a:ext cx="5397689" cy="4796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809" y="1512984"/>
            <a:ext cx="5397689" cy="4796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82562C-2DAC-44DC-8D70-6EE9220D4C24}" type="datetime1">
              <a:rPr lang="en-US" smtClean="0"/>
              <a:t>4/26/19</a:t>
            </a:fld>
            <a:endParaRPr lang="en-US"/>
          </a:p>
        </p:txBody>
      </p:sp>
      <p:sp>
        <p:nvSpPr>
          <p:cNvPr id="6" name="Footer Placeholder 5"/>
          <p:cNvSpPr>
            <a:spLocks noGrp="1"/>
          </p:cNvSpPr>
          <p:nvPr>
            <p:ph type="ftr" sz="quarter" idx="11"/>
          </p:nvPr>
        </p:nvSpPr>
        <p:spPr/>
        <p:txBody>
          <a:bodyPr/>
          <a:lstStyle/>
          <a:p>
            <a:r>
              <a:rPr lang="en-US"/>
              <a:t>CSE 373 SP 18 - Kasey Champion</a:t>
            </a:r>
          </a:p>
        </p:txBody>
      </p:sp>
      <p:sp>
        <p:nvSpPr>
          <p:cNvPr id="7" name="Slide Number Placeholder 6"/>
          <p:cNvSpPr>
            <a:spLocks noGrp="1"/>
          </p:cNvSpPr>
          <p:nvPr>
            <p:ph type="sldNum" sz="quarter" idx="12"/>
          </p:nvPr>
        </p:nvSpPr>
        <p:spPr/>
        <p:txBody>
          <a:bodyPr/>
          <a:lstStyle/>
          <a:p>
            <a:fld id="{659665DE-58FC-41F4-AC58-2C90A5E00527}"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876663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rmAutofit/>
          </a:bodyPr>
          <a:lstStyle>
            <a:lvl1pPr marL="0" indent="0">
              <a:spcBef>
                <a:spcPts val="0"/>
              </a:spcBef>
              <a:spcAft>
                <a:spcPts val="0"/>
              </a:spcAft>
              <a:buNone/>
              <a:defRPr lang="en-US" sz="1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dirty="0"/>
              <a:t>Edit Master text styles</a:t>
            </a:r>
          </a:p>
        </p:txBody>
      </p:sp>
      <p:sp>
        <p:nvSpPr>
          <p:cNvPr id="7" name="Date Placeholder 6"/>
          <p:cNvSpPr>
            <a:spLocks noGrp="1"/>
          </p:cNvSpPr>
          <p:nvPr>
            <p:ph type="dt" sz="half" idx="10"/>
          </p:nvPr>
        </p:nvSpPr>
        <p:spPr/>
        <p:txBody>
          <a:bodyPr/>
          <a:lstStyle/>
          <a:p>
            <a:fld id="{A37AD04B-10FF-4801-A134-D6688E0221BA}" type="datetime1">
              <a:rPr lang="en-US" smtClean="0"/>
              <a:t>4/26/19</a:t>
            </a:fld>
            <a:endParaRPr lang="en-US"/>
          </a:p>
        </p:txBody>
      </p:sp>
      <p:sp>
        <p:nvSpPr>
          <p:cNvPr id="8" name="Footer Placeholder 7"/>
          <p:cNvSpPr>
            <a:spLocks noGrp="1"/>
          </p:cNvSpPr>
          <p:nvPr>
            <p:ph type="ftr" sz="quarter" idx="11"/>
          </p:nvPr>
        </p:nvSpPr>
        <p:spPr/>
        <p:txBody>
          <a:bodyPr/>
          <a:lstStyle/>
          <a:p>
            <a:r>
              <a:rPr lang="en-US"/>
              <a:t>CSE 373 SP 18 - Kasey Champion</a:t>
            </a:r>
          </a:p>
        </p:txBody>
      </p:sp>
      <p:sp>
        <p:nvSpPr>
          <p:cNvPr id="9" name="Slide Number Placeholder 8"/>
          <p:cNvSpPr>
            <a:spLocks noGrp="1"/>
          </p:cNvSpPr>
          <p:nvPr>
            <p:ph type="sldNum" sz="quarter" idx="12"/>
          </p:nvPr>
        </p:nvSpPr>
        <p:spPr/>
        <p:txBody>
          <a:bodyPr/>
          <a:lstStyle/>
          <a:p>
            <a:fld id="{659665DE-58FC-41F4-AC58-2C90A5E00527}"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p:nvPr>
        </p:nvSpPr>
        <p:spPr>
          <a:xfrm>
            <a:off x="584218" y="2096446"/>
            <a:ext cx="5397689" cy="43304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rmAutofit/>
          </a:bodyPr>
          <a:lstStyle>
            <a:lvl1pPr marL="0" indent="0">
              <a:spcBef>
                <a:spcPts val="0"/>
              </a:spcBef>
              <a:spcAft>
                <a:spcPts val="0"/>
              </a:spcAft>
              <a:buNone/>
              <a:defRPr lang="en-US" sz="1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dirty="0"/>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p:nvPr>
        </p:nvSpPr>
        <p:spPr>
          <a:xfrm>
            <a:off x="6364809" y="2096446"/>
            <a:ext cx="5397689" cy="43304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40103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7EC20A-4AF7-4E30-ADB3-371D26C74958}" type="datetime1">
              <a:rPr lang="en-US" smtClean="0"/>
              <a:t>4/26/19</a:t>
            </a:fld>
            <a:endParaRPr lang="en-US"/>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a:t>
            </a:fld>
            <a:endParaRPr lang="en-US"/>
          </a:p>
        </p:txBody>
      </p:sp>
    </p:spTree>
    <p:extLst>
      <p:ext uri="{BB962C8B-B14F-4D97-AF65-F5344CB8AC3E}">
        <p14:creationId xmlns:p14="http://schemas.microsoft.com/office/powerpoint/2010/main" val="875337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1216E4-2A0B-4B27-A3A8-D1D355A92CC7}" type="datetime1">
              <a:rPr lang="en-US" smtClean="0"/>
              <a:t>4/26/19</a:t>
            </a:fld>
            <a:endParaRPr lang="en-US"/>
          </a:p>
        </p:txBody>
      </p:sp>
      <p:sp>
        <p:nvSpPr>
          <p:cNvPr id="3" name="Footer Placeholder 2"/>
          <p:cNvSpPr>
            <a:spLocks noGrp="1"/>
          </p:cNvSpPr>
          <p:nvPr>
            <p:ph type="ftr" sz="quarter" idx="11"/>
          </p:nvPr>
        </p:nvSpPr>
        <p:spPr/>
        <p:txBody>
          <a:bodyPr/>
          <a:lstStyle/>
          <a:p>
            <a:r>
              <a:rPr lang="en-US"/>
              <a:t>CSE 373 SP 18 - Kasey Champion</a:t>
            </a:r>
          </a:p>
        </p:txBody>
      </p:sp>
      <p:sp>
        <p:nvSpPr>
          <p:cNvPr id="4" name="Slide Number Placeholder 3"/>
          <p:cNvSpPr>
            <a:spLocks noGrp="1"/>
          </p:cNvSpPr>
          <p:nvPr>
            <p:ph type="sldNum" sz="quarter" idx="12"/>
          </p:nvPr>
        </p:nvSpPr>
        <p:spPr/>
        <p:txBody>
          <a:bodyPr/>
          <a:lstStyle/>
          <a:p>
            <a:fld id="{659665DE-58FC-41F4-AC58-2C90A5E00527}" type="slidenum">
              <a:rPr lang="en-US" smtClean="0"/>
              <a:t>‹#›</a:t>
            </a:fld>
            <a:endParaRPr lang="en-US"/>
          </a:p>
        </p:txBody>
      </p:sp>
    </p:spTree>
    <p:extLst>
      <p:ext uri="{BB962C8B-B14F-4D97-AF65-F5344CB8AC3E}">
        <p14:creationId xmlns:p14="http://schemas.microsoft.com/office/powerpoint/2010/main" val="251561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FF2EE2-AF54-4C36-93AD-A5D9C8C4F0E5}" type="datetime1">
              <a:rPr lang="en-US" smtClean="0"/>
              <a:t>4/26/19</a:t>
            </a:fld>
            <a:endParaRPr lang="en-US"/>
          </a:p>
        </p:txBody>
      </p:sp>
      <p:sp>
        <p:nvSpPr>
          <p:cNvPr id="6" name="Footer Placeholder 5"/>
          <p:cNvSpPr>
            <a:spLocks noGrp="1"/>
          </p:cNvSpPr>
          <p:nvPr>
            <p:ph type="ftr" sz="quarter" idx="11"/>
          </p:nvPr>
        </p:nvSpPr>
        <p:spPr/>
        <p:txBody>
          <a:bodyPr/>
          <a:lstStyle/>
          <a:p>
            <a:r>
              <a:rPr lang="en-US"/>
              <a:t>CSE 373 SP 18 - Kasey Champion</a:t>
            </a:r>
          </a:p>
        </p:txBody>
      </p:sp>
      <p:sp>
        <p:nvSpPr>
          <p:cNvPr id="7" name="Slide Number Placeholder 6"/>
          <p:cNvSpPr>
            <a:spLocks noGrp="1"/>
          </p:cNvSpPr>
          <p:nvPr>
            <p:ph type="sldNum" sz="quarter" idx="12"/>
          </p:nvPr>
        </p:nvSpPr>
        <p:spPr/>
        <p:txBody>
          <a:bodyPr/>
          <a:lstStyle/>
          <a:p>
            <a:fld id="{659665DE-58FC-41F4-AC58-2C90A5E0052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7797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20B1D116-9EEC-4608-812B-930500586DFA}" type="datetime1">
              <a:rPr lang="en-US" smtClean="0"/>
              <a:t>4/26/19</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r>
              <a:rPr lang="en-US"/>
              <a:t>CSE 373 SP 18 - Kasey Champion</a:t>
            </a:r>
            <a:endParaRPr lang="en-US" dirty="0"/>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659665DE-58FC-41F4-AC58-2C90A5E00527}" type="slidenum">
              <a:rPr lang="en-US" smtClean="0"/>
              <a:pPr/>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userDrawn="1"/>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userDrawn="1"/>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24" name="Rectangle 23">
            <a:extLst>
              <a:ext uri="{FF2B5EF4-FFF2-40B4-BE49-F238E27FC236}">
                <a16:creationId xmlns:a16="http://schemas.microsoft.com/office/drawing/2014/main" id="{4D812236-1A32-4FE2-AB5A-F8F998D835F3}"/>
              </a:ext>
            </a:extLst>
          </p:cNvPr>
          <p:cNvSpPr/>
          <p:nvPr userDrawn="1"/>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DFB8EB76-3B7A-4486-95E5-0316680FFD7E}"/>
              </a:ext>
            </a:extLst>
          </p:cNvPr>
          <p:cNvCxnSpPr>
            <a:cxnSpLocks/>
          </p:cNvCxnSpPr>
          <p:nvPr userDrawn="1"/>
        </p:nvCxnSpPr>
        <p:spPr>
          <a:xfrm>
            <a:off x="3315880" y="4545974"/>
            <a:ext cx="5590283" cy="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0533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20B1D116-9EEC-4608-812B-930500586DFA}" type="datetime1">
              <a:rPr lang="en-US" smtClean="0"/>
              <a:t>4/26/19</a:t>
            </a:fld>
            <a:endParaRPr lang="en-US"/>
          </a:p>
        </p:txBody>
      </p:sp>
      <p:sp>
        <p:nvSpPr>
          <p:cNvPr id="5" name="Footer Placeholder 4"/>
          <p:cNvSpPr>
            <a:spLocks noGrp="1"/>
          </p:cNvSpPr>
          <p:nvPr>
            <p:ph type="ftr" sz="quarter" idx="3"/>
          </p:nvPr>
        </p:nvSpPr>
        <p:spPr>
          <a:xfrm>
            <a:off x="5715301" y="6521027"/>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r>
              <a:rPr lang="en-US"/>
              <a:t>CSE 373 SP 18 - Kasey Champion</a:t>
            </a:r>
            <a:endParaRPr lang="en-US" dirty="0"/>
          </a:p>
        </p:txBody>
      </p:sp>
      <p:sp>
        <p:nvSpPr>
          <p:cNvPr id="6" name="Slide Number Placeholder 5"/>
          <p:cNvSpPr>
            <a:spLocks noGrp="1"/>
          </p:cNvSpPr>
          <p:nvPr>
            <p:ph type="sldNum" sz="quarter" idx="4"/>
          </p:nvPr>
        </p:nvSpPr>
        <p:spPr>
          <a:xfrm>
            <a:off x="11681670" y="6521027"/>
            <a:ext cx="421923" cy="274320"/>
          </a:xfrm>
          <a:prstGeom prst="rect">
            <a:avLst/>
          </a:prstGeom>
        </p:spPr>
        <p:txBody>
          <a:bodyPr vert="horz" lIns="91440" tIns="45720" rIns="91440" bIns="45720" rtlCol="0" anchor="ctr"/>
          <a:lstStyle>
            <a:lvl1pPr algn="r">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659665DE-58FC-41F4-AC58-2C90A5E00527}" type="slidenum">
              <a:rPr lang="en-US" smtClean="0"/>
              <a:pPr/>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88148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 id="2147483670" r:id="rId9"/>
    <p:sldLayoutId id="2147483671" r:id="rId10"/>
    <p:sldLayoutId id="2147483672" r:id="rId11"/>
  </p:sldLayoutIdLst>
  <p:hf hdr="0" dt="0"/>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B674C-AD1D-4C9D-88D4-76616DF5B22C}"/>
              </a:ext>
            </a:extLst>
          </p:cNvPr>
          <p:cNvSpPr>
            <a:spLocks noGrp="1"/>
          </p:cNvSpPr>
          <p:nvPr>
            <p:ph type="ctrTitle"/>
          </p:nvPr>
        </p:nvSpPr>
        <p:spPr/>
        <p:txBody>
          <a:bodyPr/>
          <a:lstStyle/>
          <a:p>
            <a:r>
              <a:rPr lang="en-US" dirty="0"/>
              <a:t>Lecture 12: Hash Open Indexing</a:t>
            </a:r>
          </a:p>
        </p:txBody>
      </p:sp>
      <p:sp>
        <p:nvSpPr>
          <p:cNvPr id="3" name="Subtitle 2">
            <a:extLst>
              <a:ext uri="{FF2B5EF4-FFF2-40B4-BE49-F238E27FC236}">
                <a16:creationId xmlns:a16="http://schemas.microsoft.com/office/drawing/2014/main" id="{FA5873D0-155C-4A49-BE31-7C26918C8D34}"/>
              </a:ext>
            </a:extLst>
          </p:cNvPr>
          <p:cNvSpPr>
            <a:spLocks noGrp="1"/>
          </p:cNvSpPr>
          <p:nvPr>
            <p:ph type="subTitle" idx="1"/>
          </p:nvPr>
        </p:nvSpPr>
        <p:spPr/>
        <p:txBody>
          <a:bodyPr/>
          <a:lstStyle/>
          <a:p>
            <a:r>
              <a:rPr lang="en-US" dirty="0"/>
              <a:t>Data Structures and Algorithms</a:t>
            </a:r>
          </a:p>
        </p:txBody>
      </p:sp>
      <p:sp>
        <p:nvSpPr>
          <p:cNvPr id="4" name="Footer Placeholder 3">
            <a:extLst>
              <a:ext uri="{FF2B5EF4-FFF2-40B4-BE49-F238E27FC236}">
                <a16:creationId xmlns:a16="http://schemas.microsoft.com/office/drawing/2014/main" id="{7C0660B4-D96C-4E54-B1D6-38FFCDBB589D}"/>
              </a:ext>
            </a:extLst>
          </p:cNvPr>
          <p:cNvSpPr>
            <a:spLocks noGrp="1"/>
          </p:cNvSpPr>
          <p:nvPr>
            <p:ph type="ftr" sz="quarter" idx="11"/>
          </p:nvPr>
        </p:nvSpPr>
        <p:spPr/>
        <p:txBody>
          <a:bodyPr/>
          <a:lstStyle/>
          <a:p>
            <a:r>
              <a:rPr lang="en-US" dirty="0"/>
              <a:t>CSE 373 19 SP - Kasey Champion</a:t>
            </a:r>
          </a:p>
        </p:txBody>
      </p:sp>
      <p:sp>
        <p:nvSpPr>
          <p:cNvPr id="5" name="Slide Number Placeholder 4">
            <a:extLst>
              <a:ext uri="{FF2B5EF4-FFF2-40B4-BE49-F238E27FC236}">
                <a16:creationId xmlns:a16="http://schemas.microsoft.com/office/drawing/2014/main" id="{87ADF771-CBF5-4810-A04A-36DE8C4CCBCE}"/>
              </a:ext>
            </a:extLst>
          </p:cNvPr>
          <p:cNvSpPr>
            <a:spLocks noGrp="1"/>
          </p:cNvSpPr>
          <p:nvPr>
            <p:ph type="sldNum" sz="quarter" idx="12"/>
          </p:nvPr>
        </p:nvSpPr>
        <p:spPr/>
        <p:txBody>
          <a:bodyPr/>
          <a:lstStyle/>
          <a:p>
            <a:fld id="{659665DE-58FC-41F4-AC58-2C90A5E00527}" type="slidenum">
              <a:rPr lang="en-US" smtClean="0"/>
              <a:t>1</a:t>
            </a:fld>
            <a:endParaRPr lang="en-US"/>
          </a:p>
        </p:txBody>
      </p:sp>
    </p:spTree>
    <p:extLst>
      <p:ext uri="{BB962C8B-B14F-4D97-AF65-F5344CB8AC3E}">
        <p14:creationId xmlns:p14="http://schemas.microsoft.com/office/powerpoint/2010/main" val="2498527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3176B-04E4-4630-AAA4-4DFAD0A8A385}"/>
              </a:ext>
            </a:extLst>
          </p:cNvPr>
          <p:cNvSpPr>
            <a:spLocks noGrp="1"/>
          </p:cNvSpPr>
          <p:nvPr>
            <p:ph type="title"/>
          </p:nvPr>
        </p:nvSpPr>
        <p:spPr/>
        <p:txBody>
          <a:bodyPr/>
          <a:lstStyle/>
          <a:p>
            <a:r>
              <a:rPr lang="en-US" dirty="0">
                <a:solidFill>
                  <a:srgbClr val="4C3282"/>
                </a:solidFill>
              </a:rPr>
              <a:t>Handling Collisions</a:t>
            </a:r>
          </a:p>
        </p:txBody>
      </p:sp>
      <p:sp>
        <p:nvSpPr>
          <p:cNvPr id="3" name="Content Placeholder 2">
            <a:extLst>
              <a:ext uri="{FF2B5EF4-FFF2-40B4-BE49-F238E27FC236}">
                <a16:creationId xmlns:a16="http://schemas.microsoft.com/office/drawing/2014/main" id="{C175A31F-50D1-41BF-9C35-457531CDC05A}"/>
              </a:ext>
            </a:extLst>
          </p:cNvPr>
          <p:cNvSpPr>
            <a:spLocks noGrp="1"/>
          </p:cNvSpPr>
          <p:nvPr>
            <p:ph idx="1"/>
          </p:nvPr>
        </p:nvSpPr>
        <p:spPr/>
        <p:txBody>
          <a:bodyPr>
            <a:normAutofit/>
          </a:bodyPr>
          <a:lstStyle/>
          <a:p>
            <a:r>
              <a:rPr lang="en-US" b="1" dirty="0">
                <a:solidFill>
                  <a:srgbClr val="B6A479"/>
                </a:solidFill>
              </a:rPr>
              <a:t>Solution 2: Open Addressing</a:t>
            </a:r>
          </a:p>
          <a:p>
            <a:r>
              <a:rPr lang="en-US" dirty="0"/>
              <a:t>Resolves collisions by choosing a different location to tore a value if natural choice is already full. </a:t>
            </a:r>
          </a:p>
          <a:p>
            <a:endParaRPr lang="en-US" dirty="0"/>
          </a:p>
          <a:p>
            <a:r>
              <a:rPr lang="en-US" dirty="0">
                <a:solidFill>
                  <a:srgbClr val="4C3282"/>
                </a:solidFill>
              </a:rPr>
              <a:t>Type 1: Linear Probing</a:t>
            </a:r>
          </a:p>
          <a:p>
            <a:r>
              <a:rPr lang="en-US" dirty="0"/>
              <a:t>If there is a collision, keep checking the next element until we find an open spot. </a:t>
            </a:r>
          </a:p>
          <a:p>
            <a:pPr>
              <a:spcBef>
                <a:spcPts val="200"/>
              </a:spcBef>
            </a:pPr>
            <a:r>
              <a:rPr lang="en-US" dirty="0">
                <a:latin typeface="Courier New" panose="02070309020205020404" pitchFamily="49" charset="0"/>
                <a:cs typeface="Courier New" panose="02070309020205020404" pitchFamily="49" charset="0"/>
              </a:rPr>
              <a:t>public int </a:t>
            </a:r>
            <a:r>
              <a:rPr lang="en-US" dirty="0" err="1">
                <a:latin typeface="Courier New" panose="02070309020205020404" pitchFamily="49" charset="0"/>
                <a:cs typeface="Courier New" panose="02070309020205020404" pitchFamily="49" charset="0"/>
              </a:rPr>
              <a:t>hashFunction</a:t>
            </a:r>
            <a:r>
              <a:rPr lang="en-US" dirty="0">
                <a:latin typeface="Courier New" panose="02070309020205020404" pitchFamily="49" charset="0"/>
                <a:cs typeface="Courier New" panose="02070309020205020404" pitchFamily="49" charset="0"/>
              </a:rPr>
              <a:t>(String s) </a:t>
            </a:r>
          </a:p>
          <a:p>
            <a:pPr>
              <a:spcBef>
                <a:spcPts val="200"/>
              </a:spcBef>
            </a:pPr>
            <a:r>
              <a:rPr lang="en-US" dirty="0">
                <a:latin typeface="Courier New" panose="02070309020205020404" pitchFamily="49" charset="0"/>
                <a:cs typeface="Courier New" panose="02070309020205020404" pitchFamily="49" charset="0"/>
              </a:rPr>
              <a:t>   int </a:t>
            </a:r>
            <a:r>
              <a:rPr lang="en-US" dirty="0" err="1">
                <a:latin typeface="Courier New" panose="02070309020205020404" pitchFamily="49" charset="0"/>
                <a:cs typeface="Courier New" panose="02070309020205020404" pitchFamily="49" charset="0"/>
              </a:rPr>
              <a:t>naturalHash</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this.getHash</a:t>
            </a:r>
            <a:r>
              <a:rPr lang="en-US" dirty="0">
                <a:latin typeface="Courier New" panose="02070309020205020404" pitchFamily="49" charset="0"/>
                <a:cs typeface="Courier New" panose="02070309020205020404" pitchFamily="49" charset="0"/>
              </a:rPr>
              <a:t>(s);</a:t>
            </a:r>
          </a:p>
          <a:p>
            <a:pPr>
              <a:spcBef>
                <a:spcPts val="200"/>
              </a:spcBef>
            </a:pPr>
            <a:r>
              <a:rPr lang="en-US" dirty="0">
                <a:latin typeface="Courier New" panose="02070309020205020404" pitchFamily="49" charset="0"/>
                <a:cs typeface="Courier New" panose="02070309020205020404" pitchFamily="49" charset="0"/>
              </a:rPr>
              <a:t>   if(natural hash in use) {</a:t>
            </a:r>
          </a:p>
          <a:p>
            <a:pPr>
              <a:spcBef>
                <a:spcPts val="200"/>
              </a:spcBef>
            </a:pPr>
            <a:r>
              <a:rPr lang="en-US" dirty="0">
                <a:latin typeface="Courier New" panose="02070309020205020404" pitchFamily="49" charset="0"/>
                <a:cs typeface="Courier New" panose="02070309020205020404" pitchFamily="49" charset="0"/>
              </a:rPr>
              <a:t>      int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 1;</a:t>
            </a:r>
          </a:p>
          <a:p>
            <a:pPr>
              <a:spcBef>
                <a:spcPts val="200"/>
              </a:spcBef>
            </a:pPr>
            <a:r>
              <a:rPr lang="en-US" dirty="0">
                <a:latin typeface="Courier New" panose="02070309020205020404" pitchFamily="49" charset="0"/>
                <a:cs typeface="Courier New" panose="02070309020205020404" pitchFamily="49" charset="0"/>
              </a:rPr>
              <a:t>      while (index in use) {</a:t>
            </a:r>
          </a:p>
          <a:p>
            <a:pPr>
              <a:spcBef>
                <a:spcPts val="200"/>
              </a:spcBef>
            </a:pPr>
            <a:r>
              <a:rPr lang="en-US" dirty="0">
                <a:latin typeface="Courier New" panose="02070309020205020404" pitchFamily="49" charset="0"/>
                <a:cs typeface="Courier New" panose="02070309020205020404" pitchFamily="49" charset="0"/>
              </a:rPr>
              <a:t>         try (</a:t>
            </a:r>
            <a:r>
              <a:rPr lang="en-US" dirty="0" err="1">
                <a:latin typeface="Courier New" panose="02070309020205020404" pitchFamily="49" charset="0"/>
                <a:cs typeface="Courier New" panose="02070309020205020404" pitchFamily="49" charset="0"/>
              </a:rPr>
              <a:t>naturalHash</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a:t>
            </a:r>
          </a:p>
        </p:txBody>
      </p:sp>
      <p:sp>
        <p:nvSpPr>
          <p:cNvPr id="4" name="Footer Placeholder 3">
            <a:extLst>
              <a:ext uri="{FF2B5EF4-FFF2-40B4-BE49-F238E27FC236}">
                <a16:creationId xmlns:a16="http://schemas.microsoft.com/office/drawing/2014/main" id="{7A616F2F-EFD2-41EB-8673-476524E66A57}"/>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C9034812-5DE7-4EA3-82A0-91121E5D8EC1}"/>
              </a:ext>
            </a:extLst>
          </p:cNvPr>
          <p:cNvSpPr>
            <a:spLocks noGrp="1"/>
          </p:cNvSpPr>
          <p:nvPr>
            <p:ph type="sldNum" sz="quarter" idx="12"/>
          </p:nvPr>
        </p:nvSpPr>
        <p:spPr/>
        <p:txBody>
          <a:bodyPr/>
          <a:lstStyle/>
          <a:p>
            <a:fld id="{659665DE-58FC-41F4-AC58-2C90A5E00527}" type="slidenum">
              <a:rPr lang="en-US" smtClean="0"/>
              <a:t>10</a:t>
            </a:fld>
            <a:endParaRPr lang="en-US"/>
          </a:p>
        </p:txBody>
      </p:sp>
    </p:spTree>
    <p:extLst>
      <p:ext uri="{BB962C8B-B14F-4D97-AF65-F5344CB8AC3E}">
        <p14:creationId xmlns:p14="http://schemas.microsoft.com/office/powerpoint/2010/main" val="358008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500"/>
                                        <p:tgtEl>
                                          <p:spTgt spid="3">
                                            <p:txEl>
                                              <p:pRg st="9" end="9"/>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fade">
                                      <p:cBhvr>
                                        <p:cTn id="38" dur="500"/>
                                        <p:tgtEl>
                                          <p:spTgt spid="3">
                                            <p:txEl>
                                              <p:pRg st="10" end="10"/>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Effect transition="in" filter="fade">
                                      <p:cBhvr>
                                        <p:cTn id="4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D9621-A4FC-4395-B467-CF12E301F1AF}"/>
              </a:ext>
            </a:extLst>
          </p:cNvPr>
          <p:cNvSpPr>
            <a:spLocks noGrp="1"/>
          </p:cNvSpPr>
          <p:nvPr>
            <p:ph type="title"/>
          </p:nvPr>
        </p:nvSpPr>
        <p:spPr/>
        <p:txBody>
          <a:bodyPr/>
          <a:lstStyle/>
          <a:p>
            <a:r>
              <a:rPr lang="en-US" dirty="0">
                <a:solidFill>
                  <a:srgbClr val="4C3282"/>
                </a:solidFill>
              </a:rPr>
              <a:t>Linear Probing</a:t>
            </a:r>
          </a:p>
        </p:txBody>
      </p:sp>
      <p:graphicFrame>
        <p:nvGraphicFramePr>
          <p:cNvPr id="6" name="Content Placeholder 5">
            <a:extLst>
              <a:ext uri="{FF2B5EF4-FFF2-40B4-BE49-F238E27FC236}">
                <a16:creationId xmlns:a16="http://schemas.microsoft.com/office/drawing/2014/main" id="{1B4C265D-3F7C-4D99-A4EB-3B7BD0B939FC}"/>
              </a:ext>
            </a:extLst>
          </p:cNvPr>
          <p:cNvGraphicFramePr>
            <a:graphicFrameLocks noGrp="1"/>
          </p:cNvGraphicFramePr>
          <p:nvPr>
            <p:ph idx="1"/>
            <p:extLst>
              <p:ext uri="{D42A27DB-BD31-4B8C-83A1-F6EECF244321}">
                <p14:modId xmlns:p14="http://schemas.microsoft.com/office/powerpoint/2010/main" val="1734066783"/>
              </p:ext>
            </p:extLst>
          </p:nvPr>
        </p:nvGraphicFramePr>
        <p:xfrm>
          <a:off x="2325550" y="2921667"/>
          <a:ext cx="7312030" cy="1014666"/>
        </p:xfrm>
        <a:graphic>
          <a:graphicData uri="http://schemas.openxmlformats.org/drawingml/2006/table">
            <a:tbl>
              <a:tblPr firstRow="1" bandRow="1">
                <a:tableStyleId>{5C22544A-7EE6-4342-B048-85BDC9FD1C3A}</a:tableStyleId>
              </a:tblPr>
              <a:tblGrid>
                <a:gridCol w="731203">
                  <a:extLst>
                    <a:ext uri="{9D8B030D-6E8A-4147-A177-3AD203B41FA5}">
                      <a16:colId xmlns:a16="http://schemas.microsoft.com/office/drawing/2014/main" val="1989371629"/>
                    </a:ext>
                  </a:extLst>
                </a:gridCol>
                <a:gridCol w="731203">
                  <a:extLst>
                    <a:ext uri="{9D8B030D-6E8A-4147-A177-3AD203B41FA5}">
                      <a16:colId xmlns:a16="http://schemas.microsoft.com/office/drawing/2014/main" val="2867448017"/>
                    </a:ext>
                  </a:extLst>
                </a:gridCol>
                <a:gridCol w="731203">
                  <a:extLst>
                    <a:ext uri="{9D8B030D-6E8A-4147-A177-3AD203B41FA5}">
                      <a16:colId xmlns:a16="http://schemas.microsoft.com/office/drawing/2014/main" val="1875946851"/>
                    </a:ext>
                  </a:extLst>
                </a:gridCol>
                <a:gridCol w="731203">
                  <a:extLst>
                    <a:ext uri="{9D8B030D-6E8A-4147-A177-3AD203B41FA5}">
                      <a16:colId xmlns:a16="http://schemas.microsoft.com/office/drawing/2014/main" val="3851203263"/>
                    </a:ext>
                  </a:extLst>
                </a:gridCol>
                <a:gridCol w="731203">
                  <a:extLst>
                    <a:ext uri="{9D8B030D-6E8A-4147-A177-3AD203B41FA5}">
                      <a16:colId xmlns:a16="http://schemas.microsoft.com/office/drawing/2014/main" val="3803878375"/>
                    </a:ext>
                  </a:extLst>
                </a:gridCol>
                <a:gridCol w="731203">
                  <a:extLst>
                    <a:ext uri="{9D8B030D-6E8A-4147-A177-3AD203B41FA5}">
                      <a16:colId xmlns:a16="http://schemas.microsoft.com/office/drawing/2014/main" val="1779547808"/>
                    </a:ext>
                  </a:extLst>
                </a:gridCol>
                <a:gridCol w="731203">
                  <a:extLst>
                    <a:ext uri="{9D8B030D-6E8A-4147-A177-3AD203B41FA5}">
                      <a16:colId xmlns:a16="http://schemas.microsoft.com/office/drawing/2014/main" val="1372866105"/>
                    </a:ext>
                  </a:extLst>
                </a:gridCol>
                <a:gridCol w="731203">
                  <a:extLst>
                    <a:ext uri="{9D8B030D-6E8A-4147-A177-3AD203B41FA5}">
                      <a16:colId xmlns:a16="http://schemas.microsoft.com/office/drawing/2014/main" val="1323556715"/>
                    </a:ext>
                  </a:extLst>
                </a:gridCol>
                <a:gridCol w="731203">
                  <a:extLst>
                    <a:ext uri="{9D8B030D-6E8A-4147-A177-3AD203B41FA5}">
                      <a16:colId xmlns:a16="http://schemas.microsoft.com/office/drawing/2014/main" val="274682193"/>
                    </a:ext>
                  </a:extLst>
                </a:gridCol>
                <a:gridCol w="731203">
                  <a:extLst>
                    <a:ext uri="{9D8B030D-6E8A-4147-A177-3AD203B41FA5}">
                      <a16:colId xmlns:a16="http://schemas.microsoft.com/office/drawing/2014/main" val="635599697"/>
                    </a:ext>
                  </a:extLst>
                </a:gridCol>
              </a:tblGrid>
              <a:tr h="434423">
                <a:tc>
                  <a:txBody>
                    <a:bodyPr/>
                    <a:lstStyle/>
                    <a:p>
                      <a:pPr algn="ctr"/>
                      <a:r>
                        <a:rPr lang="en-US"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4</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5</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6</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7</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8</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9</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8100196"/>
                  </a:ext>
                </a:extLst>
              </a:tr>
              <a:tr h="58024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954870"/>
                  </a:ext>
                </a:extLst>
              </a:tr>
            </a:tbl>
          </a:graphicData>
        </a:graphic>
      </p:graphicFrame>
      <p:sp>
        <p:nvSpPr>
          <p:cNvPr id="4" name="Footer Placeholder 3">
            <a:extLst>
              <a:ext uri="{FF2B5EF4-FFF2-40B4-BE49-F238E27FC236}">
                <a16:creationId xmlns:a16="http://schemas.microsoft.com/office/drawing/2014/main" id="{44628775-4EC6-4F7A-8993-EF3FD4E08111}"/>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A4EFD862-F85B-48E1-9B70-C3CA8D53EA2D}"/>
              </a:ext>
            </a:extLst>
          </p:cNvPr>
          <p:cNvSpPr>
            <a:spLocks noGrp="1"/>
          </p:cNvSpPr>
          <p:nvPr>
            <p:ph type="sldNum" sz="quarter" idx="12"/>
          </p:nvPr>
        </p:nvSpPr>
        <p:spPr/>
        <p:txBody>
          <a:bodyPr/>
          <a:lstStyle/>
          <a:p>
            <a:fld id="{659665DE-58FC-41F4-AC58-2C90A5E00527}" type="slidenum">
              <a:rPr lang="en-US" smtClean="0"/>
              <a:t>11</a:t>
            </a:fld>
            <a:endParaRPr lang="en-US"/>
          </a:p>
        </p:txBody>
      </p:sp>
      <p:sp>
        <p:nvSpPr>
          <p:cNvPr id="7" name="TextBox 6">
            <a:extLst>
              <a:ext uri="{FF2B5EF4-FFF2-40B4-BE49-F238E27FC236}">
                <a16:creationId xmlns:a16="http://schemas.microsoft.com/office/drawing/2014/main" id="{18F43C20-45A4-4691-811E-D48113AEEE14}"/>
              </a:ext>
            </a:extLst>
          </p:cNvPr>
          <p:cNvSpPr txBox="1"/>
          <p:nvPr/>
        </p:nvSpPr>
        <p:spPr>
          <a:xfrm>
            <a:off x="575239" y="1730472"/>
            <a:ext cx="8469630" cy="923330"/>
          </a:xfrm>
          <a:prstGeom prst="rect">
            <a:avLst/>
          </a:prstGeom>
          <a:noFill/>
        </p:spPr>
        <p:txBody>
          <a:bodyPr wrap="square" rtlCol="0">
            <a:spAutoFit/>
          </a:bodyPr>
          <a:lstStyle/>
          <a:p>
            <a:r>
              <a:rPr lang="en-US" dirty="0"/>
              <a:t>Insert the following values into the Hash Table using a </a:t>
            </a:r>
            <a:r>
              <a:rPr lang="en-US" dirty="0" err="1"/>
              <a:t>hashFunction</a:t>
            </a:r>
            <a:r>
              <a:rPr lang="en-US" dirty="0"/>
              <a:t> of % table size and linear probing to resolve collisions</a:t>
            </a:r>
          </a:p>
          <a:p>
            <a:r>
              <a:rPr lang="en-US" dirty="0"/>
              <a:t>1, 5, 11, 7, 12, 17, 6, 25</a:t>
            </a:r>
          </a:p>
        </p:txBody>
      </p:sp>
      <p:sp>
        <p:nvSpPr>
          <p:cNvPr id="8" name="TextBox 7">
            <a:extLst>
              <a:ext uri="{FF2B5EF4-FFF2-40B4-BE49-F238E27FC236}">
                <a16:creationId xmlns:a16="http://schemas.microsoft.com/office/drawing/2014/main" id="{E65FCB40-D3DC-48B7-B99B-6CE332ED9B23}"/>
              </a:ext>
            </a:extLst>
          </p:cNvPr>
          <p:cNvSpPr txBox="1"/>
          <p:nvPr/>
        </p:nvSpPr>
        <p:spPr>
          <a:xfrm>
            <a:off x="3274240" y="3429000"/>
            <a:ext cx="300082" cy="461665"/>
          </a:xfrm>
          <a:prstGeom prst="rect">
            <a:avLst/>
          </a:prstGeom>
          <a:noFill/>
        </p:spPr>
        <p:txBody>
          <a:bodyPr wrap="none" rtlCol="0">
            <a:spAutoFit/>
          </a:bodyPr>
          <a:lstStyle/>
          <a:p>
            <a:r>
              <a:rPr lang="en-US" sz="2400" b="1" dirty="0">
                <a:solidFill>
                  <a:srgbClr val="4C3282"/>
                </a:solidFill>
              </a:rPr>
              <a:t>1</a:t>
            </a:r>
          </a:p>
        </p:txBody>
      </p:sp>
      <p:sp>
        <p:nvSpPr>
          <p:cNvPr id="9" name="TextBox 8">
            <a:extLst>
              <a:ext uri="{FF2B5EF4-FFF2-40B4-BE49-F238E27FC236}">
                <a16:creationId xmlns:a16="http://schemas.microsoft.com/office/drawing/2014/main" id="{E106A3E5-416F-4AD3-B5DF-468D54AF8755}"/>
              </a:ext>
            </a:extLst>
          </p:cNvPr>
          <p:cNvSpPr txBox="1"/>
          <p:nvPr/>
        </p:nvSpPr>
        <p:spPr>
          <a:xfrm>
            <a:off x="6155828" y="3429000"/>
            <a:ext cx="346570" cy="461665"/>
          </a:xfrm>
          <a:prstGeom prst="rect">
            <a:avLst/>
          </a:prstGeom>
          <a:noFill/>
        </p:spPr>
        <p:txBody>
          <a:bodyPr wrap="none" rtlCol="0">
            <a:spAutoFit/>
          </a:bodyPr>
          <a:lstStyle/>
          <a:p>
            <a:r>
              <a:rPr lang="en-US" sz="2400" b="1" dirty="0">
                <a:solidFill>
                  <a:srgbClr val="4C3282"/>
                </a:solidFill>
              </a:rPr>
              <a:t>5</a:t>
            </a:r>
          </a:p>
        </p:txBody>
      </p:sp>
      <p:sp>
        <p:nvSpPr>
          <p:cNvPr id="10" name="TextBox 9">
            <a:extLst>
              <a:ext uri="{FF2B5EF4-FFF2-40B4-BE49-F238E27FC236}">
                <a16:creationId xmlns:a16="http://schemas.microsoft.com/office/drawing/2014/main" id="{AF71CA93-AC6B-4C24-BD0C-F7DFDA0B0FAC}"/>
              </a:ext>
            </a:extLst>
          </p:cNvPr>
          <p:cNvSpPr txBox="1"/>
          <p:nvPr/>
        </p:nvSpPr>
        <p:spPr>
          <a:xfrm>
            <a:off x="3158824" y="3437819"/>
            <a:ext cx="415498" cy="461665"/>
          </a:xfrm>
          <a:prstGeom prst="rect">
            <a:avLst/>
          </a:prstGeom>
          <a:noFill/>
        </p:spPr>
        <p:txBody>
          <a:bodyPr wrap="none" rtlCol="0">
            <a:spAutoFit/>
          </a:bodyPr>
          <a:lstStyle/>
          <a:p>
            <a:r>
              <a:rPr lang="en-US" sz="2400" b="1" dirty="0">
                <a:solidFill>
                  <a:srgbClr val="4C3282"/>
                </a:solidFill>
              </a:rPr>
              <a:t>11</a:t>
            </a:r>
          </a:p>
        </p:txBody>
      </p:sp>
      <p:sp>
        <p:nvSpPr>
          <p:cNvPr id="11" name="TextBox 10">
            <a:extLst>
              <a:ext uri="{FF2B5EF4-FFF2-40B4-BE49-F238E27FC236}">
                <a16:creationId xmlns:a16="http://schemas.microsoft.com/office/drawing/2014/main" id="{356D7AF4-682F-43EC-89C4-42DF2093818B}"/>
              </a:ext>
            </a:extLst>
          </p:cNvPr>
          <p:cNvSpPr txBox="1"/>
          <p:nvPr/>
        </p:nvSpPr>
        <p:spPr>
          <a:xfrm>
            <a:off x="7639942" y="3400972"/>
            <a:ext cx="340158" cy="461665"/>
          </a:xfrm>
          <a:prstGeom prst="rect">
            <a:avLst/>
          </a:prstGeom>
          <a:noFill/>
        </p:spPr>
        <p:txBody>
          <a:bodyPr wrap="none" rtlCol="0">
            <a:spAutoFit/>
          </a:bodyPr>
          <a:lstStyle/>
          <a:p>
            <a:r>
              <a:rPr lang="en-US" sz="2400" b="1" dirty="0">
                <a:solidFill>
                  <a:srgbClr val="4C3282"/>
                </a:solidFill>
              </a:rPr>
              <a:t>7</a:t>
            </a:r>
          </a:p>
        </p:txBody>
      </p:sp>
      <p:sp>
        <p:nvSpPr>
          <p:cNvPr id="12" name="TextBox 11">
            <a:extLst>
              <a:ext uri="{FF2B5EF4-FFF2-40B4-BE49-F238E27FC236}">
                <a16:creationId xmlns:a16="http://schemas.microsoft.com/office/drawing/2014/main" id="{40C98980-64C2-47CD-B7B7-547C7996690B}"/>
              </a:ext>
            </a:extLst>
          </p:cNvPr>
          <p:cNvSpPr txBox="1"/>
          <p:nvPr/>
        </p:nvSpPr>
        <p:spPr>
          <a:xfrm>
            <a:off x="3871641" y="3428999"/>
            <a:ext cx="461986" cy="461665"/>
          </a:xfrm>
          <a:prstGeom prst="rect">
            <a:avLst/>
          </a:prstGeom>
          <a:noFill/>
        </p:spPr>
        <p:txBody>
          <a:bodyPr wrap="none" rtlCol="0">
            <a:spAutoFit/>
          </a:bodyPr>
          <a:lstStyle/>
          <a:p>
            <a:r>
              <a:rPr lang="en-US" sz="2400" b="1" dirty="0">
                <a:solidFill>
                  <a:srgbClr val="4C3282"/>
                </a:solidFill>
              </a:rPr>
              <a:t>12</a:t>
            </a:r>
          </a:p>
        </p:txBody>
      </p:sp>
      <p:sp>
        <p:nvSpPr>
          <p:cNvPr id="13" name="TextBox 12">
            <a:extLst>
              <a:ext uri="{FF2B5EF4-FFF2-40B4-BE49-F238E27FC236}">
                <a16:creationId xmlns:a16="http://schemas.microsoft.com/office/drawing/2014/main" id="{6E4EFB15-3B31-41FD-8D9D-BD12E2D2CAC6}"/>
              </a:ext>
            </a:extLst>
          </p:cNvPr>
          <p:cNvSpPr txBox="1"/>
          <p:nvPr/>
        </p:nvSpPr>
        <p:spPr>
          <a:xfrm>
            <a:off x="7524526" y="3400971"/>
            <a:ext cx="455574" cy="461665"/>
          </a:xfrm>
          <a:prstGeom prst="rect">
            <a:avLst/>
          </a:prstGeom>
          <a:noFill/>
        </p:spPr>
        <p:txBody>
          <a:bodyPr wrap="none" rtlCol="0">
            <a:spAutoFit/>
          </a:bodyPr>
          <a:lstStyle/>
          <a:p>
            <a:r>
              <a:rPr lang="en-US" sz="2400" b="1" dirty="0">
                <a:solidFill>
                  <a:srgbClr val="4C3282"/>
                </a:solidFill>
              </a:rPr>
              <a:t>17</a:t>
            </a:r>
          </a:p>
        </p:txBody>
      </p:sp>
      <p:sp>
        <p:nvSpPr>
          <p:cNvPr id="14" name="TextBox 13">
            <a:extLst>
              <a:ext uri="{FF2B5EF4-FFF2-40B4-BE49-F238E27FC236}">
                <a16:creationId xmlns:a16="http://schemas.microsoft.com/office/drawing/2014/main" id="{F3A7A7B4-0469-40F1-955D-F35DF213E130}"/>
              </a:ext>
            </a:extLst>
          </p:cNvPr>
          <p:cNvSpPr txBox="1"/>
          <p:nvPr/>
        </p:nvSpPr>
        <p:spPr>
          <a:xfrm>
            <a:off x="6897885" y="3400970"/>
            <a:ext cx="346570" cy="461665"/>
          </a:xfrm>
          <a:prstGeom prst="rect">
            <a:avLst/>
          </a:prstGeom>
          <a:noFill/>
        </p:spPr>
        <p:txBody>
          <a:bodyPr wrap="none" rtlCol="0">
            <a:spAutoFit/>
          </a:bodyPr>
          <a:lstStyle/>
          <a:p>
            <a:r>
              <a:rPr lang="en-US" sz="2400" b="1" dirty="0">
                <a:solidFill>
                  <a:srgbClr val="4C3282"/>
                </a:solidFill>
              </a:rPr>
              <a:t>6</a:t>
            </a:r>
          </a:p>
        </p:txBody>
      </p:sp>
      <p:sp>
        <p:nvSpPr>
          <p:cNvPr id="15" name="TextBox 14">
            <a:extLst>
              <a:ext uri="{FF2B5EF4-FFF2-40B4-BE49-F238E27FC236}">
                <a16:creationId xmlns:a16="http://schemas.microsoft.com/office/drawing/2014/main" id="{8A59F3DD-AC69-4F34-B820-E1D8269BF077}"/>
              </a:ext>
            </a:extLst>
          </p:cNvPr>
          <p:cNvSpPr txBox="1"/>
          <p:nvPr/>
        </p:nvSpPr>
        <p:spPr>
          <a:xfrm>
            <a:off x="5993925" y="3428998"/>
            <a:ext cx="508473" cy="461665"/>
          </a:xfrm>
          <a:prstGeom prst="rect">
            <a:avLst/>
          </a:prstGeom>
          <a:noFill/>
        </p:spPr>
        <p:txBody>
          <a:bodyPr wrap="none" rtlCol="0">
            <a:spAutoFit/>
          </a:bodyPr>
          <a:lstStyle/>
          <a:p>
            <a:r>
              <a:rPr lang="en-US" sz="2400" b="1" dirty="0">
                <a:solidFill>
                  <a:srgbClr val="4C3282"/>
                </a:solidFill>
              </a:rPr>
              <a:t>25</a:t>
            </a:r>
          </a:p>
        </p:txBody>
      </p:sp>
    </p:spTree>
    <p:extLst>
      <p:ext uri="{BB962C8B-B14F-4D97-AF65-F5344CB8AC3E}">
        <p14:creationId xmlns:p14="http://schemas.microsoft.com/office/powerpoint/2010/main" val="1656189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grpId="1" nodeType="clickEffect">
                                  <p:stCondLst>
                                    <p:cond delay="0"/>
                                  </p:stCondLst>
                                  <p:childTnLst>
                                    <p:animMotion origin="layout" path="M -1.875E-6 -3.7037E-6 L 0.06602 -0.00324 " pathEditMode="relative" rAng="0" ptsTypes="AA">
                                      <p:cBhvr>
                                        <p:cTn id="21" dur="2000" fill="hold"/>
                                        <p:tgtEl>
                                          <p:spTgt spid="10"/>
                                        </p:tgtEl>
                                        <p:attrNameLst>
                                          <p:attrName>ppt_x</p:attrName>
                                          <p:attrName>ppt_y</p:attrName>
                                        </p:attrNameLst>
                                      </p:cBhvr>
                                      <p:rCtr x="3294" y="-162"/>
                                    </p:animMotion>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path" presetSubtype="0" accel="50000" decel="50000" fill="hold" grpId="1" nodeType="clickEffect">
                                  <p:stCondLst>
                                    <p:cond delay="0"/>
                                  </p:stCondLst>
                                  <p:childTnLst>
                                    <p:animMotion origin="layout" path="M 1.66667E-6 -4.81481E-6 L 0.0638 -0.00185 " pathEditMode="relative" rAng="0" ptsTypes="AA">
                                      <p:cBhvr>
                                        <p:cTn id="35" dur="2000" fill="hold"/>
                                        <p:tgtEl>
                                          <p:spTgt spid="12"/>
                                        </p:tgtEl>
                                        <p:attrNameLst>
                                          <p:attrName>ppt_x</p:attrName>
                                          <p:attrName>ppt_y</p:attrName>
                                        </p:attrNameLst>
                                      </p:cBhvr>
                                      <p:rCtr x="3190" y="-93"/>
                                    </p:animMotion>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path" presetSubtype="0" accel="50000" decel="50000" fill="hold" grpId="1" nodeType="clickEffect">
                                  <p:stCondLst>
                                    <p:cond delay="0"/>
                                  </p:stCondLst>
                                  <p:childTnLst>
                                    <p:animMotion origin="layout" path="M 2.70833E-6 1.85185E-6 L 0.0664 0.00393 " pathEditMode="relative" rAng="0" ptsTypes="AA">
                                      <p:cBhvr>
                                        <p:cTn id="44" dur="2000" fill="hold"/>
                                        <p:tgtEl>
                                          <p:spTgt spid="13"/>
                                        </p:tgtEl>
                                        <p:attrNameLst>
                                          <p:attrName>ppt_x</p:attrName>
                                          <p:attrName>ppt_y</p:attrName>
                                        </p:attrNameLst>
                                      </p:cBhvr>
                                      <p:rCtr x="3320" y="185"/>
                                    </p:animMotion>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500"/>
                                        <p:tgtEl>
                                          <p:spTgt spid="15"/>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path" presetSubtype="0" accel="50000" decel="50000" fill="hold" grpId="1" nodeType="clickEffect">
                                  <p:stCondLst>
                                    <p:cond delay="0"/>
                                  </p:stCondLst>
                                  <p:childTnLst>
                                    <p:animMotion origin="layout" path="M 0 -4.81481E-6 L 0.24974 -0.00023 " pathEditMode="relative" rAng="0" ptsTypes="AA">
                                      <p:cBhvr>
                                        <p:cTn id="58" dur="2000" fill="hold"/>
                                        <p:tgtEl>
                                          <p:spTgt spid="15"/>
                                        </p:tgtEl>
                                        <p:attrNameLst>
                                          <p:attrName>ppt_x</p:attrName>
                                          <p:attrName>ppt_y</p:attrName>
                                        </p:attrNameLst>
                                      </p:cBhvr>
                                      <p:rCtr x="12487"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0" grpId="1"/>
      <p:bldP spid="11" grpId="0"/>
      <p:bldP spid="12" grpId="0"/>
      <p:bldP spid="12" grpId="1"/>
      <p:bldP spid="13" grpId="0"/>
      <p:bldP spid="13" grpId="1"/>
      <p:bldP spid="14" grpId="0"/>
      <p:bldP spid="15" grpId="0"/>
      <p:bldP spid="15"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7639D-9F32-41A3-BAAD-FF9F67C86D86}"/>
              </a:ext>
            </a:extLst>
          </p:cNvPr>
          <p:cNvSpPr>
            <a:spLocks noGrp="1"/>
          </p:cNvSpPr>
          <p:nvPr>
            <p:ph type="title"/>
          </p:nvPr>
        </p:nvSpPr>
        <p:spPr>
          <a:xfrm>
            <a:off x="575239" y="263276"/>
            <a:ext cx="11187259" cy="1014667"/>
          </a:xfrm>
        </p:spPr>
        <p:txBody>
          <a:bodyPr/>
          <a:lstStyle/>
          <a:p>
            <a:r>
              <a:rPr lang="en-US" dirty="0">
                <a:solidFill>
                  <a:srgbClr val="4C3282"/>
                </a:solidFill>
              </a:rPr>
              <a:t>Linear Probing</a:t>
            </a:r>
          </a:p>
        </p:txBody>
      </p:sp>
      <p:sp>
        <p:nvSpPr>
          <p:cNvPr id="4" name="Footer Placeholder 3">
            <a:extLst>
              <a:ext uri="{FF2B5EF4-FFF2-40B4-BE49-F238E27FC236}">
                <a16:creationId xmlns:a16="http://schemas.microsoft.com/office/drawing/2014/main" id="{0D5A1987-3346-4DB1-9FFA-DD9E51A25965}"/>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142F5985-A8FE-45F5-9E12-AC75DBEB639E}"/>
              </a:ext>
            </a:extLst>
          </p:cNvPr>
          <p:cNvSpPr>
            <a:spLocks noGrp="1"/>
          </p:cNvSpPr>
          <p:nvPr>
            <p:ph type="sldNum" sz="quarter" idx="12"/>
          </p:nvPr>
        </p:nvSpPr>
        <p:spPr/>
        <p:txBody>
          <a:bodyPr/>
          <a:lstStyle/>
          <a:p>
            <a:fld id="{659665DE-58FC-41F4-AC58-2C90A5E00527}" type="slidenum">
              <a:rPr lang="en-US" smtClean="0"/>
              <a:t>12</a:t>
            </a:fld>
            <a:endParaRPr lang="en-US"/>
          </a:p>
        </p:txBody>
      </p:sp>
      <p:graphicFrame>
        <p:nvGraphicFramePr>
          <p:cNvPr id="6" name="Content Placeholder 5">
            <a:extLst>
              <a:ext uri="{FF2B5EF4-FFF2-40B4-BE49-F238E27FC236}">
                <a16:creationId xmlns:a16="http://schemas.microsoft.com/office/drawing/2014/main" id="{91266468-571C-4DC2-9A15-602D0FF55005}"/>
              </a:ext>
            </a:extLst>
          </p:cNvPr>
          <p:cNvGraphicFramePr>
            <a:graphicFrameLocks/>
          </p:cNvGraphicFramePr>
          <p:nvPr>
            <p:extLst>
              <p:ext uri="{D42A27DB-BD31-4B8C-83A1-F6EECF244321}">
                <p14:modId xmlns:p14="http://schemas.microsoft.com/office/powerpoint/2010/main" val="590244809"/>
              </p:ext>
            </p:extLst>
          </p:nvPr>
        </p:nvGraphicFramePr>
        <p:xfrm>
          <a:off x="2325550" y="2921667"/>
          <a:ext cx="7312030" cy="1014666"/>
        </p:xfrm>
        <a:graphic>
          <a:graphicData uri="http://schemas.openxmlformats.org/drawingml/2006/table">
            <a:tbl>
              <a:tblPr firstRow="1" bandRow="1">
                <a:tableStyleId>{5C22544A-7EE6-4342-B048-85BDC9FD1C3A}</a:tableStyleId>
              </a:tblPr>
              <a:tblGrid>
                <a:gridCol w="731203">
                  <a:extLst>
                    <a:ext uri="{9D8B030D-6E8A-4147-A177-3AD203B41FA5}">
                      <a16:colId xmlns:a16="http://schemas.microsoft.com/office/drawing/2014/main" val="1989371629"/>
                    </a:ext>
                  </a:extLst>
                </a:gridCol>
                <a:gridCol w="731203">
                  <a:extLst>
                    <a:ext uri="{9D8B030D-6E8A-4147-A177-3AD203B41FA5}">
                      <a16:colId xmlns:a16="http://schemas.microsoft.com/office/drawing/2014/main" val="2867448017"/>
                    </a:ext>
                  </a:extLst>
                </a:gridCol>
                <a:gridCol w="731203">
                  <a:extLst>
                    <a:ext uri="{9D8B030D-6E8A-4147-A177-3AD203B41FA5}">
                      <a16:colId xmlns:a16="http://schemas.microsoft.com/office/drawing/2014/main" val="1875946851"/>
                    </a:ext>
                  </a:extLst>
                </a:gridCol>
                <a:gridCol w="731203">
                  <a:extLst>
                    <a:ext uri="{9D8B030D-6E8A-4147-A177-3AD203B41FA5}">
                      <a16:colId xmlns:a16="http://schemas.microsoft.com/office/drawing/2014/main" val="3851203263"/>
                    </a:ext>
                  </a:extLst>
                </a:gridCol>
                <a:gridCol w="731203">
                  <a:extLst>
                    <a:ext uri="{9D8B030D-6E8A-4147-A177-3AD203B41FA5}">
                      <a16:colId xmlns:a16="http://schemas.microsoft.com/office/drawing/2014/main" val="3803878375"/>
                    </a:ext>
                  </a:extLst>
                </a:gridCol>
                <a:gridCol w="731203">
                  <a:extLst>
                    <a:ext uri="{9D8B030D-6E8A-4147-A177-3AD203B41FA5}">
                      <a16:colId xmlns:a16="http://schemas.microsoft.com/office/drawing/2014/main" val="1779547808"/>
                    </a:ext>
                  </a:extLst>
                </a:gridCol>
                <a:gridCol w="731203">
                  <a:extLst>
                    <a:ext uri="{9D8B030D-6E8A-4147-A177-3AD203B41FA5}">
                      <a16:colId xmlns:a16="http://schemas.microsoft.com/office/drawing/2014/main" val="1372866105"/>
                    </a:ext>
                  </a:extLst>
                </a:gridCol>
                <a:gridCol w="731203">
                  <a:extLst>
                    <a:ext uri="{9D8B030D-6E8A-4147-A177-3AD203B41FA5}">
                      <a16:colId xmlns:a16="http://schemas.microsoft.com/office/drawing/2014/main" val="1323556715"/>
                    </a:ext>
                  </a:extLst>
                </a:gridCol>
                <a:gridCol w="731203">
                  <a:extLst>
                    <a:ext uri="{9D8B030D-6E8A-4147-A177-3AD203B41FA5}">
                      <a16:colId xmlns:a16="http://schemas.microsoft.com/office/drawing/2014/main" val="274682193"/>
                    </a:ext>
                  </a:extLst>
                </a:gridCol>
                <a:gridCol w="731203">
                  <a:extLst>
                    <a:ext uri="{9D8B030D-6E8A-4147-A177-3AD203B41FA5}">
                      <a16:colId xmlns:a16="http://schemas.microsoft.com/office/drawing/2014/main" val="635599697"/>
                    </a:ext>
                  </a:extLst>
                </a:gridCol>
              </a:tblGrid>
              <a:tr h="434423">
                <a:tc>
                  <a:txBody>
                    <a:bodyPr/>
                    <a:lstStyle/>
                    <a:p>
                      <a:pPr algn="ctr"/>
                      <a:r>
                        <a:rPr lang="en-US"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4</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5</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6</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7</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8</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9</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8100196"/>
                  </a:ext>
                </a:extLst>
              </a:tr>
              <a:tr h="58024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954870"/>
                  </a:ext>
                </a:extLst>
              </a:tr>
            </a:tbl>
          </a:graphicData>
        </a:graphic>
      </p:graphicFrame>
      <p:sp>
        <p:nvSpPr>
          <p:cNvPr id="7" name="TextBox 6">
            <a:extLst>
              <a:ext uri="{FF2B5EF4-FFF2-40B4-BE49-F238E27FC236}">
                <a16:creationId xmlns:a16="http://schemas.microsoft.com/office/drawing/2014/main" id="{CD5DD1E4-86C1-454C-AEBC-BD93C64BB978}"/>
              </a:ext>
            </a:extLst>
          </p:cNvPr>
          <p:cNvSpPr txBox="1"/>
          <p:nvPr/>
        </p:nvSpPr>
        <p:spPr>
          <a:xfrm>
            <a:off x="956874" y="1704588"/>
            <a:ext cx="8469630" cy="923330"/>
          </a:xfrm>
          <a:prstGeom prst="rect">
            <a:avLst/>
          </a:prstGeom>
          <a:noFill/>
        </p:spPr>
        <p:txBody>
          <a:bodyPr wrap="square" rtlCol="0">
            <a:spAutoFit/>
          </a:bodyPr>
          <a:lstStyle/>
          <a:p>
            <a:r>
              <a:rPr lang="en-US" dirty="0"/>
              <a:t>Insert the following values into the Hash Table using a </a:t>
            </a:r>
            <a:r>
              <a:rPr lang="en-US" dirty="0" err="1"/>
              <a:t>hashFunction</a:t>
            </a:r>
            <a:r>
              <a:rPr lang="en-US" dirty="0"/>
              <a:t> of % table size and linear probing to resolve collisions</a:t>
            </a:r>
          </a:p>
          <a:p>
            <a:r>
              <a:rPr lang="en-US" dirty="0"/>
              <a:t>38, 19, 8, 109, 10</a:t>
            </a:r>
          </a:p>
        </p:txBody>
      </p:sp>
      <p:sp>
        <p:nvSpPr>
          <p:cNvPr id="10" name="TextBox 9">
            <a:extLst>
              <a:ext uri="{FF2B5EF4-FFF2-40B4-BE49-F238E27FC236}">
                <a16:creationId xmlns:a16="http://schemas.microsoft.com/office/drawing/2014/main" id="{643F5880-4036-4158-BF62-0BDA5A10A10F}"/>
              </a:ext>
            </a:extLst>
          </p:cNvPr>
          <p:cNvSpPr txBox="1"/>
          <p:nvPr/>
        </p:nvSpPr>
        <p:spPr>
          <a:xfrm>
            <a:off x="8248997" y="3429000"/>
            <a:ext cx="508473" cy="461665"/>
          </a:xfrm>
          <a:prstGeom prst="rect">
            <a:avLst/>
          </a:prstGeom>
          <a:noFill/>
        </p:spPr>
        <p:txBody>
          <a:bodyPr wrap="none" rtlCol="0">
            <a:spAutoFit/>
          </a:bodyPr>
          <a:lstStyle/>
          <a:p>
            <a:r>
              <a:rPr lang="en-US" sz="2400" b="1" dirty="0">
                <a:solidFill>
                  <a:srgbClr val="4C3282"/>
                </a:solidFill>
              </a:rPr>
              <a:t>38</a:t>
            </a:r>
          </a:p>
        </p:txBody>
      </p:sp>
      <p:sp>
        <p:nvSpPr>
          <p:cNvPr id="11" name="TextBox 10">
            <a:extLst>
              <a:ext uri="{FF2B5EF4-FFF2-40B4-BE49-F238E27FC236}">
                <a16:creationId xmlns:a16="http://schemas.microsoft.com/office/drawing/2014/main" id="{776783FE-0272-492F-AD42-DBCD67C941BE}"/>
              </a:ext>
            </a:extLst>
          </p:cNvPr>
          <p:cNvSpPr txBox="1"/>
          <p:nvPr/>
        </p:nvSpPr>
        <p:spPr>
          <a:xfrm>
            <a:off x="8966532" y="3437819"/>
            <a:ext cx="461986" cy="461665"/>
          </a:xfrm>
          <a:prstGeom prst="rect">
            <a:avLst/>
          </a:prstGeom>
          <a:noFill/>
        </p:spPr>
        <p:txBody>
          <a:bodyPr wrap="none" rtlCol="0">
            <a:spAutoFit/>
          </a:bodyPr>
          <a:lstStyle/>
          <a:p>
            <a:r>
              <a:rPr lang="en-US" sz="2400" b="1" dirty="0">
                <a:solidFill>
                  <a:srgbClr val="4C3282"/>
                </a:solidFill>
              </a:rPr>
              <a:t>19</a:t>
            </a:r>
          </a:p>
        </p:txBody>
      </p:sp>
      <p:sp>
        <p:nvSpPr>
          <p:cNvPr id="12" name="TextBox 11">
            <a:extLst>
              <a:ext uri="{FF2B5EF4-FFF2-40B4-BE49-F238E27FC236}">
                <a16:creationId xmlns:a16="http://schemas.microsoft.com/office/drawing/2014/main" id="{44B8E76D-34C6-4468-8EB3-5ACA4556BFB8}"/>
              </a:ext>
            </a:extLst>
          </p:cNvPr>
          <p:cNvSpPr txBox="1"/>
          <p:nvPr/>
        </p:nvSpPr>
        <p:spPr>
          <a:xfrm>
            <a:off x="8410900" y="3437818"/>
            <a:ext cx="346570" cy="461665"/>
          </a:xfrm>
          <a:prstGeom prst="rect">
            <a:avLst/>
          </a:prstGeom>
          <a:noFill/>
        </p:spPr>
        <p:txBody>
          <a:bodyPr wrap="none" rtlCol="0">
            <a:spAutoFit/>
          </a:bodyPr>
          <a:lstStyle/>
          <a:p>
            <a:r>
              <a:rPr lang="en-US" sz="2400" b="1" dirty="0">
                <a:solidFill>
                  <a:srgbClr val="4C3282"/>
                </a:solidFill>
              </a:rPr>
              <a:t>8</a:t>
            </a:r>
          </a:p>
        </p:txBody>
      </p:sp>
      <p:sp>
        <p:nvSpPr>
          <p:cNvPr id="13" name="Rectangle 12">
            <a:extLst>
              <a:ext uri="{FF2B5EF4-FFF2-40B4-BE49-F238E27FC236}">
                <a16:creationId xmlns:a16="http://schemas.microsoft.com/office/drawing/2014/main" id="{45D767BD-F49C-47ED-B218-EC4CED70821A}"/>
              </a:ext>
            </a:extLst>
          </p:cNvPr>
          <p:cNvSpPr/>
          <p:nvPr/>
        </p:nvSpPr>
        <p:spPr>
          <a:xfrm>
            <a:off x="9846642" y="3236422"/>
            <a:ext cx="1934095" cy="936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F1D02C3-F92F-4E88-A319-03723AD26750}"/>
              </a:ext>
            </a:extLst>
          </p:cNvPr>
          <p:cNvSpPr txBox="1"/>
          <p:nvPr/>
        </p:nvSpPr>
        <p:spPr>
          <a:xfrm>
            <a:off x="1052946" y="3428999"/>
            <a:ext cx="346570" cy="461665"/>
          </a:xfrm>
          <a:prstGeom prst="rect">
            <a:avLst/>
          </a:prstGeom>
          <a:noFill/>
        </p:spPr>
        <p:txBody>
          <a:bodyPr wrap="none" rtlCol="0">
            <a:spAutoFit/>
          </a:bodyPr>
          <a:lstStyle/>
          <a:p>
            <a:r>
              <a:rPr lang="en-US" sz="2400" b="1" dirty="0">
                <a:solidFill>
                  <a:srgbClr val="4C3282"/>
                </a:solidFill>
              </a:rPr>
              <a:t>8</a:t>
            </a:r>
          </a:p>
        </p:txBody>
      </p:sp>
      <p:sp>
        <p:nvSpPr>
          <p:cNvPr id="15" name="TextBox 14">
            <a:extLst>
              <a:ext uri="{FF2B5EF4-FFF2-40B4-BE49-F238E27FC236}">
                <a16:creationId xmlns:a16="http://schemas.microsoft.com/office/drawing/2014/main" id="{BFEFFFED-FDFB-4665-9DC3-2D50D6CDBC08}"/>
              </a:ext>
            </a:extLst>
          </p:cNvPr>
          <p:cNvSpPr txBox="1"/>
          <p:nvPr/>
        </p:nvSpPr>
        <p:spPr>
          <a:xfrm>
            <a:off x="8966532" y="3439567"/>
            <a:ext cx="623889" cy="461665"/>
          </a:xfrm>
          <a:prstGeom prst="rect">
            <a:avLst/>
          </a:prstGeom>
          <a:noFill/>
        </p:spPr>
        <p:txBody>
          <a:bodyPr wrap="none" rtlCol="0">
            <a:spAutoFit/>
          </a:bodyPr>
          <a:lstStyle/>
          <a:p>
            <a:r>
              <a:rPr lang="en-US" sz="2400" b="1" dirty="0">
                <a:solidFill>
                  <a:srgbClr val="4C3282"/>
                </a:solidFill>
              </a:rPr>
              <a:t>109</a:t>
            </a:r>
          </a:p>
        </p:txBody>
      </p:sp>
      <p:sp>
        <p:nvSpPr>
          <p:cNvPr id="16" name="TextBox 15">
            <a:extLst>
              <a:ext uri="{FF2B5EF4-FFF2-40B4-BE49-F238E27FC236}">
                <a16:creationId xmlns:a16="http://schemas.microsoft.com/office/drawing/2014/main" id="{2DDD99F7-01C8-48D6-9F49-63515A9B30AC}"/>
              </a:ext>
            </a:extLst>
          </p:cNvPr>
          <p:cNvSpPr txBox="1"/>
          <p:nvPr/>
        </p:nvSpPr>
        <p:spPr>
          <a:xfrm>
            <a:off x="2457797" y="3392151"/>
            <a:ext cx="461986" cy="461665"/>
          </a:xfrm>
          <a:prstGeom prst="rect">
            <a:avLst/>
          </a:prstGeom>
          <a:noFill/>
        </p:spPr>
        <p:txBody>
          <a:bodyPr wrap="none" rtlCol="0">
            <a:spAutoFit/>
          </a:bodyPr>
          <a:lstStyle/>
          <a:p>
            <a:r>
              <a:rPr lang="en-US" sz="2400" b="1" dirty="0">
                <a:solidFill>
                  <a:srgbClr val="4C3282"/>
                </a:solidFill>
              </a:rPr>
              <a:t>10</a:t>
            </a:r>
          </a:p>
        </p:txBody>
      </p:sp>
      <p:sp>
        <p:nvSpPr>
          <p:cNvPr id="17" name="TextBox 16">
            <a:extLst>
              <a:ext uri="{FF2B5EF4-FFF2-40B4-BE49-F238E27FC236}">
                <a16:creationId xmlns:a16="http://schemas.microsoft.com/office/drawing/2014/main" id="{D8116144-310E-447F-8AC4-BF050511F786}"/>
              </a:ext>
            </a:extLst>
          </p:cNvPr>
          <p:cNvSpPr txBox="1"/>
          <p:nvPr/>
        </p:nvSpPr>
        <p:spPr>
          <a:xfrm>
            <a:off x="1052946" y="4656727"/>
            <a:ext cx="8469630" cy="923330"/>
          </a:xfrm>
          <a:prstGeom prst="rect">
            <a:avLst/>
          </a:prstGeom>
          <a:noFill/>
        </p:spPr>
        <p:txBody>
          <a:bodyPr wrap="square" rtlCol="0">
            <a:spAutoFit/>
          </a:bodyPr>
          <a:lstStyle/>
          <a:p>
            <a:r>
              <a:rPr lang="en-US" dirty="0">
                <a:solidFill>
                  <a:srgbClr val="B6A479"/>
                </a:solidFill>
              </a:rPr>
              <a:t>Problem:</a:t>
            </a:r>
          </a:p>
          <a:p>
            <a:pPr marL="742950" lvl="1" indent="-285750">
              <a:buFont typeface="Arial" panose="020B0604020202020204" pitchFamily="34" charset="0"/>
              <a:buChar char="•"/>
            </a:pPr>
            <a:r>
              <a:rPr lang="en-US" dirty="0"/>
              <a:t>Linear probing causes clustering</a:t>
            </a:r>
          </a:p>
          <a:p>
            <a:pPr marL="742950" lvl="1" indent="-285750">
              <a:buFont typeface="Arial" panose="020B0604020202020204" pitchFamily="34" charset="0"/>
              <a:buChar char="•"/>
            </a:pPr>
            <a:r>
              <a:rPr lang="en-US" dirty="0"/>
              <a:t>Clustering causes more looping when probing</a:t>
            </a:r>
          </a:p>
        </p:txBody>
      </p:sp>
      <p:sp>
        <p:nvSpPr>
          <p:cNvPr id="18" name="TextBox 17">
            <a:extLst>
              <a:ext uri="{FF2B5EF4-FFF2-40B4-BE49-F238E27FC236}">
                <a16:creationId xmlns:a16="http://schemas.microsoft.com/office/drawing/2014/main" id="{F6518DD1-2DA4-4A93-A7DD-13F9CC55A7E4}"/>
              </a:ext>
            </a:extLst>
          </p:cNvPr>
          <p:cNvSpPr txBox="1"/>
          <p:nvPr/>
        </p:nvSpPr>
        <p:spPr>
          <a:xfrm>
            <a:off x="7073314" y="4700622"/>
            <a:ext cx="3786435" cy="923330"/>
          </a:xfrm>
          <a:prstGeom prst="rect">
            <a:avLst/>
          </a:prstGeom>
          <a:noFill/>
        </p:spPr>
        <p:txBody>
          <a:bodyPr wrap="square" rtlCol="0">
            <a:spAutoFit/>
          </a:bodyPr>
          <a:lstStyle/>
          <a:p>
            <a:r>
              <a:rPr lang="en-US" dirty="0"/>
              <a:t>Primary Clustering</a:t>
            </a:r>
          </a:p>
          <a:p>
            <a:r>
              <a:rPr lang="en-US" dirty="0"/>
              <a:t>When probing causes long chains of occupied slots within a hash table</a:t>
            </a:r>
          </a:p>
        </p:txBody>
      </p:sp>
      <p:sp>
        <p:nvSpPr>
          <p:cNvPr id="19" name="Rectangle 18">
            <a:extLst>
              <a:ext uri="{FF2B5EF4-FFF2-40B4-BE49-F238E27FC236}">
                <a16:creationId xmlns:a16="http://schemas.microsoft.com/office/drawing/2014/main" id="{849019A3-BD72-43BC-A0A7-7288226E58F5}"/>
              </a:ext>
            </a:extLst>
          </p:cNvPr>
          <p:cNvSpPr/>
          <p:nvPr/>
        </p:nvSpPr>
        <p:spPr>
          <a:xfrm>
            <a:off x="7067215" y="4701196"/>
            <a:ext cx="3786435" cy="320040"/>
          </a:xfrm>
          <a:prstGeom prst="rect">
            <a:avLst/>
          </a:prstGeom>
          <a:solidFill>
            <a:schemeClr val="bg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A381BAA-DC7F-49C9-9055-022F6C8AC088}"/>
              </a:ext>
            </a:extLst>
          </p:cNvPr>
          <p:cNvSpPr/>
          <p:nvPr/>
        </p:nvSpPr>
        <p:spPr>
          <a:xfrm>
            <a:off x="7073314" y="5021236"/>
            <a:ext cx="3786435" cy="731172"/>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9045EBEA-CAB4-904A-875D-59BF6D21582B}"/>
              </a:ext>
            </a:extLst>
          </p:cNvPr>
          <p:cNvSpPr txBox="1"/>
          <p:nvPr/>
        </p:nvSpPr>
        <p:spPr>
          <a:xfrm>
            <a:off x="10769382" y="74376"/>
            <a:ext cx="1334211" cy="430887"/>
          </a:xfrm>
          <a:prstGeom prst="rect">
            <a:avLst/>
          </a:prstGeom>
          <a:solidFill>
            <a:srgbClr val="4C3282"/>
          </a:solidFill>
        </p:spPr>
        <p:txBody>
          <a:bodyPr wrap="none" rtlCol="0">
            <a:spAutoFit/>
          </a:bodyPr>
          <a:lstStyle/>
          <a:p>
            <a:r>
              <a:rPr lang="en-US" sz="2200" dirty="0">
                <a:solidFill>
                  <a:schemeClr val="bg1"/>
                </a:solidFill>
                <a:latin typeface="Segoe UI Semilight" panose="020B0402040204020203" pitchFamily="34" charset="0"/>
              </a:rPr>
              <a:t>3 Minutes</a:t>
            </a:r>
          </a:p>
        </p:txBody>
      </p:sp>
    </p:spTree>
    <p:extLst>
      <p:ext uri="{BB962C8B-B14F-4D97-AF65-F5344CB8AC3E}">
        <p14:creationId xmlns:p14="http://schemas.microsoft.com/office/powerpoint/2010/main" val="2520362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grpId="1" nodeType="clickEffect">
                                  <p:stCondLst>
                                    <p:cond delay="0"/>
                                  </p:stCondLst>
                                  <p:childTnLst>
                                    <p:animMotion origin="layout" path="M 3.54167E-6 -3.7037E-6 L 0.18281 -0.00185 " pathEditMode="relative" rAng="0" ptsTypes="AA">
                                      <p:cBhvr>
                                        <p:cTn id="21" dur="2000" fill="hold"/>
                                        <p:tgtEl>
                                          <p:spTgt spid="12"/>
                                        </p:tgtEl>
                                        <p:attrNameLst>
                                          <p:attrName>ppt_x</p:attrName>
                                          <p:attrName>ppt_y</p:attrName>
                                        </p:attrNameLst>
                                      </p:cBhvr>
                                      <p:rCtr x="9141" y="-93"/>
                                    </p:animMotion>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42" presetClass="path" presetSubtype="0" accel="50000" decel="50000" fill="hold" grpId="1" nodeType="withEffect">
                                  <p:stCondLst>
                                    <p:cond delay="0"/>
                                  </p:stCondLst>
                                  <p:childTnLst>
                                    <p:animMotion origin="layout" path="M -8.33333E-7 -4.81481E-6 L 0.11966 -0.003 " pathEditMode="relative" rAng="0" ptsTypes="AA">
                                      <p:cBhvr>
                                        <p:cTn id="31" dur="2000" fill="hold"/>
                                        <p:tgtEl>
                                          <p:spTgt spid="14"/>
                                        </p:tgtEl>
                                        <p:attrNameLst>
                                          <p:attrName>ppt_x</p:attrName>
                                          <p:attrName>ppt_y</p:attrName>
                                        </p:attrNameLst>
                                      </p:cBhvr>
                                      <p:rCtr x="5977" y="-162"/>
                                    </p:animMotion>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1"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37" presetClass="path" presetSubtype="0" accel="50000" decel="50000" fill="hold" grpId="0" nodeType="clickEffect">
                                  <p:stCondLst>
                                    <p:cond delay="0"/>
                                  </p:stCondLst>
                                  <p:childTnLst>
                                    <p:animMotion origin="layout" path="M -0.00026 -0.00649 L -0.12839 0.17291 C -0.15495 0.21342 -0.19505 0.23495 -0.23698 0.23495 C -0.28477 0.23518 -0.32318 0.21342 -0.34974 0.17314 L -0.47826 -0.00649 " pathEditMode="relative" rAng="10800000" ptsTypes="AAAAA">
                                      <p:cBhvr>
                                        <p:cTn id="40" dur="2000" fill="hold"/>
                                        <p:tgtEl>
                                          <p:spTgt spid="15"/>
                                        </p:tgtEl>
                                        <p:attrNameLst>
                                          <p:attrName>ppt_x</p:attrName>
                                          <p:attrName>ppt_y</p:attrName>
                                        </p:attrNameLst>
                                      </p:cBhvr>
                                      <p:rCtr x="-23893" y="12083"/>
                                    </p:animMotion>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path" presetSubtype="0" accel="50000" decel="50000" fill="hold" grpId="1" nodeType="clickEffect">
                                  <p:stCondLst>
                                    <p:cond delay="0"/>
                                  </p:stCondLst>
                                  <p:childTnLst>
                                    <p:animMotion origin="layout" path="M -2.70833E-6 -7.40741E-7 L 0.12032 0.00324 " pathEditMode="relative" rAng="0" ptsTypes="AA">
                                      <p:cBhvr>
                                        <p:cTn id="49" dur="2000" fill="hold"/>
                                        <p:tgtEl>
                                          <p:spTgt spid="16"/>
                                        </p:tgtEl>
                                        <p:attrNameLst>
                                          <p:attrName>ppt_x</p:attrName>
                                          <p:attrName>ppt_y</p:attrName>
                                        </p:attrNameLst>
                                      </p:cBhvr>
                                      <p:rCtr x="6016" y="162"/>
                                    </p:animMotion>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500"/>
                                        <p:tgtEl>
                                          <p:spTgt spid="19"/>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fade">
                                      <p:cBhvr>
                                        <p:cTn id="6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2" grpId="1"/>
      <p:bldP spid="13" grpId="0" animBg="1"/>
      <p:bldP spid="14" grpId="0"/>
      <p:bldP spid="14" grpId="1"/>
      <p:bldP spid="15" grpId="0"/>
      <p:bldP spid="15" grpId="1"/>
      <p:bldP spid="16" grpId="0"/>
      <p:bldP spid="16" grpId="1"/>
      <p:bldP spid="17" grpId="0"/>
      <p:bldP spid="18" grpId="0"/>
      <p:bldP spid="19"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FE35B-73B2-40E2-B3A4-A353C754756A}"/>
              </a:ext>
            </a:extLst>
          </p:cNvPr>
          <p:cNvSpPr>
            <a:spLocks noGrp="1"/>
          </p:cNvSpPr>
          <p:nvPr>
            <p:ph type="title"/>
          </p:nvPr>
        </p:nvSpPr>
        <p:spPr/>
        <p:txBody>
          <a:bodyPr/>
          <a:lstStyle/>
          <a:p>
            <a:r>
              <a:rPr lang="en-US" dirty="0">
                <a:solidFill>
                  <a:srgbClr val="4C3282"/>
                </a:solidFill>
              </a:rPr>
              <a:t>Runtime</a:t>
            </a:r>
          </a:p>
        </p:txBody>
      </p:sp>
      <p:sp>
        <p:nvSpPr>
          <p:cNvPr id="3" name="Content Placeholder 2">
            <a:extLst>
              <a:ext uri="{FF2B5EF4-FFF2-40B4-BE49-F238E27FC236}">
                <a16:creationId xmlns:a16="http://schemas.microsoft.com/office/drawing/2014/main" id="{74DB8381-2D59-4E07-8661-779C07F7CC6D}"/>
              </a:ext>
            </a:extLst>
          </p:cNvPr>
          <p:cNvSpPr>
            <a:spLocks noGrp="1"/>
          </p:cNvSpPr>
          <p:nvPr>
            <p:ph idx="1"/>
          </p:nvPr>
        </p:nvSpPr>
        <p:spPr>
          <a:xfrm>
            <a:off x="575240" y="1463857"/>
            <a:ext cx="3764004" cy="4845504"/>
          </a:xfrm>
        </p:spPr>
        <p:txBody>
          <a:bodyPr>
            <a:normAutofit fontScale="92500" lnSpcReduction="20000"/>
          </a:bodyPr>
          <a:lstStyle/>
          <a:p>
            <a:r>
              <a:rPr lang="en-US" b="1" dirty="0">
                <a:solidFill>
                  <a:srgbClr val="4C3282"/>
                </a:solidFill>
              </a:rPr>
              <a:t>When is runtime good?</a:t>
            </a:r>
          </a:p>
          <a:p>
            <a:r>
              <a:rPr lang="en-US" dirty="0"/>
              <a:t>Empty table</a:t>
            </a:r>
          </a:p>
          <a:p>
            <a:endParaRPr lang="en-US" dirty="0"/>
          </a:p>
          <a:p>
            <a:r>
              <a:rPr lang="en-US" b="1" dirty="0">
                <a:solidFill>
                  <a:srgbClr val="4C3282"/>
                </a:solidFill>
              </a:rPr>
              <a:t>When is runtime bad?</a:t>
            </a:r>
          </a:p>
          <a:p>
            <a:r>
              <a:rPr lang="en-US" dirty="0"/>
              <a:t>Table nearly full</a:t>
            </a:r>
          </a:p>
          <a:p>
            <a:r>
              <a:rPr lang="en-US" dirty="0"/>
              <a:t>When we hit a “cluster”</a:t>
            </a:r>
          </a:p>
          <a:p>
            <a:endParaRPr lang="en-US" dirty="0"/>
          </a:p>
          <a:p>
            <a:r>
              <a:rPr lang="en-US" b="1" dirty="0">
                <a:solidFill>
                  <a:srgbClr val="4C3282"/>
                </a:solidFill>
              </a:rPr>
              <a:t>Maximum Load Factor?</a:t>
            </a:r>
          </a:p>
          <a:p>
            <a:r>
              <a:rPr lang="en-US" dirty="0"/>
              <a:t>λ at most 1.0</a:t>
            </a:r>
          </a:p>
          <a:p>
            <a:endParaRPr lang="en-US" dirty="0"/>
          </a:p>
          <a:p>
            <a:r>
              <a:rPr lang="en-US" b="1" dirty="0">
                <a:solidFill>
                  <a:srgbClr val="4C3282"/>
                </a:solidFill>
              </a:rPr>
              <a:t>When do we resize the array?</a:t>
            </a:r>
          </a:p>
          <a:p>
            <a:r>
              <a:rPr lang="en-US" dirty="0"/>
              <a:t>λ ≈ ½ </a:t>
            </a:r>
          </a:p>
          <a:p>
            <a:endParaRPr lang="en-US" dirty="0"/>
          </a:p>
          <a:p>
            <a:endParaRPr lang="en-US" dirty="0"/>
          </a:p>
        </p:txBody>
      </p:sp>
      <p:sp>
        <p:nvSpPr>
          <p:cNvPr id="4" name="Footer Placeholder 3">
            <a:extLst>
              <a:ext uri="{FF2B5EF4-FFF2-40B4-BE49-F238E27FC236}">
                <a16:creationId xmlns:a16="http://schemas.microsoft.com/office/drawing/2014/main" id="{399EB96C-8300-461F-B18E-3B9787C0F798}"/>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58113FF6-0428-4EA2-92D7-9A30E1337489}"/>
              </a:ext>
            </a:extLst>
          </p:cNvPr>
          <p:cNvSpPr>
            <a:spLocks noGrp="1"/>
          </p:cNvSpPr>
          <p:nvPr>
            <p:ph type="sldNum" sz="quarter" idx="12"/>
          </p:nvPr>
        </p:nvSpPr>
        <p:spPr/>
        <p:txBody>
          <a:bodyPr/>
          <a:lstStyle/>
          <a:p>
            <a:fld id="{659665DE-58FC-41F4-AC58-2C90A5E00527}" type="slidenum">
              <a:rPr lang="en-US" smtClean="0"/>
              <a:t>13</a:t>
            </a:fld>
            <a:endParaRPr lang="en-US"/>
          </a:p>
        </p:txBody>
      </p:sp>
      <p:sp>
        <p:nvSpPr>
          <p:cNvPr id="7" name="TextBox 6">
            <a:extLst>
              <a:ext uri="{FF2B5EF4-FFF2-40B4-BE49-F238E27FC236}">
                <a16:creationId xmlns:a16="http://schemas.microsoft.com/office/drawing/2014/main" id="{1C41B384-B134-4B4B-94DE-33A607F9F2B9}"/>
              </a:ext>
            </a:extLst>
          </p:cNvPr>
          <p:cNvSpPr txBox="1"/>
          <p:nvPr/>
        </p:nvSpPr>
        <p:spPr>
          <a:xfrm>
            <a:off x="10769382" y="62653"/>
            <a:ext cx="1334211" cy="430887"/>
          </a:xfrm>
          <a:prstGeom prst="rect">
            <a:avLst/>
          </a:prstGeom>
          <a:solidFill>
            <a:srgbClr val="4C3282"/>
          </a:solidFill>
        </p:spPr>
        <p:txBody>
          <a:bodyPr wrap="none" rtlCol="0">
            <a:spAutoFit/>
          </a:bodyPr>
          <a:lstStyle/>
          <a:p>
            <a:r>
              <a:rPr lang="en-US" sz="2200" dirty="0">
                <a:solidFill>
                  <a:schemeClr val="bg1"/>
                </a:solidFill>
                <a:latin typeface="Segoe UI Semilight" panose="020B0402040204020203" pitchFamily="34" charset="0"/>
              </a:rPr>
              <a:t>2 Minutes</a:t>
            </a:r>
          </a:p>
        </p:txBody>
      </p:sp>
    </p:spTree>
    <p:extLst>
      <p:ext uri="{BB962C8B-B14F-4D97-AF65-F5344CB8AC3E}">
        <p14:creationId xmlns:p14="http://schemas.microsoft.com/office/powerpoint/2010/main" val="2912654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8" end="8"/>
                                            </p:txEl>
                                          </p:spTgt>
                                        </p:tgtEl>
                                        <p:attrNameLst>
                                          <p:attrName>style.visibility</p:attrName>
                                        </p:attrNameLst>
                                      </p:cBhvr>
                                      <p:to>
                                        <p:strVal val="visible"/>
                                      </p:to>
                                    </p:set>
                                    <p:animEffect transition="in" filter="fade">
                                      <p:cBhvr>
                                        <p:cTn id="20" dur="500"/>
                                        <p:tgtEl>
                                          <p:spTgt spid="3">
                                            <p:txEl>
                                              <p:pRg st="8" end="8"/>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animEffect transition="in" filter="fade">
                                      <p:cBhvr>
                                        <p:cTn id="25"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2171C-0407-4098-8D66-5F93A4E2CB27}"/>
              </a:ext>
            </a:extLst>
          </p:cNvPr>
          <p:cNvSpPr>
            <a:spLocks noGrp="1"/>
          </p:cNvSpPr>
          <p:nvPr>
            <p:ph type="title"/>
          </p:nvPr>
        </p:nvSpPr>
        <p:spPr/>
        <p:txBody>
          <a:bodyPr/>
          <a:lstStyle/>
          <a:p>
            <a:r>
              <a:rPr lang="en-US" dirty="0">
                <a:solidFill>
                  <a:srgbClr val="4C3282"/>
                </a:solidFill>
              </a:rPr>
              <a:t>Can we do better?</a:t>
            </a:r>
          </a:p>
        </p:txBody>
      </p:sp>
      <p:sp>
        <p:nvSpPr>
          <p:cNvPr id="3" name="Content Placeholder 2">
            <a:extLst>
              <a:ext uri="{FF2B5EF4-FFF2-40B4-BE49-F238E27FC236}">
                <a16:creationId xmlns:a16="http://schemas.microsoft.com/office/drawing/2014/main" id="{6AF47A29-8DDF-4458-BB0B-2379A569BCE3}"/>
              </a:ext>
            </a:extLst>
          </p:cNvPr>
          <p:cNvSpPr>
            <a:spLocks noGrp="1"/>
          </p:cNvSpPr>
          <p:nvPr>
            <p:ph idx="1"/>
          </p:nvPr>
        </p:nvSpPr>
        <p:spPr/>
        <p:txBody>
          <a:bodyPr/>
          <a:lstStyle/>
          <a:p>
            <a:r>
              <a:rPr lang="en-US" dirty="0"/>
              <a:t>Clusters are caused by picking new space near natural index</a:t>
            </a:r>
          </a:p>
          <a:p>
            <a:endParaRPr lang="en-US" dirty="0"/>
          </a:p>
          <a:p>
            <a:r>
              <a:rPr lang="en-US" b="1" dirty="0">
                <a:solidFill>
                  <a:srgbClr val="B6A479"/>
                </a:solidFill>
              </a:rPr>
              <a:t>Solution 2: Open Addressing</a:t>
            </a:r>
          </a:p>
          <a:p>
            <a:r>
              <a:rPr lang="en-US" dirty="0">
                <a:solidFill>
                  <a:srgbClr val="4C3282"/>
                </a:solidFill>
              </a:rPr>
              <a:t>Type 2: Quadratic Probing</a:t>
            </a:r>
          </a:p>
          <a:p>
            <a:r>
              <a:rPr lang="en-US" dirty="0"/>
              <a:t>If we collide instead try the next i</a:t>
            </a:r>
            <a:r>
              <a:rPr lang="en-US" baseline="30000" dirty="0"/>
              <a:t>2 </a:t>
            </a:r>
            <a:r>
              <a:rPr lang="en-US" dirty="0"/>
              <a:t>space</a:t>
            </a:r>
          </a:p>
          <a:p>
            <a:pPr>
              <a:spcBef>
                <a:spcPts val="200"/>
              </a:spcBef>
            </a:pPr>
            <a:r>
              <a:rPr lang="en-US" dirty="0">
                <a:latin typeface="Courier New" panose="02070309020205020404" pitchFamily="49" charset="0"/>
                <a:cs typeface="Courier New" panose="02070309020205020404" pitchFamily="49" charset="0"/>
              </a:rPr>
              <a:t>public int </a:t>
            </a:r>
            <a:r>
              <a:rPr lang="en-US" dirty="0" err="1">
                <a:latin typeface="Courier New" panose="02070309020205020404" pitchFamily="49" charset="0"/>
                <a:cs typeface="Courier New" panose="02070309020205020404" pitchFamily="49" charset="0"/>
              </a:rPr>
              <a:t>hashFunction</a:t>
            </a:r>
            <a:r>
              <a:rPr lang="en-US" dirty="0">
                <a:latin typeface="Courier New" panose="02070309020205020404" pitchFamily="49" charset="0"/>
                <a:cs typeface="Courier New" panose="02070309020205020404" pitchFamily="49" charset="0"/>
              </a:rPr>
              <a:t>(String s) </a:t>
            </a:r>
          </a:p>
          <a:p>
            <a:pPr>
              <a:spcBef>
                <a:spcPts val="200"/>
              </a:spcBef>
            </a:pPr>
            <a:r>
              <a:rPr lang="en-US" dirty="0">
                <a:latin typeface="Courier New" panose="02070309020205020404" pitchFamily="49" charset="0"/>
                <a:cs typeface="Courier New" panose="02070309020205020404" pitchFamily="49" charset="0"/>
              </a:rPr>
              <a:t>   int </a:t>
            </a:r>
            <a:r>
              <a:rPr lang="en-US" dirty="0" err="1">
                <a:latin typeface="Courier New" panose="02070309020205020404" pitchFamily="49" charset="0"/>
                <a:cs typeface="Courier New" panose="02070309020205020404" pitchFamily="49" charset="0"/>
              </a:rPr>
              <a:t>naturalHash</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this.getHash</a:t>
            </a:r>
            <a:r>
              <a:rPr lang="en-US" dirty="0">
                <a:latin typeface="Courier New" panose="02070309020205020404" pitchFamily="49" charset="0"/>
                <a:cs typeface="Courier New" panose="02070309020205020404" pitchFamily="49" charset="0"/>
              </a:rPr>
              <a:t>(s);</a:t>
            </a:r>
          </a:p>
          <a:p>
            <a:pPr>
              <a:spcBef>
                <a:spcPts val="200"/>
              </a:spcBef>
            </a:pPr>
            <a:r>
              <a:rPr lang="en-US" dirty="0">
                <a:latin typeface="Courier New" panose="02070309020205020404" pitchFamily="49" charset="0"/>
                <a:cs typeface="Courier New" panose="02070309020205020404" pitchFamily="49" charset="0"/>
              </a:rPr>
              <a:t>   if(natural hash in use) {</a:t>
            </a:r>
          </a:p>
          <a:p>
            <a:pPr>
              <a:spcBef>
                <a:spcPts val="200"/>
              </a:spcBef>
            </a:pPr>
            <a:r>
              <a:rPr lang="en-US" dirty="0">
                <a:latin typeface="Courier New" panose="02070309020205020404" pitchFamily="49" charset="0"/>
                <a:cs typeface="Courier New" panose="02070309020205020404" pitchFamily="49" charset="0"/>
              </a:rPr>
              <a:t>      int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 1;</a:t>
            </a:r>
          </a:p>
          <a:p>
            <a:pPr>
              <a:spcBef>
                <a:spcPts val="200"/>
              </a:spcBef>
            </a:pPr>
            <a:r>
              <a:rPr lang="en-US" dirty="0">
                <a:latin typeface="Courier New" panose="02070309020205020404" pitchFamily="49" charset="0"/>
                <a:cs typeface="Courier New" panose="02070309020205020404" pitchFamily="49" charset="0"/>
              </a:rPr>
              <a:t>      while (index in use) {</a:t>
            </a:r>
          </a:p>
          <a:p>
            <a:pPr>
              <a:spcBef>
                <a:spcPts val="200"/>
              </a:spcBef>
            </a:pPr>
            <a:r>
              <a:rPr lang="en-US" dirty="0">
                <a:latin typeface="Courier New" panose="02070309020205020404" pitchFamily="49" charset="0"/>
                <a:cs typeface="Courier New" panose="02070309020205020404" pitchFamily="49" charset="0"/>
              </a:rPr>
              <a:t>         try (</a:t>
            </a:r>
            <a:r>
              <a:rPr lang="en-US" dirty="0" err="1">
                <a:latin typeface="Courier New" panose="02070309020205020404" pitchFamily="49" charset="0"/>
                <a:cs typeface="Courier New" panose="02070309020205020404" pitchFamily="49" charset="0"/>
              </a:rPr>
              <a:t>naturalHash</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a:t>
            </a:r>
          </a:p>
          <a:p>
            <a:endParaRPr lang="en-US" dirty="0"/>
          </a:p>
        </p:txBody>
      </p:sp>
      <p:sp>
        <p:nvSpPr>
          <p:cNvPr id="4" name="Footer Placeholder 3">
            <a:extLst>
              <a:ext uri="{FF2B5EF4-FFF2-40B4-BE49-F238E27FC236}">
                <a16:creationId xmlns:a16="http://schemas.microsoft.com/office/drawing/2014/main" id="{98163769-3884-4E72-9DE2-6361AF347BE9}"/>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C38BB21E-0D77-4F84-A036-53F1CC4E93D7}"/>
              </a:ext>
            </a:extLst>
          </p:cNvPr>
          <p:cNvSpPr>
            <a:spLocks noGrp="1"/>
          </p:cNvSpPr>
          <p:nvPr>
            <p:ph type="sldNum" sz="quarter" idx="12"/>
          </p:nvPr>
        </p:nvSpPr>
        <p:spPr/>
        <p:txBody>
          <a:bodyPr/>
          <a:lstStyle/>
          <a:p>
            <a:fld id="{659665DE-58FC-41F4-AC58-2C90A5E00527}" type="slidenum">
              <a:rPr lang="en-US" smtClean="0"/>
              <a:t>14</a:t>
            </a:fld>
            <a:endParaRPr lang="en-US"/>
          </a:p>
        </p:txBody>
      </p:sp>
      <p:sp>
        <p:nvSpPr>
          <p:cNvPr id="6" name="Rectangle 5">
            <a:extLst>
              <a:ext uri="{FF2B5EF4-FFF2-40B4-BE49-F238E27FC236}">
                <a16:creationId xmlns:a16="http://schemas.microsoft.com/office/drawing/2014/main" id="{86AEE1B3-434A-480F-BA39-4DF43DB18B71}"/>
              </a:ext>
            </a:extLst>
          </p:cNvPr>
          <p:cNvSpPr/>
          <p:nvPr/>
        </p:nvSpPr>
        <p:spPr>
          <a:xfrm>
            <a:off x="5469775" y="5525193"/>
            <a:ext cx="931025" cy="2937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91E3EB8-B452-4F86-9E8B-2A2105A8BD97}"/>
              </a:ext>
            </a:extLst>
          </p:cNvPr>
          <p:cNvSpPr txBox="1"/>
          <p:nvPr/>
        </p:nvSpPr>
        <p:spPr>
          <a:xfrm>
            <a:off x="5403411" y="5489859"/>
            <a:ext cx="1374094" cy="430887"/>
          </a:xfrm>
          <a:prstGeom prst="rect">
            <a:avLst/>
          </a:prstGeom>
          <a:noFill/>
        </p:spPr>
        <p:txBody>
          <a:bodyPr wrap="none" rtlCol="0">
            <a:spAutoFit/>
          </a:bodyPr>
          <a:lstStyle/>
          <a:p>
            <a:r>
              <a:rPr lang="en-US" sz="2200" dirty="0" err="1">
                <a:latin typeface="Courier New" panose="02070309020205020404" pitchFamily="49" charset="0"/>
                <a:cs typeface="Courier New" panose="02070309020205020404" pitchFamily="49" charset="0"/>
              </a:rPr>
              <a:t>i</a:t>
            </a:r>
            <a:r>
              <a:rPr lang="en-US" sz="2200" dirty="0">
                <a:latin typeface="Courier New" panose="02070309020205020404" pitchFamily="49" charset="0"/>
                <a:cs typeface="Courier New" panose="02070309020205020404" pitchFamily="49" charset="0"/>
              </a:rPr>
              <a:t> * </a:t>
            </a:r>
            <a:r>
              <a:rPr lang="en-US" sz="2200" dirty="0" err="1">
                <a:latin typeface="Courier New" panose="02070309020205020404" pitchFamily="49" charset="0"/>
                <a:cs typeface="Courier New" panose="02070309020205020404" pitchFamily="49" charset="0"/>
              </a:rPr>
              <a:t>i</a:t>
            </a:r>
            <a:r>
              <a:rPr lang="en-US" sz="220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3889536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500"/>
                                        <p:tgtEl>
                                          <p:spTgt spid="3">
                                            <p:txEl>
                                              <p:pRg st="9" end="9"/>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fade">
                                      <p:cBhvr>
                                        <p:cTn id="38" dur="500"/>
                                        <p:tgtEl>
                                          <p:spTgt spid="3">
                                            <p:txEl>
                                              <p:pRg st="10" end="10"/>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Effect transition="in" filter="fade">
                                      <p:cBhvr>
                                        <p:cTn id="41" dur="500"/>
                                        <p:tgtEl>
                                          <p:spTgt spid="3">
                                            <p:txEl>
                                              <p:pRg st="11" end="1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500"/>
                                        <p:tgtEl>
                                          <p:spTgt spid="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72791-7423-428A-9F0C-CAA9CC26E86D}"/>
              </a:ext>
            </a:extLst>
          </p:cNvPr>
          <p:cNvSpPr>
            <a:spLocks noGrp="1"/>
          </p:cNvSpPr>
          <p:nvPr>
            <p:ph type="title"/>
          </p:nvPr>
        </p:nvSpPr>
        <p:spPr/>
        <p:txBody>
          <a:bodyPr/>
          <a:lstStyle/>
          <a:p>
            <a:r>
              <a:rPr lang="en-US" dirty="0">
                <a:solidFill>
                  <a:srgbClr val="4C3282"/>
                </a:solidFill>
              </a:rPr>
              <a:t>Quadratic Probing</a:t>
            </a:r>
          </a:p>
        </p:txBody>
      </p:sp>
      <p:sp>
        <p:nvSpPr>
          <p:cNvPr id="4" name="Footer Placeholder 3">
            <a:extLst>
              <a:ext uri="{FF2B5EF4-FFF2-40B4-BE49-F238E27FC236}">
                <a16:creationId xmlns:a16="http://schemas.microsoft.com/office/drawing/2014/main" id="{FB4D28B3-7074-4CAE-B9D2-04A88C612CBA}"/>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EEFB61B2-CF87-4C16-A69C-94DD03C71968}"/>
              </a:ext>
            </a:extLst>
          </p:cNvPr>
          <p:cNvSpPr>
            <a:spLocks noGrp="1"/>
          </p:cNvSpPr>
          <p:nvPr>
            <p:ph type="sldNum" sz="quarter" idx="12"/>
          </p:nvPr>
        </p:nvSpPr>
        <p:spPr/>
        <p:txBody>
          <a:bodyPr/>
          <a:lstStyle/>
          <a:p>
            <a:fld id="{659665DE-58FC-41F4-AC58-2C90A5E00527}" type="slidenum">
              <a:rPr lang="en-US" smtClean="0"/>
              <a:t>15</a:t>
            </a:fld>
            <a:endParaRPr lang="en-US"/>
          </a:p>
        </p:txBody>
      </p:sp>
      <p:graphicFrame>
        <p:nvGraphicFramePr>
          <p:cNvPr id="6" name="Content Placeholder 5">
            <a:extLst>
              <a:ext uri="{FF2B5EF4-FFF2-40B4-BE49-F238E27FC236}">
                <a16:creationId xmlns:a16="http://schemas.microsoft.com/office/drawing/2014/main" id="{3C9892A4-C8B6-498F-8D74-1E5BC6B4A007}"/>
              </a:ext>
            </a:extLst>
          </p:cNvPr>
          <p:cNvGraphicFramePr>
            <a:graphicFrameLocks/>
          </p:cNvGraphicFramePr>
          <p:nvPr>
            <p:extLst>
              <p:ext uri="{D42A27DB-BD31-4B8C-83A1-F6EECF244321}">
                <p14:modId xmlns:p14="http://schemas.microsoft.com/office/powerpoint/2010/main" val="3968605525"/>
              </p:ext>
            </p:extLst>
          </p:nvPr>
        </p:nvGraphicFramePr>
        <p:xfrm>
          <a:off x="1998979" y="2631153"/>
          <a:ext cx="7312030" cy="1014666"/>
        </p:xfrm>
        <a:graphic>
          <a:graphicData uri="http://schemas.openxmlformats.org/drawingml/2006/table">
            <a:tbl>
              <a:tblPr firstRow="1" bandRow="1">
                <a:tableStyleId>{5C22544A-7EE6-4342-B048-85BDC9FD1C3A}</a:tableStyleId>
              </a:tblPr>
              <a:tblGrid>
                <a:gridCol w="731203">
                  <a:extLst>
                    <a:ext uri="{9D8B030D-6E8A-4147-A177-3AD203B41FA5}">
                      <a16:colId xmlns:a16="http://schemas.microsoft.com/office/drawing/2014/main" val="1989371629"/>
                    </a:ext>
                  </a:extLst>
                </a:gridCol>
                <a:gridCol w="731203">
                  <a:extLst>
                    <a:ext uri="{9D8B030D-6E8A-4147-A177-3AD203B41FA5}">
                      <a16:colId xmlns:a16="http://schemas.microsoft.com/office/drawing/2014/main" val="2867448017"/>
                    </a:ext>
                  </a:extLst>
                </a:gridCol>
                <a:gridCol w="731203">
                  <a:extLst>
                    <a:ext uri="{9D8B030D-6E8A-4147-A177-3AD203B41FA5}">
                      <a16:colId xmlns:a16="http://schemas.microsoft.com/office/drawing/2014/main" val="1875946851"/>
                    </a:ext>
                  </a:extLst>
                </a:gridCol>
                <a:gridCol w="731203">
                  <a:extLst>
                    <a:ext uri="{9D8B030D-6E8A-4147-A177-3AD203B41FA5}">
                      <a16:colId xmlns:a16="http://schemas.microsoft.com/office/drawing/2014/main" val="3851203263"/>
                    </a:ext>
                  </a:extLst>
                </a:gridCol>
                <a:gridCol w="731203">
                  <a:extLst>
                    <a:ext uri="{9D8B030D-6E8A-4147-A177-3AD203B41FA5}">
                      <a16:colId xmlns:a16="http://schemas.microsoft.com/office/drawing/2014/main" val="3803878375"/>
                    </a:ext>
                  </a:extLst>
                </a:gridCol>
                <a:gridCol w="731203">
                  <a:extLst>
                    <a:ext uri="{9D8B030D-6E8A-4147-A177-3AD203B41FA5}">
                      <a16:colId xmlns:a16="http://schemas.microsoft.com/office/drawing/2014/main" val="1779547808"/>
                    </a:ext>
                  </a:extLst>
                </a:gridCol>
                <a:gridCol w="731203">
                  <a:extLst>
                    <a:ext uri="{9D8B030D-6E8A-4147-A177-3AD203B41FA5}">
                      <a16:colId xmlns:a16="http://schemas.microsoft.com/office/drawing/2014/main" val="1372866105"/>
                    </a:ext>
                  </a:extLst>
                </a:gridCol>
                <a:gridCol w="731203">
                  <a:extLst>
                    <a:ext uri="{9D8B030D-6E8A-4147-A177-3AD203B41FA5}">
                      <a16:colId xmlns:a16="http://schemas.microsoft.com/office/drawing/2014/main" val="1323556715"/>
                    </a:ext>
                  </a:extLst>
                </a:gridCol>
                <a:gridCol w="731203">
                  <a:extLst>
                    <a:ext uri="{9D8B030D-6E8A-4147-A177-3AD203B41FA5}">
                      <a16:colId xmlns:a16="http://schemas.microsoft.com/office/drawing/2014/main" val="274682193"/>
                    </a:ext>
                  </a:extLst>
                </a:gridCol>
                <a:gridCol w="731203">
                  <a:extLst>
                    <a:ext uri="{9D8B030D-6E8A-4147-A177-3AD203B41FA5}">
                      <a16:colId xmlns:a16="http://schemas.microsoft.com/office/drawing/2014/main" val="635599697"/>
                    </a:ext>
                  </a:extLst>
                </a:gridCol>
              </a:tblGrid>
              <a:tr h="434423">
                <a:tc>
                  <a:txBody>
                    <a:bodyPr/>
                    <a:lstStyle/>
                    <a:p>
                      <a:pPr algn="ctr"/>
                      <a:r>
                        <a:rPr lang="en-US"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4</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5</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6</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7</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8</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9</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8100196"/>
                  </a:ext>
                </a:extLst>
              </a:tr>
              <a:tr h="58024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954870"/>
                  </a:ext>
                </a:extLst>
              </a:tr>
            </a:tbl>
          </a:graphicData>
        </a:graphic>
      </p:graphicFrame>
      <p:sp>
        <p:nvSpPr>
          <p:cNvPr id="7" name="TextBox 6">
            <a:extLst>
              <a:ext uri="{FF2B5EF4-FFF2-40B4-BE49-F238E27FC236}">
                <a16:creationId xmlns:a16="http://schemas.microsoft.com/office/drawing/2014/main" id="{2A1020B5-B2F4-432B-A210-B67ABEC94076}"/>
              </a:ext>
            </a:extLst>
          </p:cNvPr>
          <p:cNvSpPr txBox="1"/>
          <p:nvPr/>
        </p:nvSpPr>
        <p:spPr>
          <a:xfrm>
            <a:off x="537281" y="4028166"/>
            <a:ext cx="2825458" cy="1754326"/>
          </a:xfrm>
          <a:prstGeom prst="rect">
            <a:avLst/>
          </a:prstGeom>
          <a:noFill/>
        </p:spPr>
        <p:txBody>
          <a:bodyPr wrap="square" rtlCol="0">
            <a:spAutoFit/>
          </a:bodyPr>
          <a:lstStyle/>
          <a:p>
            <a:r>
              <a:rPr lang="en-US" dirty="0"/>
              <a:t>(49 % 10 + 0 * 0) % 10 = 9</a:t>
            </a:r>
          </a:p>
          <a:p>
            <a:r>
              <a:rPr lang="en-US" dirty="0"/>
              <a:t>(49 % 10 + 1 * 1) % 10 = 0</a:t>
            </a:r>
          </a:p>
          <a:p>
            <a:endParaRPr lang="en-US" dirty="0"/>
          </a:p>
          <a:p>
            <a:r>
              <a:rPr lang="en-US" dirty="0"/>
              <a:t>(58 % 10 + 0 * 0) % 10 = 8</a:t>
            </a:r>
          </a:p>
          <a:p>
            <a:r>
              <a:rPr lang="en-US" dirty="0"/>
              <a:t>(58 % 10 + 1 * 1) % 10 = 9</a:t>
            </a:r>
          </a:p>
          <a:p>
            <a:r>
              <a:rPr lang="en-US" dirty="0"/>
              <a:t>(58 % 10 + 2 * 2) % 10 = 2</a:t>
            </a:r>
          </a:p>
        </p:txBody>
      </p:sp>
      <p:sp>
        <p:nvSpPr>
          <p:cNvPr id="8" name="TextBox 7">
            <a:extLst>
              <a:ext uri="{FF2B5EF4-FFF2-40B4-BE49-F238E27FC236}">
                <a16:creationId xmlns:a16="http://schemas.microsoft.com/office/drawing/2014/main" id="{3C5A2626-3B2E-45D2-A2D3-B3E60FB3C274}"/>
              </a:ext>
            </a:extLst>
          </p:cNvPr>
          <p:cNvSpPr txBox="1"/>
          <p:nvPr/>
        </p:nvSpPr>
        <p:spPr>
          <a:xfrm>
            <a:off x="8718298" y="3138486"/>
            <a:ext cx="508473" cy="461665"/>
          </a:xfrm>
          <a:prstGeom prst="rect">
            <a:avLst/>
          </a:prstGeom>
          <a:noFill/>
        </p:spPr>
        <p:txBody>
          <a:bodyPr wrap="none" rtlCol="0">
            <a:spAutoFit/>
          </a:bodyPr>
          <a:lstStyle/>
          <a:p>
            <a:r>
              <a:rPr lang="en-US" sz="2400" b="1" dirty="0">
                <a:solidFill>
                  <a:srgbClr val="4C3282"/>
                </a:solidFill>
              </a:rPr>
              <a:t>89</a:t>
            </a:r>
          </a:p>
        </p:txBody>
      </p:sp>
      <p:sp>
        <p:nvSpPr>
          <p:cNvPr id="9" name="TextBox 8">
            <a:extLst>
              <a:ext uri="{FF2B5EF4-FFF2-40B4-BE49-F238E27FC236}">
                <a16:creationId xmlns:a16="http://schemas.microsoft.com/office/drawing/2014/main" id="{5DC58747-23CC-4633-83DD-752F67707F13}"/>
              </a:ext>
            </a:extLst>
          </p:cNvPr>
          <p:cNvSpPr txBox="1"/>
          <p:nvPr/>
        </p:nvSpPr>
        <p:spPr>
          <a:xfrm>
            <a:off x="7972995" y="3110458"/>
            <a:ext cx="461986" cy="461665"/>
          </a:xfrm>
          <a:prstGeom prst="rect">
            <a:avLst/>
          </a:prstGeom>
          <a:noFill/>
        </p:spPr>
        <p:txBody>
          <a:bodyPr wrap="none" rtlCol="0">
            <a:spAutoFit/>
          </a:bodyPr>
          <a:lstStyle/>
          <a:p>
            <a:r>
              <a:rPr lang="en-US" sz="2400" b="1" dirty="0">
                <a:solidFill>
                  <a:srgbClr val="4C3282"/>
                </a:solidFill>
              </a:rPr>
              <a:t>18</a:t>
            </a:r>
          </a:p>
        </p:txBody>
      </p:sp>
      <p:sp>
        <p:nvSpPr>
          <p:cNvPr id="10" name="TextBox 9">
            <a:extLst>
              <a:ext uri="{FF2B5EF4-FFF2-40B4-BE49-F238E27FC236}">
                <a16:creationId xmlns:a16="http://schemas.microsoft.com/office/drawing/2014/main" id="{C875891A-90D7-42A8-B9D6-3108696C2FB7}"/>
              </a:ext>
            </a:extLst>
          </p:cNvPr>
          <p:cNvSpPr txBox="1"/>
          <p:nvPr/>
        </p:nvSpPr>
        <p:spPr>
          <a:xfrm>
            <a:off x="8680340" y="3138485"/>
            <a:ext cx="514885" cy="461665"/>
          </a:xfrm>
          <a:prstGeom prst="rect">
            <a:avLst/>
          </a:prstGeom>
          <a:noFill/>
        </p:spPr>
        <p:txBody>
          <a:bodyPr wrap="none" rtlCol="0">
            <a:spAutoFit/>
          </a:bodyPr>
          <a:lstStyle/>
          <a:p>
            <a:r>
              <a:rPr lang="en-US" sz="2400" b="1" dirty="0">
                <a:solidFill>
                  <a:srgbClr val="4C3282"/>
                </a:solidFill>
              </a:rPr>
              <a:t>49</a:t>
            </a:r>
          </a:p>
        </p:txBody>
      </p:sp>
      <p:sp>
        <p:nvSpPr>
          <p:cNvPr id="11" name="TextBox 10">
            <a:extLst>
              <a:ext uri="{FF2B5EF4-FFF2-40B4-BE49-F238E27FC236}">
                <a16:creationId xmlns:a16="http://schemas.microsoft.com/office/drawing/2014/main" id="{C7267C66-3C1A-44F9-9838-AA58A6703D43}"/>
              </a:ext>
            </a:extLst>
          </p:cNvPr>
          <p:cNvSpPr txBox="1"/>
          <p:nvPr/>
        </p:nvSpPr>
        <p:spPr>
          <a:xfrm>
            <a:off x="537281" y="1638140"/>
            <a:ext cx="8469630" cy="923330"/>
          </a:xfrm>
          <a:prstGeom prst="rect">
            <a:avLst/>
          </a:prstGeom>
          <a:noFill/>
        </p:spPr>
        <p:txBody>
          <a:bodyPr wrap="square" rtlCol="0">
            <a:spAutoFit/>
          </a:bodyPr>
          <a:lstStyle/>
          <a:p>
            <a:r>
              <a:rPr lang="en-US" dirty="0"/>
              <a:t>Insert the following values into the Hash Table using a </a:t>
            </a:r>
            <a:r>
              <a:rPr lang="en-US" dirty="0" err="1"/>
              <a:t>hashFunction</a:t>
            </a:r>
            <a:r>
              <a:rPr lang="en-US" dirty="0"/>
              <a:t> of % table size and quadratic probing to resolve collisions</a:t>
            </a:r>
          </a:p>
          <a:p>
            <a:r>
              <a:rPr lang="en-US" dirty="0"/>
              <a:t>89, 18, 49, 58, 79</a:t>
            </a:r>
          </a:p>
        </p:txBody>
      </p:sp>
      <p:sp>
        <p:nvSpPr>
          <p:cNvPr id="12" name="TextBox 11">
            <a:extLst>
              <a:ext uri="{FF2B5EF4-FFF2-40B4-BE49-F238E27FC236}">
                <a16:creationId xmlns:a16="http://schemas.microsoft.com/office/drawing/2014/main" id="{B7E47DD6-814E-470D-A068-AB65F9BDA4A0}"/>
              </a:ext>
            </a:extLst>
          </p:cNvPr>
          <p:cNvSpPr txBox="1"/>
          <p:nvPr/>
        </p:nvSpPr>
        <p:spPr>
          <a:xfrm>
            <a:off x="3565864" y="3110458"/>
            <a:ext cx="508473" cy="461665"/>
          </a:xfrm>
          <a:prstGeom prst="rect">
            <a:avLst/>
          </a:prstGeom>
          <a:noFill/>
        </p:spPr>
        <p:txBody>
          <a:bodyPr wrap="none" rtlCol="0">
            <a:spAutoFit/>
          </a:bodyPr>
          <a:lstStyle/>
          <a:p>
            <a:r>
              <a:rPr lang="en-US" sz="2400" b="1" dirty="0">
                <a:solidFill>
                  <a:srgbClr val="4C3282"/>
                </a:solidFill>
              </a:rPr>
              <a:t>58</a:t>
            </a:r>
          </a:p>
        </p:txBody>
      </p:sp>
      <p:sp>
        <p:nvSpPr>
          <p:cNvPr id="13" name="TextBox 12">
            <a:extLst>
              <a:ext uri="{FF2B5EF4-FFF2-40B4-BE49-F238E27FC236}">
                <a16:creationId xmlns:a16="http://schemas.microsoft.com/office/drawing/2014/main" id="{01A99F14-BEFA-426F-85A7-EBCCC98053D0}"/>
              </a:ext>
            </a:extLst>
          </p:cNvPr>
          <p:cNvSpPr txBox="1"/>
          <p:nvPr/>
        </p:nvSpPr>
        <p:spPr>
          <a:xfrm>
            <a:off x="4319696" y="3138484"/>
            <a:ext cx="502061" cy="461665"/>
          </a:xfrm>
          <a:prstGeom prst="rect">
            <a:avLst/>
          </a:prstGeom>
          <a:noFill/>
        </p:spPr>
        <p:txBody>
          <a:bodyPr wrap="none" rtlCol="0">
            <a:spAutoFit/>
          </a:bodyPr>
          <a:lstStyle/>
          <a:p>
            <a:r>
              <a:rPr lang="en-US" sz="2400" b="1" dirty="0">
                <a:solidFill>
                  <a:srgbClr val="4C3282"/>
                </a:solidFill>
              </a:rPr>
              <a:t>79</a:t>
            </a:r>
          </a:p>
        </p:txBody>
      </p:sp>
      <p:sp>
        <p:nvSpPr>
          <p:cNvPr id="14" name="TextBox 13">
            <a:extLst>
              <a:ext uri="{FF2B5EF4-FFF2-40B4-BE49-F238E27FC236}">
                <a16:creationId xmlns:a16="http://schemas.microsoft.com/office/drawing/2014/main" id="{72C4E27A-E950-4398-AE4C-48AEBDB388F3}"/>
              </a:ext>
            </a:extLst>
          </p:cNvPr>
          <p:cNvSpPr txBox="1"/>
          <p:nvPr/>
        </p:nvSpPr>
        <p:spPr>
          <a:xfrm>
            <a:off x="537281" y="5872017"/>
            <a:ext cx="2825458" cy="923330"/>
          </a:xfrm>
          <a:prstGeom prst="rect">
            <a:avLst/>
          </a:prstGeom>
          <a:noFill/>
        </p:spPr>
        <p:txBody>
          <a:bodyPr wrap="square" rtlCol="0">
            <a:spAutoFit/>
          </a:bodyPr>
          <a:lstStyle/>
          <a:p>
            <a:r>
              <a:rPr lang="en-US" dirty="0"/>
              <a:t>(79 % 10 + 0 * 0) % 10 = 9</a:t>
            </a:r>
          </a:p>
          <a:p>
            <a:r>
              <a:rPr lang="en-US" dirty="0"/>
              <a:t>(79 % 10 + 1 * 1) % 10 = 0</a:t>
            </a:r>
          </a:p>
          <a:p>
            <a:r>
              <a:rPr lang="en-US" dirty="0"/>
              <a:t>(79 % 10 + 2 * 2) % 10 = 3</a:t>
            </a:r>
          </a:p>
        </p:txBody>
      </p:sp>
      <p:sp>
        <p:nvSpPr>
          <p:cNvPr id="15" name="TextBox 14">
            <a:extLst>
              <a:ext uri="{FF2B5EF4-FFF2-40B4-BE49-F238E27FC236}">
                <a16:creationId xmlns:a16="http://schemas.microsoft.com/office/drawing/2014/main" id="{64F17FF7-31BD-4D9E-9A7B-1EDD474958C7}"/>
              </a:ext>
            </a:extLst>
          </p:cNvPr>
          <p:cNvSpPr txBox="1"/>
          <p:nvPr/>
        </p:nvSpPr>
        <p:spPr>
          <a:xfrm>
            <a:off x="4413566" y="4051428"/>
            <a:ext cx="4415697" cy="1200329"/>
          </a:xfrm>
          <a:prstGeom prst="rect">
            <a:avLst/>
          </a:prstGeom>
          <a:noFill/>
        </p:spPr>
        <p:txBody>
          <a:bodyPr wrap="square" rtlCol="0">
            <a:spAutoFit/>
          </a:bodyPr>
          <a:lstStyle/>
          <a:p>
            <a:r>
              <a:rPr lang="en-US" b="1" dirty="0">
                <a:solidFill>
                  <a:srgbClr val="4C3282"/>
                </a:solidFill>
              </a:rPr>
              <a:t>Problems:</a:t>
            </a:r>
          </a:p>
          <a:p>
            <a:r>
              <a:rPr lang="en-US" dirty="0"/>
              <a:t>If λ≥ ½ we might never find an empty spot</a:t>
            </a:r>
          </a:p>
          <a:p>
            <a:pPr lvl="1"/>
            <a:r>
              <a:rPr lang="en-US" dirty="0"/>
              <a:t>Infinite loop!</a:t>
            </a:r>
          </a:p>
          <a:p>
            <a:r>
              <a:rPr lang="en-US" dirty="0"/>
              <a:t>Can still get clusters</a:t>
            </a:r>
          </a:p>
        </p:txBody>
      </p:sp>
    </p:spTree>
    <p:extLst>
      <p:ext uri="{BB962C8B-B14F-4D97-AF65-F5344CB8AC3E}">
        <p14:creationId xmlns:p14="http://schemas.microsoft.com/office/powerpoint/2010/main" val="2317103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fade">
                                      <p:cBhvr>
                                        <p:cTn id="20" dur="500"/>
                                        <p:tgtEl>
                                          <p:spTgt spid="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37" presetClass="path" presetSubtype="0" accel="50000" decel="50000" fill="hold" grpId="1" nodeType="clickEffect">
                                  <p:stCondLst>
                                    <p:cond delay="0"/>
                                  </p:stCondLst>
                                  <p:childTnLst>
                                    <p:animMotion origin="layout" path="M -2.91667E-6 -0.01342 L -0.14518 0.03658 C -0.17526 0.04769 -0.2207 0.05394 -0.26823 0.05394 C -0.32239 0.05394 -0.36575 0.04769 -0.39583 0.03658 L -0.54088 -0.01342 " pathEditMode="relative" rAng="0" ptsTypes="AAAAA">
                                      <p:cBhvr>
                                        <p:cTn id="29" dur="2000" fill="hold"/>
                                        <p:tgtEl>
                                          <p:spTgt spid="10"/>
                                        </p:tgtEl>
                                        <p:attrNameLst>
                                          <p:attrName>ppt_x</p:attrName>
                                          <p:attrName>ppt_y</p:attrName>
                                        </p:attrNameLst>
                                      </p:cBhvr>
                                      <p:rCtr x="-27044" y="3356"/>
                                    </p:animMotion>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7">
                                            <p:txEl>
                                              <p:pRg st="3" end="3"/>
                                            </p:txEl>
                                          </p:spTgt>
                                        </p:tgtEl>
                                        <p:attrNameLst>
                                          <p:attrName>style.visibility</p:attrName>
                                        </p:attrNameLst>
                                      </p:cBhvr>
                                      <p:to>
                                        <p:strVal val="visible"/>
                                      </p:to>
                                    </p:set>
                                    <p:animEffect transition="in" filter="fade">
                                      <p:cBhvr>
                                        <p:cTn id="34" dur="500"/>
                                        <p:tgtEl>
                                          <p:spTgt spid="7">
                                            <p:txEl>
                                              <p:pRg st="3" end="3"/>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7">
                                            <p:txEl>
                                              <p:pRg st="4" end="4"/>
                                            </p:txEl>
                                          </p:spTgt>
                                        </p:tgtEl>
                                        <p:attrNameLst>
                                          <p:attrName>style.visibility</p:attrName>
                                        </p:attrNameLst>
                                      </p:cBhvr>
                                      <p:to>
                                        <p:strVal val="visible"/>
                                      </p:to>
                                    </p:set>
                                    <p:animEffect transition="in" filter="fade">
                                      <p:cBhvr>
                                        <p:cTn id="37" dur="500"/>
                                        <p:tgtEl>
                                          <p:spTgt spid="7">
                                            <p:txEl>
                                              <p:pRg st="4" end="4"/>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7">
                                            <p:txEl>
                                              <p:pRg st="5" end="5"/>
                                            </p:txEl>
                                          </p:spTgt>
                                        </p:tgtEl>
                                        <p:attrNameLst>
                                          <p:attrName>style.visibility</p:attrName>
                                        </p:attrNameLst>
                                      </p:cBhvr>
                                      <p:to>
                                        <p:strVal val="visible"/>
                                      </p:to>
                                    </p:set>
                                    <p:animEffect transition="in" filter="fade">
                                      <p:cBhvr>
                                        <p:cTn id="40" dur="500"/>
                                        <p:tgtEl>
                                          <p:spTgt spid="7">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0" grpId="1"/>
      <p:bldP spid="12" grpId="0"/>
      <p:bldP spid="13" grpId="0"/>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7A576-2DD2-4FCE-AAF3-E31BAB03295C}"/>
              </a:ext>
            </a:extLst>
          </p:cNvPr>
          <p:cNvSpPr>
            <a:spLocks noGrp="1"/>
          </p:cNvSpPr>
          <p:nvPr>
            <p:ph type="title"/>
          </p:nvPr>
        </p:nvSpPr>
        <p:spPr/>
        <p:txBody>
          <a:bodyPr/>
          <a:lstStyle/>
          <a:p>
            <a:r>
              <a:rPr lang="en-US" dirty="0">
                <a:solidFill>
                  <a:srgbClr val="4C3282"/>
                </a:solidFill>
              </a:rPr>
              <a:t>Secondary Clustering</a:t>
            </a:r>
          </a:p>
        </p:txBody>
      </p:sp>
      <p:sp>
        <p:nvSpPr>
          <p:cNvPr id="4" name="Footer Placeholder 3">
            <a:extLst>
              <a:ext uri="{FF2B5EF4-FFF2-40B4-BE49-F238E27FC236}">
                <a16:creationId xmlns:a16="http://schemas.microsoft.com/office/drawing/2014/main" id="{F66E6102-2307-453B-AF00-856CF7E3BFD0}"/>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FE9B263D-5D70-4D15-8F2D-A95D224C4A1D}"/>
              </a:ext>
            </a:extLst>
          </p:cNvPr>
          <p:cNvSpPr>
            <a:spLocks noGrp="1"/>
          </p:cNvSpPr>
          <p:nvPr>
            <p:ph type="sldNum" sz="quarter" idx="12"/>
          </p:nvPr>
        </p:nvSpPr>
        <p:spPr/>
        <p:txBody>
          <a:bodyPr/>
          <a:lstStyle/>
          <a:p>
            <a:fld id="{659665DE-58FC-41F4-AC58-2C90A5E00527}" type="slidenum">
              <a:rPr lang="en-US" smtClean="0"/>
              <a:t>16</a:t>
            </a:fld>
            <a:endParaRPr lang="en-US"/>
          </a:p>
        </p:txBody>
      </p:sp>
      <p:graphicFrame>
        <p:nvGraphicFramePr>
          <p:cNvPr id="6" name="Content Placeholder 5">
            <a:extLst>
              <a:ext uri="{FF2B5EF4-FFF2-40B4-BE49-F238E27FC236}">
                <a16:creationId xmlns:a16="http://schemas.microsoft.com/office/drawing/2014/main" id="{E3B9F6DF-300B-44CC-B638-63407E80DD6B}"/>
              </a:ext>
            </a:extLst>
          </p:cNvPr>
          <p:cNvGraphicFramePr>
            <a:graphicFrameLocks/>
          </p:cNvGraphicFramePr>
          <p:nvPr>
            <p:extLst>
              <p:ext uri="{D42A27DB-BD31-4B8C-83A1-F6EECF244321}">
                <p14:modId xmlns:p14="http://schemas.microsoft.com/office/powerpoint/2010/main" val="4064339083"/>
              </p:ext>
            </p:extLst>
          </p:nvPr>
        </p:nvGraphicFramePr>
        <p:xfrm>
          <a:off x="1998979" y="2631153"/>
          <a:ext cx="7312030" cy="1014666"/>
        </p:xfrm>
        <a:graphic>
          <a:graphicData uri="http://schemas.openxmlformats.org/drawingml/2006/table">
            <a:tbl>
              <a:tblPr firstRow="1" bandRow="1">
                <a:tableStyleId>{5C22544A-7EE6-4342-B048-85BDC9FD1C3A}</a:tableStyleId>
              </a:tblPr>
              <a:tblGrid>
                <a:gridCol w="731203">
                  <a:extLst>
                    <a:ext uri="{9D8B030D-6E8A-4147-A177-3AD203B41FA5}">
                      <a16:colId xmlns:a16="http://schemas.microsoft.com/office/drawing/2014/main" val="1989371629"/>
                    </a:ext>
                  </a:extLst>
                </a:gridCol>
                <a:gridCol w="731203">
                  <a:extLst>
                    <a:ext uri="{9D8B030D-6E8A-4147-A177-3AD203B41FA5}">
                      <a16:colId xmlns:a16="http://schemas.microsoft.com/office/drawing/2014/main" val="2867448017"/>
                    </a:ext>
                  </a:extLst>
                </a:gridCol>
                <a:gridCol w="731203">
                  <a:extLst>
                    <a:ext uri="{9D8B030D-6E8A-4147-A177-3AD203B41FA5}">
                      <a16:colId xmlns:a16="http://schemas.microsoft.com/office/drawing/2014/main" val="1875946851"/>
                    </a:ext>
                  </a:extLst>
                </a:gridCol>
                <a:gridCol w="731203">
                  <a:extLst>
                    <a:ext uri="{9D8B030D-6E8A-4147-A177-3AD203B41FA5}">
                      <a16:colId xmlns:a16="http://schemas.microsoft.com/office/drawing/2014/main" val="3851203263"/>
                    </a:ext>
                  </a:extLst>
                </a:gridCol>
                <a:gridCol w="731203">
                  <a:extLst>
                    <a:ext uri="{9D8B030D-6E8A-4147-A177-3AD203B41FA5}">
                      <a16:colId xmlns:a16="http://schemas.microsoft.com/office/drawing/2014/main" val="3803878375"/>
                    </a:ext>
                  </a:extLst>
                </a:gridCol>
                <a:gridCol w="731203">
                  <a:extLst>
                    <a:ext uri="{9D8B030D-6E8A-4147-A177-3AD203B41FA5}">
                      <a16:colId xmlns:a16="http://schemas.microsoft.com/office/drawing/2014/main" val="1779547808"/>
                    </a:ext>
                  </a:extLst>
                </a:gridCol>
                <a:gridCol w="731203">
                  <a:extLst>
                    <a:ext uri="{9D8B030D-6E8A-4147-A177-3AD203B41FA5}">
                      <a16:colId xmlns:a16="http://schemas.microsoft.com/office/drawing/2014/main" val="1372866105"/>
                    </a:ext>
                  </a:extLst>
                </a:gridCol>
                <a:gridCol w="731203">
                  <a:extLst>
                    <a:ext uri="{9D8B030D-6E8A-4147-A177-3AD203B41FA5}">
                      <a16:colId xmlns:a16="http://schemas.microsoft.com/office/drawing/2014/main" val="1323556715"/>
                    </a:ext>
                  </a:extLst>
                </a:gridCol>
                <a:gridCol w="731203">
                  <a:extLst>
                    <a:ext uri="{9D8B030D-6E8A-4147-A177-3AD203B41FA5}">
                      <a16:colId xmlns:a16="http://schemas.microsoft.com/office/drawing/2014/main" val="274682193"/>
                    </a:ext>
                  </a:extLst>
                </a:gridCol>
                <a:gridCol w="731203">
                  <a:extLst>
                    <a:ext uri="{9D8B030D-6E8A-4147-A177-3AD203B41FA5}">
                      <a16:colId xmlns:a16="http://schemas.microsoft.com/office/drawing/2014/main" val="635599697"/>
                    </a:ext>
                  </a:extLst>
                </a:gridCol>
              </a:tblGrid>
              <a:tr h="434423">
                <a:tc>
                  <a:txBody>
                    <a:bodyPr/>
                    <a:lstStyle/>
                    <a:p>
                      <a:pPr algn="ctr"/>
                      <a:r>
                        <a:rPr lang="en-US"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4</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5</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6</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7</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8</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9</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8100196"/>
                  </a:ext>
                </a:extLst>
              </a:tr>
              <a:tr h="58024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954870"/>
                  </a:ext>
                </a:extLst>
              </a:tr>
            </a:tbl>
          </a:graphicData>
        </a:graphic>
      </p:graphicFrame>
      <p:sp>
        <p:nvSpPr>
          <p:cNvPr id="7" name="TextBox 6">
            <a:extLst>
              <a:ext uri="{FF2B5EF4-FFF2-40B4-BE49-F238E27FC236}">
                <a16:creationId xmlns:a16="http://schemas.microsoft.com/office/drawing/2014/main" id="{B28F40D1-DC89-4E98-9505-6E010CA8ABED}"/>
              </a:ext>
            </a:extLst>
          </p:cNvPr>
          <p:cNvSpPr txBox="1"/>
          <p:nvPr/>
        </p:nvSpPr>
        <p:spPr>
          <a:xfrm>
            <a:off x="537281" y="1638140"/>
            <a:ext cx="8469630" cy="923330"/>
          </a:xfrm>
          <a:prstGeom prst="rect">
            <a:avLst/>
          </a:prstGeom>
          <a:noFill/>
        </p:spPr>
        <p:txBody>
          <a:bodyPr wrap="square" rtlCol="0">
            <a:spAutoFit/>
          </a:bodyPr>
          <a:lstStyle/>
          <a:p>
            <a:r>
              <a:rPr lang="en-US" dirty="0"/>
              <a:t>Insert the following values into the Hash Table using a </a:t>
            </a:r>
            <a:r>
              <a:rPr lang="en-US" dirty="0" err="1"/>
              <a:t>hashFunction</a:t>
            </a:r>
            <a:r>
              <a:rPr lang="en-US" dirty="0"/>
              <a:t> of % table size and quadratic probing to resolve collisions</a:t>
            </a:r>
          </a:p>
          <a:p>
            <a:r>
              <a:rPr lang="en-US" dirty="0"/>
              <a:t>19, 39, 29, 9</a:t>
            </a:r>
          </a:p>
        </p:txBody>
      </p:sp>
      <p:sp>
        <p:nvSpPr>
          <p:cNvPr id="8" name="TextBox 7">
            <a:extLst>
              <a:ext uri="{FF2B5EF4-FFF2-40B4-BE49-F238E27FC236}">
                <a16:creationId xmlns:a16="http://schemas.microsoft.com/office/drawing/2014/main" id="{1E632960-FA51-4E12-B1D8-3DEB33260BED}"/>
              </a:ext>
            </a:extLst>
          </p:cNvPr>
          <p:cNvSpPr txBox="1"/>
          <p:nvPr/>
        </p:nvSpPr>
        <p:spPr>
          <a:xfrm>
            <a:off x="2114254" y="3138486"/>
            <a:ext cx="508473" cy="461665"/>
          </a:xfrm>
          <a:prstGeom prst="rect">
            <a:avLst/>
          </a:prstGeom>
          <a:noFill/>
        </p:spPr>
        <p:txBody>
          <a:bodyPr wrap="none" rtlCol="0">
            <a:spAutoFit/>
          </a:bodyPr>
          <a:lstStyle/>
          <a:p>
            <a:r>
              <a:rPr lang="en-US" sz="2400" b="1" dirty="0">
                <a:solidFill>
                  <a:srgbClr val="4C3282"/>
                </a:solidFill>
              </a:rPr>
              <a:t>39</a:t>
            </a:r>
          </a:p>
        </p:txBody>
      </p:sp>
      <p:sp>
        <p:nvSpPr>
          <p:cNvPr id="9" name="TextBox 8">
            <a:extLst>
              <a:ext uri="{FF2B5EF4-FFF2-40B4-BE49-F238E27FC236}">
                <a16:creationId xmlns:a16="http://schemas.microsoft.com/office/drawing/2014/main" id="{A7314501-42C2-4AA7-BF30-EA0B89FE1FBB}"/>
              </a:ext>
            </a:extLst>
          </p:cNvPr>
          <p:cNvSpPr txBox="1"/>
          <p:nvPr/>
        </p:nvSpPr>
        <p:spPr>
          <a:xfrm>
            <a:off x="4263623" y="3138485"/>
            <a:ext cx="508473" cy="461665"/>
          </a:xfrm>
          <a:prstGeom prst="rect">
            <a:avLst/>
          </a:prstGeom>
          <a:noFill/>
        </p:spPr>
        <p:txBody>
          <a:bodyPr wrap="none" rtlCol="0">
            <a:spAutoFit/>
          </a:bodyPr>
          <a:lstStyle/>
          <a:p>
            <a:r>
              <a:rPr lang="en-US" sz="2400" b="1" dirty="0">
                <a:solidFill>
                  <a:srgbClr val="4C3282"/>
                </a:solidFill>
              </a:rPr>
              <a:t>29</a:t>
            </a:r>
          </a:p>
        </p:txBody>
      </p:sp>
      <p:sp>
        <p:nvSpPr>
          <p:cNvPr id="10" name="TextBox 9">
            <a:extLst>
              <a:ext uri="{FF2B5EF4-FFF2-40B4-BE49-F238E27FC236}">
                <a16:creationId xmlns:a16="http://schemas.microsoft.com/office/drawing/2014/main" id="{971D4837-8763-4D59-AFB6-E7B7FB21EACB}"/>
              </a:ext>
            </a:extLst>
          </p:cNvPr>
          <p:cNvSpPr txBox="1"/>
          <p:nvPr/>
        </p:nvSpPr>
        <p:spPr>
          <a:xfrm>
            <a:off x="8666030" y="3138484"/>
            <a:ext cx="461986" cy="461665"/>
          </a:xfrm>
          <a:prstGeom prst="rect">
            <a:avLst/>
          </a:prstGeom>
          <a:noFill/>
        </p:spPr>
        <p:txBody>
          <a:bodyPr wrap="none" rtlCol="0">
            <a:spAutoFit/>
          </a:bodyPr>
          <a:lstStyle/>
          <a:p>
            <a:r>
              <a:rPr lang="en-US" sz="2400" b="1" dirty="0">
                <a:solidFill>
                  <a:srgbClr val="4C3282"/>
                </a:solidFill>
              </a:rPr>
              <a:t>19</a:t>
            </a:r>
          </a:p>
        </p:txBody>
      </p:sp>
      <p:sp>
        <p:nvSpPr>
          <p:cNvPr id="11" name="TextBox 10">
            <a:extLst>
              <a:ext uri="{FF2B5EF4-FFF2-40B4-BE49-F238E27FC236}">
                <a16:creationId xmlns:a16="http://schemas.microsoft.com/office/drawing/2014/main" id="{EEDC39F8-0A6A-4100-B277-4AFD68A71F2D}"/>
              </a:ext>
            </a:extLst>
          </p:cNvPr>
          <p:cNvSpPr txBox="1"/>
          <p:nvPr/>
        </p:nvSpPr>
        <p:spPr>
          <a:xfrm>
            <a:off x="8008854" y="3138483"/>
            <a:ext cx="346570" cy="461665"/>
          </a:xfrm>
          <a:prstGeom prst="rect">
            <a:avLst/>
          </a:prstGeom>
          <a:noFill/>
        </p:spPr>
        <p:txBody>
          <a:bodyPr wrap="none" rtlCol="0">
            <a:spAutoFit/>
          </a:bodyPr>
          <a:lstStyle/>
          <a:p>
            <a:r>
              <a:rPr lang="en-US" sz="2400" b="1" dirty="0">
                <a:solidFill>
                  <a:srgbClr val="4C3282"/>
                </a:solidFill>
              </a:rPr>
              <a:t>9</a:t>
            </a:r>
          </a:p>
        </p:txBody>
      </p:sp>
      <p:sp>
        <p:nvSpPr>
          <p:cNvPr id="12" name="TextBox 11">
            <a:extLst>
              <a:ext uri="{FF2B5EF4-FFF2-40B4-BE49-F238E27FC236}">
                <a16:creationId xmlns:a16="http://schemas.microsoft.com/office/drawing/2014/main" id="{D68F681F-B3B5-43CD-9F67-E3443695BE0F}"/>
              </a:ext>
            </a:extLst>
          </p:cNvPr>
          <p:cNvSpPr txBox="1"/>
          <p:nvPr/>
        </p:nvSpPr>
        <p:spPr>
          <a:xfrm>
            <a:off x="790257" y="4370227"/>
            <a:ext cx="4684713" cy="1200329"/>
          </a:xfrm>
          <a:prstGeom prst="rect">
            <a:avLst/>
          </a:prstGeom>
          <a:noFill/>
        </p:spPr>
        <p:txBody>
          <a:bodyPr wrap="square" rtlCol="0">
            <a:spAutoFit/>
          </a:bodyPr>
          <a:lstStyle/>
          <a:p>
            <a:r>
              <a:rPr lang="en-US" dirty="0"/>
              <a:t>Secondary Clustering</a:t>
            </a:r>
          </a:p>
          <a:p>
            <a:r>
              <a:rPr lang="en-US" dirty="0"/>
              <a:t>When using quadratic probing sometimes need to probe the same sequence of table cells, not necessarily next to one another</a:t>
            </a:r>
          </a:p>
        </p:txBody>
      </p:sp>
      <p:sp>
        <p:nvSpPr>
          <p:cNvPr id="13" name="Rectangle 12">
            <a:extLst>
              <a:ext uri="{FF2B5EF4-FFF2-40B4-BE49-F238E27FC236}">
                <a16:creationId xmlns:a16="http://schemas.microsoft.com/office/drawing/2014/main" id="{14070D4E-2F49-4679-9B12-97ADE0CC9191}"/>
              </a:ext>
            </a:extLst>
          </p:cNvPr>
          <p:cNvSpPr/>
          <p:nvPr/>
        </p:nvSpPr>
        <p:spPr>
          <a:xfrm>
            <a:off x="794243" y="4296531"/>
            <a:ext cx="4680727" cy="383819"/>
          </a:xfrm>
          <a:prstGeom prst="rect">
            <a:avLst/>
          </a:prstGeom>
          <a:solidFill>
            <a:schemeClr val="bg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EA12B14-FB8E-4AB5-9AF4-BC9B12363C9E}"/>
              </a:ext>
            </a:extLst>
          </p:cNvPr>
          <p:cNvSpPr/>
          <p:nvPr/>
        </p:nvSpPr>
        <p:spPr>
          <a:xfrm>
            <a:off x="794243" y="4670433"/>
            <a:ext cx="4680727" cy="884166"/>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433A5299-C970-474A-8033-A8D557EDED6E}"/>
              </a:ext>
            </a:extLst>
          </p:cNvPr>
          <p:cNvSpPr txBox="1"/>
          <p:nvPr/>
        </p:nvSpPr>
        <p:spPr>
          <a:xfrm>
            <a:off x="10769382" y="62653"/>
            <a:ext cx="1334211" cy="430887"/>
          </a:xfrm>
          <a:prstGeom prst="rect">
            <a:avLst/>
          </a:prstGeom>
          <a:solidFill>
            <a:srgbClr val="4C3282"/>
          </a:solidFill>
        </p:spPr>
        <p:txBody>
          <a:bodyPr wrap="none" rtlCol="0">
            <a:spAutoFit/>
          </a:bodyPr>
          <a:lstStyle/>
          <a:p>
            <a:r>
              <a:rPr lang="en-US" sz="2200" dirty="0">
                <a:solidFill>
                  <a:schemeClr val="bg1"/>
                </a:solidFill>
                <a:latin typeface="Segoe UI Semilight" panose="020B0402040204020203" pitchFamily="34" charset="0"/>
              </a:rPr>
              <a:t>3 Minutes</a:t>
            </a:r>
          </a:p>
        </p:txBody>
      </p:sp>
    </p:spTree>
    <p:extLst>
      <p:ext uri="{BB962C8B-B14F-4D97-AF65-F5344CB8AC3E}">
        <p14:creationId xmlns:p14="http://schemas.microsoft.com/office/powerpoint/2010/main" val="1411187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1CC96-8543-44A5-AAC8-E839EB0B2139}"/>
              </a:ext>
            </a:extLst>
          </p:cNvPr>
          <p:cNvSpPr>
            <a:spLocks noGrp="1"/>
          </p:cNvSpPr>
          <p:nvPr>
            <p:ph type="title"/>
          </p:nvPr>
        </p:nvSpPr>
        <p:spPr>
          <a:xfrm>
            <a:off x="575239" y="263276"/>
            <a:ext cx="11187259" cy="1014667"/>
          </a:xfrm>
        </p:spPr>
        <p:txBody>
          <a:bodyPr/>
          <a:lstStyle/>
          <a:p>
            <a:r>
              <a:rPr lang="en-US" dirty="0">
                <a:solidFill>
                  <a:srgbClr val="4C3282"/>
                </a:solidFill>
              </a:rPr>
              <a:t>Probing</a:t>
            </a:r>
          </a:p>
        </p:txBody>
      </p:sp>
      <p:sp>
        <p:nvSpPr>
          <p:cNvPr id="3" name="Content Placeholder 2">
            <a:extLst>
              <a:ext uri="{FF2B5EF4-FFF2-40B4-BE49-F238E27FC236}">
                <a16:creationId xmlns:a16="http://schemas.microsoft.com/office/drawing/2014/main" id="{B1261C94-CFAA-401E-B981-75B80727A88A}"/>
              </a:ext>
            </a:extLst>
          </p:cNvPr>
          <p:cNvSpPr>
            <a:spLocks noGrp="1"/>
          </p:cNvSpPr>
          <p:nvPr>
            <p:ph idx="1"/>
          </p:nvPr>
        </p:nvSpPr>
        <p:spPr/>
        <p:txBody>
          <a:bodyPr/>
          <a:lstStyle/>
          <a:p>
            <a:pPr lvl="1"/>
            <a:r>
              <a:rPr lang="en-US" dirty="0"/>
              <a:t>h(k) = the natural hash </a:t>
            </a:r>
          </a:p>
          <a:p>
            <a:pPr lvl="1"/>
            <a:r>
              <a:rPr lang="en-US" dirty="0"/>
              <a:t>h’(k, </a:t>
            </a:r>
            <a:r>
              <a:rPr lang="en-US" dirty="0" err="1"/>
              <a:t>i</a:t>
            </a:r>
            <a:r>
              <a:rPr lang="en-US" dirty="0"/>
              <a:t>) = resulting hash after probing</a:t>
            </a:r>
          </a:p>
          <a:p>
            <a:pPr lvl="1"/>
            <a:r>
              <a:rPr lang="en-US" dirty="0" err="1"/>
              <a:t>i</a:t>
            </a:r>
            <a:r>
              <a:rPr lang="en-US" dirty="0"/>
              <a:t> = iteration of the probe</a:t>
            </a:r>
          </a:p>
          <a:p>
            <a:pPr lvl="1"/>
            <a:r>
              <a:rPr lang="en-US" dirty="0"/>
              <a:t>T = table size</a:t>
            </a:r>
          </a:p>
          <a:p>
            <a:r>
              <a:rPr lang="en-US" b="1" dirty="0">
                <a:solidFill>
                  <a:srgbClr val="4C3282"/>
                </a:solidFill>
              </a:rPr>
              <a:t>Linear Probing:</a:t>
            </a:r>
          </a:p>
          <a:p>
            <a:r>
              <a:rPr lang="en-US" dirty="0"/>
              <a:t>h’(k, </a:t>
            </a:r>
            <a:r>
              <a:rPr lang="en-US" dirty="0" err="1"/>
              <a:t>i</a:t>
            </a:r>
            <a:r>
              <a:rPr lang="en-US" dirty="0"/>
              <a:t>) = (h(k) + </a:t>
            </a:r>
            <a:r>
              <a:rPr lang="en-US" dirty="0" err="1"/>
              <a:t>i</a:t>
            </a:r>
            <a:r>
              <a:rPr lang="en-US" dirty="0"/>
              <a:t>) % T</a:t>
            </a:r>
          </a:p>
          <a:p>
            <a:r>
              <a:rPr lang="en-US" b="1" dirty="0">
                <a:solidFill>
                  <a:srgbClr val="4C3282"/>
                </a:solidFill>
              </a:rPr>
              <a:t>Quadratic Probing</a:t>
            </a:r>
          </a:p>
          <a:p>
            <a:r>
              <a:rPr lang="en-US" dirty="0"/>
              <a:t>h’(k, </a:t>
            </a:r>
            <a:r>
              <a:rPr lang="en-US" dirty="0" err="1"/>
              <a:t>i</a:t>
            </a:r>
            <a:r>
              <a:rPr lang="en-US" dirty="0"/>
              <a:t>) = (h(k) + i</a:t>
            </a:r>
            <a:r>
              <a:rPr lang="en-US" baseline="30000" dirty="0"/>
              <a:t>2</a:t>
            </a:r>
            <a:r>
              <a:rPr lang="en-US" dirty="0"/>
              <a:t>) % T</a:t>
            </a:r>
          </a:p>
          <a:p>
            <a:endParaRPr lang="en-US" dirty="0"/>
          </a:p>
          <a:p>
            <a:r>
              <a:rPr lang="en-US" dirty="0"/>
              <a:t>For both types there are only O(T) probes available</a:t>
            </a:r>
          </a:p>
          <a:p>
            <a:pPr lvl="1"/>
            <a:r>
              <a:rPr lang="en-US" dirty="0"/>
              <a:t>Can we do better?</a:t>
            </a:r>
          </a:p>
        </p:txBody>
      </p:sp>
      <p:sp>
        <p:nvSpPr>
          <p:cNvPr id="4" name="Footer Placeholder 3">
            <a:extLst>
              <a:ext uri="{FF2B5EF4-FFF2-40B4-BE49-F238E27FC236}">
                <a16:creationId xmlns:a16="http://schemas.microsoft.com/office/drawing/2014/main" id="{247FA8D6-122D-4B68-A43C-078C6A6E8882}"/>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658B0ADE-C911-49F5-AFD9-1C8899772D1A}"/>
              </a:ext>
            </a:extLst>
          </p:cNvPr>
          <p:cNvSpPr>
            <a:spLocks noGrp="1"/>
          </p:cNvSpPr>
          <p:nvPr>
            <p:ph type="sldNum" sz="quarter" idx="12"/>
          </p:nvPr>
        </p:nvSpPr>
        <p:spPr/>
        <p:txBody>
          <a:bodyPr/>
          <a:lstStyle/>
          <a:p>
            <a:fld id="{659665DE-58FC-41F4-AC58-2C90A5E00527}" type="slidenum">
              <a:rPr lang="en-US" smtClean="0"/>
              <a:t>17</a:t>
            </a:fld>
            <a:endParaRPr lang="en-US"/>
          </a:p>
        </p:txBody>
      </p:sp>
    </p:spTree>
    <p:extLst>
      <p:ext uri="{BB962C8B-B14F-4D97-AF65-F5344CB8AC3E}">
        <p14:creationId xmlns:p14="http://schemas.microsoft.com/office/powerpoint/2010/main" val="516988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Effect transition="in" filter="fade">
                                      <p:cBhvr>
                                        <p:cTn id="7" dur="500"/>
                                        <p:tgtEl>
                                          <p:spTgt spid="3">
                                            <p:txEl>
                                              <p:pRg st="9" end="9"/>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0" end="10"/>
                                            </p:txEl>
                                          </p:spTgt>
                                        </p:tgtEl>
                                        <p:attrNameLst>
                                          <p:attrName>style.visibility</p:attrName>
                                        </p:attrNameLst>
                                      </p:cBhvr>
                                      <p:to>
                                        <p:strVal val="visible"/>
                                      </p:to>
                                    </p:set>
                                    <p:animEffect transition="in" filter="fade">
                                      <p:cBhvr>
                                        <p:cTn id="1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1A4B9-7A12-4173-8E08-74A7858200D4}"/>
              </a:ext>
            </a:extLst>
          </p:cNvPr>
          <p:cNvSpPr>
            <a:spLocks noGrp="1"/>
          </p:cNvSpPr>
          <p:nvPr>
            <p:ph type="title"/>
          </p:nvPr>
        </p:nvSpPr>
        <p:spPr/>
        <p:txBody>
          <a:bodyPr/>
          <a:lstStyle/>
          <a:p>
            <a:r>
              <a:rPr lang="en-US" dirty="0">
                <a:solidFill>
                  <a:srgbClr val="4C3282"/>
                </a:solidFill>
              </a:rPr>
              <a:t>Double Hashing</a:t>
            </a:r>
          </a:p>
        </p:txBody>
      </p:sp>
      <p:sp>
        <p:nvSpPr>
          <p:cNvPr id="3" name="Content Placeholder 2">
            <a:extLst>
              <a:ext uri="{FF2B5EF4-FFF2-40B4-BE49-F238E27FC236}">
                <a16:creationId xmlns:a16="http://schemas.microsoft.com/office/drawing/2014/main" id="{B42902B7-DAFD-4B2E-8A16-C503DAEC194C}"/>
              </a:ext>
            </a:extLst>
          </p:cNvPr>
          <p:cNvSpPr>
            <a:spLocks noGrp="1"/>
          </p:cNvSpPr>
          <p:nvPr>
            <p:ph idx="1"/>
          </p:nvPr>
        </p:nvSpPr>
        <p:spPr/>
        <p:txBody>
          <a:bodyPr>
            <a:normAutofit/>
          </a:bodyPr>
          <a:lstStyle/>
          <a:p>
            <a:r>
              <a:rPr lang="en-US" dirty="0"/>
              <a:t>Probing causes us to check the same indices over and over- can we check different ones instead?</a:t>
            </a:r>
          </a:p>
          <a:p>
            <a:endParaRPr lang="en-US" dirty="0"/>
          </a:p>
          <a:p>
            <a:r>
              <a:rPr lang="en-US" dirty="0"/>
              <a:t>Use a second hash function!</a:t>
            </a:r>
          </a:p>
          <a:p>
            <a:r>
              <a:rPr lang="en-US" dirty="0"/>
              <a:t>h’(k, </a:t>
            </a:r>
            <a:r>
              <a:rPr lang="en-US" dirty="0" err="1"/>
              <a:t>i</a:t>
            </a:r>
            <a:r>
              <a:rPr lang="en-US" dirty="0"/>
              <a:t>) = (h(k) + </a:t>
            </a:r>
            <a:r>
              <a:rPr lang="en-US" dirty="0" err="1"/>
              <a:t>i</a:t>
            </a:r>
            <a:r>
              <a:rPr lang="en-US" dirty="0"/>
              <a:t> * g(k)) % T</a:t>
            </a:r>
          </a:p>
          <a:p>
            <a:endParaRPr lang="en-US" dirty="0"/>
          </a:p>
          <a:p>
            <a:pPr>
              <a:spcBef>
                <a:spcPts val="200"/>
              </a:spcBef>
            </a:pPr>
            <a:r>
              <a:rPr lang="en-US" dirty="0">
                <a:latin typeface="Courier New" panose="02070309020205020404" pitchFamily="49" charset="0"/>
                <a:cs typeface="Courier New" panose="02070309020205020404" pitchFamily="49" charset="0"/>
              </a:rPr>
              <a:t>public int </a:t>
            </a:r>
            <a:r>
              <a:rPr lang="en-US" dirty="0" err="1">
                <a:latin typeface="Courier New" panose="02070309020205020404" pitchFamily="49" charset="0"/>
                <a:cs typeface="Courier New" panose="02070309020205020404" pitchFamily="49" charset="0"/>
              </a:rPr>
              <a:t>hashFunction</a:t>
            </a:r>
            <a:r>
              <a:rPr lang="en-US" dirty="0">
                <a:latin typeface="Courier New" panose="02070309020205020404" pitchFamily="49" charset="0"/>
                <a:cs typeface="Courier New" panose="02070309020205020404" pitchFamily="49" charset="0"/>
              </a:rPr>
              <a:t>(String s) </a:t>
            </a:r>
          </a:p>
          <a:p>
            <a:pPr>
              <a:spcBef>
                <a:spcPts val="200"/>
              </a:spcBef>
            </a:pPr>
            <a:r>
              <a:rPr lang="en-US" dirty="0">
                <a:latin typeface="Courier New" panose="02070309020205020404" pitchFamily="49" charset="0"/>
                <a:cs typeface="Courier New" panose="02070309020205020404" pitchFamily="49" charset="0"/>
              </a:rPr>
              <a:t>   int </a:t>
            </a:r>
            <a:r>
              <a:rPr lang="en-US" dirty="0" err="1">
                <a:latin typeface="Courier New" panose="02070309020205020404" pitchFamily="49" charset="0"/>
                <a:cs typeface="Courier New" panose="02070309020205020404" pitchFamily="49" charset="0"/>
              </a:rPr>
              <a:t>naturalHash</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this.getHash</a:t>
            </a:r>
            <a:r>
              <a:rPr lang="en-US" dirty="0">
                <a:latin typeface="Courier New" panose="02070309020205020404" pitchFamily="49" charset="0"/>
                <a:cs typeface="Courier New" panose="02070309020205020404" pitchFamily="49" charset="0"/>
              </a:rPr>
              <a:t>(s);</a:t>
            </a:r>
          </a:p>
          <a:p>
            <a:pPr>
              <a:spcBef>
                <a:spcPts val="200"/>
              </a:spcBef>
            </a:pPr>
            <a:r>
              <a:rPr lang="en-US" dirty="0">
                <a:latin typeface="Courier New" panose="02070309020205020404" pitchFamily="49" charset="0"/>
                <a:cs typeface="Courier New" panose="02070309020205020404" pitchFamily="49" charset="0"/>
              </a:rPr>
              <a:t>   if(natural hash in use) {</a:t>
            </a:r>
          </a:p>
          <a:p>
            <a:pPr>
              <a:spcBef>
                <a:spcPts val="200"/>
              </a:spcBef>
            </a:pPr>
            <a:r>
              <a:rPr lang="en-US" dirty="0">
                <a:latin typeface="Courier New" panose="02070309020205020404" pitchFamily="49" charset="0"/>
                <a:cs typeface="Courier New" panose="02070309020205020404" pitchFamily="49" charset="0"/>
              </a:rPr>
              <a:t>      int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 1;</a:t>
            </a:r>
          </a:p>
          <a:p>
            <a:pPr>
              <a:spcBef>
                <a:spcPts val="200"/>
              </a:spcBef>
            </a:pPr>
            <a:r>
              <a:rPr lang="en-US" dirty="0">
                <a:latin typeface="Courier New" panose="02070309020205020404" pitchFamily="49" charset="0"/>
                <a:cs typeface="Courier New" panose="02070309020205020404" pitchFamily="49" charset="0"/>
              </a:rPr>
              <a:t>      while (index in use) {</a:t>
            </a:r>
          </a:p>
          <a:p>
            <a:pPr>
              <a:spcBef>
                <a:spcPts val="200"/>
              </a:spcBef>
            </a:pPr>
            <a:r>
              <a:rPr lang="en-US" dirty="0">
                <a:latin typeface="Courier New" panose="02070309020205020404" pitchFamily="49" charset="0"/>
                <a:cs typeface="Courier New" panose="02070309020205020404" pitchFamily="49" charset="0"/>
              </a:rPr>
              <a:t>         try (</a:t>
            </a:r>
            <a:r>
              <a:rPr lang="en-US" dirty="0" err="1">
                <a:latin typeface="Courier New" panose="02070309020205020404" pitchFamily="49" charset="0"/>
                <a:cs typeface="Courier New" panose="02070309020205020404" pitchFamily="49" charset="0"/>
              </a:rPr>
              <a:t>naturalHash</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jump_Hash</a:t>
            </a:r>
            <a:r>
              <a:rPr lang="en-US" dirty="0">
                <a:latin typeface="Courier New" panose="02070309020205020404" pitchFamily="49" charset="0"/>
                <a:cs typeface="Courier New" panose="02070309020205020404" pitchFamily="49" charset="0"/>
              </a:rPr>
              <a:t>(key));</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a:t>
            </a:r>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D1A9755F-0635-4C26-910C-70725648F08E}"/>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4331EB03-97FE-4AB6-AA86-DA3FC80A0649}"/>
              </a:ext>
            </a:extLst>
          </p:cNvPr>
          <p:cNvSpPr>
            <a:spLocks noGrp="1"/>
          </p:cNvSpPr>
          <p:nvPr>
            <p:ph type="sldNum" sz="quarter" idx="12"/>
          </p:nvPr>
        </p:nvSpPr>
        <p:spPr/>
        <p:txBody>
          <a:bodyPr/>
          <a:lstStyle/>
          <a:p>
            <a:fld id="{659665DE-58FC-41F4-AC58-2C90A5E00527}" type="slidenum">
              <a:rPr lang="en-US" smtClean="0"/>
              <a:t>18</a:t>
            </a:fld>
            <a:endParaRPr lang="en-US"/>
          </a:p>
        </p:txBody>
      </p:sp>
      <p:sp>
        <p:nvSpPr>
          <p:cNvPr id="6" name="TextBox 5">
            <a:extLst>
              <a:ext uri="{FF2B5EF4-FFF2-40B4-BE49-F238E27FC236}">
                <a16:creationId xmlns:a16="http://schemas.microsoft.com/office/drawing/2014/main" id="{B16F3E59-31B4-40C4-A8A6-627B6FA2C753}"/>
              </a:ext>
            </a:extLst>
          </p:cNvPr>
          <p:cNvSpPr txBox="1"/>
          <p:nvPr/>
        </p:nvSpPr>
        <p:spPr>
          <a:xfrm>
            <a:off x="4100945" y="3059668"/>
            <a:ext cx="5729902" cy="369332"/>
          </a:xfrm>
          <a:prstGeom prst="rect">
            <a:avLst/>
          </a:prstGeom>
          <a:noFill/>
        </p:spPr>
        <p:txBody>
          <a:bodyPr wrap="none" rtlCol="0">
            <a:spAutoFit/>
          </a:bodyPr>
          <a:lstStyle/>
          <a:p>
            <a:r>
              <a:rPr lang="en-US" dirty="0">
                <a:solidFill>
                  <a:srgbClr val="4C3282"/>
                </a:solidFill>
              </a:rPr>
              <a:t>&lt;- Most effective if g(k) returns value prime to table size</a:t>
            </a:r>
          </a:p>
        </p:txBody>
      </p:sp>
    </p:spTree>
    <p:extLst>
      <p:ext uri="{BB962C8B-B14F-4D97-AF65-F5344CB8AC3E}">
        <p14:creationId xmlns:p14="http://schemas.microsoft.com/office/powerpoint/2010/main" val="3620357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500"/>
                                        <p:tgtEl>
                                          <p:spTgt spid="3">
                                            <p:txEl>
                                              <p:pRg st="9" end="9"/>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500"/>
                                        <p:tgtEl>
                                          <p:spTgt spid="3">
                                            <p:txEl>
                                              <p:pRg st="10" end="1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fade">
                                      <p:cBhvr>
                                        <p:cTn id="40" dur="500"/>
                                        <p:tgtEl>
                                          <p:spTgt spid="3">
                                            <p:txEl>
                                              <p:pRg st="11" end="1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42AC5-B3FA-4199-8E73-8B36D25FC82C}"/>
              </a:ext>
            </a:extLst>
          </p:cNvPr>
          <p:cNvSpPr>
            <a:spLocks noGrp="1"/>
          </p:cNvSpPr>
          <p:nvPr>
            <p:ph type="title"/>
          </p:nvPr>
        </p:nvSpPr>
        <p:spPr/>
        <p:txBody>
          <a:bodyPr/>
          <a:lstStyle/>
          <a:p>
            <a:r>
              <a:rPr lang="en-US" dirty="0">
                <a:solidFill>
                  <a:srgbClr val="4C3282"/>
                </a:solidFill>
              </a:rPr>
              <a:t>Second Hash Function</a:t>
            </a:r>
          </a:p>
        </p:txBody>
      </p:sp>
      <p:sp>
        <p:nvSpPr>
          <p:cNvPr id="3" name="Content Placeholder 2">
            <a:extLst>
              <a:ext uri="{FF2B5EF4-FFF2-40B4-BE49-F238E27FC236}">
                <a16:creationId xmlns:a16="http://schemas.microsoft.com/office/drawing/2014/main" id="{2DFB5CEA-C824-4C49-87FF-956D83CFCE66}"/>
              </a:ext>
            </a:extLst>
          </p:cNvPr>
          <p:cNvSpPr>
            <a:spLocks noGrp="1"/>
          </p:cNvSpPr>
          <p:nvPr>
            <p:ph idx="1"/>
          </p:nvPr>
        </p:nvSpPr>
        <p:spPr/>
        <p:txBody>
          <a:bodyPr/>
          <a:lstStyle/>
          <a:p>
            <a:r>
              <a:rPr lang="en-US" dirty="0"/>
              <a:t>Effective if g(k) returns a value that is </a:t>
            </a:r>
            <a:r>
              <a:rPr lang="en-US" i="1" dirty="0"/>
              <a:t>relatively prime</a:t>
            </a:r>
            <a:r>
              <a:rPr lang="en-US" dirty="0"/>
              <a:t> to table size</a:t>
            </a:r>
          </a:p>
          <a:p>
            <a:pPr lvl="1"/>
            <a:r>
              <a:rPr lang="en-US" dirty="0"/>
              <a:t>If T is a power of 2, make g(k) return an odd integer</a:t>
            </a:r>
          </a:p>
          <a:p>
            <a:pPr lvl="1"/>
            <a:r>
              <a:rPr lang="en-US" dirty="0"/>
              <a:t>If T is a prime, make g(k) return any smaller, non-zero integer</a:t>
            </a:r>
          </a:p>
          <a:p>
            <a:pPr lvl="2"/>
            <a:r>
              <a:rPr lang="en-US" dirty="0"/>
              <a:t>g(k) = 1 + (k % T(-1))</a:t>
            </a:r>
          </a:p>
          <a:p>
            <a:pPr lvl="2"/>
            <a:endParaRPr lang="en-US" dirty="0"/>
          </a:p>
          <a:p>
            <a:pPr lvl="2"/>
            <a:endParaRPr lang="en-US" dirty="0"/>
          </a:p>
          <a:p>
            <a:pPr marL="128016" lvl="1" indent="0">
              <a:buNone/>
            </a:pPr>
            <a:r>
              <a:rPr lang="en-US" dirty="0"/>
              <a:t>How many different probes are there?</a:t>
            </a:r>
          </a:p>
          <a:p>
            <a:pPr lvl="1"/>
            <a:r>
              <a:rPr lang="en-US" dirty="0"/>
              <a:t>T different starting positions</a:t>
            </a:r>
          </a:p>
          <a:p>
            <a:pPr lvl="1"/>
            <a:r>
              <a:rPr lang="en-US" dirty="0"/>
              <a:t>T – 1 jump intervals</a:t>
            </a:r>
          </a:p>
          <a:p>
            <a:pPr lvl="1"/>
            <a:r>
              <a:rPr lang="en-US" dirty="0"/>
              <a:t>O(T</a:t>
            </a:r>
            <a:r>
              <a:rPr lang="en-US" baseline="30000" dirty="0"/>
              <a:t>2</a:t>
            </a:r>
            <a:r>
              <a:rPr lang="en-US" dirty="0"/>
              <a:t>) different probe sequences</a:t>
            </a:r>
          </a:p>
          <a:p>
            <a:pPr lvl="2"/>
            <a:r>
              <a:rPr lang="en-US" dirty="0"/>
              <a:t>Linear and quadratic only offer O(T) sequences</a:t>
            </a:r>
          </a:p>
        </p:txBody>
      </p:sp>
      <p:sp>
        <p:nvSpPr>
          <p:cNvPr id="4" name="Footer Placeholder 3">
            <a:extLst>
              <a:ext uri="{FF2B5EF4-FFF2-40B4-BE49-F238E27FC236}">
                <a16:creationId xmlns:a16="http://schemas.microsoft.com/office/drawing/2014/main" id="{98B1D1A2-74C6-4635-B2AB-749A08E098AF}"/>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CEEDB46B-8235-4B8C-ABEB-048CD4F7606C}"/>
              </a:ext>
            </a:extLst>
          </p:cNvPr>
          <p:cNvSpPr>
            <a:spLocks noGrp="1"/>
          </p:cNvSpPr>
          <p:nvPr>
            <p:ph type="sldNum" sz="quarter" idx="12"/>
          </p:nvPr>
        </p:nvSpPr>
        <p:spPr/>
        <p:txBody>
          <a:bodyPr/>
          <a:lstStyle/>
          <a:p>
            <a:fld id="{659665DE-58FC-41F4-AC58-2C90A5E00527}" type="slidenum">
              <a:rPr lang="en-US" smtClean="0"/>
              <a:t>19</a:t>
            </a:fld>
            <a:endParaRPr lang="en-US"/>
          </a:p>
        </p:txBody>
      </p:sp>
    </p:spTree>
    <p:extLst>
      <p:ext uri="{BB962C8B-B14F-4D97-AF65-F5344CB8AC3E}">
        <p14:creationId xmlns:p14="http://schemas.microsoft.com/office/powerpoint/2010/main" val="1965344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500"/>
                                        <p:tgtEl>
                                          <p:spTgt spid="3">
                                            <p:txEl>
                                              <p:pRg st="9" end="9"/>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1F205-D923-40A7-9525-A4F26B23C4B1}"/>
              </a:ext>
            </a:extLst>
          </p:cNvPr>
          <p:cNvSpPr>
            <a:spLocks noGrp="1"/>
          </p:cNvSpPr>
          <p:nvPr>
            <p:ph type="title"/>
          </p:nvPr>
        </p:nvSpPr>
        <p:spPr/>
        <p:txBody>
          <a:bodyPr/>
          <a:lstStyle/>
          <a:p>
            <a:r>
              <a:rPr lang="en-US" dirty="0">
                <a:solidFill>
                  <a:srgbClr val="4C3282"/>
                </a:solidFill>
              </a:rPr>
              <a:t>Warm Up</a:t>
            </a:r>
          </a:p>
        </p:txBody>
      </p:sp>
      <p:sp>
        <p:nvSpPr>
          <p:cNvPr id="4" name="Footer Placeholder 3">
            <a:extLst>
              <a:ext uri="{FF2B5EF4-FFF2-40B4-BE49-F238E27FC236}">
                <a16:creationId xmlns:a16="http://schemas.microsoft.com/office/drawing/2014/main" id="{C6E4C0E4-02B3-4051-9FAC-09A0C255263A}"/>
              </a:ext>
            </a:extLst>
          </p:cNvPr>
          <p:cNvSpPr>
            <a:spLocks noGrp="1"/>
          </p:cNvSpPr>
          <p:nvPr>
            <p:ph type="ftr" sz="quarter" idx="11"/>
          </p:nvPr>
        </p:nvSpPr>
        <p:spPr/>
        <p:txBody>
          <a:bodyPr/>
          <a:lstStyle/>
          <a:p>
            <a:r>
              <a:rPr lang="en-US" dirty="0"/>
              <a:t>CSE 373 SP 18 - Kasey Champion</a:t>
            </a:r>
          </a:p>
        </p:txBody>
      </p:sp>
      <p:sp>
        <p:nvSpPr>
          <p:cNvPr id="5" name="Slide Number Placeholder 4">
            <a:extLst>
              <a:ext uri="{FF2B5EF4-FFF2-40B4-BE49-F238E27FC236}">
                <a16:creationId xmlns:a16="http://schemas.microsoft.com/office/drawing/2014/main" id="{4B797A74-C85C-45D0-ADCB-77C19602E72E}"/>
              </a:ext>
            </a:extLst>
          </p:cNvPr>
          <p:cNvSpPr>
            <a:spLocks noGrp="1"/>
          </p:cNvSpPr>
          <p:nvPr>
            <p:ph type="sldNum" sz="quarter" idx="12"/>
          </p:nvPr>
        </p:nvSpPr>
        <p:spPr/>
        <p:txBody>
          <a:bodyPr/>
          <a:lstStyle/>
          <a:p>
            <a:fld id="{659665DE-58FC-41F4-AC58-2C90A5E00527}" type="slidenum">
              <a:rPr lang="en-US" smtClean="0"/>
              <a:t>2</a:t>
            </a:fld>
            <a:endParaRPr lang="en-US"/>
          </a:p>
        </p:txBody>
      </p:sp>
      <p:sp>
        <p:nvSpPr>
          <p:cNvPr id="7" name="Content Placeholder 2">
            <a:extLst>
              <a:ext uri="{FF2B5EF4-FFF2-40B4-BE49-F238E27FC236}">
                <a16:creationId xmlns:a16="http://schemas.microsoft.com/office/drawing/2014/main" id="{D6AF773A-6267-4747-9A69-5383B1027CF3}"/>
              </a:ext>
            </a:extLst>
          </p:cNvPr>
          <p:cNvSpPr txBox="1">
            <a:spLocks/>
          </p:cNvSpPr>
          <p:nvPr/>
        </p:nvSpPr>
        <p:spPr>
          <a:xfrm>
            <a:off x="367784" y="1499767"/>
            <a:ext cx="11187258" cy="4845504"/>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t>Consider a </a:t>
            </a:r>
            <a:r>
              <a:rPr lang="en-US" dirty="0" err="1"/>
              <a:t>StringDictionary</a:t>
            </a:r>
            <a:r>
              <a:rPr lang="en-US" dirty="0"/>
              <a:t> using separate chaining with an internal capacity of 10. Assume our buckets are implemented using a LinkedList. Use the following hash function:</a:t>
            </a:r>
          </a:p>
          <a:p>
            <a:r>
              <a:rPr lang="en-US" sz="2400" dirty="0">
                <a:latin typeface="Courier New" panose="02070309020205020404" pitchFamily="49" charset="0"/>
                <a:cs typeface="Courier New" panose="02070309020205020404" pitchFamily="49" charset="0"/>
              </a:rPr>
              <a:t>public int </a:t>
            </a:r>
            <a:r>
              <a:rPr lang="en-US" sz="2400" dirty="0" err="1">
                <a:latin typeface="Courier New" panose="02070309020205020404" pitchFamily="49" charset="0"/>
                <a:cs typeface="Courier New" panose="02070309020205020404" pitchFamily="49" charset="0"/>
              </a:rPr>
              <a:t>hashCode</a:t>
            </a:r>
            <a:r>
              <a:rPr lang="en-US" sz="2400" dirty="0">
                <a:latin typeface="Courier New" panose="02070309020205020404" pitchFamily="49" charset="0"/>
                <a:cs typeface="Courier New" panose="02070309020205020404" pitchFamily="49" charset="0"/>
              </a:rPr>
              <a:t>(String input) {</a:t>
            </a:r>
          </a:p>
          <a:p>
            <a:pPr>
              <a:spcBef>
                <a:spcPts val="0"/>
              </a:spcBef>
            </a:pPr>
            <a:r>
              <a:rPr lang="en-US" sz="2400" dirty="0">
                <a:latin typeface="Courier New" panose="02070309020205020404" pitchFamily="49" charset="0"/>
                <a:cs typeface="Courier New" panose="02070309020205020404" pitchFamily="49" charset="0"/>
              </a:rPr>
              <a:t>   return </a:t>
            </a:r>
            <a:r>
              <a:rPr lang="en-US" sz="2400" dirty="0" err="1">
                <a:latin typeface="Courier New" panose="02070309020205020404" pitchFamily="49" charset="0"/>
                <a:cs typeface="Courier New" panose="02070309020205020404" pitchFamily="49" charset="0"/>
              </a:rPr>
              <a:t>input.length</a:t>
            </a:r>
            <a:r>
              <a:rPr lang="en-US" sz="2400" dirty="0">
                <a:latin typeface="Courier New" panose="02070309020205020404" pitchFamily="49" charset="0"/>
                <a:cs typeface="Courier New" panose="02070309020205020404" pitchFamily="49" charset="0"/>
              </a:rPr>
              <a:t>() % </a:t>
            </a:r>
            <a:r>
              <a:rPr lang="en-US" sz="2400" dirty="0" err="1">
                <a:latin typeface="Courier New" panose="02070309020205020404" pitchFamily="49" charset="0"/>
                <a:cs typeface="Courier New" panose="02070309020205020404" pitchFamily="49" charset="0"/>
              </a:rPr>
              <a:t>arr.length</a:t>
            </a:r>
            <a:r>
              <a:rPr lang="en-US" sz="2400" dirty="0">
                <a:latin typeface="Courier New" panose="02070309020205020404" pitchFamily="49" charset="0"/>
                <a:cs typeface="Courier New" panose="02070309020205020404" pitchFamily="49" charset="0"/>
              </a:rPr>
              <a:t>;</a:t>
            </a:r>
          </a:p>
          <a:p>
            <a:pPr>
              <a:spcBef>
                <a:spcPts val="0"/>
              </a:spcBef>
            </a:pPr>
            <a:r>
              <a:rPr lang="en-US" sz="2400" dirty="0">
                <a:latin typeface="Courier New" panose="02070309020205020404" pitchFamily="49" charset="0"/>
                <a:cs typeface="Courier New" panose="02070309020205020404" pitchFamily="49" charset="0"/>
              </a:rPr>
              <a:t>}</a:t>
            </a:r>
            <a:endParaRPr lang="en-US" dirty="0"/>
          </a:p>
          <a:p>
            <a:r>
              <a:rPr lang="en-US" dirty="0"/>
              <a:t>Now, insert the following key-value pairs. What does the dictionary internally look like?</a:t>
            </a:r>
          </a:p>
          <a:p>
            <a:r>
              <a:rPr lang="en-US" dirty="0"/>
              <a:t>(“cat”, 1) (“bat”, 2) (“mat”, 3) (“a”, 4) (“</a:t>
            </a:r>
            <a:r>
              <a:rPr lang="en-US" dirty="0" err="1"/>
              <a:t>abcd</a:t>
            </a:r>
            <a:r>
              <a:rPr lang="en-US" dirty="0"/>
              <a:t>”, 5) (“</a:t>
            </a:r>
            <a:r>
              <a:rPr lang="en-US" dirty="0" err="1"/>
              <a:t>abcdabcd</a:t>
            </a:r>
            <a:r>
              <a:rPr lang="en-US" dirty="0"/>
              <a:t>”, 6) (“five”, 7) (“hello world”, 8)</a:t>
            </a:r>
          </a:p>
          <a:p>
            <a:endParaRPr lang="en-US" dirty="0"/>
          </a:p>
        </p:txBody>
      </p:sp>
      <p:graphicFrame>
        <p:nvGraphicFramePr>
          <p:cNvPr id="10" name="Table 9">
            <a:extLst>
              <a:ext uri="{FF2B5EF4-FFF2-40B4-BE49-F238E27FC236}">
                <a16:creationId xmlns:a16="http://schemas.microsoft.com/office/drawing/2014/main" id="{72E18F2F-633E-4556-A614-8F2641262125}"/>
              </a:ext>
            </a:extLst>
          </p:cNvPr>
          <p:cNvGraphicFramePr>
            <a:graphicFrameLocks noGrp="1"/>
          </p:cNvGraphicFramePr>
          <p:nvPr>
            <p:extLst>
              <p:ext uri="{D42A27DB-BD31-4B8C-83A1-F6EECF244321}">
                <p14:modId xmlns:p14="http://schemas.microsoft.com/office/powerpoint/2010/main" val="1382813180"/>
              </p:ext>
            </p:extLst>
          </p:nvPr>
        </p:nvGraphicFramePr>
        <p:xfrm>
          <a:off x="409490" y="4531392"/>
          <a:ext cx="11373020" cy="978903"/>
        </p:xfrm>
        <a:graphic>
          <a:graphicData uri="http://schemas.openxmlformats.org/drawingml/2006/table">
            <a:tbl>
              <a:tblPr firstRow="1" bandRow="1">
                <a:tableStyleId>{5C22544A-7EE6-4342-B048-85BDC9FD1C3A}</a:tableStyleId>
              </a:tblPr>
              <a:tblGrid>
                <a:gridCol w="1137302">
                  <a:extLst>
                    <a:ext uri="{9D8B030D-6E8A-4147-A177-3AD203B41FA5}">
                      <a16:colId xmlns:a16="http://schemas.microsoft.com/office/drawing/2014/main" val="3769295320"/>
                    </a:ext>
                  </a:extLst>
                </a:gridCol>
                <a:gridCol w="1137302">
                  <a:extLst>
                    <a:ext uri="{9D8B030D-6E8A-4147-A177-3AD203B41FA5}">
                      <a16:colId xmlns:a16="http://schemas.microsoft.com/office/drawing/2014/main" val="3644634343"/>
                    </a:ext>
                  </a:extLst>
                </a:gridCol>
                <a:gridCol w="1137302">
                  <a:extLst>
                    <a:ext uri="{9D8B030D-6E8A-4147-A177-3AD203B41FA5}">
                      <a16:colId xmlns:a16="http://schemas.microsoft.com/office/drawing/2014/main" val="2951774315"/>
                    </a:ext>
                  </a:extLst>
                </a:gridCol>
                <a:gridCol w="1137302">
                  <a:extLst>
                    <a:ext uri="{9D8B030D-6E8A-4147-A177-3AD203B41FA5}">
                      <a16:colId xmlns:a16="http://schemas.microsoft.com/office/drawing/2014/main" val="1042921016"/>
                    </a:ext>
                  </a:extLst>
                </a:gridCol>
                <a:gridCol w="1137302">
                  <a:extLst>
                    <a:ext uri="{9D8B030D-6E8A-4147-A177-3AD203B41FA5}">
                      <a16:colId xmlns:a16="http://schemas.microsoft.com/office/drawing/2014/main" val="1957662309"/>
                    </a:ext>
                  </a:extLst>
                </a:gridCol>
                <a:gridCol w="1137302">
                  <a:extLst>
                    <a:ext uri="{9D8B030D-6E8A-4147-A177-3AD203B41FA5}">
                      <a16:colId xmlns:a16="http://schemas.microsoft.com/office/drawing/2014/main" val="836056416"/>
                    </a:ext>
                  </a:extLst>
                </a:gridCol>
                <a:gridCol w="1137302">
                  <a:extLst>
                    <a:ext uri="{9D8B030D-6E8A-4147-A177-3AD203B41FA5}">
                      <a16:colId xmlns:a16="http://schemas.microsoft.com/office/drawing/2014/main" val="1534965319"/>
                    </a:ext>
                  </a:extLst>
                </a:gridCol>
                <a:gridCol w="1137302">
                  <a:extLst>
                    <a:ext uri="{9D8B030D-6E8A-4147-A177-3AD203B41FA5}">
                      <a16:colId xmlns:a16="http://schemas.microsoft.com/office/drawing/2014/main" val="1092921457"/>
                    </a:ext>
                  </a:extLst>
                </a:gridCol>
                <a:gridCol w="1137302">
                  <a:extLst>
                    <a:ext uri="{9D8B030D-6E8A-4147-A177-3AD203B41FA5}">
                      <a16:colId xmlns:a16="http://schemas.microsoft.com/office/drawing/2014/main" val="3260494531"/>
                    </a:ext>
                  </a:extLst>
                </a:gridCol>
                <a:gridCol w="1137302">
                  <a:extLst>
                    <a:ext uri="{9D8B030D-6E8A-4147-A177-3AD203B41FA5}">
                      <a16:colId xmlns:a16="http://schemas.microsoft.com/office/drawing/2014/main" val="3208114356"/>
                    </a:ext>
                  </a:extLst>
                </a:gridCol>
              </a:tblGrid>
              <a:tr h="285857">
                <a:tc>
                  <a:txBody>
                    <a:bodyPr/>
                    <a:lstStyle/>
                    <a:p>
                      <a:pPr algn="ctr"/>
                      <a:r>
                        <a:rPr lang="en-US" dirty="0">
                          <a:solidFill>
                            <a:srgbClr val="B6A479"/>
                          </a:solidFill>
                        </a:rPr>
                        <a:t>0</a:t>
                      </a:r>
                    </a:p>
                  </a:txBody>
                  <a:tcPr>
                    <a:lnL w="12700" cmpd="sng">
                      <a:noFill/>
                    </a:lnL>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1</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2</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3</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4</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5</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6</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7</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8</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9</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95285991"/>
                  </a:ext>
                </a:extLst>
              </a:tr>
              <a:tr h="61314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1195990"/>
                  </a:ext>
                </a:extLst>
              </a:tr>
            </a:tbl>
          </a:graphicData>
        </a:graphic>
      </p:graphicFrame>
      <p:sp>
        <p:nvSpPr>
          <p:cNvPr id="11" name="TextBox 10">
            <a:extLst>
              <a:ext uri="{FF2B5EF4-FFF2-40B4-BE49-F238E27FC236}">
                <a16:creationId xmlns:a16="http://schemas.microsoft.com/office/drawing/2014/main" id="{556BB2F3-7C99-4607-8C52-0399EF4809B5}"/>
              </a:ext>
            </a:extLst>
          </p:cNvPr>
          <p:cNvSpPr txBox="1"/>
          <p:nvPr/>
        </p:nvSpPr>
        <p:spPr>
          <a:xfrm>
            <a:off x="4014564" y="5064395"/>
            <a:ext cx="784830" cy="307777"/>
          </a:xfrm>
          <a:prstGeom prst="rect">
            <a:avLst/>
          </a:prstGeom>
          <a:noFill/>
          <a:ln>
            <a:solidFill>
              <a:srgbClr val="B6A479"/>
            </a:solidFill>
          </a:ln>
        </p:spPr>
        <p:txBody>
          <a:bodyPr wrap="none" rtlCol="0">
            <a:spAutoFit/>
          </a:bodyPr>
          <a:lstStyle/>
          <a:p>
            <a:r>
              <a:rPr lang="en-US" sz="1400" dirty="0"/>
              <a:t>(“cat”, 1)</a:t>
            </a:r>
            <a:endParaRPr lang="en-US" sz="1400" dirty="0">
              <a:latin typeface="Courier New" panose="02070309020205020404" pitchFamily="49" charset="0"/>
              <a:cs typeface="Courier New" panose="02070309020205020404" pitchFamily="49" charset="0"/>
            </a:endParaRPr>
          </a:p>
        </p:txBody>
      </p:sp>
      <p:sp>
        <p:nvSpPr>
          <p:cNvPr id="12" name="TextBox 11">
            <a:extLst>
              <a:ext uri="{FF2B5EF4-FFF2-40B4-BE49-F238E27FC236}">
                <a16:creationId xmlns:a16="http://schemas.microsoft.com/office/drawing/2014/main" id="{4DE0F35D-7F4C-41DE-B3E8-A17FC9FD4E86}"/>
              </a:ext>
            </a:extLst>
          </p:cNvPr>
          <p:cNvSpPr txBox="1"/>
          <p:nvPr/>
        </p:nvSpPr>
        <p:spPr>
          <a:xfrm>
            <a:off x="1769593" y="5050456"/>
            <a:ext cx="683905" cy="307777"/>
          </a:xfrm>
          <a:prstGeom prst="rect">
            <a:avLst/>
          </a:prstGeom>
          <a:noFill/>
          <a:ln>
            <a:solidFill>
              <a:srgbClr val="B6A479"/>
            </a:solidFill>
          </a:ln>
        </p:spPr>
        <p:txBody>
          <a:bodyPr wrap="none" rtlCol="0">
            <a:spAutoFit/>
          </a:bodyPr>
          <a:lstStyle/>
          <a:p>
            <a:r>
              <a:rPr lang="en-US" sz="1400" dirty="0"/>
              <a:t>(“a”, 4)</a:t>
            </a:r>
            <a:endParaRPr lang="en-US" sz="1400" dirty="0">
              <a:latin typeface="Courier New" panose="02070309020205020404" pitchFamily="49" charset="0"/>
              <a:cs typeface="Courier New" panose="02070309020205020404" pitchFamily="49" charset="0"/>
            </a:endParaRPr>
          </a:p>
        </p:txBody>
      </p:sp>
      <p:sp>
        <p:nvSpPr>
          <p:cNvPr id="13" name="TextBox 12">
            <a:extLst>
              <a:ext uri="{FF2B5EF4-FFF2-40B4-BE49-F238E27FC236}">
                <a16:creationId xmlns:a16="http://schemas.microsoft.com/office/drawing/2014/main" id="{043F25FF-AF60-4728-8BF1-0AA8F7AFBE0F}"/>
              </a:ext>
            </a:extLst>
          </p:cNvPr>
          <p:cNvSpPr txBox="1"/>
          <p:nvPr/>
        </p:nvSpPr>
        <p:spPr>
          <a:xfrm>
            <a:off x="4014564" y="5588645"/>
            <a:ext cx="841834" cy="307777"/>
          </a:xfrm>
          <a:prstGeom prst="rect">
            <a:avLst/>
          </a:prstGeom>
          <a:noFill/>
          <a:ln>
            <a:solidFill>
              <a:srgbClr val="B6A479"/>
            </a:solidFill>
          </a:ln>
        </p:spPr>
        <p:txBody>
          <a:bodyPr wrap="none" rtlCol="0">
            <a:spAutoFit/>
          </a:bodyPr>
          <a:lstStyle/>
          <a:p>
            <a:r>
              <a:rPr lang="en-US" sz="1400" dirty="0"/>
              <a:t>(“bat”, 2)</a:t>
            </a:r>
            <a:endParaRPr lang="en-US" sz="1400" dirty="0">
              <a:latin typeface="Courier New" panose="02070309020205020404" pitchFamily="49" charset="0"/>
              <a:cs typeface="Courier New" panose="02070309020205020404" pitchFamily="49" charset="0"/>
            </a:endParaRPr>
          </a:p>
        </p:txBody>
      </p:sp>
      <p:sp>
        <p:nvSpPr>
          <p:cNvPr id="14" name="TextBox 13">
            <a:extLst>
              <a:ext uri="{FF2B5EF4-FFF2-40B4-BE49-F238E27FC236}">
                <a16:creationId xmlns:a16="http://schemas.microsoft.com/office/drawing/2014/main" id="{9A0B531F-AF7E-49D5-825E-DB7EF4376B7E}"/>
              </a:ext>
            </a:extLst>
          </p:cNvPr>
          <p:cNvSpPr txBox="1"/>
          <p:nvPr/>
        </p:nvSpPr>
        <p:spPr>
          <a:xfrm>
            <a:off x="5102203" y="5567566"/>
            <a:ext cx="859210" cy="307777"/>
          </a:xfrm>
          <a:prstGeom prst="rect">
            <a:avLst/>
          </a:prstGeom>
          <a:noFill/>
          <a:ln>
            <a:solidFill>
              <a:srgbClr val="B6A479"/>
            </a:solidFill>
          </a:ln>
        </p:spPr>
        <p:txBody>
          <a:bodyPr wrap="none" rtlCol="0">
            <a:spAutoFit/>
          </a:bodyPr>
          <a:lstStyle/>
          <a:p>
            <a:r>
              <a:rPr lang="en-US" sz="1400" dirty="0"/>
              <a:t>(“five”, 7)</a:t>
            </a:r>
            <a:endParaRPr lang="en-US" sz="1400" dirty="0">
              <a:latin typeface="Courier New" panose="02070309020205020404" pitchFamily="49" charset="0"/>
              <a:cs typeface="Courier New" panose="02070309020205020404" pitchFamily="49" charset="0"/>
            </a:endParaRPr>
          </a:p>
        </p:txBody>
      </p:sp>
      <p:sp>
        <p:nvSpPr>
          <p:cNvPr id="15" name="TextBox 14">
            <a:extLst>
              <a:ext uri="{FF2B5EF4-FFF2-40B4-BE49-F238E27FC236}">
                <a16:creationId xmlns:a16="http://schemas.microsoft.com/office/drawing/2014/main" id="{A317241C-6E6F-4809-BB37-00FEC4A5F058}"/>
              </a:ext>
            </a:extLst>
          </p:cNvPr>
          <p:cNvSpPr txBox="1"/>
          <p:nvPr/>
        </p:nvSpPr>
        <p:spPr>
          <a:xfrm>
            <a:off x="3959228" y="6115844"/>
            <a:ext cx="895502" cy="307777"/>
          </a:xfrm>
          <a:prstGeom prst="rect">
            <a:avLst/>
          </a:prstGeom>
          <a:solidFill>
            <a:schemeClr val="bg1"/>
          </a:solidFill>
          <a:ln>
            <a:solidFill>
              <a:srgbClr val="B6A479"/>
            </a:solidFill>
          </a:ln>
        </p:spPr>
        <p:txBody>
          <a:bodyPr wrap="none" rtlCol="0">
            <a:spAutoFit/>
          </a:bodyPr>
          <a:lstStyle/>
          <a:p>
            <a:r>
              <a:rPr lang="en-US" sz="1400" dirty="0"/>
              <a:t>(“mat”, 3)</a:t>
            </a:r>
            <a:endParaRPr lang="en-US" sz="1400" dirty="0">
              <a:latin typeface="Courier New" panose="02070309020205020404" pitchFamily="49" charset="0"/>
              <a:cs typeface="Courier New" panose="02070309020205020404" pitchFamily="49" charset="0"/>
            </a:endParaRPr>
          </a:p>
        </p:txBody>
      </p:sp>
      <p:sp>
        <p:nvSpPr>
          <p:cNvPr id="16" name="TextBox 15">
            <a:extLst>
              <a:ext uri="{FF2B5EF4-FFF2-40B4-BE49-F238E27FC236}">
                <a16:creationId xmlns:a16="http://schemas.microsoft.com/office/drawing/2014/main" id="{622364A2-82CC-453B-B59E-78D330673235}"/>
              </a:ext>
            </a:extLst>
          </p:cNvPr>
          <p:cNvSpPr txBox="1"/>
          <p:nvPr/>
        </p:nvSpPr>
        <p:spPr>
          <a:xfrm>
            <a:off x="5046386" y="5073924"/>
            <a:ext cx="970843" cy="307777"/>
          </a:xfrm>
          <a:prstGeom prst="rect">
            <a:avLst/>
          </a:prstGeom>
          <a:noFill/>
          <a:ln>
            <a:solidFill>
              <a:srgbClr val="B6A479"/>
            </a:solidFill>
          </a:ln>
        </p:spPr>
        <p:txBody>
          <a:bodyPr wrap="none" rtlCol="0">
            <a:spAutoFit/>
          </a:bodyPr>
          <a:lstStyle/>
          <a:p>
            <a:r>
              <a:rPr lang="en-US" sz="1400" dirty="0"/>
              <a:t>(“</a:t>
            </a:r>
            <a:r>
              <a:rPr lang="en-US" sz="1400" dirty="0" err="1"/>
              <a:t>abcd</a:t>
            </a:r>
            <a:r>
              <a:rPr lang="en-US" sz="1400" dirty="0"/>
              <a:t>”, 5)</a:t>
            </a:r>
            <a:endParaRPr lang="en-US" sz="1400" dirty="0">
              <a:latin typeface="Courier New" panose="02070309020205020404" pitchFamily="49" charset="0"/>
              <a:cs typeface="Courier New" panose="02070309020205020404" pitchFamily="49" charset="0"/>
            </a:endParaRPr>
          </a:p>
        </p:txBody>
      </p:sp>
      <p:sp>
        <p:nvSpPr>
          <p:cNvPr id="17" name="TextBox 16">
            <a:extLst>
              <a:ext uri="{FF2B5EF4-FFF2-40B4-BE49-F238E27FC236}">
                <a16:creationId xmlns:a16="http://schemas.microsoft.com/office/drawing/2014/main" id="{6576B065-BF63-4C3A-A456-A59CCB70C39A}"/>
              </a:ext>
            </a:extLst>
          </p:cNvPr>
          <p:cNvSpPr txBox="1"/>
          <p:nvPr/>
        </p:nvSpPr>
        <p:spPr>
          <a:xfrm>
            <a:off x="1386731" y="5588644"/>
            <a:ext cx="1449628" cy="307777"/>
          </a:xfrm>
          <a:prstGeom prst="rect">
            <a:avLst/>
          </a:prstGeom>
          <a:noFill/>
          <a:ln>
            <a:solidFill>
              <a:srgbClr val="B6A479"/>
            </a:solidFill>
          </a:ln>
        </p:spPr>
        <p:txBody>
          <a:bodyPr wrap="none" rtlCol="0">
            <a:spAutoFit/>
          </a:bodyPr>
          <a:lstStyle/>
          <a:p>
            <a:r>
              <a:rPr lang="en-US" sz="1400" dirty="0"/>
              <a:t>(“hello world”, 8)</a:t>
            </a:r>
          </a:p>
        </p:txBody>
      </p:sp>
      <p:sp>
        <p:nvSpPr>
          <p:cNvPr id="18" name="TextBox 17">
            <a:extLst>
              <a:ext uri="{FF2B5EF4-FFF2-40B4-BE49-F238E27FC236}">
                <a16:creationId xmlns:a16="http://schemas.microsoft.com/office/drawing/2014/main" id="{DE194955-CA79-4BA7-AA5B-CA9AB01C6A99}"/>
              </a:ext>
            </a:extLst>
          </p:cNvPr>
          <p:cNvSpPr txBox="1"/>
          <p:nvPr/>
        </p:nvSpPr>
        <p:spPr>
          <a:xfrm>
            <a:off x="9406681" y="5122395"/>
            <a:ext cx="1347548" cy="307777"/>
          </a:xfrm>
          <a:prstGeom prst="rect">
            <a:avLst/>
          </a:prstGeom>
          <a:noFill/>
          <a:ln>
            <a:solidFill>
              <a:srgbClr val="B6A479"/>
            </a:solidFill>
          </a:ln>
        </p:spPr>
        <p:txBody>
          <a:bodyPr wrap="none" rtlCol="0">
            <a:spAutoFit/>
          </a:bodyPr>
          <a:lstStyle/>
          <a:p>
            <a:r>
              <a:rPr lang="en-US" sz="1400" dirty="0"/>
              <a:t>(“</a:t>
            </a:r>
            <a:r>
              <a:rPr lang="en-US" sz="1400" dirty="0" err="1"/>
              <a:t>abcdabcd</a:t>
            </a:r>
            <a:r>
              <a:rPr lang="en-US" sz="1400" dirty="0"/>
              <a:t>”, 6)</a:t>
            </a:r>
            <a:endParaRPr lang="en-US" sz="1400" dirty="0">
              <a:latin typeface="Courier New" panose="02070309020205020404" pitchFamily="49" charset="0"/>
              <a:cs typeface="Courier New" panose="02070309020205020404" pitchFamily="49" charset="0"/>
            </a:endParaRPr>
          </a:p>
        </p:txBody>
      </p:sp>
      <p:cxnSp>
        <p:nvCxnSpPr>
          <p:cNvPr id="19" name="Straight Arrow Connector 18">
            <a:extLst>
              <a:ext uri="{FF2B5EF4-FFF2-40B4-BE49-F238E27FC236}">
                <a16:creationId xmlns:a16="http://schemas.microsoft.com/office/drawing/2014/main" id="{CCAE0C2C-2717-47E9-9251-0A6CE93468E4}"/>
              </a:ext>
            </a:extLst>
          </p:cNvPr>
          <p:cNvCxnSpPr/>
          <p:nvPr/>
        </p:nvCxnSpPr>
        <p:spPr>
          <a:xfrm>
            <a:off x="2111545" y="5381701"/>
            <a:ext cx="0" cy="219075"/>
          </a:xfrm>
          <a:prstGeom prst="straightConnector1">
            <a:avLst/>
          </a:prstGeom>
          <a:ln>
            <a:solidFill>
              <a:srgbClr val="4C328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FB82CA19-90AF-4E5C-970D-2546CA1A9024}"/>
              </a:ext>
            </a:extLst>
          </p:cNvPr>
          <p:cNvCxnSpPr/>
          <p:nvPr/>
        </p:nvCxnSpPr>
        <p:spPr>
          <a:xfrm>
            <a:off x="4436916" y="5369570"/>
            <a:ext cx="0" cy="219075"/>
          </a:xfrm>
          <a:prstGeom prst="straightConnector1">
            <a:avLst/>
          </a:prstGeom>
          <a:ln>
            <a:solidFill>
              <a:srgbClr val="4C328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08A5E111-925A-4420-A8D9-60528DFCCFEE}"/>
              </a:ext>
            </a:extLst>
          </p:cNvPr>
          <p:cNvCxnSpPr/>
          <p:nvPr/>
        </p:nvCxnSpPr>
        <p:spPr>
          <a:xfrm>
            <a:off x="4406979" y="5896769"/>
            <a:ext cx="0" cy="219075"/>
          </a:xfrm>
          <a:prstGeom prst="straightConnector1">
            <a:avLst/>
          </a:prstGeom>
          <a:ln>
            <a:solidFill>
              <a:srgbClr val="4C3282"/>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E08C3B16-4649-41E8-AAD1-D24BD9EF8BCB}"/>
              </a:ext>
            </a:extLst>
          </p:cNvPr>
          <p:cNvCxnSpPr/>
          <p:nvPr/>
        </p:nvCxnSpPr>
        <p:spPr>
          <a:xfrm>
            <a:off x="5531807" y="5380194"/>
            <a:ext cx="0" cy="219075"/>
          </a:xfrm>
          <a:prstGeom prst="straightConnector1">
            <a:avLst/>
          </a:prstGeom>
          <a:ln>
            <a:solidFill>
              <a:srgbClr val="4C328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85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par>
                                <p:cTn id="35" presetID="10"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par>
                                <p:cTn id="38" presetID="10" presetClass="entr" presetSubtype="0" fill="hold"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Resizing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800" dirty="0"/>
                  <a:t>How do we resize?</a:t>
                </a:r>
              </a:p>
              <a:p>
                <a:pPr lvl="1"/>
                <a:r>
                  <a:rPr lang="en-US" sz="2400" dirty="0"/>
                  <a:t>Remake the table</a:t>
                </a:r>
              </a:p>
              <a:p>
                <a:pPr lvl="1"/>
                <a:r>
                  <a:rPr lang="en-US" sz="2400" dirty="0"/>
                  <a:t>Evaluate the hash function over again.</a:t>
                </a:r>
              </a:p>
              <a:p>
                <a:pPr lvl="1"/>
                <a:r>
                  <a:rPr lang="en-US" sz="2400" dirty="0"/>
                  <a:t>Re-insert.</a:t>
                </a:r>
              </a:p>
              <a:p>
                <a:pPr marL="0" indent="0">
                  <a:buNone/>
                </a:pPr>
                <a:endParaRPr lang="en-US" sz="2800" dirty="0"/>
              </a:p>
              <a:p>
                <a:pPr marL="0" indent="0">
                  <a:buNone/>
                </a:pPr>
                <a:r>
                  <a:rPr lang="en-US" sz="2800" dirty="0"/>
                  <a:t>When to resize?</a:t>
                </a:r>
              </a:p>
              <a:p>
                <a:pPr lvl="1"/>
                <a:r>
                  <a:rPr lang="en-US" sz="2400" dirty="0"/>
                  <a:t>Depending on our load factor </a:t>
                </a:r>
                <a14:m>
                  <m:oMath xmlns:m="http://schemas.openxmlformats.org/officeDocument/2006/math">
                    <m:r>
                      <a:rPr lang="en-US" sz="2400" b="0" i="1" smtClean="0">
                        <a:latin typeface="Cambria Math" panose="02040503050406030204" pitchFamily="18" charset="0"/>
                      </a:rPr>
                      <m:t>𝜆</m:t>
                    </m:r>
                  </m:oMath>
                </a14:m>
                <a:endParaRPr lang="en-US" sz="2400" b="0" dirty="0"/>
              </a:p>
              <a:p>
                <a:pPr lvl="1"/>
                <a:r>
                  <a:rPr lang="en-US" sz="2800" dirty="0"/>
                  <a:t>Heuristic: </a:t>
                </a:r>
              </a:p>
              <a:p>
                <a:pPr lvl="2"/>
                <a:r>
                  <a:rPr lang="en-US" sz="2400" dirty="0"/>
                  <a:t>for separate chaining </a:t>
                </a:r>
                <a14:m>
                  <m:oMath xmlns:m="http://schemas.openxmlformats.org/officeDocument/2006/math">
                    <m:r>
                      <a:rPr lang="en-US" sz="2400" b="0" i="1" smtClean="0">
                        <a:latin typeface="Cambria Math" panose="02040503050406030204" pitchFamily="18" charset="0"/>
                      </a:rPr>
                      <m:t>𝜆</m:t>
                    </m:r>
                    <m:r>
                      <a:rPr lang="en-US" sz="2400" b="0" i="1" smtClean="0">
                        <a:latin typeface="Cambria Math" panose="02040503050406030204" pitchFamily="18" charset="0"/>
                      </a:rPr>
                      <m:t> </m:t>
                    </m:r>
                  </m:oMath>
                </a14:m>
                <a:r>
                  <a:rPr lang="en-US" sz="2400" dirty="0"/>
                  <a:t>between </a:t>
                </a:r>
                <a14:m>
                  <m:oMath xmlns:m="http://schemas.openxmlformats.org/officeDocument/2006/math">
                    <m:r>
                      <a:rPr lang="en-US" sz="2400" b="0" i="1" smtClean="0">
                        <a:latin typeface="Cambria Math" panose="02040503050406030204" pitchFamily="18" charset="0"/>
                      </a:rPr>
                      <m:t>1</m:t>
                    </m:r>
                  </m:oMath>
                </a14:m>
                <a:r>
                  <a:rPr lang="en-US" sz="2400" dirty="0"/>
                  <a:t> and </a:t>
                </a:r>
                <a14:m>
                  <m:oMath xmlns:m="http://schemas.openxmlformats.org/officeDocument/2006/math">
                    <m:r>
                      <a:rPr lang="en-US" sz="2400" b="0" i="1" smtClean="0">
                        <a:latin typeface="Cambria Math" panose="02040503050406030204" pitchFamily="18" charset="0"/>
                      </a:rPr>
                      <m:t>3</m:t>
                    </m:r>
                  </m:oMath>
                </a14:m>
                <a:r>
                  <a:rPr lang="en-US" sz="2400" dirty="0"/>
                  <a:t> is a good time to resize.</a:t>
                </a:r>
              </a:p>
              <a:p>
                <a:pPr lvl="2"/>
                <a:r>
                  <a:rPr lang="en-US" sz="2400" dirty="0"/>
                  <a:t>For open addressing </a:t>
                </a:r>
                <a14:m>
                  <m:oMath xmlns:m="http://schemas.openxmlformats.org/officeDocument/2006/math">
                    <m:r>
                      <a:rPr lang="en-US" sz="2400" i="1">
                        <a:latin typeface="Cambria Math" panose="02040503050406030204" pitchFamily="18" charset="0"/>
                      </a:rPr>
                      <m:t>𝜆</m:t>
                    </m:r>
                    <m:r>
                      <a:rPr lang="en-US" sz="2400" i="1">
                        <a:latin typeface="Cambria Math" panose="02040503050406030204" pitchFamily="18" charset="0"/>
                      </a:rPr>
                      <m:t> </m:t>
                    </m:r>
                  </m:oMath>
                </a14:m>
                <a:r>
                  <a:rPr lang="en-US" sz="2400" dirty="0"/>
                  <a:t>between </a:t>
                </a:r>
                <a14:m>
                  <m:oMath xmlns:m="http://schemas.openxmlformats.org/officeDocument/2006/math">
                    <m:r>
                      <a:rPr lang="en-US" sz="2400" b="0" i="1" smtClean="0">
                        <a:latin typeface="Cambria Math" panose="02040503050406030204" pitchFamily="18" charset="0"/>
                      </a:rPr>
                      <m:t>0.5</m:t>
                    </m:r>
                  </m:oMath>
                </a14:m>
                <a:r>
                  <a:rPr lang="en-US" sz="2400" dirty="0"/>
                  <a:t> and </a:t>
                </a:r>
                <a14:m>
                  <m:oMath xmlns:m="http://schemas.openxmlformats.org/officeDocument/2006/math">
                    <m:r>
                      <a:rPr lang="en-US" sz="2400" b="0" i="0" smtClean="0">
                        <a:latin typeface="Cambria Math" panose="02040503050406030204" pitchFamily="18" charset="0"/>
                      </a:rPr>
                      <m:t>1</m:t>
                    </m:r>
                  </m:oMath>
                </a14:m>
                <a:r>
                  <a:rPr lang="en-US" sz="2400" dirty="0"/>
                  <a:t> is a good time to resize.</a:t>
                </a:r>
              </a:p>
              <a:p>
                <a:pPr lvl="2"/>
                <a:endParaRPr lang="en-US" sz="2400" dirty="0"/>
              </a:p>
              <a:p>
                <a:pPr lvl="1"/>
                <a:endParaRPr lang="en-US" sz="2800" dirty="0"/>
              </a:p>
              <a:p>
                <a:endParaRPr lang="en-US" sz="2800" dirty="0"/>
              </a:p>
              <a:p>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74" t="-1828"/>
                </a:stretch>
              </a:blipFill>
            </p:spPr>
            <p:txBody>
              <a:bodyPr/>
              <a:lstStyle/>
              <a:p>
                <a:r>
                  <a:rPr lang="en-US">
                    <a:noFill/>
                  </a:rPr>
                  <a:t> </a:t>
                </a:r>
              </a:p>
            </p:txBody>
          </p:sp>
        </mc:Fallback>
      </mc:AlternateContent>
    </p:spTree>
    <p:extLst>
      <p:ext uri="{BB962C8B-B14F-4D97-AF65-F5344CB8AC3E}">
        <p14:creationId xmlns:p14="http://schemas.microsoft.com/office/powerpoint/2010/main" val="42369029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sz="2800" dirty="0"/>
                  <a:t>What are the running times for: </a:t>
                </a:r>
                <a:endParaRPr lang="en-US" sz="2800" dirty="0">
                  <a:latin typeface="Courier New" panose="02070309020205020404" pitchFamily="49" charset="0"/>
                  <a:cs typeface="Courier New" panose="02070309020205020404" pitchFamily="49" charset="0"/>
                </a:endParaRPr>
              </a:p>
              <a:p>
                <a:r>
                  <a:rPr lang="en-US" sz="2800" dirty="0">
                    <a:latin typeface="Courier New" panose="02070309020205020404" pitchFamily="49" charset="0"/>
                    <a:cs typeface="Courier New" panose="02070309020205020404" pitchFamily="49" charset="0"/>
                  </a:rPr>
                  <a:t>insert</a:t>
                </a:r>
              </a:p>
              <a:p>
                <a:pPr marL="0" indent="0">
                  <a:buNone/>
                </a:pPr>
                <a:r>
                  <a:rPr lang="en-US" sz="2400" dirty="0">
                    <a:latin typeface="+mn-lt"/>
                    <a:cs typeface="Courier New" panose="02070309020205020404" pitchFamily="49" charset="0"/>
                  </a:rPr>
                  <a:t>	</a:t>
                </a:r>
                <a:r>
                  <a:rPr lang="en-US" sz="2600" dirty="0">
                    <a:latin typeface="+mn-lt"/>
                    <a:cs typeface="Courier New" panose="02070309020205020404" pitchFamily="49" charset="0"/>
                  </a:rPr>
                  <a:t>Best: </a:t>
                </a:r>
                <a14:m>
                  <m:oMath xmlns:m="http://schemas.openxmlformats.org/officeDocument/2006/math">
                    <m:r>
                      <a:rPr lang="en-US" sz="2600" b="0" i="1" smtClean="0">
                        <a:latin typeface="Cambria Math" panose="02040503050406030204" pitchFamily="18" charset="0"/>
                        <a:cs typeface="Courier New" panose="02070309020205020404" pitchFamily="49" charset="0"/>
                      </a:rPr>
                      <m:t>𝑂</m:t>
                    </m:r>
                    <m:r>
                      <a:rPr lang="en-US" sz="2600" b="0" i="1" smtClean="0">
                        <a:latin typeface="Cambria Math" panose="02040503050406030204" pitchFamily="18" charset="0"/>
                        <a:cs typeface="Courier New" panose="02070309020205020404" pitchFamily="49" charset="0"/>
                      </a:rPr>
                      <m:t>(1)</m:t>
                    </m:r>
                  </m:oMath>
                </a14:m>
                <a:endParaRPr lang="en-US" sz="2600" dirty="0">
                  <a:latin typeface="+mn-lt"/>
                  <a:cs typeface="Courier New" panose="02070309020205020404" pitchFamily="49" charset="0"/>
                </a:endParaRPr>
              </a:p>
              <a:p>
                <a:pPr marL="0" indent="0">
                  <a:buNone/>
                </a:pPr>
                <a:r>
                  <a:rPr lang="en-US" sz="2600" dirty="0">
                    <a:latin typeface="+mn-lt"/>
                    <a:cs typeface="Courier New" panose="02070309020205020404" pitchFamily="49" charset="0"/>
                  </a:rPr>
                  <a:t>	Worst: </a:t>
                </a:r>
                <a14:m>
                  <m:oMath xmlns:m="http://schemas.openxmlformats.org/officeDocument/2006/math">
                    <m:r>
                      <a:rPr lang="en-US" sz="2600" b="0" i="1" smtClean="0">
                        <a:latin typeface="Cambria Math" panose="02040503050406030204" pitchFamily="18" charset="0"/>
                        <a:cs typeface="Courier New" panose="02070309020205020404" pitchFamily="49" charset="0"/>
                      </a:rPr>
                      <m:t>𝑂</m:t>
                    </m:r>
                    <m:r>
                      <a:rPr lang="en-US" sz="2600" b="0" i="1" smtClean="0">
                        <a:latin typeface="Cambria Math" panose="02040503050406030204" pitchFamily="18" charset="0"/>
                        <a:cs typeface="Courier New" panose="02070309020205020404" pitchFamily="49" charset="0"/>
                      </a:rPr>
                      <m:t>(</m:t>
                    </m:r>
                    <m:r>
                      <a:rPr lang="en-US" sz="2600" b="0" i="1" smtClean="0">
                        <a:latin typeface="Cambria Math" panose="02040503050406030204" pitchFamily="18" charset="0"/>
                        <a:cs typeface="Courier New" panose="02070309020205020404" pitchFamily="49" charset="0"/>
                      </a:rPr>
                      <m:t>𝑛</m:t>
                    </m:r>
                    <m:r>
                      <a:rPr lang="en-US" sz="2600" b="0" i="1" smtClean="0">
                        <a:latin typeface="Cambria Math" panose="02040503050406030204" pitchFamily="18" charset="0"/>
                        <a:cs typeface="Courier New" panose="02070309020205020404" pitchFamily="49" charset="0"/>
                      </a:rPr>
                      <m:t>)</m:t>
                    </m:r>
                  </m:oMath>
                </a14:m>
                <a:r>
                  <a:rPr lang="en-US" sz="2600" dirty="0">
                    <a:latin typeface="+mn-lt"/>
                    <a:cs typeface="Courier New" panose="02070309020205020404" pitchFamily="49" charset="0"/>
                  </a:rPr>
                  <a:t> </a:t>
                </a:r>
                <a:r>
                  <a:rPr lang="en-US" dirty="0">
                    <a:latin typeface="Segoe UI" panose="020B0502040204020203" pitchFamily="34" charset="0"/>
                    <a:cs typeface="Segoe UI" panose="020B0502040204020203" pitchFamily="34" charset="0"/>
                  </a:rPr>
                  <a:t>(if insertions are always at the end of the linked list)</a:t>
                </a:r>
              </a:p>
              <a:p>
                <a:r>
                  <a:rPr lang="en-US" sz="2800" dirty="0">
                    <a:latin typeface="Courier New" panose="02070309020205020404" pitchFamily="49" charset="0"/>
                    <a:cs typeface="Courier New" panose="02070309020205020404" pitchFamily="49" charset="0"/>
                  </a:rPr>
                  <a:t>find</a:t>
                </a:r>
              </a:p>
              <a:p>
                <a:pPr marL="0" indent="0">
                  <a:buNone/>
                </a:pPr>
                <a:r>
                  <a:rPr lang="en-US" sz="2600" dirty="0">
                    <a:latin typeface="+mn-lt"/>
                    <a:cs typeface="Courier New" panose="02070309020205020404" pitchFamily="49" charset="0"/>
                  </a:rPr>
                  <a:t>	Best:  </a:t>
                </a:r>
                <a14:m>
                  <m:oMath xmlns:m="http://schemas.openxmlformats.org/officeDocument/2006/math">
                    <m:r>
                      <a:rPr lang="en-US" sz="2600" b="0" i="1" smtClean="0">
                        <a:latin typeface="Cambria Math" panose="02040503050406030204" pitchFamily="18" charset="0"/>
                        <a:cs typeface="Courier New" panose="02070309020205020404" pitchFamily="49" charset="0"/>
                      </a:rPr>
                      <m:t>𝑂</m:t>
                    </m:r>
                    <m:r>
                      <a:rPr lang="en-US" sz="2600" b="0" i="1" smtClean="0">
                        <a:latin typeface="Cambria Math" panose="02040503050406030204" pitchFamily="18" charset="0"/>
                        <a:cs typeface="Courier New" panose="02070309020205020404" pitchFamily="49" charset="0"/>
                      </a:rPr>
                      <m:t>(1)</m:t>
                    </m:r>
                  </m:oMath>
                </a14:m>
                <a:endParaRPr lang="en-US" sz="2600" dirty="0">
                  <a:latin typeface="+mn-lt"/>
                  <a:cs typeface="Courier New" panose="02070309020205020404" pitchFamily="49" charset="0"/>
                </a:endParaRPr>
              </a:p>
              <a:p>
                <a:pPr marL="0" indent="0">
                  <a:buNone/>
                </a:pPr>
                <a:r>
                  <a:rPr lang="en-US" sz="2600" dirty="0">
                    <a:latin typeface="+mn-lt"/>
                    <a:cs typeface="Courier New" panose="02070309020205020404" pitchFamily="49" charset="0"/>
                  </a:rPr>
                  <a:t>	Worst: </a:t>
                </a:r>
                <a14:m>
                  <m:oMath xmlns:m="http://schemas.openxmlformats.org/officeDocument/2006/math">
                    <m:r>
                      <a:rPr lang="en-US" sz="2600" b="0" i="1" smtClean="0">
                        <a:latin typeface="Cambria Math" panose="02040503050406030204" pitchFamily="18" charset="0"/>
                        <a:cs typeface="Courier New" panose="02070309020205020404" pitchFamily="49" charset="0"/>
                      </a:rPr>
                      <m:t>𝑂</m:t>
                    </m:r>
                    <m:r>
                      <a:rPr lang="en-US" sz="2600" b="0" i="1" smtClean="0">
                        <a:latin typeface="Cambria Math" panose="02040503050406030204" pitchFamily="18" charset="0"/>
                        <a:cs typeface="Courier New" panose="02070309020205020404" pitchFamily="49" charset="0"/>
                      </a:rPr>
                      <m:t>(</m:t>
                    </m:r>
                    <m:r>
                      <a:rPr lang="en-US" sz="2600" b="0" i="1" smtClean="0">
                        <a:latin typeface="Cambria Math" panose="02040503050406030204" pitchFamily="18" charset="0"/>
                        <a:cs typeface="Courier New" panose="02070309020205020404" pitchFamily="49" charset="0"/>
                      </a:rPr>
                      <m:t>𝑛</m:t>
                    </m:r>
                    <m:r>
                      <a:rPr lang="en-US" sz="2600" b="0" i="1" smtClean="0">
                        <a:latin typeface="Cambria Math" panose="02040503050406030204" pitchFamily="18" charset="0"/>
                        <a:cs typeface="Courier New" panose="02070309020205020404" pitchFamily="49" charset="0"/>
                      </a:rPr>
                      <m:t>)</m:t>
                    </m:r>
                  </m:oMath>
                </a14:m>
                <a:endParaRPr lang="en-US" sz="2600" dirty="0">
                  <a:latin typeface="+mn-lt"/>
                  <a:cs typeface="Courier New" panose="02070309020205020404" pitchFamily="49" charset="0"/>
                </a:endParaRPr>
              </a:p>
              <a:p>
                <a:pPr marL="0" indent="0">
                  <a:buNone/>
                </a:pPr>
                <a:r>
                  <a:rPr lang="en-US" sz="2800" dirty="0">
                    <a:latin typeface="Courier New" panose="02070309020205020404" pitchFamily="49" charset="0"/>
                    <a:cs typeface="Courier New" panose="02070309020205020404" pitchFamily="49" charset="0"/>
                  </a:rPr>
                  <a:t> delete </a:t>
                </a:r>
              </a:p>
              <a:p>
                <a:pPr marL="0" indent="0">
                  <a:buNone/>
                </a:pPr>
                <a:r>
                  <a:rPr lang="en-US" sz="2800" dirty="0">
                    <a:latin typeface="Courier New" panose="02070309020205020404" pitchFamily="49" charset="0"/>
                    <a:cs typeface="Courier New" panose="02070309020205020404" pitchFamily="49" charset="0"/>
                  </a:rPr>
                  <a:t>	</a:t>
                </a:r>
                <a:r>
                  <a:rPr lang="en-US" sz="2600" dirty="0">
                    <a:latin typeface="+mn-lt"/>
                    <a:cs typeface="Courier New" panose="02070309020205020404" pitchFamily="49" charset="0"/>
                  </a:rPr>
                  <a:t>Best: </a:t>
                </a:r>
                <a14:m>
                  <m:oMath xmlns:m="http://schemas.openxmlformats.org/officeDocument/2006/math">
                    <m:r>
                      <a:rPr lang="en-US" sz="2600" b="0" i="1" smtClean="0">
                        <a:latin typeface="Cambria Math" panose="02040503050406030204" pitchFamily="18" charset="0"/>
                        <a:cs typeface="Courier New" panose="02070309020205020404" pitchFamily="49" charset="0"/>
                      </a:rPr>
                      <m:t>𝑂</m:t>
                    </m:r>
                    <m:r>
                      <a:rPr lang="en-US" sz="2600" b="0" i="1" smtClean="0">
                        <a:latin typeface="Cambria Math" panose="02040503050406030204" pitchFamily="18" charset="0"/>
                        <a:cs typeface="Courier New" panose="02070309020205020404" pitchFamily="49" charset="0"/>
                      </a:rPr>
                      <m:t>(1)</m:t>
                    </m:r>
                  </m:oMath>
                </a14:m>
                <a:endParaRPr lang="en-US" sz="2600" dirty="0">
                  <a:latin typeface="+mn-lt"/>
                  <a:cs typeface="Courier New" panose="02070309020205020404" pitchFamily="49" charset="0"/>
                </a:endParaRPr>
              </a:p>
              <a:p>
                <a:pPr marL="128016" lvl="1" indent="0">
                  <a:buNone/>
                </a:pPr>
                <a:r>
                  <a:rPr lang="en-US" sz="2600" dirty="0">
                    <a:latin typeface="+mn-lt"/>
                    <a:cs typeface="Courier New" panose="02070309020205020404" pitchFamily="49" charset="0"/>
                  </a:rPr>
                  <a:t>	Worst: </a:t>
                </a:r>
                <a14:m>
                  <m:oMath xmlns:m="http://schemas.openxmlformats.org/officeDocument/2006/math">
                    <m:r>
                      <a:rPr lang="en-US" sz="2600" b="0" i="1" smtClean="0">
                        <a:latin typeface="Cambria Math" panose="02040503050406030204" pitchFamily="18" charset="0"/>
                        <a:cs typeface="Courier New" panose="02070309020205020404" pitchFamily="49" charset="0"/>
                      </a:rPr>
                      <m:t>𝑂</m:t>
                    </m:r>
                    <m:r>
                      <a:rPr lang="en-US" sz="2600" b="0" i="1" smtClean="0">
                        <a:latin typeface="Cambria Math" panose="02040503050406030204" pitchFamily="18" charset="0"/>
                        <a:cs typeface="Courier New" panose="02070309020205020404" pitchFamily="49" charset="0"/>
                      </a:rPr>
                      <m:t>(</m:t>
                    </m:r>
                    <m:r>
                      <a:rPr lang="en-US" sz="2600" b="0" i="1" smtClean="0">
                        <a:latin typeface="Cambria Math" panose="02040503050406030204" pitchFamily="18" charset="0"/>
                        <a:cs typeface="Courier New" panose="02070309020205020404" pitchFamily="49" charset="0"/>
                      </a:rPr>
                      <m:t>𝑛</m:t>
                    </m:r>
                    <m:r>
                      <a:rPr lang="en-US" sz="2600" b="0" i="1" smtClean="0">
                        <a:latin typeface="Cambria Math" panose="02040503050406030204" pitchFamily="18" charset="0"/>
                        <a:cs typeface="Courier New" panose="02070309020205020404" pitchFamily="49" charset="0"/>
                      </a:rPr>
                      <m:t>)</m:t>
                    </m:r>
                  </m:oMath>
                </a14:m>
                <a:endParaRPr lang="en-US" sz="2600" dirty="0">
                  <a:latin typeface="+mn-lt"/>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454" t="-2611"/>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a:t>Separate chaining: Running Times</a:t>
            </a:r>
          </a:p>
        </p:txBody>
      </p:sp>
      <p:sp>
        <p:nvSpPr>
          <p:cNvPr id="5" name="Footer Placeholder 3">
            <a:extLst>
              <a:ext uri="{FF2B5EF4-FFF2-40B4-BE49-F238E27FC236}">
                <a16:creationId xmlns:a16="http://schemas.microsoft.com/office/drawing/2014/main" id="{F01335D7-9A1E-BF42-A1A5-B6467B5440AE}"/>
              </a:ext>
            </a:extLst>
          </p:cNvPr>
          <p:cNvSpPr>
            <a:spLocks noGrp="1"/>
          </p:cNvSpPr>
          <p:nvPr>
            <p:ph type="ftr" sz="quarter" idx="11"/>
          </p:nvPr>
        </p:nvSpPr>
        <p:spPr/>
        <p:txBody>
          <a:bodyPr/>
          <a:lstStyle/>
          <a:p>
            <a:r>
              <a:rPr lang="en-US" dirty="0"/>
              <a:t>CSE 332 SU 18 </a:t>
            </a:r>
            <a:r>
              <a:rPr lang="mr-IN" dirty="0"/>
              <a:t>–</a:t>
            </a:r>
            <a:r>
              <a:rPr lang="en-US" dirty="0"/>
              <a:t> Robbie weber</a:t>
            </a:r>
          </a:p>
        </p:txBody>
      </p:sp>
    </p:spTree>
    <p:extLst>
      <p:ext uri="{BB962C8B-B14F-4D97-AF65-F5344CB8AC3E}">
        <p14:creationId xmlns:p14="http://schemas.microsoft.com/office/powerpoint/2010/main" val="2605645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Linear probing: Average-case insert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sz="2800" dirty="0"/>
                  <a:t>If </a:t>
                </a:r>
                <a14:m>
                  <m:oMath xmlns:m="http://schemas.openxmlformats.org/officeDocument/2006/math">
                    <m:r>
                      <a:rPr lang="en-US" sz="2800" b="0" i="1" smtClean="0">
                        <a:latin typeface="Cambria Math" panose="02040503050406030204" pitchFamily="18" charset="0"/>
                      </a:rPr>
                      <m:t>𝜆</m:t>
                    </m:r>
                    <m:r>
                      <a:rPr lang="en-US" sz="2800" b="0" i="1" smtClean="0">
                        <a:latin typeface="Cambria Math" panose="02040503050406030204" pitchFamily="18" charset="0"/>
                      </a:rPr>
                      <m:t>&lt;1</m:t>
                    </m:r>
                  </m:oMath>
                </a14:m>
                <a:r>
                  <a:rPr lang="en-US" sz="2800" dirty="0"/>
                  <a:t> we’ll find a spot eventually.</a:t>
                </a:r>
              </a:p>
              <a:p>
                <a:r>
                  <a:rPr lang="en-US" sz="2800" dirty="0"/>
                  <a:t>What’s the average running time?</a:t>
                </a:r>
              </a:p>
              <a:p>
                <a:endParaRPr lang="en-US" sz="2800" dirty="0"/>
              </a:p>
              <a:p>
                <a:endParaRPr lang="en-US" sz="2800" dirty="0"/>
              </a:p>
              <a:p>
                <a:endParaRPr lang="en-US" sz="2800" dirty="0"/>
              </a:p>
              <a:p>
                <a:r>
                  <a:rPr lang="en-US" sz="2800" dirty="0"/>
                  <a:t>If find is unsuccessful: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2</m:t>
                        </m:r>
                      </m:den>
                    </m:f>
                    <m:d>
                      <m:dPr>
                        <m:ctrlPr>
                          <a:rPr lang="en-US" sz="2800" b="0" i="1" smtClean="0">
                            <a:latin typeface="Cambria Math" panose="02040503050406030204" pitchFamily="18" charset="0"/>
                          </a:rPr>
                        </m:ctrlPr>
                      </m:dPr>
                      <m:e>
                        <m:r>
                          <a:rPr lang="en-US" sz="2800" b="0" i="1" smtClean="0">
                            <a:latin typeface="Cambria Math" panose="02040503050406030204" pitchFamily="18" charset="0"/>
                          </a:rPr>
                          <m:t>1+</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1</m:t>
                            </m:r>
                          </m:num>
                          <m:den>
                            <m:sSup>
                              <m:sSupPr>
                                <m:ctrlPr>
                                  <a:rPr lang="en-US" sz="2800" b="0" i="1" smtClean="0">
                                    <a:latin typeface="Cambria Math" panose="02040503050406030204" pitchFamily="18" charset="0"/>
                                  </a:rPr>
                                </m:ctrlPr>
                              </m:sSupPr>
                              <m:e>
                                <m:d>
                                  <m:dPr>
                                    <m:ctrlPr>
                                      <a:rPr lang="en-US" sz="2800" b="0" i="1" smtClean="0">
                                        <a:latin typeface="Cambria Math" panose="02040503050406030204" pitchFamily="18" charset="0"/>
                                      </a:rPr>
                                    </m:ctrlPr>
                                  </m:dPr>
                                  <m:e>
                                    <m:r>
                                      <a:rPr lang="en-US" sz="2800" b="0" i="1" smtClean="0">
                                        <a:latin typeface="Cambria Math" panose="02040503050406030204" pitchFamily="18" charset="0"/>
                                      </a:rPr>
                                      <m:t>1−</m:t>
                                    </m:r>
                                    <m:r>
                                      <a:rPr lang="en-US" sz="2800" b="0" i="1" smtClean="0">
                                        <a:latin typeface="Cambria Math" panose="02040503050406030204" pitchFamily="18" charset="0"/>
                                      </a:rPr>
                                      <m:t>𝜆</m:t>
                                    </m:r>
                                  </m:e>
                                </m:d>
                              </m:e>
                              <m:sup>
                                <m:r>
                                  <a:rPr lang="en-US" sz="2800" b="0" i="1" smtClean="0">
                                    <a:latin typeface="Cambria Math" panose="02040503050406030204" pitchFamily="18" charset="0"/>
                                  </a:rPr>
                                  <m:t>2</m:t>
                                </m:r>
                              </m:sup>
                            </m:sSup>
                          </m:den>
                        </m:f>
                      </m:e>
                    </m:d>
                  </m:oMath>
                </a14:m>
                <a:endParaRPr lang="en-US" sz="2800" dirty="0"/>
              </a:p>
              <a:p>
                <a:r>
                  <a:rPr lang="en-US" sz="2800" dirty="0"/>
                  <a:t>If find is successful: </a:t>
                </a:r>
                <a14:m>
                  <m:oMath xmlns:m="http://schemas.openxmlformats.org/officeDocument/2006/math">
                    <m:f>
                      <m:fPr>
                        <m:ctrlPr>
                          <a:rPr lang="en-US" sz="2800" i="1">
                            <a:latin typeface="Cambria Math" panose="02040503050406030204" pitchFamily="18" charset="0"/>
                          </a:rPr>
                        </m:ctrlPr>
                      </m:fPr>
                      <m:num>
                        <m:r>
                          <a:rPr lang="en-US" sz="2800" i="1">
                            <a:latin typeface="Cambria Math" panose="02040503050406030204" pitchFamily="18" charset="0"/>
                          </a:rPr>
                          <m:t>1</m:t>
                        </m:r>
                      </m:num>
                      <m:den>
                        <m:r>
                          <a:rPr lang="en-US" sz="2800" i="1">
                            <a:latin typeface="Cambria Math" panose="02040503050406030204" pitchFamily="18" charset="0"/>
                          </a:rPr>
                          <m:t>2</m:t>
                        </m:r>
                      </m:den>
                    </m:f>
                    <m:d>
                      <m:dPr>
                        <m:ctrlPr>
                          <a:rPr lang="en-US" sz="2800" i="1">
                            <a:latin typeface="Cambria Math" panose="02040503050406030204" pitchFamily="18" charset="0"/>
                          </a:rPr>
                        </m:ctrlPr>
                      </m:dPr>
                      <m:e>
                        <m:r>
                          <a:rPr lang="en-US" sz="2800" i="1">
                            <a:latin typeface="Cambria Math" panose="02040503050406030204" pitchFamily="18" charset="0"/>
                          </a:rPr>
                          <m:t>1+</m:t>
                        </m:r>
                        <m:f>
                          <m:fPr>
                            <m:ctrlPr>
                              <a:rPr lang="en-US" sz="2800" i="1">
                                <a:latin typeface="Cambria Math" panose="02040503050406030204" pitchFamily="18" charset="0"/>
                              </a:rPr>
                            </m:ctrlPr>
                          </m:fPr>
                          <m:num>
                            <m:r>
                              <a:rPr lang="en-US" sz="2800" i="1">
                                <a:latin typeface="Cambria Math" panose="02040503050406030204" pitchFamily="18" charset="0"/>
                              </a:rPr>
                              <m:t>1</m:t>
                            </m:r>
                          </m:num>
                          <m:den>
                            <m:r>
                              <a:rPr lang="en-US" sz="2800" b="0" i="1" smtClean="0">
                                <a:latin typeface="Cambria Math" panose="02040503050406030204" pitchFamily="18" charset="0"/>
                              </a:rPr>
                              <m:t>(1−</m:t>
                            </m:r>
                            <m:r>
                              <a:rPr lang="en-US" sz="2800" b="0" i="1" smtClean="0">
                                <a:latin typeface="Cambria Math" panose="02040503050406030204" pitchFamily="18" charset="0"/>
                              </a:rPr>
                              <m:t>𝜆</m:t>
                            </m:r>
                            <m:r>
                              <a:rPr lang="en-US" sz="2800" b="0" i="1" smtClean="0">
                                <a:latin typeface="Cambria Math" panose="02040503050406030204" pitchFamily="18" charset="0"/>
                              </a:rPr>
                              <m:t>)</m:t>
                            </m:r>
                          </m:den>
                        </m:f>
                      </m:e>
                    </m:d>
                  </m:oMath>
                </a14:m>
                <a:endParaRPr lang="en-US" sz="2800" dirty="0"/>
              </a:p>
              <a:p>
                <a:r>
                  <a:rPr lang="en-US" sz="2800" dirty="0"/>
                  <a:t>We won’t ask you to prove these</a:t>
                </a: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567" t="-26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682331" y="2468623"/>
                <a:ext cx="8072372" cy="1485900"/>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200" dirty="0"/>
              </a:p>
              <a:p>
                <a:r>
                  <a:rPr lang="en-US" sz="2400" dirty="0"/>
                  <a:t>for any pair of elements x, y </a:t>
                </a:r>
              </a:p>
              <a:p>
                <a:r>
                  <a:rPr lang="en-US" sz="2400" dirty="0"/>
                  <a:t>the probability that h(x) = h(y) is </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𝑇𝑎𝑏𝑙𝑒𝑆𝑖𝑧𝑒</m:t>
                        </m:r>
                      </m:den>
                    </m:f>
                  </m:oMath>
                </a14:m>
                <a:r>
                  <a:rPr lang="en-US" sz="2400" dirty="0"/>
                  <a:t> </a:t>
                </a:r>
              </a:p>
            </p:txBody>
          </p:sp>
        </mc:Choice>
        <mc:Fallback xmlns="">
          <p:sp>
            <p:nvSpPr>
              <p:cNvPr id="4" name="Rectangle 3"/>
              <p:cNvSpPr>
                <a:spLocks noRot="1" noChangeAspect="1" noMove="1" noResize="1" noEditPoints="1" noAdjustHandles="1" noChangeArrowheads="1" noChangeShapeType="1" noTextEdit="1"/>
              </p:cNvSpPr>
              <p:nvPr/>
            </p:nvSpPr>
            <p:spPr>
              <a:xfrm>
                <a:off x="682331" y="2468623"/>
                <a:ext cx="8072372" cy="1485900"/>
              </a:xfrm>
              <a:prstGeom prst="rect">
                <a:avLst/>
              </a:prstGeom>
              <a:blipFill>
                <a:blip r:embed="rId3"/>
                <a:stretch>
                  <a:fillRect l="-1101"/>
                </a:stretch>
              </a:blipFill>
              <a:ln>
                <a:noFill/>
              </a:ln>
            </p:spPr>
            <p:txBody>
              <a:bodyPr/>
              <a:lstStyle/>
              <a:p>
                <a:r>
                  <a:rPr lang="en-US">
                    <a:noFill/>
                  </a:rPr>
                  <a:t> </a:t>
                </a:r>
              </a:p>
            </p:txBody>
          </p:sp>
        </mc:Fallback>
      </mc:AlternateContent>
      <p:sp>
        <p:nvSpPr>
          <p:cNvPr id="5" name="Rectangle 4"/>
          <p:cNvSpPr/>
          <p:nvPr/>
        </p:nvSpPr>
        <p:spPr>
          <a:xfrm>
            <a:off x="682331" y="2468623"/>
            <a:ext cx="8072372"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t>Uniform Hashing Assumption</a:t>
            </a:r>
          </a:p>
        </p:txBody>
      </p:sp>
      <p:sp>
        <p:nvSpPr>
          <p:cNvPr id="6" name="Footer Placeholder 3">
            <a:extLst>
              <a:ext uri="{FF2B5EF4-FFF2-40B4-BE49-F238E27FC236}">
                <a16:creationId xmlns:a16="http://schemas.microsoft.com/office/drawing/2014/main" id="{8BD669EE-EE71-F843-AB60-B61C3E88F761}"/>
              </a:ext>
            </a:extLst>
          </p:cNvPr>
          <p:cNvSpPr>
            <a:spLocks noGrp="1"/>
          </p:cNvSpPr>
          <p:nvPr>
            <p:ph type="ftr" sz="quarter" idx="11"/>
          </p:nvPr>
        </p:nvSpPr>
        <p:spPr>
          <a:xfrm>
            <a:off x="6053328" y="6521027"/>
            <a:ext cx="5486400" cy="274320"/>
          </a:xfrm>
        </p:spPr>
        <p:txBody>
          <a:bodyPr/>
          <a:lstStyle/>
          <a:p>
            <a:r>
              <a:rPr lang="en-US" dirty="0"/>
              <a:t>CSE 332 SU 18 </a:t>
            </a:r>
            <a:r>
              <a:rPr lang="mr-IN" dirty="0"/>
              <a:t>–</a:t>
            </a:r>
            <a:r>
              <a:rPr lang="en-US" dirty="0"/>
              <a:t> Robbie weber</a:t>
            </a:r>
          </a:p>
        </p:txBody>
      </p:sp>
    </p:spTree>
    <p:extLst>
      <p:ext uri="{BB962C8B-B14F-4D97-AF65-F5344CB8AC3E}">
        <p14:creationId xmlns:p14="http://schemas.microsoft.com/office/powerpoint/2010/main" val="982342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BE20D-AA6E-4216-9468-3A44A3C668A8}"/>
              </a:ext>
            </a:extLst>
          </p:cNvPr>
          <p:cNvSpPr>
            <a:spLocks noGrp="1"/>
          </p:cNvSpPr>
          <p:nvPr>
            <p:ph type="title"/>
          </p:nvPr>
        </p:nvSpPr>
        <p:spPr/>
        <p:txBody>
          <a:bodyPr/>
          <a:lstStyle/>
          <a:p>
            <a:r>
              <a:rPr lang="en-US" dirty="0">
                <a:solidFill>
                  <a:srgbClr val="4C3282"/>
                </a:solidFill>
              </a:rPr>
              <a:t>Summary</a:t>
            </a:r>
          </a:p>
        </p:txBody>
      </p:sp>
      <p:sp>
        <p:nvSpPr>
          <p:cNvPr id="3" name="Content Placeholder 2">
            <a:extLst>
              <a:ext uri="{FF2B5EF4-FFF2-40B4-BE49-F238E27FC236}">
                <a16:creationId xmlns:a16="http://schemas.microsoft.com/office/drawing/2014/main" id="{77DF2D02-3167-4F4D-81F0-32389BEBA8D7}"/>
              </a:ext>
            </a:extLst>
          </p:cNvPr>
          <p:cNvSpPr>
            <a:spLocks noGrp="1"/>
          </p:cNvSpPr>
          <p:nvPr>
            <p:ph idx="1"/>
          </p:nvPr>
        </p:nvSpPr>
        <p:spPr/>
        <p:txBody>
          <a:bodyPr/>
          <a:lstStyle/>
          <a:p>
            <a:r>
              <a:rPr lang="en-US" dirty="0"/>
              <a:t>1. Pick a hash function to:</a:t>
            </a:r>
          </a:p>
          <a:p>
            <a:pPr lvl="1"/>
            <a:r>
              <a:rPr lang="en-US" dirty="0"/>
              <a:t>Avoid collisions</a:t>
            </a:r>
          </a:p>
          <a:p>
            <a:pPr lvl="1"/>
            <a:r>
              <a:rPr lang="en-US" dirty="0"/>
              <a:t>Uniformly distribute data</a:t>
            </a:r>
          </a:p>
          <a:p>
            <a:pPr lvl="1"/>
            <a:r>
              <a:rPr lang="en-US" dirty="0"/>
              <a:t>Reduce hash computational costs</a:t>
            </a:r>
          </a:p>
          <a:p>
            <a:r>
              <a:rPr lang="en-US" dirty="0"/>
              <a:t>2. Pick a collision strategy</a:t>
            </a:r>
          </a:p>
          <a:p>
            <a:pPr lvl="1"/>
            <a:r>
              <a:rPr lang="en-US" dirty="0"/>
              <a:t>Chaining</a:t>
            </a:r>
          </a:p>
          <a:p>
            <a:pPr lvl="2"/>
            <a:r>
              <a:rPr lang="en-US" dirty="0"/>
              <a:t>LinkedList</a:t>
            </a:r>
          </a:p>
          <a:p>
            <a:pPr lvl="2"/>
            <a:r>
              <a:rPr lang="en-US" dirty="0"/>
              <a:t>AVL Tree</a:t>
            </a:r>
          </a:p>
          <a:p>
            <a:pPr lvl="1"/>
            <a:r>
              <a:rPr lang="en-US" dirty="0"/>
              <a:t>Probing</a:t>
            </a:r>
          </a:p>
          <a:p>
            <a:pPr lvl="2"/>
            <a:r>
              <a:rPr lang="en-US" dirty="0"/>
              <a:t>Linear</a:t>
            </a:r>
          </a:p>
          <a:p>
            <a:pPr lvl="2"/>
            <a:r>
              <a:rPr lang="en-US" dirty="0"/>
              <a:t>Quadratic</a:t>
            </a:r>
          </a:p>
          <a:p>
            <a:pPr lvl="1"/>
            <a:r>
              <a:rPr lang="en-US" dirty="0"/>
              <a:t>Double Hashing</a:t>
            </a:r>
          </a:p>
          <a:p>
            <a:pPr marL="310896" lvl="2" indent="0">
              <a:buNone/>
            </a:pPr>
            <a:endParaRPr lang="en-US" dirty="0"/>
          </a:p>
        </p:txBody>
      </p:sp>
      <p:sp>
        <p:nvSpPr>
          <p:cNvPr id="4" name="Footer Placeholder 3">
            <a:extLst>
              <a:ext uri="{FF2B5EF4-FFF2-40B4-BE49-F238E27FC236}">
                <a16:creationId xmlns:a16="http://schemas.microsoft.com/office/drawing/2014/main" id="{EFF1662B-944E-4366-A1A7-C42104B59F48}"/>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C13C3135-B42E-4D85-97BE-78F180461EEF}"/>
              </a:ext>
            </a:extLst>
          </p:cNvPr>
          <p:cNvSpPr>
            <a:spLocks noGrp="1"/>
          </p:cNvSpPr>
          <p:nvPr>
            <p:ph type="sldNum" sz="quarter" idx="12"/>
          </p:nvPr>
        </p:nvSpPr>
        <p:spPr/>
        <p:txBody>
          <a:bodyPr/>
          <a:lstStyle/>
          <a:p>
            <a:fld id="{659665DE-58FC-41F4-AC58-2C90A5E00527}" type="slidenum">
              <a:rPr lang="en-US" smtClean="0"/>
              <a:t>23</a:t>
            </a:fld>
            <a:endParaRPr lang="en-US"/>
          </a:p>
        </p:txBody>
      </p:sp>
      <p:sp>
        <p:nvSpPr>
          <p:cNvPr id="6" name="TextBox 5">
            <a:extLst>
              <a:ext uri="{FF2B5EF4-FFF2-40B4-BE49-F238E27FC236}">
                <a16:creationId xmlns:a16="http://schemas.microsoft.com/office/drawing/2014/main" id="{8506BEE3-98A8-4471-B5D6-DAA324D4B429}"/>
              </a:ext>
            </a:extLst>
          </p:cNvPr>
          <p:cNvSpPr txBox="1"/>
          <p:nvPr/>
        </p:nvSpPr>
        <p:spPr>
          <a:xfrm>
            <a:off x="2372591" y="3348990"/>
            <a:ext cx="4585999" cy="646331"/>
          </a:xfrm>
          <a:prstGeom prst="rect">
            <a:avLst/>
          </a:prstGeom>
          <a:noFill/>
          <a:ln>
            <a:solidFill>
              <a:srgbClr val="4C3282"/>
            </a:solidFill>
          </a:ln>
        </p:spPr>
        <p:txBody>
          <a:bodyPr wrap="none" rtlCol="0">
            <a:spAutoFit/>
          </a:bodyPr>
          <a:lstStyle/>
          <a:p>
            <a:r>
              <a:rPr lang="en-US" dirty="0"/>
              <a:t>No clustering</a:t>
            </a:r>
          </a:p>
          <a:p>
            <a:r>
              <a:rPr lang="en-US" dirty="0"/>
              <a:t>Potentially more “compact” (λ can be higher)</a:t>
            </a:r>
          </a:p>
        </p:txBody>
      </p:sp>
      <p:sp>
        <p:nvSpPr>
          <p:cNvPr id="7" name="TextBox 6">
            <a:extLst>
              <a:ext uri="{FF2B5EF4-FFF2-40B4-BE49-F238E27FC236}">
                <a16:creationId xmlns:a16="http://schemas.microsoft.com/office/drawing/2014/main" id="{53AC20F1-9C0C-4AD1-8344-8E3ADBCB729E}"/>
              </a:ext>
            </a:extLst>
          </p:cNvPr>
          <p:cNvSpPr txBox="1"/>
          <p:nvPr/>
        </p:nvSpPr>
        <p:spPr>
          <a:xfrm>
            <a:off x="2818361" y="4229011"/>
            <a:ext cx="7397474" cy="923330"/>
          </a:xfrm>
          <a:prstGeom prst="rect">
            <a:avLst/>
          </a:prstGeom>
          <a:noFill/>
          <a:ln>
            <a:solidFill>
              <a:srgbClr val="4C3282"/>
            </a:solidFill>
          </a:ln>
        </p:spPr>
        <p:txBody>
          <a:bodyPr wrap="none" rtlCol="0">
            <a:spAutoFit/>
          </a:bodyPr>
          <a:lstStyle/>
          <a:p>
            <a:r>
              <a:rPr lang="en-US" dirty="0"/>
              <a:t>Managing clustering can be tricky</a:t>
            </a:r>
          </a:p>
          <a:p>
            <a:r>
              <a:rPr lang="en-US" dirty="0"/>
              <a:t>Less compact (keep </a:t>
            </a:r>
            <a:r>
              <a:rPr lang="el-GR" dirty="0"/>
              <a:t>λ</a:t>
            </a:r>
            <a:r>
              <a:rPr lang="en-US" dirty="0"/>
              <a:t> &lt; ½)</a:t>
            </a:r>
          </a:p>
          <a:p>
            <a:r>
              <a:rPr lang="en-US" dirty="0"/>
              <a:t>Array lookups tend to be a constant factor faster than traversing pointers</a:t>
            </a:r>
          </a:p>
        </p:txBody>
      </p:sp>
    </p:spTree>
    <p:extLst>
      <p:ext uri="{BB962C8B-B14F-4D97-AF65-F5344CB8AC3E}">
        <p14:creationId xmlns:p14="http://schemas.microsoft.com/office/powerpoint/2010/main" val="55177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500"/>
                                        <p:tgtEl>
                                          <p:spTgt spid="3">
                                            <p:txEl>
                                              <p:pRg st="10" end="10"/>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fade">
                                      <p:cBhvr>
                                        <p:cTn id="42" dur="500"/>
                                        <p:tgtEl>
                                          <p:spTgt spid="3">
                                            <p:txEl>
                                              <p:pRg st="11" end="1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800" dirty="0"/>
                  <a:t>Separate Chaining</a:t>
                </a:r>
              </a:p>
              <a:p>
                <a:pPr lvl="1"/>
                <a:r>
                  <a:rPr lang="en-US" sz="2400" dirty="0"/>
                  <a:t>Easy to implement</a:t>
                </a:r>
              </a:p>
              <a:p>
                <a:pPr lvl="1"/>
                <a:r>
                  <a:rPr lang="en-US" sz="2400" dirty="0"/>
                  <a:t>Running times </a:t>
                </a:r>
                <a14:m>
                  <m:oMath xmlns:m="http://schemas.openxmlformats.org/officeDocument/2006/math">
                    <m:r>
                      <a:rPr lang="en-US" sz="2400" b="0" i="1" smtClean="0">
                        <a:latin typeface="Cambria Math" panose="02040503050406030204" pitchFamily="18" charset="0"/>
                      </a:rPr>
                      <m:t>𝑂</m:t>
                    </m:r>
                    <m:r>
                      <a:rPr lang="en-US" sz="2400" b="0" i="1" smtClean="0">
                        <a:latin typeface="Cambria Math" panose="02040503050406030204" pitchFamily="18" charset="0"/>
                      </a:rPr>
                      <m:t>(1+</m:t>
                    </m:r>
                    <m:r>
                      <a:rPr lang="en-US" sz="2400" b="0" i="1" smtClean="0">
                        <a:latin typeface="Cambria Math" panose="02040503050406030204" pitchFamily="18" charset="0"/>
                      </a:rPr>
                      <m:t>𝜆</m:t>
                    </m:r>
                    <m:r>
                      <a:rPr lang="en-US" sz="2400" b="0" i="1" smtClean="0">
                        <a:latin typeface="Cambria Math" panose="02040503050406030204" pitchFamily="18" charset="0"/>
                      </a:rPr>
                      <m:t>)</m:t>
                    </m:r>
                  </m:oMath>
                </a14:m>
                <a:endParaRPr lang="en-US" sz="2400" dirty="0"/>
              </a:p>
              <a:p>
                <a:r>
                  <a:rPr lang="en-US" sz="2800" dirty="0"/>
                  <a:t>Open Addressing</a:t>
                </a:r>
              </a:p>
              <a:p>
                <a:pPr lvl="1"/>
                <a:r>
                  <a:rPr lang="en-US" sz="2400" dirty="0"/>
                  <a:t>Uses less memory.</a:t>
                </a:r>
              </a:p>
              <a:p>
                <a:pPr lvl="1"/>
                <a:r>
                  <a:rPr lang="en-US" sz="2400" dirty="0"/>
                  <a:t>Various schemes:</a:t>
                </a:r>
                <a:endParaRPr lang="en-US" sz="2000" dirty="0"/>
              </a:p>
              <a:p>
                <a:pPr lvl="1"/>
                <a:r>
                  <a:rPr lang="en-US" sz="2400" dirty="0"/>
                  <a:t>Linear Probing – easiest, but need to resize most frequently</a:t>
                </a:r>
              </a:p>
              <a:p>
                <a:pPr lvl="1"/>
                <a:r>
                  <a:rPr lang="en-US" sz="2400" dirty="0"/>
                  <a:t>Quadratic Probing – middle ground</a:t>
                </a:r>
              </a:p>
              <a:p>
                <a:pPr lvl="1"/>
                <a:r>
                  <a:rPr lang="en-US" sz="2400" dirty="0"/>
                  <a:t>Double Hashing – need a whole new hash function, but low chance of clustering.</a:t>
                </a:r>
              </a:p>
              <a:p>
                <a:r>
                  <a:rPr lang="en-US" sz="2800" dirty="0"/>
                  <a:t>Which you use depends on your application and what you’re worried about.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708" t="-2138" b="-3019"/>
                </a:stretch>
              </a:blipFill>
            </p:spPr>
            <p:txBody>
              <a:bodyPr/>
              <a:lstStyle/>
              <a:p>
                <a:r>
                  <a:rPr lang="en-US">
                    <a:noFill/>
                  </a:rPr>
                  <a:t> </a:t>
                </a:r>
              </a:p>
            </p:txBody>
          </p:sp>
        </mc:Fallback>
      </mc:AlternateContent>
    </p:spTree>
    <p:extLst>
      <p:ext uri="{BB962C8B-B14F-4D97-AF65-F5344CB8AC3E}">
        <p14:creationId xmlns:p14="http://schemas.microsoft.com/office/powerpoint/2010/main" val="28692383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69930A8-F418-734C-A943-F8FA46CC1363}"/>
              </a:ext>
            </a:extLst>
          </p:cNvPr>
          <p:cNvSpPr>
            <a:spLocks noGrp="1"/>
          </p:cNvSpPr>
          <p:nvPr>
            <p:ph idx="1"/>
          </p:nvPr>
        </p:nvSpPr>
        <p:spPr>
          <a:xfrm>
            <a:off x="575239" y="1463857"/>
            <a:ext cx="11528353" cy="4845504"/>
          </a:xfrm>
        </p:spPr>
        <p:txBody>
          <a:bodyPr>
            <a:normAutofit fontScale="92500" lnSpcReduction="10000"/>
          </a:bodyPr>
          <a:lstStyle/>
          <a:p>
            <a:r>
              <a:rPr lang="en-US" dirty="0"/>
              <a:t>- Cryptographic hash functions: Hash functions with some additional properties</a:t>
            </a:r>
          </a:p>
          <a:p>
            <a:pPr lvl="1"/>
            <a:r>
              <a:rPr lang="en-US" dirty="0"/>
              <a:t>Commonly used in practice: SHA-1, SHA-265</a:t>
            </a:r>
          </a:p>
          <a:p>
            <a:pPr lvl="1"/>
            <a:r>
              <a:rPr lang="en-US" dirty="0"/>
              <a:t>To verify file integrity. When you share a large file with someone, how do you know that the other person got the exact same file? Just compare hash of the file on both ends. Used by file sharing services (Google Drive, Dropbox)</a:t>
            </a:r>
          </a:p>
          <a:p>
            <a:pPr lvl="1"/>
            <a:r>
              <a:rPr lang="en-US" dirty="0"/>
              <a:t>For password verification: Storing passwords in plaintext is insecure. So your passwords are stored as a hash.</a:t>
            </a:r>
          </a:p>
          <a:p>
            <a:pPr lvl="1"/>
            <a:r>
              <a:rPr lang="en-US" dirty="0"/>
              <a:t>For Digital signature</a:t>
            </a:r>
          </a:p>
          <a:p>
            <a:pPr lvl="1"/>
            <a:r>
              <a:rPr lang="en-US" dirty="0"/>
              <a:t>Lots of other crypto applications</a:t>
            </a:r>
          </a:p>
          <a:p>
            <a:r>
              <a:rPr lang="en-US" dirty="0"/>
              <a:t>- Finding similar records: Records with similar but not identical keys</a:t>
            </a:r>
          </a:p>
          <a:p>
            <a:pPr lvl="1"/>
            <a:r>
              <a:rPr lang="en-US" dirty="0"/>
              <a:t>Spelling suggestion/corrector applications</a:t>
            </a:r>
          </a:p>
          <a:p>
            <a:pPr lvl="1"/>
            <a:r>
              <a:rPr lang="en-US" dirty="0"/>
              <a:t>Audio/video fingerprinting</a:t>
            </a:r>
          </a:p>
          <a:p>
            <a:pPr lvl="1"/>
            <a:r>
              <a:rPr lang="en-US" dirty="0"/>
              <a:t>Clustering</a:t>
            </a:r>
          </a:p>
          <a:p>
            <a:r>
              <a:rPr lang="en-US" dirty="0"/>
              <a:t>- Finding similar substrings in a large collection of strings</a:t>
            </a:r>
          </a:p>
          <a:p>
            <a:pPr lvl="1"/>
            <a:r>
              <a:rPr lang="en-US" dirty="0"/>
              <a:t>Genomic databases</a:t>
            </a:r>
          </a:p>
          <a:p>
            <a:pPr lvl="1"/>
            <a:r>
              <a:rPr lang="en-US" dirty="0"/>
              <a:t>Detecting plagiarism</a:t>
            </a:r>
          </a:p>
          <a:p>
            <a:r>
              <a:rPr lang="en-US" dirty="0"/>
              <a:t>- Geometric hashing: Widely used in computer graphics and computational geometry</a:t>
            </a:r>
          </a:p>
        </p:txBody>
      </p:sp>
      <p:sp>
        <p:nvSpPr>
          <p:cNvPr id="3" name="Title 2">
            <a:extLst>
              <a:ext uri="{FF2B5EF4-FFF2-40B4-BE49-F238E27FC236}">
                <a16:creationId xmlns:a16="http://schemas.microsoft.com/office/drawing/2014/main" id="{C7FCEE80-E411-C54F-BEAB-4C757B71C328}"/>
              </a:ext>
            </a:extLst>
          </p:cNvPr>
          <p:cNvSpPr>
            <a:spLocks noGrp="1"/>
          </p:cNvSpPr>
          <p:nvPr>
            <p:ph type="title"/>
          </p:nvPr>
        </p:nvSpPr>
        <p:spPr/>
        <p:txBody>
          <a:bodyPr/>
          <a:lstStyle/>
          <a:p>
            <a:r>
              <a:rPr lang="en-US" dirty="0"/>
              <a:t>Other applications of hashing</a:t>
            </a:r>
          </a:p>
        </p:txBody>
      </p:sp>
      <p:sp>
        <p:nvSpPr>
          <p:cNvPr id="4" name="Footer Placeholder 3">
            <a:extLst>
              <a:ext uri="{FF2B5EF4-FFF2-40B4-BE49-F238E27FC236}">
                <a16:creationId xmlns:a16="http://schemas.microsoft.com/office/drawing/2014/main" id="{B0134E0E-CF3A-0C45-8052-58F8822F316A}"/>
              </a:ext>
            </a:extLst>
          </p:cNvPr>
          <p:cNvSpPr>
            <a:spLocks noGrp="1"/>
          </p:cNvSpPr>
          <p:nvPr>
            <p:ph type="ftr" sz="quarter" idx="11"/>
          </p:nvPr>
        </p:nvSpPr>
        <p:spPr/>
        <p:txBody>
          <a:bodyPr/>
          <a:lstStyle/>
          <a:p>
            <a:r>
              <a:rPr lang="en-US"/>
              <a:t>CSE 373 AU 18 </a:t>
            </a:r>
            <a:r>
              <a:rPr lang="mr-IN"/>
              <a:t>–</a:t>
            </a:r>
            <a:r>
              <a:rPr lang="en-US"/>
              <a:t> Shri mare</a:t>
            </a:r>
            <a:endParaRPr lang="en-US" dirty="0"/>
          </a:p>
        </p:txBody>
      </p:sp>
      <p:sp>
        <p:nvSpPr>
          <p:cNvPr id="5" name="Slide Number Placeholder 4">
            <a:extLst>
              <a:ext uri="{FF2B5EF4-FFF2-40B4-BE49-F238E27FC236}">
                <a16:creationId xmlns:a16="http://schemas.microsoft.com/office/drawing/2014/main" id="{97595C82-5EF6-C84B-AD3F-17D33130637A}"/>
              </a:ext>
            </a:extLst>
          </p:cNvPr>
          <p:cNvSpPr>
            <a:spLocks noGrp="1"/>
          </p:cNvSpPr>
          <p:nvPr>
            <p:ph type="sldNum" sz="quarter" idx="12"/>
          </p:nvPr>
        </p:nvSpPr>
        <p:spPr/>
        <p:txBody>
          <a:bodyPr/>
          <a:lstStyle/>
          <a:p>
            <a:fld id="{659665DE-58FC-41F4-AC58-2C90A5E00527}" type="slidenum">
              <a:rPr lang="en-US" smtClean="0"/>
              <a:pPr/>
              <a:t>25</a:t>
            </a:fld>
            <a:endParaRPr lang="en-US"/>
          </a:p>
        </p:txBody>
      </p:sp>
    </p:spTree>
    <p:extLst>
      <p:ext uri="{BB962C8B-B14F-4D97-AF65-F5344CB8AC3E}">
        <p14:creationId xmlns:p14="http://schemas.microsoft.com/office/powerpoint/2010/main" val="17468575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Wrap Up</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800" dirty="0"/>
                  <a:t>Hash Tables:</a:t>
                </a:r>
              </a:p>
              <a:p>
                <a:pPr lvl="1"/>
                <a:r>
                  <a:rPr lang="en-US" sz="2400" dirty="0"/>
                  <a:t>Efficient find, insert, delete </a:t>
                </a:r>
                <a:r>
                  <a:rPr lang="en-US" sz="2400" b="1" dirty="0"/>
                  <a:t>on average, under some assumptions</a:t>
                </a:r>
                <a:endParaRPr lang="en-US" sz="2400" dirty="0"/>
              </a:p>
              <a:p>
                <a:pPr lvl="1"/>
                <a:r>
                  <a:rPr lang="en-US" sz="2400" dirty="0"/>
                  <a:t>Items not in sorted order</a:t>
                </a:r>
              </a:p>
              <a:p>
                <a:pPr lvl="1"/>
                <a:r>
                  <a:rPr lang="en-US" sz="2400" dirty="0"/>
                  <a:t>Tons of real world uses</a:t>
                </a:r>
              </a:p>
              <a:p>
                <a:pPr lvl="1"/>
                <a:r>
                  <a:rPr lang="en-US" sz="2400" dirty="0"/>
                  <a:t>…and really popular in tech interview questions. </a:t>
                </a:r>
              </a:p>
              <a:p>
                <a:r>
                  <a:rPr lang="en-US" sz="2800" dirty="0"/>
                  <a:t>Need to pick a good hash function.</a:t>
                </a:r>
              </a:p>
              <a:p>
                <a:pPr lvl="1"/>
                <a:r>
                  <a:rPr lang="en-US" sz="2400" dirty="0"/>
                  <a:t>Have someone else do this if possible.</a:t>
                </a:r>
              </a:p>
              <a:p>
                <a:pPr lvl="1"/>
                <a:r>
                  <a:rPr lang="en-US" sz="2400" dirty="0"/>
                  <a:t>Balance getting a good distribution and speed of calculation.</a:t>
                </a:r>
              </a:p>
              <a:p>
                <a:r>
                  <a:rPr lang="en-US" sz="2800" dirty="0"/>
                  <a:t>Resizing:</a:t>
                </a:r>
              </a:p>
              <a:p>
                <a:pPr lvl="1"/>
                <a:r>
                  <a:rPr lang="en-US" sz="2400" dirty="0"/>
                  <a:t>Always make the table size a prime number.</a:t>
                </a:r>
              </a:p>
              <a:p>
                <a:pPr lvl="1"/>
                <a14:m>
                  <m:oMath xmlns:m="http://schemas.openxmlformats.org/officeDocument/2006/math">
                    <m:r>
                      <a:rPr lang="en-US" sz="2400" b="0" i="1" smtClean="0">
                        <a:latin typeface="Cambria Math" panose="02040503050406030204" pitchFamily="18" charset="0"/>
                      </a:rPr>
                      <m:t>𝜆</m:t>
                    </m:r>
                  </m:oMath>
                </a14:m>
                <a:r>
                  <a:rPr lang="en-US" sz="2400" dirty="0"/>
                  <a:t> determines when to resize, but depends on collision resolution strategy.</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654" t="-2138" b="-3019"/>
                </a:stretch>
              </a:blipFill>
            </p:spPr>
            <p:txBody>
              <a:bodyPr/>
              <a:lstStyle/>
              <a:p>
                <a:r>
                  <a:rPr lang="en-US">
                    <a:noFill/>
                  </a:rPr>
                  <a:t> </a:t>
                </a:r>
              </a:p>
            </p:txBody>
          </p:sp>
        </mc:Fallback>
      </mc:AlternateContent>
    </p:spTree>
    <p:extLst>
      <p:ext uri="{BB962C8B-B14F-4D97-AF65-F5344CB8AC3E}">
        <p14:creationId xmlns:p14="http://schemas.microsoft.com/office/powerpoint/2010/main" val="227309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96B537D-C2B0-4DB8-9676-54C3FFAEED80}"/>
              </a:ext>
            </a:extLst>
          </p:cNvPr>
          <p:cNvSpPr>
            <a:spLocks noGrp="1"/>
          </p:cNvSpPr>
          <p:nvPr>
            <p:ph type="ftr" sz="quarter" idx="11"/>
          </p:nvPr>
        </p:nvSpPr>
        <p:spPr/>
        <p:txBody>
          <a:bodyPr/>
          <a:lstStyle/>
          <a:p>
            <a:r>
              <a:rPr lang="en-US"/>
              <a:t>CSE 373 SP 18 - Kasey Champion</a:t>
            </a:r>
          </a:p>
        </p:txBody>
      </p:sp>
      <p:sp>
        <p:nvSpPr>
          <p:cNvPr id="3" name="Slide Number Placeholder 2">
            <a:extLst>
              <a:ext uri="{FF2B5EF4-FFF2-40B4-BE49-F238E27FC236}">
                <a16:creationId xmlns:a16="http://schemas.microsoft.com/office/drawing/2014/main" id="{73841EA1-2F2E-4A25-A337-E7FD00D5895E}"/>
              </a:ext>
            </a:extLst>
          </p:cNvPr>
          <p:cNvSpPr>
            <a:spLocks noGrp="1"/>
          </p:cNvSpPr>
          <p:nvPr>
            <p:ph type="sldNum" sz="quarter" idx="12"/>
          </p:nvPr>
        </p:nvSpPr>
        <p:spPr/>
        <p:txBody>
          <a:bodyPr/>
          <a:lstStyle/>
          <a:p>
            <a:fld id="{659665DE-58FC-41F4-AC58-2C90A5E00527}" type="slidenum">
              <a:rPr lang="en-US" smtClean="0"/>
              <a:t>27</a:t>
            </a:fld>
            <a:endParaRPr lang="en-US"/>
          </a:p>
        </p:txBody>
      </p:sp>
    </p:spTree>
    <p:extLst>
      <p:ext uri="{BB962C8B-B14F-4D97-AF65-F5344CB8AC3E}">
        <p14:creationId xmlns:p14="http://schemas.microsoft.com/office/powerpoint/2010/main" val="2887560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EFC3B-DB87-8249-A7E7-524C44EA3DD5}"/>
              </a:ext>
            </a:extLst>
          </p:cNvPr>
          <p:cNvSpPr>
            <a:spLocks noGrp="1"/>
          </p:cNvSpPr>
          <p:nvPr>
            <p:ph type="title"/>
          </p:nvPr>
        </p:nvSpPr>
        <p:spPr/>
        <p:txBody>
          <a:bodyPr/>
          <a:lstStyle/>
          <a:p>
            <a:r>
              <a:rPr lang="en-US" dirty="0" err="1"/>
              <a:t>Administrivia</a:t>
            </a:r>
            <a:endParaRPr lang="en-US" dirty="0"/>
          </a:p>
        </p:txBody>
      </p:sp>
      <p:sp>
        <p:nvSpPr>
          <p:cNvPr id="3" name="Content Placeholder 2">
            <a:extLst>
              <a:ext uri="{FF2B5EF4-FFF2-40B4-BE49-F238E27FC236}">
                <a16:creationId xmlns:a16="http://schemas.microsoft.com/office/drawing/2014/main" id="{68DAF325-6D5D-1D49-AB4F-0F4E3F43663D}"/>
              </a:ext>
            </a:extLst>
          </p:cNvPr>
          <p:cNvSpPr>
            <a:spLocks noGrp="1"/>
          </p:cNvSpPr>
          <p:nvPr>
            <p:ph idx="1"/>
          </p:nvPr>
        </p:nvSpPr>
        <p:spPr/>
        <p:txBody>
          <a:bodyPr/>
          <a:lstStyle/>
          <a:p>
            <a:endParaRPr lang="en-US" dirty="0"/>
          </a:p>
        </p:txBody>
      </p:sp>
      <p:sp>
        <p:nvSpPr>
          <p:cNvPr id="4" name="Footer Placeholder 3">
            <a:extLst>
              <a:ext uri="{FF2B5EF4-FFF2-40B4-BE49-F238E27FC236}">
                <a16:creationId xmlns:a16="http://schemas.microsoft.com/office/drawing/2014/main" id="{051C11B4-B6FC-114E-8A35-BD860C6859F3}"/>
              </a:ext>
            </a:extLst>
          </p:cNvPr>
          <p:cNvSpPr>
            <a:spLocks noGrp="1"/>
          </p:cNvSpPr>
          <p:nvPr>
            <p:ph type="ftr" sz="quarter" idx="11"/>
          </p:nvPr>
        </p:nvSpPr>
        <p:spPr/>
        <p:txBody>
          <a:bodyPr/>
          <a:lstStyle/>
          <a:p>
            <a:r>
              <a:rPr lang="en-US" dirty="0"/>
              <a:t>CSE 373 19 SP - Kasey Champion</a:t>
            </a:r>
          </a:p>
        </p:txBody>
      </p:sp>
      <p:sp>
        <p:nvSpPr>
          <p:cNvPr id="5" name="Slide Number Placeholder 4">
            <a:extLst>
              <a:ext uri="{FF2B5EF4-FFF2-40B4-BE49-F238E27FC236}">
                <a16:creationId xmlns:a16="http://schemas.microsoft.com/office/drawing/2014/main" id="{3B746F71-8A2D-354E-B73E-D82CBFDD6421}"/>
              </a:ext>
            </a:extLst>
          </p:cNvPr>
          <p:cNvSpPr>
            <a:spLocks noGrp="1"/>
          </p:cNvSpPr>
          <p:nvPr>
            <p:ph type="sldNum" sz="quarter" idx="12"/>
          </p:nvPr>
        </p:nvSpPr>
        <p:spPr/>
        <p:txBody>
          <a:bodyPr/>
          <a:lstStyle/>
          <a:p>
            <a:fld id="{659665DE-58FC-41F4-AC58-2C90A5E00527}" type="slidenum">
              <a:rPr lang="en-US" smtClean="0"/>
              <a:t>3</a:t>
            </a:fld>
            <a:endParaRPr lang="en-US"/>
          </a:p>
        </p:txBody>
      </p:sp>
    </p:spTree>
    <p:extLst>
      <p:ext uri="{BB962C8B-B14F-4D97-AF65-F5344CB8AC3E}">
        <p14:creationId xmlns:p14="http://schemas.microsoft.com/office/powerpoint/2010/main" val="3687912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0231B-D04F-D749-A137-330EB2F3E8C9}"/>
              </a:ext>
            </a:extLst>
          </p:cNvPr>
          <p:cNvSpPr>
            <a:spLocks noGrp="1"/>
          </p:cNvSpPr>
          <p:nvPr>
            <p:ph type="title"/>
          </p:nvPr>
        </p:nvSpPr>
        <p:spPr/>
        <p:txBody>
          <a:bodyPr/>
          <a:lstStyle/>
          <a:p>
            <a:r>
              <a:rPr lang="en-US" dirty="0"/>
              <a:t>Midterm Topics</a:t>
            </a:r>
          </a:p>
        </p:txBody>
      </p:sp>
      <p:sp>
        <p:nvSpPr>
          <p:cNvPr id="3" name="Content Placeholder 2">
            <a:extLst>
              <a:ext uri="{FF2B5EF4-FFF2-40B4-BE49-F238E27FC236}">
                <a16:creationId xmlns:a16="http://schemas.microsoft.com/office/drawing/2014/main" id="{2031CDBE-60C9-3E43-8863-B05BA938D87B}"/>
              </a:ext>
            </a:extLst>
          </p:cNvPr>
          <p:cNvSpPr>
            <a:spLocks noGrp="1"/>
          </p:cNvSpPr>
          <p:nvPr>
            <p:ph idx="1"/>
          </p:nvPr>
        </p:nvSpPr>
        <p:spPr>
          <a:xfrm>
            <a:off x="575240" y="1463857"/>
            <a:ext cx="5520760" cy="4845504"/>
          </a:xfrm>
        </p:spPr>
        <p:txBody>
          <a:bodyPr>
            <a:normAutofit/>
          </a:bodyPr>
          <a:lstStyle/>
          <a:p>
            <a:r>
              <a:rPr lang="en-US" dirty="0">
                <a:solidFill>
                  <a:srgbClr val="4C3282"/>
                </a:solidFill>
              </a:rPr>
              <a:t>ADTs and Data structures</a:t>
            </a:r>
          </a:p>
          <a:p>
            <a:pPr lvl="1"/>
            <a:r>
              <a:rPr lang="en-US" dirty="0"/>
              <a:t>Lists, Stacks, Queues, Maps</a:t>
            </a:r>
          </a:p>
          <a:p>
            <a:pPr lvl="1"/>
            <a:r>
              <a:rPr lang="en-US" dirty="0"/>
              <a:t>Array vs Node implementations of each</a:t>
            </a:r>
          </a:p>
          <a:p>
            <a:r>
              <a:rPr lang="en-US" dirty="0">
                <a:solidFill>
                  <a:srgbClr val="4C3282"/>
                </a:solidFill>
              </a:rPr>
              <a:t>Asymptotic Analysis</a:t>
            </a:r>
          </a:p>
          <a:p>
            <a:pPr lvl="1"/>
            <a:r>
              <a:rPr lang="en-US" dirty="0"/>
              <a:t>Proving Big O by finding C and N</a:t>
            </a:r>
            <a:r>
              <a:rPr lang="en-US" baseline="-25000" dirty="0"/>
              <a:t>0</a:t>
            </a:r>
          </a:p>
          <a:p>
            <a:pPr lvl="1"/>
            <a:r>
              <a:rPr lang="en-US" dirty="0"/>
              <a:t>Modeling code runtime with math functions, including recurrences and summations</a:t>
            </a:r>
          </a:p>
          <a:p>
            <a:pPr lvl="1"/>
            <a:r>
              <a:rPr lang="en-US" dirty="0"/>
              <a:t>Finding closed form of recurrences using tree method and master theorem</a:t>
            </a:r>
          </a:p>
          <a:p>
            <a:pPr lvl="1"/>
            <a:r>
              <a:rPr lang="en-US" dirty="0"/>
              <a:t>Looking at code models and giving </a:t>
            </a:r>
            <a:r>
              <a:rPr lang="en-US"/>
              <a:t>simplified tight </a:t>
            </a:r>
            <a:r>
              <a:rPr lang="en-US" dirty="0"/>
              <a:t>Big O runtimes</a:t>
            </a:r>
          </a:p>
          <a:p>
            <a:pPr lvl="1"/>
            <a:r>
              <a:rPr lang="en-US" dirty="0"/>
              <a:t>Definitions of Big O, Big Omega, Big Theta</a:t>
            </a:r>
          </a:p>
          <a:p>
            <a:pPr marL="128016" lvl="1" indent="0">
              <a:buNone/>
            </a:pPr>
            <a:endParaRPr lang="en-US" dirty="0"/>
          </a:p>
          <a:p>
            <a:pPr lvl="1"/>
            <a:endParaRPr lang="en-US" dirty="0"/>
          </a:p>
          <a:p>
            <a:pPr marL="128016" lvl="1" indent="0">
              <a:buNone/>
            </a:pPr>
            <a:endParaRPr lang="en-US" dirty="0"/>
          </a:p>
          <a:p>
            <a:endParaRPr lang="en-US" dirty="0"/>
          </a:p>
        </p:txBody>
      </p:sp>
      <p:sp>
        <p:nvSpPr>
          <p:cNvPr id="4" name="Footer Placeholder 3">
            <a:extLst>
              <a:ext uri="{FF2B5EF4-FFF2-40B4-BE49-F238E27FC236}">
                <a16:creationId xmlns:a16="http://schemas.microsoft.com/office/drawing/2014/main" id="{16258BCB-6EDE-C148-8429-751037CB10EF}"/>
              </a:ext>
            </a:extLst>
          </p:cNvPr>
          <p:cNvSpPr>
            <a:spLocks noGrp="1"/>
          </p:cNvSpPr>
          <p:nvPr>
            <p:ph type="ftr" sz="quarter" idx="11"/>
          </p:nvPr>
        </p:nvSpPr>
        <p:spPr/>
        <p:txBody>
          <a:bodyPr/>
          <a:lstStyle/>
          <a:p>
            <a:r>
              <a:rPr lang="en-US" dirty="0"/>
              <a:t>CSE 373 19 SP - Kasey Champion</a:t>
            </a:r>
          </a:p>
        </p:txBody>
      </p:sp>
      <p:sp>
        <p:nvSpPr>
          <p:cNvPr id="5" name="Slide Number Placeholder 4">
            <a:extLst>
              <a:ext uri="{FF2B5EF4-FFF2-40B4-BE49-F238E27FC236}">
                <a16:creationId xmlns:a16="http://schemas.microsoft.com/office/drawing/2014/main" id="{16AC64A0-566F-8044-A236-8B98B977197C}"/>
              </a:ext>
            </a:extLst>
          </p:cNvPr>
          <p:cNvSpPr>
            <a:spLocks noGrp="1"/>
          </p:cNvSpPr>
          <p:nvPr>
            <p:ph type="sldNum" sz="quarter" idx="12"/>
          </p:nvPr>
        </p:nvSpPr>
        <p:spPr/>
        <p:txBody>
          <a:bodyPr/>
          <a:lstStyle/>
          <a:p>
            <a:fld id="{659665DE-58FC-41F4-AC58-2C90A5E00527}" type="slidenum">
              <a:rPr lang="en-US" smtClean="0"/>
              <a:t>4</a:t>
            </a:fld>
            <a:endParaRPr lang="en-US"/>
          </a:p>
        </p:txBody>
      </p:sp>
      <p:sp>
        <p:nvSpPr>
          <p:cNvPr id="6" name="Content Placeholder 2">
            <a:extLst>
              <a:ext uri="{FF2B5EF4-FFF2-40B4-BE49-F238E27FC236}">
                <a16:creationId xmlns:a16="http://schemas.microsoft.com/office/drawing/2014/main" id="{364D48E9-AA87-1F48-8253-4228A4F84D22}"/>
              </a:ext>
            </a:extLst>
          </p:cNvPr>
          <p:cNvSpPr txBox="1">
            <a:spLocks/>
          </p:cNvSpPr>
          <p:nvPr/>
        </p:nvSpPr>
        <p:spPr>
          <a:xfrm>
            <a:off x="6096000" y="1462329"/>
            <a:ext cx="5520760" cy="4845504"/>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solidFill>
                  <a:srgbClr val="4C3282"/>
                </a:solidFill>
              </a:rPr>
              <a:t>BST and AVL Trees</a:t>
            </a:r>
          </a:p>
          <a:p>
            <a:pPr lvl="1"/>
            <a:r>
              <a:rPr lang="en-US" dirty="0"/>
              <a:t>Binary Search Property, Balance Property</a:t>
            </a:r>
          </a:p>
          <a:p>
            <a:pPr lvl="1"/>
            <a:r>
              <a:rPr lang="en-US" dirty="0"/>
              <a:t>Insertions, Retrievals</a:t>
            </a:r>
          </a:p>
          <a:p>
            <a:pPr lvl="1"/>
            <a:r>
              <a:rPr lang="en-US" dirty="0"/>
              <a:t>AVL rotations </a:t>
            </a:r>
          </a:p>
          <a:p>
            <a:r>
              <a:rPr lang="en-US" dirty="0">
                <a:solidFill>
                  <a:srgbClr val="4C3282"/>
                </a:solidFill>
              </a:rPr>
              <a:t>Hashing</a:t>
            </a:r>
          </a:p>
          <a:p>
            <a:pPr lvl="1"/>
            <a:r>
              <a:rPr lang="en-US" dirty="0"/>
              <a:t>Understanding hash functions</a:t>
            </a:r>
          </a:p>
          <a:p>
            <a:pPr lvl="1"/>
            <a:r>
              <a:rPr lang="en-US" dirty="0"/>
              <a:t>Insertions and retrievals from a table</a:t>
            </a:r>
          </a:p>
          <a:p>
            <a:pPr lvl="1"/>
            <a:r>
              <a:rPr lang="en-US" dirty="0"/>
              <a:t>Collision resolution strategies: chaining, linear probing, quadratic probing, double hashing</a:t>
            </a:r>
          </a:p>
          <a:p>
            <a:r>
              <a:rPr lang="en-US" dirty="0">
                <a:solidFill>
                  <a:srgbClr val="4C3282"/>
                </a:solidFill>
              </a:rPr>
              <a:t>Homework</a:t>
            </a:r>
          </a:p>
          <a:p>
            <a:pPr lvl="1"/>
            <a:r>
              <a:rPr lang="en-US" dirty="0" err="1"/>
              <a:t>ArrayDictionary</a:t>
            </a:r>
            <a:endParaRPr lang="en-US" dirty="0"/>
          </a:p>
          <a:p>
            <a:pPr lvl="1"/>
            <a:r>
              <a:rPr lang="en-US" dirty="0" err="1"/>
              <a:t>DoubleLinkedList</a:t>
            </a:r>
            <a:endParaRPr lang="en-US" dirty="0"/>
          </a:p>
          <a:p>
            <a:pPr marL="128016" lvl="1" indent="0">
              <a:buNone/>
            </a:pPr>
            <a:endParaRPr lang="en-US" dirty="0"/>
          </a:p>
          <a:p>
            <a:pPr marL="128016" lvl="1" indent="0">
              <a:buFont typeface="Segoe UI Semilight" panose="020B0402040204020203" pitchFamily="34" charset="0"/>
              <a:buNone/>
            </a:pPr>
            <a:endParaRPr lang="en-US" dirty="0"/>
          </a:p>
          <a:p>
            <a:endParaRPr lang="en-US" dirty="0"/>
          </a:p>
        </p:txBody>
      </p:sp>
    </p:spTree>
    <p:extLst>
      <p:ext uri="{BB962C8B-B14F-4D97-AF65-F5344CB8AC3E}">
        <p14:creationId xmlns:p14="http://schemas.microsoft.com/office/powerpoint/2010/main" val="2555880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64E6B-C24B-47E9-9D2D-3DB4596CBF57}"/>
              </a:ext>
            </a:extLst>
          </p:cNvPr>
          <p:cNvSpPr>
            <a:spLocks noGrp="1"/>
          </p:cNvSpPr>
          <p:nvPr>
            <p:ph type="title"/>
          </p:nvPr>
        </p:nvSpPr>
        <p:spPr/>
        <p:txBody>
          <a:bodyPr/>
          <a:lstStyle/>
          <a:p>
            <a:r>
              <a:rPr lang="en-US" dirty="0">
                <a:solidFill>
                  <a:srgbClr val="4C3282"/>
                </a:solidFill>
              </a:rPr>
              <a:t>Can we do better?</a:t>
            </a:r>
          </a:p>
        </p:txBody>
      </p:sp>
      <p:sp>
        <p:nvSpPr>
          <p:cNvPr id="3" name="Content Placeholder 2">
            <a:extLst>
              <a:ext uri="{FF2B5EF4-FFF2-40B4-BE49-F238E27FC236}">
                <a16:creationId xmlns:a16="http://schemas.microsoft.com/office/drawing/2014/main" id="{C0D91D25-4F3F-4698-AEB0-BDE6542D83F5}"/>
              </a:ext>
            </a:extLst>
          </p:cNvPr>
          <p:cNvSpPr>
            <a:spLocks noGrp="1"/>
          </p:cNvSpPr>
          <p:nvPr>
            <p:ph idx="1"/>
          </p:nvPr>
        </p:nvSpPr>
        <p:spPr/>
        <p:txBody>
          <a:bodyPr>
            <a:normAutofit fontScale="92500" lnSpcReduction="20000"/>
          </a:bodyPr>
          <a:lstStyle/>
          <a:p>
            <a:r>
              <a:rPr lang="en-US" sz="2800" b="1" dirty="0">
                <a:solidFill>
                  <a:srgbClr val="B6A479"/>
                </a:solidFill>
              </a:rPr>
              <a:t>Idea 1: </a:t>
            </a:r>
            <a:r>
              <a:rPr lang="en-US" sz="2800" b="1" dirty="0">
                <a:solidFill>
                  <a:srgbClr val="4C3282"/>
                </a:solidFill>
              </a:rPr>
              <a:t>Take in better keys</a:t>
            </a:r>
          </a:p>
          <a:p>
            <a:pPr lvl="1"/>
            <a:r>
              <a:rPr lang="en-US" sz="2400" dirty="0"/>
              <a:t>Can’t do anything about that right now</a:t>
            </a:r>
          </a:p>
          <a:p>
            <a:endParaRPr lang="en-US" sz="2800" b="1" dirty="0">
              <a:solidFill>
                <a:srgbClr val="4C3282"/>
              </a:solidFill>
            </a:endParaRPr>
          </a:p>
          <a:p>
            <a:r>
              <a:rPr lang="en-US" sz="2800" b="1" dirty="0">
                <a:solidFill>
                  <a:srgbClr val="B6A479"/>
                </a:solidFill>
              </a:rPr>
              <a:t>Idea 2: </a:t>
            </a:r>
            <a:r>
              <a:rPr lang="en-US" sz="2800" b="1" dirty="0">
                <a:solidFill>
                  <a:srgbClr val="4C3282"/>
                </a:solidFill>
              </a:rPr>
              <a:t>Optimize the bucket</a:t>
            </a:r>
          </a:p>
          <a:p>
            <a:pPr lvl="1"/>
            <a:r>
              <a:rPr lang="en-US" sz="2400" dirty="0"/>
              <a:t>Use an AVL tree instead of a Linked List</a:t>
            </a:r>
          </a:p>
          <a:p>
            <a:pPr lvl="1"/>
            <a:r>
              <a:rPr lang="en-US" sz="2400" dirty="0"/>
              <a:t>Java starts off as a linked list then converts to AVL tree when collisions get large</a:t>
            </a:r>
          </a:p>
          <a:p>
            <a:pPr lvl="1"/>
            <a:endParaRPr lang="en-US" sz="2400" dirty="0"/>
          </a:p>
          <a:p>
            <a:r>
              <a:rPr lang="en-US" sz="2800" b="1" dirty="0">
                <a:solidFill>
                  <a:srgbClr val="B6A479"/>
                </a:solidFill>
              </a:rPr>
              <a:t>Idea 3: </a:t>
            </a:r>
            <a:r>
              <a:rPr lang="en-US" sz="2800" b="1" dirty="0">
                <a:solidFill>
                  <a:srgbClr val="4C3282"/>
                </a:solidFill>
              </a:rPr>
              <a:t>Modify the array’s internal capacity</a:t>
            </a:r>
          </a:p>
          <a:p>
            <a:pPr lvl="1"/>
            <a:r>
              <a:rPr lang="en-US" sz="2400" dirty="0"/>
              <a:t>When load factor gets too high, resize array</a:t>
            </a:r>
          </a:p>
          <a:p>
            <a:pPr lvl="2"/>
            <a:r>
              <a:rPr lang="en-US" sz="1800" dirty="0"/>
              <a:t>Double size of array</a:t>
            </a:r>
          </a:p>
          <a:p>
            <a:pPr lvl="2"/>
            <a:r>
              <a:rPr lang="en-US" sz="1800" dirty="0"/>
              <a:t>Increase array size to next prime number that’s roughly double the array size</a:t>
            </a:r>
          </a:p>
          <a:p>
            <a:pPr lvl="3"/>
            <a:r>
              <a:rPr lang="en-US" sz="1800" dirty="0"/>
              <a:t>Prime numbers reduce collisions when using % because of divisors</a:t>
            </a:r>
          </a:p>
          <a:p>
            <a:pPr lvl="2"/>
            <a:r>
              <a:rPr lang="en-US" sz="1800" dirty="0"/>
              <a:t>Resize when λ ≈ 1.0</a:t>
            </a:r>
          </a:p>
          <a:p>
            <a:pPr lvl="2"/>
            <a:r>
              <a:rPr lang="en-US" sz="1800" dirty="0"/>
              <a:t>When you resize, you have to rehash</a:t>
            </a:r>
          </a:p>
        </p:txBody>
      </p:sp>
      <p:sp>
        <p:nvSpPr>
          <p:cNvPr id="4" name="Footer Placeholder 3">
            <a:extLst>
              <a:ext uri="{FF2B5EF4-FFF2-40B4-BE49-F238E27FC236}">
                <a16:creationId xmlns:a16="http://schemas.microsoft.com/office/drawing/2014/main" id="{A2CA7148-B2D8-45DF-AA63-F5EDC77265A4}"/>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A13F4E74-FA03-44FB-9FF4-A0CCFAD6E331}"/>
              </a:ext>
            </a:extLst>
          </p:cNvPr>
          <p:cNvSpPr>
            <a:spLocks noGrp="1"/>
          </p:cNvSpPr>
          <p:nvPr>
            <p:ph type="sldNum" sz="quarter" idx="12"/>
          </p:nvPr>
        </p:nvSpPr>
        <p:spPr/>
        <p:txBody>
          <a:bodyPr/>
          <a:lstStyle/>
          <a:p>
            <a:fld id="{659665DE-58FC-41F4-AC58-2C90A5E00527}" type="slidenum">
              <a:rPr lang="en-US" smtClean="0"/>
              <a:t>5</a:t>
            </a:fld>
            <a:endParaRPr lang="en-US"/>
          </a:p>
        </p:txBody>
      </p:sp>
    </p:spTree>
    <p:extLst>
      <p:ext uri="{BB962C8B-B14F-4D97-AF65-F5344CB8AC3E}">
        <p14:creationId xmlns:p14="http://schemas.microsoft.com/office/powerpoint/2010/main" val="2366562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500"/>
                                        <p:tgtEl>
                                          <p:spTgt spid="3">
                                            <p:txEl>
                                              <p:pRg st="10" end="1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fade">
                                      <p:cBhvr>
                                        <p:cTn id="38" dur="500"/>
                                        <p:tgtEl>
                                          <p:spTgt spid="3">
                                            <p:txEl>
                                              <p:pRg st="11" end="11"/>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animEffect transition="in" filter="fade">
                                      <p:cBhvr>
                                        <p:cTn id="41" dur="500"/>
                                        <p:tgtEl>
                                          <p:spTgt spid="3">
                                            <p:txEl>
                                              <p:pRg st="12" end="12"/>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
                                            <p:txEl>
                                              <p:pRg st="13" end="13"/>
                                            </p:txEl>
                                          </p:spTgt>
                                        </p:tgtEl>
                                        <p:attrNameLst>
                                          <p:attrName>style.visibility</p:attrName>
                                        </p:attrNameLst>
                                      </p:cBhvr>
                                      <p:to>
                                        <p:strVal val="visible"/>
                                      </p:to>
                                    </p:set>
                                    <p:animEffect transition="in" filter="fade">
                                      <p:cBhvr>
                                        <p:cTn id="44"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95246-A7D7-4A35-82DA-1A4D11A45C2A}"/>
              </a:ext>
            </a:extLst>
          </p:cNvPr>
          <p:cNvSpPr>
            <a:spLocks noGrp="1"/>
          </p:cNvSpPr>
          <p:nvPr>
            <p:ph type="title"/>
          </p:nvPr>
        </p:nvSpPr>
        <p:spPr/>
        <p:txBody>
          <a:bodyPr/>
          <a:lstStyle/>
          <a:p>
            <a:r>
              <a:rPr lang="en-US" dirty="0">
                <a:solidFill>
                  <a:srgbClr val="4C3282"/>
                </a:solidFill>
              </a:rPr>
              <a:t>What about non integer keys?</a:t>
            </a:r>
          </a:p>
        </p:txBody>
      </p:sp>
      <p:sp>
        <p:nvSpPr>
          <p:cNvPr id="3" name="Content Placeholder 2">
            <a:extLst>
              <a:ext uri="{FF2B5EF4-FFF2-40B4-BE49-F238E27FC236}">
                <a16:creationId xmlns:a16="http://schemas.microsoft.com/office/drawing/2014/main" id="{77BA101F-F01C-446D-86B9-F0483CF09798}"/>
              </a:ext>
            </a:extLst>
          </p:cNvPr>
          <p:cNvSpPr>
            <a:spLocks noGrp="1"/>
          </p:cNvSpPr>
          <p:nvPr>
            <p:ph idx="1"/>
          </p:nvPr>
        </p:nvSpPr>
        <p:spPr/>
        <p:txBody>
          <a:bodyPr>
            <a:normAutofit/>
          </a:bodyPr>
          <a:lstStyle/>
          <a:p>
            <a:r>
              <a:rPr lang="en-US" dirty="0"/>
              <a:t>Hash Function</a:t>
            </a:r>
          </a:p>
          <a:p>
            <a:r>
              <a:rPr lang="en-US" dirty="0"/>
              <a:t>An algorithm that maps a given key to an integer representing the index in the array for where to store the associated value </a:t>
            </a:r>
          </a:p>
          <a:p>
            <a:endParaRPr lang="en-US" dirty="0"/>
          </a:p>
          <a:p>
            <a:r>
              <a:rPr lang="en-US" b="1" dirty="0">
                <a:solidFill>
                  <a:srgbClr val="4C3282"/>
                </a:solidFill>
              </a:rPr>
              <a:t>Goals</a:t>
            </a:r>
          </a:p>
          <a:p>
            <a:r>
              <a:rPr lang="en-US" dirty="0"/>
              <a:t>Avoid collisions</a:t>
            </a:r>
          </a:p>
          <a:p>
            <a:pPr lvl="1"/>
            <a:r>
              <a:rPr lang="en-US" dirty="0"/>
              <a:t>The more collisions, the further we move away from O(1)</a:t>
            </a:r>
          </a:p>
          <a:p>
            <a:pPr lvl="1"/>
            <a:r>
              <a:rPr lang="en-US" dirty="0"/>
              <a:t>Produce a wide range of indices </a:t>
            </a:r>
          </a:p>
          <a:p>
            <a:r>
              <a:rPr lang="en-US" dirty="0"/>
              <a:t>Uniform distribution of outputs</a:t>
            </a:r>
          </a:p>
          <a:p>
            <a:pPr lvl="1"/>
            <a:r>
              <a:rPr lang="en-US" dirty="0"/>
              <a:t>Optimize for memory usage</a:t>
            </a:r>
          </a:p>
          <a:p>
            <a:r>
              <a:rPr lang="en-US" dirty="0"/>
              <a:t>Low computational costs</a:t>
            </a:r>
          </a:p>
          <a:p>
            <a:pPr lvl="1"/>
            <a:r>
              <a:rPr lang="en-US" dirty="0"/>
              <a:t>Hash function is called every time we want to interact with the data</a:t>
            </a:r>
          </a:p>
        </p:txBody>
      </p:sp>
      <p:sp>
        <p:nvSpPr>
          <p:cNvPr id="4" name="Footer Placeholder 3">
            <a:extLst>
              <a:ext uri="{FF2B5EF4-FFF2-40B4-BE49-F238E27FC236}">
                <a16:creationId xmlns:a16="http://schemas.microsoft.com/office/drawing/2014/main" id="{8EFF4748-F3B5-4C60-9DA8-4B995D499273}"/>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4FB8382A-5FD4-4EEA-BEE9-4FA5D4751DE9}"/>
              </a:ext>
            </a:extLst>
          </p:cNvPr>
          <p:cNvSpPr>
            <a:spLocks noGrp="1"/>
          </p:cNvSpPr>
          <p:nvPr>
            <p:ph type="sldNum" sz="quarter" idx="12"/>
          </p:nvPr>
        </p:nvSpPr>
        <p:spPr/>
        <p:txBody>
          <a:bodyPr/>
          <a:lstStyle/>
          <a:p>
            <a:fld id="{659665DE-58FC-41F4-AC58-2C90A5E00527}" type="slidenum">
              <a:rPr lang="en-US" smtClean="0"/>
              <a:t>6</a:t>
            </a:fld>
            <a:endParaRPr lang="en-US"/>
          </a:p>
        </p:txBody>
      </p:sp>
      <p:sp>
        <p:nvSpPr>
          <p:cNvPr id="6" name="Rectangle 5">
            <a:extLst>
              <a:ext uri="{FF2B5EF4-FFF2-40B4-BE49-F238E27FC236}">
                <a16:creationId xmlns:a16="http://schemas.microsoft.com/office/drawing/2014/main" id="{DBA4D57B-B445-4B9C-95CD-665513223CED}"/>
              </a:ext>
            </a:extLst>
          </p:cNvPr>
          <p:cNvSpPr/>
          <p:nvPr/>
        </p:nvSpPr>
        <p:spPr>
          <a:xfrm>
            <a:off x="654330" y="1405074"/>
            <a:ext cx="11027339" cy="430257"/>
          </a:xfrm>
          <a:prstGeom prst="rect">
            <a:avLst/>
          </a:prstGeom>
          <a:solidFill>
            <a:schemeClr val="bg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512DA00-72A4-41B6-9B70-F87C2C589270}"/>
              </a:ext>
            </a:extLst>
          </p:cNvPr>
          <p:cNvSpPr/>
          <p:nvPr/>
        </p:nvSpPr>
        <p:spPr>
          <a:xfrm>
            <a:off x="654330" y="1835332"/>
            <a:ext cx="11027340" cy="940526"/>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2074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fade">
                                      <p:cBhvr>
                                        <p:cTn id="24" dur="500"/>
                                        <p:tgtEl>
                                          <p:spTgt spid="3">
                                            <p:txEl>
                                              <p:pRg st="8" end="8"/>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Effect transition="in" filter="fade">
                                      <p:cBhvr>
                                        <p:cTn id="29" dur="500"/>
                                        <p:tgtEl>
                                          <p:spTgt spid="3">
                                            <p:txEl>
                                              <p:pRg st="9" end="9"/>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2C87D-2C36-415B-94C4-87CF55381979}"/>
              </a:ext>
            </a:extLst>
          </p:cNvPr>
          <p:cNvSpPr>
            <a:spLocks noGrp="1"/>
          </p:cNvSpPr>
          <p:nvPr>
            <p:ph type="title"/>
          </p:nvPr>
        </p:nvSpPr>
        <p:spPr/>
        <p:txBody>
          <a:bodyPr/>
          <a:lstStyle/>
          <a:p>
            <a:r>
              <a:rPr lang="en-US" dirty="0">
                <a:solidFill>
                  <a:srgbClr val="4C3282"/>
                </a:solidFill>
              </a:rPr>
              <a:t>How to Hash non Integer Keys</a:t>
            </a:r>
          </a:p>
        </p:txBody>
      </p:sp>
      <p:sp>
        <p:nvSpPr>
          <p:cNvPr id="3" name="Content Placeholder 2">
            <a:extLst>
              <a:ext uri="{FF2B5EF4-FFF2-40B4-BE49-F238E27FC236}">
                <a16:creationId xmlns:a16="http://schemas.microsoft.com/office/drawing/2014/main" id="{D2F79BF9-80D5-4B86-B23A-B4C286BC60AF}"/>
              </a:ext>
            </a:extLst>
          </p:cNvPr>
          <p:cNvSpPr>
            <a:spLocks noGrp="1"/>
          </p:cNvSpPr>
          <p:nvPr>
            <p:ph idx="1"/>
          </p:nvPr>
        </p:nvSpPr>
        <p:spPr>
          <a:xfrm>
            <a:off x="575240" y="1463856"/>
            <a:ext cx="11187258" cy="5130867"/>
          </a:xfrm>
        </p:spPr>
        <p:txBody>
          <a:bodyPr>
            <a:normAutofit fontScale="92500" lnSpcReduction="20000"/>
          </a:bodyPr>
          <a:lstStyle/>
          <a:p>
            <a:r>
              <a:rPr lang="en-US" sz="1700" dirty="0">
                <a:solidFill>
                  <a:srgbClr val="B6A479"/>
                </a:solidFill>
              </a:rPr>
              <a:t>Implementation 1: Simple aspect of values</a:t>
            </a:r>
          </a:p>
          <a:p>
            <a:pPr>
              <a:spcBef>
                <a:spcPts val="0"/>
              </a:spcBef>
            </a:pPr>
            <a:r>
              <a:rPr lang="en-US" sz="1800" dirty="0">
                <a:latin typeface="Courier New" panose="02070309020205020404" pitchFamily="49" charset="0"/>
                <a:cs typeface="Courier New" panose="02070309020205020404" pitchFamily="49" charset="0"/>
              </a:rPr>
              <a:t>public int </a:t>
            </a:r>
            <a:r>
              <a:rPr lang="en-US" sz="1800" dirty="0" err="1">
                <a:latin typeface="Courier New" panose="02070309020205020404" pitchFamily="49" charset="0"/>
                <a:cs typeface="Courier New" panose="02070309020205020404" pitchFamily="49" charset="0"/>
              </a:rPr>
              <a:t>hashCode</a:t>
            </a:r>
            <a:r>
              <a:rPr lang="en-US" sz="1800" dirty="0">
                <a:latin typeface="Courier New" panose="02070309020205020404" pitchFamily="49" charset="0"/>
                <a:cs typeface="Courier New" panose="02070309020205020404" pitchFamily="49" charset="0"/>
              </a:rPr>
              <a:t>(String input) {</a:t>
            </a:r>
          </a:p>
          <a:p>
            <a:pPr>
              <a:spcBef>
                <a:spcPts val="0"/>
              </a:spcBef>
            </a:pPr>
            <a:r>
              <a:rPr lang="en-US" sz="1800" dirty="0">
                <a:latin typeface="Courier New" panose="02070309020205020404" pitchFamily="49" charset="0"/>
                <a:cs typeface="Courier New" panose="02070309020205020404" pitchFamily="49" charset="0"/>
              </a:rPr>
              <a:t>   return </a:t>
            </a:r>
            <a:r>
              <a:rPr lang="en-US" sz="1800" dirty="0" err="1">
                <a:latin typeface="Courier New" panose="02070309020205020404" pitchFamily="49" charset="0"/>
                <a:cs typeface="Courier New" panose="02070309020205020404" pitchFamily="49" charset="0"/>
              </a:rPr>
              <a:t>input.length</a:t>
            </a:r>
            <a:r>
              <a:rPr lang="en-US" sz="1800" dirty="0">
                <a:latin typeface="Courier New" panose="02070309020205020404" pitchFamily="49" charset="0"/>
                <a:cs typeface="Courier New" panose="02070309020205020404" pitchFamily="49" charset="0"/>
              </a:rPr>
              <a:t>();</a:t>
            </a:r>
          </a:p>
          <a:p>
            <a:pPr>
              <a:spcBef>
                <a:spcPts val="0"/>
              </a:spcBef>
            </a:pPr>
            <a:r>
              <a:rPr lang="en-US" sz="1800" dirty="0">
                <a:latin typeface="Courier New" panose="02070309020205020404" pitchFamily="49" charset="0"/>
                <a:cs typeface="Courier New" panose="02070309020205020404" pitchFamily="49" charset="0"/>
              </a:rPr>
              <a:t>}</a:t>
            </a:r>
          </a:p>
          <a:p>
            <a:r>
              <a:rPr lang="en-US" sz="1700" dirty="0">
                <a:solidFill>
                  <a:srgbClr val="B6A479"/>
                </a:solidFill>
              </a:rPr>
              <a:t>Implementation 2: More aspects of value</a:t>
            </a:r>
          </a:p>
          <a:p>
            <a:pPr>
              <a:spcBef>
                <a:spcPts val="0"/>
              </a:spcBef>
            </a:pPr>
            <a:r>
              <a:rPr lang="en-US" sz="1800" dirty="0">
                <a:latin typeface="Courier New" panose="02070309020205020404" pitchFamily="49" charset="0"/>
                <a:cs typeface="Courier New" panose="02070309020205020404" pitchFamily="49" charset="0"/>
              </a:rPr>
              <a:t>public int </a:t>
            </a:r>
            <a:r>
              <a:rPr lang="en-US" sz="1800" dirty="0" err="1">
                <a:latin typeface="Courier New" panose="02070309020205020404" pitchFamily="49" charset="0"/>
                <a:cs typeface="Courier New" panose="02070309020205020404" pitchFamily="49" charset="0"/>
              </a:rPr>
              <a:t>hashCode</a:t>
            </a:r>
            <a:r>
              <a:rPr lang="en-US" sz="1800" dirty="0">
                <a:latin typeface="Courier New" panose="02070309020205020404" pitchFamily="49" charset="0"/>
                <a:cs typeface="Courier New" panose="02070309020205020404" pitchFamily="49" charset="0"/>
              </a:rPr>
              <a:t>(String input) {</a:t>
            </a:r>
          </a:p>
          <a:p>
            <a:pPr>
              <a:spcBef>
                <a:spcPts val="0"/>
              </a:spcBef>
            </a:pPr>
            <a:r>
              <a:rPr lang="en-US" sz="1800" dirty="0">
                <a:latin typeface="Courier New" panose="02070309020205020404" pitchFamily="49" charset="0"/>
                <a:cs typeface="Courier New" panose="02070309020205020404" pitchFamily="49" charset="0"/>
              </a:rPr>
              <a:t>   int output = 0;</a:t>
            </a:r>
          </a:p>
          <a:p>
            <a:pPr>
              <a:spcBef>
                <a:spcPts val="0"/>
              </a:spcBef>
            </a:pPr>
            <a:r>
              <a:rPr lang="en-US" sz="1800" dirty="0">
                <a:latin typeface="Courier New" panose="02070309020205020404" pitchFamily="49" charset="0"/>
                <a:cs typeface="Courier New" panose="02070309020205020404" pitchFamily="49" charset="0"/>
              </a:rPr>
              <a:t>   for(char c : input) {</a:t>
            </a:r>
          </a:p>
          <a:p>
            <a:pPr>
              <a:spcBef>
                <a:spcPts val="0"/>
              </a:spcBef>
            </a:pPr>
            <a:r>
              <a:rPr lang="en-US" sz="1800" dirty="0">
                <a:latin typeface="Courier New" panose="02070309020205020404" pitchFamily="49" charset="0"/>
                <a:cs typeface="Courier New" panose="02070309020205020404" pitchFamily="49" charset="0"/>
              </a:rPr>
              <a:t>      out += (int)c;</a:t>
            </a:r>
          </a:p>
          <a:p>
            <a:pPr>
              <a:spcBef>
                <a:spcPts val="0"/>
              </a:spcBef>
            </a:pPr>
            <a:r>
              <a:rPr lang="en-US" sz="1800" dirty="0">
                <a:latin typeface="Courier New" panose="02070309020205020404" pitchFamily="49" charset="0"/>
                <a:cs typeface="Courier New" panose="02070309020205020404" pitchFamily="49" charset="0"/>
              </a:rPr>
              <a:t>   }</a:t>
            </a:r>
          </a:p>
          <a:p>
            <a:pPr>
              <a:spcBef>
                <a:spcPts val="0"/>
              </a:spcBef>
            </a:pPr>
            <a:r>
              <a:rPr lang="en-US" sz="1800" dirty="0">
                <a:latin typeface="Courier New" panose="02070309020205020404" pitchFamily="49" charset="0"/>
                <a:cs typeface="Courier New" panose="02070309020205020404" pitchFamily="49" charset="0"/>
              </a:rPr>
              <a:t>   return output;</a:t>
            </a:r>
          </a:p>
          <a:p>
            <a:pPr>
              <a:spcBef>
                <a:spcPts val="0"/>
              </a:spcBef>
            </a:pPr>
            <a:r>
              <a:rPr lang="en-US" sz="1800" dirty="0">
                <a:latin typeface="Courier New" panose="02070309020205020404" pitchFamily="49" charset="0"/>
                <a:cs typeface="Courier New" panose="02070309020205020404" pitchFamily="49" charset="0"/>
              </a:rPr>
              <a:t>}</a:t>
            </a:r>
          </a:p>
          <a:p>
            <a:r>
              <a:rPr lang="en-US" sz="1700" dirty="0">
                <a:solidFill>
                  <a:srgbClr val="B6A479"/>
                </a:solidFill>
              </a:rPr>
              <a:t>Implementation 3: Multiple aspects of value + math!</a:t>
            </a:r>
          </a:p>
          <a:p>
            <a:pPr>
              <a:spcBef>
                <a:spcPts val="0"/>
              </a:spcBef>
            </a:pPr>
            <a:r>
              <a:rPr lang="en-US" sz="1800" dirty="0">
                <a:latin typeface="Courier New" panose="02070309020205020404" pitchFamily="49" charset="0"/>
                <a:cs typeface="Courier New" panose="02070309020205020404" pitchFamily="49" charset="0"/>
              </a:rPr>
              <a:t>public int </a:t>
            </a:r>
            <a:r>
              <a:rPr lang="en-US" sz="1800" dirty="0" err="1">
                <a:latin typeface="Courier New" panose="02070309020205020404" pitchFamily="49" charset="0"/>
                <a:cs typeface="Courier New" panose="02070309020205020404" pitchFamily="49" charset="0"/>
              </a:rPr>
              <a:t>hashCode</a:t>
            </a:r>
            <a:r>
              <a:rPr lang="en-US" sz="1800" dirty="0">
                <a:latin typeface="Courier New" panose="02070309020205020404" pitchFamily="49" charset="0"/>
                <a:cs typeface="Courier New" panose="02070309020205020404" pitchFamily="49" charset="0"/>
              </a:rPr>
              <a:t>(String input) {</a:t>
            </a:r>
          </a:p>
          <a:p>
            <a:pPr>
              <a:spcBef>
                <a:spcPts val="0"/>
              </a:spcBef>
            </a:pPr>
            <a:r>
              <a:rPr lang="en-US" sz="1800" dirty="0">
                <a:latin typeface="Courier New" panose="02070309020205020404" pitchFamily="49" charset="0"/>
                <a:cs typeface="Courier New" panose="02070309020205020404" pitchFamily="49" charset="0"/>
              </a:rPr>
              <a:t>   int output = 1;</a:t>
            </a:r>
          </a:p>
          <a:p>
            <a:pPr>
              <a:spcBef>
                <a:spcPts val="0"/>
              </a:spcBef>
            </a:pPr>
            <a:r>
              <a:rPr lang="en-US" sz="1800" dirty="0">
                <a:latin typeface="Courier New" panose="02070309020205020404" pitchFamily="49" charset="0"/>
                <a:cs typeface="Courier New" panose="02070309020205020404" pitchFamily="49" charset="0"/>
              </a:rPr>
              <a:t>   for (char c : input) { </a:t>
            </a:r>
          </a:p>
          <a:p>
            <a:pPr>
              <a:spcBef>
                <a:spcPts val="0"/>
              </a:spcBef>
            </a:pPr>
            <a:r>
              <a:rPr lang="en-US" sz="1800" dirty="0">
                <a:latin typeface="Courier New" panose="02070309020205020404" pitchFamily="49" charset="0"/>
                <a:cs typeface="Courier New" panose="02070309020205020404" pitchFamily="49" charset="0"/>
              </a:rPr>
              <a:t>      int </a:t>
            </a:r>
            <a:r>
              <a:rPr lang="en-US" sz="1800" dirty="0" err="1">
                <a:latin typeface="Courier New" panose="02070309020205020404" pitchFamily="49" charset="0"/>
                <a:cs typeface="Courier New" panose="02070309020205020404" pitchFamily="49" charset="0"/>
              </a:rPr>
              <a:t>nextPrime</a:t>
            </a:r>
            <a:r>
              <a:rPr lang="en-US" sz="1800" dirty="0">
                <a:latin typeface="Courier New" panose="02070309020205020404" pitchFamily="49" charset="0"/>
                <a:cs typeface="Courier New" panose="02070309020205020404" pitchFamily="49" charset="0"/>
              </a:rPr>
              <a:t> = </a:t>
            </a:r>
            <a:r>
              <a:rPr lang="en-US" sz="1800" dirty="0" err="1">
                <a:latin typeface="Courier New" panose="02070309020205020404" pitchFamily="49" charset="0"/>
                <a:cs typeface="Courier New" panose="02070309020205020404" pitchFamily="49" charset="0"/>
              </a:rPr>
              <a:t>getNextPrime</a:t>
            </a:r>
            <a:r>
              <a:rPr lang="en-US" sz="1800" dirty="0">
                <a:latin typeface="Courier New" panose="02070309020205020404" pitchFamily="49" charset="0"/>
                <a:cs typeface="Courier New" panose="02070309020205020404" pitchFamily="49" charset="0"/>
              </a:rPr>
              <a:t>();</a:t>
            </a:r>
          </a:p>
          <a:p>
            <a:pPr>
              <a:spcBef>
                <a:spcPts val="0"/>
              </a:spcBef>
            </a:pPr>
            <a:r>
              <a:rPr lang="en-US" sz="1800" dirty="0">
                <a:latin typeface="Courier New" panose="02070309020205020404" pitchFamily="49" charset="0"/>
                <a:cs typeface="Courier New" panose="02070309020205020404" pitchFamily="49" charset="0"/>
              </a:rPr>
              <a:t>      out += </a:t>
            </a:r>
            <a:r>
              <a:rPr lang="en-US" sz="1800" dirty="0" err="1">
                <a:latin typeface="Courier New" panose="02070309020205020404" pitchFamily="49" charset="0"/>
                <a:cs typeface="Courier New" panose="02070309020205020404" pitchFamily="49" charset="0"/>
              </a:rPr>
              <a:t>nextPrime</a:t>
            </a:r>
            <a:r>
              <a:rPr lang="en-US" sz="1800" dirty="0">
                <a:latin typeface="Courier New" panose="02070309020205020404" pitchFamily="49" charset="0"/>
                <a:cs typeface="Courier New" panose="02070309020205020404" pitchFamily="49" charset="0"/>
              </a:rPr>
              <a:t> + (int)c;</a:t>
            </a:r>
          </a:p>
          <a:p>
            <a:pPr marL="0" indent="0">
              <a:spcBef>
                <a:spcPts val="0"/>
              </a:spcBef>
              <a:buNone/>
            </a:pPr>
            <a:r>
              <a:rPr lang="en-US" sz="1800" dirty="0">
                <a:latin typeface="Courier New" panose="02070309020205020404" pitchFamily="49" charset="0"/>
                <a:cs typeface="Courier New" panose="02070309020205020404" pitchFamily="49" charset="0"/>
              </a:rPr>
              <a:t>    }</a:t>
            </a:r>
          </a:p>
          <a:p>
            <a:pPr>
              <a:spcBef>
                <a:spcPts val="0"/>
              </a:spcBef>
            </a:pPr>
            <a:r>
              <a:rPr lang="en-US" sz="1800" dirty="0">
                <a:latin typeface="Courier New" panose="02070309020205020404" pitchFamily="49" charset="0"/>
                <a:cs typeface="Courier New" panose="02070309020205020404" pitchFamily="49" charset="0"/>
              </a:rPr>
              <a:t>   return out;</a:t>
            </a:r>
          </a:p>
          <a:p>
            <a:pPr>
              <a:spcBef>
                <a:spcPts val="0"/>
              </a:spcBef>
            </a:pPr>
            <a:r>
              <a:rPr lang="en-US" sz="1800" dirty="0">
                <a:latin typeface="Courier New" panose="02070309020205020404" pitchFamily="49" charset="0"/>
                <a:cs typeface="Courier New" panose="02070309020205020404" pitchFamily="49" charset="0"/>
              </a:rPr>
              <a:t>}</a:t>
            </a:r>
          </a:p>
        </p:txBody>
      </p:sp>
      <p:sp>
        <p:nvSpPr>
          <p:cNvPr id="4" name="Footer Placeholder 3">
            <a:extLst>
              <a:ext uri="{FF2B5EF4-FFF2-40B4-BE49-F238E27FC236}">
                <a16:creationId xmlns:a16="http://schemas.microsoft.com/office/drawing/2014/main" id="{2F32AF2E-B898-4B8D-A53A-74DAAC2AECD0}"/>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07AF253E-11E0-4797-BF34-DFB706B16F6D}"/>
              </a:ext>
            </a:extLst>
          </p:cNvPr>
          <p:cNvSpPr>
            <a:spLocks noGrp="1"/>
          </p:cNvSpPr>
          <p:nvPr>
            <p:ph type="sldNum" sz="quarter" idx="12"/>
          </p:nvPr>
        </p:nvSpPr>
        <p:spPr/>
        <p:txBody>
          <a:bodyPr/>
          <a:lstStyle/>
          <a:p>
            <a:fld id="{659665DE-58FC-41F4-AC58-2C90A5E00527}" type="slidenum">
              <a:rPr lang="en-US" smtClean="0"/>
              <a:t>7</a:t>
            </a:fld>
            <a:endParaRPr lang="en-US"/>
          </a:p>
        </p:txBody>
      </p:sp>
      <p:sp>
        <p:nvSpPr>
          <p:cNvPr id="12" name="TextBox 11">
            <a:extLst>
              <a:ext uri="{FF2B5EF4-FFF2-40B4-BE49-F238E27FC236}">
                <a16:creationId xmlns:a16="http://schemas.microsoft.com/office/drawing/2014/main" id="{F0E33F97-93BF-4F13-BCCF-DB901C3C5DC3}"/>
              </a:ext>
            </a:extLst>
          </p:cNvPr>
          <p:cNvSpPr txBox="1"/>
          <p:nvPr/>
        </p:nvSpPr>
        <p:spPr>
          <a:xfrm>
            <a:off x="5715301" y="1551710"/>
            <a:ext cx="2331729" cy="646331"/>
          </a:xfrm>
          <a:prstGeom prst="rect">
            <a:avLst/>
          </a:prstGeom>
          <a:noFill/>
          <a:ln>
            <a:solidFill>
              <a:srgbClr val="4C3282"/>
            </a:solidFill>
          </a:ln>
        </p:spPr>
        <p:txBody>
          <a:bodyPr wrap="none" rtlCol="0">
            <a:spAutoFit/>
          </a:bodyPr>
          <a:lstStyle/>
          <a:p>
            <a:r>
              <a:rPr lang="en-US" b="1" dirty="0">
                <a:solidFill>
                  <a:srgbClr val="4C3282"/>
                </a:solidFill>
              </a:rPr>
              <a:t>Pro: </a:t>
            </a:r>
            <a:r>
              <a:rPr lang="en-US" dirty="0"/>
              <a:t>super fast O(1)</a:t>
            </a:r>
          </a:p>
          <a:p>
            <a:r>
              <a:rPr lang="en-US" b="1" dirty="0">
                <a:solidFill>
                  <a:srgbClr val="B6A479"/>
                </a:solidFill>
              </a:rPr>
              <a:t>Con: </a:t>
            </a:r>
            <a:r>
              <a:rPr lang="en-US" dirty="0"/>
              <a:t>lots of collisions!</a:t>
            </a:r>
          </a:p>
        </p:txBody>
      </p:sp>
      <p:sp>
        <p:nvSpPr>
          <p:cNvPr id="13" name="TextBox 12">
            <a:extLst>
              <a:ext uri="{FF2B5EF4-FFF2-40B4-BE49-F238E27FC236}">
                <a16:creationId xmlns:a16="http://schemas.microsoft.com/office/drawing/2014/main" id="{D30E22A2-0182-432E-8153-3AF3862E71D1}"/>
              </a:ext>
            </a:extLst>
          </p:cNvPr>
          <p:cNvSpPr txBox="1"/>
          <p:nvPr/>
        </p:nvSpPr>
        <p:spPr>
          <a:xfrm>
            <a:off x="5715300" y="3116270"/>
            <a:ext cx="2194832" cy="646331"/>
          </a:xfrm>
          <a:prstGeom prst="rect">
            <a:avLst/>
          </a:prstGeom>
          <a:noFill/>
          <a:ln>
            <a:solidFill>
              <a:srgbClr val="4C3282"/>
            </a:solidFill>
          </a:ln>
        </p:spPr>
        <p:txBody>
          <a:bodyPr wrap="none" rtlCol="0">
            <a:spAutoFit/>
          </a:bodyPr>
          <a:lstStyle/>
          <a:p>
            <a:r>
              <a:rPr lang="en-US" b="1" dirty="0">
                <a:solidFill>
                  <a:srgbClr val="4C3282"/>
                </a:solidFill>
              </a:rPr>
              <a:t>Pro: </a:t>
            </a:r>
            <a:r>
              <a:rPr lang="en-US" dirty="0"/>
              <a:t>fast O(n)</a:t>
            </a:r>
          </a:p>
          <a:p>
            <a:r>
              <a:rPr lang="en-US" b="1" dirty="0">
                <a:solidFill>
                  <a:srgbClr val="B6A479"/>
                </a:solidFill>
              </a:rPr>
              <a:t>Con: </a:t>
            </a:r>
            <a:r>
              <a:rPr lang="en-US" dirty="0"/>
              <a:t>some collisions</a:t>
            </a:r>
          </a:p>
        </p:txBody>
      </p:sp>
      <p:sp>
        <p:nvSpPr>
          <p:cNvPr id="14" name="TextBox 13">
            <a:extLst>
              <a:ext uri="{FF2B5EF4-FFF2-40B4-BE49-F238E27FC236}">
                <a16:creationId xmlns:a16="http://schemas.microsoft.com/office/drawing/2014/main" id="{FA3D7AB3-F449-4ACE-BE47-533B0D88403B}"/>
              </a:ext>
            </a:extLst>
          </p:cNvPr>
          <p:cNvSpPr txBox="1"/>
          <p:nvPr/>
        </p:nvSpPr>
        <p:spPr>
          <a:xfrm>
            <a:off x="6464415" y="4633301"/>
            <a:ext cx="2891433" cy="646331"/>
          </a:xfrm>
          <a:prstGeom prst="rect">
            <a:avLst/>
          </a:prstGeom>
          <a:noFill/>
          <a:ln>
            <a:solidFill>
              <a:srgbClr val="4C3282"/>
            </a:solidFill>
          </a:ln>
        </p:spPr>
        <p:txBody>
          <a:bodyPr wrap="none" rtlCol="0">
            <a:spAutoFit/>
          </a:bodyPr>
          <a:lstStyle/>
          <a:p>
            <a:r>
              <a:rPr lang="en-US" b="1" dirty="0">
                <a:solidFill>
                  <a:srgbClr val="4C3282"/>
                </a:solidFill>
              </a:rPr>
              <a:t>Pro: </a:t>
            </a:r>
            <a:r>
              <a:rPr lang="en-US" dirty="0"/>
              <a:t>few collisions</a:t>
            </a:r>
          </a:p>
          <a:p>
            <a:r>
              <a:rPr lang="en-US" b="1" dirty="0">
                <a:solidFill>
                  <a:srgbClr val="B6A479"/>
                </a:solidFill>
              </a:rPr>
              <a:t>Con: </a:t>
            </a:r>
            <a:r>
              <a:rPr lang="en-US" dirty="0"/>
              <a:t>slow, gigantic integers</a:t>
            </a:r>
          </a:p>
        </p:txBody>
      </p:sp>
    </p:spTree>
    <p:extLst>
      <p:ext uri="{BB962C8B-B14F-4D97-AF65-F5344CB8AC3E}">
        <p14:creationId xmlns:p14="http://schemas.microsoft.com/office/powerpoint/2010/main" val="4235020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fade">
                                      <p:cBhvr>
                                        <p:cTn id="38" dur="500"/>
                                        <p:tgtEl>
                                          <p:spTgt spid="3">
                                            <p:txEl>
                                              <p:pRg st="8" end="8"/>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fade">
                                      <p:cBhvr>
                                        <p:cTn id="41" dur="500"/>
                                        <p:tgtEl>
                                          <p:spTgt spid="3">
                                            <p:txEl>
                                              <p:pRg st="9" end="9"/>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
                                            <p:txEl>
                                              <p:pRg st="10" end="10"/>
                                            </p:txEl>
                                          </p:spTgt>
                                        </p:tgtEl>
                                        <p:attrNameLst>
                                          <p:attrName>style.visibility</p:attrName>
                                        </p:attrNameLst>
                                      </p:cBhvr>
                                      <p:to>
                                        <p:strVal val="visible"/>
                                      </p:to>
                                    </p:set>
                                    <p:animEffect transition="in" filter="fade">
                                      <p:cBhvr>
                                        <p:cTn id="44" dur="500"/>
                                        <p:tgtEl>
                                          <p:spTgt spid="3">
                                            <p:txEl>
                                              <p:pRg st="10" end="10"/>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fade">
                                      <p:cBhvr>
                                        <p:cTn id="47" dur="500"/>
                                        <p:tgtEl>
                                          <p:spTgt spid="3">
                                            <p:txEl>
                                              <p:pRg st="11" end="1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Effect transition="in" filter="fade">
                                      <p:cBhvr>
                                        <p:cTn id="57" dur="500"/>
                                        <p:tgtEl>
                                          <p:spTgt spid="3">
                                            <p:txEl>
                                              <p:pRg st="12" end="12"/>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3">
                                            <p:txEl>
                                              <p:pRg st="13" end="13"/>
                                            </p:txEl>
                                          </p:spTgt>
                                        </p:tgtEl>
                                        <p:attrNameLst>
                                          <p:attrName>style.visibility</p:attrName>
                                        </p:attrNameLst>
                                      </p:cBhvr>
                                      <p:to>
                                        <p:strVal val="visible"/>
                                      </p:to>
                                    </p:set>
                                    <p:animEffect transition="in" filter="fade">
                                      <p:cBhvr>
                                        <p:cTn id="60" dur="500"/>
                                        <p:tgtEl>
                                          <p:spTgt spid="3">
                                            <p:txEl>
                                              <p:pRg st="13" end="13"/>
                                            </p:txEl>
                                          </p:spTgt>
                                        </p:tgtEl>
                                      </p:cBhvr>
                                    </p:animEffect>
                                  </p:childTnLst>
                                </p:cTn>
                              </p:par>
                              <p:par>
                                <p:cTn id="61" presetID="10" presetClass="entr" presetSubtype="0" fill="hold" nodeType="with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animEffect transition="in" filter="fade">
                                      <p:cBhvr>
                                        <p:cTn id="63" dur="500"/>
                                        <p:tgtEl>
                                          <p:spTgt spid="3">
                                            <p:txEl>
                                              <p:pRg st="14" end="14"/>
                                            </p:txEl>
                                          </p:spTgt>
                                        </p:tgtEl>
                                      </p:cBhvr>
                                    </p:animEffect>
                                  </p:childTnLst>
                                </p:cTn>
                              </p:par>
                              <p:par>
                                <p:cTn id="64" presetID="10" presetClass="entr" presetSubtype="0" fill="hold" nodeType="withEffect">
                                  <p:stCondLst>
                                    <p:cond delay="0"/>
                                  </p:stCondLst>
                                  <p:childTnLst>
                                    <p:set>
                                      <p:cBhvr>
                                        <p:cTn id="65" dur="1" fill="hold">
                                          <p:stCondLst>
                                            <p:cond delay="0"/>
                                          </p:stCondLst>
                                        </p:cTn>
                                        <p:tgtEl>
                                          <p:spTgt spid="3">
                                            <p:txEl>
                                              <p:pRg st="15" end="15"/>
                                            </p:txEl>
                                          </p:spTgt>
                                        </p:tgtEl>
                                        <p:attrNameLst>
                                          <p:attrName>style.visibility</p:attrName>
                                        </p:attrNameLst>
                                      </p:cBhvr>
                                      <p:to>
                                        <p:strVal val="visible"/>
                                      </p:to>
                                    </p:set>
                                    <p:animEffect transition="in" filter="fade">
                                      <p:cBhvr>
                                        <p:cTn id="66" dur="500"/>
                                        <p:tgtEl>
                                          <p:spTgt spid="3">
                                            <p:txEl>
                                              <p:pRg st="15" end="15"/>
                                            </p:txEl>
                                          </p:spTgt>
                                        </p:tgtEl>
                                      </p:cBhvr>
                                    </p:animEffect>
                                  </p:childTnLst>
                                </p:cTn>
                              </p:par>
                              <p:par>
                                <p:cTn id="67" presetID="10" presetClass="entr" presetSubtype="0" fill="hold" nodeType="withEffect">
                                  <p:stCondLst>
                                    <p:cond delay="0"/>
                                  </p:stCondLst>
                                  <p:childTnLst>
                                    <p:set>
                                      <p:cBhvr>
                                        <p:cTn id="68" dur="1" fill="hold">
                                          <p:stCondLst>
                                            <p:cond delay="0"/>
                                          </p:stCondLst>
                                        </p:cTn>
                                        <p:tgtEl>
                                          <p:spTgt spid="3">
                                            <p:txEl>
                                              <p:pRg st="16" end="16"/>
                                            </p:txEl>
                                          </p:spTgt>
                                        </p:tgtEl>
                                        <p:attrNameLst>
                                          <p:attrName>style.visibility</p:attrName>
                                        </p:attrNameLst>
                                      </p:cBhvr>
                                      <p:to>
                                        <p:strVal val="visible"/>
                                      </p:to>
                                    </p:set>
                                    <p:animEffect transition="in" filter="fade">
                                      <p:cBhvr>
                                        <p:cTn id="69" dur="500"/>
                                        <p:tgtEl>
                                          <p:spTgt spid="3">
                                            <p:txEl>
                                              <p:pRg st="16" end="16"/>
                                            </p:txEl>
                                          </p:spTgt>
                                        </p:tgtEl>
                                      </p:cBhvr>
                                    </p:animEffect>
                                  </p:childTnLst>
                                </p:cTn>
                              </p:par>
                              <p:par>
                                <p:cTn id="70" presetID="10" presetClass="entr" presetSubtype="0" fill="hold" nodeType="withEffect">
                                  <p:stCondLst>
                                    <p:cond delay="0"/>
                                  </p:stCondLst>
                                  <p:childTnLst>
                                    <p:set>
                                      <p:cBhvr>
                                        <p:cTn id="71" dur="1" fill="hold">
                                          <p:stCondLst>
                                            <p:cond delay="0"/>
                                          </p:stCondLst>
                                        </p:cTn>
                                        <p:tgtEl>
                                          <p:spTgt spid="3">
                                            <p:txEl>
                                              <p:pRg st="17" end="17"/>
                                            </p:txEl>
                                          </p:spTgt>
                                        </p:tgtEl>
                                        <p:attrNameLst>
                                          <p:attrName>style.visibility</p:attrName>
                                        </p:attrNameLst>
                                      </p:cBhvr>
                                      <p:to>
                                        <p:strVal val="visible"/>
                                      </p:to>
                                    </p:set>
                                    <p:animEffect transition="in" filter="fade">
                                      <p:cBhvr>
                                        <p:cTn id="72" dur="500"/>
                                        <p:tgtEl>
                                          <p:spTgt spid="3">
                                            <p:txEl>
                                              <p:pRg st="17" end="17"/>
                                            </p:txEl>
                                          </p:spTgt>
                                        </p:tgtEl>
                                      </p:cBhvr>
                                    </p:animEffect>
                                  </p:childTnLst>
                                </p:cTn>
                              </p:par>
                              <p:par>
                                <p:cTn id="73" presetID="10" presetClass="entr" presetSubtype="0" fill="hold" nodeType="withEffect">
                                  <p:stCondLst>
                                    <p:cond delay="0"/>
                                  </p:stCondLst>
                                  <p:childTnLst>
                                    <p:set>
                                      <p:cBhvr>
                                        <p:cTn id="74" dur="1" fill="hold">
                                          <p:stCondLst>
                                            <p:cond delay="0"/>
                                          </p:stCondLst>
                                        </p:cTn>
                                        <p:tgtEl>
                                          <p:spTgt spid="3">
                                            <p:txEl>
                                              <p:pRg st="18" end="18"/>
                                            </p:txEl>
                                          </p:spTgt>
                                        </p:tgtEl>
                                        <p:attrNameLst>
                                          <p:attrName>style.visibility</p:attrName>
                                        </p:attrNameLst>
                                      </p:cBhvr>
                                      <p:to>
                                        <p:strVal val="visible"/>
                                      </p:to>
                                    </p:set>
                                    <p:animEffect transition="in" filter="fade">
                                      <p:cBhvr>
                                        <p:cTn id="75" dur="500"/>
                                        <p:tgtEl>
                                          <p:spTgt spid="3">
                                            <p:txEl>
                                              <p:pRg st="18" end="18"/>
                                            </p:txEl>
                                          </p:spTgt>
                                        </p:tgtEl>
                                      </p:cBhvr>
                                    </p:animEffect>
                                  </p:childTnLst>
                                </p:cTn>
                              </p:par>
                              <p:par>
                                <p:cTn id="76" presetID="10" presetClass="entr" presetSubtype="0" fill="hold" nodeType="withEffect">
                                  <p:stCondLst>
                                    <p:cond delay="0"/>
                                  </p:stCondLst>
                                  <p:childTnLst>
                                    <p:set>
                                      <p:cBhvr>
                                        <p:cTn id="77" dur="1" fill="hold">
                                          <p:stCondLst>
                                            <p:cond delay="0"/>
                                          </p:stCondLst>
                                        </p:cTn>
                                        <p:tgtEl>
                                          <p:spTgt spid="3">
                                            <p:txEl>
                                              <p:pRg st="19" end="19"/>
                                            </p:txEl>
                                          </p:spTgt>
                                        </p:tgtEl>
                                        <p:attrNameLst>
                                          <p:attrName>style.visibility</p:attrName>
                                        </p:attrNameLst>
                                      </p:cBhvr>
                                      <p:to>
                                        <p:strVal val="visible"/>
                                      </p:to>
                                    </p:set>
                                    <p:animEffect transition="in" filter="fade">
                                      <p:cBhvr>
                                        <p:cTn id="78" dur="500"/>
                                        <p:tgtEl>
                                          <p:spTgt spid="3">
                                            <p:txEl>
                                              <p:pRg st="19" end="19"/>
                                            </p:txEl>
                                          </p:spTgt>
                                        </p:tgtEl>
                                      </p:cBhvr>
                                    </p:animEffect>
                                  </p:childTnLst>
                                </p:cTn>
                              </p:par>
                              <p:par>
                                <p:cTn id="79" presetID="10" presetClass="entr" presetSubtype="0" fill="hold" nodeType="withEffect">
                                  <p:stCondLst>
                                    <p:cond delay="0"/>
                                  </p:stCondLst>
                                  <p:childTnLst>
                                    <p:set>
                                      <p:cBhvr>
                                        <p:cTn id="80" dur="1" fill="hold">
                                          <p:stCondLst>
                                            <p:cond delay="0"/>
                                          </p:stCondLst>
                                        </p:cTn>
                                        <p:tgtEl>
                                          <p:spTgt spid="3">
                                            <p:txEl>
                                              <p:pRg st="20" end="20"/>
                                            </p:txEl>
                                          </p:spTgt>
                                        </p:tgtEl>
                                        <p:attrNameLst>
                                          <p:attrName>style.visibility</p:attrName>
                                        </p:attrNameLst>
                                      </p:cBhvr>
                                      <p:to>
                                        <p:strVal val="visible"/>
                                      </p:to>
                                    </p:set>
                                    <p:animEffect transition="in" filter="fade">
                                      <p:cBhvr>
                                        <p:cTn id="81" dur="500"/>
                                        <p:tgtEl>
                                          <p:spTgt spid="3">
                                            <p:txEl>
                                              <p:pRg st="20" end="20"/>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AB5C8-EF84-45AB-9591-0A3F40086021}"/>
              </a:ext>
            </a:extLst>
          </p:cNvPr>
          <p:cNvSpPr>
            <a:spLocks noGrp="1"/>
          </p:cNvSpPr>
          <p:nvPr>
            <p:ph type="title"/>
          </p:nvPr>
        </p:nvSpPr>
        <p:spPr/>
        <p:txBody>
          <a:bodyPr/>
          <a:lstStyle/>
          <a:p>
            <a:r>
              <a:rPr lang="en-US" dirty="0">
                <a:solidFill>
                  <a:srgbClr val="4C3282"/>
                </a:solidFill>
              </a:rPr>
              <a:t>Practice</a:t>
            </a:r>
          </a:p>
        </p:txBody>
      </p:sp>
      <p:sp>
        <p:nvSpPr>
          <p:cNvPr id="3" name="Content Placeholder 2">
            <a:extLst>
              <a:ext uri="{FF2B5EF4-FFF2-40B4-BE49-F238E27FC236}">
                <a16:creationId xmlns:a16="http://schemas.microsoft.com/office/drawing/2014/main" id="{3657F356-376F-4341-B62A-223EB2098E8B}"/>
              </a:ext>
            </a:extLst>
          </p:cNvPr>
          <p:cNvSpPr>
            <a:spLocks noGrp="1"/>
          </p:cNvSpPr>
          <p:nvPr>
            <p:ph idx="1"/>
          </p:nvPr>
        </p:nvSpPr>
        <p:spPr>
          <a:xfrm>
            <a:off x="575240" y="1463857"/>
            <a:ext cx="11187258" cy="4845504"/>
          </a:xfrm>
        </p:spPr>
        <p:txBody>
          <a:bodyPr/>
          <a:lstStyle/>
          <a:p>
            <a:r>
              <a:rPr lang="en-US" dirty="0"/>
              <a:t>Consider a </a:t>
            </a:r>
            <a:r>
              <a:rPr lang="en-US" dirty="0" err="1"/>
              <a:t>StringDictionary</a:t>
            </a:r>
            <a:r>
              <a:rPr lang="en-US" dirty="0"/>
              <a:t> using separate chaining with an internal capacity of 10. Assume our buckets are implemented using a LinkedList. Use the following hash function:</a:t>
            </a:r>
          </a:p>
          <a:p>
            <a:r>
              <a:rPr lang="en-US" sz="2400" dirty="0">
                <a:latin typeface="Courier New" panose="02070309020205020404" pitchFamily="49" charset="0"/>
                <a:cs typeface="Courier New" panose="02070309020205020404" pitchFamily="49" charset="0"/>
              </a:rPr>
              <a:t>public int </a:t>
            </a:r>
            <a:r>
              <a:rPr lang="en-US" sz="2400" dirty="0" err="1">
                <a:latin typeface="Courier New" panose="02070309020205020404" pitchFamily="49" charset="0"/>
                <a:cs typeface="Courier New" panose="02070309020205020404" pitchFamily="49" charset="0"/>
              </a:rPr>
              <a:t>hashCode</a:t>
            </a:r>
            <a:r>
              <a:rPr lang="en-US" sz="2400" dirty="0">
                <a:latin typeface="Courier New" panose="02070309020205020404" pitchFamily="49" charset="0"/>
                <a:cs typeface="Courier New" panose="02070309020205020404" pitchFamily="49" charset="0"/>
              </a:rPr>
              <a:t>(String input) {</a:t>
            </a:r>
          </a:p>
          <a:p>
            <a:pPr>
              <a:spcBef>
                <a:spcPts val="0"/>
              </a:spcBef>
            </a:pPr>
            <a:r>
              <a:rPr lang="en-US" sz="2400" dirty="0">
                <a:latin typeface="Courier New" panose="02070309020205020404" pitchFamily="49" charset="0"/>
                <a:cs typeface="Courier New" panose="02070309020205020404" pitchFamily="49" charset="0"/>
              </a:rPr>
              <a:t>   return </a:t>
            </a:r>
            <a:r>
              <a:rPr lang="en-US" sz="2400" dirty="0" err="1">
                <a:latin typeface="Courier New" panose="02070309020205020404" pitchFamily="49" charset="0"/>
                <a:cs typeface="Courier New" panose="02070309020205020404" pitchFamily="49" charset="0"/>
              </a:rPr>
              <a:t>input.length</a:t>
            </a:r>
            <a:r>
              <a:rPr lang="en-US" sz="2400" dirty="0">
                <a:latin typeface="Courier New" panose="02070309020205020404" pitchFamily="49" charset="0"/>
                <a:cs typeface="Courier New" panose="02070309020205020404" pitchFamily="49" charset="0"/>
              </a:rPr>
              <a:t>() % </a:t>
            </a:r>
            <a:r>
              <a:rPr lang="en-US" sz="2400" dirty="0" err="1">
                <a:latin typeface="Courier New" panose="02070309020205020404" pitchFamily="49" charset="0"/>
                <a:cs typeface="Courier New" panose="02070309020205020404" pitchFamily="49" charset="0"/>
              </a:rPr>
              <a:t>arr.length</a:t>
            </a:r>
            <a:r>
              <a:rPr lang="en-US" sz="2400" dirty="0">
                <a:latin typeface="Courier New" panose="02070309020205020404" pitchFamily="49" charset="0"/>
                <a:cs typeface="Courier New" panose="02070309020205020404" pitchFamily="49" charset="0"/>
              </a:rPr>
              <a:t>;</a:t>
            </a:r>
          </a:p>
          <a:p>
            <a:pPr>
              <a:spcBef>
                <a:spcPts val="0"/>
              </a:spcBef>
            </a:pPr>
            <a:r>
              <a:rPr lang="en-US" sz="2400" dirty="0">
                <a:latin typeface="Courier New" panose="02070309020205020404" pitchFamily="49" charset="0"/>
                <a:cs typeface="Courier New" panose="02070309020205020404" pitchFamily="49" charset="0"/>
              </a:rPr>
              <a:t>}</a:t>
            </a:r>
            <a:endParaRPr lang="en-US" dirty="0"/>
          </a:p>
          <a:p>
            <a:r>
              <a:rPr lang="en-US" dirty="0"/>
              <a:t>Now, insert the following key-value pairs. What does the dictionary internally look like?</a:t>
            </a:r>
          </a:p>
          <a:p>
            <a:r>
              <a:rPr lang="en-US" dirty="0"/>
              <a:t>(“a”, 1) (“ab”, 2) (“c”, 3) (“</a:t>
            </a:r>
            <a:r>
              <a:rPr lang="en-US" dirty="0" err="1"/>
              <a:t>abc</a:t>
            </a:r>
            <a:r>
              <a:rPr lang="en-US" dirty="0"/>
              <a:t>”, 4) (“</a:t>
            </a:r>
            <a:r>
              <a:rPr lang="en-US" dirty="0" err="1"/>
              <a:t>abcd</a:t>
            </a:r>
            <a:r>
              <a:rPr lang="en-US" dirty="0"/>
              <a:t>”, 5) (“</a:t>
            </a:r>
            <a:r>
              <a:rPr lang="en-US" dirty="0" err="1"/>
              <a:t>abcdabcd</a:t>
            </a:r>
            <a:r>
              <a:rPr lang="en-US" dirty="0"/>
              <a:t>”, 6) (“five”, 7) (“hello world”, 8)</a:t>
            </a:r>
          </a:p>
          <a:p>
            <a:endParaRPr lang="en-US" dirty="0"/>
          </a:p>
        </p:txBody>
      </p:sp>
      <p:sp>
        <p:nvSpPr>
          <p:cNvPr id="4" name="Footer Placeholder 3">
            <a:extLst>
              <a:ext uri="{FF2B5EF4-FFF2-40B4-BE49-F238E27FC236}">
                <a16:creationId xmlns:a16="http://schemas.microsoft.com/office/drawing/2014/main" id="{98B34067-AD9B-4852-A432-73A8AAD700DD}"/>
              </a:ext>
            </a:extLst>
          </p:cNvPr>
          <p:cNvSpPr>
            <a:spLocks noGrp="1"/>
          </p:cNvSpPr>
          <p:nvPr>
            <p:ph type="ftr" sz="quarter" idx="11"/>
          </p:nvPr>
        </p:nvSpPr>
        <p:spPr>
          <a:xfrm>
            <a:off x="5653583" y="6492801"/>
            <a:ext cx="5901459" cy="274320"/>
          </a:xfrm>
        </p:spPr>
        <p:txBody>
          <a:bodyPr/>
          <a:lstStyle/>
          <a:p>
            <a:r>
              <a:rPr lang="en-US"/>
              <a:t>CSE 373 SP 18 - Kasey Champion</a:t>
            </a:r>
          </a:p>
        </p:txBody>
      </p:sp>
      <p:sp>
        <p:nvSpPr>
          <p:cNvPr id="5" name="Slide Number Placeholder 4">
            <a:extLst>
              <a:ext uri="{FF2B5EF4-FFF2-40B4-BE49-F238E27FC236}">
                <a16:creationId xmlns:a16="http://schemas.microsoft.com/office/drawing/2014/main" id="{B5623B1B-B2DB-4666-A673-9B6D8E4DFDE6}"/>
              </a:ext>
            </a:extLst>
          </p:cNvPr>
          <p:cNvSpPr>
            <a:spLocks noGrp="1"/>
          </p:cNvSpPr>
          <p:nvPr>
            <p:ph type="sldNum" sz="quarter" idx="12"/>
          </p:nvPr>
        </p:nvSpPr>
        <p:spPr>
          <a:xfrm>
            <a:off x="11619952" y="6492801"/>
            <a:ext cx="421923" cy="274320"/>
          </a:xfrm>
        </p:spPr>
        <p:txBody>
          <a:bodyPr/>
          <a:lstStyle/>
          <a:p>
            <a:fld id="{659665DE-58FC-41F4-AC58-2C90A5E00527}" type="slidenum">
              <a:rPr lang="en-US" smtClean="0"/>
              <a:t>8</a:t>
            </a:fld>
            <a:endParaRPr lang="en-US"/>
          </a:p>
        </p:txBody>
      </p:sp>
      <p:graphicFrame>
        <p:nvGraphicFramePr>
          <p:cNvPr id="6" name="Table 5">
            <a:extLst>
              <a:ext uri="{FF2B5EF4-FFF2-40B4-BE49-F238E27FC236}">
                <a16:creationId xmlns:a16="http://schemas.microsoft.com/office/drawing/2014/main" id="{E5FC0E76-3306-484F-A9B4-013B9F5D75B2}"/>
              </a:ext>
            </a:extLst>
          </p:cNvPr>
          <p:cNvGraphicFramePr>
            <a:graphicFrameLocks noGrp="1"/>
          </p:cNvGraphicFramePr>
          <p:nvPr>
            <p:extLst/>
          </p:nvPr>
        </p:nvGraphicFramePr>
        <p:xfrm>
          <a:off x="409490" y="4531392"/>
          <a:ext cx="11373020" cy="978903"/>
        </p:xfrm>
        <a:graphic>
          <a:graphicData uri="http://schemas.openxmlformats.org/drawingml/2006/table">
            <a:tbl>
              <a:tblPr firstRow="1" bandRow="1">
                <a:tableStyleId>{5C22544A-7EE6-4342-B048-85BDC9FD1C3A}</a:tableStyleId>
              </a:tblPr>
              <a:tblGrid>
                <a:gridCol w="1137302">
                  <a:extLst>
                    <a:ext uri="{9D8B030D-6E8A-4147-A177-3AD203B41FA5}">
                      <a16:colId xmlns:a16="http://schemas.microsoft.com/office/drawing/2014/main" val="3769295320"/>
                    </a:ext>
                  </a:extLst>
                </a:gridCol>
                <a:gridCol w="1137302">
                  <a:extLst>
                    <a:ext uri="{9D8B030D-6E8A-4147-A177-3AD203B41FA5}">
                      <a16:colId xmlns:a16="http://schemas.microsoft.com/office/drawing/2014/main" val="3644634343"/>
                    </a:ext>
                  </a:extLst>
                </a:gridCol>
                <a:gridCol w="1137302">
                  <a:extLst>
                    <a:ext uri="{9D8B030D-6E8A-4147-A177-3AD203B41FA5}">
                      <a16:colId xmlns:a16="http://schemas.microsoft.com/office/drawing/2014/main" val="2951774315"/>
                    </a:ext>
                  </a:extLst>
                </a:gridCol>
                <a:gridCol w="1137302">
                  <a:extLst>
                    <a:ext uri="{9D8B030D-6E8A-4147-A177-3AD203B41FA5}">
                      <a16:colId xmlns:a16="http://schemas.microsoft.com/office/drawing/2014/main" val="1042921016"/>
                    </a:ext>
                  </a:extLst>
                </a:gridCol>
                <a:gridCol w="1137302">
                  <a:extLst>
                    <a:ext uri="{9D8B030D-6E8A-4147-A177-3AD203B41FA5}">
                      <a16:colId xmlns:a16="http://schemas.microsoft.com/office/drawing/2014/main" val="1957662309"/>
                    </a:ext>
                  </a:extLst>
                </a:gridCol>
                <a:gridCol w="1137302">
                  <a:extLst>
                    <a:ext uri="{9D8B030D-6E8A-4147-A177-3AD203B41FA5}">
                      <a16:colId xmlns:a16="http://schemas.microsoft.com/office/drawing/2014/main" val="836056416"/>
                    </a:ext>
                  </a:extLst>
                </a:gridCol>
                <a:gridCol w="1137302">
                  <a:extLst>
                    <a:ext uri="{9D8B030D-6E8A-4147-A177-3AD203B41FA5}">
                      <a16:colId xmlns:a16="http://schemas.microsoft.com/office/drawing/2014/main" val="1534965319"/>
                    </a:ext>
                  </a:extLst>
                </a:gridCol>
                <a:gridCol w="1137302">
                  <a:extLst>
                    <a:ext uri="{9D8B030D-6E8A-4147-A177-3AD203B41FA5}">
                      <a16:colId xmlns:a16="http://schemas.microsoft.com/office/drawing/2014/main" val="1092921457"/>
                    </a:ext>
                  </a:extLst>
                </a:gridCol>
                <a:gridCol w="1137302">
                  <a:extLst>
                    <a:ext uri="{9D8B030D-6E8A-4147-A177-3AD203B41FA5}">
                      <a16:colId xmlns:a16="http://schemas.microsoft.com/office/drawing/2014/main" val="3260494531"/>
                    </a:ext>
                  </a:extLst>
                </a:gridCol>
                <a:gridCol w="1137302">
                  <a:extLst>
                    <a:ext uri="{9D8B030D-6E8A-4147-A177-3AD203B41FA5}">
                      <a16:colId xmlns:a16="http://schemas.microsoft.com/office/drawing/2014/main" val="3208114356"/>
                    </a:ext>
                  </a:extLst>
                </a:gridCol>
              </a:tblGrid>
              <a:tr h="285857">
                <a:tc>
                  <a:txBody>
                    <a:bodyPr/>
                    <a:lstStyle/>
                    <a:p>
                      <a:pPr algn="ctr"/>
                      <a:r>
                        <a:rPr lang="en-US" dirty="0">
                          <a:solidFill>
                            <a:srgbClr val="B6A479"/>
                          </a:solidFill>
                        </a:rPr>
                        <a:t>0</a:t>
                      </a:r>
                    </a:p>
                  </a:txBody>
                  <a:tcPr>
                    <a:lnL w="12700" cmpd="sng">
                      <a:noFill/>
                    </a:lnL>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1</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2</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3</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4</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5</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6</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7</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8</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9</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95285991"/>
                  </a:ext>
                </a:extLst>
              </a:tr>
              <a:tr h="61314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1195990"/>
                  </a:ext>
                </a:extLst>
              </a:tr>
            </a:tbl>
          </a:graphicData>
        </a:graphic>
      </p:graphicFrame>
      <p:sp>
        <p:nvSpPr>
          <p:cNvPr id="7" name="TextBox 6">
            <a:extLst>
              <a:ext uri="{FF2B5EF4-FFF2-40B4-BE49-F238E27FC236}">
                <a16:creationId xmlns:a16="http://schemas.microsoft.com/office/drawing/2014/main" id="{2297F2A3-11FB-47E5-B22D-75164D6D36D4}"/>
              </a:ext>
            </a:extLst>
          </p:cNvPr>
          <p:cNvSpPr txBox="1"/>
          <p:nvPr/>
        </p:nvSpPr>
        <p:spPr>
          <a:xfrm>
            <a:off x="1763958" y="5071464"/>
            <a:ext cx="656655" cy="307777"/>
          </a:xfrm>
          <a:prstGeom prst="rect">
            <a:avLst/>
          </a:prstGeom>
          <a:noFill/>
          <a:ln>
            <a:solidFill>
              <a:srgbClr val="B6A479"/>
            </a:solidFill>
          </a:ln>
        </p:spPr>
        <p:txBody>
          <a:bodyPr wrap="none" rtlCol="0">
            <a:spAutoFit/>
          </a:bodyPr>
          <a:lstStyle/>
          <a:p>
            <a:r>
              <a:rPr lang="en-US" sz="1400" dirty="0"/>
              <a:t>(“a”, 1)</a:t>
            </a:r>
            <a:endParaRPr lang="en-US" sz="1400" dirty="0">
              <a:latin typeface="Courier New" panose="02070309020205020404" pitchFamily="49" charset="0"/>
              <a:cs typeface="Courier New" panose="02070309020205020404" pitchFamily="49" charset="0"/>
            </a:endParaRPr>
          </a:p>
        </p:txBody>
      </p:sp>
      <p:sp>
        <p:nvSpPr>
          <p:cNvPr id="8" name="TextBox 7">
            <a:extLst>
              <a:ext uri="{FF2B5EF4-FFF2-40B4-BE49-F238E27FC236}">
                <a16:creationId xmlns:a16="http://schemas.microsoft.com/office/drawing/2014/main" id="{F153B1E1-888C-43B2-8726-64EBF60776F9}"/>
              </a:ext>
            </a:extLst>
          </p:cNvPr>
          <p:cNvSpPr txBox="1"/>
          <p:nvPr/>
        </p:nvSpPr>
        <p:spPr>
          <a:xfrm>
            <a:off x="5068882" y="5074872"/>
            <a:ext cx="970843" cy="307777"/>
          </a:xfrm>
          <a:prstGeom prst="rect">
            <a:avLst/>
          </a:prstGeom>
          <a:noFill/>
          <a:ln>
            <a:solidFill>
              <a:srgbClr val="B6A479"/>
            </a:solidFill>
          </a:ln>
        </p:spPr>
        <p:txBody>
          <a:bodyPr wrap="none" rtlCol="0">
            <a:spAutoFit/>
          </a:bodyPr>
          <a:lstStyle/>
          <a:p>
            <a:r>
              <a:rPr lang="en-US" sz="1400" dirty="0"/>
              <a:t>(“</a:t>
            </a:r>
            <a:r>
              <a:rPr lang="en-US" sz="1400" dirty="0" err="1"/>
              <a:t>abcd</a:t>
            </a:r>
            <a:r>
              <a:rPr lang="en-US" sz="1400" dirty="0"/>
              <a:t>”, 5)</a:t>
            </a:r>
            <a:endParaRPr lang="en-US" sz="1400" dirty="0">
              <a:latin typeface="Courier New" panose="02070309020205020404" pitchFamily="49" charset="0"/>
              <a:cs typeface="Courier New" panose="02070309020205020404" pitchFamily="49" charset="0"/>
            </a:endParaRPr>
          </a:p>
        </p:txBody>
      </p:sp>
      <p:sp>
        <p:nvSpPr>
          <p:cNvPr id="9" name="TextBox 8">
            <a:extLst>
              <a:ext uri="{FF2B5EF4-FFF2-40B4-BE49-F238E27FC236}">
                <a16:creationId xmlns:a16="http://schemas.microsoft.com/office/drawing/2014/main" id="{85D6B673-176D-4A4B-91BC-F92CEA43D979}"/>
              </a:ext>
            </a:extLst>
          </p:cNvPr>
          <p:cNvSpPr txBox="1"/>
          <p:nvPr/>
        </p:nvSpPr>
        <p:spPr>
          <a:xfrm>
            <a:off x="1756007" y="5621895"/>
            <a:ext cx="664606" cy="307777"/>
          </a:xfrm>
          <a:prstGeom prst="rect">
            <a:avLst/>
          </a:prstGeom>
          <a:noFill/>
          <a:ln>
            <a:solidFill>
              <a:srgbClr val="B6A479"/>
            </a:solidFill>
          </a:ln>
        </p:spPr>
        <p:txBody>
          <a:bodyPr wrap="none" rtlCol="0">
            <a:spAutoFit/>
          </a:bodyPr>
          <a:lstStyle/>
          <a:p>
            <a:r>
              <a:rPr lang="en-US" sz="1400" dirty="0"/>
              <a:t>(“c”, 3)</a:t>
            </a:r>
            <a:endParaRPr lang="en-US" sz="1400" dirty="0">
              <a:latin typeface="Courier New" panose="02070309020205020404" pitchFamily="49" charset="0"/>
              <a:cs typeface="Courier New" panose="02070309020205020404" pitchFamily="49" charset="0"/>
            </a:endParaRPr>
          </a:p>
        </p:txBody>
      </p:sp>
      <p:sp>
        <p:nvSpPr>
          <p:cNvPr id="10" name="TextBox 9">
            <a:extLst>
              <a:ext uri="{FF2B5EF4-FFF2-40B4-BE49-F238E27FC236}">
                <a16:creationId xmlns:a16="http://schemas.microsoft.com/office/drawing/2014/main" id="{710F1593-DBD7-464F-829F-06885ECB8931}"/>
              </a:ext>
            </a:extLst>
          </p:cNvPr>
          <p:cNvSpPr txBox="1"/>
          <p:nvPr/>
        </p:nvSpPr>
        <p:spPr>
          <a:xfrm>
            <a:off x="5068882" y="6125246"/>
            <a:ext cx="859210" cy="307777"/>
          </a:xfrm>
          <a:prstGeom prst="rect">
            <a:avLst/>
          </a:prstGeom>
          <a:noFill/>
          <a:ln>
            <a:solidFill>
              <a:srgbClr val="B6A479"/>
            </a:solidFill>
          </a:ln>
        </p:spPr>
        <p:txBody>
          <a:bodyPr wrap="none" rtlCol="0">
            <a:spAutoFit/>
          </a:bodyPr>
          <a:lstStyle/>
          <a:p>
            <a:r>
              <a:rPr lang="en-US" sz="1400" dirty="0"/>
              <a:t>(“five”, 7)</a:t>
            </a:r>
            <a:endParaRPr lang="en-US" sz="1400" dirty="0">
              <a:latin typeface="Courier New" panose="02070309020205020404" pitchFamily="49" charset="0"/>
              <a:cs typeface="Courier New" panose="02070309020205020404" pitchFamily="49" charset="0"/>
            </a:endParaRPr>
          </a:p>
        </p:txBody>
      </p:sp>
      <p:sp>
        <p:nvSpPr>
          <p:cNvPr id="11" name="TextBox 10">
            <a:extLst>
              <a:ext uri="{FF2B5EF4-FFF2-40B4-BE49-F238E27FC236}">
                <a16:creationId xmlns:a16="http://schemas.microsoft.com/office/drawing/2014/main" id="{3CAED5A1-7512-44C9-A538-665B877318B0}"/>
              </a:ext>
            </a:extLst>
          </p:cNvPr>
          <p:cNvSpPr txBox="1"/>
          <p:nvPr/>
        </p:nvSpPr>
        <p:spPr>
          <a:xfrm>
            <a:off x="3936979" y="5077434"/>
            <a:ext cx="871457" cy="307777"/>
          </a:xfrm>
          <a:prstGeom prst="rect">
            <a:avLst/>
          </a:prstGeom>
          <a:solidFill>
            <a:schemeClr val="bg1"/>
          </a:solidFill>
          <a:ln>
            <a:solidFill>
              <a:srgbClr val="B6A479"/>
            </a:solidFill>
          </a:ln>
        </p:spPr>
        <p:txBody>
          <a:bodyPr wrap="none" rtlCol="0">
            <a:spAutoFit/>
          </a:bodyPr>
          <a:lstStyle/>
          <a:p>
            <a:r>
              <a:rPr lang="en-US" sz="1400" dirty="0"/>
              <a:t>(“</a:t>
            </a:r>
            <a:r>
              <a:rPr lang="en-US" sz="1400" dirty="0" err="1"/>
              <a:t>abc</a:t>
            </a:r>
            <a:r>
              <a:rPr lang="en-US" sz="1400" dirty="0"/>
              <a:t>”, 4)</a:t>
            </a:r>
            <a:endParaRPr lang="en-US" sz="1400" dirty="0">
              <a:latin typeface="Courier New" panose="02070309020205020404" pitchFamily="49" charset="0"/>
              <a:cs typeface="Courier New" panose="02070309020205020404" pitchFamily="49" charset="0"/>
            </a:endParaRPr>
          </a:p>
        </p:txBody>
      </p:sp>
      <p:sp>
        <p:nvSpPr>
          <p:cNvPr id="12" name="TextBox 11">
            <a:extLst>
              <a:ext uri="{FF2B5EF4-FFF2-40B4-BE49-F238E27FC236}">
                <a16:creationId xmlns:a16="http://schemas.microsoft.com/office/drawing/2014/main" id="{34D29CF2-8709-4CDA-A192-AFAE67DDE395}"/>
              </a:ext>
            </a:extLst>
          </p:cNvPr>
          <p:cNvSpPr txBox="1"/>
          <p:nvPr/>
        </p:nvSpPr>
        <p:spPr>
          <a:xfrm>
            <a:off x="2883324" y="5071464"/>
            <a:ext cx="786497" cy="307777"/>
          </a:xfrm>
          <a:prstGeom prst="rect">
            <a:avLst/>
          </a:prstGeom>
          <a:noFill/>
          <a:ln>
            <a:solidFill>
              <a:srgbClr val="B6A479"/>
            </a:solidFill>
          </a:ln>
        </p:spPr>
        <p:txBody>
          <a:bodyPr wrap="none" rtlCol="0">
            <a:spAutoFit/>
          </a:bodyPr>
          <a:lstStyle/>
          <a:p>
            <a:r>
              <a:rPr lang="en-US" sz="1400" dirty="0"/>
              <a:t>(“ab”, 2)</a:t>
            </a:r>
            <a:endParaRPr lang="en-US" sz="1400" dirty="0">
              <a:latin typeface="Courier New" panose="02070309020205020404" pitchFamily="49" charset="0"/>
              <a:cs typeface="Courier New" panose="02070309020205020404" pitchFamily="49" charset="0"/>
            </a:endParaRPr>
          </a:p>
        </p:txBody>
      </p:sp>
      <p:sp>
        <p:nvSpPr>
          <p:cNvPr id="13" name="TextBox 12">
            <a:extLst>
              <a:ext uri="{FF2B5EF4-FFF2-40B4-BE49-F238E27FC236}">
                <a16:creationId xmlns:a16="http://schemas.microsoft.com/office/drawing/2014/main" id="{230BFF65-1231-4EC2-8918-FA5835B43BE6}"/>
              </a:ext>
            </a:extLst>
          </p:cNvPr>
          <p:cNvSpPr txBox="1"/>
          <p:nvPr/>
        </p:nvSpPr>
        <p:spPr>
          <a:xfrm>
            <a:off x="1372433" y="6151496"/>
            <a:ext cx="1449628" cy="307777"/>
          </a:xfrm>
          <a:prstGeom prst="rect">
            <a:avLst/>
          </a:prstGeom>
          <a:noFill/>
          <a:ln>
            <a:solidFill>
              <a:srgbClr val="B6A479"/>
            </a:solidFill>
          </a:ln>
        </p:spPr>
        <p:txBody>
          <a:bodyPr wrap="none" rtlCol="0">
            <a:spAutoFit/>
          </a:bodyPr>
          <a:lstStyle/>
          <a:p>
            <a:r>
              <a:rPr lang="en-US" sz="1400" dirty="0"/>
              <a:t>(“hello world”, 8)</a:t>
            </a:r>
          </a:p>
        </p:txBody>
      </p:sp>
      <p:sp>
        <p:nvSpPr>
          <p:cNvPr id="14" name="TextBox 13">
            <a:extLst>
              <a:ext uri="{FF2B5EF4-FFF2-40B4-BE49-F238E27FC236}">
                <a16:creationId xmlns:a16="http://schemas.microsoft.com/office/drawing/2014/main" id="{E931534E-47CF-4AE3-A15B-C99F8ED8DB94}"/>
              </a:ext>
            </a:extLst>
          </p:cNvPr>
          <p:cNvSpPr txBox="1"/>
          <p:nvPr/>
        </p:nvSpPr>
        <p:spPr>
          <a:xfrm>
            <a:off x="4866766" y="5602050"/>
            <a:ext cx="1347548" cy="307777"/>
          </a:xfrm>
          <a:prstGeom prst="rect">
            <a:avLst/>
          </a:prstGeom>
          <a:noFill/>
          <a:ln>
            <a:solidFill>
              <a:srgbClr val="B6A479"/>
            </a:solidFill>
          </a:ln>
        </p:spPr>
        <p:txBody>
          <a:bodyPr wrap="none" rtlCol="0">
            <a:spAutoFit/>
          </a:bodyPr>
          <a:lstStyle/>
          <a:p>
            <a:r>
              <a:rPr lang="en-US" sz="1400" dirty="0"/>
              <a:t>(“</a:t>
            </a:r>
            <a:r>
              <a:rPr lang="en-US" sz="1400" dirty="0" err="1"/>
              <a:t>abcdabcd</a:t>
            </a:r>
            <a:r>
              <a:rPr lang="en-US" sz="1400" dirty="0"/>
              <a:t>”, 6)</a:t>
            </a:r>
            <a:endParaRPr lang="en-US" sz="1400" dirty="0">
              <a:latin typeface="Courier New" panose="02070309020205020404" pitchFamily="49" charset="0"/>
              <a:cs typeface="Courier New" panose="02070309020205020404" pitchFamily="49" charset="0"/>
            </a:endParaRPr>
          </a:p>
        </p:txBody>
      </p:sp>
      <p:cxnSp>
        <p:nvCxnSpPr>
          <p:cNvPr id="16" name="Straight Arrow Connector 15">
            <a:extLst>
              <a:ext uri="{FF2B5EF4-FFF2-40B4-BE49-F238E27FC236}">
                <a16:creationId xmlns:a16="http://schemas.microsoft.com/office/drawing/2014/main" id="{88C050D7-D016-4681-BC21-D6CA42FB9607}"/>
              </a:ext>
            </a:extLst>
          </p:cNvPr>
          <p:cNvCxnSpPr/>
          <p:nvPr/>
        </p:nvCxnSpPr>
        <p:spPr>
          <a:xfrm>
            <a:off x="5540540" y="5382975"/>
            <a:ext cx="0" cy="219075"/>
          </a:xfrm>
          <a:prstGeom prst="straightConnector1">
            <a:avLst/>
          </a:prstGeom>
          <a:ln>
            <a:solidFill>
              <a:srgbClr val="4C3282"/>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EFD853A-76E8-43C9-891D-75F724A69A94}"/>
              </a:ext>
            </a:extLst>
          </p:cNvPr>
          <p:cNvCxnSpPr/>
          <p:nvPr/>
        </p:nvCxnSpPr>
        <p:spPr>
          <a:xfrm>
            <a:off x="5541882" y="5903218"/>
            <a:ext cx="0" cy="219075"/>
          </a:xfrm>
          <a:prstGeom prst="straightConnector1">
            <a:avLst/>
          </a:prstGeom>
          <a:ln>
            <a:solidFill>
              <a:srgbClr val="4C328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47CE6375-0AE6-40F3-AC25-86807D9124EE}"/>
              </a:ext>
            </a:extLst>
          </p:cNvPr>
          <p:cNvCxnSpPr/>
          <p:nvPr/>
        </p:nvCxnSpPr>
        <p:spPr>
          <a:xfrm>
            <a:off x="2118410" y="5410772"/>
            <a:ext cx="0" cy="219075"/>
          </a:xfrm>
          <a:prstGeom prst="straightConnector1">
            <a:avLst/>
          </a:prstGeom>
          <a:ln>
            <a:solidFill>
              <a:srgbClr val="4C3282"/>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1882480-A05D-4BF3-AE16-E28890805DA3}"/>
              </a:ext>
            </a:extLst>
          </p:cNvPr>
          <p:cNvCxnSpPr/>
          <p:nvPr/>
        </p:nvCxnSpPr>
        <p:spPr>
          <a:xfrm>
            <a:off x="2123371" y="5932421"/>
            <a:ext cx="0" cy="219075"/>
          </a:xfrm>
          <a:prstGeom prst="straightConnector1">
            <a:avLst/>
          </a:prstGeom>
          <a:ln>
            <a:solidFill>
              <a:srgbClr val="4C3282"/>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FCB49EF8-7416-CB46-9DAA-3E255C1088DD}"/>
              </a:ext>
            </a:extLst>
          </p:cNvPr>
          <p:cNvSpPr txBox="1"/>
          <p:nvPr/>
        </p:nvSpPr>
        <p:spPr>
          <a:xfrm>
            <a:off x="10769382" y="62653"/>
            <a:ext cx="1334211" cy="430887"/>
          </a:xfrm>
          <a:prstGeom prst="rect">
            <a:avLst/>
          </a:prstGeom>
          <a:solidFill>
            <a:srgbClr val="4C3282"/>
          </a:solidFill>
        </p:spPr>
        <p:txBody>
          <a:bodyPr wrap="none" rtlCol="0">
            <a:spAutoFit/>
          </a:bodyPr>
          <a:lstStyle/>
          <a:p>
            <a:r>
              <a:rPr lang="en-US" sz="2200" dirty="0">
                <a:solidFill>
                  <a:schemeClr val="bg1"/>
                </a:solidFill>
                <a:latin typeface="Segoe UI Semilight" panose="020B0402040204020203" pitchFamily="34" charset="0"/>
              </a:rPr>
              <a:t>3 Minutes</a:t>
            </a:r>
          </a:p>
        </p:txBody>
      </p:sp>
    </p:spTree>
    <p:extLst>
      <p:ext uri="{BB962C8B-B14F-4D97-AF65-F5344CB8AC3E}">
        <p14:creationId xmlns:p14="http://schemas.microsoft.com/office/powerpoint/2010/main" val="3514444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31095-F92F-4AFE-915E-088363F2A48B}"/>
              </a:ext>
            </a:extLst>
          </p:cNvPr>
          <p:cNvSpPr>
            <a:spLocks noGrp="1"/>
          </p:cNvSpPr>
          <p:nvPr>
            <p:ph type="title"/>
          </p:nvPr>
        </p:nvSpPr>
        <p:spPr/>
        <p:txBody>
          <a:bodyPr/>
          <a:lstStyle/>
          <a:p>
            <a:r>
              <a:rPr lang="en-US" i="1" dirty="0">
                <a:solidFill>
                  <a:srgbClr val="B6A479"/>
                </a:solidFill>
              </a:rPr>
              <a:t>Review: </a:t>
            </a:r>
            <a:r>
              <a:rPr lang="en-US" dirty="0">
                <a:solidFill>
                  <a:srgbClr val="4C3282"/>
                </a:solidFill>
              </a:rPr>
              <a:t>Handling Collisions</a:t>
            </a:r>
          </a:p>
        </p:txBody>
      </p:sp>
      <p:sp>
        <p:nvSpPr>
          <p:cNvPr id="3" name="Content Placeholder 2">
            <a:extLst>
              <a:ext uri="{FF2B5EF4-FFF2-40B4-BE49-F238E27FC236}">
                <a16:creationId xmlns:a16="http://schemas.microsoft.com/office/drawing/2014/main" id="{499ED5BF-027C-4EBD-A1D5-7A13454DC1DF}"/>
              </a:ext>
            </a:extLst>
          </p:cNvPr>
          <p:cNvSpPr>
            <a:spLocks noGrp="1"/>
          </p:cNvSpPr>
          <p:nvPr>
            <p:ph idx="1"/>
          </p:nvPr>
        </p:nvSpPr>
        <p:spPr/>
        <p:txBody>
          <a:bodyPr/>
          <a:lstStyle/>
          <a:p>
            <a:r>
              <a:rPr lang="en-US" b="1" dirty="0">
                <a:solidFill>
                  <a:srgbClr val="B6A479"/>
                </a:solidFill>
              </a:rPr>
              <a:t>Solution 1: Chaining</a:t>
            </a:r>
          </a:p>
          <a:p>
            <a:r>
              <a:rPr lang="en-US" dirty="0"/>
              <a:t>Each space holds a “</a:t>
            </a:r>
            <a:r>
              <a:rPr lang="en-US" dirty="0">
                <a:solidFill>
                  <a:srgbClr val="4C3282"/>
                </a:solidFill>
              </a:rPr>
              <a:t>bucket</a:t>
            </a:r>
            <a:r>
              <a:rPr lang="en-US" dirty="0"/>
              <a:t>” that can store multiple values. Bucket is often implemented with a LinkedList</a:t>
            </a:r>
          </a:p>
          <a:p>
            <a:pPr marL="0" indent="0">
              <a:buNone/>
            </a:pPr>
            <a:r>
              <a:rPr lang="en-US" dirty="0"/>
              <a:t> </a:t>
            </a:r>
          </a:p>
          <a:p>
            <a:endParaRPr lang="en-US" dirty="0"/>
          </a:p>
        </p:txBody>
      </p:sp>
      <p:sp>
        <p:nvSpPr>
          <p:cNvPr id="4" name="Footer Placeholder 3">
            <a:extLst>
              <a:ext uri="{FF2B5EF4-FFF2-40B4-BE49-F238E27FC236}">
                <a16:creationId xmlns:a16="http://schemas.microsoft.com/office/drawing/2014/main" id="{B9131287-2785-4D39-B9D6-5D8DEBDB90AC}"/>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2283C981-E460-4F30-B585-C4F5D42EA883}"/>
              </a:ext>
            </a:extLst>
          </p:cNvPr>
          <p:cNvSpPr>
            <a:spLocks noGrp="1"/>
          </p:cNvSpPr>
          <p:nvPr>
            <p:ph type="sldNum" sz="quarter" idx="12"/>
          </p:nvPr>
        </p:nvSpPr>
        <p:spPr/>
        <p:txBody>
          <a:bodyPr/>
          <a:lstStyle/>
          <a:p>
            <a:fld id="{659665DE-58FC-41F4-AC58-2C90A5E00527}" type="slidenum">
              <a:rPr lang="en-US" smtClean="0"/>
              <a:t>9</a:t>
            </a:fld>
            <a:endParaRPr lang="en-US"/>
          </a:p>
        </p:txBody>
      </p:sp>
      <p:graphicFrame>
        <p:nvGraphicFramePr>
          <p:cNvPr id="6" name="Table 5">
            <a:extLst>
              <a:ext uri="{FF2B5EF4-FFF2-40B4-BE49-F238E27FC236}">
                <a16:creationId xmlns:a16="http://schemas.microsoft.com/office/drawing/2014/main" id="{FE9889DE-A159-4BD0-8E10-56D345950FDE}"/>
              </a:ext>
            </a:extLst>
          </p:cNvPr>
          <p:cNvGraphicFramePr>
            <a:graphicFrameLocks noGrp="1"/>
          </p:cNvGraphicFramePr>
          <p:nvPr/>
        </p:nvGraphicFramePr>
        <p:xfrm>
          <a:off x="674428" y="2807495"/>
          <a:ext cx="6485601" cy="3180440"/>
        </p:xfrm>
        <a:graphic>
          <a:graphicData uri="http://schemas.openxmlformats.org/drawingml/2006/table">
            <a:tbl>
              <a:tblPr firstRow="1" bandRow="1">
                <a:tableStyleId>{5C22544A-7EE6-4342-B048-85BDC9FD1C3A}</a:tableStyleId>
              </a:tblPr>
              <a:tblGrid>
                <a:gridCol w="2161867">
                  <a:extLst>
                    <a:ext uri="{9D8B030D-6E8A-4147-A177-3AD203B41FA5}">
                      <a16:colId xmlns:a16="http://schemas.microsoft.com/office/drawing/2014/main" val="1834949419"/>
                    </a:ext>
                  </a:extLst>
                </a:gridCol>
                <a:gridCol w="2161867">
                  <a:extLst>
                    <a:ext uri="{9D8B030D-6E8A-4147-A177-3AD203B41FA5}">
                      <a16:colId xmlns:a16="http://schemas.microsoft.com/office/drawing/2014/main" val="567650449"/>
                    </a:ext>
                  </a:extLst>
                </a:gridCol>
                <a:gridCol w="2161867">
                  <a:extLst>
                    <a:ext uri="{9D8B030D-6E8A-4147-A177-3AD203B41FA5}">
                      <a16:colId xmlns:a16="http://schemas.microsoft.com/office/drawing/2014/main" val="541583742"/>
                    </a:ext>
                  </a:extLst>
                </a:gridCol>
              </a:tblGrid>
              <a:tr h="318044">
                <a:tc gridSpan="2">
                  <a:txBody>
                    <a:bodyPr/>
                    <a:lstStyle/>
                    <a:p>
                      <a:pPr algn="ctr"/>
                      <a:r>
                        <a:rPr lang="en-US" sz="1400" dirty="0"/>
                        <a:t>Operation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C3282"/>
                    </a:solidFill>
                  </a:tcPr>
                </a:tc>
                <a:tc hMerge="1">
                  <a:txBody>
                    <a:bodyPr/>
                    <a:lstStyle/>
                    <a:p>
                      <a:endParaRPr lang="en-US" dirty="0"/>
                    </a:p>
                  </a:txBody>
                  <a:tcPr/>
                </a:tc>
                <a:tc>
                  <a:txBody>
                    <a:bodyPr/>
                    <a:lstStyle/>
                    <a:p>
                      <a:pPr algn="ctr"/>
                      <a:r>
                        <a:rPr lang="en-US" sz="1400" dirty="0"/>
                        <a:t>Array w/ indices as keys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C3282"/>
                    </a:solidFill>
                  </a:tcPr>
                </a:tc>
                <a:extLst>
                  <a:ext uri="{0D108BD9-81ED-4DB2-BD59-A6C34878D82A}">
                    <a16:rowId xmlns:a16="http://schemas.microsoft.com/office/drawing/2014/main" val="2253868693"/>
                  </a:ext>
                </a:extLst>
              </a:tr>
              <a:tr h="318044">
                <a:tc rowSpan="3">
                  <a:txBody>
                    <a:bodyPr/>
                    <a:lstStyle/>
                    <a:p>
                      <a:pPr algn="ctr"/>
                      <a:r>
                        <a:rPr lang="en-US" sz="1400" dirty="0"/>
                        <a:t>put(</a:t>
                      </a:r>
                      <a:r>
                        <a:rPr lang="en-US" sz="1400" dirty="0" err="1"/>
                        <a:t>key,value</a:t>
                      </a:r>
                      <a:r>
                        <a:rPr lang="en-US" sz="14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best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O(1)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6268534"/>
                  </a:ext>
                </a:extLst>
              </a:tr>
              <a:tr h="318044">
                <a:tc vMerge="1">
                  <a:txBody>
                    <a:bodyPr/>
                    <a:lstStyle/>
                    <a:p>
                      <a:endParaRPr lang="en-US" dirty="0"/>
                    </a:p>
                  </a:txBody>
                  <a:tcPr/>
                </a:tc>
                <a:tc>
                  <a:txBody>
                    <a:bodyPr/>
                    <a:lstStyle/>
                    <a:p>
                      <a:pPr algn="ctr"/>
                      <a:r>
                        <a:rPr lang="en-US" sz="1400" dirty="0"/>
                        <a:t>average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O(1 + λ)</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8786758"/>
                  </a:ext>
                </a:extLst>
              </a:tr>
              <a:tr h="318044">
                <a:tc vMerge="1">
                  <a:txBody>
                    <a:bodyPr/>
                    <a:lstStyle/>
                    <a:p>
                      <a:endParaRPr lang="en-US" dirty="0"/>
                    </a:p>
                  </a:txBody>
                  <a:tcPr/>
                </a:tc>
                <a:tc>
                  <a:txBody>
                    <a:bodyPr/>
                    <a:lstStyle/>
                    <a:p>
                      <a:pPr algn="ctr"/>
                      <a:r>
                        <a:rPr lang="en-US" sz="1400" dirty="0"/>
                        <a:t>worst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79321291"/>
                  </a:ext>
                </a:extLst>
              </a:tr>
              <a:tr h="318044">
                <a:tc rowSpan="3">
                  <a:txBody>
                    <a:bodyPr/>
                    <a:lstStyle/>
                    <a:p>
                      <a:pPr algn="ctr"/>
                      <a:r>
                        <a:rPr lang="en-US" sz="1400" dirty="0"/>
                        <a:t>get(key)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best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O(1)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5781465"/>
                  </a:ext>
                </a:extLst>
              </a:tr>
              <a:tr h="318044">
                <a:tc vMerge="1">
                  <a:txBody>
                    <a:bodyPr/>
                    <a:lstStyle/>
                    <a:p>
                      <a:pPr algn="ctr"/>
                      <a:endParaRPr lang="en-US" dirty="0"/>
                    </a:p>
                  </a:txBody>
                  <a:tcPr anchor="ctr"/>
                </a:tc>
                <a:tc>
                  <a:txBody>
                    <a:bodyPr/>
                    <a:lstStyle/>
                    <a:p>
                      <a:pPr algn="ctr"/>
                      <a:r>
                        <a:rPr lang="en-US" sz="1400" dirty="0"/>
                        <a:t>average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O(1 + λ)</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0155150"/>
                  </a:ext>
                </a:extLst>
              </a:tr>
              <a:tr h="318044">
                <a:tc vMerge="1">
                  <a:txBody>
                    <a:bodyPr/>
                    <a:lstStyle/>
                    <a:p>
                      <a:pPr algn="ctr"/>
                      <a:endParaRPr lang="en-US" dirty="0"/>
                    </a:p>
                  </a:txBody>
                  <a:tcPr anchor="ctr"/>
                </a:tc>
                <a:tc>
                  <a:txBody>
                    <a:bodyPr/>
                    <a:lstStyle/>
                    <a:p>
                      <a:pPr algn="ctr"/>
                      <a:r>
                        <a:rPr lang="en-US" sz="1400" dirty="0"/>
                        <a:t>worst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05480964"/>
                  </a:ext>
                </a:extLst>
              </a:tr>
              <a:tr h="318044">
                <a:tc rowSpan="3">
                  <a:txBody>
                    <a:bodyPr/>
                    <a:lstStyle/>
                    <a:p>
                      <a:pPr algn="ctr"/>
                      <a:r>
                        <a:rPr lang="en-US" sz="1400" dirty="0"/>
                        <a:t>remove(key)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best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O(1)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30179476"/>
                  </a:ext>
                </a:extLst>
              </a:tr>
              <a:tr h="318044">
                <a:tc vMerge="1">
                  <a:txBody>
                    <a:bodyPr/>
                    <a:lstStyle/>
                    <a:p>
                      <a:pPr algn="ctr"/>
                      <a:endParaRPr lang="en-US" dirty="0"/>
                    </a:p>
                  </a:txBody>
                  <a:tcPr anchor="ctr"/>
                </a:tc>
                <a:tc>
                  <a:txBody>
                    <a:bodyPr/>
                    <a:lstStyle/>
                    <a:p>
                      <a:pPr algn="ctr"/>
                      <a:r>
                        <a:rPr lang="en-US" sz="1400" dirty="0"/>
                        <a:t>average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O(1 + λ)</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4215040"/>
                  </a:ext>
                </a:extLst>
              </a:tr>
              <a:tr h="318044">
                <a:tc vMerge="1">
                  <a:txBody>
                    <a:bodyPr/>
                    <a:lstStyle/>
                    <a:p>
                      <a:pPr algn="ctr"/>
                      <a:endParaRPr lang="en-US" dirty="0"/>
                    </a:p>
                  </a:txBody>
                  <a:tcPr anchor="ctr"/>
                </a:tc>
                <a:tc>
                  <a:txBody>
                    <a:bodyPr/>
                    <a:lstStyle/>
                    <a:p>
                      <a:pPr algn="ctr"/>
                      <a:r>
                        <a:rPr lang="en-US" sz="1400" dirty="0"/>
                        <a:t>worst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4483199"/>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C4FAB69-203D-4C4C-9002-3AD1CFA87D7D}"/>
                  </a:ext>
                </a:extLst>
              </p:cNvPr>
              <p:cNvSpPr txBox="1"/>
              <p:nvPr/>
            </p:nvSpPr>
            <p:spPr>
              <a:xfrm>
                <a:off x="7564581" y="2979292"/>
                <a:ext cx="3380509" cy="2678938"/>
              </a:xfrm>
              <a:prstGeom prst="rect">
                <a:avLst/>
              </a:prstGeom>
              <a:noFill/>
            </p:spPr>
            <p:txBody>
              <a:bodyPr wrap="square" rtlCol="0">
                <a:spAutoFit/>
              </a:bodyPr>
              <a:lstStyle/>
              <a:p>
                <a:r>
                  <a:rPr lang="en-US" b="1" dirty="0">
                    <a:solidFill>
                      <a:srgbClr val="4C3282"/>
                    </a:solidFill>
                  </a:rPr>
                  <a:t>Average Case:</a:t>
                </a:r>
              </a:p>
              <a:p>
                <a:r>
                  <a:rPr lang="en-US" dirty="0"/>
                  <a:t>Depends on average number of elements per chain</a:t>
                </a:r>
              </a:p>
              <a:p>
                <a:endParaRPr lang="en-US" dirty="0"/>
              </a:p>
              <a:p>
                <a:r>
                  <a:rPr lang="en-US" dirty="0"/>
                  <a:t>Load Factor λ</a:t>
                </a:r>
              </a:p>
              <a:p>
                <a:r>
                  <a:rPr lang="en-US" dirty="0"/>
                  <a:t>If n is the total number of key-value pairs</a:t>
                </a:r>
              </a:p>
              <a:p>
                <a:r>
                  <a:rPr lang="en-US" dirty="0"/>
                  <a:t>Let c be the capacity of array</a:t>
                </a:r>
              </a:p>
              <a:p>
                <a:r>
                  <a:rPr lang="en-US" dirty="0"/>
                  <a:t>Load Factor λ =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𝑐</m:t>
                        </m:r>
                      </m:den>
                    </m:f>
                  </m:oMath>
                </a14:m>
                <a:endParaRPr lang="en-US" dirty="0"/>
              </a:p>
            </p:txBody>
          </p:sp>
        </mc:Choice>
        <mc:Fallback xmlns="">
          <p:sp>
            <p:nvSpPr>
              <p:cNvPr id="7" name="TextBox 6">
                <a:extLst>
                  <a:ext uri="{FF2B5EF4-FFF2-40B4-BE49-F238E27FC236}">
                    <a16:creationId xmlns:a16="http://schemas.microsoft.com/office/drawing/2014/main" id="{7C4FAB69-203D-4C4C-9002-3AD1CFA87D7D}"/>
                  </a:ext>
                </a:extLst>
              </p:cNvPr>
              <p:cNvSpPr txBox="1">
                <a:spLocks noRot="1" noChangeAspect="1" noMove="1" noResize="1" noEditPoints="1" noAdjustHandles="1" noChangeArrowheads="1" noChangeShapeType="1" noTextEdit="1"/>
              </p:cNvSpPr>
              <p:nvPr/>
            </p:nvSpPr>
            <p:spPr>
              <a:xfrm>
                <a:off x="7564581" y="2979292"/>
                <a:ext cx="3380509" cy="2678938"/>
              </a:xfrm>
              <a:prstGeom prst="rect">
                <a:avLst/>
              </a:prstGeom>
              <a:blipFill>
                <a:blip r:embed="rId3"/>
                <a:stretch>
                  <a:fillRect l="-1625" t="-1139" b="-456"/>
                </a:stretch>
              </a:blipFill>
            </p:spPr>
            <p:txBody>
              <a:bodyPr/>
              <a:lstStyle/>
              <a:p>
                <a:r>
                  <a:rPr lang="en-US">
                    <a:noFill/>
                  </a:rPr>
                  <a:t> </a:t>
                </a:r>
              </a:p>
            </p:txBody>
          </p:sp>
        </mc:Fallback>
      </mc:AlternateContent>
      <p:sp>
        <p:nvSpPr>
          <p:cNvPr id="8" name="Rectangle 7">
            <a:extLst>
              <a:ext uri="{FF2B5EF4-FFF2-40B4-BE49-F238E27FC236}">
                <a16:creationId xmlns:a16="http://schemas.microsoft.com/office/drawing/2014/main" id="{2D29046E-D2EB-4558-9BE3-1BFB644E833D}"/>
              </a:ext>
            </a:extLst>
          </p:cNvPr>
          <p:cNvSpPr/>
          <p:nvPr/>
        </p:nvSpPr>
        <p:spPr>
          <a:xfrm>
            <a:off x="7564581" y="4095205"/>
            <a:ext cx="3380509" cy="320040"/>
          </a:xfrm>
          <a:prstGeom prst="rect">
            <a:avLst/>
          </a:prstGeom>
          <a:solidFill>
            <a:schemeClr val="bg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37121F3-26D3-4DF9-8ED2-C5DEE9D86E62}"/>
              </a:ext>
            </a:extLst>
          </p:cNvPr>
          <p:cNvSpPr/>
          <p:nvPr/>
        </p:nvSpPr>
        <p:spPr>
          <a:xfrm>
            <a:off x="7564581" y="4415245"/>
            <a:ext cx="3380509" cy="1293223"/>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47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1">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33006F"/>
      </a:hlink>
      <a:folHlink>
        <a:srgbClr val="9A7B4C"/>
      </a:folHlink>
    </a:clrScheme>
    <a:fontScheme name="Kasey">
      <a:majorFont>
        <a:latin typeface="Georgia"/>
        <a:ea typeface=""/>
        <a:cs typeface=""/>
      </a:majorFont>
      <a:minorFont>
        <a:latin typeface="Segoe UI Semilight"/>
        <a:ea typeface=""/>
        <a:cs typeface=""/>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535</TotalTime>
  <Words>2552</Words>
  <Application>Microsoft Macintosh PowerPoint</Application>
  <PresentationFormat>Widescreen</PresentationFormat>
  <Paragraphs>501</Paragraphs>
  <Slides>27</Slides>
  <Notes>19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Arial</vt:lpstr>
      <vt:lpstr>Calibri</vt:lpstr>
      <vt:lpstr>Cambria Math</vt:lpstr>
      <vt:lpstr>Courier New</vt:lpstr>
      <vt:lpstr>Segoe UI</vt:lpstr>
      <vt:lpstr>Segoe UI Light</vt:lpstr>
      <vt:lpstr>Segoe UI Semibold</vt:lpstr>
      <vt:lpstr>Segoe UI Semilight</vt:lpstr>
      <vt:lpstr>Tw Cen MT</vt:lpstr>
      <vt:lpstr>Wingdings 3</vt:lpstr>
      <vt:lpstr>Integral</vt:lpstr>
      <vt:lpstr>Lecture 12: Hash Open Indexing</vt:lpstr>
      <vt:lpstr>Warm Up</vt:lpstr>
      <vt:lpstr>Administrivia</vt:lpstr>
      <vt:lpstr>Midterm Topics</vt:lpstr>
      <vt:lpstr>Can we do better?</vt:lpstr>
      <vt:lpstr>What about non integer keys?</vt:lpstr>
      <vt:lpstr>How to Hash non Integer Keys</vt:lpstr>
      <vt:lpstr>Practice</vt:lpstr>
      <vt:lpstr>Review: Handling Collisions</vt:lpstr>
      <vt:lpstr>Handling Collisions</vt:lpstr>
      <vt:lpstr>Linear Probing</vt:lpstr>
      <vt:lpstr>Linear Probing</vt:lpstr>
      <vt:lpstr>Runtime</vt:lpstr>
      <vt:lpstr>Can we do better?</vt:lpstr>
      <vt:lpstr>Quadratic Probing</vt:lpstr>
      <vt:lpstr>Secondary Clustering</vt:lpstr>
      <vt:lpstr>Probing</vt:lpstr>
      <vt:lpstr>Double Hashing</vt:lpstr>
      <vt:lpstr>Second Hash Function</vt:lpstr>
      <vt:lpstr>Resizing</vt:lpstr>
      <vt:lpstr>Separate chaining: Running Times</vt:lpstr>
      <vt:lpstr>Linear probing: Average-case insert </vt:lpstr>
      <vt:lpstr>Summary</vt:lpstr>
      <vt:lpstr>Summary</vt:lpstr>
      <vt:lpstr>Other applications of hashing</vt:lpstr>
      <vt:lpstr>Wrap Up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Kasey Champion</dc:creator>
  <cp:lastModifiedBy>Zachary Chun</cp:lastModifiedBy>
  <cp:revision>26</cp:revision>
  <cp:lastPrinted>2019-04-26T18:43:42Z</cp:lastPrinted>
  <dcterms:created xsi:type="dcterms:W3CDTF">2018-03-22T00:41:11Z</dcterms:created>
  <dcterms:modified xsi:type="dcterms:W3CDTF">2019-04-26T18:53:13Z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kaseyc@microsoft.com</vt:lpwstr>
  </property>
  <property fmtid="{D5CDD505-2E9C-101B-9397-08002B2CF9AE}" pid="5" name="MSIP_Label_f42aa342-8706-4288-bd11-ebb85995028c_SetDate">
    <vt:lpwstr>2018-03-22T00:48:15.4212377Z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