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412" r:id="rId3"/>
    <p:sldId id="415" r:id="rId4"/>
    <p:sldId id="372" r:id="rId5"/>
    <p:sldId id="414" r:id="rId6"/>
    <p:sldId id="259" r:id="rId7"/>
    <p:sldId id="413" r:id="rId8"/>
    <p:sldId id="257" r:id="rId9"/>
    <p:sldId id="260" r:id="rId10"/>
    <p:sldId id="261" r:id="rId11"/>
    <p:sldId id="262" r:id="rId12"/>
    <p:sldId id="263" r:id="rId13"/>
    <p:sldId id="271" r:id="rId14"/>
    <p:sldId id="417" r:id="rId15"/>
    <p:sldId id="266" r:id="rId16"/>
    <p:sldId id="393" r:id="rId17"/>
    <p:sldId id="392" r:id="rId18"/>
    <p:sldId id="264" r:id="rId19"/>
    <p:sldId id="272" r:id="rId20"/>
    <p:sldId id="265" r:id="rId21"/>
    <p:sldId id="267" r:id="rId22"/>
    <p:sldId id="268" r:id="rId23"/>
    <p:sldId id="273" r:id="rId24"/>
    <p:sldId id="270" r:id="rId25"/>
    <p:sldId id="41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96AB5-7C19-7F47-A886-3D8044C0F4D1}" v="160" dt="2019-01-30T15:20:12.3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06" autoAdjust="0"/>
    <p:restoredTop sz="94660"/>
  </p:normalViewPr>
  <p:slideViewPr>
    <p:cSldViewPr snapToGrid="0">
      <p:cViewPr varScale="1">
        <p:scale>
          <a:sx n="93" d="100"/>
          <a:sy n="93" d="100"/>
        </p:scale>
        <p:origin x="416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67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0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19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9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45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41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40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28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0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3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7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50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93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24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69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6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4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4/26/19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4/26/19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computing/computer-science/cryptography/modarithmetic/a/what-is-modular-arithmeti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11: Introduction to Hash 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A926D-201F-4966-9C26-86FF80EA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Can we do this for any integer?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BFD8D-4670-4ABA-8E7D-34F679C92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1" y="1463857"/>
            <a:ext cx="6074942" cy="4845504"/>
          </a:xfrm>
        </p:spPr>
        <p:txBody>
          <a:bodyPr/>
          <a:lstStyle/>
          <a:p>
            <a:r>
              <a:rPr lang="en-US" b="1" dirty="0">
                <a:solidFill>
                  <a:srgbClr val="B6A479"/>
                </a:solidFill>
              </a:rPr>
              <a:t>Idea 1:</a:t>
            </a:r>
          </a:p>
          <a:p>
            <a:r>
              <a:rPr lang="en-US" dirty="0"/>
              <a:t>Create a GIANT array with every possible integer as an index</a:t>
            </a:r>
          </a:p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Can we allocate an array big enough?</a:t>
            </a:r>
          </a:p>
          <a:p>
            <a:pPr lvl="1"/>
            <a:r>
              <a:rPr lang="en-US" dirty="0"/>
              <a:t>Super wasteful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B6A479"/>
                </a:solidFill>
              </a:rPr>
              <a:t>Idea 2:</a:t>
            </a:r>
          </a:p>
          <a:p>
            <a:r>
              <a:rPr lang="en-US" dirty="0"/>
              <a:t>Create a smaller array, but create a way to translate given integer keys into available indices</a:t>
            </a:r>
          </a:p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How can we pick a good translation?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F33C3-50C3-4745-852C-0FE676B7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FE397-ECEF-44F8-A9FD-EC0B6D22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D6F7E-B25A-D24B-A77B-7F7CD0B6C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010" y="1398986"/>
            <a:ext cx="3734903" cy="2380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A6BC16-687A-754E-AAEE-D584EE64B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010" y="4277566"/>
            <a:ext cx="3637735" cy="238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9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BD5B-47E3-4DAA-B620-8093D01C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>
                <a:solidFill>
                  <a:srgbClr val="4C3282"/>
                </a:solidFill>
              </a:rPr>
              <a:t>Integer remainder with % “mod”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3096B-2FEC-48D7-BDEF-345D1D0CC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290763" algn="l"/>
                <a:tab pos="4799013" algn="l"/>
              </a:tabLst>
            </a:pPr>
            <a:r>
              <a:rPr lang="en-US" altLang="en-US" sz="2000" dirty="0"/>
              <a:t>The </a:t>
            </a:r>
            <a:r>
              <a:rPr lang="en-US" altLang="en-US" sz="2000" dirty="0">
                <a:latin typeface="Courier New" panose="02070309020205020404" pitchFamily="49" charset="0"/>
              </a:rPr>
              <a:t>%</a:t>
            </a:r>
            <a:r>
              <a:rPr lang="en-US" altLang="en-US" sz="2000" dirty="0"/>
              <a:t> operator computes the remainder from integer division.</a:t>
            </a:r>
          </a:p>
          <a:p>
            <a:pPr marL="128016" lvl="1" indent="0">
              <a:buNone/>
              <a:tabLst>
                <a:tab pos="2290763" algn="l"/>
                <a:tab pos="4799013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14 % 4 </a:t>
            </a:r>
            <a:r>
              <a:rPr lang="en-US" altLang="en-US" dirty="0"/>
              <a:t>is  </a:t>
            </a:r>
            <a:r>
              <a:rPr lang="en-US" altLang="en-US" dirty="0">
                <a:latin typeface="Courier New" panose="02070309020205020404" pitchFamily="49" charset="0"/>
              </a:rPr>
              <a:t>2</a:t>
            </a:r>
            <a:br>
              <a:rPr lang="en-US" altLang="en-US" sz="700" dirty="0">
                <a:latin typeface="Courier New" panose="02070309020205020404" pitchFamily="49" charset="0"/>
              </a:rPr>
            </a:br>
            <a:r>
              <a:rPr lang="en-US" altLang="en-US" sz="700" dirty="0">
                <a:latin typeface="Courier New" panose="02070309020205020404" pitchFamily="49" charset="0"/>
              </a:rPr>
              <a:t> </a:t>
            </a:r>
            <a:br>
              <a:rPr lang="en-US" altLang="en-US" sz="700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  </a:t>
            </a:r>
            <a:r>
              <a:rPr lang="en-US" altLang="en-US" u="sng" dirty="0">
                <a:latin typeface="Courier New" panose="02070309020205020404" pitchFamily="49" charset="0"/>
              </a:rPr>
              <a:t>   3</a:t>
            </a:r>
            <a:r>
              <a:rPr lang="en-US" altLang="en-US" dirty="0">
                <a:latin typeface="Courier New" panose="02070309020205020404" pitchFamily="49" charset="0"/>
              </a:rPr>
              <a:t>                </a:t>
            </a:r>
            <a:r>
              <a:rPr lang="en-US" altLang="en-US" u="sng" dirty="0">
                <a:latin typeface="Courier New" panose="02070309020205020404" pitchFamily="49" charset="0"/>
              </a:rPr>
              <a:t>   43</a:t>
            </a:r>
            <a:br>
              <a:rPr lang="en-US" altLang="en-US" u="sng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4 ) 14              5 ) 218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    </a:t>
            </a:r>
            <a:r>
              <a:rPr lang="en-US" altLang="en-US" u="sng" dirty="0">
                <a:latin typeface="Courier New" panose="02070309020205020404" pitchFamily="49" charset="0"/>
              </a:rPr>
              <a:t>12</a:t>
            </a:r>
            <a:r>
              <a:rPr lang="en-US" altLang="en-US" dirty="0">
                <a:latin typeface="Courier New" panose="02070309020205020404" pitchFamily="49" charset="0"/>
              </a:rPr>
              <a:t>                  </a:t>
            </a:r>
            <a:r>
              <a:rPr lang="en-US" altLang="en-US" u="sng" dirty="0">
                <a:latin typeface="Courier New" panose="02070309020205020404" pitchFamily="49" charset="0"/>
              </a:rPr>
              <a:t>20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     </a:t>
            </a:r>
            <a:r>
              <a:rPr lang="en-US" altLang="en-US" b="1" dirty="0">
                <a:latin typeface="Courier New" panose="02070309020205020404" pitchFamily="49" charset="0"/>
              </a:rPr>
              <a:t>2</a:t>
            </a:r>
            <a:r>
              <a:rPr lang="en-US" altLang="en-US" dirty="0">
                <a:latin typeface="Courier New" panose="02070309020205020404" pitchFamily="49" charset="0"/>
              </a:rPr>
              <a:t>                   18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                         </a:t>
            </a:r>
            <a:r>
              <a:rPr lang="en-US" altLang="en-US" u="sng" dirty="0">
                <a:latin typeface="Courier New" panose="02070309020205020404" pitchFamily="49" charset="0"/>
              </a:rPr>
              <a:t>15</a:t>
            </a:r>
            <a:br>
              <a:rPr lang="en-US" altLang="en-US" u="sng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                           </a:t>
            </a:r>
            <a:r>
              <a:rPr lang="en-US" altLang="en-US" b="1" dirty="0">
                <a:latin typeface="Courier New" panose="02070309020205020404" pitchFamily="49" charset="0"/>
              </a:rPr>
              <a:t>3</a:t>
            </a:r>
            <a:endParaRPr lang="en-US" altLang="en-US" sz="800" dirty="0"/>
          </a:p>
          <a:p>
            <a:pPr>
              <a:lnSpc>
                <a:spcPct val="110000"/>
              </a:lnSpc>
              <a:tabLst>
                <a:tab pos="2290763" algn="l"/>
                <a:tab pos="4799013" algn="l"/>
              </a:tabLst>
            </a:pPr>
            <a:r>
              <a:rPr lang="en-US" altLang="en-US" dirty="0"/>
              <a:t>Applications of </a:t>
            </a:r>
            <a:r>
              <a:rPr lang="en-US" altLang="en-US" dirty="0">
                <a:latin typeface="Courier New" panose="02070309020205020404" pitchFamily="49" charset="0"/>
              </a:rPr>
              <a:t>%</a:t>
            </a:r>
            <a:r>
              <a:rPr lang="en-US" altLang="en-US" dirty="0"/>
              <a:t> operator:</a:t>
            </a:r>
          </a:p>
          <a:p>
            <a:pPr lvl="1">
              <a:lnSpc>
                <a:spcPct val="110000"/>
              </a:lnSpc>
              <a:tabLst>
                <a:tab pos="2290763" algn="l"/>
                <a:tab pos="4799013" algn="l"/>
              </a:tabLst>
            </a:pPr>
            <a:r>
              <a:rPr lang="en-US" altLang="en-US" dirty="0"/>
              <a:t>Obtain last digit of a number:</a:t>
            </a:r>
            <a:r>
              <a:rPr lang="en-US" altLang="en-US" i="1" dirty="0"/>
              <a:t> </a:t>
            </a:r>
            <a:r>
              <a:rPr lang="en-US" altLang="en-US" dirty="0">
                <a:latin typeface="Courier New" panose="02070309020205020404" pitchFamily="49" charset="0"/>
              </a:rPr>
              <a:t>230857 % 10</a:t>
            </a:r>
            <a:r>
              <a:rPr lang="en-US" altLang="en-US" dirty="0"/>
              <a:t> is </a:t>
            </a:r>
            <a:r>
              <a:rPr lang="en-US" altLang="en-US" dirty="0">
                <a:latin typeface="Courier New" panose="02070309020205020404" pitchFamily="49" charset="0"/>
              </a:rPr>
              <a:t>7</a:t>
            </a:r>
          </a:p>
          <a:p>
            <a:pPr lvl="1">
              <a:lnSpc>
                <a:spcPct val="110000"/>
              </a:lnSpc>
              <a:tabLst>
                <a:tab pos="2290763" algn="l"/>
                <a:tab pos="4799013" algn="l"/>
              </a:tabLst>
            </a:pPr>
            <a:r>
              <a:rPr lang="en-US" altLang="en-US" dirty="0"/>
              <a:t>See whether a number is odd: </a:t>
            </a:r>
            <a:r>
              <a:rPr lang="en-US" altLang="en-US" dirty="0">
                <a:latin typeface="Courier New" panose="02070309020205020404" pitchFamily="49" charset="0"/>
              </a:rPr>
              <a:t>7 % 2</a:t>
            </a:r>
            <a:r>
              <a:rPr lang="en-US" altLang="en-US" dirty="0"/>
              <a:t> is </a:t>
            </a:r>
            <a:r>
              <a:rPr lang="en-US" altLang="en-US" dirty="0">
                <a:latin typeface="Courier New" panose="02070309020205020404" pitchFamily="49" charset="0"/>
              </a:rPr>
              <a:t>1</a:t>
            </a:r>
            <a:r>
              <a:rPr lang="en-US" altLang="en-US" dirty="0"/>
              <a:t>,  </a:t>
            </a:r>
            <a:r>
              <a:rPr lang="en-US" altLang="en-US" dirty="0">
                <a:latin typeface="Courier New" panose="02070309020205020404" pitchFamily="49" charset="0"/>
              </a:rPr>
              <a:t>42 % 2</a:t>
            </a:r>
            <a:r>
              <a:rPr lang="en-US" altLang="en-US" dirty="0"/>
              <a:t> is </a:t>
            </a:r>
            <a:r>
              <a:rPr lang="en-US" altLang="en-US" dirty="0">
                <a:latin typeface="Courier New" panose="02070309020205020404" pitchFamily="49" charset="0"/>
              </a:rPr>
              <a:t>0</a:t>
            </a:r>
          </a:p>
          <a:p>
            <a:pPr lvl="1">
              <a:lnSpc>
                <a:spcPct val="110000"/>
              </a:lnSpc>
              <a:tabLst>
                <a:tab pos="2290763" algn="l"/>
                <a:tab pos="4799013" algn="l"/>
              </a:tabLst>
            </a:pPr>
            <a:r>
              <a:rPr lang="en-US" altLang="en-US" dirty="0"/>
              <a:t>Limit integers to specific range: </a:t>
            </a:r>
            <a:r>
              <a:rPr lang="en-US" altLang="en-US" dirty="0">
                <a:latin typeface="Courier New" panose="02070309020205020404" pitchFamily="49" charset="0"/>
              </a:rPr>
              <a:t>8 % 12 </a:t>
            </a:r>
            <a:r>
              <a:rPr lang="en-US" altLang="en-US" dirty="0"/>
              <a:t>is </a:t>
            </a:r>
            <a:r>
              <a:rPr lang="en-US" altLang="en-US" dirty="0">
                <a:latin typeface="Courier New" panose="02070309020205020404" pitchFamily="49" charset="0"/>
              </a:rPr>
              <a:t>8</a:t>
            </a:r>
            <a:r>
              <a:rPr lang="en-US" altLang="en-US" dirty="0"/>
              <a:t>, </a:t>
            </a:r>
            <a:r>
              <a:rPr lang="en-US" altLang="en-US" dirty="0">
                <a:latin typeface="Courier New" panose="02070309020205020404" pitchFamily="49" charset="0"/>
              </a:rPr>
              <a:t>18 % 12 </a:t>
            </a:r>
            <a:r>
              <a:rPr lang="en-US" altLang="en-US" dirty="0"/>
              <a:t>is </a:t>
            </a:r>
            <a:r>
              <a:rPr lang="en-US" altLang="en-US" dirty="0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1B099-D192-47D9-8E1B-EF06203C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142 SP 18 – Brett Wortzman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57F6C-03E6-47B7-BCFC-63A40D2C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62B4D9-35A4-4F03-9280-4485A96F74A4}"/>
              </a:ext>
            </a:extLst>
          </p:cNvPr>
          <p:cNvSpPr/>
          <p:nvPr/>
        </p:nvSpPr>
        <p:spPr>
          <a:xfrm>
            <a:off x="3662891" y="1753585"/>
            <a:ext cx="169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Courier New" panose="02070309020205020404" pitchFamily="49" charset="0"/>
              </a:rPr>
              <a:t>218 % 5 </a:t>
            </a:r>
            <a:r>
              <a:rPr lang="en-US" altLang="en-US" dirty="0"/>
              <a:t>is  </a:t>
            </a:r>
            <a:r>
              <a:rPr lang="en-US" altLang="en-US" dirty="0">
                <a:latin typeface="Courier New" panose="02070309020205020404" pitchFamily="49" charset="0"/>
              </a:rPr>
              <a:t>3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BCCDEE-609C-DD44-803D-6A3810E0C960}"/>
              </a:ext>
            </a:extLst>
          </p:cNvPr>
          <p:cNvSpPr/>
          <p:nvPr/>
        </p:nvSpPr>
        <p:spPr>
          <a:xfrm>
            <a:off x="429502" y="6213250"/>
            <a:ext cx="12103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For more review/practice, check out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err="1">
                <a:hlinkClick r:id="rId3"/>
              </a:rPr>
              <a:t>www.khanacademy.org</a:t>
            </a:r>
            <a:r>
              <a:rPr lang="en-US" sz="1400" dirty="0">
                <a:hlinkClick r:id="rId3"/>
              </a:rPr>
              <a:t>/computing/computer-science/cryptography/</a:t>
            </a:r>
            <a:r>
              <a:rPr lang="en-US" sz="1400" dirty="0" err="1">
                <a:hlinkClick r:id="rId3"/>
              </a:rPr>
              <a:t>modarithmetic</a:t>
            </a:r>
            <a:r>
              <a:rPr lang="en-US" sz="1400" dirty="0">
                <a:hlinkClick r:id="rId3"/>
              </a:rPr>
              <a:t>/a/what-is-modular-arithmetic</a:t>
            </a:r>
            <a:endParaRPr lang="en-US" sz="1400" dirty="0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A6D15354-374B-4843-B5EA-669775F4C778}"/>
              </a:ext>
            </a:extLst>
          </p:cNvPr>
          <p:cNvSpPr/>
          <p:nvPr/>
        </p:nvSpPr>
        <p:spPr>
          <a:xfrm>
            <a:off x="6733309" y="5019142"/>
            <a:ext cx="1413164" cy="349134"/>
          </a:xfrm>
          <a:prstGeom prst="lef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E75B3-5D43-3243-98D1-1B6F40EA766B}"/>
              </a:ext>
            </a:extLst>
          </p:cNvPr>
          <p:cNvSpPr txBox="1"/>
          <p:nvPr/>
        </p:nvSpPr>
        <p:spPr>
          <a:xfrm>
            <a:off x="8146473" y="4778210"/>
            <a:ext cx="329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Limit keys to indices within array</a:t>
            </a:r>
          </a:p>
        </p:txBody>
      </p:sp>
    </p:spTree>
    <p:extLst>
      <p:ext uri="{BB962C8B-B14F-4D97-AF65-F5344CB8AC3E}">
        <p14:creationId xmlns:p14="http://schemas.microsoft.com/office/powerpoint/2010/main" val="251393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FB3-3EFE-41A9-BAAC-E7AACB5B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First Hash Function: % table size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E8F372-322D-4A9E-B4EE-228FD511D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260709"/>
              </p:ext>
            </p:extLst>
          </p:nvPr>
        </p:nvGraphicFramePr>
        <p:xfrm>
          <a:off x="1342825" y="1512346"/>
          <a:ext cx="9120133" cy="132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03">
                  <a:extLst>
                    <a:ext uri="{9D8B030D-6E8A-4147-A177-3AD203B41FA5}">
                      <a16:colId xmlns:a16="http://schemas.microsoft.com/office/drawing/2014/main" val="121165718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423067597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458140727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599932406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940880356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288671970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4260191458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2227390682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130129428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865511510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890471166"/>
                    </a:ext>
                  </a:extLst>
                </a:gridCol>
              </a:tblGrid>
              <a:tr h="6932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B6A479"/>
                          </a:solidFill>
                        </a:rPr>
                        <a:t>indices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061894"/>
                  </a:ext>
                </a:extLst>
              </a:tr>
              <a:tr h="6292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C3282"/>
                          </a:solidFill>
                        </a:rPr>
                        <a:t>elements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8142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77EE8-0030-45C5-9CB7-AC9A80EB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1241D-B3DD-4A34-A464-09E0D93C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5B7B6-FEEE-4D88-A4C7-ED1496E27AF7}"/>
              </a:ext>
            </a:extLst>
          </p:cNvPr>
          <p:cNvSpPr txBox="1"/>
          <p:nvPr/>
        </p:nvSpPr>
        <p:spPr>
          <a:xfrm>
            <a:off x="775855" y="3574473"/>
            <a:ext cx="2252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put(0, “foo”);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put(5, “bar”);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put(11, “biz”)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put(18, “bop”);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67611-AD34-4460-BAC7-829788B11B03}"/>
              </a:ext>
            </a:extLst>
          </p:cNvPr>
          <p:cNvSpPr txBox="1"/>
          <p:nvPr/>
        </p:nvSpPr>
        <p:spPr>
          <a:xfrm>
            <a:off x="2154438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“foo”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384A6-6E93-44FD-AD5B-1BACBEDC6EDC}"/>
              </a:ext>
            </a:extLst>
          </p:cNvPr>
          <p:cNvSpPr txBox="1"/>
          <p:nvPr/>
        </p:nvSpPr>
        <p:spPr>
          <a:xfrm>
            <a:off x="2925786" y="359173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0 % 10 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E8AA69-F7F5-4A22-A6A6-E327DB8077C9}"/>
              </a:ext>
            </a:extLst>
          </p:cNvPr>
          <p:cNvSpPr txBox="1"/>
          <p:nvPr/>
        </p:nvSpPr>
        <p:spPr>
          <a:xfrm>
            <a:off x="2925786" y="388267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5 % 10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F2BA5-3D7E-45AC-91BF-3FA5CD324EEB}"/>
              </a:ext>
            </a:extLst>
          </p:cNvPr>
          <p:cNvSpPr txBox="1"/>
          <p:nvPr/>
        </p:nvSpPr>
        <p:spPr>
          <a:xfrm>
            <a:off x="2925786" y="413752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11 % 10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43581-BEE4-4234-9582-21331F0940EE}"/>
              </a:ext>
            </a:extLst>
          </p:cNvPr>
          <p:cNvSpPr txBox="1"/>
          <p:nvPr/>
        </p:nvSpPr>
        <p:spPr>
          <a:xfrm>
            <a:off x="2925786" y="440999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18 % 10 = 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AF548-1F17-49B8-9511-D574BE63D0A3}"/>
              </a:ext>
            </a:extLst>
          </p:cNvPr>
          <p:cNvSpPr txBox="1"/>
          <p:nvPr/>
        </p:nvSpPr>
        <p:spPr>
          <a:xfrm>
            <a:off x="8798349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“bop”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A5F4F6-49C1-4D11-BC79-B138D0D5703B}"/>
              </a:ext>
            </a:extLst>
          </p:cNvPr>
          <p:cNvSpPr txBox="1"/>
          <p:nvPr/>
        </p:nvSpPr>
        <p:spPr>
          <a:xfrm>
            <a:off x="6295432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“bar”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DBAA69-FE2A-4EC9-9C39-793E4193AEC3}"/>
              </a:ext>
            </a:extLst>
          </p:cNvPr>
          <p:cNvSpPr txBox="1"/>
          <p:nvPr/>
        </p:nvSpPr>
        <p:spPr>
          <a:xfrm>
            <a:off x="2968613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“biz”</a:t>
            </a:r>
          </a:p>
        </p:txBody>
      </p:sp>
    </p:spTree>
    <p:extLst>
      <p:ext uri="{BB962C8B-B14F-4D97-AF65-F5344CB8AC3E}">
        <p14:creationId xmlns:p14="http://schemas.microsoft.com/office/powerpoint/2010/main" val="176693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981D-905B-415B-AC1D-DF0A021E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Implement First Hash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55E6F-BEDF-4EB2-830D-99A0064F3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 get(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key)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this.ensureIndexNotNull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[key].value;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put(int key,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value)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= value;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remove(int key)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(key)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this.entureIndexNotNull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[key] = null;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getKey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value) {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value %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this.data.length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A8624-9D5B-4E7E-BDAD-9503B11D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C9E0F-5FA1-45C2-8C95-DD27CA4E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CC7E70-F15C-CE46-9DD2-217C763779EA}"/>
              </a:ext>
            </a:extLst>
          </p:cNvPr>
          <p:cNvGrpSpPr/>
          <p:nvPr/>
        </p:nvGrpSpPr>
        <p:grpSpPr>
          <a:xfrm>
            <a:off x="7813963" y="1463857"/>
            <a:ext cx="3802798" cy="3398826"/>
            <a:chOff x="-248860" y="1530095"/>
            <a:chExt cx="3802798" cy="33988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83A506-581A-2C44-8331-1B9AFC8C688D}"/>
                </a:ext>
              </a:extLst>
            </p:cNvPr>
            <p:cNvSpPr/>
            <p:nvPr/>
          </p:nvSpPr>
          <p:spPr>
            <a:xfrm>
              <a:off x="-248858" y="2061557"/>
              <a:ext cx="3802796" cy="28673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700950-3195-194A-B396-DD206D142C1D}"/>
                </a:ext>
              </a:extLst>
            </p:cNvPr>
            <p:cNvSpPr/>
            <p:nvPr/>
          </p:nvSpPr>
          <p:spPr>
            <a:xfrm>
              <a:off x="-248859" y="1530095"/>
              <a:ext cx="3802796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SimpleHashMap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&lt;Integer&gt;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D39EFD-FEA5-8348-8C4A-E6E4B271E0F1}"/>
                </a:ext>
              </a:extLst>
            </p:cNvPr>
            <p:cNvSpPr txBox="1"/>
            <p:nvPr/>
          </p:nvSpPr>
          <p:spPr>
            <a:xfrm>
              <a:off x="-155859" y="2867915"/>
              <a:ext cx="370979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put item at result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get item at result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return data[result] == null </a:t>
              </a:r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mod key by table size, nullify element at result 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168DE8-D9E1-864C-B19A-FB2111D0DA35}"/>
                </a:ext>
              </a:extLst>
            </p:cNvPr>
            <p:cNvSpPr txBox="1"/>
            <p:nvPr/>
          </p:nvSpPr>
          <p:spPr>
            <a:xfrm>
              <a:off x="-248860" y="206155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195085-4677-D548-A91C-6B85D87BEF93}"/>
                </a:ext>
              </a:extLst>
            </p:cNvPr>
            <p:cNvSpPr txBox="1"/>
            <p:nvPr/>
          </p:nvSpPr>
          <p:spPr>
            <a:xfrm>
              <a:off x="-155859" y="2677325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FA48F4-CD80-1D45-AB59-E878DF8D43ED}"/>
                </a:ext>
              </a:extLst>
            </p:cNvPr>
            <p:cNvSpPr txBox="1"/>
            <p:nvPr/>
          </p:nvSpPr>
          <p:spPr>
            <a:xfrm>
              <a:off x="-155477" y="2279104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5870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FB3-3EFE-41A9-BAAC-E7AACB5B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First Hash Function: % table size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9E8F372-322D-4A9E-B4EE-228FD511D45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42825" y="1512346"/>
          <a:ext cx="9120133" cy="132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103">
                  <a:extLst>
                    <a:ext uri="{9D8B030D-6E8A-4147-A177-3AD203B41FA5}">
                      <a16:colId xmlns:a16="http://schemas.microsoft.com/office/drawing/2014/main" val="121165718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4230675971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458140727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599932406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940880356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288671970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4260191458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2227390682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130129428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3865511510"/>
                    </a:ext>
                  </a:extLst>
                </a:gridCol>
                <a:gridCol w="829103">
                  <a:extLst>
                    <a:ext uri="{9D8B030D-6E8A-4147-A177-3AD203B41FA5}">
                      <a16:colId xmlns:a16="http://schemas.microsoft.com/office/drawing/2014/main" val="1890471166"/>
                    </a:ext>
                  </a:extLst>
                </a:gridCol>
              </a:tblGrid>
              <a:tr h="6932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B6A479"/>
                          </a:solidFill>
                        </a:rPr>
                        <a:t>indices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061894"/>
                  </a:ext>
                </a:extLst>
              </a:tr>
              <a:tr h="6292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4C3282"/>
                          </a:solidFill>
                        </a:rPr>
                        <a:t>elements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C328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8142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77EE8-0030-45C5-9CB7-AC9A80EB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1241D-B3DD-4A34-A464-09E0D93C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5B7B6-FEEE-4D88-A4C7-ED1496E27AF7}"/>
              </a:ext>
            </a:extLst>
          </p:cNvPr>
          <p:cNvSpPr txBox="1"/>
          <p:nvPr/>
        </p:nvSpPr>
        <p:spPr>
          <a:xfrm>
            <a:off x="775855" y="3574473"/>
            <a:ext cx="22525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put(0, “foo”);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put(5, “bar”);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put(11, “biz”)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put(18, “bop”);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put(20, “poo”);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8500F2A-4FD1-4352-82E1-8F89C63290D7}"/>
              </a:ext>
            </a:extLst>
          </p:cNvPr>
          <p:cNvSpPr/>
          <p:nvPr/>
        </p:nvSpPr>
        <p:spPr>
          <a:xfrm>
            <a:off x="4770421" y="4755536"/>
            <a:ext cx="1889760" cy="205047"/>
          </a:xfrm>
          <a:prstGeom prst="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1BF6B-10B0-4E01-998D-14FBB4D0EC12}"/>
              </a:ext>
            </a:extLst>
          </p:cNvPr>
          <p:cNvSpPr txBox="1"/>
          <p:nvPr/>
        </p:nvSpPr>
        <p:spPr>
          <a:xfrm>
            <a:off x="6732410" y="467339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Collision!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67611-AD34-4460-BAC7-829788B11B03}"/>
              </a:ext>
            </a:extLst>
          </p:cNvPr>
          <p:cNvSpPr txBox="1"/>
          <p:nvPr/>
        </p:nvSpPr>
        <p:spPr>
          <a:xfrm>
            <a:off x="2154438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“foo”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384A6-6E93-44FD-AD5B-1BACBEDC6EDC}"/>
              </a:ext>
            </a:extLst>
          </p:cNvPr>
          <p:cNvSpPr txBox="1"/>
          <p:nvPr/>
        </p:nvSpPr>
        <p:spPr>
          <a:xfrm>
            <a:off x="2925786" y="359173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0 % 10 =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E8AA69-F7F5-4A22-A6A6-E327DB8077C9}"/>
              </a:ext>
            </a:extLst>
          </p:cNvPr>
          <p:cNvSpPr txBox="1"/>
          <p:nvPr/>
        </p:nvSpPr>
        <p:spPr>
          <a:xfrm>
            <a:off x="2925786" y="3882678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5 % 10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4F2BA5-3D7E-45AC-91BF-3FA5CD324EEB}"/>
              </a:ext>
            </a:extLst>
          </p:cNvPr>
          <p:cNvSpPr txBox="1"/>
          <p:nvPr/>
        </p:nvSpPr>
        <p:spPr>
          <a:xfrm>
            <a:off x="2925786" y="413752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11 % 10 =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43581-BEE4-4234-9582-21331F0940EE}"/>
              </a:ext>
            </a:extLst>
          </p:cNvPr>
          <p:cNvSpPr txBox="1"/>
          <p:nvPr/>
        </p:nvSpPr>
        <p:spPr>
          <a:xfrm>
            <a:off x="2925786" y="4409997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18 % 10 =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621B84-0D0F-49E1-A42C-CF6F3735099D}"/>
              </a:ext>
            </a:extLst>
          </p:cNvPr>
          <p:cNvSpPr txBox="1"/>
          <p:nvPr/>
        </p:nvSpPr>
        <p:spPr>
          <a:xfrm>
            <a:off x="2925786" y="4683318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20 % 10 =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AF548-1F17-49B8-9511-D574BE63D0A3}"/>
              </a:ext>
            </a:extLst>
          </p:cNvPr>
          <p:cNvSpPr txBox="1"/>
          <p:nvPr/>
        </p:nvSpPr>
        <p:spPr>
          <a:xfrm>
            <a:off x="8798349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“bop”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A5F4F6-49C1-4D11-BC79-B138D0D5703B}"/>
              </a:ext>
            </a:extLst>
          </p:cNvPr>
          <p:cNvSpPr txBox="1"/>
          <p:nvPr/>
        </p:nvSpPr>
        <p:spPr>
          <a:xfrm>
            <a:off x="6295432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“bar”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DBAA69-FE2A-4EC9-9C39-793E4193AEC3}"/>
              </a:ext>
            </a:extLst>
          </p:cNvPr>
          <p:cNvSpPr txBox="1"/>
          <p:nvPr/>
        </p:nvSpPr>
        <p:spPr>
          <a:xfrm>
            <a:off x="2968613" y="233646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“biz”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331E8F-B314-4AD9-BF24-F024B195E0FF}"/>
              </a:ext>
            </a:extLst>
          </p:cNvPr>
          <p:cNvSpPr txBox="1"/>
          <p:nvPr/>
        </p:nvSpPr>
        <p:spPr>
          <a:xfrm>
            <a:off x="2193624" y="2340476"/>
            <a:ext cx="8018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80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72D1-C47F-45D6-833A-C93AFE0B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Hash Obsession: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3D17-09AB-45E6-8212-BFB1F53CA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multiple keys translate to the same location of the array</a:t>
            </a:r>
          </a:p>
          <a:p>
            <a:endParaRPr lang="en-US" sz="2800" b="1" dirty="0">
              <a:solidFill>
                <a:srgbClr val="4C3282"/>
              </a:solidFill>
            </a:endParaRPr>
          </a:p>
          <a:p>
            <a:r>
              <a:rPr lang="en-US" sz="2800" b="1" dirty="0">
                <a:solidFill>
                  <a:srgbClr val="4C3282"/>
                </a:solidFill>
              </a:rPr>
              <a:t>The fewer the collisions, the better the runtime!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583CC-D263-41DA-9EA9-AA978175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703B3-7AD9-4F79-8BCD-1D22602C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16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1BBE-2E66-3C46-BBED-111C11DE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896133" cy="590415"/>
          </a:xfrm>
        </p:spPr>
        <p:txBody>
          <a:bodyPr/>
          <a:lstStyle/>
          <a:p>
            <a:r>
              <a:rPr lang="en-US" dirty="0"/>
              <a:t>Strategies to handle hash collision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A6F7FC-3711-7C48-933E-A4AA3B16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B8082-E3AF-FE4C-9B4D-BDDDF4983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C6F18-4EB6-6549-90A7-6C4F70338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3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ECEBE4-D6E6-D44F-BA99-2FD231324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multiple strategies. In this class, we’ll cover the following three:</a:t>
            </a:r>
          </a:p>
          <a:p>
            <a:endParaRPr lang="en-US" dirty="0"/>
          </a:p>
          <a:p>
            <a:r>
              <a:rPr lang="en-US" dirty="0"/>
              <a:t>1. Separate chaining</a:t>
            </a:r>
          </a:p>
          <a:p>
            <a:r>
              <a:rPr lang="en-US" dirty="0"/>
              <a:t>2. Open addressing</a:t>
            </a:r>
          </a:p>
          <a:p>
            <a:pPr lvl="1"/>
            <a:r>
              <a:rPr lang="en-US" dirty="0"/>
              <a:t>Linear probing</a:t>
            </a:r>
          </a:p>
          <a:p>
            <a:pPr lvl="1"/>
            <a:r>
              <a:rPr lang="en-US" dirty="0"/>
              <a:t>Quadratic probing</a:t>
            </a:r>
          </a:p>
          <a:p>
            <a:r>
              <a:rPr lang="en-US" dirty="0"/>
              <a:t>3. Double hashing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6A4F6B-5DAD-7842-B27E-47326804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handle hash collision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2523C-C4BD-104C-A50C-886F0F7C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 </a:t>
            </a:r>
            <a:r>
              <a:rPr lang="mr-IN"/>
              <a:t>–</a:t>
            </a:r>
            <a:r>
              <a:rPr lang="en-US"/>
              <a:t> Shri mare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2D3F1-A3E2-E24A-A275-EAFAD84E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48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1095-F92F-4AFE-915E-088363F2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Handling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ED5BF-027C-4EBD-A1D5-7A13454DC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773211" cy="4845504"/>
          </a:xfrm>
        </p:spPr>
        <p:txBody>
          <a:bodyPr/>
          <a:lstStyle/>
          <a:p>
            <a:r>
              <a:rPr lang="en-US" b="1" dirty="0">
                <a:solidFill>
                  <a:srgbClr val="B6A479"/>
                </a:solidFill>
              </a:rPr>
              <a:t>Solution 1: Chaining</a:t>
            </a:r>
          </a:p>
          <a:p>
            <a:r>
              <a:rPr lang="en-US" dirty="0"/>
              <a:t>Each space holds a “</a:t>
            </a:r>
            <a:r>
              <a:rPr lang="en-US" dirty="0">
                <a:solidFill>
                  <a:srgbClr val="4C3282"/>
                </a:solidFill>
              </a:rPr>
              <a:t>bucket</a:t>
            </a:r>
            <a:r>
              <a:rPr lang="en-US" dirty="0"/>
              <a:t>” that can store multiple values. Bucket is often implemented with a LinkedList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31287-2785-4D39-B9D6-5D8DEBDB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3C981-E460-4F30-B585-C4F5D42E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9889DE-A159-4BD0-8E10-56D345950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137054"/>
              </p:ext>
            </p:extLst>
          </p:nvPr>
        </p:nvGraphicFramePr>
        <p:xfrm>
          <a:off x="575239" y="2962358"/>
          <a:ext cx="6485601" cy="31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867">
                  <a:extLst>
                    <a:ext uri="{9D8B030D-6E8A-4147-A177-3AD203B41FA5}">
                      <a16:colId xmlns:a16="http://schemas.microsoft.com/office/drawing/2014/main" val="1834949419"/>
                    </a:ext>
                  </a:extLst>
                </a:gridCol>
                <a:gridCol w="2161867">
                  <a:extLst>
                    <a:ext uri="{9D8B030D-6E8A-4147-A177-3AD203B41FA5}">
                      <a16:colId xmlns:a16="http://schemas.microsoft.com/office/drawing/2014/main" val="567650449"/>
                    </a:ext>
                  </a:extLst>
                </a:gridCol>
                <a:gridCol w="2161867">
                  <a:extLst>
                    <a:ext uri="{9D8B030D-6E8A-4147-A177-3AD203B41FA5}">
                      <a16:colId xmlns:a16="http://schemas.microsoft.com/office/drawing/2014/main" val="541583742"/>
                    </a:ext>
                  </a:extLst>
                </a:gridCol>
              </a:tblGrid>
              <a:tr h="3180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Array w/ indices as keys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68693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put(</a:t>
                      </a:r>
                      <a:r>
                        <a:rPr lang="en-US" sz="1400" dirty="0" err="1"/>
                        <a:t>key,value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268534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786758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321291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get(key)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781465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15515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480964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remove(key)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179476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21504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4831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FAB69-203D-4C4C-9002-3AD1CFA87D7D}"/>
                  </a:ext>
                </a:extLst>
              </p:cNvPr>
              <p:cNvSpPr txBox="1"/>
              <p:nvPr/>
            </p:nvSpPr>
            <p:spPr>
              <a:xfrm>
                <a:off x="7348451" y="3661210"/>
                <a:ext cx="3380509" cy="267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Average Case:</a:t>
                </a:r>
              </a:p>
              <a:p>
                <a:r>
                  <a:rPr lang="en-US" dirty="0"/>
                  <a:t>Depends on average number of elements per chain</a:t>
                </a:r>
              </a:p>
              <a:p>
                <a:endParaRPr lang="en-US" dirty="0"/>
              </a:p>
              <a:p>
                <a:r>
                  <a:rPr lang="en-US" dirty="0"/>
                  <a:t>Load Factor λ</a:t>
                </a:r>
              </a:p>
              <a:p>
                <a:r>
                  <a:rPr lang="en-US" dirty="0"/>
                  <a:t>If n is the total number of key-value pairs</a:t>
                </a:r>
              </a:p>
              <a:p>
                <a:r>
                  <a:rPr lang="en-US" dirty="0"/>
                  <a:t>Let c be the capacity of array</a:t>
                </a:r>
              </a:p>
              <a:p>
                <a:r>
                  <a:rPr lang="en-US" dirty="0"/>
                  <a:t>Load Factor λ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FAB69-203D-4C4C-9002-3AD1CFA87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451" y="3661210"/>
                <a:ext cx="3380509" cy="2678938"/>
              </a:xfrm>
              <a:prstGeom prst="rect">
                <a:avLst/>
              </a:prstGeom>
              <a:blipFill>
                <a:blip r:embed="rId3"/>
                <a:stretch>
                  <a:fillRect l="-1498" t="-948" b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D29046E-D2EB-4558-9BE3-1BFB644E833D}"/>
              </a:ext>
            </a:extLst>
          </p:cNvPr>
          <p:cNvSpPr/>
          <p:nvPr/>
        </p:nvSpPr>
        <p:spPr>
          <a:xfrm>
            <a:off x="7348451" y="4743873"/>
            <a:ext cx="3380509" cy="32004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7121F3-26D3-4DF9-8ED2-C5DEE9D86E62}"/>
              </a:ext>
            </a:extLst>
          </p:cNvPr>
          <p:cNvSpPr/>
          <p:nvPr/>
        </p:nvSpPr>
        <p:spPr>
          <a:xfrm>
            <a:off x="7348451" y="5063913"/>
            <a:ext cx="3380509" cy="12932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C021D-61D9-C541-943A-5AB68C1AB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840" y="90652"/>
            <a:ext cx="3581635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B5C8-EF84-45AB-9591-0A3F4008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F356-376F-4341-B62A-223EB2098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0580440" cy="4845504"/>
          </a:xfrm>
        </p:spPr>
        <p:txBody>
          <a:bodyPr/>
          <a:lstStyle/>
          <a:p>
            <a:r>
              <a:rPr lang="en-US" dirty="0"/>
              <a:t>Consider an </a:t>
            </a:r>
            <a:r>
              <a:rPr lang="en-US" dirty="0" err="1"/>
              <a:t>IntegerDictionary</a:t>
            </a:r>
            <a:r>
              <a:rPr lang="en-US" dirty="0"/>
              <a:t> using separate chaining with an internal capacity of 10. Assume our buckets are implemented using a LinkedList where we append new key-value pairs to the end.</a:t>
            </a:r>
          </a:p>
          <a:p>
            <a:r>
              <a:rPr lang="en-US" dirty="0"/>
              <a:t>Now, suppose we insert the following key-value pairs. What does the dictionary internally look like?</a:t>
            </a:r>
          </a:p>
          <a:p>
            <a:r>
              <a:rPr lang="en-US" dirty="0"/>
              <a:t>(1, a) (5,b) (11,a) (7,d) (12,e) (17,f) (1,g) (25,h)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34067-AD9B-4852-A432-73A8AAD7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</a:t>
            </a:r>
            <a:r>
              <a:rPr lang="en-US" dirty="0" err="1"/>
              <a:t>wi</a:t>
            </a:r>
            <a:r>
              <a:rPr lang="en-US" dirty="0"/>
              <a:t> 18 – Michael Lee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23B1B-B2DB-4666-A673-9B6D8E4D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226078"/>
              </p:ext>
            </p:extLst>
          </p:nvPr>
        </p:nvGraphicFramePr>
        <p:xfrm>
          <a:off x="389478" y="3937639"/>
          <a:ext cx="11373020" cy="1226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6131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97F2A3-11FB-47E5-B22D-75164D6D36D4}"/>
              </a:ext>
            </a:extLst>
          </p:cNvPr>
          <p:cNvSpPr txBox="1"/>
          <p:nvPr/>
        </p:nvSpPr>
        <p:spPr>
          <a:xfrm>
            <a:off x="1675552" y="5293281"/>
            <a:ext cx="829073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(1, 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6276741" y="5278472"/>
            <a:ext cx="829073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(5, 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D6B673-176D-4A4B-91BC-F92CEA43D979}"/>
              </a:ext>
            </a:extLst>
          </p:cNvPr>
          <p:cNvSpPr txBox="1"/>
          <p:nvPr/>
        </p:nvSpPr>
        <p:spPr>
          <a:xfrm>
            <a:off x="1620057" y="5812180"/>
            <a:ext cx="936475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(11, 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8426188" y="5815133"/>
            <a:ext cx="936475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(17, f)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1683503" y="5300291"/>
            <a:ext cx="829073" cy="307777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(1, 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2731376" y="5274977"/>
            <a:ext cx="936475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(12, 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8479890" y="5285329"/>
            <a:ext cx="829073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(7, 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31534E-47CF-4AE3-A15B-C99F8ED8DB94}"/>
              </a:ext>
            </a:extLst>
          </p:cNvPr>
          <p:cNvSpPr txBox="1"/>
          <p:nvPr/>
        </p:nvSpPr>
        <p:spPr>
          <a:xfrm>
            <a:off x="6223039" y="5831102"/>
            <a:ext cx="936475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(25, h)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C050D7-D016-4681-BC21-D6CA42FB9607}"/>
              </a:ext>
            </a:extLst>
          </p:cNvPr>
          <p:cNvCxnSpPr/>
          <p:nvPr/>
        </p:nvCxnSpPr>
        <p:spPr>
          <a:xfrm>
            <a:off x="6709233" y="5599138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FD853A-76E8-43C9-891D-75F724A69A94}"/>
              </a:ext>
            </a:extLst>
          </p:cNvPr>
          <p:cNvCxnSpPr/>
          <p:nvPr/>
        </p:nvCxnSpPr>
        <p:spPr>
          <a:xfrm>
            <a:off x="8899188" y="5593105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CE6375-0AE6-40F3-AC25-86807D9124EE}"/>
              </a:ext>
            </a:extLst>
          </p:cNvPr>
          <p:cNvCxnSpPr/>
          <p:nvPr/>
        </p:nvCxnSpPr>
        <p:spPr>
          <a:xfrm>
            <a:off x="2098039" y="5601057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DDEC35-9BCD-46FF-8BE3-EF6BCF05A718}"/>
              </a:ext>
            </a:extLst>
          </p:cNvPr>
          <p:cNvCxnSpPr/>
          <p:nvPr/>
        </p:nvCxnSpPr>
        <p:spPr>
          <a:xfrm>
            <a:off x="2110245" y="5054387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17B8A3-C07C-47D0-93FC-4D371C072D07}"/>
              </a:ext>
            </a:extLst>
          </p:cNvPr>
          <p:cNvCxnSpPr/>
          <p:nvPr/>
        </p:nvCxnSpPr>
        <p:spPr>
          <a:xfrm>
            <a:off x="6709233" y="5039579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855855A-7B80-4FCB-9D60-6A018797DD5C}"/>
              </a:ext>
            </a:extLst>
          </p:cNvPr>
          <p:cNvCxnSpPr/>
          <p:nvPr/>
        </p:nvCxnSpPr>
        <p:spPr>
          <a:xfrm>
            <a:off x="8911628" y="5041261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DE18E7-4109-4CE2-A857-202C0D5AB6F9}"/>
              </a:ext>
            </a:extLst>
          </p:cNvPr>
          <p:cNvCxnSpPr/>
          <p:nvPr/>
        </p:nvCxnSpPr>
        <p:spPr>
          <a:xfrm>
            <a:off x="3236026" y="5029228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53FFD11-7B49-D745-B090-092813EBCA7B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106707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3230A-C873-854B-91BF-3642B5F0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18DEB9-3A0E-1245-93BF-CF5930A51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49C7F-A552-B64E-AD17-34F3EFB0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0BF14-F430-0340-BA00-F819329E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88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4E6B-C24B-47E9-9D2D-3DB4596C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91D25-4F3F-4698-AEB0-BDE6542D8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rgbClr val="B6A479"/>
                </a:solidFill>
              </a:rPr>
              <a:t>Idea 1: </a:t>
            </a:r>
            <a:r>
              <a:rPr lang="en-US" sz="2800" b="1" dirty="0">
                <a:solidFill>
                  <a:srgbClr val="4C3282"/>
                </a:solidFill>
              </a:rPr>
              <a:t>Take in better keys</a:t>
            </a:r>
          </a:p>
          <a:p>
            <a:pPr lvl="1"/>
            <a:r>
              <a:rPr lang="en-US" sz="2400" dirty="0"/>
              <a:t>Can’t do anything about that right now</a:t>
            </a:r>
          </a:p>
          <a:p>
            <a:endParaRPr lang="en-US" sz="2800" b="1" dirty="0">
              <a:solidFill>
                <a:srgbClr val="4C3282"/>
              </a:solidFill>
            </a:endParaRPr>
          </a:p>
          <a:p>
            <a:r>
              <a:rPr lang="en-US" sz="2800" b="1" dirty="0">
                <a:solidFill>
                  <a:srgbClr val="B6A479"/>
                </a:solidFill>
              </a:rPr>
              <a:t>Idea 2: </a:t>
            </a:r>
            <a:r>
              <a:rPr lang="en-US" sz="2800" b="1" dirty="0">
                <a:solidFill>
                  <a:srgbClr val="4C3282"/>
                </a:solidFill>
              </a:rPr>
              <a:t>Optimize the bucket</a:t>
            </a:r>
          </a:p>
          <a:p>
            <a:pPr lvl="1"/>
            <a:r>
              <a:rPr lang="en-US" sz="2400" dirty="0"/>
              <a:t>Use an AVL tree instead of a Linked List</a:t>
            </a:r>
          </a:p>
          <a:p>
            <a:pPr lvl="1"/>
            <a:r>
              <a:rPr lang="en-US" sz="2400" dirty="0"/>
              <a:t>Java starts off as a linked list then converts to AVL tree when collisions get large</a:t>
            </a:r>
          </a:p>
          <a:p>
            <a:pPr lvl="1"/>
            <a:endParaRPr lang="en-US" sz="2400" dirty="0"/>
          </a:p>
          <a:p>
            <a:r>
              <a:rPr lang="en-US" sz="2800" b="1" dirty="0">
                <a:solidFill>
                  <a:srgbClr val="B6A479"/>
                </a:solidFill>
              </a:rPr>
              <a:t>Idea 3: </a:t>
            </a:r>
            <a:r>
              <a:rPr lang="en-US" sz="2800" b="1" dirty="0">
                <a:solidFill>
                  <a:srgbClr val="4C3282"/>
                </a:solidFill>
              </a:rPr>
              <a:t>Modify the array’s internal capacity</a:t>
            </a:r>
          </a:p>
          <a:p>
            <a:pPr lvl="1"/>
            <a:r>
              <a:rPr lang="en-US" sz="2400" dirty="0"/>
              <a:t>When load factor gets too high, resize array</a:t>
            </a:r>
          </a:p>
          <a:p>
            <a:pPr lvl="2"/>
            <a:r>
              <a:rPr lang="en-US" sz="1800" dirty="0"/>
              <a:t>Double size of array</a:t>
            </a:r>
          </a:p>
          <a:p>
            <a:pPr lvl="2"/>
            <a:r>
              <a:rPr lang="en-US" sz="1800" dirty="0"/>
              <a:t>Increase array size to next prime number that’s roughly double the array size</a:t>
            </a:r>
          </a:p>
          <a:p>
            <a:pPr lvl="3"/>
            <a:r>
              <a:rPr lang="en-US" sz="1800" dirty="0"/>
              <a:t>Prime numbers reduce collisions when using % because of divisors</a:t>
            </a:r>
          </a:p>
          <a:p>
            <a:pPr lvl="2"/>
            <a:r>
              <a:rPr lang="en-US" sz="1800" dirty="0"/>
              <a:t>Resize when λ ≈ 1.0</a:t>
            </a:r>
          </a:p>
          <a:p>
            <a:pPr lvl="2"/>
            <a:r>
              <a:rPr lang="en-US" sz="1800" dirty="0"/>
              <a:t>When you resize, you have to rehash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A7148-B2D8-45DF-AA63-F5EDC7726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F4E74-FA03-44FB-9FF4-A0CCFAD6E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95246-A7D7-4A35-82DA-1A4D11A45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What about non integer keys?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101F-F01C-446D-86B9-F0483CF09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Hash Function</a:t>
            </a:r>
          </a:p>
          <a:p>
            <a:r>
              <a:rPr lang="en-US" dirty="0"/>
              <a:t>An algorithm that maps a given key to an integer representing the index in the array for where to store the associated value </a:t>
            </a:r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Goals</a:t>
            </a:r>
          </a:p>
          <a:p>
            <a:r>
              <a:rPr lang="en-US" dirty="0"/>
              <a:t>Avoid collisions</a:t>
            </a:r>
          </a:p>
          <a:p>
            <a:pPr lvl="1"/>
            <a:r>
              <a:rPr lang="en-US" dirty="0"/>
              <a:t>The more collisions, the further we move away from O(1)</a:t>
            </a:r>
          </a:p>
          <a:p>
            <a:pPr lvl="1"/>
            <a:r>
              <a:rPr lang="en-US" dirty="0"/>
              <a:t>Produce a wide range of indices </a:t>
            </a:r>
          </a:p>
          <a:p>
            <a:r>
              <a:rPr lang="en-US" dirty="0"/>
              <a:t>Uniform distribution of outputs</a:t>
            </a:r>
          </a:p>
          <a:p>
            <a:pPr lvl="1"/>
            <a:r>
              <a:rPr lang="en-US" dirty="0"/>
              <a:t>Optimize for memory usage</a:t>
            </a:r>
          </a:p>
          <a:p>
            <a:r>
              <a:rPr lang="en-US" dirty="0"/>
              <a:t>Low computational costs</a:t>
            </a:r>
          </a:p>
          <a:p>
            <a:pPr lvl="1"/>
            <a:r>
              <a:rPr lang="en-US" dirty="0"/>
              <a:t>Hash function is called every time we want to interact with the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F4748-F3B5-4C60-9DA8-4B995D49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8382A-5FD4-4EEA-BEE9-4FA5D475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A4D57B-B445-4B9C-95CD-665513223CED}"/>
              </a:ext>
            </a:extLst>
          </p:cNvPr>
          <p:cNvSpPr/>
          <p:nvPr/>
        </p:nvSpPr>
        <p:spPr>
          <a:xfrm>
            <a:off x="654330" y="1405074"/>
            <a:ext cx="11027339" cy="430257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12DA00-72A4-41B6-9B70-F87C2C589270}"/>
              </a:ext>
            </a:extLst>
          </p:cNvPr>
          <p:cNvSpPr/>
          <p:nvPr/>
        </p:nvSpPr>
        <p:spPr>
          <a:xfrm>
            <a:off x="654330" y="1835332"/>
            <a:ext cx="11027340" cy="94052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2C87D-2C36-415B-94C4-87CF5538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How to Hash non Integer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79BF9-80D5-4B86-B23A-B4C286BC6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 fontScale="92500" lnSpcReduction="20000"/>
          </a:bodyPr>
          <a:lstStyle/>
          <a:p>
            <a:r>
              <a:rPr lang="en-US" sz="1700" dirty="0">
                <a:solidFill>
                  <a:srgbClr val="B6A479"/>
                </a:solidFill>
              </a:rPr>
              <a:t>Implementation 1: Simple aspect of values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input) {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700" dirty="0">
                <a:solidFill>
                  <a:srgbClr val="B6A479"/>
                </a:solidFill>
              </a:rPr>
              <a:t>Implementation 2: More aspects of value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input) {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int output = 0;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for(char c : input) {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 += (int)c;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output;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700" dirty="0">
                <a:solidFill>
                  <a:srgbClr val="B6A479"/>
                </a:solidFill>
              </a:rPr>
              <a:t>Implementation 3: Multiple aspects of value + math!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input) {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int output = 1;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(char c : input) {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nextPrime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getNextPrime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 *=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Math.pow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nextPrime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(int)c);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Math.pow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nextPrime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2AF2E-B898-4B8D-A53A-74DAAC2AE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F253E-11E0-4797-BF34-DFB706B16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E33F97-93BF-4F13-BCCF-DB901C3C5DC3}"/>
              </a:ext>
            </a:extLst>
          </p:cNvPr>
          <p:cNvSpPr txBox="1"/>
          <p:nvPr/>
        </p:nvSpPr>
        <p:spPr>
          <a:xfrm>
            <a:off x="5715301" y="1551710"/>
            <a:ext cx="2331729" cy="64633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Pro: </a:t>
            </a:r>
            <a:r>
              <a:rPr lang="en-US" dirty="0"/>
              <a:t>super fast O(1)</a:t>
            </a:r>
          </a:p>
          <a:p>
            <a:r>
              <a:rPr lang="en-US" b="1" dirty="0">
                <a:solidFill>
                  <a:srgbClr val="B6A479"/>
                </a:solidFill>
              </a:rPr>
              <a:t>Con: </a:t>
            </a:r>
            <a:r>
              <a:rPr lang="en-US" dirty="0"/>
              <a:t>lots of collisions!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0E22A2-0182-432E-8153-3AF3862E71D1}"/>
              </a:ext>
            </a:extLst>
          </p:cNvPr>
          <p:cNvSpPr txBox="1"/>
          <p:nvPr/>
        </p:nvSpPr>
        <p:spPr>
          <a:xfrm>
            <a:off x="5715300" y="3116270"/>
            <a:ext cx="2194832" cy="64633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Pro: </a:t>
            </a:r>
            <a:r>
              <a:rPr lang="en-US" dirty="0"/>
              <a:t>fast O(n)</a:t>
            </a:r>
          </a:p>
          <a:p>
            <a:r>
              <a:rPr lang="en-US" b="1" dirty="0">
                <a:solidFill>
                  <a:srgbClr val="B6A479"/>
                </a:solidFill>
              </a:rPr>
              <a:t>Con: </a:t>
            </a:r>
            <a:r>
              <a:rPr lang="en-US" dirty="0"/>
              <a:t>some collisions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3D7AB3-F449-4ACE-BE47-533B0D88403B}"/>
              </a:ext>
            </a:extLst>
          </p:cNvPr>
          <p:cNvSpPr txBox="1"/>
          <p:nvPr/>
        </p:nvSpPr>
        <p:spPr>
          <a:xfrm>
            <a:off x="6464415" y="4633301"/>
            <a:ext cx="2891433" cy="64633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Pro: </a:t>
            </a:r>
            <a:r>
              <a:rPr lang="en-US" dirty="0"/>
              <a:t>few collisions</a:t>
            </a:r>
          </a:p>
          <a:p>
            <a:r>
              <a:rPr lang="en-US" b="1" dirty="0">
                <a:solidFill>
                  <a:srgbClr val="B6A479"/>
                </a:solidFill>
              </a:rPr>
              <a:t>Con: </a:t>
            </a:r>
            <a:r>
              <a:rPr lang="en-US" dirty="0"/>
              <a:t>slow, gigantic integers</a:t>
            </a:r>
          </a:p>
        </p:txBody>
      </p:sp>
    </p:spTree>
    <p:extLst>
      <p:ext uri="{BB962C8B-B14F-4D97-AF65-F5344CB8AC3E}">
        <p14:creationId xmlns:p14="http://schemas.microsoft.com/office/powerpoint/2010/main" val="218621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B5C8-EF84-45AB-9591-0A3F4008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7F356-376F-4341-B62A-223EB2098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Consider a </a:t>
            </a:r>
            <a:r>
              <a:rPr lang="en-US" dirty="0" err="1"/>
              <a:t>StringDictionary</a:t>
            </a:r>
            <a:r>
              <a:rPr lang="en-US" dirty="0"/>
              <a:t> using separate chaining with an internal capacity of 10. Assume our buckets are implemented using a LinkedList. Use the following hash function: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input) {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%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r>
              <a:rPr lang="en-US" dirty="0"/>
              <a:t>Now, insert the following key-value pairs. What does the dictionary internally look like?</a:t>
            </a:r>
          </a:p>
          <a:p>
            <a:r>
              <a:rPr lang="en-US" dirty="0"/>
              <a:t>(“a”, 1) (“ab”, 2) (“c”, 3) (“</a:t>
            </a:r>
            <a:r>
              <a:rPr lang="en-US" dirty="0" err="1"/>
              <a:t>abc</a:t>
            </a:r>
            <a:r>
              <a:rPr lang="en-US" dirty="0"/>
              <a:t>”, 4) (“</a:t>
            </a:r>
            <a:r>
              <a:rPr lang="en-US" dirty="0" err="1"/>
              <a:t>abcd</a:t>
            </a:r>
            <a:r>
              <a:rPr lang="en-US" dirty="0"/>
              <a:t>”, 5) (“</a:t>
            </a:r>
            <a:r>
              <a:rPr lang="en-US" dirty="0" err="1"/>
              <a:t>abcdabcd</a:t>
            </a:r>
            <a:r>
              <a:rPr lang="en-US" dirty="0"/>
              <a:t>”, 6) (“five”, 7) (“hello world”, 8)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34067-AD9B-4852-A432-73A8AAD7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3583" y="6492801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23B1B-B2DB-4666-A673-9B6D8E4D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9952" y="6492801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FC0E76-3306-484F-A9B4-013B9F5D7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92115"/>
              </p:ext>
            </p:extLst>
          </p:nvPr>
        </p:nvGraphicFramePr>
        <p:xfrm>
          <a:off x="409490" y="4531392"/>
          <a:ext cx="11373020" cy="978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02">
                  <a:extLst>
                    <a:ext uri="{9D8B030D-6E8A-4147-A177-3AD203B41FA5}">
                      <a16:colId xmlns:a16="http://schemas.microsoft.com/office/drawing/2014/main" val="3769295320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644634343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2951774315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429210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95766230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836056416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534965319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1092921457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60494531"/>
                    </a:ext>
                  </a:extLst>
                </a:gridCol>
                <a:gridCol w="1137302">
                  <a:extLst>
                    <a:ext uri="{9D8B030D-6E8A-4147-A177-3AD203B41FA5}">
                      <a16:colId xmlns:a16="http://schemas.microsoft.com/office/drawing/2014/main" val="3208114356"/>
                    </a:ext>
                  </a:extLst>
                </a:gridCol>
              </a:tblGrid>
              <a:tr h="2858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285991"/>
                  </a:ext>
                </a:extLst>
              </a:tr>
              <a:tr h="613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19599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297F2A3-11FB-47E5-B22D-75164D6D36D4}"/>
              </a:ext>
            </a:extLst>
          </p:cNvPr>
          <p:cNvSpPr txBox="1"/>
          <p:nvPr/>
        </p:nvSpPr>
        <p:spPr>
          <a:xfrm>
            <a:off x="1763958" y="5071464"/>
            <a:ext cx="656655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(“a”, 1)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3B1E1-888C-43B2-8726-64EBF60776F9}"/>
              </a:ext>
            </a:extLst>
          </p:cNvPr>
          <p:cNvSpPr txBox="1"/>
          <p:nvPr/>
        </p:nvSpPr>
        <p:spPr>
          <a:xfrm>
            <a:off x="5068882" y="5074872"/>
            <a:ext cx="970843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</a:t>
            </a:r>
            <a:r>
              <a:rPr lang="en-US" sz="1400" dirty="0" err="1"/>
              <a:t>abcd</a:t>
            </a:r>
            <a:r>
              <a:rPr lang="en-US" sz="1400" dirty="0"/>
              <a:t>”, 5)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D6B673-176D-4A4B-91BC-F92CEA43D979}"/>
              </a:ext>
            </a:extLst>
          </p:cNvPr>
          <p:cNvSpPr txBox="1"/>
          <p:nvPr/>
        </p:nvSpPr>
        <p:spPr>
          <a:xfrm>
            <a:off x="1756007" y="5621895"/>
            <a:ext cx="664606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(“c”, 3)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0F1593-DBD7-464F-829F-06885ECB8931}"/>
              </a:ext>
            </a:extLst>
          </p:cNvPr>
          <p:cNvSpPr txBox="1"/>
          <p:nvPr/>
        </p:nvSpPr>
        <p:spPr>
          <a:xfrm>
            <a:off x="5068882" y="6125246"/>
            <a:ext cx="859210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(“five”, 7)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AED5A1-7512-44C9-A538-665B877318B0}"/>
              </a:ext>
            </a:extLst>
          </p:cNvPr>
          <p:cNvSpPr txBox="1"/>
          <p:nvPr/>
        </p:nvSpPr>
        <p:spPr>
          <a:xfrm>
            <a:off x="3936979" y="5077434"/>
            <a:ext cx="871457" cy="307777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</a:t>
            </a:r>
            <a:r>
              <a:rPr lang="en-US" sz="1400" dirty="0" err="1"/>
              <a:t>abc</a:t>
            </a:r>
            <a:r>
              <a:rPr lang="en-US" sz="1400" dirty="0"/>
              <a:t>”, 4)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D29CF2-8709-4CDA-A192-AFAE67DDE395}"/>
              </a:ext>
            </a:extLst>
          </p:cNvPr>
          <p:cNvSpPr txBox="1"/>
          <p:nvPr/>
        </p:nvSpPr>
        <p:spPr>
          <a:xfrm>
            <a:off x="2883324" y="5071464"/>
            <a:ext cx="786497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(“ab”, 2)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0BFF65-1231-4EC2-8918-FA5835B43BE6}"/>
              </a:ext>
            </a:extLst>
          </p:cNvPr>
          <p:cNvSpPr txBox="1"/>
          <p:nvPr/>
        </p:nvSpPr>
        <p:spPr>
          <a:xfrm>
            <a:off x="1372433" y="6151496"/>
            <a:ext cx="1449628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(“hello world”, 8)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31534E-47CF-4AE3-A15B-C99F8ED8DB94}"/>
              </a:ext>
            </a:extLst>
          </p:cNvPr>
          <p:cNvSpPr txBox="1"/>
          <p:nvPr/>
        </p:nvSpPr>
        <p:spPr>
          <a:xfrm>
            <a:off x="4866766" y="5602050"/>
            <a:ext cx="1347548" cy="30777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(“</a:t>
            </a:r>
            <a:r>
              <a:rPr lang="en-US" sz="1400" dirty="0" err="1"/>
              <a:t>abcdabcd</a:t>
            </a:r>
            <a:r>
              <a:rPr lang="en-US" sz="1400" dirty="0"/>
              <a:t>”, 6)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C050D7-D016-4681-BC21-D6CA42FB9607}"/>
              </a:ext>
            </a:extLst>
          </p:cNvPr>
          <p:cNvCxnSpPr/>
          <p:nvPr/>
        </p:nvCxnSpPr>
        <p:spPr>
          <a:xfrm>
            <a:off x="5540540" y="5382975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FD853A-76E8-43C9-891D-75F724A69A94}"/>
              </a:ext>
            </a:extLst>
          </p:cNvPr>
          <p:cNvCxnSpPr/>
          <p:nvPr/>
        </p:nvCxnSpPr>
        <p:spPr>
          <a:xfrm>
            <a:off x="5541882" y="5903218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CE6375-0AE6-40F3-AC25-86807D9124EE}"/>
              </a:ext>
            </a:extLst>
          </p:cNvPr>
          <p:cNvCxnSpPr/>
          <p:nvPr/>
        </p:nvCxnSpPr>
        <p:spPr>
          <a:xfrm>
            <a:off x="2118410" y="5410772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882480-A05D-4BF3-AE16-E28890805DA3}"/>
              </a:ext>
            </a:extLst>
          </p:cNvPr>
          <p:cNvCxnSpPr/>
          <p:nvPr/>
        </p:nvCxnSpPr>
        <p:spPr>
          <a:xfrm>
            <a:off x="2123371" y="5932421"/>
            <a:ext cx="0" cy="21907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CB49EF8-7416-CB46-9DAA-3E255C1088DD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</p:spTree>
    <p:extLst>
      <p:ext uri="{BB962C8B-B14F-4D97-AF65-F5344CB8AC3E}">
        <p14:creationId xmlns:p14="http://schemas.microsoft.com/office/powerpoint/2010/main" val="10217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EA21-4826-4FC2-B244-3A175553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and Hash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4A898-BBBA-4FFB-8EC5-7A403C36F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class includes default functionality:</a:t>
            </a:r>
          </a:p>
          <a:p>
            <a:pPr lvl="1"/>
            <a:r>
              <a:rPr lang="en-US" dirty="0"/>
              <a:t>equals</a:t>
            </a:r>
          </a:p>
          <a:p>
            <a:pPr lvl="1"/>
            <a:r>
              <a:rPr lang="en-US" dirty="0" err="1"/>
              <a:t>hashCode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If you want to implement your own </a:t>
            </a:r>
            <a:r>
              <a:rPr lang="en-US" dirty="0" err="1"/>
              <a:t>hashCode</a:t>
            </a:r>
            <a:r>
              <a:rPr lang="en-US" dirty="0"/>
              <a:t> you MUST:</a:t>
            </a:r>
          </a:p>
          <a:p>
            <a:pPr lvl="1"/>
            <a:r>
              <a:rPr lang="en-US" dirty="0"/>
              <a:t>Override BOTH </a:t>
            </a:r>
            <a:r>
              <a:rPr lang="en-US" dirty="0" err="1"/>
              <a:t>hashCode</a:t>
            </a:r>
            <a:r>
              <a:rPr lang="en-US" dirty="0"/>
              <a:t>() and equals()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a.equals</a:t>
            </a:r>
            <a:r>
              <a:rPr lang="en-US" dirty="0"/>
              <a:t>(b) is true then </a:t>
            </a:r>
            <a:r>
              <a:rPr lang="en-US" dirty="0" err="1"/>
              <a:t>a.hashCode</a:t>
            </a:r>
            <a:r>
              <a:rPr lang="en-US" dirty="0"/>
              <a:t>() == </a:t>
            </a:r>
            <a:r>
              <a:rPr lang="en-US" dirty="0" err="1"/>
              <a:t>b.hashCode</a:t>
            </a:r>
            <a:r>
              <a:rPr lang="en-US" dirty="0"/>
              <a:t>() MUST also be true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01B2E-E652-4351-A048-AFEE740F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C597F-7B6D-4522-B279-12AE894C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96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56EE34-4F1F-F24F-BDBA-537968DE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9AF948-9C98-3341-ADAE-71B659758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5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E4D7D-DBB0-974E-959F-76230317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B07EF-2609-C542-AF8F-B862D89A1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3B543-EDD2-154C-9FC8-87F30D8D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9796D-F609-334E-9223-3D584D08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0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2A073-F69A-624C-9BD2-712DD115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B849E2-7DD4-394C-A0DC-73BC138B8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17EBE-A6AE-8947-A0F5-5206A8F6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81B262-6353-2E45-BFE5-D8AD1FF2A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6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466D-15F7-E049-946C-30024792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Dictionaries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D817F-4C06-224B-8D68-D719C412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589B2-89B9-8D44-84E2-46DA8557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B61E67-7CDB-6B48-8566-B5E0370A92D8}"/>
              </a:ext>
            </a:extLst>
          </p:cNvPr>
          <p:cNvGrpSpPr/>
          <p:nvPr/>
        </p:nvGrpSpPr>
        <p:grpSpPr>
          <a:xfrm>
            <a:off x="648841" y="1427566"/>
            <a:ext cx="2320363" cy="3313705"/>
            <a:chOff x="908857" y="1530095"/>
            <a:chExt cx="2320363" cy="33137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CBEEE3-8AFE-D440-BA6C-82C143336931}"/>
                </a:ext>
              </a:extLst>
            </p:cNvPr>
            <p:cNvSpPr/>
            <p:nvPr/>
          </p:nvSpPr>
          <p:spPr>
            <a:xfrm>
              <a:off x="908857" y="2061556"/>
              <a:ext cx="2320363" cy="278224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458886-4AEC-6348-B428-4D1F36235AC9}"/>
                </a:ext>
              </a:extLst>
            </p:cNvPr>
            <p:cNvSpPr/>
            <p:nvPr/>
          </p:nvSpPr>
          <p:spPr>
            <a:xfrm>
              <a:off x="908858" y="1530095"/>
              <a:ext cx="2320362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Dictionary ADT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0813F0-E7D7-5C47-97C6-E524B20B6C47}"/>
                </a:ext>
              </a:extLst>
            </p:cNvPr>
            <p:cNvSpPr txBox="1"/>
            <p:nvPr/>
          </p:nvSpPr>
          <p:spPr>
            <a:xfrm>
              <a:off x="1076296" y="2988919"/>
              <a:ext cx="21529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put(key, 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collection indexed with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associated with key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containsKey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if key already in use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remove(key)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remove item and associated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count of items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49D3AF-6A24-4A4F-B17B-1BD1A36096B2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CCA43B-71C6-6442-AF34-230FFCCF5658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E8D80A-F37E-6547-AE6F-95270BF0C121}"/>
                </a:ext>
              </a:extLst>
            </p:cNvPr>
            <p:cNvSpPr txBox="1"/>
            <p:nvPr/>
          </p:nvSpPr>
          <p:spPr>
            <a:xfrm>
              <a:off x="1076295" y="2335727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items &amp; keys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CBD59C-080A-4740-9991-034D86A9BC5B}"/>
              </a:ext>
            </a:extLst>
          </p:cNvPr>
          <p:cNvGrpSpPr/>
          <p:nvPr/>
        </p:nvGrpSpPr>
        <p:grpSpPr>
          <a:xfrm>
            <a:off x="3205521" y="1427566"/>
            <a:ext cx="2657434" cy="4620556"/>
            <a:chOff x="908859" y="1530095"/>
            <a:chExt cx="2657434" cy="46205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95F5DA9-0338-0443-AC27-F1D023659ED0}"/>
                </a:ext>
              </a:extLst>
            </p:cNvPr>
            <p:cNvSpPr/>
            <p:nvPr/>
          </p:nvSpPr>
          <p:spPr>
            <a:xfrm>
              <a:off x="908859" y="2061556"/>
              <a:ext cx="2645078" cy="408909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03B81B-DCBE-3949-8D15-BC42B6C0328E}"/>
                </a:ext>
              </a:extLst>
            </p:cNvPr>
            <p:cNvSpPr/>
            <p:nvPr/>
          </p:nvSpPr>
          <p:spPr>
            <a:xfrm>
              <a:off x="908859" y="1530095"/>
              <a:ext cx="2645078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ArrayDictionary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&lt;K, V&gt;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E74044-DA53-9B40-B0D2-6C5BD7C4368E}"/>
                </a:ext>
              </a:extLst>
            </p:cNvPr>
            <p:cNvSpPr txBox="1"/>
            <p:nvPr/>
          </p:nvSpPr>
          <p:spPr>
            <a:xfrm>
              <a:off x="1014217" y="2887740"/>
              <a:ext cx="255207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create new pair, add to next available spot, grow array if necessary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 looking for given key, return associated item if found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pairs, return if key is found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pairs, replace pair to be removed with last pair in collection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EBE0B1-F6D6-6D42-98FE-AFD005408BDA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4D8633-F762-084C-B1C8-33196EBD6F47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43A0BF-077D-BF4E-84AC-9557F090BA5F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Pair&lt;K, V&gt;[] data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A240B2-48B4-BA46-AC5F-CB12BAFF6E12}"/>
              </a:ext>
            </a:extLst>
          </p:cNvPr>
          <p:cNvGrpSpPr/>
          <p:nvPr/>
        </p:nvGrpSpPr>
        <p:grpSpPr>
          <a:xfrm>
            <a:off x="6168868" y="1427566"/>
            <a:ext cx="2632723" cy="4597474"/>
            <a:chOff x="908858" y="1530095"/>
            <a:chExt cx="2632723" cy="459747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0FFD36-6F99-674A-9496-58A97C2C2362}"/>
                </a:ext>
              </a:extLst>
            </p:cNvPr>
            <p:cNvSpPr/>
            <p:nvPr/>
          </p:nvSpPr>
          <p:spPr>
            <a:xfrm>
              <a:off x="908858" y="2061557"/>
              <a:ext cx="2632723" cy="40660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9E147D9-79E0-E241-9440-BA4EED038D0F}"/>
                </a:ext>
              </a:extLst>
            </p:cNvPr>
            <p:cNvSpPr/>
            <p:nvPr/>
          </p:nvSpPr>
          <p:spPr>
            <a:xfrm>
              <a:off x="908858" y="1530095"/>
              <a:ext cx="2632723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LinkedDictionary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&lt;K, V&gt;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F9A1F8-9502-A445-82A2-3B11C77FBCDD}"/>
                </a:ext>
              </a:extLst>
            </p:cNvPr>
            <p:cNvSpPr txBox="1"/>
            <p:nvPr/>
          </p:nvSpPr>
          <p:spPr>
            <a:xfrm>
              <a:off x="1014216" y="2887740"/>
              <a:ext cx="25273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if key is unused, create new pair, add to front of list, else replace with new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 looking for given key, return associated item if found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pairs, return if key is found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scan all pairs, skip pair to be removed 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BDDFFD-7197-6E46-AB98-D37E0B2E0F1C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D56468-D120-D14F-9EB8-B1ECC9FFE70D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1EC294-A22B-5E4F-9552-F0B116DF05E2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front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BC25DD-F0B8-964A-8C72-CF4C0CF66E8B}"/>
              </a:ext>
            </a:extLst>
          </p:cNvPr>
          <p:cNvGrpSpPr/>
          <p:nvPr/>
        </p:nvGrpSpPr>
        <p:grpSpPr>
          <a:xfrm>
            <a:off x="9117419" y="1427566"/>
            <a:ext cx="2645079" cy="4597474"/>
            <a:chOff x="908858" y="1530095"/>
            <a:chExt cx="2645079" cy="459747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D141EF2-E8F5-984F-A58B-3E212C086AE9}"/>
                </a:ext>
              </a:extLst>
            </p:cNvPr>
            <p:cNvSpPr/>
            <p:nvPr/>
          </p:nvSpPr>
          <p:spPr>
            <a:xfrm>
              <a:off x="908858" y="2061557"/>
              <a:ext cx="2645079" cy="40660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32F576-AD00-2544-8276-B72E2EF31FA3}"/>
                </a:ext>
              </a:extLst>
            </p:cNvPr>
            <p:cNvSpPr/>
            <p:nvPr/>
          </p:nvSpPr>
          <p:spPr>
            <a:xfrm>
              <a:off x="908859" y="1530095"/>
              <a:ext cx="2645078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TreeDictionary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&lt;K, V&gt;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35E97FE-AD88-5B4E-8B70-CF01B118FDFC}"/>
                </a:ext>
              </a:extLst>
            </p:cNvPr>
            <p:cNvSpPr txBox="1"/>
            <p:nvPr/>
          </p:nvSpPr>
          <p:spPr>
            <a:xfrm>
              <a:off x="1014216" y="2887740"/>
              <a:ext cx="2527365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if key is unused, create new pair, place in BST order, rotate to maintain balance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traverse through tree using BST property, return item if found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traverse through tree using BST property, return if key is found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traverse through tree using BST property, replace or nullify as appropriate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A93CE7-6470-D249-A3B5-BBDC9317CE5D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DBCA8D6-1D2A-4146-8DC5-C2BF7A97C271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0CA1C9D-8FA9-3641-BB3C-317969B7571F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overallRoot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546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9114-4BDB-410C-A84B-16C7A2A7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Dictionaries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36F8-5ABF-49A1-B90B-7A5D7C1AC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401" y="1472284"/>
            <a:ext cx="8364086" cy="540307"/>
          </a:xfrm>
        </p:spPr>
        <p:txBody>
          <a:bodyPr>
            <a:normAutofit/>
          </a:bodyPr>
          <a:lstStyle/>
          <a:p>
            <a:r>
              <a:rPr lang="en-US" dirty="0"/>
              <a:t>Why are we so obsessed with Dictionaries? </a:t>
            </a:r>
            <a:endParaRPr lang="en-US" b="1" dirty="0">
              <a:solidFill>
                <a:srgbClr val="4C328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4D198-CEC7-4985-81BC-1A60C18D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2E7EE-302E-4703-BABC-7433CE41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E9ED1-2778-0841-AA88-7A0CD6CF1E35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0660E-AA02-DC46-8ACA-794A2C9175B4}"/>
              </a:ext>
            </a:extLst>
          </p:cNvPr>
          <p:cNvSpPr/>
          <p:nvPr/>
        </p:nvSpPr>
        <p:spPr>
          <a:xfrm>
            <a:off x="8235546" y="1463857"/>
            <a:ext cx="3200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It’s all about data baby!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3495D0-4E19-4F4B-96FC-E0A2A4E851C5}"/>
              </a:ext>
            </a:extLst>
          </p:cNvPr>
          <p:cNvGrpSpPr/>
          <p:nvPr/>
        </p:nvGrpSpPr>
        <p:grpSpPr>
          <a:xfrm>
            <a:off x="575239" y="1472284"/>
            <a:ext cx="2320363" cy="3313705"/>
            <a:chOff x="908857" y="1530095"/>
            <a:chExt cx="2320363" cy="33137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2FB037-2B05-9A42-B1CB-B828B9DA4AFD}"/>
                </a:ext>
              </a:extLst>
            </p:cNvPr>
            <p:cNvSpPr/>
            <p:nvPr/>
          </p:nvSpPr>
          <p:spPr>
            <a:xfrm>
              <a:off x="908857" y="2061556"/>
              <a:ext cx="2320363" cy="278224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FBCF89-C4ED-DD4B-AFE7-37C3EF00D0D7}"/>
                </a:ext>
              </a:extLst>
            </p:cNvPr>
            <p:cNvSpPr/>
            <p:nvPr/>
          </p:nvSpPr>
          <p:spPr>
            <a:xfrm>
              <a:off x="908858" y="1530095"/>
              <a:ext cx="2320362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Dictionary ADT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E95A5C-503B-0549-A8AD-5E443446AFB9}"/>
                </a:ext>
              </a:extLst>
            </p:cNvPr>
            <p:cNvSpPr txBox="1"/>
            <p:nvPr/>
          </p:nvSpPr>
          <p:spPr>
            <a:xfrm>
              <a:off x="1076296" y="2988919"/>
              <a:ext cx="21529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put(key, 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collection indexed with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associated with key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containsKey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if key already in use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remove(key)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remove item and associated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count of items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B4EFF9-5CEF-BE48-940F-33E10589D318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5C2A18-4888-0341-B710-E9EDE827EF51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2DDB47-3A40-8348-8E31-09DCC02AD574}"/>
                </a:ext>
              </a:extLst>
            </p:cNvPr>
            <p:cNvSpPr txBox="1"/>
            <p:nvPr/>
          </p:nvSpPr>
          <p:spPr>
            <a:xfrm>
              <a:off x="1076295" y="2335727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items &amp; keys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9694FD6-4DCD-564F-A1E3-4FD24C443E64}"/>
              </a:ext>
            </a:extLst>
          </p:cNvPr>
          <p:cNvSpPr/>
          <p:nvPr/>
        </p:nvSpPr>
        <p:spPr>
          <a:xfrm>
            <a:off x="3120868" y="19255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dealing with data: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Adding data to your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Getting data out of your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Rearranging data in your collection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AE00EED-214B-884A-9249-571D9DFEF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829757"/>
              </p:ext>
            </p:extLst>
          </p:nvPr>
        </p:nvGraphicFramePr>
        <p:xfrm>
          <a:off x="3094371" y="3233219"/>
          <a:ext cx="8751360" cy="31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560">
                  <a:extLst>
                    <a:ext uri="{9D8B030D-6E8A-4147-A177-3AD203B41FA5}">
                      <a16:colId xmlns:a16="http://schemas.microsoft.com/office/drawing/2014/main" val="245190480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4240898751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691794828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3330621145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3908795143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469197713"/>
                    </a:ext>
                  </a:extLst>
                </a:gridCol>
              </a:tblGrid>
              <a:tr h="3180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ArrayList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LinkedList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AVLTree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608437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put(</a:t>
                      </a:r>
                      <a:r>
                        <a:rPr lang="en-US" sz="1400" dirty="0" err="1"/>
                        <a:t>key,value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311853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7186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72553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get(key)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282098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863977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138742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remove(key)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33143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861348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159991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CE9C56B4-5208-D441-83C5-C10E1421ECC0}"/>
              </a:ext>
            </a:extLst>
          </p:cNvPr>
          <p:cNvSpPr/>
          <p:nvPr/>
        </p:nvSpPr>
        <p:spPr>
          <a:xfrm>
            <a:off x="7254444" y="1998043"/>
            <a:ext cx="3391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SUPER common in comp sci </a:t>
            </a:r>
          </a:p>
          <a:p>
            <a:r>
              <a:rPr lang="en-US" dirty="0"/>
              <a:t>- Databases</a:t>
            </a:r>
          </a:p>
          <a:p>
            <a:r>
              <a:rPr lang="en-US" dirty="0"/>
              <a:t>- Network router tables</a:t>
            </a:r>
          </a:p>
          <a:p>
            <a:r>
              <a:rPr lang="en-US" dirty="0"/>
              <a:t>- Compilers and Interpreters</a:t>
            </a:r>
          </a:p>
        </p:txBody>
      </p:sp>
    </p:spTree>
    <p:extLst>
      <p:ext uri="{BB962C8B-B14F-4D97-AF65-F5344CB8AC3E}">
        <p14:creationId xmlns:p14="http://schemas.microsoft.com/office/powerpoint/2010/main" val="4629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9114-4BDB-410C-A84B-16C7A2A70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Dictionaries</a:t>
            </a:r>
            <a:endParaRPr lang="en-US" dirty="0">
              <a:solidFill>
                <a:srgbClr val="4C328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36F8-5ABF-49A1-B90B-7A5D7C1AC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401" y="1472284"/>
            <a:ext cx="8364086" cy="540307"/>
          </a:xfrm>
        </p:spPr>
        <p:txBody>
          <a:bodyPr>
            <a:normAutofit/>
          </a:bodyPr>
          <a:lstStyle/>
          <a:p>
            <a:r>
              <a:rPr lang="en-US" dirty="0"/>
              <a:t>Why are we so obsessed with Dictionaries? </a:t>
            </a:r>
            <a:endParaRPr lang="en-US" b="1" dirty="0">
              <a:solidFill>
                <a:srgbClr val="4C328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4D198-CEC7-4985-81BC-1A60C18D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2E7EE-302E-4703-BABC-7433CE41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E9ED1-2778-0841-AA88-7A0CD6CF1E35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3 Minutes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0660E-AA02-DC46-8ACA-794A2C9175B4}"/>
              </a:ext>
            </a:extLst>
          </p:cNvPr>
          <p:cNvSpPr/>
          <p:nvPr/>
        </p:nvSpPr>
        <p:spPr>
          <a:xfrm>
            <a:off x="8235546" y="1463857"/>
            <a:ext cx="3200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It’s all about data baby!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3495D0-4E19-4F4B-96FC-E0A2A4E851C5}"/>
              </a:ext>
            </a:extLst>
          </p:cNvPr>
          <p:cNvGrpSpPr/>
          <p:nvPr/>
        </p:nvGrpSpPr>
        <p:grpSpPr>
          <a:xfrm>
            <a:off x="575239" y="1472284"/>
            <a:ext cx="2320363" cy="3313705"/>
            <a:chOff x="908857" y="1530095"/>
            <a:chExt cx="2320363" cy="33137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2FB037-2B05-9A42-B1CB-B828B9DA4AFD}"/>
                </a:ext>
              </a:extLst>
            </p:cNvPr>
            <p:cNvSpPr/>
            <p:nvPr/>
          </p:nvSpPr>
          <p:spPr>
            <a:xfrm>
              <a:off x="908857" y="2061556"/>
              <a:ext cx="2320363" cy="2782244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FBCF89-C4ED-DD4B-AFE7-37C3EF00D0D7}"/>
                </a:ext>
              </a:extLst>
            </p:cNvPr>
            <p:cNvSpPr/>
            <p:nvPr/>
          </p:nvSpPr>
          <p:spPr>
            <a:xfrm>
              <a:off x="908858" y="1530095"/>
              <a:ext cx="2320362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Dictionary ADT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E95A5C-503B-0549-A8AD-5E443446AFB9}"/>
                </a:ext>
              </a:extLst>
            </p:cNvPr>
            <p:cNvSpPr txBox="1"/>
            <p:nvPr/>
          </p:nvSpPr>
          <p:spPr>
            <a:xfrm>
              <a:off x="1076296" y="2988919"/>
              <a:ext cx="21529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put(key, 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collection indexed with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associated with key</a:t>
              </a:r>
            </a:p>
            <a:p>
              <a:r>
                <a:rPr lang="en-US" sz="1200" u="sng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containsKey</a:t>
              </a:r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if key already in use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remove(key)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remove item and associated key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count of items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B4EFF9-5CEF-BE48-940F-33E10589D318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5C2A18-4888-0341-B710-E9EDE827EF51}"/>
                </a:ext>
              </a:extLst>
            </p:cNvPr>
            <p:cNvSpPr txBox="1"/>
            <p:nvPr/>
          </p:nvSpPr>
          <p:spPr>
            <a:xfrm>
              <a:off x="916724" y="2747587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2DDB47-3A40-8348-8E31-09DCC02AD574}"/>
                </a:ext>
              </a:extLst>
            </p:cNvPr>
            <p:cNvSpPr txBox="1"/>
            <p:nvPr/>
          </p:nvSpPr>
          <p:spPr>
            <a:xfrm>
              <a:off x="1076295" y="2335727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items &amp; keys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9694FD6-4DCD-564F-A1E3-4FD24C443E64}"/>
              </a:ext>
            </a:extLst>
          </p:cNvPr>
          <p:cNvSpPr/>
          <p:nvPr/>
        </p:nvSpPr>
        <p:spPr>
          <a:xfrm>
            <a:off x="3120868" y="19255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When dealing with data: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Adding data to your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Getting data out of your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Rearranging data in your collection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630E5AD-63D5-CC4B-A661-6F315A9E2F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880918"/>
              </p:ext>
            </p:extLst>
          </p:nvPr>
        </p:nvGraphicFramePr>
        <p:xfrm>
          <a:off x="3094371" y="3233219"/>
          <a:ext cx="8751360" cy="31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560">
                  <a:extLst>
                    <a:ext uri="{9D8B030D-6E8A-4147-A177-3AD203B41FA5}">
                      <a16:colId xmlns:a16="http://schemas.microsoft.com/office/drawing/2014/main" val="245190480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4240898751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691794828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3330621145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3908795143"/>
                    </a:ext>
                  </a:extLst>
                </a:gridCol>
                <a:gridCol w="1458560">
                  <a:extLst>
                    <a:ext uri="{9D8B030D-6E8A-4147-A177-3AD203B41FA5}">
                      <a16:colId xmlns:a16="http://schemas.microsoft.com/office/drawing/2014/main" val="469197713"/>
                    </a:ext>
                  </a:extLst>
                </a:gridCol>
              </a:tblGrid>
              <a:tr h="3180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ArrayList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LinkedList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AVLTree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608437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put(</a:t>
                      </a:r>
                      <a:r>
                        <a:rPr lang="en-US" sz="1400" dirty="0" err="1"/>
                        <a:t>key,value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311853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7186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172553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get(key)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282098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863977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138742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remove(key)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33143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861348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</a:t>
                      </a:r>
                      <a:r>
                        <a:rPr lang="en-US" sz="1400" dirty="0" err="1"/>
                        <a:t>logn</a:t>
                      </a:r>
                      <a:r>
                        <a:rPr lang="en-US" sz="1400" dirty="0"/>
                        <a:t>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159991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13C923D6-45C5-764F-9A5B-C420DC68C546}"/>
              </a:ext>
            </a:extLst>
          </p:cNvPr>
          <p:cNvSpPr/>
          <p:nvPr/>
        </p:nvSpPr>
        <p:spPr>
          <a:xfrm>
            <a:off x="7254444" y="1998043"/>
            <a:ext cx="3391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SUPER common in comp sci </a:t>
            </a:r>
          </a:p>
          <a:p>
            <a:r>
              <a:rPr lang="en-US" dirty="0"/>
              <a:t>- Databases</a:t>
            </a:r>
          </a:p>
          <a:p>
            <a:r>
              <a:rPr lang="en-US" dirty="0"/>
              <a:t>- Network router tables</a:t>
            </a:r>
          </a:p>
          <a:p>
            <a:r>
              <a:rPr lang="en-US" dirty="0"/>
              <a:t>- Compilers and Interpreters</a:t>
            </a:r>
          </a:p>
        </p:txBody>
      </p:sp>
    </p:spTree>
    <p:extLst>
      <p:ext uri="{BB962C8B-B14F-4D97-AF65-F5344CB8AC3E}">
        <p14:creationId xmlns:p14="http://schemas.microsoft.com/office/powerpoint/2010/main" val="394367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9A9B-5FAE-4DD5-B91E-F7A889E3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50BC3-DD5D-4826-BE4C-8E00B803E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629123" cy="1602156"/>
          </a:xfrm>
        </p:spPr>
        <p:txBody>
          <a:bodyPr>
            <a:normAutofit/>
          </a:bodyPr>
          <a:lstStyle/>
          <a:p>
            <a:r>
              <a:rPr lang="en-US" dirty="0"/>
              <a:t>What if we knew exactly where to find our data?</a:t>
            </a:r>
          </a:p>
          <a:p>
            <a:r>
              <a:rPr lang="en-US" dirty="0"/>
              <a:t>Implement a dictionary that accepts only integer keys between 0 and some value k</a:t>
            </a:r>
          </a:p>
          <a:p>
            <a:pPr lvl="1"/>
            <a:r>
              <a:rPr lang="en-US" dirty="0"/>
              <a:t>-&gt; Leverage Array Indices!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A05801-D269-49A5-88F8-A23B8667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1EE44-C7AD-4B01-96E2-456A18097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7F37E6-0752-456A-B720-AEECBB9FA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606011"/>
              </p:ext>
            </p:extLst>
          </p:nvPr>
        </p:nvGraphicFramePr>
        <p:xfrm>
          <a:off x="718762" y="3414284"/>
          <a:ext cx="6485601" cy="31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867">
                  <a:extLst>
                    <a:ext uri="{9D8B030D-6E8A-4147-A177-3AD203B41FA5}">
                      <a16:colId xmlns:a16="http://schemas.microsoft.com/office/drawing/2014/main" val="1834949419"/>
                    </a:ext>
                  </a:extLst>
                </a:gridCol>
                <a:gridCol w="2161867">
                  <a:extLst>
                    <a:ext uri="{9D8B030D-6E8A-4147-A177-3AD203B41FA5}">
                      <a16:colId xmlns:a16="http://schemas.microsoft.com/office/drawing/2014/main" val="567650449"/>
                    </a:ext>
                  </a:extLst>
                </a:gridCol>
                <a:gridCol w="2161867">
                  <a:extLst>
                    <a:ext uri="{9D8B030D-6E8A-4147-A177-3AD203B41FA5}">
                      <a16:colId xmlns:a16="http://schemas.microsoft.com/office/drawing/2014/main" val="541583742"/>
                    </a:ext>
                  </a:extLst>
                </a:gridCol>
              </a:tblGrid>
              <a:tr h="3180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Array w/ indices as keys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68693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put(</a:t>
                      </a:r>
                      <a:r>
                        <a:rPr lang="en-US" sz="1400" dirty="0" err="1"/>
                        <a:t>key,value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268534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786758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321291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get(key)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781465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15515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480964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remove(key)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179476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21504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483199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29841F-9866-421D-A4B8-EC551B735A4F}"/>
              </a:ext>
            </a:extLst>
          </p:cNvPr>
          <p:cNvSpPr txBox="1">
            <a:spLocks/>
          </p:cNvSpPr>
          <p:nvPr/>
        </p:nvSpPr>
        <p:spPr>
          <a:xfrm>
            <a:off x="562884" y="2932134"/>
            <a:ext cx="3770371" cy="71458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“Direct address map”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5E25B8-254D-5B42-8605-C543BB11F4BD}"/>
              </a:ext>
            </a:extLst>
          </p:cNvPr>
          <p:cNvGrpSpPr/>
          <p:nvPr/>
        </p:nvGrpSpPr>
        <p:grpSpPr>
          <a:xfrm>
            <a:off x="8120477" y="1463857"/>
            <a:ext cx="2645079" cy="3711902"/>
            <a:chOff x="908858" y="1530095"/>
            <a:chExt cx="2645079" cy="37119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0D52B7-2A3A-D64E-93F2-26EC08679C12}"/>
                </a:ext>
              </a:extLst>
            </p:cNvPr>
            <p:cNvSpPr/>
            <p:nvPr/>
          </p:nvSpPr>
          <p:spPr>
            <a:xfrm>
              <a:off x="908858" y="2061557"/>
              <a:ext cx="2645079" cy="31804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9F8938-698A-A149-A0EA-0E2256CF2B94}"/>
                </a:ext>
              </a:extLst>
            </p:cNvPr>
            <p:cNvSpPr/>
            <p:nvPr/>
          </p:nvSpPr>
          <p:spPr>
            <a:xfrm>
              <a:off x="908859" y="1530095"/>
              <a:ext cx="2645078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DirectAccessMap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&lt;Integer, V&gt;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5FD19F-43DF-B245-81EE-B72FFE9EB98E}"/>
                </a:ext>
              </a:extLst>
            </p:cNvPr>
            <p:cNvSpPr txBox="1"/>
            <p:nvPr/>
          </p:nvSpPr>
          <p:spPr>
            <a:xfrm>
              <a:off x="1014216" y="2887740"/>
              <a:ext cx="252736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put item at given index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get item at given index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if data[] null at index, return false, return true otherwise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nullify element at index 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85ABD7-9294-1E44-8533-17353DCF3FFA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B8E194-6D14-244D-9A22-32B9BBCF713E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DE0FAA6-1F54-554C-A0DD-4F0493134AA3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28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8CB8-B570-4923-9F03-380189DD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Implement Direct Access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3A649-8A15-4B9F-86CF-F773092C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 get(int key)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this.ensureIndexNotNull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[key].value;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put(int key, V value)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[key] = value;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remove(int key) {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this.entureIndexNotNull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this.array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[key] = null;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C186F-631A-4C85-999B-B98F4E9DE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WI 18 – Michael Lee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31A1D-80B9-4AED-8949-D06C8604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11818B-68E4-5040-8CED-3EACA09FA113}"/>
              </a:ext>
            </a:extLst>
          </p:cNvPr>
          <p:cNvGrpSpPr/>
          <p:nvPr/>
        </p:nvGrpSpPr>
        <p:grpSpPr>
          <a:xfrm>
            <a:off x="8120477" y="1463857"/>
            <a:ext cx="3496283" cy="2927305"/>
            <a:chOff x="908858" y="1530095"/>
            <a:chExt cx="3496283" cy="29273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43FC02-F3F6-294F-B86C-105C7182A007}"/>
                </a:ext>
              </a:extLst>
            </p:cNvPr>
            <p:cNvSpPr/>
            <p:nvPr/>
          </p:nvSpPr>
          <p:spPr>
            <a:xfrm>
              <a:off x="908858" y="2061557"/>
              <a:ext cx="3496282" cy="23958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064E5F-9398-9F42-8D1F-695137F76083}"/>
                </a:ext>
              </a:extLst>
            </p:cNvPr>
            <p:cNvSpPr/>
            <p:nvPr/>
          </p:nvSpPr>
          <p:spPr>
            <a:xfrm>
              <a:off x="908859" y="1530095"/>
              <a:ext cx="3496282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DirectAccessMap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&lt;Integer, V&gt;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6D34A5-A9E2-044F-AA0E-5571D12BCDCF}"/>
                </a:ext>
              </a:extLst>
            </p:cNvPr>
            <p:cNvSpPr txBox="1"/>
            <p:nvPr/>
          </p:nvSpPr>
          <p:spPr>
            <a:xfrm>
              <a:off x="1014216" y="2887740"/>
              <a:ext cx="33909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put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put item at given index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get item at given index</a:t>
              </a:r>
            </a:p>
            <a:p>
              <a:r>
                <a:rPr lang="en-US" sz="1200" u="sng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containsKey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if data[] null at index, return false, return true otherwise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nullify element at index 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count of items in dictionary</a:t>
              </a:r>
              <a:endParaRPr lang="en-US" sz="1200" u="sng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17CFDD-6DD1-AC47-9BC3-0AB971C05F59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46E214-FEC1-724F-A216-F0AFA5FAF81D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700E29-E2C7-4D4A-BA6B-457E09042EBA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9336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1079</TotalTime>
  <Words>2624</Words>
  <Application>Microsoft Macintosh PowerPoint</Application>
  <PresentationFormat>Widescreen</PresentationFormat>
  <Paragraphs>550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11: Introduction to Hash Tables</vt:lpstr>
      <vt:lpstr>Warm Up</vt:lpstr>
      <vt:lpstr>Administrivia</vt:lpstr>
      <vt:lpstr>Hashing</vt:lpstr>
      <vt:lpstr>Review: Dictionaries</vt:lpstr>
      <vt:lpstr>Review: Dictionaries</vt:lpstr>
      <vt:lpstr>Review: Dictionaries</vt:lpstr>
      <vt:lpstr>Can we do better?</vt:lpstr>
      <vt:lpstr>Implement Direct Access Map</vt:lpstr>
      <vt:lpstr>Can we do this for any integer?</vt:lpstr>
      <vt:lpstr>Review: Integer remainder with % “mod”</vt:lpstr>
      <vt:lpstr>First Hash Function: % table size</vt:lpstr>
      <vt:lpstr>Implement First Hash Function</vt:lpstr>
      <vt:lpstr>First Hash Function: % table size</vt:lpstr>
      <vt:lpstr>Hash Obsession: Collisions</vt:lpstr>
      <vt:lpstr>Strategies to handle hash collision</vt:lpstr>
      <vt:lpstr>Strategies to handle hash collision</vt:lpstr>
      <vt:lpstr>Handling Collisions</vt:lpstr>
      <vt:lpstr>Practice</vt:lpstr>
      <vt:lpstr>Can we do better?</vt:lpstr>
      <vt:lpstr>What about non integer keys?</vt:lpstr>
      <vt:lpstr>How to Hash non Integer Keys</vt:lpstr>
      <vt:lpstr>Practice</vt:lpstr>
      <vt:lpstr>Java and Hash Functions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25</cp:revision>
  <dcterms:created xsi:type="dcterms:W3CDTF">2018-03-22T00:41:11Z</dcterms:created>
  <dcterms:modified xsi:type="dcterms:W3CDTF">2019-04-26T17:18:25Z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