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74" r:id="rId3"/>
    <p:sldId id="375" r:id="rId4"/>
    <p:sldId id="346" r:id="rId5"/>
    <p:sldId id="262" r:id="rId6"/>
    <p:sldId id="264" r:id="rId7"/>
    <p:sldId id="265" r:id="rId8"/>
    <p:sldId id="266" r:id="rId9"/>
    <p:sldId id="372" r:id="rId10"/>
    <p:sldId id="349" r:id="rId11"/>
    <p:sldId id="350" r:id="rId12"/>
    <p:sldId id="351" r:id="rId13"/>
    <p:sldId id="352" r:id="rId14"/>
    <p:sldId id="353" r:id="rId15"/>
    <p:sldId id="35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373" r:id="rId25"/>
    <p:sldId id="367" r:id="rId26"/>
    <p:sldId id="371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33" autoAdjust="0"/>
    <p:restoredTop sz="94660"/>
  </p:normalViewPr>
  <p:slideViewPr>
    <p:cSldViewPr snapToGrid="0">
      <p:cViewPr varScale="1">
        <p:scale>
          <a:sx n="93" d="100"/>
          <a:sy n="93" d="100"/>
        </p:scale>
        <p:origin x="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09T14:25:54.94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43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34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02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49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13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07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55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81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05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23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13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5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09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4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87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52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7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4/22/19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4/22/19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reap" TargetMode="External"/><Relationship Id="rId3" Type="http://schemas.openxmlformats.org/officeDocument/2006/relationships/hyperlink" Target="https://en.wikipedia.org/wiki/Splay_tree" TargetMode="External"/><Relationship Id="rId7" Type="http://schemas.openxmlformats.org/officeDocument/2006/relationships/hyperlink" Target="https://en.wikipedia.org/wiki/Scapegoat_tree" TargetMode="External"/><Relationship Id="rId2" Type="http://schemas.openxmlformats.org/officeDocument/2006/relationships/hyperlink" Target="https://en.wikipedia.org/wiki/AVL_t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ed-black_tree" TargetMode="External"/><Relationship Id="rId5" Type="http://schemas.openxmlformats.org/officeDocument/2006/relationships/hyperlink" Target="https://en.wikipedia.org/wiki/AA_tree" TargetMode="External"/><Relationship Id="rId4" Type="http://schemas.openxmlformats.org/officeDocument/2006/relationships/hyperlink" Target="https://en.wikipedia.org/wiki/2-3_tree" TargetMode="External"/><Relationship Id="rId9" Type="http://schemas.openxmlformats.org/officeDocument/2006/relationships/hyperlink" Target="https://en.wikipedia.org/wiki/Self-balancing_binary_search_tree#Implementation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10: BST and AVL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F856-3C18-4055-9F47-47FA0A59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2E95A-BEE7-4715-ABD5-0F2D47575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Measuring balance:</a:t>
            </a:r>
          </a:p>
          <a:p>
            <a:r>
              <a:rPr lang="en-US" dirty="0"/>
              <a:t>For each node, compare the heights of its two sub trees</a:t>
            </a:r>
          </a:p>
          <a:p>
            <a:r>
              <a:rPr lang="en-US" dirty="0"/>
              <a:t>Balanced when the difference in height between sub trees is no greater than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8D8D6-7F1B-4FED-BB8C-9A9BE991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63E7-B725-4EA1-9961-914BCCE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17CC6-BC2A-402E-A411-33C178F13DC9}"/>
              </a:ext>
            </a:extLst>
          </p:cNvPr>
          <p:cNvSpPr/>
          <p:nvPr/>
        </p:nvSpPr>
        <p:spPr>
          <a:xfrm>
            <a:off x="4884606" y="3064623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229487-B7A3-4467-84CC-7E37EAABDE7C}"/>
              </a:ext>
            </a:extLst>
          </p:cNvPr>
          <p:cNvSpPr/>
          <p:nvPr/>
        </p:nvSpPr>
        <p:spPr>
          <a:xfrm>
            <a:off x="4884606" y="345767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A6F3AE-6D42-4F73-9E27-2584E5B34153}"/>
              </a:ext>
            </a:extLst>
          </p:cNvPr>
          <p:cNvSpPr/>
          <p:nvPr/>
        </p:nvSpPr>
        <p:spPr>
          <a:xfrm>
            <a:off x="5289575" y="345781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D5CF28-0C57-488F-91BD-EE0919F50769}"/>
              </a:ext>
            </a:extLst>
          </p:cNvPr>
          <p:cNvSpPr txBox="1"/>
          <p:nvPr/>
        </p:nvSpPr>
        <p:spPr>
          <a:xfrm>
            <a:off x="5127897" y="307951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491851" y="3659952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5717147" y="4281775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5241598" y="5511339"/>
            <a:ext cx="809522" cy="798022"/>
            <a:chOff x="8434647" y="3174615"/>
            <a:chExt cx="809522" cy="79802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832326" y="5491699"/>
            <a:ext cx="809522" cy="798022"/>
            <a:chOff x="8434647" y="3174615"/>
            <a:chExt cx="809522" cy="7980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953384" y="349606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5305150" y="594278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5721950" y="594345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6873742" y="59273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292902" y="59273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8713478" y="3194157"/>
            <a:ext cx="1065204" cy="1102513"/>
            <a:chOff x="8178965" y="3174615"/>
            <a:chExt cx="1065204" cy="110251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8011871" y="4380472"/>
            <a:ext cx="809522" cy="798022"/>
            <a:chOff x="8434647" y="3174615"/>
            <a:chExt cx="809522" cy="79802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8081382" y="480983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EEC6AE6-9216-4993-A4A1-E9557A8FED3F}"/>
              </a:ext>
            </a:extLst>
          </p:cNvPr>
          <p:cNvCxnSpPr>
            <a:cxnSpLocks/>
          </p:cNvCxnSpPr>
          <p:nvPr/>
        </p:nvCxnSpPr>
        <p:spPr>
          <a:xfrm flipH="1">
            <a:off x="9423286" y="364469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471736" y="482453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0953184" y="3188199"/>
            <a:ext cx="809522" cy="798022"/>
            <a:chOff x="8434647" y="3174615"/>
            <a:chExt cx="809522" cy="79802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11022695" y="361755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11413049" y="363225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1052730" y="3029995"/>
            <a:ext cx="1065204" cy="1102513"/>
            <a:chOff x="8178965" y="3174615"/>
            <a:chExt cx="1065204" cy="110251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351123" y="4216310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420634" y="46456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10988" y="46603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945096" y="4222414"/>
            <a:ext cx="809522" cy="798022"/>
            <a:chOff x="8434647" y="3174615"/>
            <a:chExt cx="809522" cy="79802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901080" y="36220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1989790" y="465209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2406511" y="463764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0D689F1-DB36-0447-BA0E-B0C532441DC7}"/>
              </a:ext>
            </a:extLst>
          </p:cNvPr>
          <p:cNvSpPr txBox="1"/>
          <p:nvPr/>
        </p:nvSpPr>
        <p:spPr>
          <a:xfrm>
            <a:off x="1030520" y="532192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Balanced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D659351-3694-4D49-8406-44B269FB96E4}"/>
              </a:ext>
            </a:extLst>
          </p:cNvPr>
          <p:cNvSpPr txBox="1"/>
          <p:nvPr/>
        </p:nvSpPr>
        <p:spPr>
          <a:xfrm>
            <a:off x="4637514" y="6419282"/>
            <a:ext cx="139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Unbalanced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186B82E-0578-1547-8203-D6069D877D91}"/>
              </a:ext>
            </a:extLst>
          </p:cNvPr>
          <p:cNvSpPr txBox="1"/>
          <p:nvPr/>
        </p:nvSpPr>
        <p:spPr>
          <a:xfrm>
            <a:off x="8969160" y="5307033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Balanced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EC087D9-B4F5-3C42-B578-95602207A9D5}"/>
              </a:ext>
            </a:extLst>
          </p:cNvPr>
          <p:cNvSpPr txBox="1"/>
          <p:nvPr/>
        </p:nvSpPr>
        <p:spPr>
          <a:xfrm>
            <a:off x="10782768" y="4338645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Balanced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5665F0D-4560-7140-97AD-ECB32142F512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104321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5" grpId="0"/>
      <p:bldP spid="102" grpId="0"/>
      <p:bldP spid="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AVL Trees </a:t>
            </a:r>
            <a:r>
              <a:rPr lang="en-US" dirty="0"/>
              <a:t>must satisfy the following properties: 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binary trees: </a:t>
            </a:r>
            <a:r>
              <a:rPr lang="en-US" dirty="0"/>
              <a:t>all nodes must have between 0 and 2 children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binary search tree</a:t>
            </a:r>
            <a:r>
              <a:rPr lang="en-US" dirty="0"/>
              <a:t>: for all nodes, all keys in the left subtree must be smaller and all keys in the right subtree must be larger than the root node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balanced: </a:t>
            </a:r>
            <a:r>
              <a:rPr lang="en-US" dirty="0"/>
              <a:t>for all nodes, there can be no more than a difference of 1 in the height of the left subtree from the right. </a:t>
            </a:r>
            <a:r>
              <a:rPr lang="en-US" dirty="0" err="1"/>
              <a:t>Math.abs</a:t>
            </a:r>
            <a:r>
              <a:rPr lang="en-US" dirty="0"/>
              <a:t>(height(left subtree) – height(right subtree)) ≤ 1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AVL stands for </a:t>
            </a:r>
            <a:r>
              <a:rPr lang="en-US" b="1" dirty="0"/>
              <a:t>A</a:t>
            </a:r>
            <a:r>
              <a:rPr lang="en-US" dirty="0"/>
              <a:t>delson-</a:t>
            </a:r>
            <a:r>
              <a:rPr lang="en-US" b="1" dirty="0" err="1"/>
              <a:t>V</a:t>
            </a:r>
            <a:r>
              <a:rPr lang="en-US" dirty="0" err="1"/>
              <a:t>elsky</a:t>
            </a:r>
            <a:r>
              <a:rPr lang="en-US" dirty="0"/>
              <a:t> and </a:t>
            </a:r>
            <a:r>
              <a:rPr lang="en-US" b="1" dirty="0"/>
              <a:t>L</a:t>
            </a:r>
            <a:r>
              <a:rPr lang="en-US" dirty="0"/>
              <a:t>andis (the inventors of the data structure)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35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6956364" y="2203126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480815" y="3432690"/>
            <a:ext cx="809522" cy="798022"/>
            <a:chOff x="8434647" y="3174615"/>
            <a:chExt cx="809522" cy="79802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961167" y="386480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013068" y="38141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5778000" y="4435358"/>
            <a:ext cx="809522" cy="798022"/>
            <a:chOff x="8434647" y="3174615"/>
            <a:chExt cx="809522" cy="79802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5841552" y="486680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258352" y="486747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6259481" y="3944479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455337" y="4429400"/>
            <a:ext cx="809522" cy="798022"/>
            <a:chOff x="8434647" y="3174615"/>
            <a:chExt cx="809522" cy="7980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7496753" y="48650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915913" y="48650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783989" y="4400707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825405" y="48363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9593511" y="5431005"/>
            <a:ext cx="809522" cy="798022"/>
            <a:chOff x="8434647" y="3174615"/>
            <a:chExt cx="809522" cy="79802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14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9634927" y="5866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054087" y="5866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1853458" y="4456555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1922969" y="488591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2313323" y="490061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80392" y="3920556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151412" y="381729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2330163" y="391418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8687361" y="394622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9345402" y="487791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939624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it…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BST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815765" y="2125703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815765" y="2412587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4344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6" grpId="0"/>
      <p:bldP spid="1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6956364" y="2203126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480815" y="3432690"/>
            <a:ext cx="809522" cy="798022"/>
            <a:chOff x="8434647" y="3174615"/>
            <a:chExt cx="809522" cy="79802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961167" y="386480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013068" y="38141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806521" y="5462372"/>
            <a:ext cx="809522" cy="798022"/>
            <a:chOff x="8434647" y="3174615"/>
            <a:chExt cx="809522" cy="79802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6870073" y="58938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7286873" y="589449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255927" y="492382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455337" y="4429400"/>
            <a:ext cx="809522" cy="798022"/>
            <a:chOff x="8434647" y="3174615"/>
            <a:chExt cx="809522" cy="7980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6527153" y="38863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9255364" y="48399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783989" y="4400707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825405" y="48363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15883" y="5462788"/>
            <a:ext cx="809522" cy="798022"/>
            <a:chOff x="8434647" y="3174615"/>
            <a:chExt cx="809522" cy="79802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057299" y="58984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476459" y="58984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63660" y="4475573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333171" y="490493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723525" y="491963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49103" y="39369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2595145" y="379755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3870787" y="394797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8687361" y="394622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7948388" y="492619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939624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it…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BST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815765" y="2125703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815765" y="241258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90838" y="303179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639829" y="308471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C89DDD-A7D3-5A40-BA5C-C4E39343A140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19378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3" grpId="0"/>
      <p:bldP spid="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7212046" y="2203126"/>
            <a:ext cx="1057838" cy="1075707"/>
            <a:chOff x="8434647" y="3174615"/>
            <a:chExt cx="1057838" cy="10757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8545025" y="384869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117821" y="387096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1647090" y="4455158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-1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1716601" y="488451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2106955" y="489921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49103" y="39369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151412" y="379727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2331721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it…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BST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815765" y="2125703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815765" y="2412587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563224" y="444806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 &gt; 8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27664" y="4447501"/>
            <a:ext cx="809522" cy="798022"/>
            <a:chOff x="8434647" y="3174615"/>
            <a:chExt cx="809522" cy="798022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297175" y="487686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687529" y="489156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3084422" y="390240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7275805" y="266052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F3FC2F0-0677-1A44-ABE8-8B3879A4F7B5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25280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an AVL tree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Dictionary Operations:</a:t>
            </a:r>
          </a:p>
          <a:p>
            <a:r>
              <a:rPr lang="en-US" dirty="0"/>
              <a:t>get() – same as BST</a:t>
            </a:r>
          </a:p>
          <a:p>
            <a:r>
              <a:rPr lang="en-US" dirty="0" err="1"/>
              <a:t>containsKey</a:t>
            </a:r>
            <a:r>
              <a:rPr lang="en-US" dirty="0"/>
              <a:t>() – same as BST</a:t>
            </a:r>
          </a:p>
          <a:p>
            <a:r>
              <a:rPr lang="en-US" dirty="0"/>
              <a:t>put() - ???</a:t>
            </a:r>
          </a:p>
          <a:p>
            <a:r>
              <a:rPr lang="en-US" dirty="0"/>
              <a:t>remove() - ???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59831" y="2887578"/>
            <a:ext cx="73954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Add the node to keep BST, fix AVL property if necessary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7595" y="3350549"/>
            <a:ext cx="73954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Replace the node to keep BST, fix AVL property if necessary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575239" y="3913187"/>
            <a:ext cx="809522" cy="798022"/>
            <a:chOff x="8434647" y="3174615"/>
            <a:chExt cx="809522" cy="7980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30135" y="434462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254292" y="4909208"/>
            <a:ext cx="809522" cy="798022"/>
            <a:chOff x="8434647" y="3174615"/>
            <a:chExt cx="809522" cy="7980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939679" y="5848644"/>
            <a:ext cx="809522" cy="798022"/>
            <a:chOff x="8434647" y="3174615"/>
            <a:chExt cx="809522" cy="79802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309188" y="536712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984978" y="629154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52234" y="435480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2409142" y="628429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168186" y="448738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714157" y="53420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801615" y="550637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8974" y="3610024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3802471" y="5501696"/>
            <a:ext cx="2441749" cy="384227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7297490" y="4112736"/>
            <a:ext cx="1065204" cy="1102513"/>
            <a:chOff x="8178965" y="3174615"/>
            <a:chExt cx="1065204" cy="110251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6907453" y="5259475"/>
            <a:ext cx="809522" cy="798022"/>
            <a:chOff x="8434647" y="3174615"/>
            <a:chExt cx="809522" cy="79802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6976964" y="56888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7367318" y="57035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8179333" y="5266995"/>
            <a:ext cx="809522" cy="798022"/>
            <a:chOff x="8434647" y="3174615"/>
            <a:chExt cx="809522" cy="79802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8145840" y="470478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224027" y="569667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640748" y="568222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40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5" grpId="0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941357" y="1539477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941357" y="1932530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1346326" y="193266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1184648" y="15543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685675" y="2131522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579857" y="2701042"/>
            <a:ext cx="809522" cy="798022"/>
            <a:chOff x="8434647" y="3174615"/>
            <a:chExt cx="809522" cy="798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534025" y="2131522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1315732" y="3273770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2164082" y="327377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264216" y="2701042"/>
            <a:ext cx="800816" cy="1674004"/>
            <a:chOff x="264216" y="2701042"/>
            <a:chExt cx="800816" cy="1674004"/>
          </a:xfrm>
        </p:grpSpPr>
        <p:sp>
          <p:nvSpPr>
            <p:cNvPr id="27" name="Isosceles Triangle 26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947943" y="5723005"/>
            <a:ext cx="809522" cy="798022"/>
            <a:chOff x="8434647" y="3174615"/>
            <a:chExt cx="809522" cy="79802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993242" y="616590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417406" y="6158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939978" y="3827062"/>
            <a:ext cx="800816" cy="167400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3" name="Isosceles Triangle 82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214267" y="3820607"/>
            <a:ext cx="800816" cy="1674004"/>
            <a:chOff x="264216" y="2701042"/>
            <a:chExt cx="800816" cy="1674004"/>
          </a:xfrm>
        </p:grpSpPr>
        <p:sp>
          <p:nvSpPr>
            <p:cNvPr id="86" name="Isosceles Triangle 85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5123372" y="1393083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5123372" y="178613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5528341" y="178627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5366663" y="140797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4867690" y="1985128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5761872" y="2554648"/>
            <a:ext cx="809522" cy="798022"/>
            <a:chOff x="8434647" y="3174615"/>
            <a:chExt cx="809522" cy="79802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716040" y="198512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5497747" y="3127376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6346097" y="3127376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4446231" y="2554648"/>
            <a:ext cx="800816" cy="1674004"/>
            <a:chOff x="264216" y="2701042"/>
            <a:chExt cx="800816" cy="1674004"/>
          </a:xfrm>
        </p:grpSpPr>
        <p:sp>
          <p:nvSpPr>
            <p:cNvPr id="102" name="Isosceles Triangle 101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121993" y="3680668"/>
            <a:ext cx="800816" cy="167400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5" name="Isosceles Triangle 104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396282" y="3674213"/>
            <a:ext cx="800816" cy="1674004"/>
            <a:chOff x="264216" y="2701042"/>
            <a:chExt cx="800816" cy="1674004"/>
          </a:xfrm>
        </p:grpSpPr>
        <p:sp>
          <p:nvSpPr>
            <p:cNvPr id="108" name="Isosceles Triangle 107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6899375" y="521405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839186" y="4703044"/>
            <a:ext cx="809522" cy="798022"/>
            <a:chOff x="8434647" y="3174615"/>
            <a:chExt cx="809522" cy="79802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884485" y="514594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308649" y="513869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8782497" y="2802833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8782497" y="319588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9187466" y="319602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9025788" y="28177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8519016" y="3392091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9592019" y="1467127"/>
            <a:ext cx="809522" cy="798022"/>
            <a:chOff x="8434647" y="3174615"/>
            <a:chExt cx="809522" cy="79802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9387675" y="339429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237340" y="210741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8146506" y="3975036"/>
            <a:ext cx="800816" cy="1674004"/>
            <a:chOff x="264216" y="2701042"/>
            <a:chExt cx="800816" cy="1674004"/>
          </a:xfrm>
        </p:grpSpPr>
        <p:sp>
          <p:nvSpPr>
            <p:cNvPr id="131" name="Isosceles Triangle 130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9435478" y="3975036"/>
            <a:ext cx="800816" cy="167400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4" name="Isosceles Triangle 133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0287525" y="2654252"/>
            <a:ext cx="800816" cy="1674004"/>
            <a:chOff x="264216" y="2701042"/>
            <a:chExt cx="800816" cy="1674004"/>
          </a:xfrm>
        </p:grpSpPr>
        <p:sp>
          <p:nvSpPr>
            <p:cNvPr id="137" name="Isosceles Triangle 136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790618" y="419409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Curved Right Arrow 140"/>
          <p:cNvSpPr/>
          <p:nvPr/>
        </p:nvSpPr>
        <p:spPr>
          <a:xfrm rot="9345019">
            <a:off x="6534407" y="1445443"/>
            <a:ext cx="554595" cy="11656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9352040" y="2101088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ight Arrow 143"/>
          <p:cNvSpPr/>
          <p:nvPr/>
        </p:nvSpPr>
        <p:spPr>
          <a:xfrm>
            <a:off x="2454624" y="1786136"/>
            <a:ext cx="1836022" cy="314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2785605" y="1554372"/>
            <a:ext cx="101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Insert ‘c’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412918" y="965179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Balanced!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F3564D9-E8D2-3646-A5F0-1133990E7AF1}"/>
              </a:ext>
            </a:extLst>
          </p:cNvPr>
          <p:cNvSpPr txBox="1"/>
          <p:nvPr/>
        </p:nvSpPr>
        <p:spPr>
          <a:xfrm>
            <a:off x="4161313" y="1103053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</p:spTree>
    <p:extLst>
      <p:ext uri="{BB962C8B-B14F-4D97-AF65-F5344CB8AC3E}">
        <p14:creationId xmlns:p14="http://schemas.microsoft.com/office/powerpoint/2010/main" val="7972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/>
      <p:bldP spid="117" grpId="0" animBg="1"/>
      <p:bldP spid="118" grpId="0" animBg="1"/>
      <p:bldP spid="119" grpId="0" animBg="1"/>
      <p:bldP spid="120" grpId="0"/>
      <p:bldP spid="141" grpId="0" animBg="1"/>
      <p:bldP spid="144" grpId="0" animBg="1"/>
      <p:bldP spid="145" grpId="0"/>
      <p:bldP spid="147" grpId="0"/>
      <p:bldP spid="1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20380"/>
            <a:ext cx="11187259" cy="1014667"/>
          </a:xfrm>
        </p:spPr>
        <p:txBody>
          <a:bodyPr/>
          <a:lstStyle/>
          <a:p>
            <a:r>
              <a:rPr lang="en-US" dirty="0"/>
              <a:t>Rotate Left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941357" y="1539477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941357" y="1932530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1346326" y="193266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1184648" y="15543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685675" y="2131522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579857" y="2701042"/>
            <a:ext cx="809522" cy="798022"/>
            <a:chOff x="8434647" y="3174615"/>
            <a:chExt cx="809522" cy="798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534025" y="2131522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1315732" y="3273770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2164082" y="327377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264216" y="2701042"/>
            <a:ext cx="800816" cy="1674004"/>
            <a:chOff x="264216" y="2701042"/>
            <a:chExt cx="800816" cy="1674004"/>
          </a:xfrm>
        </p:grpSpPr>
        <p:sp>
          <p:nvSpPr>
            <p:cNvPr id="27" name="Isosceles Triangle 26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947943" y="5723005"/>
            <a:ext cx="809522" cy="798022"/>
            <a:chOff x="8434647" y="3174615"/>
            <a:chExt cx="809522" cy="79802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993242" y="616590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417406" y="6158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939978" y="3827062"/>
            <a:ext cx="800816" cy="167400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3" name="Isosceles Triangle 82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214267" y="3820607"/>
            <a:ext cx="800816" cy="1674004"/>
            <a:chOff x="264216" y="2701042"/>
            <a:chExt cx="800816" cy="1674004"/>
          </a:xfrm>
        </p:grpSpPr>
        <p:sp>
          <p:nvSpPr>
            <p:cNvPr id="86" name="Isosceles Triangle 85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5123372" y="1393083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5123372" y="178613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5528341" y="178627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5366663" y="140797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4867690" y="1985128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5761872" y="2554648"/>
            <a:ext cx="809522" cy="798022"/>
            <a:chOff x="8434647" y="3174615"/>
            <a:chExt cx="809522" cy="79802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716040" y="198512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5497747" y="3127376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6346097" y="3127376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4446231" y="2554648"/>
            <a:ext cx="800816" cy="1674004"/>
            <a:chOff x="264216" y="2701042"/>
            <a:chExt cx="800816" cy="1674004"/>
          </a:xfrm>
        </p:grpSpPr>
        <p:sp>
          <p:nvSpPr>
            <p:cNvPr id="102" name="Isosceles Triangle 101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121993" y="3680668"/>
            <a:ext cx="800816" cy="167400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5" name="Isosceles Triangle 104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396282" y="3674213"/>
            <a:ext cx="800816" cy="1674004"/>
            <a:chOff x="264216" y="2701042"/>
            <a:chExt cx="800816" cy="1674004"/>
          </a:xfrm>
        </p:grpSpPr>
        <p:sp>
          <p:nvSpPr>
            <p:cNvPr id="108" name="Isosceles Triangle 107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6899375" y="521405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839186" y="4703044"/>
            <a:ext cx="809522" cy="798022"/>
            <a:chOff x="8434647" y="3174615"/>
            <a:chExt cx="809522" cy="79802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884485" y="514594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308649" y="513869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8782497" y="2802833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8782497" y="319588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9187466" y="319602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9025788" y="28177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8519016" y="3392091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9592019" y="1467127"/>
            <a:ext cx="809522" cy="798022"/>
            <a:chOff x="8434647" y="3174615"/>
            <a:chExt cx="809522" cy="79802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9387675" y="339429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237340" y="210741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8146506" y="3975036"/>
            <a:ext cx="800816" cy="1674004"/>
            <a:chOff x="264216" y="2701042"/>
            <a:chExt cx="800816" cy="1674004"/>
          </a:xfrm>
        </p:grpSpPr>
        <p:sp>
          <p:nvSpPr>
            <p:cNvPr id="131" name="Isosceles Triangle 130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9435478" y="3975036"/>
            <a:ext cx="800816" cy="167400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4" name="Isosceles Triangle 133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0287525" y="2654252"/>
            <a:ext cx="800816" cy="1674004"/>
            <a:chOff x="264216" y="2701042"/>
            <a:chExt cx="800816" cy="1674004"/>
          </a:xfrm>
        </p:grpSpPr>
        <p:sp>
          <p:nvSpPr>
            <p:cNvPr id="137" name="Isosceles Triangle 136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790618" y="419409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Curved Right Arrow 140"/>
          <p:cNvSpPr/>
          <p:nvPr/>
        </p:nvSpPr>
        <p:spPr>
          <a:xfrm rot="9345019">
            <a:off x="6534407" y="1445443"/>
            <a:ext cx="554595" cy="11656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9352040" y="2101088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ight Arrow 143"/>
          <p:cNvSpPr/>
          <p:nvPr/>
        </p:nvSpPr>
        <p:spPr>
          <a:xfrm>
            <a:off x="2454624" y="1786136"/>
            <a:ext cx="1836022" cy="314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2785605" y="1554372"/>
            <a:ext cx="101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Insert ‘c’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161313" y="1103053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412918" y="965179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Balanced!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5497747" y="1996744"/>
            <a:ext cx="181188" cy="154933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>
            <a:endCxn id="91" idx="0"/>
          </p:cNvCxnSpPr>
          <p:nvPr/>
        </p:nvCxnSpPr>
        <p:spPr>
          <a:xfrm rot="16200000" flipV="1">
            <a:off x="4937003" y="1998900"/>
            <a:ext cx="1699846" cy="518001"/>
          </a:xfrm>
          <a:prstGeom prst="bentConnector3">
            <a:avLst>
              <a:gd name="adj1" fmla="val 118177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2A7DC7F-7203-8143-A3D2-048A0D4D5631}"/>
              </a:ext>
            </a:extLst>
          </p:cNvPr>
          <p:cNvSpPr/>
          <p:nvPr/>
        </p:nvSpPr>
        <p:spPr>
          <a:xfrm>
            <a:off x="730103" y="649194"/>
            <a:ext cx="8527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B6A479"/>
                </a:solidFill>
                <a:latin typeface="Segoe UI "/>
              </a:rPr>
              <a:t>parent’s right becomes child’s left, child’s left becomes its parent</a:t>
            </a:r>
          </a:p>
        </p:txBody>
      </p:sp>
    </p:spTree>
    <p:extLst>
      <p:ext uri="{BB962C8B-B14F-4D97-AF65-F5344CB8AC3E}">
        <p14:creationId xmlns:p14="http://schemas.microsoft.com/office/powerpoint/2010/main" val="252642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40" y="278862"/>
            <a:ext cx="11187259" cy="781651"/>
          </a:xfrm>
        </p:spPr>
        <p:txBody>
          <a:bodyPr/>
          <a:lstStyle/>
          <a:p>
            <a:r>
              <a:rPr lang="en-US" dirty="0"/>
              <a:t>Rotate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17CC6-BC2A-402E-A411-33C178F13DC9}"/>
              </a:ext>
            </a:extLst>
          </p:cNvPr>
          <p:cNvSpPr/>
          <p:nvPr/>
        </p:nvSpPr>
        <p:spPr>
          <a:xfrm>
            <a:off x="5238248" y="1296959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229487-B7A3-4467-84CC-7E37EAABDE7C}"/>
              </a:ext>
            </a:extLst>
          </p:cNvPr>
          <p:cNvSpPr/>
          <p:nvPr/>
        </p:nvSpPr>
        <p:spPr>
          <a:xfrm>
            <a:off x="5238248" y="169001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A6F3AE-6D42-4F73-9E27-2584E5B34153}"/>
              </a:ext>
            </a:extLst>
          </p:cNvPr>
          <p:cNvSpPr/>
          <p:nvPr/>
        </p:nvSpPr>
        <p:spPr>
          <a:xfrm>
            <a:off x="5643217" y="1690148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D5CF28-0C57-488F-91BD-EE0919F50769}"/>
              </a:ext>
            </a:extLst>
          </p:cNvPr>
          <p:cNvSpPr txBox="1"/>
          <p:nvPr/>
        </p:nvSpPr>
        <p:spPr>
          <a:xfrm>
            <a:off x="5481539" y="131185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8535A8-A63A-4C61-AAE6-C496315F9FB6}"/>
              </a:ext>
            </a:extLst>
          </p:cNvPr>
          <p:cNvCxnSpPr/>
          <p:nvPr/>
        </p:nvCxnSpPr>
        <p:spPr>
          <a:xfrm flipH="1">
            <a:off x="4249267" y="1892288"/>
            <a:ext cx="1191257" cy="44901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845493" y="1892288"/>
            <a:ext cx="1444844" cy="47328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445415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7212046" y="2460310"/>
            <a:ext cx="1057838" cy="1075707"/>
            <a:chOff x="8434647" y="3174615"/>
            <a:chExt cx="1057838" cy="10757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22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627286"/>
            <a:ext cx="809522" cy="798022"/>
            <a:chOff x="8434647" y="3174615"/>
            <a:chExt cx="809522" cy="7980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861902" y="3608146"/>
            <a:ext cx="809522" cy="798022"/>
            <a:chOff x="8434647" y="3174615"/>
            <a:chExt cx="809522" cy="79802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8335384" y="404379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603193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7908180" y="40660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1647090" y="4712342"/>
            <a:ext cx="809522" cy="798022"/>
            <a:chOff x="8434647" y="3174615"/>
            <a:chExt cx="809522" cy="79802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1716601" y="514170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2106955" y="515640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6554223" y="3619467"/>
            <a:ext cx="809522" cy="798022"/>
            <a:chOff x="8434647" y="3174615"/>
            <a:chExt cx="809522" cy="79802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301179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151412" y="405446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2331721" y="4155027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27664" y="4704685"/>
            <a:ext cx="809522" cy="798022"/>
            <a:chOff x="8434647" y="3174615"/>
            <a:chExt cx="809522" cy="79802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297175" y="51340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687529" y="51487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3084422" y="4159589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7202275" y="4764044"/>
            <a:ext cx="809522" cy="798022"/>
            <a:chOff x="8434647" y="3174615"/>
            <a:chExt cx="809522" cy="79802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7271786" y="519340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7662140" y="520810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6000514" y="4756387"/>
            <a:ext cx="809522" cy="798022"/>
            <a:chOff x="8434647" y="3174615"/>
            <a:chExt cx="809522" cy="79802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</a:t>
              </a:r>
            </a:p>
          </p:txBody>
        </p: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6070025" y="51857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6460379" y="52004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5740021" y="535507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7116566" y="4182457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564451" y="40346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6997171" y="3053108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72272" y="142400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put(16);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5310540" y="5930891"/>
            <a:ext cx="809522" cy="798022"/>
            <a:chOff x="8434647" y="3174615"/>
            <a:chExt cx="809522" cy="79802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5380051" y="636025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770405" y="637495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6325036" y="419141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7216102" y="2462521"/>
            <a:ext cx="809522" cy="798022"/>
            <a:chOff x="8434647" y="3174615"/>
            <a:chExt cx="809522" cy="79802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Curved Left Arrow 106"/>
          <p:cNvSpPr/>
          <p:nvPr/>
        </p:nvSpPr>
        <p:spPr>
          <a:xfrm rot="13205010">
            <a:off x="6235418" y="2480140"/>
            <a:ext cx="555178" cy="10862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6554223" y="3619467"/>
            <a:ext cx="809522" cy="798022"/>
            <a:chOff x="8434647" y="3174615"/>
            <a:chExt cx="809522" cy="798022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3" name="Straight Arrow Connector 112"/>
          <p:cNvCxnSpPr/>
          <p:nvPr/>
        </p:nvCxnSpPr>
        <p:spPr>
          <a:xfrm>
            <a:off x="7445566" y="3053108"/>
            <a:ext cx="216574" cy="158685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endCxn id="103" idx="0"/>
          </p:cNvCxnSpPr>
          <p:nvPr/>
        </p:nvCxnSpPr>
        <p:spPr>
          <a:xfrm rot="5400000" flipH="1" flipV="1">
            <a:off x="6488018" y="3049612"/>
            <a:ext cx="1719936" cy="545754"/>
          </a:xfrm>
          <a:prstGeom prst="bentConnector3">
            <a:avLst>
              <a:gd name="adj1" fmla="val 113291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41BD4DE-49B5-794C-9259-61669AE81E8A}"/>
              </a:ext>
            </a:extLst>
          </p:cNvPr>
          <p:cNvSpPr txBox="1"/>
          <p:nvPr/>
        </p:nvSpPr>
        <p:spPr>
          <a:xfrm>
            <a:off x="5925677" y="44391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D0492B-2176-BB4B-9358-31C19D2F16E1}"/>
              </a:ext>
            </a:extLst>
          </p:cNvPr>
          <p:cNvSpPr txBox="1"/>
          <p:nvPr/>
        </p:nvSpPr>
        <p:spPr>
          <a:xfrm>
            <a:off x="7721293" y="443472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8953C1F-7410-394D-8324-D5194EE8F2E5}"/>
              </a:ext>
            </a:extLst>
          </p:cNvPr>
          <p:cNvSpPr txBox="1"/>
          <p:nvPr/>
        </p:nvSpPr>
        <p:spPr>
          <a:xfrm>
            <a:off x="6508272" y="324846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1B65C7A-1795-A440-ABA3-CF63EFC5EDF3}"/>
              </a:ext>
            </a:extLst>
          </p:cNvPr>
          <p:cNvSpPr txBox="1"/>
          <p:nvPr/>
        </p:nvSpPr>
        <p:spPr>
          <a:xfrm>
            <a:off x="8366039" y="324846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22DC441-B1B3-1741-BF4B-BA1635671FDF}"/>
              </a:ext>
            </a:extLst>
          </p:cNvPr>
          <p:cNvSpPr txBox="1"/>
          <p:nvPr/>
        </p:nvSpPr>
        <p:spPr>
          <a:xfrm>
            <a:off x="7707096" y="206322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940A2A8-DE89-0043-9353-B72862FB040B}"/>
              </a:ext>
            </a:extLst>
          </p:cNvPr>
          <p:cNvSpPr txBox="1"/>
          <p:nvPr/>
        </p:nvSpPr>
        <p:spPr>
          <a:xfrm>
            <a:off x="1634891" y="436315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CF39D3F-A39E-9345-9FA3-4DA001A77BBD}"/>
              </a:ext>
            </a:extLst>
          </p:cNvPr>
          <p:cNvSpPr txBox="1"/>
          <p:nvPr/>
        </p:nvSpPr>
        <p:spPr>
          <a:xfrm>
            <a:off x="3708145" y="43499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90E0BB2-6AC9-E546-AE86-FECCAA932503}"/>
              </a:ext>
            </a:extLst>
          </p:cNvPr>
          <p:cNvSpPr txBox="1"/>
          <p:nvPr/>
        </p:nvSpPr>
        <p:spPr>
          <a:xfrm>
            <a:off x="4581305" y="324846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EAA84DD-1A3D-7B44-AFD6-6C9D8141D2FB}"/>
              </a:ext>
            </a:extLst>
          </p:cNvPr>
          <p:cNvSpPr txBox="1"/>
          <p:nvPr/>
        </p:nvSpPr>
        <p:spPr>
          <a:xfrm>
            <a:off x="2539774" y="324821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94F40BD-7055-3F4C-9B83-7B7B706FE64E}"/>
              </a:ext>
            </a:extLst>
          </p:cNvPr>
          <p:cNvSpPr txBox="1"/>
          <p:nvPr/>
        </p:nvSpPr>
        <p:spPr>
          <a:xfrm>
            <a:off x="3477120" y="209083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FFE449A-88B6-BA4A-9D24-FC25E2031F38}"/>
              </a:ext>
            </a:extLst>
          </p:cNvPr>
          <p:cNvSpPr txBox="1"/>
          <p:nvPr/>
        </p:nvSpPr>
        <p:spPr>
          <a:xfrm>
            <a:off x="4805299" y="125775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601BD53-E9EA-0241-9F73-8A48002DFAF7}"/>
              </a:ext>
            </a:extLst>
          </p:cNvPr>
          <p:cNvSpPr txBox="1"/>
          <p:nvPr/>
        </p:nvSpPr>
        <p:spPr>
          <a:xfrm>
            <a:off x="9713671" y="1311854"/>
            <a:ext cx="835485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height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5D48392-4B78-C341-A9B9-B68AE749ACE9}"/>
              </a:ext>
            </a:extLst>
          </p:cNvPr>
          <p:cNvSpPr txBox="1"/>
          <p:nvPr/>
        </p:nvSpPr>
        <p:spPr>
          <a:xfrm>
            <a:off x="5296971" y="554969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CD9D6B1-3B48-D942-81C8-0B2E96A1EFBC}"/>
              </a:ext>
            </a:extLst>
          </p:cNvPr>
          <p:cNvSpPr txBox="1"/>
          <p:nvPr/>
        </p:nvSpPr>
        <p:spPr>
          <a:xfrm>
            <a:off x="5961781" y="4364225"/>
            <a:ext cx="311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B101697-314E-834E-BE70-BB9D4F16DE10}"/>
              </a:ext>
            </a:extLst>
          </p:cNvPr>
          <p:cNvSpPr txBox="1"/>
          <p:nvPr/>
        </p:nvSpPr>
        <p:spPr>
          <a:xfrm>
            <a:off x="6559862" y="3215539"/>
            <a:ext cx="311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7D37BF8-9E26-9C4B-ABB0-E76087523B72}"/>
              </a:ext>
            </a:extLst>
          </p:cNvPr>
          <p:cNvSpPr txBox="1"/>
          <p:nvPr/>
        </p:nvSpPr>
        <p:spPr>
          <a:xfrm>
            <a:off x="7721293" y="2055637"/>
            <a:ext cx="311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DEA80BE-4477-F143-9141-368E05899E02}"/>
              </a:ext>
            </a:extLst>
          </p:cNvPr>
          <p:cNvSpPr txBox="1"/>
          <p:nvPr/>
        </p:nvSpPr>
        <p:spPr>
          <a:xfrm>
            <a:off x="4800189" y="1272823"/>
            <a:ext cx="311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4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07C8AFF5-F1FF-1643-A0BB-21AE47668A2B}"/>
              </a:ext>
            </a:extLst>
          </p:cNvPr>
          <p:cNvCxnSpPr>
            <a:cxnSpLocks/>
          </p:cNvCxnSpPr>
          <p:nvPr/>
        </p:nvCxnSpPr>
        <p:spPr>
          <a:xfrm>
            <a:off x="5845493" y="1892288"/>
            <a:ext cx="1113283" cy="15998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8A9D3E66-7407-2140-B172-B6C84A5CC865}"/>
              </a:ext>
            </a:extLst>
          </p:cNvPr>
          <p:cNvSpPr txBox="1"/>
          <p:nvPr/>
        </p:nvSpPr>
        <p:spPr>
          <a:xfrm>
            <a:off x="8105193" y="2475205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3C0C834-14A5-BB46-84D1-3485B80D6658}"/>
              </a:ext>
            </a:extLst>
          </p:cNvPr>
          <p:cNvSpPr/>
          <p:nvPr/>
        </p:nvSpPr>
        <p:spPr>
          <a:xfrm>
            <a:off x="585878" y="762966"/>
            <a:ext cx="9588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B6A479"/>
                </a:solidFill>
                <a:latin typeface="Segoe UI "/>
              </a:rPr>
              <a:t>parent’s left becomes child’s right, child’s right becomes its parent</a:t>
            </a:r>
          </a:p>
        </p:txBody>
      </p:sp>
    </p:spTree>
    <p:extLst>
      <p:ext uri="{BB962C8B-B14F-4D97-AF65-F5344CB8AC3E}">
        <p14:creationId xmlns:p14="http://schemas.microsoft.com/office/powerpoint/2010/main" val="38138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54" grpId="0"/>
      <p:bldP spid="106" grpId="0"/>
      <p:bldP spid="112" grpId="0"/>
      <p:bldP spid="114" grpId="0"/>
      <p:bldP spid="115" grpId="0"/>
      <p:bldP spid="116" grpId="0"/>
      <p:bldP spid="118" grpId="0"/>
      <p:bldP spid="119" grpId="0"/>
      <p:bldP spid="120" grpId="0"/>
      <p:bldP spid="121" grpId="0"/>
      <p:bldP spid="122" grpId="0"/>
      <p:bldP spid="123" grpId="0" animBg="1"/>
      <p:bldP spid="124" grpId="0"/>
      <p:bldP spid="125" grpId="0" animBg="1"/>
      <p:bldP spid="126" grpId="0" animBg="1"/>
      <p:bldP spid="127" grpId="0" animBg="1"/>
      <p:bldP spid="128" grpId="0" animBg="1"/>
      <p:bldP spid="1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268383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416839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7567678" y="3525856"/>
            <a:ext cx="1057838" cy="1075707"/>
            <a:chOff x="8434647" y="3174615"/>
            <a:chExt cx="1057838" cy="10757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22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598710"/>
            <a:ext cx="809522" cy="798022"/>
            <a:chOff x="8434647" y="3174615"/>
            <a:chExt cx="809522" cy="7980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217534" y="4673692"/>
            <a:ext cx="809522" cy="798022"/>
            <a:chOff x="8434647" y="3174615"/>
            <a:chExt cx="809522" cy="79802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8691016" y="510933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574617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263812" y="513160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1647090" y="4683766"/>
            <a:ext cx="809522" cy="798022"/>
            <a:chOff x="8434647" y="3174615"/>
            <a:chExt cx="809522" cy="79802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1716601" y="511312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2106955" y="512782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6908320" y="2416423"/>
            <a:ext cx="809522" cy="798022"/>
            <a:chOff x="8434647" y="3174615"/>
            <a:chExt cx="809522" cy="79802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98321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151412" y="402588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2331721" y="4126451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27664" y="4676109"/>
            <a:ext cx="809522" cy="798022"/>
            <a:chOff x="8434647" y="3174615"/>
            <a:chExt cx="809522" cy="79802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297175" y="510546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687529" y="512016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3084422" y="4131013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7103757" y="4688587"/>
            <a:ext cx="809522" cy="798022"/>
            <a:chOff x="8434647" y="3174615"/>
            <a:chExt cx="809522" cy="79802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7173268" y="51179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7563622" y="51326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6239339" y="3528582"/>
            <a:ext cx="809522" cy="798022"/>
            <a:chOff x="8434647" y="3174615"/>
            <a:chExt cx="809522" cy="79802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</a:t>
              </a:r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6699204" y="397264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5978846" y="4127269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564451" y="400605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72272" y="142400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put(16);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5549365" y="4703086"/>
            <a:ext cx="809522" cy="798022"/>
            <a:chOff x="8434647" y="3174615"/>
            <a:chExt cx="809522" cy="79802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5618876" y="51324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6009230" y="51471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6668374" y="2977596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7571734" y="3528067"/>
            <a:ext cx="809522" cy="798022"/>
            <a:chOff x="8434647" y="3174615"/>
            <a:chExt cx="809522" cy="79802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6908320" y="2416423"/>
            <a:ext cx="809522" cy="798022"/>
            <a:chOff x="8434647" y="3174615"/>
            <a:chExt cx="809522" cy="798022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7348410" y="4122952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7522844" y="298321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CD530A5-7A00-4C42-9C27-A1E8BB7A4947}"/>
              </a:ext>
            </a:extLst>
          </p:cNvPr>
          <p:cNvSpPr txBox="1"/>
          <p:nvPr/>
        </p:nvSpPr>
        <p:spPr>
          <a:xfrm>
            <a:off x="1634891" y="433458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418E33F-C68B-F748-BC28-6BCAB7A6D6A8}"/>
              </a:ext>
            </a:extLst>
          </p:cNvPr>
          <p:cNvSpPr txBox="1"/>
          <p:nvPr/>
        </p:nvSpPr>
        <p:spPr>
          <a:xfrm>
            <a:off x="3742341" y="432932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AD91DF5-67FB-994A-8A2C-66C270E04F1C}"/>
              </a:ext>
            </a:extLst>
          </p:cNvPr>
          <p:cNvSpPr txBox="1"/>
          <p:nvPr/>
        </p:nvSpPr>
        <p:spPr>
          <a:xfrm>
            <a:off x="2558756" y="322937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2302DF7-434D-E54D-8C76-7D26124E7736}"/>
              </a:ext>
            </a:extLst>
          </p:cNvPr>
          <p:cNvSpPr txBox="1"/>
          <p:nvPr/>
        </p:nvSpPr>
        <p:spPr>
          <a:xfrm>
            <a:off x="4587821" y="319897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7961D09-166E-F04F-8711-917D3EAF689A}"/>
              </a:ext>
            </a:extLst>
          </p:cNvPr>
          <p:cNvSpPr txBox="1"/>
          <p:nvPr/>
        </p:nvSpPr>
        <p:spPr>
          <a:xfrm>
            <a:off x="3484047" y="20442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D122305-E7EF-644E-AA0D-8806059E7090}"/>
              </a:ext>
            </a:extLst>
          </p:cNvPr>
          <p:cNvSpPr txBox="1"/>
          <p:nvPr/>
        </p:nvSpPr>
        <p:spPr>
          <a:xfrm>
            <a:off x="4859211" y="123933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A4659F1-41DA-E141-A046-B421DC6A9DE7}"/>
              </a:ext>
            </a:extLst>
          </p:cNvPr>
          <p:cNvSpPr txBox="1"/>
          <p:nvPr/>
        </p:nvSpPr>
        <p:spPr>
          <a:xfrm>
            <a:off x="6236162" y="31431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43E09B7-AD1E-9442-91AE-DF096E5877B0}"/>
              </a:ext>
            </a:extLst>
          </p:cNvPr>
          <p:cNvSpPr txBox="1"/>
          <p:nvPr/>
        </p:nvSpPr>
        <p:spPr>
          <a:xfrm>
            <a:off x="5545375" y="43156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C020140-0E0E-C346-923A-92BF544A1AFF}"/>
              </a:ext>
            </a:extLst>
          </p:cNvPr>
          <p:cNvSpPr txBox="1"/>
          <p:nvPr/>
        </p:nvSpPr>
        <p:spPr>
          <a:xfrm>
            <a:off x="7058560" y="434524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9E0C806-F513-7941-95CB-816932852E80}"/>
              </a:ext>
            </a:extLst>
          </p:cNvPr>
          <p:cNvSpPr txBox="1"/>
          <p:nvPr/>
        </p:nvSpPr>
        <p:spPr>
          <a:xfrm>
            <a:off x="8722401" y="43156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F326546-26E0-594F-87CC-D33DD77F20DF}"/>
              </a:ext>
            </a:extLst>
          </p:cNvPr>
          <p:cNvSpPr txBox="1"/>
          <p:nvPr/>
        </p:nvSpPr>
        <p:spPr>
          <a:xfrm>
            <a:off x="8058645" y="31711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52F22AC-E6F9-E643-A537-1C613E429673}"/>
              </a:ext>
            </a:extLst>
          </p:cNvPr>
          <p:cNvSpPr txBox="1"/>
          <p:nvPr/>
        </p:nvSpPr>
        <p:spPr>
          <a:xfrm>
            <a:off x="7374631" y="205819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1880ED1-30E3-174B-9077-0EAED88D347B}"/>
              </a:ext>
            </a:extLst>
          </p:cNvPr>
          <p:cNvSpPr txBox="1"/>
          <p:nvPr/>
        </p:nvSpPr>
        <p:spPr>
          <a:xfrm>
            <a:off x="9713671" y="1283278"/>
            <a:ext cx="835485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height</a:t>
            </a:r>
          </a:p>
        </p:txBody>
      </p:sp>
      <p:sp>
        <p:nvSpPr>
          <p:cNvPr id="131" name="Title 1">
            <a:extLst>
              <a:ext uri="{FF2B5EF4-FFF2-40B4-BE49-F238E27FC236}">
                <a16:creationId xmlns:a16="http://schemas.microsoft.com/office/drawing/2014/main" id="{DA0F3008-9B60-E342-8557-045EE1EB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40" y="278862"/>
            <a:ext cx="11187259" cy="781651"/>
          </a:xfrm>
        </p:spPr>
        <p:txBody>
          <a:bodyPr/>
          <a:lstStyle/>
          <a:p>
            <a:r>
              <a:rPr lang="en-US" dirty="0"/>
              <a:t>Rotate Right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8802EB7-377B-9C4E-890D-549992E40B07}"/>
              </a:ext>
            </a:extLst>
          </p:cNvPr>
          <p:cNvSpPr/>
          <p:nvPr/>
        </p:nvSpPr>
        <p:spPr>
          <a:xfrm>
            <a:off x="585878" y="762966"/>
            <a:ext cx="9588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B6A479"/>
                </a:solidFill>
                <a:latin typeface="Segoe UI "/>
              </a:rPr>
              <a:t>parent’s left becomes child’s right, child’s right becomes its parent</a:t>
            </a:r>
          </a:p>
        </p:txBody>
      </p:sp>
    </p:spTree>
    <p:extLst>
      <p:ext uri="{BB962C8B-B14F-4D97-AF65-F5344CB8AC3E}">
        <p14:creationId xmlns:p14="http://schemas.microsoft.com/office/powerpoint/2010/main" val="11045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B952-A6F4-4447-AFD6-F2F4679E2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1116B-75B7-A742-B73B-548EA841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5ADA5-3D03-C841-8FF8-4D71E493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55331-82FC-0A4C-9A4E-909098B3681A}"/>
              </a:ext>
            </a:extLst>
          </p:cNvPr>
          <p:cNvSpPr/>
          <p:nvPr/>
        </p:nvSpPr>
        <p:spPr>
          <a:xfrm>
            <a:off x="1291061" y="2201384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4A5EC-F492-814A-AE76-8A6AC6A564F8}"/>
              </a:ext>
            </a:extLst>
          </p:cNvPr>
          <p:cNvSpPr/>
          <p:nvPr/>
        </p:nvSpPr>
        <p:spPr>
          <a:xfrm>
            <a:off x="1291061" y="2594437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F3A6F-1ACE-4B42-BEF6-F5BD7E972D8D}"/>
              </a:ext>
            </a:extLst>
          </p:cNvPr>
          <p:cNvSpPr/>
          <p:nvPr/>
        </p:nvSpPr>
        <p:spPr>
          <a:xfrm>
            <a:off x="1696030" y="2594573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A56055-8E01-8647-833B-5E8C2DC1B859}"/>
              </a:ext>
            </a:extLst>
          </p:cNvPr>
          <p:cNvSpPr txBox="1"/>
          <p:nvPr/>
        </p:nvSpPr>
        <p:spPr>
          <a:xfrm>
            <a:off x="1534352" y="2216279"/>
            <a:ext cx="32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B111FD-3014-E744-9E0D-250E7988E3DE}"/>
              </a:ext>
            </a:extLst>
          </p:cNvPr>
          <p:cNvCxnSpPr>
            <a:cxnSpLocks/>
          </p:cNvCxnSpPr>
          <p:nvPr/>
        </p:nvCxnSpPr>
        <p:spPr>
          <a:xfrm flipH="1">
            <a:off x="788509" y="2808973"/>
            <a:ext cx="659836" cy="62913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5EDCD5-43FA-A24B-9FD8-97C039B90769}"/>
              </a:ext>
            </a:extLst>
          </p:cNvPr>
          <p:cNvCxnSpPr>
            <a:cxnSpLocks/>
          </p:cNvCxnSpPr>
          <p:nvPr/>
        </p:nvCxnSpPr>
        <p:spPr>
          <a:xfrm>
            <a:off x="1884009" y="2760722"/>
            <a:ext cx="1296275" cy="6641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CC8836E-C288-C24E-B7A7-EF79166C6FCF}"/>
              </a:ext>
            </a:extLst>
          </p:cNvPr>
          <p:cNvSpPr/>
          <p:nvPr/>
        </p:nvSpPr>
        <p:spPr>
          <a:xfrm>
            <a:off x="393281" y="3451123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A227E6-31E8-E345-85F0-BF7B4619565A}"/>
              </a:ext>
            </a:extLst>
          </p:cNvPr>
          <p:cNvSpPr/>
          <p:nvPr/>
        </p:nvSpPr>
        <p:spPr>
          <a:xfrm>
            <a:off x="393281" y="384417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A4F05D-C0C5-AF45-A745-C5409C3B4B33}"/>
              </a:ext>
            </a:extLst>
          </p:cNvPr>
          <p:cNvSpPr/>
          <p:nvPr/>
        </p:nvSpPr>
        <p:spPr>
          <a:xfrm>
            <a:off x="798250" y="384431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EC041F-71A1-5E4D-9F63-85DEBFF310FE}"/>
              </a:ext>
            </a:extLst>
          </p:cNvPr>
          <p:cNvSpPr txBox="1"/>
          <p:nvPr/>
        </p:nvSpPr>
        <p:spPr>
          <a:xfrm>
            <a:off x="636572" y="346601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EA42EC-3AD0-5C46-B1B5-86078B690852}"/>
              </a:ext>
            </a:extLst>
          </p:cNvPr>
          <p:cNvGrpSpPr/>
          <p:nvPr/>
        </p:nvGrpSpPr>
        <p:grpSpPr>
          <a:xfrm>
            <a:off x="2734918" y="3488148"/>
            <a:ext cx="1057838" cy="1075707"/>
            <a:chOff x="8434647" y="3174615"/>
            <a:chExt cx="1057838" cy="10757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9E75D5-0367-BE4E-82B1-3C08E4F967CC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5D8F85-94D5-1849-BB98-9CF84C363AC5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3C2B2B0-779D-B442-9503-9F4F02E0541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5F1BFF-3996-D644-9521-948235C7B2F8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C2DBBCB-5BDB-AD42-99F4-018E177CC6C0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2243F4-FDA6-5245-9166-F7C0A2689C4F}"/>
              </a:ext>
            </a:extLst>
          </p:cNvPr>
          <p:cNvGrpSpPr/>
          <p:nvPr/>
        </p:nvGrpSpPr>
        <p:grpSpPr>
          <a:xfrm>
            <a:off x="3594415" y="4698072"/>
            <a:ext cx="809522" cy="798022"/>
            <a:chOff x="8434647" y="3174615"/>
            <a:chExt cx="809522" cy="79802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0C8819D-14C6-5A40-AF53-98F2F982CE4F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D4B169-9B18-3746-985A-B3C64482113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B9F0193-2F24-0C4B-B6E8-1AB3D0F629F5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01CF10-AD15-FF4A-BBDE-0B803E89D3CF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93B462-F1D1-EC49-ABF6-7EDEC1505A10}"/>
              </a:ext>
            </a:extLst>
          </p:cNvPr>
          <p:cNvCxnSpPr>
            <a:cxnSpLocks/>
          </p:cNvCxnSpPr>
          <p:nvPr/>
        </p:nvCxnSpPr>
        <p:spPr>
          <a:xfrm flipH="1">
            <a:off x="4067897" y="513371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421CA3-05AF-A14C-A6C6-66FBCBFFAEE5}"/>
              </a:ext>
            </a:extLst>
          </p:cNvPr>
          <p:cNvGrpSpPr/>
          <p:nvPr/>
        </p:nvGrpSpPr>
        <p:grpSpPr>
          <a:xfrm>
            <a:off x="1008621" y="4608901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DDB5F2B-0EC8-CF45-A227-0FF42CDC0008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C14CA8D-156A-614B-945B-219730DA884A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A16CB09-32F7-3E48-927B-7E29C001F825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70A7B18-EE97-EA44-8B49-10B9D4154E81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A2D96B3-C341-CC4E-BE0E-1C2751B95EF6}"/>
              </a:ext>
            </a:extLst>
          </p:cNvPr>
          <p:cNvCxnSpPr>
            <a:cxnSpLocks/>
          </p:cNvCxnSpPr>
          <p:nvPr/>
        </p:nvCxnSpPr>
        <p:spPr>
          <a:xfrm flipH="1">
            <a:off x="3640693" y="515598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B77FED0-38E7-454C-8548-1388B55FBE8C}"/>
              </a:ext>
            </a:extLst>
          </p:cNvPr>
          <p:cNvGrpSpPr/>
          <p:nvPr/>
        </p:nvGrpSpPr>
        <p:grpSpPr>
          <a:xfrm>
            <a:off x="1640718" y="5708116"/>
            <a:ext cx="809522" cy="798022"/>
            <a:chOff x="8434647" y="3174615"/>
            <a:chExt cx="809522" cy="79802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E71D9A1-2137-634D-9E15-8B9DD19469D4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760D371-D24B-C246-8F54-0970E18569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31C4A4A-8BD3-DB4C-9FF7-07AE4BE396C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9356C3D-9E95-8848-8D3C-0E895482B8C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A8DC77A-1ED4-5E49-A63D-998E2F8A3F14}"/>
              </a:ext>
            </a:extLst>
          </p:cNvPr>
          <p:cNvCxnSpPr>
            <a:cxnSpLocks/>
          </p:cNvCxnSpPr>
          <p:nvPr/>
        </p:nvCxnSpPr>
        <p:spPr>
          <a:xfrm flipH="1">
            <a:off x="1710229" y="613747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80056DF-6380-534B-B82D-FBA729380DB6}"/>
              </a:ext>
            </a:extLst>
          </p:cNvPr>
          <p:cNvCxnSpPr>
            <a:cxnSpLocks/>
          </p:cNvCxnSpPr>
          <p:nvPr/>
        </p:nvCxnSpPr>
        <p:spPr>
          <a:xfrm flipH="1">
            <a:off x="2100583" y="615217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E4DA610-0F8F-2641-8A34-61FA68324073}"/>
              </a:ext>
            </a:extLst>
          </p:cNvPr>
          <p:cNvCxnSpPr/>
          <p:nvPr/>
        </p:nvCxnSpPr>
        <p:spPr>
          <a:xfrm>
            <a:off x="965750" y="4017502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341FE91-51DB-FF49-B760-94A107FF2FAC}"/>
              </a:ext>
            </a:extLst>
          </p:cNvPr>
          <p:cNvCxnSpPr/>
          <p:nvPr/>
        </p:nvCxnSpPr>
        <p:spPr>
          <a:xfrm>
            <a:off x="1561208" y="5199832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68B42E6-E2CC-D847-A76E-46C613926400}"/>
              </a:ext>
            </a:extLst>
          </p:cNvPr>
          <p:cNvCxnSpPr>
            <a:cxnSpLocks/>
          </p:cNvCxnSpPr>
          <p:nvPr/>
        </p:nvCxnSpPr>
        <p:spPr>
          <a:xfrm flipH="1">
            <a:off x="1063517" y="506016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80C0BE4-3062-644D-8CF9-93346DE1BC91}"/>
              </a:ext>
            </a:extLst>
          </p:cNvPr>
          <p:cNvSpPr txBox="1"/>
          <p:nvPr/>
        </p:nvSpPr>
        <p:spPr>
          <a:xfrm>
            <a:off x="2475329" y="5710955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 &gt; 8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6621163-091B-9D48-8490-D8D101D54AC9}"/>
              </a:ext>
            </a:extLst>
          </p:cNvPr>
          <p:cNvCxnSpPr>
            <a:cxnSpLocks/>
          </p:cNvCxnSpPr>
          <p:nvPr/>
        </p:nvCxnSpPr>
        <p:spPr>
          <a:xfrm flipH="1">
            <a:off x="448177" y="389405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9BE12A4-A440-3542-B2A4-2E3656956174}"/>
              </a:ext>
            </a:extLst>
          </p:cNvPr>
          <p:cNvCxnSpPr>
            <a:cxnSpLocks/>
          </p:cNvCxnSpPr>
          <p:nvPr/>
        </p:nvCxnSpPr>
        <p:spPr>
          <a:xfrm flipH="1">
            <a:off x="2798677" y="394555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980E792-AD8C-DF4A-8F3C-E5C2D703D81F}"/>
              </a:ext>
            </a:extLst>
          </p:cNvPr>
          <p:cNvGrpSpPr/>
          <p:nvPr/>
        </p:nvGrpSpPr>
        <p:grpSpPr>
          <a:xfrm>
            <a:off x="6579567" y="957388"/>
            <a:ext cx="3041070" cy="1068617"/>
            <a:chOff x="7445666" y="3174615"/>
            <a:chExt cx="3041070" cy="1068617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80842E3-82E8-D244-817B-6563D84B64DB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B77FB2B-0943-DB4B-BEDE-56C050E4B1D6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EA4E896-5242-7645-A83C-4367372D5A7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2F35DC2-5698-BB42-8DB6-00775FD3149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8DC27EA-968A-5D4B-806C-A1C934F67D7C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D771B77-3763-0A47-920C-AFCAF2510A5D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A4CD6FE-7E4E-4F45-91E3-02AD921F7488}"/>
              </a:ext>
            </a:extLst>
          </p:cNvPr>
          <p:cNvGrpSpPr/>
          <p:nvPr/>
        </p:nvGrpSpPr>
        <p:grpSpPr>
          <a:xfrm>
            <a:off x="5555794" y="2105844"/>
            <a:ext cx="1065204" cy="1102513"/>
            <a:chOff x="8178965" y="3174615"/>
            <a:chExt cx="1065204" cy="1102513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FF89267-0BE2-774B-9AAE-36164510E3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19291E5-F8F3-CF44-A0DD-5BDB577B5FF3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C4C61E5-4CBA-7648-8E57-EC927EDC6BB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018BBB1-79A3-3840-BE6B-D3B637857FC3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CA9306A-253E-F946-BA10-F870ACDF4ED0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B11F6BB-22E4-D74A-9312-BC01B2A6102A}"/>
              </a:ext>
            </a:extLst>
          </p:cNvPr>
          <p:cNvGrpSpPr/>
          <p:nvPr/>
        </p:nvGrpSpPr>
        <p:grpSpPr>
          <a:xfrm>
            <a:off x="9286664" y="2120739"/>
            <a:ext cx="1313520" cy="1102513"/>
            <a:chOff x="8178965" y="3174615"/>
            <a:chExt cx="1313520" cy="1102513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8F76CEA-3585-1F4D-BE09-5CDF7C53EB7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5D9B123-5968-354D-8805-2016981ADDFA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C076911-42B1-BE43-929F-04A27F108C1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7734DC8-4F89-2D48-89B4-982C4838383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61A0177-A482-9948-BD5C-11D2B602F873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07DFCC0D-FD38-BD49-A0CF-BFCCCC451D59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F2C286C-D69C-234D-9170-9178DAD46ECC}"/>
              </a:ext>
            </a:extLst>
          </p:cNvPr>
          <p:cNvGrpSpPr/>
          <p:nvPr/>
        </p:nvGrpSpPr>
        <p:grpSpPr>
          <a:xfrm>
            <a:off x="4883503" y="3287715"/>
            <a:ext cx="809522" cy="798022"/>
            <a:chOff x="8434647" y="3174615"/>
            <a:chExt cx="809522" cy="79802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1EDFB78-4457-994D-ABF7-5E9D224600D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295B7AC-9171-214E-93D7-C208DD55C89A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D1FBDED-7D80-1D4F-B8DC-DA83397558A1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19006CC-EBC0-0043-B839-D523FED32133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F2FDE08-100F-9846-AD19-FE4AB063703D}"/>
              </a:ext>
            </a:extLst>
          </p:cNvPr>
          <p:cNvGrpSpPr/>
          <p:nvPr/>
        </p:nvGrpSpPr>
        <p:grpSpPr>
          <a:xfrm>
            <a:off x="8811115" y="3350303"/>
            <a:ext cx="809522" cy="798022"/>
            <a:chOff x="8434647" y="3174615"/>
            <a:chExt cx="809522" cy="798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AAF5FA7-BA92-1D4F-A8E8-BF3F112272B7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ACCE4BA-DCD8-1749-8CB2-7F1CA2B37FE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627E904-9CE4-1A44-9CEA-7A09F3312326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F55E2A1-6C6D-0A43-A938-5A06E8D1AEA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92A5B13-2C48-5443-872B-5AD7E0B5D7FE}"/>
              </a:ext>
            </a:extLst>
          </p:cNvPr>
          <p:cNvGrpSpPr/>
          <p:nvPr/>
        </p:nvGrpSpPr>
        <p:grpSpPr>
          <a:xfrm>
            <a:off x="10401843" y="3330663"/>
            <a:ext cx="809522" cy="798022"/>
            <a:chOff x="8434647" y="3174615"/>
            <a:chExt cx="809522" cy="798022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1A1A1B2-416F-C848-9D77-6CAC8FBC9CAD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8A1B7AC-B676-D949-A491-3A56539DD04D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5906D5A-5CED-2D4E-A5C7-5B7B31690A66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BA2C0DA-42B8-8E4B-A21D-574A0E6AE235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9010DEA-3EFE-DF4C-A124-02A7BC35086F}"/>
              </a:ext>
            </a:extLst>
          </p:cNvPr>
          <p:cNvCxnSpPr>
            <a:cxnSpLocks/>
          </p:cNvCxnSpPr>
          <p:nvPr/>
        </p:nvCxnSpPr>
        <p:spPr>
          <a:xfrm flipH="1">
            <a:off x="9291467" y="378242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81795E3-7FC6-BA4A-A5C4-6536A5FDC093}"/>
              </a:ext>
            </a:extLst>
          </p:cNvPr>
          <p:cNvCxnSpPr>
            <a:cxnSpLocks/>
          </p:cNvCxnSpPr>
          <p:nvPr/>
        </p:nvCxnSpPr>
        <p:spPr>
          <a:xfrm flipH="1">
            <a:off x="5343368" y="373177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D0F262C-4B08-8F41-B507-A3C0E2242278}"/>
              </a:ext>
            </a:extLst>
          </p:cNvPr>
          <p:cNvGrpSpPr/>
          <p:nvPr/>
        </p:nvGrpSpPr>
        <p:grpSpPr>
          <a:xfrm>
            <a:off x="6426816" y="3263622"/>
            <a:ext cx="809522" cy="798022"/>
            <a:chOff x="8434647" y="3174615"/>
            <a:chExt cx="809522" cy="798022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16B24F7-3381-5B40-8C31-46ACD6CFF99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F9F6431-2E40-8441-BFFB-E90034A2075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151A9EE-9086-7446-AA41-21B4522BE63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601706B-E56F-4348-A47F-3583E3B80E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6FF99F1-69DD-D94D-944C-85F2F44DE60F}"/>
              </a:ext>
            </a:extLst>
          </p:cNvPr>
          <p:cNvGrpSpPr/>
          <p:nvPr/>
        </p:nvGrpSpPr>
        <p:grpSpPr>
          <a:xfrm>
            <a:off x="9785637" y="4347013"/>
            <a:ext cx="809522" cy="798022"/>
            <a:chOff x="8434647" y="3174615"/>
            <a:chExt cx="809522" cy="79802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B655076-D107-2543-A01C-F87ACE57AA94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6338DD3-EC5F-1541-8464-EEEC5F59F2B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B0A9EF5-0FB5-9C4A-90C6-FE03C6977AE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8DEBE4E-5361-8C4E-B1B3-36AE0D6A7B8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5D9C87F-48F5-6F40-9754-4C2A1A9AFD0F}"/>
              </a:ext>
            </a:extLst>
          </p:cNvPr>
          <p:cNvCxnSpPr>
            <a:cxnSpLocks/>
          </p:cNvCxnSpPr>
          <p:nvPr/>
        </p:nvCxnSpPr>
        <p:spPr>
          <a:xfrm flipH="1">
            <a:off x="8857453" y="380394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A6B9B5E-C5D1-C244-8743-0D9E5009E3FC}"/>
              </a:ext>
            </a:extLst>
          </p:cNvPr>
          <p:cNvCxnSpPr>
            <a:cxnSpLocks/>
          </p:cNvCxnSpPr>
          <p:nvPr/>
        </p:nvCxnSpPr>
        <p:spPr>
          <a:xfrm flipH="1">
            <a:off x="11585664" y="475752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1CF2A0D-2910-524C-A3EB-BCE9541E3AA5}"/>
              </a:ext>
            </a:extLst>
          </p:cNvPr>
          <p:cNvGrpSpPr/>
          <p:nvPr/>
        </p:nvGrpSpPr>
        <p:grpSpPr>
          <a:xfrm>
            <a:off x="11114289" y="4318320"/>
            <a:ext cx="809522" cy="798022"/>
            <a:chOff x="8434647" y="3174615"/>
            <a:chExt cx="809522" cy="798022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D4209CC-19E6-2644-9E8C-0A0763412114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4B25870-8617-684B-A1EA-4E7EF699336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CA00305-DFC5-AE49-8A50-C280EE52F9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B57869D-C248-5040-8F11-2CA69FECBF81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</p:grp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33B368-B89B-944A-A318-295BB58BCAD5}"/>
              </a:ext>
            </a:extLst>
          </p:cNvPr>
          <p:cNvCxnSpPr>
            <a:cxnSpLocks/>
          </p:cNvCxnSpPr>
          <p:nvPr/>
        </p:nvCxnSpPr>
        <p:spPr>
          <a:xfrm flipH="1">
            <a:off x="11155705" y="475396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FD3305D-FF73-5147-A5F2-DE9C7D3B399D}"/>
              </a:ext>
            </a:extLst>
          </p:cNvPr>
          <p:cNvCxnSpPr>
            <a:cxnSpLocks/>
          </p:cNvCxnSpPr>
          <p:nvPr/>
        </p:nvCxnSpPr>
        <p:spPr>
          <a:xfrm flipH="1">
            <a:off x="9812171" y="480492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A475D99-8FC0-3E48-A73D-2DFFE3EF940E}"/>
              </a:ext>
            </a:extLst>
          </p:cNvPr>
          <p:cNvCxnSpPr>
            <a:cxnSpLocks/>
          </p:cNvCxnSpPr>
          <p:nvPr/>
        </p:nvCxnSpPr>
        <p:spPr>
          <a:xfrm flipH="1">
            <a:off x="10231331" y="480492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40E5985F-D0EE-AA4F-BF91-C09728ADD862}"/>
              </a:ext>
            </a:extLst>
          </p:cNvPr>
          <p:cNvCxnSpPr/>
          <p:nvPr/>
        </p:nvCxnSpPr>
        <p:spPr>
          <a:xfrm>
            <a:off x="6383945" y="2672223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1BD647D-6C98-1E49-AB8A-3CB7CD77CD5A}"/>
              </a:ext>
            </a:extLst>
          </p:cNvPr>
          <p:cNvCxnSpPr>
            <a:cxnSpLocks/>
          </p:cNvCxnSpPr>
          <p:nvPr/>
        </p:nvCxnSpPr>
        <p:spPr>
          <a:xfrm flipH="1">
            <a:off x="4925445" y="371516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A288D57B-C941-B849-9147-C90D004F6AAD}"/>
              </a:ext>
            </a:extLst>
          </p:cNvPr>
          <p:cNvCxnSpPr/>
          <p:nvPr/>
        </p:nvCxnSpPr>
        <p:spPr>
          <a:xfrm>
            <a:off x="11017661" y="3863837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CFCC6279-DF74-5040-9782-AE95C8D4EC06}"/>
              </a:ext>
            </a:extLst>
          </p:cNvPr>
          <p:cNvCxnSpPr/>
          <p:nvPr/>
        </p:nvCxnSpPr>
        <p:spPr>
          <a:xfrm flipH="1">
            <a:off x="10269924" y="3815456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6CE6969-2192-AF42-A9A6-F3CAA483EBEB}"/>
              </a:ext>
            </a:extLst>
          </p:cNvPr>
          <p:cNvCxnSpPr>
            <a:cxnSpLocks/>
          </p:cNvCxnSpPr>
          <p:nvPr/>
        </p:nvCxnSpPr>
        <p:spPr>
          <a:xfrm flipH="1">
            <a:off x="6441864" y="368982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54B3390-B4F8-194C-B399-B8C74EE6FE7C}"/>
              </a:ext>
            </a:extLst>
          </p:cNvPr>
          <p:cNvCxnSpPr>
            <a:cxnSpLocks/>
          </p:cNvCxnSpPr>
          <p:nvPr/>
        </p:nvCxnSpPr>
        <p:spPr>
          <a:xfrm flipH="1">
            <a:off x="6832218" y="370452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54374B45-1F46-1244-97E3-C4758BA59832}"/>
              </a:ext>
            </a:extLst>
          </p:cNvPr>
          <p:cNvSpPr txBox="1"/>
          <p:nvPr/>
        </p:nvSpPr>
        <p:spPr>
          <a:xfrm>
            <a:off x="465703" y="1378445"/>
            <a:ext cx="142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Is valid BST?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D3007A5-E94A-5F4C-9468-F685DBBEC4C5}"/>
              </a:ext>
            </a:extLst>
          </p:cNvPr>
          <p:cNvSpPr txBox="1"/>
          <p:nvPr/>
        </p:nvSpPr>
        <p:spPr>
          <a:xfrm>
            <a:off x="465703" y="1756050"/>
            <a:ext cx="96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Height?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8B409BE-B010-EC44-9EFC-BCE1978A5BD6}"/>
              </a:ext>
            </a:extLst>
          </p:cNvPr>
          <p:cNvSpPr txBox="1"/>
          <p:nvPr/>
        </p:nvSpPr>
        <p:spPr>
          <a:xfrm>
            <a:off x="6831369" y="4469619"/>
            <a:ext cx="142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Is valid BST?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E62F95D-7014-614C-8B9D-A58B8FE1695B}"/>
              </a:ext>
            </a:extLst>
          </p:cNvPr>
          <p:cNvSpPr txBox="1"/>
          <p:nvPr/>
        </p:nvSpPr>
        <p:spPr>
          <a:xfrm>
            <a:off x="6831369" y="4847224"/>
            <a:ext cx="96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Height?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FB6169A-6FE4-9D4F-8B40-F22814487F21}"/>
              </a:ext>
            </a:extLst>
          </p:cNvPr>
          <p:cNvSpPr txBox="1"/>
          <p:nvPr/>
        </p:nvSpPr>
        <p:spPr>
          <a:xfrm>
            <a:off x="1797598" y="138174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No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578995AE-C24C-B049-9C88-0B431C13B22F}"/>
              </a:ext>
            </a:extLst>
          </p:cNvPr>
          <p:cNvSpPr txBox="1"/>
          <p:nvPr/>
        </p:nvSpPr>
        <p:spPr>
          <a:xfrm>
            <a:off x="8173587" y="4469619"/>
            <a:ext cx="51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Yes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BF36BA8-27AE-7347-A639-E4AEC360BF7A}"/>
              </a:ext>
            </a:extLst>
          </p:cNvPr>
          <p:cNvSpPr txBox="1"/>
          <p:nvPr/>
        </p:nvSpPr>
        <p:spPr>
          <a:xfrm>
            <a:off x="1325700" y="174303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02D55D5-40D5-1B45-9AE6-BCACEAFD5EB4}"/>
              </a:ext>
            </a:extLst>
          </p:cNvPr>
          <p:cNvSpPr txBox="1"/>
          <p:nvPr/>
        </p:nvSpPr>
        <p:spPr>
          <a:xfrm>
            <a:off x="7748615" y="483453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334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74" grpId="0"/>
      <p:bldP spid="175" grpId="0"/>
      <p:bldP spid="176" grpId="0"/>
      <p:bldP spid="1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much can go wrong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91370" y="1901969"/>
            <a:ext cx="809522" cy="798022"/>
            <a:chOff x="8434647" y="3174615"/>
            <a:chExt cx="809522" cy="7980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46266" y="23334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470423" y="2897990"/>
            <a:ext cx="809522" cy="798022"/>
            <a:chOff x="8434647" y="3174615"/>
            <a:chExt cx="809522" cy="7980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904192" y="3978910"/>
            <a:ext cx="809522" cy="798022"/>
            <a:chOff x="8434647" y="3174615"/>
            <a:chExt cx="809522" cy="7980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933970" y="33336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935001" y="44087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268365" y="2343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359165" y="44014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384317" y="247617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522155" y="333173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>
            <a:endCxn id="18" idx="0"/>
          </p:cNvCxnSpPr>
          <p:nvPr/>
        </p:nvCxnSpPr>
        <p:spPr>
          <a:xfrm flipH="1">
            <a:off x="1308953" y="3523719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82381" y="1595284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504311" y="3616389"/>
            <a:ext cx="2415452" cy="384227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5636266" y="1810372"/>
            <a:ext cx="1065204" cy="1102513"/>
            <a:chOff x="8178965" y="3174615"/>
            <a:chExt cx="1065204" cy="110251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5246229" y="2957111"/>
            <a:ext cx="809522" cy="798022"/>
            <a:chOff x="8434647" y="3174615"/>
            <a:chExt cx="809522" cy="7980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5315740" y="338647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6351813" y="222965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6000854" y="3991958"/>
            <a:ext cx="809522" cy="798022"/>
            <a:chOff x="8434647" y="3174615"/>
            <a:chExt cx="809522" cy="79802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775557" y="3493267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6045548" y="44216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6462269" y="440718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106647" y="3281766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 "/>
              </a:rPr>
              <a:t>Rotate Left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55751" y="1505881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80" name="Right Arrow 79"/>
          <p:cNvSpPr/>
          <p:nvPr/>
        </p:nvSpPr>
        <p:spPr>
          <a:xfrm>
            <a:off x="7568806" y="3616389"/>
            <a:ext cx="2309515" cy="384227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8055688" y="3326264"/>
            <a:ext cx="133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 "/>
              </a:rPr>
              <a:t>Rotate Right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484238" y="1795684"/>
            <a:ext cx="809522" cy="798022"/>
            <a:chOff x="8434647" y="3174615"/>
            <a:chExt cx="809522" cy="79802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539134" y="222712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1163291" y="2791705"/>
            <a:ext cx="809522" cy="798022"/>
            <a:chOff x="8434647" y="3174615"/>
            <a:chExt cx="809522" cy="798022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597060" y="3872625"/>
            <a:ext cx="809522" cy="798022"/>
            <a:chOff x="8434647" y="3174615"/>
            <a:chExt cx="809522" cy="798022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1626838" y="32273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627869" y="430242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052033" y="429516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1077185" y="236988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>
            <a:endCxn id="118" idx="0"/>
          </p:cNvCxnSpPr>
          <p:nvPr/>
        </p:nvCxnSpPr>
        <p:spPr>
          <a:xfrm flipH="1">
            <a:off x="11001821" y="3417434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0618773" y="1505881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BA09115-EDD3-F149-800E-062C6AB27EFD}"/>
              </a:ext>
            </a:extLst>
          </p:cNvPr>
          <p:cNvSpPr/>
          <p:nvPr/>
        </p:nvSpPr>
        <p:spPr>
          <a:xfrm>
            <a:off x="7051361" y="4093142"/>
            <a:ext cx="3344404" cy="646331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 "/>
              </a:rPr>
              <a:t>Parent’s left becomes child’s right</a:t>
            </a:r>
          </a:p>
          <a:p>
            <a:r>
              <a:rPr lang="en-US" dirty="0">
                <a:solidFill>
                  <a:srgbClr val="B6A479"/>
                </a:solidFill>
                <a:latin typeface="Segoe UI "/>
              </a:rPr>
              <a:t>Child’s right becomes its parent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A3535ED-8A8C-9241-B55E-061BBFBE6408}"/>
              </a:ext>
            </a:extLst>
          </p:cNvPr>
          <p:cNvSpPr/>
          <p:nvPr/>
        </p:nvSpPr>
        <p:spPr>
          <a:xfrm>
            <a:off x="2022141" y="4093142"/>
            <a:ext cx="3379792" cy="646331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 "/>
              </a:rPr>
              <a:t>Parent’s right becomes child’s left</a:t>
            </a:r>
          </a:p>
          <a:p>
            <a:r>
              <a:rPr lang="en-US" dirty="0">
                <a:solidFill>
                  <a:srgbClr val="B6A479"/>
                </a:solidFill>
                <a:latin typeface="Segoe UI "/>
              </a:rPr>
              <a:t>Child’s left becomes its parent</a:t>
            </a:r>
          </a:p>
        </p:txBody>
      </p:sp>
    </p:spTree>
    <p:extLst>
      <p:ext uri="{BB962C8B-B14F-4D97-AF65-F5344CB8AC3E}">
        <p14:creationId xmlns:p14="http://schemas.microsoft.com/office/powerpoint/2010/main" val="18186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55" grpId="0"/>
      <p:bldP spid="57" grpId="0"/>
      <p:bldP spid="80" grpId="0" animBg="1"/>
      <p:bldP spid="81" grpId="0"/>
      <p:bldP spid="1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AVL Cases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960529" y="2140369"/>
            <a:ext cx="809522" cy="798022"/>
            <a:chOff x="8434647" y="3174615"/>
            <a:chExt cx="809522" cy="7980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015425" y="25718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639582" y="3136390"/>
            <a:ext cx="809522" cy="798022"/>
            <a:chOff x="8434647" y="3174615"/>
            <a:chExt cx="809522" cy="7980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3351" y="4217310"/>
            <a:ext cx="809522" cy="798022"/>
            <a:chOff x="8434647" y="3174615"/>
            <a:chExt cx="809522" cy="7980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9103129" y="35720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104160" y="46471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528324" y="46398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8553476" y="271457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>
            <a:endCxn id="18" idx="0"/>
          </p:cNvCxnSpPr>
          <p:nvPr/>
        </p:nvCxnSpPr>
        <p:spPr>
          <a:xfrm flipH="1">
            <a:off x="8478112" y="3762119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3782104" y="2143113"/>
            <a:ext cx="809522" cy="798022"/>
            <a:chOff x="8434647" y="3174615"/>
            <a:chExt cx="809522" cy="79802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3837000" y="257455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4461157" y="3139134"/>
            <a:ext cx="809522" cy="798022"/>
            <a:chOff x="8434647" y="3174615"/>
            <a:chExt cx="809522" cy="79802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5146544" y="4078570"/>
            <a:ext cx="809522" cy="798022"/>
            <a:chOff x="8434647" y="3174615"/>
            <a:chExt cx="809522" cy="79802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4516053" y="359705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5191843" y="452147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5616007" y="451421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375051" y="271731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008480" y="373630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94340" y="1380161"/>
            <a:ext cx="2344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C3282"/>
                </a:solidFill>
                <a:latin typeface="Segoe UI "/>
              </a:rPr>
              <a:t>Line Case</a:t>
            </a:r>
          </a:p>
          <a:p>
            <a:r>
              <a:rPr lang="en-US" sz="2000" dirty="0">
                <a:latin typeface="Segoe UI "/>
              </a:rPr>
              <a:t>Solve with </a:t>
            </a:r>
            <a:r>
              <a:rPr lang="en-US" sz="2000" b="1" dirty="0">
                <a:solidFill>
                  <a:srgbClr val="4C3282"/>
                </a:solidFill>
                <a:latin typeface="Segoe UI "/>
              </a:rPr>
              <a:t>1</a:t>
            </a:r>
            <a:r>
              <a:rPr lang="en-US" sz="2000" dirty="0">
                <a:latin typeface="Segoe UI "/>
              </a:rPr>
              <a:t> rotation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10779" y="1324618"/>
            <a:ext cx="2445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C3282"/>
                </a:solidFill>
                <a:latin typeface="Segoe UI "/>
              </a:rPr>
              <a:t>Kink Case</a:t>
            </a:r>
          </a:p>
          <a:p>
            <a:r>
              <a:rPr lang="en-US" sz="2000" dirty="0">
                <a:latin typeface="Segoe UI "/>
              </a:rPr>
              <a:t>Solve with </a:t>
            </a:r>
            <a:r>
              <a:rPr lang="en-US" sz="2000" b="1" dirty="0">
                <a:solidFill>
                  <a:srgbClr val="4C3282"/>
                </a:solidFill>
                <a:latin typeface="Segoe UI "/>
              </a:rPr>
              <a:t>2</a:t>
            </a:r>
            <a:r>
              <a:rPr lang="en-US" sz="2000" dirty="0">
                <a:latin typeface="Segoe UI "/>
              </a:rPr>
              <a:t> rotations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650534" y="2158008"/>
            <a:ext cx="809522" cy="798022"/>
            <a:chOff x="8434647" y="3174615"/>
            <a:chExt cx="809522" cy="79802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2095685" y="258945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43289" y="3098860"/>
            <a:ext cx="809522" cy="798022"/>
            <a:chOff x="8434647" y="3174615"/>
            <a:chExt cx="809522" cy="79802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53108" y="4048681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502738" y="354823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98407" y="449158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22571" y="448432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1578085" y="2749132"/>
            <a:ext cx="279154" cy="26887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951265" y="3686722"/>
            <a:ext cx="294509" cy="28977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68264" y="5197215"/>
            <a:ext cx="365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Rotate Right</a:t>
            </a:r>
          </a:p>
          <a:p>
            <a:r>
              <a:rPr lang="en-US" dirty="0">
                <a:latin typeface="Segoe UI "/>
              </a:rPr>
              <a:t>Parent’s left becomes child’s right</a:t>
            </a:r>
          </a:p>
          <a:p>
            <a:r>
              <a:rPr lang="en-US" dirty="0">
                <a:latin typeface="Segoe UI "/>
              </a:rPr>
              <a:t>Child’s right becomes its parent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680299" y="5210584"/>
            <a:ext cx="3733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Rotate Left</a:t>
            </a:r>
          </a:p>
          <a:p>
            <a:r>
              <a:rPr lang="en-US" dirty="0">
                <a:latin typeface="Segoe UI "/>
              </a:rPr>
              <a:t>Parent’s right becomes child’s left</a:t>
            </a:r>
          </a:p>
          <a:p>
            <a:r>
              <a:rPr lang="en-US" dirty="0">
                <a:latin typeface="Segoe UI "/>
              </a:rPr>
              <a:t>Child’s left becomes its parent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800929" y="2152050"/>
            <a:ext cx="809522" cy="798022"/>
            <a:chOff x="8434647" y="3174615"/>
            <a:chExt cx="809522" cy="79802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241399" y="259378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265283" y="3102073"/>
            <a:ext cx="809522" cy="798022"/>
            <a:chOff x="8434647" y="3174615"/>
            <a:chExt cx="809522" cy="79802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913751" y="4228991"/>
            <a:ext cx="809522" cy="798022"/>
            <a:chOff x="8434647" y="3174615"/>
            <a:chExt cx="809522" cy="798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0305349" y="35381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944560" y="465879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368724" y="46515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892867" y="3767529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10656643" y="2705847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7335141" y="5485223"/>
            <a:ext cx="2293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Right Kink Resolution</a:t>
            </a:r>
          </a:p>
          <a:p>
            <a:r>
              <a:rPr lang="en-US" dirty="0">
                <a:latin typeface="Segoe UI "/>
              </a:rPr>
              <a:t>Rotate subtree left</a:t>
            </a:r>
          </a:p>
          <a:p>
            <a:r>
              <a:rPr lang="en-US" dirty="0">
                <a:latin typeface="Segoe UI "/>
              </a:rPr>
              <a:t>Rotate root tree right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0010392" y="5485223"/>
            <a:ext cx="2293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Left Kink Resolution</a:t>
            </a:r>
          </a:p>
          <a:p>
            <a:r>
              <a:rPr lang="en-US" dirty="0">
                <a:latin typeface="Segoe UI "/>
              </a:rPr>
              <a:t>Rotate subtree right</a:t>
            </a:r>
          </a:p>
          <a:p>
            <a:r>
              <a:rPr lang="en-US" dirty="0">
                <a:latin typeface="Segoe UI "/>
              </a:rPr>
              <a:t>Rotate root tree left</a:t>
            </a:r>
          </a:p>
        </p:txBody>
      </p:sp>
    </p:spTree>
    <p:extLst>
      <p:ext uri="{BB962C8B-B14F-4D97-AF65-F5344CB8AC3E}">
        <p14:creationId xmlns:p14="http://schemas.microsoft.com/office/powerpoint/2010/main" val="96833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05" grpId="0"/>
      <p:bldP spid="1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Rotations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941357" y="1539477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941357" y="1932530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1346326" y="193266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1184648" y="15543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685675" y="2131522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849987" y="2715792"/>
            <a:ext cx="809522" cy="798022"/>
            <a:chOff x="8434647" y="3174615"/>
            <a:chExt cx="809522" cy="798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534025" y="2131522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1585862" y="3288520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2434212" y="328852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264216" y="2701042"/>
            <a:ext cx="800816" cy="1117894"/>
            <a:chOff x="264216" y="2701042"/>
            <a:chExt cx="800816" cy="1674004"/>
          </a:xfrm>
        </p:grpSpPr>
        <p:sp>
          <p:nvSpPr>
            <p:cNvPr id="27" name="Isosceles Triangle 26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7288" y="369247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5661092" y="3028947"/>
            <a:ext cx="809522" cy="798022"/>
            <a:chOff x="8434647" y="3174615"/>
            <a:chExt cx="809522" cy="79802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34346" y="4974951"/>
            <a:ext cx="800816" cy="991431"/>
            <a:chOff x="264216" y="2701042"/>
            <a:chExt cx="800816" cy="167400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3" name="Isosceles Triangle 82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484397" y="3835357"/>
            <a:ext cx="800816" cy="1063491"/>
            <a:chOff x="264216" y="2701042"/>
            <a:chExt cx="800816" cy="1674004"/>
          </a:xfrm>
        </p:grpSpPr>
        <p:sp>
          <p:nvSpPr>
            <p:cNvPr id="86" name="Isosceles Triangle 85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5302390" y="741455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5302390" y="1134508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5707359" y="1134644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5545681" y="75635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5046708" y="1333500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6321575" y="1871753"/>
            <a:ext cx="809522" cy="798022"/>
            <a:chOff x="8434647" y="3174615"/>
            <a:chExt cx="809522" cy="79802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895058" y="133350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6057450" y="2444481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6905800" y="244448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4625249" y="1903020"/>
            <a:ext cx="800816" cy="1088298"/>
            <a:chOff x="264216" y="2701042"/>
            <a:chExt cx="800816" cy="1674004"/>
          </a:xfrm>
        </p:grpSpPr>
        <p:sp>
          <p:nvSpPr>
            <p:cNvPr id="102" name="Isosceles Triangle 101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304030" y="4137520"/>
            <a:ext cx="800816" cy="117723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5" name="Isosceles Triangle 104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955985" y="2991318"/>
            <a:ext cx="800816" cy="973596"/>
            <a:chOff x="264216" y="2701042"/>
            <a:chExt cx="800816" cy="1674004"/>
          </a:xfrm>
        </p:grpSpPr>
        <p:sp>
          <p:nvSpPr>
            <p:cNvPr id="108" name="Isosceles Triangle 107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6253845" y="3622157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ight Arrow 143"/>
          <p:cNvSpPr/>
          <p:nvPr/>
        </p:nvSpPr>
        <p:spPr>
          <a:xfrm>
            <a:off x="2454624" y="1786136"/>
            <a:ext cx="1836022" cy="314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2785605" y="1554372"/>
            <a:ext cx="104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Insert ‘c’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742594" y="443709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205536" y="3818936"/>
            <a:ext cx="809522" cy="798022"/>
            <a:chOff x="8434647" y="3174615"/>
            <a:chExt cx="809522" cy="798022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941411" y="439166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789761" y="439166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1847253" y="4954529"/>
            <a:ext cx="800816" cy="1011853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3" name="Isosceles Triangle 152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5421615" y="3609887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5041717" y="4149934"/>
            <a:ext cx="800816" cy="1164820"/>
            <a:chOff x="264216" y="2701042"/>
            <a:chExt cx="800816" cy="167400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7" name="Isosceles Triangle 156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5773056" y="5869399"/>
            <a:ext cx="809522" cy="798022"/>
            <a:chOff x="8434647" y="3174615"/>
            <a:chExt cx="809522" cy="798022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5818355" y="631230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242519" y="63050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724488" y="5360449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rved Left Arrow 2"/>
          <p:cNvSpPr/>
          <p:nvPr/>
        </p:nvSpPr>
        <p:spPr>
          <a:xfrm rot="12478278">
            <a:off x="5554114" y="1773856"/>
            <a:ext cx="509227" cy="10437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15408" y="2444481"/>
            <a:ext cx="184631" cy="157401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97" idx="0"/>
          </p:cNvCxnSpPr>
          <p:nvPr/>
        </p:nvCxnSpPr>
        <p:spPr>
          <a:xfrm rot="5400000" flipH="1" flipV="1">
            <a:off x="5590315" y="2473943"/>
            <a:ext cx="1723107" cy="548519"/>
          </a:xfrm>
          <a:prstGeom prst="bentConnector3">
            <a:avLst>
              <a:gd name="adj1" fmla="val 113267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8708526" y="1104998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8708526" y="1498051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9113495" y="1498187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8951817" y="111989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8452844" y="16970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9347026" y="2266563"/>
            <a:ext cx="809522" cy="798022"/>
            <a:chOff x="8434647" y="3174615"/>
            <a:chExt cx="809522" cy="798022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9301194" y="1697043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9082901" y="2839291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9931251" y="2839291"/>
            <a:ext cx="971849" cy="46843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Group 188"/>
          <p:cNvGrpSpPr/>
          <p:nvPr/>
        </p:nvGrpSpPr>
        <p:grpSpPr>
          <a:xfrm>
            <a:off x="8078601" y="2272972"/>
            <a:ext cx="800816" cy="1117894"/>
            <a:chOff x="264216" y="2701042"/>
            <a:chExt cx="800816" cy="1674004"/>
          </a:xfrm>
        </p:grpSpPr>
        <p:sp>
          <p:nvSpPr>
            <p:cNvPr id="190" name="Isosceles Triangle 189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57288" y="369247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8694354" y="3397625"/>
            <a:ext cx="800816" cy="991431"/>
            <a:chOff x="264216" y="2701042"/>
            <a:chExt cx="800816" cy="167400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3" name="Isosceles Triangle 192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11248747" y="4509348"/>
            <a:ext cx="800816" cy="1063491"/>
            <a:chOff x="264216" y="2701042"/>
            <a:chExt cx="800816" cy="1674004"/>
          </a:xfrm>
        </p:grpSpPr>
        <p:sp>
          <p:nvSpPr>
            <p:cNvPr id="196" name="Isosceles Triangle 195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9992404" y="4541947"/>
            <a:ext cx="800816" cy="1011853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9" name="Isosceles Triangle 198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0604844" y="3386402"/>
            <a:ext cx="809522" cy="798022"/>
            <a:chOff x="8434647" y="3174615"/>
            <a:chExt cx="809522" cy="798022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1198562" y="3952917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9004285" y="5065621"/>
            <a:ext cx="809522" cy="798022"/>
            <a:chOff x="8434647" y="3174615"/>
            <a:chExt cx="809522" cy="798022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9049584" y="550852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9454234" y="549981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9246015" y="4470939"/>
            <a:ext cx="271788" cy="59196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10371339" y="3945727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9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/>
      <p:bldP spid="144" grpId="0" animBg="1"/>
      <p:bldP spid="145" grpId="0"/>
      <p:bldP spid="146" grpId="0"/>
      <p:bldP spid="3" grpId="0" animBg="1"/>
      <p:bldP spid="167" grpId="0" animBg="1"/>
      <p:bldP spid="168" grpId="0" animBg="1"/>
      <p:bldP spid="169" grpId="0" animBg="1"/>
      <p:bldP spid="1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Rotations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786743" y="1666312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786743" y="2059365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1191712" y="2059501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1030034" y="168120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531061" y="2258357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425243" y="2827877"/>
            <a:ext cx="809522" cy="798022"/>
            <a:chOff x="8434647" y="3174615"/>
            <a:chExt cx="809522" cy="798022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379411" y="2258357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1161118" y="3400605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2009468" y="3400605"/>
            <a:ext cx="971849" cy="46843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Group 188"/>
          <p:cNvGrpSpPr/>
          <p:nvPr/>
        </p:nvGrpSpPr>
        <p:grpSpPr>
          <a:xfrm>
            <a:off x="156818" y="2834286"/>
            <a:ext cx="800816" cy="1117894"/>
            <a:chOff x="264216" y="2701042"/>
            <a:chExt cx="800816" cy="1674004"/>
          </a:xfrm>
        </p:grpSpPr>
        <p:sp>
          <p:nvSpPr>
            <p:cNvPr id="190" name="Isosceles Triangle 189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57288" y="369247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772571" y="3958939"/>
            <a:ext cx="800816" cy="991431"/>
            <a:chOff x="264216" y="2701042"/>
            <a:chExt cx="800816" cy="167400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3" name="Isosceles Triangle 192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3326964" y="5070662"/>
            <a:ext cx="800816" cy="1063491"/>
            <a:chOff x="264216" y="2701042"/>
            <a:chExt cx="800816" cy="1674004"/>
          </a:xfrm>
        </p:grpSpPr>
        <p:sp>
          <p:nvSpPr>
            <p:cNvPr id="196" name="Isosceles Triangle 195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2070621" y="5103261"/>
            <a:ext cx="800816" cy="1011853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9" name="Isosceles Triangle 198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2683061" y="3947716"/>
            <a:ext cx="809522" cy="798022"/>
            <a:chOff x="8434647" y="3174615"/>
            <a:chExt cx="809522" cy="798022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3276779" y="451423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82502" y="5626935"/>
            <a:ext cx="809522" cy="798022"/>
            <a:chOff x="8434647" y="3174615"/>
            <a:chExt cx="809522" cy="798022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27801" y="606983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532451" y="606112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324232" y="5032253"/>
            <a:ext cx="271788" cy="59196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2449556" y="4507041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099191" y="1348976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6" name="Curved Up Arrow 5"/>
          <p:cNvSpPr/>
          <p:nvPr/>
        </p:nvSpPr>
        <p:spPr>
          <a:xfrm rot="14429195">
            <a:off x="1838363" y="2226202"/>
            <a:ext cx="1008337" cy="44853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191296" y="2258357"/>
            <a:ext cx="188115" cy="161068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V="1">
            <a:off x="476451" y="2296606"/>
            <a:ext cx="1797314" cy="533977"/>
          </a:xfrm>
          <a:prstGeom prst="bentConnector3">
            <a:avLst>
              <a:gd name="adj1" fmla="val 125816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7223536" y="2600686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7223536" y="2993739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7628505" y="2993875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7466827" y="261558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6967854" y="3192731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8690642" y="1198342"/>
            <a:ext cx="809522" cy="798022"/>
            <a:chOff x="8434647" y="3174615"/>
            <a:chExt cx="809522" cy="798022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7816204" y="319273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7672845" y="1824239"/>
            <a:ext cx="1238795" cy="66456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9274906" y="1827473"/>
            <a:ext cx="1243055" cy="62340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/>
          <p:cNvGrpSpPr/>
          <p:nvPr/>
        </p:nvGrpSpPr>
        <p:grpSpPr>
          <a:xfrm>
            <a:off x="6571838" y="3764687"/>
            <a:ext cx="800816" cy="922686"/>
            <a:chOff x="264216" y="2701042"/>
            <a:chExt cx="800816" cy="1674004"/>
          </a:xfrm>
        </p:grpSpPr>
        <p:sp>
          <p:nvSpPr>
            <p:cNvPr id="183" name="Isosceles Triangle 182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457288" y="369247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7867193" y="3695942"/>
            <a:ext cx="800816" cy="991431"/>
            <a:chOff x="264216" y="2701042"/>
            <a:chExt cx="800816" cy="167400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6" name="Isosceles Triangle 185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10815944" y="3662855"/>
            <a:ext cx="800816" cy="1063491"/>
            <a:chOff x="264216" y="2701042"/>
            <a:chExt cx="800816" cy="1674004"/>
          </a:xfrm>
        </p:grpSpPr>
        <p:sp>
          <p:nvSpPr>
            <p:cNvPr id="216" name="Isosceles Triangle 215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9559601" y="3695454"/>
            <a:ext cx="800816" cy="1011853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19" name="Isosceles Triangle 218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0172041" y="2539909"/>
            <a:ext cx="809522" cy="798022"/>
            <a:chOff x="8434647" y="3174615"/>
            <a:chExt cx="809522" cy="798022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765759" y="310642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177124" y="5363938"/>
            <a:ext cx="809522" cy="798022"/>
            <a:chOff x="8434647" y="3174615"/>
            <a:chExt cx="809522" cy="798022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222423" y="580684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627073" y="579812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8418854" y="4769256"/>
            <a:ext cx="271788" cy="59196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9938536" y="309923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31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2" grpId="0" animBg="1"/>
      <p:bldP spid="133" grpId="0" animBg="1"/>
      <p:bldP spid="134" grpId="0" animBg="1"/>
      <p:bldP spid="1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C0C4-4AE6-8A43-9714-44B4EC10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Dictionary with AVL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425B7-D11A-B445-8208-77A21C757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890272" cy="4845504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contains(K key,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AVLNode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node)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(node == null)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compareResult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node.data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compareResult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returns contains(key,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node.left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compareResult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returns contains(key,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node.right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returns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0CBEB-5F6C-ED4B-96EB-18839C78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ABCF8-891C-A44D-B75C-5B1ABE79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3CCDC-9064-6442-8DEB-87F6BF6B813F}"/>
              </a:ext>
            </a:extLst>
          </p:cNvPr>
          <p:cNvSpPr txBox="1"/>
          <p:nvPr/>
        </p:nvSpPr>
        <p:spPr>
          <a:xfrm>
            <a:off x="4094307" y="189051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+C</a:t>
            </a:r>
            <a:r>
              <a:rPr lang="en-US" baseline="-25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1D0D68-DE20-1545-BD7C-526661378A25}"/>
              </a:ext>
            </a:extLst>
          </p:cNvPr>
          <p:cNvSpPr txBox="1"/>
          <p:nvPr/>
        </p:nvSpPr>
        <p:spPr>
          <a:xfrm>
            <a:off x="3796914" y="484014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+C</a:t>
            </a:r>
            <a:r>
              <a:rPr lang="en-US" baseline="-25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AFD1B2-0075-5746-AA50-39BAE8C804B9}"/>
              </a:ext>
            </a:extLst>
          </p:cNvPr>
          <p:cNvSpPr txBox="1"/>
          <p:nvPr/>
        </p:nvSpPr>
        <p:spPr>
          <a:xfrm>
            <a:off x="7098846" y="282044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+C</a:t>
            </a:r>
            <a:r>
              <a:rPr lang="en-US" baseline="-25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B865E-E69E-7F40-B123-A7EE41544A7D}"/>
              </a:ext>
            </a:extLst>
          </p:cNvPr>
          <p:cNvSpPr txBox="1"/>
          <p:nvPr/>
        </p:nvSpPr>
        <p:spPr>
          <a:xfrm>
            <a:off x="6096000" y="334915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+T(n/2)</a:t>
            </a:r>
            <a:endParaRPr lang="en-US" baseline="-25000" dirty="0">
              <a:solidFill>
                <a:srgbClr val="4C328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394113-FC60-7D43-A8C7-A72C8EBD3730}"/>
              </a:ext>
            </a:extLst>
          </p:cNvPr>
          <p:cNvSpPr txBox="1"/>
          <p:nvPr/>
        </p:nvSpPr>
        <p:spPr>
          <a:xfrm>
            <a:off x="6306855" y="410906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+T(n/2)</a:t>
            </a:r>
            <a:endParaRPr lang="en-US" baseline="-25000" dirty="0">
              <a:solidFill>
                <a:srgbClr val="4C328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4F8F554-A7D6-9E47-ACF6-76A930241490}"/>
              </a:ext>
            </a:extLst>
          </p:cNvPr>
          <p:cNvSpPr/>
          <p:nvPr/>
        </p:nvSpPr>
        <p:spPr>
          <a:xfrm>
            <a:off x="5574082" y="3189776"/>
            <a:ext cx="594786" cy="696833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3D4F9869-B7B1-EA4B-8DB9-CD35DA28428C}"/>
              </a:ext>
            </a:extLst>
          </p:cNvPr>
          <p:cNvSpPr/>
          <p:nvPr/>
        </p:nvSpPr>
        <p:spPr>
          <a:xfrm>
            <a:off x="5712069" y="3953468"/>
            <a:ext cx="594786" cy="696833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23BD0C67-6FF5-B74A-BA3E-82B92FCCB01B}"/>
              </a:ext>
            </a:extLst>
          </p:cNvPr>
          <p:cNvSpPr/>
          <p:nvPr/>
        </p:nvSpPr>
        <p:spPr>
          <a:xfrm>
            <a:off x="3088610" y="4676394"/>
            <a:ext cx="594786" cy="696833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30843B5-9250-B448-A061-245A8DB0018B}"/>
              </a:ext>
            </a:extLst>
          </p:cNvPr>
          <p:cNvSpPr/>
          <p:nvPr/>
        </p:nvSpPr>
        <p:spPr>
          <a:xfrm>
            <a:off x="3499521" y="1726768"/>
            <a:ext cx="594786" cy="696833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54C282-6F2D-F548-846B-3EF556B1672C}"/>
                  </a:ext>
                </a:extLst>
              </p:cNvPr>
              <p:cNvSpPr txBox="1"/>
              <p:nvPr/>
            </p:nvSpPr>
            <p:spPr>
              <a:xfrm>
                <a:off x="7681921" y="4947822"/>
                <a:ext cx="3999749" cy="884281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𝒘𝒉𝒆𝒏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𝒐𝒓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𝒌𝒆𝒚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𝒇𝒐𝒖𝒏𝒅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𝒐𝒕𝒉𝒆𝒓𝒘𝒊𝒔𝒆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54C282-6F2D-F548-846B-3EF556B16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921" y="4947822"/>
                <a:ext cx="3999749" cy="884281"/>
              </a:xfrm>
              <a:prstGeom prst="rect">
                <a:avLst/>
              </a:prstGeom>
              <a:blipFill>
                <a:blip r:embed="rId2"/>
                <a:stretch>
                  <a:fillRect l="-19874" t="-228169" r="-946" b="-322535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9B01F51-BA28-664A-9510-209E49068808}"/>
              </a:ext>
            </a:extLst>
          </p:cNvPr>
          <p:cNvSpPr txBox="1"/>
          <p:nvPr/>
        </p:nvSpPr>
        <p:spPr>
          <a:xfrm>
            <a:off x="7252948" y="4587518"/>
            <a:ext cx="502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Worst Case Improvement Guaranteed with AVL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C52C2A-DECA-A846-832D-D6C24173CCCB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8298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long does AVL insert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AVL insert time = BST insert time + time it takes to rebalance the tree</a:t>
            </a:r>
          </a:p>
          <a:p>
            <a:r>
              <a:rPr lang="en-US" sz="2800" dirty="0"/>
              <a:t>                         = O(log n) + time it takes to rebalance the tree</a:t>
            </a:r>
          </a:p>
          <a:p>
            <a:endParaRPr lang="en-US" sz="2800" dirty="0"/>
          </a:p>
          <a:p>
            <a:r>
              <a:rPr lang="en-US" sz="2800" dirty="0"/>
              <a:t>How long does rebalancing take?</a:t>
            </a:r>
          </a:p>
          <a:p>
            <a:pPr lvl="1"/>
            <a:r>
              <a:rPr lang="en-US" sz="2400" dirty="0"/>
              <a:t>Assume we store in each node the height of its subtree.</a:t>
            </a:r>
          </a:p>
          <a:p>
            <a:pPr lvl="1"/>
            <a:r>
              <a:rPr lang="en-US" sz="2400" dirty="0"/>
              <a:t>How long to find an unbalanced node:</a:t>
            </a:r>
          </a:p>
          <a:p>
            <a:pPr lvl="2"/>
            <a:r>
              <a:rPr lang="en-US" sz="2000" dirty="0"/>
              <a:t>Just go back up the tree from where we inserted. </a:t>
            </a:r>
            <a:endParaRPr lang="en-US" sz="2000" dirty="0">
              <a:solidFill>
                <a:srgbClr val="B6A479"/>
              </a:solidFill>
            </a:endParaRPr>
          </a:p>
          <a:p>
            <a:pPr lvl="1"/>
            <a:r>
              <a:rPr lang="en-US" sz="2400" dirty="0"/>
              <a:t>How many rotations might we have to do?</a:t>
            </a:r>
          </a:p>
          <a:p>
            <a:pPr lvl="2"/>
            <a:r>
              <a:rPr lang="en-US" sz="2000" dirty="0"/>
              <a:t>Just a single or double rotation on the lowest unbalanced node. </a:t>
            </a:r>
            <a:endParaRPr lang="en-US" sz="2000" dirty="0">
              <a:solidFill>
                <a:srgbClr val="B6A479"/>
              </a:solidFill>
            </a:endParaRPr>
          </a:p>
          <a:p>
            <a:pPr lvl="2"/>
            <a:endParaRPr lang="en-US" sz="2000" dirty="0"/>
          </a:p>
          <a:p>
            <a:r>
              <a:rPr lang="en-US" sz="2800" dirty="0"/>
              <a:t>AVL insert time = O(log n)+ O(log n) + O(1) = O(log n)</a:t>
            </a:r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49C98-E31E-374A-AC6E-48C0BA0BD072}"/>
              </a:ext>
            </a:extLst>
          </p:cNvPr>
          <p:cNvSpPr/>
          <p:nvPr/>
        </p:nvSpPr>
        <p:spPr>
          <a:xfrm>
            <a:off x="5243664" y="4095844"/>
            <a:ext cx="2250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sz="2000" dirty="0">
                <a:solidFill>
                  <a:srgbClr val="B6A479"/>
                </a:solidFill>
                <a:sym typeface="Wingdings" pitchFamily="2" charset="2"/>
              </a:rPr>
              <a:t> O(log n)</a:t>
            </a:r>
            <a:endParaRPr lang="en-US" sz="2000" dirty="0">
              <a:solidFill>
                <a:srgbClr val="B6A47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10334E-E55E-5A49-985A-177C7E2E53AF}"/>
              </a:ext>
            </a:extLst>
          </p:cNvPr>
          <p:cNvSpPr/>
          <p:nvPr/>
        </p:nvSpPr>
        <p:spPr>
          <a:xfrm>
            <a:off x="6738302" y="4802492"/>
            <a:ext cx="1874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sz="2000" dirty="0">
                <a:solidFill>
                  <a:srgbClr val="B6A479"/>
                </a:solidFill>
                <a:sym typeface="Wingdings" pitchFamily="2" charset="2"/>
              </a:rPr>
              <a:t> O(1)</a:t>
            </a:r>
            <a:endParaRPr lang="en-US" sz="2000" dirty="0">
              <a:solidFill>
                <a:srgbClr val="B6A479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D542B7F-BD14-C641-9588-AB611B59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13329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2C85FB-B06A-EF48-8A93-CE6C75F7C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Pros:</a:t>
            </a:r>
          </a:p>
          <a:p>
            <a:r>
              <a:rPr lang="en-US" dirty="0"/>
              <a:t>-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O(log n)</a:t>
            </a:r>
            <a:r>
              <a:rPr lang="en-US" dirty="0"/>
              <a:t> worst case for </a:t>
            </a:r>
            <a:r>
              <a:rPr lang="en-US" dirty="0">
                <a:latin typeface="Inconsolata" panose="020B0609030003000000" pitchFamily="49" charset="0"/>
              </a:rPr>
              <a:t>find, insert</a:t>
            </a:r>
            <a:r>
              <a:rPr lang="en-US" dirty="0"/>
              <a:t>, and </a:t>
            </a:r>
            <a:r>
              <a:rPr lang="en-US" dirty="0">
                <a:latin typeface="Inconsolata" panose="020B0609030003000000" pitchFamily="49" charset="0"/>
              </a:rPr>
              <a:t>delete</a:t>
            </a:r>
            <a:r>
              <a:rPr lang="en-US" dirty="0"/>
              <a:t> operations.</a:t>
            </a:r>
          </a:p>
          <a:p>
            <a:r>
              <a:rPr lang="en-US" dirty="0"/>
              <a:t>- Reliable  running times than regular BSTs (because trees are balanced)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Cons:</a:t>
            </a:r>
          </a:p>
          <a:p>
            <a:r>
              <a:rPr lang="en-US" dirty="0"/>
              <a:t>- Difficult to program &amp; debug [but done once in a library!]</a:t>
            </a:r>
          </a:p>
          <a:p>
            <a:r>
              <a:rPr lang="en-US" dirty="0"/>
              <a:t>- (Slightly) more space than BSTs to store node heights.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722B96-5371-B041-8387-C2B982C1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wrap 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2503B-C8C7-ED46-872D-75967A77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7F18F-81AB-C741-A84B-234315D5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09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cool Self-Balancing BSTs out there!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40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Popular self-balancing BSTs include:</a:t>
            </a:r>
          </a:p>
          <a:p>
            <a:r>
              <a:rPr lang="en-US" dirty="0">
                <a:hlinkClick r:id="rId2" tooltip="AVL tree"/>
              </a:rPr>
              <a:t>AVL tree</a:t>
            </a:r>
            <a:endParaRPr lang="en-US" dirty="0"/>
          </a:p>
          <a:p>
            <a:r>
              <a:rPr lang="en-US" dirty="0">
                <a:hlinkClick r:id="rId3" tooltip="Splay tree"/>
              </a:rPr>
              <a:t>Splay tree</a:t>
            </a:r>
            <a:endParaRPr lang="en-US" dirty="0"/>
          </a:p>
          <a:p>
            <a:r>
              <a:rPr lang="en-US" dirty="0">
                <a:hlinkClick r:id="rId4" tooltip="2-3 tree"/>
              </a:rPr>
              <a:t>2-3 tree</a:t>
            </a:r>
            <a:endParaRPr lang="en-US" dirty="0"/>
          </a:p>
          <a:p>
            <a:r>
              <a:rPr lang="en-US" dirty="0">
                <a:hlinkClick r:id="rId5" tooltip="AA tree"/>
              </a:rPr>
              <a:t>AA tree</a:t>
            </a:r>
            <a:endParaRPr lang="en-US" dirty="0"/>
          </a:p>
          <a:p>
            <a:r>
              <a:rPr lang="en-US" dirty="0">
                <a:hlinkClick r:id="rId6" tooltip="Red-black tree"/>
              </a:rPr>
              <a:t>Red-black tree</a:t>
            </a:r>
            <a:endParaRPr lang="en-US" dirty="0"/>
          </a:p>
          <a:p>
            <a:r>
              <a:rPr lang="en-US" dirty="0">
                <a:hlinkClick r:id="rId7" tooltip="Scapegoat tree"/>
              </a:rPr>
              <a:t>Scapegoat tree</a:t>
            </a:r>
            <a:endParaRPr lang="en-US" dirty="0"/>
          </a:p>
          <a:p>
            <a:r>
              <a:rPr lang="en-US" dirty="0">
                <a:hlinkClick r:id="rId8" tooltip="Treap"/>
              </a:rPr>
              <a:t>Treap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2945" y="6074666"/>
            <a:ext cx="9136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(From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https://en.wikipedia.org/wiki/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Self-balancing_binary_search_tree#Implementations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971803" y="32694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(Not covered in this class, but several are in the textbook and all of them are online!)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8F404BB-511C-4402-8100-A44F3B2A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SU 17 – </a:t>
            </a:r>
            <a:r>
              <a:rPr lang="en-US" dirty="0" err="1"/>
              <a:t>lilian</a:t>
            </a:r>
            <a:r>
              <a:rPr lang="en-US" dirty="0"/>
              <a:t> de </a:t>
            </a:r>
            <a:r>
              <a:rPr lang="en-US" dirty="0" err="1"/>
              <a:t>Greef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2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59FFC-42A5-9241-9AB4-41F2C4A5D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1CA3-59E0-0442-AF39-38AE6ABD4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F60F9-A020-B446-A590-0F2AC78C6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D66B1-161E-3542-8E71-36BBBEC3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3752-0D3D-F04D-AAE7-CE1DDC1B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96BB3-1150-1D41-8EFA-C3B578FA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73037-F482-2847-839E-14671F5C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69D0E-EAA1-A24B-9828-50093AE45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9184E-5A4F-47B7-99CF-1088843E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5FF2-ED6D-4661-9649-050949130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binary search tree </a:t>
            </a:r>
            <a:r>
              <a:rPr lang="en-US" dirty="0"/>
              <a:t>is a </a:t>
            </a:r>
            <a:r>
              <a:rPr lang="en-US" u="sng" dirty="0"/>
              <a:t>binary tree</a:t>
            </a:r>
            <a:r>
              <a:rPr lang="en-US" dirty="0"/>
              <a:t> that contains comparable items such that for every node, </a:t>
            </a:r>
            <a:r>
              <a:rPr lang="en-US" u="sng" dirty="0"/>
              <a:t>all children to the left contain smaller data </a:t>
            </a:r>
            <a:r>
              <a:rPr lang="en-US" dirty="0"/>
              <a:t>and </a:t>
            </a:r>
            <a:r>
              <a:rPr lang="en-US" u="sng" dirty="0"/>
              <a:t>all children to the right contain larger data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679FC-200C-41F4-A7EC-343A7EA2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3C3B0-1C2C-4E56-ADCE-A59354F5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9D1835-C3EE-45CE-B55C-2A791CF4B9BB}"/>
              </a:ext>
            </a:extLst>
          </p:cNvPr>
          <p:cNvGrpSpPr/>
          <p:nvPr/>
        </p:nvGrpSpPr>
        <p:grpSpPr>
          <a:xfrm>
            <a:off x="5274400" y="2326487"/>
            <a:ext cx="1313520" cy="1102513"/>
            <a:chOff x="8178965" y="3174615"/>
            <a:chExt cx="1313520" cy="11025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384400-2993-4A48-A958-9569E0FAA0F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10D73B-C53F-4E53-9141-53AA19C7234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FA5626-10CB-471B-94D0-D13138866A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1B24E9-CC24-4071-ABE4-FED950170100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CC67D64-B9C9-4432-90BF-E26DDA8881E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8F35CA-D945-4D03-8A43-9BB457F08BD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09B093-C29E-4F20-921F-253707B838C5}"/>
              </a:ext>
            </a:extLst>
          </p:cNvPr>
          <p:cNvGrpSpPr/>
          <p:nvPr/>
        </p:nvGrpSpPr>
        <p:grpSpPr>
          <a:xfrm>
            <a:off x="4566188" y="3512395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6E056F-5391-460A-9FB5-9A3AAA37706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6DDCAB-999E-4B33-B11F-60FB3F5DFDD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4DBE81-289E-4C0A-8EB5-9D8740E95BCC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A9761A-86D1-4BF3-85F6-6D60E8E95353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5ECE52F-0F2E-473A-911A-EFB727865EBF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3CAE09-C46D-4F5B-8A61-69BED8BEDE9C}"/>
              </a:ext>
            </a:extLst>
          </p:cNvPr>
          <p:cNvGrpSpPr/>
          <p:nvPr/>
        </p:nvGrpSpPr>
        <p:grpSpPr>
          <a:xfrm>
            <a:off x="6362623" y="3543639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D2027F-C84B-4B37-A578-C709B4A10B5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C09BB0-41E9-4CA1-8FE4-BFD2E48DCA2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BFF74A-B58F-47C0-AB50-9ADCB7B7F599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997138-6AA2-4B76-8933-0F513705D91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7E8FC9-AA5F-4871-9D0D-5FCC9F279FD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EDC545-06C4-453E-9661-FBE232F72311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374B0A-3476-46D1-BD24-5B6AE35CDA22}"/>
              </a:ext>
            </a:extLst>
          </p:cNvPr>
          <p:cNvGrpSpPr/>
          <p:nvPr/>
        </p:nvGrpSpPr>
        <p:grpSpPr>
          <a:xfrm>
            <a:off x="3864581" y="4698710"/>
            <a:ext cx="1057838" cy="1075707"/>
            <a:chOff x="8434647" y="3174615"/>
            <a:chExt cx="1057838" cy="107570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CE37083-C31C-40CD-97B5-5A844B5D721C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278824-B5CD-490C-8593-8D0314DEE2AF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A8F0B9-8F4B-4ACA-8696-27833C61DE8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BE2F6D-0224-4C57-A944-6010C6964472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94E643D-54AB-4C96-A09D-2DAC164A76BE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192848-88EB-4CD4-9984-2A0EB09548E6}"/>
              </a:ext>
            </a:extLst>
          </p:cNvPr>
          <p:cNvGrpSpPr/>
          <p:nvPr/>
        </p:nvGrpSpPr>
        <p:grpSpPr>
          <a:xfrm>
            <a:off x="5887074" y="4773203"/>
            <a:ext cx="809522" cy="798022"/>
            <a:chOff x="8434647" y="3174615"/>
            <a:chExt cx="809522" cy="79802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789FBD-6CAE-4BF3-B48C-363F2CB9D0D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7EC03D-626E-462E-99E0-FFE147046E3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323290C-CD34-4B15-9B4A-F0A3B7D1C34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633E80-AD7D-4F5A-811B-B4520C06965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6084EF-C0AB-47D5-97A0-4BB763FCA0C8}"/>
              </a:ext>
            </a:extLst>
          </p:cNvPr>
          <p:cNvGrpSpPr/>
          <p:nvPr/>
        </p:nvGrpSpPr>
        <p:grpSpPr>
          <a:xfrm>
            <a:off x="7222120" y="4753563"/>
            <a:ext cx="1065204" cy="1102513"/>
            <a:chOff x="8178965" y="3174615"/>
            <a:chExt cx="1065204" cy="110251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D91134-9971-4976-954D-FCFC2E1E0C8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97F931-0079-4311-9CE0-AC645E71B986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3E6099-8516-4D7B-AEF4-1DCF2D0D1DC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FD7A12-2016-4FEF-B255-38F3C1ADCF97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8DC7432-91F3-4BA8-841E-BEBEDB65277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94832-F3E3-4876-A45B-254B12FD3F9F}"/>
              </a:ext>
            </a:extLst>
          </p:cNvPr>
          <p:cNvGrpSpPr/>
          <p:nvPr/>
        </p:nvGrpSpPr>
        <p:grpSpPr>
          <a:xfrm>
            <a:off x="4491602" y="5902291"/>
            <a:ext cx="809522" cy="798022"/>
            <a:chOff x="8434647" y="3174615"/>
            <a:chExt cx="809522" cy="79802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B9C4834-4747-442D-B884-6E14E04E2697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7C5A677-069C-431E-8874-E3745A5BA738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0BF9679-586A-4D5D-A98D-53B63C5C087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4B5EBC-1C87-4E5C-9680-F5FA5FD00EA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A25DFC-086F-4714-86FB-6DD3B1F09E35}"/>
              </a:ext>
            </a:extLst>
          </p:cNvPr>
          <p:cNvGrpSpPr/>
          <p:nvPr/>
        </p:nvGrpSpPr>
        <p:grpSpPr>
          <a:xfrm>
            <a:off x="6636337" y="593271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17B1CC1-9C3A-4701-93D5-377AFDF6FFDD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BDF834-B161-4A8B-92A7-302A8BFF5B4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AAFC95C-6F7B-4306-B51C-88020C2DB27D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24A9DA6-01DB-4841-935E-EC9E857937FB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5942F9-2124-429D-AB05-5EBDB28BA627}"/>
              </a:ext>
            </a:extLst>
          </p:cNvPr>
          <p:cNvCxnSpPr>
            <a:cxnSpLocks/>
          </p:cNvCxnSpPr>
          <p:nvPr/>
        </p:nvCxnSpPr>
        <p:spPr>
          <a:xfrm flipH="1">
            <a:off x="3934092" y="51280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B310B54-9290-46ED-95CB-11F7B66D0E0F}"/>
              </a:ext>
            </a:extLst>
          </p:cNvPr>
          <p:cNvCxnSpPr>
            <a:cxnSpLocks/>
          </p:cNvCxnSpPr>
          <p:nvPr/>
        </p:nvCxnSpPr>
        <p:spPr>
          <a:xfrm flipH="1">
            <a:off x="5275996" y="396293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8D950D-09DC-46EE-8499-B03D6CB59FD3}"/>
              </a:ext>
            </a:extLst>
          </p:cNvPr>
          <p:cNvCxnSpPr>
            <a:cxnSpLocks/>
          </p:cNvCxnSpPr>
          <p:nvPr/>
        </p:nvCxnSpPr>
        <p:spPr>
          <a:xfrm flipH="1">
            <a:off x="5950626" y="52046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E6B11A4-8FAF-49D3-96A9-3EA9CDC116B7}"/>
              </a:ext>
            </a:extLst>
          </p:cNvPr>
          <p:cNvCxnSpPr>
            <a:cxnSpLocks/>
          </p:cNvCxnSpPr>
          <p:nvPr/>
        </p:nvCxnSpPr>
        <p:spPr>
          <a:xfrm flipH="1">
            <a:off x="6367426" y="520532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E21D469-7C83-4F49-AFEE-7D7095E1555E}"/>
              </a:ext>
            </a:extLst>
          </p:cNvPr>
          <p:cNvCxnSpPr>
            <a:cxnSpLocks/>
          </p:cNvCxnSpPr>
          <p:nvPr/>
        </p:nvCxnSpPr>
        <p:spPr>
          <a:xfrm flipH="1">
            <a:off x="4555127" y="633793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127707-0C39-42BD-A416-4C56413BE69C}"/>
              </a:ext>
            </a:extLst>
          </p:cNvPr>
          <p:cNvCxnSpPr>
            <a:cxnSpLocks/>
          </p:cNvCxnSpPr>
          <p:nvPr/>
        </p:nvCxnSpPr>
        <p:spPr>
          <a:xfrm flipH="1">
            <a:off x="4959680" y="633173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AED563A-0360-499D-B1D8-20EB6C177E49}"/>
              </a:ext>
            </a:extLst>
          </p:cNvPr>
          <p:cNvCxnSpPr>
            <a:cxnSpLocks/>
          </p:cNvCxnSpPr>
          <p:nvPr/>
        </p:nvCxnSpPr>
        <p:spPr>
          <a:xfrm flipH="1">
            <a:off x="6684547" y="63751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ABF8C20-0831-4B2A-9D62-6C41A9D27FE3}"/>
              </a:ext>
            </a:extLst>
          </p:cNvPr>
          <p:cNvCxnSpPr>
            <a:cxnSpLocks/>
          </p:cNvCxnSpPr>
          <p:nvPr/>
        </p:nvCxnSpPr>
        <p:spPr>
          <a:xfrm flipH="1">
            <a:off x="7102416" y="63751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B420093-0DAC-4CD1-B887-1DB7C063D59C}"/>
              </a:ext>
            </a:extLst>
          </p:cNvPr>
          <p:cNvCxnSpPr>
            <a:cxnSpLocks/>
          </p:cNvCxnSpPr>
          <p:nvPr/>
        </p:nvCxnSpPr>
        <p:spPr>
          <a:xfrm flipH="1">
            <a:off x="7938378" y="518921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39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A9BE-8C0E-4D1B-A7EE-38E17CF0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A240B-474E-49B9-8C54-D46627DFE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Binary Search Trees allow us to:</a:t>
            </a:r>
          </a:p>
          <a:p>
            <a:pPr lvl="1"/>
            <a:r>
              <a:rPr lang="en-US" dirty="0"/>
              <a:t>quickly find what we’re looking for</a:t>
            </a:r>
          </a:p>
          <a:p>
            <a:pPr lvl="1"/>
            <a:r>
              <a:rPr lang="en-US" dirty="0"/>
              <a:t>add and remove values easily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Dictionary Operations:</a:t>
            </a:r>
          </a:p>
          <a:p>
            <a:pPr marL="128016" lvl="1" indent="0">
              <a:buNone/>
            </a:pPr>
            <a:r>
              <a:rPr lang="en-US" dirty="0"/>
              <a:t>Runtime in terms of height, “h”</a:t>
            </a:r>
          </a:p>
          <a:p>
            <a:pPr marL="128016" lvl="1" indent="0">
              <a:buNone/>
            </a:pPr>
            <a:r>
              <a:rPr lang="en-US" dirty="0"/>
              <a:t>get() – O(h)</a:t>
            </a:r>
          </a:p>
          <a:p>
            <a:pPr marL="128016" lvl="1" indent="0">
              <a:buNone/>
            </a:pPr>
            <a:r>
              <a:rPr lang="en-US" dirty="0"/>
              <a:t>put() – O(h)</a:t>
            </a:r>
          </a:p>
          <a:p>
            <a:pPr marL="128016" lvl="1" indent="0">
              <a:buNone/>
            </a:pPr>
            <a:r>
              <a:rPr lang="en-US" dirty="0"/>
              <a:t>remove() – O(h)</a:t>
            </a:r>
          </a:p>
          <a:p>
            <a:pPr marL="310896" lvl="2" indent="0">
              <a:buNone/>
            </a:pPr>
            <a:r>
              <a:rPr lang="en-US" dirty="0"/>
              <a:t>What do you replace the node with?</a:t>
            </a:r>
          </a:p>
          <a:p>
            <a:pPr marL="310896" lvl="2" indent="0">
              <a:buNone/>
            </a:pPr>
            <a:r>
              <a:rPr lang="en-US" dirty="0"/>
              <a:t>Largest in left sub tree or smallest in right sub 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7055C-0948-43C0-96C5-26D848AD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A0828-678D-4EC5-B984-3DDF3180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EA6D99-9FBE-4977-8C26-89B297CF66F9}"/>
              </a:ext>
            </a:extLst>
          </p:cNvPr>
          <p:cNvGrpSpPr/>
          <p:nvPr/>
        </p:nvGrpSpPr>
        <p:grpSpPr>
          <a:xfrm>
            <a:off x="8009270" y="341385"/>
            <a:ext cx="1313520" cy="1509304"/>
            <a:chOff x="7397176" y="472141"/>
            <a:chExt cx="1313520" cy="15093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B625FE-A153-4E38-ACDB-FFBF00A36C31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84C4FB-C8F5-4400-9B80-6E6D1165350A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1CA25B-A2E9-48A3-A58A-4E1E58D4AA65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3D4827-0B35-4641-9235-86455E6045D3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044BB47-E2B7-4B66-A8A3-D91291ADC580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346E55A-242E-4EA0-8434-A59B9DC87161}"/>
                </a:ext>
              </a:extLst>
            </p:cNvPr>
            <p:cNvCxnSpPr/>
            <p:nvPr/>
          </p:nvCxnSpPr>
          <p:spPr>
            <a:xfrm>
              <a:off x="8260103" y="1474261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64EFE85-C378-4640-9FB7-07D9694BB23B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86547E0-B9B7-4545-90BF-724834663D54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“foo”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A6B6E72-4EAB-4EE8-8436-83C4B8F35162}"/>
              </a:ext>
            </a:extLst>
          </p:cNvPr>
          <p:cNvGrpSpPr/>
          <p:nvPr/>
        </p:nvGrpSpPr>
        <p:grpSpPr>
          <a:xfrm>
            <a:off x="6953389" y="1902872"/>
            <a:ext cx="1313520" cy="1509304"/>
            <a:chOff x="7397176" y="472141"/>
            <a:chExt cx="1313520" cy="150930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41940DD-73F6-4A98-A851-B0D77DF669A0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932A2B-1590-4C38-97B4-7AF8747E0AA2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9967B2B-9F67-444A-800B-00F3E76859F8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D01D5D9-7D8C-46C8-85BD-C35BA469E74D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1EEDF03-BA57-42B2-918B-8E07FBDD1CED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F338F9A-FF3C-4C61-8E22-70C1CD758812}"/>
                </a:ext>
              </a:extLst>
            </p:cNvPr>
            <p:cNvCxnSpPr/>
            <p:nvPr/>
          </p:nvCxnSpPr>
          <p:spPr>
            <a:xfrm>
              <a:off x="8260103" y="1474261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9BBED55-1BF2-45E4-90AD-EC42A3034F27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65EFA1D-1AF3-4687-A0AE-802BE61415AB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“bar”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BF31FC0-9C3C-43DD-A0D2-07B8032A3EA9}"/>
              </a:ext>
            </a:extLst>
          </p:cNvPr>
          <p:cNvGrpSpPr/>
          <p:nvPr/>
        </p:nvGrpSpPr>
        <p:grpSpPr>
          <a:xfrm>
            <a:off x="9341185" y="1862276"/>
            <a:ext cx="1084541" cy="1482498"/>
            <a:chOff x="7626155" y="472141"/>
            <a:chExt cx="1084541" cy="148249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1C4EA0A-CF2D-43CA-87C5-BFCD991FD138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CC263A9-986D-407F-8A0B-74F2D0114095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3907934-BFE8-49F8-8E46-04FC24E653AC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1708322-46AE-4169-8BFF-3F41C544AA0A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561EA09-7DD1-4FBC-B4E9-7140F93DCA1B}"/>
                </a:ext>
              </a:extLst>
            </p:cNvPr>
            <p:cNvCxnSpPr/>
            <p:nvPr/>
          </p:nvCxnSpPr>
          <p:spPr>
            <a:xfrm>
              <a:off x="8260103" y="1474261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287183F-B3B2-48BF-936F-D7AF17AD240C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A6321B4-79D7-4FDC-AD38-B81117777BA8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baz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”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C6E927F-EFDA-4001-AF2F-A9EBA61C3EF9}"/>
              </a:ext>
            </a:extLst>
          </p:cNvPr>
          <p:cNvGrpSpPr/>
          <p:nvPr/>
        </p:nvGrpSpPr>
        <p:grpSpPr>
          <a:xfrm>
            <a:off x="7558078" y="3452087"/>
            <a:ext cx="1102936" cy="1509304"/>
            <a:chOff x="7397176" y="472141"/>
            <a:chExt cx="1102936" cy="1509304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31F4262-9AA2-4F0C-B343-2D10D0BDCA0F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EB6FD21-BAF3-4A2C-96A9-46B90585AD66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7ECB497-8911-4B9D-98CE-FB401AD1FED2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12BF78B-8D91-4963-88D5-0758283A3019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96A4FB3-51CB-43E3-B81A-FF06730151D9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5A7C379-9DC0-49FD-A4A3-6964C2BF8067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D8727F8-4A8D-4926-891B-631F46411D84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”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4495DAD-FAF8-4B15-8031-0571D3E87C7F}"/>
              </a:ext>
            </a:extLst>
          </p:cNvPr>
          <p:cNvGrpSpPr/>
          <p:nvPr/>
        </p:nvGrpSpPr>
        <p:grpSpPr>
          <a:xfrm>
            <a:off x="5982815" y="3458256"/>
            <a:ext cx="1065204" cy="1509304"/>
            <a:chOff x="7397176" y="472141"/>
            <a:chExt cx="1065204" cy="1509304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8EF28C3-5BF4-4CF0-A909-3A387F7E692D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8E9E93D-28D0-42D4-8C7E-11FA49045FF6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D01B349-F3F6-4E65-9D4D-731EE552F0B1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014A429-272A-4327-B27D-D941801614D0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2DEC3312-3C47-4DEF-907A-63F3206A3E7A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3792504-66F3-4CBE-9C3A-66C102AED845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3EA0616-E01F-4EBB-AEDA-2954EBAA2CB2}"/>
                </a:ext>
              </a:extLst>
            </p:cNvPr>
            <p:cNvSpPr txBox="1"/>
            <p:nvPr/>
          </p:nvSpPr>
          <p:spPr>
            <a:xfrm>
              <a:off x="7626155" y="880284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fo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”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91234BD-52DB-4C8D-B889-7E62E487F6B4}"/>
              </a:ext>
            </a:extLst>
          </p:cNvPr>
          <p:cNvGrpSpPr/>
          <p:nvPr/>
        </p:nvGrpSpPr>
        <p:grpSpPr>
          <a:xfrm>
            <a:off x="9975133" y="3412115"/>
            <a:ext cx="1102936" cy="1509304"/>
            <a:chOff x="7397176" y="472141"/>
            <a:chExt cx="1102936" cy="1509304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D0188C0-2DA1-44DF-8776-70EAC193D6F4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03298CB-BE3E-40FB-BF4D-252E21D6D675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D99EBEC-748A-40AE-BF34-110929CC6F3A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2BC9C79-79E5-471D-BE6F-C37A3E002854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5E45F268-1D17-40D4-B169-4D6B9F0CA7A6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6EA2A41-3CE7-4A46-8A7D-3F5D3F519BFD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9DE67EF-F7BB-472F-AB50-23AB0701B723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“sup”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51732AC-A85E-48C5-ADBE-57465B559B68}"/>
              </a:ext>
            </a:extLst>
          </p:cNvPr>
          <p:cNvGrpSpPr/>
          <p:nvPr/>
        </p:nvGrpSpPr>
        <p:grpSpPr>
          <a:xfrm>
            <a:off x="9417150" y="5048690"/>
            <a:ext cx="873957" cy="1204813"/>
            <a:chOff x="7626155" y="472141"/>
            <a:chExt cx="873957" cy="1204813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B64C040-D9ED-4B55-823B-21D845B5B232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DECACF8-6BFA-4F60-B74C-E01374FB9A7E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BD3078C-392C-44E2-9638-16A79BD75C73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E42E699-5DE8-4617-9953-B47E5312FFA1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6BE300A-87D0-4ACF-A7BF-3226484ACF9D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25A1C8F-A575-4BE3-82B4-59831CDFB3A3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“boo”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DFA7064-B4D4-4334-9ACD-1FE183EA56B8}"/>
              </a:ext>
            </a:extLst>
          </p:cNvPr>
          <p:cNvGrpSpPr/>
          <p:nvPr/>
        </p:nvGrpSpPr>
        <p:grpSpPr>
          <a:xfrm>
            <a:off x="7326271" y="4992360"/>
            <a:ext cx="873957" cy="1204813"/>
            <a:chOff x="7626155" y="472141"/>
            <a:chExt cx="873957" cy="1204813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4CED50F-636C-45F5-8FE9-615524607E67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1EF08E2-7AD7-40F2-9857-08AF17FC395D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DAF6EDF-E8E7-443A-A404-836154C0EF55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C045034D-6562-4469-8481-0037D3095070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0C2404B-2F1E-4461-9982-DEFB70BACE0B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03B9045-6542-497D-8BED-13DCE54AE2CF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“poo”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83B1B9E-3346-4361-807E-6A0C9210FFBC}"/>
              </a:ext>
            </a:extLst>
          </p:cNvPr>
          <p:cNvGrpSpPr/>
          <p:nvPr/>
        </p:nvGrpSpPr>
        <p:grpSpPr>
          <a:xfrm>
            <a:off x="5334867" y="4965554"/>
            <a:ext cx="1011815" cy="1204813"/>
            <a:chOff x="7568375" y="472141"/>
            <a:chExt cx="1011815" cy="1204813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82620F-420B-4DEF-B475-04ADBE10D7A7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11420A9-5BC3-4589-AEDC-DF822561D1EE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6EC8E75-44B7-4DB2-82C0-C6C4C9A3E6B3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C16FDD1-964C-495F-9938-D2C6C031744F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58BBC2D-CB92-491C-914E-AC65B40B9363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A2E9516-54BE-42CE-BB98-E6AA2518B37A}"/>
                </a:ext>
              </a:extLst>
            </p:cNvPr>
            <p:cNvSpPr txBox="1"/>
            <p:nvPr/>
          </p:nvSpPr>
          <p:spPr>
            <a:xfrm>
              <a:off x="7568375" y="885159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“burp”</a:t>
              </a:r>
            </a:p>
          </p:txBody>
        </p:sp>
      </p:grp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CD8B6A9-CA75-4CCB-99F0-39F7B9F90A59}"/>
              </a:ext>
            </a:extLst>
          </p:cNvPr>
          <p:cNvCxnSpPr>
            <a:cxnSpLocks/>
          </p:cNvCxnSpPr>
          <p:nvPr/>
        </p:nvCxnSpPr>
        <p:spPr>
          <a:xfrm flipH="1">
            <a:off x="6707018" y="43104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3A36B53-61FE-4E7B-8033-174B07EC395F}"/>
              </a:ext>
            </a:extLst>
          </p:cNvPr>
          <p:cNvCxnSpPr>
            <a:cxnSpLocks/>
          </p:cNvCxnSpPr>
          <p:nvPr/>
        </p:nvCxnSpPr>
        <p:spPr>
          <a:xfrm flipH="1">
            <a:off x="8273868" y="434520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4F748D5-264B-499D-BA86-AD29390B8930}"/>
              </a:ext>
            </a:extLst>
          </p:cNvPr>
          <p:cNvCxnSpPr>
            <a:cxnSpLocks/>
          </p:cNvCxnSpPr>
          <p:nvPr/>
        </p:nvCxnSpPr>
        <p:spPr>
          <a:xfrm flipH="1">
            <a:off x="5476884" y="580817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A42D8BC-39E6-4F32-B38C-CF178613FAA8}"/>
              </a:ext>
            </a:extLst>
          </p:cNvPr>
          <p:cNvCxnSpPr>
            <a:cxnSpLocks/>
          </p:cNvCxnSpPr>
          <p:nvPr/>
        </p:nvCxnSpPr>
        <p:spPr>
          <a:xfrm flipH="1">
            <a:off x="5890017" y="579701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CBD3A9B-5BE9-499A-8075-E9959EB9225C}"/>
              </a:ext>
            </a:extLst>
          </p:cNvPr>
          <p:cNvCxnSpPr>
            <a:cxnSpLocks/>
          </p:cNvCxnSpPr>
          <p:nvPr/>
        </p:nvCxnSpPr>
        <p:spPr>
          <a:xfrm flipH="1">
            <a:off x="7382994" y="58390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CF2E28F-B555-485B-8834-F3C630492533}"/>
              </a:ext>
            </a:extLst>
          </p:cNvPr>
          <p:cNvCxnSpPr>
            <a:cxnSpLocks/>
          </p:cNvCxnSpPr>
          <p:nvPr/>
        </p:nvCxnSpPr>
        <p:spPr>
          <a:xfrm flipH="1">
            <a:off x="7826567" y="58390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6581CF68-9282-432A-9587-4FF6F5F248D5}"/>
              </a:ext>
            </a:extLst>
          </p:cNvPr>
          <p:cNvCxnSpPr>
            <a:cxnSpLocks/>
          </p:cNvCxnSpPr>
          <p:nvPr/>
        </p:nvCxnSpPr>
        <p:spPr>
          <a:xfrm flipH="1">
            <a:off x="10701688" y="426576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01D8C98-7D04-4C09-ADFE-3E76945B1576}"/>
              </a:ext>
            </a:extLst>
          </p:cNvPr>
          <p:cNvCxnSpPr>
            <a:cxnSpLocks/>
          </p:cNvCxnSpPr>
          <p:nvPr/>
        </p:nvCxnSpPr>
        <p:spPr>
          <a:xfrm flipH="1">
            <a:off x="9496912" y="589131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79A29A6-1121-49B5-8176-9A568F1A62A9}"/>
              </a:ext>
            </a:extLst>
          </p:cNvPr>
          <p:cNvCxnSpPr>
            <a:cxnSpLocks/>
          </p:cNvCxnSpPr>
          <p:nvPr/>
        </p:nvCxnSpPr>
        <p:spPr>
          <a:xfrm flipH="1">
            <a:off x="9920382" y="588855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E6368CD-4AC1-408F-92EF-1A9AD3737AD1}"/>
              </a:ext>
            </a:extLst>
          </p:cNvPr>
          <p:cNvCxnSpPr>
            <a:cxnSpLocks/>
          </p:cNvCxnSpPr>
          <p:nvPr/>
        </p:nvCxnSpPr>
        <p:spPr>
          <a:xfrm flipH="1">
            <a:off x="9415104" y="270507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6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AADE-62B4-47FC-BF83-753F541C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 in terms of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4024B-141E-4379-A5F5-4B2EA4933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“balanced” trees h ≈ log</a:t>
            </a:r>
            <a:r>
              <a:rPr lang="en-US" baseline="-25000" dirty="0"/>
              <a:t>c</a:t>
            </a:r>
            <a:r>
              <a:rPr lang="en-US" dirty="0"/>
              <a:t>(n) where c is the maximum number of children</a:t>
            </a:r>
          </a:p>
          <a:p>
            <a:r>
              <a:rPr lang="en-US" dirty="0"/>
              <a:t>Balanced binary trees h ≈ log</a:t>
            </a:r>
            <a:r>
              <a:rPr lang="en-US" baseline="-25000" dirty="0"/>
              <a:t>2</a:t>
            </a:r>
            <a:r>
              <a:rPr lang="en-US" dirty="0"/>
              <a:t>(n)</a:t>
            </a:r>
          </a:p>
          <a:p>
            <a:r>
              <a:rPr lang="en-US" dirty="0"/>
              <a:t>Balanced trinary tree h ≈ log</a:t>
            </a:r>
            <a:r>
              <a:rPr lang="en-US" baseline="-25000" dirty="0"/>
              <a:t>3</a:t>
            </a:r>
            <a:r>
              <a:rPr lang="en-US" dirty="0"/>
              <a:t>(n)</a:t>
            </a:r>
          </a:p>
          <a:p>
            <a:r>
              <a:rPr lang="en-US" dirty="0"/>
              <a:t>Thus for balanced trees operations take </a:t>
            </a:r>
            <a:r>
              <a:rPr lang="el-GR" dirty="0"/>
              <a:t>Θ</a:t>
            </a:r>
            <a:r>
              <a:rPr lang="en-US" dirty="0"/>
              <a:t>(log</a:t>
            </a:r>
            <a:r>
              <a:rPr lang="en-US" baseline="-25000" dirty="0"/>
              <a:t>c</a:t>
            </a:r>
            <a:r>
              <a:rPr lang="en-US" dirty="0"/>
              <a:t>(n))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EF617-3DAD-4B53-B0BF-8C41C78CB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DE59B-C04F-4EE6-AA42-6AC9F000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DF483E-1224-4E0A-BAB3-F850C7C20282}"/>
                  </a:ext>
                </a:extLst>
              </p14:cNvPr>
              <p14:cNvContentPartPr/>
              <p14:nvPr/>
            </p14:nvContentPartPr>
            <p14:xfrm>
              <a:off x="573219" y="-460341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DF483E-1224-4E0A-BAB3-F850C7C202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579" y="-478341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896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D6DF-74DF-4977-AA4E-42E31C94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Unbalanced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47F0-3E43-4EC4-863C-E609FEFC1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/>
          </a:bodyPr>
          <a:lstStyle/>
          <a:p>
            <a:r>
              <a:rPr lang="en-US" dirty="0"/>
              <a:t>Is this a valid Binary Search Tree?</a:t>
            </a:r>
          </a:p>
          <a:p>
            <a:r>
              <a:rPr lang="en-US" dirty="0"/>
              <a:t>Yes, but…</a:t>
            </a:r>
          </a:p>
          <a:p>
            <a:r>
              <a:rPr lang="en-US" dirty="0"/>
              <a:t>We call this a </a:t>
            </a:r>
            <a:r>
              <a:rPr lang="en-US" b="1" dirty="0">
                <a:solidFill>
                  <a:srgbClr val="4C3282"/>
                </a:solidFill>
              </a:rPr>
              <a:t>degenerate tree</a:t>
            </a:r>
          </a:p>
          <a:p>
            <a:r>
              <a:rPr lang="en-US" dirty="0"/>
              <a:t>For trees, depending on how balanced they are,</a:t>
            </a:r>
          </a:p>
          <a:p>
            <a:r>
              <a:rPr lang="en-US" dirty="0"/>
              <a:t>Operations at worst can be O(n) and at best</a:t>
            </a:r>
          </a:p>
          <a:p>
            <a:r>
              <a:rPr lang="en-US" dirty="0"/>
              <a:t>can be O(</a:t>
            </a:r>
            <a:r>
              <a:rPr lang="en-US" dirty="0" err="1"/>
              <a:t>logn</a:t>
            </a:r>
            <a:r>
              <a:rPr lang="en-US" dirty="0"/>
              <a:t>)</a:t>
            </a:r>
          </a:p>
          <a:p>
            <a:r>
              <a:rPr lang="en-US" dirty="0"/>
              <a:t>How are degenerate trees formed?</a:t>
            </a:r>
          </a:p>
          <a:p>
            <a:pPr lvl="1"/>
            <a:r>
              <a:rPr lang="en-US" dirty="0"/>
              <a:t>insert(10)</a:t>
            </a:r>
          </a:p>
          <a:p>
            <a:pPr lvl="1"/>
            <a:r>
              <a:rPr lang="en-US" dirty="0"/>
              <a:t>insert(9)</a:t>
            </a:r>
          </a:p>
          <a:p>
            <a:pPr lvl="1"/>
            <a:r>
              <a:rPr lang="en-US" dirty="0"/>
              <a:t>insert(7)</a:t>
            </a:r>
          </a:p>
          <a:p>
            <a:pPr lvl="1"/>
            <a:r>
              <a:rPr lang="en-US" dirty="0"/>
              <a:t>insert(5)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A5CA6-A3F4-4D12-9AF6-6C53F4F6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4B66-CB22-46F9-A6EA-D86B9B79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126299-FAE0-4682-BBDC-AC1C6FBEE6D2}"/>
              </a:ext>
            </a:extLst>
          </p:cNvPr>
          <p:cNvGrpSpPr/>
          <p:nvPr/>
        </p:nvGrpSpPr>
        <p:grpSpPr>
          <a:xfrm>
            <a:off x="7670965" y="1364275"/>
            <a:ext cx="1065204" cy="1102513"/>
            <a:chOff x="8178965" y="3174615"/>
            <a:chExt cx="1065204" cy="11025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01D9D7-390B-43AB-BD01-AFA028B55CB7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6105ED-29F0-41BE-B115-27D3DE4C0B06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6545CC-2B65-4374-B1EF-5BB88D011FA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969CA0-2653-4B37-B828-0A86CE7F4DB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104BB8C-5DB6-424B-A6B8-22EFEA391A11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D22046-C212-4109-8DA2-86B4593E60F3}"/>
              </a:ext>
            </a:extLst>
          </p:cNvPr>
          <p:cNvGrpSpPr/>
          <p:nvPr/>
        </p:nvGrpSpPr>
        <p:grpSpPr>
          <a:xfrm>
            <a:off x="6962753" y="2550183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E5A008-2066-46D7-A18F-BA6BD222B21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93018F-DD2A-4363-91ED-E56C06CC15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4650E8-1011-4A69-A739-5108F060F51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CF590D-ADA3-4822-A60A-98E5970B3B7B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6082949-B2EA-4099-97D9-1923502A71E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B5761B-7BE5-40AC-BCA6-A0EC2ADCC07B}"/>
              </a:ext>
            </a:extLst>
          </p:cNvPr>
          <p:cNvGrpSpPr/>
          <p:nvPr/>
        </p:nvGrpSpPr>
        <p:grpSpPr>
          <a:xfrm>
            <a:off x="6261146" y="3736498"/>
            <a:ext cx="809522" cy="798022"/>
            <a:chOff x="8434647" y="3174615"/>
            <a:chExt cx="809522" cy="798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617E29-67A7-4789-A27D-BCFDF52C33CB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A4DBC1-3166-4933-84E0-C3669EBA830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DC5B9AF-0251-43A8-A3DD-E93FB7CE529C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8CE3DB-0AA6-49D0-B4AC-07A7315B2B8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34DD568-4816-48BC-9338-9482D5872B45}"/>
              </a:ext>
            </a:extLst>
          </p:cNvPr>
          <p:cNvGrpSpPr/>
          <p:nvPr/>
        </p:nvGrpSpPr>
        <p:grpSpPr>
          <a:xfrm>
            <a:off x="5286478" y="4909548"/>
            <a:ext cx="809522" cy="798022"/>
            <a:chOff x="8434647" y="3174615"/>
            <a:chExt cx="809522" cy="7980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96A8B28-A9B1-4ECC-A67A-DFD94F8F847C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6A57FC-EBA4-4B12-9C92-0745674C2909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39C43AD-1413-4644-BFF8-A541822DB72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9C3D0B-033D-4372-9F22-BAB9B5BB66F7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B6CAA7-6E7B-4964-9E75-91A6779FC1E0}"/>
              </a:ext>
            </a:extLst>
          </p:cNvPr>
          <p:cNvCxnSpPr/>
          <p:nvPr/>
        </p:nvCxnSpPr>
        <p:spPr>
          <a:xfrm flipH="1">
            <a:off x="6024716" y="4317677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849F3F-826E-43EC-A0F5-FB797C32F658}"/>
              </a:ext>
            </a:extLst>
          </p:cNvPr>
          <p:cNvCxnSpPr>
            <a:cxnSpLocks/>
          </p:cNvCxnSpPr>
          <p:nvPr/>
        </p:nvCxnSpPr>
        <p:spPr>
          <a:xfrm flipH="1">
            <a:off x="8386512" y="178880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887EF8-B546-4ED6-ACFA-626366A652E9}"/>
              </a:ext>
            </a:extLst>
          </p:cNvPr>
          <p:cNvCxnSpPr>
            <a:cxnSpLocks/>
          </p:cNvCxnSpPr>
          <p:nvPr/>
        </p:nvCxnSpPr>
        <p:spPr>
          <a:xfrm flipH="1">
            <a:off x="7678300" y="298583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0A15F9-272A-4B57-A25E-6D1BB02AD271}"/>
              </a:ext>
            </a:extLst>
          </p:cNvPr>
          <p:cNvCxnSpPr>
            <a:cxnSpLocks/>
          </p:cNvCxnSpPr>
          <p:nvPr/>
        </p:nvCxnSpPr>
        <p:spPr>
          <a:xfrm flipH="1">
            <a:off x="6721011" y="41721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6345DC-85A8-4D79-82BF-7F5B6594FFE0}"/>
              </a:ext>
            </a:extLst>
          </p:cNvPr>
          <p:cNvCxnSpPr>
            <a:cxnSpLocks/>
          </p:cNvCxnSpPr>
          <p:nvPr/>
        </p:nvCxnSpPr>
        <p:spPr>
          <a:xfrm flipH="1">
            <a:off x="5341583" y="536746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5847615-6328-4BD0-B872-45367C00D331}"/>
              </a:ext>
            </a:extLst>
          </p:cNvPr>
          <p:cNvCxnSpPr>
            <a:cxnSpLocks/>
          </p:cNvCxnSpPr>
          <p:nvPr/>
        </p:nvCxnSpPr>
        <p:spPr>
          <a:xfrm flipH="1">
            <a:off x="5746552" y="536746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80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C0C4-4AE6-8A43-9714-44B4EC10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Dictionary with BST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425B7-D11A-B445-8208-77A21C757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890272" cy="4845504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contains(K key,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node)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(node == null)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compareResult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node.data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compareResult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returns contains(key,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node.left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compareResult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returns contains(key,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node.right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returns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0CBEB-5F6C-ED4B-96EB-18839C78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ABCF8-891C-A44D-B75C-5B1ABE79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3CCDC-9064-6442-8DEB-87F6BF6B813F}"/>
              </a:ext>
            </a:extLst>
          </p:cNvPr>
          <p:cNvSpPr txBox="1"/>
          <p:nvPr/>
        </p:nvSpPr>
        <p:spPr>
          <a:xfrm>
            <a:off x="4094307" y="189051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+C</a:t>
            </a:r>
            <a:r>
              <a:rPr lang="en-US" baseline="-25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1D0D68-DE20-1545-BD7C-526661378A25}"/>
              </a:ext>
            </a:extLst>
          </p:cNvPr>
          <p:cNvSpPr txBox="1"/>
          <p:nvPr/>
        </p:nvSpPr>
        <p:spPr>
          <a:xfrm>
            <a:off x="3796914" y="484014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+C</a:t>
            </a:r>
            <a:r>
              <a:rPr lang="en-US" baseline="-25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AFD1B2-0075-5746-AA50-39BAE8C804B9}"/>
              </a:ext>
            </a:extLst>
          </p:cNvPr>
          <p:cNvSpPr txBox="1"/>
          <p:nvPr/>
        </p:nvSpPr>
        <p:spPr>
          <a:xfrm>
            <a:off x="7098846" y="282044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+C</a:t>
            </a:r>
            <a:r>
              <a:rPr lang="en-US" baseline="-25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B865E-E69E-7F40-B123-A7EE41544A7D}"/>
              </a:ext>
            </a:extLst>
          </p:cNvPr>
          <p:cNvSpPr txBox="1"/>
          <p:nvPr/>
        </p:nvSpPr>
        <p:spPr>
          <a:xfrm>
            <a:off x="6168868" y="3199171"/>
            <a:ext cx="1633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+T(n/2) best</a:t>
            </a:r>
            <a:endParaRPr lang="en-US" baseline="-25000" dirty="0">
              <a:solidFill>
                <a:srgbClr val="4C328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 T(n-1) worst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394113-FC60-7D43-A8C7-A72C8EBD3730}"/>
              </a:ext>
            </a:extLst>
          </p:cNvPr>
          <p:cNvSpPr txBox="1"/>
          <p:nvPr/>
        </p:nvSpPr>
        <p:spPr>
          <a:xfrm>
            <a:off x="6282308" y="3978718"/>
            <a:ext cx="1633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+T(n/2) best</a:t>
            </a:r>
            <a:endParaRPr lang="en-US" baseline="-25000" dirty="0">
              <a:solidFill>
                <a:srgbClr val="4C328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 T(n-1) worst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4F8F554-A7D6-9E47-ACF6-76A930241490}"/>
              </a:ext>
            </a:extLst>
          </p:cNvPr>
          <p:cNvSpPr/>
          <p:nvPr/>
        </p:nvSpPr>
        <p:spPr>
          <a:xfrm>
            <a:off x="5574082" y="3189776"/>
            <a:ext cx="594786" cy="696833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3D4F9869-B7B1-EA4B-8DB9-CD35DA28428C}"/>
              </a:ext>
            </a:extLst>
          </p:cNvPr>
          <p:cNvSpPr/>
          <p:nvPr/>
        </p:nvSpPr>
        <p:spPr>
          <a:xfrm>
            <a:off x="5712069" y="3953468"/>
            <a:ext cx="594786" cy="696833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23BD0C67-6FF5-B74A-BA3E-82B92FCCB01B}"/>
              </a:ext>
            </a:extLst>
          </p:cNvPr>
          <p:cNvSpPr/>
          <p:nvPr/>
        </p:nvSpPr>
        <p:spPr>
          <a:xfrm>
            <a:off x="3088610" y="4676394"/>
            <a:ext cx="594786" cy="696833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30843B5-9250-B448-A061-245A8DB0018B}"/>
              </a:ext>
            </a:extLst>
          </p:cNvPr>
          <p:cNvSpPr/>
          <p:nvPr/>
        </p:nvSpPr>
        <p:spPr>
          <a:xfrm>
            <a:off x="3499521" y="1726768"/>
            <a:ext cx="594786" cy="696833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54C282-6F2D-F548-846B-3EF556B1672C}"/>
                  </a:ext>
                </a:extLst>
              </p:cNvPr>
              <p:cNvSpPr txBox="1"/>
              <p:nvPr/>
            </p:nvSpPr>
            <p:spPr>
              <a:xfrm>
                <a:off x="8093420" y="4182908"/>
                <a:ext cx="3999749" cy="884281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𝒘𝒉𝒆𝒏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𝒐𝒓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𝒌𝒆𝒚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𝒇𝒐𝒖𝒏𝒅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𝒐𝒕𝒉𝒆𝒓𝒘𝒊𝒔𝒆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54C282-6F2D-F548-846B-3EF556B16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420" y="4182908"/>
                <a:ext cx="3999749" cy="884281"/>
              </a:xfrm>
              <a:prstGeom prst="rect">
                <a:avLst/>
              </a:prstGeom>
              <a:blipFill>
                <a:blip r:embed="rId2"/>
                <a:stretch>
                  <a:fillRect l="-19558" t="-223611" r="-1262" b="-318056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1C388B-85E9-D54B-B2A1-11F97A755D56}"/>
                  </a:ext>
                </a:extLst>
              </p:cNvPr>
              <p:cNvSpPr txBox="1"/>
              <p:nvPr/>
            </p:nvSpPr>
            <p:spPr>
              <a:xfrm>
                <a:off x="8104576" y="5561138"/>
                <a:ext cx="3977435" cy="617861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𝒘𝒉𝒆𝒏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𝒐𝒓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𝒌𝒆𝒚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𝒇𝒐𝒖𝒏𝒅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b="1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𝒐𝒕𝒉𝒆𝒓𝒘𝒊𝒔𝒆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1C388B-85E9-D54B-B2A1-11F97A755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576" y="5561138"/>
                <a:ext cx="3977435" cy="617861"/>
              </a:xfrm>
              <a:prstGeom prst="rect">
                <a:avLst/>
              </a:prstGeom>
              <a:blipFill>
                <a:blip r:embed="rId3"/>
                <a:stretch>
                  <a:fillRect l="-7302" t="-219608" r="-1270" b="-313725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9B01F51-BA28-664A-9510-209E49068808}"/>
              </a:ext>
            </a:extLst>
          </p:cNvPr>
          <p:cNvSpPr txBox="1"/>
          <p:nvPr/>
        </p:nvSpPr>
        <p:spPr>
          <a:xfrm>
            <a:off x="7801944" y="3886609"/>
            <a:ext cx="443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Best Case (assuming key is at the bottom)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804587-E572-8B45-BDD6-B85C71777F5F}"/>
              </a:ext>
            </a:extLst>
          </p:cNvPr>
          <p:cNvSpPr txBox="1"/>
          <p:nvPr/>
        </p:nvSpPr>
        <p:spPr>
          <a:xfrm>
            <a:off x="7627922" y="5188561"/>
            <a:ext cx="460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Worst Case (assuming key is at the bottom)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C52C2A-DECA-A846-832D-D6C24173CCCB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300367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5425</TotalTime>
  <Words>1751</Words>
  <Application>Microsoft Macintosh PowerPoint</Application>
  <PresentationFormat>Widescreen</PresentationFormat>
  <Paragraphs>544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Calibri</vt:lpstr>
      <vt:lpstr>Cambria Math</vt:lpstr>
      <vt:lpstr>Courier New</vt:lpstr>
      <vt:lpstr>Inconsolata</vt:lpstr>
      <vt:lpstr>Segoe UI</vt:lpstr>
      <vt:lpstr>Segoe UI 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10: BST and AVL Trees</vt:lpstr>
      <vt:lpstr>Warm Up</vt:lpstr>
      <vt:lpstr>Administrivia</vt:lpstr>
      <vt:lpstr>Trees</vt:lpstr>
      <vt:lpstr>Binary Search Trees</vt:lpstr>
      <vt:lpstr>Implement Dictionary</vt:lpstr>
      <vt:lpstr>Height in terms of Nodes</vt:lpstr>
      <vt:lpstr>Unbalanced Trees</vt:lpstr>
      <vt:lpstr>Implementing Dictionary with BST</vt:lpstr>
      <vt:lpstr>Measuring Balance</vt:lpstr>
      <vt:lpstr>Meet AVL Trees</vt:lpstr>
      <vt:lpstr>Is this a valid AVL tree?</vt:lpstr>
      <vt:lpstr>Is this a valid AVL tree?</vt:lpstr>
      <vt:lpstr>Is this a valid AVL tree?</vt:lpstr>
      <vt:lpstr>Implementing an AVL tree dictionary</vt:lpstr>
      <vt:lpstr>Rotations!</vt:lpstr>
      <vt:lpstr>Rotate Left</vt:lpstr>
      <vt:lpstr>Rotate Right</vt:lpstr>
      <vt:lpstr>Rotate Right</vt:lpstr>
      <vt:lpstr>So much can go wrong</vt:lpstr>
      <vt:lpstr>Two AVL Cases</vt:lpstr>
      <vt:lpstr>Double Rotations 1</vt:lpstr>
      <vt:lpstr>Double Rotations 2</vt:lpstr>
      <vt:lpstr>Implementing Dictionary with AVL</vt:lpstr>
      <vt:lpstr>How long does AVL insert take?</vt:lpstr>
      <vt:lpstr>AVL wrap up</vt:lpstr>
      <vt:lpstr>Lots of cool Self-Balancing BSTs out there!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80</cp:revision>
  <dcterms:created xsi:type="dcterms:W3CDTF">2018-03-22T00:41:11Z</dcterms:created>
  <dcterms:modified xsi:type="dcterms:W3CDTF">2019-04-22T18:34:37Z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