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55" r:id="rId3"/>
    <p:sldId id="356" r:id="rId4"/>
    <p:sldId id="357" r:id="rId5"/>
    <p:sldId id="346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349" r:id="rId15"/>
    <p:sldId id="350" r:id="rId16"/>
    <p:sldId id="351" r:id="rId17"/>
    <p:sldId id="352" r:id="rId18"/>
    <p:sldId id="353" r:id="rId19"/>
    <p:sldId id="354" r:id="rId20"/>
    <p:sldId id="347" r:id="rId21"/>
    <p:sldId id="348" r:id="rId22"/>
    <p:sldId id="269" r:id="rId23"/>
    <p:sldId id="267" r:id="rId24"/>
    <p:sldId id="270" r:id="rId25"/>
    <p:sldId id="271" r:id="rId26"/>
    <p:sldId id="272" r:id="rId27"/>
    <p:sldId id="273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33" autoAdjust="0"/>
    <p:restoredTop sz="94660"/>
  </p:normalViewPr>
  <p:slideViewPr>
    <p:cSldViewPr snapToGrid="0">
      <p:cViewPr varScale="1">
        <p:scale>
          <a:sx n="93" d="100"/>
          <a:sy n="93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9T14:25:54.9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4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8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52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79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3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34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4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15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57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2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8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0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2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49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13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07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55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1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70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0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2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13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9: Intro to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184E-5A4F-47B7-99CF-1088843E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5FF2-ED6D-4661-9649-05094913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binary search tree </a:t>
            </a:r>
            <a:r>
              <a:rPr lang="en-US" dirty="0"/>
              <a:t>is a </a:t>
            </a:r>
            <a:r>
              <a:rPr lang="en-US" u="sng" dirty="0"/>
              <a:t>binary tree</a:t>
            </a:r>
            <a:r>
              <a:rPr lang="en-US" dirty="0"/>
              <a:t> that contains comparable items such that for every node, </a:t>
            </a:r>
            <a:r>
              <a:rPr lang="en-US" u="sng" dirty="0"/>
              <a:t>all children to the left contain smaller data </a:t>
            </a:r>
            <a:r>
              <a:rPr lang="en-US" dirty="0"/>
              <a:t>and </a:t>
            </a:r>
            <a:r>
              <a:rPr lang="en-US" u="sng" dirty="0"/>
              <a:t>all children to the right contain larger data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679FC-200C-41F4-A7EC-343A7E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3C3B0-1C2C-4E56-ADCE-A59354F5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9D1835-C3EE-45CE-B55C-2A791CF4B9BB}"/>
              </a:ext>
            </a:extLst>
          </p:cNvPr>
          <p:cNvGrpSpPr/>
          <p:nvPr/>
        </p:nvGrpSpPr>
        <p:grpSpPr>
          <a:xfrm>
            <a:off x="5274400" y="2326487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384400-2993-4A48-A958-9569E0FAA0F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10D73B-C53F-4E53-9141-53AA19C7234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FA5626-10CB-471B-94D0-D13138866A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1B24E9-CC24-4071-ABE4-FED950170100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CC67D64-B9C9-4432-90BF-E26DDA8881E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8F35CA-D945-4D03-8A43-9BB457F08BD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9B093-C29E-4F20-921F-253707B838C5}"/>
              </a:ext>
            </a:extLst>
          </p:cNvPr>
          <p:cNvGrpSpPr/>
          <p:nvPr/>
        </p:nvGrpSpPr>
        <p:grpSpPr>
          <a:xfrm>
            <a:off x="4566188" y="3512395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6E056F-5391-460A-9FB5-9A3AAA37706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6DDCAB-999E-4B33-B11F-60FB3F5DFDD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4DBE81-289E-4C0A-8EB5-9D8740E95BC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A9761A-86D1-4BF3-85F6-6D60E8E95353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ECE52F-0F2E-473A-911A-EFB727865EBF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3CAE09-C46D-4F5B-8A61-69BED8BEDE9C}"/>
              </a:ext>
            </a:extLst>
          </p:cNvPr>
          <p:cNvGrpSpPr/>
          <p:nvPr/>
        </p:nvGrpSpPr>
        <p:grpSpPr>
          <a:xfrm>
            <a:off x="6362623" y="3543639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D2027F-C84B-4B37-A578-C709B4A10B5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C09BB0-41E9-4CA1-8FE4-BFD2E48DCA2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BFF74A-B58F-47C0-AB50-9ADCB7B7F59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97138-6AA2-4B76-8933-0F513705D91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7E8FC9-AA5F-4871-9D0D-5FCC9F279FD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EDC545-06C4-453E-9661-FBE232F72311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374B0A-3476-46D1-BD24-5B6AE35CDA22}"/>
              </a:ext>
            </a:extLst>
          </p:cNvPr>
          <p:cNvGrpSpPr/>
          <p:nvPr/>
        </p:nvGrpSpPr>
        <p:grpSpPr>
          <a:xfrm>
            <a:off x="3864581" y="4698710"/>
            <a:ext cx="1057838" cy="1075707"/>
            <a:chOff x="8434647" y="3174615"/>
            <a:chExt cx="1057838" cy="10757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E37083-C31C-40CD-97B5-5A844B5D721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278824-B5CD-490C-8593-8D0314DEE2AF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A8F0B9-8F4B-4ACA-8696-27833C61DE8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BE2F6D-0224-4C57-A944-6010C6964472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94E643D-54AB-4C96-A09D-2DAC164A76BE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192848-88EB-4CD4-9984-2A0EB09548E6}"/>
              </a:ext>
            </a:extLst>
          </p:cNvPr>
          <p:cNvGrpSpPr/>
          <p:nvPr/>
        </p:nvGrpSpPr>
        <p:grpSpPr>
          <a:xfrm>
            <a:off x="5887074" y="4773203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789FBD-6CAE-4BF3-B48C-363F2CB9D0D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7EC03D-626E-462E-99E0-FFE147046E3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23290C-CD34-4B15-9B4A-F0A3B7D1C34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633E80-AD7D-4F5A-811B-B4520C06965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6084EF-C0AB-47D5-97A0-4BB763FCA0C8}"/>
              </a:ext>
            </a:extLst>
          </p:cNvPr>
          <p:cNvGrpSpPr/>
          <p:nvPr/>
        </p:nvGrpSpPr>
        <p:grpSpPr>
          <a:xfrm>
            <a:off x="7222120" y="4753563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D91134-9971-4976-954D-FCFC2E1E0C8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97F931-0079-4311-9CE0-AC645E71B98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3E6099-8516-4D7B-AEF4-1DCF2D0D1DC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FD7A12-2016-4FEF-B255-38F3C1ADCF97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DC7432-91F3-4BA8-841E-BEBEDB65277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94832-F3E3-4876-A45B-254B12FD3F9F}"/>
              </a:ext>
            </a:extLst>
          </p:cNvPr>
          <p:cNvGrpSpPr/>
          <p:nvPr/>
        </p:nvGrpSpPr>
        <p:grpSpPr>
          <a:xfrm>
            <a:off x="4491602" y="5902291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9C4834-4747-442D-B884-6E14E04E269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C5A677-069C-431E-8874-E3745A5BA738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0BF9679-586A-4D5D-A98D-53B63C5C087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4B5EBC-1C87-4E5C-9680-F5FA5FD00EA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A25DFC-086F-4714-86FB-6DD3B1F09E35}"/>
              </a:ext>
            </a:extLst>
          </p:cNvPr>
          <p:cNvGrpSpPr/>
          <p:nvPr/>
        </p:nvGrpSpPr>
        <p:grpSpPr>
          <a:xfrm>
            <a:off x="6636337" y="593271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7B1CC1-9C3A-4701-93D5-377AFDF6FFDD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BDF834-B161-4A8B-92A7-302A8BFF5B4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AFC95C-6F7B-4306-B51C-88020C2DB27D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4A9DA6-01DB-4841-935E-EC9E857937FB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5942F9-2124-429D-AB05-5EBDB28BA627}"/>
              </a:ext>
            </a:extLst>
          </p:cNvPr>
          <p:cNvCxnSpPr>
            <a:cxnSpLocks/>
          </p:cNvCxnSpPr>
          <p:nvPr/>
        </p:nvCxnSpPr>
        <p:spPr>
          <a:xfrm flipH="1">
            <a:off x="3934092" y="51280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310B54-9290-46ED-95CB-11F7B66D0E0F}"/>
              </a:ext>
            </a:extLst>
          </p:cNvPr>
          <p:cNvCxnSpPr>
            <a:cxnSpLocks/>
          </p:cNvCxnSpPr>
          <p:nvPr/>
        </p:nvCxnSpPr>
        <p:spPr>
          <a:xfrm flipH="1">
            <a:off x="5275996" y="396293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8D950D-09DC-46EE-8499-B03D6CB59FD3}"/>
              </a:ext>
            </a:extLst>
          </p:cNvPr>
          <p:cNvCxnSpPr>
            <a:cxnSpLocks/>
          </p:cNvCxnSpPr>
          <p:nvPr/>
        </p:nvCxnSpPr>
        <p:spPr>
          <a:xfrm flipH="1">
            <a:off x="5950626" y="52046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6B11A4-8FAF-49D3-96A9-3EA9CDC116B7}"/>
              </a:ext>
            </a:extLst>
          </p:cNvPr>
          <p:cNvCxnSpPr>
            <a:cxnSpLocks/>
          </p:cNvCxnSpPr>
          <p:nvPr/>
        </p:nvCxnSpPr>
        <p:spPr>
          <a:xfrm flipH="1">
            <a:off x="6367426" y="52053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21D469-7C83-4F49-AFEE-7D7095E1555E}"/>
              </a:ext>
            </a:extLst>
          </p:cNvPr>
          <p:cNvCxnSpPr>
            <a:cxnSpLocks/>
          </p:cNvCxnSpPr>
          <p:nvPr/>
        </p:nvCxnSpPr>
        <p:spPr>
          <a:xfrm flipH="1">
            <a:off x="4555127" y="633793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127707-0C39-42BD-A416-4C56413BE69C}"/>
              </a:ext>
            </a:extLst>
          </p:cNvPr>
          <p:cNvCxnSpPr>
            <a:cxnSpLocks/>
          </p:cNvCxnSpPr>
          <p:nvPr/>
        </p:nvCxnSpPr>
        <p:spPr>
          <a:xfrm flipH="1">
            <a:off x="4959680" y="63317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ED563A-0360-499D-B1D8-20EB6C177E49}"/>
              </a:ext>
            </a:extLst>
          </p:cNvPr>
          <p:cNvCxnSpPr>
            <a:cxnSpLocks/>
          </p:cNvCxnSpPr>
          <p:nvPr/>
        </p:nvCxnSpPr>
        <p:spPr>
          <a:xfrm flipH="1">
            <a:off x="6684547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BF8C20-0831-4B2A-9D62-6C41A9D27FE3}"/>
              </a:ext>
            </a:extLst>
          </p:cNvPr>
          <p:cNvCxnSpPr>
            <a:cxnSpLocks/>
          </p:cNvCxnSpPr>
          <p:nvPr/>
        </p:nvCxnSpPr>
        <p:spPr>
          <a:xfrm flipH="1">
            <a:off x="7102416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420093-0DAC-4CD1-B887-1DB7C063D59C}"/>
              </a:ext>
            </a:extLst>
          </p:cNvPr>
          <p:cNvCxnSpPr>
            <a:cxnSpLocks/>
          </p:cNvCxnSpPr>
          <p:nvPr/>
        </p:nvCxnSpPr>
        <p:spPr>
          <a:xfrm flipH="1">
            <a:off x="7938378" y="518921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9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A9BE-8C0E-4D1B-A7EE-38E17CF0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A240B-474E-49B9-8C54-D46627DF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Binary Search Trees allow us to:</a:t>
            </a:r>
          </a:p>
          <a:p>
            <a:pPr lvl="1"/>
            <a:r>
              <a:rPr lang="en-US" dirty="0"/>
              <a:t>quickly find what we’re looking for</a:t>
            </a:r>
          </a:p>
          <a:p>
            <a:pPr lvl="1"/>
            <a:r>
              <a:rPr lang="en-US" dirty="0"/>
              <a:t>add and remove values easily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Dictionary Operations:</a:t>
            </a:r>
          </a:p>
          <a:p>
            <a:pPr marL="128016" lvl="1" indent="0">
              <a:buNone/>
            </a:pPr>
            <a:r>
              <a:rPr lang="en-US" dirty="0"/>
              <a:t>Runtime in terms of height, “h”</a:t>
            </a:r>
          </a:p>
          <a:p>
            <a:pPr marL="128016" lvl="1" indent="0">
              <a:buNone/>
            </a:pPr>
            <a:r>
              <a:rPr lang="en-US" dirty="0"/>
              <a:t>get() – O(h)</a:t>
            </a:r>
          </a:p>
          <a:p>
            <a:pPr marL="128016" lvl="1" indent="0">
              <a:buNone/>
            </a:pPr>
            <a:r>
              <a:rPr lang="en-US" dirty="0"/>
              <a:t>put() – O(h)</a:t>
            </a:r>
          </a:p>
          <a:p>
            <a:pPr marL="128016" lvl="1" indent="0">
              <a:buNone/>
            </a:pPr>
            <a:r>
              <a:rPr lang="en-US" dirty="0"/>
              <a:t>remove() – O(h)</a:t>
            </a:r>
          </a:p>
          <a:p>
            <a:pPr marL="310896" lvl="2" indent="0">
              <a:buNone/>
            </a:pPr>
            <a:r>
              <a:rPr lang="en-US" dirty="0"/>
              <a:t>What do you replace the node with?</a:t>
            </a:r>
          </a:p>
          <a:p>
            <a:pPr marL="310896" lvl="2" indent="0">
              <a:buNone/>
            </a:pPr>
            <a:r>
              <a:rPr lang="en-US" dirty="0"/>
              <a:t>Largest in left sub tree or smallest in right sub 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7055C-0948-43C0-96C5-26D848AD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A0828-678D-4EC5-B984-3DDF3180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EA6D99-9FBE-4977-8C26-89B297CF66F9}"/>
              </a:ext>
            </a:extLst>
          </p:cNvPr>
          <p:cNvGrpSpPr/>
          <p:nvPr/>
        </p:nvGrpSpPr>
        <p:grpSpPr>
          <a:xfrm>
            <a:off x="8009270" y="341385"/>
            <a:ext cx="1313520" cy="1509304"/>
            <a:chOff x="7397176" y="472141"/>
            <a:chExt cx="1313520" cy="15093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B625FE-A153-4E38-ACDB-FFBF00A36C31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84C4FB-C8F5-4400-9B80-6E6D1165350A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1CA25B-A2E9-48A3-A58A-4E1E58D4AA65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3D4827-0B35-4641-9235-86455E6045D3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044BB47-E2B7-4B66-A8A3-D91291ADC580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346E55A-242E-4EA0-8434-A59B9DC87161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64EFE85-C378-4640-9FB7-07D9694BB23B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86547E0-B9B7-4545-90BF-724834663D54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“foo”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6B6E72-4EAB-4EE8-8436-83C4B8F35162}"/>
              </a:ext>
            </a:extLst>
          </p:cNvPr>
          <p:cNvGrpSpPr/>
          <p:nvPr/>
        </p:nvGrpSpPr>
        <p:grpSpPr>
          <a:xfrm>
            <a:off x="6953389" y="1902872"/>
            <a:ext cx="1313520" cy="1509304"/>
            <a:chOff x="7397176" y="472141"/>
            <a:chExt cx="1313520" cy="150930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41940DD-73F6-4A98-A851-B0D77DF669A0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932A2B-1590-4C38-97B4-7AF8747E0AA2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9967B2B-9F67-444A-800B-00F3E76859F8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D01D5D9-7D8C-46C8-85BD-C35BA469E74D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EEDF03-BA57-42B2-918B-8E07FBDD1CED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F338F9A-FF3C-4C61-8E22-70C1CD758812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BBED55-1BF2-45E4-90AD-EC42A3034F27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65EFA1D-1AF3-4687-A0AE-802BE61415AB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“bar”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F31FC0-9C3C-43DD-A0D2-07B8032A3EA9}"/>
              </a:ext>
            </a:extLst>
          </p:cNvPr>
          <p:cNvGrpSpPr/>
          <p:nvPr/>
        </p:nvGrpSpPr>
        <p:grpSpPr>
          <a:xfrm>
            <a:off x="9341185" y="1862276"/>
            <a:ext cx="1084541" cy="1482498"/>
            <a:chOff x="7626155" y="472141"/>
            <a:chExt cx="1084541" cy="148249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1C4EA0A-CF2D-43CA-87C5-BFCD991FD138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CC263A9-986D-407F-8A0B-74F2D0114095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3907934-BFE8-49F8-8E46-04FC24E653AC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1708322-46AE-4169-8BFF-3F41C544AA0A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561EA09-7DD1-4FBC-B4E9-7140F93DCA1B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287183F-B3B2-48BF-936F-D7AF17AD240C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A6321B4-79D7-4FDC-AD38-B81117777BA8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baz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C6E927F-EFDA-4001-AF2F-A9EBA61C3EF9}"/>
              </a:ext>
            </a:extLst>
          </p:cNvPr>
          <p:cNvGrpSpPr/>
          <p:nvPr/>
        </p:nvGrpSpPr>
        <p:grpSpPr>
          <a:xfrm>
            <a:off x="7558078" y="3452087"/>
            <a:ext cx="1102936" cy="1509304"/>
            <a:chOff x="7397176" y="472141"/>
            <a:chExt cx="1102936" cy="150930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1F4262-9AA2-4F0C-B343-2D10D0BDCA0F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EB6FD21-BAF3-4A2C-96A9-46B90585AD66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7ECB497-8911-4B9D-98CE-FB401AD1FED2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12BF78B-8D91-4963-88D5-0758283A3019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96A4FB3-51CB-43E3-B81A-FF06730151D9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5A7C379-9DC0-49FD-A4A3-6964C2BF8067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D8727F8-4A8D-4926-891B-631F46411D84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495DAD-FAF8-4B15-8031-0571D3E87C7F}"/>
              </a:ext>
            </a:extLst>
          </p:cNvPr>
          <p:cNvGrpSpPr/>
          <p:nvPr/>
        </p:nvGrpSpPr>
        <p:grpSpPr>
          <a:xfrm>
            <a:off x="5982815" y="3458256"/>
            <a:ext cx="1065204" cy="1509304"/>
            <a:chOff x="7397176" y="472141"/>
            <a:chExt cx="1065204" cy="1509304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8EF28C3-5BF4-4CF0-A909-3A387F7E692D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8E9E93D-28D0-42D4-8C7E-11FA49045FF6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01B349-F3F6-4E65-9D4D-731EE552F0B1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014A429-272A-4327-B27D-D941801614D0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2DEC3312-3C47-4DEF-907A-63F3206A3E7A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792504-66F3-4CBE-9C3A-66C102AED845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EA0616-E01F-4EBB-AEDA-2954EBAA2CB2}"/>
                </a:ext>
              </a:extLst>
            </p:cNvPr>
            <p:cNvSpPr txBox="1"/>
            <p:nvPr/>
          </p:nvSpPr>
          <p:spPr>
            <a:xfrm>
              <a:off x="7626155" y="88028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fo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91234BD-52DB-4C8D-B889-7E62E487F6B4}"/>
              </a:ext>
            </a:extLst>
          </p:cNvPr>
          <p:cNvGrpSpPr/>
          <p:nvPr/>
        </p:nvGrpSpPr>
        <p:grpSpPr>
          <a:xfrm>
            <a:off x="9975133" y="3412115"/>
            <a:ext cx="1102936" cy="1509304"/>
            <a:chOff x="7397176" y="472141"/>
            <a:chExt cx="1102936" cy="1509304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D0188C0-2DA1-44DF-8776-70EAC193D6F4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03298CB-BE3E-40FB-BF4D-252E21D6D675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D99EBEC-748A-40AE-BF34-110929CC6F3A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2BC9C79-79E5-471D-BE6F-C37A3E002854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E45F268-1D17-40D4-B169-4D6B9F0CA7A6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6EA2A41-3CE7-4A46-8A7D-3F5D3F519BFD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9DE67EF-F7BB-472F-AB50-23AB0701B723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“sup”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51732AC-A85E-48C5-ADBE-57465B559B68}"/>
              </a:ext>
            </a:extLst>
          </p:cNvPr>
          <p:cNvGrpSpPr/>
          <p:nvPr/>
        </p:nvGrpSpPr>
        <p:grpSpPr>
          <a:xfrm>
            <a:off x="9417150" y="5048690"/>
            <a:ext cx="873957" cy="1204813"/>
            <a:chOff x="7626155" y="472141"/>
            <a:chExt cx="873957" cy="1204813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B64C040-D9ED-4B55-823B-21D845B5B232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DECACF8-6BFA-4F60-B74C-E01374FB9A7E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BD3078C-392C-44E2-9638-16A79BD75C73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E42E699-5DE8-4617-9953-B47E5312FFA1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6BE300A-87D0-4ACF-A7BF-3226484ACF9D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25A1C8F-A575-4BE3-82B4-59831CDFB3A3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“boo”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DFA7064-B4D4-4334-9ACD-1FE183EA56B8}"/>
              </a:ext>
            </a:extLst>
          </p:cNvPr>
          <p:cNvGrpSpPr/>
          <p:nvPr/>
        </p:nvGrpSpPr>
        <p:grpSpPr>
          <a:xfrm>
            <a:off x="7326271" y="4992360"/>
            <a:ext cx="873957" cy="1204813"/>
            <a:chOff x="7626155" y="472141"/>
            <a:chExt cx="873957" cy="120481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4CED50F-636C-45F5-8FE9-615524607E67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1EF08E2-7AD7-40F2-9857-08AF17FC395D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DAF6EDF-E8E7-443A-A404-836154C0EF55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045034D-6562-4469-8481-0037D3095070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0C2404B-2F1E-4461-9982-DEFB70BACE0B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03B9045-6542-497D-8BED-13DCE54AE2CF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“poo”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83B1B9E-3346-4361-807E-6A0C9210FFBC}"/>
              </a:ext>
            </a:extLst>
          </p:cNvPr>
          <p:cNvGrpSpPr/>
          <p:nvPr/>
        </p:nvGrpSpPr>
        <p:grpSpPr>
          <a:xfrm>
            <a:off x="5334867" y="4965554"/>
            <a:ext cx="1011815" cy="1204813"/>
            <a:chOff x="7568375" y="472141"/>
            <a:chExt cx="1011815" cy="1204813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82620F-420B-4DEF-B475-04ADBE10D7A7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11420A9-5BC3-4589-AEDC-DF822561D1EE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6EC8E75-44B7-4DB2-82C0-C6C4C9A3E6B3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C16FDD1-964C-495F-9938-D2C6C031744F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58BBC2D-CB92-491C-914E-AC65B40B9363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A2E9516-54BE-42CE-BB98-E6AA2518B37A}"/>
                </a:ext>
              </a:extLst>
            </p:cNvPr>
            <p:cNvSpPr txBox="1"/>
            <p:nvPr/>
          </p:nvSpPr>
          <p:spPr>
            <a:xfrm>
              <a:off x="7568375" y="88515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“burp”</a:t>
              </a:r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CD8B6A9-CA75-4CCB-99F0-39F7B9F90A59}"/>
              </a:ext>
            </a:extLst>
          </p:cNvPr>
          <p:cNvCxnSpPr>
            <a:cxnSpLocks/>
          </p:cNvCxnSpPr>
          <p:nvPr/>
        </p:nvCxnSpPr>
        <p:spPr>
          <a:xfrm flipH="1">
            <a:off x="6707018" y="43104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3A36B53-61FE-4E7B-8033-174B07EC395F}"/>
              </a:ext>
            </a:extLst>
          </p:cNvPr>
          <p:cNvCxnSpPr>
            <a:cxnSpLocks/>
          </p:cNvCxnSpPr>
          <p:nvPr/>
        </p:nvCxnSpPr>
        <p:spPr>
          <a:xfrm flipH="1">
            <a:off x="8273868" y="434520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4F748D5-264B-499D-BA86-AD29390B8930}"/>
              </a:ext>
            </a:extLst>
          </p:cNvPr>
          <p:cNvCxnSpPr>
            <a:cxnSpLocks/>
          </p:cNvCxnSpPr>
          <p:nvPr/>
        </p:nvCxnSpPr>
        <p:spPr>
          <a:xfrm flipH="1">
            <a:off x="5476884" y="58081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A42D8BC-39E6-4F32-B38C-CF178613FAA8}"/>
              </a:ext>
            </a:extLst>
          </p:cNvPr>
          <p:cNvCxnSpPr>
            <a:cxnSpLocks/>
          </p:cNvCxnSpPr>
          <p:nvPr/>
        </p:nvCxnSpPr>
        <p:spPr>
          <a:xfrm flipH="1">
            <a:off x="5890017" y="579701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CBD3A9B-5BE9-499A-8075-E9959EB9225C}"/>
              </a:ext>
            </a:extLst>
          </p:cNvPr>
          <p:cNvCxnSpPr>
            <a:cxnSpLocks/>
          </p:cNvCxnSpPr>
          <p:nvPr/>
        </p:nvCxnSpPr>
        <p:spPr>
          <a:xfrm flipH="1">
            <a:off x="7382994" y="58390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CF2E28F-B555-485B-8834-F3C630492533}"/>
              </a:ext>
            </a:extLst>
          </p:cNvPr>
          <p:cNvCxnSpPr>
            <a:cxnSpLocks/>
          </p:cNvCxnSpPr>
          <p:nvPr/>
        </p:nvCxnSpPr>
        <p:spPr>
          <a:xfrm flipH="1">
            <a:off x="7826567" y="58390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581CF68-9282-432A-9587-4FF6F5F248D5}"/>
              </a:ext>
            </a:extLst>
          </p:cNvPr>
          <p:cNvCxnSpPr>
            <a:cxnSpLocks/>
          </p:cNvCxnSpPr>
          <p:nvPr/>
        </p:nvCxnSpPr>
        <p:spPr>
          <a:xfrm flipH="1">
            <a:off x="10701688" y="42657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01D8C98-7D04-4C09-ADFE-3E76945B1576}"/>
              </a:ext>
            </a:extLst>
          </p:cNvPr>
          <p:cNvCxnSpPr>
            <a:cxnSpLocks/>
          </p:cNvCxnSpPr>
          <p:nvPr/>
        </p:nvCxnSpPr>
        <p:spPr>
          <a:xfrm flipH="1">
            <a:off x="9496912" y="589131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79A29A6-1121-49B5-8176-9A568F1A62A9}"/>
              </a:ext>
            </a:extLst>
          </p:cNvPr>
          <p:cNvCxnSpPr>
            <a:cxnSpLocks/>
          </p:cNvCxnSpPr>
          <p:nvPr/>
        </p:nvCxnSpPr>
        <p:spPr>
          <a:xfrm flipH="1">
            <a:off x="9920382" y="588855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E6368CD-4AC1-408F-92EF-1A9AD3737AD1}"/>
              </a:ext>
            </a:extLst>
          </p:cNvPr>
          <p:cNvCxnSpPr>
            <a:cxnSpLocks/>
          </p:cNvCxnSpPr>
          <p:nvPr/>
        </p:nvCxnSpPr>
        <p:spPr>
          <a:xfrm flipH="1">
            <a:off x="9415104" y="27050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AADE-62B4-47FC-BF83-753F541C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in terms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024B-141E-4379-A5F5-4B2EA4933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“balanced” trees h ≈ log</a:t>
            </a:r>
            <a:r>
              <a:rPr lang="en-US" baseline="-25000" dirty="0"/>
              <a:t>c</a:t>
            </a:r>
            <a:r>
              <a:rPr lang="en-US" dirty="0"/>
              <a:t>(n) where c is the maximum number of children</a:t>
            </a:r>
          </a:p>
          <a:p>
            <a:r>
              <a:rPr lang="en-US" dirty="0"/>
              <a:t>Balanced binary trees h ≈ log</a:t>
            </a:r>
            <a:r>
              <a:rPr lang="en-US" baseline="-25000" dirty="0"/>
              <a:t>2</a:t>
            </a:r>
            <a:r>
              <a:rPr lang="en-US" dirty="0"/>
              <a:t>(n)</a:t>
            </a:r>
          </a:p>
          <a:p>
            <a:r>
              <a:rPr lang="en-US" dirty="0"/>
              <a:t>Balanced trinary tree h ≈ log</a:t>
            </a:r>
            <a:r>
              <a:rPr lang="en-US" baseline="-25000" dirty="0"/>
              <a:t>3</a:t>
            </a:r>
            <a:r>
              <a:rPr lang="en-US" dirty="0"/>
              <a:t>(n)</a:t>
            </a:r>
          </a:p>
          <a:p>
            <a:r>
              <a:rPr lang="en-US" dirty="0"/>
              <a:t>Thus for balanced trees operations take </a:t>
            </a:r>
            <a:r>
              <a:rPr lang="el-GR" dirty="0"/>
              <a:t>Θ</a:t>
            </a:r>
            <a:r>
              <a:rPr lang="en-US" dirty="0"/>
              <a:t>(log</a:t>
            </a:r>
            <a:r>
              <a:rPr lang="en-US" baseline="-25000" dirty="0"/>
              <a:t>c</a:t>
            </a:r>
            <a:r>
              <a:rPr lang="en-US" dirty="0"/>
              <a:t>(n))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EF617-3DAD-4B53-B0BF-8C41C78C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DE59B-C04F-4EE6-AA42-6AC9F00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14:cNvPr>
              <p14:cNvContentPartPr/>
              <p14:nvPr/>
            </p14:nvContentPartPr>
            <p14:xfrm>
              <a:off x="573219" y="-460341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579" y="-47834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896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D6DF-74DF-4977-AA4E-42E31C94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47F0-3E43-4EC4-863C-E609FEFC1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dirty="0"/>
              <a:t>Is this a valid Binary Search Tree?</a:t>
            </a:r>
          </a:p>
          <a:p>
            <a:r>
              <a:rPr lang="en-US" dirty="0"/>
              <a:t>Yes, but…</a:t>
            </a:r>
          </a:p>
          <a:p>
            <a:r>
              <a:rPr lang="en-US" dirty="0"/>
              <a:t>We call this a </a:t>
            </a:r>
            <a:r>
              <a:rPr lang="en-US" b="1" dirty="0">
                <a:solidFill>
                  <a:srgbClr val="4C3282"/>
                </a:solidFill>
              </a:rPr>
              <a:t>degenerate tree</a:t>
            </a:r>
          </a:p>
          <a:p>
            <a:r>
              <a:rPr lang="en-US" dirty="0"/>
              <a:t>For trees, depending on how balanced they are,</a:t>
            </a:r>
          </a:p>
          <a:p>
            <a:r>
              <a:rPr lang="en-US" dirty="0"/>
              <a:t>Operations at worst can be O(n) and at best</a:t>
            </a:r>
          </a:p>
          <a:p>
            <a:r>
              <a:rPr lang="en-US" dirty="0"/>
              <a:t>can be 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r>
              <a:rPr lang="en-US" dirty="0"/>
              <a:t>How are degenerate trees formed?</a:t>
            </a:r>
          </a:p>
          <a:p>
            <a:pPr lvl="1"/>
            <a:r>
              <a:rPr lang="en-US" dirty="0"/>
              <a:t>insert(10)</a:t>
            </a:r>
          </a:p>
          <a:p>
            <a:pPr lvl="1"/>
            <a:r>
              <a:rPr lang="en-US" dirty="0"/>
              <a:t>insert(9)</a:t>
            </a:r>
          </a:p>
          <a:p>
            <a:pPr lvl="1"/>
            <a:r>
              <a:rPr lang="en-US" dirty="0"/>
              <a:t>insert(7)</a:t>
            </a:r>
          </a:p>
          <a:p>
            <a:pPr lvl="1"/>
            <a:r>
              <a:rPr lang="en-US" dirty="0"/>
              <a:t>insert(5)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A5CA6-A3F4-4D12-9AF6-6C53F4F6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4B66-CB22-46F9-A6EA-D86B9B79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126299-FAE0-4682-BBDC-AC1C6FBEE6D2}"/>
              </a:ext>
            </a:extLst>
          </p:cNvPr>
          <p:cNvGrpSpPr/>
          <p:nvPr/>
        </p:nvGrpSpPr>
        <p:grpSpPr>
          <a:xfrm>
            <a:off x="7670965" y="1364275"/>
            <a:ext cx="1065204" cy="1102513"/>
            <a:chOff x="8178965" y="3174615"/>
            <a:chExt cx="1065204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01D9D7-390B-43AB-BD01-AFA028B55CB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6105ED-29F0-41BE-B115-27D3DE4C0B0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6545CC-2B65-4374-B1EF-5BB88D011FA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969CA0-2653-4B37-B828-0A86CE7F4DB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04BB8C-5DB6-424B-A6B8-22EFEA391A11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D22046-C212-4109-8DA2-86B4593E60F3}"/>
              </a:ext>
            </a:extLst>
          </p:cNvPr>
          <p:cNvGrpSpPr/>
          <p:nvPr/>
        </p:nvGrpSpPr>
        <p:grpSpPr>
          <a:xfrm>
            <a:off x="6962753" y="2550183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E5A008-2066-46D7-A18F-BA6BD222B21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93018F-DD2A-4363-91ED-E56C06CC15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4650E8-1011-4A69-A739-5108F060F51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CF590D-ADA3-4822-A60A-98E5970B3B7B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6082949-B2EA-4099-97D9-1923502A71E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B5761B-7BE5-40AC-BCA6-A0EC2ADCC07B}"/>
              </a:ext>
            </a:extLst>
          </p:cNvPr>
          <p:cNvGrpSpPr/>
          <p:nvPr/>
        </p:nvGrpSpPr>
        <p:grpSpPr>
          <a:xfrm>
            <a:off x="6261146" y="3736498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617E29-67A7-4789-A27D-BCFDF52C33CB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A4DBC1-3166-4933-84E0-C3669EBA830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C5B9AF-0251-43A8-A3DD-E93FB7CE529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8CE3DB-0AA6-49D0-B4AC-07A7315B2B8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4DD568-4816-48BC-9338-9482D5872B45}"/>
              </a:ext>
            </a:extLst>
          </p:cNvPr>
          <p:cNvGrpSpPr/>
          <p:nvPr/>
        </p:nvGrpSpPr>
        <p:grpSpPr>
          <a:xfrm>
            <a:off x="5286478" y="4909548"/>
            <a:ext cx="809522" cy="798022"/>
            <a:chOff x="8434647" y="3174615"/>
            <a:chExt cx="809522" cy="79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6A8B28-A9B1-4ECC-A67A-DFD94F8F847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6A57FC-EBA4-4B12-9C92-0745674C2909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9C43AD-1413-4644-BFF8-A541822DB72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9C3D0B-033D-4372-9F22-BAB9B5BB66F7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B6CAA7-6E7B-4964-9E75-91A6779FC1E0}"/>
              </a:ext>
            </a:extLst>
          </p:cNvPr>
          <p:cNvCxnSpPr/>
          <p:nvPr/>
        </p:nvCxnSpPr>
        <p:spPr>
          <a:xfrm flipH="1">
            <a:off x="6024716" y="431767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849F3F-826E-43EC-A0F5-FB797C32F658}"/>
              </a:ext>
            </a:extLst>
          </p:cNvPr>
          <p:cNvCxnSpPr>
            <a:cxnSpLocks/>
          </p:cNvCxnSpPr>
          <p:nvPr/>
        </p:nvCxnSpPr>
        <p:spPr>
          <a:xfrm flipH="1">
            <a:off x="8386512" y="178880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887EF8-B546-4ED6-ACFA-626366A652E9}"/>
              </a:ext>
            </a:extLst>
          </p:cNvPr>
          <p:cNvCxnSpPr>
            <a:cxnSpLocks/>
          </p:cNvCxnSpPr>
          <p:nvPr/>
        </p:nvCxnSpPr>
        <p:spPr>
          <a:xfrm flipH="1">
            <a:off x="7678300" y="29858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0A15F9-272A-4B57-A25E-6D1BB02AD271}"/>
              </a:ext>
            </a:extLst>
          </p:cNvPr>
          <p:cNvCxnSpPr>
            <a:cxnSpLocks/>
          </p:cNvCxnSpPr>
          <p:nvPr/>
        </p:nvCxnSpPr>
        <p:spPr>
          <a:xfrm flipH="1">
            <a:off x="6721011" y="41721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6345DC-85A8-4D79-82BF-7F5B6594FFE0}"/>
              </a:ext>
            </a:extLst>
          </p:cNvPr>
          <p:cNvCxnSpPr>
            <a:cxnSpLocks/>
          </p:cNvCxnSpPr>
          <p:nvPr/>
        </p:nvCxnSpPr>
        <p:spPr>
          <a:xfrm flipH="1">
            <a:off x="5341583" y="53674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847615-6328-4BD0-B872-45367C00D331}"/>
              </a:ext>
            </a:extLst>
          </p:cNvPr>
          <p:cNvCxnSpPr>
            <a:cxnSpLocks/>
          </p:cNvCxnSpPr>
          <p:nvPr/>
        </p:nvCxnSpPr>
        <p:spPr>
          <a:xfrm flipH="1">
            <a:off x="5746552" y="53674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F856-3C18-4055-9F47-47FA0A59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E95A-BEE7-4715-ABD5-0F2D4757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balance:</a:t>
            </a:r>
          </a:p>
          <a:p>
            <a:r>
              <a:rPr lang="en-US" dirty="0"/>
              <a:t>For each node, compare the heights of its two sub trees</a:t>
            </a:r>
          </a:p>
          <a:p>
            <a:r>
              <a:rPr lang="en-US" dirty="0"/>
              <a:t>Balanced when the difference in height between sub trees is no greater than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8D8D6-7F1B-4FED-BB8C-9A9BE991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63E7-B725-4EA1-9961-914BCCE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17CC6-BC2A-402E-A411-33C178F13DC9}"/>
              </a:ext>
            </a:extLst>
          </p:cNvPr>
          <p:cNvSpPr/>
          <p:nvPr/>
        </p:nvSpPr>
        <p:spPr>
          <a:xfrm>
            <a:off x="4884606" y="306462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229487-B7A3-4467-84CC-7E37EAABDE7C}"/>
              </a:ext>
            </a:extLst>
          </p:cNvPr>
          <p:cNvSpPr/>
          <p:nvPr/>
        </p:nvSpPr>
        <p:spPr>
          <a:xfrm>
            <a:off x="4884606" y="345767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6F3AE-6D42-4F73-9E27-2584E5B34153}"/>
              </a:ext>
            </a:extLst>
          </p:cNvPr>
          <p:cNvSpPr/>
          <p:nvPr/>
        </p:nvSpPr>
        <p:spPr>
          <a:xfrm>
            <a:off x="5289575" y="345781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5CF28-0C57-488F-91BD-EE0919F50769}"/>
              </a:ext>
            </a:extLst>
          </p:cNvPr>
          <p:cNvSpPr txBox="1"/>
          <p:nvPr/>
        </p:nvSpPr>
        <p:spPr>
          <a:xfrm>
            <a:off x="5127897" y="307951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491851" y="365995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5717147" y="4281775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241598" y="5511339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832326" y="5491699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953384" y="349606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305150" y="594278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5721950" y="594345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87374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29290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8713478" y="3194157"/>
            <a:ext cx="1065204" cy="1102513"/>
            <a:chOff x="8178965" y="3174615"/>
            <a:chExt cx="1065204" cy="110251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011871" y="4380472"/>
            <a:ext cx="809522" cy="798022"/>
            <a:chOff x="8434647" y="3174615"/>
            <a:chExt cx="809522" cy="79802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8081382" y="48098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EC6AE6-9216-4993-A4A1-E9557A8FED3F}"/>
              </a:ext>
            </a:extLst>
          </p:cNvPr>
          <p:cNvCxnSpPr>
            <a:cxnSpLocks/>
          </p:cNvCxnSpPr>
          <p:nvPr/>
        </p:nvCxnSpPr>
        <p:spPr>
          <a:xfrm flipH="1">
            <a:off x="9423286" y="364469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471736" y="48245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0953184" y="3188199"/>
            <a:ext cx="809522" cy="798022"/>
            <a:chOff x="8434647" y="3174615"/>
            <a:chExt cx="809522" cy="79802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11022695" y="36175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1413049" y="36322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1052730" y="3029995"/>
            <a:ext cx="1065204" cy="1102513"/>
            <a:chOff x="8178965" y="3174615"/>
            <a:chExt cx="1065204" cy="110251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351123" y="4216310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420634" y="46456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10988" y="46603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945096" y="4222414"/>
            <a:ext cx="809522" cy="798022"/>
            <a:chOff x="8434647" y="3174615"/>
            <a:chExt cx="809522" cy="79802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901080" y="36220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989790" y="46520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2406511" y="463764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0D689F1-DB36-0447-BA0E-B0C532441DC7}"/>
              </a:ext>
            </a:extLst>
          </p:cNvPr>
          <p:cNvSpPr txBox="1"/>
          <p:nvPr/>
        </p:nvSpPr>
        <p:spPr>
          <a:xfrm>
            <a:off x="1030520" y="532192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659351-3694-4D49-8406-44B269FB96E4}"/>
              </a:ext>
            </a:extLst>
          </p:cNvPr>
          <p:cNvSpPr txBox="1"/>
          <p:nvPr/>
        </p:nvSpPr>
        <p:spPr>
          <a:xfrm>
            <a:off x="4637514" y="6419282"/>
            <a:ext cx="13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Unbalanced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186B82E-0578-1547-8203-D6069D877D91}"/>
              </a:ext>
            </a:extLst>
          </p:cNvPr>
          <p:cNvSpPr txBox="1"/>
          <p:nvPr/>
        </p:nvSpPr>
        <p:spPr>
          <a:xfrm>
            <a:off x="8969160" y="5307033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C087D9-B4F5-3C42-B578-95602207A9D5}"/>
              </a:ext>
            </a:extLst>
          </p:cNvPr>
          <p:cNvSpPr txBox="1"/>
          <p:nvPr/>
        </p:nvSpPr>
        <p:spPr>
          <a:xfrm>
            <a:off x="10782768" y="433864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5665F0D-4560-7140-97AD-ECB32142F512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0432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5" grpId="0"/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AVL Trees </a:t>
            </a:r>
            <a:r>
              <a:rPr lang="en-US" dirty="0"/>
              <a:t>must satisfy the following properties: 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trees: </a:t>
            </a:r>
            <a:r>
              <a:rPr lang="en-US" dirty="0"/>
              <a:t>all nodes must have between 0 and 2 children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search tree</a:t>
            </a:r>
            <a:r>
              <a:rPr lang="en-US" dirty="0"/>
              <a:t>: for all nodes, all keys in the left subtree must be smaller and all keys in the right subtree must be larger than the root node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balanced: </a:t>
            </a:r>
            <a:r>
              <a:rPr lang="en-US" dirty="0"/>
              <a:t>for all nodes, there can be no more than a difference of 1 in the height of the left subtree from the right. </a:t>
            </a:r>
            <a:r>
              <a:rPr lang="en-US" dirty="0" err="1"/>
              <a:t>Math.abs</a:t>
            </a:r>
            <a:r>
              <a:rPr lang="en-US" dirty="0"/>
              <a:t>(height(left subtree) – height(right subtree)) ≤ 1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AVL stands for </a:t>
            </a:r>
            <a:r>
              <a:rPr lang="en-US" b="1" dirty="0"/>
              <a:t>A</a:t>
            </a:r>
            <a:r>
              <a:rPr lang="en-US" dirty="0"/>
              <a:t>delson-</a:t>
            </a:r>
            <a:r>
              <a:rPr lang="en-US" b="1" dirty="0" err="1"/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b="1" dirty="0"/>
              <a:t>L</a:t>
            </a:r>
            <a:r>
              <a:rPr lang="en-US" dirty="0"/>
              <a:t>andis (the inventors of the data structure)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35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778000" y="4435358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841552" y="486680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258352" y="48674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6259481" y="3944479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49675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91591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593511" y="5431005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63492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05408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853458" y="4456555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922969" y="48859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313323" y="49006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80392" y="392055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817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0163" y="391418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9345402" y="487791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344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6" grpId="0"/>
      <p:bldP spid="1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806521" y="5462372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6870073" y="58938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7286873" y="589449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255927" y="492382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527153" y="38863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255364" y="48399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15883" y="5462788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05729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47645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63660" y="4475573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333171" y="49049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723525" y="49196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2595145" y="37975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3870787" y="394797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7948388" y="49261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0838" y="303179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39829" y="308471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C89DDD-A7D3-5A40-BA5C-C4E39343A140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9378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3" grpId="0"/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7212046" y="2203126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8545025" y="384869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117821" y="387096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647090" y="4455158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-1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716601" y="48845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106955" y="48992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79727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1721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563224" y="444806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 &gt; 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27664" y="4447501"/>
            <a:ext cx="809522" cy="798022"/>
            <a:chOff x="8434647" y="3174615"/>
            <a:chExt cx="809522" cy="79802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97175" y="48768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87529" y="48915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084422" y="390240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275805" y="26605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F3FC2F0-0677-1A44-ABE8-8B3879A4F7B5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25280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an AVL tree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Dictionary Operations:</a:t>
            </a:r>
          </a:p>
          <a:p>
            <a:r>
              <a:rPr lang="en-US" dirty="0"/>
              <a:t>get() – same as BST</a:t>
            </a:r>
          </a:p>
          <a:p>
            <a:r>
              <a:rPr lang="en-US" dirty="0" err="1"/>
              <a:t>containsKey</a:t>
            </a:r>
            <a:r>
              <a:rPr lang="en-US" dirty="0"/>
              <a:t>() – same as BST</a:t>
            </a:r>
          </a:p>
          <a:p>
            <a:r>
              <a:rPr lang="en-US" dirty="0"/>
              <a:t>put() - ???</a:t>
            </a:r>
          </a:p>
          <a:p>
            <a:r>
              <a:rPr lang="en-US" dirty="0"/>
              <a:t>remove() - 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59831" y="2887578"/>
            <a:ext cx="73954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Add the node to keep BST, fix AVL property if necessary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595" y="3350549"/>
            <a:ext cx="73954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Replace the node to keep BST, fix AVL property if necessary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75239" y="3913187"/>
            <a:ext cx="809522" cy="798022"/>
            <a:chOff x="8434647" y="3174615"/>
            <a:chExt cx="809522" cy="7980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30135" y="43446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254292" y="4909208"/>
            <a:ext cx="809522" cy="798022"/>
            <a:chOff x="8434647" y="3174615"/>
            <a:chExt cx="809522" cy="7980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939679" y="5848644"/>
            <a:ext cx="809522" cy="798022"/>
            <a:chOff x="8434647" y="3174615"/>
            <a:chExt cx="809522" cy="7980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309188" y="536712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984978" y="62915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52234" y="43548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409142" y="6284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168186" y="448738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714157" y="53420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801615" y="550637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8974" y="3610024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802471" y="5501696"/>
            <a:ext cx="2441749" cy="384227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7297490" y="4112736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6907453" y="5259475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6976964" y="56888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7367318" y="5703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179333" y="5266995"/>
            <a:ext cx="809522" cy="798022"/>
            <a:chOff x="8434647" y="3174615"/>
            <a:chExt cx="809522" cy="79802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145840" y="470478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224027" y="56966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640748" y="568222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5" grpId="0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BDC8-5C40-CB4F-ABE4-FB0C446E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DCF28-4804-214B-9501-A9BC687DA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1. Write a recurrence for this piece of code (assume each node has exactly  or 2 children)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private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IntTreeNode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doublePositivesHelper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IntTreeNode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node) 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if (node != null) 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if 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&gt; 0) 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*= 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node.left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=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doublePositivesHelper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node.left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node.right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=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doublePositivesHelper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node.right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return node;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} else 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return null;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82927-1582-8848-A28C-06A8AA23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6C9B0-E877-5948-A82B-62DE27C8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D3AA5-2758-F242-80FF-E191304F953F}"/>
              </a:ext>
            </a:extLst>
          </p:cNvPr>
          <p:cNvSpPr/>
          <p:nvPr/>
        </p:nvSpPr>
        <p:spPr>
          <a:xfrm>
            <a:off x="8780638" y="5052607"/>
            <a:ext cx="3111993" cy="12567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Extra Credit:</a:t>
            </a:r>
          </a:p>
          <a:p>
            <a:pPr indent="-283464">
              <a:buClr>
                <a:srgbClr val="4C3282"/>
              </a:buClr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Go to </a:t>
            </a:r>
            <a:r>
              <a:rPr lang="en-US" sz="1400" u="sng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</a:t>
            </a:r>
            <a:r>
              <a:rPr lang="en-US" sz="1400" u="sng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/</a:t>
            </a:r>
            <a:r>
              <a:rPr lang="en-US" sz="1400" u="sng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champk</a:t>
            </a: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indent="-283464">
              <a:buClr>
                <a:srgbClr val="4C3282"/>
              </a:buClr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Text CHAMPK to 22333 to join session, text “1” or “2” to select your answer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7F2E2-BB3C-0748-8585-56CDECD23670}"/>
              </a:ext>
            </a:extLst>
          </p:cNvPr>
          <p:cNvSpPr txBox="1"/>
          <p:nvPr/>
        </p:nvSpPr>
        <p:spPr>
          <a:xfrm>
            <a:off x="4658627" y="272199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+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58F77-873D-5343-A8CD-9F3451485882}"/>
              </a:ext>
            </a:extLst>
          </p:cNvPr>
          <p:cNvSpPr txBox="1"/>
          <p:nvPr/>
        </p:nvSpPr>
        <p:spPr>
          <a:xfrm>
            <a:off x="3369599" y="502481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+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62BF0-3AB2-9D46-98D9-CC07451A10A6}"/>
              </a:ext>
            </a:extLst>
          </p:cNvPr>
          <p:cNvSpPr txBox="1"/>
          <p:nvPr/>
        </p:nvSpPr>
        <p:spPr>
          <a:xfrm>
            <a:off x="8026906" y="351938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T(n/2)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3BC38-C4FB-C94D-AC93-ABFA78D95ADC}"/>
              </a:ext>
            </a:extLst>
          </p:cNvPr>
          <p:cNvSpPr txBox="1"/>
          <p:nvPr/>
        </p:nvSpPr>
        <p:spPr>
          <a:xfrm>
            <a:off x="8026906" y="391666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T(n/2)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1E4972-7FA0-CF46-B718-0AE74ABDCB5B}"/>
                  </a:ext>
                </a:extLst>
              </p:cNvPr>
              <p:cNvSpPr txBox="1"/>
              <p:nvPr/>
            </p:nvSpPr>
            <p:spPr>
              <a:xfrm>
                <a:off x="4331821" y="5680984"/>
                <a:ext cx="3331553" cy="884281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+ 2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1E4972-7FA0-CF46-B718-0AE74ABDC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821" y="5680984"/>
                <a:ext cx="3331553" cy="884281"/>
              </a:xfrm>
              <a:prstGeom prst="rect">
                <a:avLst/>
              </a:prstGeom>
              <a:blipFill>
                <a:blip r:embed="rId2"/>
                <a:stretch>
                  <a:fillRect l="-24242" t="-223611" r="-379" b="-318056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0053041-1CC9-7143-9541-8398DAC5A1A8}"/>
              </a:ext>
            </a:extLst>
          </p:cNvPr>
          <p:cNvSpPr txBox="1"/>
          <p:nvPr/>
        </p:nvSpPr>
        <p:spPr>
          <a:xfrm>
            <a:off x="3369599" y="426589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+ C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B299834-2ABA-7543-AE8D-E66E05184FDD}"/>
              </a:ext>
            </a:extLst>
          </p:cNvPr>
          <p:cNvSpPr/>
          <p:nvPr/>
        </p:nvSpPr>
        <p:spPr>
          <a:xfrm>
            <a:off x="4331821" y="2425566"/>
            <a:ext cx="326806" cy="962189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0496FF-EC87-41F9-97AB-208CF74B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1D9CE-4755-4022-AFE1-F54BC32E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7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9846-7770-F342-8571-A10285B3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8EF78-42AF-F74B-9C51-6615F9217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AE284-A720-C04F-B5FE-71D337BB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8AC4A-E28D-654B-B9F2-B784327D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52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AVL Trees </a:t>
            </a:r>
            <a:r>
              <a:rPr lang="en-US" dirty="0"/>
              <a:t>must satisfy the following properties: 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trees: </a:t>
            </a:r>
            <a:r>
              <a:rPr lang="en-US" dirty="0"/>
              <a:t>all nodes must have between 0 and 2 children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search tree</a:t>
            </a:r>
            <a:r>
              <a:rPr lang="en-US" dirty="0"/>
              <a:t>: for all nodes, all keys in the left subtree must be smaller and all keys in the right subtree must be larger than the root node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balanced: </a:t>
            </a:r>
            <a:r>
              <a:rPr lang="en-US" dirty="0"/>
              <a:t>for all nodes, there can be no more than a difference of 1 in the height of the left subtree from the right. </a:t>
            </a:r>
            <a:r>
              <a:rPr lang="en-US" dirty="0" err="1"/>
              <a:t>Math.abs</a:t>
            </a:r>
            <a:r>
              <a:rPr lang="en-US" dirty="0"/>
              <a:t>(height(left subtree) – height(right subtree)) ≤ 1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AVL stands for </a:t>
            </a:r>
            <a:r>
              <a:rPr lang="en-US" b="1" dirty="0"/>
              <a:t>A</a:t>
            </a:r>
            <a:r>
              <a:rPr lang="en-US" dirty="0"/>
              <a:t>delson-</a:t>
            </a:r>
            <a:r>
              <a:rPr lang="en-US" b="1" dirty="0" err="1"/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b="1" dirty="0"/>
              <a:t>L</a:t>
            </a:r>
            <a:r>
              <a:rPr lang="en-US" dirty="0"/>
              <a:t>andis (the inventors of the data structure)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56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F856-3C18-4055-9F47-47FA0A59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E95A-BEE7-4715-ABD5-0F2D4757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balance:</a:t>
            </a:r>
          </a:p>
          <a:p>
            <a:r>
              <a:rPr lang="en-US" dirty="0"/>
              <a:t>For each node, compare the heights of its two sub trees</a:t>
            </a:r>
          </a:p>
          <a:p>
            <a:r>
              <a:rPr lang="en-US" dirty="0"/>
              <a:t>Balanced when the difference in height between sub trees is no greater than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8D8D6-7F1B-4FED-BB8C-9A9BE991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63E7-B725-4EA1-9961-914BCCE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17CC6-BC2A-402E-A411-33C178F13DC9}"/>
              </a:ext>
            </a:extLst>
          </p:cNvPr>
          <p:cNvSpPr/>
          <p:nvPr/>
        </p:nvSpPr>
        <p:spPr>
          <a:xfrm>
            <a:off x="4884606" y="306462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229487-B7A3-4467-84CC-7E37EAABDE7C}"/>
              </a:ext>
            </a:extLst>
          </p:cNvPr>
          <p:cNvSpPr/>
          <p:nvPr/>
        </p:nvSpPr>
        <p:spPr>
          <a:xfrm>
            <a:off x="4884606" y="345767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6F3AE-6D42-4F73-9E27-2584E5B34153}"/>
              </a:ext>
            </a:extLst>
          </p:cNvPr>
          <p:cNvSpPr/>
          <p:nvPr/>
        </p:nvSpPr>
        <p:spPr>
          <a:xfrm>
            <a:off x="5289575" y="345781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5CF28-0C57-488F-91BD-EE0919F50769}"/>
              </a:ext>
            </a:extLst>
          </p:cNvPr>
          <p:cNvSpPr txBox="1"/>
          <p:nvPr/>
        </p:nvSpPr>
        <p:spPr>
          <a:xfrm>
            <a:off x="5127897" y="307951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491851" y="365995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5717147" y="4281775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241598" y="5511339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832326" y="5491699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953384" y="349606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305150" y="594278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5721950" y="594345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87374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29290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8713478" y="3194157"/>
            <a:ext cx="1065204" cy="1102513"/>
            <a:chOff x="8178965" y="3174615"/>
            <a:chExt cx="1065204" cy="110251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011871" y="4380472"/>
            <a:ext cx="809522" cy="798022"/>
            <a:chOff x="8434647" y="3174615"/>
            <a:chExt cx="809522" cy="79802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8081382" y="48098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EC6AE6-9216-4993-A4A1-E9557A8FED3F}"/>
              </a:ext>
            </a:extLst>
          </p:cNvPr>
          <p:cNvCxnSpPr>
            <a:cxnSpLocks/>
          </p:cNvCxnSpPr>
          <p:nvPr/>
        </p:nvCxnSpPr>
        <p:spPr>
          <a:xfrm flipH="1">
            <a:off x="9423286" y="364469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471736" y="48245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0953184" y="3188199"/>
            <a:ext cx="809522" cy="798022"/>
            <a:chOff x="8434647" y="3174615"/>
            <a:chExt cx="809522" cy="79802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11022695" y="36175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1413049" y="36322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1052730" y="3029995"/>
            <a:ext cx="1065204" cy="1102513"/>
            <a:chOff x="8178965" y="3174615"/>
            <a:chExt cx="1065204" cy="110251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351123" y="4216310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420634" y="46456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10988" y="46603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945096" y="4222414"/>
            <a:ext cx="809522" cy="798022"/>
            <a:chOff x="8434647" y="3174615"/>
            <a:chExt cx="809522" cy="79802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901080" y="36220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989790" y="46520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2406511" y="463764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0D689F1-DB36-0447-BA0E-B0C532441DC7}"/>
              </a:ext>
            </a:extLst>
          </p:cNvPr>
          <p:cNvSpPr txBox="1"/>
          <p:nvPr/>
        </p:nvSpPr>
        <p:spPr>
          <a:xfrm>
            <a:off x="1030520" y="532192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659351-3694-4D49-8406-44B269FB96E4}"/>
              </a:ext>
            </a:extLst>
          </p:cNvPr>
          <p:cNvSpPr txBox="1"/>
          <p:nvPr/>
        </p:nvSpPr>
        <p:spPr>
          <a:xfrm>
            <a:off x="4637514" y="6419282"/>
            <a:ext cx="13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Unbalanced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186B82E-0578-1547-8203-D6069D877D91}"/>
              </a:ext>
            </a:extLst>
          </p:cNvPr>
          <p:cNvSpPr txBox="1"/>
          <p:nvPr/>
        </p:nvSpPr>
        <p:spPr>
          <a:xfrm>
            <a:off x="8969160" y="5307033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C087D9-B4F5-3C42-B578-95602207A9D5}"/>
              </a:ext>
            </a:extLst>
          </p:cNvPr>
          <p:cNvSpPr txBox="1"/>
          <p:nvPr/>
        </p:nvSpPr>
        <p:spPr>
          <a:xfrm>
            <a:off x="10782768" y="433864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</p:spTree>
    <p:extLst>
      <p:ext uri="{BB962C8B-B14F-4D97-AF65-F5344CB8AC3E}">
        <p14:creationId xmlns:p14="http://schemas.microsoft.com/office/powerpoint/2010/main" val="11122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5" grpId="0"/>
      <p:bldP spid="102" grpId="0"/>
      <p:bldP spid="1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778000" y="4435358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841552" y="486680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258352" y="48674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6259481" y="3944479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49675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91591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593511" y="5431005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63492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05408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853458" y="4456555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922969" y="48859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313323" y="49006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80392" y="392055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817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0163" y="391418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9345402" y="487791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0187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6" grpId="0"/>
      <p:bldP spid="1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806521" y="5462372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6870073" y="58938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7286873" y="589449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255927" y="492382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527153" y="38863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255364" y="48399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15883" y="5462788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05729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47645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63660" y="4475573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333171" y="49049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723525" y="49196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2595145" y="37975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3870787" y="394797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7948388" y="49261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0838" y="303179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39829" y="308471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C89DDD-A7D3-5A40-BA5C-C4E39343A140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2775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3" grpId="0"/>
      <p:bldP spid="1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7212046" y="2203126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8545025" y="384869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117821" y="387096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647090" y="4455158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-1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716601" y="48845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106955" y="48992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79727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1721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563224" y="444806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 &gt; 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27664" y="4447501"/>
            <a:ext cx="809522" cy="798022"/>
            <a:chOff x="8434647" y="3174615"/>
            <a:chExt cx="809522" cy="79802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97175" y="48768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87529" y="48915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084422" y="390240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275805" y="26605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F3FC2F0-0677-1A44-ABE8-8B3879A4F7B5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34077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an AVL tree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Dictionary Operations:</a:t>
            </a:r>
          </a:p>
          <a:p>
            <a:r>
              <a:rPr lang="en-US" dirty="0"/>
              <a:t>get() – same as BST</a:t>
            </a:r>
          </a:p>
          <a:p>
            <a:r>
              <a:rPr lang="en-US" dirty="0" err="1"/>
              <a:t>containsKey</a:t>
            </a:r>
            <a:r>
              <a:rPr lang="en-US" dirty="0"/>
              <a:t>() – same as BST</a:t>
            </a:r>
          </a:p>
          <a:p>
            <a:r>
              <a:rPr lang="en-US" dirty="0"/>
              <a:t>put() - ???</a:t>
            </a:r>
          </a:p>
          <a:p>
            <a:r>
              <a:rPr lang="en-US" dirty="0"/>
              <a:t>remove() - 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59831" y="2887578"/>
            <a:ext cx="73954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Add the node to keep BST, fix AVL property if necessary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7491" y="3350549"/>
            <a:ext cx="73954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Replace the node to keep BST, fix AVL property if necessary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75239" y="3913187"/>
            <a:ext cx="809522" cy="798022"/>
            <a:chOff x="8434647" y="3174615"/>
            <a:chExt cx="809522" cy="7980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30135" y="43446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254292" y="4909208"/>
            <a:ext cx="809522" cy="798022"/>
            <a:chOff x="8434647" y="3174615"/>
            <a:chExt cx="809522" cy="7980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939679" y="5848644"/>
            <a:ext cx="809522" cy="798022"/>
            <a:chOff x="8434647" y="3174615"/>
            <a:chExt cx="809522" cy="7980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309188" y="536712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984978" y="62915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52234" y="43548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409142" y="6284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168186" y="448738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714157" y="53420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801615" y="550637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8974" y="3610024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802471" y="5501696"/>
            <a:ext cx="2441749" cy="384227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7297490" y="4112736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6907453" y="5259475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6976964" y="56888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7367318" y="5703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179333" y="5266995"/>
            <a:ext cx="809522" cy="798022"/>
            <a:chOff x="8434647" y="3174615"/>
            <a:chExt cx="809522" cy="79802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145840" y="470478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224027" y="56966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640748" y="568222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5" grpId="0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941357" y="1539477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941357" y="1932530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1346326" y="193266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1184648" y="15543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85675" y="2131522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579857" y="2701042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534025" y="213152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315732" y="327377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2164082" y="32737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64216" y="2701042"/>
            <a:ext cx="800816" cy="1674004"/>
            <a:chOff x="264216" y="2701042"/>
            <a:chExt cx="800816" cy="1674004"/>
          </a:xfrm>
        </p:grpSpPr>
        <p:sp>
          <p:nvSpPr>
            <p:cNvPr id="27" name="Isosceles Triangle 2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947943" y="5723005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93242" y="616590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417406" y="6158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939978" y="3827062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3" name="Isosceles Triangle 8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214267" y="3820607"/>
            <a:ext cx="800816" cy="1674004"/>
            <a:chOff x="264216" y="2701042"/>
            <a:chExt cx="800816" cy="1674004"/>
          </a:xfrm>
        </p:grpSpPr>
        <p:sp>
          <p:nvSpPr>
            <p:cNvPr id="86" name="Isosceles Triangle 8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5123372" y="139308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5123372" y="178613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5528341" y="178627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5366663" y="140797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4867690" y="198512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5761872" y="2554648"/>
            <a:ext cx="809522" cy="798022"/>
            <a:chOff x="8434647" y="3174615"/>
            <a:chExt cx="809522" cy="79802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716040" y="198512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497747" y="3127376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346097" y="312737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446231" y="2554648"/>
            <a:ext cx="800816" cy="1674004"/>
            <a:chOff x="264216" y="2701042"/>
            <a:chExt cx="800816" cy="1674004"/>
          </a:xfrm>
        </p:grpSpPr>
        <p:sp>
          <p:nvSpPr>
            <p:cNvPr id="102" name="Isosceles Triangle 101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121993" y="3680668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Isosceles Triangle 104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396282" y="3674213"/>
            <a:ext cx="800816" cy="1674004"/>
            <a:chOff x="264216" y="2701042"/>
            <a:chExt cx="800816" cy="1674004"/>
          </a:xfrm>
        </p:grpSpPr>
        <p:sp>
          <p:nvSpPr>
            <p:cNvPr id="108" name="Isosceles Triangle 107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899375" y="521405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39186" y="4703044"/>
            <a:ext cx="809522" cy="798022"/>
            <a:chOff x="8434647" y="3174615"/>
            <a:chExt cx="809522" cy="79802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884485" y="51459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08649" y="51386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8782497" y="280283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8782497" y="319588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9187466" y="319602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9025788" y="28177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8519016" y="339209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9592019" y="1467127"/>
            <a:ext cx="809522" cy="798022"/>
            <a:chOff x="8434647" y="3174615"/>
            <a:chExt cx="809522" cy="79802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387675" y="33942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237340" y="210741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8146506" y="3975036"/>
            <a:ext cx="800816" cy="1674004"/>
            <a:chOff x="264216" y="2701042"/>
            <a:chExt cx="800816" cy="1674004"/>
          </a:xfrm>
        </p:grpSpPr>
        <p:sp>
          <p:nvSpPr>
            <p:cNvPr id="131" name="Isosceles Triangle 130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435478" y="3975036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4" name="Isosceles Triangle 133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0287525" y="2654252"/>
            <a:ext cx="800816" cy="1674004"/>
            <a:chOff x="264216" y="2701042"/>
            <a:chExt cx="800816" cy="1674004"/>
          </a:xfrm>
        </p:grpSpPr>
        <p:sp>
          <p:nvSpPr>
            <p:cNvPr id="137" name="Isosceles Triangle 13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790618" y="419409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urved Right Arrow 140"/>
          <p:cNvSpPr/>
          <p:nvPr/>
        </p:nvSpPr>
        <p:spPr>
          <a:xfrm rot="9345019">
            <a:off x="6534407" y="1445443"/>
            <a:ext cx="554595" cy="11656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352040" y="210108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ight Arrow 143"/>
          <p:cNvSpPr/>
          <p:nvPr/>
        </p:nvSpPr>
        <p:spPr>
          <a:xfrm>
            <a:off x="2454624" y="1786136"/>
            <a:ext cx="1836022" cy="314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2785605" y="1554372"/>
            <a:ext cx="101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Insert ‘c’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412918" y="965179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Balanced!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F3564D9-E8D2-3646-A5F0-1133990E7AF1}"/>
              </a:ext>
            </a:extLst>
          </p:cNvPr>
          <p:cNvSpPr txBox="1"/>
          <p:nvPr/>
        </p:nvSpPr>
        <p:spPr>
          <a:xfrm>
            <a:off x="4161313" y="1103053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</p:spTree>
    <p:extLst>
      <p:ext uri="{BB962C8B-B14F-4D97-AF65-F5344CB8AC3E}">
        <p14:creationId xmlns:p14="http://schemas.microsoft.com/office/powerpoint/2010/main" val="797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/>
      <p:bldP spid="117" grpId="0" animBg="1"/>
      <p:bldP spid="118" grpId="0" animBg="1"/>
      <p:bldP spid="119" grpId="0" animBg="1"/>
      <p:bldP spid="120" grpId="0"/>
      <p:bldP spid="141" grpId="0" animBg="1"/>
      <p:bldP spid="144" grpId="0" animBg="1"/>
      <p:bldP spid="145" grpId="0"/>
      <p:bldP spid="147" grpId="0"/>
      <p:bldP spid="1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0380"/>
            <a:ext cx="11187259" cy="1014667"/>
          </a:xfrm>
        </p:spPr>
        <p:txBody>
          <a:bodyPr/>
          <a:lstStyle/>
          <a:p>
            <a:r>
              <a:rPr lang="en-US" dirty="0"/>
              <a:t>Rotate Left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941357" y="1539477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941357" y="1932530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1346326" y="193266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1184648" y="15543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85675" y="2131522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579857" y="2701042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534025" y="213152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315732" y="327377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2164082" y="32737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64216" y="2701042"/>
            <a:ext cx="800816" cy="1674004"/>
            <a:chOff x="264216" y="2701042"/>
            <a:chExt cx="800816" cy="1674004"/>
          </a:xfrm>
        </p:grpSpPr>
        <p:sp>
          <p:nvSpPr>
            <p:cNvPr id="27" name="Isosceles Triangle 2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947943" y="5723005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93242" y="616590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417406" y="6158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939978" y="3827062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3" name="Isosceles Triangle 8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214267" y="3820607"/>
            <a:ext cx="800816" cy="1674004"/>
            <a:chOff x="264216" y="2701042"/>
            <a:chExt cx="800816" cy="1674004"/>
          </a:xfrm>
        </p:grpSpPr>
        <p:sp>
          <p:nvSpPr>
            <p:cNvPr id="86" name="Isosceles Triangle 8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5123372" y="139308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5123372" y="178613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5528341" y="178627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5366663" y="140797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4867690" y="198512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5761872" y="2554648"/>
            <a:ext cx="809522" cy="798022"/>
            <a:chOff x="8434647" y="3174615"/>
            <a:chExt cx="809522" cy="79802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716040" y="198512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497747" y="3127376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346097" y="312737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446231" y="2554648"/>
            <a:ext cx="800816" cy="1674004"/>
            <a:chOff x="264216" y="2701042"/>
            <a:chExt cx="800816" cy="1674004"/>
          </a:xfrm>
        </p:grpSpPr>
        <p:sp>
          <p:nvSpPr>
            <p:cNvPr id="102" name="Isosceles Triangle 101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121993" y="3680668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Isosceles Triangle 104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396282" y="3674213"/>
            <a:ext cx="800816" cy="1674004"/>
            <a:chOff x="264216" y="2701042"/>
            <a:chExt cx="800816" cy="1674004"/>
          </a:xfrm>
        </p:grpSpPr>
        <p:sp>
          <p:nvSpPr>
            <p:cNvPr id="108" name="Isosceles Triangle 107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899375" y="521405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39186" y="4703044"/>
            <a:ext cx="809522" cy="798022"/>
            <a:chOff x="8434647" y="3174615"/>
            <a:chExt cx="809522" cy="79802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884485" y="51459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08649" y="51386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8782497" y="280283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8782497" y="319588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9187466" y="319602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9025788" y="28177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8519016" y="339209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9592019" y="1467127"/>
            <a:ext cx="809522" cy="798022"/>
            <a:chOff x="8434647" y="3174615"/>
            <a:chExt cx="809522" cy="79802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387675" y="33942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237340" y="210741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8146506" y="3975036"/>
            <a:ext cx="800816" cy="1674004"/>
            <a:chOff x="264216" y="2701042"/>
            <a:chExt cx="800816" cy="1674004"/>
          </a:xfrm>
        </p:grpSpPr>
        <p:sp>
          <p:nvSpPr>
            <p:cNvPr id="131" name="Isosceles Triangle 130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435478" y="3975036"/>
            <a:ext cx="800816" cy="167400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4" name="Isosceles Triangle 133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0287525" y="2654252"/>
            <a:ext cx="800816" cy="1674004"/>
            <a:chOff x="264216" y="2701042"/>
            <a:chExt cx="800816" cy="1674004"/>
          </a:xfrm>
        </p:grpSpPr>
        <p:sp>
          <p:nvSpPr>
            <p:cNvPr id="137" name="Isosceles Triangle 13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790618" y="419409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urved Right Arrow 140"/>
          <p:cNvSpPr/>
          <p:nvPr/>
        </p:nvSpPr>
        <p:spPr>
          <a:xfrm rot="9345019">
            <a:off x="6534407" y="1445443"/>
            <a:ext cx="554595" cy="11656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352040" y="210108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ight Arrow 143"/>
          <p:cNvSpPr/>
          <p:nvPr/>
        </p:nvSpPr>
        <p:spPr>
          <a:xfrm>
            <a:off x="2454624" y="1786136"/>
            <a:ext cx="1836022" cy="314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2785605" y="1554372"/>
            <a:ext cx="101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Insert ‘c’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161313" y="1103053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412918" y="965179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Balanced!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5497747" y="1996744"/>
            <a:ext cx="181188" cy="154933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endCxn id="91" idx="0"/>
          </p:cNvCxnSpPr>
          <p:nvPr/>
        </p:nvCxnSpPr>
        <p:spPr>
          <a:xfrm rot="16200000" flipV="1">
            <a:off x="4937003" y="1998900"/>
            <a:ext cx="1699846" cy="518001"/>
          </a:xfrm>
          <a:prstGeom prst="bentConnector3">
            <a:avLst>
              <a:gd name="adj1" fmla="val 118177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2A7DC7F-7203-8143-A3D2-048A0D4D5631}"/>
              </a:ext>
            </a:extLst>
          </p:cNvPr>
          <p:cNvSpPr/>
          <p:nvPr/>
        </p:nvSpPr>
        <p:spPr>
          <a:xfrm>
            <a:off x="730103" y="649194"/>
            <a:ext cx="8527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B6A479"/>
                </a:solidFill>
                <a:latin typeface="Segoe UI "/>
              </a:rPr>
              <a:t>parent’s right becomes child’s left, child’s left becomes its parent</a:t>
            </a:r>
          </a:p>
        </p:txBody>
      </p:sp>
    </p:spTree>
    <p:extLst>
      <p:ext uri="{BB962C8B-B14F-4D97-AF65-F5344CB8AC3E}">
        <p14:creationId xmlns:p14="http://schemas.microsoft.com/office/powerpoint/2010/main" val="25264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C40EDEE-0433-AE4D-8760-1FFC53FA3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61753"/>
              </p:ext>
            </p:extLst>
          </p:nvPr>
        </p:nvGraphicFramePr>
        <p:xfrm>
          <a:off x="5671446" y="1416490"/>
          <a:ext cx="5447892" cy="299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973">
                  <a:extLst>
                    <a:ext uri="{9D8B030D-6E8A-4147-A177-3AD203B41FA5}">
                      <a16:colId xmlns:a16="http://schemas.microsoft.com/office/drawing/2014/main" val="3339560639"/>
                    </a:ext>
                  </a:extLst>
                </a:gridCol>
                <a:gridCol w="1713367">
                  <a:extLst>
                    <a:ext uri="{9D8B030D-6E8A-4147-A177-3AD203B41FA5}">
                      <a16:colId xmlns:a16="http://schemas.microsoft.com/office/drawing/2014/main" val="908006400"/>
                    </a:ext>
                  </a:extLst>
                </a:gridCol>
                <a:gridCol w="1402915">
                  <a:extLst>
                    <a:ext uri="{9D8B030D-6E8A-4147-A177-3AD203B41FA5}">
                      <a16:colId xmlns:a16="http://schemas.microsoft.com/office/drawing/2014/main" val="244720956"/>
                    </a:ext>
                  </a:extLst>
                </a:gridCol>
                <a:gridCol w="969637">
                  <a:extLst>
                    <a:ext uri="{9D8B030D-6E8A-4147-A177-3AD203B41FA5}">
                      <a16:colId xmlns:a16="http://schemas.microsoft.com/office/drawing/2014/main" val="325415090"/>
                    </a:ext>
                  </a:extLst>
                </a:gridCol>
              </a:tblGrid>
              <a:tr h="573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Level 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Number of Nodes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Input to Node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Work per Node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05001"/>
                  </a:ext>
                </a:extLst>
              </a:tr>
              <a:tr h="3527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877009"/>
                  </a:ext>
                </a:extLst>
              </a:tr>
              <a:tr h="5397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42703"/>
                  </a:ext>
                </a:extLst>
              </a:tr>
              <a:tr h="5856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229571"/>
                  </a:ext>
                </a:extLst>
              </a:tr>
              <a:tr h="5856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244723"/>
                  </a:ext>
                </a:extLst>
              </a:tr>
              <a:tr h="3527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8392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236C9B-1218-E541-9A81-24F44C383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Continued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3FE38-6C11-2747-8DA1-994AAAD4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E3A8-ECFA-CB48-A645-6E6B0BDB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4626EC-57E5-3E47-9272-8430DECA2536}"/>
                  </a:ext>
                </a:extLst>
              </p:cNvPr>
              <p:cNvSpPr txBox="1"/>
              <p:nvPr/>
            </p:nvSpPr>
            <p:spPr>
              <a:xfrm>
                <a:off x="6168868" y="263276"/>
                <a:ext cx="3331553" cy="884281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+ 2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4626EC-57E5-3E47-9272-8430DECA2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263276"/>
                <a:ext cx="3331553" cy="884281"/>
              </a:xfrm>
              <a:prstGeom prst="rect">
                <a:avLst/>
              </a:prstGeom>
              <a:blipFill>
                <a:blip r:embed="rId2"/>
                <a:stretch>
                  <a:fillRect l="-24242" t="-226761" r="-379" b="-323944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EDB558-777F-6D40-924D-956829CE9381}"/>
                  </a:ext>
                </a:extLst>
              </p:cNvPr>
              <p:cNvSpPr txBox="1"/>
              <p:nvPr/>
            </p:nvSpPr>
            <p:spPr>
              <a:xfrm>
                <a:off x="2262752" y="2187667"/>
                <a:ext cx="77001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EDB558-777F-6D40-924D-956829CE9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752" y="2187667"/>
                <a:ext cx="770019" cy="369332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0A967D-9CCE-4845-AD59-D1D69F443CE4}"/>
                  </a:ext>
                </a:extLst>
              </p:cNvPr>
              <p:cNvSpPr txBox="1"/>
              <p:nvPr/>
            </p:nvSpPr>
            <p:spPr>
              <a:xfrm>
                <a:off x="1503218" y="2081259"/>
                <a:ext cx="2071144" cy="5068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0A967D-9CCE-4845-AD59-D1D69F443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218" y="2081259"/>
                <a:ext cx="2071144" cy="506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E48DA5-FB3A-3F48-812C-0C8A2B4B3141}"/>
                  </a:ext>
                </a:extLst>
              </p:cNvPr>
              <p:cNvSpPr txBox="1"/>
              <p:nvPr/>
            </p:nvSpPr>
            <p:spPr>
              <a:xfrm>
                <a:off x="1229857" y="3041190"/>
                <a:ext cx="84503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E48DA5-FB3A-3F48-812C-0C8A2B4B3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857" y="3041190"/>
                <a:ext cx="845039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3344CA-C55C-E740-8BA5-844A0BA45157}"/>
                  </a:ext>
                </a:extLst>
              </p:cNvPr>
              <p:cNvSpPr txBox="1"/>
              <p:nvPr/>
            </p:nvSpPr>
            <p:spPr>
              <a:xfrm>
                <a:off x="3032771" y="3041190"/>
                <a:ext cx="84503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3344CA-C55C-E740-8BA5-844A0BA45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771" y="3041190"/>
                <a:ext cx="845039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EB257EF-6EF3-5543-9B06-F6751B297473}"/>
              </a:ext>
            </a:extLst>
          </p:cNvPr>
          <p:cNvGrpSpPr/>
          <p:nvPr/>
        </p:nvGrpSpPr>
        <p:grpSpPr>
          <a:xfrm>
            <a:off x="960421" y="1880848"/>
            <a:ext cx="3096989" cy="768015"/>
            <a:chOff x="5149725" y="3529528"/>
            <a:chExt cx="2305209" cy="7680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2A32BE-F51E-FA4E-BD90-DA14D3CF64F1}"/>
                </a:ext>
              </a:extLst>
            </p:cNvPr>
            <p:cNvSpPr/>
            <p:nvPr/>
          </p:nvSpPr>
          <p:spPr>
            <a:xfrm>
              <a:off x="5149725" y="3529528"/>
              <a:ext cx="2305209" cy="768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ACB1A4F-66B4-E443-9C44-A640A7BD0738}"/>
                    </a:ext>
                  </a:extLst>
                </p:cNvPr>
                <p:cNvSpPr txBox="1"/>
                <p:nvPr/>
              </p:nvSpPr>
              <p:spPr>
                <a:xfrm>
                  <a:off x="5773800" y="3606523"/>
                  <a:ext cx="1057059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0" i="1" dirty="0">
                      <a:latin typeface="Cambria Math" panose="02040503050406030204" pitchFamily="18" charset="0"/>
                    </a:rPr>
                    <a:t>Input = n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𝑤𝑜𝑟𝑘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ACB1A4F-66B4-E443-9C44-A640A7BD0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3800" y="3606523"/>
                  <a:ext cx="1057059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1887" b="-566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80098F-A1B9-7344-BD25-9C8EA2588D0C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652377" y="2599864"/>
            <a:ext cx="638109" cy="441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2F8A4C-FF53-3A49-AB94-B42B9724C09E}"/>
              </a:ext>
            </a:extLst>
          </p:cNvPr>
          <p:cNvCxnSpPr>
            <a:endCxn id="10" idx="0"/>
          </p:cNvCxnSpPr>
          <p:nvPr/>
        </p:nvCxnSpPr>
        <p:spPr>
          <a:xfrm>
            <a:off x="2725990" y="2599864"/>
            <a:ext cx="729301" cy="441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0EC7C6-434D-2944-A9CD-3C636CD3C600}"/>
                  </a:ext>
                </a:extLst>
              </p:cNvPr>
              <p:cNvSpPr txBox="1"/>
              <p:nvPr/>
            </p:nvSpPr>
            <p:spPr>
              <a:xfrm>
                <a:off x="313769" y="2979451"/>
                <a:ext cx="2286972" cy="744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0EC7C6-434D-2944-A9CD-3C636CD3C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9" y="2979451"/>
                <a:ext cx="2286972" cy="744243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39F045-E941-0648-9F33-84EDB95D9C12}"/>
                  </a:ext>
                </a:extLst>
              </p:cNvPr>
              <p:cNvSpPr txBox="1"/>
              <p:nvPr/>
            </p:nvSpPr>
            <p:spPr>
              <a:xfrm>
                <a:off x="2782273" y="2943338"/>
                <a:ext cx="2286973" cy="744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39F045-E941-0648-9F33-84EDB95D9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273" y="2943338"/>
                <a:ext cx="2286973" cy="744243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8AFC4B6-DF8D-3041-8CE5-5C07E9E6949F}"/>
              </a:ext>
            </a:extLst>
          </p:cNvPr>
          <p:cNvGrpSpPr/>
          <p:nvPr/>
        </p:nvGrpSpPr>
        <p:grpSpPr>
          <a:xfrm>
            <a:off x="2789546" y="2964084"/>
            <a:ext cx="2221603" cy="699247"/>
            <a:chOff x="4221837" y="3309084"/>
            <a:chExt cx="2221603" cy="69924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92BC80-17FD-E440-882B-5C66AF797281}"/>
                </a:ext>
              </a:extLst>
            </p:cNvPr>
            <p:cNvSpPr/>
            <p:nvPr/>
          </p:nvSpPr>
          <p:spPr>
            <a:xfrm>
              <a:off x="4221837" y="3309084"/>
              <a:ext cx="2221603" cy="69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10D16AA-3E69-3D4B-B710-5E02BE923825}"/>
                    </a:ext>
                  </a:extLst>
                </p:cNvPr>
                <p:cNvSpPr txBox="1"/>
                <p:nvPr/>
              </p:nvSpPr>
              <p:spPr>
                <a:xfrm>
                  <a:off x="4596700" y="3324451"/>
                  <a:ext cx="1471878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>
                      <a:latin typeface="Cambria Math" panose="02040503050406030204" pitchFamily="18" charset="0"/>
                    </a:rPr>
                    <a:t>input = n/2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𝑤𝑜𝑟𝑘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10D16AA-3E69-3D4B-B710-5E02BE923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700" y="3324451"/>
                  <a:ext cx="1471878" cy="646331"/>
                </a:xfrm>
                <a:prstGeom prst="rect">
                  <a:avLst/>
                </a:prstGeom>
                <a:blipFill>
                  <a:blip r:embed="rId10"/>
                  <a:stretch>
                    <a:fillRect l="-2542" t="-384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BC4C3E-A684-5145-98F7-96FB8B82728E}"/>
              </a:ext>
            </a:extLst>
          </p:cNvPr>
          <p:cNvGrpSpPr/>
          <p:nvPr/>
        </p:nvGrpSpPr>
        <p:grpSpPr>
          <a:xfrm>
            <a:off x="322888" y="3032820"/>
            <a:ext cx="2286972" cy="651327"/>
            <a:chOff x="5861720" y="3404310"/>
            <a:chExt cx="2286972" cy="6513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877B63-C7B4-E44C-BE9B-0BCC62BE8DA7}"/>
                </a:ext>
              </a:extLst>
            </p:cNvPr>
            <p:cNvSpPr/>
            <p:nvPr/>
          </p:nvSpPr>
          <p:spPr>
            <a:xfrm>
              <a:off x="5861720" y="3404310"/>
              <a:ext cx="2286972" cy="630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DED8A83-490A-2841-8DFD-CC669702214B}"/>
                    </a:ext>
                  </a:extLst>
                </p:cNvPr>
                <p:cNvSpPr txBox="1"/>
                <p:nvPr/>
              </p:nvSpPr>
              <p:spPr>
                <a:xfrm>
                  <a:off x="6313877" y="3409306"/>
                  <a:ext cx="1460656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input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/2 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𝑤𝑜𝑟𝑘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DED8A83-490A-2841-8DFD-CC66970221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3877" y="3409306"/>
                  <a:ext cx="1460656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6E4141-D76D-944A-896D-E40DB9AFF2A0}"/>
              </a:ext>
            </a:extLst>
          </p:cNvPr>
          <p:cNvCxnSpPr>
            <a:cxnSpLocks/>
          </p:cNvCxnSpPr>
          <p:nvPr/>
        </p:nvCxnSpPr>
        <p:spPr>
          <a:xfrm flipV="1">
            <a:off x="1020873" y="3808007"/>
            <a:ext cx="338979" cy="564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D8267D-38EE-F74B-9559-7D6875376786}"/>
              </a:ext>
            </a:extLst>
          </p:cNvPr>
          <p:cNvCxnSpPr>
            <a:cxnSpLocks/>
          </p:cNvCxnSpPr>
          <p:nvPr/>
        </p:nvCxnSpPr>
        <p:spPr>
          <a:xfrm>
            <a:off x="1779701" y="3824570"/>
            <a:ext cx="338979" cy="582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A9E864-0795-3140-8EDF-F49CB70C5220}"/>
              </a:ext>
            </a:extLst>
          </p:cNvPr>
          <p:cNvCxnSpPr>
            <a:cxnSpLocks/>
          </p:cNvCxnSpPr>
          <p:nvPr/>
        </p:nvCxnSpPr>
        <p:spPr>
          <a:xfrm flipV="1">
            <a:off x="3044563" y="3800658"/>
            <a:ext cx="338979" cy="564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BB50EE-A45E-8D48-8980-95C41A066FC7}"/>
              </a:ext>
            </a:extLst>
          </p:cNvPr>
          <p:cNvCxnSpPr>
            <a:cxnSpLocks/>
          </p:cNvCxnSpPr>
          <p:nvPr/>
        </p:nvCxnSpPr>
        <p:spPr>
          <a:xfrm>
            <a:off x="3803391" y="3817221"/>
            <a:ext cx="338979" cy="582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96329D2-50CB-7646-91ED-9D7BA4B2299F}"/>
              </a:ext>
            </a:extLst>
          </p:cNvPr>
          <p:cNvSpPr txBox="1"/>
          <p:nvPr/>
        </p:nvSpPr>
        <p:spPr>
          <a:xfrm>
            <a:off x="508522" y="424706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FFEEF8-3326-9049-8797-2912DF7E1BE0}"/>
              </a:ext>
            </a:extLst>
          </p:cNvPr>
          <p:cNvSpPr txBox="1"/>
          <p:nvPr/>
        </p:nvSpPr>
        <p:spPr>
          <a:xfrm>
            <a:off x="1144829" y="424706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606D082-A633-B249-A60F-6C6CE6A26489}"/>
              </a:ext>
            </a:extLst>
          </p:cNvPr>
          <p:cNvSpPr txBox="1"/>
          <p:nvPr/>
        </p:nvSpPr>
        <p:spPr>
          <a:xfrm>
            <a:off x="1452156" y="424706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EEC712-0059-4D4F-91FE-B85041E84864}"/>
              </a:ext>
            </a:extLst>
          </p:cNvPr>
          <p:cNvSpPr txBox="1"/>
          <p:nvPr/>
        </p:nvSpPr>
        <p:spPr>
          <a:xfrm>
            <a:off x="2122558" y="424642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138FB4-0FAE-8E41-81C7-E2E7FF9F0B73}"/>
              </a:ext>
            </a:extLst>
          </p:cNvPr>
          <p:cNvSpPr txBox="1"/>
          <p:nvPr/>
        </p:nvSpPr>
        <p:spPr>
          <a:xfrm>
            <a:off x="2525264" y="424642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957C12-C52A-3747-8C74-1F55C33D0F62}"/>
              </a:ext>
            </a:extLst>
          </p:cNvPr>
          <p:cNvSpPr txBox="1"/>
          <p:nvPr/>
        </p:nvSpPr>
        <p:spPr>
          <a:xfrm>
            <a:off x="3208231" y="424121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8F4B7C-DEE1-4E4F-92B4-6EDDC7D6DD4C}"/>
              </a:ext>
            </a:extLst>
          </p:cNvPr>
          <p:cNvSpPr txBox="1"/>
          <p:nvPr/>
        </p:nvSpPr>
        <p:spPr>
          <a:xfrm>
            <a:off x="3525775" y="424121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DFBB6A-44A4-4F41-86B6-30C170EFBB84}"/>
              </a:ext>
            </a:extLst>
          </p:cNvPr>
          <p:cNvSpPr txBox="1"/>
          <p:nvPr/>
        </p:nvSpPr>
        <p:spPr>
          <a:xfrm>
            <a:off x="4217050" y="424121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9D3380E-E4B6-1845-87AA-07471A3630D9}"/>
                  </a:ext>
                </a:extLst>
              </p:cNvPr>
              <p:cNvSpPr txBox="1"/>
              <p:nvPr/>
            </p:nvSpPr>
            <p:spPr>
              <a:xfrm>
                <a:off x="284880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9D3380E-E4B6-1845-87AA-07471A363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80" y="4620704"/>
                <a:ext cx="223642" cy="307777"/>
              </a:xfrm>
              <a:prstGeom prst="rect">
                <a:avLst/>
              </a:prstGeom>
              <a:blipFill>
                <a:blip r:embed="rId12"/>
                <a:stretch>
                  <a:fillRect l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F0DF7F4-C81C-9A4E-B0B1-BA9590D6027D}"/>
                  </a:ext>
                </a:extLst>
              </p:cNvPr>
              <p:cNvSpPr txBox="1"/>
              <p:nvPr/>
            </p:nvSpPr>
            <p:spPr>
              <a:xfrm>
                <a:off x="564388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F0DF7F4-C81C-9A4E-B0B1-BA9590D60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8" y="4620704"/>
                <a:ext cx="223642" cy="307777"/>
              </a:xfrm>
              <a:prstGeom prst="rect">
                <a:avLst/>
              </a:prstGeom>
              <a:blipFill>
                <a:blip r:embed="rId12"/>
                <a:stretch>
                  <a:fillRect l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73E03D0-A827-8149-BC0C-B1D24F609C28}"/>
                  </a:ext>
                </a:extLst>
              </p:cNvPr>
              <p:cNvSpPr txBox="1"/>
              <p:nvPr/>
            </p:nvSpPr>
            <p:spPr>
              <a:xfrm>
                <a:off x="843896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73E03D0-A827-8149-BC0C-B1D24F609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96" y="4620704"/>
                <a:ext cx="223642" cy="307777"/>
              </a:xfrm>
              <a:prstGeom prst="rect">
                <a:avLst/>
              </a:prstGeom>
              <a:blipFill>
                <a:blip r:embed="rId12"/>
                <a:stretch>
                  <a:fillRect l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839EE86-26FF-8D4F-BBF8-4C87992FEBEB}"/>
                  </a:ext>
                </a:extLst>
              </p:cNvPr>
              <p:cNvSpPr txBox="1"/>
              <p:nvPr/>
            </p:nvSpPr>
            <p:spPr>
              <a:xfrm>
                <a:off x="1123404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839EE86-26FF-8D4F-BBF8-4C87992FE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4" y="4620704"/>
                <a:ext cx="223642" cy="307777"/>
              </a:xfrm>
              <a:prstGeom prst="rect">
                <a:avLst/>
              </a:prstGeom>
              <a:blipFill>
                <a:blip r:embed="rId13"/>
                <a:stretch>
                  <a:fillRect l="-1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91B5FF9-BD89-E242-9835-378B81C14015}"/>
                  </a:ext>
                </a:extLst>
              </p:cNvPr>
              <p:cNvSpPr txBox="1"/>
              <p:nvPr/>
            </p:nvSpPr>
            <p:spPr>
              <a:xfrm>
                <a:off x="1402912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91B5FF9-BD89-E242-9835-378B81C14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912" y="4620704"/>
                <a:ext cx="223642" cy="307777"/>
              </a:xfrm>
              <a:prstGeom prst="rect">
                <a:avLst/>
              </a:prstGeom>
              <a:blipFill>
                <a:blip r:embed="rId13"/>
                <a:stretch>
                  <a:fillRect l="-1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EB31D3-20F2-864B-A0C0-4245D3C3A560}"/>
                  </a:ext>
                </a:extLst>
              </p:cNvPr>
              <p:cNvSpPr txBox="1"/>
              <p:nvPr/>
            </p:nvSpPr>
            <p:spPr>
              <a:xfrm>
                <a:off x="1682420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EB31D3-20F2-864B-A0C0-4245D3C3A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20" y="4620704"/>
                <a:ext cx="223642" cy="307777"/>
              </a:xfrm>
              <a:prstGeom prst="rect">
                <a:avLst/>
              </a:prstGeom>
              <a:blipFill>
                <a:blip r:embed="rId12"/>
                <a:stretch>
                  <a:fillRect l="-26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1239740-39A5-A84A-895E-9F1F2C7896F5}"/>
                  </a:ext>
                </a:extLst>
              </p:cNvPr>
              <p:cNvSpPr txBox="1"/>
              <p:nvPr/>
            </p:nvSpPr>
            <p:spPr>
              <a:xfrm>
                <a:off x="1961928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1239740-39A5-A84A-895E-9F1F2C789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28" y="4620704"/>
                <a:ext cx="223642" cy="307777"/>
              </a:xfrm>
              <a:prstGeom prst="rect">
                <a:avLst/>
              </a:prstGeom>
              <a:blipFill>
                <a:blip r:embed="rId12"/>
                <a:stretch>
                  <a:fillRect l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F8CB6A-8507-254A-90BC-820FD30C5DE2}"/>
                  </a:ext>
                </a:extLst>
              </p:cNvPr>
              <p:cNvSpPr txBox="1"/>
              <p:nvPr/>
            </p:nvSpPr>
            <p:spPr>
              <a:xfrm>
                <a:off x="2241436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F8CB6A-8507-254A-90BC-820FD30C5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436" y="4620704"/>
                <a:ext cx="223642" cy="307777"/>
              </a:xfrm>
              <a:prstGeom prst="rect">
                <a:avLst/>
              </a:prstGeom>
              <a:blipFill>
                <a:blip r:embed="rId12"/>
                <a:stretch>
                  <a:fillRect l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364CE8-88E7-264B-A00D-5F10CA1B6FB2}"/>
                  </a:ext>
                </a:extLst>
              </p:cNvPr>
              <p:cNvSpPr txBox="1"/>
              <p:nvPr/>
            </p:nvSpPr>
            <p:spPr>
              <a:xfrm>
                <a:off x="2520944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364CE8-88E7-264B-A00D-5F10CA1B6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944" y="4620704"/>
                <a:ext cx="223642" cy="307777"/>
              </a:xfrm>
              <a:prstGeom prst="rect">
                <a:avLst/>
              </a:prstGeom>
              <a:blipFill>
                <a:blip r:embed="rId12"/>
                <a:stretch>
                  <a:fillRect l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BCFD8B-32F9-EB40-8471-6352F9C97CDB}"/>
                  </a:ext>
                </a:extLst>
              </p:cNvPr>
              <p:cNvSpPr txBox="1"/>
              <p:nvPr/>
            </p:nvSpPr>
            <p:spPr>
              <a:xfrm>
                <a:off x="2800452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BCFD8B-32F9-EB40-8471-6352F9C97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452" y="4620704"/>
                <a:ext cx="223642" cy="307777"/>
              </a:xfrm>
              <a:prstGeom prst="rect">
                <a:avLst/>
              </a:prstGeom>
              <a:blipFill>
                <a:blip r:embed="rId14"/>
                <a:stretch>
                  <a:fillRect l="-210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C5A4E27-9D2C-4C49-9791-42546B24DB75}"/>
                  </a:ext>
                </a:extLst>
              </p:cNvPr>
              <p:cNvSpPr txBox="1"/>
              <p:nvPr/>
            </p:nvSpPr>
            <p:spPr>
              <a:xfrm>
                <a:off x="3079960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en-US" sz="1400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C5A4E27-9D2C-4C49-9791-42546B24D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960" y="4620704"/>
                <a:ext cx="223642" cy="307777"/>
              </a:xfrm>
              <a:prstGeom prst="rect">
                <a:avLst/>
              </a:prstGeom>
              <a:blipFill>
                <a:blip r:embed="rId14"/>
                <a:stretch>
                  <a:fillRect l="-210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6D4850-1330-AE44-80D6-9DEC6E8D0005}"/>
                  </a:ext>
                </a:extLst>
              </p:cNvPr>
              <p:cNvSpPr txBox="1"/>
              <p:nvPr/>
            </p:nvSpPr>
            <p:spPr>
              <a:xfrm>
                <a:off x="3359468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6D4850-1330-AE44-80D6-9DEC6E8D0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468" y="4620704"/>
                <a:ext cx="223642" cy="307777"/>
              </a:xfrm>
              <a:prstGeom prst="rect">
                <a:avLst/>
              </a:prstGeom>
              <a:blipFill>
                <a:blip r:embed="rId15"/>
                <a:stretch>
                  <a:fillRect l="-26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D9077FD-7EEB-0E4F-A526-33221EF9D89C}"/>
                  </a:ext>
                </a:extLst>
              </p:cNvPr>
              <p:cNvSpPr txBox="1"/>
              <p:nvPr/>
            </p:nvSpPr>
            <p:spPr>
              <a:xfrm>
                <a:off x="3638976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D9077FD-7EEB-0E4F-A526-33221EF9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976" y="4620704"/>
                <a:ext cx="223642" cy="307777"/>
              </a:xfrm>
              <a:prstGeom prst="rect">
                <a:avLst/>
              </a:prstGeom>
              <a:blipFill>
                <a:blip r:embed="rId15"/>
                <a:stretch>
                  <a:fillRect l="-26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AC08120-B8F5-4F4B-9943-8AA4DFBD855C}"/>
                  </a:ext>
                </a:extLst>
              </p:cNvPr>
              <p:cNvSpPr txBox="1"/>
              <p:nvPr/>
            </p:nvSpPr>
            <p:spPr>
              <a:xfrm>
                <a:off x="3918484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AC08120-B8F5-4F4B-9943-8AA4DFBD8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484" y="4620704"/>
                <a:ext cx="223642" cy="307777"/>
              </a:xfrm>
              <a:prstGeom prst="rect">
                <a:avLst/>
              </a:prstGeom>
              <a:blipFill>
                <a:blip r:embed="rId15"/>
                <a:stretch>
                  <a:fillRect l="-26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856CD18-C800-F840-B9B6-270FDE400CF6}"/>
                  </a:ext>
                </a:extLst>
              </p:cNvPr>
              <p:cNvSpPr txBox="1"/>
              <p:nvPr/>
            </p:nvSpPr>
            <p:spPr>
              <a:xfrm>
                <a:off x="4197992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856CD18-C800-F840-B9B6-270FDE400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92" y="4620704"/>
                <a:ext cx="223642" cy="307777"/>
              </a:xfrm>
              <a:prstGeom prst="rect">
                <a:avLst/>
              </a:prstGeom>
              <a:blipFill>
                <a:blip r:embed="rId15"/>
                <a:stretch>
                  <a:fillRect l="-26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969FA4-F756-4D4D-8E02-622E88BA196A}"/>
                  </a:ext>
                </a:extLst>
              </p:cNvPr>
              <p:cNvSpPr txBox="1"/>
              <p:nvPr/>
            </p:nvSpPr>
            <p:spPr>
              <a:xfrm>
                <a:off x="4477506" y="4620704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969FA4-F756-4D4D-8E02-622E88BA1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506" y="4620704"/>
                <a:ext cx="223642" cy="307777"/>
              </a:xfrm>
              <a:prstGeom prst="rect">
                <a:avLst/>
              </a:prstGeom>
              <a:blipFill>
                <a:blip r:embed="rId16"/>
                <a:stretch>
                  <a:fillRect l="-42105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3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40" y="278862"/>
            <a:ext cx="11187259" cy="781651"/>
          </a:xfrm>
        </p:spPr>
        <p:txBody>
          <a:bodyPr/>
          <a:lstStyle/>
          <a:p>
            <a:r>
              <a:rPr lang="en-US" dirty="0"/>
              <a:t>Rotate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17CC6-BC2A-402E-A411-33C178F13DC9}"/>
              </a:ext>
            </a:extLst>
          </p:cNvPr>
          <p:cNvSpPr/>
          <p:nvPr/>
        </p:nvSpPr>
        <p:spPr>
          <a:xfrm>
            <a:off x="5238248" y="1296959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229487-B7A3-4467-84CC-7E37EAABDE7C}"/>
              </a:ext>
            </a:extLst>
          </p:cNvPr>
          <p:cNvSpPr/>
          <p:nvPr/>
        </p:nvSpPr>
        <p:spPr>
          <a:xfrm>
            <a:off x="5238248" y="169001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6F3AE-6D42-4F73-9E27-2584E5B34153}"/>
              </a:ext>
            </a:extLst>
          </p:cNvPr>
          <p:cNvSpPr/>
          <p:nvPr/>
        </p:nvSpPr>
        <p:spPr>
          <a:xfrm>
            <a:off x="5643217" y="1690148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5CF28-0C57-488F-91BD-EE0919F50769}"/>
              </a:ext>
            </a:extLst>
          </p:cNvPr>
          <p:cNvSpPr txBox="1"/>
          <p:nvPr/>
        </p:nvSpPr>
        <p:spPr>
          <a:xfrm>
            <a:off x="5481539" y="131185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8535A8-A63A-4C61-AAE6-C496315F9FB6}"/>
              </a:ext>
            </a:extLst>
          </p:cNvPr>
          <p:cNvCxnSpPr/>
          <p:nvPr/>
        </p:nvCxnSpPr>
        <p:spPr>
          <a:xfrm flipH="1">
            <a:off x="4249267" y="1892288"/>
            <a:ext cx="1191257" cy="44901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845493" y="1892288"/>
            <a:ext cx="1444844" cy="47328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445415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7212046" y="2460310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627286"/>
            <a:ext cx="809522" cy="798022"/>
            <a:chOff x="8434647" y="3174615"/>
            <a:chExt cx="809522" cy="79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861902" y="3608146"/>
            <a:ext cx="809522" cy="798022"/>
            <a:chOff x="8434647" y="3174615"/>
            <a:chExt cx="809522" cy="79802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8335384" y="40437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603193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908180" y="40660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647090" y="4712342"/>
            <a:ext cx="809522" cy="798022"/>
            <a:chOff x="8434647" y="3174615"/>
            <a:chExt cx="809522" cy="79802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716601" y="51417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106955" y="51564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554223" y="3619467"/>
            <a:ext cx="809522" cy="798022"/>
            <a:chOff x="8434647" y="3174615"/>
            <a:chExt cx="809522" cy="79802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301179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40544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1721" y="415502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27664" y="4704685"/>
            <a:ext cx="809522" cy="798022"/>
            <a:chOff x="8434647" y="3174615"/>
            <a:chExt cx="809522" cy="79802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97175" y="51340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87529" y="51487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084422" y="4159589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7202275" y="4764044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7271786" y="519340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7662140" y="520810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000514" y="4756387"/>
            <a:ext cx="809522" cy="798022"/>
            <a:chOff x="8434647" y="3174615"/>
            <a:chExt cx="809522" cy="79802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6070025" y="51857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6460379" y="52004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5740021" y="535507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7116566" y="418245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564451" y="40346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6997171" y="3053108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72272" y="142400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put(16);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5310540" y="5930891"/>
            <a:ext cx="809522" cy="798022"/>
            <a:chOff x="8434647" y="3174615"/>
            <a:chExt cx="809522" cy="79802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5380051" y="63602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770405" y="63749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6325036" y="419141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7216102" y="2462521"/>
            <a:ext cx="809522" cy="798022"/>
            <a:chOff x="8434647" y="3174615"/>
            <a:chExt cx="809522" cy="79802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Curved Left Arrow 106"/>
          <p:cNvSpPr/>
          <p:nvPr/>
        </p:nvSpPr>
        <p:spPr>
          <a:xfrm rot="13205010">
            <a:off x="6235418" y="2480140"/>
            <a:ext cx="555178" cy="10862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554223" y="3619467"/>
            <a:ext cx="809522" cy="798022"/>
            <a:chOff x="8434647" y="3174615"/>
            <a:chExt cx="809522" cy="79802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>
            <a:off x="7445566" y="3053108"/>
            <a:ext cx="216574" cy="158685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endCxn id="103" idx="0"/>
          </p:cNvCxnSpPr>
          <p:nvPr/>
        </p:nvCxnSpPr>
        <p:spPr>
          <a:xfrm rot="5400000" flipH="1" flipV="1">
            <a:off x="6488018" y="3049612"/>
            <a:ext cx="1719936" cy="545754"/>
          </a:xfrm>
          <a:prstGeom prst="bentConnector3">
            <a:avLst>
              <a:gd name="adj1" fmla="val 113291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41BD4DE-49B5-794C-9259-61669AE81E8A}"/>
              </a:ext>
            </a:extLst>
          </p:cNvPr>
          <p:cNvSpPr txBox="1"/>
          <p:nvPr/>
        </p:nvSpPr>
        <p:spPr>
          <a:xfrm>
            <a:off x="5925677" y="44391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D0492B-2176-BB4B-9358-31C19D2F16E1}"/>
              </a:ext>
            </a:extLst>
          </p:cNvPr>
          <p:cNvSpPr txBox="1"/>
          <p:nvPr/>
        </p:nvSpPr>
        <p:spPr>
          <a:xfrm>
            <a:off x="7721293" y="443472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8953C1F-7410-394D-8324-D5194EE8F2E5}"/>
              </a:ext>
            </a:extLst>
          </p:cNvPr>
          <p:cNvSpPr txBox="1"/>
          <p:nvPr/>
        </p:nvSpPr>
        <p:spPr>
          <a:xfrm>
            <a:off x="6508272" y="32484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1B65C7A-1795-A440-ABA3-CF63EFC5EDF3}"/>
              </a:ext>
            </a:extLst>
          </p:cNvPr>
          <p:cNvSpPr txBox="1"/>
          <p:nvPr/>
        </p:nvSpPr>
        <p:spPr>
          <a:xfrm>
            <a:off x="8366039" y="32484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22DC441-B1B3-1741-BF4B-BA1635671FDF}"/>
              </a:ext>
            </a:extLst>
          </p:cNvPr>
          <p:cNvSpPr txBox="1"/>
          <p:nvPr/>
        </p:nvSpPr>
        <p:spPr>
          <a:xfrm>
            <a:off x="7707096" y="206322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940A2A8-DE89-0043-9353-B72862FB040B}"/>
              </a:ext>
            </a:extLst>
          </p:cNvPr>
          <p:cNvSpPr txBox="1"/>
          <p:nvPr/>
        </p:nvSpPr>
        <p:spPr>
          <a:xfrm>
            <a:off x="1634891" y="436315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CF39D3F-A39E-9345-9FA3-4DA001A77BBD}"/>
              </a:ext>
            </a:extLst>
          </p:cNvPr>
          <p:cNvSpPr txBox="1"/>
          <p:nvPr/>
        </p:nvSpPr>
        <p:spPr>
          <a:xfrm>
            <a:off x="3708145" y="43499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90E0BB2-6AC9-E546-AE86-FECCAA932503}"/>
              </a:ext>
            </a:extLst>
          </p:cNvPr>
          <p:cNvSpPr txBox="1"/>
          <p:nvPr/>
        </p:nvSpPr>
        <p:spPr>
          <a:xfrm>
            <a:off x="4581305" y="32484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EAA84DD-1A3D-7B44-AFD6-6C9D8141D2FB}"/>
              </a:ext>
            </a:extLst>
          </p:cNvPr>
          <p:cNvSpPr txBox="1"/>
          <p:nvPr/>
        </p:nvSpPr>
        <p:spPr>
          <a:xfrm>
            <a:off x="2539774" y="324821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94F40BD-7055-3F4C-9B83-7B7B706FE64E}"/>
              </a:ext>
            </a:extLst>
          </p:cNvPr>
          <p:cNvSpPr txBox="1"/>
          <p:nvPr/>
        </p:nvSpPr>
        <p:spPr>
          <a:xfrm>
            <a:off x="3477120" y="209083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FFE449A-88B6-BA4A-9D24-FC25E2031F38}"/>
              </a:ext>
            </a:extLst>
          </p:cNvPr>
          <p:cNvSpPr txBox="1"/>
          <p:nvPr/>
        </p:nvSpPr>
        <p:spPr>
          <a:xfrm>
            <a:off x="4805299" y="125775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601BD53-E9EA-0241-9F73-8A48002DFAF7}"/>
              </a:ext>
            </a:extLst>
          </p:cNvPr>
          <p:cNvSpPr txBox="1"/>
          <p:nvPr/>
        </p:nvSpPr>
        <p:spPr>
          <a:xfrm>
            <a:off x="9713671" y="1311854"/>
            <a:ext cx="835485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height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5D48392-4B78-C341-A9B9-B68AE749ACE9}"/>
              </a:ext>
            </a:extLst>
          </p:cNvPr>
          <p:cNvSpPr txBox="1"/>
          <p:nvPr/>
        </p:nvSpPr>
        <p:spPr>
          <a:xfrm>
            <a:off x="5296971" y="55496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CD9D6B1-3B48-D942-81C8-0B2E96A1EFBC}"/>
              </a:ext>
            </a:extLst>
          </p:cNvPr>
          <p:cNvSpPr txBox="1"/>
          <p:nvPr/>
        </p:nvSpPr>
        <p:spPr>
          <a:xfrm>
            <a:off x="5961781" y="4364225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B101697-314E-834E-BE70-BB9D4F16DE10}"/>
              </a:ext>
            </a:extLst>
          </p:cNvPr>
          <p:cNvSpPr txBox="1"/>
          <p:nvPr/>
        </p:nvSpPr>
        <p:spPr>
          <a:xfrm>
            <a:off x="6559862" y="3215539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7D37BF8-9E26-9C4B-ABB0-E76087523B72}"/>
              </a:ext>
            </a:extLst>
          </p:cNvPr>
          <p:cNvSpPr txBox="1"/>
          <p:nvPr/>
        </p:nvSpPr>
        <p:spPr>
          <a:xfrm>
            <a:off x="7721293" y="2055637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EA80BE-4477-F143-9141-368E05899E02}"/>
              </a:ext>
            </a:extLst>
          </p:cNvPr>
          <p:cNvSpPr txBox="1"/>
          <p:nvPr/>
        </p:nvSpPr>
        <p:spPr>
          <a:xfrm>
            <a:off x="4800189" y="1272823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07C8AFF5-F1FF-1643-A0BB-21AE47668A2B}"/>
              </a:ext>
            </a:extLst>
          </p:cNvPr>
          <p:cNvCxnSpPr>
            <a:cxnSpLocks/>
          </p:cNvCxnSpPr>
          <p:nvPr/>
        </p:nvCxnSpPr>
        <p:spPr>
          <a:xfrm>
            <a:off x="5845493" y="1892288"/>
            <a:ext cx="1113283" cy="15998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8A9D3E66-7407-2140-B172-B6C84A5CC865}"/>
              </a:ext>
            </a:extLst>
          </p:cNvPr>
          <p:cNvSpPr txBox="1"/>
          <p:nvPr/>
        </p:nvSpPr>
        <p:spPr>
          <a:xfrm>
            <a:off x="8105193" y="2475205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3C0C834-14A5-BB46-84D1-3485B80D6658}"/>
              </a:ext>
            </a:extLst>
          </p:cNvPr>
          <p:cNvSpPr/>
          <p:nvPr/>
        </p:nvSpPr>
        <p:spPr>
          <a:xfrm>
            <a:off x="585878" y="762966"/>
            <a:ext cx="9588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B6A479"/>
                </a:solidFill>
                <a:latin typeface="Segoe UI "/>
              </a:rPr>
              <a:t>parent’s left becomes child’s right, child’s right becomes its parent</a:t>
            </a:r>
          </a:p>
        </p:txBody>
      </p:sp>
    </p:spTree>
    <p:extLst>
      <p:ext uri="{BB962C8B-B14F-4D97-AF65-F5344CB8AC3E}">
        <p14:creationId xmlns:p14="http://schemas.microsoft.com/office/powerpoint/2010/main" val="38138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54" grpId="0"/>
      <p:bldP spid="106" grpId="0"/>
      <p:bldP spid="112" grpId="0"/>
      <p:bldP spid="114" grpId="0"/>
      <p:bldP spid="115" grpId="0"/>
      <p:bldP spid="116" grpId="0"/>
      <p:bldP spid="118" grpId="0"/>
      <p:bldP spid="119" grpId="0"/>
      <p:bldP spid="120" grpId="0"/>
      <p:bldP spid="121" grpId="0"/>
      <p:bldP spid="122" grpId="0"/>
      <p:bldP spid="123" grpId="0" animBg="1"/>
      <p:bldP spid="124" grpId="0"/>
      <p:bldP spid="125" grpId="0" animBg="1"/>
      <p:bldP spid="126" grpId="0" animBg="1"/>
      <p:bldP spid="127" grpId="0" animBg="1"/>
      <p:bldP spid="128" grpId="0" animBg="1"/>
      <p:bldP spid="1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268383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416839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7567678" y="3525856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598710"/>
            <a:ext cx="809522" cy="798022"/>
            <a:chOff x="8434647" y="3174615"/>
            <a:chExt cx="809522" cy="79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217534" y="4673692"/>
            <a:ext cx="809522" cy="798022"/>
            <a:chOff x="8434647" y="3174615"/>
            <a:chExt cx="809522" cy="79802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8691016" y="51093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574617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263812" y="51316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647090" y="4683766"/>
            <a:ext cx="809522" cy="798022"/>
            <a:chOff x="8434647" y="3174615"/>
            <a:chExt cx="809522" cy="79802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716601" y="511312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106955" y="512782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908320" y="2416423"/>
            <a:ext cx="809522" cy="798022"/>
            <a:chOff x="8434647" y="3174615"/>
            <a:chExt cx="809522" cy="79802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98321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40258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1721" y="412645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27664" y="4676109"/>
            <a:ext cx="809522" cy="798022"/>
            <a:chOff x="8434647" y="3174615"/>
            <a:chExt cx="809522" cy="79802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97175" y="510546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87529" y="512016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084422" y="4131013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7103757" y="4688587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7173268" y="51179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7563622" y="51326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239339" y="3528582"/>
            <a:ext cx="809522" cy="798022"/>
            <a:chOff x="8434647" y="3174615"/>
            <a:chExt cx="809522" cy="79802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6699204" y="397264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5978846" y="4127269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564451" y="40060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72272" y="142400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put(16);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5549365" y="4703086"/>
            <a:ext cx="809522" cy="798022"/>
            <a:chOff x="8434647" y="3174615"/>
            <a:chExt cx="809522" cy="79802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5618876" y="51324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6009230" y="51471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6668374" y="2977596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7571734" y="3528067"/>
            <a:ext cx="809522" cy="798022"/>
            <a:chOff x="8434647" y="3174615"/>
            <a:chExt cx="809522" cy="79802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6908320" y="2416423"/>
            <a:ext cx="809522" cy="798022"/>
            <a:chOff x="8434647" y="3174615"/>
            <a:chExt cx="809522" cy="79802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7348410" y="4122952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7522844" y="298321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CD530A5-7A00-4C42-9C27-A1E8BB7A4947}"/>
              </a:ext>
            </a:extLst>
          </p:cNvPr>
          <p:cNvSpPr txBox="1"/>
          <p:nvPr/>
        </p:nvSpPr>
        <p:spPr>
          <a:xfrm>
            <a:off x="1634891" y="433458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418E33F-C68B-F748-BC28-6BCAB7A6D6A8}"/>
              </a:ext>
            </a:extLst>
          </p:cNvPr>
          <p:cNvSpPr txBox="1"/>
          <p:nvPr/>
        </p:nvSpPr>
        <p:spPr>
          <a:xfrm>
            <a:off x="3742341" y="432932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AD91DF5-67FB-994A-8A2C-66C270E04F1C}"/>
              </a:ext>
            </a:extLst>
          </p:cNvPr>
          <p:cNvSpPr txBox="1"/>
          <p:nvPr/>
        </p:nvSpPr>
        <p:spPr>
          <a:xfrm>
            <a:off x="2558756" y="32293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2302DF7-434D-E54D-8C76-7D26124E7736}"/>
              </a:ext>
            </a:extLst>
          </p:cNvPr>
          <p:cNvSpPr txBox="1"/>
          <p:nvPr/>
        </p:nvSpPr>
        <p:spPr>
          <a:xfrm>
            <a:off x="4587821" y="31989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7961D09-166E-F04F-8711-917D3EAF689A}"/>
              </a:ext>
            </a:extLst>
          </p:cNvPr>
          <p:cNvSpPr txBox="1"/>
          <p:nvPr/>
        </p:nvSpPr>
        <p:spPr>
          <a:xfrm>
            <a:off x="3484047" y="20442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122305-E7EF-644E-AA0D-8806059E7090}"/>
              </a:ext>
            </a:extLst>
          </p:cNvPr>
          <p:cNvSpPr txBox="1"/>
          <p:nvPr/>
        </p:nvSpPr>
        <p:spPr>
          <a:xfrm>
            <a:off x="4859211" y="123933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A4659F1-41DA-E141-A046-B421DC6A9DE7}"/>
              </a:ext>
            </a:extLst>
          </p:cNvPr>
          <p:cNvSpPr txBox="1"/>
          <p:nvPr/>
        </p:nvSpPr>
        <p:spPr>
          <a:xfrm>
            <a:off x="6236162" y="31431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43E09B7-AD1E-9442-91AE-DF096E5877B0}"/>
              </a:ext>
            </a:extLst>
          </p:cNvPr>
          <p:cNvSpPr txBox="1"/>
          <p:nvPr/>
        </p:nvSpPr>
        <p:spPr>
          <a:xfrm>
            <a:off x="5545375" y="43156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C020140-0E0E-C346-923A-92BF544A1AFF}"/>
              </a:ext>
            </a:extLst>
          </p:cNvPr>
          <p:cNvSpPr txBox="1"/>
          <p:nvPr/>
        </p:nvSpPr>
        <p:spPr>
          <a:xfrm>
            <a:off x="7058560" y="434524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9E0C806-F513-7941-95CB-816932852E80}"/>
              </a:ext>
            </a:extLst>
          </p:cNvPr>
          <p:cNvSpPr txBox="1"/>
          <p:nvPr/>
        </p:nvSpPr>
        <p:spPr>
          <a:xfrm>
            <a:off x="8722401" y="43156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F326546-26E0-594F-87CC-D33DD77F20DF}"/>
              </a:ext>
            </a:extLst>
          </p:cNvPr>
          <p:cNvSpPr txBox="1"/>
          <p:nvPr/>
        </p:nvSpPr>
        <p:spPr>
          <a:xfrm>
            <a:off x="8058645" y="31711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52F22AC-E6F9-E643-A537-1C613E429673}"/>
              </a:ext>
            </a:extLst>
          </p:cNvPr>
          <p:cNvSpPr txBox="1"/>
          <p:nvPr/>
        </p:nvSpPr>
        <p:spPr>
          <a:xfrm>
            <a:off x="7374631" y="205819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1880ED1-30E3-174B-9077-0EAED88D347B}"/>
              </a:ext>
            </a:extLst>
          </p:cNvPr>
          <p:cNvSpPr txBox="1"/>
          <p:nvPr/>
        </p:nvSpPr>
        <p:spPr>
          <a:xfrm>
            <a:off x="9713671" y="1283278"/>
            <a:ext cx="835485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height</a:t>
            </a: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DA0F3008-9B60-E342-8557-045EE1EB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40" y="278862"/>
            <a:ext cx="11187259" cy="781651"/>
          </a:xfrm>
        </p:spPr>
        <p:txBody>
          <a:bodyPr/>
          <a:lstStyle/>
          <a:p>
            <a:r>
              <a:rPr lang="en-US" dirty="0"/>
              <a:t>Rotate Right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8802EB7-377B-9C4E-890D-549992E40B07}"/>
              </a:ext>
            </a:extLst>
          </p:cNvPr>
          <p:cNvSpPr/>
          <p:nvPr/>
        </p:nvSpPr>
        <p:spPr>
          <a:xfrm>
            <a:off x="585878" y="762966"/>
            <a:ext cx="9588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B6A479"/>
                </a:solidFill>
                <a:latin typeface="Segoe UI "/>
              </a:rPr>
              <a:t>parent’s left becomes child’s right, child’s right becomes its parent</a:t>
            </a:r>
          </a:p>
        </p:txBody>
      </p:sp>
    </p:spTree>
    <p:extLst>
      <p:ext uri="{BB962C8B-B14F-4D97-AF65-F5344CB8AC3E}">
        <p14:creationId xmlns:p14="http://schemas.microsoft.com/office/powerpoint/2010/main" val="110453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much can go wrong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91370" y="1901969"/>
            <a:ext cx="809522" cy="798022"/>
            <a:chOff x="8434647" y="3174615"/>
            <a:chExt cx="809522" cy="7980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46266" y="23334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470423" y="2897990"/>
            <a:ext cx="809522" cy="798022"/>
            <a:chOff x="8434647" y="3174615"/>
            <a:chExt cx="809522" cy="7980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04192" y="3978910"/>
            <a:ext cx="809522" cy="798022"/>
            <a:chOff x="8434647" y="3174615"/>
            <a:chExt cx="809522" cy="7980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933970" y="33336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35001" y="44087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268365" y="2343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359165" y="44014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384317" y="24761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522155" y="333173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8" idx="0"/>
          </p:cNvCxnSpPr>
          <p:nvPr/>
        </p:nvCxnSpPr>
        <p:spPr>
          <a:xfrm flipH="1">
            <a:off x="1308953" y="3523719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82381" y="1595284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504311" y="3616389"/>
            <a:ext cx="2415452" cy="384227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5636266" y="1810372"/>
            <a:ext cx="1065204" cy="1102513"/>
            <a:chOff x="8178965" y="3174615"/>
            <a:chExt cx="1065204" cy="110251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5246229" y="2957111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5315740" y="338647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6351813" y="22296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6000854" y="3991958"/>
            <a:ext cx="809522" cy="798022"/>
            <a:chOff x="8434647" y="3174615"/>
            <a:chExt cx="809522" cy="79802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775557" y="349326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6045548" y="44216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6462269" y="440718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106647" y="3281766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 "/>
              </a:rPr>
              <a:t>Rotate Left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55751" y="1505881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80" name="Right Arrow 79"/>
          <p:cNvSpPr/>
          <p:nvPr/>
        </p:nvSpPr>
        <p:spPr>
          <a:xfrm>
            <a:off x="7568806" y="3616389"/>
            <a:ext cx="2309515" cy="384227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055688" y="3326264"/>
            <a:ext cx="133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 "/>
              </a:rPr>
              <a:t>Rotate Right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484238" y="1795684"/>
            <a:ext cx="809522" cy="798022"/>
            <a:chOff x="8434647" y="3174615"/>
            <a:chExt cx="809522" cy="79802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539134" y="222712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1163291" y="2791705"/>
            <a:ext cx="809522" cy="798022"/>
            <a:chOff x="8434647" y="3174615"/>
            <a:chExt cx="809522" cy="798022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597060" y="3872625"/>
            <a:ext cx="809522" cy="798022"/>
            <a:chOff x="8434647" y="3174615"/>
            <a:chExt cx="809522" cy="79802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1626838" y="32273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627869" y="430242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052033" y="429516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1077185" y="236988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18" idx="0"/>
          </p:cNvCxnSpPr>
          <p:nvPr/>
        </p:nvCxnSpPr>
        <p:spPr>
          <a:xfrm flipH="1">
            <a:off x="11001821" y="3417434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0618773" y="1505881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A09115-EDD3-F149-800E-062C6AB27EFD}"/>
              </a:ext>
            </a:extLst>
          </p:cNvPr>
          <p:cNvSpPr/>
          <p:nvPr/>
        </p:nvSpPr>
        <p:spPr>
          <a:xfrm>
            <a:off x="7051361" y="4093142"/>
            <a:ext cx="3344404" cy="646331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 "/>
              </a:rPr>
              <a:t>Parent’s left becomes child’s right</a:t>
            </a:r>
          </a:p>
          <a:p>
            <a:r>
              <a:rPr lang="en-US" dirty="0">
                <a:solidFill>
                  <a:srgbClr val="B6A479"/>
                </a:solidFill>
                <a:latin typeface="Segoe UI "/>
              </a:rPr>
              <a:t>Child’s right becomes its parent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A3535ED-8A8C-9241-B55E-061BBFBE6408}"/>
              </a:ext>
            </a:extLst>
          </p:cNvPr>
          <p:cNvSpPr/>
          <p:nvPr/>
        </p:nvSpPr>
        <p:spPr>
          <a:xfrm>
            <a:off x="2022141" y="4093142"/>
            <a:ext cx="3379792" cy="646331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 "/>
              </a:rPr>
              <a:t>Parent’s right becomes child’s left</a:t>
            </a:r>
          </a:p>
          <a:p>
            <a:r>
              <a:rPr lang="en-US" dirty="0">
                <a:solidFill>
                  <a:srgbClr val="B6A479"/>
                </a:solidFill>
                <a:latin typeface="Segoe UI "/>
              </a:rPr>
              <a:t>Child’s left becomes its parent</a:t>
            </a:r>
          </a:p>
        </p:txBody>
      </p:sp>
    </p:spTree>
    <p:extLst>
      <p:ext uri="{BB962C8B-B14F-4D97-AF65-F5344CB8AC3E}">
        <p14:creationId xmlns:p14="http://schemas.microsoft.com/office/powerpoint/2010/main" val="18186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55" grpId="0"/>
      <p:bldP spid="57" grpId="0"/>
      <p:bldP spid="80" grpId="0" animBg="1"/>
      <p:bldP spid="81" grpId="0"/>
      <p:bldP spid="1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AVL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960529" y="2140369"/>
            <a:ext cx="809522" cy="798022"/>
            <a:chOff x="8434647" y="3174615"/>
            <a:chExt cx="809522" cy="7980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015425" y="25718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639582" y="3136390"/>
            <a:ext cx="809522" cy="798022"/>
            <a:chOff x="8434647" y="3174615"/>
            <a:chExt cx="809522" cy="7980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3351" y="4217310"/>
            <a:ext cx="809522" cy="798022"/>
            <a:chOff x="8434647" y="3174615"/>
            <a:chExt cx="809522" cy="7980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103129" y="35720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104160" y="46471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528324" y="46398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553476" y="27145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8" idx="0"/>
          </p:cNvCxnSpPr>
          <p:nvPr/>
        </p:nvCxnSpPr>
        <p:spPr>
          <a:xfrm flipH="1">
            <a:off x="8478112" y="3762119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3782104" y="2143113"/>
            <a:ext cx="809522" cy="798022"/>
            <a:chOff x="8434647" y="3174615"/>
            <a:chExt cx="809522" cy="7980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3837000" y="257455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4461157" y="3139134"/>
            <a:ext cx="809522" cy="798022"/>
            <a:chOff x="8434647" y="3174615"/>
            <a:chExt cx="809522" cy="79802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146544" y="4078570"/>
            <a:ext cx="809522" cy="798022"/>
            <a:chOff x="8434647" y="3174615"/>
            <a:chExt cx="809522" cy="79802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4516053" y="35970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191843" y="45214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616007" y="451421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375051" y="271731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008480" y="373630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4340" y="1380161"/>
            <a:ext cx="2344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Segoe UI "/>
              </a:rPr>
              <a:t>Line Case</a:t>
            </a:r>
          </a:p>
          <a:p>
            <a:r>
              <a:rPr lang="en-US" sz="2000" dirty="0">
                <a:latin typeface="Segoe UI "/>
              </a:rPr>
              <a:t>Solve with </a:t>
            </a:r>
            <a:r>
              <a:rPr lang="en-US" sz="2000" b="1" dirty="0">
                <a:solidFill>
                  <a:srgbClr val="4C3282"/>
                </a:solidFill>
                <a:latin typeface="Segoe UI "/>
              </a:rPr>
              <a:t>1</a:t>
            </a:r>
            <a:r>
              <a:rPr lang="en-US" sz="2000" dirty="0">
                <a:latin typeface="Segoe UI "/>
              </a:rPr>
              <a:t> rotation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10779" y="1324618"/>
            <a:ext cx="2445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Segoe UI "/>
              </a:rPr>
              <a:t>Kink Case</a:t>
            </a:r>
          </a:p>
          <a:p>
            <a:r>
              <a:rPr lang="en-US" sz="2000" dirty="0">
                <a:latin typeface="Segoe UI "/>
              </a:rPr>
              <a:t>Solve with </a:t>
            </a:r>
            <a:r>
              <a:rPr lang="en-US" sz="2000" b="1" dirty="0">
                <a:solidFill>
                  <a:srgbClr val="4C3282"/>
                </a:solidFill>
                <a:latin typeface="Segoe UI "/>
              </a:rPr>
              <a:t>2</a:t>
            </a:r>
            <a:r>
              <a:rPr lang="en-US" sz="2000" dirty="0">
                <a:latin typeface="Segoe UI "/>
              </a:rPr>
              <a:t> rotations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650534" y="2158008"/>
            <a:ext cx="809522" cy="798022"/>
            <a:chOff x="8434647" y="3174615"/>
            <a:chExt cx="809522" cy="7980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095685" y="25894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43289" y="3098860"/>
            <a:ext cx="809522" cy="798022"/>
            <a:chOff x="8434647" y="3174615"/>
            <a:chExt cx="809522" cy="79802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53108" y="4048681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502738" y="354823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8407" y="44915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2571" y="448432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578085" y="2749132"/>
            <a:ext cx="279154" cy="26887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951265" y="3686722"/>
            <a:ext cx="294509" cy="28977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68264" y="5197215"/>
            <a:ext cx="365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Rotate Right</a:t>
            </a:r>
          </a:p>
          <a:p>
            <a:r>
              <a:rPr lang="en-US" dirty="0">
                <a:latin typeface="Segoe UI "/>
              </a:rPr>
              <a:t>Parent’s left becomes child’s right</a:t>
            </a:r>
          </a:p>
          <a:p>
            <a:r>
              <a:rPr lang="en-US" dirty="0">
                <a:latin typeface="Segoe UI "/>
              </a:rPr>
              <a:t>Child’s right becomes its parent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680299" y="5210584"/>
            <a:ext cx="3733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Rotate Left</a:t>
            </a:r>
          </a:p>
          <a:p>
            <a:r>
              <a:rPr lang="en-US" dirty="0">
                <a:latin typeface="Segoe UI "/>
              </a:rPr>
              <a:t>Parent’s right becomes child’s left</a:t>
            </a:r>
          </a:p>
          <a:p>
            <a:r>
              <a:rPr lang="en-US" dirty="0">
                <a:latin typeface="Segoe UI "/>
              </a:rPr>
              <a:t>Child’s left becomes its parent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00929" y="2152050"/>
            <a:ext cx="809522" cy="798022"/>
            <a:chOff x="8434647" y="3174615"/>
            <a:chExt cx="809522" cy="79802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41399" y="25937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265283" y="3102073"/>
            <a:ext cx="809522" cy="798022"/>
            <a:chOff x="8434647" y="3174615"/>
            <a:chExt cx="809522" cy="79802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913751" y="4228991"/>
            <a:ext cx="809522" cy="798022"/>
            <a:chOff x="8434647" y="3174615"/>
            <a:chExt cx="809522" cy="798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0305349" y="35381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944560" y="465879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68724" y="4651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892867" y="3767529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0656643" y="2705847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335141" y="5485223"/>
            <a:ext cx="229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Right Kink Resolution</a:t>
            </a:r>
          </a:p>
          <a:p>
            <a:r>
              <a:rPr lang="en-US" dirty="0">
                <a:latin typeface="Segoe UI "/>
              </a:rPr>
              <a:t>Rotate subtree left</a:t>
            </a:r>
          </a:p>
          <a:p>
            <a:r>
              <a:rPr lang="en-US" dirty="0">
                <a:latin typeface="Segoe UI "/>
              </a:rPr>
              <a:t>Rotate root tree right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010392" y="5485223"/>
            <a:ext cx="229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Left Kink Resolution</a:t>
            </a:r>
          </a:p>
          <a:p>
            <a:r>
              <a:rPr lang="en-US" dirty="0">
                <a:latin typeface="Segoe UI "/>
              </a:rPr>
              <a:t>Rotate subtree right</a:t>
            </a:r>
          </a:p>
          <a:p>
            <a:r>
              <a:rPr lang="en-US" dirty="0">
                <a:latin typeface="Segoe UI "/>
              </a:rPr>
              <a:t>Rotate root tree left</a:t>
            </a:r>
          </a:p>
        </p:txBody>
      </p:sp>
    </p:spTree>
    <p:extLst>
      <p:ext uri="{BB962C8B-B14F-4D97-AF65-F5344CB8AC3E}">
        <p14:creationId xmlns:p14="http://schemas.microsoft.com/office/powerpoint/2010/main" val="9683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05" grpId="0"/>
      <p:bldP spid="1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Rotations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941357" y="1539477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941357" y="1932530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1346326" y="193266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1184648" y="15543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85675" y="2131522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849987" y="2715792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534025" y="213152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585862" y="328852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2434212" y="328852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64216" y="2701042"/>
            <a:ext cx="800816" cy="1117894"/>
            <a:chOff x="264216" y="2701042"/>
            <a:chExt cx="800816" cy="1674004"/>
          </a:xfrm>
        </p:grpSpPr>
        <p:sp>
          <p:nvSpPr>
            <p:cNvPr id="27" name="Isosceles Triangle 2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288" y="36924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661092" y="3028947"/>
            <a:ext cx="809522" cy="798022"/>
            <a:chOff x="8434647" y="3174615"/>
            <a:chExt cx="809522" cy="7980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34346" y="4974951"/>
            <a:ext cx="800816" cy="991431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3" name="Isosceles Triangle 8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484397" y="3835357"/>
            <a:ext cx="800816" cy="1063491"/>
            <a:chOff x="264216" y="2701042"/>
            <a:chExt cx="800816" cy="1674004"/>
          </a:xfrm>
        </p:grpSpPr>
        <p:sp>
          <p:nvSpPr>
            <p:cNvPr id="86" name="Isosceles Triangle 8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5302390" y="741455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5302390" y="1134508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5707359" y="1134644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5545681" y="75635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046708" y="1333500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6321575" y="1871753"/>
            <a:ext cx="809522" cy="798022"/>
            <a:chOff x="8434647" y="3174615"/>
            <a:chExt cx="809522" cy="79802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895058" y="133350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057450" y="244448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905800" y="244448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625249" y="1903020"/>
            <a:ext cx="800816" cy="1088298"/>
            <a:chOff x="264216" y="2701042"/>
            <a:chExt cx="800816" cy="1674004"/>
          </a:xfrm>
        </p:grpSpPr>
        <p:sp>
          <p:nvSpPr>
            <p:cNvPr id="102" name="Isosceles Triangle 101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304030" y="4137520"/>
            <a:ext cx="800816" cy="1177234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Isosceles Triangle 104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955985" y="2991318"/>
            <a:ext cx="800816" cy="973596"/>
            <a:chOff x="264216" y="2701042"/>
            <a:chExt cx="800816" cy="1674004"/>
          </a:xfrm>
        </p:grpSpPr>
        <p:sp>
          <p:nvSpPr>
            <p:cNvPr id="108" name="Isosceles Triangle 107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6253845" y="362215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ight Arrow 143"/>
          <p:cNvSpPr/>
          <p:nvPr/>
        </p:nvSpPr>
        <p:spPr>
          <a:xfrm>
            <a:off x="2454624" y="1786136"/>
            <a:ext cx="1836022" cy="314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2785605" y="1554372"/>
            <a:ext cx="104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Insert ‘c’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742594" y="443709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205536" y="3818936"/>
            <a:ext cx="809522" cy="798022"/>
            <a:chOff x="8434647" y="3174615"/>
            <a:chExt cx="809522" cy="798022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41411" y="439166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789761" y="439166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1847253" y="4954529"/>
            <a:ext cx="800816" cy="1011853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3" name="Isosceles Triangle 15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421615" y="360988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5041717" y="4149934"/>
            <a:ext cx="800816" cy="1164820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7" name="Isosceles Triangle 156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773056" y="5869399"/>
            <a:ext cx="809522" cy="798022"/>
            <a:chOff x="8434647" y="3174615"/>
            <a:chExt cx="809522" cy="798022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818355" y="631230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242519" y="63050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724488" y="5360449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rved Left Arrow 2"/>
          <p:cNvSpPr/>
          <p:nvPr/>
        </p:nvSpPr>
        <p:spPr>
          <a:xfrm rot="12478278">
            <a:off x="5554114" y="1773856"/>
            <a:ext cx="509227" cy="10437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15408" y="2444481"/>
            <a:ext cx="184631" cy="157401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97" idx="0"/>
          </p:cNvCxnSpPr>
          <p:nvPr/>
        </p:nvCxnSpPr>
        <p:spPr>
          <a:xfrm rot="5400000" flipH="1" flipV="1">
            <a:off x="5590315" y="2473943"/>
            <a:ext cx="1723107" cy="548519"/>
          </a:xfrm>
          <a:prstGeom prst="bentConnector3">
            <a:avLst>
              <a:gd name="adj1" fmla="val 113267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8708526" y="1104998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8708526" y="1498051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9113495" y="1498187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8951817" y="111989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8452844" y="16970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9347026" y="2266563"/>
            <a:ext cx="809522" cy="798022"/>
            <a:chOff x="8434647" y="3174615"/>
            <a:chExt cx="809522" cy="798022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301194" y="1697043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082901" y="283929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931251" y="2839291"/>
            <a:ext cx="971849" cy="46843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8078601" y="2272972"/>
            <a:ext cx="800816" cy="1117894"/>
            <a:chOff x="264216" y="2701042"/>
            <a:chExt cx="800816" cy="1674004"/>
          </a:xfrm>
        </p:grpSpPr>
        <p:sp>
          <p:nvSpPr>
            <p:cNvPr id="190" name="Isosceles Triangle 189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57288" y="36924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8694354" y="3397625"/>
            <a:ext cx="800816" cy="991431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3" name="Isosceles Triangle 19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1248747" y="4509348"/>
            <a:ext cx="800816" cy="1063491"/>
            <a:chOff x="264216" y="2701042"/>
            <a:chExt cx="800816" cy="1674004"/>
          </a:xfrm>
        </p:grpSpPr>
        <p:sp>
          <p:nvSpPr>
            <p:cNvPr id="196" name="Isosceles Triangle 19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992404" y="4541947"/>
            <a:ext cx="800816" cy="1011853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9" name="Isosceles Triangle 198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0604844" y="3386402"/>
            <a:ext cx="809522" cy="798022"/>
            <a:chOff x="8434647" y="3174615"/>
            <a:chExt cx="809522" cy="798022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1198562" y="395291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004285" y="5065621"/>
            <a:ext cx="809522" cy="798022"/>
            <a:chOff x="8434647" y="3174615"/>
            <a:chExt cx="809522" cy="798022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049584" y="550852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454234" y="549981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246015" y="4470939"/>
            <a:ext cx="271788" cy="59196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0371339" y="394572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/>
      <p:bldP spid="144" grpId="0" animBg="1"/>
      <p:bldP spid="145" grpId="0"/>
      <p:bldP spid="146" grpId="0"/>
      <p:bldP spid="3" grpId="0" animBg="1"/>
      <p:bldP spid="167" grpId="0" animBg="1"/>
      <p:bldP spid="168" grpId="0" animBg="1"/>
      <p:bldP spid="169" grpId="0" animBg="1"/>
      <p:bldP spid="1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Rotations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786743" y="1666312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786743" y="2059365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1191712" y="2059501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1030034" y="168120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531061" y="225835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425243" y="2827877"/>
            <a:ext cx="809522" cy="798022"/>
            <a:chOff x="8434647" y="3174615"/>
            <a:chExt cx="809522" cy="798022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379411" y="2258357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1161118" y="3400605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2009468" y="3400605"/>
            <a:ext cx="971849" cy="46843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156818" y="2834286"/>
            <a:ext cx="800816" cy="1117894"/>
            <a:chOff x="264216" y="2701042"/>
            <a:chExt cx="800816" cy="1674004"/>
          </a:xfrm>
        </p:grpSpPr>
        <p:sp>
          <p:nvSpPr>
            <p:cNvPr id="190" name="Isosceles Triangle 189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57288" y="36924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72571" y="3958939"/>
            <a:ext cx="800816" cy="991431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3" name="Isosceles Triangle 19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3326964" y="5070662"/>
            <a:ext cx="800816" cy="1063491"/>
            <a:chOff x="264216" y="2701042"/>
            <a:chExt cx="800816" cy="1674004"/>
          </a:xfrm>
        </p:grpSpPr>
        <p:sp>
          <p:nvSpPr>
            <p:cNvPr id="196" name="Isosceles Triangle 19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2070621" y="5103261"/>
            <a:ext cx="800816" cy="1011853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9" name="Isosceles Triangle 198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2683061" y="3947716"/>
            <a:ext cx="809522" cy="798022"/>
            <a:chOff x="8434647" y="3174615"/>
            <a:chExt cx="809522" cy="798022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276779" y="451423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2502" y="5626935"/>
            <a:ext cx="809522" cy="798022"/>
            <a:chOff x="8434647" y="3174615"/>
            <a:chExt cx="809522" cy="798022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7801" y="60698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532451" y="606112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324232" y="5032253"/>
            <a:ext cx="271788" cy="59196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2449556" y="450704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099191" y="1348976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6" name="Curved Up Arrow 5"/>
          <p:cNvSpPr/>
          <p:nvPr/>
        </p:nvSpPr>
        <p:spPr>
          <a:xfrm rot="14429195">
            <a:off x="1838363" y="2226202"/>
            <a:ext cx="1008337" cy="4485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191296" y="2258357"/>
            <a:ext cx="188115" cy="161068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V="1">
            <a:off x="476451" y="2296606"/>
            <a:ext cx="1797314" cy="533977"/>
          </a:xfrm>
          <a:prstGeom prst="bentConnector3">
            <a:avLst>
              <a:gd name="adj1" fmla="val 125816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DBC9293-889D-4000-9645-B584C82F58E3}"/>
              </a:ext>
            </a:extLst>
          </p:cNvPr>
          <p:cNvSpPr/>
          <p:nvPr/>
        </p:nvSpPr>
        <p:spPr>
          <a:xfrm>
            <a:off x="7223536" y="2600686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3D7A3D3-22AD-4869-9D35-A8602438FFA0}"/>
              </a:ext>
            </a:extLst>
          </p:cNvPr>
          <p:cNvSpPr/>
          <p:nvPr/>
        </p:nvSpPr>
        <p:spPr>
          <a:xfrm>
            <a:off x="7223536" y="2993739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FA82245-2676-4049-B7B4-2674CA4D54CA}"/>
              </a:ext>
            </a:extLst>
          </p:cNvPr>
          <p:cNvSpPr/>
          <p:nvPr/>
        </p:nvSpPr>
        <p:spPr>
          <a:xfrm>
            <a:off x="7628505" y="2993875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84F1E3-7E82-4AD6-96C8-720B37C261E0}"/>
              </a:ext>
            </a:extLst>
          </p:cNvPr>
          <p:cNvSpPr txBox="1"/>
          <p:nvPr/>
        </p:nvSpPr>
        <p:spPr>
          <a:xfrm>
            <a:off x="7466827" y="261558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6967854" y="3192731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690642" y="1198342"/>
            <a:ext cx="809522" cy="798022"/>
            <a:chOff x="8434647" y="3174615"/>
            <a:chExt cx="809522" cy="798022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7816204" y="319273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7672845" y="1824239"/>
            <a:ext cx="1238795" cy="66456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9274906" y="1827473"/>
            <a:ext cx="1243055" cy="6234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/>
          <p:cNvGrpSpPr/>
          <p:nvPr/>
        </p:nvGrpSpPr>
        <p:grpSpPr>
          <a:xfrm>
            <a:off x="6571838" y="3764687"/>
            <a:ext cx="800816" cy="922686"/>
            <a:chOff x="264216" y="2701042"/>
            <a:chExt cx="800816" cy="1674004"/>
          </a:xfrm>
        </p:grpSpPr>
        <p:sp>
          <p:nvSpPr>
            <p:cNvPr id="183" name="Isosceles Triangle 182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457288" y="36924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7867193" y="3695942"/>
            <a:ext cx="800816" cy="991431"/>
            <a:chOff x="264216" y="2701042"/>
            <a:chExt cx="800816" cy="16740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6" name="Isosceles Triangle 18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0815944" y="3662855"/>
            <a:ext cx="800816" cy="1063491"/>
            <a:chOff x="264216" y="2701042"/>
            <a:chExt cx="800816" cy="1674004"/>
          </a:xfrm>
        </p:grpSpPr>
        <p:sp>
          <p:nvSpPr>
            <p:cNvPr id="216" name="Isosceles Triangle 215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9559601" y="3695454"/>
            <a:ext cx="800816" cy="1011853"/>
            <a:chOff x="264216" y="2701042"/>
            <a:chExt cx="800816" cy="16740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19" name="Isosceles Triangle 218"/>
            <p:cNvSpPr/>
            <p:nvPr/>
          </p:nvSpPr>
          <p:spPr>
            <a:xfrm>
              <a:off x="264216" y="2701042"/>
              <a:ext cx="800816" cy="1674004"/>
            </a:xfrm>
            <a:prstGeom prst="triangl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04573" y="3692473"/>
              <a:ext cx="31130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0172041" y="2539909"/>
            <a:ext cx="809522" cy="798022"/>
            <a:chOff x="8434647" y="3174615"/>
            <a:chExt cx="809522" cy="798022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765759" y="31064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177124" y="5363938"/>
            <a:ext cx="809522" cy="798022"/>
            <a:chOff x="8434647" y="3174615"/>
            <a:chExt cx="809522" cy="798022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222423" y="580684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627073" y="57981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418854" y="4769256"/>
            <a:ext cx="271788" cy="59196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8DD11C83-9954-4535-9AA8-C28A0845CC27}"/>
              </a:ext>
            </a:extLst>
          </p:cNvPr>
          <p:cNvCxnSpPr/>
          <p:nvPr/>
        </p:nvCxnSpPr>
        <p:spPr>
          <a:xfrm flipH="1">
            <a:off x="9938536" y="309923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2" grpId="0" animBg="1"/>
      <p:bldP spid="133" grpId="0" animBg="1"/>
      <p:bldP spid="134" grpId="0" animBg="1"/>
      <p:bldP spid="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6C9B-1218-E541-9A81-24F44C383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Continued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3FE38-6C11-2747-8DA1-994AAAD4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E3A8-ECFA-CB48-A645-6E6B0BDB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4626EC-57E5-3E47-9272-8430DECA2536}"/>
                  </a:ext>
                </a:extLst>
              </p:cNvPr>
              <p:cNvSpPr txBox="1"/>
              <p:nvPr/>
            </p:nvSpPr>
            <p:spPr>
              <a:xfrm>
                <a:off x="6168868" y="263276"/>
                <a:ext cx="3331553" cy="884281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+ 2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4626EC-57E5-3E47-9272-8430DECA2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263276"/>
                <a:ext cx="3331553" cy="884281"/>
              </a:xfrm>
              <a:prstGeom prst="rect">
                <a:avLst/>
              </a:prstGeom>
              <a:blipFill>
                <a:blip r:embed="rId2"/>
                <a:stretch>
                  <a:fillRect l="-24242" t="-226761" r="-379" b="-323944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9" name="Table 68">
                <a:extLst>
                  <a:ext uri="{FF2B5EF4-FFF2-40B4-BE49-F238E27FC236}">
                    <a16:creationId xmlns:a16="http://schemas.microsoft.com/office/drawing/2014/main" id="{05933364-A523-664F-BE1E-40C75D5245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6968645"/>
                  </p:ext>
                </p:extLst>
              </p:nvPr>
            </p:nvGraphicFramePr>
            <p:xfrm>
              <a:off x="5709024" y="1424019"/>
              <a:ext cx="5447892" cy="2822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1973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713367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402915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969637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Input to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Segoe UI Historic" panose="020B0502040204020203" pitchFamily="34" charset="0"/>
                                      <a:cs typeface="Segoe UI Historic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Segoe UI Historic" panose="020B0502040204020203" pitchFamily="34" charset="0"/>
                                      <a:cs typeface="Segoe UI Historic" panose="020B0502040204020203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Segoe UI Historic" panose="020B0502040204020203" pitchFamily="34" charset="0"/>
                                      <a:cs typeface="Segoe UI Historic" panose="020B0502040204020203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=1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400" b="0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Segoe UI Historic" panose="020B0502040204020203" pitchFamily="34" charset="0"/>
                                      <a:cs typeface="Segoe UI Historic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Segoe UI Historic" panose="020B0502040204020203" pitchFamily="34" charset="0"/>
                                      <a:cs typeface="Segoe UI Historic" panose="020B0502040204020203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Segoe UI Historic" panose="020B0502040204020203" pitchFamily="34" charset="0"/>
                                      <a:cs typeface="Segoe UI Historic" panose="020B0502040204020203" pitchFamily="34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=2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400" b="0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Segoe UI Historic" panose="020B0502040204020203" pitchFamily="34" charset="0"/>
                                      <a:cs typeface="Segoe UI Historic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Segoe UI Historic" panose="020B0502040204020203" pitchFamily="34" charset="0"/>
                                      <a:cs typeface="Segoe UI Historic" panose="020B0502040204020203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Segoe UI Historic" panose="020B0502040204020203" pitchFamily="34" charset="0"/>
                                      <a:cs typeface="Segoe UI Historic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=4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400" b="0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139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Segoe UI Historic" panose="020B0502040204020203" pitchFamily="34" charset="0"/>
                                      <a:cs typeface="Segoe UI Historic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Segoe UI Historic" panose="020B0502040204020203" pitchFamily="34" charset="0"/>
                                      <a:cs typeface="Segoe UI Historic" panose="020B0502040204020203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Segoe UI Historic" panose="020B0502040204020203" pitchFamily="34" charset="0"/>
                                      <a:cs typeface="Segoe UI Historic" panose="020B0502040204020203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=8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400" b="0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8244723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sSup>
                                <m:sSup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1400" b="0" i="1" baseline="-2500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/>
                            <a:t>+1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b="0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9" name="Table 68">
                <a:extLst>
                  <a:ext uri="{FF2B5EF4-FFF2-40B4-BE49-F238E27FC236}">
                    <a16:creationId xmlns:a16="http://schemas.microsoft.com/office/drawing/2014/main" id="{05933364-A523-664F-BE1E-40C75D5245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6968645"/>
                  </p:ext>
                </p:extLst>
              </p:nvPr>
            </p:nvGraphicFramePr>
            <p:xfrm>
              <a:off x="5709024" y="1424019"/>
              <a:ext cx="5447892" cy="2822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1973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713367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402915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969637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Input to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4554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741" t="-116667" r="-138519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818" t="-116667" r="-70000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9740" t="-116667" b="-4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741" t="-205263" r="-138519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818" t="-205263" r="-7000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9740" t="-205263" b="-29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741" t="-276190" r="-138519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818" t="-276190" r="-70000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9740" t="-276190" b="-1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139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741" t="-385366" r="-138519" b="-70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818" t="-385366" r="-70000" b="-70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9740" t="-385366" b="-707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244723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741" t="-796000" r="-138519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9740" t="-79600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C6B24AA0-B978-0849-9774-2B9C0CB441F3}"/>
              </a:ext>
            </a:extLst>
          </p:cNvPr>
          <p:cNvSpPr txBox="1"/>
          <p:nvPr/>
        </p:nvSpPr>
        <p:spPr>
          <a:xfrm>
            <a:off x="153335" y="1576571"/>
            <a:ext cx="6793749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on each branch level?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branch node?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per branch level?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branch levels?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leaf node?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leaf nodes?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7FA2CD7-F06C-B142-BE28-18462E8E8418}"/>
                  </a:ext>
                </a:extLst>
              </p:cNvPr>
              <p:cNvSpPr txBox="1"/>
              <p:nvPr/>
            </p:nvSpPr>
            <p:spPr>
              <a:xfrm>
                <a:off x="810054" y="1956637"/>
                <a:ext cx="450060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7FA2CD7-F06C-B142-BE28-18462E8E8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54" y="1956637"/>
                <a:ext cx="450060" cy="378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96C1476-C9CF-8947-8049-B8DE94871B77}"/>
                  </a:ext>
                </a:extLst>
              </p:cNvPr>
              <p:cNvSpPr txBox="1"/>
              <p:nvPr/>
            </p:nvSpPr>
            <p:spPr>
              <a:xfrm>
                <a:off x="781127" y="2724274"/>
                <a:ext cx="41710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96C1476-C9CF-8947-8049-B8DE9487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" y="2724274"/>
                <a:ext cx="417102" cy="362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F09CFC5-3E14-3243-AF11-6CF12BABD0B7}"/>
                  </a:ext>
                </a:extLst>
              </p:cNvPr>
              <p:cNvSpPr txBox="1"/>
              <p:nvPr/>
            </p:nvSpPr>
            <p:spPr>
              <a:xfrm>
                <a:off x="731387" y="4400916"/>
                <a:ext cx="2165400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&lt;1⇒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F09CFC5-3E14-3243-AF11-6CF12BABD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87" y="4400916"/>
                <a:ext cx="2165400" cy="567015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3E0065B-4DDD-854C-933F-1961D7C6BA84}"/>
                  </a:ext>
                </a:extLst>
              </p:cNvPr>
              <p:cNvSpPr txBox="1"/>
              <p:nvPr/>
            </p:nvSpPr>
            <p:spPr>
              <a:xfrm>
                <a:off x="781127" y="5274633"/>
                <a:ext cx="44916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3E0065B-4DDD-854C-933F-1961D7C6B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" y="5274633"/>
                <a:ext cx="449161" cy="362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27300F91-2708-BC4B-9E38-A62DB4946F21}"/>
              </a:ext>
            </a:extLst>
          </p:cNvPr>
          <p:cNvSpPr txBox="1"/>
          <p:nvPr/>
        </p:nvSpPr>
        <p:spPr>
          <a:xfrm>
            <a:off x="4839318" y="4816044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2CBCC12-D53D-1E47-994B-5BAC0C6A3585}"/>
                  </a:ext>
                </a:extLst>
              </p:cNvPr>
              <p:cNvSpPr txBox="1"/>
              <p:nvPr/>
            </p:nvSpPr>
            <p:spPr>
              <a:xfrm>
                <a:off x="695998" y="3498852"/>
                <a:ext cx="652038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2CBCC12-D53D-1E47-994B-5BAC0C6A3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8" y="3498852"/>
                <a:ext cx="652038" cy="378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1C54746-8336-BE46-909C-833E44567AC4}"/>
                  </a:ext>
                </a:extLst>
              </p:cNvPr>
              <p:cNvSpPr txBox="1"/>
              <p:nvPr/>
            </p:nvSpPr>
            <p:spPr>
              <a:xfrm>
                <a:off x="665970" y="6100886"/>
                <a:ext cx="1660391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1C54746-8336-BE46-909C-833E44567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0" y="6100886"/>
                <a:ext cx="1660391" cy="3816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99EFEC09-8AB9-1347-BBBB-BCCE6319DB01}"/>
              </a:ext>
            </a:extLst>
          </p:cNvPr>
          <p:cNvSpPr/>
          <p:nvPr/>
        </p:nvSpPr>
        <p:spPr>
          <a:xfrm>
            <a:off x="4927142" y="5254836"/>
            <a:ext cx="2883995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F0073C8-FCC5-C045-A285-E459EB75CC1B}"/>
                  </a:ext>
                </a:extLst>
              </p:cNvPr>
              <p:cNvSpPr txBox="1"/>
              <p:nvPr/>
            </p:nvSpPr>
            <p:spPr>
              <a:xfrm>
                <a:off x="4927142" y="5368965"/>
                <a:ext cx="2770950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r>
                        <a:rPr lang="en-US" b="0" i="1" baseline="-2500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F0073C8-FCC5-C045-A285-E459EB75C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42" y="5368965"/>
                <a:ext cx="2770950" cy="884473"/>
              </a:xfrm>
              <a:prstGeom prst="rect">
                <a:avLst/>
              </a:prstGeom>
              <a:blipFill>
                <a:blip r:embed="rId10"/>
                <a:stretch>
                  <a:fillRect t="-91429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5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9" grpId="0"/>
      <p:bldP spid="81" grpId="0" animBg="1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3752-0D3D-F04D-AAE7-CE1DDC1B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96BB3-1150-1D41-8EFA-C3B578FA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73037-F482-2847-839E-14671F5C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69D0E-EAA1-A24B-9828-50093AE45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80618-FEB6-4046-93D7-A433FCF9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Sorted Items in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733D-F95C-405B-A5C1-CEC81A88B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get() – 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r>
              <a:rPr lang="en-US" dirty="0"/>
              <a:t>put() – O(n)</a:t>
            </a:r>
          </a:p>
          <a:p>
            <a:r>
              <a:rPr lang="en-US" dirty="0"/>
              <a:t>remove() – O(n)</a:t>
            </a:r>
          </a:p>
          <a:p>
            <a:endParaRPr lang="en-US" dirty="0"/>
          </a:p>
          <a:p>
            <a:r>
              <a:rPr lang="en-US" dirty="0"/>
              <a:t>Can we do better with insertions and removals?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CF496-63C5-46F1-956F-3872EC0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CF864-7E0A-445E-87E3-64E224E3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9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ADE2-63B5-4C27-A775-8003CEE4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Trees!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A10DC-2F35-4958-B9E5-758E41A4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329865" cy="4845504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tree</a:t>
            </a:r>
            <a:r>
              <a:rPr lang="en-US" dirty="0"/>
              <a:t> is a collection of nodes</a:t>
            </a:r>
          </a:p>
          <a:p>
            <a:pPr lvl="1"/>
            <a:r>
              <a:rPr lang="en-US" dirty="0"/>
              <a:t>Each node has at most 1 parent and 0 or more children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Root node: </a:t>
            </a:r>
            <a:r>
              <a:rPr lang="en-US" dirty="0"/>
              <a:t>the single node with no parent, “top” of the tree</a:t>
            </a:r>
          </a:p>
          <a:p>
            <a:r>
              <a:rPr lang="en-US" b="1" dirty="0">
                <a:solidFill>
                  <a:srgbClr val="4C3282"/>
                </a:solidFill>
              </a:rPr>
              <a:t>Branch node: </a:t>
            </a:r>
            <a:r>
              <a:rPr lang="en-US" dirty="0"/>
              <a:t>a node with one or more children</a:t>
            </a:r>
          </a:p>
          <a:p>
            <a:r>
              <a:rPr lang="en-US" b="1" dirty="0">
                <a:solidFill>
                  <a:srgbClr val="4C3282"/>
                </a:solidFill>
              </a:rPr>
              <a:t>Leaf node: </a:t>
            </a:r>
            <a:r>
              <a:rPr lang="en-US" dirty="0"/>
              <a:t>a node with no children</a:t>
            </a:r>
          </a:p>
          <a:p>
            <a:r>
              <a:rPr lang="en-US" b="1" dirty="0">
                <a:solidFill>
                  <a:srgbClr val="4C3282"/>
                </a:solidFill>
              </a:rPr>
              <a:t>Edge: </a:t>
            </a:r>
            <a:r>
              <a:rPr lang="en-US" dirty="0"/>
              <a:t>a pointer from one node to another</a:t>
            </a:r>
          </a:p>
          <a:p>
            <a:r>
              <a:rPr lang="en-US" b="1" dirty="0">
                <a:solidFill>
                  <a:srgbClr val="4C3282"/>
                </a:solidFill>
              </a:rPr>
              <a:t>Subtree: </a:t>
            </a:r>
            <a:r>
              <a:rPr lang="en-US" dirty="0"/>
              <a:t>a node and all it descendants</a:t>
            </a:r>
          </a:p>
          <a:p>
            <a:r>
              <a:rPr lang="en-US" b="1" dirty="0">
                <a:solidFill>
                  <a:srgbClr val="4C3282"/>
                </a:solidFill>
              </a:rPr>
              <a:t>Height: </a:t>
            </a:r>
            <a:r>
              <a:rPr lang="en-US" dirty="0"/>
              <a:t>the number of edges contained in the longest path from root node to some leaf node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82C9E-617E-4889-B34C-21C176EC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656D4-02D8-43A6-B6A7-A0AA8D0E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638E4-3328-43C9-88E8-FA21975748A4}"/>
              </a:ext>
            </a:extLst>
          </p:cNvPr>
          <p:cNvGrpSpPr/>
          <p:nvPr/>
        </p:nvGrpSpPr>
        <p:grpSpPr>
          <a:xfrm>
            <a:off x="8842353" y="1566944"/>
            <a:ext cx="1313520" cy="1102513"/>
            <a:chOff x="8178965" y="3174615"/>
            <a:chExt cx="1313520" cy="11025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B426F9-3C20-43AC-AD73-9715A5F3026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90294A-298C-465D-A827-EA4B36B447C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CD5143-BACC-47EB-A064-0C72F2B0DEE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825253-6AFA-470E-88A6-0F2D4067E221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12CE572-6015-45CE-BFDF-894604B7820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766026-C676-401D-94AE-2CDF91260CD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EC33EC-E874-41CE-A072-B15819FD4BFF}"/>
              </a:ext>
            </a:extLst>
          </p:cNvPr>
          <p:cNvGrpSpPr/>
          <p:nvPr/>
        </p:nvGrpSpPr>
        <p:grpSpPr>
          <a:xfrm>
            <a:off x="8134141" y="2752852"/>
            <a:ext cx="1065204" cy="1102513"/>
            <a:chOff x="8178965" y="3174615"/>
            <a:chExt cx="1065204" cy="11025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C07526-18C5-443B-B0EC-03DECF07E1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2CCE3C-443E-4467-8795-96863C908C7F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8FA62E-FEE5-44F9-9BD5-100A4BB5657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2C68A9-723D-4542-9190-82B50D2C8ED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71EE9EA-A6CE-42BD-B60A-0A267C717B1A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D0D733-67D3-4656-A548-5C5FAE3AB9F5}"/>
              </a:ext>
            </a:extLst>
          </p:cNvPr>
          <p:cNvGrpSpPr/>
          <p:nvPr/>
        </p:nvGrpSpPr>
        <p:grpSpPr>
          <a:xfrm>
            <a:off x="9930576" y="2784096"/>
            <a:ext cx="1313520" cy="1102513"/>
            <a:chOff x="8178965" y="3174615"/>
            <a:chExt cx="1313520" cy="110251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799E9A-5175-4C6F-A771-410A24CC7B8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45346D-C835-447E-9C6D-2D1B047AE29D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F058CF-3C81-4597-9E26-8684241A731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F42D36-EA4F-4D8D-BA23-AB80C5C10CC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906FAA9-CD20-4748-A828-008367472141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6EE9B9-30A0-4105-8FE3-25727937F9D8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F24FC3-8E8C-4285-A125-5B03F96B6576}"/>
              </a:ext>
            </a:extLst>
          </p:cNvPr>
          <p:cNvGrpSpPr/>
          <p:nvPr/>
        </p:nvGrpSpPr>
        <p:grpSpPr>
          <a:xfrm>
            <a:off x="7432534" y="3939167"/>
            <a:ext cx="1057838" cy="1075707"/>
            <a:chOff x="8434647" y="3174615"/>
            <a:chExt cx="1057838" cy="10757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E1E1D2-6FB0-4085-80D3-E8D29A4D1B1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D8855F7-24B5-4ADE-8ABA-555101877C0D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C496B1-918A-487A-A8BC-940197AD301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BEDF06-F490-458B-8CF7-0914C3DA272B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54A6D0D-39BD-4108-AD6D-B0AE816349D2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B56F61-2712-44E5-97C9-871F6275C31C}"/>
              </a:ext>
            </a:extLst>
          </p:cNvPr>
          <p:cNvGrpSpPr/>
          <p:nvPr/>
        </p:nvGrpSpPr>
        <p:grpSpPr>
          <a:xfrm>
            <a:off x="9455027" y="401366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92772F-F36E-478E-AE24-C3D58F8BC0C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9C5E50-FDF3-45F4-A550-F1356CA9B0F5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F456EC3-3028-443A-A3D9-1FF8600D0065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4F8DA7A-EF43-4054-9D06-89F2139CECB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48263-3284-4EE0-AE8F-C6568586F101}"/>
              </a:ext>
            </a:extLst>
          </p:cNvPr>
          <p:cNvGrpSpPr/>
          <p:nvPr/>
        </p:nvGrpSpPr>
        <p:grpSpPr>
          <a:xfrm>
            <a:off x="10790073" y="3994020"/>
            <a:ext cx="1065204" cy="1102513"/>
            <a:chOff x="8178965" y="3174615"/>
            <a:chExt cx="1065204" cy="110251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CD3E2D-1459-4929-B3D5-0970E97FF71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9AFC07-372C-4A23-8B1D-E7ACA52CBA0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431FF2D-8F7E-4179-A3B6-6591D0B3B401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623D84-FF0F-4CF3-82C6-AEBAEBF3C65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38EF658-67E7-42EC-96DE-82D9CA1DAEE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D2F963C-B994-4DCF-B48D-60BF0FA790D0}"/>
              </a:ext>
            </a:extLst>
          </p:cNvPr>
          <p:cNvGrpSpPr/>
          <p:nvPr/>
        </p:nvGrpSpPr>
        <p:grpSpPr>
          <a:xfrm>
            <a:off x="8059555" y="5142748"/>
            <a:ext cx="809522" cy="798022"/>
            <a:chOff x="8434647" y="3174615"/>
            <a:chExt cx="809522" cy="79802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1792AB2-E91E-401F-9DD7-2EC2B5F0705B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F532227-1085-4A0C-A943-F6A3FEB840A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6E6C37-8C0B-4113-810C-3BF7A9330CA1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C4427F2-579A-4F4D-8026-AAFC55F8186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0563FF-2E65-4926-AEDA-D437416AAAB5}"/>
              </a:ext>
            </a:extLst>
          </p:cNvPr>
          <p:cNvGrpSpPr/>
          <p:nvPr/>
        </p:nvGrpSpPr>
        <p:grpSpPr>
          <a:xfrm>
            <a:off x="10204290" y="5173176"/>
            <a:ext cx="809522" cy="798022"/>
            <a:chOff x="8434647" y="3174615"/>
            <a:chExt cx="809522" cy="7980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A3A2CC6-036C-49BA-BED3-7238F58D6B7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AAE8BEA-B389-4DD8-940E-E5FDF7D5799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06081FA-29F9-4BB6-B1E9-5B41216B874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9D9A1D9-FB88-419A-B39F-E9EA04AF51E7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B8894A5-FE4F-401C-BAAA-3755DBF0A25C}"/>
              </a:ext>
            </a:extLst>
          </p:cNvPr>
          <p:cNvCxnSpPr>
            <a:cxnSpLocks/>
          </p:cNvCxnSpPr>
          <p:nvPr/>
        </p:nvCxnSpPr>
        <p:spPr>
          <a:xfrm flipH="1">
            <a:off x="7502045" y="436852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1F48BF6-7AE9-4E1B-A817-A9A15D3DD06E}"/>
              </a:ext>
            </a:extLst>
          </p:cNvPr>
          <p:cNvCxnSpPr>
            <a:cxnSpLocks/>
          </p:cNvCxnSpPr>
          <p:nvPr/>
        </p:nvCxnSpPr>
        <p:spPr>
          <a:xfrm flipH="1">
            <a:off x="8843949" y="32033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1A88862-656C-48CC-98AE-C6EDB79F9366}"/>
              </a:ext>
            </a:extLst>
          </p:cNvPr>
          <p:cNvCxnSpPr>
            <a:cxnSpLocks/>
          </p:cNvCxnSpPr>
          <p:nvPr/>
        </p:nvCxnSpPr>
        <p:spPr>
          <a:xfrm flipH="1">
            <a:off x="9518579" y="44451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5AC56DF-E991-4346-B244-29F249C3DBC3}"/>
              </a:ext>
            </a:extLst>
          </p:cNvPr>
          <p:cNvCxnSpPr>
            <a:cxnSpLocks/>
          </p:cNvCxnSpPr>
          <p:nvPr/>
        </p:nvCxnSpPr>
        <p:spPr>
          <a:xfrm flipH="1">
            <a:off x="9935379" y="444577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3E801B1-AADD-4EFD-86C7-78E05BCD3914}"/>
              </a:ext>
            </a:extLst>
          </p:cNvPr>
          <p:cNvCxnSpPr>
            <a:cxnSpLocks/>
          </p:cNvCxnSpPr>
          <p:nvPr/>
        </p:nvCxnSpPr>
        <p:spPr>
          <a:xfrm flipH="1">
            <a:off x="8123080" y="557839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63472D8-C36D-4347-998B-32FDEBB0D7C8}"/>
              </a:ext>
            </a:extLst>
          </p:cNvPr>
          <p:cNvCxnSpPr>
            <a:cxnSpLocks/>
          </p:cNvCxnSpPr>
          <p:nvPr/>
        </p:nvCxnSpPr>
        <p:spPr>
          <a:xfrm flipH="1">
            <a:off x="8527633" y="557218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313E6A9-30DD-4FFD-A477-385C0294132C}"/>
              </a:ext>
            </a:extLst>
          </p:cNvPr>
          <p:cNvCxnSpPr>
            <a:cxnSpLocks/>
          </p:cNvCxnSpPr>
          <p:nvPr/>
        </p:nvCxnSpPr>
        <p:spPr>
          <a:xfrm flipH="1">
            <a:off x="10252500" y="561559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011E607-0390-44BB-A2F1-F7D3ACB2C488}"/>
              </a:ext>
            </a:extLst>
          </p:cNvPr>
          <p:cNvCxnSpPr>
            <a:cxnSpLocks/>
          </p:cNvCxnSpPr>
          <p:nvPr/>
        </p:nvCxnSpPr>
        <p:spPr>
          <a:xfrm flipH="1">
            <a:off x="10670369" y="561559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32C3474-2152-4065-9382-6411AE76DA7E}"/>
              </a:ext>
            </a:extLst>
          </p:cNvPr>
          <p:cNvCxnSpPr>
            <a:cxnSpLocks/>
          </p:cNvCxnSpPr>
          <p:nvPr/>
        </p:nvCxnSpPr>
        <p:spPr>
          <a:xfrm flipH="1">
            <a:off x="11506331" y="442966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36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D884-0766-439D-AE3C-9271880A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305D-ED84-40C8-AFC7-24C2E978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64" y="1463857"/>
            <a:ext cx="11187258" cy="4845504"/>
          </a:xfrm>
        </p:spPr>
        <p:txBody>
          <a:bodyPr/>
          <a:lstStyle/>
          <a:p>
            <a:r>
              <a:rPr lang="en-US" dirty="0"/>
              <a:t>What is the height of the following trees?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D7CC8-EE13-483A-8B4C-A799AAD8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ACE84-700E-4922-8885-902F1DBC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94197-7233-4C71-A93D-81730E1670D2}"/>
              </a:ext>
            </a:extLst>
          </p:cNvPr>
          <p:cNvGrpSpPr/>
          <p:nvPr/>
        </p:nvGrpSpPr>
        <p:grpSpPr>
          <a:xfrm>
            <a:off x="1072941" y="3204497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FE65FC-D757-41EC-913E-5B5FDFCEDDA1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7900D8-9C62-419B-9FCF-A203734F1C3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6E731A-D8D9-40DB-B4D9-1A1F028B27E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1FFA10-FD14-4B87-95EA-FFCB559670F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93D6FD0-D243-4FC1-8356-A5F015A43528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1D529D7-DD5E-49DA-9BED-3CCA737C3120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32DA81-86D1-4B19-BE8E-8F425753681D}"/>
              </a:ext>
            </a:extLst>
          </p:cNvPr>
          <p:cNvGrpSpPr/>
          <p:nvPr/>
        </p:nvGrpSpPr>
        <p:grpSpPr>
          <a:xfrm>
            <a:off x="620411" y="4390405"/>
            <a:ext cx="809522" cy="798022"/>
            <a:chOff x="8434647" y="3174615"/>
            <a:chExt cx="809522" cy="798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99FD4A-13AF-43D1-B7DE-39DE7DDC1C3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8EE9BE-FA73-4FA5-B440-5B1F7F1DF25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B0281C-8F08-4E08-A451-931AE1859A4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939093-4306-4F38-8A8E-17F9092002D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704B2F-8759-4012-8E68-B3DE124BB12B}"/>
              </a:ext>
            </a:extLst>
          </p:cNvPr>
          <p:cNvGrpSpPr/>
          <p:nvPr/>
        </p:nvGrpSpPr>
        <p:grpSpPr>
          <a:xfrm>
            <a:off x="2416846" y="4421649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323C3A-280F-4514-87E2-0D8DB2E72AA5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358B19-4065-4672-B4E4-A760E8926A78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2240D5-66BD-4A8C-A760-7009056D01F6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D15AEB-4379-4D2A-BD89-01679DA3216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9522E75-09A6-4CF7-85CB-FF085ABA16A6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5C92B0-72AE-440A-877E-761096D8E384}"/>
              </a:ext>
            </a:extLst>
          </p:cNvPr>
          <p:cNvGrpSpPr/>
          <p:nvPr/>
        </p:nvGrpSpPr>
        <p:grpSpPr>
          <a:xfrm>
            <a:off x="3276343" y="5631573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639DD2-A15A-481F-A52D-19C1E9587A48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553D0D-4498-4B9E-8594-59B941A5C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92DC18-3E87-402B-A814-23B7C9ADF0E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3CBBA1-7FCB-4905-9C39-D98461B6955F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555E8B-F494-4BA9-B78C-2193F183E6FF}"/>
              </a:ext>
            </a:extLst>
          </p:cNvPr>
          <p:cNvCxnSpPr>
            <a:cxnSpLocks/>
          </p:cNvCxnSpPr>
          <p:nvPr/>
        </p:nvCxnSpPr>
        <p:spPr>
          <a:xfrm flipH="1">
            <a:off x="675307" y="48483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231A22-57BD-4807-8ABC-691E4E1FE3DC}"/>
              </a:ext>
            </a:extLst>
          </p:cNvPr>
          <p:cNvCxnSpPr>
            <a:cxnSpLocks/>
          </p:cNvCxnSpPr>
          <p:nvPr/>
        </p:nvCxnSpPr>
        <p:spPr>
          <a:xfrm flipH="1">
            <a:off x="1079860" y="48147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D19F50-02BF-4643-8AA2-BD9E44063E0B}"/>
              </a:ext>
            </a:extLst>
          </p:cNvPr>
          <p:cNvCxnSpPr>
            <a:cxnSpLocks/>
          </p:cNvCxnSpPr>
          <p:nvPr/>
        </p:nvCxnSpPr>
        <p:spPr>
          <a:xfrm flipH="1">
            <a:off x="3331448" y="606722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798CB3-51BF-4539-B241-66E1AE24309B}"/>
              </a:ext>
            </a:extLst>
          </p:cNvPr>
          <p:cNvCxnSpPr>
            <a:cxnSpLocks/>
          </p:cNvCxnSpPr>
          <p:nvPr/>
        </p:nvCxnSpPr>
        <p:spPr>
          <a:xfrm flipH="1">
            <a:off x="3760471" y="606722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52526D-F9FF-454F-86F3-1F38AEEFA044}"/>
              </a:ext>
            </a:extLst>
          </p:cNvPr>
          <p:cNvCxnSpPr>
            <a:cxnSpLocks/>
          </p:cNvCxnSpPr>
          <p:nvPr/>
        </p:nvCxnSpPr>
        <p:spPr>
          <a:xfrm flipH="1">
            <a:off x="2471742" y="48790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A54900-8C0A-42AF-8CD7-84903C63CECA}"/>
              </a:ext>
            </a:extLst>
          </p:cNvPr>
          <p:cNvGrpSpPr/>
          <p:nvPr/>
        </p:nvGrpSpPr>
        <p:grpSpPr>
          <a:xfrm>
            <a:off x="5837176" y="3219392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A9A6C5-D000-4468-8859-F0D477E186F1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2AE57F-BD4E-4A95-A11D-3423FC3258F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AD41CD7-90C3-492C-B87D-00148F0F483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86381B-14DE-49DE-AFC5-568ED5AC0A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61FA80-21B7-4CFC-A334-88BBFE876C16}"/>
              </a:ext>
            </a:extLst>
          </p:cNvPr>
          <p:cNvCxnSpPr>
            <a:cxnSpLocks/>
          </p:cNvCxnSpPr>
          <p:nvPr/>
        </p:nvCxnSpPr>
        <p:spPr>
          <a:xfrm flipH="1">
            <a:off x="5892281" y="36550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E473CAE-A46E-47F7-82CC-5DCF09F0D76A}"/>
              </a:ext>
            </a:extLst>
          </p:cNvPr>
          <p:cNvCxnSpPr>
            <a:cxnSpLocks/>
          </p:cNvCxnSpPr>
          <p:nvPr/>
        </p:nvCxnSpPr>
        <p:spPr>
          <a:xfrm flipH="1">
            <a:off x="6321304" y="36550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AF5F0E4-45AF-4415-8DC4-87A422CB4974}"/>
              </a:ext>
            </a:extLst>
          </p:cNvPr>
          <p:cNvSpPr txBox="1"/>
          <p:nvPr/>
        </p:nvSpPr>
        <p:spPr>
          <a:xfrm>
            <a:off x="1134516" y="250786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overallRoot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4AAAA3-85CD-4FA4-BC7C-56A94C3C685A}"/>
              </a:ext>
            </a:extLst>
          </p:cNvPr>
          <p:cNvSpPr txBox="1"/>
          <p:nvPr/>
        </p:nvSpPr>
        <p:spPr>
          <a:xfrm>
            <a:off x="5573116" y="246880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overallRoot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322ED1-35C3-48D6-A17C-721B6309B86C}"/>
              </a:ext>
            </a:extLst>
          </p:cNvPr>
          <p:cNvSpPr txBox="1"/>
          <p:nvPr/>
        </p:nvSpPr>
        <p:spPr>
          <a:xfrm>
            <a:off x="9624091" y="246880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overallRoot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88DE87-7A6A-4387-921E-3F462FBB8280}"/>
              </a:ext>
            </a:extLst>
          </p:cNvPr>
          <p:cNvSpPr txBox="1"/>
          <p:nvPr/>
        </p:nvSpPr>
        <p:spPr>
          <a:xfrm>
            <a:off x="9924655" y="320136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13571D-CB0A-4103-9587-9EA29F3A1DCA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733384" y="2843901"/>
            <a:ext cx="3236" cy="36059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0EAE8F7-BC05-4D66-ADE3-FDF3C5D9C3C5}"/>
              </a:ext>
            </a:extLst>
          </p:cNvPr>
          <p:cNvCxnSpPr>
            <a:cxnSpLocks/>
          </p:cNvCxnSpPr>
          <p:nvPr/>
        </p:nvCxnSpPr>
        <p:spPr>
          <a:xfrm flipH="1">
            <a:off x="6241729" y="2806662"/>
            <a:ext cx="3236" cy="36059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5D85D36-992E-47EE-BEB0-C461C2A27AAA}"/>
              </a:ext>
            </a:extLst>
          </p:cNvPr>
          <p:cNvCxnSpPr>
            <a:cxnSpLocks/>
          </p:cNvCxnSpPr>
          <p:nvPr/>
        </p:nvCxnSpPr>
        <p:spPr>
          <a:xfrm flipH="1">
            <a:off x="10268200" y="2794120"/>
            <a:ext cx="3236" cy="36059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0E4B7C2-A5DE-4F86-B660-A3AF46E9F041}"/>
              </a:ext>
            </a:extLst>
          </p:cNvPr>
          <p:cNvSpPr txBox="1"/>
          <p:nvPr/>
        </p:nvSpPr>
        <p:spPr>
          <a:xfrm>
            <a:off x="1261645" y="598248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88E6D6-8BAE-4FE7-A46C-8C4421677DBE}"/>
              </a:ext>
            </a:extLst>
          </p:cNvPr>
          <p:cNvSpPr txBox="1"/>
          <p:nvPr/>
        </p:nvSpPr>
        <p:spPr>
          <a:xfrm>
            <a:off x="5647081" y="598248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06C83B-D06E-465A-90B8-0806CECE401C}"/>
              </a:ext>
            </a:extLst>
          </p:cNvPr>
          <p:cNvSpPr txBox="1"/>
          <p:nvPr/>
        </p:nvSpPr>
        <p:spPr>
          <a:xfrm>
            <a:off x="9351573" y="598667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-1 or NA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71DE35-0EF3-E14B-863F-D20C3D3BA1CC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1547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664E-8995-4320-A9C6-A2D74CA7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30029-19A0-4E5A-9321-C60F6E6B8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>
                <a:solidFill>
                  <a:srgbClr val="4C3282"/>
                </a:solidFill>
              </a:rPr>
              <a:t>traversal</a:t>
            </a:r>
            <a:r>
              <a:rPr lang="en-US" altLang="en-US" dirty="0"/>
              <a:t>: An examination of the elements of a tree.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A pattern used in many tree algorithms and methods</a:t>
            </a:r>
          </a:p>
          <a:p>
            <a:pPr marL="623888" lvl="1" indent="-2778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/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Common orderings for traversals: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pre-order</a:t>
            </a:r>
            <a:r>
              <a:rPr lang="en-US" altLang="en-US" dirty="0"/>
              <a:t>:	process root node, then its left/right subtrees</a:t>
            </a:r>
          </a:p>
          <a:p>
            <a:pPr marL="806768" lvl="2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17 41 29 6 9 81 40</a:t>
            </a:r>
            <a:endParaRPr lang="en-US" altLang="en-US" dirty="0"/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in-order</a:t>
            </a:r>
            <a:r>
              <a:rPr lang="en-US" altLang="en-US" dirty="0"/>
              <a:t>:	process left subtree, then root node, then right</a:t>
            </a:r>
          </a:p>
          <a:p>
            <a:pPr marL="806768" lvl="2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29 41 6 17 81 9 40</a:t>
            </a:r>
            <a:endParaRPr lang="en-US" altLang="en-US" dirty="0"/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post-order</a:t>
            </a:r>
            <a:r>
              <a:rPr lang="en-US" altLang="en-US" dirty="0"/>
              <a:t>:	process left/right subtrees, then root node</a:t>
            </a:r>
          </a:p>
          <a:p>
            <a:pPr marL="806768" lvl="2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29 6 41 81 40 9 17</a:t>
            </a:r>
          </a:p>
          <a:p>
            <a:pPr marL="172339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Traversal Trick: Sailboat method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Trace a path around the tree.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As you pass a node on the</a:t>
            </a:r>
            <a:br>
              <a:rPr lang="en-US" altLang="en-US" dirty="0"/>
            </a:br>
            <a:r>
              <a:rPr lang="en-US" altLang="en-US" dirty="0"/>
              <a:t>proper side, process it.</a:t>
            </a:r>
            <a:endParaRPr lang="en-US" altLang="en-US" sz="800" dirty="0"/>
          </a:p>
          <a:p>
            <a:pPr marL="912813" lvl="2" indent="-174625">
              <a:buFont typeface="Tahoma" panose="020B060403050404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pre-order: left side</a:t>
            </a:r>
          </a:p>
          <a:p>
            <a:pPr marL="912813" lvl="2" indent="-174625">
              <a:buFont typeface="Tahoma" panose="020B060403050404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in-order: bottom</a:t>
            </a:r>
          </a:p>
          <a:p>
            <a:pPr marL="912813" lvl="2" indent="-174625">
              <a:buFont typeface="Tahoma" panose="020B060403050404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post-order: right side</a:t>
            </a:r>
          </a:p>
          <a:p>
            <a:pPr marL="172339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/>
          </a:p>
          <a:p>
            <a:pPr marL="346075" lvl="1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C3D63-78E5-4FE9-ADAC-61068A9D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E4326-D292-4837-882A-B117A9D5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529BC5B3-2EBB-43F0-A0A1-0C265EF2BC11}"/>
              </a:ext>
            </a:extLst>
          </p:cNvPr>
          <p:cNvGrpSpPr>
            <a:grpSpLocks/>
          </p:cNvGrpSpPr>
          <p:nvPr/>
        </p:nvGrpSpPr>
        <p:grpSpPr bwMode="auto">
          <a:xfrm>
            <a:off x="7892018" y="2516094"/>
            <a:ext cx="3198813" cy="2986088"/>
            <a:chOff x="1872" y="768"/>
            <a:chExt cx="2015" cy="1881"/>
          </a:xfrm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03A63861-C1AD-4433-BC40-4D488E9AE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2317"/>
              <a:ext cx="322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40</a:t>
              </a: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DE179E23-EA76-48BF-A7C5-564CA7B48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2317"/>
              <a:ext cx="323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81</a:t>
              </a: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8FCA4DFF-CCD0-4205-B289-67A503AAA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1716"/>
              <a:ext cx="323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9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030C612F-3E38-4C21-B8CC-AB3AF21A4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" y="1716"/>
              <a:ext cx="324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41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28CE4014-C2E3-431D-90FD-51F0B2B71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1182"/>
              <a:ext cx="322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 dirty="0">
                  <a:solidFill>
                    <a:srgbClr val="000000"/>
                  </a:solidFill>
                  <a:latin typeface="Tahoma" charset="0"/>
                  <a:ea typeface="+mn-ea"/>
                </a:rPr>
                <a:t>17</a:t>
              </a:r>
            </a:p>
          </p:txBody>
        </p:sp>
        <p:cxnSp>
          <p:nvCxnSpPr>
            <p:cNvPr id="12" name="AutoShape 9">
              <a:extLst>
                <a:ext uri="{FF2B5EF4-FFF2-40B4-BE49-F238E27FC236}">
                  <a16:creationId xmlns:a16="http://schemas.microsoft.com/office/drawing/2014/main" id="{2D518CAA-C1E2-4F85-B197-19673EA8572E}"/>
                </a:ext>
              </a:extLst>
            </p:cNvPr>
            <p:cNvCxnSpPr>
              <a:cxnSpLocks noChangeShapeType="1"/>
              <a:stCxn id="11" idx="3"/>
              <a:endCxn id="10" idx="0"/>
            </p:cNvCxnSpPr>
            <p:nvPr/>
          </p:nvCxnSpPr>
          <p:spPr bwMode="auto">
            <a:xfrm flipH="1">
              <a:off x="2292" y="1484"/>
              <a:ext cx="467" cy="21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0">
              <a:extLst>
                <a:ext uri="{FF2B5EF4-FFF2-40B4-BE49-F238E27FC236}">
                  <a16:creationId xmlns:a16="http://schemas.microsoft.com/office/drawing/2014/main" id="{DFF480F0-63B4-4DE8-9C43-7FCDB5A723A1}"/>
                </a:ext>
              </a:extLst>
            </p:cNvPr>
            <p:cNvCxnSpPr>
              <a:cxnSpLocks noChangeShapeType="1"/>
              <a:stCxn id="11" idx="5"/>
              <a:endCxn id="9" idx="0"/>
            </p:cNvCxnSpPr>
            <p:nvPr/>
          </p:nvCxnSpPr>
          <p:spPr bwMode="auto">
            <a:xfrm>
              <a:off x="2987" y="1466"/>
              <a:ext cx="468" cy="25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1">
              <a:extLst>
                <a:ext uri="{FF2B5EF4-FFF2-40B4-BE49-F238E27FC236}">
                  <a16:creationId xmlns:a16="http://schemas.microsoft.com/office/drawing/2014/main" id="{E1748DAC-9F6E-4A2B-893E-A52736C8B08A}"/>
                </a:ext>
              </a:extLst>
            </p:cNvPr>
            <p:cNvCxnSpPr>
              <a:cxnSpLocks noChangeShapeType="1"/>
              <a:stCxn id="9" idx="3"/>
              <a:endCxn id="8" idx="0"/>
            </p:cNvCxnSpPr>
            <p:nvPr/>
          </p:nvCxnSpPr>
          <p:spPr bwMode="auto">
            <a:xfrm flipH="1">
              <a:off x="3192" y="2000"/>
              <a:ext cx="147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2">
              <a:extLst>
                <a:ext uri="{FF2B5EF4-FFF2-40B4-BE49-F238E27FC236}">
                  <a16:creationId xmlns:a16="http://schemas.microsoft.com/office/drawing/2014/main" id="{E35F8B0F-5F17-4FD0-AE39-1A9E0F38E6E5}"/>
                </a:ext>
              </a:extLst>
            </p:cNvPr>
            <p:cNvCxnSpPr>
              <a:cxnSpLocks noChangeShapeType="1"/>
              <a:stCxn id="9" idx="5"/>
              <a:endCxn id="7" idx="0"/>
            </p:cNvCxnSpPr>
            <p:nvPr/>
          </p:nvCxnSpPr>
          <p:spPr bwMode="auto">
            <a:xfrm>
              <a:off x="3569" y="2000"/>
              <a:ext cx="158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32D34DB5-79F6-4CF9-B36A-31F8E51FE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317"/>
              <a:ext cx="324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6</a:t>
              </a: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721D34D0-A83D-4BBB-B74E-129FFAFAD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17"/>
              <a:ext cx="323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29</a:t>
              </a:r>
            </a:p>
          </p:txBody>
        </p:sp>
        <p:cxnSp>
          <p:nvCxnSpPr>
            <p:cNvPr id="18" name="AutoShape 15">
              <a:extLst>
                <a:ext uri="{FF2B5EF4-FFF2-40B4-BE49-F238E27FC236}">
                  <a16:creationId xmlns:a16="http://schemas.microsoft.com/office/drawing/2014/main" id="{BD38F0A4-EDE9-4AEB-9280-C90A4A4ED67E}"/>
                </a:ext>
              </a:extLst>
            </p:cNvPr>
            <p:cNvCxnSpPr>
              <a:cxnSpLocks noChangeShapeType="1"/>
              <a:stCxn id="10" idx="3"/>
              <a:endCxn id="17" idx="0"/>
            </p:cNvCxnSpPr>
            <p:nvPr/>
          </p:nvCxnSpPr>
          <p:spPr bwMode="auto">
            <a:xfrm flipH="1">
              <a:off x="2033" y="2000"/>
              <a:ext cx="144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28B21A21-899D-4543-934B-177087F9ADC9}"/>
                </a:ext>
              </a:extLst>
            </p:cNvPr>
            <p:cNvCxnSpPr>
              <a:cxnSpLocks noChangeShapeType="1"/>
              <a:stCxn id="10" idx="5"/>
              <a:endCxn id="16" idx="0"/>
            </p:cNvCxnSpPr>
            <p:nvPr/>
          </p:nvCxnSpPr>
          <p:spPr bwMode="auto">
            <a:xfrm>
              <a:off x="2407" y="2000"/>
              <a:ext cx="161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0A9DA42F-B301-4A28-A515-E86B7BAB2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9" y="768"/>
              <a:ext cx="90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dirty="0" err="1">
                  <a:solidFill>
                    <a:srgbClr val="000000"/>
                  </a:solidFill>
                  <a:latin typeface="Tahoma" panose="020B0604030504040204" pitchFamily="34" charset="0"/>
                  <a:ea typeface="DejaVu Sans"/>
                  <a:cs typeface="DejaVu Sans"/>
                </a:rPr>
                <a:t>overallRoot</a:t>
              </a:r>
              <a:endParaRPr lang="en-US" altLang="en-US" sz="2000" dirty="0">
                <a:solidFill>
                  <a:srgbClr val="000000"/>
                </a:solidFill>
                <a:latin typeface="Tahoma" panose="020B0604030504040204" pitchFamily="34" charset="0"/>
                <a:ea typeface="DejaVu Sans"/>
                <a:cs typeface="DejaVu Sans"/>
              </a:endParaRPr>
            </a:p>
          </p:txBody>
        </p:sp>
        <p:cxnSp>
          <p:nvCxnSpPr>
            <p:cNvPr id="21" name="AutoShape 18">
              <a:extLst>
                <a:ext uri="{FF2B5EF4-FFF2-40B4-BE49-F238E27FC236}">
                  <a16:creationId xmlns:a16="http://schemas.microsoft.com/office/drawing/2014/main" id="{0DCB10C5-2094-48FE-9584-A8940938DAB5}"/>
                </a:ext>
              </a:extLst>
            </p:cNvPr>
            <p:cNvCxnSpPr>
              <a:cxnSpLocks noChangeShapeType="1"/>
              <a:stCxn id="20" idx="2"/>
              <a:endCxn id="11" idx="0"/>
            </p:cNvCxnSpPr>
            <p:nvPr/>
          </p:nvCxnSpPr>
          <p:spPr bwMode="auto">
            <a:xfrm>
              <a:off x="2873" y="1019"/>
              <a:ext cx="1" cy="16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65167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1163</TotalTime>
  <Words>2101</Words>
  <Application>Microsoft Macintosh PowerPoint</Application>
  <PresentationFormat>Widescreen</PresentationFormat>
  <Paragraphs>755</Paragraphs>
  <Slides>35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Calibri</vt:lpstr>
      <vt:lpstr>Cambria Math</vt:lpstr>
      <vt:lpstr>Courier New</vt:lpstr>
      <vt:lpstr>Segoe UI</vt:lpstr>
      <vt:lpstr>Segoe UI </vt:lpstr>
      <vt:lpstr>Segoe UI Historic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Lecture 9: Intro to Trees</vt:lpstr>
      <vt:lpstr>Warm Up</vt:lpstr>
      <vt:lpstr>Warm Up Continued</vt:lpstr>
      <vt:lpstr>Warm Up Continued</vt:lpstr>
      <vt:lpstr>Trees</vt:lpstr>
      <vt:lpstr>Storing Sorted Items in an Array</vt:lpstr>
      <vt:lpstr>Review: Trees!</vt:lpstr>
      <vt:lpstr>Tree Height</vt:lpstr>
      <vt:lpstr>Traversals</vt:lpstr>
      <vt:lpstr>Binary Search Trees</vt:lpstr>
      <vt:lpstr>Implement Dictionary</vt:lpstr>
      <vt:lpstr>Height in terms of Nodes</vt:lpstr>
      <vt:lpstr>Unbalanced Trees</vt:lpstr>
      <vt:lpstr>Measuring Balance</vt:lpstr>
      <vt:lpstr>Meet AVL Trees</vt:lpstr>
      <vt:lpstr>Is this a valid AVL tree?</vt:lpstr>
      <vt:lpstr>Is this a valid AVL tree?</vt:lpstr>
      <vt:lpstr>Is this a valid AVL tree?</vt:lpstr>
      <vt:lpstr>Implementing an AVL tree dictionary</vt:lpstr>
      <vt:lpstr>PowerPoint Presentation</vt:lpstr>
      <vt:lpstr>Warm Up</vt:lpstr>
      <vt:lpstr>Meet AVL Trees</vt:lpstr>
      <vt:lpstr>Measuring Balance</vt:lpstr>
      <vt:lpstr>Is this a valid AVL tree?</vt:lpstr>
      <vt:lpstr>Is this a valid AVL tree?</vt:lpstr>
      <vt:lpstr>Is this a valid AVL tree?</vt:lpstr>
      <vt:lpstr>Implementing an AVL tree dictionary</vt:lpstr>
      <vt:lpstr>Rotations!</vt:lpstr>
      <vt:lpstr>Rotate Left</vt:lpstr>
      <vt:lpstr>Rotate Right</vt:lpstr>
      <vt:lpstr>Rotate Right</vt:lpstr>
      <vt:lpstr>So much can go wrong</vt:lpstr>
      <vt:lpstr>Two AVL Cases</vt:lpstr>
      <vt:lpstr>Double Rotations 1</vt:lpstr>
      <vt:lpstr>Double Rotations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76</cp:revision>
  <dcterms:created xsi:type="dcterms:W3CDTF">2018-03-22T00:41:11Z</dcterms:created>
  <dcterms:modified xsi:type="dcterms:W3CDTF">2019-04-22T19:23:31Z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