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45" r:id="rId3"/>
    <p:sldId id="349" r:id="rId4"/>
    <p:sldId id="338" r:id="rId5"/>
    <p:sldId id="339" r:id="rId6"/>
    <p:sldId id="309" r:id="rId7"/>
    <p:sldId id="348" r:id="rId8"/>
    <p:sldId id="311" r:id="rId9"/>
    <p:sldId id="312" r:id="rId10"/>
    <p:sldId id="316" r:id="rId11"/>
    <p:sldId id="344" r:id="rId12"/>
    <p:sldId id="313" r:id="rId13"/>
    <p:sldId id="314" r:id="rId14"/>
    <p:sldId id="315" r:id="rId15"/>
    <p:sldId id="346" r:id="rId16"/>
    <p:sldId id="258" r:id="rId17"/>
    <p:sldId id="259" r:id="rId18"/>
    <p:sldId id="260" r:id="rId19"/>
    <p:sldId id="261" r:id="rId20"/>
    <p:sldId id="262" r:id="rId21"/>
    <p:sldId id="264" r:id="rId22"/>
    <p:sldId id="265" r:id="rId23"/>
    <p:sldId id="266" r:id="rId24"/>
    <p:sldId id="267" r:id="rId25"/>
    <p:sldId id="269" r:id="rId26"/>
    <p:sldId id="270" r:id="rId27"/>
    <p:sldId id="271" r:id="rId28"/>
    <p:sldId id="272" r:id="rId29"/>
    <p:sldId id="273" r:id="rId30"/>
    <p:sldId id="3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7" autoAdjust="0"/>
    <p:restoredTop sz="94660"/>
  </p:normalViewPr>
  <p:slideViewPr>
    <p:cSldViewPr snapToGrid="0">
      <p:cViewPr varScale="1">
        <p:scale>
          <a:sx n="93" d="100"/>
          <a:sy n="93" d="100"/>
        </p:scale>
        <p:origin x="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4-09T14:25:54.94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0,'0'0,"0"0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27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8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0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94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087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15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8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6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67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2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77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02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93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8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5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6.png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40.png"/><Relationship Id="rId3" Type="http://schemas.openxmlformats.org/officeDocument/2006/relationships/image" Target="../media/image310.png"/><Relationship Id="rId21" Type="http://schemas.openxmlformats.org/officeDocument/2006/relationships/image" Target="../media/image43.png"/><Relationship Id="rId12" Type="http://schemas.openxmlformats.org/officeDocument/2006/relationships/image" Target="NULL"/><Relationship Id="rId17" Type="http://schemas.openxmlformats.org/officeDocument/2006/relationships/image" Target="../media/image39.png"/><Relationship Id="rId2" Type="http://schemas.openxmlformats.org/officeDocument/2006/relationships/image" Target="../media/image300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10" Type="http://schemas.openxmlformats.org/officeDocument/2006/relationships/image" Target="../media/image34.png"/><Relationship Id="rId19" Type="http://schemas.openxmlformats.org/officeDocument/2006/relationships/image" Target="../media/image41.png"/><Relationship Id="rId4" Type="http://schemas.openxmlformats.org/officeDocument/2006/relationships/image" Target="../media/image320.png"/><Relationship Id="rId9" Type="http://schemas.openxmlformats.org/officeDocument/2006/relationships/image" Target="NULL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NULL"/><Relationship Id="rId26" Type="http://schemas.openxmlformats.org/officeDocument/2006/relationships/image" Target="NULL"/><Relationship Id="rId21" Type="http://schemas.openxmlformats.org/officeDocument/2006/relationships/image" Target="NULL"/><Relationship Id="rId34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5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image" Target="../media/image48.png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29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24" Type="http://schemas.openxmlformats.org/officeDocument/2006/relationships/image" Target="NULL"/><Relationship Id="rId32" Type="http://schemas.openxmlformats.org/officeDocument/2006/relationships/image" Target="NULL"/><Relationship Id="rId37" Type="http://schemas.openxmlformats.org/officeDocument/2006/relationships/image" Target="../media/image47.png"/><Relationship Id="rId5" Type="http://schemas.openxmlformats.org/officeDocument/2006/relationships/image" Target="NUL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image" Target="NULL"/><Relationship Id="rId36" Type="http://schemas.openxmlformats.org/officeDocument/2006/relationships/image" Target="../media/image46.png"/><Relationship Id="rId10" Type="http://schemas.openxmlformats.org/officeDocument/2006/relationships/image" Target="NULL"/><Relationship Id="rId19" Type="http://schemas.openxmlformats.org/officeDocument/2006/relationships/image" Target="NULL"/><Relationship Id="rId31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Relationship Id="rId27" Type="http://schemas.openxmlformats.org/officeDocument/2006/relationships/image" Target="NULL"/><Relationship Id="rId30" Type="http://schemas.openxmlformats.org/officeDocument/2006/relationships/image" Target="NULL"/><Relationship Id="rId35" Type="http://schemas.openxmlformats.org/officeDocument/2006/relationships/image" Target="../media/image45.png"/><Relationship Id="rId8" Type="http://schemas.openxmlformats.org/officeDocument/2006/relationships/image" Target="NULL"/><Relationship Id="rId3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0.png"/><Relationship Id="rId4" Type="http://schemas.openxmlformats.org/officeDocument/2006/relationships/image" Target="NUL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hyperlink" Target="https://web.stanford.edu/class/archive/cs/cs161/cs161.1168/lecture3.pdf" TargetMode="External"/><Relationship Id="rId3" Type="http://schemas.openxmlformats.org/officeDocument/2006/relationships/image" Target="NULL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NUL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8: Tree Method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SP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851AA-4334-4A5B-9E64-1CD837A5B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on Master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3E513-9EE4-4B44-BB8B-C2D4A9EBD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88" y="1463857"/>
            <a:ext cx="6962409" cy="4845504"/>
          </a:xfrm>
        </p:spPr>
        <p:txBody>
          <a:bodyPr>
            <a:normAutofit/>
          </a:bodyPr>
          <a:lstStyle/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conquers work more quickly than it divides work</a:t>
            </a:r>
          </a:p>
          <a:p>
            <a:pPr lvl="1"/>
            <a:r>
              <a:rPr lang="en-US" dirty="0"/>
              <a:t>Most work happens near “top” of tree</a:t>
            </a:r>
          </a:p>
          <a:p>
            <a:pPr lvl="1"/>
            <a:r>
              <a:rPr lang="en-US" dirty="0"/>
              <a:t>Non recursive work in recursive case dominates growth, n</a:t>
            </a:r>
            <a:r>
              <a:rPr lang="en-US" baseline="30000" dirty="0"/>
              <a:t>c</a:t>
            </a:r>
            <a:r>
              <a:rPr lang="en-US" dirty="0"/>
              <a:t> term</a:t>
            </a:r>
          </a:p>
          <a:p>
            <a:pPr marL="128016" lvl="1" indent="0">
              <a:buNone/>
            </a:pPr>
            <a:endParaRPr lang="en-US" dirty="0"/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The		 case </a:t>
            </a:r>
          </a:p>
          <a:p>
            <a:pPr lvl="1"/>
            <a:r>
              <a:rPr lang="en-US" dirty="0"/>
              <a:t>Work is equally distributed across call stack (throughout the “tree”)</a:t>
            </a:r>
          </a:p>
          <a:p>
            <a:pPr lvl="1"/>
            <a:r>
              <a:rPr lang="en-US" dirty="0"/>
              <a:t>Overall work is approximately work at top level x height</a:t>
            </a:r>
          </a:p>
          <a:p>
            <a:pPr lvl="1"/>
            <a:endParaRPr lang="en-US" dirty="0"/>
          </a:p>
          <a:p>
            <a:r>
              <a:rPr lang="en-US" dirty="0"/>
              <a:t>The		 case </a:t>
            </a:r>
          </a:p>
          <a:p>
            <a:pPr lvl="1"/>
            <a:r>
              <a:rPr lang="en-US" dirty="0"/>
              <a:t>Recursive case divides work faster than it conquers work</a:t>
            </a:r>
          </a:p>
          <a:p>
            <a:pPr lvl="1"/>
            <a:r>
              <a:rPr lang="en-US" dirty="0"/>
              <a:t>Most work happens near “bottom” of tree</a:t>
            </a:r>
          </a:p>
          <a:p>
            <a:pPr lvl="1"/>
            <a:r>
              <a:rPr lang="en-US" dirty="0"/>
              <a:t>Leaf work dominates branch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407EB-E7A5-4529-9024-65F52F5B1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8F85EE-E3EC-403A-A16F-5B5E516E8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D63F942-EF1A-4302-B040-DAD16081742E}"/>
              </a:ext>
            </a:extLst>
          </p:cNvPr>
          <p:cNvGrpSpPr/>
          <p:nvPr/>
        </p:nvGrpSpPr>
        <p:grpSpPr>
          <a:xfrm>
            <a:off x="575239" y="1463857"/>
            <a:ext cx="4279833" cy="2513216"/>
            <a:chOff x="966126" y="4081508"/>
            <a:chExt cx="4279833" cy="25132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F2FC68-D410-4E09-BFDB-F4CEEFF88FAF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AF9843-3B6A-4DD1-9FB2-125D9B038CFC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F673CBE3-F332-4D25-BC52-0A51453E31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284164F-6FAB-4486-ABC5-2E313D65BD95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5FCFB02-82EC-4C1A-A4B3-A9C85C749D2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4C3282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886B4478-DAD5-4082-A343-F1E0098332C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22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6" name="Left Brace 25">
                  <a:extLst>
                    <a:ext uri="{FF2B5EF4-FFF2-40B4-BE49-F238E27FC236}">
                      <a16:creationId xmlns:a16="http://schemas.microsoft.com/office/drawing/2014/main" id="{2FA2D5CC-025A-40F0-B117-5EA0272913FF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4C3282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E2B3961B-E5F5-4775-8625-631447F5E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7051" r="-1282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C7E46321-8A39-4C97-821F-073107289A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4F85B76-40E8-4C82-8999-2AA8E1C4E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4C328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F7BEF45A-BC9D-423B-8801-8405CD9880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90" b="-21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342942-ED4B-42D1-8DC4-5183F895CD31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7FAD690-00ED-4902-9B8A-9E7AD1CA99EA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E9B9B0DB-F5C5-4A99-ADDD-91C3E38B86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465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4C328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946A3A5-9178-4FF9-8184-F4F1D2E3D3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33AFD11-4259-4941-B0EA-BC0870FA2FA1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If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D1C59A-AE88-4DDD-B3FF-CBA518B83AAC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22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49A620A-FD64-4F4E-B3EF-30A0D956212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22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B85724E-4E3C-4FC3-8DD4-10A06EC9B5D6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229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4C3282"/>
                    </a:solidFill>
                  </a:rPr>
                  <a:t>then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784BB6B-4F10-472E-AC2D-14F2C3277C86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6391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Given a recurrence of the form: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/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2A5BEE-C3A2-41E6-93DD-DF7EC0DA9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1489609"/>
                <a:ext cx="1193532" cy="307777"/>
              </a:xfrm>
              <a:prstGeom prst="rect">
                <a:avLst/>
              </a:prstGeom>
              <a:blipFill>
                <a:blip r:embed="rId11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/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D43AA14-CFFD-4DCA-B774-4EC52A3C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3262033"/>
                <a:ext cx="1193532" cy="307777"/>
              </a:xfrm>
              <a:prstGeom prst="rect">
                <a:avLst/>
              </a:prstGeom>
              <a:blipFill>
                <a:blip r:embed="rId12"/>
                <a:stretch>
                  <a:fillRect l="-6122" r="-1020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/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A5AF5F8-C127-4BB0-B92B-DF4791DEC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561" y="4693487"/>
                <a:ext cx="1193532" cy="307777"/>
              </a:xfrm>
              <a:prstGeom prst="rect">
                <a:avLst/>
              </a:prstGeom>
              <a:blipFill>
                <a:blip r:embed="rId13"/>
                <a:stretch>
                  <a:fillRect l="-6122" r="-1020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/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2D9176F-6F91-48C2-BEBC-9437676B4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52812"/>
                <a:ext cx="2426113" cy="312650"/>
              </a:xfrm>
              <a:prstGeom prst="rect">
                <a:avLst/>
              </a:prstGeom>
              <a:blipFill>
                <a:blip r:embed="rId14"/>
                <a:stretch>
                  <a:fillRect l="-2764" t="-3922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/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h𝑒𝑖𝑔h𝑡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B67AAFA-7FD3-45B3-9CA0-9DBA7B65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441940"/>
                <a:ext cx="1688667" cy="276999"/>
              </a:xfrm>
              <a:prstGeom prst="rect">
                <a:avLst/>
              </a:prstGeom>
              <a:blipFill>
                <a:blip r:embed="rId15"/>
                <a:stretch>
                  <a:fillRect l="-4332" r="-1083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/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𝑏𝑟𝑎𝑛𝑐h𝑊𝑜𝑟𝑘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≈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06B4A-98F6-42B8-BBE4-B4C080F94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847376"/>
                <a:ext cx="2558200" cy="276999"/>
              </a:xfrm>
              <a:prstGeom prst="rect">
                <a:avLst/>
              </a:prstGeom>
              <a:blipFill>
                <a:blip r:embed="rId16"/>
                <a:stretch>
                  <a:fillRect l="-1667" r="-47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93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2B58-3E07-7446-8E90-14CB7F37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2664-C490-C446-B476-6FC1D024B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5221391" cy="22859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B5991-4378-D345-9CAE-AD650028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8DED6-10F1-B846-B5D6-6E7CF587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034CB1-4508-C84E-B9C3-009C351F08A3}"/>
              </a:ext>
            </a:extLst>
          </p:cNvPr>
          <p:cNvSpPr/>
          <p:nvPr/>
        </p:nvSpPr>
        <p:spPr>
          <a:xfrm>
            <a:off x="299369" y="3842746"/>
            <a:ext cx="5497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unrolling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write out first few levels of recursion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Simplify away parenthesis but leave separate terms to help identify pattern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in a value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r>
              <a:rPr lang="en-US" dirty="0">
                <a:latin typeface="Segoe UI Semilight" panose="020B0402040204020203" pitchFamily="34" charset="0"/>
              </a:rPr>
              <a:t> to solve for base case, write summation representing recursive work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38C2BC-A873-D844-A6CD-19A6C168701F}"/>
              </a:ext>
            </a:extLst>
          </p:cNvPr>
          <p:cNvSpPr/>
          <p:nvPr/>
        </p:nvSpPr>
        <p:spPr>
          <a:xfrm>
            <a:off x="5796631" y="3842747"/>
            <a:ext cx="58201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736" lvl="1">
              <a:buClr>
                <a:srgbClr val="B6A479"/>
              </a:buClr>
            </a:pPr>
            <a:r>
              <a:rPr lang="en-US" b="1" dirty="0">
                <a:solidFill>
                  <a:srgbClr val="4C3282"/>
                </a:solidFill>
                <a:latin typeface="Segoe UI Semilight" panose="020B0402040204020203" pitchFamily="34" charset="0"/>
              </a:rPr>
              <a:t>Using tree method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Plug definition into itself to draw out first few levels of tree</a:t>
            </a: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Answer questions about nature of tree to identify work done by recursive levels and base case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Combine answers to questions to complete model in terms of </a:t>
            </a:r>
            <a:r>
              <a:rPr lang="en-US" dirty="0" err="1">
                <a:latin typeface="Segoe UI Semilight" panose="020B0402040204020203" pitchFamily="34" charset="0"/>
              </a:rPr>
              <a:t>i</a:t>
            </a:r>
            <a:endParaRPr lang="en-US" dirty="0">
              <a:latin typeface="Segoe UI Semilight" panose="020B0402040204020203" pitchFamily="34" charset="0"/>
            </a:endParaRPr>
          </a:p>
          <a:p>
            <a:pPr marL="516636" lvl="1" indent="-3429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latin typeface="Segoe UI Semilight" panose="020B0402040204020203" pitchFamily="34" charset="0"/>
              </a:rPr>
              <a:t>Using summation identities as appropriate reduced to “closed form”</a:t>
            </a:r>
          </a:p>
        </p:txBody>
      </p:sp>
    </p:spTree>
    <p:extLst>
      <p:ext uri="{BB962C8B-B14F-4D97-AF65-F5344CB8AC3E}">
        <p14:creationId xmlns:p14="http://schemas.microsoft.com/office/powerpoint/2010/main" val="419768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C12D5-F3A0-4781-8949-6CC2D004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there an easier 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FE712-EE3A-491B-97F3-9837D704A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do want an exact closed form?</a:t>
            </a:r>
          </a:p>
          <a:p>
            <a:r>
              <a:rPr lang="en-US" dirty="0"/>
              <a:t>Sorry, no</a:t>
            </a:r>
          </a:p>
          <a:p>
            <a:endParaRPr lang="en-US" dirty="0"/>
          </a:p>
          <a:p>
            <a:r>
              <a:rPr lang="en-US" dirty="0"/>
              <a:t>If we want to find a big Θ</a:t>
            </a:r>
          </a:p>
          <a:p>
            <a:r>
              <a:rPr lang="en-US" dirty="0"/>
              <a:t>Sometimes, yes!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C4571A-34E2-4EE6-8088-3962C2F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79F2F-9B5D-4758-8D40-92B798ECF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7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59054F-1F5C-46F2-AA20-7FAD9CDE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588213" cy="960530"/>
            <a:chOff x="1686009" y="4199021"/>
            <a:chExt cx="3693432" cy="960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04B6E-1892-4A85-82A4-ED1E0BF1E703}"/>
              </a:ext>
            </a:extLst>
          </p:cNvPr>
          <p:cNvSpPr/>
          <p:nvPr/>
        </p:nvSpPr>
        <p:spPr>
          <a:xfrm>
            <a:off x="575239" y="3292510"/>
            <a:ext cx="692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Then thanks to magical math brilliance we can know the following: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5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6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8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9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0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</p:spTree>
    <p:extLst>
      <p:ext uri="{BB962C8B-B14F-4D97-AF65-F5344CB8AC3E}">
        <p14:creationId xmlns:p14="http://schemas.microsoft.com/office/powerpoint/2010/main" val="1378082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61886-65F7-438A-A054-412A43DEE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Master Theorem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5EC09-5D90-4433-B667-0D8B25EC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525D2-AF66-49C5-8751-FCA1E7A5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D4F982-0D99-452A-AC18-133884751C3C}"/>
              </a:ext>
            </a:extLst>
          </p:cNvPr>
          <p:cNvGrpSpPr/>
          <p:nvPr/>
        </p:nvGrpSpPr>
        <p:grpSpPr>
          <a:xfrm>
            <a:off x="5541845" y="2527881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91AE277-2B59-45B8-BF59-DC59FA45CE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332A127-F319-4927-8E1C-B6BF9FDA2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CC9D6C-6B05-47C5-8A53-C55440044F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06D48298-D205-4AF7-9B9F-571BFC398281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83C29-670B-425A-80BC-6CB03DA38476}"/>
              </a:ext>
            </a:extLst>
          </p:cNvPr>
          <p:cNvGrpSpPr/>
          <p:nvPr/>
        </p:nvGrpSpPr>
        <p:grpSpPr>
          <a:xfrm>
            <a:off x="649295" y="1788707"/>
            <a:ext cx="4279833" cy="2513216"/>
            <a:chOff x="966126" y="4081508"/>
            <a:chExt cx="4279833" cy="251321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A9736DE-AC2E-4DE4-AA47-9F0CFB4CFE6C}"/>
                </a:ext>
              </a:extLst>
            </p:cNvPr>
            <p:cNvSpPr/>
            <p:nvPr/>
          </p:nvSpPr>
          <p:spPr>
            <a:xfrm>
              <a:off x="999084" y="4081508"/>
              <a:ext cx="3964801" cy="251321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3055F06-8AC3-4EB6-9AD6-01ACA83EE3C3}"/>
                </a:ext>
              </a:extLst>
            </p:cNvPr>
            <p:cNvGrpSpPr/>
            <p:nvPr/>
          </p:nvGrpSpPr>
          <p:grpSpPr>
            <a:xfrm>
              <a:off x="966126" y="4111286"/>
              <a:ext cx="4279833" cy="2437365"/>
              <a:chOff x="966126" y="4111286"/>
              <a:chExt cx="4279833" cy="24373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 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41A8A1DE-7CEA-4B7A-9FE5-CE6C4D05E0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473" y="4717614"/>
                    <a:ext cx="913712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8940673-F37F-4B15-84E9-5794E58453E1}"/>
                  </a:ext>
                </a:extLst>
              </p:cNvPr>
              <p:cNvGrpSpPr/>
              <p:nvPr/>
            </p:nvGrpSpPr>
            <p:grpSpPr>
              <a:xfrm>
                <a:off x="1701173" y="4483132"/>
                <a:ext cx="3544786" cy="938432"/>
                <a:chOff x="1701173" y="4483132"/>
                <a:chExt cx="3544786" cy="93843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𝑤h𝑒𝑛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E1084CB3-D0ED-4BD1-98A1-F80DA896ADD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34166" y="4535640"/>
                      <a:ext cx="1447191" cy="338554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𝑎𝑇</m:t>
                            </m:r>
                            <m:d>
                              <m:d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1600" b="0" i="1" smtClean="0">
                                        <a:solidFill>
                                          <a:srgbClr val="B6A479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𝑜𝑡h𝑒𝑟𝑤𝑖𝑠𝑒</m:t>
                            </m:r>
                          </m:oMath>
                        </m:oMathPara>
                      </a14:m>
                      <a:endParaRPr lang="en-US" sz="1600" dirty="0">
                        <a:solidFill>
                          <a:srgbClr val="B6A479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D6A975DD-6866-4453-9955-989F1496894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01173" y="4893791"/>
                      <a:ext cx="3544786" cy="527773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23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Left Brace 15">
                  <a:extLst>
                    <a:ext uri="{FF2B5EF4-FFF2-40B4-BE49-F238E27FC236}">
                      <a16:creationId xmlns:a16="http://schemas.microsoft.com/office/drawing/2014/main" id="{71948A09-1CB9-4E83-9373-C02327C4252C}"/>
                    </a:ext>
                  </a:extLst>
                </p:cNvPr>
                <p:cNvSpPr/>
                <p:nvPr/>
              </p:nvSpPr>
              <p:spPr>
                <a:xfrm>
                  <a:off x="1928264" y="4483132"/>
                  <a:ext cx="757283" cy="917561"/>
                </a:xfrm>
                <a:prstGeom prst="leftBrace">
                  <a:avLst/>
                </a:prstGeom>
                <a:ln w="12700">
                  <a:solidFill>
                    <a:srgbClr val="B6A4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rgbClr val="B6A479"/>
                    </a:solidFill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/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FF7BA292-3C48-454C-B106-FC1E7F5E12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98239" y="5876503"/>
                    <a:ext cx="954556" cy="2462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006" r="-637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/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0146F03-480B-402E-A0DE-8B3EE49686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2946" y="5876293"/>
                    <a:ext cx="2014205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813" b="-4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/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3988FAF-7462-4BE5-B43D-2A224EB343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11785" y="6235859"/>
                    <a:ext cx="954556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369" r="-1274" b="-3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solidFill>
                                                <a:srgbClr val="B6A479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func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111B633-1397-432B-BF74-F4922E7AA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6228963"/>
                    <a:ext cx="1600438" cy="27796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90" b="-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7D8AEB-77D9-42E2-8AD7-313210CA3DD3}"/>
                  </a:ext>
                </a:extLst>
              </p:cNvPr>
              <p:cNvSpPr txBox="1"/>
              <p:nvPr/>
            </p:nvSpPr>
            <p:spPr>
              <a:xfrm>
                <a:off x="1033473" y="585588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2612D21-C584-47AA-9C12-CFD005BFCF94}"/>
                  </a:ext>
                </a:extLst>
              </p:cNvPr>
              <p:cNvSpPr txBox="1"/>
              <p:nvPr/>
            </p:nvSpPr>
            <p:spPr>
              <a:xfrm>
                <a:off x="1033473" y="6207530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l-GR" sz="1600" i="1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p>
                              </m:sSup>
                            </m:e>
                          </m:d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CC5A72DF-4D64-4DEE-9E37-96D6E25A76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52489" y="5525818"/>
                    <a:ext cx="1229631" cy="2462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465" b="-731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/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1600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sz="1600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sz="1600" dirty="0">
                      <a:solidFill>
                        <a:srgbClr val="B6A479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4C5CC83C-9CF4-41F5-8697-EF9F70769D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07782" y="5518341"/>
                    <a:ext cx="954556" cy="2462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7051" r="-1282" b="-3414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A3CEB-9757-493F-B1C7-F90DDE3EC83C}"/>
                  </a:ext>
                </a:extLst>
              </p:cNvPr>
              <p:cNvSpPr txBox="1"/>
              <p:nvPr/>
            </p:nvSpPr>
            <p:spPr>
              <a:xfrm>
                <a:off x="1033473" y="5486548"/>
                <a:ext cx="2968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If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7EF6753-9FE2-4431-B625-059562AA9719}"/>
                  </a:ext>
                </a:extLst>
              </p:cNvPr>
              <p:cNvSpPr txBox="1"/>
              <p:nvPr/>
            </p:nvSpPr>
            <p:spPr>
              <a:xfrm>
                <a:off x="2262338" y="5486548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E42724-B0B2-4948-BA49-05D97209DDB5}"/>
                  </a:ext>
                </a:extLst>
              </p:cNvPr>
              <p:cNvSpPr txBox="1"/>
              <p:nvPr/>
            </p:nvSpPr>
            <p:spPr>
              <a:xfrm>
                <a:off x="2262338" y="5864296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87AB13-1B9C-4D9E-A9B1-90E05C879569}"/>
                  </a:ext>
                </a:extLst>
              </p:cNvPr>
              <p:cNvSpPr txBox="1"/>
              <p:nvPr/>
            </p:nvSpPr>
            <p:spPr>
              <a:xfrm>
                <a:off x="2267431" y="6210097"/>
                <a:ext cx="58060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B6A479"/>
                    </a:solidFill>
                  </a:rPr>
                  <a:t>then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82D4F4-0950-4B81-8277-C9B41B957CF8}"/>
                  </a:ext>
                </a:extLst>
              </p:cNvPr>
              <p:cNvSpPr/>
              <p:nvPr/>
            </p:nvSpPr>
            <p:spPr>
              <a:xfrm>
                <a:off x="966126" y="4111286"/>
                <a:ext cx="25878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solidFill>
                      <a:srgbClr val="B6A479"/>
                    </a:solidFill>
                  </a:rPr>
                  <a:t>Given a recurrence of the form: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72278BB-4F6C-4FB0-BB18-6E0370453381}"/>
              </a:ext>
            </a:extLst>
          </p:cNvPr>
          <p:cNvSpPr txBox="1"/>
          <p:nvPr/>
        </p:nvSpPr>
        <p:spPr>
          <a:xfrm>
            <a:off x="10174665" y="2387356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2</a:t>
            </a:r>
          </a:p>
          <a:p>
            <a:r>
              <a:rPr lang="en-US" dirty="0"/>
              <a:t>b = 2</a:t>
            </a:r>
          </a:p>
          <a:p>
            <a:r>
              <a:rPr lang="en-US" dirty="0"/>
              <a:t>c = 1</a:t>
            </a:r>
          </a:p>
          <a:p>
            <a:r>
              <a:rPr lang="en-US" dirty="0"/>
              <a:t>d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/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⇒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en-US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9E08B1-72B5-4297-9A79-633BB5DD1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973" y="4075107"/>
                <a:ext cx="2666692" cy="307777"/>
              </a:xfrm>
              <a:prstGeom prst="rect">
                <a:avLst/>
              </a:prstGeom>
              <a:blipFill>
                <a:blip r:embed="rId14"/>
                <a:stretch>
                  <a:fillRect l="-4577" r="-2059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/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2BDE3C2-5D62-4F3B-91A3-AC45B091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5660" y="4965579"/>
                <a:ext cx="3947363" cy="307777"/>
              </a:xfrm>
              <a:prstGeom prst="rect">
                <a:avLst/>
              </a:prstGeom>
              <a:blipFill>
                <a:blip r:embed="rId15"/>
                <a:stretch>
                  <a:fillRect l="-927" b="-3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840A438-83CB-4DA5-9AB3-6475BC0D6DAF}"/>
              </a:ext>
            </a:extLst>
          </p:cNvPr>
          <p:cNvSpPr/>
          <p:nvPr/>
        </p:nvSpPr>
        <p:spPr>
          <a:xfrm>
            <a:off x="738095" y="3532301"/>
            <a:ext cx="3802225" cy="37774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3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93752-0D3D-F04D-AAE7-CE1DDC1B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D96BB3-1150-1D41-8EFA-C3B578FA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73037-F482-2847-839E-14671F5CA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69D0E-EAA1-A24B-9828-50093AE45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93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80618-FEB6-4046-93D7-A433FCF95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Storing Sorted Items in an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E733D-F95C-405B-A5C1-CEC81A88B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get() –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put() – O(n)</a:t>
            </a:r>
          </a:p>
          <a:p>
            <a:r>
              <a:rPr lang="en-US" dirty="0"/>
              <a:t>remove() – O(n)</a:t>
            </a:r>
          </a:p>
          <a:p>
            <a:endParaRPr lang="en-US" dirty="0"/>
          </a:p>
          <a:p>
            <a:r>
              <a:rPr lang="en-US" dirty="0"/>
              <a:t>Can we do better with insertions and removals?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ECF496-63C5-46F1-956F-3872EC03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CF864-7E0A-445E-87E3-64E224E3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07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ADE2-63B5-4C27-A775-8003CEE4F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Trees!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A10DC-2F35-4958-B9E5-758E41A4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329865" cy="484550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tree</a:t>
            </a:r>
            <a:r>
              <a:rPr lang="en-US" dirty="0"/>
              <a:t> is a collection of nodes</a:t>
            </a:r>
          </a:p>
          <a:p>
            <a:pPr lvl="1"/>
            <a:r>
              <a:rPr lang="en-US" dirty="0"/>
              <a:t>Each node has at most 1 parent and 0 or more children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Root node: </a:t>
            </a:r>
            <a:r>
              <a:rPr lang="en-US" dirty="0"/>
              <a:t>the single node with no parent, “top” of the tree</a:t>
            </a:r>
          </a:p>
          <a:p>
            <a:r>
              <a:rPr lang="en-US" b="1" dirty="0">
                <a:solidFill>
                  <a:srgbClr val="4C3282"/>
                </a:solidFill>
              </a:rPr>
              <a:t>Branch node: </a:t>
            </a:r>
            <a:r>
              <a:rPr lang="en-US" dirty="0"/>
              <a:t>a node with one or more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Leaf node: </a:t>
            </a:r>
            <a:r>
              <a:rPr lang="en-US" dirty="0"/>
              <a:t>a node with no children</a:t>
            </a:r>
          </a:p>
          <a:p>
            <a:r>
              <a:rPr lang="en-US" b="1" dirty="0">
                <a:solidFill>
                  <a:srgbClr val="4C3282"/>
                </a:solidFill>
              </a:rPr>
              <a:t>Edge: </a:t>
            </a:r>
            <a:r>
              <a:rPr lang="en-US" dirty="0"/>
              <a:t>a pointer from one node to another</a:t>
            </a:r>
          </a:p>
          <a:p>
            <a:r>
              <a:rPr lang="en-US" b="1" dirty="0">
                <a:solidFill>
                  <a:srgbClr val="4C3282"/>
                </a:solidFill>
              </a:rPr>
              <a:t>Subtree: </a:t>
            </a:r>
            <a:r>
              <a:rPr lang="en-US" dirty="0"/>
              <a:t>a node and all it descendants</a:t>
            </a:r>
          </a:p>
          <a:p>
            <a:r>
              <a:rPr lang="en-US" b="1" dirty="0">
                <a:solidFill>
                  <a:srgbClr val="4C3282"/>
                </a:solidFill>
              </a:rPr>
              <a:t>Height: </a:t>
            </a:r>
            <a:r>
              <a:rPr lang="en-US" dirty="0"/>
              <a:t>the number of edges contained in the longest path from root node to some leaf node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82C9E-617E-4889-B34C-21C176EC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656D4-02D8-43A6-B6A7-A0AA8D0E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42638E4-3328-43C9-88E8-FA21975748A4}"/>
              </a:ext>
            </a:extLst>
          </p:cNvPr>
          <p:cNvGrpSpPr/>
          <p:nvPr/>
        </p:nvGrpSpPr>
        <p:grpSpPr>
          <a:xfrm>
            <a:off x="8842353" y="1566944"/>
            <a:ext cx="1313520" cy="1102513"/>
            <a:chOff x="8178965" y="3174615"/>
            <a:chExt cx="1313520" cy="11025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BB426F9-3C20-43AC-AD73-9715A5F3026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90294A-298C-465D-A827-EA4B36B447C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CD5143-BACC-47EB-A064-0C72F2B0DEE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25253-6AFA-470E-88A6-0F2D4067E221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12CE572-6015-45CE-BFDF-894604B7820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F766026-C676-401D-94AE-2CDF91260C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EC33EC-E874-41CE-A072-B15819FD4BFF}"/>
              </a:ext>
            </a:extLst>
          </p:cNvPr>
          <p:cNvGrpSpPr/>
          <p:nvPr/>
        </p:nvGrpSpPr>
        <p:grpSpPr>
          <a:xfrm>
            <a:off x="8134141" y="2752852"/>
            <a:ext cx="1065204" cy="1102513"/>
            <a:chOff x="8178965" y="3174615"/>
            <a:chExt cx="1065204" cy="110251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C07526-18C5-443B-B0EC-03DECF07E1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2CCE3C-443E-4467-8795-96863C908C7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18FA62E-FEE5-44F9-9BD5-100A4BB5657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C68A9-723D-4542-9190-82B50D2C8ED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71EE9EA-A6CE-42BD-B60A-0A267C717B1A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D0D733-67D3-4656-A548-5C5FAE3AB9F5}"/>
              </a:ext>
            </a:extLst>
          </p:cNvPr>
          <p:cNvGrpSpPr/>
          <p:nvPr/>
        </p:nvGrpSpPr>
        <p:grpSpPr>
          <a:xfrm>
            <a:off x="9930576" y="2784096"/>
            <a:ext cx="1313520" cy="1102513"/>
            <a:chOff x="8178965" y="3174615"/>
            <a:chExt cx="1313520" cy="110251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799E9A-5175-4C6F-A771-410A24CC7B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45346D-C835-447E-9C6D-2D1B047AE29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F058CF-3C81-4597-9E26-8684241A73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1F42D36-EA4F-4D8D-BA23-AB80C5C10CC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906FAA9-CD20-4748-A828-00836747214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D6EE9B9-30A0-4105-8FE3-25727937F9D8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F24FC3-8E8C-4285-A125-5B03F96B6576}"/>
              </a:ext>
            </a:extLst>
          </p:cNvPr>
          <p:cNvGrpSpPr/>
          <p:nvPr/>
        </p:nvGrpSpPr>
        <p:grpSpPr>
          <a:xfrm>
            <a:off x="7432534" y="3939167"/>
            <a:ext cx="1057838" cy="1075707"/>
            <a:chOff x="8434647" y="3174615"/>
            <a:chExt cx="1057838" cy="10757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CE1E1D2-6FB0-4085-80D3-E8D29A4D1B1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D8855F7-24B5-4ADE-8ABA-555101877C0D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DC496B1-918A-487A-A8BC-940197AD301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BEDF06-F490-458B-8CF7-0914C3DA272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954A6D0D-39BD-4108-AD6D-B0AE816349D2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B56F61-2712-44E5-97C9-871F6275C31C}"/>
              </a:ext>
            </a:extLst>
          </p:cNvPr>
          <p:cNvGrpSpPr/>
          <p:nvPr/>
        </p:nvGrpSpPr>
        <p:grpSpPr>
          <a:xfrm>
            <a:off x="9455027" y="401366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892772F-F36E-478E-AE24-C3D58F8BC0C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9C5E50-FDF3-45F4-A550-F1356CA9B0F5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F456EC3-3028-443A-A3D9-1FF8600D0065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4F8DA7A-EF43-4054-9D06-89F2139CECB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48263-3284-4EE0-AE8F-C6568586F101}"/>
              </a:ext>
            </a:extLst>
          </p:cNvPr>
          <p:cNvGrpSpPr/>
          <p:nvPr/>
        </p:nvGrpSpPr>
        <p:grpSpPr>
          <a:xfrm>
            <a:off x="10790073" y="3994020"/>
            <a:ext cx="1065204" cy="1102513"/>
            <a:chOff x="8178965" y="3174615"/>
            <a:chExt cx="1065204" cy="1102513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9CD3E2D-1459-4929-B3D5-0970E97FF71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9AFC07-372C-4A23-8B1D-E7ACA52CBA0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431FF2D-8F7E-4179-A3B6-6591D0B3B40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8623D84-FF0F-4CF3-82C6-AEBAEBF3C65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538EF658-67E7-42EC-96DE-82D9CA1DAE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D2F963C-B994-4DCF-B48D-60BF0FA790D0}"/>
              </a:ext>
            </a:extLst>
          </p:cNvPr>
          <p:cNvGrpSpPr/>
          <p:nvPr/>
        </p:nvGrpSpPr>
        <p:grpSpPr>
          <a:xfrm>
            <a:off x="8059555" y="5142748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1792AB2-E91E-401F-9DD7-2EC2B5F0705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F532227-1085-4A0C-A943-F6A3FEB840A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B6E6C37-8C0B-4113-810C-3BF7A9330CA1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C4427F2-579A-4F4D-8026-AAFC55F8186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10563FF-2E65-4926-AEDA-D437416AAAB5}"/>
              </a:ext>
            </a:extLst>
          </p:cNvPr>
          <p:cNvGrpSpPr/>
          <p:nvPr/>
        </p:nvGrpSpPr>
        <p:grpSpPr>
          <a:xfrm>
            <a:off x="10204290" y="5173176"/>
            <a:ext cx="809522" cy="798022"/>
            <a:chOff x="8434647" y="3174615"/>
            <a:chExt cx="809522" cy="79802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A3A2CC6-036C-49BA-BED3-7238F58D6B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AAE8BEA-B389-4DD8-940E-E5FDF7D5799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6081FA-29F9-4BB6-B1E9-5B41216B874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9D9A1D9-FB88-419A-B39F-E9EA04AF51E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B8894A5-FE4F-401C-BAAA-3755DBF0A25C}"/>
              </a:ext>
            </a:extLst>
          </p:cNvPr>
          <p:cNvCxnSpPr>
            <a:cxnSpLocks/>
          </p:cNvCxnSpPr>
          <p:nvPr/>
        </p:nvCxnSpPr>
        <p:spPr>
          <a:xfrm flipH="1">
            <a:off x="7502045" y="436852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1F48BF6-7AE9-4E1B-A817-A9A15D3DD06E}"/>
              </a:ext>
            </a:extLst>
          </p:cNvPr>
          <p:cNvCxnSpPr>
            <a:cxnSpLocks/>
          </p:cNvCxnSpPr>
          <p:nvPr/>
        </p:nvCxnSpPr>
        <p:spPr>
          <a:xfrm flipH="1">
            <a:off x="8843949" y="32033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1A88862-656C-48CC-98AE-C6EDB79F9366}"/>
              </a:ext>
            </a:extLst>
          </p:cNvPr>
          <p:cNvCxnSpPr>
            <a:cxnSpLocks/>
          </p:cNvCxnSpPr>
          <p:nvPr/>
        </p:nvCxnSpPr>
        <p:spPr>
          <a:xfrm flipH="1">
            <a:off x="9518579" y="44451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5AC56DF-E991-4346-B244-29F249C3DBC3}"/>
              </a:ext>
            </a:extLst>
          </p:cNvPr>
          <p:cNvCxnSpPr>
            <a:cxnSpLocks/>
          </p:cNvCxnSpPr>
          <p:nvPr/>
        </p:nvCxnSpPr>
        <p:spPr>
          <a:xfrm flipH="1">
            <a:off x="9935379" y="444577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3E801B1-AADD-4EFD-86C7-78E05BCD3914}"/>
              </a:ext>
            </a:extLst>
          </p:cNvPr>
          <p:cNvCxnSpPr>
            <a:cxnSpLocks/>
          </p:cNvCxnSpPr>
          <p:nvPr/>
        </p:nvCxnSpPr>
        <p:spPr>
          <a:xfrm flipH="1">
            <a:off x="8123080" y="557839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63472D8-C36D-4347-998B-32FDEBB0D7C8}"/>
              </a:ext>
            </a:extLst>
          </p:cNvPr>
          <p:cNvCxnSpPr>
            <a:cxnSpLocks/>
          </p:cNvCxnSpPr>
          <p:nvPr/>
        </p:nvCxnSpPr>
        <p:spPr>
          <a:xfrm flipH="1">
            <a:off x="8527633" y="557218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3313E6A9-30DD-4FFD-A477-385C0294132C}"/>
              </a:ext>
            </a:extLst>
          </p:cNvPr>
          <p:cNvCxnSpPr>
            <a:cxnSpLocks/>
          </p:cNvCxnSpPr>
          <p:nvPr/>
        </p:nvCxnSpPr>
        <p:spPr>
          <a:xfrm flipH="1">
            <a:off x="10252500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011E607-0390-44BB-A2F1-F7D3ACB2C488}"/>
              </a:ext>
            </a:extLst>
          </p:cNvPr>
          <p:cNvCxnSpPr>
            <a:cxnSpLocks/>
          </p:cNvCxnSpPr>
          <p:nvPr/>
        </p:nvCxnSpPr>
        <p:spPr>
          <a:xfrm flipH="1">
            <a:off x="10670369" y="561559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32C3474-2152-4065-9382-6411AE76DA7E}"/>
              </a:ext>
            </a:extLst>
          </p:cNvPr>
          <p:cNvCxnSpPr>
            <a:cxnSpLocks/>
          </p:cNvCxnSpPr>
          <p:nvPr/>
        </p:nvCxnSpPr>
        <p:spPr>
          <a:xfrm flipH="1">
            <a:off x="11506331" y="442966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57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2D884-0766-439D-AE3C-9271880A9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1305D-ED84-40C8-AFC7-24C2E978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64" y="1463857"/>
            <a:ext cx="11187258" cy="4845504"/>
          </a:xfrm>
        </p:spPr>
        <p:txBody>
          <a:bodyPr/>
          <a:lstStyle/>
          <a:p>
            <a:r>
              <a:rPr lang="en-US" dirty="0"/>
              <a:t>What is the height of the following trees?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D7CC8-EE13-483A-8B4C-A799AAD81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ACE84-700E-4922-8885-902F1DBCA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E94197-7233-4C71-A93D-81730E1670D2}"/>
              </a:ext>
            </a:extLst>
          </p:cNvPr>
          <p:cNvGrpSpPr/>
          <p:nvPr/>
        </p:nvGrpSpPr>
        <p:grpSpPr>
          <a:xfrm>
            <a:off x="1072941" y="320449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FE65FC-D757-41EC-913E-5B5FDFCEDDA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7900D8-9C62-419B-9FCF-A203734F1C3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6E731A-D8D9-40DB-B4D9-1A1F028B27E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1FFA10-FD14-4B87-95EA-FFCB559670F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93D6FD0-D243-4FC1-8356-A5F015A43528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1D529D7-DD5E-49DA-9BED-3CCA737C3120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32DA81-86D1-4B19-BE8E-8F425753681D}"/>
              </a:ext>
            </a:extLst>
          </p:cNvPr>
          <p:cNvGrpSpPr/>
          <p:nvPr/>
        </p:nvGrpSpPr>
        <p:grpSpPr>
          <a:xfrm>
            <a:off x="620411" y="4390405"/>
            <a:ext cx="809522" cy="798022"/>
            <a:chOff x="8434647" y="3174615"/>
            <a:chExt cx="809522" cy="798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99FD4A-13AF-43D1-B7DE-39DE7DDC1C3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8EE9BE-FA73-4FA5-B440-5B1F7F1DF25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B0281C-8F08-4E08-A451-931AE1859A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9939093-4306-4F38-8A8E-17F9092002D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0704B2F-8759-4012-8E68-B3DE124BB12B}"/>
              </a:ext>
            </a:extLst>
          </p:cNvPr>
          <p:cNvGrpSpPr/>
          <p:nvPr/>
        </p:nvGrpSpPr>
        <p:grpSpPr>
          <a:xfrm>
            <a:off x="2416846" y="4421649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C323C3A-280F-4514-87E2-0D8DB2E72AA5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B358B19-4065-4672-B4E4-A760E8926A7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240D5-66BD-4A8C-A760-7009056D01F6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D15AEB-4379-4D2A-BD89-01679DA3216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9522E75-09A6-4CF7-85CB-FF085ABA16A6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25C92B0-72AE-440A-877E-761096D8E384}"/>
              </a:ext>
            </a:extLst>
          </p:cNvPr>
          <p:cNvGrpSpPr/>
          <p:nvPr/>
        </p:nvGrpSpPr>
        <p:grpSpPr>
          <a:xfrm>
            <a:off x="3276343" y="5631573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7639DD2-A15A-481F-A52D-19C1E9587A48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553D0D-4498-4B9E-8594-59B941A5C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92DC18-3E87-402B-A814-23B7C9ADF0E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B3CBBA1-7FCB-4905-9C39-D98461B6955F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555E8B-F494-4BA9-B78C-2193F183E6FF}"/>
              </a:ext>
            </a:extLst>
          </p:cNvPr>
          <p:cNvCxnSpPr>
            <a:cxnSpLocks/>
          </p:cNvCxnSpPr>
          <p:nvPr/>
        </p:nvCxnSpPr>
        <p:spPr>
          <a:xfrm flipH="1">
            <a:off x="675307" y="4848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231A22-57BD-4807-8ABC-691E4E1FE3DC}"/>
              </a:ext>
            </a:extLst>
          </p:cNvPr>
          <p:cNvCxnSpPr>
            <a:cxnSpLocks/>
          </p:cNvCxnSpPr>
          <p:nvPr/>
        </p:nvCxnSpPr>
        <p:spPr>
          <a:xfrm flipH="1">
            <a:off x="1079860" y="48147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D19F50-02BF-4643-8AA2-BD9E44063E0B}"/>
              </a:ext>
            </a:extLst>
          </p:cNvPr>
          <p:cNvCxnSpPr>
            <a:cxnSpLocks/>
          </p:cNvCxnSpPr>
          <p:nvPr/>
        </p:nvCxnSpPr>
        <p:spPr>
          <a:xfrm flipH="1">
            <a:off x="3331448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9798CB3-51BF-4539-B241-66E1AE24309B}"/>
              </a:ext>
            </a:extLst>
          </p:cNvPr>
          <p:cNvCxnSpPr>
            <a:cxnSpLocks/>
          </p:cNvCxnSpPr>
          <p:nvPr/>
        </p:nvCxnSpPr>
        <p:spPr>
          <a:xfrm flipH="1">
            <a:off x="3760471" y="606722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52526D-F9FF-454F-86F3-1F38AEEFA044}"/>
              </a:ext>
            </a:extLst>
          </p:cNvPr>
          <p:cNvCxnSpPr>
            <a:cxnSpLocks/>
          </p:cNvCxnSpPr>
          <p:nvPr/>
        </p:nvCxnSpPr>
        <p:spPr>
          <a:xfrm flipH="1">
            <a:off x="2471742" y="48790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A54900-8C0A-42AF-8CD7-84903C63CECA}"/>
              </a:ext>
            </a:extLst>
          </p:cNvPr>
          <p:cNvGrpSpPr/>
          <p:nvPr/>
        </p:nvGrpSpPr>
        <p:grpSpPr>
          <a:xfrm>
            <a:off x="5837176" y="3219392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FA9A6C5-D000-4468-8859-F0D477E186F1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2AE57F-BD4E-4A95-A11D-3423FC3258F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AD41CD7-90C3-492C-B87D-00148F0F483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286381B-14DE-49DE-AFC5-568ED5AC0A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B61FA80-21B7-4CFC-A334-88BBFE876C16}"/>
              </a:ext>
            </a:extLst>
          </p:cNvPr>
          <p:cNvCxnSpPr>
            <a:cxnSpLocks/>
          </p:cNvCxnSpPr>
          <p:nvPr/>
        </p:nvCxnSpPr>
        <p:spPr>
          <a:xfrm flipH="1">
            <a:off x="5892281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E473CAE-A46E-47F7-82CC-5DCF09F0D76A}"/>
              </a:ext>
            </a:extLst>
          </p:cNvPr>
          <p:cNvCxnSpPr>
            <a:cxnSpLocks/>
          </p:cNvCxnSpPr>
          <p:nvPr/>
        </p:nvCxnSpPr>
        <p:spPr>
          <a:xfrm flipH="1">
            <a:off x="6321304" y="365503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AF5F0E4-45AF-4415-8DC4-87A422CB4974}"/>
              </a:ext>
            </a:extLst>
          </p:cNvPr>
          <p:cNvSpPr txBox="1"/>
          <p:nvPr/>
        </p:nvSpPr>
        <p:spPr>
          <a:xfrm>
            <a:off x="1134516" y="250786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4AAAA3-85CD-4FA4-BC7C-56A94C3C685A}"/>
              </a:ext>
            </a:extLst>
          </p:cNvPr>
          <p:cNvSpPr txBox="1"/>
          <p:nvPr/>
        </p:nvSpPr>
        <p:spPr>
          <a:xfrm>
            <a:off x="5573116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0322ED1-35C3-48D6-A17C-721B6309B86C}"/>
              </a:ext>
            </a:extLst>
          </p:cNvPr>
          <p:cNvSpPr txBox="1"/>
          <p:nvPr/>
        </p:nvSpPr>
        <p:spPr>
          <a:xfrm>
            <a:off x="9624091" y="2468800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overallRoot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B88DE87-7A6A-4387-921E-3F462FBB8280}"/>
              </a:ext>
            </a:extLst>
          </p:cNvPr>
          <p:cNvSpPr txBox="1"/>
          <p:nvPr/>
        </p:nvSpPr>
        <p:spPr>
          <a:xfrm>
            <a:off x="9924655" y="320136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113571D-CB0A-4103-9587-9EA29F3A1DCA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733384" y="2843901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0EAE8F7-BC05-4D66-ADE3-FDF3C5D9C3C5}"/>
              </a:ext>
            </a:extLst>
          </p:cNvPr>
          <p:cNvCxnSpPr>
            <a:cxnSpLocks/>
          </p:cNvCxnSpPr>
          <p:nvPr/>
        </p:nvCxnSpPr>
        <p:spPr>
          <a:xfrm flipH="1">
            <a:off x="6241729" y="2806662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5D85D36-992E-47EE-BEB0-C461C2A27AAA}"/>
              </a:ext>
            </a:extLst>
          </p:cNvPr>
          <p:cNvCxnSpPr>
            <a:cxnSpLocks/>
          </p:cNvCxnSpPr>
          <p:nvPr/>
        </p:nvCxnSpPr>
        <p:spPr>
          <a:xfrm flipH="1">
            <a:off x="10268200" y="2794120"/>
            <a:ext cx="3236" cy="36059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7C2-A5DE-4F86-B660-A3AF46E9F041}"/>
              </a:ext>
            </a:extLst>
          </p:cNvPr>
          <p:cNvSpPr txBox="1"/>
          <p:nvPr/>
        </p:nvSpPr>
        <p:spPr>
          <a:xfrm>
            <a:off x="1261645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688E6D6-8BAE-4FE7-A46C-8C4421677DBE}"/>
              </a:ext>
            </a:extLst>
          </p:cNvPr>
          <p:cNvSpPr txBox="1"/>
          <p:nvPr/>
        </p:nvSpPr>
        <p:spPr>
          <a:xfrm>
            <a:off x="5647081" y="5982487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706C83B-D06E-465A-90B8-0806CECE401C}"/>
              </a:ext>
            </a:extLst>
          </p:cNvPr>
          <p:cNvSpPr txBox="1"/>
          <p:nvPr/>
        </p:nvSpPr>
        <p:spPr>
          <a:xfrm>
            <a:off x="9351573" y="598667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-1 or NA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71DE35-0EF3-E14B-863F-D20C3D3BA1CC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57238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0664E-8995-4320-A9C6-A2D74CA7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Traversals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30029-19A0-4E5A-9321-C60F6E6B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>
                <a:solidFill>
                  <a:srgbClr val="4C3282"/>
                </a:solidFill>
              </a:rPr>
              <a:t>traversal</a:t>
            </a:r>
            <a:r>
              <a:rPr lang="en-US" altLang="en-US" dirty="0"/>
              <a:t>: An examination of the elements of a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 pattern used in many tree algorithms and methods</a:t>
            </a:r>
          </a:p>
          <a:p>
            <a:pPr marL="623888" lvl="1" indent="-277813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0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Common orderings for traversals: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pre-order</a:t>
            </a:r>
            <a:r>
              <a:rPr lang="en-US" altLang="en-US" dirty="0"/>
              <a:t>:	process root node, then its left/right subtrees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17 41 29 6 9 81 40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in-order</a:t>
            </a:r>
            <a:r>
              <a:rPr lang="en-US" altLang="en-US" dirty="0"/>
              <a:t>:	process left subtree, then root node, then right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29 41 6 17 81 9 40</a:t>
            </a:r>
            <a:endParaRPr lang="en-US" altLang="en-US" dirty="0"/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b="1" dirty="0"/>
              <a:t>post-order</a:t>
            </a:r>
            <a:r>
              <a:rPr lang="en-US" altLang="en-US" dirty="0"/>
              <a:t>:	process left/right subtrees, then root node</a:t>
            </a:r>
          </a:p>
          <a:p>
            <a:pPr marL="806768" lvl="2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>
                <a:latin typeface="Courier New" panose="02070309020205020404" pitchFamily="49" charset="0"/>
              </a:rPr>
              <a:t>29 6 41 81 40 9 17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Traversal Trick: Sailboat method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Trace a path around the tree.</a:t>
            </a:r>
          </a:p>
          <a:p>
            <a:pPr marL="623888" lvl="1" indent="-277813">
              <a:buFont typeface="Tahoma" panose="020B060403050404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As you pass a node on the</a:t>
            </a:r>
            <a:br>
              <a:rPr lang="en-US" altLang="en-US" dirty="0"/>
            </a:br>
            <a:r>
              <a:rPr lang="en-US" altLang="en-US" dirty="0"/>
              <a:t>proper side, process it.</a:t>
            </a:r>
            <a:endParaRPr lang="en-US" altLang="en-US" sz="800" dirty="0"/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pre-order: left side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in-order: bottom</a:t>
            </a:r>
          </a:p>
          <a:p>
            <a:pPr marL="912813" lvl="2" indent="-174625">
              <a:buFont typeface="Tahoma" panose="020B060403050404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dirty="0"/>
              <a:t>post-order: right side</a:t>
            </a:r>
          </a:p>
          <a:p>
            <a:pPr marL="172339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pPr marL="346075" lvl="1" indent="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C3D63-78E5-4FE9-ADAC-61068A9D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17 – Zora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E4326-D292-4837-882A-B117A9D5F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529BC5B3-2EBB-43F0-A0A1-0C265EF2BC11}"/>
              </a:ext>
            </a:extLst>
          </p:cNvPr>
          <p:cNvGrpSpPr>
            <a:grpSpLocks/>
          </p:cNvGrpSpPr>
          <p:nvPr/>
        </p:nvGrpSpPr>
        <p:grpSpPr bwMode="auto">
          <a:xfrm>
            <a:off x="7892018" y="2516094"/>
            <a:ext cx="3198813" cy="2986088"/>
            <a:chOff x="1872" y="768"/>
            <a:chExt cx="2015" cy="1881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03A63861-C1AD-4433-BC40-4D488E9AE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6" y="2317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40</a:t>
              </a:r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DE179E23-EA76-48BF-A7C5-564CA7B48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81</a:t>
              </a:r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8FCA4DFF-CCD0-4205-B289-67A503AAA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3" y="1716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9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030C612F-3E38-4C21-B8CC-AB3AF21A4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" y="1716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41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28CE4014-C2E3-431D-90FD-51F0B2B71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1182"/>
              <a:ext cx="322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 dirty="0">
                  <a:solidFill>
                    <a:srgbClr val="000000"/>
                  </a:solidFill>
                  <a:latin typeface="Tahoma" charset="0"/>
                  <a:ea typeface="+mn-ea"/>
                </a:rPr>
                <a:t>17</a:t>
              </a:r>
            </a:p>
          </p:txBody>
        </p:sp>
        <p:cxnSp>
          <p:nvCxnSpPr>
            <p:cNvPr id="12" name="AutoShape 9">
              <a:extLst>
                <a:ext uri="{FF2B5EF4-FFF2-40B4-BE49-F238E27FC236}">
                  <a16:creationId xmlns:a16="http://schemas.microsoft.com/office/drawing/2014/main" id="{2D518CAA-C1E2-4F85-B197-19673EA8572E}"/>
                </a:ext>
              </a:extLst>
            </p:cNvPr>
            <p:cNvCxnSpPr>
              <a:cxnSpLocks noChangeShapeType="1"/>
              <a:stCxn id="11" idx="3"/>
              <a:endCxn id="10" idx="0"/>
            </p:cNvCxnSpPr>
            <p:nvPr/>
          </p:nvCxnSpPr>
          <p:spPr bwMode="auto">
            <a:xfrm flipH="1">
              <a:off x="2292" y="1484"/>
              <a:ext cx="467" cy="21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0">
              <a:extLst>
                <a:ext uri="{FF2B5EF4-FFF2-40B4-BE49-F238E27FC236}">
                  <a16:creationId xmlns:a16="http://schemas.microsoft.com/office/drawing/2014/main" id="{DFF480F0-63B4-4DE8-9C43-7FCDB5A723A1}"/>
                </a:ext>
              </a:extLst>
            </p:cNvPr>
            <p:cNvCxnSpPr>
              <a:cxnSpLocks noChangeShapeType="1"/>
              <a:stCxn id="11" idx="5"/>
              <a:endCxn id="9" idx="0"/>
            </p:cNvCxnSpPr>
            <p:nvPr/>
          </p:nvCxnSpPr>
          <p:spPr bwMode="auto">
            <a:xfrm>
              <a:off x="2987" y="1466"/>
              <a:ext cx="468" cy="250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1">
              <a:extLst>
                <a:ext uri="{FF2B5EF4-FFF2-40B4-BE49-F238E27FC236}">
                  <a16:creationId xmlns:a16="http://schemas.microsoft.com/office/drawing/2014/main" id="{E1748DAC-9F6E-4A2B-893E-A52736C8B08A}"/>
                </a:ext>
              </a:extLst>
            </p:cNvPr>
            <p:cNvCxnSpPr>
              <a:cxnSpLocks noChangeShapeType="1"/>
              <a:stCxn id="9" idx="3"/>
              <a:endCxn id="8" idx="0"/>
            </p:cNvCxnSpPr>
            <p:nvPr/>
          </p:nvCxnSpPr>
          <p:spPr bwMode="auto">
            <a:xfrm flipH="1">
              <a:off x="3192" y="2000"/>
              <a:ext cx="147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2">
              <a:extLst>
                <a:ext uri="{FF2B5EF4-FFF2-40B4-BE49-F238E27FC236}">
                  <a16:creationId xmlns:a16="http://schemas.microsoft.com/office/drawing/2014/main" id="{E35F8B0F-5F17-4FD0-AE39-1A9E0F38E6E5}"/>
                </a:ext>
              </a:extLst>
            </p:cNvPr>
            <p:cNvCxnSpPr>
              <a:cxnSpLocks noChangeShapeType="1"/>
              <a:stCxn id="9" idx="5"/>
              <a:endCxn id="7" idx="0"/>
            </p:cNvCxnSpPr>
            <p:nvPr/>
          </p:nvCxnSpPr>
          <p:spPr bwMode="auto">
            <a:xfrm>
              <a:off x="3569" y="2000"/>
              <a:ext cx="158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32D34DB5-79F6-4CF9-B36A-31F8E51FE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317"/>
              <a:ext cx="324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6</a:t>
              </a: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721D34D0-A83D-4BBB-B74E-129FFAFAD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2317"/>
              <a:ext cx="323" cy="333"/>
            </a:xfrm>
            <a:prstGeom prst="ellipse">
              <a:avLst/>
            </a:prstGeom>
            <a:gradFill rotWithShape="0">
              <a:gsLst>
                <a:gs pos="0">
                  <a:srgbClr val="A1ADAE"/>
                </a:gs>
                <a:gs pos="100000">
                  <a:srgbClr val="E1F2F3"/>
                </a:gs>
              </a:gsLst>
              <a:lin ang="13500000" scaled="1"/>
            </a:gradFill>
            <a:ln w="381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en-US" sz="2400">
                  <a:solidFill>
                    <a:srgbClr val="000000"/>
                  </a:solidFill>
                  <a:latin typeface="Tahoma" charset="0"/>
                  <a:ea typeface="+mn-ea"/>
                </a:rPr>
                <a:t>29</a:t>
              </a:r>
            </a:p>
          </p:txBody>
        </p:sp>
        <p:cxnSp>
          <p:nvCxnSpPr>
            <p:cNvPr id="18" name="AutoShape 15">
              <a:extLst>
                <a:ext uri="{FF2B5EF4-FFF2-40B4-BE49-F238E27FC236}">
                  <a16:creationId xmlns:a16="http://schemas.microsoft.com/office/drawing/2014/main" id="{BD38F0A4-EDE9-4AEB-9280-C90A4A4ED67E}"/>
                </a:ext>
              </a:extLst>
            </p:cNvPr>
            <p:cNvCxnSpPr>
              <a:cxnSpLocks noChangeShapeType="1"/>
              <a:stCxn id="10" idx="3"/>
              <a:endCxn id="17" idx="0"/>
            </p:cNvCxnSpPr>
            <p:nvPr/>
          </p:nvCxnSpPr>
          <p:spPr bwMode="auto">
            <a:xfrm flipH="1">
              <a:off x="2033" y="2000"/>
              <a:ext cx="144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16">
              <a:extLst>
                <a:ext uri="{FF2B5EF4-FFF2-40B4-BE49-F238E27FC236}">
                  <a16:creationId xmlns:a16="http://schemas.microsoft.com/office/drawing/2014/main" id="{28B21A21-899D-4543-934B-177087F9ADC9}"/>
                </a:ext>
              </a:extLst>
            </p:cNvPr>
            <p:cNvCxnSpPr>
              <a:cxnSpLocks noChangeShapeType="1"/>
              <a:stCxn id="10" idx="5"/>
              <a:endCxn id="16" idx="0"/>
            </p:cNvCxnSpPr>
            <p:nvPr/>
          </p:nvCxnSpPr>
          <p:spPr bwMode="auto">
            <a:xfrm>
              <a:off x="2407" y="2000"/>
              <a:ext cx="161" cy="31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7">
              <a:extLst>
                <a:ext uri="{FF2B5EF4-FFF2-40B4-BE49-F238E27FC236}">
                  <a16:creationId xmlns:a16="http://schemas.microsoft.com/office/drawing/2014/main" id="{0A9DA42F-B301-4A28-A515-E86B7BAB2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9" y="768"/>
              <a:ext cx="90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000" dirty="0" err="1">
                  <a:solidFill>
                    <a:srgbClr val="000000"/>
                  </a:solidFill>
                  <a:latin typeface="Tahoma" panose="020B0604030504040204" pitchFamily="34" charset="0"/>
                  <a:ea typeface="DejaVu Sans"/>
                  <a:cs typeface="DejaVu Sans"/>
                </a:rPr>
                <a:t>overallRoot</a:t>
              </a:r>
              <a:endParaRPr lang="en-US" altLang="en-US" sz="2000" dirty="0">
                <a:solidFill>
                  <a:srgbClr val="000000"/>
                </a:solidFill>
                <a:latin typeface="Tahoma" panose="020B0604030504040204" pitchFamily="34" charset="0"/>
                <a:ea typeface="DejaVu Sans"/>
                <a:cs typeface="DejaVu Sans"/>
              </a:endParaRPr>
            </a:p>
          </p:txBody>
        </p:sp>
        <p:cxnSp>
          <p:nvCxnSpPr>
            <p:cNvPr id="21" name="AutoShape 18">
              <a:extLst>
                <a:ext uri="{FF2B5EF4-FFF2-40B4-BE49-F238E27FC236}">
                  <a16:creationId xmlns:a16="http://schemas.microsoft.com/office/drawing/2014/main" id="{0DCB10C5-2094-48FE-9584-A8940938DAB5}"/>
                </a:ext>
              </a:extLst>
            </p:cNvPr>
            <p:cNvCxnSpPr>
              <a:cxnSpLocks noChangeShapeType="1"/>
              <a:stCxn id="20" idx="2"/>
              <a:endCxn id="11" idx="0"/>
            </p:cNvCxnSpPr>
            <p:nvPr/>
          </p:nvCxnSpPr>
          <p:spPr bwMode="auto">
            <a:xfrm>
              <a:off x="2873" y="1019"/>
              <a:ext cx="1" cy="163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1429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78764-BC63-2A4B-80E4-39212543C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– Writing 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EC94F-6A2F-324F-9915-45AF23649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recurrence for the following piece of code:</a:t>
            </a:r>
          </a:p>
          <a:p>
            <a:endParaRPr lang="en-US" dirty="0"/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mystery2(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n) {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if (n &gt; 100) {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(n);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 else {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mystery2(2 * n);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(", " + n);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CFEF02-B75F-F145-B9EF-2D4305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11FF0-31EF-1144-B7B9-762954AD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7F707D-40EA-F74F-BAE5-F42C3B56DB12}"/>
              </a:ext>
            </a:extLst>
          </p:cNvPr>
          <p:cNvSpPr/>
          <p:nvPr/>
        </p:nvSpPr>
        <p:spPr>
          <a:xfrm>
            <a:off x="8780638" y="5052607"/>
            <a:ext cx="3111993" cy="12567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>
              <a:spcBef>
                <a:spcPts val="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Extra Credit: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Go to 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PollEv.com</a:t>
            </a:r>
            <a:r>
              <a:rPr lang="en-US" sz="1400" u="sng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/</a:t>
            </a:r>
            <a:r>
              <a:rPr lang="en-US" sz="1400" u="sng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champk</a:t>
            </a: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pPr indent="-283464">
              <a:buClr>
                <a:srgbClr val="4C3282"/>
              </a:buClr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Text CHAMPK to 22333 to join session, text “1” or “2” to select your answer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D783E-EEB1-1344-AB95-D07878E54679}"/>
              </a:ext>
            </a:extLst>
          </p:cNvPr>
          <p:cNvSpPr txBox="1"/>
          <p:nvPr/>
        </p:nvSpPr>
        <p:spPr>
          <a:xfrm>
            <a:off x="4790209" y="3325090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13A48-86D6-DC45-A9A3-3BA366C89276}"/>
              </a:ext>
            </a:extLst>
          </p:cNvPr>
          <p:cNvSpPr txBox="1"/>
          <p:nvPr/>
        </p:nvSpPr>
        <p:spPr>
          <a:xfrm>
            <a:off x="5715301" y="468327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BC544-9A92-0D4F-997C-DC3FDC1A078F}"/>
              </a:ext>
            </a:extLst>
          </p:cNvPr>
          <p:cNvSpPr txBox="1"/>
          <p:nvPr/>
        </p:nvSpPr>
        <p:spPr>
          <a:xfrm>
            <a:off x="3332018" y="2854035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+1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625BE5CE-97AD-9C49-9B7C-3FB1B2AD7525}"/>
              </a:ext>
            </a:extLst>
          </p:cNvPr>
          <p:cNvSpPr/>
          <p:nvPr/>
        </p:nvSpPr>
        <p:spPr>
          <a:xfrm>
            <a:off x="5382491" y="2854035"/>
            <a:ext cx="332810" cy="1115292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26259E-4952-E049-B41C-10E9E9F24141}"/>
              </a:ext>
            </a:extLst>
          </p:cNvPr>
          <p:cNvSpPr txBox="1"/>
          <p:nvPr/>
        </p:nvSpPr>
        <p:spPr>
          <a:xfrm>
            <a:off x="5670274" y="3223367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 when n &gt;100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90BCBB-91F7-0A46-BAA6-C9B345E0CA56}"/>
              </a:ext>
            </a:extLst>
          </p:cNvPr>
          <p:cNvSpPr txBox="1"/>
          <p:nvPr/>
        </p:nvSpPr>
        <p:spPr>
          <a:xfrm>
            <a:off x="6411965" y="4609897"/>
            <a:ext cx="2541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 + T(2n) when n &lt;100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272D6EB0-FDE4-6E4C-8937-11B8B951ADD6}"/>
              </a:ext>
            </a:extLst>
          </p:cNvPr>
          <p:cNvSpPr/>
          <p:nvPr/>
        </p:nvSpPr>
        <p:spPr>
          <a:xfrm>
            <a:off x="6079155" y="4236917"/>
            <a:ext cx="332810" cy="1115292"/>
          </a:xfrm>
          <a:prstGeom prst="rightBrac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2A3EDF-5A2D-6346-84D1-835841A5D3AA}"/>
                  </a:ext>
                </a:extLst>
              </p:cNvPr>
              <p:cNvSpPr txBox="1"/>
              <p:nvPr/>
            </p:nvSpPr>
            <p:spPr>
              <a:xfrm>
                <a:off x="2819548" y="5787974"/>
                <a:ext cx="3454022" cy="617861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𝒘𝒉𝒆𝒏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1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𝒐𝒕𝒉𝒆𝒓𝒘𝒊𝒔𝒆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2A3EDF-5A2D-6346-84D1-835841A5D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548" y="5787974"/>
                <a:ext cx="3454022" cy="617861"/>
              </a:xfrm>
              <a:prstGeom prst="rect">
                <a:avLst/>
              </a:prstGeom>
              <a:blipFill>
                <a:blip r:embed="rId2"/>
                <a:stretch>
                  <a:fillRect l="-8394" t="-230612" r="-365" b="-326531"/>
                </a:stretch>
              </a:blipFill>
              <a:ln>
                <a:solidFill>
                  <a:srgbClr val="4C328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79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184E-5A4F-47B7-99CF-1088843EA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5FF2-ED6D-4661-9649-050949130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binary search tree </a:t>
            </a:r>
            <a:r>
              <a:rPr lang="en-US" dirty="0"/>
              <a:t>is a </a:t>
            </a:r>
            <a:r>
              <a:rPr lang="en-US" u="sng" dirty="0"/>
              <a:t>binary tree</a:t>
            </a:r>
            <a:r>
              <a:rPr lang="en-US" dirty="0"/>
              <a:t> that contains comparable items such that for every node, </a:t>
            </a:r>
            <a:r>
              <a:rPr lang="en-US" u="sng" dirty="0"/>
              <a:t>all children to the left contain smaller data </a:t>
            </a:r>
            <a:r>
              <a:rPr lang="en-US" dirty="0"/>
              <a:t>and </a:t>
            </a:r>
            <a:r>
              <a:rPr lang="en-US" u="sng" dirty="0"/>
              <a:t>all children to the right contain larger data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679FC-200C-41F4-A7EC-343A7EA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3C3B0-1C2C-4E56-ADCE-A59354F51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39D1835-C3EE-45CE-B55C-2A791CF4B9BB}"/>
              </a:ext>
            </a:extLst>
          </p:cNvPr>
          <p:cNvGrpSpPr/>
          <p:nvPr/>
        </p:nvGrpSpPr>
        <p:grpSpPr>
          <a:xfrm>
            <a:off x="5274400" y="2326487"/>
            <a:ext cx="1313520" cy="1102513"/>
            <a:chOff x="8178965" y="3174615"/>
            <a:chExt cx="1313520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384400-2993-4A48-A958-9569E0FAA0F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10D73B-C53F-4E53-9141-53AA19C7234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FA5626-10CB-471B-94D0-D13138866A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B24E9-CC24-4071-ABE4-FED950170100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CC67D64-B9C9-4432-90BF-E26DDA8881E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8F35CA-D945-4D03-8A43-9BB457F08BD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9B093-C29E-4F20-921F-253707B838C5}"/>
              </a:ext>
            </a:extLst>
          </p:cNvPr>
          <p:cNvGrpSpPr/>
          <p:nvPr/>
        </p:nvGrpSpPr>
        <p:grpSpPr>
          <a:xfrm>
            <a:off x="4566188" y="3512395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6E056F-5391-460A-9FB5-9A3AAA37706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DDCAB-999E-4B33-B11F-60FB3F5DFDD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4DBE81-289E-4C0A-8EB5-9D8740E95BC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EA9761A-86D1-4BF3-85F6-6D60E8E95353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5ECE52F-0F2E-473A-911A-EFB727865EBF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3CAE09-C46D-4F5B-8A61-69BED8BEDE9C}"/>
              </a:ext>
            </a:extLst>
          </p:cNvPr>
          <p:cNvGrpSpPr/>
          <p:nvPr/>
        </p:nvGrpSpPr>
        <p:grpSpPr>
          <a:xfrm>
            <a:off x="6362623" y="3543639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D2027F-C84B-4B37-A578-C709B4A10B5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C09BB0-41E9-4CA1-8FE4-BFD2E48DCA2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BFF74A-B58F-47C0-AB50-9ADCB7B7F599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997138-6AA2-4B76-8933-0F513705D91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27E8FC9-AA5F-4871-9D0D-5FCC9F279FD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1EDC545-06C4-453E-9661-FBE232F72311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374B0A-3476-46D1-BD24-5B6AE35CDA22}"/>
              </a:ext>
            </a:extLst>
          </p:cNvPr>
          <p:cNvGrpSpPr/>
          <p:nvPr/>
        </p:nvGrpSpPr>
        <p:grpSpPr>
          <a:xfrm>
            <a:off x="3864581" y="4698710"/>
            <a:ext cx="1057838" cy="1075707"/>
            <a:chOff x="8434647" y="3174615"/>
            <a:chExt cx="1057838" cy="10757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CE37083-C31C-40CD-97B5-5A844B5D721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E278824-B5CD-490C-8593-8D0314DEE2AF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A8F0B9-8F4B-4ACA-8696-27833C61DE8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DBE2F6D-0224-4C57-A944-6010C6964472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94E643D-54AB-4C96-A09D-2DAC164A76BE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C192848-88EB-4CD4-9984-2A0EB09548E6}"/>
              </a:ext>
            </a:extLst>
          </p:cNvPr>
          <p:cNvGrpSpPr/>
          <p:nvPr/>
        </p:nvGrpSpPr>
        <p:grpSpPr>
          <a:xfrm>
            <a:off x="5887074" y="4773203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5789FBD-6CAE-4BF3-B48C-363F2CB9D0D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67EC03D-626E-462E-99E0-FFE147046E3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23290C-CD34-4B15-9B4A-F0A3B7D1C34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5633E80-AD7D-4F5A-811B-B4520C06965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16084EF-C0AB-47D5-97A0-4BB763FCA0C8}"/>
              </a:ext>
            </a:extLst>
          </p:cNvPr>
          <p:cNvGrpSpPr/>
          <p:nvPr/>
        </p:nvGrpSpPr>
        <p:grpSpPr>
          <a:xfrm>
            <a:off x="7222120" y="4753563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3D91134-9971-4976-954D-FCFC2E1E0C8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7F931-0079-4311-9CE0-AC645E71B98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3E6099-8516-4D7B-AEF4-1DCF2D0D1DC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0FD7A12-2016-4FEF-B255-38F3C1ADCF97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8DC7432-91F3-4BA8-841E-BEBEDB65277B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D94832-F3E3-4876-A45B-254B12FD3F9F}"/>
              </a:ext>
            </a:extLst>
          </p:cNvPr>
          <p:cNvGrpSpPr/>
          <p:nvPr/>
        </p:nvGrpSpPr>
        <p:grpSpPr>
          <a:xfrm>
            <a:off x="4491602" y="5902291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B9C4834-4747-442D-B884-6E14E04E269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7C5A677-069C-431E-8874-E3745A5BA738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0BF9679-586A-4D5D-A98D-53B63C5C0877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64B5EBC-1C87-4E5C-9680-F5FA5FD00EA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EA25DFC-086F-4714-86FB-6DD3B1F09E35}"/>
              </a:ext>
            </a:extLst>
          </p:cNvPr>
          <p:cNvGrpSpPr/>
          <p:nvPr/>
        </p:nvGrpSpPr>
        <p:grpSpPr>
          <a:xfrm>
            <a:off x="6636337" y="593271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B1CC1-9C3A-4701-93D5-377AFDF6FFDD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BDF834-B161-4A8B-92A7-302A8BFF5B4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AAFC95C-6F7B-4306-B51C-88020C2DB27D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24A9DA6-01DB-4841-935E-EC9E857937FB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17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95942F9-2124-429D-AB05-5EBDB28BA627}"/>
              </a:ext>
            </a:extLst>
          </p:cNvPr>
          <p:cNvCxnSpPr>
            <a:cxnSpLocks/>
          </p:cNvCxnSpPr>
          <p:nvPr/>
        </p:nvCxnSpPr>
        <p:spPr>
          <a:xfrm flipH="1">
            <a:off x="3934092" y="51280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310B54-9290-46ED-95CB-11F7B66D0E0F}"/>
              </a:ext>
            </a:extLst>
          </p:cNvPr>
          <p:cNvCxnSpPr>
            <a:cxnSpLocks/>
          </p:cNvCxnSpPr>
          <p:nvPr/>
        </p:nvCxnSpPr>
        <p:spPr>
          <a:xfrm flipH="1">
            <a:off x="5275996" y="396293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8D950D-09DC-46EE-8499-B03D6CB59FD3}"/>
              </a:ext>
            </a:extLst>
          </p:cNvPr>
          <p:cNvCxnSpPr>
            <a:cxnSpLocks/>
          </p:cNvCxnSpPr>
          <p:nvPr/>
        </p:nvCxnSpPr>
        <p:spPr>
          <a:xfrm flipH="1">
            <a:off x="5950626" y="52046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E6B11A4-8FAF-49D3-96A9-3EA9CDC116B7}"/>
              </a:ext>
            </a:extLst>
          </p:cNvPr>
          <p:cNvCxnSpPr>
            <a:cxnSpLocks/>
          </p:cNvCxnSpPr>
          <p:nvPr/>
        </p:nvCxnSpPr>
        <p:spPr>
          <a:xfrm flipH="1">
            <a:off x="6367426" y="520532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E21D469-7C83-4F49-AFEE-7D7095E1555E}"/>
              </a:ext>
            </a:extLst>
          </p:cNvPr>
          <p:cNvCxnSpPr>
            <a:cxnSpLocks/>
          </p:cNvCxnSpPr>
          <p:nvPr/>
        </p:nvCxnSpPr>
        <p:spPr>
          <a:xfrm flipH="1">
            <a:off x="4555127" y="633793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B127707-0C39-42BD-A416-4C56413BE69C}"/>
              </a:ext>
            </a:extLst>
          </p:cNvPr>
          <p:cNvCxnSpPr>
            <a:cxnSpLocks/>
          </p:cNvCxnSpPr>
          <p:nvPr/>
        </p:nvCxnSpPr>
        <p:spPr>
          <a:xfrm flipH="1">
            <a:off x="4959680" y="63317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AED563A-0360-499D-B1D8-20EB6C177E49}"/>
              </a:ext>
            </a:extLst>
          </p:cNvPr>
          <p:cNvCxnSpPr>
            <a:cxnSpLocks/>
          </p:cNvCxnSpPr>
          <p:nvPr/>
        </p:nvCxnSpPr>
        <p:spPr>
          <a:xfrm flipH="1">
            <a:off x="6684547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ABF8C20-0831-4B2A-9D62-6C41A9D27FE3}"/>
              </a:ext>
            </a:extLst>
          </p:cNvPr>
          <p:cNvCxnSpPr>
            <a:cxnSpLocks/>
          </p:cNvCxnSpPr>
          <p:nvPr/>
        </p:nvCxnSpPr>
        <p:spPr>
          <a:xfrm flipH="1">
            <a:off x="7102416" y="637513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B420093-0DAC-4CD1-B887-1DB7C063D59C}"/>
              </a:ext>
            </a:extLst>
          </p:cNvPr>
          <p:cNvCxnSpPr>
            <a:cxnSpLocks/>
          </p:cNvCxnSpPr>
          <p:nvPr/>
        </p:nvCxnSpPr>
        <p:spPr>
          <a:xfrm flipH="1">
            <a:off x="7938378" y="518921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237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A9BE-8C0E-4D1B-A7EE-38E17CF00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A240B-474E-49B9-8C54-D46627DFE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/>
          <a:lstStyle/>
          <a:p>
            <a:r>
              <a:rPr lang="en-US" dirty="0"/>
              <a:t>Binary Search Trees allow us to:</a:t>
            </a:r>
          </a:p>
          <a:p>
            <a:pPr lvl="1"/>
            <a:r>
              <a:rPr lang="en-US" dirty="0"/>
              <a:t>quickly find what we’re looking for</a:t>
            </a:r>
          </a:p>
          <a:p>
            <a:pPr lvl="1"/>
            <a:r>
              <a:rPr lang="en-US" dirty="0"/>
              <a:t>add and remove values easily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Dictionary Operations:</a:t>
            </a:r>
          </a:p>
          <a:p>
            <a:pPr marL="128016" lvl="1" indent="0">
              <a:buNone/>
            </a:pPr>
            <a:r>
              <a:rPr lang="en-US" dirty="0"/>
              <a:t>Runtime in terms of height, “h”</a:t>
            </a:r>
          </a:p>
          <a:p>
            <a:pPr marL="128016" lvl="1" indent="0">
              <a:buNone/>
            </a:pPr>
            <a:r>
              <a:rPr lang="en-US" dirty="0"/>
              <a:t>get() – O(h)</a:t>
            </a:r>
          </a:p>
          <a:p>
            <a:pPr marL="128016" lvl="1" indent="0">
              <a:buNone/>
            </a:pPr>
            <a:r>
              <a:rPr lang="en-US" dirty="0"/>
              <a:t>put() – O(h)</a:t>
            </a:r>
          </a:p>
          <a:p>
            <a:pPr marL="128016" lvl="1" indent="0">
              <a:buNone/>
            </a:pPr>
            <a:r>
              <a:rPr lang="en-US" dirty="0"/>
              <a:t>remove() – O(h)</a:t>
            </a:r>
          </a:p>
          <a:p>
            <a:pPr marL="310896" lvl="2" indent="0">
              <a:buNone/>
            </a:pPr>
            <a:r>
              <a:rPr lang="en-US" dirty="0"/>
              <a:t>What do you replace the node with?</a:t>
            </a:r>
          </a:p>
          <a:p>
            <a:pPr marL="310896" lvl="2" indent="0">
              <a:buNone/>
            </a:pPr>
            <a:r>
              <a:rPr lang="en-US" dirty="0"/>
              <a:t>Largest in left sub tree or smallest in right sub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7055C-0948-43C0-96C5-26D848AD9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EA0828-678D-4EC5-B984-3DDF3180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2EA6D99-9FBE-4977-8C26-89B297CF66F9}"/>
              </a:ext>
            </a:extLst>
          </p:cNvPr>
          <p:cNvGrpSpPr/>
          <p:nvPr/>
        </p:nvGrpSpPr>
        <p:grpSpPr>
          <a:xfrm>
            <a:off x="8009270" y="341385"/>
            <a:ext cx="1313520" cy="1509304"/>
            <a:chOff x="7397176" y="472141"/>
            <a:chExt cx="1313520" cy="150930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B625FE-A153-4E38-ACDB-FFBF00A36C31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B84C4FB-C8F5-4400-9B80-6E6D1165350A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1CA25B-A2E9-48A3-A58A-4E1E58D4AA6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E3D4827-0B35-4641-9235-86455E6045D3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044BB47-E2B7-4B66-A8A3-D91291ADC580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346E55A-242E-4EA0-8434-A59B9DC87161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64EFE85-C378-4640-9FB7-07D9694BB23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86547E0-B9B7-4545-90BF-724834663D5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“foo”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A6B6E72-4EAB-4EE8-8436-83C4B8F35162}"/>
              </a:ext>
            </a:extLst>
          </p:cNvPr>
          <p:cNvGrpSpPr/>
          <p:nvPr/>
        </p:nvGrpSpPr>
        <p:grpSpPr>
          <a:xfrm>
            <a:off x="6953389" y="1902872"/>
            <a:ext cx="1313520" cy="1509304"/>
            <a:chOff x="7397176" y="472141"/>
            <a:chExt cx="1313520" cy="1509304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41940DD-73F6-4A98-A851-B0D77DF669A0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932A2B-1590-4C38-97B4-7AF8747E0AA2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9967B2B-9F67-444A-800B-00F3E76859F8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D01D5D9-7D8C-46C8-85BD-C35BA469E74D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81EEDF03-BA57-42B2-918B-8E07FBDD1CED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7F338F9A-FF3C-4C61-8E22-70C1CD758812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BBED55-1BF2-45E4-90AD-EC42A3034F2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65EFA1D-1AF3-4687-A0AE-802BE61415AB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“bar”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31FC0-9C3C-43DD-A0D2-07B8032A3EA9}"/>
              </a:ext>
            </a:extLst>
          </p:cNvPr>
          <p:cNvGrpSpPr/>
          <p:nvPr/>
        </p:nvGrpSpPr>
        <p:grpSpPr>
          <a:xfrm>
            <a:off x="9341185" y="1862276"/>
            <a:ext cx="1084541" cy="1482498"/>
            <a:chOff x="7626155" y="472141"/>
            <a:chExt cx="1084541" cy="1482498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1C4EA0A-CF2D-43CA-87C5-BFCD991FD138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C263A9-986D-407F-8A0B-74F2D011409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3907934-BFE8-49F8-8E46-04FC24E653AC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1708322-46AE-4169-8BFF-3F41C544AA0A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61EA09-7DD1-4FBC-B4E9-7140F93DCA1B}"/>
                </a:ext>
              </a:extLst>
            </p:cNvPr>
            <p:cNvCxnSpPr/>
            <p:nvPr/>
          </p:nvCxnSpPr>
          <p:spPr>
            <a:xfrm>
              <a:off x="8260103" y="1474261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3287183F-B3B2-48BF-936F-D7AF17AD240C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A6321B4-79D7-4FDC-AD38-B81117777BA8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baz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C6E927F-EFDA-4001-AF2F-A9EBA61C3EF9}"/>
              </a:ext>
            </a:extLst>
          </p:cNvPr>
          <p:cNvGrpSpPr/>
          <p:nvPr/>
        </p:nvGrpSpPr>
        <p:grpSpPr>
          <a:xfrm>
            <a:off x="7558078" y="3452087"/>
            <a:ext cx="1102936" cy="1509304"/>
            <a:chOff x="7397176" y="472141"/>
            <a:chExt cx="1102936" cy="1509304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31F4262-9AA2-4F0C-B343-2D10D0BDCA0F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EB6FD21-BAF3-4A2C-96A9-46B90585AD6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7ECB497-8911-4B9D-98CE-FB401AD1FED2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12BF78B-8D91-4963-88D5-0758283A3019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96A4FB3-51CB-43E3-B81A-FF06730151D9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5A7C379-9DC0-49FD-A4A3-6964C2BF8067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D8727F8-4A8D-4926-891B-631F46411D84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sho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4495DAD-FAF8-4B15-8031-0571D3E87C7F}"/>
              </a:ext>
            </a:extLst>
          </p:cNvPr>
          <p:cNvGrpSpPr/>
          <p:nvPr/>
        </p:nvGrpSpPr>
        <p:grpSpPr>
          <a:xfrm>
            <a:off x="5982815" y="3458256"/>
            <a:ext cx="1065204" cy="1509304"/>
            <a:chOff x="7397176" y="472141"/>
            <a:chExt cx="1065204" cy="150930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8EF28C3-5BF4-4CF0-A909-3A387F7E692D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8E9E93D-28D0-42D4-8C7E-11FA49045FF6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01B349-F3F6-4E65-9D4D-731EE552F0B1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D014A429-272A-4327-B27D-D941801614D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2DEC3312-3C47-4DEF-907A-63F3206A3E7A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3792504-66F3-4CBE-9C3A-66C102AED845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3EA0616-E01F-4EBB-AEDA-2954EBAA2CB2}"/>
                </a:ext>
              </a:extLst>
            </p:cNvPr>
            <p:cNvSpPr txBox="1"/>
            <p:nvPr/>
          </p:nvSpPr>
          <p:spPr>
            <a:xfrm>
              <a:off x="7626155" y="880284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fo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”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91234BD-52DB-4C8D-B889-7E62E487F6B4}"/>
              </a:ext>
            </a:extLst>
          </p:cNvPr>
          <p:cNvGrpSpPr/>
          <p:nvPr/>
        </p:nvGrpSpPr>
        <p:grpSpPr>
          <a:xfrm>
            <a:off x="9975133" y="3412115"/>
            <a:ext cx="1102936" cy="1509304"/>
            <a:chOff x="7397176" y="472141"/>
            <a:chExt cx="1102936" cy="1509304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9D0188C0-2DA1-44DF-8776-70EAC193D6F4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03298CB-BE3E-40FB-BF4D-252E21D6D675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D99EBEC-748A-40AE-BF34-110929CC6F3A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2BC9C79-79E5-471D-BE6F-C37A3E002854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E45F268-1D17-40D4-B169-4D6B9F0CA7A6}"/>
                </a:ext>
              </a:extLst>
            </p:cNvPr>
            <p:cNvCxnSpPr/>
            <p:nvPr/>
          </p:nvCxnSpPr>
          <p:spPr>
            <a:xfrm flipH="1">
              <a:off x="7397176" y="1474261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6EA2A41-3CE7-4A46-8A7D-3F5D3F519BF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9DE67EF-F7BB-472F-AB50-23AB0701B72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“sup”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051732AC-A85E-48C5-ADBE-57465B559B68}"/>
              </a:ext>
            </a:extLst>
          </p:cNvPr>
          <p:cNvGrpSpPr/>
          <p:nvPr/>
        </p:nvGrpSpPr>
        <p:grpSpPr>
          <a:xfrm>
            <a:off x="9417150" y="5048690"/>
            <a:ext cx="873957" cy="1204813"/>
            <a:chOff x="7626155" y="472141"/>
            <a:chExt cx="873957" cy="120481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B64C040-D9ED-4B55-823B-21D845B5B232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DECACF8-6BFA-4F60-B74C-E01374FB9A7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BD3078C-392C-44E2-9638-16A79BD75C7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42E699-5DE8-4617-9953-B47E5312FFA1}"/>
                </a:ext>
              </a:extLst>
            </p:cNvPr>
            <p:cNvSpPr txBox="1"/>
            <p:nvPr/>
          </p:nvSpPr>
          <p:spPr>
            <a:xfrm>
              <a:off x="7824352" y="480974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6BE300A-87D0-4ACF-A7BF-3226484ACF9D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25A1C8F-A575-4BE3-82B4-59831CDFB3A3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“boo”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DFA7064-B4D4-4334-9ACD-1FE183EA56B8}"/>
              </a:ext>
            </a:extLst>
          </p:cNvPr>
          <p:cNvGrpSpPr/>
          <p:nvPr/>
        </p:nvGrpSpPr>
        <p:grpSpPr>
          <a:xfrm>
            <a:off x="7326271" y="4992360"/>
            <a:ext cx="873957" cy="1204813"/>
            <a:chOff x="7626155" y="472141"/>
            <a:chExt cx="873957" cy="120481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4CED50F-636C-45F5-8FE9-615524607E6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1EF08E2-7AD7-40F2-9857-08AF17FC395D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DAF6EDF-E8E7-443A-A404-836154C0EF55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045034D-6562-4469-8481-0037D3095070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0C2404B-2F1E-4461-9982-DEFB70BACE0B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03B9045-6542-497D-8BED-13DCE54AE2CF}"/>
                </a:ext>
              </a:extLst>
            </p:cNvPr>
            <p:cNvSpPr txBox="1"/>
            <p:nvPr/>
          </p:nvSpPr>
          <p:spPr>
            <a:xfrm>
              <a:off x="7626155" y="880284"/>
              <a:ext cx="87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“poo”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83B1B9E-3346-4361-807E-6A0C9210FFBC}"/>
              </a:ext>
            </a:extLst>
          </p:cNvPr>
          <p:cNvGrpSpPr/>
          <p:nvPr/>
        </p:nvGrpSpPr>
        <p:grpSpPr>
          <a:xfrm>
            <a:off x="5334867" y="4965554"/>
            <a:ext cx="1011815" cy="1204813"/>
            <a:chOff x="7568375" y="472141"/>
            <a:chExt cx="1011815" cy="1204813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82620F-420B-4DEF-B475-04ADBE10D7A7}"/>
                </a:ext>
              </a:extLst>
            </p:cNvPr>
            <p:cNvSpPr/>
            <p:nvPr/>
          </p:nvSpPr>
          <p:spPr>
            <a:xfrm>
              <a:off x="7652858" y="472141"/>
              <a:ext cx="809522" cy="120481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11420A9-5BC3-4589-AEDC-DF822561D1EE}"/>
                </a:ext>
              </a:extLst>
            </p:cNvPr>
            <p:cNvSpPr/>
            <p:nvPr/>
          </p:nvSpPr>
          <p:spPr>
            <a:xfrm>
              <a:off x="7652858" y="1271985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86EC8E75-44B7-4DB2-82C0-C6C4C9A3E6B3}"/>
                </a:ext>
              </a:extLst>
            </p:cNvPr>
            <p:cNvSpPr/>
            <p:nvPr/>
          </p:nvSpPr>
          <p:spPr>
            <a:xfrm>
              <a:off x="8057827" y="1272121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C16FDD1-964C-495F-9938-D2C6C031744F}"/>
                </a:ext>
              </a:extLst>
            </p:cNvPr>
            <p:cNvSpPr txBox="1"/>
            <p:nvPr/>
          </p:nvSpPr>
          <p:spPr>
            <a:xfrm>
              <a:off x="7824352" y="48097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58BBC2D-CB92-491C-914E-AC65B40B9363}"/>
                </a:ext>
              </a:extLst>
            </p:cNvPr>
            <p:cNvSpPr/>
            <p:nvPr/>
          </p:nvSpPr>
          <p:spPr>
            <a:xfrm>
              <a:off x="7649782" y="867800"/>
              <a:ext cx="809522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A2E9516-54BE-42CE-BB98-E6AA2518B37A}"/>
                </a:ext>
              </a:extLst>
            </p:cNvPr>
            <p:cNvSpPr txBox="1"/>
            <p:nvPr/>
          </p:nvSpPr>
          <p:spPr>
            <a:xfrm>
              <a:off x="7568375" y="885159"/>
              <a:ext cx="1011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“burp”</a:t>
              </a:r>
            </a:p>
          </p:txBody>
        </p:sp>
      </p:grp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CCD8B6A9-CA75-4CCB-99F0-39F7B9F90A59}"/>
              </a:ext>
            </a:extLst>
          </p:cNvPr>
          <p:cNvCxnSpPr>
            <a:cxnSpLocks/>
          </p:cNvCxnSpPr>
          <p:nvPr/>
        </p:nvCxnSpPr>
        <p:spPr>
          <a:xfrm flipH="1">
            <a:off x="6707018" y="43104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A36B53-61FE-4E7B-8033-174B07EC395F}"/>
              </a:ext>
            </a:extLst>
          </p:cNvPr>
          <p:cNvCxnSpPr>
            <a:cxnSpLocks/>
          </p:cNvCxnSpPr>
          <p:nvPr/>
        </p:nvCxnSpPr>
        <p:spPr>
          <a:xfrm flipH="1">
            <a:off x="8273868" y="434520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4F748D5-264B-499D-BA86-AD29390B8930}"/>
              </a:ext>
            </a:extLst>
          </p:cNvPr>
          <p:cNvCxnSpPr>
            <a:cxnSpLocks/>
          </p:cNvCxnSpPr>
          <p:nvPr/>
        </p:nvCxnSpPr>
        <p:spPr>
          <a:xfrm flipH="1">
            <a:off x="5476884" y="58081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A42D8BC-39E6-4F32-B38C-CF178613FAA8}"/>
              </a:ext>
            </a:extLst>
          </p:cNvPr>
          <p:cNvCxnSpPr>
            <a:cxnSpLocks/>
          </p:cNvCxnSpPr>
          <p:nvPr/>
        </p:nvCxnSpPr>
        <p:spPr>
          <a:xfrm flipH="1">
            <a:off x="5890017" y="579701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CBD3A9B-5BE9-499A-8075-E9959EB9225C}"/>
              </a:ext>
            </a:extLst>
          </p:cNvPr>
          <p:cNvCxnSpPr>
            <a:cxnSpLocks/>
          </p:cNvCxnSpPr>
          <p:nvPr/>
        </p:nvCxnSpPr>
        <p:spPr>
          <a:xfrm flipH="1">
            <a:off x="7382994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CF2E28F-B555-485B-8834-F3C630492533}"/>
              </a:ext>
            </a:extLst>
          </p:cNvPr>
          <p:cNvCxnSpPr>
            <a:cxnSpLocks/>
          </p:cNvCxnSpPr>
          <p:nvPr/>
        </p:nvCxnSpPr>
        <p:spPr>
          <a:xfrm flipH="1">
            <a:off x="7826567" y="58390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6581CF68-9282-432A-9587-4FF6F5F248D5}"/>
              </a:ext>
            </a:extLst>
          </p:cNvPr>
          <p:cNvCxnSpPr>
            <a:cxnSpLocks/>
          </p:cNvCxnSpPr>
          <p:nvPr/>
        </p:nvCxnSpPr>
        <p:spPr>
          <a:xfrm flipH="1">
            <a:off x="10701688" y="42657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1D8C98-7D04-4C09-ADFE-3E76945B1576}"/>
              </a:ext>
            </a:extLst>
          </p:cNvPr>
          <p:cNvCxnSpPr>
            <a:cxnSpLocks/>
          </p:cNvCxnSpPr>
          <p:nvPr/>
        </p:nvCxnSpPr>
        <p:spPr>
          <a:xfrm flipH="1">
            <a:off x="9496912" y="589131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79A29A6-1121-49B5-8176-9A568F1A62A9}"/>
              </a:ext>
            </a:extLst>
          </p:cNvPr>
          <p:cNvCxnSpPr>
            <a:cxnSpLocks/>
          </p:cNvCxnSpPr>
          <p:nvPr/>
        </p:nvCxnSpPr>
        <p:spPr>
          <a:xfrm flipH="1">
            <a:off x="9920382" y="588855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3E6368CD-4AC1-408F-92EF-1A9AD3737AD1}"/>
              </a:ext>
            </a:extLst>
          </p:cNvPr>
          <p:cNvCxnSpPr>
            <a:cxnSpLocks/>
          </p:cNvCxnSpPr>
          <p:nvPr/>
        </p:nvCxnSpPr>
        <p:spPr>
          <a:xfrm flipH="1">
            <a:off x="9415104" y="27050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83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2AADE-62B4-47FC-BF83-753F541C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in terms of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4024B-141E-4379-A5F5-4B2EA4933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“balanced” trees h ≈ log</a:t>
            </a:r>
            <a:r>
              <a:rPr lang="en-US" baseline="-25000" dirty="0"/>
              <a:t>c</a:t>
            </a:r>
            <a:r>
              <a:rPr lang="en-US" dirty="0"/>
              <a:t>(n) where c is the maximum number of children</a:t>
            </a:r>
          </a:p>
          <a:p>
            <a:r>
              <a:rPr lang="en-US" dirty="0"/>
              <a:t>Balanced binary trees h ≈ log</a:t>
            </a:r>
            <a:r>
              <a:rPr lang="en-US" baseline="-25000" dirty="0"/>
              <a:t>2</a:t>
            </a:r>
            <a:r>
              <a:rPr lang="en-US" dirty="0"/>
              <a:t>(n)</a:t>
            </a:r>
          </a:p>
          <a:p>
            <a:r>
              <a:rPr lang="en-US" dirty="0"/>
              <a:t>Balanced trinary tree h ≈ log</a:t>
            </a:r>
            <a:r>
              <a:rPr lang="en-US" baseline="-25000" dirty="0"/>
              <a:t>3</a:t>
            </a:r>
            <a:r>
              <a:rPr lang="en-US" dirty="0"/>
              <a:t>(n)</a:t>
            </a:r>
          </a:p>
          <a:p>
            <a:r>
              <a:rPr lang="en-US" dirty="0"/>
              <a:t>Thus for balanced trees operations take </a:t>
            </a:r>
            <a:r>
              <a:rPr lang="el-GR" dirty="0"/>
              <a:t>Θ</a:t>
            </a:r>
            <a:r>
              <a:rPr lang="en-US" dirty="0"/>
              <a:t>(log</a:t>
            </a:r>
            <a:r>
              <a:rPr lang="en-US" baseline="-25000" dirty="0"/>
              <a:t>c</a:t>
            </a:r>
            <a:r>
              <a:rPr lang="en-US" dirty="0"/>
              <a:t>(n))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EF617-3DAD-4B53-B0BF-8C41C78C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9DE59B-C04F-4EE6-AA42-6AC9F000C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14:cNvPr>
              <p14:cNvContentPartPr/>
              <p14:nvPr/>
            </p14:nvContentPartPr>
            <p14:xfrm>
              <a:off x="573219" y="-460341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6DF483E-1224-4E0A-BAB3-F850C7C20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5579" y="-47834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12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D6DF-74DF-4977-AA4E-42E31C946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47F0-3E43-4EC4-863C-E609FEFC1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Is this a valid Binary Search Tree?</a:t>
            </a:r>
          </a:p>
          <a:p>
            <a:r>
              <a:rPr lang="en-US" dirty="0"/>
              <a:t>Yes, but…</a:t>
            </a:r>
          </a:p>
          <a:p>
            <a:r>
              <a:rPr lang="en-US" dirty="0"/>
              <a:t>We call this a </a:t>
            </a:r>
            <a:r>
              <a:rPr lang="en-US" b="1" dirty="0">
                <a:solidFill>
                  <a:srgbClr val="4C3282"/>
                </a:solidFill>
              </a:rPr>
              <a:t>degenerate tree</a:t>
            </a:r>
          </a:p>
          <a:p>
            <a:r>
              <a:rPr lang="en-US" dirty="0"/>
              <a:t>For trees, depending on how balanced they are,</a:t>
            </a:r>
          </a:p>
          <a:p>
            <a:r>
              <a:rPr lang="en-US" dirty="0"/>
              <a:t>Operations at worst can be O(n) and at best</a:t>
            </a:r>
          </a:p>
          <a:p>
            <a:r>
              <a:rPr lang="en-US" dirty="0"/>
              <a:t>can be O(</a:t>
            </a:r>
            <a:r>
              <a:rPr lang="en-US" dirty="0" err="1"/>
              <a:t>logn</a:t>
            </a:r>
            <a:r>
              <a:rPr lang="en-US" dirty="0"/>
              <a:t>)</a:t>
            </a:r>
          </a:p>
          <a:p>
            <a:r>
              <a:rPr lang="en-US" dirty="0"/>
              <a:t>How are degenerate trees formed?</a:t>
            </a:r>
          </a:p>
          <a:p>
            <a:pPr lvl="1"/>
            <a:r>
              <a:rPr lang="en-US" dirty="0"/>
              <a:t>insert(10)</a:t>
            </a:r>
          </a:p>
          <a:p>
            <a:pPr lvl="1"/>
            <a:r>
              <a:rPr lang="en-US" dirty="0"/>
              <a:t>insert(9)</a:t>
            </a:r>
          </a:p>
          <a:p>
            <a:pPr lvl="1"/>
            <a:r>
              <a:rPr lang="en-US" dirty="0"/>
              <a:t>insert(7)</a:t>
            </a:r>
          </a:p>
          <a:p>
            <a:pPr lvl="1"/>
            <a:r>
              <a:rPr lang="en-US" dirty="0"/>
              <a:t>insert(5)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A5CA6-A3F4-4D12-9AF6-6C53F4F6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4B66-CB22-46F9-A6EA-D86B9B792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126299-FAE0-4682-BBDC-AC1C6FBEE6D2}"/>
              </a:ext>
            </a:extLst>
          </p:cNvPr>
          <p:cNvGrpSpPr/>
          <p:nvPr/>
        </p:nvGrpSpPr>
        <p:grpSpPr>
          <a:xfrm>
            <a:off x="7670965" y="1364275"/>
            <a:ext cx="1065204" cy="1102513"/>
            <a:chOff x="8178965" y="3174615"/>
            <a:chExt cx="1065204" cy="110251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01D9D7-390B-43AB-BD01-AFA028B55CB7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6105ED-29F0-41BE-B115-27D3DE4C0B06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6545CC-2B65-4374-B1EF-5BB88D011FA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969CA0-2653-4B37-B828-0A86CE7F4DBA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04BB8C-5DB6-424B-A6B8-22EFEA391A11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D22046-C212-4109-8DA2-86B4593E60F3}"/>
              </a:ext>
            </a:extLst>
          </p:cNvPr>
          <p:cNvGrpSpPr/>
          <p:nvPr/>
        </p:nvGrpSpPr>
        <p:grpSpPr>
          <a:xfrm>
            <a:off x="6962753" y="2550183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1E5A008-2066-46D7-A18F-BA6BD222B21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93018F-DD2A-4363-91ED-E56C06CC15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04650E8-1011-4A69-A739-5108F060F512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CF590D-ADA3-4822-A60A-98E5970B3B7B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6082949-B2EA-4099-97D9-1923502A71E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B5761B-7BE5-40AC-BCA6-A0EC2ADCC07B}"/>
              </a:ext>
            </a:extLst>
          </p:cNvPr>
          <p:cNvGrpSpPr/>
          <p:nvPr/>
        </p:nvGrpSpPr>
        <p:grpSpPr>
          <a:xfrm>
            <a:off x="6261146" y="3736498"/>
            <a:ext cx="809522" cy="798022"/>
            <a:chOff x="8434647" y="3174615"/>
            <a:chExt cx="809522" cy="798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617E29-67A7-4789-A27D-BCFDF52C33CB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A4DBC1-3166-4933-84E0-C3669EBA830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C5B9AF-0251-43A8-A3DD-E93FB7CE529C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8CE3DB-0AA6-49D0-B4AC-07A7315B2B8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34DD568-4816-48BC-9338-9482D5872B45}"/>
              </a:ext>
            </a:extLst>
          </p:cNvPr>
          <p:cNvGrpSpPr/>
          <p:nvPr/>
        </p:nvGrpSpPr>
        <p:grpSpPr>
          <a:xfrm>
            <a:off x="5286478" y="4909548"/>
            <a:ext cx="809522" cy="798022"/>
            <a:chOff x="8434647" y="3174615"/>
            <a:chExt cx="809522" cy="79802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96A8B28-A9B1-4ECC-A67A-DFD94F8F847C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6A57FC-EBA4-4B12-9C92-0745674C2909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9C43AD-1413-4644-BFF8-A541822DB72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9C3D0B-033D-4372-9F22-BAB9B5BB66F7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BB6CAA7-6E7B-4964-9E75-91A6779FC1E0}"/>
              </a:ext>
            </a:extLst>
          </p:cNvPr>
          <p:cNvCxnSpPr/>
          <p:nvPr/>
        </p:nvCxnSpPr>
        <p:spPr>
          <a:xfrm flipH="1">
            <a:off x="6024716" y="4317677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849F3F-826E-43EC-A0F5-FB797C32F658}"/>
              </a:ext>
            </a:extLst>
          </p:cNvPr>
          <p:cNvCxnSpPr>
            <a:cxnSpLocks/>
          </p:cNvCxnSpPr>
          <p:nvPr/>
        </p:nvCxnSpPr>
        <p:spPr>
          <a:xfrm flipH="1">
            <a:off x="8386512" y="178880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6887EF8-B546-4ED6-ACFA-626366A652E9}"/>
              </a:ext>
            </a:extLst>
          </p:cNvPr>
          <p:cNvCxnSpPr>
            <a:cxnSpLocks/>
          </p:cNvCxnSpPr>
          <p:nvPr/>
        </p:nvCxnSpPr>
        <p:spPr>
          <a:xfrm flipH="1">
            <a:off x="7678300" y="298583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30A15F9-272A-4B57-A25E-6D1BB02AD271}"/>
              </a:ext>
            </a:extLst>
          </p:cNvPr>
          <p:cNvCxnSpPr>
            <a:cxnSpLocks/>
          </p:cNvCxnSpPr>
          <p:nvPr/>
        </p:nvCxnSpPr>
        <p:spPr>
          <a:xfrm flipH="1">
            <a:off x="6721011" y="417214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06345DC-85A8-4D79-82BF-7F5B6594FFE0}"/>
              </a:ext>
            </a:extLst>
          </p:cNvPr>
          <p:cNvCxnSpPr>
            <a:cxnSpLocks/>
          </p:cNvCxnSpPr>
          <p:nvPr/>
        </p:nvCxnSpPr>
        <p:spPr>
          <a:xfrm flipH="1">
            <a:off x="5341583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5847615-6328-4BD0-B872-45367C00D331}"/>
              </a:ext>
            </a:extLst>
          </p:cNvPr>
          <p:cNvCxnSpPr>
            <a:cxnSpLocks/>
          </p:cNvCxnSpPr>
          <p:nvPr/>
        </p:nvCxnSpPr>
        <p:spPr>
          <a:xfrm flipH="1">
            <a:off x="5746552" y="536746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34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3F856-3C18-4055-9F47-47FA0A5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Balance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2E95A-BEE7-4715-ABD5-0F2D4757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Measuring balance:</a:t>
            </a:r>
          </a:p>
          <a:p>
            <a:r>
              <a:rPr lang="en-US" dirty="0"/>
              <a:t>For each node, compare the heights of its two sub trees</a:t>
            </a:r>
          </a:p>
          <a:p>
            <a:r>
              <a:rPr lang="en-US" dirty="0"/>
              <a:t>Balanced when the difference in height between sub trees is no greater than 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18D8D6-7F1B-4FED-BB8C-9A9BE991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663E7-B725-4EA1-9961-914BCCED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17CC6-BC2A-402E-A411-33C178F13DC9}"/>
              </a:ext>
            </a:extLst>
          </p:cNvPr>
          <p:cNvSpPr/>
          <p:nvPr/>
        </p:nvSpPr>
        <p:spPr>
          <a:xfrm>
            <a:off x="4884606" y="3064623"/>
            <a:ext cx="809522" cy="798022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229487-B7A3-4467-84CC-7E37EAABDE7C}"/>
              </a:ext>
            </a:extLst>
          </p:cNvPr>
          <p:cNvSpPr/>
          <p:nvPr/>
        </p:nvSpPr>
        <p:spPr>
          <a:xfrm>
            <a:off x="4884606" y="3457676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A6F3AE-6D42-4F73-9E27-2584E5B34153}"/>
              </a:ext>
            </a:extLst>
          </p:cNvPr>
          <p:cNvSpPr/>
          <p:nvPr/>
        </p:nvSpPr>
        <p:spPr>
          <a:xfrm>
            <a:off x="5289575" y="3457812"/>
            <a:ext cx="404553" cy="404553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5CF28-0C57-488F-91BD-EE0919F50769}"/>
              </a:ext>
            </a:extLst>
          </p:cNvPr>
          <p:cNvSpPr txBox="1"/>
          <p:nvPr/>
        </p:nvSpPr>
        <p:spPr>
          <a:xfrm>
            <a:off x="5127897" y="307951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5491851" y="3659952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5717147" y="4281775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241598" y="5511339"/>
            <a:ext cx="809522" cy="798022"/>
            <a:chOff x="8434647" y="3174615"/>
            <a:chExt cx="809522" cy="79802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6832326" y="5491699"/>
            <a:ext cx="809522" cy="798022"/>
            <a:chOff x="8434647" y="3174615"/>
            <a:chExt cx="809522" cy="7980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18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953384" y="349606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305150" y="594278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5721950" y="594345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87374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292902" y="592734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8713478" y="3194157"/>
            <a:ext cx="1065204" cy="1102513"/>
            <a:chOff x="8178965" y="3174615"/>
            <a:chExt cx="1065204" cy="1102513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011871" y="4380472"/>
            <a:ext cx="809522" cy="798022"/>
            <a:chOff x="8434647" y="3174615"/>
            <a:chExt cx="809522" cy="79802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8081382" y="48098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EC6AE6-9216-4993-A4A1-E9557A8FED3F}"/>
              </a:ext>
            </a:extLst>
          </p:cNvPr>
          <p:cNvCxnSpPr>
            <a:cxnSpLocks/>
          </p:cNvCxnSpPr>
          <p:nvPr/>
        </p:nvCxnSpPr>
        <p:spPr>
          <a:xfrm flipH="1">
            <a:off x="9423286" y="364469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471736" y="482453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0953184" y="3188199"/>
            <a:ext cx="809522" cy="798022"/>
            <a:chOff x="8434647" y="3174615"/>
            <a:chExt cx="809522" cy="7980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11022695" y="36175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1413049" y="363225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1052730" y="3029995"/>
            <a:ext cx="1065204" cy="1102513"/>
            <a:chOff x="8178965" y="3174615"/>
            <a:chExt cx="1065204" cy="1102513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351123" y="4216310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420634" y="46456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10988" y="466037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1945096" y="4222414"/>
            <a:ext cx="809522" cy="798022"/>
            <a:chOff x="8434647" y="3174615"/>
            <a:chExt cx="809522" cy="79802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901080" y="36220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1989790" y="465209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2406511" y="463764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0D689F1-DB36-0447-BA0E-B0C532441DC7}"/>
              </a:ext>
            </a:extLst>
          </p:cNvPr>
          <p:cNvSpPr txBox="1"/>
          <p:nvPr/>
        </p:nvSpPr>
        <p:spPr>
          <a:xfrm>
            <a:off x="1030520" y="5321928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659351-3694-4D49-8406-44B269FB96E4}"/>
              </a:ext>
            </a:extLst>
          </p:cNvPr>
          <p:cNvSpPr txBox="1"/>
          <p:nvPr/>
        </p:nvSpPr>
        <p:spPr>
          <a:xfrm>
            <a:off x="4637514" y="6419282"/>
            <a:ext cx="1393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Unbalanced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186B82E-0578-1547-8203-D6069D877D91}"/>
              </a:ext>
            </a:extLst>
          </p:cNvPr>
          <p:cNvSpPr txBox="1"/>
          <p:nvPr/>
        </p:nvSpPr>
        <p:spPr>
          <a:xfrm>
            <a:off x="8969160" y="530703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C087D9-B4F5-3C42-B578-95602207A9D5}"/>
              </a:ext>
            </a:extLst>
          </p:cNvPr>
          <p:cNvSpPr txBox="1"/>
          <p:nvPr/>
        </p:nvSpPr>
        <p:spPr>
          <a:xfrm>
            <a:off x="10782768" y="4338645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Balanced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5665F0D-4560-7140-97AD-ECB32142F512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300658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5" grpId="0"/>
      <p:bldP spid="102" grpId="0"/>
      <p:bldP spid="1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 AVL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AVL Trees </a:t>
            </a:r>
            <a:r>
              <a:rPr lang="en-US" dirty="0"/>
              <a:t>must satisfy the following properties: 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trees: </a:t>
            </a:r>
            <a:r>
              <a:rPr lang="en-US" dirty="0"/>
              <a:t>all nodes must have between 0 and 2 children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binary search tree</a:t>
            </a:r>
            <a:r>
              <a:rPr lang="en-US" dirty="0"/>
              <a:t>: for all nodes, all keys in the left subtree must be smaller and all keys in the right subtree must be larger than the root node</a:t>
            </a:r>
          </a:p>
          <a:p>
            <a:pPr lvl="1"/>
            <a:r>
              <a:rPr lang="en-US" dirty="0">
                <a:solidFill>
                  <a:srgbClr val="4C3282"/>
                </a:solidFill>
              </a:rPr>
              <a:t>balanced: </a:t>
            </a:r>
            <a:r>
              <a:rPr lang="en-US" dirty="0"/>
              <a:t>for all nodes, there can be no more than a difference of 1 in the height of the left subtree from the right. </a:t>
            </a:r>
            <a:r>
              <a:rPr lang="en-US" dirty="0" err="1"/>
              <a:t>Math.abs</a:t>
            </a:r>
            <a:r>
              <a:rPr lang="en-US" dirty="0"/>
              <a:t>(height(left subtree) – height(right subtree)) ≤ 1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dirty="0"/>
              <a:t>AVL stands for </a:t>
            </a:r>
            <a:r>
              <a:rPr lang="en-US" b="1" dirty="0"/>
              <a:t>A</a:t>
            </a:r>
            <a:r>
              <a:rPr lang="en-US" dirty="0"/>
              <a:t>delson-</a:t>
            </a:r>
            <a:r>
              <a:rPr lang="en-US" b="1" dirty="0" err="1"/>
              <a:t>V</a:t>
            </a:r>
            <a:r>
              <a:rPr lang="en-US" dirty="0" err="1"/>
              <a:t>elsky</a:t>
            </a:r>
            <a:r>
              <a:rPr lang="en-US" dirty="0"/>
              <a:t> and </a:t>
            </a:r>
            <a:r>
              <a:rPr lang="en-US" b="1" dirty="0"/>
              <a:t>L</a:t>
            </a:r>
            <a:r>
              <a:rPr lang="en-US" dirty="0"/>
              <a:t>andis (the inventors of the data structure)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1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5778000" y="4435358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5841552" y="486680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258352" y="486747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6259481" y="3944479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49675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7915913" y="486504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9593511" y="5431005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14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963492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054087" y="586665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853458" y="4456555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922969" y="48859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313323" y="490061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80392" y="3920556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817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0163" y="391418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9345402" y="487791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579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16" grpId="0"/>
      <p:bldP spid="1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6956364" y="2203126"/>
            <a:ext cx="1313520" cy="1102513"/>
            <a:chOff x="8178965" y="3174615"/>
            <a:chExt cx="1313520" cy="110251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6C866F-5637-46FC-8D77-9436F015A205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480815" y="3432690"/>
            <a:ext cx="809522" cy="798022"/>
            <a:chOff x="8434647" y="3174615"/>
            <a:chExt cx="809522" cy="79802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12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6961167" y="386480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013068" y="381416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6E4EAA2-ECDD-4F3E-8422-D170A7110F2F}"/>
              </a:ext>
            </a:extLst>
          </p:cNvPr>
          <p:cNvGrpSpPr/>
          <p:nvPr/>
        </p:nvGrpSpPr>
        <p:grpSpPr>
          <a:xfrm>
            <a:off x="6806521" y="5462372"/>
            <a:ext cx="809522" cy="798022"/>
            <a:chOff x="8434647" y="3174615"/>
            <a:chExt cx="809522" cy="79802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6FA24ED-F6DD-4C7D-BDEE-87AE9E2CA50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B21027F-D704-46B9-8B49-3ECFE611A6A1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9E20CCB-CCC1-4053-B860-83172B45004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6D6A27E-EBE1-4D4A-9745-F328B55FA5C6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AACC31-3410-4182-B887-DD3920E89B76}"/>
              </a:ext>
            </a:extLst>
          </p:cNvPr>
          <p:cNvCxnSpPr>
            <a:cxnSpLocks/>
          </p:cNvCxnSpPr>
          <p:nvPr/>
        </p:nvCxnSpPr>
        <p:spPr>
          <a:xfrm flipH="1">
            <a:off x="6870073" y="58938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7286873" y="5894490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255927" y="492382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7455337" y="4429400"/>
            <a:ext cx="809522" cy="798022"/>
            <a:chOff x="8434647" y="3174615"/>
            <a:chExt cx="809522" cy="79802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10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6527153" y="38863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9255364" y="48399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783989" y="4400707"/>
            <a:ext cx="809522" cy="798022"/>
            <a:chOff x="8434647" y="3174615"/>
            <a:chExt cx="809522" cy="798022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13</a:t>
              </a:r>
            </a:p>
          </p:txBody>
        </p: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825405" y="483635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15883" y="5462788"/>
            <a:ext cx="809522" cy="798022"/>
            <a:chOff x="8434647" y="3174615"/>
            <a:chExt cx="809522" cy="79802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05729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8476459" y="58984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63660" y="4475573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333171" y="49049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723525" y="491963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2595145" y="379755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3870787" y="3947974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8687361" y="3946224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79A4DCF8-66EF-4580-8C8B-2397E307C9AA}"/>
              </a:ext>
            </a:extLst>
          </p:cNvPr>
          <p:cNvCxnSpPr/>
          <p:nvPr/>
        </p:nvCxnSpPr>
        <p:spPr>
          <a:xfrm>
            <a:off x="7948388" y="492619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76C866F-5637-46FC-8D77-9436F015A205}"/>
              </a:ext>
            </a:extLst>
          </p:cNvPr>
          <p:cNvCxnSpPr/>
          <p:nvPr/>
        </p:nvCxnSpPr>
        <p:spPr>
          <a:xfrm flipH="1">
            <a:off x="7939624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90838" y="303179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2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639829" y="308471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Height = 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AC89DDD-A7D3-5A40-BA5C-C4E39343A140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288376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3" grpId="0"/>
      <p:bldP spid="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a valid AVL tree?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959239-3DB6-4832-BCA9-5CE431826FB8}"/>
              </a:ext>
            </a:extLst>
          </p:cNvPr>
          <p:cNvGrpSpPr/>
          <p:nvPr/>
        </p:nvGrpSpPr>
        <p:grpSpPr>
          <a:xfrm>
            <a:off x="4249267" y="1039775"/>
            <a:ext cx="3041070" cy="1068617"/>
            <a:chOff x="7445666" y="3174615"/>
            <a:chExt cx="3041070" cy="10686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0517CC6-BC2A-402E-A411-33C178F13DC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229487-B7A3-4467-84CC-7E37EAABDE7C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A6F3AE-6D42-4F73-9E27-2584E5B3415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D5CF28-0C57-488F-91BD-EE0919F50769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68535A8-A63A-4C61-AAE6-C496315F9FB6}"/>
                </a:ext>
              </a:extLst>
            </p:cNvPr>
            <p:cNvCxnSpPr/>
            <p:nvPr/>
          </p:nvCxnSpPr>
          <p:spPr>
            <a:xfrm flipH="1">
              <a:off x="7445666" y="3769944"/>
              <a:ext cx="1191257" cy="449015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E1D848C-56B5-4E13-B684-9E3FE4C00E09}"/>
                </a:ext>
              </a:extLst>
            </p:cNvPr>
            <p:cNvCxnSpPr/>
            <p:nvPr/>
          </p:nvCxnSpPr>
          <p:spPr>
            <a:xfrm>
              <a:off x="9041892" y="3769944"/>
              <a:ext cx="1444844" cy="47328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31B1AD-8577-4829-97C4-B2CDE92CA5D2}"/>
              </a:ext>
            </a:extLst>
          </p:cNvPr>
          <p:cNvGrpSpPr/>
          <p:nvPr/>
        </p:nvGrpSpPr>
        <p:grpSpPr>
          <a:xfrm>
            <a:off x="3225494" y="2188231"/>
            <a:ext cx="1065204" cy="1102513"/>
            <a:chOff x="8178965" y="3174615"/>
            <a:chExt cx="1065204" cy="110251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CB4ACC-B0E7-49A1-99C2-7DB20BA5B336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F3C578-0F6D-4E10-98A9-548593515214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5B29F29-DB08-40C5-BE13-D55368B87A90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0243E8-FCAE-431A-B4C7-F24AFF73B3CA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F9B4FF2-7CDA-4198-9AE5-C7E8E6D248BE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C1F743-C344-4A1B-9850-CFF90DF226E1}"/>
              </a:ext>
            </a:extLst>
          </p:cNvPr>
          <p:cNvGrpSpPr/>
          <p:nvPr/>
        </p:nvGrpSpPr>
        <p:grpSpPr>
          <a:xfrm>
            <a:off x="7212046" y="2203126"/>
            <a:ext cx="1057838" cy="1075707"/>
            <a:chOff x="8434647" y="3174615"/>
            <a:chExt cx="1057838" cy="107570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BBC786-4916-4D5D-81E0-586B25B396F2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EA9CDB3-DFD5-4946-B432-B5C0A60940B2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1F80F9-239E-477A-803B-56C32B83B62F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5CD317-4B57-4788-A05B-B9528C689D19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11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9A4DCF8-66EF-4580-8C8B-2397E307C9AA}"/>
                </a:ext>
              </a:extLst>
            </p:cNvPr>
            <p:cNvCxnSpPr/>
            <p:nvPr/>
          </p:nvCxnSpPr>
          <p:spPr>
            <a:xfrm>
              <a:off x="9041892" y="3769944"/>
              <a:ext cx="450593" cy="48037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2553203" y="3370102"/>
            <a:ext cx="809522" cy="798022"/>
            <a:chOff x="8434647" y="3174615"/>
            <a:chExt cx="809522" cy="79802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8071543" y="3413050"/>
            <a:ext cx="809522" cy="798022"/>
            <a:chOff x="8434647" y="3174615"/>
            <a:chExt cx="809522" cy="79802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15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1B84F7-1543-48B6-8C2D-826C9E78E4AA}"/>
              </a:ext>
            </a:extLst>
          </p:cNvPr>
          <p:cNvCxnSpPr>
            <a:cxnSpLocks/>
          </p:cNvCxnSpPr>
          <p:nvPr/>
        </p:nvCxnSpPr>
        <p:spPr>
          <a:xfrm flipH="1">
            <a:off x="8545025" y="384869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096516" y="3346009"/>
            <a:ext cx="809522" cy="798022"/>
            <a:chOff x="8434647" y="3174615"/>
            <a:chExt cx="809522" cy="79802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</a:p>
          </p:txBody>
        </p: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8117821" y="3870966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1647090" y="4455158"/>
            <a:ext cx="809522" cy="798022"/>
            <a:chOff x="8434647" y="3174615"/>
            <a:chExt cx="809522" cy="7980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-1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1716601" y="48845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2106955" y="489921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4728613" y="4445224"/>
            <a:ext cx="809522" cy="798022"/>
            <a:chOff x="8434647" y="3174615"/>
            <a:chExt cx="809522" cy="79802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9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798124" y="48745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5188478" y="488928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053645" y="275461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4649103" y="3936940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4151412" y="3797277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6F9B4FF2-7CDA-4198-9AE5-C7E8E6D248BE}"/>
              </a:ext>
            </a:extLst>
          </p:cNvPr>
          <p:cNvCxnSpPr/>
          <p:nvPr/>
        </p:nvCxnSpPr>
        <p:spPr>
          <a:xfrm flipH="1">
            <a:off x="2331721" y="3897843"/>
            <a:ext cx="457958" cy="50718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4160" y="1583231"/>
            <a:ext cx="1494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Is it…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BST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Balanced?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815765" y="1846085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815765" y="2125703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815765" y="2412587"/>
            <a:ext cx="531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5563224" y="444806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9 &gt; 8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5BC404B-8873-400D-9AD8-3D98DC1AE49A}"/>
              </a:ext>
            </a:extLst>
          </p:cNvPr>
          <p:cNvGrpSpPr/>
          <p:nvPr/>
        </p:nvGrpSpPr>
        <p:grpSpPr>
          <a:xfrm>
            <a:off x="3227664" y="4447501"/>
            <a:ext cx="809522" cy="798022"/>
            <a:chOff x="8434647" y="3174615"/>
            <a:chExt cx="809522" cy="798022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B5ED01B7-2D37-4D64-98A8-8132AE95A4F9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C9F1F544-E5EC-476B-8815-9DAE1E370907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DAC49B4-C05F-4082-84DE-2DE12BBA40C4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109B560E-9955-4BFB-91B2-A74FFDC6A08C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</a:p>
          </p:txBody>
        </p:sp>
      </p:grp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7038297-FD5D-4C31-9954-387C5939153C}"/>
              </a:ext>
            </a:extLst>
          </p:cNvPr>
          <p:cNvCxnSpPr>
            <a:cxnSpLocks/>
          </p:cNvCxnSpPr>
          <p:nvPr/>
        </p:nvCxnSpPr>
        <p:spPr>
          <a:xfrm flipH="1">
            <a:off x="3297175" y="48768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04BA07D-25EE-49FF-9EC9-74D57E5EFDD1}"/>
              </a:ext>
            </a:extLst>
          </p:cNvPr>
          <p:cNvCxnSpPr>
            <a:cxnSpLocks/>
          </p:cNvCxnSpPr>
          <p:nvPr/>
        </p:nvCxnSpPr>
        <p:spPr>
          <a:xfrm flipH="1">
            <a:off x="3687529" y="489156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3084422" y="3902405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7275805" y="26605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F3FC2F0-0677-1A44-ABE8-8B3879A4F7B5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2 Minutes</a:t>
            </a:r>
          </a:p>
        </p:txBody>
      </p:sp>
    </p:spTree>
    <p:extLst>
      <p:ext uri="{BB962C8B-B14F-4D97-AF65-F5344CB8AC3E}">
        <p14:creationId xmlns:p14="http://schemas.microsoft.com/office/powerpoint/2010/main" val="114502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5" grpId="0"/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an AVL tree dictionary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Dictionary Operations:</a:t>
            </a:r>
          </a:p>
          <a:p>
            <a:r>
              <a:rPr lang="en-US" dirty="0"/>
              <a:t>get() – same as BST</a:t>
            </a:r>
          </a:p>
          <a:p>
            <a:r>
              <a:rPr lang="en-US" dirty="0" err="1"/>
              <a:t>containsKey</a:t>
            </a:r>
            <a:r>
              <a:rPr lang="en-US" dirty="0"/>
              <a:t>() – same as BST</a:t>
            </a:r>
          </a:p>
          <a:p>
            <a:r>
              <a:rPr lang="en-US" dirty="0"/>
              <a:t>put() - ???</a:t>
            </a:r>
          </a:p>
          <a:p>
            <a:r>
              <a:rPr lang="en-US" dirty="0"/>
              <a:t>remove() - 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59831" y="2887578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Add the node to keep BST, fix AVL property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7595" y="3350549"/>
            <a:ext cx="73954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Replace the node to keep BST, fix AVL property if necessary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575239" y="3913187"/>
            <a:ext cx="809522" cy="798022"/>
            <a:chOff x="8434647" y="3174615"/>
            <a:chExt cx="809522" cy="7980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630135" y="4344629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254292" y="4909208"/>
            <a:ext cx="809522" cy="798022"/>
            <a:chOff x="8434647" y="3174615"/>
            <a:chExt cx="809522" cy="7980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945137-C80D-4211-BEE5-2ADB0AA6820B}"/>
              </a:ext>
            </a:extLst>
          </p:cNvPr>
          <p:cNvGrpSpPr/>
          <p:nvPr/>
        </p:nvGrpSpPr>
        <p:grpSpPr>
          <a:xfrm>
            <a:off x="1939679" y="5848644"/>
            <a:ext cx="809522" cy="798022"/>
            <a:chOff x="8434647" y="3174615"/>
            <a:chExt cx="809522" cy="79802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A92E32-C322-4524-A759-6C909B29B090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829D90D-728D-468E-AD4A-A09486533FCE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F0C501-DF61-4658-9091-CE54BFD87313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AB201-CC70-44FE-80CB-85A05B50677E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309188" y="536712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984978" y="6291548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1052234" y="4354802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2C59C5-382F-4B73-BB0B-E799650E010B}"/>
              </a:ext>
            </a:extLst>
          </p:cNvPr>
          <p:cNvCxnSpPr>
            <a:cxnSpLocks/>
          </p:cNvCxnSpPr>
          <p:nvPr/>
        </p:nvCxnSpPr>
        <p:spPr>
          <a:xfrm flipH="1">
            <a:off x="2409142" y="6284291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168186" y="448738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3C6F562-4A3E-45E4-9F8A-37B5A281E98C}"/>
              </a:ext>
            </a:extLst>
          </p:cNvPr>
          <p:cNvCxnSpPr>
            <a:cxnSpLocks/>
          </p:cNvCxnSpPr>
          <p:nvPr/>
        </p:nvCxnSpPr>
        <p:spPr>
          <a:xfrm flipH="1">
            <a:off x="1714157" y="534201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1801615" y="5506378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8974" y="3610024"/>
            <a:ext cx="1456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Unbalanced!</a:t>
            </a:r>
          </a:p>
        </p:txBody>
      </p:sp>
      <p:sp>
        <p:nvSpPr>
          <p:cNvPr id="36" name="Right Arrow 35"/>
          <p:cNvSpPr/>
          <p:nvPr/>
        </p:nvSpPr>
        <p:spPr>
          <a:xfrm>
            <a:off x="3802471" y="5501696"/>
            <a:ext cx="2441749" cy="384227"/>
          </a:xfrm>
          <a:prstGeom prst="rightArrow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B53DAB9-BF31-4750-90A9-F3998DF7EA67}"/>
              </a:ext>
            </a:extLst>
          </p:cNvPr>
          <p:cNvGrpSpPr/>
          <p:nvPr/>
        </p:nvGrpSpPr>
        <p:grpSpPr>
          <a:xfrm>
            <a:off x="7297490" y="4112736"/>
            <a:ext cx="1065204" cy="1102513"/>
            <a:chOff x="8178965" y="3174615"/>
            <a:chExt cx="1065204" cy="1102513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BC9293-889D-4000-9645-B584C82F58E3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3D7A3D3-22AD-4869-9D35-A8602438FFA0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FA82245-2676-4049-B7B4-2674CA4D54CA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184F1E3-7E82-4AD6-96C8-720B37C261E0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8DD11C83-9954-4535-9AA8-C28A0845CC27}"/>
                </a:ext>
              </a:extLst>
            </p:cNvPr>
            <p:cNvCxnSpPr/>
            <p:nvPr/>
          </p:nvCxnSpPr>
          <p:spPr>
            <a:xfrm flipH="1">
              <a:off x="8178965" y="3769944"/>
              <a:ext cx="457958" cy="507184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6907453" y="5259475"/>
            <a:ext cx="809522" cy="798022"/>
            <a:chOff x="8434647" y="3174615"/>
            <a:chExt cx="809522" cy="798022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8326503-70DA-49BD-BC53-496AAA94F529}"/>
              </a:ext>
            </a:extLst>
          </p:cNvPr>
          <p:cNvCxnSpPr>
            <a:cxnSpLocks/>
          </p:cNvCxnSpPr>
          <p:nvPr/>
        </p:nvCxnSpPr>
        <p:spPr>
          <a:xfrm flipH="1">
            <a:off x="6976964" y="56888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7367318" y="5703535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285FABD-376A-4851-93AF-6A415A4A42B9}"/>
              </a:ext>
            </a:extLst>
          </p:cNvPr>
          <p:cNvGrpSpPr/>
          <p:nvPr/>
        </p:nvGrpSpPr>
        <p:grpSpPr>
          <a:xfrm>
            <a:off x="8179333" y="5266995"/>
            <a:ext cx="809522" cy="798022"/>
            <a:chOff x="8434647" y="3174615"/>
            <a:chExt cx="809522" cy="79802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09E5425-D729-4993-B49B-B5369834405E}"/>
                </a:ext>
              </a:extLst>
            </p:cNvPr>
            <p:cNvSpPr/>
            <p:nvPr/>
          </p:nvSpPr>
          <p:spPr>
            <a:xfrm>
              <a:off x="8434647" y="3174615"/>
              <a:ext cx="809522" cy="798022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59F77D-C9CD-48AD-A0DB-79017530367B}"/>
                </a:ext>
              </a:extLst>
            </p:cNvPr>
            <p:cNvSpPr/>
            <p:nvPr/>
          </p:nvSpPr>
          <p:spPr>
            <a:xfrm>
              <a:off x="8434647" y="3567668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7ECBD9-010B-40F4-BD54-B0F43B94235E}"/>
                </a:ext>
              </a:extLst>
            </p:cNvPr>
            <p:cNvSpPr/>
            <p:nvPr/>
          </p:nvSpPr>
          <p:spPr>
            <a:xfrm>
              <a:off x="8839616" y="3567804"/>
              <a:ext cx="404553" cy="404553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9A0FF4-E2B0-4DF5-9569-77AAF11729F8}"/>
                </a:ext>
              </a:extLst>
            </p:cNvPr>
            <p:cNvSpPr txBox="1"/>
            <p:nvPr/>
          </p:nvSpPr>
          <p:spPr>
            <a:xfrm>
              <a:off x="8677938" y="318951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</p:txBody>
        </p:sp>
      </p:grp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E1D848C-56B5-4E13-B684-9E3FE4C00E09}"/>
              </a:ext>
            </a:extLst>
          </p:cNvPr>
          <p:cNvCxnSpPr/>
          <p:nvPr/>
        </p:nvCxnSpPr>
        <p:spPr>
          <a:xfrm>
            <a:off x="8145840" y="4704781"/>
            <a:ext cx="450593" cy="48037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224027" y="5696674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587F37-32FF-4233-BEC4-3B7C69B55E62}"/>
              </a:ext>
            </a:extLst>
          </p:cNvPr>
          <p:cNvCxnSpPr>
            <a:cxnSpLocks/>
          </p:cNvCxnSpPr>
          <p:nvPr/>
        </p:nvCxnSpPr>
        <p:spPr>
          <a:xfrm flipH="1">
            <a:off x="8640748" y="5682223"/>
            <a:ext cx="294760" cy="319364"/>
          </a:xfrm>
          <a:prstGeom prst="line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9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5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3CB9-D14D-0849-9972-59758BE4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FB78-AFA0-244E-ADF6-8FD8F38FA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go from code model to Big O?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Explore the recursive pattern 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Write a new model in terms of “</a:t>
            </a:r>
            <a:r>
              <a:rPr lang="en-US" dirty="0" err="1"/>
              <a:t>i</a:t>
            </a:r>
            <a:r>
              <a:rPr lang="en-US" dirty="0"/>
              <a:t>”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simplify the T away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/>
              <a:t>Use algebra to find the “closed form”</a:t>
            </a:r>
          </a:p>
          <a:p>
            <a:r>
              <a:rPr lang="en-US" dirty="0"/>
              <a:t>Three Methods: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solidFill>
                  <a:srgbClr val="4C3282"/>
                </a:solidFill>
              </a:rPr>
              <a:t>Tree Method </a:t>
            </a:r>
            <a:r>
              <a:rPr lang="en-US" dirty="0"/>
              <a:t>– draw out the branching nature of recursion to find pattern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solidFill>
                  <a:srgbClr val="4C3282"/>
                </a:solidFill>
              </a:rPr>
              <a:t>Unrolling</a:t>
            </a:r>
            <a:r>
              <a:rPr lang="en-US" dirty="0"/>
              <a:t> – plug function into itself to find pattern</a:t>
            </a:r>
          </a:p>
          <a:p>
            <a:pPr marL="457200" indent="-457200">
              <a:buClr>
                <a:srgbClr val="B6A479"/>
              </a:buClr>
              <a:buFont typeface="+mj-lt"/>
              <a:buAutoNum type="arabicPeriod"/>
            </a:pPr>
            <a:r>
              <a:rPr lang="en-US" dirty="0">
                <a:solidFill>
                  <a:srgbClr val="4C3282"/>
                </a:solidFill>
              </a:rPr>
              <a:t>Master Theorem </a:t>
            </a:r>
            <a:r>
              <a:rPr lang="en-US" dirty="0"/>
              <a:t>– plug and chug!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3E1E4-7162-7744-B5D6-4DEBDC0C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17458-4900-BA4C-9FA4-C17C271C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95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60496FF-EC87-41F9-97AB-208CF74B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1D9CE-4755-4022-AFE1-F54BC32E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0AE12-CBDD-4B48-9B1A-E81BC738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428F3-78A1-4533-AFFD-2C952145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CSE 373 SP 19 -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F66280-EC79-4E71-AEEE-6CEE09D7D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/>
              <p:nvPr/>
            </p:nvSpPr>
            <p:spPr>
              <a:xfrm>
                <a:off x="8951650" y="2343712"/>
                <a:ext cx="77001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38D4BB-2B10-471E-B283-25CF51D0E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1650" y="2343712"/>
                <a:ext cx="770019" cy="369332"/>
              </a:xfrm>
              <a:prstGeom prst="rect">
                <a:avLst/>
              </a:prstGeom>
              <a:blipFill>
                <a:blip r:embed="rId2"/>
                <a:stretch>
                  <a:fillRect b="-96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/>
              <p:nvPr/>
            </p:nvSpPr>
            <p:spPr>
              <a:xfrm>
                <a:off x="8192116" y="2237304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68FF264-F5D7-4C08-AA99-097B78890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116" y="2237304"/>
                <a:ext cx="2080057" cy="582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/>
              <p:nvPr/>
            </p:nvSpPr>
            <p:spPr>
              <a:xfrm>
                <a:off x="7918755" y="3197235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07F60F-3A3F-471D-AF55-466A10CDA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8755" y="3197235"/>
                <a:ext cx="845039" cy="5821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/>
              <p:nvPr/>
            </p:nvSpPr>
            <p:spPr>
              <a:xfrm>
                <a:off x="9721669" y="3197235"/>
                <a:ext cx="845039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E1C9FC7-AA8B-401B-A05F-D4CC6241C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1669" y="3197235"/>
                <a:ext cx="845039" cy="5821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95F3D19-B945-4E7D-BB51-3539C19A54BF}"/>
              </a:ext>
            </a:extLst>
          </p:cNvPr>
          <p:cNvGrpSpPr/>
          <p:nvPr/>
        </p:nvGrpSpPr>
        <p:grpSpPr>
          <a:xfrm>
            <a:off x="8079539" y="2192290"/>
            <a:ext cx="2305209" cy="768015"/>
            <a:chOff x="4694597" y="3412236"/>
            <a:chExt cx="2305209" cy="76801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1F7EC6B-F4A0-4369-A5F5-A60BF209FC6E}"/>
                </a:ext>
              </a:extLst>
            </p:cNvPr>
            <p:cNvSpPr/>
            <p:nvPr/>
          </p:nvSpPr>
          <p:spPr>
            <a:xfrm>
              <a:off x="4694597" y="3412236"/>
              <a:ext cx="2305209" cy="768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/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A119058-00BD-4C39-8EB5-C109020DB8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4442" y="3606523"/>
                  <a:ext cx="43550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8B1531-080A-4556-8379-C3034CBBBFD0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341275" y="2755909"/>
            <a:ext cx="638109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23A80B-8463-4D59-8940-82559140A4AB}"/>
              </a:ext>
            </a:extLst>
          </p:cNvPr>
          <p:cNvCxnSpPr>
            <a:endCxn id="14" idx="0"/>
          </p:cNvCxnSpPr>
          <p:nvPr/>
        </p:nvCxnSpPr>
        <p:spPr>
          <a:xfrm>
            <a:off x="9414888" y="2755909"/>
            <a:ext cx="729301" cy="4413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194D04E-327D-4E5C-BD44-EBFB76DD6386}"/>
              </a:ext>
            </a:extLst>
          </p:cNvPr>
          <p:cNvSpPr txBox="1"/>
          <p:nvPr/>
        </p:nvSpPr>
        <p:spPr>
          <a:xfrm>
            <a:off x="598636" y="2809908"/>
            <a:ext cx="6667659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an overall root representing the start of your family of recursive calls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inputs are handled by the top recursive level?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of those inputs are passed downstream to the next recursive calls?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…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What does the last row of the tree look like?</a:t>
            </a:r>
          </a:p>
          <a:p>
            <a:pPr marL="342900" indent="-342900"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Sum up all the work!</a:t>
            </a:r>
          </a:p>
          <a:p>
            <a:pPr lvl="1">
              <a:buClr>
                <a:srgbClr val="B6A479"/>
              </a:buClr>
            </a:pPr>
            <a:endParaRPr lang="en-US" sz="1400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/>
              <p:nvPr/>
            </p:nvSpPr>
            <p:spPr>
              <a:xfrm>
                <a:off x="7101844" y="3197235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8425F71-81AB-4754-B10F-A40F9E9CB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4" y="3197235"/>
                <a:ext cx="2080057" cy="5821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/>
              <p:nvPr/>
            </p:nvSpPr>
            <p:spPr>
              <a:xfrm>
                <a:off x="9331060" y="3197234"/>
                <a:ext cx="2080057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0D71830-3A1E-4E88-95CA-FC9E42CC9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060" y="3197234"/>
                <a:ext cx="2080057" cy="5821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BC13E5C8-56A2-4611-97EF-C13DE5EADD75}"/>
              </a:ext>
            </a:extLst>
          </p:cNvPr>
          <p:cNvGrpSpPr/>
          <p:nvPr/>
        </p:nvGrpSpPr>
        <p:grpSpPr>
          <a:xfrm>
            <a:off x="7030527" y="3141526"/>
            <a:ext cx="2221603" cy="699247"/>
            <a:chOff x="3610577" y="3373291"/>
            <a:chExt cx="2221603" cy="69924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3BE26AF-B486-4475-8084-344FF07DE2E4}"/>
                </a:ext>
              </a:extLst>
            </p:cNvPr>
            <p:cNvSpPr/>
            <p:nvPr/>
          </p:nvSpPr>
          <p:spPr>
            <a:xfrm>
              <a:off x="3610577" y="3373291"/>
              <a:ext cx="2221603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/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761BCAF-7C1A-4F2E-953A-94BDA1EF7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6701" y="3373493"/>
                  <a:ext cx="435504" cy="5648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0A1EB33-8D9D-4866-99C3-6EBF5B395A20}"/>
              </a:ext>
            </a:extLst>
          </p:cNvPr>
          <p:cNvGrpSpPr/>
          <p:nvPr/>
        </p:nvGrpSpPr>
        <p:grpSpPr>
          <a:xfrm>
            <a:off x="9311551" y="3151084"/>
            <a:ext cx="2305209" cy="699247"/>
            <a:chOff x="5891601" y="3382849"/>
            <a:chExt cx="2305209" cy="69924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F9BE9DE-B814-484E-8E5B-628D6AEFA0AD}"/>
                </a:ext>
              </a:extLst>
            </p:cNvPr>
            <p:cNvSpPr/>
            <p:nvPr/>
          </p:nvSpPr>
          <p:spPr>
            <a:xfrm>
              <a:off x="5891601" y="3382849"/>
              <a:ext cx="2305209" cy="69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/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34B8794-DDE3-40BB-9698-0C6D67DC0B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5573" y="3390056"/>
                  <a:ext cx="435504" cy="56489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1B984B-B6F5-4CE3-8F57-0CF4B5BAB5C4}"/>
              </a:ext>
            </a:extLst>
          </p:cNvPr>
          <p:cNvCxnSpPr>
            <a:cxnSpLocks/>
          </p:cNvCxnSpPr>
          <p:nvPr/>
        </p:nvCxnSpPr>
        <p:spPr>
          <a:xfrm flipV="1">
            <a:off x="7693772" y="3706626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78C47AA-EEE2-43C1-A3C5-248EE607BD4B}"/>
              </a:ext>
            </a:extLst>
          </p:cNvPr>
          <p:cNvCxnSpPr>
            <a:cxnSpLocks/>
          </p:cNvCxnSpPr>
          <p:nvPr/>
        </p:nvCxnSpPr>
        <p:spPr>
          <a:xfrm>
            <a:off x="8452600" y="3723189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A24DC32-847F-4449-ADE4-04D392A5D077}"/>
              </a:ext>
            </a:extLst>
          </p:cNvPr>
          <p:cNvCxnSpPr>
            <a:cxnSpLocks/>
          </p:cNvCxnSpPr>
          <p:nvPr/>
        </p:nvCxnSpPr>
        <p:spPr>
          <a:xfrm flipV="1">
            <a:off x="9717462" y="3699277"/>
            <a:ext cx="338979" cy="5648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74F6AD8-7FD7-4476-A778-2A4F7C50DC91}"/>
              </a:ext>
            </a:extLst>
          </p:cNvPr>
          <p:cNvCxnSpPr>
            <a:cxnSpLocks/>
          </p:cNvCxnSpPr>
          <p:nvPr/>
        </p:nvCxnSpPr>
        <p:spPr>
          <a:xfrm>
            <a:off x="10476290" y="3715840"/>
            <a:ext cx="338979" cy="5821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/>
              <p:nvPr/>
            </p:nvSpPr>
            <p:spPr>
              <a:xfrm>
                <a:off x="7254238" y="41550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DF403D5-41EA-4C77-94BB-93673A0FB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38" y="4155008"/>
                <a:ext cx="793742" cy="5821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/>
              <p:nvPr/>
            </p:nvSpPr>
            <p:spPr>
              <a:xfrm>
                <a:off x="8382731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EDB29A-6BF9-4F5D-A099-A50510AA2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731" y="4150808"/>
                <a:ext cx="793742" cy="58214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/>
              <p:nvPr/>
            </p:nvSpPr>
            <p:spPr>
              <a:xfrm>
                <a:off x="9414888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3B33E3C-6CDC-4945-BF3F-05AA2ADBB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888" y="4150808"/>
                <a:ext cx="793742" cy="58214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/>
              <p:nvPr/>
            </p:nvSpPr>
            <p:spPr>
              <a:xfrm>
                <a:off x="10408673" y="4150808"/>
                <a:ext cx="79374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194609-18AC-4278-9912-CE6962249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673" y="4150808"/>
                <a:ext cx="793742" cy="58214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4141DD3F-08C2-4A7A-BE16-2C7C7B32281B}"/>
              </a:ext>
            </a:extLst>
          </p:cNvPr>
          <p:cNvSpPr/>
          <p:nvPr/>
        </p:nvSpPr>
        <p:spPr>
          <a:xfrm>
            <a:off x="6816694" y="4145835"/>
            <a:ext cx="4800066" cy="65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4C063FA-AA66-46DE-9F57-2CBA8A36AD69}"/>
              </a:ext>
            </a:extLst>
          </p:cNvPr>
          <p:cNvCxnSpPr>
            <a:cxnSpLocks/>
          </p:cNvCxnSpPr>
          <p:nvPr/>
        </p:nvCxnSpPr>
        <p:spPr>
          <a:xfrm flipV="1">
            <a:off x="7409603" y="4682463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C870804-15FA-470A-BD0A-9CBC38D0FA37}"/>
              </a:ext>
            </a:extLst>
          </p:cNvPr>
          <p:cNvCxnSpPr>
            <a:cxnSpLocks/>
          </p:cNvCxnSpPr>
          <p:nvPr/>
        </p:nvCxnSpPr>
        <p:spPr>
          <a:xfrm>
            <a:off x="7847161" y="4665214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4915597-D8E5-4EF1-A44E-81B77C655336}"/>
              </a:ext>
            </a:extLst>
          </p:cNvPr>
          <p:cNvCxnSpPr>
            <a:cxnSpLocks/>
          </p:cNvCxnSpPr>
          <p:nvPr/>
        </p:nvCxnSpPr>
        <p:spPr>
          <a:xfrm flipV="1">
            <a:off x="8392490" y="4699712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90DDFD5-A46A-427E-A6EF-E58D1780551E}"/>
              </a:ext>
            </a:extLst>
          </p:cNvPr>
          <p:cNvCxnSpPr>
            <a:cxnSpLocks/>
          </p:cNvCxnSpPr>
          <p:nvPr/>
        </p:nvCxnSpPr>
        <p:spPr>
          <a:xfrm>
            <a:off x="8830048" y="4682463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A85C547-5EAF-4A2F-BCC7-1900E8F81A0F}"/>
              </a:ext>
            </a:extLst>
          </p:cNvPr>
          <p:cNvCxnSpPr>
            <a:cxnSpLocks/>
          </p:cNvCxnSpPr>
          <p:nvPr/>
        </p:nvCxnSpPr>
        <p:spPr>
          <a:xfrm flipV="1">
            <a:off x="9459432" y="4682873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4DDF557-C515-458B-8832-45676DC50FC6}"/>
              </a:ext>
            </a:extLst>
          </p:cNvPr>
          <p:cNvCxnSpPr>
            <a:cxnSpLocks/>
          </p:cNvCxnSpPr>
          <p:nvPr/>
        </p:nvCxnSpPr>
        <p:spPr>
          <a:xfrm>
            <a:off x="9896990" y="4665624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14E8D5A-9F83-4C85-8CD6-BFFC8C48DD4A}"/>
              </a:ext>
            </a:extLst>
          </p:cNvPr>
          <p:cNvCxnSpPr>
            <a:cxnSpLocks/>
          </p:cNvCxnSpPr>
          <p:nvPr/>
        </p:nvCxnSpPr>
        <p:spPr>
          <a:xfrm flipV="1">
            <a:off x="10456965" y="4680544"/>
            <a:ext cx="183614" cy="633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6EA728B-07BE-4BF1-939A-9CE62864E9C3}"/>
              </a:ext>
            </a:extLst>
          </p:cNvPr>
          <p:cNvCxnSpPr>
            <a:cxnSpLocks/>
          </p:cNvCxnSpPr>
          <p:nvPr/>
        </p:nvCxnSpPr>
        <p:spPr>
          <a:xfrm>
            <a:off x="10894523" y="4663295"/>
            <a:ext cx="215270" cy="6508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/>
              <p:nvPr/>
            </p:nvSpPr>
            <p:spPr>
              <a:xfrm>
                <a:off x="7547763" y="4144995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3B89482-2F57-48AA-8D9F-85D424785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763" y="4144995"/>
                <a:ext cx="384208" cy="564898"/>
              </a:xfrm>
              <a:prstGeom prst="rect">
                <a:avLst/>
              </a:prstGeom>
              <a:blipFill>
                <a:blip r:embed="rId18"/>
                <a:stretch>
                  <a:fillRect b="-2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/>
              <p:nvPr/>
            </p:nvSpPr>
            <p:spPr>
              <a:xfrm>
                <a:off x="8513191" y="4159432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43ECE82-BC51-4C2D-BCA6-55C72717F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191" y="4159432"/>
                <a:ext cx="384208" cy="564898"/>
              </a:xfrm>
              <a:prstGeom prst="rect">
                <a:avLst/>
              </a:prstGeom>
              <a:blipFill>
                <a:blip r:embed="rId19"/>
                <a:stretch>
                  <a:fillRect b="-217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/>
              <p:nvPr/>
            </p:nvSpPr>
            <p:spPr>
              <a:xfrm>
                <a:off x="9579639" y="4155008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A16EA36-B3D3-447F-9A1F-FFE2A7741D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639" y="4155008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/>
              <p:nvPr/>
            </p:nvSpPr>
            <p:spPr>
              <a:xfrm>
                <a:off x="10557515" y="4155008"/>
                <a:ext cx="384208" cy="5648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47219F3-B732-441A-AA2C-7F8BFC60C5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515" y="4155008"/>
                <a:ext cx="384208" cy="56489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334E92CB-17D3-47D7-86B5-6D9C429FFB4D}"/>
              </a:ext>
            </a:extLst>
          </p:cNvPr>
          <p:cNvSpPr txBox="1"/>
          <p:nvPr/>
        </p:nvSpPr>
        <p:spPr>
          <a:xfrm>
            <a:off x="7262598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6D84C19-F38A-4AF1-9866-7D1035732F82}"/>
              </a:ext>
            </a:extLst>
          </p:cNvPr>
          <p:cNvSpPr txBox="1"/>
          <p:nvPr/>
        </p:nvSpPr>
        <p:spPr>
          <a:xfrm>
            <a:off x="7898905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D11FCD2-85CA-487E-BC0B-B5C9DC5F113C}"/>
              </a:ext>
            </a:extLst>
          </p:cNvPr>
          <p:cNvSpPr txBox="1"/>
          <p:nvPr/>
        </p:nvSpPr>
        <p:spPr>
          <a:xfrm>
            <a:off x="8206232" y="5237348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A2B6068-E44D-444B-90EC-979B2C62DD9E}"/>
              </a:ext>
            </a:extLst>
          </p:cNvPr>
          <p:cNvSpPr txBox="1"/>
          <p:nvPr/>
        </p:nvSpPr>
        <p:spPr>
          <a:xfrm>
            <a:off x="8876634" y="52367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9C76005-49E6-47F6-A146-C8C2D1CFDEF8}"/>
              </a:ext>
            </a:extLst>
          </p:cNvPr>
          <p:cNvSpPr txBox="1"/>
          <p:nvPr/>
        </p:nvSpPr>
        <p:spPr>
          <a:xfrm>
            <a:off x="9279340" y="5236713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01BAA5-B3C9-4202-A497-8BC39FCF60A5}"/>
              </a:ext>
            </a:extLst>
          </p:cNvPr>
          <p:cNvSpPr txBox="1"/>
          <p:nvPr/>
        </p:nvSpPr>
        <p:spPr>
          <a:xfrm>
            <a:off x="9962307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2CD8D2-D9D6-4817-B935-A98D8FA9714B}"/>
              </a:ext>
            </a:extLst>
          </p:cNvPr>
          <p:cNvSpPr txBox="1"/>
          <p:nvPr/>
        </p:nvSpPr>
        <p:spPr>
          <a:xfrm>
            <a:off x="10279851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F5ABF76-D25B-4CF6-87B1-0566624025D8}"/>
              </a:ext>
            </a:extLst>
          </p:cNvPr>
          <p:cNvSpPr txBox="1"/>
          <p:nvPr/>
        </p:nvSpPr>
        <p:spPr>
          <a:xfrm>
            <a:off x="10971126" y="5231506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6D36AD-076E-394F-ADE1-2D5F89765DE5}"/>
              </a:ext>
            </a:extLst>
          </p:cNvPr>
          <p:cNvSpPr txBox="1"/>
          <p:nvPr/>
        </p:nvSpPr>
        <p:spPr>
          <a:xfrm>
            <a:off x="761197" y="980957"/>
            <a:ext cx="5758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Draw out call stack, how much work does each call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09556-2ED9-E645-B4DC-FE28634E7573}"/>
                  </a:ext>
                </a:extLst>
              </p:cNvPr>
              <p:cNvSpPr txBox="1"/>
              <p:nvPr/>
            </p:nvSpPr>
            <p:spPr>
              <a:xfrm>
                <a:off x="603859" y="1524627"/>
                <a:ext cx="3147144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𝑤h𝑒𝑛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709556-2ED9-E645-B4DC-FE28634E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59" y="1524627"/>
                <a:ext cx="3147144" cy="884281"/>
              </a:xfrm>
              <a:prstGeom prst="rect">
                <a:avLst/>
              </a:prstGeom>
              <a:blipFill>
                <a:blip r:embed="rId21"/>
                <a:stretch>
                  <a:fillRect l="-27530" t="-231429" r="-1215" b="-3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137470-62A3-EC48-995E-6EC583A5BAD5}"/>
                  </a:ext>
                </a:extLst>
              </p:cNvPr>
              <p:cNvSpPr txBox="1"/>
              <p:nvPr/>
            </p:nvSpPr>
            <p:spPr>
              <a:xfrm>
                <a:off x="703895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C137470-62A3-EC48-995E-6EC583A5B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5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EE427D-06EE-2C4A-B08C-5E440B5E24AF}"/>
                  </a:ext>
                </a:extLst>
              </p:cNvPr>
              <p:cNvSpPr txBox="1"/>
              <p:nvPr/>
            </p:nvSpPr>
            <p:spPr>
              <a:xfrm>
                <a:off x="731846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AEE427D-06EE-2C4A-B08C-5E440B5E2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46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056B23-CBE3-134E-AF32-5B71EDB8FD6B}"/>
                  </a:ext>
                </a:extLst>
              </p:cNvPr>
              <p:cNvSpPr txBox="1"/>
              <p:nvPr/>
            </p:nvSpPr>
            <p:spPr>
              <a:xfrm>
                <a:off x="759797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056B23-CBE3-134E-AF32-5B71EDB8F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7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7FC88B-9008-DA43-8404-57FD5066DF25}"/>
                  </a:ext>
                </a:extLst>
              </p:cNvPr>
              <p:cNvSpPr txBox="1"/>
              <p:nvPr/>
            </p:nvSpPr>
            <p:spPr>
              <a:xfrm>
                <a:off x="787748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17FC88B-9008-DA43-8404-57FD5066D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48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597D5-1B8D-EC42-BAAA-93303EECA927}"/>
                  </a:ext>
                </a:extLst>
              </p:cNvPr>
              <p:cNvSpPr txBox="1"/>
              <p:nvPr/>
            </p:nvSpPr>
            <p:spPr>
              <a:xfrm>
                <a:off x="815698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D4597D5-1B8D-EC42-BAAA-93303EEC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98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AE5ACF-860F-F943-A384-39C70E57AF80}"/>
                  </a:ext>
                </a:extLst>
              </p:cNvPr>
              <p:cNvSpPr txBox="1"/>
              <p:nvPr/>
            </p:nvSpPr>
            <p:spPr>
              <a:xfrm>
                <a:off x="843649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1CAE5ACF-860F-F943-A384-39C70E57A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49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415511-F4F4-F14B-8B04-77D9B3E71F11}"/>
                  </a:ext>
                </a:extLst>
              </p:cNvPr>
              <p:cNvSpPr txBox="1"/>
              <p:nvPr/>
            </p:nvSpPr>
            <p:spPr>
              <a:xfrm>
                <a:off x="871600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0415511-F4F4-F14B-8B04-77D9B3E71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00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A1472FB-D028-4E46-A33F-35319BFCE578}"/>
                  </a:ext>
                </a:extLst>
              </p:cNvPr>
              <p:cNvSpPr txBox="1"/>
              <p:nvPr/>
            </p:nvSpPr>
            <p:spPr>
              <a:xfrm>
                <a:off x="899551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A1472FB-D028-4E46-A33F-35319BFCE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51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2D070E-A819-BB48-933E-358B51679818}"/>
                  </a:ext>
                </a:extLst>
              </p:cNvPr>
              <p:cNvSpPr txBox="1"/>
              <p:nvPr/>
            </p:nvSpPr>
            <p:spPr>
              <a:xfrm>
                <a:off x="927502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52D070E-A819-BB48-933E-358B5167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2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26F3386-E4D1-2341-9485-0A1580267099}"/>
                  </a:ext>
                </a:extLst>
              </p:cNvPr>
              <p:cNvSpPr txBox="1"/>
              <p:nvPr/>
            </p:nvSpPr>
            <p:spPr>
              <a:xfrm>
                <a:off x="955452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C26F3386-E4D1-2341-9485-0A1580267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52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C476B1-63E0-2C4B-9F47-2F39565B3778}"/>
                  </a:ext>
                </a:extLst>
              </p:cNvPr>
              <p:cNvSpPr txBox="1"/>
              <p:nvPr/>
            </p:nvSpPr>
            <p:spPr>
              <a:xfrm>
                <a:off x="9834036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C7C476B1-63E0-2C4B-9F47-2F39565B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036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EEE1CE-16DE-1246-B56C-13442751C54C}"/>
                  </a:ext>
                </a:extLst>
              </p:cNvPr>
              <p:cNvSpPr txBox="1"/>
              <p:nvPr/>
            </p:nvSpPr>
            <p:spPr>
              <a:xfrm>
                <a:off x="10113544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FEEE1CE-16DE-1246-B56C-13442751C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3544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7CDFC6-54A8-FC4F-B8E5-FCF234E9B9FC}"/>
                  </a:ext>
                </a:extLst>
              </p:cNvPr>
              <p:cNvSpPr txBox="1"/>
              <p:nvPr/>
            </p:nvSpPr>
            <p:spPr>
              <a:xfrm>
                <a:off x="1039305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7CDFC6-54A8-FC4F-B8E5-FCF234E9B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05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9D2A1-32FC-9349-B7F3-AD70F69D6B85}"/>
                  </a:ext>
                </a:extLst>
              </p:cNvPr>
              <p:cNvSpPr txBox="1"/>
              <p:nvPr/>
            </p:nvSpPr>
            <p:spPr>
              <a:xfrm>
                <a:off x="10672560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E29D2A1-32FC-9349-B7F3-AD70F69D6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2560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31579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93A39D6-4D94-594E-B834-DAFE1500AAB9}"/>
                  </a:ext>
                </a:extLst>
              </p:cNvPr>
              <p:cNvSpPr txBox="1"/>
              <p:nvPr/>
            </p:nvSpPr>
            <p:spPr>
              <a:xfrm>
                <a:off x="10952068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93A39D6-4D94-594E-B834-DAFE1500AA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2068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B9BC78-DF36-7D41-9314-9FDD8BFC881A}"/>
                  </a:ext>
                </a:extLst>
              </p:cNvPr>
              <p:cNvSpPr txBox="1"/>
              <p:nvPr/>
            </p:nvSpPr>
            <p:spPr>
              <a:xfrm>
                <a:off x="11231582" y="5610992"/>
                <a:ext cx="223642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DB9BC78-DF36-7D41-9314-9FDD8BFC88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1582" y="5610992"/>
                <a:ext cx="223642" cy="307777"/>
              </a:xfrm>
              <a:prstGeom prst="rect">
                <a:avLst/>
              </a:prstGeom>
              <a:blipFill>
                <a:blip r:embed="rId22"/>
                <a:stretch>
                  <a:fillRect l="-25000" b="-384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00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51" grpId="0" animBg="1"/>
      <p:bldP spid="50" grpId="0" animBg="1"/>
      <p:bldP spid="52" grpId="0" animBg="1"/>
      <p:bldP spid="53" grpId="0" animBg="1"/>
      <p:bldP spid="54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59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4B04-91A3-4B75-963F-D1CB1F5E0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0B5D5D-553B-4888-92D7-513A0B46F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6C709D53-5D79-4D14-B5FE-334DB4A4B7C1}"/>
              </a:ext>
            </a:extLst>
          </p:cNvPr>
          <p:cNvGrpSpPr/>
          <p:nvPr/>
        </p:nvGrpSpPr>
        <p:grpSpPr>
          <a:xfrm>
            <a:off x="88407" y="1624845"/>
            <a:ext cx="7330899" cy="5126631"/>
            <a:chOff x="294909" y="1511480"/>
            <a:chExt cx="7330899" cy="5126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/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i="1" smtClean="0">
                            <a:latin typeface="Cambria Math" panose="02040503050406030204" pitchFamily="18" charset="0"/>
                          </a:rPr>
                          <m:t>n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45EBC29-911A-4006-B8B2-0016B997E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849" y="1511480"/>
                  <a:ext cx="375424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/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5363EC7-F533-43AA-B81F-B28F77FFC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3121" y="2421588"/>
                  <a:ext cx="375424" cy="56483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/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BE7AE5D-A6BD-49B3-85F3-B14A7CFEED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870" y="2421588"/>
                  <a:ext cx="375424" cy="5648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/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9265AD-A8D2-4CC3-9863-E9AF785D2D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4356" y="3651507"/>
                  <a:ext cx="375424" cy="5648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/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DD5A825-C3AD-4542-A990-BA30FA3E6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682" y="3651506"/>
                  <a:ext cx="375424" cy="5648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/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5551F1-3F2D-4D85-8E85-3FDEDD67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2462" y="3651506"/>
                  <a:ext cx="375424" cy="5648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/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5F4A296-B778-4208-9C77-B8D15CD9E9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006" y="3651506"/>
                  <a:ext cx="375424" cy="5648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/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2266AE73-B170-4684-BD16-0F503D4525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4850581"/>
                  <a:ext cx="375424" cy="56483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/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AC68C2-3E08-45DD-834A-6C1E603E8C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776" y="4850581"/>
                  <a:ext cx="375424" cy="56483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/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8D0B8533-0AAE-4747-BC74-31828F566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882" y="4850581"/>
                  <a:ext cx="375424" cy="56483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/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553D50A-097D-4697-8705-33B4185BB3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972" y="4850581"/>
                  <a:ext cx="375424" cy="56483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/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E594ABF-279E-44F5-BE57-2519C1261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194" y="4850581"/>
                  <a:ext cx="375424" cy="56483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/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56F6135-3640-43E9-852A-1E5E05F648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2388" y="4850581"/>
                  <a:ext cx="375424" cy="56483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/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D833C51-E13F-4368-8572-CD6954CE1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788" y="4850581"/>
                  <a:ext cx="375424" cy="56483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/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B712F6B-8581-4C1A-B20C-E68AE0FCD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7807" y="4850581"/>
                  <a:ext cx="375424" cy="56483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/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BA406376-003A-43F5-A0F2-D1A2DA1BE7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062" y="6268779"/>
                  <a:ext cx="37542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/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8F63EB2-D337-45D4-B74A-BCE970436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607" y="6268779"/>
                  <a:ext cx="3754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/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08E5CD8-06B0-472B-B00B-68F16CC19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5152" y="6268779"/>
                  <a:ext cx="375424" cy="36933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/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9FCDBFB5-331B-43B7-B225-F3F5DFA8D8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7697" y="6268779"/>
                  <a:ext cx="375424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/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F1C4D8C-2E25-4A77-8853-7E473DFBF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7527" y="6266061"/>
                  <a:ext cx="37542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/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A9CDAB6-FA2C-4398-9A5B-B76F8C7A03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0072" y="6266061"/>
                  <a:ext cx="3754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/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D33ADEC-18BC-4601-B23B-949A54F428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617" y="6266061"/>
                  <a:ext cx="375424" cy="36933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/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9F65526-C50F-4001-9E59-45681DD186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5162" y="6266061"/>
                  <a:ext cx="375424" cy="36933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/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68217B96-3AD0-41B4-8FE8-C574829458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4523" y="6266061"/>
                  <a:ext cx="375424" cy="36933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/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B3E096-4F0E-4DD3-A56B-CD55201ACD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7068" y="6266061"/>
                  <a:ext cx="3754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/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0B17C555-0B34-45F6-A260-D879294781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613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/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D341-756F-458C-9FCC-E8D5D6E88E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2158" y="6266061"/>
                  <a:ext cx="3754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/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8F989F4-FD7A-4E8E-A3DE-103E33FE41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2749" y="6266061"/>
                  <a:ext cx="375424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/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CF76736-F78B-41FD-B076-547A16C767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294" y="6266061"/>
                  <a:ext cx="375424" cy="36933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/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9957504A-A1C9-4020-8F27-9205AE7EB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7839" y="6266061"/>
                  <a:ext cx="375424" cy="36933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/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7FAA879-797B-4481-9587-BD8C78CEC5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0384" y="6266061"/>
                  <a:ext cx="375424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D0AA501-FE5F-46CA-8952-54ABD485D28A}"/>
                </a:ext>
              </a:extLst>
            </p:cNvPr>
            <p:cNvCxnSpPr/>
            <p:nvPr/>
          </p:nvCxnSpPr>
          <p:spPr>
            <a:xfrm flipH="1">
              <a:off x="2348545" y="1880812"/>
              <a:ext cx="1445304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19BC878-147E-40A0-8BAF-1957ED16F39F}"/>
                </a:ext>
              </a:extLst>
            </p:cNvPr>
            <p:cNvCxnSpPr/>
            <p:nvPr/>
          </p:nvCxnSpPr>
          <p:spPr>
            <a:xfrm flipH="1">
              <a:off x="1429780" y="2986423"/>
              <a:ext cx="543341" cy="64267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782D921-406C-41DB-A520-616ABEB139DE}"/>
                </a:ext>
              </a:extLst>
            </p:cNvPr>
            <p:cNvCxnSpPr/>
            <p:nvPr/>
          </p:nvCxnSpPr>
          <p:spPr>
            <a:xfrm>
              <a:off x="4169273" y="1880812"/>
              <a:ext cx="1440011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C622EEA-A49B-44CA-A288-8943264C2DD3}"/>
                </a:ext>
              </a:extLst>
            </p:cNvPr>
            <p:cNvCxnSpPr/>
            <p:nvPr/>
          </p:nvCxnSpPr>
          <p:spPr>
            <a:xfrm>
              <a:off x="5985294" y="2986423"/>
              <a:ext cx="587712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34FE7A61-E470-4794-9D6D-C9A813CD480F}"/>
                </a:ext>
              </a:extLst>
            </p:cNvPr>
            <p:cNvCxnSpPr/>
            <p:nvPr/>
          </p:nvCxnSpPr>
          <p:spPr>
            <a:xfrm>
              <a:off x="2348545" y="2986423"/>
              <a:ext cx="45613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02DF48-87A6-4DBD-9F98-C0444F5326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7887" y="2986423"/>
              <a:ext cx="521397" cy="6616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D9F8FAE-35EC-4B4B-AB73-0CAB6890B883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 flipH="1">
              <a:off x="762951" y="4216341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B13C80A-9FFA-4BC7-9EF5-4519854D0DF0}"/>
                </a:ext>
              </a:extLst>
            </p:cNvPr>
            <p:cNvCxnSpPr>
              <a:endCxn id="14" idx="0"/>
            </p:cNvCxnSpPr>
            <p:nvPr/>
          </p:nvCxnSpPr>
          <p:spPr>
            <a:xfrm>
              <a:off x="1445148" y="4216341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DE89DF-52E4-4DA3-A41D-513D3241D2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9392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FBD06E5-2C07-4420-B497-CAC280862767}"/>
                </a:ext>
              </a:extLst>
            </p:cNvPr>
            <p:cNvCxnSpPr/>
            <p:nvPr/>
          </p:nvCxnSpPr>
          <p:spPr>
            <a:xfrm>
              <a:off x="3186221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03E2BA7-60E1-450E-AC09-976DB5A3D3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36105" y="4210850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980ED41-B3D1-476F-8502-2049864BFC86}"/>
                </a:ext>
              </a:extLst>
            </p:cNvPr>
            <p:cNvCxnSpPr/>
            <p:nvPr/>
          </p:nvCxnSpPr>
          <p:spPr>
            <a:xfrm>
              <a:off x="5102934" y="4210850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CEAAFE-5385-438B-AAA7-5620ADBB4D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0983" y="4225476"/>
              <a:ext cx="291406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6F6172F-E750-46A8-8748-043DBBA6F803}"/>
                </a:ext>
              </a:extLst>
            </p:cNvPr>
            <p:cNvCxnSpPr/>
            <p:nvPr/>
          </p:nvCxnSpPr>
          <p:spPr>
            <a:xfrm>
              <a:off x="6947812" y="4225476"/>
              <a:ext cx="190340" cy="6342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D603F08-1B21-4B9A-8AC1-00770600C48F}"/>
                </a:ext>
              </a:extLst>
            </p:cNvPr>
            <p:cNvGrpSpPr/>
            <p:nvPr/>
          </p:nvGrpSpPr>
          <p:grpSpPr>
            <a:xfrm>
              <a:off x="294909" y="5415416"/>
              <a:ext cx="346570" cy="850645"/>
              <a:chOff x="294909" y="5415416"/>
              <a:chExt cx="346570" cy="85064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70E7D02-8B9D-4095-BAE8-ECCF824A055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6D6D260-8262-4156-858B-37CADD7D7637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C3DD115-43E1-48D0-9638-37DDB663EEC9}"/>
                </a:ext>
              </a:extLst>
            </p:cNvPr>
            <p:cNvGrpSpPr/>
            <p:nvPr/>
          </p:nvGrpSpPr>
          <p:grpSpPr>
            <a:xfrm>
              <a:off x="1177664" y="5415415"/>
              <a:ext cx="346570" cy="850645"/>
              <a:chOff x="294909" y="5415416"/>
              <a:chExt cx="346570" cy="850645"/>
            </a:xfrm>
          </p:grpSpPr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68CCDBCD-BDE7-4C1D-92F2-256C6FDFD54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FC3E106-E93A-40A3-9F20-3586C2DC8F35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665B406-A55F-4484-8D81-2C4CB2AFDDE0}"/>
                </a:ext>
              </a:extLst>
            </p:cNvPr>
            <p:cNvGrpSpPr/>
            <p:nvPr/>
          </p:nvGrpSpPr>
          <p:grpSpPr>
            <a:xfrm>
              <a:off x="2137268" y="5415414"/>
              <a:ext cx="346570" cy="850645"/>
              <a:chOff x="294909" y="5415416"/>
              <a:chExt cx="346570" cy="850645"/>
            </a:xfrm>
          </p:grpSpPr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19DDD8F-DF0C-44B9-8F89-E348695DAD87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B7A636-DCB9-4EAF-90FC-9FD2C505AA9D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8336B1B-7282-4D80-BD5D-5B7C55761D3A}"/>
                </a:ext>
              </a:extLst>
            </p:cNvPr>
            <p:cNvGrpSpPr/>
            <p:nvPr/>
          </p:nvGrpSpPr>
          <p:grpSpPr>
            <a:xfrm>
              <a:off x="3017819" y="5404434"/>
              <a:ext cx="346570" cy="850645"/>
              <a:chOff x="294909" y="5415416"/>
              <a:chExt cx="346570" cy="850645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DC6718E-0E3A-418C-858C-6347DB829519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039B4F4-B44B-4E73-8A85-557F6E635CA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FDDD86D-2AC8-4189-8C70-5C7FA08316A4}"/>
                </a:ext>
              </a:extLst>
            </p:cNvPr>
            <p:cNvGrpSpPr/>
            <p:nvPr/>
          </p:nvGrpSpPr>
          <p:grpSpPr>
            <a:xfrm>
              <a:off x="4104909" y="5419802"/>
              <a:ext cx="346570" cy="850645"/>
              <a:chOff x="294909" y="5415416"/>
              <a:chExt cx="346570" cy="850645"/>
            </a:xfrm>
          </p:grpSpPr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8BB8709-6907-4B8F-8FB5-D852C9AE1771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E338B21-0B72-432C-917A-D287EF6B0511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B59D9E7-5B58-4CDB-BC46-923971139E69}"/>
                </a:ext>
              </a:extLst>
            </p:cNvPr>
            <p:cNvGrpSpPr/>
            <p:nvPr/>
          </p:nvGrpSpPr>
          <p:grpSpPr>
            <a:xfrm>
              <a:off x="5011583" y="5419802"/>
              <a:ext cx="346570" cy="850645"/>
              <a:chOff x="294909" y="5415416"/>
              <a:chExt cx="346570" cy="850645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31C33659-F1E7-4887-82C2-CB4FCDEDC54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67091D88-7B38-4B11-8DE4-A776DDEFC619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ACFE5E9-96E8-48E5-81A7-781F781D64B2}"/>
                </a:ext>
              </a:extLst>
            </p:cNvPr>
            <p:cNvGrpSpPr/>
            <p:nvPr/>
          </p:nvGrpSpPr>
          <p:grpSpPr>
            <a:xfrm>
              <a:off x="5926567" y="5425061"/>
              <a:ext cx="346570" cy="850645"/>
              <a:chOff x="294909" y="5415416"/>
              <a:chExt cx="346570" cy="850645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8482E15-D6B6-4F76-8633-E2F89D826A0C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076D536-0329-4EC1-9C59-6554EF4FDA22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B69E2FA-806A-4A54-B8A0-E98AA1262CE9}"/>
                </a:ext>
              </a:extLst>
            </p:cNvPr>
            <p:cNvGrpSpPr/>
            <p:nvPr/>
          </p:nvGrpSpPr>
          <p:grpSpPr>
            <a:xfrm>
              <a:off x="6840105" y="5414541"/>
              <a:ext cx="346570" cy="850645"/>
              <a:chOff x="294909" y="5415416"/>
              <a:chExt cx="346570" cy="850645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77A672C-8C21-44BE-81A7-BF221BECA6EB}"/>
                  </a:ext>
                </a:extLst>
              </p:cNvPr>
              <p:cNvCxnSpPr/>
              <p:nvPr/>
            </p:nvCxnSpPr>
            <p:spPr>
              <a:xfrm flipH="1">
                <a:off x="361150" y="5415416"/>
                <a:ext cx="214089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D2C15CF-9A95-4C33-8197-12D6F9936E2A}"/>
                  </a:ext>
                </a:extLst>
              </p:cNvPr>
              <p:cNvSpPr txBox="1"/>
              <p:nvPr/>
            </p:nvSpPr>
            <p:spPr>
              <a:xfrm>
                <a:off x="294909" y="5656072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57D410A7-B8B8-4D4A-AA2D-48BBD4C67E80}"/>
                </a:ext>
              </a:extLst>
            </p:cNvPr>
            <p:cNvGrpSpPr/>
            <p:nvPr/>
          </p:nvGrpSpPr>
          <p:grpSpPr>
            <a:xfrm>
              <a:off x="736287" y="5414540"/>
              <a:ext cx="346570" cy="850645"/>
              <a:chOff x="736287" y="5414540"/>
              <a:chExt cx="346570" cy="850645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95607EB3-5BFC-4FFF-A1B6-06B2C6B46B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DAD5108-9D0F-4183-8FE2-A633D0260E5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179F140-F304-46EB-BB6D-F60ACA84D57D}"/>
                </a:ext>
              </a:extLst>
            </p:cNvPr>
            <p:cNvGrpSpPr/>
            <p:nvPr/>
          </p:nvGrpSpPr>
          <p:grpSpPr>
            <a:xfrm>
              <a:off x="1540965" y="5414539"/>
              <a:ext cx="346570" cy="850645"/>
              <a:chOff x="736287" y="5414540"/>
              <a:chExt cx="346570" cy="850645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2E3FF8FE-12E3-430E-8D42-C8CA6EAA5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1FCF601-CDC6-437B-8180-2E7A93756A5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1B9F1F9F-F57F-4589-BAD4-CA4E404BE4E8}"/>
                </a:ext>
              </a:extLst>
            </p:cNvPr>
            <p:cNvGrpSpPr/>
            <p:nvPr/>
          </p:nvGrpSpPr>
          <p:grpSpPr>
            <a:xfrm>
              <a:off x="3409410" y="5427894"/>
              <a:ext cx="346570" cy="850645"/>
              <a:chOff x="736287" y="5414540"/>
              <a:chExt cx="346570" cy="850645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793BC438-B9F9-4E89-AD7D-9F4D84348E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DE2903C-4F65-4838-A968-59513A89DF3F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440BDC90-9A99-4C1C-934F-C8E9DD5904F1}"/>
                </a:ext>
              </a:extLst>
            </p:cNvPr>
            <p:cNvGrpSpPr/>
            <p:nvPr/>
          </p:nvGrpSpPr>
          <p:grpSpPr>
            <a:xfrm>
              <a:off x="2510084" y="5414538"/>
              <a:ext cx="346570" cy="850645"/>
              <a:chOff x="736287" y="5414540"/>
              <a:chExt cx="346570" cy="850645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B7B9AD9-6B5C-4BE6-8A42-555B234AC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1CDC24-28AA-4435-9FE9-9CE992A37937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23935517-064C-43B2-8A9B-B94EFB5D818D}"/>
                </a:ext>
              </a:extLst>
            </p:cNvPr>
            <p:cNvGrpSpPr/>
            <p:nvPr/>
          </p:nvGrpSpPr>
          <p:grpSpPr>
            <a:xfrm>
              <a:off x="4439522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FC74D6D2-2E8D-4279-A295-D02584B32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579BF21-981A-4023-B27E-30A6E2AE64BE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38D547F-DDD1-471C-9772-6A88C887E6CB}"/>
                </a:ext>
              </a:extLst>
            </p:cNvPr>
            <p:cNvGrpSpPr/>
            <p:nvPr/>
          </p:nvGrpSpPr>
          <p:grpSpPr>
            <a:xfrm>
              <a:off x="5328864" y="5420907"/>
              <a:ext cx="346570" cy="850645"/>
              <a:chOff x="736287" y="5414540"/>
              <a:chExt cx="346570" cy="850645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0D61E3BD-0FC9-4720-B98D-038CFB6330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E4A0B72D-F5FB-46A9-A382-A378EAB6FED8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519B3953-5D9A-4BD7-B70F-886706D49532}"/>
                </a:ext>
              </a:extLst>
            </p:cNvPr>
            <p:cNvGrpSpPr/>
            <p:nvPr/>
          </p:nvGrpSpPr>
          <p:grpSpPr>
            <a:xfrm>
              <a:off x="6298177" y="5421591"/>
              <a:ext cx="346570" cy="850645"/>
              <a:chOff x="736287" y="5414540"/>
              <a:chExt cx="346570" cy="850645"/>
            </a:xfrm>
          </p:grpSpPr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49978D7-11BC-4A32-9C57-35FD41AD77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6960072-CE07-4D53-A731-1CF4F8B98024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D266D309-4268-4CD8-9649-B827EED5F2C9}"/>
                </a:ext>
              </a:extLst>
            </p:cNvPr>
            <p:cNvGrpSpPr/>
            <p:nvPr/>
          </p:nvGrpSpPr>
          <p:grpSpPr>
            <a:xfrm>
              <a:off x="7176521" y="5413077"/>
              <a:ext cx="346570" cy="850645"/>
              <a:chOff x="736287" y="5414540"/>
              <a:chExt cx="346570" cy="850645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0517CEB-8CAA-4CB5-88DB-7B19F03999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454" y="5414540"/>
                <a:ext cx="228032" cy="85064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314D6DB-4118-4E1A-A163-E88A7475AC2C}"/>
                  </a:ext>
                </a:extLst>
              </p:cNvPr>
              <p:cNvSpPr txBox="1"/>
              <p:nvPr/>
            </p:nvSpPr>
            <p:spPr>
              <a:xfrm>
                <a:off x="736287" y="5655196"/>
                <a:ext cx="34657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…</a:t>
                </a:r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0D34D727-48E5-46F4-B4E9-4569F8F60BF7}"/>
              </a:ext>
            </a:extLst>
          </p:cNvPr>
          <p:cNvSpPr txBox="1"/>
          <p:nvPr/>
        </p:nvSpPr>
        <p:spPr>
          <a:xfrm>
            <a:off x="6960690" y="1171068"/>
            <a:ext cx="18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pieces of work at each level?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891CAAB-A4D5-4E81-8087-4DFC0A864133}"/>
              </a:ext>
            </a:extLst>
          </p:cNvPr>
          <p:cNvSpPr txBox="1"/>
          <p:nvPr/>
        </p:nvSpPr>
        <p:spPr>
          <a:xfrm>
            <a:off x="10348222" y="1063784"/>
            <a:ext cx="176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inputs are processed across this level of recursion?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A0B4EC4-7336-4C7B-8AE6-B7126652DD2C}"/>
              </a:ext>
            </a:extLst>
          </p:cNvPr>
          <p:cNvSpPr txBox="1"/>
          <p:nvPr/>
        </p:nvSpPr>
        <p:spPr>
          <a:xfrm>
            <a:off x="7755950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1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0912AF1-672B-4BF5-8450-5C2B5EDC1B79}"/>
              </a:ext>
            </a:extLst>
          </p:cNvPr>
          <p:cNvSpPr txBox="1"/>
          <p:nvPr/>
        </p:nvSpPr>
        <p:spPr>
          <a:xfrm>
            <a:off x="11089850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9D1C3B2-9DF9-4233-B685-587DD302C71A}"/>
              </a:ext>
            </a:extLst>
          </p:cNvPr>
          <p:cNvSpPr txBox="1"/>
          <p:nvPr/>
        </p:nvSpPr>
        <p:spPr>
          <a:xfrm>
            <a:off x="7760618" y="259745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2D28E27A-5E71-4F56-B93F-2F0C5FAC9494}"/>
              </a:ext>
            </a:extLst>
          </p:cNvPr>
          <p:cNvSpPr txBox="1"/>
          <p:nvPr/>
        </p:nvSpPr>
        <p:spPr>
          <a:xfrm>
            <a:off x="7760618" y="3831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4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0E84D7D-F44D-4B9E-B357-F09E35FC6D3F}"/>
              </a:ext>
            </a:extLst>
          </p:cNvPr>
          <p:cNvSpPr txBox="1"/>
          <p:nvPr/>
        </p:nvSpPr>
        <p:spPr>
          <a:xfrm>
            <a:off x="7758880" y="508182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B3C1B68-FEC1-4E91-97CE-1EF3DF1CAA35}"/>
              </a:ext>
            </a:extLst>
          </p:cNvPr>
          <p:cNvSpPr txBox="1"/>
          <p:nvPr/>
        </p:nvSpPr>
        <p:spPr>
          <a:xfrm>
            <a:off x="7755950" y="635853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0B011DEA-DDE7-407F-A7AE-5535646CF276}"/>
              </a:ext>
            </a:extLst>
          </p:cNvPr>
          <p:cNvSpPr txBox="1"/>
          <p:nvPr/>
        </p:nvSpPr>
        <p:spPr>
          <a:xfrm>
            <a:off x="11094518" y="2597450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50510E4-C576-4F7C-80C1-18FE2E3910BF}"/>
              </a:ext>
            </a:extLst>
          </p:cNvPr>
          <p:cNvSpPr txBox="1"/>
          <p:nvPr/>
        </p:nvSpPr>
        <p:spPr>
          <a:xfrm>
            <a:off x="11094518" y="3831724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FBFD5DC-84DD-4BE9-83DD-34B6C9D907C3}"/>
              </a:ext>
            </a:extLst>
          </p:cNvPr>
          <p:cNvSpPr txBox="1"/>
          <p:nvPr/>
        </p:nvSpPr>
        <p:spPr>
          <a:xfrm>
            <a:off x="11092780" y="508182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00F5673-9812-4462-BFAA-FA6014ED65D1}"/>
              </a:ext>
            </a:extLst>
          </p:cNvPr>
          <p:cNvSpPr txBox="1"/>
          <p:nvPr/>
        </p:nvSpPr>
        <p:spPr>
          <a:xfrm>
            <a:off x="11089850" y="6358533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4D9C876B-CAE1-4AE1-8C7A-E41CB419404D}"/>
              </a:ext>
            </a:extLst>
          </p:cNvPr>
          <p:cNvGrpSpPr/>
          <p:nvPr/>
        </p:nvGrpSpPr>
        <p:grpSpPr>
          <a:xfrm>
            <a:off x="4071692" y="173304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098BD8A-6F7D-4EC2-9B6A-812BEF0C98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FE4F0421-322A-47F9-97CC-570F2CA0E5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67F0B521-FC8B-4ED2-AA67-29F9A19FF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Left Brace 140">
              <a:extLst>
                <a:ext uri="{FF2B5EF4-FFF2-40B4-BE49-F238E27FC236}">
                  <a16:creationId xmlns:a16="http://schemas.microsoft.com/office/drawing/2014/main" id="{6DFEFA4F-343A-4D00-B61B-E5EBA77ED348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B46A05-BB0A-4C5E-8948-AB8A5D13B200}"/>
              </a:ext>
            </a:extLst>
          </p:cNvPr>
          <p:cNvSpPr/>
          <p:nvPr/>
        </p:nvSpPr>
        <p:spPr>
          <a:xfrm>
            <a:off x="4071692" y="99624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E3B5A8E-3992-CA40-BF12-0D8F1D90D494}"/>
              </a:ext>
            </a:extLst>
          </p:cNvPr>
          <p:cNvSpPr txBox="1"/>
          <p:nvPr/>
        </p:nvSpPr>
        <p:spPr>
          <a:xfrm>
            <a:off x="8638707" y="1158021"/>
            <a:ext cx="1855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inputs are passed into each call?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4D3E6C3-2F2B-9C4A-9FDA-1ADE0A695893}"/>
              </a:ext>
            </a:extLst>
          </p:cNvPr>
          <p:cNvSpPr txBox="1"/>
          <p:nvPr/>
        </p:nvSpPr>
        <p:spPr>
          <a:xfrm>
            <a:off x="9577236" y="1636008"/>
            <a:ext cx="46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/>
              <p:nvPr/>
            </p:nvSpPr>
            <p:spPr>
              <a:xfrm>
                <a:off x="9581904" y="2551925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AB192C6-FC27-2C4D-8A00-FE72654D4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1904" y="2551925"/>
                <a:ext cx="375424" cy="460382"/>
              </a:xfrm>
              <a:prstGeom prst="rect">
                <a:avLst/>
              </a:prstGeom>
              <a:blipFill>
                <a:blip r:embed="rId3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/>
              <p:nvPr/>
            </p:nvSpPr>
            <p:spPr>
              <a:xfrm>
                <a:off x="9586013" y="3786199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E37F40F7-3564-4240-A972-2C8B7C4BB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3" y="3786199"/>
                <a:ext cx="375424" cy="460382"/>
              </a:xfrm>
              <a:prstGeom prst="rect">
                <a:avLst/>
              </a:prstGeom>
              <a:blipFill>
                <a:blip r:embed="rId3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/>
              <p:nvPr/>
            </p:nvSpPr>
            <p:spPr>
              <a:xfrm>
                <a:off x="9586013" y="5036298"/>
                <a:ext cx="375424" cy="460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  <a:ea typeface="Segoe UI Historic" panose="020B0502040204020203" pitchFamily="34" charset="0"/>
                            <a:cs typeface="Segoe UI Historic" panose="020B0502040204020203" pitchFamily="34" charset="0"/>
                          </a:rPr>
                          <m:t>𝒏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  <a:ea typeface="Segoe UI Historic" panose="020B0502040204020203" pitchFamily="34" charset="0"/>
                                <a:cs typeface="Segoe UI Historic" panose="020B0502040204020203" pitchFamily="34" charset="0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7144789-F278-684E-840D-C6ABBE557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013" y="5036298"/>
                <a:ext cx="375424" cy="460382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/>
              <p:nvPr/>
            </p:nvSpPr>
            <p:spPr>
              <a:xfrm>
                <a:off x="9566675" y="6358533"/>
                <a:ext cx="37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Segoe UI Historic" panose="020B0502040204020203" pitchFamily="34" charset="0"/>
                        <a:cs typeface="Segoe UI Historic" panose="020B0502040204020203" pitchFamily="34" charset="0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  <a:latin typeface="Segoe UI Historic" panose="020B0502040204020203" pitchFamily="34" charset="0"/>
                    <a:ea typeface="Segoe UI Historic" panose="020B0502040204020203" pitchFamily="34" charset="0"/>
                    <a:cs typeface="Segoe UI Historic" panose="020B05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415C3EF2-78FC-2B4F-968B-B5F060BC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675" y="6358533"/>
                <a:ext cx="375424" cy="369332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0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1" grpId="0"/>
      <p:bldP spid="132" grpId="0"/>
      <p:bldP spid="133" grpId="0"/>
      <p:bldP spid="134" grpId="0"/>
      <p:bldP spid="136" grpId="0"/>
      <p:bldP spid="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>
            <a:extLst>
              <a:ext uri="{FF2B5EF4-FFF2-40B4-BE49-F238E27FC236}">
                <a16:creationId xmlns:a16="http://schemas.microsoft.com/office/drawing/2014/main" id="{F3120BBD-B1AA-0841-A8F0-6869968F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Tree Method Formulas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01E94BE-8116-C348-980F-D2C270558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371" y="1309855"/>
            <a:ext cx="11187258" cy="48455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How much work is done by recursive levels (branch nodes)?</a:t>
            </a:r>
          </a:p>
          <a:p>
            <a:pPr marL="128016" lvl="1" indent="0">
              <a:buNone/>
            </a:pPr>
            <a:r>
              <a:rPr lang="en-US" dirty="0"/>
              <a:t>1. How many recursive calls are on the </a:t>
            </a:r>
            <a:r>
              <a:rPr lang="en-US" dirty="0" err="1"/>
              <a:t>i-th</a:t>
            </a:r>
            <a:r>
              <a:rPr lang="en-US" dirty="0"/>
              <a:t> level of the tree? </a:t>
            </a:r>
          </a:p>
          <a:p>
            <a:pPr lvl="2"/>
            <a:r>
              <a:rPr lang="en-US" dirty="0" err="1"/>
              <a:t>i</a:t>
            </a:r>
            <a:r>
              <a:rPr lang="en-US" dirty="0"/>
              <a:t> = 0 is overall root level</a:t>
            </a:r>
          </a:p>
          <a:p>
            <a:pPr marL="128016" lvl="1" indent="0">
              <a:buNone/>
            </a:pPr>
            <a:r>
              <a:rPr lang="en-US" dirty="0"/>
              <a:t>2. At each level </a:t>
            </a:r>
            <a:r>
              <a:rPr lang="en-US" dirty="0" err="1"/>
              <a:t>i</a:t>
            </a:r>
            <a:r>
              <a:rPr lang="en-US" dirty="0"/>
              <a:t>, how many inputs does a single node process? </a:t>
            </a:r>
          </a:p>
          <a:p>
            <a:pPr marL="128016" lvl="1" indent="0">
              <a:buNone/>
            </a:pPr>
            <a:r>
              <a:rPr lang="en-US" dirty="0"/>
              <a:t>3. How many recursive levels are there? </a:t>
            </a:r>
          </a:p>
          <a:p>
            <a:pPr lvl="2"/>
            <a:r>
              <a:rPr lang="en-US" dirty="0"/>
              <a:t>Based on the pattern of how we get down to base case</a:t>
            </a:r>
          </a:p>
          <a:p>
            <a:pPr lvl="2"/>
            <a:endParaRPr lang="en-US" dirty="0"/>
          </a:p>
          <a:p>
            <a:endParaRPr lang="en-US" b="1" dirty="0">
              <a:solidFill>
                <a:srgbClr val="4C3282"/>
              </a:solidFill>
            </a:endParaRPr>
          </a:p>
          <a:p>
            <a:r>
              <a:rPr lang="en-US" b="1" dirty="0">
                <a:solidFill>
                  <a:srgbClr val="4C3282"/>
                </a:solidFill>
              </a:rPr>
              <a:t>How much work is done by the base case level (leaf nodes)?</a:t>
            </a:r>
          </a:p>
          <a:p>
            <a:pPr marL="128016" lvl="1" indent="0">
              <a:buNone/>
            </a:pPr>
            <a:r>
              <a:rPr lang="en-US" dirty="0"/>
              <a:t>1. How much work is done by a single leaf node? </a:t>
            </a:r>
          </a:p>
          <a:p>
            <a:pPr marL="128016" lvl="1" indent="0">
              <a:buNone/>
            </a:pPr>
            <a:r>
              <a:rPr lang="en-US" dirty="0"/>
              <a:t>2. How many leaf nodes are there?</a:t>
            </a:r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08D134D6-9FF5-F54E-92BE-89783CD0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32550" y="6521027"/>
            <a:ext cx="5901459" cy="274320"/>
          </a:xfrm>
        </p:spPr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1" name="Slide Number Placeholder 4">
            <a:extLst>
              <a:ext uri="{FF2B5EF4-FFF2-40B4-BE49-F238E27FC236}">
                <a16:creationId xmlns:a16="http://schemas.microsoft.com/office/drawing/2014/main" id="{D046AE75-AA53-5340-B0E1-D91FF6806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81670" y="6521027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B3B976-D3ED-3A41-AFDB-0BAF9761D441}"/>
                  </a:ext>
                </a:extLst>
              </p:cNvPr>
              <p:cNvSpPr txBox="1"/>
              <p:nvPr/>
            </p:nvSpPr>
            <p:spPr>
              <a:xfrm>
                <a:off x="608810" y="3253177"/>
                <a:ext cx="7069051" cy="701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𝑅𝑒𝑐𝑢𝑟𝑠𝑖𝑣𝑒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𝑛𝑢𝑚𝑅𝑒𝑐𝑢𝑟𝑠𝑖𝑣𝑒𝐿𝑒𝑣𝑒𝑙𝑠</m:t>
                          </m:r>
                        </m:sup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𝑛𝑢𝑚𝑏𝑒𝑟𝑁𝑜𝑑𝑒𝑠𝑃𝑒𝑟𝐿𝑒𝑣𝑒𝑙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𝑏𝑟𝑎𝑛𝑐h𝑊𝑜𝑟𝑘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BB3B976-D3ED-3A41-AFDB-0BAF9761D4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3253177"/>
                <a:ext cx="7069051" cy="701154"/>
              </a:xfrm>
              <a:prstGeom prst="rect">
                <a:avLst/>
              </a:prstGeom>
              <a:blipFill>
                <a:blip r:embed="rId2"/>
                <a:stretch>
                  <a:fillRect l="-718" t="-112500" r="-898" b="-17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8751E96-79A9-114E-B0B7-C80898B13FFC}"/>
                  </a:ext>
                </a:extLst>
              </p:cNvPr>
              <p:cNvSpPr txBox="1"/>
              <p:nvPr/>
            </p:nvSpPr>
            <p:spPr>
              <a:xfrm>
                <a:off x="575239" y="5222250"/>
                <a:ext cx="10103215" cy="2859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𝑙𝑒𝑎𝑓𝐶𝑜𝑢𝑛𝑡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𝑙𝑒𝑎𝑓𝑊𝑜𝑟𝑘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𝑛𝑢𝑚𝑏𝑒𝑟𝑁𝑜𝑑𝑒𝑠𝑃𝑒𝑟𝐿𝑒𝑣𝑒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𝑛𝑢𝑚𝑅𝑒𝑐𝑢𝑟𝑠𝑖𝑣𝑒𝐿𝑒𝑣𝑒𝑙𝑠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8751E96-79A9-114E-B0B7-C80898B1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222250"/>
                <a:ext cx="10103215" cy="285912"/>
              </a:xfrm>
              <a:prstGeom prst="rect">
                <a:avLst/>
              </a:prstGeom>
              <a:blipFill>
                <a:blip r:embed="rId3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E52942A9-3833-E14D-B374-466314F987F1}"/>
              </a:ext>
            </a:extLst>
          </p:cNvPr>
          <p:cNvGrpSpPr/>
          <p:nvPr/>
        </p:nvGrpSpPr>
        <p:grpSpPr>
          <a:xfrm>
            <a:off x="8336331" y="217226"/>
            <a:ext cx="3693432" cy="975983"/>
            <a:chOff x="1686009" y="4199021"/>
            <a:chExt cx="3693432" cy="975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8D63D38-7DD0-834F-AB15-E9E0B39EFE8C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B41BFB9-B471-4EFD-8261-9CFA06AB2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3DEDBCC8-DAA8-C14C-A12B-4A779D2060F1}"/>
                    </a:ext>
                  </a:extLst>
                </p:cNvPr>
                <p:cNvSpPr txBox="1"/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B6F5462-8533-43A0-8693-E74638A1D1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0695" y="4236425"/>
                  <a:ext cx="159364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0506591-5128-6943-B4B5-6E544B1829C3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B6A4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B6A479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rgbClr val="B6A479"/>
                            </a:solidFill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>
                    <a:solidFill>
                      <a:srgbClr val="B6A479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149B7D1-56A7-40E4-A44A-D57E3EC85B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8214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5EE50757-1A9C-3E47-8D07-4700C1F8A63C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B6A479"/>
                </a:solidFill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C984BD6-9D2D-D846-B10D-07D13BE14C2F}"/>
              </a:ext>
            </a:extLst>
          </p:cNvPr>
          <p:cNvSpPr/>
          <p:nvPr/>
        </p:nvSpPr>
        <p:spPr>
          <a:xfrm>
            <a:off x="8336331" y="143546"/>
            <a:ext cx="3684258" cy="1134397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CB002B-E988-104A-B887-98BE394D8C16}"/>
              </a:ext>
            </a:extLst>
          </p:cNvPr>
          <p:cNvSpPr txBox="1"/>
          <p:nvPr/>
        </p:nvSpPr>
        <p:spPr>
          <a:xfrm>
            <a:off x="6359594" y="1761553"/>
            <a:ext cx="3117841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numberNodesPerLevel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40CAF85-A608-4945-87E0-82740D39EC77}"/>
              </a:ext>
            </a:extLst>
          </p:cNvPr>
          <p:cNvSpPr txBox="1"/>
          <p:nvPr/>
        </p:nvSpPr>
        <p:spPr>
          <a:xfrm>
            <a:off x="6623871" y="2319263"/>
            <a:ext cx="3520194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inputsPerRecursiveCall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(</a:t>
            </a:r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 = (n/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41D7CC6-BEA9-4441-8E8A-C2AE615F38F7}"/>
              </a:ext>
            </a:extLst>
          </p:cNvPr>
          <p:cNvSpPr txBox="1"/>
          <p:nvPr/>
        </p:nvSpPr>
        <p:spPr>
          <a:xfrm>
            <a:off x="5277523" y="2752581"/>
            <a:ext cx="3376758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numRecursiveLevels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- 1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F2F07EB-08AB-C241-85B3-0A787978B765}"/>
                  </a:ext>
                </a:extLst>
              </p:cNvPr>
              <p:cNvSpPr txBox="1"/>
              <p:nvPr/>
            </p:nvSpPr>
            <p:spPr>
              <a:xfrm>
                <a:off x="8383968" y="3224821"/>
                <a:ext cx="2735108" cy="79214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&gt;1)=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B6A4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F2F07EB-08AB-C241-85B3-0A787978B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968" y="3224821"/>
                <a:ext cx="2735108" cy="792140"/>
              </a:xfrm>
              <a:prstGeom prst="rect">
                <a:avLst/>
              </a:prstGeom>
              <a:blipFill>
                <a:blip r:embed="rId7"/>
                <a:stretch>
                  <a:fillRect l="-1382" t="-106250" b="-167188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A7B5523C-B8F0-BA4F-87A0-5631FD14E00B}"/>
              </a:ext>
            </a:extLst>
          </p:cNvPr>
          <p:cNvSpPr txBox="1"/>
          <p:nvPr/>
        </p:nvSpPr>
        <p:spPr>
          <a:xfrm>
            <a:off x="5454120" y="4398487"/>
            <a:ext cx="1500026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leafWork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A659FF-3642-3E4F-B01F-2B7BAAEB40DA}"/>
              </a:ext>
            </a:extLst>
          </p:cNvPr>
          <p:cNvSpPr txBox="1"/>
          <p:nvPr/>
        </p:nvSpPr>
        <p:spPr>
          <a:xfrm>
            <a:off x="7072414" y="4651879"/>
            <a:ext cx="2355132" cy="369332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leafCount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= 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log</a:t>
            </a:r>
            <a:r>
              <a:rPr lang="en-US" baseline="-25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2</a:t>
            </a:r>
            <a:r>
              <a:rPr lang="en-US" baseline="30000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n </a:t>
            </a:r>
            <a:r>
              <a:rPr lang="en-US" dirty="0">
                <a:solidFill>
                  <a:srgbClr val="B6A479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= 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26DF05-6C08-A84E-97FC-835C7D71E41A}"/>
                  </a:ext>
                </a:extLst>
              </p:cNvPr>
              <p:cNvSpPr txBox="1"/>
              <p:nvPr/>
            </p:nvSpPr>
            <p:spPr>
              <a:xfrm>
                <a:off x="9483310" y="4876774"/>
                <a:ext cx="2708690" cy="312650"/>
              </a:xfrm>
              <a:prstGeom prst="rect">
                <a:avLst/>
              </a:prstGeom>
              <a:noFill/>
              <a:ln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≤1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b="0" i="1" baseline="-25000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FA26DF05-6C08-A84E-97FC-835C7D71E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10" y="4876774"/>
                <a:ext cx="2708690" cy="312650"/>
              </a:xfrm>
              <a:prstGeom prst="rect">
                <a:avLst/>
              </a:prstGeom>
              <a:blipFill>
                <a:blip r:embed="rId8"/>
                <a:stretch>
                  <a:fillRect l="-465" b="-23077"/>
                </a:stretch>
              </a:blipFill>
              <a:ln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6D4C0C-9340-264D-93FB-7CA0F9F996A2}"/>
                  </a:ext>
                </a:extLst>
              </p:cNvPr>
              <p:cNvSpPr txBox="1"/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noFill/>
              <a:ln w="28575">
                <a:solidFill>
                  <a:srgbClr val="B6A479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76D4C0C-9340-264D-93FB-7CA0F9F99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594" y="5759289"/>
                <a:ext cx="4197111" cy="792140"/>
              </a:xfrm>
              <a:prstGeom prst="rect">
                <a:avLst/>
              </a:prstGeom>
              <a:blipFill>
                <a:blip r:embed="rId9"/>
                <a:stretch>
                  <a:fillRect l="-300" t="-100000" b="-160606"/>
                </a:stretch>
              </a:blipFill>
              <a:ln w="28575">
                <a:solidFill>
                  <a:srgbClr val="B6A479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D3D905-A527-4943-9B60-0D625ADBBEB3}"/>
                  </a:ext>
                </a:extLst>
              </p:cNvPr>
              <p:cNvSpPr txBox="1"/>
              <p:nvPr/>
            </p:nvSpPr>
            <p:spPr>
              <a:xfrm>
                <a:off x="608810" y="6043301"/>
                <a:ext cx="51386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𝑟𝑒𝑐𝑢𝑟𝑠𝑖𝑣𝑒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𝑤𝑜𝑟𝑘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D3D905-A527-4943-9B60-0D625ADB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10" y="6043301"/>
                <a:ext cx="5138651" cy="276999"/>
              </a:xfrm>
              <a:prstGeom prst="rect">
                <a:avLst/>
              </a:prstGeom>
              <a:blipFill>
                <a:blip r:embed="rId10"/>
                <a:stretch>
                  <a:fillRect l="-741" t="-434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2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EB7B-4DB4-42B8-A5B2-3682AE24E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ECBD-8825-4AD0-A2D7-6F17E039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C2AFB2-2410-4B0C-8835-E92670C3E711}"/>
              </a:ext>
            </a:extLst>
          </p:cNvPr>
          <p:cNvGrpSpPr/>
          <p:nvPr/>
        </p:nvGrpSpPr>
        <p:grpSpPr>
          <a:xfrm>
            <a:off x="6517651" y="253194"/>
            <a:ext cx="4028081" cy="1049609"/>
            <a:chOff x="1607606" y="4199021"/>
            <a:chExt cx="4028081" cy="10496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/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846235-B0A1-4062-AAC1-390F1608B3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7606" y="453915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/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223C33F-CB2E-40C2-97E7-4725DE60D6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97245"/>
                  <a:ext cx="1593641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/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6164E96-5FCD-4BD4-B25E-843EF2811F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666483"/>
                  <a:ext cx="2642262" cy="58214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97C5A9C4-997D-4551-8192-75CB53711951}"/>
                </a:ext>
              </a:extLst>
            </p:cNvPr>
            <p:cNvSpPr/>
            <p:nvPr/>
          </p:nvSpPr>
          <p:spPr>
            <a:xfrm>
              <a:off x="2585024" y="4199021"/>
              <a:ext cx="609600" cy="1049609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/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i="1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FB4D82A-0186-4883-B556-63AAD8109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506" y="1322851"/>
                <a:ext cx="59586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/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33507D-C15A-4141-A617-82761644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7312" y="2378201"/>
                <a:ext cx="862479" cy="6368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66F43F-CD96-4325-A4FE-7D3900683A10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2078552" y="1692183"/>
            <a:ext cx="2290646" cy="686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AEE1886-EFC5-42C8-B6FF-CDD6ED262E47}"/>
              </a:ext>
            </a:extLst>
          </p:cNvPr>
          <p:cNvCxnSpPr>
            <a:cxnSpLocks/>
            <a:endCxn id="108" idx="0"/>
          </p:cNvCxnSpPr>
          <p:nvPr/>
        </p:nvCxnSpPr>
        <p:spPr>
          <a:xfrm flipH="1">
            <a:off x="684050" y="3015042"/>
            <a:ext cx="963262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6A5E1D-D4F6-4EAF-A624-CF65F6ECBE8D}"/>
              </a:ext>
            </a:extLst>
          </p:cNvPr>
          <p:cNvCxnSpPr>
            <a:cxnSpLocks/>
            <a:endCxn id="107" idx="0"/>
          </p:cNvCxnSpPr>
          <p:nvPr/>
        </p:nvCxnSpPr>
        <p:spPr>
          <a:xfrm>
            <a:off x="4976852" y="1691485"/>
            <a:ext cx="2622491" cy="767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131DB6-C2B8-44F9-B56F-DFBE316A09FA}"/>
              </a:ext>
            </a:extLst>
          </p:cNvPr>
          <p:cNvCxnSpPr>
            <a:cxnSpLocks/>
            <a:endCxn id="113" idx="0"/>
          </p:cNvCxnSpPr>
          <p:nvPr/>
        </p:nvCxnSpPr>
        <p:spPr>
          <a:xfrm>
            <a:off x="2500460" y="3018135"/>
            <a:ext cx="159052" cy="760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EB30F6-C6F7-4AF4-B01E-653073D8875A}"/>
              </a:ext>
            </a:extLst>
          </p:cNvPr>
          <p:cNvCxnSpPr>
            <a:cxnSpLocks/>
            <a:stCxn id="14" idx="2"/>
            <a:endCxn id="112" idx="0"/>
          </p:cNvCxnSpPr>
          <p:nvPr/>
        </p:nvCxnSpPr>
        <p:spPr>
          <a:xfrm flipH="1">
            <a:off x="1676867" y="3015042"/>
            <a:ext cx="401685" cy="7733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5D9B4F5-16AC-4059-9395-7818F00F371F}"/>
              </a:ext>
            </a:extLst>
          </p:cNvPr>
          <p:cNvCxnSpPr>
            <a:cxnSpLocks/>
            <a:stCxn id="13" idx="2"/>
            <a:endCxn id="106" idx="0"/>
          </p:cNvCxnSpPr>
          <p:nvPr/>
        </p:nvCxnSpPr>
        <p:spPr>
          <a:xfrm flipH="1">
            <a:off x="4685505" y="1692183"/>
            <a:ext cx="3935" cy="767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F2FE4A8-95AE-4681-BFC1-64AA0538D04F}"/>
              </a:ext>
            </a:extLst>
          </p:cNvPr>
          <p:cNvGrpSpPr/>
          <p:nvPr/>
        </p:nvGrpSpPr>
        <p:grpSpPr>
          <a:xfrm>
            <a:off x="129283" y="4439775"/>
            <a:ext cx="346570" cy="850645"/>
            <a:chOff x="294909" y="5415416"/>
            <a:chExt cx="346570" cy="850645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240963F-E14E-427F-9EA7-D982E661B7A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B581B674-5413-4439-B201-F0919853E828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0ADF614-F40B-4CE3-8AE7-91B799D5263D}"/>
              </a:ext>
            </a:extLst>
          </p:cNvPr>
          <p:cNvGrpSpPr/>
          <p:nvPr/>
        </p:nvGrpSpPr>
        <p:grpSpPr>
          <a:xfrm>
            <a:off x="810578" y="4446951"/>
            <a:ext cx="346570" cy="850645"/>
            <a:chOff x="736287" y="5414540"/>
            <a:chExt cx="346570" cy="850645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9D44CD2-E97E-4390-B299-A351B32843E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171566-0FE4-43A2-8775-FFBC76412020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/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108BCC0-A48F-467A-ABA6-10D242221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65" y="2459409"/>
                <a:ext cx="862479" cy="6368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/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77B4988-D26D-42CB-A0D3-94B7B8EDF6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103" y="2459409"/>
                <a:ext cx="862479" cy="6368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/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1C6C327-AB17-4A39-9475-4D275479F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10" y="3788436"/>
                <a:ext cx="862479" cy="6368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/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38B2EF6C-665F-407A-AAE4-2745CC399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627" y="3788436"/>
                <a:ext cx="862479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/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A396D62-D728-4CB8-AC79-A615D8F37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272" y="3778815"/>
                <a:ext cx="862479" cy="6368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/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FCEF9C01-D822-4195-A247-A1F8DD955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7972" y="3782418"/>
                <a:ext cx="862479" cy="6368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/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43D4320-EED5-496D-9C09-8B6A0908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89" y="3782418"/>
                <a:ext cx="862479" cy="6368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/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1FC3F1B-12F5-4997-BB57-D61CB055B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4" y="3772797"/>
                <a:ext cx="862479" cy="6368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/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9F8AB2D-D44E-408C-9553-4E4F574E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896" y="3792039"/>
                <a:ext cx="862479" cy="6368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/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40CC847-EA43-4B27-90F5-9BC5E8AF4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13" y="3792039"/>
                <a:ext cx="862479" cy="6368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/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CC5DF436-A849-4AB3-9916-49FC570FE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8" y="3782418"/>
                <a:ext cx="862479" cy="6368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10A8150-17EF-48B3-A837-B578C31401C6}"/>
              </a:ext>
            </a:extLst>
          </p:cNvPr>
          <p:cNvCxnSpPr>
            <a:cxnSpLocks/>
            <a:endCxn id="114" idx="0"/>
          </p:cNvCxnSpPr>
          <p:nvPr/>
        </p:nvCxnSpPr>
        <p:spPr>
          <a:xfrm flipH="1">
            <a:off x="3649212" y="3102825"/>
            <a:ext cx="597238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E77814A0-DD56-44F0-9DEA-FE0E331C85C8}"/>
              </a:ext>
            </a:extLst>
          </p:cNvPr>
          <p:cNvCxnSpPr>
            <a:cxnSpLocks/>
            <a:endCxn id="116" idx="0"/>
          </p:cNvCxnSpPr>
          <p:nvPr/>
        </p:nvCxnSpPr>
        <p:spPr>
          <a:xfrm>
            <a:off x="5087968" y="3109665"/>
            <a:ext cx="536706" cy="6631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C9A8FDB-7283-4962-9A7E-07732A27502E}"/>
              </a:ext>
            </a:extLst>
          </p:cNvPr>
          <p:cNvCxnSpPr>
            <a:cxnSpLocks/>
            <a:endCxn id="115" idx="0"/>
          </p:cNvCxnSpPr>
          <p:nvPr/>
        </p:nvCxnSpPr>
        <p:spPr>
          <a:xfrm flipH="1">
            <a:off x="4642029" y="3106572"/>
            <a:ext cx="24032" cy="6758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36D4235-E4B5-4849-B1F2-C6D089A4B9BC}"/>
              </a:ext>
            </a:extLst>
          </p:cNvPr>
          <p:cNvCxnSpPr>
            <a:cxnSpLocks/>
            <a:endCxn id="117" idx="0"/>
          </p:cNvCxnSpPr>
          <p:nvPr/>
        </p:nvCxnSpPr>
        <p:spPr>
          <a:xfrm flipH="1">
            <a:off x="6647136" y="3099732"/>
            <a:ext cx="53029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7BB600F-C832-4B98-B14C-529B0D084016}"/>
              </a:ext>
            </a:extLst>
          </p:cNvPr>
          <p:cNvCxnSpPr>
            <a:cxnSpLocks/>
            <a:endCxn id="119" idx="0"/>
          </p:cNvCxnSpPr>
          <p:nvPr/>
        </p:nvCxnSpPr>
        <p:spPr>
          <a:xfrm>
            <a:off x="8030582" y="3102825"/>
            <a:ext cx="592016" cy="6795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5DE7295-6A71-47EB-98E5-32EC6982CA04}"/>
              </a:ext>
            </a:extLst>
          </p:cNvPr>
          <p:cNvCxnSpPr>
            <a:cxnSpLocks/>
            <a:endCxn id="118" idx="0"/>
          </p:cNvCxnSpPr>
          <p:nvPr/>
        </p:nvCxnSpPr>
        <p:spPr>
          <a:xfrm>
            <a:off x="7608675" y="3099732"/>
            <a:ext cx="31278" cy="6923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BC3B36A8-08BD-41E5-867B-227E2FD66A85}"/>
              </a:ext>
            </a:extLst>
          </p:cNvPr>
          <p:cNvGrpSpPr/>
          <p:nvPr/>
        </p:nvGrpSpPr>
        <p:grpSpPr>
          <a:xfrm>
            <a:off x="477041" y="4446951"/>
            <a:ext cx="346570" cy="913298"/>
            <a:chOff x="661303" y="5414540"/>
            <a:chExt cx="346570" cy="913298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8708345-CF0F-4BA0-B336-8AD73258ABEA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74D85F9C-A29D-48D7-A391-4878EFA0388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24D8277-72C0-4D16-93B6-3CC792BA5AD9}"/>
              </a:ext>
            </a:extLst>
          </p:cNvPr>
          <p:cNvGrpSpPr/>
          <p:nvPr/>
        </p:nvGrpSpPr>
        <p:grpSpPr>
          <a:xfrm>
            <a:off x="1115289" y="4439775"/>
            <a:ext cx="346570" cy="850645"/>
            <a:chOff x="294909" y="5415416"/>
            <a:chExt cx="346570" cy="85064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AECBB21-132E-4575-9837-4DD95C8FD63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FBFF792-AAD4-4C53-A038-A4AFF216165B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BB4A9D1-804B-4023-8FA8-D0C95C86F3AE}"/>
              </a:ext>
            </a:extLst>
          </p:cNvPr>
          <p:cNvGrpSpPr/>
          <p:nvPr/>
        </p:nvGrpSpPr>
        <p:grpSpPr>
          <a:xfrm>
            <a:off x="1796584" y="4446951"/>
            <a:ext cx="346570" cy="850645"/>
            <a:chOff x="736287" y="5414540"/>
            <a:chExt cx="346570" cy="850645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96DD801-D3FB-4C05-8A2C-470EAA4FC4C2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9F9D48A-1C62-4555-87BC-C31506A1EFC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B895CCA-918E-411D-AEFA-0377A300A49E}"/>
              </a:ext>
            </a:extLst>
          </p:cNvPr>
          <p:cNvGrpSpPr/>
          <p:nvPr/>
        </p:nvGrpSpPr>
        <p:grpSpPr>
          <a:xfrm>
            <a:off x="1463047" y="4446951"/>
            <a:ext cx="346570" cy="913298"/>
            <a:chOff x="661303" y="5414540"/>
            <a:chExt cx="346570" cy="913298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AD0EF47A-31A0-41CC-9202-758D31CA8847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D3BBB377-4DF8-47A0-9231-A1CA750C3F68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067B048-7DA8-4B8B-AD15-E476BADE1E0F}"/>
              </a:ext>
            </a:extLst>
          </p:cNvPr>
          <p:cNvGrpSpPr/>
          <p:nvPr/>
        </p:nvGrpSpPr>
        <p:grpSpPr>
          <a:xfrm>
            <a:off x="2117644" y="4439775"/>
            <a:ext cx="346570" cy="850645"/>
            <a:chOff x="294909" y="5415416"/>
            <a:chExt cx="346570" cy="850645"/>
          </a:xfrm>
        </p:grpSpPr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2EC9C63E-FD6F-498E-8F19-EBED4C89A5DC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5C15F465-7BF8-46BC-BDE9-5299E25457F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2FDE5EB-3879-4A81-AC3F-157C1C5F79B2}"/>
              </a:ext>
            </a:extLst>
          </p:cNvPr>
          <p:cNvGrpSpPr/>
          <p:nvPr/>
        </p:nvGrpSpPr>
        <p:grpSpPr>
          <a:xfrm>
            <a:off x="2798939" y="4446951"/>
            <a:ext cx="346570" cy="850645"/>
            <a:chOff x="736287" y="5414540"/>
            <a:chExt cx="346570" cy="850645"/>
          </a:xfrm>
        </p:grpSpPr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E69514C3-F0F6-49CA-B147-E4B023E58E0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6CCAF53E-5CA1-4126-A6C9-2EF137BECC33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09F5DDF-6CAE-4305-82EB-C33F5C9C139D}"/>
              </a:ext>
            </a:extLst>
          </p:cNvPr>
          <p:cNvGrpSpPr/>
          <p:nvPr/>
        </p:nvGrpSpPr>
        <p:grpSpPr>
          <a:xfrm>
            <a:off x="2465402" y="4446951"/>
            <a:ext cx="346570" cy="913298"/>
            <a:chOff x="661303" y="5414540"/>
            <a:chExt cx="346570" cy="913298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BA8ECC4-778C-4213-B36F-15E5789585C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92DB87C3-59AF-46B2-86F5-79F527C790F2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027AD27-3D73-4674-80EC-8A0B986E3EBD}"/>
              </a:ext>
            </a:extLst>
          </p:cNvPr>
          <p:cNvGrpSpPr/>
          <p:nvPr/>
        </p:nvGrpSpPr>
        <p:grpSpPr>
          <a:xfrm>
            <a:off x="3127683" y="4439775"/>
            <a:ext cx="346570" cy="850645"/>
            <a:chOff x="294909" y="5415416"/>
            <a:chExt cx="346570" cy="850645"/>
          </a:xfrm>
        </p:grpSpPr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F78ADADF-0525-4572-9D09-55C8D17DFE7F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7CC8111B-B7E7-4045-BC0B-15486DA7A86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FBCB411-9996-43E9-8665-6A97DA2C8A0E}"/>
              </a:ext>
            </a:extLst>
          </p:cNvPr>
          <p:cNvGrpSpPr/>
          <p:nvPr/>
        </p:nvGrpSpPr>
        <p:grpSpPr>
          <a:xfrm>
            <a:off x="3808978" y="4446951"/>
            <a:ext cx="346570" cy="850645"/>
            <a:chOff x="736287" y="5414540"/>
            <a:chExt cx="346570" cy="850645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D43A0D0D-3B88-43FA-9EBB-B973040DAD9C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E44BC91-1AFB-4228-909E-3A7E8505AEDB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E18FF43-0DEF-4A01-8044-C78533E13CD5}"/>
              </a:ext>
            </a:extLst>
          </p:cNvPr>
          <p:cNvGrpSpPr/>
          <p:nvPr/>
        </p:nvGrpSpPr>
        <p:grpSpPr>
          <a:xfrm>
            <a:off x="3475441" y="4446951"/>
            <a:ext cx="346570" cy="913298"/>
            <a:chOff x="661303" y="5414540"/>
            <a:chExt cx="346570" cy="913298"/>
          </a:xfrm>
        </p:grpSpPr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A1E3C5B3-C9B4-49A0-A9E7-FF20A2AB95F6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91B36664-FEA6-472D-B701-50510AC6C516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8CE9E2E7-3274-4AC0-A39F-60F61AF389D1}"/>
              </a:ext>
            </a:extLst>
          </p:cNvPr>
          <p:cNvGrpSpPr/>
          <p:nvPr/>
        </p:nvGrpSpPr>
        <p:grpSpPr>
          <a:xfrm>
            <a:off x="4135238" y="4432599"/>
            <a:ext cx="346570" cy="850645"/>
            <a:chOff x="294909" y="5415416"/>
            <a:chExt cx="346570" cy="850645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4DF6158C-C6A3-49D5-91DA-19B83D165FF3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FF08A337-9A94-4E17-AAE0-003B994CDF9A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A2AF705B-DCF8-453F-87F0-7EEA978040BA}"/>
              </a:ext>
            </a:extLst>
          </p:cNvPr>
          <p:cNvGrpSpPr/>
          <p:nvPr/>
        </p:nvGrpSpPr>
        <p:grpSpPr>
          <a:xfrm>
            <a:off x="4816533" y="4439775"/>
            <a:ext cx="346570" cy="850645"/>
            <a:chOff x="736287" y="5414540"/>
            <a:chExt cx="346570" cy="850645"/>
          </a:xfrm>
        </p:grpSpPr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A0457507-43B2-4D0F-B942-C75734493725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53D60EAA-34E0-4FF0-9F2B-6CF0BBD0EA5D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8AC99EE-0837-46B8-9EE9-7D8DA20E9C88}"/>
              </a:ext>
            </a:extLst>
          </p:cNvPr>
          <p:cNvGrpSpPr/>
          <p:nvPr/>
        </p:nvGrpSpPr>
        <p:grpSpPr>
          <a:xfrm>
            <a:off x="4482996" y="4439775"/>
            <a:ext cx="346570" cy="913298"/>
            <a:chOff x="661303" y="5414540"/>
            <a:chExt cx="346570" cy="913298"/>
          </a:xfrm>
        </p:grpSpPr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D524543-65C6-4B2F-82E9-B510305EE82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8EBB6813-5CE1-4A15-BBC7-25F5AC7086C7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8F1B657D-1154-464B-9AE7-EDF549BAB811}"/>
              </a:ext>
            </a:extLst>
          </p:cNvPr>
          <p:cNvGrpSpPr/>
          <p:nvPr/>
        </p:nvGrpSpPr>
        <p:grpSpPr>
          <a:xfrm>
            <a:off x="5149446" y="4444761"/>
            <a:ext cx="346570" cy="850645"/>
            <a:chOff x="294909" y="5415416"/>
            <a:chExt cx="346570" cy="850645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5F04480A-84FD-4E67-BF88-736E3192C1B7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CBA324-AAB9-4D67-B57F-CC2C225BAD5F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4562C0C-D86C-4119-80B4-DF1E8CBEC2E8}"/>
              </a:ext>
            </a:extLst>
          </p:cNvPr>
          <p:cNvGrpSpPr/>
          <p:nvPr/>
        </p:nvGrpSpPr>
        <p:grpSpPr>
          <a:xfrm>
            <a:off x="5830741" y="4451937"/>
            <a:ext cx="346570" cy="850645"/>
            <a:chOff x="736287" y="5414540"/>
            <a:chExt cx="346570" cy="850645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5B4B6B9-04DF-4DCF-B9F0-7AE7885336D8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C21440B-CF55-43DB-A24C-AECB08741D77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9CB6CB0-2827-4E06-9BE6-0820FC081F00}"/>
              </a:ext>
            </a:extLst>
          </p:cNvPr>
          <p:cNvGrpSpPr/>
          <p:nvPr/>
        </p:nvGrpSpPr>
        <p:grpSpPr>
          <a:xfrm>
            <a:off x="5497204" y="4451937"/>
            <a:ext cx="346570" cy="913298"/>
            <a:chOff x="661303" y="5414540"/>
            <a:chExt cx="346570" cy="91329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8CFF6AA1-FF46-41B5-B207-70386076D67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F8EE00F3-7893-4433-A3BF-DF53CA6E80B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3290611-4DEA-4CEB-8D45-25322327CB6C}"/>
              </a:ext>
            </a:extLst>
          </p:cNvPr>
          <p:cNvGrpSpPr/>
          <p:nvPr/>
        </p:nvGrpSpPr>
        <p:grpSpPr>
          <a:xfrm>
            <a:off x="6144484" y="4439775"/>
            <a:ext cx="346570" cy="850645"/>
            <a:chOff x="294909" y="5415416"/>
            <a:chExt cx="346570" cy="850645"/>
          </a:xfrm>
        </p:grpSpPr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2687AFDF-574A-4020-ACDA-ADC134589736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58433E11-0E98-4B93-AA98-5C60CED8B246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8479209-D988-4647-A0FC-FA8788AFAD53}"/>
              </a:ext>
            </a:extLst>
          </p:cNvPr>
          <p:cNvGrpSpPr/>
          <p:nvPr/>
        </p:nvGrpSpPr>
        <p:grpSpPr>
          <a:xfrm>
            <a:off x="6825779" y="4446951"/>
            <a:ext cx="346570" cy="850645"/>
            <a:chOff x="736287" y="5414540"/>
            <a:chExt cx="346570" cy="850645"/>
          </a:xfrm>
        </p:grpSpPr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8A147E8-E403-478E-9988-F0E3B77EC67D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F9BB4544-5FDD-48FC-9213-EBC89C28AB0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E0B5383-C29A-4BA0-8C01-704F7659A853}"/>
              </a:ext>
            </a:extLst>
          </p:cNvPr>
          <p:cNvGrpSpPr/>
          <p:nvPr/>
        </p:nvGrpSpPr>
        <p:grpSpPr>
          <a:xfrm>
            <a:off x="6492242" y="4446951"/>
            <a:ext cx="346570" cy="913298"/>
            <a:chOff x="661303" y="5414540"/>
            <a:chExt cx="346570" cy="913298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A8E7B947-2486-4BA3-B407-926894F00F1E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16F6046-131B-47B9-A7E0-1445DC55CF1D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A42F93B-6F16-4BF5-A3E5-03715DC7928B}"/>
              </a:ext>
            </a:extLst>
          </p:cNvPr>
          <p:cNvGrpSpPr/>
          <p:nvPr/>
        </p:nvGrpSpPr>
        <p:grpSpPr>
          <a:xfrm>
            <a:off x="7165747" y="4439238"/>
            <a:ext cx="346570" cy="850645"/>
            <a:chOff x="294909" y="5415416"/>
            <a:chExt cx="346570" cy="85064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AAD16AF6-D0CB-4B1B-B67D-AF219A52D3B5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65D9BA1C-06D9-4053-BBB1-6380E820D987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0B71BAB-4A0C-44DF-B6E3-4CEF9985C42D}"/>
              </a:ext>
            </a:extLst>
          </p:cNvPr>
          <p:cNvGrpSpPr/>
          <p:nvPr/>
        </p:nvGrpSpPr>
        <p:grpSpPr>
          <a:xfrm>
            <a:off x="7847042" y="4446414"/>
            <a:ext cx="346570" cy="850645"/>
            <a:chOff x="736287" y="5414540"/>
            <a:chExt cx="346570" cy="850645"/>
          </a:xfrm>
        </p:grpSpPr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596FE2A3-97AE-4629-9662-2EB09D98595F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DF0DFB51-DF56-4DD9-8EEA-3101DE347A85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38B26A78-17D2-4459-B5C6-18FF2FE84792}"/>
              </a:ext>
            </a:extLst>
          </p:cNvPr>
          <p:cNvGrpSpPr/>
          <p:nvPr/>
        </p:nvGrpSpPr>
        <p:grpSpPr>
          <a:xfrm>
            <a:off x="7513505" y="4446414"/>
            <a:ext cx="346570" cy="913298"/>
            <a:chOff x="661303" y="5414540"/>
            <a:chExt cx="346570" cy="91329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6483D88C-C91F-4B5E-BA21-E33A98DADF7B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8B2F0DC1-3EB3-4D8C-8908-7E0A12735F2E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A539E6FF-E93F-45E8-8AB3-DACE1FA24BEE}"/>
              </a:ext>
            </a:extLst>
          </p:cNvPr>
          <p:cNvGrpSpPr/>
          <p:nvPr/>
        </p:nvGrpSpPr>
        <p:grpSpPr>
          <a:xfrm>
            <a:off x="8124780" y="4432062"/>
            <a:ext cx="346570" cy="850645"/>
            <a:chOff x="294909" y="5415416"/>
            <a:chExt cx="346570" cy="850645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B7B96A91-FDE3-4DCB-9284-BBE87F4CCC1B}"/>
                </a:ext>
              </a:extLst>
            </p:cNvPr>
            <p:cNvCxnSpPr/>
            <p:nvPr/>
          </p:nvCxnSpPr>
          <p:spPr>
            <a:xfrm flipH="1">
              <a:off x="361150" y="5415416"/>
              <a:ext cx="214089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26C9BB41-EFCB-4918-B193-CA0F13331539}"/>
                </a:ext>
              </a:extLst>
            </p:cNvPr>
            <p:cNvSpPr txBox="1"/>
            <p:nvPr/>
          </p:nvSpPr>
          <p:spPr>
            <a:xfrm>
              <a:off x="294909" y="5656072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5334704B-533E-4153-94F7-C17019D53B4B}"/>
              </a:ext>
            </a:extLst>
          </p:cNvPr>
          <p:cNvGrpSpPr/>
          <p:nvPr/>
        </p:nvGrpSpPr>
        <p:grpSpPr>
          <a:xfrm>
            <a:off x="8806075" y="4439238"/>
            <a:ext cx="346570" cy="850645"/>
            <a:chOff x="736287" y="5414540"/>
            <a:chExt cx="346570" cy="850645"/>
          </a:xfrm>
        </p:grpSpPr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9233D240-E847-41A1-AF65-98FE62FDEE80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228032" cy="8506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77E1F025-E166-45AA-9F51-261A12FC2AF8}"/>
                </a:ext>
              </a:extLst>
            </p:cNvPr>
            <p:cNvSpPr txBox="1"/>
            <p:nvPr/>
          </p:nvSpPr>
          <p:spPr>
            <a:xfrm>
              <a:off x="736287" y="5655196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5B0FC67-D213-46CD-923C-A52F53908282}"/>
              </a:ext>
            </a:extLst>
          </p:cNvPr>
          <p:cNvGrpSpPr/>
          <p:nvPr/>
        </p:nvGrpSpPr>
        <p:grpSpPr>
          <a:xfrm>
            <a:off x="8472538" y="4439238"/>
            <a:ext cx="346570" cy="913298"/>
            <a:chOff x="661303" y="5414540"/>
            <a:chExt cx="346570" cy="913298"/>
          </a:xfrm>
        </p:grpSpPr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3998349-FD69-4DB7-A378-2DDA986073C4}"/>
                </a:ext>
              </a:extLst>
            </p:cNvPr>
            <p:cNvCxnSpPr>
              <a:cxnSpLocks/>
            </p:cNvCxnSpPr>
            <p:nvPr/>
          </p:nvCxnSpPr>
          <p:spPr>
            <a:xfrm>
              <a:off x="840454" y="5414540"/>
              <a:ext cx="0" cy="91329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917BAC06-072E-482C-BE61-2DCAF3022525}"/>
                </a:ext>
              </a:extLst>
            </p:cNvPr>
            <p:cNvSpPr txBox="1"/>
            <p:nvPr/>
          </p:nvSpPr>
          <p:spPr>
            <a:xfrm>
              <a:off x="661303" y="5681530"/>
              <a:ext cx="3465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894D0130-516A-48C6-BAF5-789EA6A6B046}"/>
              </a:ext>
            </a:extLst>
          </p:cNvPr>
          <p:cNvGrpSpPr/>
          <p:nvPr/>
        </p:nvGrpSpPr>
        <p:grpSpPr>
          <a:xfrm>
            <a:off x="115714" y="5397554"/>
            <a:ext cx="977760" cy="369332"/>
            <a:chOff x="122254" y="5363769"/>
            <a:chExt cx="977760" cy="369332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B2D73612-F7EC-49FD-93E3-3B9F06B73113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E62510B-425C-488D-A527-683DB23027A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0B4DB10-DC81-4037-92E3-BCAFD1E99C9E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73764217-8D23-462D-8910-9FCC4D0DEFCC}"/>
              </a:ext>
            </a:extLst>
          </p:cNvPr>
          <p:cNvGrpSpPr/>
          <p:nvPr/>
        </p:nvGrpSpPr>
        <p:grpSpPr>
          <a:xfrm>
            <a:off x="1151023" y="5397554"/>
            <a:ext cx="977760" cy="369332"/>
            <a:chOff x="122254" y="5363769"/>
            <a:chExt cx="977760" cy="369332"/>
          </a:xfrm>
        </p:grpSpPr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3BE1BEBA-E3FD-49D1-B3AE-303F59EB04A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EEFD9665-5889-444D-851D-9FC002894C94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id="{D061D890-6E8D-47FD-9E0A-2CB5ED44092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540C958-1D3E-4FD4-9F0D-2FB12B713D7E}"/>
              </a:ext>
            </a:extLst>
          </p:cNvPr>
          <p:cNvGrpSpPr/>
          <p:nvPr/>
        </p:nvGrpSpPr>
        <p:grpSpPr>
          <a:xfrm>
            <a:off x="2192131" y="5397554"/>
            <a:ext cx="977760" cy="369332"/>
            <a:chOff x="122254" y="5363769"/>
            <a:chExt cx="977760" cy="369332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542E9E1-732C-409E-A170-56FFDC512B82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FD1CD2CA-7DA4-464D-BD61-4FD627C0696C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F1E9A07E-F26B-4A52-9E0D-F3EBAFF8271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5086DFC-C7D6-4B9D-B9EA-B7C31F7E1395}"/>
              </a:ext>
            </a:extLst>
          </p:cNvPr>
          <p:cNvGrpSpPr/>
          <p:nvPr/>
        </p:nvGrpSpPr>
        <p:grpSpPr>
          <a:xfrm>
            <a:off x="3191106" y="5397554"/>
            <a:ext cx="977760" cy="369332"/>
            <a:chOff x="122254" y="5363769"/>
            <a:chExt cx="977760" cy="369332"/>
          </a:xfrm>
        </p:grpSpPr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D46E78FD-63F7-42FF-A9D6-632FF5F11D64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63D99AFD-88EE-4067-B3BC-B54750E03E12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08147E52-3EF6-49DE-83D2-A713BAAAD6C2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20F14DCC-1D1C-4A95-85DF-4302D71FB7D8}"/>
              </a:ext>
            </a:extLst>
          </p:cNvPr>
          <p:cNvGrpSpPr/>
          <p:nvPr/>
        </p:nvGrpSpPr>
        <p:grpSpPr>
          <a:xfrm>
            <a:off x="4208196" y="5397554"/>
            <a:ext cx="977760" cy="369332"/>
            <a:chOff x="122254" y="5363769"/>
            <a:chExt cx="977760" cy="369332"/>
          </a:xfrm>
        </p:grpSpPr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9B111153-9558-4CDA-A929-AAB7DDEAC0EC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E4A082B3-DE6E-45DB-9E8A-C544DCCEAF5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425B4D2E-CC11-47DA-9F4B-5E8A9D3157A3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CB7A2F7-F546-49CC-AA47-C19FB514792A}"/>
              </a:ext>
            </a:extLst>
          </p:cNvPr>
          <p:cNvGrpSpPr/>
          <p:nvPr/>
        </p:nvGrpSpPr>
        <p:grpSpPr>
          <a:xfrm>
            <a:off x="5225286" y="5397554"/>
            <a:ext cx="977760" cy="369332"/>
            <a:chOff x="122254" y="5363769"/>
            <a:chExt cx="977760" cy="369332"/>
          </a:xfrm>
        </p:grpSpPr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A61A7657-0E41-47B4-A34C-1CFBA5C41197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892B2FD-CDC0-458A-9D41-494BC1BF7159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8DF953E-0FF4-4780-961A-6B1EE884A2F9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C46F083-FCFD-4E27-B3A3-0E2D078ED51C}"/>
              </a:ext>
            </a:extLst>
          </p:cNvPr>
          <p:cNvGrpSpPr/>
          <p:nvPr/>
        </p:nvGrpSpPr>
        <p:grpSpPr>
          <a:xfrm>
            <a:off x="6228526" y="5397554"/>
            <a:ext cx="977760" cy="369332"/>
            <a:chOff x="122254" y="5363769"/>
            <a:chExt cx="977760" cy="369332"/>
          </a:xfrm>
        </p:grpSpPr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215270D3-C542-4A22-ABBE-0EF72C0BBD2A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768C35E8-78BC-477C-B9A1-9B4C92B776AB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7D963497-27C3-48A4-9144-BECD66F71408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3BE82E27-D92E-4EA3-9C8E-5716B5559305}"/>
              </a:ext>
            </a:extLst>
          </p:cNvPr>
          <p:cNvGrpSpPr/>
          <p:nvPr/>
        </p:nvGrpSpPr>
        <p:grpSpPr>
          <a:xfrm>
            <a:off x="7242200" y="5397554"/>
            <a:ext cx="977760" cy="369332"/>
            <a:chOff x="122254" y="5363769"/>
            <a:chExt cx="977760" cy="369332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7ACB731A-489E-4AE7-98AE-571EC5C54EF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03BDDBB-EEA8-445A-9783-E81FD3500E13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D1384A6F-C7EC-4301-82D6-270593A6124B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9EFDC0D8-66F5-44FD-B924-CC9F975F1489}"/>
              </a:ext>
            </a:extLst>
          </p:cNvPr>
          <p:cNvGrpSpPr/>
          <p:nvPr/>
        </p:nvGrpSpPr>
        <p:grpSpPr>
          <a:xfrm>
            <a:off x="8262706" y="5397554"/>
            <a:ext cx="977760" cy="369332"/>
            <a:chOff x="122254" y="5363769"/>
            <a:chExt cx="977760" cy="36933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26F7980-29F6-4654-8121-FBDC2E349BAB}"/>
                </a:ext>
              </a:extLst>
            </p:cNvPr>
            <p:cNvSpPr txBox="1"/>
            <p:nvPr/>
          </p:nvSpPr>
          <p:spPr>
            <a:xfrm>
              <a:off x="122254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8FDF9942-292F-455F-BA9B-0C172238E16D}"/>
                </a:ext>
              </a:extLst>
            </p:cNvPr>
            <p:cNvSpPr txBox="1"/>
            <p:nvPr/>
          </p:nvSpPr>
          <p:spPr>
            <a:xfrm>
              <a:off x="455482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BCAC5AFA-C951-4BAA-A9C0-BCB64807DA2F}"/>
                </a:ext>
              </a:extLst>
            </p:cNvPr>
            <p:cNvSpPr txBox="1"/>
            <p:nvPr/>
          </p:nvSpPr>
          <p:spPr>
            <a:xfrm>
              <a:off x="788710" y="5363769"/>
              <a:ext cx="31130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</p:grpSp>
      <p:sp>
        <p:nvSpPr>
          <p:cNvPr id="318" name="TextBox 317">
            <a:extLst>
              <a:ext uri="{FF2B5EF4-FFF2-40B4-BE49-F238E27FC236}">
                <a16:creationId xmlns:a16="http://schemas.microsoft.com/office/drawing/2014/main" id="{B7AFED2C-F7EB-4B64-885C-087D62CCE5EA}"/>
              </a:ext>
            </a:extLst>
          </p:cNvPr>
          <p:cNvSpPr txBox="1"/>
          <p:nvPr/>
        </p:nvSpPr>
        <p:spPr>
          <a:xfrm>
            <a:off x="9307030" y="1880739"/>
            <a:ext cx="2766455" cy="3970318"/>
          </a:xfrm>
          <a:prstGeom prst="rect">
            <a:avLst/>
          </a:prstGeom>
          <a:noFill/>
          <a:ln w="19050">
            <a:solidFill>
              <a:srgbClr val="4C328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9983DB3F-C0C4-43E3-ADB6-AB588F2E6EA7}"/>
              </a:ext>
            </a:extLst>
          </p:cNvPr>
          <p:cNvSpPr/>
          <p:nvPr/>
        </p:nvSpPr>
        <p:spPr>
          <a:xfrm>
            <a:off x="6561754" y="156635"/>
            <a:ext cx="3983978" cy="125787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Footer Placeholder 3">
            <a:extLst>
              <a:ext uri="{FF2B5EF4-FFF2-40B4-BE49-F238E27FC236}">
                <a16:creationId xmlns:a16="http://schemas.microsoft.com/office/drawing/2014/main" id="{0EAFF735-AF89-4EE8-A1D5-F0EBF909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301" y="6521027"/>
            <a:ext cx="5901459" cy="274320"/>
          </a:xfrm>
        </p:spPr>
        <p:txBody>
          <a:bodyPr/>
          <a:lstStyle/>
          <a:p>
            <a:r>
              <a:rPr lang="en-US" dirty="0"/>
              <a:t>Example provided by CS 161 – Jessica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>
                <a:hlinkClick r:id="rId18"/>
              </a:rPr>
              <a:t>https://web.stanford.edu/class/archive/cs/cs161/cs161.1168/lecture3.pdf</a:t>
            </a:r>
            <a:r>
              <a:rPr lang="en-US" dirty="0"/>
              <a:t>  </a:t>
            </a: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C24B7F4A-1B78-4DA0-9FB6-53EE80820957}"/>
              </a:ext>
            </a:extLst>
          </p:cNvPr>
          <p:cNvSpPr/>
          <p:nvPr/>
        </p:nvSpPr>
        <p:spPr>
          <a:xfrm>
            <a:off x="7164394" y="2451020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72C984CA-FA05-4251-892F-4F4B1F24E873}"/>
              </a:ext>
            </a:extLst>
          </p:cNvPr>
          <p:cNvSpPr/>
          <p:nvPr/>
        </p:nvSpPr>
        <p:spPr>
          <a:xfrm>
            <a:off x="4237053" y="2443792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BFB2261C-04F4-4023-82B9-52A4BFAE8100}"/>
              </a:ext>
            </a:extLst>
          </p:cNvPr>
          <p:cNvSpPr/>
          <p:nvPr/>
        </p:nvSpPr>
        <p:spPr>
          <a:xfrm>
            <a:off x="1636332" y="2357707"/>
            <a:ext cx="894252" cy="686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/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1A0E66AA-C6C1-4CBF-A3AD-1D5C38774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61" y="2382829"/>
                <a:ext cx="793743" cy="58214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/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9F1EB2C7-B596-496D-8A02-5D5F6C92A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317" y="2454054"/>
                <a:ext cx="793743" cy="58214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/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3" name="TextBox 332">
                <a:extLst>
                  <a:ext uri="{FF2B5EF4-FFF2-40B4-BE49-F238E27FC236}">
                    <a16:creationId xmlns:a16="http://schemas.microsoft.com/office/drawing/2014/main" id="{AC756E53-2B5D-4642-B805-49EC16997F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2956" y="2491251"/>
                <a:ext cx="793743" cy="58214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6" name="Rectangle 335">
            <a:extLst>
              <a:ext uri="{FF2B5EF4-FFF2-40B4-BE49-F238E27FC236}">
                <a16:creationId xmlns:a16="http://schemas.microsoft.com/office/drawing/2014/main" id="{A1A6B458-EDD5-45F4-B742-0830D49C595B}"/>
              </a:ext>
            </a:extLst>
          </p:cNvPr>
          <p:cNvSpPr/>
          <p:nvPr/>
        </p:nvSpPr>
        <p:spPr>
          <a:xfrm>
            <a:off x="4369198" y="1317865"/>
            <a:ext cx="703230" cy="407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/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1" name="TextBox 320">
                <a:extLst>
                  <a:ext uri="{FF2B5EF4-FFF2-40B4-BE49-F238E27FC236}">
                    <a16:creationId xmlns:a16="http://schemas.microsoft.com/office/drawing/2014/main" id="{942225E7-9C33-4E1B-B64E-957AC8ACE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64" y="1202565"/>
                <a:ext cx="3071482" cy="58214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318" grpId="0" animBg="1"/>
      <p:bldP spid="332" grpId="0" animBg="1"/>
      <p:bldP spid="334" grpId="0" animBg="1"/>
      <p:bldP spid="335" grpId="0" animBg="1"/>
      <p:bldP spid="325" grpId="0" animBg="1"/>
      <p:bldP spid="325" grpId="1" animBg="1"/>
      <p:bldP spid="330" grpId="0" animBg="1"/>
      <p:bldP spid="330" grpId="1" animBg="1"/>
      <p:bldP spid="333" grpId="0" animBg="1"/>
      <p:bldP spid="333" grpId="1" animBg="1"/>
      <p:bldP spid="336" grpId="0" animBg="1"/>
      <p:bldP spid="321" grpId="0" animBg="1"/>
      <p:bldP spid="3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38276-F138-4D88-B1E6-589933C5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06E2A-80A3-42F5-B443-9F6C38C1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E1E9F-48CA-477F-9567-06D9D966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49453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dirty="0" smtClean="0">
                                    <a:latin typeface="Cambria Math" panose="02040503050406030204" pitchFamily="18" charset="0"/>
                                  </a:rPr>
                                  <m:t>𝑐𝑛</m:t>
                                </m:r>
                                <m:r>
                                  <a:rPr lang="en-US" sz="1400" i="1" baseline="30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400" baseline="30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875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400" b="0" i="1" baseline="0" smtClean="0">
                                                <a:latin typeface="Cambria Math" panose="02040503050406030204" pitchFamily="18" charset="0"/>
                                              </a:rPr>
                                              <m:t>16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den>
                                </m:f>
                                <m:r>
                                  <a:rPr lang="en-US" sz="1400" b="0" i="1" baseline="0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sSup>
                                  <m:sSupPr>
                                    <m:ctrlP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1400" b="0" i="1" baseline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baseline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b="0" i="1" dirty="0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  <m:r>
                                      <a:rPr lang="en-US" sz="1400" i="1" baseline="-2500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1400" i="1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05E1F910-CC57-480A-A8D5-6EB192E0F0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0495438"/>
                  </p:ext>
                </p:extLst>
              </p:nvPr>
            </p:nvGraphicFramePr>
            <p:xfrm>
              <a:off x="6815738" y="1430282"/>
              <a:ext cx="4994216" cy="21819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48554">
                      <a:extLst>
                        <a:ext uri="{9D8B030D-6E8A-4147-A177-3AD203B41FA5}">
                          <a16:colId xmlns:a16="http://schemas.microsoft.com/office/drawing/2014/main" val="3339560639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908006400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244720956"/>
                        </a:ext>
                      </a:extLst>
                    </a:gridCol>
                    <a:gridCol w="1248554">
                      <a:extLst>
                        <a:ext uri="{9D8B030D-6E8A-4147-A177-3AD203B41FA5}">
                          <a16:colId xmlns:a16="http://schemas.microsoft.com/office/drawing/2014/main" val="32541509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Level (</a:t>
                          </a:r>
                          <a:r>
                            <a:rPr lang="en-US" sz="1400" dirty="0" err="1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i</a:t>
                          </a:r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)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Number of Nodes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Node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Work per Level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4C328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470500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8000" r="-100000" b="-44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8000" r="-1020" b="-44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7877009"/>
                      </a:ext>
                    </a:extLst>
                  </a:tr>
                  <a:tr h="4975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167500" r="-100000" b="-17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167500" r="-1020" b="-17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74742703"/>
                      </a:ext>
                    </a:extLst>
                  </a:tr>
                  <a:tr h="5290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9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8990" t="-254762" r="-100000" b="-69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254762" r="-1020" b="-690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2229571"/>
                      </a:ext>
                    </a:extLst>
                  </a:tr>
                  <a:tr h="3186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base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1020" t="-596000" r="-202041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Segoe UI Historic" panose="020B0502040204020203" pitchFamily="34" charset="0"/>
                              <a:ea typeface="Segoe UI Historic" panose="020B0502040204020203" pitchFamily="34" charset="0"/>
                              <a:cs typeface="Segoe UI Historic" panose="020B0502040204020203" pitchFamily="34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041" t="-596000" r="-1020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108392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FE9A878-8360-44D1-BFFA-D4E93D21EF55}"/>
              </a:ext>
            </a:extLst>
          </p:cNvPr>
          <p:cNvSpPr txBox="1"/>
          <p:nvPr/>
        </p:nvSpPr>
        <p:spPr>
          <a:xfrm>
            <a:off x="153335" y="1576571"/>
            <a:ext cx="6793749" cy="452431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nodes on each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branch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per branch level?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branch levels?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much work for each leaf node?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How many leaf nodes?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/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D5CC0-984A-49EA-A501-09B4C1C43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74" y="1569644"/>
                <a:ext cx="450060" cy="378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/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9529F6-71CD-4F2E-94E0-6C535CA8B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587" y="2145760"/>
                <a:ext cx="937115" cy="63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/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9B51F0-372F-4FC7-92E0-EDA7C4D7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189" y="4049375"/>
                <a:ext cx="1292470" cy="369332"/>
              </a:xfrm>
              <a:prstGeom prst="rect">
                <a:avLst/>
              </a:prstGeom>
              <a:blipFill>
                <a:blip r:embed="rId5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/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FD0301-367F-4433-B719-7EE918EBB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864" y="4849801"/>
                <a:ext cx="37542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DE091-AC05-410E-8EB1-68E71F84C8C4}"/>
              </a:ext>
            </a:extLst>
          </p:cNvPr>
          <p:cNvGrpSpPr/>
          <p:nvPr/>
        </p:nvGrpSpPr>
        <p:grpSpPr>
          <a:xfrm>
            <a:off x="6320563" y="217044"/>
            <a:ext cx="3978561" cy="920193"/>
            <a:chOff x="1611176" y="4199021"/>
            <a:chExt cx="3978561" cy="920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/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D8B1A0-F206-4B7F-BCE8-841F3271E8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1176" y="4474451"/>
                  <a:ext cx="100726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/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B7E1E79-BE92-46B3-87CA-2BB0CAF14A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3425" y="4212428"/>
                  <a:ext cx="1593641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/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0D9A03CE-6897-49E5-8DC0-49256D40D9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7475" y="4527492"/>
                  <a:ext cx="2642262" cy="5821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1C8A07-A2FB-4C90-B625-9E8912819555}"/>
                </a:ext>
              </a:extLst>
            </p:cNvPr>
            <p:cNvSpPr/>
            <p:nvPr/>
          </p:nvSpPr>
          <p:spPr>
            <a:xfrm>
              <a:off x="2585024" y="4199021"/>
              <a:ext cx="609600" cy="920193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303F29-9D4C-4C19-BD3A-3DEA5757FA1C}"/>
              </a:ext>
            </a:extLst>
          </p:cNvPr>
          <p:cNvSpPr txBox="1"/>
          <p:nvPr/>
        </p:nvSpPr>
        <p:spPr>
          <a:xfrm>
            <a:off x="6696664" y="3848020"/>
            <a:ext cx="2883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Combining it all together…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/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4C328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1739B85-7E2F-45A3-8C92-E3AE452D2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073" y="3047407"/>
                <a:ext cx="1139991" cy="6368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/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𝑐𝑛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7F129EE-96FB-4E38-8CD5-5C5B2C16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7981" y="2976265"/>
                <a:ext cx="1494640" cy="7791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/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E47587-1DE3-4E7D-9901-1A84DF32A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084" y="4592230"/>
                <a:ext cx="3912161" cy="88447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/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BC9FC1A-1A85-44DD-8789-6C1E458C8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159" y="5663333"/>
                <a:ext cx="872547" cy="3816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EBE8BD5-8C12-4106-87FA-44F74DAB0CE3}"/>
              </a:ext>
            </a:extLst>
          </p:cNvPr>
          <p:cNvSpPr txBox="1"/>
          <p:nvPr/>
        </p:nvSpPr>
        <p:spPr>
          <a:xfrm>
            <a:off x="3990983" y="5661634"/>
            <a:ext cx="1739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B6A479"/>
                </a:solidFill>
              </a:rPr>
              <a:t>power of a log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/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solidFill>
                            <a:srgbClr val="B6A4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B6A479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B6A4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B6A479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B6A47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A32C01E-2195-430E-BEC6-A04F3385F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185" y="6014450"/>
                <a:ext cx="1827615" cy="381643"/>
              </a:xfrm>
              <a:prstGeom prst="rect">
                <a:avLst/>
              </a:prstGeom>
              <a:blipFill>
                <a:blip r:embed="rId14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/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4C328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4C328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solidFill>
                                    <a:srgbClr val="4C3282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F8C69C-1E62-47FF-B6DF-57D02050E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332" y="5661634"/>
                <a:ext cx="881332" cy="3816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402E6F9-263C-4517-AEC7-01DC10014F1F}"/>
              </a:ext>
            </a:extLst>
          </p:cNvPr>
          <p:cNvSpPr/>
          <p:nvPr/>
        </p:nvSpPr>
        <p:spPr>
          <a:xfrm>
            <a:off x="6361096" y="76509"/>
            <a:ext cx="3983978" cy="120143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7D723C-F32E-4703-B435-D9E0FAFFE479}"/>
              </a:ext>
            </a:extLst>
          </p:cNvPr>
          <p:cNvSpPr/>
          <p:nvPr/>
        </p:nvSpPr>
        <p:spPr>
          <a:xfrm>
            <a:off x="6892884" y="4465856"/>
            <a:ext cx="3966361" cy="1135805"/>
          </a:xfrm>
          <a:prstGeom prst="rect">
            <a:avLst/>
          </a:prstGeom>
          <a:noFill/>
          <a:ln w="38100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A89EE3-C5DC-4094-AD01-AD716D7C5F04}"/>
              </a:ext>
            </a:extLst>
          </p:cNvPr>
          <p:cNvSpPr/>
          <p:nvPr/>
        </p:nvSpPr>
        <p:spPr>
          <a:xfrm>
            <a:off x="3976074" y="5661634"/>
            <a:ext cx="1739228" cy="779124"/>
          </a:xfrm>
          <a:prstGeom prst="rect">
            <a:avLst/>
          </a:prstGeom>
          <a:noFill/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D21692-0DB5-E143-92B2-7FE2134E3056}"/>
              </a:ext>
            </a:extLst>
          </p:cNvPr>
          <p:cNvSpPr txBox="1"/>
          <p:nvPr/>
        </p:nvSpPr>
        <p:spPr>
          <a:xfrm>
            <a:off x="10769382" y="62653"/>
            <a:ext cx="1334211" cy="430887"/>
          </a:xfrm>
          <a:prstGeom prst="rect">
            <a:avLst/>
          </a:prstGeom>
          <a:solidFill>
            <a:srgbClr val="4C3282"/>
          </a:solidFill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Segoe UI Semilight" panose="020B0402040204020203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23167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20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05-BA82-4271-8516-E5A9C7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 Practice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A916A-4D78-45D4-984C-73AC4B2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7F502-0400-48E6-A00E-691D0DF9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/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DFC31E6-0A1E-4E4B-AD94-FE4C02F28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49" y="1573071"/>
                <a:ext cx="3912161" cy="8844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/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47CFDCA-A4FD-4002-83E3-221EB0F70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4991395"/>
                <a:ext cx="3371629" cy="8362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/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  <m:sup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0F9032-EE85-4733-80FB-8EF6E0699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148" y="3299974"/>
                <a:ext cx="3874650" cy="1140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/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6A5DA03-9D5C-4378-8C34-28F481DF9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7040" y="6035839"/>
                <a:ext cx="1457387" cy="276999"/>
              </a:xfrm>
              <a:prstGeom prst="rect">
                <a:avLst/>
              </a:prstGeom>
              <a:blipFill>
                <a:blip r:embed="rId5"/>
                <a:stretch>
                  <a:fillRect l="-837" r="-376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93E4BDC-296F-4C7D-833D-C882D5F3354E}"/>
              </a:ext>
            </a:extLst>
          </p:cNvPr>
          <p:cNvGrpSpPr/>
          <p:nvPr/>
        </p:nvGrpSpPr>
        <p:grpSpPr>
          <a:xfrm>
            <a:off x="4748272" y="1366599"/>
            <a:ext cx="2382493" cy="1476358"/>
            <a:chOff x="4823860" y="1475970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/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𝑐𝑓</m:t>
                            </m:r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)=</m:t>
                            </m:r>
                          </m:e>
                        </m:nary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nary>
                          <m:naryPr>
                            <m:chr m:val="∑"/>
                            <m:ctrlPr>
                              <a:rPr lang="en-US" i="1" dirty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 dirty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 dirty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DCACF5A-BAA2-4FC2-AAAA-092AA8B143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3860" y="2075421"/>
                  <a:ext cx="2382493" cy="87690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1AEC6-4D7C-4AE8-820B-0CAA780CF354}"/>
                </a:ext>
              </a:extLst>
            </p:cNvPr>
            <p:cNvSpPr txBox="1"/>
            <p:nvPr/>
          </p:nvSpPr>
          <p:spPr>
            <a:xfrm>
              <a:off x="4823860" y="1477669"/>
              <a:ext cx="2382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factoring out a constant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9DABED-4D0E-4FDD-969F-53DCE4ABD3F9}"/>
                </a:ext>
              </a:extLst>
            </p:cNvPr>
            <p:cNvSpPr/>
            <p:nvPr/>
          </p:nvSpPr>
          <p:spPr>
            <a:xfrm>
              <a:off x="4823860" y="1475970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/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−1</m:t>
                              </m:r>
                            </m:e>
                          </m:func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1D0C50-BE6C-4E5E-BCEE-7A275583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303" y="1572392"/>
                <a:ext cx="3998339" cy="884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D9BE4288-4409-46B1-A912-D38763528088}"/>
              </a:ext>
            </a:extLst>
          </p:cNvPr>
          <p:cNvGrpSpPr/>
          <p:nvPr/>
        </p:nvGrpSpPr>
        <p:grpSpPr>
          <a:xfrm>
            <a:off x="4748271" y="3122782"/>
            <a:ext cx="2382493" cy="1476358"/>
            <a:chOff x="997183" y="5295471"/>
            <a:chExt cx="2382493" cy="14763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/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rgbClr val="4C328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09E2A0-64F1-4499-8C72-0083E956C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3088" y="5723973"/>
                  <a:ext cx="1790682" cy="87075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A3F56D-7FCA-4D50-BB35-30A43437B7DA}"/>
                </a:ext>
              </a:extLst>
            </p:cNvPr>
            <p:cNvSpPr txBox="1"/>
            <p:nvPr/>
          </p:nvSpPr>
          <p:spPr>
            <a:xfrm>
              <a:off x="997183" y="5297170"/>
              <a:ext cx="2382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finite geometric series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406FADF-6713-4A42-9DFB-80B059742C7E}"/>
                </a:ext>
              </a:extLst>
            </p:cNvPr>
            <p:cNvSpPr/>
            <p:nvPr/>
          </p:nvSpPr>
          <p:spPr>
            <a:xfrm>
              <a:off x="997183" y="5295471"/>
              <a:ext cx="2382493" cy="1476358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0C799C7-0691-41DE-A32E-F01E1AC4F34F}"/>
              </a:ext>
            </a:extLst>
          </p:cNvPr>
          <p:cNvGrpSpPr/>
          <p:nvPr/>
        </p:nvGrpSpPr>
        <p:grpSpPr>
          <a:xfrm>
            <a:off x="4748272" y="4854992"/>
            <a:ext cx="2382495" cy="1858697"/>
            <a:chOff x="789712" y="5856544"/>
            <a:chExt cx="2382495" cy="18586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/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ctrlP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4C3282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srgbClr val="4C328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rgbClr val="4C328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6D66BAE-8A9D-40BA-BCD0-401123C89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273" y="6383261"/>
                  <a:ext cx="1689373" cy="84786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8CB2D07-448A-4DD9-8023-E4BA7D345B53}"/>
                </a:ext>
              </a:extLst>
            </p:cNvPr>
            <p:cNvSpPr txBox="1"/>
            <p:nvPr/>
          </p:nvSpPr>
          <p:spPr>
            <a:xfrm>
              <a:off x="789714" y="5858244"/>
              <a:ext cx="23824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infinite geometric series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68CE40-D95A-43F4-A3BD-D854BA1E86E5}"/>
                </a:ext>
              </a:extLst>
            </p:cNvPr>
            <p:cNvSpPr/>
            <p:nvPr/>
          </p:nvSpPr>
          <p:spPr>
            <a:xfrm>
              <a:off x="789714" y="5856544"/>
              <a:ext cx="2382493" cy="1858697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4C3282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598B48-FD20-4FE2-ABDA-1F61B0524F20}"/>
                </a:ext>
              </a:extLst>
            </p:cNvPr>
            <p:cNvSpPr txBox="1"/>
            <p:nvPr/>
          </p:nvSpPr>
          <p:spPr>
            <a:xfrm>
              <a:off x="789712" y="7288515"/>
              <a:ext cx="2382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4C3282"/>
                  </a:solidFill>
                </a:rPr>
                <a:t>when -1 &lt; x &lt; 1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697621E-BDB0-4A17-BA26-BE0EEF2A739B}"/>
              </a:ext>
            </a:extLst>
          </p:cNvPr>
          <p:cNvSpPr txBox="1"/>
          <p:nvPr/>
        </p:nvSpPr>
        <p:spPr>
          <a:xfrm>
            <a:off x="197371" y="4810525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If we’re trying to prove upper bound…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/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16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i="1" baseline="-25000" dirty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12FCB21-57F6-4908-B38B-C772A9E05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9" y="5284929"/>
                <a:ext cx="3408690" cy="8478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3213DFA-F89A-4B53-84A7-9909704510FC}"/>
              </a:ext>
            </a:extLst>
          </p:cNvPr>
          <p:cNvSpPr txBox="1"/>
          <p:nvPr/>
        </p:nvSpPr>
        <p:spPr>
          <a:xfrm>
            <a:off x="7336494" y="2956028"/>
            <a:ext cx="4426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Closed form:</a:t>
            </a:r>
          </a:p>
        </p:txBody>
      </p:sp>
    </p:spTree>
    <p:extLst>
      <p:ext uri="{BB962C8B-B14F-4D97-AF65-F5344CB8AC3E}">
        <p14:creationId xmlns:p14="http://schemas.microsoft.com/office/powerpoint/2010/main" val="335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9" grpId="0"/>
      <p:bldP spid="32" grpId="0"/>
      <p:bldP spid="33" grpId="0"/>
      <p:bldP spid="3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261</TotalTime>
  <Words>2581</Words>
  <Application>Microsoft Macintosh PowerPoint</Application>
  <PresentationFormat>Widescreen</PresentationFormat>
  <Paragraphs>737</Paragraphs>
  <Slides>30</Slides>
  <Notes>16</Notes>
  <HiddenSlides>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Calibri</vt:lpstr>
      <vt:lpstr>Cambria Math</vt:lpstr>
      <vt:lpstr>Courier New</vt:lpstr>
      <vt:lpstr>Segoe UI</vt:lpstr>
      <vt:lpstr>Segoe UI Historic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8: Tree Method</vt:lpstr>
      <vt:lpstr>Warm Up – Writing Recurrence</vt:lpstr>
      <vt:lpstr>Solving Recurrences</vt:lpstr>
      <vt:lpstr>Tree Method</vt:lpstr>
      <vt:lpstr>Tree Method</vt:lpstr>
      <vt:lpstr>Tree Method Formulas</vt:lpstr>
      <vt:lpstr>Tree Method Practice</vt:lpstr>
      <vt:lpstr>Tree Method Practice</vt:lpstr>
      <vt:lpstr>Tree Method Practice</vt:lpstr>
      <vt:lpstr>Reflecting on Master Theorem</vt:lpstr>
      <vt:lpstr>Solving Recurrences</vt:lpstr>
      <vt:lpstr>Is there an easier way?</vt:lpstr>
      <vt:lpstr>Master Theorem</vt:lpstr>
      <vt:lpstr>Apply Master Theorem</vt:lpstr>
      <vt:lpstr>Trees</vt:lpstr>
      <vt:lpstr>Storing Sorted Items in an Array</vt:lpstr>
      <vt:lpstr>Review: Trees!</vt:lpstr>
      <vt:lpstr>Tree Height</vt:lpstr>
      <vt:lpstr>Traversals</vt:lpstr>
      <vt:lpstr>Binary Search Trees</vt:lpstr>
      <vt:lpstr>Implement Dictionary</vt:lpstr>
      <vt:lpstr>Height in terms of Nodes</vt:lpstr>
      <vt:lpstr>Unbalanced Trees</vt:lpstr>
      <vt:lpstr>Measuring Balance</vt:lpstr>
      <vt:lpstr>Meet AVL Trees</vt:lpstr>
      <vt:lpstr>Is this a valid AVL tree?</vt:lpstr>
      <vt:lpstr>Is this a valid AVL tree?</vt:lpstr>
      <vt:lpstr>Is this a valid AVL tree?</vt:lpstr>
      <vt:lpstr>Implementing an AVL tree dictionary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Zachary Chun</cp:lastModifiedBy>
  <cp:revision>25</cp:revision>
  <dcterms:created xsi:type="dcterms:W3CDTF">2018-03-22T00:41:11Z</dcterms:created>
  <dcterms:modified xsi:type="dcterms:W3CDTF">2019-04-22T18:19:54Z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