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65" r:id="rId3"/>
    <p:sldId id="341" r:id="rId4"/>
    <p:sldId id="336" r:id="rId5"/>
    <p:sldId id="334" r:id="rId6"/>
    <p:sldId id="262" r:id="rId7"/>
    <p:sldId id="263" r:id="rId8"/>
    <p:sldId id="345" r:id="rId9"/>
    <p:sldId id="344" r:id="rId10"/>
    <p:sldId id="314" r:id="rId11"/>
    <p:sldId id="346" r:id="rId12"/>
    <p:sldId id="315" r:id="rId13"/>
    <p:sldId id="347" r:id="rId14"/>
    <p:sldId id="316" r:id="rId15"/>
    <p:sldId id="335" r:id="rId16"/>
    <p:sldId id="342" r:id="rId17"/>
    <p:sldId id="299" r:id="rId18"/>
    <p:sldId id="305" r:id="rId19"/>
    <p:sldId id="343" r:id="rId20"/>
    <p:sldId id="338" r:id="rId21"/>
    <p:sldId id="339" r:id="rId22"/>
    <p:sldId id="309" r:id="rId23"/>
    <p:sldId id="310" r:id="rId24"/>
    <p:sldId id="311" r:id="rId25"/>
    <p:sldId id="312" r:id="rId26"/>
    <p:sldId id="313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 thanks" initials="nt" lastIdx="14" clrIdx="0">
    <p:extLst>
      <p:ext uri="{19B8F6BF-5375-455C-9EA6-DF929625EA0E}">
        <p15:presenceInfo xmlns:p15="http://schemas.microsoft.com/office/powerpoint/2012/main" userId="c1130ab030728f7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A479"/>
    <a:srgbClr val="4C3282"/>
    <a:srgbClr val="A6A6A6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45" autoAdjust="0"/>
    <p:restoredTop sz="86376"/>
  </p:normalViewPr>
  <p:slideViewPr>
    <p:cSldViewPr snapToGrid="0">
      <p:cViewPr varScale="1">
        <p:scale>
          <a:sx n="93" d="100"/>
          <a:sy n="93" d="100"/>
        </p:scale>
        <p:origin x="624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1-22T02:00:14.084" idx="2">
    <p:pos x="5145" y="2558"/>
    <p:text>How do we account for the base case here?</p:text>
    <p:extLst>
      <p:ext uri="{C676402C-5697-4E1C-873F-D02D1690AC5C}">
        <p15:threadingInfo xmlns:p15="http://schemas.microsoft.com/office/powerpoint/2012/main" timeZoneBias="480"/>
      </p:ext>
    </p:extLst>
  </p:cm>
  <p:cm authorId="1" dt="2019-01-22T19:08:44.377" idx="7">
    <p:pos x="5145" y="2654"/>
    <p:text>the goal of the first few levels of unrolling is to understand the pattern in relation to i</p:text>
    <p:extLst>
      <p:ext uri="{C676402C-5697-4E1C-873F-D02D1690AC5C}">
        <p15:threadingInfo xmlns:p15="http://schemas.microsoft.com/office/powerpoint/2012/main" timeZoneBias="480">
          <p15:parentCm authorId="1" idx="2"/>
        </p15:threadingInfo>
      </p:ext>
    </p:extLst>
  </p:cm>
  <p:cm authorId="1" dt="2019-01-22T02:00:43.253" idx="3">
    <p:pos x="2277" y="3263"/>
    <p:text>How do we simplify from here?</p:text>
    <p:extLst mod="1">
      <p:ext uri="{C676402C-5697-4E1C-873F-D02D1690AC5C}">
        <p15:threadingInfo xmlns:p15="http://schemas.microsoft.com/office/powerpoint/2012/main" timeZoneBias="480"/>
      </p:ext>
    </p:extLst>
  </p:cm>
  <p:cm authorId="1" dt="2019-01-22T19:09:28.831" idx="8">
    <p:pos x="4513" y="3239"/>
    <p:text>The point of unrolling is to eliminate the UNKNOWN which is T, the way we finally eliminate T is in the base case. </p:text>
    <p:extLst>
      <p:ext uri="{C676402C-5697-4E1C-873F-D02D1690AC5C}">
        <p15:threadingInfo xmlns:p15="http://schemas.microsoft.com/office/powerpoint/2012/main" timeZoneBias="480"/>
      </p:ext>
    </p:extLst>
  </p:cm>
  <p:cm authorId="1" dt="2019-01-22T19:12:02.598" idx="9">
    <p:pos x="3667" y="3222"/>
    <p:text>Finding T in terms of I -&gt; what value of I would give us the base case, which we know happens when n = 0 so for this relationship between t and I plug in I = n (because that is when the base case is triggered) </p:text>
    <p:extLst>
      <p:ext uri="{C676402C-5697-4E1C-873F-D02D1690AC5C}">
        <p15:threadingInfo xmlns:p15="http://schemas.microsoft.com/office/powerpoint/2012/main" timeZoneBias="4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A2DB0-ED42-4BA9-97D4-3103DF415320}" type="datetimeFigureOut">
              <a:rPr lang="en-US" smtClean="0"/>
              <a:t>4/22/19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336D0-BB87-4158-9DDA-BA914A234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09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75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13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813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643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147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61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8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84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25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5EC2F33-17DA-436E-A851-E42A0D33E292}" type="datetime1">
              <a:rPr lang="en-US" smtClean="0"/>
              <a:t>4/22/19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50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4/22/19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 userDrawn="1"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 userDrawn="1"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>
            <a:lvl1pPr marL="91440" indent="-91440">
              <a:buClr>
                <a:srgbClr val="4C3282"/>
              </a:buClr>
              <a:buFont typeface="Segoe UI Semilight" panose="020B0402040204020203" pitchFamily="34" charset="0"/>
              <a:buChar char="-"/>
              <a:defRPr/>
            </a:lvl1pPr>
            <a:lvl2pPr>
              <a:buClr>
                <a:srgbClr val="4C3282"/>
              </a:buClr>
              <a:defRPr/>
            </a:lvl2pPr>
            <a:lvl3pPr>
              <a:buClr>
                <a:srgbClr val="4C3282"/>
              </a:buClr>
              <a:defRPr/>
            </a:lvl3pPr>
            <a:lvl4pPr>
              <a:buClr>
                <a:srgbClr val="4C3282"/>
              </a:buClr>
              <a:defRPr/>
            </a:lvl4pPr>
            <a:lvl5pPr>
              <a:buClr>
                <a:srgbClr val="4C328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2775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 userDrawn="1"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4/22/19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 userDrawn="1"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 userDrawn="1"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 userDrawn="1"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0505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2204-D29B-4470-B3F3-74BB4720C8BD}" type="datetime1">
              <a:rPr lang="en-US" smtClean="0"/>
              <a:t>4/22/19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9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A1C4-F49F-4502-B33D-B8ED0A36CCF4}" type="datetime1">
              <a:rPr lang="en-US" smtClean="0"/>
              <a:t>4/22/19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57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562C-2DAC-44DC-8D70-6EE9220D4C24}" type="datetime1">
              <a:rPr lang="en-US" smtClean="0"/>
              <a:t>4/22/19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666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D04B-10FF-4801-A134-D6688E0221BA}" type="datetime1">
              <a:rPr lang="en-US" smtClean="0"/>
              <a:t>4/22/19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10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20A-4AF7-4E30-ADB3-371D26C74958}" type="datetime1">
              <a:rPr lang="en-US" smtClean="0"/>
              <a:t>4/22/19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3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16E4-2A0B-4B27-A3A8-D1D355A92CC7}" type="datetime1">
              <a:rPr lang="en-US" smtClean="0"/>
              <a:t>4/22/19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1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2EE2-AF54-4C36-93AD-A5D9C8C4F0E5}" type="datetime1">
              <a:rPr lang="en-US" smtClean="0"/>
              <a:t>4/22/19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797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4/22/19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 userDrawn="1"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 userDrawn="1"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FB8EB76-3B7A-4486-95E5-0316680FFD7E}"/>
              </a:ext>
            </a:extLst>
          </p:cNvPr>
          <p:cNvCxnSpPr>
            <a:cxnSpLocks/>
          </p:cNvCxnSpPr>
          <p:nvPr userDrawn="1"/>
        </p:nvCxnSpPr>
        <p:spPr>
          <a:xfrm>
            <a:off x="3315880" y="4545974"/>
            <a:ext cx="5590283" cy="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53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0B1D116-9EEC-4608-812B-930500586DFA}" type="datetime1">
              <a:rPr lang="en-US" smtClean="0"/>
              <a:t>4/22/19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1670" y="6521027"/>
            <a:ext cx="42192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81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../media/image56.png"/><Relationship Id="rId9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NULL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../media/image12.png"/><Relationship Id="rId4" Type="http://schemas.openxmlformats.org/officeDocument/2006/relationships/image" Target="NULL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notesSlide" Target="../notesSlides/notesSlide8.xml"/><Relationship Id="rId16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50.png"/><Relationship Id="rId18" Type="http://schemas.openxmlformats.org/officeDocument/2006/relationships/image" Target="../media/image19.png"/><Relationship Id="rId3" Type="http://schemas.openxmlformats.org/officeDocument/2006/relationships/image" Target="../media/image57.png"/><Relationship Id="rId7" Type="http://schemas.openxmlformats.org/officeDocument/2006/relationships/image" Target="../media/image90.png"/><Relationship Id="rId12" Type="http://schemas.openxmlformats.org/officeDocument/2006/relationships/image" Target="../media/image140.png"/><Relationship Id="rId17" Type="http://schemas.openxmlformats.org/officeDocument/2006/relationships/image" Target="../media/image180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30.png"/><Relationship Id="rId5" Type="http://schemas.openxmlformats.org/officeDocument/2006/relationships/image" Target="../media/image70.png"/><Relationship Id="rId15" Type="http://schemas.openxmlformats.org/officeDocument/2006/relationships/image" Target="../media/image80.png"/><Relationship Id="rId10" Type="http://schemas.openxmlformats.org/officeDocument/2006/relationships/image" Target="../media/image120.png"/><Relationship Id="rId19" Type="http://schemas.openxmlformats.org/officeDocument/2006/relationships/image" Target="../media/image20.png"/><Relationship Id="rId4" Type="http://schemas.openxmlformats.org/officeDocument/2006/relationships/image" Target="../media/image60.png"/><Relationship Id="rId9" Type="http://schemas.openxmlformats.org/officeDocument/2006/relationships/image" Target="../media/image110.png"/><Relationship Id="rId14" Type="http://schemas.openxmlformats.org/officeDocument/2006/relationships/image" Target="../media/image16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NULL"/><Relationship Id="rId7" Type="http://schemas.openxmlformats.org/officeDocument/2006/relationships/image" Target="../media/image23.png"/><Relationship Id="rId12" Type="http://schemas.openxmlformats.org/officeDocument/2006/relationships/image" Target="../media/image27.png"/><Relationship Id="rId17" Type="http://schemas.openxmlformats.org/officeDocument/2006/relationships/comments" Target="../comments/comment1.xml"/><Relationship Id="rId2" Type="http://schemas.openxmlformats.org/officeDocument/2006/relationships/image" Target="NUL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8.png"/><Relationship Id="rId4" Type="http://schemas.openxmlformats.org/officeDocument/2006/relationships/image" Target="NULL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image" Target="../media/image40.png"/><Relationship Id="rId3" Type="http://schemas.openxmlformats.org/officeDocument/2006/relationships/image" Target="../media/image310.png"/><Relationship Id="rId21" Type="http://schemas.openxmlformats.org/officeDocument/2006/relationships/image" Target="../media/image43.png"/><Relationship Id="rId12" Type="http://schemas.openxmlformats.org/officeDocument/2006/relationships/image" Target="NULL"/><Relationship Id="rId17" Type="http://schemas.openxmlformats.org/officeDocument/2006/relationships/image" Target="../media/image39.png"/><Relationship Id="rId2" Type="http://schemas.openxmlformats.org/officeDocument/2006/relationships/image" Target="../media/image300.png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5.png"/><Relationship Id="rId5" Type="http://schemas.openxmlformats.org/officeDocument/2006/relationships/image" Target="../media/image33.png"/><Relationship Id="rId15" Type="http://schemas.openxmlformats.org/officeDocument/2006/relationships/image" Target="../media/image37.png"/><Relationship Id="rId10" Type="http://schemas.openxmlformats.org/officeDocument/2006/relationships/image" Target="../media/image34.png"/><Relationship Id="rId19" Type="http://schemas.openxmlformats.org/officeDocument/2006/relationships/image" Target="../media/image41.png"/><Relationship Id="rId4" Type="http://schemas.openxmlformats.org/officeDocument/2006/relationships/image" Target="../media/image320.png"/><Relationship Id="rId9" Type="http://schemas.openxmlformats.org/officeDocument/2006/relationships/image" Target="NULL"/><Relationship Id="rId14" Type="http://schemas.openxmlformats.org/officeDocument/2006/relationships/image" Target="../media/image36.png"/><Relationship Id="rId22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image" Target="NULL"/><Relationship Id="rId21" Type="http://schemas.openxmlformats.org/officeDocument/2006/relationships/image" Target="NULL"/><Relationship Id="rId34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NULL"/><Relationship Id="rId38" Type="http://schemas.openxmlformats.org/officeDocument/2006/relationships/image" Target="../media/image48.png"/><Relationship Id="rId2" Type="http://schemas.openxmlformats.org/officeDocument/2006/relationships/image" Target="NULL"/><Relationship Id="rId16" Type="http://schemas.openxmlformats.org/officeDocument/2006/relationships/image" Target="NULL"/><Relationship Id="rId20" Type="http://schemas.openxmlformats.org/officeDocument/2006/relationships/image" Target="NULL"/><Relationship Id="rId29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32" Type="http://schemas.openxmlformats.org/officeDocument/2006/relationships/image" Target="NULL"/><Relationship Id="rId37" Type="http://schemas.openxmlformats.org/officeDocument/2006/relationships/image" Target="../media/image47.png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NULL"/><Relationship Id="rId36" Type="http://schemas.openxmlformats.org/officeDocument/2006/relationships/image" Target="../media/image46.png"/><Relationship Id="rId10" Type="http://schemas.openxmlformats.org/officeDocument/2006/relationships/image" Target="NULL"/><Relationship Id="rId19" Type="http://schemas.openxmlformats.org/officeDocument/2006/relationships/image" Target="NULL"/><Relationship Id="rId31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Relationship Id="rId30" Type="http://schemas.openxmlformats.org/officeDocument/2006/relationships/image" Target="NULL"/><Relationship Id="rId35" Type="http://schemas.openxmlformats.org/officeDocument/2006/relationships/image" Target="../media/image45.png"/><Relationship Id="rId8" Type="http://schemas.openxmlformats.org/officeDocument/2006/relationships/image" Target="NULL"/><Relationship Id="rId3" Type="http://schemas.openxmlformats.org/officeDocument/2006/relationships/image" Target="NUL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50.png"/><Relationship Id="rId7" Type="http://schemas.openxmlformats.org/officeDocument/2006/relationships/image" Target="../media/image5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../media/image54.png"/><Relationship Id="rId4" Type="http://schemas.openxmlformats.org/officeDocument/2006/relationships/image" Target="NULL"/><Relationship Id="rId9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hyperlink" Target="https://web.stanford.edu/class/archive/cs/cs161/cs161.1168/lecture3.pdf" TargetMode="External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image" Target="NUL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B674C-AD1D-4C9D-88D4-76616DF5B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7: Solving Recurrences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5873D0-155C-4A49-BE31-7C26918C8D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373: Data Structures and Algorithms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0660B4-D96C-4E54-B1D6-38FFCDBB5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19 </a:t>
            </a:r>
            <a:r>
              <a:rPr lang="en-US" dirty="0" err="1"/>
              <a:t>sp</a:t>
            </a:r>
            <a:r>
              <a:rPr lang="en-US" dirty="0"/>
              <a:t>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DF771-CBF5-4810-A04A-36DE8C4C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527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4203B-EAE3-40A0-88E0-03EC487E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 Theorem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59054F-1F5C-46F2-AA20-7FAD9CDE1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7765D5-878C-49EC-A959-813D32C49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10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2C2BC2-81C9-42D3-B4DC-2DD21791AB5B}"/>
              </a:ext>
            </a:extLst>
          </p:cNvPr>
          <p:cNvGrpSpPr/>
          <p:nvPr/>
        </p:nvGrpSpPr>
        <p:grpSpPr>
          <a:xfrm>
            <a:off x="575239" y="2025155"/>
            <a:ext cx="4588213" cy="960530"/>
            <a:chOff x="1686009" y="4199021"/>
            <a:chExt cx="3693432" cy="9605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AEACBDA9-3699-4D03-86C7-0C55772EECE5}"/>
                    </a:ext>
                  </a:extLst>
                </p:cNvPr>
                <p:cNvSpPr txBox="1"/>
                <p:nvPr/>
              </p:nvSpPr>
              <p:spPr>
                <a:xfrm>
                  <a:off x="1686009" y="4461819"/>
                  <a:ext cx="100726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AEACBDA9-3699-4D03-86C7-0C55772EEC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6009" y="4461819"/>
                  <a:ext cx="1007263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1A35D7EA-9470-4B84-86AB-56E2CBD67DD9}"/>
                    </a:ext>
                  </a:extLst>
                </p:cNvPr>
                <p:cNvSpPr txBox="1"/>
                <p:nvPr/>
              </p:nvSpPr>
              <p:spPr>
                <a:xfrm>
                  <a:off x="2990695" y="4236425"/>
                  <a:ext cx="15936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𝑤h𝑒𝑛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1A35D7EA-9470-4B84-86AB-56E2CBD67D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0695" y="4236425"/>
                  <a:ext cx="1593641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9F0D0B7-10E6-42A6-9D98-8DED00362F91}"/>
                    </a:ext>
                  </a:extLst>
                </p:cNvPr>
                <p:cNvSpPr txBox="1"/>
                <p:nvPr/>
              </p:nvSpPr>
              <p:spPr>
                <a:xfrm>
                  <a:off x="2957624" y="4592857"/>
                  <a:ext cx="2421817" cy="5666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𝑜𝑡h𝑒𝑟𝑤𝑖𝑠𝑒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9F0D0B7-10E6-42A6-9D98-8DED00362F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7624" y="4592857"/>
                  <a:ext cx="2421817" cy="566694"/>
                </a:xfrm>
                <a:prstGeom prst="rect">
                  <a:avLst/>
                </a:prstGeom>
                <a:blipFill>
                  <a:blip r:embed="rId4"/>
                  <a:stretch>
                    <a:fillRect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Left Brace 9">
              <a:extLst>
                <a:ext uri="{FF2B5EF4-FFF2-40B4-BE49-F238E27FC236}">
                  <a16:creationId xmlns:a16="http://schemas.microsoft.com/office/drawing/2014/main" id="{FC3FD3D5-642A-4CA6-ACD0-CB167702C280}"/>
                </a:ext>
              </a:extLst>
            </p:cNvPr>
            <p:cNvSpPr/>
            <p:nvPr/>
          </p:nvSpPr>
          <p:spPr>
            <a:xfrm>
              <a:off x="2585024" y="4199021"/>
              <a:ext cx="609600" cy="917561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0B89ECE2-AB85-4378-9EB0-3588C992AEC4}"/>
              </a:ext>
            </a:extLst>
          </p:cNvPr>
          <p:cNvSpPr/>
          <p:nvPr/>
        </p:nvSpPr>
        <p:spPr>
          <a:xfrm>
            <a:off x="575239" y="1427903"/>
            <a:ext cx="4329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Given a recurrence of the following form: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4304B6E-1892-4A85-82A4-ED1E0BF1E703}"/>
              </a:ext>
            </a:extLst>
          </p:cNvPr>
          <p:cNvSpPr/>
          <p:nvPr/>
        </p:nvSpPr>
        <p:spPr>
          <a:xfrm>
            <a:off x="575239" y="3292510"/>
            <a:ext cx="69255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Then thanks to magical math brilliance we can know the following: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1159F6D-FEDA-4922-85E1-8249611178B6}"/>
                  </a:ext>
                </a:extLst>
              </p:cNvPr>
              <p:cNvSpPr txBox="1"/>
              <p:nvPr/>
            </p:nvSpPr>
            <p:spPr>
              <a:xfrm>
                <a:off x="3534447" y="4003414"/>
                <a:ext cx="13857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1159F6D-FEDA-4922-85E1-8249611178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447" y="4003414"/>
                <a:ext cx="1385700" cy="276999"/>
              </a:xfrm>
              <a:prstGeom prst="rect">
                <a:avLst/>
              </a:prstGeom>
              <a:blipFill>
                <a:blip r:embed="rId5"/>
                <a:stretch>
                  <a:fillRect l="-3524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4AF6B2-DB00-40E0-9390-C2BC4D576EF0}"/>
                  </a:ext>
                </a:extLst>
              </p:cNvPr>
              <p:cNvSpPr txBox="1"/>
              <p:nvPr/>
            </p:nvSpPr>
            <p:spPr>
              <a:xfrm>
                <a:off x="1404199" y="4003415"/>
                <a:ext cx="10715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4AF6B2-DB00-40E0-9390-C2BC4D576E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199" y="4003415"/>
                <a:ext cx="1071575" cy="276999"/>
              </a:xfrm>
              <a:prstGeom prst="rect">
                <a:avLst/>
              </a:prstGeom>
              <a:blipFill>
                <a:blip r:embed="rId6"/>
                <a:stretch>
                  <a:fillRect l="-6818" r="-1136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846DCF1-59C9-4529-BD41-935F52443C90}"/>
                  </a:ext>
                </a:extLst>
              </p:cNvPr>
              <p:cNvSpPr txBox="1"/>
              <p:nvPr/>
            </p:nvSpPr>
            <p:spPr>
              <a:xfrm>
                <a:off x="1404198" y="4651805"/>
                <a:ext cx="10715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846DCF1-59C9-4529-BD41-935F52443C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198" y="4651805"/>
                <a:ext cx="1071575" cy="276999"/>
              </a:xfrm>
              <a:prstGeom prst="rect">
                <a:avLst/>
              </a:prstGeom>
              <a:blipFill>
                <a:blip r:embed="rId7"/>
                <a:stretch>
                  <a:fillRect l="-6818" r="-1136" b="-36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9CA21FF-E4BB-4041-9F8A-DA12B2611B74}"/>
                  </a:ext>
                </a:extLst>
              </p:cNvPr>
              <p:cNvSpPr txBox="1"/>
              <p:nvPr/>
            </p:nvSpPr>
            <p:spPr>
              <a:xfrm>
                <a:off x="3534446" y="4632326"/>
                <a:ext cx="201420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9CA21FF-E4BB-4041-9F8A-DA12B2611B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446" y="4632326"/>
                <a:ext cx="2014205" cy="276999"/>
              </a:xfrm>
              <a:prstGeom prst="rect">
                <a:avLst/>
              </a:prstGeom>
              <a:blipFill>
                <a:blip r:embed="rId8"/>
                <a:stretch>
                  <a:fillRect l="-2121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43D9033-F4EB-4A00-8CE7-2036BF08F6D6}"/>
                  </a:ext>
                </a:extLst>
              </p:cNvPr>
              <p:cNvSpPr txBox="1"/>
              <p:nvPr/>
            </p:nvSpPr>
            <p:spPr>
              <a:xfrm>
                <a:off x="1410251" y="5282946"/>
                <a:ext cx="10715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43D9033-F4EB-4A00-8CE7-2036BF08F6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251" y="5282946"/>
                <a:ext cx="1071575" cy="276999"/>
              </a:xfrm>
              <a:prstGeom prst="rect">
                <a:avLst/>
              </a:prstGeom>
              <a:blipFill>
                <a:blip r:embed="rId9"/>
                <a:stretch>
                  <a:fillRect l="-6818" r="-1136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C88FE92-BB91-49DC-A757-30A07E7F7A22}"/>
                  </a:ext>
                </a:extLst>
              </p:cNvPr>
              <p:cNvSpPr txBox="1"/>
              <p:nvPr/>
            </p:nvSpPr>
            <p:spPr>
              <a:xfrm>
                <a:off x="3534446" y="5261238"/>
                <a:ext cx="1804789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func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C88FE92-BB91-49DC-A757-30A07E7F7A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446" y="5261238"/>
                <a:ext cx="1804789" cy="312650"/>
              </a:xfrm>
              <a:prstGeom prst="rect">
                <a:avLst/>
              </a:prstGeom>
              <a:blipFill>
                <a:blip r:embed="rId10"/>
                <a:stretch>
                  <a:fillRect l="-2703" t="-3922"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79721D88-629C-461F-91F9-2DBBA92F9BD9}"/>
              </a:ext>
            </a:extLst>
          </p:cNvPr>
          <p:cNvSpPr txBox="1"/>
          <p:nvPr/>
        </p:nvSpPr>
        <p:spPr>
          <a:xfrm>
            <a:off x="937285" y="397162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BEFAA0-9190-4E39-9CEF-501081096C43}"/>
              </a:ext>
            </a:extLst>
          </p:cNvPr>
          <p:cNvSpPr txBox="1"/>
          <p:nvPr/>
        </p:nvSpPr>
        <p:spPr>
          <a:xfrm>
            <a:off x="937285" y="460692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2FDB6A2-4B37-4DD2-AF9D-0A9652DB0714}"/>
              </a:ext>
            </a:extLst>
          </p:cNvPr>
          <p:cNvSpPr txBox="1"/>
          <p:nvPr/>
        </p:nvSpPr>
        <p:spPr>
          <a:xfrm>
            <a:off x="937285" y="523678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D73B4D8-5605-44BC-8E80-E7417F4AFAC7}"/>
              </a:ext>
            </a:extLst>
          </p:cNvPr>
          <p:cNvSpPr txBox="1"/>
          <p:nvPr/>
        </p:nvSpPr>
        <p:spPr>
          <a:xfrm>
            <a:off x="2689960" y="3971621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2DF24CC-90B1-4019-9E4F-F57452D6F17C}"/>
              </a:ext>
            </a:extLst>
          </p:cNvPr>
          <p:cNvSpPr txBox="1"/>
          <p:nvPr/>
        </p:nvSpPr>
        <p:spPr>
          <a:xfrm>
            <a:off x="2689959" y="4606926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66EB512-096D-4D07-9126-5CFEAA836783}"/>
              </a:ext>
            </a:extLst>
          </p:cNvPr>
          <p:cNvSpPr txBox="1"/>
          <p:nvPr/>
        </p:nvSpPr>
        <p:spPr>
          <a:xfrm>
            <a:off x="2645092" y="5236780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then</a:t>
            </a:r>
          </a:p>
        </p:txBody>
      </p:sp>
    </p:spTree>
    <p:extLst>
      <p:ext uri="{BB962C8B-B14F-4D97-AF65-F5344CB8AC3E}">
        <p14:creationId xmlns:p14="http://schemas.microsoft.com/office/powerpoint/2010/main" val="608379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1D706-D995-BF4A-806C-32C06CA76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B6A479"/>
                </a:solidFill>
              </a:rPr>
              <a:t>Review:</a:t>
            </a:r>
            <a:r>
              <a:rPr lang="en-US" dirty="0"/>
              <a:t> Logarithms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39FA5D-6C98-1245-A617-D44546E06D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Logarithm – inverse of exponentials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𝑡h𝑒𝑛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Examples: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=4⇒2=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func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=9⇒2=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func>
                  </m:oMath>
                </a14:m>
                <a:br>
                  <a:rPr lang="en-US" b="0" dirty="0"/>
                </a:br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39FA5D-6C98-1245-A617-D44546E06D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20" t="-1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7AFBAB-77F7-7941-B65D-4890D4FDC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SP 19 -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B41CC7-84C6-EA46-B8A1-2CC489535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11</a:t>
            </a:fld>
            <a:endParaRPr lang="en-US"/>
          </a:p>
        </p:txBody>
      </p:sp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8DADE908-1F53-7F42-9E88-696EE170FC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972" y="1753428"/>
            <a:ext cx="50546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155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61886-65F7-438A-A054-412A43DEE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 Master Theorem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65EC09-5D90-4433-B667-0D8B25EC7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E525D2-AF66-49C5-8751-FCA1E7A53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12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4D4F982-0D99-452A-AC18-133884751C3C}"/>
              </a:ext>
            </a:extLst>
          </p:cNvPr>
          <p:cNvGrpSpPr/>
          <p:nvPr/>
        </p:nvGrpSpPr>
        <p:grpSpPr>
          <a:xfrm>
            <a:off x="5541845" y="2527881"/>
            <a:ext cx="3693432" cy="975983"/>
            <a:chOff x="1686009" y="4199021"/>
            <a:chExt cx="3693432" cy="9759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291AE277-2B59-45B8-BF59-DC59FA45CE00}"/>
                    </a:ext>
                  </a:extLst>
                </p:cNvPr>
                <p:cNvSpPr txBox="1"/>
                <p:nvPr/>
              </p:nvSpPr>
              <p:spPr>
                <a:xfrm>
                  <a:off x="1686009" y="4461819"/>
                  <a:ext cx="100726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291AE277-2B59-45B8-BF59-DC59FA45CE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6009" y="4461819"/>
                  <a:ext cx="1007263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2332A127-F319-4927-8E1C-B6BF9FDA24A9}"/>
                    </a:ext>
                  </a:extLst>
                </p:cNvPr>
                <p:cNvSpPr txBox="1"/>
                <p:nvPr/>
              </p:nvSpPr>
              <p:spPr>
                <a:xfrm>
                  <a:off x="2990695" y="4236425"/>
                  <a:ext cx="15936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𝑤h𝑒𝑛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2332A127-F319-4927-8E1C-B6BF9FDA24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0695" y="4236425"/>
                  <a:ext cx="1593641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9CC9D6C-6B05-47C5-8A53-C55440044F8A}"/>
                    </a:ext>
                  </a:extLst>
                </p:cNvPr>
                <p:cNvSpPr txBox="1"/>
                <p:nvPr/>
              </p:nvSpPr>
              <p:spPr>
                <a:xfrm>
                  <a:off x="2957624" y="4592857"/>
                  <a:ext cx="2421817" cy="5821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𝑜𝑡h𝑒𝑟𝑤𝑖𝑠𝑒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9CC9D6C-6B05-47C5-8A53-C55440044F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7624" y="4592857"/>
                  <a:ext cx="2421817" cy="58214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Left Brace 9">
              <a:extLst>
                <a:ext uri="{FF2B5EF4-FFF2-40B4-BE49-F238E27FC236}">
                  <a16:creationId xmlns:a16="http://schemas.microsoft.com/office/drawing/2014/main" id="{06D48298-D205-4AF7-9B9F-571BFC398281}"/>
                </a:ext>
              </a:extLst>
            </p:cNvPr>
            <p:cNvSpPr/>
            <p:nvPr/>
          </p:nvSpPr>
          <p:spPr>
            <a:xfrm>
              <a:off x="2585024" y="4199021"/>
              <a:ext cx="609600" cy="917561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A583C29-670B-425A-80BC-6CB03DA38476}"/>
              </a:ext>
            </a:extLst>
          </p:cNvPr>
          <p:cNvGrpSpPr/>
          <p:nvPr/>
        </p:nvGrpSpPr>
        <p:grpSpPr>
          <a:xfrm>
            <a:off x="649295" y="1788707"/>
            <a:ext cx="4279833" cy="2513216"/>
            <a:chOff x="966126" y="4081508"/>
            <a:chExt cx="4279833" cy="251321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A9736DE-AC2E-4DE4-AA47-9F0CFB4CFE6C}"/>
                </a:ext>
              </a:extLst>
            </p:cNvPr>
            <p:cNvSpPr/>
            <p:nvPr/>
          </p:nvSpPr>
          <p:spPr>
            <a:xfrm>
              <a:off x="999084" y="4081508"/>
              <a:ext cx="3964801" cy="2513216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4C3282"/>
                </a:solidFill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3055F06-8AC3-4EB6-9AD6-01ACA83EE3C3}"/>
                </a:ext>
              </a:extLst>
            </p:cNvPr>
            <p:cNvGrpSpPr/>
            <p:nvPr/>
          </p:nvGrpSpPr>
          <p:grpSpPr>
            <a:xfrm>
              <a:off x="966126" y="4111286"/>
              <a:ext cx="4279833" cy="2437365"/>
              <a:chOff x="966126" y="4111286"/>
              <a:chExt cx="4279833" cy="243736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41A8A1DE-7CEA-4B7A-9FE5-CE6C4D05E0E1}"/>
                      </a:ext>
                    </a:extLst>
                  </p:cNvPr>
                  <p:cNvSpPr txBox="1"/>
                  <p:nvPr/>
                </p:nvSpPr>
                <p:spPr>
                  <a:xfrm>
                    <a:off x="1033473" y="4717614"/>
                    <a:ext cx="913712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16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= </m:t>
                          </m:r>
                        </m:oMath>
                      </m:oMathPara>
                    </a14:m>
                    <a:endParaRPr lang="en-US" sz="1600" dirty="0">
                      <a:solidFill>
                        <a:srgbClr val="4C328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41A8A1DE-7CEA-4B7A-9FE5-CE6C4D05E0E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3473" y="4717614"/>
                    <a:ext cx="913712" cy="338554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1071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58940673-F37F-4B15-84E9-5794E58453E1}"/>
                  </a:ext>
                </a:extLst>
              </p:cNvPr>
              <p:cNvGrpSpPr/>
              <p:nvPr/>
            </p:nvGrpSpPr>
            <p:grpSpPr>
              <a:xfrm>
                <a:off x="1701173" y="4483132"/>
                <a:ext cx="3544786" cy="938432"/>
                <a:chOff x="1701173" y="4483132"/>
                <a:chExt cx="3544786" cy="93843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E1084CB3-D0ED-4BD1-98A1-F80DA896ADD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334166" y="4535640"/>
                      <a:ext cx="1447191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16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6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𝑤h𝑒𝑛</m:t>
                            </m:r>
                            <m:r>
                              <a:rPr lang="en-US" sz="16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6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6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oMath>
                        </m:oMathPara>
                      </a14:m>
                      <a:endParaRPr lang="en-US" sz="1600" dirty="0">
                        <a:solidFill>
                          <a:srgbClr val="4C3282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E1084CB3-D0ED-4BD1-98A1-F80DA896ADD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334166" y="4535640"/>
                      <a:ext cx="1447191" cy="338554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b="-1111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" name="TextBox 14">
                      <a:extLst>
                        <a:ext uri="{FF2B5EF4-FFF2-40B4-BE49-F238E27FC236}">
                          <a16:creationId xmlns:a16="http://schemas.microsoft.com/office/drawing/2014/main" id="{D6A975DD-6866-4453-9955-989F1496894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701173" y="4893791"/>
                      <a:ext cx="3544786" cy="52777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𝑎𝑇</m:t>
                            </m:r>
                            <m:d>
                              <m:dPr>
                                <m:ctrlPr>
                                  <a:rPr lang="en-US" sz="1600" b="0" i="1" smtClean="0">
                                    <a:solidFill>
                                      <a:srgbClr val="4C328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600" b="0" i="1" smtClean="0">
                                        <a:solidFill>
                                          <a:srgbClr val="4C328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solidFill>
                                          <a:srgbClr val="4C328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solidFill>
                                          <a:srgbClr val="4C328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sz="16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600" b="0" i="1" smtClean="0">
                                    <a:solidFill>
                                      <a:srgbClr val="4C328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b="0" i="1" smtClean="0">
                                    <a:solidFill>
                                      <a:srgbClr val="4C3282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1600" b="0" i="1" smtClean="0">
                                    <a:solidFill>
                                      <a:srgbClr val="4C3282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p>
                            </m:sSup>
                            <m:r>
                              <a:rPr lang="en-US" sz="16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6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𝑜𝑡h𝑒𝑟𝑤𝑖𝑠𝑒</m:t>
                            </m:r>
                          </m:oMath>
                        </m:oMathPara>
                      </a14:m>
                      <a:endParaRPr lang="en-US" sz="1600" dirty="0">
                        <a:solidFill>
                          <a:srgbClr val="4C3282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5" name="TextBox 14">
                      <a:extLst>
                        <a:ext uri="{FF2B5EF4-FFF2-40B4-BE49-F238E27FC236}">
                          <a16:creationId xmlns:a16="http://schemas.microsoft.com/office/drawing/2014/main" id="{D6A975DD-6866-4453-9955-989F1496894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701173" y="4893791"/>
                      <a:ext cx="3544786" cy="527773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6" name="Left Brace 15">
                  <a:extLst>
                    <a:ext uri="{FF2B5EF4-FFF2-40B4-BE49-F238E27FC236}">
                      <a16:creationId xmlns:a16="http://schemas.microsoft.com/office/drawing/2014/main" id="{71948A09-1CB9-4E83-9373-C02327C4252C}"/>
                    </a:ext>
                  </a:extLst>
                </p:cNvPr>
                <p:cNvSpPr/>
                <p:nvPr/>
              </p:nvSpPr>
              <p:spPr>
                <a:xfrm>
                  <a:off x="1928264" y="4483132"/>
                  <a:ext cx="757283" cy="917561"/>
                </a:xfrm>
                <a:prstGeom prst="leftBrace">
                  <a:avLst/>
                </a:prstGeom>
                <a:ln w="12700">
                  <a:solidFill>
                    <a:srgbClr val="B6A47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srgbClr val="B6A479"/>
                    </a:solidFill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FF7BA292-3C48-454C-B106-FC1E7F5E1291}"/>
                      </a:ext>
                    </a:extLst>
                  </p:cNvPr>
                  <p:cNvSpPr txBox="1"/>
                  <p:nvPr/>
                </p:nvSpPr>
                <p:spPr>
                  <a:xfrm>
                    <a:off x="1298239" y="5876503"/>
                    <a:ext cx="954556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lang="en-US" sz="16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16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func>
                          <m:r>
                            <a:rPr lang="en-US" sz="16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oMath>
                      </m:oMathPara>
                    </a14:m>
                    <a:endParaRPr lang="en-US" sz="1600" dirty="0">
                      <a:solidFill>
                        <a:srgbClr val="4C328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FF7BA292-3C48-454C-B106-FC1E7F5E129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98239" y="5876503"/>
                    <a:ext cx="954556" cy="246221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5263" r="-1316" b="-2381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B0146F03-480B-402E-A0DE-8B3EE4968667}"/>
                      </a:ext>
                    </a:extLst>
                  </p:cNvPr>
                  <p:cNvSpPr txBox="1"/>
                  <p:nvPr/>
                </p:nvSpPr>
                <p:spPr>
                  <a:xfrm>
                    <a:off x="2842946" y="5876293"/>
                    <a:ext cx="201420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e>
                          </m:d>
                        </m:oMath>
                      </m:oMathPara>
                    </a14:m>
                    <a:endParaRPr lang="en-US" dirty="0">
                      <a:solidFill>
                        <a:srgbClr val="4C328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B0146F03-480B-402E-A0DE-8B3EE496866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42946" y="5876293"/>
                    <a:ext cx="2014205" cy="27699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1875" b="-3478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A3988FAF-7462-4BE5-B43D-2A224EB3437B}"/>
                      </a:ext>
                    </a:extLst>
                  </p:cNvPr>
                  <p:cNvSpPr txBox="1"/>
                  <p:nvPr/>
                </p:nvSpPr>
                <p:spPr>
                  <a:xfrm>
                    <a:off x="1311785" y="6235859"/>
                    <a:ext cx="954556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lang="en-US" sz="16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16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func>
                          <m:r>
                            <a:rPr lang="en-US" sz="16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sz="16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oMath>
                      </m:oMathPara>
                    </a14:m>
                    <a:endParaRPr lang="en-US" sz="1600" dirty="0">
                      <a:solidFill>
                        <a:srgbClr val="4C328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A3988FAF-7462-4BE5-B43D-2A224EB3437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11785" y="6235859"/>
                    <a:ext cx="954556" cy="246221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5195" b="-2381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5111B633-1397-432B-BF74-F4922E7AAF53}"/>
                      </a:ext>
                    </a:extLst>
                  </p:cNvPr>
                  <p:cNvSpPr txBox="1"/>
                  <p:nvPr/>
                </p:nvSpPr>
                <p:spPr>
                  <a:xfrm>
                    <a:off x="2852489" y="6228963"/>
                    <a:ext cx="1600438" cy="27796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16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l-GR" sz="1600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func>
                                    <m:funcPr>
                                      <m:ctrlPr>
                                        <a:rPr lang="en-US" sz="1600" i="1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solidFill>
                                                <a:srgbClr val="4C328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600">
                                              <a:solidFill>
                                                <a:srgbClr val="4C328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solidFill>
                                                <a:srgbClr val="4C328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</m:fName>
                                    <m:e>
                                      <m:r>
                                        <a:rPr lang="en-US" sz="1600" i="1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func>
                                </m:sup>
                              </m:sSup>
                            </m:e>
                          </m:d>
                        </m:oMath>
                      </m:oMathPara>
                    </a14:m>
                    <a:endParaRPr lang="en-US" sz="1600" dirty="0">
                      <a:solidFill>
                        <a:srgbClr val="4C328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5111B633-1397-432B-BF74-F4922E7AAF5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52489" y="6228963"/>
                    <a:ext cx="1600438" cy="277961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236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A7D8AEB-77D9-42E2-8AD7-313210CA3DD3}"/>
                  </a:ext>
                </a:extLst>
              </p:cNvPr>
              <p:cNvSpPr txBox="1"/>
              <p:nvPr/>
            </p:nvSpPr>
            <p:spPr>
              <a:xfrm>
                <a:off x="1033473" y="5855880"/>
                <a:ext cx="29687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4C3282"/>
                    </a:solidFill>
                  </a:rPr>
                  <a:t>If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2612D21-C584-47AA-9C12-CFD005BFCF94}"/>
                  </a:ext>
                </a:extLst>
              </p:cNvPr>
              <p:cNvSpPr txBox="1"/>
              <p:nvPr/>
            </p:nvSpPr>
            <p:spPr>
              <a:xfrm>
                <a:off x="1033473" y="6207530"/>
                <a:ext cx="29687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4C3282"/>
                    </a:solidFill>
                  </a:rPr>
                  <a:t>If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CC5A72DF-4D64-4DEE-9E37-96D6E25A7646}"/>
                      </a:ext>
                    </a:extLst>
                  </p:cNvPr>
                  <p:cNvSpPr txBox="1"/>
                  <p:nvPr/>
                </p:nvSpPr>
                <p:spPr>
                  <a:xfrm>
                    <a:off x="2852489" y="5525818"/>
                    <a:ext cx="1229631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16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l-GR" sz="1600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p>
                              </m:sSup>
                            </m:e>
                          </m:d>
                        </m:oMath>
                      </m:oMathPara>
                    </a14:m>
                    <a:endParaRPr lang="en-US" sz="1600" dirty="0">
                      <a:solidFill>
                        <a:srgbClr val="4C328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CC5A72DF-4D64-4DEE-9E37-96D6E25A764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52489" y="5525818"/>
                    <a:ext cx="1229631" cy="246221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3093" b="-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4C5CC83C-9CF4-41F5-8697-EF9F70769D79}"/>
                      </a:ext>
                    </a:extLst>
                  </p:cNvPr>
                  <p:cNvSpPr txBox="1"/>
                  <p:nvPr/>
                </p:nvSpPr>
                <p:spPr>
                  <a:xfrm>
                    <a:off x="1307782" y="5518341"/>
                    <a:ext cx="954556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lang="en-US" sz="16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16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func>
                          <m:r>
                            <a:rPr lang="en-US" sz="16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16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oMath>
                      </m:oMathPara>
                    </a14:m>
                    <a:endParaRPr lang="en-US" sz="1600" dirty="0">
                      <a:solidFill>
                        <a:srgbClr val="4C328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4C5CC83C-9CF4-41F5-8697-EF9F70769D7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07782" y="5518341"/>
                    <a:ext cx="954556" cy="246221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5263" r="-1316" b="-3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AEA3CEB-9757-493F-B1C7-F90DDE3EC83C}"/>
                  </a:ext>
                </a:extLst>
              </p:cNvPr>
              <p:cNvSpPr txBox="1"/>
              <p:nvPr/>
            </p:nvSpPr>
            <p:spPr>
              <a:xfrm>
                <a:off x="1033473" y="5486548"/>
                <a:ext cx="29687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4C3282"/>
                    </a:solidFill>
                  </a:rPr>
                  <a:t>If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7EF6753-9FE2-4431-B625-059562AA9719}"/>
                  </a:ext>
                </a:extLst>
              </p:cNvPr>
              <p:cNvSpPr txBox="1"/>
              <p:nvPr/>
            </p:nvSpPr>
            <p:spPr>
              <a:xfrm>
                <a:off x="2262338" y="5486548"/>
                <a:ext cx="52290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4C3282"/>
                    </a:solidFill>
                  </a:rPr>
                  <a:t>then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CE42724-B0B2-4948-BA49-05D97209DDB5}"/>
                  </a:ext>
                </a:extLst>
              </p:cNvPr>
              <p:cNvSpPr txBox="1"/>
              <p:nvPr/>
            </p:nvSpPr>
            <p:spPr>
              <a:xfrm>
                <a:off x="2262338" y="5864296"/>
                <a:ext cx="52290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4C3282"/>
                    </a:solidFill>
                  </a:rPr>
                  <a:t>then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887AB13-1B9C-4D9E-A9B1-90E05C879569}"/>
                  </a:ext>
                </a:extLst>
              </p:cNvPr>
              <p:cNvSpPr txBox="1"/>
              <p:nvPr/>
            </p:nvSpPr>
            <p:spPr>
              <a:xfrm>
                <a:off x="2267431" y="6210097"/>
                <a:ext cx="52290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4C3282"/>
                    </a:solidFill>
                  </a:rPr>
                  <a:t>then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C82D4F4-0950-4B81-8277-C9B41B957CF8}"/>
                  </a:ext>
                </a:extLst>
              </p:cNvPr>
              <p:cNvSpPr/>
              <p:nvPr/>
            </p:nvSpPr>
            <p:spPr>
              <a:xfrm>
                <a:off x="966126" y="4111286"/>
                <a:ext cx="263912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rgbClr val="4C3282"/>
                    </a:solidFill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Given a recurrence of the form:</a:t>
                </a:r>
              </a:p>
            </p:txBody>
          </p:sp>
        </p:grp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872278BB-4F6C-4FB0-BB18-6E0370453381}"/>
              </a:ext>
            </a:extLst>
          </p:cNvPr>
          <p:cNvSpPr txBox="1"/>
          <p:nvPr/>
        </p:nvSpPr>
        <p:spPr>
          <a:xfrm>
            <a:off x="10174665" y="2387356"/>
            <a:ext cx="7328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= 2</a:t>
            </a:r>
          </a:p>
          <a:p>
            <a:r>
              <a:rPr lang="en-US" dirty="0"/>
              <a:t>b = 2</a:t>
            </a:r>
          </a:p>
          <a:p>
            <a:r>
              <a:rPr lang="en-US" dirty="0"/>
              <a:t>c = 1</a:t>
            </a:r>
          </a:p>
          <a:p>
            <a:r>
              <a:rPr lang="en-US" dirty="0"/>
              <a:t>d =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09E08B1-72B5-4297-9A79-633BB5DD12B2}"/>
                  </a:ext>
                </a:extLst>
              </p:cNvPr>
              <p:cNvSpPr txBox="1"/>
              <p:nvPr/>
            </p:nvSpPr>
            <p:spPr>
              <a:xfrm>
                <a:off x="7507973" y="4075107"/>
                <a:ext cx="266669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⇒ 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09E08B1-72B5-4297-9A79-633BB5DD12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7973" y="4075107"/>
                <a:ext cx="2666692" cy="307777"/>
              </a:xfrm>
              <a:prstGeom prst="rect">
                <a:avLst/>
              </a:prstGeom>
              <a:blipFill>
                <a:blip r:embed="rId15"/>
                <a:stretch>
                  <a:fillRect l="-4577" r="-2059" b="-37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2BDE3C2-5D62-4F3B-91A3-AC45B0914C8E}"/>
                  </a:ext>
                </a:extLst>
              </p:cNvPr>
              <p:cNvSpPr txBox="1"/>
              <p:nvPr/>
            </p:nvSpPr>
            <p:spPr>
              <a:xfrm>
                <a:off x="6745660" y="4965579"/>
                <a:ext cx="3947363" cy="30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l-GR" sz="2000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sz="20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0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  <m:r>
                        <a:rPr lang="en-US" sz="2000" b="0" i="0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l-GR" sz="2000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sz="2000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000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2BDE3C2-5D62-4F3B-91A3-AC45B0914C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5660" y="4965579"/>
                <a:ext cx="3947363" cy="307777"/>
              </a:xfrm>
              <a:prstGeom prst="rect">
                <a:avLst/>
              </a:prstGeom>
              <a:blipFill>
                <a:blip r:embed="rId16"/>
                <a:stretch>
                  <a:fillRect l="-639" b="-26923"/>
                </a:stretch>
              </a:blipFill>
              <a:ln>
                <a:solidFill>
                  <a:srgbClr val="4C328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>
            <a:extLst>
              <a:ext uri="{FF2B5EF4-FFF2-40B4-BE49-F238E27FC236}">
                <a16:creationId xmlns:a16="http://schemas.microsoft.com/office/drawing/2014/main" id="{0840A438-83CB-4DA5-9AB3-6475BC0D6DAF}"/>
              </a:ext>
            </a:extLst>
          </p:cNvPr>
          <p:cNvSpPr/>
          <p:nvPr/>
        </p:nvSpPr>
        <p:spPr>
          <a:xfrm>
            <a:off x="738095" y="3532301"/>
            <a:ext cx="3802225" cy="377748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45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39" grpId="0" animBg="1"/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57DAF-A9E4-5149-B07B-F09E9F999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Code -&gt; Recurrence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0E4385-AD88-C443-8B29-FAAF7E37F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SP 19 -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654C90-8DDA-F645-A60D-7CFD70394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0EE118-5772-9A4E-98C8-0FA0FE38DC35}"/>
              </a:ext>
            </a:extLst>
          </p:cNvPr>
          <p:cNvSpPr/>
          <p:nvPr/>
        </p:nvSpPr>
        <p:spPr>
          <a:xfrm>
            <a:off x="575239" y="1536174"/>
            <a:ext cx="890493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public static 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mystery(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[], 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min, 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max, 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) { </a:t>
            </a:r>
          </a:p>
          <a:p>
            <a:pPr fontAlgn="base"/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   if (max &lt; 1) {</a:t>
            </a:r>
          </a:p>
          <a:p>
            <a:pPr fontAlgn="base"/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-1;</a:t>
            </a:r>
          </a:p>
          <a:p>
            <a:pPr fontAlgn="base"/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  } else { </a:t>
            </a:r>
          </a:p>
          <a:p>
            <a:pPr fontAlgn="base"/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      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mid = min + (max - l) / 2; </a:t>
            </a:r>
          </a:p>
          <a:p>
            <a:pPr fontAlgn="base"/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      if (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[mid] == 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fontAlgn="base"/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         return mid; </a:t>
            </a:r>
          </a:p>
          <a:p>
            <a:pPr fontAlgn="base"/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     } </a:t>
            </a:r>
          </a:p>
          <a:p>
            <a:pPr fontAlgn="base"/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     if (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[mid] &gt; 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fontAlgn="base"/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         return 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binarySearch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, min, mid - 1, 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</a:p>
          <a:p>
            <a:pPr fontAlgn="base"/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      } else {</a:t>
            </a:r>
          </a:p>
          <a:p>
            <a:pPr fontAlgn="base"/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         return 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binarySearch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, mid + 1, max, 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</a:p>
          <a:p>
            <a:pPr fontAlgn="base"/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     }</a:t>
            </a:r>
          </a:p>
          <a:p>
            <a:pPr fontAlgn="base"/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   } </a:t>
            </a:r>
          </a:p>
          <a:p>
            <a:pPr fontAlgn="base"/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  <a:p>
            <a:pPr fontAlgn="base"/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  </a:t>
            </a:r>
            <a:endParaRPr lang="en-US" sz="1500" b="0" i="0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844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851AA-4334-4A5B-9E64-1CD837A5B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Reflecting on Master Theorem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3E513-9EE4-4B44-BB8B-C2D4A9EBD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088" y="1463857"/>
            <a:ext cx="6962409" cy="4845504"/>
          </a:xfrm>
        </p:spPr>
        <p:txBody>
          <a:bodyPr>
            <a:normAutofit/>
          </a:bodyPr>
          <a:lstStyle/>
          <a:p>
            <a:r>
              <a:rPr lang="en-US" dirty="0"/>
              <a:t>The		 case </a:t>
            </a:r>
          </a:p>
          <a:p>
            <a:pPr lvl="1"/>
            <a:r>
              <a:rPr lang="en-US" dirty="0"/>
              <a:t>Recursive case conquers work more quickly than it divides work</a:t>
            </a:r>
          </a:p>
          <a:p>
            <a:pPr lvl="1"/>
            <a:r>
              <a:rPr lang="en-US" dirty="0"/>
              <a:t>Most work happens near “top” of tree</a:t>
            </a:r>
          </a:p>
          <a:p>
            <a:pPr lvl="1"/>
            <a:r>
              <a:rPr lang="en-US" dirty="0"/>
              <a:t>Non recursive work in recursive case dominates growth, n</a:t>
            </a:r>
            <a:r>
              <a:rPr lang="en-US" baseline="30000" dirty="0"/>
              <a:t>c</a:t>
            </a:r>
            <a:r>
              <a:rPr lang="en-US" dirty="0"/>
              <a:t> term</a:t>
            </a:r>
          </a:p>
          <a:p>
            <a:pPr marL="128016" lvl="1" indent="0">
              <a:buNone/>
            </a:pPr>
            <a:endParaRPr lang="en-US" dirty="0"/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2200" dirty="0"/>
              <a:t>The		 case </a:t>
            </a:r>
          </a:p>
          <a:p>
            <a:pPr lvl="1"/>
            <a:r>
              <a:rPr lang="en-US" dirty="0"/>
              <a:t>Work is equally distributed across call stack (throughout the “tree”)</a:t>
            </a:r>
          </a:p>
          <a:p>
            <a:pPr lvl="1"/>
            <a:r>
              <a:rPr lang="en-US" dirty="0"/>
              <a:t>Overall work is approximately work at top level x height</a:t>
            </a:r>
          </a:p>
          <a:p>
            <a:pPr lvl="1"/>
            <a:endParaRPr lang="en-US" dirty="0"/>
          </a:p>
          <a:p>
            <a:r>
              <a:rPr lang="en-US" dirty="0"/>
              <a:t>The		 case </a:t>
            </a:r>
          </a:p>
          <a:p>
            <a:pPr lvl="1"/>
            <a:r>
              <a:rPr lang="en-US" dirty="0"/>
              <a:t>Recursive case divides work faster than it conquers work</a:t>
            </a:r>
          </a:p>
          <a:p>
            <a:pPr lvl="1"/>
            <a:r>
              <a:rPr lang="en-US" dirty="0"/>
              <a:t>Most work happens near “bottom” of tree</a:t>
            </a:r>
          </a:p>
          <a:p>
            <a:pPr lvl="1"/>
            <a:r>
              <a:rPr lang="en-US" dirty="0"/>
              <a:t>Leaf work dominates branch work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2407EB-E7A5-4529-9024-65F52F5B1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8F85EE-E3EC-403A-A16F-5B5E516E8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14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D63F942-EF1A-4302-B040-DAD16081742E}"/>
              </a:ext>
            </a:extLst>
          </p:cNvPr>
          <p:cNvGrpSpPr/>
          <p:nvPr/>
        </p:nvGrpSpPr>
        <p:grpSpPr>
          <a:xfrm>
            <a:off x="575239" y="1463857"/>
            <a:ext cx="4279833" cy="2513216"/>
            <a:chOff x="966126" y="4081508"/>
            <a:chExt cx="4279833" cy="251321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5F2FC68-D410-4E09-BFDB-F4CEEFF88FAF}"/>
                </a:ext>
              </a:extLst>
            </p:cNvPr>
            <p:cNvSpPr/>
            <p:nvPr/>
          </p:nvSpPr>
          <p:spPr>
            <a:xfrm>
              <a:off x="999084" y="4081508"/>
              <a:ext cx="3964801" cy="2513216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6A479"/>
                </a:solidFill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0AF9843-3B6A-4DD1-9FB2-125D9B038CFC}"/>
                </a:ext>
              </a:extLst>
            </p:cNvPr>
            <p:cNvGrpSpPr/>
            <p:nvPr/>
          </p:nvGrpSpPr>
          <p:grpSpPr>
            <a:xfrm>
              <a:off x="966126" y="4111286"/>
              <a:ext cx="4279833" cy="2437365"/>
              <a:chOff x="966126" y="4111286"/>
              <a:chExt cx="4279833" cy="243736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F673CBE3-F332-4D25-BC52-0A51453E3104}"/>
                      </a:ext>
                    </a:extLst>
                  </p:cNvPr>
                  <p:cNvSpPr txBox="1"/>
                  <p:nvPr/>
                </p:nvSpPr>
                <p:spPr>
                  <a:xfrm>
                    <a:off x="1033473" y="4717614"/>
                    <a:ext cx="913712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= </m:t>
                          </m:r>
                        </m:oMath>
                      </m:oMathPara>
                    </a14:m>
                    <a:endParaRPr lang="en-US" sz="1600" dirty="0">
                      <a:solidFill>
                        <a:srgbClr val="B6A479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F673CBE3-F332-4D25-BC52-0A51453E310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3473" y="4717614"/>
                    <a:ext cx="913712" cy="338554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6284164F-6FAB-4486-ABC5-2E313D65BD95}"/>
                  </a:ext>
                </a:extLst>
              </p:cNvPr>
              <p:cNvGrpSpPr/>
              <p:nvPr/>
            </p:nvGrpSpPr>
            <p:grpSpPr>
              <a:xfrm>
                <a:off x="1701173" y="4483132"/>
                <a:ext cx="3544786" cy="938432"/>
                <a:chOff x="1701173" y="4483132"/>
                <a:chExt cx="3544786" cy="93843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" name="TextBox 23">
                      <a:extLst>
                        <a:ext uri="{FF2B5EF4-FFF2-40B4-BE49-F238E27FC236}">
                          <a16:creationId xmlns:a16="http://schemas.microsoft.com/office/drawing/2014/main" id="{55FCFB02-82EC-4C1A-A4B3-A9C85C749D2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334166" y="4535640"/>
                      <a:ext cx="1447191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1600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600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𝑤h𝑒𝑛</m:t>
                            </m:r>
                            <m:r>
                              <a:rPr lang="en-US" sz="1600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600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600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oMath>
                        </m:oMathPara>
                      </a14:m>
                      <a:endParaRPr lang="en-US" sz="1600" dirty="0">
                        <a:solidFill>
                          <a:srgbClr val="B6A479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4" name="TextBox 23">
                      <a:extLst>
                        <a:ext uri="{FF2B5EF4-FFF2-40B4-BE49-F238E27FC236}">
                          <a16:creationId xmlns:a16="http://schemas.microsoft.com/office/drawing/2014/main" id="{55FCFB02-82EC-4C1A-A4B3-A9C85C749D2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334166" y="4535640"/>
                      <a:ext cx="1447191" cy="338554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" name="TextBox 24">
                      <a:extLst>
                        <a:ext uri="{FF2B5EF4-FFF2-40B4-BE49-F238E27FC236}">
                          <a16:creationId xmlns:a16="http://schemas.microsoft.com/office/drawing/2014/main" id="{886B4478-DAD5-4082-A343-F1E0098332C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701173" y="4893791"/>
                      <a:ext cx="3544786" cy="52777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𝑎𝑇</m:t>
                            </m:r>
                            <m:d>
                              <m:dPr>
                                <m:ctrlPr>
                                  <a:rPr lang="en-US" sz="1600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600" b="0" i="1" smtClean="0">
                                        <a:solidFill>
                                          <a:srgbClr val="B6A479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solidFill>
                                          <a:srgbClr val="B6A479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solidFill>
                                          <a:srgbClr val="B6A479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sz="1600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600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1600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p>
                            </m:sSup>
                            <m:r>
                              <a:rPr lang="en-US" sz="1600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600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𝑜𝑡h𝑒𝑟𝑤𝑖𝑠𝑒</m:t>
                            </m:r>
                          </m:oMath>
                        </m:oMathPara>
                      </a14:m>
                      <a:endParaRPr lang="en-US" sz="1600" dirty="0">
                        <a:solidFill>
                          <a:srgbClr val="B6A479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5" name="TextBox 24">
                      <a:extLst>
                        <a:ext uri="{FF2B5EF4-FFF2-40B4-BE49-F238E27FC236}">
                          <a16:creationId xmlns:a16="http://schemas.microsoft.com/office/drawing/2014/main" id="{886B4478-DAD5-4082-A343-F1E0098332C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701173" y="4893791"/>
                      <a:ext cx="3544786" cy="527773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b="-229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6" name="Left Brace 25">
                  <a:extLst>
                    <a:ext uri="{FF2B5EF4-FFF2-40B4-BE49-F238E27FC236}">
                      <a16:creationId xmlns:a16="http://schemas.microsoft.com/office/drawing/2014/main" id="{2FA2D5CC-025A-40F0-B117-5EA0272913FF}"/>
                    </a:ext>
                  </a:extLst>
                </p:cNvPr>
                <p:cNvSpPr/>
                <p:nvPr/>
              </p:nvSpPr>
              <p:spPr>
                <a:xfrm>
                  <a:off x="1928264" y="4483132"/>
                  <a:ext cx="757283" cy="917561"/>
                </a:xfrm>
                <a:prstGeom prst="leftBrace">
                  <a:avLst/>
                </a:prstGeom>
                <a:ln w="12700">
                  <a:solidFill>
                    <a:srgbClr val="B6A47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srgbClr val="B6A479"/>
                    </a:solidFill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E2B3961B-E5F5-4775-8625-631447F5E334}"/>
                      </a:ext>
                    </a:extLst>
                  </p:cNvPr>
                  <p:cNvSpPr txBox="1"/>
                  <p:nvPr/>
                </p:nvSpPr>
                <p:spPr>
                  <a:xfrm>
                    <a:off x="1298239" y="5876503"/>
                    <a:ext cx="954556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func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oMath>
                      </m:oMathPara>
                    </a14:m>
                    <a:endParaRPr lang="en-US" sz="1600" dirty="0">
                      <a:solidFill>
                        <a:srgbClr val="B6A479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E2B3961B-E5F5-4775-8625-631447F5E33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98239" y="5876503"/>
                    <a:ext cx="954556" cy="24622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7051" r="-1282" b="-3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C7E46321-8A39-4C97-821F-073107289A76}"/>
                      </a:ext>
                    </a:extLst>
                  </p:cNvPr>
                  <p:cNvSpPr txBox="1"/>
                  <p:nvPr/>
                </p:nvSpPr>
                <p:spPr>
                  <a:xfrm>
                    <a:off x="2842946" y="5876293"/>
                    <a:ext cx="201420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B6A479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rgbClr val="B6A479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B6A479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e>
                          </m:d>
                        </m:oMath>
                      </m:oMathPara>
                    </a14:m>
                    <a:endParaRPr lang="en-US" dirty="0">
                      <a:solidFill>
                        <a:srgbClr val="B6A479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C7E46321-8A39-4C97-821F-073107289A7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42946" y="5876293"/>
                    <a:ext cx="2014205" cy="27699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813" b="-4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B4F85B76-40E8-4C82-8999-2AA8E1C4E3D7}"/>
                      </a:ext>
                    </a:extLst>
                  </p:cNvPr>
                  <p:cNvSpPr txBox="1"/>
                  <p:nvPr/>
                </p:nvSpPr>
                <p:spPr>
                  <a:xfrm>
                    <a:off x="1311785" y="6235859"/>
                    <a:ext cx="954556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func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oMath>
                      </m:oMathPara>
                    </a14:m>
                    <a:endParaRPr lang="en-US" sz="1600" dirty="0">
                      <a:solidFill>
                        <a:srgbClr val="B6A479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B4F85B76-40E8-4C82-8999-2AA8E1C4E3D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11785" y="6235859"/>
                    <a:ext cx="954556" cy="246221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6369" r="-1274" b="-3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F7BEF45A-BC9D-423B-8801-8405CD988036}"/>
                      </a:ext>
                    </a:extLst>
                  </p:cNvPr>
                  <p:cNvSpPr txBox="1"/>
                  <p:nvPr/>
                </p:nvSpPr>
                <p:spPr>
                  <a:xfrm>
                    <a:off x="2852489" y="6228963"/>
                    <a:ext cx="1600438" cy="27796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l-GR" sz="1600" i="1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func>
                                    <m:funcPr>
                                      <m:ctrlPr>
                                        <a:rPr lang="en-US" sz="1600" i="1">
                                          <a:solidFill>
                                            <a:srgbClr val="B6A47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solidFill>
                                                <a:srgbClr val="B6A479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600">
                                              <a:solidFill>
                                                <a:srgbClr val="B6A479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solidFill>
                                                <a:srgbClr val="B6A479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</m:fName>
                                    <m:e>
                                      <m:r>
                                        <a:rPr lang="en-US" sz="1600" i="1">
                                          <a:solidFill>
                                            <a:srgbClr val="B6A47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func>
                                </m:sup>
                              </m:sSup>
                            </m:e>
                          </m:d>
                        </m:oMath>
                      </m:oMathPara>
                    </a14:m>
                    <a:endParaRPr lang="en-US" sz="1600" dirty="0">
                      <a:solidFill>
                        <a:srgbClr val="B6A479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F7BEF45A-BC9D-423B-8801-8405CD98803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52489" y="6228963"/>
                    <a:ext cx="1600438" cy="277961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2290" b="-217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0342942-ED4B-42D1-8DC4-5183F895CD31}"/>
                  </a:ext>
                </a:extLst>
              </p:cNvPr>
              <p:cNvSpPr txBox="1"/>
              <p:nvPr/>
            </p:nvSpPr>
            <p:spPr>
              <a:xfrm>
                <a:off x="1033473" y="5855880"/>
                <a:ext cx="29687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B6A479"/>
                    </a:solidFill>
                  </a:rPr>
                  <a:t>If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7FAD690-00ED-4902-9B8A-9E7AD1CA99EA}"/>
                  </a:ext>
                </a:extLst>
              </p:cNvPr>
              <p:cNvSpPr txBox="1"/>
              <p:nvPr/>
            </p:nvSpPr>
            <p:spPr>
              <a:xfrm>
                <a:off x="1033473" y="6207530"/>
                <a:ext cx="29687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B6A479"/>
                    </a:solidFill>
                  </a:rPr>
                  <a:t>If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E9B9B0DB-F5C5-4A99-ADDD-91C3E38B866C}"/>
                      </a:ext>
                    </a:extLst>
                  </p:cNvPr>
                  <p:cNvSpPr txBox="1"/>
                  <p:nvPr/>
                </p:nvSpPr>
                <p:spPr>
                  <a:xfrm>
                    <a:off x="2852489" y="5525818"/>
                    <a:ext cx="1229631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l-GR" sz="1600" i="1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p>
                              </m:sSup>
                            </m:e>
                          </m:d>
                        </m:oMath>
                      </m:oMathPara>
                    </a14:m>
                    <a:endParaRPr lang="en-US" sz="1600" dirty="0">
                      <a:solidFill>
                        <a:srgbClr val="B6A479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E9B9B0DB-F5C5-4A99-ADDD-91C3E38B866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52489" y="5525818"/>
                    <a:ext cx="1229631" cy="246221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3465" b="-1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D946A3A5-9178-4FF9-8184-F4F1D2E3D321}"/>
                      </a:ext>
                    </a:extLst>
                  </p:cNvPr>
                  <p:cNvSpPr txBox="1"/>
                  <p:nvPr/>
                </p:nvSpPr>
                <p:spPr>
                  <a:xfrm>
                    <a:off x="1307782" y="5518341"/>
                    <a:ext cx="954556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func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oMath>
                      </m:oMathPara>
                    </a14:m>
                    <a:endParaRPr lang="en-US" sz="1600" dirty="0">
                      <a:solidFill>
                        <a:srgbClr val="B6A479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D946A3A5-9178-4FF9-8184-F4F1D2E3D32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07782" y="5518341"/>
                    <a:ext cx="954556" cy="246221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6369" r="-1274" b="-3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33AFD11-4259-4941-B0EA-BC0870FA2FA1}"/>
                  </a:ext>
                </a:extLst>
              </p:cNvPr>
              <p:cNvSpPr txBox="1"/>
              <p:nvPr/>
            </p:nvSpPr>
            <p:spPr>
              <a:xfrm>
                <a:off x="1033473" y="5486548"/>
                <a:ext cx="29687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B6A479"/>
                    </a:solidFill>
                  </a:rPr>
                  <a:t>If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5D1C59A-AE88-4DDD-B3FF-CBA518B83AAC}"/>
                  </a:ext>
                </a:extLst>
              </p:cNvPr>
              <p:cNvSpPr txBox="1"/>
              <p:nvPr/>
            </p:nvSpPr>
            <p:spPr>
              <a:xfrm>
                <a:off x="2262338" y="5486548"/>
                <a:ext cx="58060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B6A479"/>
                    </a:solidFill>
                  </a:rPr>
                  <a:t>then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49A620A-FD64-4F4E-B3EF-30A0D9562125}"/>
                  </a:ext>
                </a:extLst>
              </p:cNvPr>
              <p:cNvSpPr txBox="1"/>
              <p:nvPr/>
            </p:nvSpPr>
            <p:spPr>
              <a:xfrm>
                <a:off x="2262338" y="5864296"/>
                <a:ext cx="58060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B6A479"/>
                    </a:solidFill>
                  </a:rPr>
                  <a:t>then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B85724E-4E3C-4FC3-8DD4-10A06EC9B5D6}"/>
                  </a:ext>
                </a:extLst>
              </p:cNvPr>
              <p:cNvSpPr txBox="1"/>
              <p:nvPr/>
            </p:nvSpPr>
            <p:spPr>
              <a:xfrm>
                <a:off x="2267431" y="6210097"/>
                <a:ext cx="58060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B6A479"/>
                    </a:solidFill>
                  </a:rPr>
                  <a:t>then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784BB6B-4F10-472E-AC2D-14F2C3277C86}"/>
                  </a:ext>
                </a:extLst>
              </p:cNvPr>
              <p:cNvSpPr/>
              <p:nvPr/>
            </p:nvSpPr>
            <p:spPr>
              <a:xfrm>
                <a:off x="966126" y="4111286"/>
                <a:ext cx="258782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rgbClr val="B6A479"/>
                    </a:solidFill>
                  </a:rPr>
                  <a:t>Given a recurrence of the form: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F2A5BEE-C3A2-41E6-93DD-DF7EC0DA98CC}"/>
                  </a:ext>
                </a:extLst>
              </p:cNvPr>
              <p:cNvSpPr txBox="1"/>
              <p:nvPr/>
            </p:nvSpPr>
            <p:spPr>
              <a:xfrm>
                <a:off x="5464561" y="1489609"/>
                <a:ext cx="119353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F2A5BEE-C3A2-41E6-93DD-DF7EC0DA98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4561" y="1489609"/>
                <a:ext cx="1193532" cy="307777"/>
              </a:xfrm>
              <a:prstGeom prst="rect">
                <a:avLst/>
              </a:prstGeom>
              <a:blipFill>
                <a:blip r:embed="rId12"/>
                <a:stretch>
                  <a:fillRect l="-6122" r="-1020" b="-37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D43AA14-CFFD-4DCA-B774-4EC52A3C6DCF}"/>
                  </a:ext>
                </a:extLst>
              </p:cNvPr>
              <p:cNvSpPr txBox="1"/>
              <p:nvPr/>
            </p:nvSpPr>
            <p:spPr>
              <a:xfrm>
                <a:off x="5464561" y="3262033"/>
                <a:ext cx="119353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D43AA14-CFFD-4DCA-B774-4EC52A3C6D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4561" y="3262033"/>
                <a:ext cx="1193532" cy="307777"/>
              </a:xfrm>
              <a:prstGeom prst="rect">
                <a:avLst/>
              </a:prstGeom>
              <a:blipFill>
                <a:blip r:embed="rId13"/>
                <a:stretch>
                  <a:fillRect l="-6122" r="-1020" b="-37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A5AF5F8-C127-4BB0-B92B-DF4791DEC897}"/>
                  </a:ext>
                </a:extLst>
              </p:cNvPr>
              <p:cNvSpPr txBox="1"/>
              <p:nvPr/>
            </p:nvSpPr>
            <p:spPr>
              <a:xfrm>
                <a:off x="5464561" y="4693487"/>
                <a:ext cx="119353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A5AF5F8-C127-4BB0-B92B-DF4791DEC8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4561" y="4693487"/>
                <a:ext cx="1193532" cy="307777"/>
              </a:xfrm>
              <a:prstGeom prst="rect">
                <a:avLst/>
              </a:prstGeom>
              <a:blipFill>
                <a:blip r:embed="rId14"/>
                <a:stretch>
                  <a:fillRect l="-6122" r="-1020" b="-3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2D9176F-6F91-48C2-BEBC-9437676B480F}"/>
                  </a:ext>
                </a:extLst>
              </p:cNvPr>
              <p:cNvSpPr txBox="1"/>
              <p:nvPr/>
            </p:nvSpPr>
            <p:spPr>
              <a:xfrm>
                <a:off x="575239" y="5252812"/>
                <a:ext cx="2426113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𝑙𝑒𝑎𝑓𝑊𝑜𝑟𝑘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≈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func>
                                <m:func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func>
                            </m:sup>
                          </m:sSup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2D9176F-6F91-48C2-BEBC-9437676B48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5252812"/>
                <a:ext cx="2426113" cy="312650"/>
              </a:xfrm>
              <a:prstGeom prst="rect">
                <a:avLst/>
              </a:prstGeom>
              <a:blipFill>
                <a:blip r:embed="rId15"/>
                <a:stretch>
                  <a:fillRect l="-2764" t="-3922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B67AAFA-7FD3-45B3-9CA0-9DBA7B6507C7}"/>
                  </a:ext>
                </a:extLst>
              </p:cNvPr>
              <p:cNvSpPr txBox="1"/>
              <p:nvPr/>
            </p:nvSpPr>
            <p:spPr>
              <a:xfrm>
                <a:off x="575239" y="4441940"/>
                <a:ext cx="16886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h𝑒𝑖𝑔h𝑡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≈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B67AAFA-7FD3-45B3-9CA0-9DBA7B6507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4441940"/>
                <a:ext cx="1688667" cy="276999"/>
              </a:xfrm>
              <a:prstGeom prst="rect">
                <a:avLst/>
              </a:prstGeom>
              <a:blipFill>
                <a:blip r:embed="rId16"/>
                <a:stretch>
                  <a:fillRect l="-4332" r="-1083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EF06B4A-98F6-42B8-BBE4-B4C080F94F44}"/>
                  </a:ext>
                </a:extLst>
              </p:cNvPr>
              <p:cNvSpPr txBox="1"/>
              <p:nvPr/>
            </p:nvSpPr>
            <p:spPr>
              <a:xfrm>
                <a:off x="575239" y="4847376"/>
                <a:ext cx="25582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𝑏𝑟𝑎𝑛𝑐h𝑊𝑜𝑟𝑘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≈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EF06B4A-98F6-42B8-BBE4-B4C080F94F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4847376"/>
                <a:ext cx="2558200" cy="276999"/>
              </a:xfrm>
              <a:prstGeom prst="rect">
                <a:avLst/>
              </a:prstGeom>
              <a:blipFill>
                <a:blip r:embed="rId17"/>
                <a:stretch>
                  <a:fillRect l="-1667" r="-476" b="-36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006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64245-8799-9443-944E-CBECC5D6C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B6A479"/>
                </a:solidFill>
              </a:rPr>
              <a:t>Review: </a:t>
            </a:r>
            <a:r>
              <a:rPr lang="en-US" dirty="0"/>
              <a:t>Modeling Recursion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7C894-AE5B-7E4B-8B17-9042F0901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909334"/>
            <a:ext cx="11187258" cy="2674389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factorial(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n)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if (n == 0 || n == 1)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1;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} else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n * factorial(n-1);    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B48B04-7189-8142-ABBC-7D05A94AF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48D779-B985-7742-ADF8-12C0FF7F233B}"/>
              </a:ext>
            </a:extLst>
          </p:cNvPr>
          <p:cNvSpPr txBox="1"/>
          <p:nvPr/>
        </p:nvSpPr>
        <p:spPr>
          <a:xfrm>
            <a:off x="575239" y="1408972"/>
            <a:ext cx="5282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Write a mathematical model of the following code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080067-AD39-4841-96EB-BDF5CADFB1D4}"/>
              </a:ext>
            </a:extLst>
          </p:cNvPr>
          <p:cNvSpPr txBox="1"/>
          <p:nvPr/>
        </p:nvSpPr>
        <p:spPr>
          <a:xfrm>
            <a:off x="4587232" y="2255806"/>
            <a:ext cx="365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+3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241EB4-D77A-804C-BEF5-0E2AF63931BD}"/>
              </a:ext>
            </a:extLst>
          </p:cNvPr>
          <p:cNvSpPr txBox="1"/>
          <p:nvPr/>
        </p:nvSpPr>
        <p:spPr>
          <a:xfrm>
            <a:off x="3216571" y="2634485"/>
            <a:ext cx="365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+1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0C0643-1533-9648-AA6D-81193DEABCAF}"/>
              </a:ext>
            </a:extLst>
          </p:cNvPr>
          <p:cNvSpPr txBox="1"/>
          <p:nvPr/>
        </p:nvSpPr>
        <p:spPr>
          <a:xfrm>
            <a:off x="2850765" y="3761850"/>
            <a:ext cx="365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+2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64283BF-FF8E-2442-8441-AD07489DF400}"/>
                  </a:ext>
                </a:extLst>
              </p:cNvPr>
              <p:cNvSpPr txBox="1"/>
              <p:nvPr/>
            </p:nvSpPr>
            <p:spPr>
              <a:xfrm>
                <a:off x="779545" y="4637576"/>
                <a:ext cx="3369833" cy="6178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𝑤h𝑒𝑛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=0,1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2+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64283BF-FF8E-2442-8441-AD07489DF4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545" y="4637576"/>
                <a:ext cx="3369833" cy="617861"/>
              </a:xfrm>
              <a:prstGeom prst="rect">
                <a:avLst/>
              </a:prstGeom>
              <a:blipFill>
                <a:blip r:embed="rId2"/>
                <a:stretch>
                  <a:fillRect l="-10112" t="-224000" r="-749" b="-32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8113444-DDB7-9845-AE7F-D60486FB9650}"/>
              </a:ext>
            </a:extLst>
          </p:cNvPr>
          <p:cNvSpPr txBox="1"/>
          <p:nvPr/>
        </p:nvSpPr>
        <p:spPr>
          <a:xfrm>
            <a:off x="779545" y="5632704"/>
            <a:ext cx="2063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What is the Big O?</a:t>
            </a: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FD7409FC-A418-8747-93EC-34556C0D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 dirty="0"/>
              <a:t>CSE 373 19 Wi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1680484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E2B58-3E07-7446-8E90-14CB7F370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Recurrences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02664-C490-C446-B476-6FC1D024B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go from code model to Big O?</a:t>
            </a:r>
          </a:p>
          <a:p>
            <a:pPr marL="457200" indent="-457200">
              <a:buClr>
                <a:srgbClr val="B6A479"/>
              </a:buClr>
              <a:buFont typeface="+mj-lt"/>
              <a:buAutoNum type="arabicPeriod"/>
            </a:pPr>
            <a:r>
              <a:rPr lang="en-US" dirty="0"/>
              <a:t>Explore the recursive pattern by tracing through the a few levels of recursion</a:t>
            </a:r>
          </a:p>
          <a:p>
            <a:pPr marL="457200" indent="-457200">
              <a:buClr>
                <a:srgbClr val="B6A479"/>
              </a:buClr>
              <a:buFont typeface="+mj-lt"/>
              <a:buAutoNum type="arabicPeriod"/>
            </a:pPr>
            <a:r>
              <a:rPr lang="en-US" dirty="0"/>
              <a:t>Write a new model of the runtime or “work done” for the pattern in terms of the level of recursion “</a:t>
            </a:r>
            <a:r>
              <a:rPr lang="en-US" dirty="0" err="1"/>
              <a:t>i</a:t>
            </a:r>
            <a:r>
              <a:rPr lang="en-US" dirty="0"/>
              <a:t>”</a:t>
            </a:r>
          </a:p>
          <a:p>
            <a:pPr marL="457200" indent="-457200">
              <a:buClr>
                <a:srgbClr val="B6A479"/>
              </a:buClr>
              <a:buFont typeface="+mj-lt"/>
              <a:buAutoNum type="arabicPeriod"/>
            </a:pPr>
            <a:r>
              <a:rPr lang="en-US" dirty="0"/>
              <a:t>Use algebra (and likely a summation) to simplify the T recursive call out of your new model</a:t>
            </a:r>
          </a:p>
          <a:p>
            <a:pPr marL="457200" indent="-457200">
              <a:buClr>
                <a:srgbClr val="B6A479"/>
              </a:buClr>
              <a:buFont typeface="+mj-lt"/>
              <a:buAutoNum type="arabicPeriod"/>
            </a:pPr>
            <a:r>
              <a:rPr lang="en-US" dirty="0"/>
              <a:t>Use algebra to simplify down to the “closed form” so you can easily identify the Big O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A8DED6-10F1-B846-B5D6-6E7CF5876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16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20406BD9-1A7A-C642-BD8E-407974C66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 dirty="0"/>
              <a:t>CSE 373 19 Wi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2463433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Unrolling Method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DE5BB07-530F-3F45-8ADF-82071C1C6A99}"/>
                  </a:ext>
                </a:extLst>
              </p:cNvPr>
              <p:cNvSpPr txBox="1"/>
              <p:nvPr/>
            </p:nvSpPr>
            <p:spPr>
              <a:xfrm>
                <a:off x="587060" y="1430320"/>
                <a:ext cx="3389619" cy="6178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4            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𝑤h𝑒𝑛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=0,1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DE5BB07-530F-3F45-8ADF-82071C1C6A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060" y="1430320"/>
                <a:ext cx="3389619" cy="617861"/>
              </a:xfrm>
              <a:prstGeom prst="rect">
                <a:avLst/>
              </a:prstGeom>
              <a:blipFill>
                <a:blip r:embed="rId3"/>
                <a:stretch>
                  <a:fillRect l="-9328" t="-228571" b="-330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5C0FFF7-7A20-AA47-A083-0F83FBD536EE}"/>
                  </a:ext>
                </a:extLst>
              </p:cNvPr>
              <p:cNvSpPr txBox="1"/>
              <p:nvPr/>
            </p:nvSpPr>
            <p:spPr>
              <a:xfrm>
                <a:off x="6050463" y="2279908"/>
                <a:ext cx="29764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=2+2+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−1 −1)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5C0FFF7-7A20-AA47-A083-0F83FBD536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0463" y="2279908"/>
                <a:ext cx="2976456" cy="276999"/>
              </a:xfrm>
              <a:prstGeom prst="rect">
                <a:avLst/>
              </a:prstGeom>
              <a:blipFill>
                <a:blip r:embed="rId4"/>
                <a:stretch>
                  <a:fillRect l="-847" t="-14286" r="-1695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ight Arrow 24">
            <a:extLst>
              <a:ext uri="{FF2B5EF4-FFF2-40B4-BE49-F238E27FC236}">
                <a16:creationId xmlns:a16="http://schemas.microsoft.com/office/drawing/2014/main" id="{82D0D47D-2679-3941-B7BE-CCE0398027F9}"/>
              </a:ext>
            </a:extLst>
          </p:cNvPr>
          <p:cNvSpPr/>
          <p:nvPr/>
        </p:nvSpPr>
        <p:spPr>
          <a:xfrm>
            <a:off x="2999406" y="2300352"/>
            <a:ext cx="358928" cy="236111"/>
          </a:xfrm>
          <a:prstGeom prst="rightArrow">
            <a:avLst/>
          </a:prstGeom>
          <a:solidFill>
            <a:srgbClr val="4C3282"/>
          </a:solidFill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35E83FB-5DBF-D945-8292-7767E700C382}"/>
                  </a:ext>
                </a:extLst>
              </p:cNvPr>
              <p:cNvSpPr txBox="1"/>
              <p:nvPr/>
            </p:nvSpPr>
            <p:spPr>
              <a:xfrm>
                <a:off x="3466803" y="2238166"/>
                <a:ext cx="1936620" cy="36048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05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05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4 </m:t>
                              </m:r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𝑤h𝑒𝑛</m:t>
                              </m:r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=0,1</m:t>
                              </m:r>
                            </m:e>
                            <m:e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2+</m:t>
                              </m:r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10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05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05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35E83FB-5DBF-D945-8292-7767E700C3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6803" y="2238166"/>
                <a:ext cx="1936620" cy="360483"/>
              </a:xfrm>
              <a:prstGeom prst="rect">
                <a:avLst/>
              </a:prstGeom>
              <a:blipFill>
                <a:blip r:embed="rId5"/>
                <a:stretch>
                  <a:fillRect l="-12338" t="-219355" b="-312903"/>
                </a:stretch>
              </a:blip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id="{633C0294-1A82-6342-AFA3-464C98D7365A}"/>
              </a:ext>
            </a:extLst>
          </p:cNvPr>
          <p:cNvSpPr/>
          <p:nvPr/>
        </p:nvSpPr>
        <p:spPr>
          <a:xfrm>
            <a:off x="7881455" y="2290794"/>
            <a:ext cx="571500" cy="276999"/>
          </a:xfrm>
          <a:prstGeom prst="rect">
            <a:avLst/>
          </a:prstGeom>
          <a:noFill/>
          <a:ln w="19050"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B593B46-9510-7C40-BE15-3F176A6D192D}"/>
                  </a:ext>
                </a:extLst>
              </p:cNvPr>
              <p:cNvSpPr txBox="1"/>
              <p:nvPr/>
            </p:nvSpPr>
            <p:spPr>
              <a:xfrm>
                <a:off x="575239" y="2857668"/>
                <a:ext cx="25212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=2+2+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B593B46-9510-7C40-BE15-3F176A6D19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857668"/>
                <a:ext cx="2521203" cy="276999"/>
              </a:xfrm>
              <a:prstGeom prst="rect">
                <a:avLst/>
              </a:prstGeom>
              <a:blipFill>
                <a:blip r:embed="rId7"/>
                <a:stretch>
                  <a:fillRect l="-1000" r="-2500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>
            <a:extLst>
              <a:ext uri="{FF2B5EF4-FFF2-40B4-BE49-F238E27FC236}">
                <a16:creationId xmlns:a16="http://schemas.microsoft.com/office/drawing/2014/main" id="{052D320C-1E7B-5842-AAC4-97B95548DCF0}"/>
              </a:ext>
            </a:extLst>
          </p:cNvPr>
          <p:cNvSpPr/>
          <p:nvPr/>
        </p:nvSpPr>
        <p:spPr>
          <a:xfrm>
            <a:off x="2121481" y="2770716"/>
            <a:ext cx="974962" cy="450903"/>
          </a:xfrm>
          <a:prstGeom prst="rect">
            <a:avLst/>
          </a:prstGeom>
          <a:noFill/>
          <a:ln w="19050"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1E856A6-2ADD-0A4B-9BCD-B05309AF6D35}"/>
              </a:ext>
            </a:extLst>
          </p:cNvPr>
          <p:cNvSpPr/>
          <p:nvPr/>
        </p:nvSpPr>
        <p:spPr>
          <a:xfrm>
            <a:off x="2404298" y="2857668"/>
            <a:ext cx="571500" cy="276999"/>
          </a:xfrm>
          <a:prstGeom prst="rect">
            <a:avLst/>
          </a:prstGeom>
          <a:noFill/>
          <a:ln w="19050"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22A4B9F-BF7B-8B4D-9F0E-642C16C818BD}"/>
                  </a:ext>
                </a:extLst>
              </p:cNvPr>
              <p:cNvSpPr txBox="1"/>
              <p:nvPr/>
            </p:nvSpPr>
            <p:spPr>
              <a:xfrm>
                <a:off x="6270107" y="2857668"/>
                <a:ext cx="33291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=2+2+2+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−2−1)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22A4B9F-BF7B-8B4D-9F0E-642C16C818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0107" y="2857668"/>
                <a:ext cx="3329116" cy="276999"/>
              </a:xfrm>
              <a:prstGeom prst="rect">
                <a:avLst/>
              </a:prstGeom>
              <a:blipFill>
                <a:blip r:embed="rId8"/>
                <a:stretch>
                  <a:fillRect l="-760" r="-1521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id="{07BEA7E8-FDD5-234D-910F-101E0B4F234F}"/>
              </a:ext>
            </a:extLst>
          </p:cNvPr>
          <p:cNvSpPr/>
          <p:nvPr/>
        </p:nvSpPr>
        <p:spPr>
          <a:xfrm>
            <a:off x="8508274" y="2868554"/>
            <a:ext cx="571500" cy="276999"/>
          </a:xfrm>
          <a:prstGeom prst="rect">
            <a:avLst/>
          </a:prstGeom>
          <a:noFill/>
          <a:ln w="19050"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74FE61A-4EF2-164A-A8A6-AAAF02928FC3}"/>
                  </a:ext>
                </a:extLst>
              </p:cNvPr>
              <p:cNvSpPr txBox="1"/>
              <p:nvPr/>
            </p:nvSpPr>
            <p:spPr>
              <a:xfrm>
                <a:off x="575239" y="3445424"/>
                <a:ext cx="29251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=2+2+2+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−3)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74FE61A-4EF2-164A-A8A6-AAAF02928F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445424"/>
                <a:ext cx="2925160" cy="276999"/>
              </a:xfrm>
              <a:prstGeom prst="rect">
                <a:avLst/>
              </a:prstGeom>
              <a:blipFill>
                <a:blip r:embed="rId9"/>
                <a:stretch>
                  <a:fillRect l="-862" r="-1724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4A93270B-6AB0-9F41-8F52-B3A37A6D4B2F}"/>
              </a:ext>
            </a:extLst>
          </p:cNvPr>
          <p:cNvSpPr/>
          <p:nvPr/>
        </p:nvSpPr>
        <p:spPr>
          <a:xfrm>
            <a:off x="7205027" y="2192956"/>
            <a:ext cx="1821891" cy="450903"/>
          </a:xfrm>
          <a:prstGeom prst="rect">
            <a:avLst/>
          </a:prstGeom>
          <a:noFill/>
          <a:ln w="19050"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>
            <a:extLst>
              <a:ext uri="{FF2B5EF4-FFF2-40B4-BE49-F238E27FC236}">
                <a16:creationId xmlns:a16="http://schemas.microsoft.com/office/drawing/2014/main" id="{C078A89A-A1DB-714B-8BC0-0BEB50310E40}"/>
              </a:ext>
            </a:extLst>
          </p:cNvPr>
          <p:cNvSpPr/>
          <p:nvPr/>
        </p:nvSpPr>
        <p:spPr>
          <a:xfrm>
            <a:off x="5542968" y="2300352"/>
            <a:ext cx="358928" cy="236111"/>
          </a:xfrm>
          <a:prstGeom prst="rightArrow">
            <a:avLst/>
          </a:prstGeom>
          <a:solidFill>
            <a:srgbClr val="4C3282"/>
          </a:solidFill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Arrow 38">
            <a:extLst>
              <a:ext uri="{FF2B5EF4-FFF2-40B4-BE49-F238E27FC236}">
                <a16:creationId xmlns:a16="http://schemas.microsoft.com/office/drawing/2014/main" id="{B0358D38-E678-D44D-A656-F17B6A26F2E6}"/>
              </a:ext>
            </a:extLst>
          </p:cNvPr>
          <p:cNvSpPr/>
          <p:nvPr/>
        </p:nvSpPr>
        <p:spPr>
          <a:xfrm>
            <a:off x="3240701" y="2878112"/>
            <a:ext cx="358928" cy="236111"/>
          </a:xfrm>
          <a:prstGeom prst="rightArrow">
            <a:avLst/>
          </a:prstGeom>
          <a:solidFill>
            <a:srgbClr val="4C3282"/>
          </a:solidFill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98501B9-3F87-154B-99DA-09E05FD68BF4}"/>
                  </a:ext>
                </a:extLst>
              </p:cNvPr>
              <p:cNvSpPr txBox="1"/>
              <p:nvPr/>
            </p:nvSpPr>
            <p:spPr>
              <a:xfrm>
                <a:off x="3734879" y="2815926"/>
                <a:ext cx="1936620" cy="36048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05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05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4 </m:t>
                              </m:r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𝑤h𝑒𝑛</m:t>
                              </m:r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=0,1</m:t>
                              </m:r>
                            </m:e>
                            <m:e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10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05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05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98501B9-3F87-154B-99DA-09E05FD68B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4879" y="2815926"/>
                <a:ext cx="1936620" cy="360483"/>
              </a:xfrm>
              <a:prstGeom prst="rect">
                <a:avLst/>
              </a:prstGeom>
              <a:blipFill>
                <a:blip r:embed="rId10"/>
                <a:stretch>
                  <a:fillRect l="-11613" t="-230000" b="-323333"/>
                </a:stretch>
              </a:blip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>
            <a:extLst>
              <a:ext uri="{FF2B5EF4-FFF2-40B4-BE49-F238E27FC236}">
                <a16:creationId xmlns:a16="http://schemas.microsoft.com/office/drawing/2014/main" id="{CD2FE79C-396D-D54C-A4E2-C94A116807EE}"/>
              </a:ext>
            </a:extLst>
          </p:cNvPr>
          <p:cNvSpPr/>
          <p:nvPr/>
        </p:nvSpPr>
        <p:spPr>
          <a:xfrm>
            <a:off x="7853239" y="2770716"/>
            <a:ext cx="1745983" cy="450903"/>
          </a:xfrm>
          <a:prstGeom prst="rect">
            <a:avLst/>
          </a:prstGeom>
          <a:noFill/>
          <a:ln w="19050"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>
            <a:extLst>
              <a:ext uri="{FF2B5EF4-FFF2-40B4-BE49-F238E27FC236}">
                <a16:creationId xmlns:a16="http://schemas.microsoft.com/office/drawing/2014/main" id="{58203D39-E2E5-8B4E-B100-28922A9BAA4E}"/>
              </a:ext>
            </a:extLst>
          </p:cNvPr>
          <p:cNvSpPr/>
          <p:nvPr/>
        </p:nvSpPr>
        <p:spPr>
          <a:xfrm>
            <a:off x="5791339" y="2878112"/>
            <a:ext cx="358928" cy="236111"/>
          </a:xfrm>
          <a:prstGeom prst="rightArrow">
            <a:avLst/>
          </a:prstGeom>
          <a:solidFill>
            <a:srgbClr val="4C3282"/>
          </a:solidFill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E7F1757-5E3D-894C-B4C5-05056D446633}"/>
              </a:ext>
            </a:extLst>
          </p:cNvPr>
          <p:cNvSpPr/>
          <p:nvPr/>
        </p:nvSpPr>
        <p:spPr>
          <a:xfrm>
            <a:off x="2515737" y="3358472"/>
            <a:ext cx="974962" cy="450903"/>
          </a:xfrm>
          <a:prstGeom prst="rect">
            <a:avLst/>
          </a:prstGeom>
          <a:noFill/>
          <a:ln w="19050"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7F15E0B-F28A-514E-A87B-0B83D5B79653}"/>
              </a:ext>
            </a:extLst>
          </p:cNvPr>
          <p:cNvSpPr/>
          <p:nvPr/>
        </p:nvSpPr>
        <p:spPr>
          <a:xfrm>
            <a:off x="2798554" y="3445424"/>
            <a:ext cx="571500" cy="276999"/>
          </a:xfrm>
          <a:prstGeom prst="rect">
            <a:avLst/>
          </a:prstGeom>
          <a:noFill/>
          <a:ln w="19050"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44">
            <a:extLst>
              <a:ext uri="{FF2B5EF4-FFF2-40B4-BE49-F238E27FC236}">
                <a16:creationId xmlns:a16="http://schemas.microsoft.com/office/drawing/2014/main" id="{FA28A832-B283-074B-9DF2-3B218F42F18F}"/>
              </a:ext>
            </a:extLst>
          </p:cNvPr>
          <p:cNvSpPr/>
          <p:nvPr/>
        </p:nvSpPr>
        <p:spPr>
          <a:xfrm>
            <a:off x="3617752" y="3465868"/>
            <a:ext cx="358928" cy="236111"/>
          </a:xfrm>
          <a:prstGeom prst="rightArrow">
            <a:avLst/>
          </a:prstGeom>
          <a:solidFill>
            <a:srgbClr val="4C3282"/>
          </a:solidFill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4F4E0E4-7484-4A49-919E-2B43D92B7503}"/>
                  </a:ext>
                </a:extLst>
              </p:cNvPr>
              <p:cNvSpPr txBox="1"/>
              <p:nvPr/>
            </p:nvSpPr>
            <p:spPr>
              <a:xfrm>
                <a:off x="4111930" y="3403682"/>
                <a:ext cx="1936620" cy="36048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05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05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4 </m:t>
                              </m:r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𝑤h𝑒𝑛</m:t>
                              </m:r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=0,1</m:t>
                              </m:r>
                            </m:e>
                            <m:e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10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05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05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4F4E0E4-7484-4A49-919E-2B43D92B75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1930" y="3403682"/>
                <a:ext cx="1936620" cy="360483"/>
              </a:xfrm>
              <a:prstGeom prst="rect">
                <a:avLst/>
              </a:prstGeom>
              <a:blipFill>
                <a:blip r:embed="rId11"/>
                <a:stretch>
                  <a:fillRect l="-13072" t="-230000" b="-326667"/>
                </a:stretch>
              </a:blip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4F66049-5378-5740-A7F6-848FBE7F9C64}"/>
                  </a:ext>
                </a:extLst>
              </p:cNvPr>
              <p:cNvSpPr txBox="1"/>
              <p:nvPr/>
            </p:nvSpPr>
            <p:spPr>
              <a:xfrm>
                <a:off x="6662568" y="3445424"/>
                <a:ext cx="37843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=2+2+2+2+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−3−1)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4F66049-5378-5740-A7F6-848FBE7F9C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2568" y="3445424"/>
                <a:ext cx="3784369" cy="276999"/>
              </a:xfrm>
              <a:prstGeom prst="rect">
                <a:avLst/>
              </a:prstGeom>
              <a:blipFill>
                <a:blip r:embed="rId12"/>
                <a:stretch>
                  <a:fillRect l="-669" t="-4348" r="-1338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>
            <a:extLst>
              <a:ext uri="{FF2B5EF4-FFF2-40B4-BE49-F238E27FC236}">
                <a16:creationId xmlns:a16="http://schemas.microsoft.com/office/drawing/2014/main" id="{977B44EC-3B7C-8446-928A-F85C629CA195}"/>
              </a:ext>
            </a:extLst>
          </p:cNvPr>
          <p:cNvSpPr/>
          <p:nvPr/>
        </p:nvSpPr>
        <p:spPr>
          <a:xfrm>
            <a:off x="9313472" y="3445424"/>
            <a:ext cx="571500" cy="276999"/>
          </a:xfrm>
          <a:prstGeom prst="rect">
            <a:avLst/>
          </a:prstGeom>
          <a:noFill/>
          <a:ln w="19050"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3A138F2-F42D-C042-8A34-39B862265B0A}"/>
              </a:ext>
            </a:extLst>
          </p:cNvPr>
          <p:cNvSpPr/>
          <p:nvPr/>
        </p:nvSpPr>
        <p:spPr>
          <a:xfrm>
            <a:off x="8666030" y="3358472"/>
            <a:ext cx="1745983" cy="450903"/>
          </a:xfrm>
          <a:prstGeom prst="rect">
            <a:avLst/>
          </a:prstGeom>
          <a:noFill/>
          <a:ln w="19050"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ight Arrow 49">
            <a:extLst>
              <a:ext uri="{FF2B5EF4-FFF2-40B4-BE49-F238E27FC236}">
                <a16:creationId xmlns:a16="http://schemas.microsoft.com/office/drawing/2014/main" id="{5D3B6980-35B0-974B-90BA-3BDDA65930FB}"/>
              </a:ext>
            </a:extLst>
          </p:cNvPr>
          <p:cNvSpPr/>
          <p:nvPr/>
        </p:nvSpPr>
        <p:spPr>
          <a:xfrm>
            <a:off x="6183800" y="3465868"/>
            <a:ext cx="358928" cy="236111"/>
          </a:xfrm>
          <a:prstGeom prst="rightArrow">
            <a:avLst/>
          </a:prstGeom>
          <a:solidFill>
            <a:srgbClr val="4C3282"/>
          </a:solidFill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B5F0390-298C-0844-BC4E-4C60BD696D6F}"/>
                  </a:ext>
                </a:extLst>
              </p:cNvPr>
              <p:cNvSpPr txBox="1"/>
              <p:nvPr/>
            </p:nvSpPr>
            <p:spPr>
              <a:xfrm>
                <a:off x="583672" y="6040532"/>
                <a:ext cx="1027482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=2+2+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=2+2+2+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=2+2+2+4=3∗2+4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B5F0390-298C-0844-BC4E-4C60BD696D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672" y="6040532"/>
                <a:ext cx="10274828" cy="276999"/>
              </a:xfrm>
              <a:prstGeom prst="rect">
                <a:avLst/>
              </a:prstGeom>
              <a:blipFill>
                <a:blip r:embed="rId13"/>
                <a:stretch>
                  <a:fillRect l="-741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Left Brace 2">
            <a:extLst>
              <a:ext uri="{FF2B5EF4-FFF2-40B4-BE49-F238E27FC236}">
                <a16:creationId xmlns:a16="http://schemas.microsoft.com/office/drawing/2014/main" id="{5E7FE0B0-3226-AC40-8645-397385D0676C}"/>
              </a:ext>
            </a:extLst>
          </p:cNvPr>
          <p:cNvSpPr/>
          <p:nvPr/>
        </p:nvSpPr>
        <p:spPr>
          <a:xfrm rot="16200000">
            <a:off x="4772349" y="3706689"/>
            <a:ext cx="333664" cy="1457863"/>
          </a:xfrm>
          <a:prstGeom prst="lef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6EEE46D-0CE8-C54E-8315-D74F137589B2}"/>
                  </a:ext>
                </a:extLst>
              </p:cNvPr>
              <p:cNvSpPr txBox="1"/>
              <p:nvPr/>
            </p:nvSpPr>
            <p:spPr>
              <a:xfrm>
                <a:off x="583672" y="3991790"/>
                <a:ext cx="59597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=2+2+2+2+…+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=2+2+2+2+ … +4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6EEE46D-0CE8-C54E-8315-D74F137589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672" y="3991790"/>
                <a:ext cx="5959708" cy="276999"/>
              </a:xfrm>
              <a:prstGeom prst="rect">
                <a:avLst/>
              </a:prstGeom>
              <a:blipFill>
                <a:blip r:embed="rId14"/>
                <a:stretch>
                  <a:fillRect l="-638" t="-4348" r="-638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Left Brace 52">
            <a:extLst>
              <a:ext uri="{FF2B5EF4-FFF2-40B4-BE49-F238E27FC236}">
                <a16:creationId xmlns:a16="http://schemas.microsoft.com/office/drawing/2014/main" id="{35A9AF70-E8DE-2542-9DBE-F6C58070A2A3}"/>
              </a:ext>
            </a:extLst>
          </p:cNvPr>
          <p:cNvSpPr/>
          <p:nvPr/>
        </p:nvSpPr>
        <p:spPr>
          <a:xfrm rot="16200000">
            <a:off x="6193043" y="4212256"/>
            <a:ext cx="333664" cy="446729"/>
          </a:xfrm>
          <a:prstGeom prst="lef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9A8B0E-5393-F94B-B02E-2FD927A09C74}"/>
              </a:ext>
            </a:extLst>
          </p:cNvPr>
          <p:cNvSpPr txBox="1"/>
          <p:nvPr/>
        </p:nvSpPr>
        <p:spPr>
          <a:xfrm>
            <a:off x="4210249" y="4579554"/>
            <a:ext cx="14571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n-1 recursive cases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A9C1161-C58A-3C43-9963-F2CAB173EC81}"/>
              </a:ext>
            </a:extLst>
          </p:cNvPr>
          <p:cNvSpPr txBox="1"/>
          <p:nvPr/>
        </p:nvSpPr>
        <p:spPr>
          <a:xfrm>
            <a:off x="5880641" y="4602453"/>
            <a:ext cx="9584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1 base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641FD81-73E1-184C-8548-8C01E9367989}"/>
                  </a:ext>
                </a:extLst>
              </p:cNvPr>
              <p:cNvSpPr txBox="1"/>
              <p:nvPr/>
            </p:nvSpPr>
            <p:spPr>
              <a:xfrm>
                <a:off x="423567" y="4987173"/>
                <a:ext cx="2110415" cy="7784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=4+</m:t>
                      </m:r>
                      <m:nary>
                        <m:naryPr>
                          <m:chr m:val="∑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−1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641FD81-73E1-184C-8548-8C01E93679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67" y="4987173"/>
                <a:ext cx="2110415" cy="778418"/>
              </a:xfrm>
              <a:prstGeom prst="rect">
                <a:avLst/>
              </a:prstGeom>
              <a:blipFill>
                <a:blip r:embed="rId15"/>
                <a:stretch>
                  <a:fillRect t="-111290" r="-5952" b="-17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6D69D879-E1B6-C74A-AF31-FFDE040431F0}"/>
              </a:ext>
            </a:extLst>
          </p:cNvPr>
          <p:cNvGrpSpPr/>
          <p:nvPr/>
        </p:nvGrpSpPr>
        <p:grpSpPr>
          <a:xfrm>
            <a:off x="2991173" y="4997364"/>
            <a:ext cx="1828847" cy="787874"/>
            <a:chOff x="4139141" y="1473501"/>
            <a:chExt cx="1828847" cy="787874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AFDAD12-8B40-6544-845B-CF267B30C9B4}"/>
                </a:ext>
              </a:extLst>
            </p:cNvPr>
            <p:cNvSpPr txBox="1"/>
            <p:nvPr/>
          </p:nvSpPr>
          <p:spPr>
            <a:xfrm>
              <a:off x="4139141" y="1473564"/>
              <a:ext cx="18288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4C3282"/>
                  </a:solidFill>
                  <a:latin typeface="Segoe UI" panose="020B0502040204020203" pitchFamily="34" charset="0"/>
                  <a:ea typeface="Cambria Math" panose="02040503050406030204" pitchFamily="18" charset="0"/>
                  <a:cs typeface="Segoe UI" panose="020B0502040204020203" pitchFamily="34" charset="0"/>
                </a:rPr>
                <a:t>Summation of a constant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FCD9023D-7CB2-8642-89F7-3228A20B60A7}"/>
                    </a:ext>
                  </a:extLst>
                </p:cNvPr>
                <p:cNvSpPr txBox="1"/>
                <p:nvPr/>
              </p:nvSpPr>
              <p:spPr>
                <a:xfrm>
                  <a:off x="4705284" y="1696368"/>
                  <a:ext cx="728148" cy="5189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𝑐𝑛</m:t>
                            </m:r>
                          </m:e>
                        </m:nary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FCD9023D-7CB2-8642-89F7-3228A20B60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5284" y="1696368"/>
                  <a:ext cx="728148" cy="518988"/>
                </a:xfrm>
                <a:prstGeom prst="rect">
                  <a:avLst/>
                </a:prstGeom>
                <a:blipFill>
                  <a:blip r:embed="rId16"/>
                  <a:stretch>
                    <a:fillRect l="-74138" t="-114286" b="-17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B766937C-1546-BB47-AEBF-D5EE246F0F84}"/>
                </a:ext>
              </a:extLst>
            </p:cNvPr>
            <p:cNvSpPr/>
            <p:nvPr/>
          </p:nvSpPr>
          <p:spPr>
            <a:xfrm>
              <a:off x="4167474" y="1473501"/>
              <a:ext cx="1691657" cy="787874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Right Arrow 59">
            <a:extLst>
              <a:ext uri="{FF2B5EF4-FFF2-40B4-BE49-F238E27FC236}">
                <a16:creationId xmlns:a16="http://schemas.microsoft.com/office/drawing/2014/main" id="{79729C51-65D2-8445-823B-617C92E9A216}"/>
              </a:ext>
            </a:extLst>
          </p:cNvPr>
          <p:cNvSpPr/>
          <p:nvPr/>
        </p:nvSpPr>
        <p:spPr>
          <a:xfrm>
            <a:off x="2480636" y="5272368"/>
            <a:ext cx="358928" cy="236111"/>
          </a:xfrm>
          <a:prstGeom prst="rightArrow">
            <a:avLst/>
          </a:prstGeom>
          <a:solidFill>
            <a:srgbClr val="4C3282"/>
          </a:solidFill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F69DFBE-0488-944F-AD4B-C5CBF517D90C}"/>
                  </a:ext>
                </a:extLst>
              </p:cNvPr>
              <p:cNvSpPr txBox="1"/>
              <p:nvPr/>
            </p:nvSpPr>
            <p:spPr>
              <a:xfrm>
                <a:off x="5232095" y="5240405"/>
                <a:ext cx="2110415" cy="276999"/>
              </a:xfrm>
              <a:prstGeom prst="rect">
                <a:avLst/>
              </a:prstGeom>
              <a:noFill/>
              <a:ln w="28575">
                <a:solidFill>
                  <a:srgbClr val="4C3282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=4+2(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F69DFBE-0488-944F-AD4B-C5CBF517D9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095" y="5240405"/>
                <a:ext cx="2110415" cy="276999"/>
              </a:xfrm>
              <a:prstGeom prst="rect">
                <a:avLst/>
              </a:prstGeom>
              <a:blipFill>
                <a:blip r:embed="rId17"/>
                <a:stretch>
                  <a:fillRect l="-592" r="-2367" b="-29167"/>
                </a:stretch>
              </a:blipFill>
              <a:ln w="28575">
                <a:solidFill>
                  <a:srgbClr val="4C328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ight Arrow 61">
            <a:extLst>
              <a:ext uri="{FF2B5EF4-FFF2-40B4-BE49-F238E27FC236}">
                <a16:creationId xmlns:a16="http://schemas.microsoft.com/office/drawing/2014/main" id="{A102A3E5-9231-1442-B475-DBA76C07270F}"/>
              </a:ext>
            </a:extLst>
          </p:cNvPr>
          <p:cNvSpPr/>
          <p:nvPr/>
        </p:nvSpPr>
        <p:spPr>
          <a:xfrm>
            <a:off x="4792165" y="5272368"/>
            <a:ext cx="358928" cy="236111"/>
          </a:xfrm>
          <a:prstGeom prst="rightArrow">
            <a:avLst/>
          </a:prstGeom>
          <a:solidFill>
            <a:srgbClr val="4C3282"/>
          </a:solidFill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DDEC93-5652-6149-9307-761B15FDF25A}"/>
              </a:ext>
            </a:extLst>
          </p:cNvPr>
          <p:cNvSpPr txBox="1"/>
          <p:nvPr/>
        </p:nvSpPr>
        <p:spPr>
          <a:xfrm>
            <a:off x="761197" y="980957"/>
            <a:ext cx="5822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Walk through function definition until you see a pattern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9F2FE41-D679-7648-A0F4-6C619E77FBB2}"/>
                  </a:ext>
                </a:extLst>
              </p:cNvPr>
              <p:cNvSpPr txBox="1"/>
              <p:nvPr/>
            </p:nvSpPr>
            <p:spPr>
              <a:xfrm>
                <a:off x="1531542" y="1718072"/>
                <a:ext cx="1344342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9F2FE41-D679-7648-A0F4-6C619E77FB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542" y="1718072"/>
                <a:ext cx="1344342" cy="276999"/>
              </a:xfrm>
              <a:prstGeom prst="rect">
                <a:avLst/>
              </a:prstGeom>
              <a:blipFill>
                <a:blip r:embed="rId18"/>
                <a:stretch>
                  <a:fillRect l="-2830" r="-5660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0B7C5929-A778-E143-B543-E0002EE4FB00}"/>
                  </a:ext>
                </a:extLst>
              </p:cNvPr>
              <p:cNvSpPr txBox="1"/>
              <p:nvPr/>
            </p:nvSpPr>
            <p:spPr>
              <a:xfrm>
                <a:off x="627541" y="2314816"/>
                <a:ext cx="7729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0B7C5929-A778-E143-B543-E0002EE4FB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541" y="2314816"/>
                <a:ext cx="772904" cy="276999"/>
              </a:xfrm>
              <a:prstGeom prst="rect">
                <a:avLst/>
              </a:prstGeom>
              <a:blipFill>
                <a:blip r:embed="rId19"/>
                <a:stretch>
                  <a:fillRect l="-3226" r="-1613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496B01DB-E595-3746-BA6C-B5B97D888F3A}"/>
              </a:ext>
            </a:extLst>
          </p:cNvPr>
          <p:cNvSpPr/>
          <p:nvPr/>
        </p:nvSpPr>
        <p:spPr>
          <a:xfrm>
            <a:off x="1900922" y="2193433"/>
            <a:ext cx="974962" cy="450903"/>
          </a:xfrm>
          <a:prstGeom prst="rect">
            <a:avLst/>
          </a:prstGeom>
          <a:noFill/>
          <a:ln w="19050"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831851E-601E-E347-AA10-B7F184989071}"/>
              </a:ext>
            </a:extLst>
          </p:cNvPr>
          <p:cNvSpPr/>
          <p:nvPr/>
        </p:nvSpPr>
        <p:spPr>
          <a:xfrm>
            <a:off x="2203713" y="2280384"/>
            <a:ext cx="571500" cy="276999"/>
          </a:xfrm>
          <a:prstGeom prst="rect">
            <a:avLst/>
          </a:prstGeom>
          <a:noFill/>
          <a:ln w="19050"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A83637-78DF-AD47-A87A-8D4DA7AA2A37}"/>
              </a:ext>
            </a:extLst>
          </p:cNvPr>
          <p:cNvSpPr txBox="1"/>
          <p:nvPr/>
        </p:nvSpPr>
        <p:spPr>
          <a:xfrm>
            <a:off x="9129383" y="2216687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= 1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520EB12-0B05-EA48-B3EA-B6DEDA382AE6}"/>
              </a:ext>
            </a:extLst>
          </p:cNvPr>
          <p:cNvSpPr txBox="1"/>
          <p:nvPr/>
        </p:nvSpPr>
        <p:spPr>
          <a:xfrm>
            <a:off x="9719063" y="2770716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= 2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1BE6D3A-12DD-6842-8877-CA17573337AC}"/>
              </a:ext>
            </a:extLst>
          </p:cNvPr>
          <p:cNvSpPr txBox="1"/>
          <p:nvPr/>
        </p:nvSpPr>
        <p:spPr>
          <a:xfrm>
            <a:off x="10453461" y="3358472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= 3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84F2C4E-3BD4-924B-8AA4-5A1E83429FE9}"/>
              </a:ext>
            </a:extLst>
          </p:cNvPr>
          <p:cNvSpPr txBox="1"/>
          <p:nvPr/>
        </p:nvSpPr>
        <p:spPr>
          <a:xfrm>
            <a:off x="6697782" y="3948845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= ?  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56E70CA-F749-6F43-90E4-9760323C3144}"/>
              </a:ext>
            </a:extLst>
          </p:cNvPr>
          <p:cNvSpPr txBox="1"/>
          <p:nvPr/>
        </p:nvSpPr>
        <p:spPr>
          <a:xfrm>
            <a:off x="6679521" y="3958373"/>
            <a:ext cx="287290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T(n-</a:t>
            </a:r>
            <a:r>
              <a:rPr lang="en-US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) = T(1) when </a:t>
            </a:r>
            <a:r>
              <a:rPr lang="en-US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= n-1   </a:t>
            </a:r>
          </a:p>
        </p:txBody>
      </p:sp>
      <p:sp>
        <p:nvSpPr>
          <p:cNvPr id="74" name="Footer Placeholder 3">
            <a:extLst>
              <a:ext uri="{FF2B5EF4-FFF2-40B4-BE49-F238E27FC236}">
                <a16:creationId xmlns:a16="http://schemas.microsoft.com/office/drawing/2014/main" id="{0FC6B697-A1EA-884A-AFFA-913B4008E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 dirty="0"/>
              <a:t>CSE 373 19 Wi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87313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0044 L 0.00182 0.0838 " pathEditMode="relative" ptsTypes="AA">
                                      <p:cBhvr>
                                        <p:cTn id="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 animBg="1"/>
      <p:bldP spid="26" grpId="0" animBg="1"/>
      <p:bldP spid="27" grpId="0" animBg="1"/>
      <p:bldP spid="29" grpId="0"/>
      <p:bldP spid="30" grpId="0" animBg="1"/>
      <p:bldP spid="31" grpId="0" animBg="1"/>
      <p:bldP spid="32" grpId="0"/>
      <p:bldP spid="35" grpId="0" animBg="1"/>
      <p:bldP spid="37" grpId="0"/>
      <p:bldP spid="23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/>
      <p:bldP spid="48" grpId="0" animBg="1"/>
      <p:bldP spid="49" grpId="0" animBg="1"/>
      <p:bldP spid="50" grpId="0" animBg="1"/>
      <p:bldP spid="51" grpId="0"/>
      <p:bldP spid="3" grpId="0" animBg="1"/>
      <p:bldP spid="52" grpId="0"/>
      <p:bldP spid="53" grpId="0" animBg="1"/>
      <p:bldP spid="6" grpId="0"/>
      <p:bldP spid="54" grpId="0"/>
      <p:bldP spid="55" grpId="0"/>
      <p:bldP spid="60" grpId="0" animBg="1"/>
      <p:bldP spid="61" grpId="0" animBg="1"/>
      <p:bldP spid="62" grpId="0" animBg="1"/>
      <p:bldP spid="67" grpId="0" animBg="1"/>
      <p:bldP spid="22" grpId="0" animBg="1"/>
      <p:bldP spid="24" grpId="0" animBg="1"/>
      <p:bldP spid="9" grpId="0"/>
      <p:bldP spid="69" grpId="0"/>
      <p:bldP spid="70" grpId="0"/>
      <p:bldP spid="71" grpId="0"/>
      <p:bldP spid="73" grpId="0" animBg="1"/>
      <p:bldP spid="7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77DED-DDB0-4250-839B-7BDAC257C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370" y="210700"/>
            <a:ext cx="11187259" cy="1014667"/>
          </a:xfrm>
        </p:spPr>
        <p:txBody>
          <a:bodyPr/>
          <a:lstStyle/>
          <a:p>
            <a:r>
              <a:rPr lang="en-US" dirty="0"/>
              <a:t>Unrolling </a:t>
            </a:r>
            <a:r>
              <a:rPr lang="en-US" dirty="0">
                <a:solidFill>
                  <a:schemeClr val="tx1"/>
                </a:solidFill>
              </a:rPr>
              <a:t>Method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A9C610-05CF-4C36-B7CE-C6B3B6825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18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F8F9211-3206-482D-ACF6-D37ED5596090}"/>
              </a:ext>
            </a:extLst>
          </p:cNvPr>
          <p:cNvGrpSpPr/>
          <p:nvPr/>
        </p:nvGrpSpPr>
        <p:grpSpPr>
          <a:xfrm>
            <a:off x="385813" y="1377261"/>
            <a:ext cx="4190806" cy="972656"/>
            <a:chOff x="1577761" y="4199022"/>
            <a:chExt cx="4190806" cy="9726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50161F9A-F3F7-412F-BAF2-C1527413A591}"/>
                    </a:ext>
                  </a:extLst>
                </p:cNvPr>
                <p:cNvSpPr txBox="1"/>
                <p:nvPr/>
              </p:nvSpPr>
              <p:spPr>
                <a:xfrm>
                  <a:off x="1577761" y="4500684"/>
                  <a:ext cx="100726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50161F9A-F3F7-412F-BAF2-C1527413A5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7761" y="4500684"/>
                  <a:ext cx="1007263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C867B485-D956-401A-B23A-5888B5DF6CA4}"/>
                    </a:ext>
                  </a:extLst>
                </p:cNvPr>
                <p:cNvSpPr txBox="1"/>
                <p:nvPr/>
              </p:nvSpPr>
              <p:spPr>
                <a:xfrm>
                  <a:off x="3017814" y="4285730"/>
                  <a:ext cx="164493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𝑤h𝑒𝑛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C867B485-D956-401A-B23A-5888B5DF6C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7814" y="4285730"/>
                  <a:ext cx="1644937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0797FF5A-8052-4A6D-B296-9F4E49B6DB54}"/>
                    </a:ext>
                  </a:extLst>
                </p:cNvPr>
                <p:cNvSpPr txBox="1"/>
                <p:nvPr/>
              </p:nvSpPr>
              <p:spPr>
                <a:xfrm>
                  <a:off x="3017814" y="4762457"/>
                  <a:ext cx="275075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𝑜𝑡h𝑒𝑟𝑤𝑖𝑠𝑒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0797FF5A-8052-4A6D-B296-9F4E49B6DB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7814" y="4762457"/>
                  <a:ext cx="2750753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Left Brace 9">
              <a:extLst>
                <a:ext uri="{FF2B5EF4-FFF2-40B4-BE49-F238E27FC236}">
                  <a16:creationId xmlns:a16="http://schemas.microsoft.com/office/drawing/2014/main" id="{58392090-AFFA-4372-9AC7-449E14531C46}"/>
                </a:ext>
              </a:extLst>
            </p:cNvPr>
            <p:cNvSpPr/>
            <p:nvPr/>
          </p:nvSpPr>
          <p:spPr>
            <a:xfrm>
              <a:off x="2585024" y="4199022"/>
              <a:ext cx="609600" cy="972656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AED2107-A5D6-4F5F-92A9-AD840B9F5014}"/>
                  </a:ext>
                </a:extLst>
              </p:cNvPr>
              <p:cNvSpPr txBox="1"/>
              <p:nvPr/>
            </p:nvSpPr>
            <p:spPr>
              <a:xfrm>
                <a:off x="898837" y="2585642"/>
                <a:ext cx="18937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AED2107-A5D6-4F5F-92A9-AD840B9F50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837" y="2585642"/>
                <a:ext cx="189372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2F62084-E57E-45BB-81E6-DE34020295A1}"/>
                  </a:ext>
                </a:extLst>
              </p:cNvPr>
              <p:cNvSpPr txBox="1"/>
              <p:nvPr/>
            </p:nvSpPr>
            <p:spPr>
              <a:xfrm>
                <a:off x="898837" y="3131577"/>
                <a:ext cx="26688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−2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2F62084-E57E-45BB-81E6-DE3402029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837" y="3131577"/>
                <a:ext cx="2668808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4FACF6D-AEB4-40CB-A4A8-1E24A10A2322}"/>
                  </a:ext>
                </a:extLst>
              </p:cNvPr>
              <p:cNvSpPr txBox="1"/>
              <p:nvPr/>
            </p:nvSpPr>
            <p:spPr>
              <a:xfrm>
                <a:off x="898837" y="3704230"/>
                <a:ext cx="3128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+2+1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4FACF6D-AEB4-40CB-A4A8-1E24A10A23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837" y="3704230"/>
                <a:ext cx="312880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BDD0370-5340-4B52-81E0-270A2096FC2C}"/>
                  </a:ext>
                </a:extLst>
              </p:cNvPr>
              <p:cNvSpPr txBox="1"/>
              <p:nvPr/>
            </p:nvSpPr>
            <p:spPr>
              <a:xfrm>
                <a:off x="867643" y="4195132"/>
                <a:ext cx="38498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BDD0370-5340-4B52-81E0-270A2096FC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643" y="4195132"/>
                <a:ext cx="384983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A6E0F40-EBB3-454F-9E5A-CF7DC8B0B718}"/>
                  </a:ext>
                </a:extLst>
              </p:cNvPr>
              <p:cNvSpPr txBox="1"/>
              <p:nvPr/>
            </p:nvSpPr>
            <p:spPr>
              <a:xfrm>
                <a:off x="1035349" y="4988095"/>
                <a:ext cx="4583178" cy="3782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+…+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A6E0F40-EBB3-454F-9E5A-CF7DC8B0B7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349" y="4988095"/>
                <a:ext cx="4583178" cy="37824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38930B7F-6433-FA4A-A8B6-7B97DFB7D336}"/>
              </a:ext>
            </a:extLst>
          </p:cNvPr>
          <p:cNvGrpSpPr/>
          <p:nvPr/>
        </p:nvGrpSpPr>
        <p:grpSpPr>
          <a:xfrm>
            <a:off x="310958" y="5478736"/>
            <a:ext cx="2409531" cy="1254337"/>
            <a:chOff x="4076952" y="1473564"/>
            <a:chExt cx="2409531" cy="125433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1627406-56B7-654C-91FB-DD99F81FA08F}"/>
                </a:ext>
              </a:extLst>
            </p:cNvPr>
            <p:cNvSpPr txBox="1"/>
            <p:nvPr/>
          </p:nvSpPr>
          <p:spPr>
            <a:xfrm>
              <a:off x="4076952" y="1499275"/>
              <a:ext cx="24095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4C3282"/>
                  </a:solidFill>
                  <a:latin typeface="Segoe UI" panose="020B0502040204020203" pitchFamily="34" charset="0"/>
                  <a:ea typeface="Cambria Math" panose="02040503050406030204" pitchFamily="18" charset="0"/>
                  <a:cs typeface="Segoe UI" panose="020B0502040204020203" pitchFamily="34" charset="0"/>
                </a:rPr>
                <a:t>Finite Geometric Series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26059218-D77C-7A45-83C3-A9B83012DC1F}"/>
                    </a:ext>
                  </a:extLst>
                </p:cNvPr>
                <p:cNvSpPr txBox="1"/>
                <p:nvPr/>
              </p:nvSpPr>
              <p:spPr>
                <a:xfrm>
                  <a:off x="4477907" y="1835653"/>
                  <a:ext cx="1607620" cy="77841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den>
                            </m:f>
                          </m:e>
                        </m:nary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26059218-D77C-7A45-83C3-A9B83012DC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7907" y="1835653"/>
                  <a:ext cx="1607620" cy="778418"/>
                </a:xfrm>
                <a:prstGeom prst="rect">
                  <a:avLst/>
                </a:prstGeom>
                <a:blipFill>
                  <a:blip r:embed="rId10"/>
                  <a:stretch>
                    <a:fillRect l="-50394" t="-109524" r="-2362" b="-1698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E82ADB3-A3A0-F54E-9C42-19D8CBB8C053}"/>
                </a:ext>
              </a:extLst>
            </p:cNvPr>
            <p:cNvSpPr/>
            <p:nvPr/>
          </p:nvSpPr>
          <p:spPr>
            <a:xfrm>
              <a:off x="4076952" y="1473564"/>
              <a:ext cx="2409531" cy="125433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58FDE70-7F6C-E442-9151-BEEA0661AA18}"/>
                  </a:ext>
                </a:extLst>
              </p:cNvPr>
              <p:cNvSpPr txBox="1"/>
              <p:nvPr/>
            </p:nvSpPr>
            <p:spPr>
              <a:xfrm>
                <a:off x="2792561" y="5873779"/>
                <a:ext cx="4371389" cy="6237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2 −1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58FDE70-7F6C-E442-9151-BEEA0661A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561" y="5873779"/>
                <a:ext cx="4371389" cy="623761"/>
              </a:xfrm>
              <a:prstGeom prst="rect">
                <a:avLst/>
              </a:prstGeom>
              <a:blipFill>
                <a:blip r:embed="rId11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D85E6F3A-D265-5341-97B2-D9AF6095733C}"/>
              </a:ext>
            </a:extLst>
          </p:cNvPr>
          <p:cNvSpPr txBox="1"/>
          <p:nvPr/>
        </p:nvSpPr>
        <p:spPr>
          <a:xfrm>
            <a:off x="761197" y="980957"/>
            <a:ext cx="5822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Walk through function definition until you see a pattern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3E642D0-D616-3F4D-8E81-42802AE96FBE}"/>
                  </a:ext>
                </a:extLst>
              </p:cNvPr>
              <p:cNvSpPr txBox="1"/>
              <p:nvPr/>
            </p:nvSpPr>
            <p:spPr>
              <a:xfrm>
                <a:off x="7591389" y="4737882"/>
                <a:ext cx="4301242" cy="901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3E642D0-D616-3F4D-8E81-42802AE96F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1389" y="4737882"/>
                <a:ext cx="4301242" cy="901850"/>
              </a:xfrm>
              <a:prstGeom prst="rect">
                <a:avLst/>
              </a:prstGeom>
              <a:blipFill>
                <a:blip r:embed="rId12"/>
                <a:stretch>
                  <a:fillRect t="-90278" r="-3540" b="-140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E5B0570F-764F-5949-808D-7045742F8D5F}"/>
              </a:ext>
            </a:extLst>
          </p:cNvPr>
          <p:cNvSpPr/>
          <p:nvPr/>
        </p:nvSpPr>
        <p:spPr>
          <a:xfrm>
            <a:off x="6095999" y="5993773"/>
            <a:ext cx="1067793" cy="472521"/>
          </a:xfrm>
          <a:prstGeom prst="rect">
            <a:avLst/>
          </a:prstGeom>
          <a:noFill/>
          <a:ln w="28575"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BFE377B-4232-E541-B721-2541026017CB}"/>
              </a:ext>
            </a:extLst>
          </p:cNvPr>
          <p:cNvSpPr txBox="1"/>
          <p:nvPr/>
        </p:nvSpPr>
        <p:spPr>
          <a:xfrm>
            <a:off x="10769382" y="62653"/>
            <a:ext cx="1334211" cy="430887"/>
          </a:xfrm>
          <a:prstGeom prst="rect">
            <a:avLst/>
          </a:prstGeom>
          <a:solidFill>
            <a:srgbClr val="4C3282"/>
          </a:solidFill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Segoe UI Semilight" panose="020B0402040204020203" pitchFamily="34" charset="0"/>
              </a:rPr>
              <a:t>5 Minutes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0AE11EF-8309-D04F-8D04-9DD6CD6A45E9}"/>
                  </a:ext>
                </a:extLst>
              </p:cNvPr>
              <p:cNvSpPr/>
              <p:nvPr/>
            </p:nvSpPr>
            <p:spPr>
              <a:xfrm>
                <a:off x="3374110" y="3115281"/>
                <a:ext cx="24050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+2+1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0AE11EF-8309-D04F-8D04-9DD6CD6A45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4110" y="3115281"/>
                <a:ext cx="2405017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300A685-48C9-6B42-A5AC-1F9B97E27A91}"/>
                  </a:ext>
                </a:extLst>
              </p:cNvPr>
              <p:cNvSpPr/>
              <p:nvPr/>
            </p:nvSpPr>
            <p:spPr>
              <a:xfrm>
                <a:off x="3856571" y="3704230"/>
                <a:ext cx="31260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300A685-48C9-6B42-A5AC-1F9B97E27A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6571" y="3704230"/>
                <a:ext cx="3126048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3A4CD5A0-EFE6-7640-9FCD-3CAD8CDC91A5}"/>
              </a:ext>
            </a:extLst>
          </p:cNvPr>
          <p:cNvSpPr txBox="1"/>
          <p:nvPr/>
        </p:nvSpPr>
        <p:spPr>
          <a:xfrm>
            <a:off x="385813" y="3115281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solidFill>
                  <a:schemeClr val="bg1">
                    <a:lumMod val="50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= 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2FFA397-18B3-AC42-ACBE-277CE9E6B7C2}"/>
              </a:ext>
            </a:extLst>
          </p:cNvPr>
          <p:cNvSpPr txBox="1"/>
          <p:nvPr/>
        </p:nvSpPr>
        <p:spPr>
          <a:xfrm>
            <a:off x="344138" y="3657745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solidFill>
                  <a:schemeClr val="bg1">
                    <a:lumMod val="50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= 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1777252-01B1-0B4A-98EE-D079B10495FE}"/>
              </a:ext>
            </a:extLst>
          </p:cNvPr>
          <p:cNvSpPr txBox="1"/>
          <p:nvPr/>
        </p:nvSpPr>
        <p:spPr>
          <a:xfrm>
            <a:off x="344138" y="4197204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solidFill>
                  <a:schemeClr val="bg1">
                    <a:lumMod val="50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= 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C165011-7887-6F46-AFB4-EACFFE595E1E}"/>
              </a:ext>
            </a:extLst>
          </p:cNvPr>
          <p:cNvSpPr txBox="1"/>
          <p:nvPr/>
        </p:nvSpPr>
        <p:spPr>
          <a:xfrm>
            <a:off x="267193" y="4992552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solidFill>
                  <a:schemeClr val="bg1">
                    <a:lumMod val="50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= n-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</a:t>
            </a:r>
            <a:endParaRPr lang="en-US" i="1" dirty="0">
              <a:solidFill>
                <a:schemeClr val="bg1">
                  <a:lumMod val="50000"/>
                </a:schemeClr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7C1F307-3A3F-2E40-A46C-369B7CF3215A}"/>
              </a:ext>
            </a:extLst>
          </p:cNvPr>
          <p:cNvSpPr txBox="1"/>
          <p:nvPr/>
        </p:nvSpPr>
        <p:spPr>
          <a:xfrm>
            <a:off x="385812" y="2567215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solidFill>
                  <a:schemeClr val="bg1">
                    <a:lumMod val="50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=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C88895E-5093-2D4A-A8CE-AFB58D246B97}"/>
                  </a:ext>
                </a:extLst>
              </p:cNvPr>
              <p:cNvSpPr/>
              <p:nvPr/>
            </p:nvSpPr>
            <p:spPr>
              <a:xfrm>
                <a:off x="4527317" y="4195132"/>
                <a:ext cx="36373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C88895E-5093-2D4A-A8CE-AFB58D246B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317" y="4195132"/>
                <a:ext cx="3637342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5F911C9-DD99-D246-B58A-E2DB285DF3F1}"/>
                  </a:ext>
                </a:extLst>
              </p:cNvPr>
              <p:cNvSpPr/>
              <p:nvPr/>
            </p:nvSpPr>
            <p:spPr>
              <a:xfrm>
                <a:off x="5419595" y="4727559"/>
                <a:ext cx="2364814" cy="9121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5F911C9-DD99-D246-B58A-E2DB285DF3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9595" y="4727559"/>
                <a:ext cx="2364814" cy="912173"/>
              </a:xfrm>
              <a:prstGeom prst="rect">
                <a:avLst/>
              </a:prstGeom>
              <a:blipFill>
                <a:blip r:embed="rId16"/>
                <a:stretch>
                  <a:fillRect t="-91667" r="-6952" b="-140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Footer Placeholder 3">
            <a:extLst>
              <a:ext uri="{FF2B5EF4-FFF2-40B4-BE49-F238E27FC236}">
                <a16:creationId xmlns:a16="http://schemas.microsoft.com/office/drawing/2014/main" id="{679DCD37-216F-AE44-A784-D1C9C8892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 dirty="0"/>
              <a:t>CSE 373 19 Wi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80102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8" grpId="0"/>
      <p:bldP spid="19" grpId="0"/>
      <p:bldP spid="20" grpId="0"/>
      <p:bldP spid="29" grpId="0"/>
      <p:bldP spid="23" grpId="0"/>
      <p:bldP spid="13" grpId="0" animBg="1"/>
      <p:bldP spid="14" grpId="0"/>
      <p:bldP spid="15" grpId="0"/>
      <p:bldP spid="34" grpId="0"/>
      <p:bldP spid="35" grpId="0"/>
      <p:bldP spid="36" grpId="0"/>
      <p:bldP spid="37" grpId="0"/>
      <p:bldP spid="38" grpId="0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E2B58-3E07-7446-8E90-14CB7F370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Recurrences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02664-C490-C446-B476-6FC1D024B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go from code model to Big O?</a:t>
            </a:r>
          </a:p>
          <a:p>
            <a:pPr marL="457200" indent="-457200">
              <a:buClr>
                <a:srgbClr val="B6A479"/>
              </a:buClr>
              <a:buFont typeface="+mj-lt"/>
              <a:buAutoNum type="arabicPeriod"/>
            </a:pPr>
            <a:r>
              <a:rPr lang="en-US" dirty="0"/>
              <a:t>Explore the recursive pattern </a:t>
            </a:r>
          </a:p>
          <a:p>
            <a:pPr marL="457200" indent="-457200">
              <a:buClr>
                <a:srgbClr val="B6A479"/>
              </a:buClr>
              <a:buFont typeface="+mj-lt"/>
              <a:buAutoNum type="arabicPeriod"/>
            </a:pPr>
            <a:r>
              <a:rPr lang="en-US" dirty="0"/>
              <a:t>Write a new model in terms of “</a:t>
            </a:r>
            <a:r>
              <a:rPr lang="en-US" dirty="0" err="1"/>
              <a:t>i</a:t>
            </a:r>
            <a:r>
              <a:rPr lang="en-US" dirty="0"/>
              <a:t>”</a:t>
            </a:r>
          </a:p>
          <a:p>
            <a:pPr marL="457200" indent="-457200">
              <a:buClr>
                <a:srgbClr val="B6A479"/>
              </a:buClr>
              <a:buFont typeface="+mj-lt"/>
              <a:buAutoNum type="arabicPeriod"/>
            </a:pPr>
            <a:r>
              <a:rPr lang="en-US" dirty="0"/>
              <a:t>Use algebra simplify the T away</a:t>
            </a:r>
          </a:p>
          <a:p>
            <a:pPr marL="457200" indent="-457200">
              <a:buClr>
                <a:srgbClr val="B6A479"/>
              </a:buClr>
              <a:buFont typeface="+mj-lt"/>
              <a:buAutoNum type="arabicPeriod"/>
            </a:pPr>
            <a:r>
              <a:rPr lang="en-US" dirty="0"/>
              <a:t>Use algebra to find the “closed form”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A8DED6-10F1-B846-B5D6-6E7CF5876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034CB1-4508-C84E-B9C3-009C351F08A3}"/>
              </a:ext>
            </a:extLst>
          </p:cNvPr>
          <p:cNvSpPr/>
          <p:nvPr/>
        </p:nvSpPr>
        <p:spPr>
          <a:xfrm>
            <a:off x="5796631" y="1463857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3736" lvl="1">
              <a:buClr>
                <a:srgbClr val="B6A479"/>
              </a:buClr>
            </a:pPr>
            <a:r>
              <a:rPr lang="en-US" sz="2200" dirty="0">
                <a:latin typeface="Segoe UI Semilight" panose="020B0402040204020203" pitchFamily="34" charset="0"/>
              </a:rPr>
              <a:t>Using unrolling method</a:t>
            </a:r>
          </a:p>
          <a:p>
            <a:pPr marL="516636" lvl="1" indent="-342900">
              <a:buClr>
                <a:srgbClr val="B6A479"/>
              </a:buClr>
              <a:buFont typeface="+mj-lt"/>
              <a:buAutoNum type="arabicPeriod"/>
            </a:pPr>
            <a:r>
              <a:rPr lang="en-US" sz="2200" dirty="0">
                <a:latin typeface="Segoe UI Semilight" panose="020B0402040204020203" pitchFamily="34" charset="0"/>
              </a:rPr>
              <a:t>Plug definition into itself to write out first few levels of recursion</a:t>
            </a:r>
          </a:p>
          <a:p>
            <a:pPr marL="516636" lvl="1" indent="-342900">
              <a:buClr>
                <a:srgbClr val="B6A479"/>
              </a:buClr>
              <a:buFont typeface="+mj-lt"/>
              <a:buAutoNum type="arabicPeriod"/>
            </a:pPr>
            <a:r>
              <a:rPr lang="en-US" sz="2200" dirty="0">
                <a:latin typeface="Segoe UI Semilight" panose="020B0402040204020203" pitchFamily="34" charset="0"/>
              </a:rPr>
              <a:t>Simplify away parenthesis but leave separate terms to help identify pattern in terms of </a:t>
            </a:r>
            <a:r>
              <a:rPr lang="en-US" sz="2200" dirty="0" err="1">
                <a:latin typeface="Segoe UI Semilight" panose="020B0402040204020203" pitchFamily="34" charset="0"/>
              </a:rPr>
              <a:t>i</a:t>
            </a:r>
            <a:endParaRPr lang="en-US" sz="2200" dirty="0">
              <a:latin typeface="Segoe UI Semilight" panose="020B0402040204020203" pitchFamily="34" charset="0"/>
            </a:endParaRPr>
          </a:p>
          <a:p>
            <a:pPr marL="516636" lvl="1" indent="-342900">
              <a:buClr>
                <a:srgbClr val="B6A479"/>
              </a:buClr>
              <a:buFont typeface="+mj-lt"/>
              <a:buAutoNum type="arabicPeriod"/>
            </a:pPr>
            <a:r>
              <a:rPr lang="en-US" sz="2200" dirty="0">
                <a:latin typeface="Segoe UI Semilight" panose="020B0402040204020203" pitchFamily="34" charset="0"/>
              </a:rPr>
              <a:t>Plug in a value of </a:t>
            </a:r>
            <a:r>
              <a:rPr lang="en-US" sz="2200" dirty="0" err="1">
                <a:latin typeface="Segoe UI Semilight" panose="020B0402040204020203" pitchFamily="34" charset="0"/>
              </a:rPr>
              <a:t>i</a:t>
            </a:r>
            <a:r>
              <a:rPr lang="en-US" sz="2200" dirty="0">
                <a:latin typeface="Segoe UI Semilight" panose="020B0402040204020203" pitchFamily="34" charset="0"/>
              </a:rPr>
              <a:t> to solve for base case, write summation representing recursive work</a:t>
            </a:r>
          </a:p>
          <a:p>
            <a:pPr marL="516636" lvl="1" indent="-342900">
              <a:buClr>
                <a:srgbClr val="B6A479"/>
              </a:buClr>
              <a:buFont typeface="+mj-lt"/>
              <a:buAutoNum type="arabicPeriod"/>
            </a:pPr>
            <a:r>
              <a:rPr lang="en-US" sz="2200" dirty="0">
                <a:latin typeface="Segoe UI Semilight" panose="020B0402040204020203" pitchFamily="34" charset="0"/>
              </a:rPr>
              <a:t>Using summation identities as appropriate reduced to “closed form”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3D5121EF-341F-2442-861B-89333D848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 dirty="0"/>
              <a:t>CSE 373 19 Wi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347754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92704-0DF8-420D-B1F0-EBB975753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 Experiment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D5BEE-BE67-4AD1-ABAF-0EFB07D4B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041520" cy="4845504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Discuss with your neighbors: </a:t>
            </a:r>
            <a:r>
              <a:rPr lang="en-US" dirty="0"/>
              <a:t>Imagine you are writing an implementation of the List interface that stores integers in an Array. What are some ways you can assess your program’s correctness in the following cases:</a:t>
            </a:r>
          </a:p>
          <a:p>
            <a:r>
              <a:rPr lang="en-US" u="sng" dirty="0">
                <a:solidFill>
                  <a:srgbClr val="4C3282"/>
                </a:solidFill>
              </a:rPr>
              <a:t>Expected Behavior</a:t>
            </a:r>
          </a:p>
          <a:p>
            <a:pPr lvl="1"/>
            <a:r>
              <a:rPr lang="en-US" dirty="0"/>
              <a:t>Create a new list</a:t>
            </a:r>
          </a:p>
          <a:p>
            <a:pPr lvl="1"/>
            <a:r>
              <a:rPr lang="en-US" dirty="0"/>
              <a:t>Add some amount of items to it</a:t>
            </a:r>
          </a:p>
          <a:p>
            <a:pPr lvl="1"/>
            <a:r>
              <a:rPr lang="en-US" dirty="0"/>
              <a:t>Remove a couple of them</a:t>
            </a:r>
          </a:p>
          <a:p>
            <a:r>
              <a:rPr lang="en-US" u="sng" dirty="0">
                <a:solidFill>
                  <a:srgbClr val="4C3282"/>
                </a:solidFill>
              </a:rPr>
              <a:t>Forbidden Input</a:t>
            </a:r>
          </a:p>
          <a:p>
            <a:pPr lvl="1"/>
            <a:r>
              <a:rPr lang="en-US" dirty="0"/>
              <a:t>Add a negative number</a:t>
            </a:r>
          </a:p>
          <a:p>
            <a:pPr lvl="1"/>
            <a:r>
              <a:rPr lang="en-US" dirty="0"/>
              <a:t>Add duplicates</a:t>
            </a:r>
          </a:p>
          <a:p>
            <a:pPr lvl="1"/>
            <a:r>
              <a:rPr lang="en-US" dirty="0"/>
              <a:t>Add extra large numbers</a:t>
            </a:r>
          </a:p>
          <a:p>
            <a:r>
              <a:rPr lang="en-US" u="sng" dirty="0">
                <a:solidFill>
                  <a:srgbClr val="4C3282"/>
                </a:solidFill>
              </a:rPr>
              <a:t>Empty/Null</a:t>
            </a:r>
          </a:p>
          <a:p>
            <a:pPr lvl="1"/>
            <a:r>
              <a:rPr lang="en-US" dirty="0"/>
              <a:t>Call remove on an empty list</a:t>
            </a:r>
          </a:p>
          <a:p>
            <a:pPr lvl="1"/>
            <a:r>
              <a:rPr lang="en-US" dirty="0"/>
              <a:t>Add to a null list</a:t>
            </a:r>
          </a:p>
          <a:p>
            <a:pPr lvl="1"/>
            <a:r>
              <a:rPr lang="en-US" dirty="0"/>
              <a:t>Call size on an null list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0CD836-6CFA-4535-86DA-A6D9F7895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SP 19 -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734896-0604-4FD6-B43C-3DB7F6EF0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9816459-5CC2-4F23-9A7F-E4B3838E4459}"/>
              </a:ext>
            </a:extLst>
          </p:cNvPr>
          <p:cNvSpPr txBox="1">
            <a:spLocks/>
          </p:cNvSpPr>
          <p:nvPr/>
        </p:nvSpPr>
        <p:spPr>
          <a:xfrm>
            <a:off x="4723292" y="2308984"/>
            <a:ext cx="4900076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000" u="sng" dirty="0">
                <a:solidFill>
                  <a:srgbClr val="4C3282"/>
                </a:solidFill>
              </a:rPr>
              <a:t>Boundary/Edge Cases</a:t>
            </a:r>
          </a:p>
          <a:p>
            <a:pPr lvl="1"/>
            <a:r>
              <a:rPr lang="en-US" dirty="0"/>
              <a:t>Add 1 item to an empty list</a:t>
            </a:r>
          </a:p>
          <a:p>
            <a:pPr lvl="1"/>
            <a:r>
              <a:rPr lang="en-US" dirty="0"/>
              <a:t>Set an item at the front of the list</a:t>
            </a:r>
          </a:p>
          <a:p>
            <a:pPr lvl="1"/>
            <a:r>
              <a:rPr lang="en-US" dirty="0"/>
              <a:t>Set an item at the back of the list</a:t>
            </a:r>
          </a:p>
          <a:p>
            <a:pPr>
              <a:lnSpc>
                <a:spcPct val="80000"/>
              </a:lnSpc>
            </a:pPr>
            <a:r>
              <a:rPr lang="en-US" sz="2000" u="sng" dirty="0">
                <a:solidFill>
                  <a:srgbClr val="4C3282"/>
                </a:solidFill>
              </a:rPr>
              <a:t>Scale</a:t>
            </a:r>
          </a:p>
          <a:p>
            <a:pPr lvl="1"/>
            <a:r>
              <a:rPr lang="en-US" dirty="0"/>
              <a:t>Add 1000 items to the list</a:t>
            </a:r>
          </a:p>
          <a:p>
            <a:pPr lvl="1"/>
            <a:r>
              <a:rPr lang="en-US" dirty="0"/>
              <a:t>Remove 100 items in a row</a:t>
            </a:r>
          </a:p>
          <a:p>
            <a:pPr lvl="1"/>
            <a:r>
              <a:rPr lang="en-US" dirty="0"/>
              <a:t>Set the value of the same item 50 times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B695E5-2F45-374C-8D41-05B6FB503F22}"/>
              </a:ext>
            </a:extLst>
          </p:cNvPr>
          <p:cNvSpPr txBox="1"/>
          <p:nvPr/>
        </p:nvSpPr>
        <p:spPr>
          <a:xfrm>
            <a:off x="10769382" y="62653"/>
            <a:ext cx="1334211" cy="430887"/>
          </a:xfrm>
          <a:prstGeom prst="rect">
            <a:avLst/>
          </a:prstGeom>
          <a:solidFill>
            <a:srgbClr val="4C3282"/>
          </a:solidFill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Segoe UI Semilight" panose="020B0402040204020203" pitchFamily="34" charset="0"/>
              </a:rPr>
              <a:t>5 Minutes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9CFF25-AE28-8345-9B12-3AFF1C7CA640}"/>
              </a:ext>
            </a:extLst>
          </p:cNvPr>
          <p:cNvSpPr/>
          <p:nvPr/>
        </p:nvSpPr>
        <p:spPr>
          <a:xfrm>
            <a:off x="8991600" y="5092253"/>
            <a:ext cx="3111993" cy="12567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lvl="1"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Extra Credit:</a:t>
            </a:r>
          </a:p>
          <a:p>
            <a:pPr indent="-283464">
              <a:buClr>
                <a:srgbClr val="4C3282"/>
              </a:buClr>
            </a:pPr>
            <a:r>
              <a:rPr lang="en-US" sz="14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Go to </a:t>
            </a:r>
            <a:r>
              <a:rPr lang="en-US" sz="1400" u="sng" dirty="0" err="1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PollEv.com</a:t>
            </a:r>
            <a:r>
              <a:rPr lang="en-US" sz="1400" u="sng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/</a:t>
            </a:r>
            <a:r>
              <a:rPr lang="en-US" sz="1400" u="sng" dirty="0" err="1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champk</a:t>
            </a:r>
            <a:r>
              <a:rPr lang="en-US" sz="14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</a:p>
          <a:p>
            <a:pPr indent="-283464">
              <a:buClr>
                <a:srgbClr val="4C3282"/>
              </a:buClr>
            </a:pPr>
            <a:r>
              <a:rPr lang="en-US" sz="14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Text CHAMPK to 22333 to join session, text “1” or “2” to select your answer</a:t>
            </a:r>
          </a:p>
        </p:txBody>
      </p:sp>
    </p:spTree>
    <p:extLst>
      <p:ext uri="{BB962C8B-B14F-4D97-AF65-F5344CB8AC3E}">
        <p14:creationId xmlns:p14="http://schemas.microsoft.com/office/powerpoint/2010/main" val="97644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0AE12-CBDD-4B48-9B1A-E81BC738F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Method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9428F3-78A1-4533-AFFD-2C9521458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 dirty="0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F66280-EC79-4E71-AEEE-6CEE09D7D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B38D4BB-2B10-471E-B283-25CF51D0EFE0}"/>
                  </a:ext>
                </a:extLst>
              </p:cNvPr>
              <p:cNvSpPr txBox="1"/>
              <p:nvPr/>
            </p:nvSpPr>
            <p:spPr>
              <a:xfrm>
                <a:off x="8951650" y="2343712"/>
                <a:ext cx="770019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B38D4BB-2B10-471E-B283-25CF51D0EF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1650" y="2343712"/>
                <a:ext cx="770019" cy="369332"/>
              </a:xfrm>
              <a:prstGeom prst="rect">
                <a:avLst/>
              </a:prstGeom>
              <a:blipFill>
                <a:blip r:embed="rId2"/>
                <a:stretch>
                  <a:fillRect b="-967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68FF264-F5D7-4C08-AA99-097B7889024B}"/>
                  </a:ext>
                </a:extLst>
              </p:cNvPr>
              <p:cNvSpPr txBox="1"/>
              <p:nvPr/>
            </p:nvSpPr>
            <p:spPr>
              <a:xfrm>
                <a:off x="8192116" y="2237304"/>
                <a:ext cx="2080057" cy="5821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68FF264-F5D7-4C08-AA99-097B788902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2116" y="2237304"/>
                <a:ext cx="2080057" cy="5821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F07F60F-3A3F-471D-AF55-466A10CDA46B}"/>
                  </a:ext>
                </a:extLst>
              </p:cNvPr>
              <p:cNvSpPr txBox="1"/>
              <p:nvPr/>
            </p:nvSpPr>
            <p:spPr>
              <a:xfrm>
                <a:off x="7918755" y="3197235"/>
                <a:ext cx="845039" cy="5821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F07F60F-3A3F-471D-AF55-466A10CDA4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8755" y="3197235"/>
                <a:ext cx="845039" cy="5821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E1C9FC7-AA8B-401B-A05F-D4CC6241C1F6}"/>
                  </a:ext>
                </a:extLst>
              </p:cNvPr>
              <p:cNvSpPr txBox="1"/>
              <p:nvPr/>
            </p:nvSpPr>
            <p:spPr>
              <a:xfrm>
                <a:off x="9721669" y="3197235"/>
                <a:ext cx="845039" cy="5821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E1C9FC7-AA8B-401B-A05F-D4CC6241C1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1669" y="3197235"/>
                <a:ext cx="845039" cy="58214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A95F3D19-B945-4E7D-BB51-3539C19A54BF}"/>
              </a:ext>
            </a:extLst>
          </p:cNvPr>
          <p:cNvGrpSpPr/>
          <p:nvPr/>
        </p:nvGrpSpPr>
        <p:grpSpPr>
          <a:xfrm>
            <a:off x="8079539" y="2192290"/>
            <a:ext cx="2305209" cy="768015"/>
            <a:chOff x="4694597" y="3412236"/>
            <a:chExt cx="2305209" cy="76801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1F7EC6B-F4A0-4369-A5F5-A60BF209FC6E}"/>
                </a:ext>
              </a:extLst>
            </p:cNvPr>
            <p:cNvSpPr/>
            <p:nvPr/>
          </p:nvSpPr>
          <p:spPr>
            <a:xfrm>
              <a:off x="4694597" y="3412236"/>
              <a:ext cx="2305209" cy="7680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0A119058-00BD-4C39-8EB5-C109020DB895}"/>
                    </a:ext>
                  </a:extLst>
                </p:cNvPr>
                <p:cNvSpPr txBox="1"/>
                <p:nvPr/>
              </p:nvSpPr>
              <p:spPr>
                <a:xfrm>
                  <a:off x="5594442" y="3606523"/>
                  <a:ext cx="435504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0A119058-00BD-4C39-8EB5-C109020DB8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4442" y="3606523"/>
                  <a:ext cx="435504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78B1531-080A-4556-8379-C3034CBBBFD0}"/>
              </a:ext>
            </a:extLst>
          </p:cNvPr>
          <p:cNvCxnSpPr>
            <a:cxnSpLocks/>
            <a:stCxn id="13" idx="0"/>
          </p:cNvCxnSpPr>
          <p:nvPr/>
        </p:nvCxnSpPr>
        <p:spPr>
          <a:xfrm flipV="1">
            <a:off x="8341275" y="2755909"/>
            <a:ext cx="638109" cy="4413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923A80B-8463-4D59-8940-82559140A4AB}"/>
              </a:ext>
            </a:extLst>
          </p:cNvPr>
          <p:cNvCxnSpPr>
            <a:endCxn id="14" idx="0"/>
          </p:cNvCxnSpPr>
          <p:nvPr/>
        </p:nvCxnSpPr>
        <p:spPr>
          <a:xfrm>
            <a:off x="9414888" y="2755909"/>
            <a:ext cx="729301" cy="4413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7194D04E-327D-4E5C-BD44-EBFB76DD6386}"/>
              </a:ext>
            </a:extLst>
          </p:cNvPr>
          <p:cNvSpPr txBox="1"/>
          <p:nvPr/>
        </p:nvSpPr>
        <p:spPr>
          <a:xfrm>
            <a:off x="598636" y="2809908"/>
            <a:ext cx="639014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B6A479"/>
              </a:buClr>
              <a:buFont typeface="+mj-lt"/>
              <a:buAutoNum type="arabicPeriod"/>
            </a:pPr>
            <a:r>
              <a:rPr lang="en-US" sz="14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Draw an overall root representing the start of your family of recursive calls</a:t>
            </a:r>
          </a:p>
          <a:p>
            <a:pPr marL="342900" indent="-342900">
              <a:buClr>
                <a:srgbClr val="B6A479"/>
              </a:buClr>
              <a:buFont typeface="+mj-lt"/>
              <a:buAutoNum type="arabicPeriod"/>
            </a:pPr>
            <a:r>
              <a:rPr lang="en-US" sz="14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How much work is done by the top recursive level?</a:t>
            </a:r>
          </a:p>
          <a:p>
            <a:pPr marL="342900" indent="-342900">
              <a:buClr>
                <a:srgbClr val="B6A479"/>
              </a:buClr>
              <a:buFont typeface="+mj-lt"/>
              <a:buAutoNum type="arabicPeriod"/>
            </a:pPr>
            <a:r>
              <a:rPr lang="en-US" sz="14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How much of that work is delegated to downstream recursive calls?</a:t>
            </a:r>
          </a:p>
          <a:p>
            <a:pPr marL="342900" indent="-342900">
              <a:buClr>
                <a:srgbClr val="B6A479"/>
              </a:buClr>
              <a:buFont typeface="+mj-lt"/>
              <a:buAutoNum type="arabicPeriod"/>
            </a:pPr>
            <a:r>
              <a:rPr lang="en-US" sz="14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How much work is done by each of those child recursive calls?</a:t>
            </a:r>
          </a:p>
          <a:p>
            <a:pPr marL="342900" indent="-342900">
              <a:buClr>
                <a:srgbClr val="B6A479"/>
              </a:buClr>
              <a:buFont typeface="+mj-lt"/>
              <a:buAutoNum type="arabicPeriod"/>
            </a:pPr>
            <a:r>
              <a:rPr lang="en-US" sz="14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How much of that work is delegated to downstream recursive calls?</a:t>
            </a:r>
          </a:p>
          <a:p>
            <a:pPr marL="342900" indent="-342900">
              <a:buClr>
                <a:srgbClr val="B6A479"/>
              </a:buClr>
              <a:buFont typeface="+mj-lt"/>
              <a:buAutoNum type="arabicPeriod"/>
            </a:pPr>
            <a:r>
              <a:rPr lang="en-US" sz="14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…</a:t>
            </a:r>
          </a:p>
          <a:p>
            <a:pPr marL="342900" indent="-342900">
              <a:buClr>
                <a:srgbClr val="B6A479"/>
              </a:buClr>
              <a:buFont typeface="+mj-lt"/>
              <a:buAutoNum type="arabicPeriod"/>
            </a:pPr>
            <a:r>
              <a:rPr lang="en-US" sz="14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What does the last row of the tree look like?</a:t>
            </a:r>
          </a:p>
          <a:p>
            <a:pPr marL="342900" indent="-342900">
              <a:buClr>
                <a:srgbClr val="B6A479"/>
              </a:buClr>
              <a:buFont typeface="+mj-lt"/>
              <a:buAutoNum type="arabicPeriod"/>
            </a:pPr>
            <a:r>
              <a:rPr lang="en-US" sz="14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Sum up all the work!</a:t>
            </a:r>
          </a:p>
          <a:p>
            <a:pPr lvl="1">
              <a:buClr>
                <a:srgbClr val="B6A479"/>
              </a:buClr>
            </a:pPr>
            <a:endParaRPr lang="en-US" sz="1400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8425F71-81AB-4754-B10F-A40F9E9CBD2C}"/>
                  </a:ext>
                </a:extLst>
              </p:cNvPr>
              <p:cNvSpPr txBox="1"/>
              <p:nvPr/>
            </p:nvSpPr>
            <p:spPr>
              <a:xfrm>
                <a:off x="7101844" y="3197235"/>
                <a:ext cx="2080057" cy="5821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8425F71-81AB-4754-B10F-A40F9E9CBD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1844" y="3197235"/>
                <a:ext cx="2080057" cy="58214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0D71830-3A1E-4E88-95CA-FC9E42CC9429}"/>
                  </a:ext>
                </a:extLst>
              </p:cNvPr>
              <p:cNvSpPr txBox="1"/>
              <p:nvPr/>
            </p:nvSpPr>
            <p:spPr>
              <a:xfrm>
                <a:off x="9331060" y="3197234"/>
                <a:ext cx="2080057" cy="5821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0D71830-3A1E-4E88-95CA-FC9E42CC94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1060" y="3197234"/>
                <a:ext cx="2080057" cy="58214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BC13E5C8-56A2-4611-97EF-C13DE5EADD75}"/>
              </a:ext>
            </a:extLst>
          </p:cNvPr>
          <p:cNvGrpSpPr/>
          <p:nvPr/>
        </p:nvGrpSpPr>
        <p:grpSpPr>
          <a:xfrm>
            <a:off x="7030527" y="3141526"/>
            <a:ext cx="2221603" cy="699247"/>
            <a:chOff x="3610577" y="3373291"/>
            <a:chExt cx="2221603" cy="699247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3BE26AF-B486-4475-8084-344FF07DE2E4}"/>
                </a:ext>
              </a:extLst>
            </p:cNvPr>
            <p:cNvSpPr/>
            <p:nvPr/>
          </p:nvSpPr>
          <p:spPr>
            <a:xfrm>
              <a:off x="3610577" y="3373291"/>
              <a:ext cx="2221603" cy="69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5761BCAF-7C1A-4F2E-953A-94BDA1EF7FD0}"/>
                    </a:ext>
                  </a:extLst>
                </p:cNvPr>
                <p:cNvSpPr txBox="1"/>
                <p:nvPr/>
              </p:nvSpPr>
              <p:spPr>
                <a:xfrm>
                  <a:off x="4596701" y="3373493"/>
                  <a:ext cx="435504" cy="5648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5761BCAF-7C1A-4F2E-953A-94BDA1EF7F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96701" y="3373493"/>
                  <a:ext cx="435504" cy="564898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0A1EB33-8D9D-4866-99C3-6EBF5B395A20}"/>
              </a:ext>
            </a:extLst>
          </p:cNvPr>
          <p:cNvGrpSpPr/>
          <p:nvPr/>
        </p:nvGrpSpPr>
        <p:grpSpPr>
          <a:xfrm>
            <a:off x="9311551" y="3151084"/>
            <a:ext cx="2305209" cy="699247"/>
            <a:chOff x="5891601" y="3382849"/>
            <a:chExt cx="2305209" cy="699247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F9BE9DE-B814-484E-8E5B-628D6AEFA0AD}"/>
                </a:ext>
              </a:extLst>
            </p:cNvPr>
            <p:cNvSpPr/>
            <p:nvPr/>
          </p:nvSpPr>
          <p:spPr>
            <a:xfrm>
              <a:off x="5891601" y="3382849"/>
              <a:ext cx="2305209" cy="69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34B8794-DDE3-40BB-9698-0C6D67DC0B24}"/>
                    </a:ext>
                  </a:extLst>
                </p:cNvPr>
                <p:cNvSpPr txBox="1"/>
                <p:nvPr/>
              </p:nvSpPr>
              <p:spPr>
                <a:xfrm>
                  <a:off x="6625573" y="3390056"/>
                  <a:ext cx="435504" cy="5648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34B8794-DDE3-40BB-9698-0C6D67DC0B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5573" y="3390056"/>
                  <a:ext cx="435504" cy="564898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81B984B-B6F5-4CE3-8F57-0CF4B5BAB5C4}"/>
              </a:ext>
            </a:extLst>
          </p:cNvPr>
          <p:cNvCxnSpPr>
            <a:cxnSpLocks/>
          </p:cNvCxnSpPr>
          <p:nvPr/>
        </p:nvCxnSpPr>
        <p:spPr>
          <a:xfrm flipV="1">
            <a:off x="7693772" y="3706626"/>
            <a:ext cx="338979" cy="5648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78C47AA-EEE2-43C1-A3C5-248EE607BD4B}"/>
              </a:ext>
            </a:extLst>
          </p:cNvPr>
          <p:cNvCxnSpPr>
            <a:cxnSpLocks/>
          </p:cNvCxnSpPr>
          <p:nvPr/>
        </p:nvCxnSpPr>
        <p:spPr>
          <a:xfrm>
            <a:off x="8452600" y="3723189"/>
            <a:ext cx="338979" cy="5821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A24DC32-847F-4449-ADE4-04D392A5D077}"/>
              </a:ext>
            </a:extLst>
          </p:cNvPr>
          <p:cNvCxnSpPr>
            <a:cxnSpLocks/>
          </p:cNvCxnSpPr>
          <p:nvPr/>
        </p:nvCxnSpPr>
        <p:spPr>
          <a:xfrm flipV="1">
            <a:off x="9717462" y="3699277"/>
            <a:ext cx="338979" cy="5648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74F6AD8-7FD7-4476-A778-2A4F7C50DC91}"/>
              </a:ext>
            </a:extLst>
          </p:cNvPr>
          <p:cNvCxnSpPr>
            <a:cxnSpLocks/>
          </p:cNvCxnSpPr>
          <p:nvPr/>
        </p:nvCxnSpPr>
        <p:spPr>
          <a:xfrm>
            <a:off x="10476290" y="3715840"/>
            <a:ext cx="338979" cy="5821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DF403D5-41EA-4C77-94BB-93673A0FB56C}"/>
                  </a:ext>
                </a:extLst>
              </p:cNvPr>
              <p:cNvSpPr txBox="1"/>
              <p:nvPr/>
            </p:nvSpPr>
            <p:spPr>
              <a:xfrm>
                <a:off x="7254238" y="4155008"/>
                <a:ext cx="793742" cy="5821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DF403D5-41EA-4C77-94BB-93673A0FB5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4238" y="4155008"/>
                <a:ext cx="793742" cy="58214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BEDB29A-6BF9-4F5D-A099-A50510AA2378}"/>
                  </a:ext>
                </a:extLst>
              </p:cNvPr>
              <p:cNvSpPr txBox="1"/>
              <p:nvPr/>
            </p:nvSpPr>
            <p:spPr>
              <a:xfrm>
                <a:off x="8382731" y="4150808"/>
                <a:ext cx="793742" cy="5821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BEDB29A-6BF9-4F5D-A099-A50510AA2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731" y="4150808"/>
                <a:ext cx="793742" cy="58214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3B33E3C-6CDC-4945-BF3F-05AA2ADBBDB7}"/>
                  </a:ext>
                </a:extLst>
              </p:cNvPr>
              <p:cNvSpPr txBox="1"/>
              <p:nvPr/>
            </p:nvSpPr>
            <p:spPr>
              <a:xfrm>
                <a:off x="9414888" y="4150808"/>
                <a:ext cx="793742" cy="5821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3B33E3C-6CDC-4945-BF3F-05AA2ADBBD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4888" y="4150808"/>
                <a:ext cx="793742" cy="58214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9194609-18AC-4278-9912-CE69622491AB}"/>
                  </a:ext>
                </a:extLst>
              </p:cNvPr>
              <p:cNvSpPr txBox="1"/>
              <p:nvPr/>
            </p:nvSpPr>
            <p:spPr>
              <a:xfrm>
                <a:off x="10408673" y="4150808"/>
                <a:ext cx="793742" cy="5821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9194609-18AC-4278-9912-CE69622491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8673" y="4150808"/>
                <a:ext cx="793742" cy="58214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>
            <a:extLst>
              <a:ext uri="{FF2B5EF4-FFF2-40B4-BE49-F238E27FC236}">
                <a16:creationId xmlns:a16="http://schemas.microsoft.com/office/drawing/2014/main" id="{4141DD3F-08C2-4A7A-BE16-2C7C7B32281B}"/>
              </a:ext>
            </a:extLst>
          </p:cNvPr>
          <p:cNvSpPr/>
          <p:nvPr/>
        </p:nvSpPr>
        <p:spPr>
          <a:xfrm>
            <a:off x="6816694" y="4145835"/>
            <a:ext cx="4800066" cy="651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4C063FA-AA66-46DE-9F57-2CBA8A36AD69}"/>
              </a:ext>
            </a:extLst>
          </p:cNvPr>
          <p:cNvCxnSpPr>
            <a:cxnSpLocks/>
          </p:cNvCxnSpPr>
          <p:nvPr/>
        </p:nvCxnSpPr>
        <p:spPr>
          <a:xfrm flipV="1">
            <a:off x="7409603" y="4682463"/>
            <a:ext cx="183614" cy="6336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C870804-15FA-470A-BD0A-9CBC38D0FA37}"/>
              </a:ext>
            </a:extLst>
          </p:cNvPr>
          <p:cNvCxnSpPr>
            <a:cxnSpLocks/>
          </p:cNvCxnSpPr>
          <p:nvPr/>
        </p:nvCxnSpPr>
        <p:spPr>
          <a:xfrm>
            <a:off x="7847161" y="4665214"/>
            <a:ext cx="215270" cy="6508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34915597-D8E5-4EF1-A44E-81B77C655336}"/>
              </a:ext>
            </a:extLst>
          </p:cNvPr>
          <p:cNvCxnSpPr>
            <a:cxnSpLocks/>
          </p:cNvCxnSpPr>
          <p:nvPr/>
        </p:nvCxnSpPr>
        <p:spPr>
          <a:xfrm flipV="1">
            <a:off x="8392490" y="4699712"/>
            <a:ext cx="183614" cy="6336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90DDFD5-A46A-427E-A6EF-E58D1780551E}"/>
              </a:ext>
            </a:extLst>
          </p:cNvPr>
          <p:cNvCxnSpPr>
            <a:cxnSpLocks/>
          </p:cNvCxnSpPr>
          <p:nvPr/>
        </p:nvCxnSpPr>
        <p:spPr>
          <a:xfrm>
            <a:off x="8830048" y="4682463"/>
            <a:ext cx="215270" cy="6508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FA85C547-5EAF-4A2F-BCC7-1900E8F81A0F}"/>
              </a:ext>
            </a:extLst>
          </p:cNvPr>
          <p:cNvCxnSpPr>
            <a:cxnSpLocks/>
          </p:cNvCxnSpPr>
          <p:nvPr/>
        </p:nvCxnSpPr>
        <p:spPr>
          <a:xfrm flipV="1">
            <a:off x="9459432" y="4682873"/>
            <a:ext cx="183614" cy="6336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84DDF557-C515-458B-8832-45676DC50FC6}"/>
              </a:ext>
            </a:extLst>
          </p:cNvPr>
          <p:cNvCxnSpPr>
            <a:cxnSpLocks/>
          </p:cNvCxnSpPr>
          <p:nvPr/>
        </p:nvCxnSpPr>
        <p:spPr>
          <a:xfrm>
            <a:off x="9896990" y="4665624"/>
            <a:ext cx="215270" cy="6508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A14E8D5A-9F83-4C85-8CD6-BFFC8C48DD4A}"/>
              </a:ext>
            </a:extLst>
          </p:cNvPr>
          <p:cNvCxnSpPr>
            <a:cxnSpLocks/>
          </p:cNvCxnSpPr>
          <p:nvPr/>
        </p:nvCxnSpPr>
        <p:spPr>
          <a:xfrm flipV="1">
            <a:off x="10456965" y="4680544"/>
            <a:ext cx="183614" cy="6336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6EA728B-07BE-4BF1-939A-9CE62864E9C3}"/>
              </a:ext>
            </a:extLst>
          </p:cNvPr>
          <p:cNvCxnSpPr>
            <a:cxnSpLocks/>
          </p:cNvCxnSpPr>
          <p:nvPr/>
        </p:nvCxnSpPr>
        <p:spPr>
          <a:xfrm>
            <a:off x="10894523" y="4663295"/>
            <a:ext cx="215270" cy="6508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3B89482-2F57-48AA-8D9F-85D424785FEB}"/>
                  </a:ext>
                </a:extLst>
              </p:cNvPr>
              <p:cNvSpPr txBox="1"/>
              <p:nvPr/>
            </p:nvSpPr>
            <p:spPr>
              <a:xfrm>
                <a:off x="7547763" y="4144995"/>
                <a:ext cx="384208" cy="5648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3B89482-2F57-48AA-8D9F-85D424785F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7763" y="4144995"/>
                <a:ext cx="384208" cy="564898"/>
              </a:xfrm>
              <a:prstGeom prst="rect">
                <a:avLst/>
              </a:prstGeom>
              <a:blipFill>
                <a:blip r:embed="rId18"/>
                <a:stretch>
                  <a:fillRect b="-212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43ECE82-BC51-4C2D-BCA6-55C72717F942}"/>
                  </a:ext>
                </a:extLst>
              </p:cNvPr>
              <p:cNvSpPr txBox="1"/>
              <p:nvPr/>
            </p:nvSpPr>
            <p:spPr>
              <a:xfrm>
                <a:off x="8513191" y="4159432"/>
                <a:ext cx="384208" cy="5648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43ECE82-BC51-4C2D-BCA6-55C72717F9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3191" y="4159432"/>
                <a:ext cx="384208" cy="564898"/>
              </a:xfrm>
              <a:prstGeom prst="rect">
                <a:avLst/>
              </a:prstGeom>
              <a:blipFill>
                <a:blip r:embed="rId19"/>
                <a:stretch>
                  <a:fillRect b="-217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A16EA36-B3D3-447F-9A1F-FFE2A7741D4A}"/>
                  </a:ext>
                </a:extLst>
              </p:cNvPr>
              <p:cNvSpPr txBox="1"/>
              <p:nvPr/>
            </p:nvSpPr>
            <p:spPr>
              <a:xfrm>
                <a:off x="9579639" y="4155008"/>
                <a:ext cx="384208" cy="5648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A16EA36-B3D3-447F-9A1F-FFE2A7741D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9639" y="4155008"/>
                <a:ext cx="384208" cy="56489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47219F3-B732-441A-AA2C-7F8BFC60C584}"/>
                  </a:ext>
                </a:extLst>
              </p:cNvPr>
              <p:cNvSpPr txBox="1"/>
              <p:nvPr/>
            </p:nvSpPr>
            <p:spPr>
              <a:xfrm>
                <a:off x="10557515" y="4155008"/>
                <a:ext cx="384208" cy="5648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47219F3-B732-441A-AA2C-7F8BFC60C5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7515" y="4155008"/>
                <a:ext cx="384208" cy="56489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>
            <a:extLst>
              <a:ext uri="{FF2B5EF4-FFF2-40B4-BE49-F238E27FC236}">
                <a16:creationId xmlns:a16="http://schemas.microsoft.com/office/drawing/2014/main" id="{334E92CB-17D3-47D7-86B5-6D9C429FFB4D}"/>
              </a:ext>
            </a:extLst>
          </p:cNvPr>
          <p:cNvSpPr txBox="1"/>
          <p:nvPr/>
        </p:nvSpPr>
        <p:spPr>
          <a:xfrm>
            <a:off x="7262598" y="5237348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6D84C19-F38A-4AF1-9866-7D1035732F82}"/>
              </a:ext>
            </a:extLst>
          </p:cNvPr>
          <p:cNvSpPr txBox="1"/>
          <p:nvPr/>
        </p:nvSpPr>
        <p:spPr>
          <a:xfrm>
            <a:off x="7898905" y="5237348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D11FCD2-85CA-487E-BC0B-B5C9DC5F113C}"/>
              </a:ext>
            </a:extLst>
          </p:cNvPr>
          <p:cNvSpPr txBox="1"/>
          <p:nvPr/>
        </p:nvSpPr>
        <p:spPr>
          <a:xfrm>
            <a:off x="8206232" y="5237348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A2B6068-E44D-444B-90EC-979B2C62DD9E}"/>
              </a:ext>
            </a:extLst>
          </p:cNvPr>
          <p:cNvSpPr txBox="1"/>
          <p:nvPr/>
        </p:nvSpPr>
        <p:spPr>
          <a:xfrm>
            <a:off x="8876634" y="5236713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9C76005-49E6-47F6-A146-C8C2D1CFDEF8}"/>
              </a:ext>
            </a:extLst>
          </p:cNvPr>
          <p:cNvSpPr txBox="1"/>
          <p:nvPr/>
        </p:nvSpPr>
        <p:spPr>
          <a:xfrm>
            <a:off x="9279340" y="5236713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501BAA5-B3C9-4202-A497-8BC39FCF60A5}"/>
              </a:ext>
            </a:extLst>
          </p:cNvPr>
          <p:cNvSpPr txBox="1"/>
          <p:nvPr/>
        </p:nvSpPr>
        <p:spPr>
          <a:xfrm>
            <a:off x="9962307" y="5231506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D2CD8D2-D9D6-4817-B935-A98D8FA9714B}"/>
              </a:ext>
            </a:extLst>
          </p:cNvPr>
          <p:cNvSpPr txBox="1"/>
          <p:nvPr/>
        </p:nvSpPr>
        <p:spPr>
          <a:xfrm>
            <a:off x="10279851" y="5231506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F5ABF76-D25B-4CF6-87B1-0566624025D8}"/>
              </a:ext>
            </a:extLst>
          </p:cNvPr>
          <p:cNvSpPr txBox="1"/>
          <p:nvPr/>
        </p:nvSpPr>
        <p:spPr>
          <a:xfrm>
            <a:off x="10971126" y="5231506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66D36AD-076E-394F-ADE1-2D5F89765DE5}"/>
              </a:ext>
            </a:extLst>
          </p:cNvPr>
          <p:cNvSpPr txBox="1"/>
          <p:nvPr/>
        </p:nvSpPr>
        <p:spPr>
          <a:xfrm>
            <a:off x="761197" y="980957"/>
            <a:ext cx="5758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Draw out call stack, how much work does each call do?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8709556-2ED9-E645-B4DC-FE28634E7573}"/>
                  </a:ext>
                </a:extLst>
              </p:cNvPr>
              <p:cNvSpPr txBox="1"/>
              <p:nvPr/>
            </p:nvSpPr>
            <p:spPr>
              <a:xfrm>
                <a:off x="603859" y="1524627"/>
                <a:ext cx="3147144" cy="8842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𝑤h𝑒𝑛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≤1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8709556-2ED9-E645-B4DC-FE28634E75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859" y="1524627"/>
                <a:ext cx="3147144" cy="884281"/>
              </a:xfrm>
              <a:prstGeom prst="rect">
                <a:avLst/>
              </a:prstGeom>
              <a:blipFill>
                <a:blip r:embed="rId21"/>
                <a:stretch>
                  <a:fillRect l="-27530" t="-231429" r="-1215" b="-3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C137470-62A3-EC48-995E-6EC583A5BAD5}"/>
                  </a:ext>
                </a:extLst>
              </p:cNvPr>
              <p:cNvSpPr txBox="1"/>
              <p:nvPr/>
            </p:nvSpPr>
            <p:spPr>
              <a:xfrm>
                <a:off x="7038956" y="5610992"/>
                <a:ext cx="223642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C137470-62A3-EC48-995E-6EC583A5BA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8956" y="5610992"/>
                <a:ext cx="223642" cy="307777"/>
              </a:xfrm>
              <a:prstGeom prst="rect">
                <a:avLst/>
              </a:prstGeom>
              <a:blipFill>
                <a:blip r:embed="rId22"/>
                <a:stretch>
                  <a:fillRect l="-25000" b="-384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8AEE427D-06EE-2C4A-B08C-5E440B5E24AF}"/>
                  </a:ext>
                </a:extLst>
              </p:cNvPr>
              <p:cNvSpPr txBox="1"/>
              <p:nvPr/>
            </p:nvSpPr>
            <p:spPr>
              <a:xfrm>
                <a:off x="7318464" y="5610992"/>
                <a:ext cx="223642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8AEE427D-06EE-2C4A-B08C-5E440B5E24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8464" y="5610992"/>
                <a:ext cx="223642" cy="307777"/>
              </a:xfrm>
              <a:prstGeom prst="rect">
                <a:avLst/>
              </a:prstGeom>
              <a:blipFill>
                <a:blip r:embed="rId22"/>
                <a:stretch>
                  <a:fillRect l="-31579" b="-384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86056B23-CBE3-134E-AF32-5B71EDB8FD6B}"/>
                  </a:ext>
                </a:extLst>
              </p:cNvPr>
              <p:cNvSpPr txBox="1"/>
              <p:nvPr/>
            </p:nvSpPr>
            <p:spPr>
              <a:xfrm>
                <a:off x="7597972" y="5610992"/>
                <a:ext cx="223642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86056B23-CBE3-134E-AF32-5B71EDB8F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972" y="5610992"/>
                <a:ext cx="223642" cy="307777"/>
              </a:xfrm>
              <a:prstGeom prst="rect">
                <a:avLst/>
              </a:prstGeom>
              <a:blipFill>
                <a:blip r:embed="rId22"/>
                <a:stretch>
                  <a:fillRect l="-25000" b="-384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B17FC88B-9008-DA43-8404-57FD5066DF25}"/>
                  </a:ext>
                </a:extLst>
              </p:cNvPr>
              <p:cNvSpPr txBox="1"/>
              <p:nvPr/>
            </p:nvSpPr>
            <p:spPr>
              <a:xfrm>
                <a:off x="7877480" y="5610992"/>
                <a:ext cx="223642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B17FC88B-9008-DA43-8404-57FD5066DF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7480" y="5610992"/>
                <a:ext cx="223642" cy="307777"/>
              </a:xfrm>
              <a:prstGeom prst="rect">
                <a:avLst/>
              </a:prstGeom>
              <a:blipFill>
                <a:blip r:embed="rId22"/>
                <a:stretch>
                  <a:fillRect l="-25000" b="-384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5D4597D5-1B8D-EC42-BAAA-93303EECA927}"/>
                  </a:ext>
                </a:extLst>
              </p:cNvPr>
              <p:cNvSpPr txBox="1"/>
              <p:nvPr/>
            </p:nvSpPr>
            <p:spPr>
              <a:xfrm>
                <a:off x="8156988" y="5610992"/>
                <a:ext cx="223642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5D4597D5-1B8D-EC42-BAAA-93303EECA9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6988" y="5610992"/>
                <a:ext cx="223642" cy="307777"/>
              </a:xfrm>
              <a:prstGeom prst="rect">
                <a:avLst/>
              </a:prstGeom>
              <a:blipFill>
                <a:blip r:embed="rId22"/>
                <a:stretch>
                  <a:fillRect l="-25000" b="-384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1CAE5ACF-860F-F943-A384-39C70E57AF80}"/>
                  </a:ext>
                </a:extLst>
              </p:cNvPr>
              <p:cNvSpPr txBox="1"/>
              <p:nvPr/>
            </p:nvSpPr>
            <p:spPr>
              <a:xfrm>
                <a:off x="8436496" y="5610992"/>
                <a:ext cx="223642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1CAE5ACF-860F-F943-A384-39C70E57AF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6496" y="5610992"/>
                <a:ext cx="223642" cy="307777"/>
              </a:xfrm>
              <a:prstGeom prst="rect">
                <a:avLst/>
              </a:prstGeom>
              <a:blipFill>
                <a:blip r:embed="rId22"/>
                <a:stretch>
                  <a:fillRect l="-25000" b="-384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20415511-F4F4-F14B-8B04-77D9B3E71F11}"/>
                  </a:ext>
                </a:extLst>
              </p:cNvPr>
              <p:cNvSpPr txBox="1"/>
              <p:nvPr/>
            </p:nvSpPr>
            <p:spPr>
              <a:xfrm>
                <a:off x="8716004" y="5610992"/>
                <a:ext cx="223642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20415511-F4F4-F14B-8B04-77D9B3E71F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6004" y="5610992"/>
                <a:ext cx="223642" cy="307777"/>
              </a:xfrm>
              <a:prstGeom prst="rect">
                <a:avLst/>
              </a:prstGeom>
              <a:blipFill>
                <a:blip r:embed="rId22"/>
                <a:stretch>
                  <a:fillRect l="-25000" b="-384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8A1472FB-D028-4E46-A33F-35319BFCE578}"/>
                  </a:ext>
                </a:extLst>
              </p:cNvPr>
              <p:cNvSpPr txBox="1"/>
              <p:nvPr/>
            </p:nvSpPr>
            <p:spPr>
              <a:xfrm>
                <a:off x="8995512" y="5610992"/>
                <a:ext cx="223642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8A1472FB-D028-4E46-A33F-35319BFCE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512" y="5610992"/>
                <a:ext cx="223642" cy="307777"/>
              </a:xfrm>
              <a:prstGeom prst="rect">
                <a:avLst/>
              </a:prstGeom>
              <a:blipFill>
                <a:blip r:embed="rId22"/>
                <a:stretch>
                  <a:fillRect l="-31579" b="-384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952D070E-A819-BB48-933E-358B51679818}"/>
                  </a:ext>
                </a:extLst>
              </p:cNvPr>
              <p:cNvSpPr txBox="1"/>
              <p:nvPr/>
            </p:nvSpPr>
            <p:spPr>
              <a:xfrm>
                <a:off x="9275020" y="5610992"/>
                <a:ext cx="223642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952D070E-A819-BB48-933E-358B516798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5020" y="5610992"/>
                <a:ext cx="223642" cy="307777"/>
              </a:xfrm>
              <a:prstGeom prst="rect">
                <a:avLst/>
              </a:prstGeom>
              <a:blipFill>
                <a:blip r:embed="rId22"/>
                <a:stretch>
                  <a:fillRect l="-25000" b="-384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C26F3386-E4D1-2341-9485-0A1580267099}"/>
                  </a:ext>
                </a:extLst>
              </p:cNvPr>
              <p:cNvSpPr txBox="1"/>
              <p:nvPr/>
            </p:nvSpPr>
            <p:spPr>
              <a:xfrm>
                <a:off x="9554528" y="5610992"/>
                <a:ext cx="223642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C26F3386-E4D1-2341-9485-0A15802670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4528" y="5610992"/>
                <a:ext cx="223642" cy="307777"/>
              </a:xfrm>
              <a:prstGeom prst="rect">
                <a:avLst/>
              </a:prstGeom>
              <a:blipFill>
                <a:blip r:embed="rId22"/>
                <a:stretch>
                  <a:fillRect l="-25000" b="-384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C7C476B1-63E0-2C4B-9F47-2F39565B3778}"/>
                  </a:ext>
                </a:extLst>
              </p:cNvPr>
              <p:cNvSpPr txBox="1"/>
              <p:nvPr/>
            </p:nvSpPr>
            <p:spPr>
              <a:xfrm>
                <a:off x="9834036" y="5610992"/>
                <a:ext cx="223642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C7C476B1-63E0-2C4B-9F47-2F39565B3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4036" y="5610992"/>
                <a:ext cx="223642" cy="307777"/>
              </a:xfrm>
              <a:prstGeom prst="rect">
                <a:avLst/>
              </a:prstGeom>
              <a:blipFill>
                <a:blip r:embed="rId22"/>
                <a:stretch>
                  <a:fillRect l="-25000" b="-384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EFEEE1CE-16DE-1246-B56C-13442751C54C}"/>
                  </a:ext>
                </a:extLst>
              </p:cNvPr>
              <p:cNvSpPr txBox="1"/>
              <p:nvPr/>
            </p:nvSpPr>
            <p:spPr>
              <a:xfrm>
                <a:off x="10113544" y="5610992"/>
                <a:ext cx="223642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EFEEE1CE-16DE-1246-B56C-13442751C5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3544" y="5610992"/>
                <a:ext cx="223642" cy="307777"/>
              </a:xfrm>
              <a:prstGeom prst="rect">
                <a:avLst/>
              </a:prstGeom>
              <a:blipFill>
                <a:blip r:embed="rId22"/>
                <a:stretch>
                  <a:fillRect l="-25000" b="-384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967CDFC6-54A8-FC4F-B8E5-FCF234E9B9FC}"/>
                  </a:ext>
                </a:extLst>
              </p:cNvPr>
              <p:cNvSpPr txBox="1"/>
              <p:nvPr/>
            </p:nvSpPr>
            <p:spPr>
              <a:xfrm>
                <a:off x="10393052" y="5610992"/>
                <a:ext cx="223642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967CDFC6-54A8-FC4F-B8E5-FCF234E9B9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3052" y="5610992"/>
                <a:ext cx="223642" cy="307777"/>
              </a:xfrm>
              <a:prstGeom prst="rect">
                <a:avLst/>
              </a:prstGeom>
              <a:blipFill>
                <a:blip r:embed="rId22"/>
                <a:stretch>
                  <a:fillRect l="-25000" b="-384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EE29D2A1-32FC-9349-B7F3-AD70F69D6B85}"/>
                  </a:ext>
                </a:extLst>
              </p:cNvPr>
              <p:cNvSpPr txBox="1"/>
              <p:nvPr/>
            </p:nvSpPr>
            <p:spPr>
              <a:xfrm>
                <a:off x="10672560" y="5610992"/>
                <a:ext cx="223642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EE29D2A1-32FC-9349-B7F3-AD70F69D6B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2560" y="5610992"/>
                <a:ext cx="223642" cy="307777"/>
              </a:xfrm>
              <a:prstGeom prst="rect">
                <a:avLst/>
              </a:prstGeom>
              <a:blipFill>
                <a:blip r:embed="rId22"/>
                <a:stretch>
                  <a:fillRect l="-31579" b="-384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793A39D6-4D94-594E-B834-DAFE1500AAB9}"/>
                  </a:ext>
                </a:extLst>
              </p:cNvPr>
              <p:cNvSpPr txBox="1"/>
              <p:nvPr/>
            </p:nvSpPr>
            <p:spPr>
              <a:xfrm>
                <a:off x="10952068" y="5610992"/>
                <a:ext cx="223642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793A39D6-4D94-594E-B834-DAFE1500AA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2068" y="5610992"/>
                <a:ext cx="223642" cy="307777"/>
              </a:xfrm>
              <a:prstGeom prst="rect">
                <a:avLst/>
              </a:prstGeom>
              <a:blipFill>
                <a:blip r:embed="rId22"/>
                <a:stretch>
                  <a:fillRect l="-25000" b="-384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BDB9BC78-DF36-7D41-9314-9FDD8BFC881A}"/>
                  </a:ext>
                </a:extLst>
              </p:cNvPr>
              <p:cNvSpPr txBox="1"/>
              <p:nvPr/>
            </p:nvSpPr>
            <p:spPr>
              <a:xfrm>
                <a:off x="11231582" y="5610992"/>
                <a:ext cx="223642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BDB9BC78-DF36-7D41-9314-9FDD8BFC88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1582" y="5610992"/>
                <a:ext cx="223642" cy="307777"/>
              </a:xfrm>
              <a:prstGeom prst="rect">
                <a:avLst/>
              </a:prstGeom>
              <a:blipFill>
                <a:blip r:embed="rId22"/>
                <a:stretch>
                  <a:fillRect l="-25000" b="-384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819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  <p:bldP spid="26" grpId="0" animBg="1"/>
      <p:bldP spid="27" grpId="0" animBg="1"/>
      <p:bldP spid="30" grpId="0" animBg="1"/>
      <p:bldP spid="31" grpId="0" animBg="1"/>
      <p:bldP spid="32" grpId="0" animBg="1"/>
      <p:bldP spid="33" grpId="0" animBg="1"/>
      <p:bldP spid="51" grpId="0" animBg="1"/>
      <p:bldP spid="50" grpId="0" animBg="1"/>
      <p:bldP spid="52" grpId="0" animBg="1"/>
      <p:bldP spid="53" grpId="0" animBg="1"/>
      <p:bldP spid="54" grpId="0" animBg="1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59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74B04-91A3-4B75-963F-D1CB1F5E0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Method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0B5D5D-553B-4888-92D7-513A0B46F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21</a:t>
            </a:fld>
            <a:endParaRPr lang="en-US"/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6C709D53-5D79-4D14-B5FE-334DB4A4B7C1}"/>
              </a:ext>
            </a:extLst>
          </p:cNvPr>
          <p:cNvGrpSpPr/>
          <p:nvPr/>
        </p:nvGrpSpPr>
        <p:grpSpPr>
          <a:xfrm>
            <a:off x="88407" y="1624845"/>
            <a:ext cx="7330899" cy="5126631"/>
            <a:chOff x="294909" y="1511480"/>
            <a:chExt cx="7330899" cy="51266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845EBC29-911A-4006-B8B2-0016B997EA8A}"/>
                    </a:ext>
                  </a:extLst>
                </p:cNvPr>
                <p:cNvSpPr txBox="1"/>
                <p:nvPr/>
              </p:nvSpPr>
              <p:spPr>
                <a:xfrm>
                  <a:off x="3793849" y="1511480"/>
                  <a:ext cx="375424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i="1" smtClean="0">
                            <a:latin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845EBC29-911A-4006-B8B2-0016B997EA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3849" y="1511480"/>
                  <a:ext cx="375424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35363EC7-F533-43AA-B81F-B28F77FFCB36}"/>
                    </a:ext>
                  </a:extLst>
                </p:cNvPr>
                <p:cNvSpPr txBox="1"/>
                <p:nvPr/>
              </p:nvSpPr>
              <p:spPr>
                <a:xfrm>
                  <a:off x="1973121" y="2421588"/>
                  <a:ext cx="375424" cy="56483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i="1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35363EC7-F533-43AA-B81F-B28F77FFCB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3121" y="2421588"/>
                  <a:ext cx="375424" cy="56483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BE7AE5D-A6BD-49B3-85F3-B14A7CFEED74}"/>
                    </a:ext>
                  </a:extLst>
                </p:cNvPr>
                <p:cNvSpPr txBox="1"/>
                <p:nvPr/>
              </p:nvSpPr>
              <p:spPr>
                <a:xfrm>
                  <a:off x="5609870" y="2421588"/>
                  <a:ext cx="375424" cy="56483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i="1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BE7AE5D-A6BD-49B3-85F3-B14A7CFEED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9870" y="2421588"/>
                  <a:ext cx="375424" cy="56483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599265AD-A8D2-4CC3-9863-E9AF785D2DFD}"/>
                    </a:ext>
                  </a:extLst>
                </p:cNvPr>
                <p:cNvSpPr txBox="1"/>
                <p:nvPr/>
              </p:nvSpPr>
              <p:spPr>
                <a:xfrm>
                  <a:off x="1054356" y="3651507"/>
                  <a:ext cx="375424" cy="56483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i="1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599265AD-A8D2-4CC3-9863-E9AF785D2D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4356" y="3651507"/>
                  <a:ext cx="375424" cy="56483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6DD5A825-C3AD-4542-A990-BA30FA3E60F3}"/>
                    </a:ext>
                  </a:extLst>
                </p:cNvPr>
                <p:cNvSpPr txBox="1"/>
                <p:nvPr/>
              </p:nvSpPr>
              <p:spPr>
                <a:xfrm>
                  <a:off x="2804682" y="3651506"/>
                  <a:ext cx="375424" cy="56483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i="1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6DD5A825-C3AD-4542-A990-BA30FA3E60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4682" y="3651506"/>
                  <a:ext cx="375424" cy="56483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895551F1-3F2D-4D85-8E85-3FDEDD673F96}"/>
                    </a:ext>
                  </a:extLst>
                </p:cNvPr>
                <p:cNvSpPr txBox="1"/>
                <p:nvPr/>
              </p:nvSpPr>
              <p:spPr>
                <a:xfrm>
                  <a:off x="4712462" y="3651506"/>
                  <a:ext cx="375424" cy="56483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i="1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895551F1-3F2D-4D85-8E85-3FDEDD673F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2462" y="3651506"/>
                  <a:ext cx="375424" cy="56483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05F4A296-B778-4208-9C77-B8D15CD9E9C0}"/>
                    </a:ext>
                  </a:extLst>
                </p:cNvPr>
                <p:cNvSpPr txBox="1"/>
                <p:nvPr/>
              </p:nvSpPr>
              <p:spPr>
                <a:xfrm>
                  <a:off x="6573006" y="3651506"/>
                  <a:ext cx="375424" cy="56483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i="1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05F4A296-B778-4208-9C77-B8D15CD9E9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73006" y="3651506"/>
                  <a:ext cx="375424" cy="56483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2266AE73-B170-4684-BD16-0F503D452518}"/>
                    </a:ext>
                  </a:extLst>
                </p:cNvPr>
                <p:cNvSpPr txBox="1"/>
                <p:nvPr/>
              </p:nvSpPr>
              <p:spPr>
                <a:xfrm>
                  <a:off x="575239" y="4850581"/>
                  <a:ext cx="375424" cy="56483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i="1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2266AE73-B170-4684-BD16-0F503D4525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239" y="4850581"/>
                  <a:ext cx="375424" cy="56483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7AC68C2-3E08-45DD-834A-6C1E603E8CDA}"/>
                    </a:ext>
                  </a:extLst>
                </p:cNvPr>
                <p:cNvSpPr txBox="1"/>
                <p:nvPr/>
              </p:nvSpPr>
              <p:spPr>
                <a:xfrm>
                  <a:off x="1447776" y="4850581"/>
                  <a:ext cx="375424" cy="56483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i="1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7AC68C2-3E08-45DD-834A-6C1E603E8C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7776" y="4850581"/>
                  <a:ext cx="375424" cy="56483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8D0B8533-0AAE-4747-BC74-31828F566E1D}"/>
                    </a:ext>
                  </a:extLst>
                </p:cNvPr>
                <p:cNvSpPr txBox="1"/>
                <p:nvPr/>
              </p:nvSpPr>
              <p:spPr>
                <a:xfrm>
                  <a:off x="2338882" y="4850581"/>
                  <a:ext cx="375424" cy="56483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i="1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8D0B8533-0AAE-4747-BC74-31828F566E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8882" y="4850581"/>
                  <a:ext cx="375424" cy="56483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C553D50A-097D-4697-8705-33B4185BB378}"/>
                    </a:ext>
                  </a:extLst>
                </p:cNvPr>
                <p:cNvSpPr txBox="1"/>
                <p:nvPr/>
              </p:nvSpPr>
              <p:spPr>
                <a:xfrm>
                  <a:off x="3203972" y="4850581"/>
                  <a:ext cx="375424" cy="56483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i="1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C553D50A-097D-4697-8705-33B4185BB3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3972" y="4850581"/>
                  <a:ext cx="375424" cy="56483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CE594ABF-279E-44F5-BE57-2519C1261AE2}"/>
                    </a:ext>
                  </a:extLst>
                </p:cNvPr>
                <p:cNvSpPr txBox="1"/>
                <p:nvPr/>
              </p:nvSpPr>
              <p:spPr>
                <a:xfrm>
                  <a:off x="4278194" y="4850581"/>
                  <a:ext cx="375424" cy="56483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i="1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CE594ABF-279E-44F5-BE57-2519C1261A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8194" y="4850581"/>
                  <a:ext cx="375424" cy="56483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756F6135-3640-43E9-852A-1E5E05F64841}"/>
                    </a:ext>
                  </a:extLst>
                </p:cNvPr>
                <p:cNvSpPr txBox="1"/>
                <p:nvPr/>
              </p:nvSpPr>
              <p:spPr>
                <a:xfrm>
                  <a:off x="5172388" y="4850581"/>
                  <a:ext cx="375424" cy="56483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i="1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756F6135-3640-43E9-852A-1E5E05F648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72388" y="4850581"/>
                  <a:ext cx="375424" cy="56483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2D833C51-E13F-4368-8572-CD6954CE1495}"/>
                    </a:ext>
                  </a:extLst>
                </p:cNvPr>
                <p:cNvSpPr txBox="1"/>
                <p:nvPr/>
              </p:nvSpPr>
              <p:spPr>
                <a:xfrm>
                  <a:off x="6121788" y="4850581"/>
                  <a:ext cx="375424" cy="56483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i="1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2D833C51-E13F-4368-8572-CD6954CE14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21788" y="4850581"/>
                  <a:ext cx="375424" cy="56483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B712F6B-8581-4C1A-B20C-E68AE0FCDFF8}"/>
                    </a:ext>
                  </a:extLst>
                </p:cNvPr>
                <p:cNvSpPr txBox="1"/>
                <p:nvPr/>
              </p:nvSpPr>
              <p:spPr>
                <a:xfrm>
                  <a:off x="6997807" y="4850581"/>
                  <a:ext cx="375424" cy="56483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i="1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B712F6B-8581-4C1A-B20C-E68AE0FCDF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7807" y="4850581"/>
                  <a:ext cx="375424" cy="56483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BA406376-003A-43F5-A0F2-D1A2DA1BE7CF}"/>
                    </a:ext>
                  </a:extLst>
                </p:cNvPr>
                <p:cNvSpPr txBox="1"/>
                <p:nvPr/>
              </p:nvSpPr>
              <p:spPr>
                <a:xfrm>
                  <a:off x="300062" y="6268779"/>
                  <a:ext cx="375424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BA406376-003A-43F5-A0F2-D1A2DA1BE7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062" y="6268779"/>
                  <a:ext cx="375424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F8F63EB2-D337-45D4-B74A-BCE970436F45}"/>
                    </a:ext>
                  </a:extLst>
                </p:cNvPr>
                <p:cNvSpPr txBox="1"/>
                <p:nvPr/>
              </p:nvSpPr>
              <p:spPr>
                <a:xfrm>
                  <a:off x="732607" y="6268779"/>
                  <a:ext cx="375424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F8F63EB2-D337-45D4-B74A-BCE970436F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2607" y="6268779"/>
                  <a:ext cx="375424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608E5CD8-06B0-472B-B00B-68F16CC19AAC}"/>
                    </a:ext>
                  </a:extLst>
                </p:cNvPr>
                <p:cNvSpPr txBox="1"/>
                <p:nvPr/>
              </p:nvSpPr>
              <p:spPr>
                <a:xfrm>
                  <a:off x="1165152" y="6268779"/>
                  <a:ext cx="375424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608E5CD8-06B0-472B-B00B-68F16CC19A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5152" y="6268779"/>
                  <a:ext cx="375424" cy="36933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9FCDBFB5-331B-43B7-B225-F3F5DFA8D84E}"/>
                    </a:ext>
                  </a:extLst>
                </p:cNvPr>
                <p:cNvSpPr txBox="1"/>
                <p:nvPr/>
              </p:nvSpPr>
              <p:spPr>
                <a:xfrm>
                  <a:off x="1597697" y="6268779"/>
                  <a:ext cx="375424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9FCDBFB5-331B-43B7-B225-F3F5DFA8D8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7697" y="6268779"/>
                  <a:ext cx="375424" cy="369332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9F1C4D8C-2E25-4A77-8853-7E473DFBFE63}"/>
                    </a:ext>
                  </a:extLst>
                </p:cNvPr>
                <p:cNvSpPr txBox="1"/>
                <p:nvPr/>
              </p:nvSpPr>
              <p:spPr>
                <a:xfrm>
                  <a:off x="2177527" y="6266061"/>
                  <a:ext cx="375424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9F1C4D8C-2E25-4A77-8853-7E473DFBFE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7527" y="6266061"/>
                  <a:ext cx="375424" cy="369332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A9CDAB6-FA2C-4398-9A5B-B76F8C7A035B}"/>
                    </a:ext>
                  </a:extLst>
                </p:cNvPr>
                <p:cNvSpPr txBox="1"/>
                <p:nvPr/>
              </p:nvSpPr>
              <p:spPr>
                <a:xfrm>
                  <a:off x="2610072" y="6266061"/>
                  <a:ext cx="375424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A9CDAB6-FA2C-4398-9A5B-B76F8C7A03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10072" y="6266061"/>
                  <a:ext cx="375424" cy="369332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FD33ADEC-18BC-4601-B23B-949A54F4282C}"/>
                    </a:ext>
                  </a:extLst>
                </p:cNvPr>
                <p:cNvSpPr txBox="1"/>
                <p:nvPr/>
              </p:nvSpPr>
              <p:spPr>
                <a:xfrm>
                  <a:off x="3042617" y="6266061"/>
                  <a:ext cx="375424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FD33ADEC-18BC-4601-B23B-949A54F428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2617" y="6266061"/>
                  <a:ext cx="375424" cy="3693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19F65526-C50F-4001-9E59-45681DD186D4}"/>
                    </a:ext>
                  </a:extLst>
                </p:cNvPr>
                <p:cNvSpPr txBox="1"/>
                <p:nvPr/>
              </p:nvSpPr>
              <p:spPr>
                <a:xfrm>
                  <a:off x="3475162" y="6266061"/>
                  <a:ext cx="375424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19F65526-C50F-4001-9E59-45681DD186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5162" y="6266061"/>
                  <a:ext cx="375424" cy="36933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68217B96-3AD0-41B4-8FE8-C5748294589F}"/>
                    </a:ext>
                  </a:extLst>
                </p:cNvPr>
                <p:cNvSpPr txBox="1"/>
                <p:nvPr/>
              </p:nvSpPr>
              <p:spPr>
                <a:xfrm>
                  <a:off x="4124523" y="6266061"/>
                  <a:ext cx="375424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68217B96-3AD0-41B4-8FE8-C574829458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24523" y="6266061"/>
                  <a:ext cx="375424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D9B3E096-4F0E-4DD3-A56B-CD55201ACD9E}"/>
                    </a:ext>
                  </a:extLst>
                </p:cNvPr>
                <p:cNvSpPr txBox="1"/>
                <p:nvPr/>
              </p:nvSpPr>
              <p:spPr>
                <a:xfrm>
                  <a:off x="4557068" y="6266061"/>
                  <a:ext cx="375424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D9B3E096-4F0E-4DD3-A56B-CD55201ACD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7068" y="6266061"/>
                  <a:ext cx="375424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0B17C555-0B34-45F6-A260-D8792947816E}"/>
                    </a:ext>
                  </a:extLst>
                </p:cNvPr>
                <p:cNvSpPr txBox="1"/>
                <p:nvPr/>
              </p:nvSpPr>
              <p:spPr>
                <a:xfrm>
                  <a:off x="4989613" y="6266061"/>
                  <a:ext cx="375424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0B17C555-0B34-45F6-A260-D879294781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9613" y="6266061"/>
                  <a:ext cx="375424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142BD341-756F-458C-9FCC-E8D5D6E88ED6}"/>
                    </a:ext>
                  </a:extLst>
                </p:cNvPr>
                <p:cNvSpPr txBox="1"/>
                <p:nvPr/>
              </p:nvSpPr>
              <p:spPr>
                <a:xfrm>
                  <a:off x="5422158" y="6266061"/>
                  <a:ext cx="375424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142BD341-756F-458C-9FCC-E8D5D6E88E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2158" y="6266061"/>
                  <a:ext cx="375424" cy="369332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38F989F4-FD7A-4E8E-A3DE-103E33FE4159}"/>
                    </a:ext>
                  </a:extLst>
                </p:cNvPr>
                <p:cNvSpPr txBox="1"/>
                <p:nvPr/>
              </p:nvSpPr>
              <p:spPr>
                <a:xfrm>
                  <a:off x="5952749" y="6266061"/>
                  <a:ext cx="375424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38F989F4-FD7A-4E8E-A3DE-103E33FE41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2749" y="6266061"/>
                  <a:ext cx="375424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7CF76736-F78B-41FD-B076-547A16C76726}"/>
                    </a:ext>
                  </a:extLst>
                </p:cNvPr>
                <p:cNvSpPr txBox="1"/>
                <p:nvPr/>
              </p:nvSpPr>
              <p:spPr>
                <a:xfrm>
                  <a:off x="6385294" y="6266061"/>
                  <a:ext cx="375424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7CF76736-F78B-41FD-B076-547A16C767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85294" y="6266061"/>
                  <a:ext cx="375424" cy="369332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9957504A-A1C9-4020-8F27-9205AE7EBC63}"/>
                    </a:ext>
                  </a:extLst>
                </p:cNvPr>
                <p:cNvSpPr txBox="1"/>
                <p:nvPr/>
              </p:nvSpPr>
              <p:spPr>
                <a:xfrm>
                  <a:off x="6817839" y="6266061"/>
                  <a:ext cx="375424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9957504A-A1C9-4020-8F27-9205AE7EBC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7839" y="6266061"/>
                  <a:ext cx="375424" cy="369332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67FAA879-797B-4481-9587-BD8C78CEC52B}"/>
                    </a:ext>
                  </a:extLst>
                </p:cNvPr>
                <p:cNvSpPr txBox="1"/>
                <p:nvPr/>
              </p:nvSpPr>
              <p:spPr>
                <a:xfrm>
                  <a:off x="7250384" y="6266061"/>
                  <a:ext cx="375424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67FAA879-797B-4481-9587-BD8C78CEC5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0384" y="6266061"/>
                  <a:ext cx="375424" cy="369332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D0AA501-FE5F-46CA-8952-54ABD485D28A}"/>
                </a:ext>
              </a:extLst>
            </p:cNvPr>
            <p:cNvCxnSpPr/>
            <p:nvPr/>
          </p:nvCxnSpPr>
          <p:spPr>
            <a:xfrm flipH="1">
              <a:off x="2348545" y="1880812"/>
              <a:ext cx="1445304" cy="54077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19BC878-147E-40A0-8BAF-1957ED16F39F}"/>
                </a:ext>
              </a:extLst>
            </p:cNvPr>
            <p:cNvCxnSpPr/>
            <p:nvPr/>
          </p:nvCxnSpPr>
          <p:spPr>
            <a:xfrm flipH="1">
              <a:off x="1429780" y="2986423"/>
              <a:ext cx="543341" cy="64267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782D921-406C-41DB-A520-616ABEB139DE}"/>
                </a:ext>
              </a:extLst>
            </p:cNvPr>
            <p:cNvCxnSpPr/>
            <p:nvPr/>
          </p:nvCxnSpPr>
          <p:spPr>
            <a:xfrm>
              <a:off x="4169273" y="1880812"/>
              <a:ext cx="1440011" cy="54077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6C622EEA-A49B-44CA-A288-8943264C2DD3}"/>
                </a:ext>
              </a:extLst>
            </p:cNvPr>
            <p:cNvCxnSpPr/>
            <p:nvPr/>
          </p:nvCxnSpPr>
          <p:spPr>
            <a:xfrm>
              <a:off x="5985294" y="2986423"/>
              <a:ext cx="587712" cy="66169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34FE7A61-E470-4794-9D6D-C9A813CD480F}"/>
                </a:ext>
              </a:extLst>
            </p:cNvPr>
            <p:cNvCxnSpPr/>
            <p:nvPr/>
          </p:nvCxnSpPr>
          <p:spPr>
            <a:xfrm>
              <a:off x="2348545" y="2986423"/>
              <a:ext cx="456137" cy="66169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FB02DF48-87A6-4DBD-9F98-C0444F53269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87887" y="2986423"/>
              <a:ext cx="521397" cy="66169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8D9F8FAE-35EC-4B4B-AB73-0CAB6890B883}"/>
                </a:ext>
              </a:extLst>
            </p:cNvPr>
            <p:cNvCxnSpPr>
              <a:cxnSpLocks/>
              <a:endCxn id="13" idx="0"/>
            </p:cNvCxnSpPr>
            <p:nvPr/>
          </p:nvCxnSpPr>
          <p:spPr>
            <a:xfrm flipH="1">
              <a:off x="762951" y="4216341"/>
              <a:ext cx="291406" cy="63424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B13C80A-9FFA-4BC7-9EF5-4519854D0DF0}"/>
                </a:ext>
              </a:extLst>
            </p:cNvPr>
            <p:cNvCxnSpPr>
              <a:endCxn id="14" idx="0"/>
            </p:cNvCxnSpPr>
            <p:nvPr/>
          </p:nvCxnSpPr>
          <p:spPr>
            <a:xfrm>
              <a:off x="1445148" y="4216341"/>
              <a:ext cx="190340" cy="63424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3DE89DF-52E4-4DA3-A41D-513D3241D2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19392" y="4210850"/>
              <a:ext cx="291406" cy="63424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FBD06E5-2C07-4420-B497-CAC280862767}"/>
                </a:ext>
              </a:extLst>
            </p:cNvPr>
            <p:cNvCxnSpPr/>
            <p:nvPr/>
          </p:nvCxnSpPr>
          <p:spPr>
            <a:xfrm>
              <a:off x="3186221" y="4210850"/>
              <a:ext cx="190340" cy="63424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003E2BA7-60E1-450E-AC09-976DB5A3D3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36105" y="4210850"/>
              <a:ext cx="291406" cy="63424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6980ED41-B3D1-476F-8502-2049864BFC86}"/>
                </a:ext>
              </a:extLst>
            </p:cNvPr>
            <p:cNvCxnSpPr/>
            <p:nvPr/>
          </p:nvCxnSpPr>
          <p:spPr>
            <a:xfrm>
              <a:off x="5102934" y="4210850"/>
              <a:ext cx="190340" cy="63424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53CEAAFE-5385-438B-AAA7-5620ADBB4D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80983" y="4225476"/>
              <a:ext cx="291406" cy="63424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56F6172F-E750-46A8-8748-043DBBA6F803}"/>
                </a:ext>
              </a:extLst>
            </p:cNvPr>
            <p:cNvCxnSpPr/>
            <p:nvPr/>
          </p:nvCxnSpPr>
          <p:spPr>
            <a:xfrm>
              <a:off x="6947812" y="4225476"/>
              <a:ext cx="190340" cy="63424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6D603F08-1B21-4B9A-8AC1-00770600C48F}"/>
                </a:ext>
              </a:extLst>
            </p:cNvPr>
            <p:cNvGrpSpPr/>
            <p:nvPr/>
          </p:nvGrpSpPr>
          <p:grpSpPr>
            <a:xfrm>
              <a:off x="294909" y="5415416"/>
              <a:ext cx="346570" cy="850645"/>
              <a:chOff x="294909" y="5415416"/>
              <a:chExt cx="346570" cy="850645"/>
            </a:xfrm>
          </p:grpSpPr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E70E7D02-8B9D-4095-BAE8-ECCF824A0559}"/>
                  </a:ext>
                </a:extLst>
              </p:cNvPr>
              <p:cNvCxnSpPr/>
              <p:nvPr/>
            </p:nvCxnSpPr>
            <p:spPr>
              <a:xfrm flipH="1">
                <a:off x="361150" y="5415416"/>
                <a:ext cx="214089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F6D6D260-8262-4156-858B-37CADD7D7637}"/>
                  </a:ext>
                </a:extLst>
              </p:cNvPr>
              <p:cNvSpPr txBox="1"/>
              <p:nvPr/>
            </p:nvSpPr>
            <p:spPr>
              <a:xfrm>
                <a:off x="294909" y="5656072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6C3DD115-43E1-48D0-9638-37DDB663EEC9}"/>
                </a:ext>
              </a:extLst>
            </p:cNvPr>
            <p:cNvGrpSpPr/>
            <p:nvPr/>
          </p:nvGrpSpPr>
          <p:grpSpPr>
            <a:xfrm>
              <a:off x="1177664" y="5415415"/>
              <a:ext cx="346570" cy="850645"/>
              <a:chOff x="294909" y="5415416"/>
              <a:chExt cx="346570" cy="850645"/>
            </a:xfrm>
          </p:grpSpPr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68CCDBCD-BDE7-4C1D-92F2-256C6FDFD547}"/>
                  </a:ext>
                </a:extLst>
              </p:cNvPr>
              <p:cNvCxnSpPr/>
              <p:nvPr/>
            </p:nvCxnSpPr>
            <p:spPr>
              <a:xfrm flipH="1">
                <a:off x="361150" y="5415416"/>
                <a:ext cx="214089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EFC3E106-E93A-40A3-9F20-3586C2DC8F35}"/>
                  </a:ext>
                </a:extLst>
              </p:cNvPr>
              <p:cNvSpPr txBox="1"/>
              <p:nvPr/>
            </p:nvSpPr>
            <p:spPr>
              <a:xfrm>
                <a:off x="294909" y="5656072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6665B406-A55F-4484-8D81-2C4CB2AFDDE0}"/>
                </a:ext>
              </a:extLst>
            </p:cNvPr>
            <p:cNvGrpSpPr/>
            <p:nvPr/>
          </p:nvGrpSpPr>
          <p:grpSpPr>
            <a:xfrm>
              <a:off x="2137268" y="5415414"/>
              <a:ext cx="346570" cy="850645"/>
              <a:chOff x="294909" y="5415416"/>
              <a:chExt cx="346570" cy="850645"/>
            </a:xfrm>
          </p:grpSpPr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519DDD8F-DF0C-44B9-8F89-E348695DAD87}"/>
                  </a:ext>
                </a:extLst>
              </p:cNvPr>
              <p:cNvCxnSpPr/>
              <p:nvPr/>
            </p:nvCxnSpPr>
            <p:spPr>
              <a:xfrm flipH="1">
                <a:off x="361150" y="5415416"/>
                <a:ext cx="214089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87B7A636-DCB9-4EAF-90FC-9FD2C505AA9D}"/>
                  </a:ext>
                </a:extLst>
              </p:cNvPr>
              <p:cNvSpPr txBox="1"/>
              <p:nvPr/>
            </p:nvSpPr>
            <p:spPr>
              <a:xfrm>
                <a:off x="294909" y="5656072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78336B1B-7282-4D80-BD5D-5B7C55761D3A}"/>
                </a:ext>
              </a:extLst>
            </p:cNvPr>
            <p:cNvGrpSpPr/>
            <p:nvPr/>
          </p:nvGrpSpPr>
          <p:grpSpPr>
            <a:xfrm>
              <a:off x="3017819" y="5404434"/>
              <a:ext cx="346570" cy="850645"/>
              <a:chOff x="294909" y="5415416"/>
              <a:chExt cx="346570" cy="850645"/>
            </a:xfrm>
          </p:grpSpPr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EDC6718E-0E3A-418C-858C-6347DB829519}"/>
                  </a:ext>
                </a:extLst>
              </p:cNvPr>
              <p:cNvCxnSpPr/>
              <p:nvPr/>
            </p:nvCxnSpPr>
            <p:spPr>
              <a:xfrm flipH="1">
                <a:off x="361150" y="5415416"/>
                <a:ext cx="214089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D039B4F4-B44B-4E73-8A85-557F6E635CA2}"/>
                  </a:ext>
                </a:extLst>
              </p:cNvPr>
              <p:cNvSpPr txBox="1"/>
              <p:nvPr/>
            </p:nvSpPr>
            <p:spPr>
              <a:xfrm>
                <a:off x="294909" y="5656072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EFDDD86D-2AC8-4189-8C70-5C7FA08316A4}"/>
                </a:ext>
              </a:extLst>
            </p:cNvPr>
            <p:cNvGrpSpPr/>
            <p:nvPr/>
          </p:nvGrpSpPr>
          <p:grpSpPr>
            <a:xfrm>
              <a:off x="4104909" y="5419802"/>
              <a:ext cx="346570" cy="850645"/>
              <a:chOff x="294909" y="5415416"/>
              <a:chExt cx="346570" cy="850645"/>
            </a:xfrm>
          </p:grpSpPr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18BB8709-6907-4B8F-8FB5-D852C9AE1771}"/>
                  </a:ext>
                </a:extLst>
              </p:cNvPr>
              <p:cNvCxnSpPr/>
              <p:nvPr/>
            </p:nvCxnSpPr>
            <p:spPr>
              <a:xfrm flipH="1">
                <a:off x="361150" y="5415416"/>
                <a:ext cx="214089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6E338B21-0B72-432C-917A-D287EF6B0511}"/>
                  </a:ext>
                </a:extLst>
              </p:cNvPr>
              <p:cNvSpPr txBox="1"/>
              <p:nvPr/>
            </p:nvSpPr>
            <p:spPr>
              <a:xfrm>
                <a:off x="294909" y="5656072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2B59D9E7-5B58-4CDB-BC46-923971139E69}"/>
                </a:ext>
              </a:extLst>
            </p:cNvPr>
            <p:cNvGrpSpPr/>
            <p:nvPr/>
          </p:nvGrpSpPr>
          <p:grpSpPr>
            <a:xfrm>
              <a:off x="5011583" y="5419802"/>
              <a:ext cx="346570" cy="850645"/>
              <a:chOff x="294909" y="5415416"/>
              <a:chExt cx="346570" cy="850645"/>
            </a:xfrm>
          </p:grpSpPr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31C33659-F1E7-4887-82C2-CB4FCDEDC54B}"/>
                  </a:ext>
                </a:extLst>
              </p:cNvPr>
              <p:cNvCxnSpPr/>
              <p:nvPr/>
            </p:nvCxnSpPr>
            <p:spPr>
              <a:xfrm flipH="1">
                <a:off x="361150" y="5415416"/>
                <a:ext cx="214089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67091D88-7B38-4B11-8DE4-A776DDEFC619}"/>
                  </a:ext>
                </a:extLst>
              </p:cNvPr>
              <p:cNvSpPr txBox="1"/>
              <p:nvPr/>
            </p:nvSpPr>
            <p:spPr>
              <a:xfrm>
                <a:off x="294909" y="5656072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6ACFE5E9-96E8-48E5-81A7-781F781D64B2}"/>
                </a:ext>
              </a:extLst>
            </p:cNvPr>
            <p:cNvGrpSpPr/>
            <p:nvPr/>
          </p:nvGrpSpPr>
          <p:grpSpPr>
            <a:xfrm>
              <a:off x="5926567" y="5425061"/>
              <a:ext cx="346570" cy="850645"/>
              <a:chOff x="294909" y="5415416"/>
              <a:chExt cx="346570" cy="850645"/>
            </a:xfrm>
          </p:grpSpPr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C8482E15-D6B6-4F76-8633-E2F89D826A0C}"/>
                  </a:ext>
                </a:extLst>
              </p:cNvPr>
              <p:cNvCxnSpPr/>
              <p:nvPr/>
            </p:nvCxnSpPr>
            <p:spPr>
              <a:xfrm flipH="1">
                <a:off x="361150" y="5415416"/>
                <a:ext cx="214089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F076D536-0329-4EC1-9C59-6554EF4FDA22}"/>
                  </a:ext>
                </a:extLst>
              </p:cNvPr>
              <p:cNvSpPr txBox="1"/>
              <p:nvPr/>
            </p:nvSpPr>
            <p:spPr>
              <a:xfrm>
                <a:off x="294909" y="5656072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AB69E2FA-806A-4A54-B8A0-E98AA1262CE9}"/>
                </a:ext>
              </a:extLst>
            </p:cNvPr>
            <p:cNvGrpSpPr/>
            <p:nvPr/>
          </p:nvGrpSpPr>
          <p:grpSpPr>
            <a:xfrm>
              <a:off x="6840105" y="5414541"/>
              <a:ext cx="346570" cy="850645"/>
              <a:chOff x="294909" y="5415416"/>
              <a:chExt cx="346570" cy="850645"/>
            </a:xfrm>
          </p:grpSpPr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277A672C-8C21-44BE-81A7-BF221BECA6EB}"/>
                  </a:ext>
                </a:extLst>
              </p:cNvPr>
              <p:cNvCxnSpPr/>
              <p:nvPr/>
            </p:nvCxnSpPr>
            <p:spPr>
              <a:xfrm flipH="1">
                <a:off x="361150" y="5415416"/>
                <a:ext cx="214089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D2C15CF-9A95-4C33-8197-12D6F9936E2A}"/>
                  </a:ext>
                </a:extLst>
              </p:cNvPr>
              <p:cNvSpPr txBox="1"/>
              <p:nvPr/>
            </p:nvSpPr>
            <p:spPr>
              <a:xfrm>
                <a:off x="294909" y="5656072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57D410A7-B8B8-4D4A-AA2D-48BBD4C67E80}"/>
                </a:ext>
              </a:extLst>
            </p:cNvPr>
            <p:cNvGrpSpPr/>
            <p:nvPr/>
          </p:nvGrpSpPr>
          <p:grpSpPr>
            <a:xfrm>
              <a:off x="736287" y="5414540"/>
              <a:ext cx="346570" cy="850645"/>
              <a:chOff x="736287" y="5414540"/>
              <a:chExt cx="346570" cy="850645"/>
            </a:xfrm>
          </p:grpSpPr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95607EB3-5BFC-4FFF-A1B6-06B2C6B46B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0454" y="5414540"/>
                <a:ext cx="228032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9DAD5108-9D0F-4183-8FE2-A633D0260E54}"/>
                  </a:ext>
                </a:extLst>
              </p:cNvPr>
              <p:cNvSpPr txBox="1"/>
              <p:nvPr/>
            </p:nvSpPr>
            <p:spPr>
              <a:xfrm>
                <a:off x="736287" y="5655196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5179F140-F304-46EB-BB6D-F60ACA84D57D}"/>
                </a:ext>
              </a:extLst>
            </p:cNvPr>
            <p:cNvGrpSpPr/>
            <p:nvPr/>
          </p:nvGrpSpPr>
          <p:grpSpPr>
            <a:xfrm>
              <a:off x="1540965" y="5414539"/>
              <a:ext cx="346570" cy="850645"/>
              <a:chOff x="736287" y="5414540"/>
              <a:chExt cx="346570" cy="850645"/>
            </a:xfrm>
          </p:grpSpPr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2E3FF8FE-12E3-430E-8D42-C8CA6EAA5C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0454" y="5414540"/>
                <a:ext cx="228032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21FCF601-CDC6-437B-8180-2E7A93756A57}"/>
                  </a:ext>
                </a:extLst>
              </p:cNvPr>
              <p:cNvSpPr txBox="1"/>
              <p:nvPr/>
            </p:nvSpPr>
            <p:spPr>
              <a:xfrm>
                <a:off x="736287" y="5655196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1B9F1F9F-F57F-4589-BAD4-CA4E404BE4E8}"/>
                </a:ext>
              </a:extLst>
            </p:cNvPr>
            <p:cNvGrpSpPr/>
            <p:nvPr/>
          </p:nvGrpSpPr>
          <p:grpSpPr>
            <a:xfrm>
              <a:off x="3409410" y="5427894"/>
              <a:ext cx="346570" cy="850645"/>
              <a:chOff x="736287" y="5414540"/>
              <a:chExt cx="346570" cy="850645"/>
            </a:xfrm>
          </p:grpSpPr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793BC438-B9F9-4E89-AD7D-9F4D84348E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0454" y="5414540"/>
                <a:ext cx="228032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EDE2903C-4F65-4838-A968-59513A89DF3F}"/>
                  </a:ext>
                </a:extLst>
              </p:cNvPr>
              <p:cNvSpPr txBox="1"/>
              <p:nvPr/>
            </p:nvSpPr>
            <p:spPr>
              <a:xfrm>
                <a:off x="736287" y="5655196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440BDC90-9A99-4C1C-934F-C8E9DD5904F1}"/>
                </a:ext>
              </a:extLst>
            </p:cNvPr>
            <p:cNvGrpSpPr/>
            <p:nvPr/>
          </p:nvGrpSpPr>
          <p:grpSpPr>
            <a:xfrm>
              <a:off x="2510084" y="5414538"/>
              <a:ext cx="346570" cy="850645"/>
              <a:chOff x="736287" y="5414540"/>
              <a:chExt cx="346570" cy="850645"/>
            </a:xfrm>
          </p:grpSpPr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0B7B9AD9-6B5C-4BE6-8A42-555B234AC4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0454" y="5414540"/>
                <a:ext cx="228032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271CDC24-28AA-4435-9FE9-9CE992A37937}"/>
                  </a:ext>
                </a:extLst>
              </p:cNvPr>
              <p:cNvSpPr txBox="1"/>
              <p:nvPr/>
            </p:nvSpPr>
            <p:spPr>
              <a:xfrm>
                <a:off x="736287" y="5655196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23935517-064C-43B2-8A9B-B94EFB5D818D}"/>
                </a:ext>
              </a:extLst>
            </p:cNvPr>
            <p:cNvGrpSpPr/>
            <p:nvPr/>
          </p:nvGrpSpPr>
          <p:grpSpPr>
            <a:xfrm>
              <a:off x="4439522" y="5420907"/>
              <a:ext cx="346570" cy="850645"/>
              <a:chOff x="736287" y="5414540"/>
              <a:chExt cx="346570" cy="850645"/>
            </a:xfrm>
          </p:grpSpPr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FC74D6D2-2E8D-4279-A295-D02584B32F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0454" y="5414540"/>
                <a:ext cx="228032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1579BF21-981A-4023-B27E-30A6E2AE64BE}"/>
                  </a:ext>
                </a:extLst>
              </p:cNvPr>
              <p:cNvSpPr txBox="1"/>
              <p:nvPr/>
            </p:nvSpPr>
            <p:spPr>
              <a:xfrm>
                <a:off x="736287" y="5655196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438D547F-DDD1-471C-9772-6A88C887E6CB}"/>
                </a:ext>
              </a:extLst>
            </p:cNvPr>
            <p:cNvGrpSpPr/>
            <p:nvPr/>
          </p:nvGrpSpPr>
          <p:grpSpPr>
            <a:xfrm>
              <a:off x="5328864" y="5420907"/>
              <a:ext cx="346570" cy="850645"/>
              <a:chOff x="736287" y="5414540"/>
              <a:chExt cx="346570" cy="850645"/>
            </a:xfrm>
          </p:grpSpPr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0D61E3BD-0FC9-4720-B98D-038CFB6330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0454" y="5414540"/>
                <a:ext cx="228032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E4A0B72D-F5FB-46A9-A382-A378EAB6FED8}"/>
                  </a:ext>
                </a:extLst>
              </p:cNvPr>
              <p:cNvSpPr txBox="1"/>
              <p:nvPr/>
            </p:nvSpPr>
            <p:spPr>
              <a:xfrm>
                <a:off x="736287" y="5655196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519B3953-5D9A-4BD7-B70F-886706D49532}"/>
                </a:ext>
              </a:extLst>
            </p:cNvPr>
            <p:cNvGrpSpPr/>
            <p:nvPr/>
          </p:nvGrpSpPr>
          <p:grpSpPr>
            <a:xfrm>
              <a:off x="6298177" y="5421591"/>
              <a:ext cx="346570" cy="850645"/>
              <a:chOff x="736287" y="5414540"/>
              <a:chExt cx="346570" cy="850645"/>
            </a:xfrm>
          </p:grpSpPr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C49978D7-11BC-4A32-9C57-35FD41AD77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0454" y="5414540"/>
                <a:ext cx="228032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E6960072-CE07-4D53-A731-1CF4F8B98024}"/>
                  </a:ext>
                </a:extLst>
              </p:cNvPr>
              <p:cNvSpPr txBox="1"/>
              <p:nvPr/>
            </p:nvSpPr>
            <p:spPr>
              <a:xfrm>
                <a:off x="736287" y="5655196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D266D309-4268-4CD8-9649-B827EED5F2C9}"/>
                </a:ext>
              </a:extLst>
            </p:cNvPr>
            <p:cNvGrpSpPr/>
            <p:nvPr/>
          </p:nvGrpSpPr>
          <p:grpSpPr>
            <a:xfrm>
              <a:off x="7176521" y="5413077"/>
              <a:ext cx="346570" cy="850645"/>
              <a:chOff x="736287" y="5414540"/>
              <a:chExt cx="346570" cy="850645"/>
            </a:xfrm>
          </p:grpSpPr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B0517CEB-8CAA-4CB5-88DB-7B19F03999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0454" y="5414540"/>
                <a:ext cx="228032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6314D6DB-4118-4E1A-A163-E88A7475AC2C}"/>
                  </a:ext>
                </a:extLst>
              </p:cNvPr>
              <p:cNvSpPr txBox="1"/>
              <p:nvPr/>
            </p:nvSpPr>
            <p:spPr>
              <a:xfrm>
                <a:off x="736287" y="5655196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</p:grpSp>
      <p:sp>
        <p:nvSpPr>
          <p:cNvPr id="117" name="TextBox 116">
            <a:extLst>
              <a:ext uri="{FF2B5EF4-FFF2-40B4-BE49-F238E27FC236}">
                <a16:creationId xmlns:a16="http://schemas.microsoft.com/office/drawing/2014/main" id="{0D34D727-48E5-46F4-B4E9-4569F8F60BF7}"/>
              </a:ext>
            </a:extLst>
          </p:cNvPr>
          <p:cNvSpPr txBox="1"/>
          <p:nvPr/>
        </p:nvSpPr>
        <p:spPr>
          <a:xfrm>
            <a:off x="6960690" y="1171068"/>
            <a:ext cx="1831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How many pieces of work at each level?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9891CAAB-A4D5-4E81-8087-4DFC0A864133}"/>
              </a:ext>
            </a:extLst>
          </p:cNvPr>
          <p:cNvSpPr txBox="1"/>
          <p:nvPr/>
        </p:nvSpPr>
        <p:spPr>
          <a:xfrm>
            <a:off x="10406797" y="1171068"/>
            <a:ext cx="1710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How much work across each level?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DA0B4EC4-7336-4C7B-8AE6-B7126652DD2C}"/>
              </a:ext>
            </a:extLst>
          </p:cNvPr>
          <p:cNvSpPr txBox="1"/>
          <p:nvPr/>
        </p:nvSpPr>
        <p:spPr>
          <a:xfrm>
            <a:off x="7755950" y="1636008"/>
            <a:ext cx="46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1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10912AF1-672B-4BF5-8450-5C2B5EDC1B79}"/>
              </a:ext>
            </a:extLst>
          </p:cNvPr>
          <p:cNvSpPr txBox="1"/>
          <p:nvPr/>
        </p:nvSpPr>
        <p:spPr>
          <a:xfrm>
            <a:off x="11089850" y="1636008"/>
            <a:ext cx="46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n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69D1C3B2-9DF9-4233-B685-587DD302C71A}"/>
              </a:ext>
            </a:extLst>
          </p:cNvPr>
          <p:cNvSpPr txBox="1"/>
          <p:nvPr/>
        </p:nvSpPr>
        <p:spPr>
          <a:xfrm>
            <a:off x="7760618" y="2597450"/>
            <a:ext cx="46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2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2D28E27A-5E71-4F56-B93F-2F0C5FAC9494}"/>
              </a:ext>
            </a:extLst>
          </p:cNvPr>
          <p:cNvSpPr txBox="1"/>
          <p:nvPr/>
        </p:nvSpPr>
        <p:spPr>
          <a:xfrm>
            <a:off x="7760618" y="3831724"/>
            <a:ext cx="46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4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30E84D7D-F44D-4B9E-B357-F09E35FC6D3F}"/>
              </a:ext>
            </a:extLst>
          </p:cNvPr>
          <p:cNvSpPr txBox="1"/>
          <p:nvPr/>
        </p:nvSpPr>
        <p:spPr>
          <a:xfrm>
            <a:off x="7758880" y="5081823"/>
            <a:ext cx="46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8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FB3C1B68-FEC1-4E91-97CE-1EF3DF1CAA35}"/>
              </a:ext>
            </a:extLst>
          </p:cNvPr>
          <p:cNvSpPr txBox="1"/>
          <p:nvPr/>
        </p:nvSpPr>
        <p:spPr>
          <a:xfrm>
            <a:off x="7755950" y="6358533"/>
            <a:ext cx="46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n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0B011DEA-DDE7-407F-A7AE-5535646CF276}"/>
              </a:ext>
            </a:extLst>
          </p:cNvPr>
          <p:cNvSpPr txBox="1"/>
          <p:nvPr/>
        </p:nvSpPr>
        <p:spPr>
          <a:xfrm>
            <a:off x="11094518" y="2597450"/>
            <a:ext cx="46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n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650510E4-C576-4F7C-80C1-18FE2E3910BF}"/>
              </a:ext>
            </a:extLst>
          </p:cNvPr>
          <p:cNvSpPr txBox="1"/>
          <p:nvPr/>
        </p:nvSpPr>
        <p:spPr>
          <a:xfrm>
            <a:off x="11094518" y="3831724"/>
            <a:ext cx="46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n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4FBFD5DC-84DD-4BE9-83DD-34B6C9D907C3}"/>
              </a:ext>
            </a:extLst>
          </p:cNvPr>
          <p:cNvSpPr txBox="1"/>
          <p:nvPr/>
        </p:nvSpPr>
        <p:spPr>
          <a:xfrm>
            <a:off x="11092780" y="5081823"/>
            <a:ext cx="46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n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900F5673-9812-4462-BFAA-FA6014ED65D1}"/>
              </a:ext>
            </a:extLst>
          </p:cNvPr>
          <p:cNvSpPr txBox="1"/>
          <p:nvPr/>
        </p:nvSpPr>
        <p:spPr>
          <a:xfrm>
            <a:off x="11089850" y="6358533"/>
            <a:ext cx="46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n</a:t>
            </a: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4D9C876B-CAE1-4AE1-8C7A-E41CB419404D}"/>
              </a:ext>
            </a:extLst>
          </p:cNvPr>
          <p:cNvGrpSpPr/>
          <p:nvPr/>
        </p:nvGrpSpPr>
        <p:grpSpPr>
          <a:xfrm>
            <a:off x="4071692" y="173304"/>
            <a:ext cx="3693432" cy="975983"/>
            <a:chOff x="1686009" y="4199021"/>
            <a:chExt cx="3693432" cy="9759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id="{1098BD8A-6F7D-4EC2-9B6A-812BEF0C98BA}"/>
                    </a:ext>
                  </a:extLst>
                </p:cNvPr>
                <p:cNvSpPr txBox="1"/>
                <p:nvPr/>
              </p:nvSpPr>
              <p:spPr>
                <a:xfrm>
                  <a:off x="1686009" y="4461819"/>
                  <a:ext cx="100726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id="{1098BD8A-6F7D-4EC2-9B6A-812BEF0C98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6009" y="4461819"/>
                  <a:ext cx="1007263" cy="369332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TextBox 138">
                  <a:extLst>
                    <a:ext uri="{FF2B5EF4-FFF2-40B4-BE49-F238E27FC236}">
                      <a16:creationId xmlns:a16="http://schemas.microsoft.com/office/drawing/2014/main" id="{FE4F0421-322A-47F9-97CC-570F2CA0E5F7}"/>
                    </a:ext>
                  </a:extLst>
                </p:cNvPr>
                <p:cNvSpPr txBox="1"/>
                <p:nvPr/>
              </p:nvSpPr>
              <p:spPr>
                <a:xfrm>
                  <a:off x="2990695" y="4236425"/>
                  <a:ext cx="15936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𝑤h𝑒𝑛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9" name="TextBox 138">
                  <a:extLst>
                    <a:ext uri="{FF2B5EF4-FFF2-40B4-BE49-F238E27FC236}">
                      <a16:creationId xmlns:a16="http://schemas.microsoft.com/office/drawing/2014/main" id="{FE4F0421-322A-47F9-97CC-570F2CA0E5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0695" y="4236425"/>
                  <a:ext cx="1593641" cy="369332"/>
                </a:xfrm>
                <a:prstGeom prst="rect">
                  <a:avLst/>
                </a:prstGeom>
                <a:blipFill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TextBox 139">
                  <a:extLst>
                    <a:ext uri="{FF2B5EF4-FFF2-40B4-BE49-F238E27FC236}">
                      <a16:creationId xmlns:a16="http://schemas.microsoft.com/office/drawing/2014/main" id="{67F0B521-FC8B-4ED2-AA67-29F9A19FF79C}"/>
                    </a:ext>
                  </a:extLst>
                </p:cNvPr>
                <p:cNvSpPr txBox="1"/>
                <p:nvPr/>
              </p:nvSpPr>
              <p:spPr>
                <a:xfrm>
                  <a:off x="2957624" y="4592857"/>
                  <a:ext cx="2421817" cy="5821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𝑜𝑡h𝑒𝑟𝑤𝑖𝑠𝑒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0" name="TextBox 139">
                  <a:extLst>
                    <a:ext uri="{FF2B5EF4-FFF2-40B4-BE49-F238E27FC236}">
                      <a16:creationId xmlns:a16="http://schemas.microsoft.com/office/drawing/2014/main" id="{67F0B521-FC8B-4ED2-AA67-29F9A19FF7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7624" y="4592857"/>
                  <a:ext cx="2421817" cy="582147"/>
                </a:xfrm>
                <a:prstGeom prst="rect">
                  <a:avLst/>
                </a:prstGeom>
                <a:blipFill>
                  <a:blip r:embed="rId3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1" name="Left Brace 140">
              <a:extLst>
                <a:ext uri="{FF2B5EF4-FFF2-40B4-BE49-F238E27FC236}">
                  <a16:creationId xmlns:a16="http://schemas.microsoft.com/office/drawing/2014/main" id="{6DFEFA4F-343A-4D00-B61B-E5EBA77ED348}"/>
                </a:ext>
              </a:extLst>
            </p:cNvPr>
            <p:cNvSpPr/>
            <p:nvPr/>
          </p:nvSpPr>
          <p:spPr>
            <a:xfrm>
              <a:off x="2585024" y="4199021"/>
              <a:ext cx="609600" cy="917561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2" name="Rectangle 141">
            <a:extLst>
              <a:ext uri="{FF2B5EF4-FFF2-40B4-BE49-F238E27FC236}">
                <a16:creationId xmlns:a16="http://schemas.microsoft.com/office/drawing/2014/main" id="{85B46A05-BB0A-4C5E-8948-AB8A5D13B200}"/>
              </a:ext>
            </a:extLst>
          </p:cNvPr>
          <p:cNvSpPr/>
          <p:nvPr/>
        </p:nvSpPr>
        <p:spPr>
          <a:xfrm>
            <a:off x="4071692" y="99624"/>
            <a:ext cx="3684258" cy="1134397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5E3B5A8E-3992-CA40-BF12-0D8F1D90D494}"/>
              </a:ext>
            </a:extLst>
          </p:cNvPr>
          <p:cNvSpPr txBox="1"/>
          <p:nvPr/>
        </p:nvSpPr>
        <p:spPr>
          <a:xfrm>
            <a:off x="8936196" y="1171068"/>
            <a:ext cx="1570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How much work done by each piece?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14D3E6C3-2F2B-9C4A-9FDA-1ADE0A695893}"/>
              </a:ext>
            </a:extLst>
          </p:cNvPr>
          <p:cNvSpPr txBox="1"/>
          <p:nvPr/>
        </p:nvSpPr>
        <p:spPr>
          <a:xfrm>
            <a:off x="9577236" y="1636008"/>
            <a:ext cx="46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CAB192C6-FC27-2C4D-8A00-FE72654D45D3}"/>
                  </a:ext>
                </a:extLst>
              </p:cNvPr>
              <p:cNvSpPr txBox="1"/>
              <p:nvPr/>
            </p:nvSpPr>
            <p:spPr>
              <a:xfrm>
                <a:off x="9581904" y="2551925"/>
                <a:ext cx="375424" cy="460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𝒏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4C3282"/>
                    </a:solidFill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CAB192C6-FC27-2C4D-8A00-FE72654D45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1904" y="2551925"/>
                <a:ext cx="375424" cy="460382"/>
              </a:xfrm>
              <a:prstGeom prst="rect">
                <a:avLst/>
              </a:prstGeom>
              <a:blipFill>
                <a:blip r:embed="rId35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E37F40F7-3564-4240-A972-2C8B7C4BB44F}"/>
                  </a:ext>
                </a:extLst>
              </p:cNvPr>
              <p:cNvSpPr txBox="1"/>
              <p:nvPr/>
            </p:nvSpPr>
            <p:spPr>
              <a:xfrm>
                <a:off x="9586013" y="3786199"/>
                <a:ext cx="375424" cy="460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𝒏</m:t>
                        </m:r>
                      </m:num>
                      <m:den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ea typeface="Segoe UI Historic" panose="020B0502040204020203" pitchFamily="34" charset="0"/>
                                <a:cs typeface="Segoe UI Historic" panose="020B05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ea typeface="Segoe UI Historic" panose="020B0502040204020203" pitchFamily="34" charset="0"/>
                                <a:cs typeface="Segoe UI Historic" panose="020B0502040204020203" pitchFamily="34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ea typeface="Segoe UI Historic" panose="020B0502040204020203" pitchFamily="34" charset="0"/>
                                <a:cs typeface="Segoe UI Historic" panose="020B0502040204020203" pitchFamily="34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b="1" dirty="0">
                    <a:solidFill>
                      <a:srgbClr val="4C3282"/>
                    </a:solidFill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E37F40F7-3564-4240-A972-2C8B7C4BB4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6013" y="3786199"/>
                <a:ext cx="375424" cy="460382"/>
              </a:xfrm>
              <a:prstGeom prst="rect">
                <a:avLst/>
              </a:prstGeom>
              <a:blipFill>
                <a:blip r:embed="rId36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C7144789-F278-684E-840D-C6ABBE55782D}"/>
                  </a:ext>
                </a:extLst>
              </p:cNvPr>
              <p:cNvSpPr txBox="1"/>
              <p:nvPr/>
            </p:nvSpPr>
            <p:spPr>
              <a:xfrm>
                <a:off x="9586013" y="5036298"/>
                <a:ext cx="375424" cy="460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𝒏</m:t>
                        </m:r>
                      </m:num>
                      <m:den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ea typeface="Segoe UI Historic" panose="020B0502040204020203" pitchFamily="34" charset="0"/>
                                <a:cs typeface="Segoe UI Historic" panose="020B05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ea typeface="Segoe UI Historic" panose="020B0502040204020203" pitchFamily="34" charset="0"/>
                                <a:cs typeface="Segoe UI Historic" panose="020B0502040204020203" pitchFamily="34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ea typeface="Segoe UI Historic" panose="020B0502040204020203" pitchFamily="34" charset="0"/>
                                <a:cs typeface="Segoe UI Historic" panose="020B0502040204020203" pitchFamily="34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b="1" dirty="0">
                    <a:solidFill>
                      <a:srgbClr val="4C3282"/>
                    </a:solidFill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C7144789-F278-684E-840D-C6ABBE5578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6013" y="5036298"/>
                <a:ext cx="375424" cy="460382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415C3EF2-78FC-2B4F-968B-B5F060BCD5A5}"/>
                  </a:ext>
                </a:extLst>
              </p:cNvPr>
              <p:cNvSpPr txBox="1"/>
              <p:nvPr/>
            </p:nvSpPr>
            <p:spPr>
              <a:xfrm>
                <a:off x="9566675" y="6358533"/>
                <a:ext cx="3754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𝟏</m:t>
                    </m:r>
                  </m:oMath>
                </a14:m>
                <a:r>
                  <a:rPr lang="en-US" b="1" dirty="0">
                    <a:solidFill>
                      <a:srgbClr val="4C3282"/>
                    </a:solidFill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415C3EF2-78FC-2B4F-968B-B5F060BCD5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6675" y="6358533"/>
                <a:ext cx="375424" cy="369332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86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  <p:bldP spid="118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1" grpId="0"/>
      <p:bldP spid="132" grpId="0"/>
      <p:bldP spid="133" grpId="0"/>
      <p:bldP spid="134" grpId="0"/>
      <p:bldP spid="136" grpId="0"/>
      <p:bldP spid="14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D2519-66C8-4CCC-8A86-581C712D0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Method Formulas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D4F3B-C9C2-479A-9039-2887696A8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371" y="1309855"/>
            <a:ext cx="11187258" cy="484550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How much work is done by recursive levels (branch nodes)?</a:t>
            </a:r>
          </a:p>
          <a:p>
            <a:pPr marL="128016" lvl="1" indent="0">
              <a:buNone/>
            </a:pPr>
            <a:r>
              <a:rPr lang="en-US" dirty="0"/>
              <a:t>1. How many recursive calls are on the </a:t>
            </a:r>
            <a:r>
              <a:rPr lang="en-US" dirty="0" err="1"/>
              <a:t>i-th</a:t>
            </a:r>
            <a:r>
              <a:rPr lang="en-US" dirty="0"/>
              <a:t> level of the tree? </a:t>
            </a:r>
          </a:p>
          <a:p>
            <a:pPr lvl="2"/>
            <a:r>
              <a:rPr lang="en-US" dirty="0" err="1"/>
              <a:t>i</a:t>
            </a:r>
            <a:r>
              <a:rPr lang="en-US" dirty="0"/>
              <a:t> = 0 is overall root level</a:t>
            </a:r>
          </a:p>
          <a:p>
            <a:pPr marL="128016" lvl="1" indent="0">
              <a:buNone/>
            </a:pPr>
            <a:r>
              <a:rPr lang="en-US" dirty="0"/>
              <a:t>2. At each level </a:t>
            </a:r>
            <a:r>
              <a:rPr lang="en-US" dirty="0" err="1"/>
              <a:t>i</a:t>
            </a:r>
            <a:r>
              <a:rPr lang="en-US" dirty="0"/>
              <a:t>, how many inputs does a single node process? </a:t>
            </a:r>
          </a:p>
          <a:p>
            <a:pPr marL="128016" lvl="1" indent="0">
              <a:buNone/>
            </a:pPr>
            <a:r>
              <a:rPr lang="en-US" dirty="0"/>
              <a:t>3. How many recursive levels are there? </a:t>
            </a:r>
          </a:p>
          <a:p>
            <a:pPr lvl="2"/>
            <a:r>
              <a:rPr lang="en-US" dirty="0"/>
              <a:t>Based on the pattern of how we get down to base case</a:t>
            </a:r>
          </a:p>
          <a:p>
            <a:pPr lvl="2"/>
            <a:endParaRPr lang="en-US" dirty="0"/>
          </a:p>
          <a:p>
            <a:endParaRPr lang="en-US" b="1" dirty="0">
              <a:solidFill>
                <a:srgbClr val="4C3282"/>
              </a:solidFill>
            </a:endParaRPr>
          </a:p>
          <a:p>
            <a:r>
              <a:rPr lang="en-US" b="1" dirty="0">
                <a:solidFill>
                  <a:srgbClr val="4C3282"/>
                </a:solidFill>
              </a:rPr>
              <a:t>How much work is done by the base case level (leaf nodes)?</a:t>
            </a:r>
          </a:p>
          <a:p>
            <a:pPr marL="128016" lvl="1" indent="0">
              <a:buNone/>
            </a:pPr>
            <a:r>
              <a:rPr lang="en-US" dirty="0"/>
              <a:t>1. How much work is done by a single leaf node? </a:t>
            </a:r>
          </a:p>
          <a:p>
            <a:pPr marL="128016" lvl="1" indent="0">
              <a:buNone/>
            </a:pPr>
            <a:r>
              <a:rPr lang="en-US" dirty="0"/>
              <a:t>2. How many leaf nodes are there?</a:t>
            </a:r>
          </a:p>
          <a:p>
            <a:pPr marL="128016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E98793-26DD-459E-B44B-FC839B5B1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32550" y="6521027"/>
            <a:ext cx="5901459" cy="274320"/>
          </a:xfrm>
        </p:spPr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1AF399-898B-4C45-9D5F-DE819445F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22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34B470B-B7E8-4AB5-A1E7-F566572773ED}"/>
                  </a:ext>
                </a:extLst>
              </p:cNvPr>
              <p:cNvSpPr txBox="1"/>
              <p:nvPr/>
            </p:nvSpPr>
            <p:spPr>
              <a:xfrm>
                <a:off x="608810" y="3253177"/>
                <a:ext cx="7069051" cy="7011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𝑅𝑒𝑐𝑢𝑟𝑠𝑖𝑣𝑒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𝑤𝑜𝑟𝑘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𝑛𝑢𝑚𝑅𝑒𝑐𝑢𝑟𝑠𝑖𝑣𝑒𝐿𝑒𝑣𝑒𝑙𝑠</m:t>
                          </m:r>
                        </m:sup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𝑛𝑢𝑚𝑏𝑒𝑟𝑁𝑜𝑑𝑒𝑠𝑃𝑒𝑟𝐿𝑒𝑣𝑒𝑙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𝑏𝑟𝑎𝑛𝑐h𝑊𝑜𝑟𝑘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34B470B-B7E8-4AB5-A1E7-F566572773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10" y="3253177"/>
                <a:ext cx="7069051" cy="701154"/>
              </a:xfrm>
              <a:prstGeom prst="rect">
                <a:avLst/>
              </a:prstGeom>
              <a:blipFill>
                <a:blip r:embed="rId2"/>
                <a:stretch>
                  <a:fillRect l="-718" t="-112500" r="-898" b="-176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A0443F6-578E-4FE1-89A1-9F436521CB05}"/>
                  </a:ext>
                </a:extLst>
              </p:cNvPr>
              <p:cNvSpPr txBox="1"/>
              <p:nvPr/>
            </p:nvSpPr>
            <p:spPr>
              <a:xfrm>
                <a:off x="575239" y="5222250"/>
                <a:ext cx="10103215" cy="2859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𝑏𝑎𝑠𝑒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𝑐𝑎𝑠𝑒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𝑤𝑜𝑟𝑘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𝑙𝑒𝑎𝑓𝑊𝑜𝑟𝑘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𝑙𝑒𝑎𝑓𝐶𝑜𝑢𝑛𝑡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𝑙𝑒𝑎𝑓𝑊𝑜𝑟𝑘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𝑛𝑢𝑚𝑏𝑒𝑟𝑁𝑜𝑑𝑒𝑠𝑃𝑒𝑟𝐿𝑒𝑣𝑒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𝑛𝑢𝑚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𝑅𝑒𝑐𝑢𝑟𝑠𝑖𝑣𝑒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𝐿𝑒𝑣𝑒𝑙𝑠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A0443F6-578E-4FE1-89A1-9F436521CB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5222250"/>
                <a:ext cx="10103215" cy="285912"/>
              </a:xfrm>
              <a:prstGeom prst="rect">
                <a:avLst/>
              </a:prstGeom>
              <a:blipFill>
                <a:blip r:embed="rId3"/>
                <a:stretch>
                  <a:fillRect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2DFD5B95-1DEC-470E-A09B-FA464EA8B7B4}"/>
              </a:ext>
            </a:extLst>
          </p:cNvPr>
          <p:cNvGrpSpPr/>
          <p:nvPr/>
        </p:nvGrpSpPr>
        <p:grpSpPr>
          <a:xfrm>
            <a:off x="8336331" y="217226"/>
            <a:ext cx="3693432" cy="975983"/>
            <a:chOff x="1686009" y="4199021"/>
            <a:chExt cx="3693432" cy="9759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8B41BFB9-B471-4EFD-8261-9CFA06AB2EA9}"/>
                    </a:ext>
                  </a:extLst>
                </p:cNvPr>
                <p:cNvSpPr txBox="1"/>
                <p:nvPr/>
              </p:nvSpPr>
              <p:spPr>
                <a:xfrm>
                  <a:off x="1686009" y="4461819"/>
                  <a:ext cx="100726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B6A479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B6A479"/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</m:oMath>
                    </m:oMathPara>
                  </a14:m>
                  <a:endParaRPr lang="en-US" dirty="0">
                    <a:solidFill>
                      <a:srgbClr val="B6A479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8B41BFB9-B471-4EFD-8261-9CFA06AB2E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6009" y="4461819"/>
                  <a:ext cx="1007263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B6F5462-8533-43A0-8693-E74638A1D16D}"/>
                    </a:ext>
                  </a:extLst>
                </p:cNvPr>
                <p:cNvSpPr txBox="1"/>
                <p:nvPr/>
              </p:nvSpPr>
              <p:spPr>
                <a:xfrm>
                  <a:off x="2990695" y="4236425"/>
                  <a:ext cx="15936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B6A479"/>
                            </a:solidFill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a:rPr lang="en-US" b="0" i="1" smtClean="0">
                            <a:solidFill>
                              <a:srgbClr val="B6A479"/>
                            </a:solidFill>
                            <a:latin typeface="Cambria Math" panose="02040503050406030204" pitchFamily="18" charset="0"/>
                          </a:rPr>
                          <m:t>𝑤h𝑒𝑛</m:t>
                        </m:r>
                        <m:r>
                          <a:rPr lang="en-US" b="0" i="1" smtClean="0">
                            <a:solidFill>
                              <a:srgbClr val="B6A479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B6A479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B6A479"/>
                            </a:solidFill>
                            <a:latin typeface="Cambria Math" panose="02040503050406030204" pitchFamily="18" charset="0"/>
                          </a:rPr>
                          <m:t>≤1</m:t>
                        </m:r>
                      </m:oMath>
                    </m:oMathPara>
                  </a14:m>
                  <a:endParaRPr lang="en-US" dirty="0">
                    <a:solidFill>
                      <a:srgbClr val="B6A479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B6F5462-8533-43A0-8693-E74638A1D1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0695" y="4236425"/>
                  <a:ext cx="1593641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149B7D1-56A7-40E4-A44A-D57E3EC85B34}"/>
                    </a:ext>
                  </a:extLst>
                </p:cNvPr>
                <p:cNvSpPr txBox="1"/>
                <p:nvPr/>
              </p:nvSpPr>
              <p:spPr>
                <a:xfrm>
                  <a:off x="2957624" y="4592857"/>
                  <a:ext cx="2421817" cy="5821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B6A479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rgbClr val="B6A479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solidFill>
                              <a:srgbClr val="B6A479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B6A479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B6A479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B6A479"/>
                            </a:solidFill>
                            <a:latin typeface="Cambria Math" panose="02040503050406030204" pitchFamily="18" charset="0"/>
                          </a:rPr>
                          <m:t>𝑜𝑡h𝑒𝑟𝑤𝑖𝑠𝑒</m:t>
                        </m:r>
                      </m:oMath>
                    </m:oMathPara>
                  </a14:m>
                  <a:endParaRPr lang="en-US" dirty="0">
                    <a:solidFill>
                      <a:srgbClr val="B6A479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149B7D1-56A7-40E4-A44A-D57E3EC85B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7624" y="4592857"/>
                  <a:ext cx="2421817" cy="58214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Left Brace 11">
              <a:extLst>
                <a:ext uri="{FF2B5EF4-FFF2-40B4-BE49-F238E27FC236}">
                  <a16:creationId xmlns:a16="http://schemas.microsoft.com/office/drawing/2014/main" id="{41FC42F3-F6B3-40D0-9C15-E556C7531598}"/>
                </a:ext>
              </a:extLst>
            </p:cNvPr>
            <p:cNvSpPr/>
            <p:nvPr/>
          </p:nvSpPr>
          <p:spPr>
            <a:xfrm>
              <a:off x="2585024" y="4199021"/>
              <a:ext cx="609600" cy="917561"/>
            </a:xfrm>
            <a:prstGeom prst="leftBrace">
              <a:avLst/>
            </a:prstGeom>
            <a:ln w="1270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6A479"/>
                </a:solidFill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105F9394-45B0-4BF9-B2DD-9BE967C9AE61}"/>
              </a:ext>
            </a:extLst>
          </p:cNvPr>
          <p:cNvSpPr/>
          <p:nvPr/>
        </p:nvSpPr>
        <p:spPr>
          <a:xfrm>
            <a:off x="8336331" y="143546"/>
            <a:ext cx="3684258" cy="1134397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5C73FA-F326-4FF7-98B2-61ABA60F0D34}"/>
              </a:ext>
            </a:extLst>
          </p:cNvPr>
          <p:cNvSpPr txBox="1"/>
          <p:nvPr/>
        </p:nvSpPr>
        <p:spPr>
          <a:xfrm>
            <a:off x="6359594" y="1761553"/>
            <a:ext cx="3117841" cy="369332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numberNodesPerLevel</a:t>
            </a:r>
            <a:r>
              <a:rPr lang="en-US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(</a:t>
            </a:r>
            <a:r>
              <a:rPr lang="en-US" dirty="0" err="1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</a:t>
            </a:r>
            <a:r>
              <a:rPr lang="en-US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) = 2</a:t>
            </a:r>
            <a:r>
              <a:rPr lang="en-US" baseline="30000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F64840-2FCC-4723-92A4-C1FC892C9F1E}"/>
              </a:ext>
            </a:extLst>
          </p:cNvPr>
          <p:cNvSpPr txBox="1"/>
          <p:nvPr/>
        </p:nvSpPr>
        <p:spPr>
          <a:xfrm>
            <a:off x="6623871" y="2319263"/>
            <a:ext cx="3520194" cy="369332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inputsPerRecursiveCall</a:t>
            </a:r>
            <a:r>
              <a:rPr lang="en-US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(</a:t>
            </a:r>
            <a:r>
              <a:rPr lang="en-US" dirty="0" err="1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</a:t>
            </a:r>
            <a:r>
              <a:rPr lang="en-US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) = (n/ 2</a:t>
            </a:r>
            <a:r>
              <a:rPr lang="en-US" baseline="30000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</a:t>
            </a:r>
            <a:r>
              <a:rPr lang="en-US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A9E420-919B-4356-832C-7F278BA11525}"/>
              </a:ext>
            </a:extLst>
          </p:cNvPr>
          <p:cNvSpPr txBox="1"/>
          <p:nvPr/>
        </p:nvSpPr>
        <p:spPr>
          <a:xfrm>
            <a:off x="5277523" y="2752581"/>
            <a:ext cx="3376758" cy="369332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numRecursiveLevels</a:t>
            </a:r>
            <a:r>
              <a:rPr lang="en-US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= log</a:t>
            </a:r>
            <a:r>
              <a:rPr lang="en-US" baseline="-25000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2</a:t>
            </a:r>
            <a:r>
              <a:rPr lang="en-US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n - 1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42EA24B-0DA9-45B4-8EEA-5CC3DE69F8F9}"/>
                  </a:ext>
                </a:extLst>
              </p:cNvPr>
              <p:cNvSpPr txBox="1"/>
              <p:nvPr/>
            </p:nvSpPr>
            <p:spPr>
              <a:xfrm>
                <a:off x="8383968" y="3224821"/>
                <a:ext cx="2735108" cy="792140"/>
              </a:xfrm>
              <a:prstGeom prst="rect">
                <a:avLst/>
              </a:prstGeom>
              <a:noFill/>
              <a:ln>
                <a:solidFill>
                  <a:srgbClr val="B6A479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B6A479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solidFill>
                            <a:srgbClr val="B6A479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B6A479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rgbClr val="B6A479"/>
                          </a:solidFill>
                          <a:latin typeface="Cambria Math" panose="02040503050406030204" pitchFamily="18" charset="0"/>
                        </a:rPr>
                        <m:t>&gt;1)= 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  <m:r>
                            <a:rPr lang="en-US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B6A47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B6A47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B6A47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dirty="0">
                  <a:solidFill>
                    <a:srgbClr val="B6A479"/>
                  </a:solidFill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42EA24B-0DA9-45B4-8EEA-5CC3DE69F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3968" y="3224821"/>
                <a:ext cx="2735108" cy="792140"/>
              </a:xfrm>
              <a:prstGeom prst="rect">
                <a:avLst/>
              </a:prstGeom>
              <a:blipFill>
                <a:blip r:embed="rId7"/>
                <a:stretch>
                  <a:fillRect l="-1382" t="-106250" b="-167188"/>
                </a:stretch>
              </a:blipFill>
              <a:ln>
                <a:solidFill>
                  <a:srgbClr val="B6A479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3DC3F653-C3B6-4511-9C27-BDFCC697AD6A}"/>
              </a:ext>
            </a:extLst>
          </p:cNvPr>
          <p:cNvSpPr txBox="1"/>
          <p:nvPr/>
        </p:nvSpPr>
        <p:spPr>
          <a:xfrm>
            <a:off x="5454120" y="4398487"/>
            <a:ext cx="1500026" cy="369332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leafWork</a:t>
            </a:r>
            <a:r>
              <a:rPr lang="en-US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= 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B2B02CB-1421-4CA7-B97C-4E26496FB12D}"/>
              </a:ext>
            </a:extLst>
          </p:cNvPr>
          <p:cNvSpPr txBox="1"/>
          <p:nvPr/>
        </p:nvSpPr>
        <p:spPr>
          <a:xfrm>
            <a:off x="7072414" y="4651879"/>
            <a:ext cx="2355132" cy="369332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leafCount</a:t>
            </a:r>
            <a:r>
              <a:rPr lang="en-US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= 2</a:t>
            </a:r>
            <a:r>
              <a:rPr lang="en-US" baseline="30000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log</a:t>
            </a:r>
            <a:r>
              <a:rPr lang="en-US" baseline="-25000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2</a:t>
            </a:r>
            <a:r>
              <a:rPr lang="en-US" baseline="30000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n </a:t>
            </a:r>
            <a:r>
              <a:rPr lang="en-US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= 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391A0C0-C81B-4842-BDF8-9D2340DC8F99}"/>
                  </a:ext>
                </a:extLst>
              </p:cNvPr>
              <p:cNvSpPr txBox="1"/>
              <p:nvPr/>
            </p:nvSpPr>
            <p:spPr>
              <a:xfrm>
                <a:off x="9483310" y="4876774"/>
                <a:ext cx="2708690" cy="312650"/>
              </a:xfrm>
              <a:prstGeom prst="rect">
                <a:avLst/>
              </a:prstGeom>
              <a:noFill/>
              <a:ln>
                <a:solidFill>
                  <a:srgbClr val="B6A479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B6A479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≤1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B6A479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  <m:r>
                                <a:rPr lang="en-US" b="0" i="1" baseline="-25000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solidFill>
                            <a:srgbClr val="B6A479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b="0" i="1" smtClean="0">
                          <a:solidFill>
                            <a:srgbClr val="B6A479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rgbClr val="B6A479"/>
                  </a:solidFill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391A0C0-C81B-4842-BDF8-9D2340DC8F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3310" y="4876774"/>
                <a:ext cx="2708690" cy="312650"/>
              </a:xfrm>
              <a:prstGeom prst="rect">
                <a:avLst/>
              </a:prstGeom>
              <a:blipFill>
                <a:blip r:embed="rId8"/>
                <a:stretch>
                  <a:fillRect l="-465" b="-23077"/>
                </a:stretch>
              </a:blipFill>
              <a:ln>
                <a:solidFill>
                  <a:srgbClr val="B6A479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C0CF494-60B0-4DC9-8A4C-E3AF2BA2CCA8}"/>
                  </a:ext>
                </a:extLst>
              </p:cNvPr>
              <p:cNvSpPr txBox="1"/>
              <p:nvPr/>
            </p:nvSpPr>
            <p:spPr>
              <a:xfrm>
                <a:off x="6359594" y="5759289"/>
                <a:ext cx="4197111" cy="792140"/>
              </a:xfrm>
              <a:prstGeom prst="rect">
                <a:avLst/>
              </a:prstGeom>
              <a:noFill/>
              <a:ln w="28575">
                <a:solidFill>
                  <a:srgbClr val="B6A479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C0CF494-60B0-4DC9-8A4C-E3AF2BA2CC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9594" y="5759289"/>
                <a:ext cx="4197111" cy="792140"/>
              </a:xfrm>
              <a:prstGeom prst="rect">
                <a:avLst/>
              </a:prstGeom>
              <a:blipFill>
                <a:blip r:embed="rId9"/>
                <a:stretch>
                  <a:fillRect l="-300" t="-100000" b="-160606"/>
                </a:stretch>
              </a:blipFill>
              <a:ln w="28575">
                <a:solidFill>
                  <a:srgbClr val="B6A479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C5CF624-794F-4443-A84F-8710D545DAD1}"/>
                  </a:ext>
                </a:extLst>
              </p:cNvPr>
              <p:cNvSpPr txBox="1"/>
              <p:nvPr/>
            </p:nvSpPr>
            <p:spPr>
              <a:xfrm>
                <a:off x="608810" y="6043301"/>
                <a:ext cx="513865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𝑡𝑜𝑡𝑎𝑙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𝑤𝑜𝑟𝑘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𝑟𝑒𝑐𝑢𝑟𝑠𝑖𝑣𝑒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𝑤𝑜𝑟𝑘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𝑏𝑎𝑠𝑒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𝑐𝑎𝑠𝑒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𝑤𝑜𝑟𝑘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C5CF624-794F-4443-A84F-8710D545DA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10" y="6043301"/>
                <a:ext cx="5138651" cy="276999"/>
              </a:xfrm>
              <a:prstGeom prst="rect">
                <a:avLst/>
              </a:prstGeom>
              <a:blipFill>
                <a:blip r:embed="rId10"/>
                <a:stretch>
                  <a:fillRect l="-741" t="-4348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699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7EB7B-4DB4-42B8-A5B2-3682AE24E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Method Practice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1ECBD-8825-4AD0-A2D7-6F17E0390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23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AC2AFB2-2410-4B0C-8835-E92670C3E711}"/>
              </a:ext>
            </a:extLst>
          </p:cNvPr>
          <p:cNvGrpSpPr/>
          <p:nvPr/>
        </p:nvGrpSpPr>
        <p:grpSpPr>
          <a:xfrm>
            <a:off x="6517651" y="253194"/>
            <a:ext cx="4028081" cy="1049609"/>
            <a:chOff x="1607606" y="4199021"/>
            <a:chExt cx="4028081" cy="10496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2846235-B0A1-4062-AAC1-390F1608B368}"/>
                    </a:ext>
                  </a:extLst>
                </p:cNvPr>
                <p:cNvSpPr txBox="1"/>
                <p:nvPr/>
              </p:nvSpPr>
              <p:spPr>
                <a:xfrm>
                  <a:off x="1607606" y="4539159"/>
                  <a:ext cx="100726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2846235-B0A1-4062-AAC1-390F1608B3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7606" y="4539159"/>
                  <a:ext cx="1007263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D223C33F-CB2E-40C2-97E7-4725DE60D6EE}"/>
                    </a:ext>
                  </a:extLst>
                </p:cNvPr>
                <p:cNvSpPr txBox="1"/>
                <p:nvPr/>
              </p:nvSpPr>
              <p:spPr>
                <a:xfrm>
                  <a:off x="2993425" y="4297245"/>
                  <a:ext cx="15936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𝑤h𝑒𝑛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D223C33F-CB2E-40C2-97E7-4725DE60D6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3425" y="4297245"/>
                  <a:ext cx="1593641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6164E96-5FCD-4BD4-B25E-843EF2811F95}"/>
                    </a:ext>
                  </a:extLst>
                </p:cNvPr>
                <p:cNvSpPr txBox="1"/>
                <p:nvPr/>
              </p:nvSpPr>
              <p:spPr>
                <a:xfrm>
                  <a:off x="2993425" y="4666483"/>
                  <a:ext cx="2642262" cy="58214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𝑜𝑡h𝑒𝑟𝑤𝑖𝑠𝑒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6164E96-5FCD-4BD4-B25E-843EF2811F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3425" y="4666483"/>
                  <a:ext cx="2642262" cy="58214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Left Brace 9">
              <a:extLst>
                <a:ext uri="{FF2B5EF4-FFF2-40B4-BE49-F238E27FC236}">
                  <a16:creationId xmlns:a16="http://schemas.microsoft.com/office/drawing/2014/main" id="{97C5A9C4-997D-4551-8192-75CB53711951}"/>
                </a:ext>
              </a:extLst>
            </p:cNvPr>
            <p:cNvSpPr/>
            <p:nvPr/>
          </p:nvSpPr>
          <p:spPr>
            <a:xfrm>
              <a:off x="2585024" y="4199021"/>
              <a:ext cx="609600" cy="1049609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FB4D82A-0186-4883-B556-63AAD81099CB}"/>
                  </a:ext>
                </a:extLst>
              </p:cNvPr>
              <p:cNvSpPr txBox="1"/>
              <p:nvPr/>
            </p:nvSpPr>
            <p:spPr>
              <a:xfrm>
                <a:off x="4391506" y="1322851"/>
                <a:ext cx="595868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i="1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FB4D82A-0186-4883-B556-63AAD81099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506" y="1322851"/>
                <a:ext cx="59586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F33507D-C15A-4141-A617-82761644920F}"/>
                  </a:ext>
                </a:extLst>
              </p:cNvPr>
              <p:cNvSpPr txBox="1"/>
              <p:nvPr/>
            </p:nvSpPr>
            <p:spPr>
              <a:xfrm>
                <a:off x="1647312" y="2378201"/>
                <a:ext cx="862479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F33507D-C15A-4141-A617-8276164492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7312" y="2378201"/>
                <a:ext cx="862479" cy="6368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B66F43F-CD96-4325-A4FE-7D3900683A10}"/>
              </a:ext>
            </a:extLst>
          </p:cNvPr>
          <p:cNvCxnSpPr>
            <a:cxnSpLocks/>
            <a:endCxn id="14" idx="0"/>
          </p:cNvCxnSpPr>
          <p:nvPr/>
        </p:nvCxnSpPr>
        <p:spPr>
          <a:xfrm flipH="1">
            <a:off x="2078552" y="1692183"/>
            <a:ext cx="2290646" cy="6860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AEE1886-EFC5-42C8-B6FF-CDD6ED262E47}"/>
              </a:ext>
            </a:extLst>
          </p:cNvPr>
          <p:cNvCxnSpPr>
            <a:cxnSpLocks/>
            <a:endCxn id="108" idx="0"/>
          </p:cNvCxnSpPr>
          <p:nvPr/>
        </p:nvCxnSpPr>
        <p:spPr>
          <a:xfrm flipH="1">
            <a:off x="684050" y="3015042"/>
            <a:ext cx="963262" cy="7733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16A5E1D-D4F6-4EAF-A624-CF65F6ECBE8D}"/>
              </a:ext>
            </a:extLst>
          </p:cNvPr>
          <p:cNvCxnSpPr>
            <a:cxnSpLocks/>
            <a:endCxn id="107" idx="0"/>
          </p:cNvCxnSpPr>
          <p:nvPr/>
        </p:nvCxnSpPr>
        <p:spPr>
          <a:xfrm>
            <a:off x="4976852" y="1691485"/>
            <a:ext cx="2622491" cy="7679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D131DB6-C2B8-44F9-B56F-DFBE316A09FA}"/>
              </a:ext>
            </a:extLst>
          </p:cNvPr>
          <p:cNvCxnSpPr>
            <a:cxnSpLocks/>
            <a:endCxn id="113" idx="0"/>
          </p:cNvCxnSpPr>
          <p:nvPr/>
        </p:nvCxnSpPr>
        <p:spPr>
          <a:xfrm>
            <a:off x="2500460" y="3018135"/>
            <a:ext cx="159052" cy="7606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6EB30F6-C6F7-4AF4-B01E-653073D8875A}"/>
              </a:ext>
            </a:extLst>
          </p:cNvPr>
          <p:cNvCxnSpPr>
            <a:cxnSpLocks/>
            <a:stCxn id="14" idx="2"/>
            <a:endCxn id="112" idx="0"/>
          </p:cNvCxnSpPr>
          <p:nvPr/>
        </p:nvCxnSpPr>
        <p:spPr>
          <a:xfrm flipH="1">
            <a:off x="1676867" y="3015042"/>
            <a:ext cx="401685" cy="7733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5D9B4F5-16AC-4059-9395-7818F00F371F}"/>
              </a:ext>
            </a:extLst>
          </p:cNvPr>
          <p:cNvCxnSpPr>
            <a:cxnSpLocks/>
            <a:stCxn id="13" idx="2"/>
            <a:endCxn id="106" idx="0"/>
          </p:cNvCxnSpPr>
          <p:nvPr/>
        </p:nvCxnSpPr>
        <p:spPr>
          <a:xfrm flipH="1">
            <a:off x="4685505" y="1692183"/>
            <a:ext cx="3935" cy="7672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F2FE4A8-95AE-4681-BFC1-64AA0538D04F}"/>
              </a:ext>
            </a:extLst>
          </p:cNvPr>
          <p:cNvGrpSpPr/>
          <p:nvPr/>
        </p:nvGrpSpPr>
        <p:grpSpPr>
          <a:xfrm>
            <a:off x="129283" y="4439775"/>
            <a:ext cx="346570" cy="850645"/>
            <a:chOff x="294909" y="5415416"/>
            <a:chExt cx="346570" cy="850645"/>
          </a:xfrm>
        </p:grpSpPr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9240963F-E14E-427F-9EA7-D982E661B7AB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B581B674-5413-4439-B201-F0919853E828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0ADF614-F40B-4CE3-8AE7-91B799D5263D}"/>
              </a:ext>
            </a:extLst>
          </p:cNvPr>
          <p:cNvGrpSpPr/>
          <p:nvPr/>
        </p:nvGrpSpPr>
        <p:grpSpPr>
          <a:xfrm>
            <a:off x="810578" y="4446951"/>
            <a:ext cx="346570" cy="850645"/>
            <a:chOff x="736287" y="5414540"/>
            <a:chExt cx="346570" cy="850645"/>
          </a:xfrm>
        </p:grpSpPr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19D44CD2-E97E-4390-B299-A351B32843EE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E2171566-0FE4-43A2-8775-FFBC76412020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4108BCC0-A48F-467A-ABA6-10D2422219B5}"/>
                  </a:ext>
                </a:extLst>
              </p:cNvPr>
              <p:cNvSpPr txBox="1"/>
              <p:nvPr/>
            </p:nvSpPr>
            <p:spPr>
              <a:xfrm>
                <a:off x="4254265" y="2459409"/>
                <a:ext cx="862479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4108BCC0-A48F-467A-ABA6-10D2422219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265" y="2459409"/>
                <a:ext cx="862479" cy="6368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377B4988-D26D-42CB-A0D3-94B7B8EDF6CC}"/>
                  </a:ext>
                </a:extLst>
              </p:cNvPr>
              <p:cNvSpPr txBox="1"/>
              <p:nvPr/>
            </p:nvSpPr>
            <p:spPr>
              <a:xfrm>
                <a:off x="7168103" y="2459409"/>
                <a:ext cx="862479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377B4988-D26D-42CB-A0D3-94B7B8EDF6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8103" y="2459409"/>
                <a:ext cx="862479" cy="6368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D1C6C327-AB17-4A39-9475-4D275479F19F}"/>
                  </a:ext>
                </a:extLst>
              </p:cNvPr>
              <p:cNvSpPr txBox="1"/>
              <p:nvPr/>
            </p:nvSpPr>
            <p:spPr>
              <a:xfrm>
                <a:off x="252810" y="3788436"/>
                <a:ext cx="862479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D1C6C327-AB17-4A39-9475-4D275479F1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810" y="3788436"/>
                <a:ext cx="862479" cy="6368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38B2EF6C-665F-407A-AAE4-2745CC399F06}"/>
                  </a:ext>
                </a:extLst>
              </p:cNvPr>
              <p:cNvSpPr txBox="1"/>
              <p:nvPr/>
            </p:nvSpPr>
            <p:spPr>
              <a:xfrm>
                <a:off x="1245627" y="3788436"/>
                <a:ext cx="862479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38B2EF6C-665F-407A-AAE4-2745CC399F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627" y="3788436"/>
                <a:ext cx="862479" cy="6368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8A396D62-D728-4CB8-AC79-A615D8F37B96}"/>
                  </a:ext>
                </a:extLst>
              </p:cNvPr>
              <p:cNvSpPr txBox="1"/>
              <p:nvPr/>
            </p:nvSpPr>
            <p:spPr>
              <a:xfrm>
                <a:off x="2228272" y="3778815"/>
                <a:ext cx="862479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8A396D62-D728-4CB8-AC79-A615D8F37B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272" y="3778815"/>
                <a:ext cx="862479" cy="6368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FCEF9C01-D822-4195-A247-A1F8DD955417}"/>
                  </a:ext>
                </a:extLst>
              </p:cNvPr>
              <p:cNvSpPr txBox="1"/>
              <p:nvPr/>
            </p:nvSpPr>
            <p:spPr>
              <a:xfrm>
                <a:off x="3217972" y="3782418"/>
                <a:ext cx="862479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FCEF9C01-D822-4195-A247-A1F8DD9554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7972" y="3782418"/>
                <a:ext cx="862479" cy="6368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E43D4320-EED5-496D-9C09-8B6A0908564E}"/>
                  </a:ext>
                </a:extLst>
              </p:cNvPr>
              <p:cNvSpPr txBox="1"/>
              <p:nvPr/>
            </p:nvSpPr>
            <p:spPr>
              <a:xfrm>
                <a:off x="4210789" y="3782418"/>
                <a:ext cx="862479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E43D4320-EED5-496D-9C09-8B6A090856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0789" y="3782418"/>
                <a:ext cx="862479" cy="6368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D1FC3F1B-12F5-4997-BB57-D61CB055B557}"/>
                  </a:ext>
                </a:extLst>
              </p:cNvPr>
              <p:cNvSpPr txBox="1"/>
              <p:nvPr/>
            </p:nvSpPr>
            <p:spPr>
              <a:xfrm>
                <a:off x="5193434" y="3772797"/>
                <a:ext cx="862479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D1FC3F1B-12F5-4997-BB57-D61CB055B5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434" y="3772797"/>
                <a:ext cx="862479" cy="6368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79F8AB2D-D44E-408C-9553-4E4F574E4BFE}"/>
                  </a:ext>
                </a:extLst>
              </p:cNvPr>
              <p:cNvSpPr txBox="1"/>
              <p:nvPr/>
            </p:nvSpPr>
            <p:spPr>
              <a:xfrm>
                <a:off x="6215896" y="3792039"/>
                <a:ext cx="862479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79F8AB2D-D44E-408C-9553-4E4F574E4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5896" y="3792039"/>
                <a:ext cx="862479" cy="6368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D40CC847-EA43-4B27-90F5-9BC5E8AF48B0}"/>
                  </a:ext>
                </a:extLst>
              </p:cNvPr>
              <p:cNvSpPr txBox="1"/>
              <p:nvPr/>
            </p:nvSpPr>
            <p:spPr>
              <a:xfrm>
                <a:off x="7208713" y="3792039"/>
                <a:ext cx="862479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D40CC847-EA43-4B27-90F5-9BC5E8AF48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8713" y="3792039"/>
                <a:ext cx="862479" cy="63684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CC5DF436-A849-4AB3-9916-49FC570FEC4F}"/>
                  </a:ext>
                </a:extLst>
              </p:cNvPr>
              <p:cNvSpPr txBox="1"/>
              <p:nvPr/>
            </p:nvSpPr>
            <p:spPr>
              <a:xfrm>
                <a:off x="8191358" y="3782418"/>
                <a:ext cx="862479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CC5DF436-A849-4AB3-9916-49FC570FEC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358" y="3782418"/>
                <a:ext cx="862479" cy="63684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710A8150-17EF-48B3-A837-B578C31401C6}"/>
              </a:ext>
            </a:extLst>
          </p:cNvPr>
          <p:cNvCxnSpPr>
            <a:cxnSpLocks/>
            <a:endCxn id="114" idx="0"/>
          </p:cNvCxnSpPr>
          <p:nvPr/>
        </p:nvCxnSpPr>
        <p:spPr>
          <a:xfrm flipH="1">
            <a:off x="3649212" y="3102825"/>
            <a:ext cx="597238" cy="6795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E77814A0-DD56-44F0-9DEA-FE0E331C85C8}"/>
              </a:ext>
            </a:extLst>
          </p:cNvPr>
          <p:cNvCxnSpPr>
            <a:cxnSpLocks/>
            <a:endCxn id="116" idx="0"/>
          </p:cNvCxnSpPr>
          <p:nvPr/>
        </p:nvCxnSpPr>
        <p:spPr>
          <a:xfrm>
            <a:off x="5087968" y="3109665"/>
            <a:ext cx="536706" cy="6631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EC9A8FDB-7283-4962-9A7E-07732A27502E}"/>
              </a:ext>
            </a:extLst>
          </p:cNvPr>
          <p:cNvCxnSpPr>
            <a:cxnSpLocks/>
            <a:endCxn id="115" idx="0"/>
          </p:cNvCxnSpPr>
          <p:nvPr/>
        </p:nvCxnSpPr>
        <p:spPr>
          <a:xfrm flipH="1">
            <a:off x="4642029" y="3106572"/>
            <a:ext cx="24032" cy="6758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836D4235-E4B5-4849-B1F2-C6D089A4B9BC}"/>
              </a:ext>
            </a:extLst>
          </p:cNvPr>
          <p:cNvCxnSpPr>
            <a:cxnSpLocks/>
            <a:endCxn id="117" idx="0"/>
          </p:cNvCxnSpPr>
          <p:nvPr/>
        </p:nvCxnSpPr>
        <p:spPr>
          <a:xfrm flipH="1">
            <a:off x="6647136" y="3099732"/>
            <a:ext cx="530298" cy="69230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97BB600F-C832-4B98-B14C-529B0D084016}"/>
              </a:ext>
            </a:extLst>
          </p:cNvPr>
          <p:cNvCxnSpPr>
            <a:cxnSpLocks/>
            <a:endCxn id="119" idx="0"/>
          </p:cNvCxnSpPr>
          <p:nvPr/>
        </p:nvCxnSpPr>
        <p:spPr>
          <a:xfrm>
            <a:off x="8030582" y="3102825"/>
            <a:ext cx="592016" cy="6795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A5DE7295-6A71-47EB-98E5-32EC6982CA04}"/>
              </a:ext>
            </a:extLst>
          </p:cNvPr>
          <p:cNvCxnSpPr>
            <a:cxnSpLocks/>
            <a:endCxn id="118" idx="0"/>
          </p:cNvCxnSpPr>
          <p:nvPr/>
        </p:nvCxnSpPr>
        <p:spPr>
          <a:xfrm>
            <a:off x="7608675" y="3099732"/>
            <a:ext cx="31278" cy="69230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BC3B36A8-08BD-41E5-867B-227E2FD66A85}"/>
              </a:ext>
            </a:extLst>
          </p:cNvPr>
          <p:cNvGrpSpPr/>
          <p:nvPr/>
        </p:nvGrpSpPr>
        <p:grpSpPr>
          <a:xfrm>
            <a:off x="477041" y="4446951"/>
            <a:ext cx="346570" cy="913298"/>
            <a:chOff x="661303" y="5414540"/>
            <a:chExt cx="346570" cy="913298"/>
          </a:xfrm>
        </p:grpSpPr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48708345-CF0F-4BA0-B336-8AD73258ABEA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0" cy="9132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74D85F9C-A29D-48D7-A391-4878EFA03888}"/>
                </a:ext>
              </a:extLst>
            </p:cNvPr>
            <p:cNvSpPr txBox="1"/>
            <p:nvPr/>
          </p:nvSpPr>
          <p:spPr>
            <a:xfrm>
              <a:off x="661303" y="5681530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D24D8277-72C0-4D16-93B6-3CC792BA5AD9}"/>
              </a:ext>
            </a:extLst>
          </p:cNvPr>
          <p:cNvGrpSpPr/>
          <p:nvPr/>
        </p:nvGrpSpPr>
        <p:grpSpPr>
          <a:xfrm>
            <a:off x="1115289" y="4439775"/>
            <a:ext cx="346570" cy="850645"/>
            <a:chOff x="294909" y="5415416"/>
            <a:chExt cx="346570" cy="850645"/>
          </a:xfrm>
        </p:grpSpPr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2AECBB21-132E-4575-9837-4DD95C8FD637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1FBFF792-AAD4-4C53-A038-A4AFF216165B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9BB4A9D1-804B-4023-8FA8-D0C95C86F3AE}"/>
              </a:ext>
            </a:extLst>
          </p:cNvPr>
          <p:cNvGrpSpPr/>
          <p:nvPr/>
        </p:nvGrpSpPr>
        <p:grpSpPr>
          <a:xfrm>
            <a:off x="1796584" y="4446951"/>
            <a:ext cx="346570" cy="850645"/>
            <a:chOff x="736287" y="5414540"/>
            <a:chExt cx="346570" cy="850645"/>
          </a:xfrm>
        </p:grpSpPr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296DD801-D3FB-4C05-8A2C-470EAA4FC4C2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89F9D48A-1C62-4555-87BC-C31506A1EFC3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AB895CCA-918E-411D-AEFA-0377A300A49E}"/>
              </a:ext>
            </a:extLst>
          </p:cNvPr>
          <p:cNvGrpSpPr/>
          <p:nvPr/>
        </p:nvGrpSpPr>
        <p:grpSpPr>
          <a:xfrm>
            <a:off x="1463047" y="4446951"/>
            <a:ext cx="346570" cy="913298"/>
            <a:chOff x="661303" y="5414540"/>
            <a:chExt cx="346570" cy="913298"/>
          </a:xfrm>
        </p:grpSpPr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AD0EF47A-31A0-41CC-9202-758D31CA8847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0" cy="9132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D3BBB377-4DF8-47A0-9231-A1CA750C3F68}"/>
                </a:ext>
              </a:extLst>
            </p:cNvPr>
            <p:cNvSpPr txBox="1"/>
            <p:nvPr/>
          </p:nvSpPr>
          <p:spPr>
            <a:xfrm>
              <a:off x="661303" y="5681530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3067B048-7DA8-4B8B-AD15-E476BADE1E0F}"/>
              </a:ext>
            </a:extLst>
          </p:cNvPr>
          <p:cNvGrpSpPr/>
          <p:nvPr/>
        </p:nvGrpSpPr>
        <p:grpSpPr>
          <a:xfrm>
            <a:off x="2117644" y="4439775"/>
            <a:ext cx="346570" cy="850645"/>
            <a:chOff x="294909" y="5415416"/>
            <a:chExt cx="346570" cy="850645"/>
          </a:xfrm>
        </p:grpSpPr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2EC9C63E-FD6F-498E-8F19-EBED4C89A5DC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5C15F465-7BF8-46BC-BDE9-5299E25457F7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22FDE5EB-3879-4A81-AC3F-157C1C5F79B2}"/>
              </a:ext>
            </a:extLst>
          </p:cNvPr>
          <p:cNvGrpSpPr/>
          <p:nvPr/>
        </p:nvGrpSpPr>
        <p:grpSpPr>
          <a:xfrm>
            <a:off x="2798939" y="4446951"/>
            <a:ext cx="346570" cy="850645"/>
            <a:chOff x="736287" y="5414540"/>
            <a:chExt cx="346570" cy="850645"/>
          </a:xfrm>
        </p:grpSpPr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E69514C3-F0F6-49CA-B147-E4B023E58E0B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6CCAF53E-5CA1-4126-A6C9-2EF137BECC33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909F5DDF-6CAE-4305-82EB-C33F5C9C139D}"/>
              </a:ext>
            </a:extLst>
          </p:cNvPr>
          <p:cNvGrpSpPr/>
          <p:nvPr/>
        </p:nvGrpSpPr>
        <p:grpSpPr>
          <a:xfrm>
            <a:off x="2465402" y="4446951"/>
            <a:ext cx="346570" cy="913298"/>
            <a:chOff x="661303" y="5414540"/>
            <a:chExt cx="346570" cy="913298"/>
          </a:xfrm>
        </p:grpSpPr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0BA8ECC4-778C-4213-B36F-15E5789585C5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0" cy="9132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92DB87C3-59AF-46B2-86F5-79F527C790F2}"/>
                </a:ext>
              </a:extLst>
            </p:cNvPr>
            <p:cNvSpPr txBox="1"/>
            <p:nvPr/>
          </p:nvSpPr>
          <p:spPr>
            <a:xfrm>
              <a:off x="661303" y="5681530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5027AD27-3D73-4674-80EC-8A0B986E3EBD}"/>
              </a:ext>
            </a:extLst>
          </p:cNvPr>
          <p:cNvGrpSpPr/>
          <p:nvPr/>
        </p:nvGrpSpPr>
        <p:grpSpPr>
          <a:xfrm>
            <a:off x="3127683" y="4439775"/>
            <a:ext cx="346570" cy="850645"/>
            <a:chOff x="294909" y="5415416"/>
            <a:chExt cx="346570" cy="850645"/>
          </a:xfrm>
        </p:grpSpPr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F78ADADF-0525-4572-9D09-55C8D17DFE7F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7CC8111B-B7E7-4045-BC0B-15486DA7A869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8FBCB411-9996-43E9-8665-6A97DA2C8A0E}"/>
              </a:ext>
            </a:extLst>
          </p:cNvPr>
          <p:cNvGrpSpPr/>
          <p:nvPr/>
        </p:nvGrpSpPr>
        <p:grpSpPr>
          <a:xfrm>
            <a:off x="3808978" y="4446951"/>
            <a:ext cx="346570" cy="850645"/>
            <a:chOff x="736287" y="5414540"/>
            <a:chExt cx="346570" cy="850645"/>
          </a:xfrm>
        </p:grpSpPr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D43A0D0D-3B88-43FA-9EBB-B973040DAD9C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CE44BC91-1AFB-4228-909E-3A7E8505AEDB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BE18FF43-0DEF-4A01-8044-C78533E13CD5}"/>
              </a:ext>
            </a:extLst>
          </p:cNvPr>
          <p:cNvGrpSpPr/>
          <p:nvPr/>
        </p:nvGrpSpPr>
        <p:grpSpPr>
          <a:xfrm>
            <a:off x="3475441" y="4446951"/>
            <a:ext cx="346570" cy="913298"/>
            <a:chOff x="661303" y="5414540"/>
            <a:chExt cx="346570" cy="913298"/>
          </a:xfrm>
        </p:grpSpPr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A1E3C5B3-C9B4-49A0-A9E7-FF20A2AB95F6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0" cy="9132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91B36664-FEA6-472D-B701-50510AC6C516}"/>
                </a:ext>
              </a:extLst>
            </p:cNvPr>
            <p:cNvSpPr txBox="1"/>
            <p:nvPr/>
          </p:nvSpPr>
          <p:spPr>
            <a:xfrm>
              <a:off x="661303" y="5681530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8CE9E2E7-3274-4AC0-A39F-60F61AF389D1}"/>
              </a:ext>
            </a:extLst>
          </p:cNvPr>
          <p:cNvGrpSpPr/>
          <p:nvPr/>
        </p:nvGrpSpPr>
        <p:grpSpPr>
          <a:xfrm>
            <a:off x="4135238" y="4432599"/>
            <a:ext cx="346570" cy="850645"/>
            <a:chOff x="294909" y="5415416"/>
            <a:chExt cx="346570" cy="850645"/>
          </a:xfrm>
        </p:grpSpPr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4DF6158C-C6A3-49D5-91DA-19B83D165FF3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FF08A337-9A94-4E17-AAE0-003B994CDF9A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A2AF705B-DCF8-453F-87F0-7EEA978040BA}"/>
              </a:ext>
            </a:extLst>
          </p:cNvPr>
          <p:cNvGrpSpPr/>
          <p:nvPr/>
        </p:nvGrpSpPr>
        <p:grpSpPr>
          <a:xfrm>
            <a:off x="4816533" y="4439775"/>
            <a:ext cx="346570" cy="850645"/>
            <a:chOff x="736287" y="5414540"/>
            <a:chExt cx="346570" cy="850645"/>
          </a:xfrm>
        </p:grpSpPr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A0457507-43B2-4D0F-B942-C75734493725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53D60EAA-34E0-4FF0-9F2B-6CF0BBD0EA5D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B8AC99EE-0837-46B8-9EE9-7D8DA20E9C88}"/>
              </a:ext>
            </a:extLst>
          </p:cNvPr>
          <p:cNvGrpSpPr/>
          <p:nvPr/>
        </p:nvGrpSpPr>
        <p:grpSpPr>
          <a:xfrm>
            <a:off x="4482996" y="4439775"/>
            <a:ext cx="346570" cy="913298"/>
            <a:chOff x="661303" y="5414540"/>
            <a:chExt cx="346570" cy="913298"/>
          </a:xfrm>
        </p:grpSpPr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7D524543-65C6-4B2F-82E9-B510305EE82D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0" cy="9132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8EBB6813-5CE1-4A15-BBC7-25F5AC7086C7}"/>
                </a:ext>
              </a:extLst>
            </p:cNvPr>
            <p:cNvSpPr txBox="1"/>
            <p:nvPr/>
          </p:nvSpPr>
          <p:spPr>
            <a:xfrm>
              <a:off x="661303" y="5681530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8F1B657D-1154-464B-9AE7-EDF549BAB811}"/>
              </a:ext>
            </a:extLst>
          </p:cNvPr>
          <p:cNvGrpSpPr/>
          <p:nvPr/>
        </p:nvGrpSpPr>
        <p:grpSpPr>
          <a:xfrm>
            <a:off x="5149446" y="4444761"/>
            <a:ext cx="346570" cy="850645"/>
            <a:chOff x="294909" y="5415416"/>
            <a:chExt cx="346570" cy="850645"/>
          </a:xfrm>
        </p:grpSpPr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5F04480A-84FD-4E67-BF88-736E3192C1B7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F8CBA324-AAB9-4D67-B57F-CC2C225BAD5F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34562C0C-D86C-4119-80B4-DF1E8CBEC2E8}"/>
              </a:ext>
            </a:extLst>
          </p:cNvPr>
          <p:cNvGrpSpPr/>
          <p:nvPr/>
        </p:nvGrpSpPr>
        <p:grpSpPr>
          <a:xfrm>
            <a:off x="5830741" y="4451937"/>
            <a:ext cx="346570" cy="850645"/>
            <a:chOff x="736287" y="5414540"/>
            <a:chExt cx="346570" cy="850645"/>
          </a:xfrm>
        </p:grpSpPr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05B4B6B9-04DF-4DCF-B9F0-7AE7885336D8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7C21440B-CF55-43DB-A24C-AECB08741D77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B9CB6CB0-2827-4E06-9BE6-0820FC081F00}"/>
              </a:ext>
            </a:extLst>
          </p:cNvPr>
          <p:cNvGrpSpPr/>
          <p:nvPr/>
        </p:nvGrpSpPr>
        <p:grpSpPr>
          <a:xfrm>
            <a:off x="5497204" y="4451937"/>
            <a:ext cx="346570" cy="913298"/>
            <a:chOff x="661303" y="5414540"/>
            <a:chExt cx="346570" cy="913298"/>
          </a:xfrm>
        </p:grpSpPr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8CFF6AA1-FF46-41B5-B207-70386076D67F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0" cy="9132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F8EE00F3-7893-4433-A3BF-DF53CA6E80BE}"/>
                </a:ext>
              </a:extLst>
            </p:cNvPr>
            <p:cNvSpPr txBox="1"/>
            <p:nvPr/>
          </p:nvSpPr>
          <p:spPr>
            <a:xfrm>
              <a:off x="661303" y="5681530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C3290611-4DEA-4CEB-8D45-25322327CB6C}"/>
              </a:ext>
            </a:extLst>
          </p:cNvPr>
          <p:cNvGrpSpPr/>
          <p:nvPr/>
        </p:nvGrpSpPr>
        <p:grpSpPr>
          <a:xfrm>
            <a:off x="6144484" y="4439775"/>
            <a:ext cx="346570" cy="850645"/>
            <a:chOff x="294909" y="5415416"/>
            <a:chExt cx="346570" cy="850645"/>
          </a:xfrm>
        </p:grpSpPr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2687AFDF-574A-4020-ACDA-ADC134589736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58433E11-0E98-4B93-AA98-5C60CED8B246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98479209-D988-4647-A0FC-FA8788AFAD53}"/>
              </a:ext>
            </a:extLst>
          </p:cNvPr>
          <p:cNvGrpSpPr/>
          <p:nvPr/>
        </p:nvGrpSpPr>
        <p:grpSpPr>
          <a:xfrm>
            <a:off x="6825779" y="4446951"/>
            <a:ext cx="346570" cy="850645"/>
            <a:chOff x="736287" y="5414540"/>
            <a:chExt cx="346570" cy="850645"/>
          </a:xfrm>
        </p:grpSpPr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48A147E8-E403-478E-9988-F0E3B77EC67D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F9BB4544-5FDD-48FC-9213-EBC89C28AB08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FE0B5383-C29A-4BA0-8C01-704F7659A853}"/>
              </a:ext>
            </a:extLst>
          </p:cNvPr>
          <p:cNvGrpSpPr/>
          <p:nvPr/>
        </p:nvGrpSpPr>
        <p:grpSpPr>
          <a:xfrm>
            <a:off x="6492242" y="4446951"/>
            <a:ext cx="346570" cy="913298"/>
            <a:chOff x="661303" y="5414540"/>
            <a:chExt cx="346570" cy="913298"/>
          </a:xfrm>
        </p:grpSpPr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A8E7B947-2486-4BA3-B407-926894F00F1E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0" cy="9132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D16F6046-131B-47B9-A7E0-1445DC55CF1D}"/>
                </a:ext>
              </a:extLst>
            </p:cNvPr>
            <p:cNvSpPr txBox="1"/>
            <p:nvPr/>
          </p:nvSpPr>
          <p:spPr>
            <a:xfrm>
              <a:off x="661303" y="5681530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FA42F93B-6F16-4BF5-A3E5-03715DC7928B}"/>
              </a:ext>
            </a:extLst>
          </p:cNvPr>
          <p:cNvGrpSpPr/>
          <p:nvPr/>
        </p:nvGrpSpPr>
        <p:grpSpPr>
          <a:xfrm>
            <a:off x="7165747" y="4439238"/>
            <a:ext cx="346570" cy="850645"/>
            <a:chOff x="294909" y="5415416"/>
            <a:chExt cx="346570" cy="850645"/>
          </a:xfrm>
        </p:grpSpPr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AAD16AF6-D0CB-4B1B-B67D-AF219A52D3B5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65D9BA1C-06D9-4053-BBB1-6380E820D987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40B71BAB-4A0C-44DF-B6E3-4CEF9985C42D}"/>
              </a:ext>
            </a:extLst>
          </p:cNvPr>
          <p:cNvGrpSpPr/>
          <p:nvPr/>
        </p:nvGrpSpPr>
        <p:grpSpPr>
          <a:xfrm>
            <a:off x="7847042" y="4446414"/>
            <a:ext cx="346570" cy="850645"/>
            <a:chOff x="736287" y="5414540"/>
            <a:chExt cx="346570" cy="850645"/>
          </a:xfrm>
        </p:grpSpPr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596FE2A3-97AE-4629-9662-2EB09D98595F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DF0DFB51-DF56-4DD9-8EEA-3101DE347A85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38B26A78-17D2-4459-B5C6-18FF2FE84792}"/>
              </a:ext>
            </a:extLst>
          </p:cNvPr>
          <p:cNvGrpSpPr/>
          <p:nvPr/>
        </p:nvGrpSpPr>
        <p:grpSpPr>
          <a:xfrm>
            <a:off x="7513505" y="4446414"/>
            <a:ext cx="346570" cy="913298"/>
            <a:chOff x="661303" y="5414540"/>
            <a:chExt cx="346570" cy="913298"/>
          </a:xfrm>
        </p:grpSpPr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6483D88C-C91F-4B5E-BA21-E33A98DADF7B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0" cy="9132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8B2F0DC1-3EB3-4D8C-8908-7E0A12735F2E}"/>
                </a:ext>
              </a:extLst>
            </p:cNvPr>
            <p:cNvSpPr txBox="1"/>
            <p:nvPr/>
          </p:nvSpPr>
          <p:spPr>
            <a:xfrm>
              <a:off x="661303" y="5681530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A539E6FF-E93F-45E8-8AB3-DACE1FA24BEE}"/>
              </a:ext>
            </a:extLst>
          </p:cNvPr>
          <p:cNvGrpSpPr/>
          <p:nvPr/>
        </p:nvGrpSpPr>
        <p:grpSpPr>
          <a:xfrm>
            <a:off x="8124780" y="4432062"/>
            <a:ext cx="346570" cy="850645"/>
            <a:chOff x="294909" y="5415416"/>
            <a:chExt cx="346570" cy="850645"/>
          </a:xfrm>
        </p:grpSpPr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B7B96A91-FDE3-4DCB-9284-BBE87F4CCC1B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26C9BB41-EFCB-4918-B193-CA0F13331539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5334704B-533E-4153-94F7-C17019D53B4B}"/>
              </a:ext>
            </a:extLst>
          </p:cNvPr>
          <p:cNvGrpSpPr/>
          <p:nvPr/>
        </p:nvGrpSpPr>
        <p:grpSpPr>
          <a:xfrm>
            <a:off x="8806075" y="4439238"/>
            <a:ext cx="346570" cy="850645"/>
            <a:chOff x="736287" y="5414540"/>
            <a:chExt cx="346570" cy="850645"/>
          </a:xfrm>
        </p:grpSpPr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9233D240-E847-41A1-AF65-98FE62FDEE80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77E1F025-E166-45AA-9F51-261A12FC2AF8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65B0FC67-D213-46CD-923C-A52F53908282}"/>
              </a:ext>
            </a:extLst>
          </p:cNvPr>
          <p:cNvGrpSpPr/>
          <p:nvPr/>
        </p:nvGrpSpPr>
        <p:grpSpPr>
          <a:xfrm>
            <a:off x="8472538" y="4439238"/>
            <a:ext cx="346570" cy="913298"/>
            <a:chOff x="661303" y="5414540"/>
            <a:chExt cx="346570" cy="913298"/>
          </a:xfrm>
        </p:grpSpPr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F3998349-FD69-4DB7-A378-2DDA986073C4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0" cy="9132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917BAC06-072E-482C-BE61-2DCAF3022525}"/>
                </a:ext>
              </a:extLst>
            </p:cNvPr>
            <p:cNvSpPr txBox="1"/>
            <p:nvPr/>
          </p:nvSpPr>
          <p:spPr>
            <a:xfrm>
              <a:off x="661303" y="5681530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894D0130-516A-48C6-BAF5-789EA6A6B046}"/>
              </a:ext>
            </a:extLst>
          </p:cNvPr>
          <p:cNvGrpSpPr/>
          <p:nvPr/>
        </p:nvGrpSpPr>
        <p:grpSpPr>
          <a:xfrm>
            <a:off x="115714" y="5397554"/>
            <a:ext cx="977760" cy="369332"/>
            <a:chOff x="122254" y="5363769"/>
            <a:chExt cx="977760" cy="369332"/>
          </a:xfrm>
        </p:grpSpPr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B2D73612-F7EC-49FD-93E3-3B9F06B73113}"/>
                </a:ext>
              </a:extLst>
            </p:cNvPr>
            <p:cNvSpPr txBox="1"/>
            <p:nvPr/>
          </p:nvSpPr>
          <p:spPr>
            <a:xfrm>
              <a:off x="122254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CE62510B-425C-488D-A527-683DB23027A2}"/>
                </a:ext>
              </a:extLst>
            </p:cNvPr>
            <p:cNvSpPr txBox="1"/>
            <p:nvPr/>
          </p:nvSpPr>
          <p:spPr>
            <a:xfrm>
              <a:off x="455482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50B4DB10-DC81-4037-92E3-BCAFD1E99C9E}"/>
                </a:ext>
              </a:extLst>
            </p:cNvPr>
            <p:cNvSpPr txBox="1"/>
            <p:nvPr/>
          </p:nvSpPr>
          <p:spPr>
            <a:xfrm>
              <a:off x="788710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73764217-8D23-462D-8910-9FCC4D0DEFCC}"/>
              </a:ext>
            </a:extLst>
          </p:cNvPr>
          <p:cNvGrpSpPr/>
          <p:nvPr/>
        </p:nvGrpSpPr>
        <p:grpSpPr>
          <a:xfrm>
            <a:off x="1151023" y="5397554"/>
            <a:ext cx="977760" cy="369332"/>
            <a:chOff x="122254" y="5363769"/>
            <a:chExt cx="977760" cy="369332"/>
          </a:xfrm>
        </p:grpSpPr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3BE1BEBA-E3FD-49D1-B3AE-303F59EB04AA}"/>
                </a:ext>
              </a:extLst>
            </p:cNvPr>
            <p:cNvSpPr txBox="1"/>
            <p:nvPr/>
          </p:nvSpPr>
          <p:spPr>
            <a:xfrm>
              <a:off x="122254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288" name="TextBox 287">
              <a:extLst>
                <a:ext uri="{FF2B5EF4-FFF2-40B4-BE49-F238E27FC236}">
                  <a16:creationId xmlns:a16="http://schemas.microsoft.com/office/drawing/2014/main" id="{EEFD9665-5889-444D-851D-9FC002894C94}"/>
                </a:ext>
              </a:extLst>
            </p:cNvPr>
            <p:cNvSpPr txBox="1"/>
            <p:nvPr/>
          </p:nvSpPr>
          <p:spPr>
            <a:xfrm>
              <a:off x="455482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289" name="TextBox 288">
              <a:extLst>
                <a:ext uri="{FF2B5EF4-FFF2-40B4-BE49-F238E27FC236}">
                  <a16:creationId xmlns:a16="http://schemas.microsoft.com/office/drawing/2014/main" id="{D061D890-6E8D-47FD-9E0A-2CB5ED440928}"/>
                </a:ext>
              </a:extLst>
            </p:cNvPr>
            <p:cNvSpPr txBox="1"/>
            <p:nvPr/>
          </p:nvSpPr>
          <p:spPr>
            <a:xfrm>
              <a:off x="788710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9540C958-1D3E-4FD4-9F0D-2FB12B713D7E}"/>
              </a:ext>
            </a:extLst>
          </p:cNvPr>
          <p:cNvGrpSpPr/>
          <p:nvPr/>
        </p:nvGrpSpPr>
        <p:grpSpPr>
          <a:xfrm>
            <a:off x="2192131" y="5397554"/>
            <a:ext cx="977760" cy="369332"/>
            <a:chOff x="122254" y="5363769"/>
            <a:chExt cx="977760" cy="369332"/>
          </a:xfrm>
        </p:grpSpPr>
        <p:sp>
          <p:nvSpPr>
            <p:cNvPr id="291" name="TextBox 290">
              <a:extLst>
                <a:ext uri="{FF2B5EF4-FFF2-40B4-BE49-F238E27FC236}">
                  <a16:creationId xmlns:a16="http://schemas.microsoft.com/office/drawing/2014/main" id="{5542E9E1-732C-409E-A170-56FFDC512B82}"/>
                </a:ext>
              </a:extLst>
            </p:cNvPr>
            <p:cNvSpPr txBox="1"/>
            <p:nvPr/>
          </p:nvSpPr>
          <p:spPr>
            <a:xfrm>
              <a:off x="122254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id="{FD1CD2CA-7DA4-464D-BD61-4FD627C0696C}"/>
                </a:ext>
              </a:extLst>
            </p:cNvPr>
            <p:cNvSpPr txBox="1"/>
            <p:nvPr/>
          </p:nvSpPr>
          <p:spPr>
            <a:xfrm>
              <a:off x="455482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293" name="TextBox 292">
              <a:extLst>
                <a:ext uri="{FF2B5EF4-FFF2-40B4-BE49-F238E27FC236}">
                  <a16:creationId xmlns:a16="http://schemas.microsoft.com/office/drawing/2014/main" id="{F1E9A07E-F26B-4A52-9E0D-F3EBAFF82712}"/>
                </a:ext>
              </a:extLst>
            </p:cNvPr>
            <p:cNvSpPr txBox="1"/>
            <p:nvPr/>
          </p:nvSpPr>
          <p:spPr>
            <a:xfrm>
              <a:off x="788710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35086DFC-C7D6-4B9D-B9EA-B7C31F7E1395}"/>
              </a:ext>
            </a:extLst>
          </p:cNvPr>
          <p:cNvGrpSpPr/>
          <p:nvPr/>
        </p:nvGrpSpPr>
        <p:grpSpPr>
          <a:xfrm>
            <a:off x="3191106" y="5397554"/>
            <a:ext cx="977760" cy="369332"/>
            <a:chOff x="122254" y="5363769"/>
            <a:chExt cx="977760" cy="369332"/>
          </a:xfrm>
        </p:grpSpPr>
        <p:sp>
          <p:nvSpPr>
            <p:cNvPr id="295" name="TextBox 294">
              <a:extLst>
                <a:ext uri="{FF2B5EF4-FFF2-40B4-BE49-F238E27FC236}">
                  <a16:creationId xmlns:a16="http://schemas.microsoft.com/office/drawing/2014/main" id="{D46E78FD-63F7-42FF-A9D6-632FF5F11D64}"/>
                </a:ext>
              </a:extLst>
            </p:cNvPr>
            <p:cNvSpPr txBox="1"/>
            <p:nvPr/>
          </p:nvSpPr>
          <p:spPr>
            <a:xfrm>
              <a:off x="122254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63D99AFD-88EE-4067-B3BC-B54750E03E12}"/>
                </a:ext>
              </a:extLst>
            </p:cNvPr>
            <p:cNvSpPr txBox="1"/>
            <p:nvPr/>
          </p:nvSpPr>
          <p:spPr>
            <a:xfrm>
              <a:off x="455482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297" name="TextBox 296">
              <a:extLst>
                <a:ext uri="{FF2B5EF4-FFF2-40B4-BE49-F238E27FC236}">
                  <a16:creationId xmlns:a16="http://schemas.microsoft.com/office/drawing/2014/main" id="{08147E52-3EF6-49DE-83D2-A713BAAAD6C2}"/>
                </a:ext>
              </a:extLst>
            </p:cNvPr>
            <p:cNvSpPr txBox="1"/>
            <p:nvPr/>
          </p:nvSpPr>
          <p:spPr>
            <a:xfrm>
              <a:off x="788710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20F14DCC-1D1C-4A95-85DF-4302D71FB7D8}"/>
              </a:ext>
            </a:extLst>
          </p:cNvPr>
          <p:cNvGrpSpPr/>
          <p:nvPr/>
        </p:nvGrpSpPr>
        <p:grpSpPr>
          <a:xfrm>
            <a:off x="4208196" y="5397554"/>
            <a:ext cx="977760" cy="369332"/>
            <a:chOff x="122254" y="5363769"/>
            <a:chExt cx="977760" cy="369332"/>
          </a:xfrm>
        </p:grpSpPr>
        <p:sp>
          <p:nvSpPr>
            <p:cNvPr id="299" name="TextBox 298">
              <a:extLst>
                <a:ext uri="{FF2B5EF4-FFF2-40B4-BE49-F238E27FC236}">
                  <a16:creationId xmlns:a16="http://schemas.microsoft.com/office/drawing/2014/main" id="{9B111153-9558-4CDA-A929-AAB7DDEAC0EC}"/>
                </a:ext>
              </a:extLst>
            </p:cNvPr>
            <p:cNvSpPr txBox="1"/>
            <p:nvPr/>
          </p:nvSpPr>
          <p:spPr>
            <a:xfrm>
              <a:off x="122254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00" name="TextBox 299">
              <a:extLst>
                <a:ext uri="{FF2B5EF4-FFF2-40B4-BE49-F238E27FC236}">
                  <a16:creationId xmlns:a16="http://schemas.microsoft.com/office/drawing/2014/main" id="{E4A082B3-DE6E-45DB-9E8A-C544DCCEAF5B}"/>
                </a:ext>
              </a:extLst>
            </p:cNvPr>
            <p:cNvSpPr txBox="1"/>
            <p:nvPr/>
          </p:nvSpPr>
          <p:spPr>
            <a:xfrm>
              <a:off x="455482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01" name="TextBox 300">
              <a:extLst>
                <a:ext uri="{FF2B5EF4-FFF2-40B4-BE49-F238E27FC236}">
                  <a16:creationId xmlns:a16="http://schemas.microsoft.com/office/drawing/2014/main" id="{425B4D2E-CC11-47DA-9F4B-5E8A9D3157A3}"/>
                </a:ext>
              </a:extLst>
            </p:cNvPr>
            <p:cNvSpPr txBox="1"/>
            <p:nvPr/>
          </p:nvSpPr>
          <p:spPr>
            <a:xfrm>
              <a:off x="788710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1CB7A2F7-F546-49CC-AA47-C19FB514792A}"/>
              </a:ext>
            </a:extLst>
          </p:cNvPr>
          <p:cNvGrpSpPr/>
          <p:nvPr/>
        </p:nvGrpSpPr>
        <p:grpSpPr>
          <a:xfrm>
            <a:off x="5225286" y="5397554"/>
            <a:ext cx="977760" cy="369332"/>
            <a:chOff x="122254" y="5363769"/>
            <a:chExt cx="977760" cy="369332"/>
          </a:xfrm>
        </p:grpSpPr>
        <p:sp>
          <p:nvSpPr>
            <p:cNvPr id="303" name="TextBox 302">
              <a:extLst>
                <a:ext uri="{FF2B5EF4-FFF2-40B4-BE49-F238E27FC236}">
                  <a16:creationId xmlns:a16="http://schemas.microsoft.com/office/drawing/2014/main" id="{A61A7657-0E41-47B4-A34C-1CFBA5C41197}"/>
                </a:ext>
              </a:extLst>
            </p:cNvPr>
            <p:cNvSpPr txBox="1"/>
            <p:nvPr/>
          </p:nvSpPr>
          <p:spPr>
            <a:xfrm>
              <a:off x="122254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04" name="TextBox 303">
              <a:extLst>
                <a:ext uri="{FF2B5EF4-FFF2-40B4-BE49-F238E27FC236}">
                  <a16:creationId xmlns:a16="http://schemas.microsoft.com/office/drawing/2014/main" id="{A892B2FD-CDC0-458A-9D41-494BC1BF7159}"/>
                </a:ext>
              </a:extLst>
            </p:cNvPr>
            <p:cNvSpPr txBox="1"/>
            <p:nvPr/>
          </p:nvSpPr>
          <p:spPr>
            <a:xfrm>
              <a:off x="455482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78DF953E-0FF4-4780-961A-6B1EE884A2F9}"/>
                </a:ext>
              </a:extLst>
            </p:cNvPr>
            <p:cNvSpPr txBox="1"/>
            <p:nvPr/>
          </p:nvSpPr>
          <p:spPr>
            <a:xfrm>
              <a:off x="788710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306" name="Group 305">
            <a:extLst>
              <a:ext uri="{FF2B5EF4-FFF2-40B4-BE49-F238E27FC236}">
                <a16:creationId xmlns:a16="http://schemas.microsoft.com/office/drawing/2014/main" id="{3C46F083-FCFD-4E27-B3A3-0E2D078ED51C}"/>
              </a:ext>
            </a:extLst>
          </p:cNvPr>
          <p:cNvGrpSpPr/>
          <p:nvPr/>
        </p:nvGrpSpPr>
        <p:grpSpPr>
          <a:xfrm>
            <a:off x="6228526" y="5397554"/>
            <a:ext cx="977760" cy="369332"/>
            <a:chOff x="122254" y="5363769"/>
            <a:chExt cx="977760" cy="369332"/>
          </a:xfrm>
        </p:grpSpPr>
        <p:sp>
          <p:nvSpPr>
            <p:cNvPr id="307" name="TextBox 306">
              <a:extLst>
                <a:ext uri="{FF2B5EF4-FFF2-40B4-BE49-F238E27FC236}">
                  <a16:creationId xmlns:a16="http://schemas.microsoft.com/office/drawing/2014/main" id="{215270D3-C542-4A22-ABBE-0EF72C0BBD2A}"/>
                </a:ext>
              </a:extLst>
            </p:cNvPr>
            <p:cNvSpPr txBox="1"/>
            <p:nvPr/>
          </p:nvSpPr>
          <p:spPr>
            <a:xfrm>
              <a:off x="122254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08" name="TextBox 307">
              <a:extLst>
                <a:ext uri="{FF2B5EF4-FFF2-40B4-BE49-F238E27FC236}">
                  <a16:creationId xmlns:a16="http://schemas.microsoft.com/office/drawing/2014/main" id="{768C35E8-78BC-477C-B9A1-9B4C92B776AB}"/>
                </a:ext>
              </a:extLst>
            </p:cNvPr>
            <p:cNvSpPr txBox="1"/>
            <p:nvPr/>
          </p:nvSpPr>
          <p:spPr>
            <a:xfrm>
              <a:off x="455482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09" name="TextBox 308">
              <a:extLst>
                <a:ext uri="{FF2B5EF4-FFF2-40B4-BE49-F238E27FC236}">
                  <a16:creationId xmlns:a16="http://schemas.microsoft.com/office/drawing/2014/main" id="{7D963497-27C3-48A4-9144-BECD66F71408}"/>
                </a:ext>
              </a:extLst>
            </p:cNvPr>
            <p:cNvSpPr txBox="1"/>
            <p:nvPr/>
          </p:nvSpPr>
          <p:spPr>
            <a:xfrm>
              <a:off x="788710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3BE82E27-D92E-4EA3-9C8E-5716B5559305}"/>
              </a:ext>
            </a:extLst>
          </p:cNvPr>
          <p:cNvGrpSpPr/>
          <p:nvPr/>
        </p:nvGrpSpPr>
        <p:grpSpPr>
          <a:xfrm>
            <a:off x="7242200" y="5397554"/>
            <a:ext cx="977760" cy="369332"/>
            <a:chOff x="122254" y="5363769"/>
            <a:chExt cx="977760" cy="369332"/>
          </a:xfrm>
        </p:grpSpPr>
        <p:sp>
          <p:nvSpPr>
            <p:cNvPr id="311" name="TextBox 310">
              <a:extLst>
                <a:ext uri="{FF2B5EF4-FFF2-40B4-BE49-F238E27FC236}">
                  <a16:creationId xmlns:a16="http://schemas.microsoft.com/office/drawing/2014/main" id="{7ACB731A-489E-4AE7-98AE-571EC5C54EFB}"/>
                </a:ext>
              </a:extLst>
            </p:cNvPr>
            <p:cNvSpPr txBox="1"/>
            <p:nvPr/>
          </p:nvSpPr>
          <p:spPr>
            <a:xfrm>
              <a:off x="122254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12" name="TextBox 311">
              <a:extLst>
                <a:ext uri="{FF2B5EF4-FFF2-40B4-BE49-F238E27FC236}">
                  <a16:creationId xmlns:a16="http://schemas.microsoft.com/office/drawing/2014/main" id="{303BDDBB-EEA8-445A-9783-E81FD3500E13}"/>
                </a:ext>
              </a:extLst>
            </p:cNvPr>
            <p:cNvSpPr txBox="1"/>
            <p:nvPr/>
          </p:nvSpPr>
          <p:spPr>
            <a:xfrm>
              <a:off x="455482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13" name="TextBox 312">
              <a:extLst>
                <a:ext uri="{FF2B5EF4-FFF2-40B4-BE49-F238E27FC236}">
                  <a16:creationId xmlns:a16="http://schemas.microsoft.com/office/drawing/2014/main" id="{D1384A6F-C7EC-4301-82D6-270593A6124B}"/>
                </a:ext>
              </a:extLst>
            </p:cNvPr>
            <p:cNvSpPr txBox="1"/>
            <p:nvPr/>
          </p:nvSpPr>
          <p:spPr>
            <a:xfrm>
              <a:off x="788710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9EFDC0D8-66F5-44FD-B924-CC9F975F1489}"/>
              </a:ext>
            </a:extLst>
          </p:cNvPr>
          <p:cNvGrpSpPr/>
          <p:nvPr/>
        </p:nvGrpSpPr>
        <p:grpSpPr>
          <a:xfrm>
            <a:off x="8262706" y="5397554"/>
            <a:ext cx="977760" cy="369332"/>
            <a:chOff x="122254" y="5363769"/>
            <a:chExt cx="977760" cy="369332"/>
          </a:xfrm>
        </p:grpSpPr>
        <p:sp>
          <p:nvSpPr>
            <p:cNvPr id="315" name="TextBox 314">
              <a:extLst>
                <a:ext uri="{FF2B5EF4-FFF2-40B4-BE49-F238E27FC236}">
                  <a16:creationId xmlns:a16="http://schemas.microsoft.com/office/drawing/2014/main" id="{426F7980-29F6-4654-8121-FBDC2E349BAB}"/>
                </a:ext>
              </a:extLst>
            </p:cNvPr>
            <p:cNvSpPr txBox="1"/>
            <p:nvPr/>
          </p:nvSpPr>
          <p:spPr>
            <a:xfrm>
              <a:off x="122254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16" name="TextBox 315">
              <a:extLst>
                <a:ext uri="{FF2B5EF4-FFF2-40B4-BE49-F238E27FC236}">
                  <a16:creationId xmlns:a16="http://schemas.microsoft.com/office/drawing/2014/main" id="{8FDF9942-292F-455F-BA9B-0C172238E16D}"/>
                </a:ext>
              </a:extLst>
            </p:cNvPr>
            <p:cNvSpPr txBox="1"/>
            <p:nvPr/>
          </p:nvSpPr>
          <p:spPr>
            <a:xfrm>
              <a:off x="455482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17" name="TextBox 316">
              <a:extLst>
                <a:ext uri="{FF2B5EF4-FFF2-40B4-BE49-F238E27FC236}">
                  <a16:creationId xmlns:a16="http://schemas.microsoft.com/office/drawing/2014/main" id="{BCAC5AFA-C951-4BAA-A9C0-BCB64807DA2F}"/>
                </a:ext>
              </a:extLst>
            </p:cNvPr>
            <p:cNvSpPr txBox="1"/>
            <p:nvPr/>
          </p:nvSpPr>
          <p:spPr>
            <a:xfrm>
              <a:off x="788710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sp>
        <p:nvSpPr>
          <p:cNvPr id="318" name="TextBox 317">
            <a:extLst>
              <a:ext uri="{FF2B5EF4-FFF2-40B4-BE49-F238E27FC236}">
                <a16:creationId xmlns:a16="http://schemas.microsoft.com/office/drawing/2014/main" id="{B7AFED2C-F7EB-4B64-885C-087D62CCE5EA}"/>
              </a:ext>
            </a:extLst>
          </p:cNvPr>
          <p:cNvSpPr txBox="1"/>
          <p:nvPr/>
        </p:nvSpPr>
        <p:spPr>
          <a:xfrm>
            <a:off x="9307030" y="1880739"/>
            <a:ext cx="2766455" cy="3970318"/>
          </a:xfrm>
          <a:prstGeom prst="rect">
            <a:avLst/>
          </a:prstGeom>
          <a:noFill/>
          <a:ln w="19050">
            <a:solidFill>
              <a:srgbClr val="4C328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Answer the following questions: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How many nodes on each branch level?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How much work for each branch node?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How much work per branch level?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How many branch levels?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How much work for each leaf node?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How many leaf nodes?</a:t>
            </a:r>
          </a:p>
        </p:txBody>
      </p:sp>
      <p:sp>
        <p:nvSpPr>
          <p:cNvPr id="319" name="Rectangle 318">
            <a:extLst>
              <a:ext uri="{FF2B5EF4-FFF2-40B4-BE49-F238E27FC236}">
                <a16:creationId xmlns:a16="http://schemas.microsoft.com/office/drawing/2014/main" id="{9983DB3F-C0C4-43E3-ADB6-AB588F2E6EA7}"/>
              </a:ext>
            </a:extLst>
          </p:cNvPr>
          <p:cNvSpPr/>
          <p:nvPr/>
        </p:nvSpPr>
        <p:spPr>
          <a:xfrm>
            <a:off x="6561754" y="156635"/>
            <a:ext cx="3983978" cy="1257874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Footer Placeholder 3">
            <a:extLst>
              <a:ext uri="{FF2B5EF4-FFF2-40B4-BE49-F238E27FC236}">
                <a16:creationId xmlns:a16="http://schemas.microsoft.com/office/drawing/2014/main" id="{0EAFF735-AF89-4EE8-A1D5-F0EBF9098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 dirty="0"/>
              <a:t>Example provided by CS 161 – Jessica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>
                <a:hlinkClick r:id="rId18"/>
              </a:rPr>
              <a:t>https://web.stanford.edu/class/archive/cs/cs161/cs161.1168/lecture3.pdf</a:t>
            </a:r>
            <a:r>
              <a:rPr lang="en-US" dirty="0"/>
              <a:t>  </a:t>
            </a:r>
          </a:p>
        </p:txBody>
      </p:sp>
      <p:sp>
        <p:nvSpPr>
          <p:cNvPr id="332" name="Rectangle 331">
            <a:extLst>
              <a:ext uri="{FF2B5EF4-FFF2-40B4-BE49-F238E27FC236}">
                <a16:creationId xmlns:a16="http://schemas.microsoft.com/office/drawing/2014/main" id="{C24B7F4A-1B78-4DA0-9FB6-53EE80820957}"/>
              </a:ext>
            </a:extLst>
          </p:cNvPr>
          <p:cNvSpPr/>
          <p:nvPr/>
        </p:nvSpPr>
        <p:spPr>
          <a:xfrm>
            <a:off x="7164394" y="2451020"/>
            <a:ext cx="894252" cy="686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Rectangle 333">
            <a:extLst>
              <a:ext uri="{FF2B5EF4-FFF2-40B4-BE49-F238E27FC236}">
                <a16:creationId xmlns:a16="http://schemas.microsoft.com/office/drawing/2014/main" id="{72C984CA-FA05-4251-892F-4F4B1F24E873}"/>
              </a:ext>
            </a:extLst>
          </p:cNvPr>
          <p:cNvSpPr/>
          <p:nvPr/>
        </p:nvSpPr>
        <p:spPr>
          <a:xfrm>
            <a:off x="4237053" y="2443792"/>
            <a:ext cx="894252" cy="686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Rectangle 334">
            <a:extLst>
              <a:ext uri="{FF2B5EF4-FFF2-40B4-BE49-F238E27FC236}">
                <a16:creationId xmlns:a16="http://schemas.microsoft.com/office/drawing/2014/main" id="{BFB2261C-04F4-4023-82B9-52A4BFAE8100}"/>
              </a:ext>
            </a:extLst>
          </p:cNvPr>
          <p:cNvSpPr/>
          <p:nvPr/>
        </p:nvSpPr>
        <p:spPr>
          <a:xfrm>
            <a:off x="1636332" y="2357707"/>
            <a:ext cx="894252" cy="686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5" name="TextBox 324">
                <a:extLst>
                  <a:ext uri="{FF2B5EF4-FFF2-40B4-BE49-F238E27FC236}">
                    <a16:creationId xmlns:a16="http://schemas.microsoft.com/office/drawing/2014/main" id="{1A0E66AA-C6C1-4CBF-A3AD-1D5C387746AA}"/>
                  </a:ext>
                </a:extLst>
              </p:cNvPr>
              <p:cNvSpPr txBox="1"/>
              <p:nvPr/>
            </p:nvSpPr>
            <p:spPr>
              <a:xfrm>
                <a:off x="1648361" y="2382829"/>
                <a:ext cx="793743" cy="5821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5" name="TextBox 324">
                <a:extLst>
                  <a:ext uri="{FF2B5EF4-FFF2-40B4-BE49-F238E27FC236}">
                    <a16:creationId xmlns:a16="http://schemas.microsoft.com/office/drawing/2014/main" id="{1A0E66AA-C6C1-4CBF-A3AD-1D5C387746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361" y="2382829"/>
                <a:ext cx="793743" cy="58214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0" name="TextBox 329">
                <a:extLst>
                  <a:ext uri="{FF2B5EF4-FFF2-40B4-BE49-F238E27FC236}">
                    <a16:creationId xmlns:a16="http://schemas.microsoft.com/office/drawing/2014/main" id="{9F1EB2C7-B596-496D-8A02-5D5F6C92A20B}"/>
                  </a:ext>
                </a:extLst>
              </p:cNvPr>
              <p:cNvSpPr txBox="1"/>
              <p:nvPr/>
            </p:nvSpPr>
            <p:spPr>
              <a:xfrm>
                <a:off x="4263317" y="2454054"/>
                <a:ext cx="793743" cy="5821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0" name="TextBox 329">
                <a:extLst>
                  <a:ext uri="{FF2B5EF4-FFF2-40B4-BE49-F238E27FC236}">
                    <a16:creationId xmlns:a16="http://schemas.microsoft.com/office/drawing/2014/main" id="{9F1EB2C7-B596-496D-8A02-5D5F6C92A2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3317" y="2454054"/>
                <a:ext cx="793743" cy="58214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3" name="TextBox 332">
                <a:extLst>
                  <a:ext uri="{FF2B5EF4-FFF2-40B4-BE49-F238E27FC236}">
                    <a16:creationId xmlns:a16="http://schemas.microsoft.com/office/drawing/2014/main" id="{AC756E53-2B5D-4642-B805-49EC16997F2F}"/>
                  </a:ext>
                </a:extLst>
              </p:cNvPr>
              <p:cNvSpPr txBox="1"/>
              <p:nvPr/>
            </p:nvSpPr>
            <p:spPr>
              <a:xfrm>
                <a:off x="7182956" y="2491251"/>
                <a:ext cx="793743" cy="5821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3" name="TextBox 332">
                <a:extLst>
                  <a:ext uri="{FF2B5EF4-FFF2-40B4-BE49-F238E27FC236}">
                    <a16:creationId xmlns:a16="http://schemas.microsoft.com/office/drawing/2014/main" id="{AC756E53-2B5D-4642-B805-49EC16997F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2956" y="2491251"/>
                <a:ext cx="793743" cy="58214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6" name="Rectangle 335">
            <a:extLst>
              <a:ext uri="{FF2B5EF4-FFF2-40B4-BE49-F238E27FC236}">
                <a16:creationId xmlns:a16="http://schemas.microsoft.com/office/drawing/2014/main" id="{A1A6B458-EDD5-45F4-B742-0830D49C595B}"/>
              </a:ext>
            </a:extLst>
          </p:cNvPr>
          <p:cNvSpPr/>
          <p:nvPr/>
        </p:nvSpPr>
        <p:spPr>
          <a:xfrm>
            <a:off x="4369198" y="1317865"/>
            <a:ext cx="703230" cy="407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1" name="TextBox 320">
                <a:extLst>
                  <a:ext uri="{FF2B5EF4-FFF2-40B4-BE49-F238E27FC236}">
                    <a16:creationId xmlns:a16="http://schemas.microsoft.com/office/drawing/2014/main" id="{942225E7-9C33-4E1B-B64E-957AC8ACED97}"/>
                  </a:ext>
                </a:extLst>
              </p:cNvPr>
              <p:cNvSpPr txBox="1"/>
              <p:nvPr/>
            </p:nvSpPr>
            <p:spPr>
              <a:xfrm>
                <a:off x="3131564" y="1202565"/>
                <a:ext cx="3071482" cy="5821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1" name="TextBox 320">
                <a:extLst>
                  <a:ext uri="{FF2B5EF4-FFF2-40B4-BE49-F238E27FC236}">
                    <a16:creationId xmlns:a16="http://schemas.microsoft.com/office/drawing/2014/main" id="{942225E7-9C33-4E1B-B64E-957AC8ACED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564" y="1202565"/>
                <a:ext cx="3071482" cy="58214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729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318" grpId="0" animBg="1"/>
      <p:bldP spid="332" grpId="0" animBg="1"/>
      <p:bldP spid="334" grpId="0" animBg="1"/>
      <p:bldP spid="335" grpId="0" animBg="1"/>
      <p:bldP spid="325" grpId="0" animBg="1"/>
      <p:bldP spid="325" grpId="1" animBg="1"/>
      <p:bldP spid="330" grpId="0" animBg="1"/>
      <p:bldP spid="330" grpId="1" animBg="1"/>
      <p:bldP spid="333" grpId="0" animBg="1"/>
      <p:bldP spid="333" grpId="1" animBg="1"/>
      <p:bldP spid="336" grpId="0" animBg="1"/>
      <p:bldP spid="321" grpId="0" animBg="1"/>
      <p:bldP spid="321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38276-F138-4D88-B1E6-589933C52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Method Practice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E06E2A-80A3-42F5-B443-9F6C38C1B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0E1E9F-48CA-477F-9567-06D9D966E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05E1F910-CC57-480A-A8D5-6EB192E0F0D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90495438"/>
                  </p:ext>
                </p:extLst>
              </p:nvPr>
            </p:nvGraphicFramePr>
            <p:xfrm>
              <a:off x="6815738" y="1430282"/>
              <a:ext cx="4994216" cy="218196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48554">
                      <a:extLst>
                        <a:ext uri="{9D8B030D-6E8A-4147-A177-3AD203B41FA5}">
                          <a16:colId xmlns:a16="http://schemas.microsoft.com/office/drawing/2014/main" val="3339560639"/>
                        </a:ext>
                      </a:extLst>
                    </a:gridCol>
                    <a:gridCol w="1248554">
                      <a:extLst>
                        <a:ext uri="{9D8B030D-6E8A-4147-A177-3AD203B41FA5}">
                          <a16:colId xmlns:a16="http://schemas.microsoft.com/office/drawing/2014/main" val="908006400"/>
                        </a:ext>
                      </a:extLst>
                    </a:gridCol>
                    <a:gridCol w="1248554">
                      <a:extLst>
                        <a:ext uri="{9D8B030D-6E8A-4147-A177-3AD203B41FA5}">
                          <a16:colId xmlns:a16="http://schemas.microsoft.com/office/drawing/2014/main" val="244720956"/>
                        </a:ext>
                      </a:extLst>
                    </a:gridCol>
                    <a:gridCol w="1248554">
                      <a:extLst>
                        <a:ext uri="{9D8B030D-6E8A-4147-A177-3AD203B41FA5}">
                          <a16:colId xmlns:a16="http://schemas.microsoft.com/office/drawing/2014/main" val="325415090"/>
                        </a:ext>
                      </a:extLst>
                    </a:gridCol>
                  </a:tblGrid>
                  <a:tr h="4945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Level (</a:t>
                          </a:r>
                          <a:r>
                            <a:rPr lang="en-US" sz="1400" dirty="0" err="1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i</a:t>
                          </a:r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)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Number of Nodes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Work per Node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Work per Level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4705001"/>
                      </a:ext>
                    </a:extLst>
                  </a:tr>
                  <a:tr h="3186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𝑐𝑛</m:t>
                                </m:r>
                                <m:r>
                                  <a:rPr lang="en-US" sz="1400" i="1" baseline="3000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400" baseline="30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𝑐𝑛</m:t>
                                </m:r>
                                <m:r>
                                  <a:rPr lang="en-US" sz="1400" i="1" baseline="3000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400" baseline="30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57877009"/>
                      </a:ext>
                    </a:extLst>
                  </a:tr>
                  <a:tr h="4875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baseline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sSup>
                                  <m:sSupPr>
                                    <m:ctrlP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num>
                                          <m:den>
                                            <m:r>
                                              <a:rPr lang="en-US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</m:den>
                                </m:f>
                                <m:r>
                                  <a:rPr lang="en-US" sz="1400" b="0" i="1" baseline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sSup>
                                  <m:sSupPr>
                                    <m:ctrlP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74742703"/>
                      </a:ext>
                    </a:extLst>
                  </a:tr>
                  <a:tr h="5290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9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baseline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sSup>
                                  <m:sSupPr>
                                    <m:ctrlP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num>
                                          <m:den>
                                            <m:r>
                                              <a:rPr lang="en-US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16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num>
                                  <m:den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256</m:t>
                                    </m:r>
                                  </m:den>
                                </m:f>
                                <m:r>
                                  <a:rPr lang="en-US" sz="1400" b="0" i="1" baseline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sSup>
                                  <m:sSupPr>
                                    <m:ctrlP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52229571"/>
                      </a:ext>
                    </a:extLst>
                  </a:tr>
                  <a:tr h="3186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base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  <m:r>
                                      <a:rPr lang="en-US" sz="1400" i="1" baseline="-25000" dirty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  <m:r>
                                      <a:rPr lang="en-US" sz="1400" i="1" baseline="-25000" dirty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1083927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05E1F910-CC57-480A-A8D5-6EB192E0F0D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90495438"/>
                  </p:ext>
                </p:extLst>
              </p:nvPr>
            </p:nvGraphicFramePr>
            <p:xfrm>
              <a:off x="6815738" y="1430282"/>
              <a:ext cx="4994216" cy="218196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48554">
                      <a:extLst>
                        <a:ext uri="{9D8B030D-6E8A-4147-A177-3AD203B41FA5}">
                          <a16:colId xmlns:a16="http://schemas.microsoft.com/office/drawing/2014/main" val="3339560639"/>
                        </a:ext>
                      </a:extLst>
                    </a:gridCol>
                    <a:gridCol w="1248554">
                      <a:extLst>
                        <a:ext uri="{9D8B030D-6E8A-4147-A177-3AD203B41FA5}">
                          <a16:colId xmlns:a16="http://schemas.microsoft.com/office/drawing/2014/main" val="908006400"/>
                        </a:ext>
                      </a:extLst>
                    </a:gridCol>
                    <a:gridCol w="1248554">
                      <a:extLst>
                        <a:ext uri="{9D8B030D-6E8A-4147-A177-3AD203B41FA5}">
                          <a16:colId xmlns:a16="http://schemas.microsoft.com/office/drawing/2014/main" val="244720956"/>
                        </a:ext>
                      </a:extLst>
                    </a:gridCol>
                    <a:gridCol w="1248554">
                      <a:extLst>
                        <a:ext uri="{9D8B030D-6E8A-4147-A177-3AD203B41FA5}">
                          <a16:colId xmlns:a16="http://schemas.microsoft.com/office/drawing/2014/main" val="325415090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Level (</a:t>
                          </a:r>
                          <a:r>
                            <a:rPr lang="en-US" sz="1400" dirty="0" err="1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i</a:t>
                          </a:r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)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Number of Nodes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Work per Node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Work per Level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4705001"/>
                      </a:ext>
                    </a:extLst>
                  </a:tr>
                  <a:tr h="3186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8990" t="-168000" r="-100000" b="-44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2041" t="-168000" r="-1020" b="-44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57877009"/>
                      </a:ext>
                    </a:extLst>
                  </a:tr>
                  <a:tr h="49752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8990" t="-167500" r="-100000" b="-17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2041" t="-167500" r="-1020" b="-177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4742703"/>
                      </a:ext>
                    </a:extLst>
                  </a:tr>
                  <a:tr h="5290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9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8990" t="-254762" r="-100000" b="-69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2041" t="-254762" r="-1020" b="-690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2229571"/>
                      </a:ext>
                    </a:extLst>
                  </a:tr>
                  <a:tr h="3186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base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020" t="-596000" r="-202041" b="-1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2041" t="-596000" r="-1020" b="-1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083927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3FE9A878-8360-44D1-BFFA-D4E93D21EF55}"/>
              </a:ext>
            </a:extLst>
          </p:cNvPr>
          <p:cNvSpPr txBox="1"/>
          <p:nvPr/>
        </p:nvSpPr>
        <p:spPr>
          <a:xfrm>
            <a:off x="153335" y="1576571"/>
            <a:ext cx="6793749" cy="452431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How many nodes on each branch level?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How much work for each branch node?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How much work per branch level?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How many branch levels?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How much work for each leaf node?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How many leaf nodes?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61D5CC0-984A-49EA-A501-09B4C1C43D0C}"/>
                  </a:ext>
                </a:extLst>
              </p:cNvPr>
              <p:cNvSpPr txBox="1"/>
              <p:nvPr/>
            </p:nvSpPr>
            <p:spPr>
              <a:xfrm>
                <a:off x="4669474" y="1569644"/>
                <a:ext cx="450060" cy="3782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61D5CC0-984A-49EA-A501-09B4C1C43D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9474" y="1569644"/>
                <a:ext cx="450060" cy="3782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09529F6-71CD-4F2E-94E0-6C535CA8B958}"/>
                  </a:ext>
                </a:extLst>
              </p:cNvPr>
              <p:cNvSpPr txBox="1"/>
              <p:nvPr/>
            </p:nvSpPr>
            <p:spPr>
              <a:xfrm>
                <a:off x="4552587" y="2145760"/>
                <a:ext cx="937115" cy="6368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09529F6-71CD-4F2E-94E0-6C535CA8B9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2587" y="2145760"/>
                <a:ext cx="937115" cy="6368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A9B51F0-372F-4FC7-92E0-EDA7C4D71CCD}"/>
                  </a:ext>
                </a:extLst>
              </p:cNvPr>
              <p:cNvSpPr txBox="1"/>
              <p:nvPr/>
            </p:nvSpPr>
            <p:spPr>
              <a:xfrm>
                <a:off x="3115189" y="4049375"/>
                <a:ext cx="12924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 −1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A9B51F0-372F-4FC7-92E0-EDA7C4D71C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5189" y="4049375"/>
                <a:ext cx="1292470" cy="369332"/>
              </a:xfrm>
              <a:prstGeom prst="rect">
                <a:avLst/>
              </a:prstGeom>
              <a:blipFill>
                <a:blip r:embed="rId5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DFD0301-367F-4433-B719-7EE918EBB016}"/>
                  </a:ext>
                </a:extLst>
              </p:cNvPr>
              <p:cNvSpPr txBox="1"/>
              <p:nvPr/>
            </p:nvSpPr>
            <p:spPr>
              <a:xfrm>
                <a:off x="4135864" y="4849801"/>
                <a:ext cx="3754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DFD0301-367F-4433-B719-7EE918EBB0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5864" y="4849801"/>
                <a:ext cx="37542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C97DE091-AC05-410E-8EB1-68E71F84C8C4}"/>
              </a:ext>
            </a:extLst>
          </p:cNvPr>
          <p:cNvGrpSpPr/>
          <p:nvPr/>
        </p:nvGrpSpPr>
        <p:grpSpPr>
          <a:xfrm>
            <a:off x="6320563" y="217044"/>
            <a:ext cx="3978561" cy="920193"/>
            <a:chOff x="1611176" y="4199021"/>
            <a:chExt cx="3978561" cy="9201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5DD8B1A0-F206-4B7F-BCE8-841F3271E891}"/>
                    </a:ext>
                  </a:extLst>
                </p:cNvPr>
                <p:cNvSpPr txBox="1"/>
                <p:nvPr/>
              </p:nvSpPr>
              <p:spPr>
                <a:xfrm>
                  <a:off x="1611176" y="4474451"/>
                  <a:ext cx="100726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5DD8B1A0-F206-4B7F-BCE8-841F3271E8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1176" y="4474451"/>
                  <a:ext cx="1007263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0B7E1E79-BE92-46B3-87CA-2BB0CAF14A93}"/>
                    </a:ext>
                  </a:extLst>
                </p:cNvPr>
                <p:cNvSpPr txBox="1"/>
                <p:nvPr/>
              </p:nvSpPr>
              <p:spPr>
                <a:xfrm>
                  <a:off x="2993425" y="4212428"/>
                  <a:ext cx="15936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𝑤h𝑒𝑛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0B7E1E79-BE92-46B3-87CA-2BB0CAF14A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3425" y="4212428"/>
                  <a:ext cx="1593641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D9A03CE-6897-49E5-8DC0-49256D40D969}"/>
                    </a:ext>
                  </a:extLst>
                </p:cNvPr>
                <p:cNvSpPr txBox="1"/>
                <p:nvPr/>
              </p:nvSpPr>
              <p:spPr>
                <a:xfrm>
                  <a:off x="2947475" y="4527492"/>
                  <a:ext cx="2642262" cy="58214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𝑜𝑡h𝑒𝑟𝑤𝑖𝑠𝑒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D9A03CE-6897-49E5-8DC0-49256D40D9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47475" y="4527492"/>
                  <a:ext cx="2642262" cy="58214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Left Brace 18">
              <a:extLst>
                <a:ext uri="{FF2B5EF4-FFF2-40B4-BE49-F238E27FC236}">
                  <a16:creationId xmlns:a16="http://schemas.microsoft.com/office/drawing/2014/main" id="{561C8A07-A2FB-4C90-B625-9E8912819555}"/>
                </a:ext>
              </a:extLst>
            </p:cNvPr>
            <p:cNvSpPr/>
            <p:nvPr/>
          </p:nvSpPr>
          <p:spPr>
            <a:xfrm>
              <a:off x="2585024" y="4199021"/>
              <a:ext cx="609600" cy="920193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2303F29-9D4C-4C19-BD3A-3DEA5757FA1C}"/>
              </a:ext>
            </a:extLst>
          </p:cNvPr>
          <p:cNvSpPr txBox="1"/>
          <p:nvPr/>
        </p:nvSpPr>
        <p:spPr>
          <a:xfrm>
            <a:off x="6696664" y="3848020"/>
            <a:ext cx="2883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Combining it all together…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1739B85-7E2F-45A3-8C92-E3AE452D2E9D}"/>
                  </a:ext>
                </a:extLst>
              </p:cNvPr>
              <p:cNvSpPr txBox="1"/>
              <p:nvPr/>
            </p:nvSpPr>
            <p:spPr>
              <a:xfrm>
                <a:off x="3976073" y="3047407"/>
                <a:ext cx="1139991" cy="6368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1739B85-7E2F-45A3-8C92-E3AE452D2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6073" y="3047407"/>
                <a:ext cx="1139991" cy="6368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7F129EE-96FB-4E38-8CD5-5C5B2C16A9FE}"/>
                  </a:ext>
                </a:extLst>
              </p:cNvPr>
              <p:cNvSpPr txBox="1"/>
              <p:nvPr/>
            </p:nvSpPr>
            <p:spPr>
              <a:xfrm>
                <a:off x="4967981" y="2976265"/>
                <a:ext cx="1494640" cy="7791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𝑐𝑛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7F129EE-96FB-4E38-8CD5-5C5B2C16A9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7981" y="2976265"/>
                <a:ext cx="1494640" cy="77912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EE47587-1DE3-4E7D-9901-1A84DF32AE3B}"/>
                  </a:ext>
                </a:extLst>
              </p:cNvPr>
              <p:cNvSpPr txBox="1"/>
              <p:nvPr/>
            </p:nvSpPr>
            <p:spPr>
              <a:xfrm>
                <a:off x="6947084" y="4592230"/>
                <a:ext cx="3912161" cy="8844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−1</m:t>
                              </m:r>
                            </m:e>
                          </m:func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16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4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i="1" baseline="-25000" dirty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EE47587-1DE3-4E7D-9901-1A84DF32A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7084" y="4592230"/>
                <a:ext cx="3912161" cy="88447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BC9FC1A-1A85-44DD-8789-6C1E458C8A69}"/>
                  </a:ext>
                </a:extLst>
              </p:cNvPr>
              <p:cNvSpPr txBox="1"/>
              <p:nvPr/>
            </p:nvSpPr>
            <p:spPr>
              <a:xfrm>
                <a:off x="2890159" y="5663333"/>
                <a:ext cx="872547" cy="3816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sup>
                      </m:sSup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BC9FC1A-1A85-44DD-8789-6C1E458C8A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0159" y="5663333"/>
                <a:ext cx="872547" cy="3816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6EBE8BD5-8C12-4106-87FA-44F74DAB0CE3}"/>
              </a:ext>
            </a:extLst>
          </p:cNvPr>
          <p:cNvSpPr txBox="1"/>
          <p:nvPr/>
        </p:nvSpPr>
        <p:spPr>
          <a:xfrm>
            <a:off x="3990983" y="5661634"/>
            <a:ext cx="1739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B6A479"/>
                </a:solidFill>
              </a:rPr>
              <a:t>power of a log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A32C01E-2195-430E-BEC6-A04F3385FC59}"/>
                  </a:ext>
                </a:extLst>
              </p:cNvPr>
              <p:cNvSpPr txBox="1"/>
              <p:nvPr/>
            </p:nvSpPr>
            <p:spPr>
              <a:xfrm>
                <a:off x="3906185" y="6014450"/>
                <a:ext cx="1827615" cy="3816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func>
                        </m:sup>
                      </m:sSup>
                      <m:r>
                        <a:rPr lang="en-US" b="0" i="1" smtClean="0">
                          <a:solidFill>
                            <a:srgbClr val="B6A47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sup>
                      </m:sSup>
                    </m:oMath>
                  </m:oMathPara>
                </a14:m>
                <a:endParaRPr lang="en-US" dirty="0">
                  <a:solidFill>
                    <a:srgbClr val="B6A479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A32C01E-2195-430E-BEC6-A04F3385FC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6185" y="6014450"/>
                <a:ext cx="1827615" cy="381643"/>
              </a:xfrm>
              <a:prstGeom prst="rect">
                <a:avLst/>
              </a:prstGeom>
              <a:blipFill>
                <a:blip r:embed="rId14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CF8C69C-1E62-47FF-B6DF-57D02050EA22}"/>
                  </a:ext>
                </a:extLst>
              </p:cNvPr>
              <p:cNvSpPr txBox="1"/>
              <p:nvPr/>
            </p:nvSpPr>
            <p:spPr>
              <a:xfrm>
                <a:off x="5815332" y="5661634"/>
                <a:ext cx="881332" cy="3816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func>
                        </m:sup>
                      </m:sSup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CF8C69C-1E62-47FF-B6DF-57D02050EA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5332" y="5661634"/>
                <a:ext cx="881332" cy="38164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>
            <a:extLst>
              <a:ext uri="{FF2B5EF4-FFF2-40B4-BE49-F238E27FC236}">
                <a16:creationId xmlns:a16="http://schemas.microsoft.com/office/drawing/2014/main" id="{C402E6F9-263C-4517-AEC7-01DC10014F1F}"/>
              </a:ext>
            </a:extLst>
          </p:cNvPr>
          <p:cNvSpPr/>
          <p:nvPr/>
        </p:nvSpPr>
        <p:spPr>
          <a:xfrm>
            <a:off x="6361096" y="76509"/>
            <a:ext cx="3983978" cy="1201434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47D723C-F32E-4703-B435-D9E0FAFFE479}"/>
              </a:ext>
            </a:extLst>
          </p:cNvPr>
          <p:cNvSpPr/>
          <p:nvPr/>
        </p:nvSpPr>
        <p:spPr>
          <a:xfrm>
            <a:off x="6892884" y="4465856"/>
            <a:ext cx="3966361" cy="1135805"/>
          </a:xfrm>
          <a:prstGeom prst="rect">
            <a:avLst/>
          </a:prstGeom>
          <a:noFill/>
          <a:ln w="38100"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CA89EE3-C5DC-4094-AD01-AD716D7C5F04}"/>
              </a:ext>
            </a:extLst>
          </p:cNvPr>
          <p:cNvSpPr/>
          <p:nvPr/>
        </p:nvSpPr>
        <p:spPr>
          <a:xfrm>
            <a:off x="3976074" y="5661634"/>
            <a:ext cx="1739228" cy="779124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5D21692-0DB5-E143-92B2-7FE2134E3056}"/>
              </a:ext>
            </a:extLst>
          </p:cNvPr>
          <p:cNvSpPr txBox="1"/>
          <p:nvPr/>
        </p:nvSpPr>
        <p:spPr>
          <a:xfrm>
            <a:off x="10769382" y="62653"/>
            <a:ext cx="1334211" cy="430887"/>
          </a:xfrm>
          <a:prstGeom prst="rect">
            <a:avLst/>
          </a:prstGeom>
          <a:solidFill>
            <a:srgbClr val="4C3282"/>
          </a:solidFill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Segoe UI Semilight" panose="020B0402040204020203" pitchFamily="34" charset="0"/>
              </a:rPr>
              <a:t>5 Minutes</a:t>
            </a:r>
          </a:p>
        </p:txBody>
      </p:sp>
    </p:spTree>
    <p:extLst>
      <p:ext uri="{BB962C8B-B14F-4D97-AF65-F5344CB8AC3E}">
        <p14:creationId xmlns:p14="http://schemas.microsoft.com/office/powerpoint/2010/main" val="88464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20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4" grpId="0" animBg="1"/>
      <p:bldP spid="3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C2D05-BA82-4271-8516-E5A9C7B1C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Method Practice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BA916A-4D78-45D4-984C-73AC4B2CA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47F502-0400-48E6-A00E-691D0DF96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DFC31E6-0A1E-4E4B-AD94-FE4C02F28B1D}"/>
                  </a:ext>
                </a:extLst>
              </p:cNvPr>
              <p:cNvSpPr txBox="1"/>
              <p:nvPr/>
            </p:nvSpPr>
            <p:spPr>
              <a:xfrm>
                <a:off x="384449" y="1573071"/>
                <a:ext cx="3912161" cy="8844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−1</m:t>
                              </m:r>
                            </m:e>
                          </m:func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16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4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i="1" baseline="-25000" dirty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DFC31E6-0A1E-4E4B-AD94-FE4C02F28B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449" y="1573071"/>
                <a:ext cx="3912161" cy="88447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47CFDCA-A4FD-4002-83E3-221EB0F70FBB}"/>
                  </a:ext>
                </a:extLst>
              </p:cNvPr>
              <p:cNvSpPr txBox="1"/>
              <p:nvPr/>
            </p:nvSpPr>
            <p:spPr>
              <a:xfrm>
                <a:off x="7527148" y="4991395"/>
                <a:ext cx="3371629" cy="8362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1 −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+4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i="1" baseline="-25000" dirty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47CFDCA-A4FD-4002-83E3-221EB0F70F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7148" y="4991395"/>
                <a:ext cx="3371629" cy="8362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0F9032-EE85-4733-80FB-8EF6E0699388}"/>
                  </a:ext>
                </a:extLst>
              </p:cNvPr>
              <p:cNvSpPr txBox="1"/>
              <p:nvPr/>
            </p:nvSpPr>
            <p:spPr>
              <a:xfrm>
                <a:off x="7527148" y="3299974"/>
                <a:ext cx="3874650" cy="11400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16</m:t>
                                      </m:r>
                                    </m:den>
                                  </m:f>
                                </m:e>
                                <m:sup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</m:fNam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func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−1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+4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i="1" baseline="-25000" dirty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0F9032-EE85-4733-80FB-8EF6E06993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7148" y="3299974"/>
                <a:ext cx="3874650" cy="11400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6A5DA03-9D5C-4378-8C34-28F481DF9809}"/>
                  </a:ext>
                </a:extLst>
              </p:cNvPr>
              <p:cNvSpPr txBox="1"/>
              <p:nvPr/>
            </p:nvSpPr>
            <p:spPr>
              <a:xfrm>
                <a:off x="7627040" y="6035839"/>
                <a:ext cx="14573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6A5DA03-9D5C-4378-8C34-28F481DF98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7040" y="6035839"/>
                <a:ext cx="1457387" cy="276999"/>
              </a:xfrm>
              <a:prstGeom prst="rect">
                <a:avLst/>
              </a:prstGeom>
              <a:blipFill>
                <a:blip r:embed="rId5"/>
                <a:stretch>
                  <a:fillRect l="-837" r="-3766" b="-36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A93E4BDC-296F-4C7D-833D-C882D5F3354E}"/>
              </a:ext>
            </a:extLst>
          </p:cNvPr>
          <p:cNvGrpSpPr/>
          <p:nvPr/>
        </p:nvGrpSpPr>
        <p:grpSpPr>
          <a:xfrm>
            <a:off x="4748272" y="1366599"/>
            <a:ext cx="2382493" cy="1476358"/>
            <a:chOff x="4823860" y="1475970"/>
            <a:chExt cx="2382493" cy="14763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DCACF5A-BAA2-4FC2-AAAA-092AA8B1436D}"/>
                    </a:ext>
                  </a:extLst>
                </p:cNvPr>
                <p:cNvSpPr txBox="1"/>
                <p:nvPr/>
              </p:nvSpPr>
              <p:spPr>
                <a:xfrm>
                  <a:off x="4823860" y="2075421"/>
                  <a:ext cx="2382493" cy="8769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lang="en-US" b="0" i="1" dirty="0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dirty="0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dirty="0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dirty="0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  <m:e>
                            <m:r>
                              <a:rPr lang="en-US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𝑐𝑓</m:t>
                            </m:r>
                            <m:r>
                              <a:rPr lang="en-US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)=</m:t>
                            </m:r>
                          </m:e>
                        </m:nary>
                        <m:r>
                          <a:rPr lang="en-US" b="0" i="1" smtClean="0">
                            <a:solidFill>
                              <a:srgbClr val="B6A479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nary>
                          <m:naryPr>
                            <m:chr m:val="∑"/>
                            <m:ctrlPr>
                              <a:rPr lang="en-US" i="1" dirty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 dirty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 dirty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 dirty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  <m:e>
                            <m:r>
                              <a:rPr lang="en-US" i="1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i="1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dirty="0">
                    <a:solidFill>
                      <a:srgbClr val="B6A479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DCACF5A-BAA2-4FC2-AAAA-092AA8B143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3860" y="2075421"/>
                  <a:ext cx="2382493" cy="87690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421AEC6-4D7C-4AE8-820B-0CAA780CF354}"/>
                </a:ext>
              </a:extLst>
            </p:cNvPr>
            <p:cNvSpPr txBox="1"/>
            <p:nvPr/>
          </p:nvSpPr>
          <p:spPr>
            <a:xfrm>
              <a:off x="4823860" y="1477669"/>
              <a:ext cx="23824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B6A479"/>
                  </a:solidFill>
                </a:rPr>
                <a:t>factoring out a constant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59DABED-4D0E-4FDD-969F-53DCE4ABD3F9}"/>
                </a:ext>
              </a:extLst>
            </p:cNvPr>
            <p:cNvSpPr/>
            <p:nvPr/>
          </p:nvSpPr>
          <p:spPr>
            <a:xfrm>
              <a:off x="4823860" y="1475970"/>
              <a:ext cx="2382493" cy="1476358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B1D0C50-BE6C-4E5E-BCEE-7A27558353B0}"/>
                  </a:ext>
                </a:extLst>
              </p:cNvPr>
              <p:cNvSpPr txBox="1"/>
              <p:nvPr/>
            </p:nvSpPr>
            <p:spPr>
              <a:xfrm>
                <a:off x="7465303" y="1572392"/>
                <a:ext cx="3998339" cy="8844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nary>
                        <m:naryPr>
                          <m:chr m:val="∑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−1</m:t>
                              </m:r>
                            </m:e>
                          </m:func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16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4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i="1" baseline="-25000" dirty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B1D0C50-BE6C-4E5E-BCEE-7A27558353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5303" y="1572392"/>
                <a:ext cx="3998339" cy="8844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D9BE4288-4409-46B1-A912-D38763528088}"/>
              </a:ext>
            </a:extLst>
          </p:cNvPr>
          <p:cNvGrpSpPr/>
          <p:nvPr/>
        </p:nvGrpSpPr>
        <p:grpSpPr>
          <a:xfrm>
            <a:off x="4748271" y="3122782"/>
            <a:ext cx="2382493" cy="1476358"/>
            <a:chOff x="997183" y="5295471"/>
            <a:chExt cx="2382493" cy="14763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F09E2A0-64F1-4499-8C72-0083E956CB1B}"/>
                    </a:ext>
                  </a:extLst>
                </p:cNvPr>
                <p:cNvSpPr txBox="1"/>
                <p:nvPr/>
              </p:nvSpPr>
              <p:spPr>
                <a:xfrm>
                  <a:off x="1293088" y="5723973"/>
                  <a:ext cx="1790682" cy="8707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lang="en-US" b="0" i="1" dirty="0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dirty="0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dirty="0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r>
                              <a:rPr lang="en-US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B6A479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B6A479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B6A479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den>
                            </m:f>
                          </m:e>
                        </m:nary>
                      </m:oMath>
                    </m:oMathPara>
                  </a14:m>
                  <a:endParaRPr lang="en-US" dirty="0">
                    <a:solidFill>
                      <a:srgbClr val="B6A479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F09E2A0-64F1-4499-8C72-0083E956CB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3088" y="5723973"/>
                  <a:ext cx="1790682" cy="87075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8A3F56D-7FCA-4D50-BB35-30A43437B7DA}"/>
                </a:ext>
              </a:extLst>
            </p:cNvPr>
            <p:cNvSpPr txBox="1"/>
            <p:nvPr/>
          </p:nvSpPr>
          <p:spPr>
            <a:xfrm>
              <a:off x="997183" y="5297170"/>
              <a:ext cx="23824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B6A479"/>
                  </a:solidFill>
                </a:rPr>
                <a:t>finite geometric series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406FADF-6713-4A42-9DFB-80B059742C7E}"/>
                </a:ext>
              </a:extLst>
            </p:cNvPr>
            <p:cNvSpPr/>
            <p:nvPr/>
          </p:nvSpPr>
          <p:spPr>
            <a:xfrm>
              <a:off x="997183" y="5295471"/>
              <a:ext cx="2382493" cy="1476358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0C799C7-0691-41DE-A32E-F01E1AC4F34F}"/>
              </a:ext>
            </a:extLst>
          </p:cNvPr>
          <p:cNvGrpSpPr/>
          <p:nvPr/>
        </p:nvGrpSpPr>
        <p:grpSpPr>
          <a:xfrm>
            <a:off x="4748272" y="4854992"/>
            <a:ext cx="2382495" cy="1858697"/>
            <a:chOff x="789712" y="5856544"/>
            <a:chExt cx="2382495" cy="18586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C6D66BAE-8A9D-40BA-BCD0-401123C893BE}"/>
                    </a:ext>
                  </a:extLst>
                </p:cNvPr>
                <p:cNvSpPr txBox="1"/>
                <p:nvPr/>
              </p:nvSpPr>
              <p:spPr>
                <a:xfrm>
                  <a:off x="1136273" y="6383261"/>
                  <a:ext cx="1689373" cy="8478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lang="en-US" b="0" i="1" dirty="0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dirty="0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dirty="0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r>
                              <a:rPr lang="en-US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en-US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</m:oMath>
                    </m:oMathPara>
                  </a14:m>
                  <a:endParaRPr lang="en-US" dirty="0">
                    <a:solidFill>
                      <a:srgbClr val="B6A479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C6D66BAE-8A9D-40BA-BCD0-401123C893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6273" y="6383261"/>
                  <a:ext cx="1689373" cy="84786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8CB2D07-448A-4DD9-8023-E4BA7D345B53}"/>
                </a:ext>
              </a:extLst>
            </p:cNvPr>
            <p:cNvSpPr txBox="1"/>
            <p:nvPr/>
          </p:nvSpPr>
          <p:spPr>
            <a:xfrm>
              <a:off x="789714" y="5858244"/>
              <a:ext cx="23824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B6A479"/>
                  </a:solidFill>
                </a:rPr>
                <a:t>infinite geometric series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968CE40-D95A-43F4-A3BD-D854BA1E86E5}"/>
                </a:ext>
              </a:extLst>
            </p:cNvPr>
            <p:cNvSpPr/>
            <p:nvPr/>
          </p:nvSpPr>
          <p:spPr>
            <a:xfrm>
              <a:off x="789714" y="5856544"/>
              <a:ext cx="2382493" cy="1858697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7598B48-FD20-4FE2-ABDA-1F61B0524F20}"/>
                </a:ext>
              </a:extLst>
            </p:cNvPr>
            <p:cNvSpPr txBox="1"/>
            <p:nvPr/>
          </p:nvSpPr>
          <p:spPr>
            <a:xfrm>
              <a:off x="789712" y="7288515"/>
              <a:ext cx="23824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B6A479"/>
                  </a:solidFill>
                </a:rPr>
                <a:t>when -1 &lt; x &lt; 1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7697621E-BDB0-4A17-BA26-BE0EEF2A739B}"/>
              </a:ext>
            </a:extLst>
          </p:cNvPr>
          <p:cNvSpPr txBox="1"/>
          <p:nvPr/>
        </p:nvSpPr>
        <p:spPr>
          <a:xfrm>
            <a:off x="197371" y="4810525"/>
            <a:ext cx="4426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If we’re trying to prove upper bound…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12FCB21-57F6-4908-B38B-C772A9E05D3C}"/>
                  </a:ext>
                </a:extLst>
              </p:cNvPr>
              <p:cNvSpPr txBox="1"/>
              <p:nvPr/>
            </p:nvSpPr>
            <p:spPr>
              <a:xfrm>
                <a:off x="499709" y="5284929"/>
                <a:ext cx="3408690" cy="847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nary>
                        <m:naryPr>
                          <m:chr m:val="∑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16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4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i="1" baseline="-25000" dirty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12FCB21-57F6-4908-B38B-C772A9E05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09" y="5284929"/>
                <a:ext cx="3408690" cy="84786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03213DFA-F89A-4B53-84A7-9909704510FC}"/>
              </a:ext>
            </a:extLst>
          </p:cNvPr>
          <p:cNvSpPr txBox="1"/>
          <p:nvPr/>
        </p:nvSpPr>
        <p:spPr>
          <a:xfrm>
            <a:off x="7336494" y="2956028"/>
            <a:ext cx="4426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Closed form:</a:t>
            </a:r>
          </a:p>
        </p:txBody>
      </p:sp>
    </p:spTree>
    <p:extLst>
      <p:ext uri="{BB962C8B-B14F-4D97-AF65-F5344CB8AC3E}">
        <p14:creationId xmlns:p14="http://schemas.microsoft.com/office/powerpoint/2010/main" val="359664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9" grpId="0"/>
      <p:bldP spid="32" grpId="0"/>
      <p:bldP spid="33" grpId="0"/>
      <p:bldP spid="3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C12D5-F3A0-4781-8949-6CC2D004C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there an easier way?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FE712-EE3A-491B-97F3-9837D704A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if you do want an exact closed form?</a:t>
            </a:r>
          </a:p>
          <a:p>
            <a:r>
              <a:rPr lang="en-US" dirty="0"/>
              <a:t>Sorry, no</a:t>
            </a:r>
          </a:p>
          <a:p>
            <a:endParaRPr lang="en-US" dirty="0"/>
          </a:p>
          <a:p>
            <a:r>
              <a:rPr lang="en-US" dirty="0"/>
              <a:t>If we want to find a big Θ</a:t>
            </a:r>
          </a:p>
          <a:p>
            <a:r>
              <a:rPr lang="en-US" dirty="0"/>
              <a:t>Sometimes, yes!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C4571A-34E2-4EE6-8088-3962C2FDD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C79F2F-9B5D-4758-8D40-92B798ECF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14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19D31-2FC1-1D44-BAED-3A1799324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852DE-3D41-3C43-92FE-7F6ECCF44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386E53-6F6B-D846-86B8-FFFB5E3A3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8E32C7F5-D0A3-584C-9D1D-8F7A43D91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 dirty="0"/>
              <a:t>CSE 373 19 Wi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352515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C0DB5-2E00-AA46-B6E6-DFDE9AAFA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Recurrences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E58A6E-8D15-6541-A965-10B1218DB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6EE9C1-30F0-FC4E-81C3-38E0B60B16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43C23BBF-9944-314A-9D85-F101D6FC8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 dirty="0"/>
              <a:t>CSE 373 19 Wi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1527124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64245-8799-9443-944E-CBECC5D6C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Recursion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7C894-AE5B-7E4B-8B17-9042F0901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909334"/>
            <a:ext cx="11187258" cy="2674389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factorial(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n)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if (n == 0 || n == 1)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1;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} else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n * factorial(n-1);    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B48B04-7189-8142-ABBC-7D05A94AF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48D779-B985-7742-ADF8-12C0FF7F233B}"/>
              </a:ext>
            </a:extLst>
          </p:cNvPr>
          <p:cNvSpPr txBox="1"/>
          <p:nvPr/>
        </p:nvSpPr>
        <p:spPr>
          <a:xfrm>
            <a:off x="575239" y="1408972"/>
            <a:ext cx="5282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Write a mathematical model of the following code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080067-AD39-4841-96EB-BDF5CADFB1D4}"/>
              </a:ext>
            </a:extLst>
          </p:cNvPr>
          <p:cNvSpPr txBox="1"/>
          <p:nvPr/>
        </p:nvSpPr>
        <p:spPr>
          <a:xfrm>
            <a:off x="4587232" y="2255806"/>
            <a:ext cx="365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C328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+3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241EB4-D77A-804C-BEF5-0E2AF63931BD}"/>
              </a:ext>
            </a:extLst>
          </p:cNvPr>
          <p:cNvSpPr txBox="1"/>
          <p:nvPr/>
        </p:nvSpPr>
        <p:spPr>
          <a:xfrm>
            <a:off x="3216571" y="2634485"/>
            <a:ext cx="365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C328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+1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0C0643-1533-9648-AA6D-81193DEABCAF}"/>
              </a:ext>
            </a:extLst>
          </p:cNvPr>
          <p:cNvSpPr txBox="1"/>
          <p:nvPr/>
        </p:nvSpPr>
        <p:spPr>
          <a:xfrm>
            <a:off x="2850765" y="3761850"/>
            <a:ext cx="365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C328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+1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C968ED-80F9-2D49-BFC5-839045D98953}"/>
              </a:ext>
            </a:extLst>
          </p:cNvPr>
          <p:cNvSpPr txBox="1"/>
          <p:nvPr/>
        </p:nvSpPr>
        <p:spPr>
          <a:xfrm>
            <a:off x="4163749" y="3785526"/>
            <a:ext cx="7745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C328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+??????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0D83DA-09FA-484B-9B04-E6196C2882F5}"/>
              </a:ext>
            </a:extLst>
          </p:cNvPr>
          <p:cNvSpPr txBox="1"/>
          <p:nvPr/>
        </p:nvSpPr>
        <p:spPr>
          <a:xfrm>
            <a:off x="10854340" y="80336"/>
            <a:ext cx="1223605" cy="430887"/>
          </a:xfrm>
          <a:prstGeom prst="rect">
            <a:avLst/>
          </a:prstGeom>
          <a:solidFill>
            <a:srgbClr val="4C3282"/>
          </a:solidFill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Segoe UI Semilight" panose="020B0402040204020203" pitchFamily="34" charset="0"/>
              </a:rPr>
              <a:t>1 Minute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64283BF-FF8E-2442-8441-AD07489DF400}"/>
                  </a:ext>
                </a:extLst>
              </p:cNvPr>
              <p:cNvSpPr txBox="1"/>
              <p:nvPr/>
            </p:nvSpPr>
            <p:spPr>
              <a:xfrm>
                <a:off x="3891045" y="4714753"/>
                <a:ext cx="2914580" cy="617861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4 </m:t>
                              </m:r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𝑤h𝑒𝑛</m:t>
                              </m:r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=0,1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64283BF-FF8E-2442-8441-AD07489DF4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1045" y="4714753"/>
                <a:ext cx="2914580" cy="617861"/>
              </a:xfrm>
              <a:prstGeom prst="rect">
                <a:avLst/>
              </a:prstGeom>
              <a:blipFill>
                <a:blip r:embed="rId2"/>
                <a:stretch>
                  <a:fillRect l="-12069" t="-217647" r="-431" b="-313725"/>
                </a:stretch>
              </a:blipFill>
              <a:ln>
                <a:solidFill>
                  <a:srgbClr val="4C328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798F2168-A555-8B4C-BBC6-75BFD6D873D9}"/>
              </a:ext>
            </a:extLst>
          </p:cNvPr>
          <p:cNvSpPr txBox="1"/>
          <p:nvPr/>
        </p:nvSpPr>
        <p:spPr>
          <a:xfrm>
            <a:off x="3891045" y="4100596"/>
            <a:ext cx="1319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recurrence!</a:t>
            </a: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1CBD2022-8E19-F640-9C15-E22793DF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 dirty="0"/>
              <a:t>CSE 373 19 </a:t>
            </a:r>
            <a:r>
              <a:rPr lang="en-US" dirty="0" err="1"/>
              <a:t>sp</a:t>
            </a:r>
            <a:r>
              <a:rPr lang="en-US" dirty="0"/>
              <a:t>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266523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a 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/>
                  <a:t>If the function runs recursively, our formula for the running time should probably be recursive as well. </a:t>
                </a:r>
              </a:p>
              <a:p>
                <a:pPr lvl="1"/>
                <a:r>
                  <a:rPr lang="en-US" sz="2400" i="1" dirty="0"/>
                  <a:t>Such a formula is called a </a:t>
                </a:r>
                <a:r>
                  <a:rPr lang="en-US" sz="2400" b="1" i="1" dirty="0">
                    <a:solidFill>
                      <a:srgbClr val="4C3282"/>
                    </a:solidFill>
                  </a:rPr>
                  <a:t>recurrence</a:t>
                </a:r>
                <a:r>
                  <a:rPr lang="en-US" sz="2400" i="1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+2  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&gt;1</m:t>
                            </m:r>
                          </m: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     1        </m:t>
                            </m:r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sz="2800" dirty="0"/>
              </a:p>
              <a:p>
                <a:r>
                  <a:rPr lang="en-US" sz="2800" dirty="0"/>
                  <a:t>What does this say? </a:t>
                </a:r>
              </a:p>
              <a:p>
                <a:pPr lvl="1"/>
                <a:r>
                  <a:rPr lang="en-US" sz="2400" dirty="0"/>
                  <a:t>The input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is the size of the input to the Length. </a:t>
                </a:r>
              </a:p>
              <a:p>
                <a:pPr lvl="1"/>
                <a:r>
                  <a:rPr lang="en-US" sz="2400" dirty="0"/>
                  <a:t>If the input to T() is large, the running time depends on the </a:t>
                </a:r>
                <a:r>
                  <a:rPr lang="en-US" sz="2400" dirty="0" err="1"/>
                  <a:t>recusive</a:t>
                </a:r>
                <a:r>
                  <a:rPr lang="en-US" sz="2400" dirty="0"/>
                  <a:t> call.</a:t>
                </a:r>
              </a:p>
              <a:p>
                <a:pPr lvl="1"/>
                <a:r>
                  <a:rPr lang="en-US" sz="2400" dirty="0"/>
                  <a:t>If not we can just use the base case.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515" t="-17755" b="-12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332 - SU 18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8715-06AE-4EBD-9812-2FC97F2708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121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39" y="1618937"/>
            <a:ext cx="7339568" cy="497578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Mystery(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n){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if(n == 1) 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1;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} else 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for(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 n;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++){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for(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j = 0; j &lt; n;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j++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(“hi!”);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}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Mystery(n/2)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332 - SU 18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8715-06AE-4EBD-9812-2FC97F270897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595863" y="5844881"/>
                <a:ext cx="4004150" cy="778868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𝑤h𝑒𝑛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/2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&gt;1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863" y="5844881"/>
                <a:ext cx="4004150" cy="778868"/>
              </a:xfrm>
              <a:prstGeom prst="rect">
                <a:avLst/>
              </a:prstGeom>
              <a:blipFill>
                <a:blip r:embed="rId3"/>
                <a:stretch>
                  <a:fillRect l="-315" t="-187500" b="-270313"/>
                </a:stretch>
              </a:blipFill>
              <a:ln>
                <a:solidFill>
                  <a:srgbClr val="4C328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F8F8884C-BA22-A140-849E-930B54E423D4}"/>
              </a:ext>
            </a:extLst>
          </p:cNvPr>
          <p:cNvSpPr txBox="1"/>
          <p:nvPr/>
        </p:nvSpPr>
        <p:spPr>
          <a:xfrm>
            <a:off x="2961738" y="1959928"/>
            <a:ext cx="365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C328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+1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4518CA-E695-E247-9F0F-BA1BF0D98ABB}"/>
              </a:ext>
            </a:extLst>
          </p:cNvPr>
          <p:cNvSpPr txBox="1"/>
          <p:nvPr/>
        </p:nvSpPr>
        <p:spPr>
          <a:xfrm>
            <a:off x="2959962" y="2375869"/>
            <a:ext cx="365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C328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+1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92E44D-5FB2-3A40-B6A4-43B5725AF87A}"/>
              </a:ext>
            </a:extLst>
          </p:cNvPr>
          <p:cNvSpPr txBox="1"/>
          <p:nvPr/>
        </p:nvSpPr>
        <p:spPr>
          <a:xfrm>
            <a:off x="6439456" y="3952941"/>
            <a:ext cx="365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C328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+1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898CD2A8-6A58-3C46-9CE5-4C69E043619C}"/>
              </a:ext>
            </a:extLst>
          </p:cNvPr>
          <p:cNvSpPr/>
          <p:nvPr/>
        </p:nvSpPr>
        <p:spPr>
          <a:xfrm>
            <a:off x="6805262" y="3429000"/>
            <a:ext cx="240115" cy="1187970"/>
          </a:xfrm>
          <a:prstGeom prst="righ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9CB71939-B545-5C47-9B60-1885B66AF2B2}"/>
              </a:ext>
            </a:extLst>
          </p:cNvPr>
          <p:cNvSpPr/>
          <p:nvPr/>
        </p:nvSpPr>
        <p:spPr>
          <a:xfrm>
            <a:off x="7568114" y="3185992"/>
            <a:ext cx="240115" cy="1658928"/>
          </a:xfrm>
          <a:prstGeom prst="righ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888339-A2B2-A447-A176-F821D4E8E48F}"/>
              </a:ext>
            </a:extLst>
          </p:cNvPr>
          <p:cNvSpPr txBox="1"/>
          <p:nvPr/>
        </p:nvSpPr>
        <p:spPr>
          <a:xfrm>
            <a:off x="7102315" y="3869096"/>
            <a:ext cx="28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C328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0727CA-7186-DB4A-99EF-7E62854137BF}"/>
              </a:ext>
            </a:extLst>
          </p:cNvPr>
          <p:cNvSpPr txBox="1"/>
          <p:nvPr/>
        </p:nvSpPr>
        <p:spPr>
          <a:xfrm>
            <a:off x="7894875" y="3861567"/>
            <a:ext cx="28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C328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64147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 animBg="1"/>
      <p:bldP spid="11" grpId="0" animBg="1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43CB9-D14D-0849-9972-59758BE42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Recurrences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8FB78-AFA0-244E-ADF6-8FD8F38FA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go from code model to Big O?</a:t>
            </a:r>
          </a:p>
          <a:p>
            <a:pPr marL="457200" indent="-457200">
              <a:buClr>
                <a:srgbClr val="B6A479"/>
              </a:buClr>
              <a:buFont typeface="+mj-lt"/>
              <a:buAutoNum type="arabicPeriod"/>
            </a:pPr>
            <a:r>
              <a:rPr lang="en-US" dirty="0"/>
              <a:t>Explore the recursive pattern </a:t>
            </a:r>
          </a:p>
          <a:p>
            <a:pPr marL="457200" indent="-457200">
              <a:buClr>
                <a:srgbClr val="B6A479"/>
              </a:buClr>
              <a:buFont typeface="+mj-lt"/>
              <a:buAutoNum type="arabicPeriod"/>
            </a:pPr>
            <a:r>
              <a:rPr lang="en-US" dirty="0"/>
              <a:t>Write a new model in terms of “</a:t>
            </a:r>
            <a:r>
              <a:rPr lang="en-US" dirty="0" err="1"/>
              <a:t>i</a:t>
            </a:r>
            <a:r>
              <a:rPr lang="en-US" dirty="0"/>
              <a:t>”</a:t>
            </a:r>
          </a:p>
          <a:p>
            <a:pPr marL="457200" indent="-457200">
              <a:buClr>
                <a:srgbClr val="B6A479"/>
              </a:buClr>
              <a:buFont typeface="+mj-lt"/>
              <a:buAutoNum type="arabicPeriod"/>
            </a:pPr>
            <a:r>
              <a:rPr lang="en-US" dirty="0"/>
              <a:t>Use algebra simplify the T away</a:t>
            </a:r>
          </a:p>
          <a:p>
            <a:pPr marL="457200" indent="-457200">
              <a:buClr>
                <a:srgbClr val="B6A479"/>
              </a:buClr>
              <a:buFont typeface="+mj-lt"/>
              <a:buAutoNum type="arabicPeriod"/>
            </a:pPr>
            <a:r>
              <a:rPr lang="en-US" dirty="0"/>
              <a:t>Use algebra to find the “closed form”</a:t>
            </a:r>
          </a:p>
          <a:p>
            <a:r>
              <a:rPr lang="en-US" dirty="0"/>
              <a:t>Three Methods:</a:t>
            </a:r>
          </a:p>
          <a:p>
            <a:pPr marL="457200" indent="-457200">
              <a:buClr>
                <a:srgbClr val="B6A479"/>
              </a:buClr>
              <a:buFont typeface="+mj-lt"/>
              <a:buAutoNum type="arabicPeriod"/>
            </a:pPr>
            <a:r>
              <a:rPr lang="en-US" dirty="0">
                <a:solidFill>
                  <a:srgbClr val="4C3282"/>
                </a:solidFill>
              </a:rPr>
              <a:t>Tree Method </a:t>
            </a:r>
            <a:r>
              <a:rPr lang="en-US" dirty="0"/>
              <a:t>– draw out the branching nature of recursion to find pattern</a:t>
            </a:r>
          </a:p>
          <a:p>
            <a:pPr marL="457200" indent="-457200">
              <a:buClr>
                <a:srgbClr val="B6A479"/>
              </a:buClr>
              <a:buFont typeface="+mj-lt"/>
              <a:buAutoNum type="arabicPeriod"/>
            </a:pPr>
            <a:r>
              <a:rPr lang="en-US" dirty="0">
                <a:solidFill>
                  <a:srgbClr val="4C3282"/>
                </a:solidFill>
              </a:rPr>
              <a:t>Unrolling</a:t>
            </a:r>
            <a:r>
              <a:rPr lang="en-US" dirty="0"/>
              <a:t> – plug function into itself to find pattern</a:t>
            </a:r>
          </a:p>
          <a:p>
            <a:pPr marL="457200" indent="-457200">
              <a:buClr>
                <a:srgbClr val="B6A479"/>
              </a:buClr>
              <a:buFont typeface="+mj-lt"/>
              <a:buAutoNum type="arabicPeriod"/>
            </a:pPr>
            <a:r>
              <a:rPr lang="en-US" dirty="0">
                <a:solidFill>
                  <a:srgbClr val="4C3282"/>
                </a:solidFill>
              </a:rPr>
              <a:t>Master Theorem </a:t>
            </a:r>
            <a:r>
              <a:rPr lang="en-US" dirty="0"/>
              <a:t>– plug and chug!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F3E1E4-7162-7744-B5D6-4DEBDC0C6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SP 19 -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517458-4900-BA4C-9FA4-C17C271C4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09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E2B58-3E07-7446-8E90-14CB7F370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Recurrences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02664-C490-C446-B476-6FC1D024B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5221391" cy="228593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How do we go from code model to Big O?</a:t>
            </a:r>
          </a:p>
          <a:p>
            <a:pPr marL="457200" indent="-457200">
              <a:buClr>
                <a:srgbClr val="B6A479"/>
              </a:buClr>
              <a:buFont typeface="+mj-lt"/>
              <a:buAutoNum type="arabicPeriod"/>
            </a:pPr>
            <a:r>
              <a:rPr lang="en-US" dirty="0"/>
              <a:t>Explore the recursive pattern </a:t>
            </a:r>
          </a:p>
          <a:p>
            <a:pPr marL="457200" indent="-457200">
              <a:buClr>
                <a:srgbClr val="B6A479"/>
              </a:buClr>
              <a:buFont typeface="+mj-lt"/>
              <a:buAutoNum type="arabicPeriod"/>
            </a:pPr>
            <a:r>
              <a:rPr lang="en-US" dirty="0"/>
              <a:t>Write a new model in terms of “</a:t>
            </a:r>
            <a:r>
              <a:rPr lang="en-US" dirty="0" err="1"/>
              <a:t>i</a:t>
            </a:r>
            <a:r>
              <a:rPr lang="en-US" dirty="0"/>
              <a:t>”</a:t>
            </a:r>
          </a:p>
          <a:p>
            <a:pPr marL="457200" indent="-457200">
              <a:buClr>
                <a:srgbClr val="B6A479"/>
              </a:buClr>
              <a:buFont typeface="+mj-lt"/>
              <a:buAutoNum type="arabicPeriod"/>
            </a:pPr>
            <a:r>
              <a:rPr lang="en-US" dirty="0"/>
              <a:t>Use algebra simplify the T away</a:t>
            </a:r>
          </a:p>
          <a:p>
            <a:pPr marL="457200" indent="-457200">
              <a:buClr>
                <a:srgbClr val="B6A479"/>
              </a:buClr>
              <a:buFont typeface="+mj-lt"/>
              <a:buAutoNum type="arabicPeriod"/>
            </a:pPr>
            <a:r>
              <a:rPr lang="en-US" dirty="0"/>
              <a:t>Use algebra to find the “closed form”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3B5991-4378-D345-9CAE-AD650028D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A8DED6-10F1-B846-B5D6-6E7CF5876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034CB1-4508-C84E-B9C3-009C351F08A3}"/>
              </a:ext>
            </a:extLst>
          </p:cNvPr>
          <p:cNvSpPr/>
          <p:nvPr/>
        </p:nvSpPr>
        <p:spPr>
          <a:xfrm>
            <a:off x="299369" y="3842746"/>
            <a:ext cx="549726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736" lvl="1">
              <a:buClr>
                <a:srgbClr val="B6A479"/>
              </a:buClr>
            </a:pPr>
            <a:r>
              <a:rPr lang="en-US" b="1" dirty="0">
                <a:solidFill>
                  <a:srgbClr val="4C3282"/>
                </a:solidFill>
                <a:latin typeface="Segoe UI Semilight" panose="020B0402040204020203" pitchFamily="34" charset="0"/>
              </a:rPr>
              <a:t>Using unrolling method</a:t>
            </a:r>
          </a:p>
          <a:p>
            <a:pPr marL="516636" lvl="1" indent="-342900">
              <a:buClr>
                <a:srgbClr val="B6A479"/>
              </a:buClr>
              <a:buFont typeface="+mj-lt"/>
              <a:buAutoNum type="arabicPeriod"/>
            </a:pPr>
            <a:r>
              <a:rPr lang="en-US" dirty="0">
                <a:latin typeface="Segoe UI Semilight" panose="020B0402040204020203" pitchFamily="34" charset="0"/>
              </a:rPr>
              <a:t>Plug definition into itself to write out first few levels of recursion</a:t>
            </a:r>
          </a:p>
          <a:p>
            <a:pPr marL="516636" lvl="1" indent="-342900">
              <a:buClr>
                <a:srgbClr val="B6A479"/>
              </a:buClr>
              <a:buFont typeface="+mj-lt"/>
              <a:buAutoNum type="arabicPeriod"/>
            </a:pPr>
            <a:r>
              <a:rPr lang="en-US" dirty="0">
                <a:latin typeface="Segoe UI Semilight" panose="020B0402040204020203" pitchFamily="34" charset="0"/>
              </a:rPr>
              <a:t>Simplify away parenthesis but leave separate terms to help identify pattern in terms of </a:t>
            </a:r>
            <a:r>
              <a:rPr lang="en-US" dirty="0" err="1">
                <a:latin typeface="Segoe UI Semilight" panose="020B0402040204020203" pitchFamily="34" charset="0"/>
              </a:rPr>
              <a:t>i</a:t>
            </a:r>
            <a:endParaRPr lang="en-US" dirty="0">
              <a:latin typeface="Segoe UI Semilight" panose="020B0402040204020203" pitchFamily="34" charset="0"/>
            </a:endParaRPr>
          </a:p>
          <a:p>
            <a:pPr marL="516636" lvl="1" indent="-342900">
              <a:buClr>
                <a:srgbClr val="B6A479"/>
              </a:buClr>
              <a:buFont typeface="+mj-lt"/>
              <a:buAutoNum type="arabicPeriod"/>
            </a:pPr>
            <a:r>
              <a:rPr lang="en-US" dirty="0">
                <a:latin typeface="Segoe UI Semilight" panose="020B0402040204020203" pitchFamily="34" charset="0"/>
              </a:rPr>
              <a:t>Plug in a value of </a:t>
            </a:r>
            <a:r>
              <a:rPr lang="en-US" dirty="0" err="1">
                <a:latin typeface="Segoe UI Semilight" panose="020B0402040204020203" pitchFamily="34" charset="0"/>
              </a:rPr>
              <a:t>i</a:t>
            </a:r>
            <a:r>
              <a:rPr lang="en-US" dirty="0">
                <a:latin typeface="Segoe UI Semilight" panose="020B0402040204020203" pitchFamily="34" charset="0"/>
              </a:rPr>
              <a:t> to solve for base case, write summation representing recursive work</a:t>
            </a:r>
          </a:p>
          <a:p>
            <a:pPr marL="516636" lvl="1" indent="-342900">
              <a:buClr>
                <a:srgbClr val="B6A479"/>
              </a:buClr>
              <a:buFont typeface="+mj-lt"/>
              <a:buAutoNum type="arabicPeriod"/>
            </a:pPr>
            <a:r>
              <a:rPr lang="en-US" dirty="0">
                <a:latin typeface="Segoe UI Semilight" panose="020B0402040204020203" pitchFamily="34" charset="0"/>
              </a:rPr>
              <a:t>Using summation identities as appropriate reduced to “closed form”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38C2BC-A873-D844-A6CD-19A6C168701F}"/>
              </a:ext>
            </a:extLst>
          </p:cNvPr>
          <p:cNvSpPr/>
          <p:nvPr/>
        </p:nvSpPr>
        <p:spPr>
          <a:xfrm>
            <a:off x="5796631" y="3842747"/>
            <a:ext cx="582012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736" lvl="1">
              <a:buClr>
                <a:srgbClr val="B6A479"/>
              </a:buClr>
            </a:pPr>
            <a:r>
              <a:rPr lang="en-US" b="1" dirty="0">
                <a:solidFill>
                  <a:srgbClr val="4C3282"/>
                </a:solidFill>
                <a:latin typeface="Segoe UI Semilight" panose="020B0402040204020203" pitchFamily="34" charset="0"/>
              </a:rPr>
              <a:t>Using tree method</a:t>
            </a:r>
          </a:p>
          <a:p>
            <a:pPr marL="516636" lvl="1" indent="-342900">
              <a:buClr>
                <a:srgbClr val="B6A479"/>
              </a:buClr>
              <a:buFont typeface="+mj-lt"/>
              <a:buAutoNum type="arabicPeriod"/>
            </a:pPr>
            <a:r>
              <a:rPr lang="en-US" dirty="0">
                <a:latin typeface="Segoe UI Semilight" panose="020B0402040204020203" pitchFamily="34" charset="0"/>
              </a:rPr>
              <a:t>Plug definition into itself to draw out first few levels of tree</a:t>
            </a:r>
          </a:p>
          <a:p>
            <a:pPr marL="516636" lvl="1" indent="-342900">
              <a:buClr>
                <a:srgbClr val="B6A479"/>
              </a:buClr>
              <a:buFont typeface="+mj-lt"/>
              <a:buAutoNum type="arabicPeriod"/>
            </a:pPr>
            <a:r>
              <a:rPr lang="en-US" dirty="0">
                <a:latin typeface="Segoe UI Semilight" panose="020B0402040204020203" pitchFamily="34" charset="0"/>
              </a:rPr>
              <a:t>Answer questions about nature of tree to identify work done by recursive levels and base case in terms of </a:t>
            </a:r>
            <a:r>
              <a:rPr lang="en-US" dirty="0" err="1">
                <a:latin typeface="Segoe UI Semilight" panose="020B0402040204020203" pitchFamily="34" charset="0"/>
              </a:rPr>
              <a:t>i</a:t>
            </a:r>
            <a:endParaRPr lang="en-US" dirty="0">
              <a:latin typeface="Segoe UI Semilight" panose="020B0402040204020203" pitchFamily="34" charset="0"/>
            </a:endParaRPr>
          </a:p>
          <a:p>
            <a:pPr marL="516636" lvl="1" indent="-342900">
              <a:buClr>
                <a:srgbClr val="B6A479"/>
              </a:buClr>
              <a:buFont typeface="+mj-lt"/>
              <a:buAutoNum type="arabicPeriod"/>
            </a:pPr>
            <a:r>
              <a:rPr lang="en-US" dirty="0">
                <a:latin typeface="Segoe UI Semilight" panose="020B0402040204020203" pitchFamily="34" charset="0"/>
              </a:rPr>
              <a:t>Combine answers to questions to complete model in terms of </a:t>
            </a:r>
            <a:r>
              <a:rPr lang="en-US" dirty="0" err="1">
                <a:latin typeface="Segoe UI Semilight" panose="020B0402040204020203" pitchFamily="34" charset="0"/>
              </a:rPr>
              <a:t>i</a:t>
            </a:r>
            <a:endParaRPr lang="en-US" dirty="0">
              <a:latin typeface="Segoe UI Semilight" panose="020B0402040204020203" pitchFamily="34" charset="0"/>
            </a:endParaRPr>
          </a:p>
          <a:p>
            <a:pPr marL="516636" lvl="1" indent="-342900">
              <a:buClr>
                <a:srgbClr val="B6A479"/>
              </a:buClr>
              <a:buFont typeface="+mj-lt"/>
              <a:buAutoNum type="arabicPeriod"/>
            </a:pPr>
            <a:r>
              <a:rPr lang="en-US" dirty="0">
                <a:latin typeface="Segoe UI Semilight" panose="020B0402040204020203" pitchFamily="34" charset="0"/>
              </a:rPr>
              <a:t>Using summation identities as appropriate reduced to “closed form”</a:t>
            </a:r>
          </a:p>
        </p:txBody>
      </p:sp>
    </p:spTree>
    <p:extLst>
      <p:ext uri="{BB962C8B-B14F-4D97-AF65-F5344CB8AC3E}">
        <p14:creationId xmlns:p14="http://schemas.microsoft.com/office/powerpoint/2010/main" val="34491852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4142</TotalTime>
  <Words>2685</Words>
  <Application>Microsoft Macintosh PowerPoint</Application>
  <PresentationFormat>Widescreen</PresentationFormat>
  <Paragraphs>648</Paragraphs>
  <Slides>26</Slides>
  <Notes>9</Notes>
  <HiddenSlides>7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Calibri</vt:lpstr>
      <vt:lpstr>Cambria Math</vt:lpstr>
      <vt:lpstr>Courier New</vt:lpstr>
      <vt:lpstr>Segoe UI</vt:lpstr>
      <vt:lpstr>Segoe UI Historic</vt:lpstr>
      <vt:lpstr>Segoe UI Light</vt:lpstr>
      <vt:lpstr>Segoe UI Semibold</vt:lpstr>
      <vt:lpstr>Segoe UI Semilight</vt:lpstr>
      <vt:lpstr>Tw Cen MT</vt:lpstr>
      <vt:lpstr>Wingdings 3</vt:lpstr>
      <vt:lpstr>Integral</vt:lpstr>
      <vt:lpstr>Lecture 7: Solving Recurrences</vt:lpstr>
      <vt:lpstr>Thought Experiment</vt:lpstr>
      <vt:lpstr>Administriva</vt:lpstr>
      <vt:lpstr>Solving Recurrences</vt:lpstr>
      <vt:lpstr>Modeling Recursion</vt:lpstr>
      <vt:lpstr>Writing a Recurrence</vt:lpstr>
      <vt:lpstr>Another example</vt:lpstr>
      <vt:lpstr>Solving Recurrences</vt:lpstr>
      <vt:lpstr>Solving Recurrences</vt:lpstr>
      <vt:lpstr>Master Theorem</vt:lpstr>
      <vt:lpstr>Review: Logarithms</vt:lpstr>
      <vt:lpstr>Apply Master Theorem</vt:lpstr>
      <vt:lpstr>Step 1: Code -&gt; Recurrence</vt:lpstr>
      <vt:lpstr>Reflecting on Master Theorem</vt:lpstr>
      <vt:lpstr>Review: Modeling Recursion</vt:lpstr>
      <vt:lpstr>Solving Recurrences</vt:lpstr>
      <vt:lpstr>Unrolling Method</vt:lpstr>
      <vt:lpstr>Unrolling Method</vt:lpstr>
      <vt:lpstr>Solving Recurrences</vt:lpstr>
      <vt:lpstr>Tree Method</vt:lpstr>
      <vt:lpstr>Tree Method</vt:lpstr>
      <vt:lpstr>Tree Method Formulas</vt:lpstr>
      <vt:lpstr>Tree Method Practice</vt:lpstr>
      <vt:lpstr>Tree Method Practice</vt:lpstr>
      <vt:lpstr>Tree Method Practice</vt:lpstr>
      <vt:lpstr>Is there an easier way?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Kasey Champion</dc:creator>
  <cp:lastModifiedBy>Zachary Chun</cp:lastModifiedBy>
  <cp:revision>79</cp:revision>
  <cp:lastPrinted>2019-01-23T17:35:04Z</cp:lastPrinted>
  <dcterms:created xsi:type="dcterms:W3CDTF">2018-03-22T00:41:11Z</dcterms:created>
  <dcterms:modified xsi:type="dcterms:W3CDTF">2019-04-22T18:16:43Z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kaseyc@microsoft.com</vt:lpwstr>
  </property>
  <property fmtid="{D5CDD505-2E9C-101B-9397-08002B2CF9AE}" pid="5" name="MSIP_Label_f42aa342-8706-4288-bd11-ebb85995028c_SetDate">
    <vt:lpwstr>2018-03-22T00:48:15.4212377Z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