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90" r:id="rId3"/>
    <p:sldId id="335" r:id="rId4"/>
    <p:sldId id="292" r:id="rId5"/>
    <p:sldId id="279" r:id="rId6"/>
    <p:sldId id="305" r:id="rId7"/>
    <p:sldId id="280" r:id="rId8"/>
    <p:sldId id="306" r:id="rId9"/>
    <p:sldId id="333" r:id="rId10"/>
    <p:sldId id="310" r:id="rId11"/>
    <p:sldId id="334" r:id="rId12"/>
    <p:sldId id="283" r:id="rId13"/>
    <p:sldId id="327" r:id="rId14"/>
    <p:sldId id="330" r:id="rId15"/>
    <p:sldId id="281" r:id="rId16"/>
    <p:sldId id="323" r:id="rId17"/>
    <p:sldId id="328" r:id="rId18"/>
    <p:sldId id="300" r:id="rId19"/>
    <p:sldId id="30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 thanks" initials="nt" lastIdx="2" clrIdx="0">
    <p:extLst>
      <p:ext uri="{19B8F6BF-5375-455C-9EA6-DF929625EA0E}">
        <p15:presenceInfo xmlns:p15="http://schemas.microsoft.com/office/powerpoint/2012/main" userId="c1130ab030728f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  <a:srgbClr val="B6A479"/>
    <a:srgbClr val="3CB53B"/>
    <a:srgbClr val="301DFE"/>
    <a:srgbClr val="FB5757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608" y="2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4/8/19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81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97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90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50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83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82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4/8/19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4/8/19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4/8/19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rativ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igocheatsheet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5: Algorithm Analysis and Modeling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373: 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sp</a:t>
            </a:r>
            <a:r>
              <a:rPr lang="en-US" dirty="0"/>
              <a:t>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F00A6-4E66-9140-A4BC-FDAA11D7A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Definition: </a:t>
            </a:r>
            <a:r>
              <a:rPr lang="en-US" dirty="0"/>
              <a:t>Big-O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F8A76E-C7B6-4545-B601-13AB551DE0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236030" cy="4845504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We wanted to find an upper bound on our algorithm’s running time, but</a:t>
                </a:r>
              </a:p>
              <a:p>
                <a:pPr lvl="1"/>
                <a:r>
                  <a:rPr lang="en-US" sz="2000" dirty="0"/>
                  <a:t>We don’t want to care about constant factors.</a:t>
                </a:r>
              </a:p>
              <a:p>
                <a:pPr lvl="1"/>
                <a:r>
                  <a:rPr lang="en-US" sz="2000" dirty="0"/>
                  <a:t>We only care about what happens as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gets large.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F8A76E-C7B6-4545-B601-13AB551DE0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236030" cy="4845504"/>
              </a:xfrm>
              <a:blipFill>
                <a:blip r:embed="rId2"/>
                <a:stretch>
                  <a:fillRect l="-203" t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B4F330-352D-6F4C-96F4-17F99D217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3B0B53-3812-4C42-9FC9-69D5634F5BFC}"/>
              </a:ext>
            </a:extLst>
          </p:cNvPr>
          <p:cNvGrpSpPr/>
          <p:nvPr/>
        </p:nvGrpSpPr>
        <p:grpSpPr>
          <a:xfrm>
            <a:off x="744923" y="2831650"/>
            <a:ext cx="5351077" cy="1843018"/>
            <a:chOff x="677853" y="1580757"/>
            <a:chExt cx="5351077" cy="18430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074CC3FE-8FB6-A64A-BAE8-C149D768A29A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5351077" cy="18430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400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is</a:t>
                  </a:r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400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074CC3FE-8FB6-A64A-BAE8-C149D768A2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5351077" cy="1843018"/>
                </a:xfrm>
                <a:prstGeom prst="rect">
                  <a:avLst/>
                </a:prstGeom>
                <a:blipFill>
                  <a:blip r:embed="rId3"/>
                  <a:stretch>
                    <a:fillRect l="-1896" r="-308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EA2EF1-00F1-104D-A5E6-A83EFB500B62}"/>
                </a:ext>
              </a:extLst>
            </p:cNvPr>
            <p:cNvSpPr/>
            <p:nvPr/>
          </p:nvSpPr>
          <p:spPr>
            <a:xfrm>
              <a:off x="677853" y="1580758"/>
              <a:ext cx="5351077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254681-2329-CB4D-8860-EE2B6C47C7A2}"/>
                  </a:ext>
                </a:extLst>
              </p:cNvPr>
              <p:cNvSpPr txBox="1"/>
              <p:nvPr/>
            </p:nvSpPr>
            <p:spPr>
              <a:xfrm>
                <a:off x="744923" y="4860582"/>
                <a:ext cx="513417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also say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600" dirty="0"/>
                  <a:t>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“dominates”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254681-2329-CB4D-8860-EE2B6C47C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23" y="4860582"/>
                <a:ext cx="5134171" cy="492443"/>
              </a:xfrm>
              <a:prstGeom prst="rect">
                <a:avLst/>
              </a:prstGeom>
              <a:blipFill>
                <a:blip r:embed="rId4"/>
                <a:stretch>
                  <a:fillRect l="-1481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5EA830D-11F9-244D-B3D5-EB8BD5AF5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ABEF87-87B4-E743-A982-95460B2C6F44}"/>
              </a:ext>
            </a:extLst>
          </p:cNvPr>
          <p:cNvSpPr/>
          <p:nvPr/>
        </p:nvSpPr>
        <p:spPr>
          <a:xfrm>
            <a:off x="744923" y="5432822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 dirty="0">
                <a:latin typeface="Segoe UI Semilight" panose="020B0402040204020203" pitchFamily="34" charset="0"/>
              </a:rPr>
              <a:t>O(g(n)) </a:t>
            </a:r>
            <a:r>
              <a:rPr lang="en-US" sz="2200" dirty="0">
                <a:latin typeface="Segoe UI Semilight" panose="020B0402040204020203" pitchFamily="34" charset="0"/>
              </a:rPr>
              <a:t>is the “family” or “set” of all functions that are dominated by g(n)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E213A730-E99E-1746-9F67-4583F64529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80953" y="1145374"/>
                <a:ext cx="4225360" cy="2532889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E213A730-E99E-1746-9F67-4583F6452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953" y="1145374"/>
                <a:ext cx="4225360" cy="2532889"/>
              </a:xfrm>
              <a:prstGeom prst="rect">
                <a:avLst/>
              </a:prstGeom>
              <a:blipFill>
                <a:blip r:embed="rId5"/>
                <a:stretch>
                  <a:fillRect l="-601" t="-2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3CCB21A5-CD96-E146-BBB7-84F652BFD0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0952" y="1591495"/>
            <a:ext cx="3987897" cy="2150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A720202B-334F-C54F-8512-DBB93C1693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15105" y="3874840"/>
                <a:ext cx="4225360" cy="2545766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Why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A720202B-334F-C54F-8512-DBB93C169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105" y="3874840"/>
                <a:ext cx="4225360" cy="2545766"/>
              </a:xfrm>
              <a:prstGeom prst="rect">
                <a:avLst/>
              </a:prstGeom>
              <a:blipFill>
                <a:blip r:embed="rId7"/>
                <a:stretch>
                  <a:fillRect l="-601" t="-2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1AA52316-DD8E-C347-AA22-B51A339365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5105" y="4320961"/>
            <a:ext cx="3921361" cy="227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6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EA293-E4EB-4E43-821C-FED95750B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Big O Definition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2C2BAE-0F86-1E43-9A4C-9647A37FA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DFE47-FBB9-EA47-B8EF-AC1E28262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880691-E6D3-BE43-8181-09EEA3EB8DA8}"/>
                  </a:ext>
                </a:extLst>
              </p:cNvPr>
              <p:cNvSpPr txBox="1"/>
              <p:nvPr/>
            </p:nvSpPr>
            <p:spPr>
              <a:xfrm>
                <a:off x="1681546" y="1513961"/>
                <a:ext cx="19378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880691-E6D3-BE43-8181-09EEA3EB8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546" y="1513961"/>
                <a:ext cx="1937838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447ACE-BC89-1342-A81F-D17F27998D6A}"/>
                  </a:ext>
                </a:extLst>
              </p:cNvPr>
              <p:cNvSpPr txBox="1"/>
              <p:nvPr/>
            </p:nvSpPr>
            <p:spPr>
              <a:xfrm>
                <a:off x="3718375" y="1512368"/>
                <a:ext cx="7385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447ACE-BC89-1342-A81F-D17F27998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375" y="1512368"/>
                <a:ext cx="73853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AC80BDB-9EB7-B840-905D-679CF46A51B7}"/>
              </a:ext>
            </a:extLst>
          </p:cNvPr>
          <p:cNvSpPr txBox="1"/>
          <p:nvPr/>
        </p:nvSpPr>
        <p:spPr>
          <a:xfrm>
            <a:off x="575239" y="1510252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Show that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1F3E0C-CCE2-0248-96C5-27802DB66F0F}"/>
              </a:ext>
            </a:extLst>
          </p:cNvPr>
          <p:cNvSpPr txBox="1"/>
          <p:nvPr/>
        </p:nvSpPr>
        <p:spPr>
          <a:xfrm>
            <a:off x="3505084" y="151025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38B64E-F415-4445-8F68-51B55640A154}"/>
              </a:ext>
            </a:extLst>
          </p:cNvPr>
          <p:cNvGrpSpPr/>
          <p:nvPr/>
        </p:nvGrpSpPr>
        <p:grpSpPr>
          <a:xfrm>
            <a:off x="7849894" y="177997"/>
            <a:ext cx="4114499" cy="1516921"/>
            <a:chOff x="677853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45B606AD-FECA-904F-90DC-CC784EF827C4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is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45B606AD-FECA-904F-90DC-CC784EF827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blipFill>
                  <a:blip r:embed="rId4"/>
                  <a:stretch>
                    <a:fillRect l="-1231" r="-12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0619CF7-9F18-2640-BEAB-07C148F09DB8}"/>
                </a:ext>
              </a:extLst>
            </p:cNvPr>
            <p:cNvSpPr/>
            <p:nvPr/>
          </p:nvSpPr>
          <p:spPr>
            <a:xfrm>
              <a:off x="677853" y="1580758"/>
              <a:ext cx="4114499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F0E5DD1-1013-CD43-9BA5-87659BB32AEE}"/>
              </a:ext>
            </a:extLst>
          </p:cNvPr>
          <p:cNvSpPr txBox="1"/>
          <p:nvPr/>
        </p:nvSpPr>
        <p:spPr>
          <a:xfrm>
            <a:off x="575239" y="2059525"/>
            <a:ext cx="319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Apply definition term by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69D31C-02B4-6F40-81BE-ABC6876EF62B}"/>
                  </a:ext>
                </a:extLst>
              </p:cNvPr>
              <p:cNvSpPr txBox="1"/>
              <p:nvPr/>
            </p:nvSpPr>
            <p:spPr>
              <a:xfrm>
                <a:off x="1477921" y="2546990"/>
                <a:ext cx="47169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𝑤h𝑒𝑛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𝑎𝑙𝑙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𝑣𝑎𝑙𝑢𝑒𝑠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69D31C-02B4-6F40-81BE-ABC6876EF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921" y="2546990"/>
                <a:ext cx="4716932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C14DCF-6473-BF4D-B0FD-0DC7A438764B}"/>
                  </a:ext>
                </a:extLst>
              </p:cNvPr>
              <p:cNvSpPr txBox="1"/>
              <p:nvPr/>
            </p:nvSpPr>
            <p:spPr>
              <a:xfrm>
                <a:off x="1477920" y="3059668"/>
                <a:ext cx="3636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𝑤h𝑒𝑛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C14DCF-6473-BF4D-B0FD-0DC7A4387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920" y="3059668"/>
                <a:ext cx="3636188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4CCE2A4-52F5-7844-8F00-599AAC0EA464}"/>
              </a:ext>
            </a:extLst>
          </p:cNvPr>
          <p:cNvSpPr txBox="1"/>
          <p:nvPr/>
        </p:nvSpPr>
        <p:spPr>
          <a:xfrm>
            <a:off x="651988" y="3547133"/>
            <a:ext cx="240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Add up all your truths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E61D8F0-75B2-A442-8447-AB52ADC7518E}"/>
                  </a:ext>
                </a:extLst>
              </p:cNvPr>
              <p:cNvSpPr txBox="1"/>
              <p:nvPr/>
            </p:nvSpPr>
            <p:spPr>
              <a:xfrm>
                <a:off x="1496854" y="4063687"/>
                <a:ext cx="42668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+15≤10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E61D8F0-75B2-A442-8447-AB52ADC75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854" y="4063687"/>
                <a:ext cx="426680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FEB7E3-E350-924C-9FA2-8317B57C8DF8}"/>
                  </a:ext>
                </a:extLst>
              </p:cNvPr>
              <p:cNvSpPr txBox="1"/>
              <p:nvPr/>
            </p:nvSpPr>
            <p:spPr>
              <a:xfrm>
                <a:off x="575239" y="4576365"/>
                <a:ext cx="662386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Select values for c and n0 and prove they validate the definition</a:t>
                </a:r>
              </a:p>
              <a:p>
                <a:r>
                  <a:rPr lang="en-US" b="1" dirty="0">
                    <a:solidFill>
                      <a:srgbClr val="4C3282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Take</a:t>
                </a:r>
                <a:r>
                  <a:rPr lang="en-US" b="1" dirty="0">
                    <a:solidFill>
                      <a:srgbClr val="4C32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en-US" b="1" dirty="0">
                    <a:solidFill>
                      <a:srgbClr val="4C3282"/>
                    </a:solidFill>
                  </a:rPr>
                  <a:t> </a:t>
                </a:r>
                <a:r>
                  <a:rPr lang="en-US" b="1" dirty="0">
                    <a:solidFill>
                      <a:srgbClr val="4C3282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and</a:t>
                </a:r>
                <a:r>
                  <a:rPr lang="en-US" b="1" dirty="0">
                    <a:solidFill>
                      <a:srgbClr val="4C328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b="1" i="1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i="1" dirty="0">
                  <a:solidFill>
                    <a:srgbClr val="4C328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𝑎𝑙𝑙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𝑣𝑎𝑙𝑢𝑒𝑠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≤25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Thus because a c and n0 exist, f(n) is O(n)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FEB7E3-E350-924C-9FA2-8317B57C8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576365"/>
                <a:ext cx="6623865" cy="1477328"/>
              </a:xfrm>
              <a:prstGeom prst="rect">
                <a:avLst/>
              </a:prstGeom>
              <a:blipFill>
                <a:blip r:embed="rId8"/>
                <a:stretch>
                  <a:fillRect l="-574" t="-1709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42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2791D-7EF7-4FDA-986F-AC3A48B26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Exercise: Proving Big 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E29B0E-1A4D-4B9B-A7CE-BE1648305A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892360" cy="4845504"/>
              </a:xfrm>
            </p:spPr>
            <p:txBody>
              <a:bodyPr/>
              <a:lstStyle/>
              <a:p>
                <a:r>
                  <a:rPr lang="en-US" dirty="0"/>
                  <a:t>Demonstrate that 5n</a:t>
                </a:r>
                <a:r>
                  <a:rPr lang="en-US" baseline="30000" dirty="0"/>
                  <a:t>2</a:t>
                </a:r>
                <a:r>
                  <a:rPr lang="en-US" dirty="0"/>
                  <a:t> + 3n + 6 is dominated by n</a:t>
                </a:r>
                <a:r>
                  <a:rPr lang="en-US" baseline="30000" dirty="0"/>
                  <a:t>3</a:t>
                </a:r>
                <a:r>
                  <a:rPr lang="en-US" dirty="0"/>
                  <a:t> by finding a c and n</a:t>
                </a:r>
                <a:r>
                  <a:rPr lang="en-US" baseline="-25000" dirty="0"/>
                  <a:t>0</a:t>
                </a:r>
                <a:r>
                  <a:rPr lang="en-US" dirty="0"/>
                  <a:t> that satisfy the definition of domination</a:t>
                </a:r>
              </a:p>
              <a:p>
                <a:endParaRPr lang="en-US" dirty="0"/>
              </a:p>
              <a:p>
                <a:r>
                  <a:rPr lang="en-US" dirty="0"/>
                  <a:t>5n</a:t>
                </a:r>
                <a:r>
                  <a:rPr lang="en-US" baseline="30000" dirty="0"/>
                  <a:t>2</a:t>
                </a:r>
                <a:r>
                  <a:rPr lang="en-US" dirty="0"/>
                  <a:t> + 3n + 6 ≤ 5n</a:t>
                </a:r>
                <a:r>
                  <a:rPr lang="en-US" baseline="30000" dirty="0"/>
                  <a:t>2</a:t>
                </a:r>
                <a:r>
                  <a:rPr lang="en-US" dirty="0"/>
                  <a:t> + 3n</a:t>
                </a:r>
                <a:r>
                  <a:rPr lang="en-US" baseline="30000" dirty="0"/>
                  <a:t>2</a:t>
                </a:r>
                <a:r>
                  <a:rPr lang="en-US" dirty="0"/>
                  <a:t> + 6n</a:t>
                </a:r>
                <a:r>
                  <a:rPr lang="en-US" baseline="30000" dirty="0"/>
                  <a:t>2</a:t>
                </a:r>
                <a:r>
                  <a:rPr lang="en-US" dirty="0"/>
                  <a:t> when n ≥ 1</a:t>
                </a:r>
              </a:p>
              <a:p>
                <a:r>
                  <a:rPr lang="en-US" dirty="0"/>
                  <a:t>5n</a:t>
                </a:r>
                <a:r>
                  <a:rPr lang="en-US" baseline="30000" dirty="0"/>
                  <a:t>2</a:t>
                </a:r>
                <a:r>
                  <a:rPr lang="en-US" dirty="0"/>
                  <a:t> + 3n</a:t>
                </a:r>
                <a:r>
                  <a:rPr lang="en-US" baseline="30000" dirty="0"/>
                  <a:t>2</a:t>
                </a:r>
                <a:r>
                  <a:rPr lang="en-US" dirty="0"/>
                  <a:t> + 6n</a:t>
                </a:r>
                <a:r>
                  <a:rPr lang="en-US" baseline="30000" dirty="0"/>
                  <a:t>2</a:t>
                </a:r>
                <a:r>
                  <a:rPr lang="en-US" dirty="0"/>
                  <a:t>  = 14n</a:t>
                </a:r>
                <a:r>
                  <a:rPr lang="en-US" baseline="30000" dirty="0"/>
                  <a:t>2</a:t>
                </a:r>
              </a:p>
              <a:p>
                <a:r>
                  <a:rPr lang="en-US" dirty="0"/>
                  <a:t>5n</a:t>
                </a:r>
                <a:r>
                  <a:rPr lang="en-US" baseline="30000" dirty="0"/>
                  <a:t>2</a:t>
                </a:r>
                <a:r>
                  <a:rPr lang="en-US" dirty="0"/>
                  <a:t> + 3n + 6 ≤ 14n</a:t>
                </a:r>
                <a:r>
                  <a:rPr lang="en-US" baseline="30000" dirty="0"/>
                  <a:t>2</a:t>
                </a:r>
                <a:r>
                  <a:rPr lang="en-US" dirty="0"/>
                  <a:t> for n ≥ 1</a:t>
                </a:r>
              </a:p>
              <a:p>
                <a:r>
                  <a:rPr lang="en-US" dirty="0"/>
                  <a:t>14n</a:t>
                </a:r>
                <a:r>
                  <a:rPr lang="en-US" baseline="30000" dirty="0"/>
                  <a:t>2</a:t>
                </a:r>
                <a:r>
                  <a:rPr lang="en-US" dirty="0"/>
                  <a:t> ≤ c*n</a:t>
                </a:r>
                <a:r>
                  <a:rPr lang="en-US" baseline="30000" dirty="0"/>
                  <a:t>3</a:t>
                </a:r>
                <a:r>
                  <a:rPr lang="en-US" dirty="0"/>
                  <a:t> for c = ? n &gt;= ?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-&gt; </a:t>
                </a:r>
                <a:r>
                  <a:rPr lang="en-US" b="1" dirty="0">
                    <a:solidFill>
                      <a:srgbClr val="4C3282"/>
                    </a:solidFill>
                  </a:rPr>
                  <a:t>c = 14 &amp; n &gt;= 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E29B0E-1A4D-4B9B-A7CE-BE1648305A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892360" cy="4845504"/>
              </a:xfrm>
              <a:blipFill>
                <a:blip r:embed="rId3"/>
                <a:stretch>
                  <a:fillRect l="-1654" t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32A94-DED5-42DF-BA4E-28271A104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8A44BF-BDAD-47B6-AA60-E8563F6C9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C842B03-3350-2B43-B464-228A4EE81E04}"/>
              </a:ext>
            </a:extLst>
          </p:cNvPr>
          <p:cNvGrpSpPr/>
          <p:nvPr/>
        </p:nvGrpSpPr>
        <p:grpSpPr>
          <a:xfrm>
            <a:off x="7778132" y="2670539"/>
            <a:ext cx="4114499" cy="1516921"/>
            <a:chOff x="677853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4E6A2CD7-19AF-6940-BD99-AB98BEE455E8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is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4E6A2CD7-19AF-6940-BD99-AB98BEE455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blipFill>
                  <a:blip r:embed="rId4"/>
                  <a:stretch>
                    <a:fillRect l="-1235" r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E9CEFE6-9899-024F-B721-ADD98B97B903}"/>
                </a:ext>
              </a:extLst>
            </p:cNvPr>
            <p:cNvSpPr/>
            <p:nvPr/>
          </p:nvSpPr>
          <p:spPr>
            <a:xfrm>
              <a:off x="677853" y="1580758"/>
              <a:ext cx="4114499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C283F02-1DCE-A440-9205-0750213730EA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3 Minutes</a:t>
            </a:r>
          </a:p>
        </p:txBody>
      </p:sp>
    </p:spTree>
    <p:extLst>
      <p:ext uri="{BB962C8B-B14F-4D97-AF65-F5344CB8AC3E}">
        <p14:creationId xmlns:p14="http://schemas.microsoft.com/office/powerpoint/2010/main" val="109738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True or False: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It’s true – it fits the definition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227" t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F8C0C4-C55B-8B46-A364-39D0C3BF0AC2}"/>
                  </a:ext>
                </a:extLst>
              </p:cNvPr>
              <p:cNvSpPr txBox="1"/>
              <p:nvPr/>
            </p:nvSpPr>
            <p:spPr>
              <a:xfrm>
                <a:off x="998369" y="2392443"/>
                <a:ext cx="39351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𝑤h𝑒𝑛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F8C0C4-C55B-8B46-A364-39D0C3BF0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369" y="2392443"/>
                <a:ext cx="393518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FE932C-6753-EC4F-8A5E-75A54E1A2720}"/>
                  </a:ext>
                </a:extLst>
              </p:cNvPr>
              <p:cNvSpPr txBox="1"/>
              <p:nvPr/>
            </p:nvSpPr>
            <p:spPr>
              <a:xfrm>
                <a:off x="998369" y="2761775"/>
                <a:ext cx="38541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𝑤h𝑒𝑛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FE932C-6753-EC4F-8A5E-75A54E1A2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369" y="2761775"/>
                <a:ext cx="3854197" cy="369332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08AB57-38B5-5747-A740-51AFEF21E3CF}"/>
                  </a:ext>
                </a:extLst>
              </p:cNvPr>
              <p:cNvSpPr txBox="1"/>
              <p:nvPr/>
            </p:nvSpPr>
            <p:spPr>
              <a:xfrm>
                <a:off x="1055519" y="3121120"/>
                <a:ext cx="63497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because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≤25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08AB57-38B5-5747-A740-51AFEF21E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19" y="3121120"/>
                <a:ext cx="6349752" cy="707886"/>
              </a:xfrm>
              <a:prstGeom prst="rect">
                <a:avLst/>
              </a:prstGeom>
              <a:blipFill>
                <a:blip r:embed="rId5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8DB712A-8CF5-2949-B4EF-7B72A5CA428E}"/>
                  </a:ext>
                </a:extLst>
              </p:cNvPr>
              <p:cNvSpPr/>
              <p:nvPr/>
            </p:nvSpPr>
            <p:spPr>
              <a:xfrm>
                <a:off x="695484" y="3933025"/>
                <a:ext cx="9134315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</a:rPr>
                  <a:t>Big-O is just an upper bound. It doesn’t have to be a good upper bound</a:t>
                </a:r>
              </a:p>
              <a:p>
                <a:endParaRPr lang="en-US" sz="2200" dirty="0">
                  <a:latin typeface="Segoe UI Semilight" panose="020B0402040204020203" pitchFamily="34" charset="0"/>
                </a:endParaRPr>
              </a:p>
              <a:p>
                <a:r>
                  <a:rPr lang="en-US" sz="2200" dirty="0">
                    <a:latin typeface="Segoe UI Semilight" panose="020B0402040204020203" pitchFamily="34" charset="0"/>
                  </a:rPr>
                  <a:t>If we want the best upper bound, we’ll ask you for a </a:t>
                </a:r>
                <a:r>
                  <a:rPr lang="en-US" sz="2200" b="1" dirty="0">
                    <a:latin typeface="Segoe UI Semilight" panose="020B0402040204020203" pitchFamily="34" charset="0"/>
                  </a:rPr>
                  <a:t>tight</a:t>
                </a:r>
                <a:r>
                  <a:rPr lang="en-US" sz="2200" dirty="0">
                    <a:latin typeface="Segoe UI Semilight" panose="020B0402040204020203" pitchFamily="34" charset="0"/>
                  </a:rPr>
                  <a:t> big-O bound.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sz="2200" dirty="0">
                    <a:latin typeface="Segoe UI Semilight" panose="020B0402040204020203" pitchFamily="34" charset="0"/>
                  </a:rPr>
                  <a:t>is the tight bound for this example.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</a:rPr>
                  <a:t>It is (almost always) technically correct to say your code runs in time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!)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lvl="1"/>
                <a:r>
                  <a:rPr lang="en-US" sz="2200" dirty="0">
                    <a:latin typeface="Segoe UI Semilight" panose="020B0402040204020203" pitchFamily="34" charset="0"/>
                  </a:rPr>
                  <a:t>DO NOT TRY TO PULL THIS TRICK ON AN EXAM. Or in an interview. 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8DB712A-8CF5-2949-B4EF-7B72A5CA4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84" y="3933025"/>
                <a:ext cx="9134315" cy="2123658"/>
              </a:xfrm>
              <a:prstGeom prst="rect">
                <a:avLst/>
              </a:prstGeom>
              <a:blipFill>
                <a:blip r:embed="rId6"/>
                <a:stretch>
                  <a:fillRect l="-833" t="-1786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69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728C8-0C52-4FD8-95A1-F91D59AE7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Doing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527F8-3192-4666-99CC-E4DF852EC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You already intuitively understand what big-O means.</a:t>
            </a:r>
          </a:p>
          <a:p>
            <a:r>
              <a:rPr lang="en-US" sz="2600" dirty="0"/>
              <a:t>Who needs a formal definition anyway?</a:t>
            </a:r>
          </a:p>
          <a:p>
            <a:pPr lvl="1"/>
            <a:r>
              <a:rPr lang="en-US" sz="2200" dirty="0"/>
              <a:t>We will. </a:t>
            </a:r>
          </a:p>
          <a:p>
            <a:r>
              <a:rPr lang="en-US" sz="2600" dirty="0"/>
              <a:t>Your intuitive definition and my intuitive definition might be different.</a:t>
            </a:r>
          </a:p>
          <a:p>
            <a:r>
              <a:rPr lang="en-US" sz="2600" dirty="0"/>
              <a:t>We’re going to be making more subtle big-O statements in this class.</a:t>
            </a:r>
          </a:p>
          <a:p>
            <a:pPr lvl="1"/>
            <a:r>
              <a:rPr lang="en-US" sz="2200" dirty="0"/>
              <a:t>We need a mathematical definition to be sure we’re on the same page.</a:t>
            </a:r>
          </a:p>
          <a:p>
            <a:r>
              <a:rPr lang="en-US" sz="2600" dirty="0"/>
              <a:t>Once we have a mathematical definition, we can go back to intuitive thinking.</a:t>
            </a:r>
          </a:p>
          <a:p>
            <a:pPr lvl="1"/>
            <a:r>
              <a:rPr lang="en-US" sz="2200" dirty="0"/>
              <a:t>But when a weird edge case, or subtle statement appears, we can figure out what’s correct.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FC7B5-29FC-4045-B0BA-27DC86605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DE3BF3-4087-4665-A393-BEFD5A3E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18C3D-D5A1-421A-8978-E7F6544C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Function comparison: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FBE71-C302-4959-ACD5-A248C9E57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f(n) = n</a:t>
            </a:r>
            <a:r>
              <a:rPr lang="en-US" sz="2400" dirty="0">
                <a:solidFill>
                  <a:srgbClr val="4C3282"/>
                </a:solidFill>
              </a:rPr>
              <a:t> </a:t>
            </a:r>
            <a:r>
              <a:rPr lang="en-US" sz="2400" b="1" dirty="0">
                <a:solidFill>
                  <a:srgbClr val="B6A479"/>
                </a:solidFill>
              </a:rPr>
              <a:t>≤</a:t>
            </a:r>
            <a:r>
              <a:rPr lang="en-US" sz="2400" dirty="0"/>
              <a:t> g(n) = 5n + 3?</a:t>
            </a:r>
          </a:p>
          <a:p>
            <a:r>
              <a:rPr lang="en-US" sz="2400" dirty="0"/>
              <a:t>f(n) = 5n + 3 </a:t>
            </a:r>
            <a:r>
              <a:rPr lang="en-US" sz="2400" b="1" dirty="0">
                <a:solidFill>
                  <a:srgbClr val="B6A479"/>
                </a:solidFill>
              </a:rPr>
              <a:t>≤</a:t>
            </a:r>
            <a:r>
              <a:rPr lang="en-US" sz="2400" dirty="0"/>
              <a:t> g(n) = n?</a:t>
            </a:r>
          </a:p>
          <a:p>
            <a:r>
              <a:rPr lang="en-US" sz="2400" dirty="0"/>
              <a:t>f(n) = 5n + 3 </a:t>
            </a:r>
            <a:r>
              <a:rPr lang="en-US" sz="2400" b="1" dirty="0">
                <a:solidFill>
                  <a:srgbClr val="B6A479"/>
                </a:solidFill>
              </a:rPr>
              <a:t>≤</a:t>
            </a:r>
            <a:r>
              <a:rPr lang="en-US" sz="2400" dirty="0"/>
              <a:t> g(n) = 1?</a:t>
            </a:r>
          </a:p>
          <a:p>
            <a:r>
              <a:rPr lang="en-US" sz="2400" dirty="0"/>
              <a:t>f(n) = 5n + 3 </a:t>
            </a:r>
            <a:r>
              <a:rPr lang="en-US" sz="2400" b="1" dirty="0">
                <a:solidFill>
                  <a:srgbClr val="B6A479"/>
                </a:solidFill>
              </a:rPr>
              <a:t>≤</a:t>
            </a:r>
            <a:r>
              <a:rPr lang="en-US" sz="2400" dirty="0"/>
              <a:t> g(n) = n</a:t>
            </a:r>
            <a:r>
              <a:rPr lang="en-US" sz="2400" baseline="30000" dirty="0"/>
              <a:t>2</a:t>
            </a:r>
            <a:r>
              <a:rPr lang="en-US" sz="2400" dirty="0"/>
              <a:t>?</a:t>
            </a:r>
          </a:p>
          <a:p>
            <a:r>
              <a:rPr lang="en-US" sz="2400" dirty="0"/>
              <a:t>f(n) = n</a:t>
            </a:r>
            <a:r>
              <a:rPr lang="en-US" sz="2400" baseline="30000" dirty="0"/>
              <a:t>2</a:t>
            </a:r>
            <a:r>
              <a:rPr lang="en-US" sz="2400" dirty="0"/>
              <a:t> + 3n + 2 </a:t>
            </a:r>
            <a:r>
              <a:rPr lang="en-US" sz="2400" b="1" dirty="0">
                <a:solidFill>
                  <a:srgbClr val="B6A479"/>
                </a:solidFill>
              </a:rPr>
              <a:t>≤</a:t>
            </a:r>
            <a:r>
              <a:rPr lang="en-US" sz="2400" dirty="0"/>
              <a:t> g(n) = n</a:t>
            </a:r>
            <a:r>
              <a:rPr lang="en-US" sz="2400" baseline="30000" dirty="0"/>
              <a:t>3</a:t>
            </a:r>
            <a:r>
              <a:rPr lang="en-US" sz="2400" dirty="0"/>
              <a:t>?</a:t>
            </a:r>
          </a:p>
          <a:p>
            <a:r>
              <a:rPr lang="en-US" sz="2400" dirty="0"/>
              <a:t>f(n) = n</a:t>
            </a:r>
            <a:r>
              <a:rPr lang="en-US" sz="2400" baseline="30000" dirty="0"/>
              <a:t>3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B6A479"/>
                </a:solidFill>
              </a:rPr>
              <a:t>≤</a:t>
            </a:r>
            <a:r>
              <a:rPr lang="en-US" sz="2400" dirty="0"/>
              <a:t> g(n) = n</a:t>
            </a:r>
            <a:r>
              <a:rPr lang="en-US" sz="2400" baseline="30000" dirty="0"/>
              <a:t>2</a:t>
            </a:r>
            <a:r>
              <a:rPr lang="en-US" sz="2400" dirty="0"/>
              <a:t> + 3n + 2 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589B32-CB4A-4389-90F3-C30C2342A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Wi 18 – Michael Lee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1D2105-57E9-4F08-AB4E-D436C71D0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DA7282-A9CE-4BD8-BB32-3EE4B1E945CD}"/>
              </a:ext>
            </a:extLst>
          </p:cNvPr>
          <p:cNvSpPr/>
          <p:nvPr/>
        </p:nvSpPr>
        <p:spPr>
          <a:xfrm>
            <a:off x="4082071" y="1417954"/>
            <a:ext cx="6800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– all linear functions are treated as equivalent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96FA16-B47D-433B-94BE-F2E5DD38313A}"/>
              </a:ext>
            </a:extLst>
          </p:cNvPr>
          <p:cNvSpPr/>
          <p:nvPr/>
        </p:nvSpPr>
        <p:spPr>
          <a:xfrm>
            <a:off x="4082071" y="1955236"/>
            <a:ext cx="834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278991-C7A6-47B9-AE5E-CDD9B8517C16}"/>
              </a:ext>
            </a:extLst>
          </p:cNvPr>
          <p:cNvSpPr/>
          <p:nvPr/>
        </p:nvSpPr>
        <p:spPr>
          <a:xfrm>
            <a:off x="4082071" y="2417569"/>
            <a:ext cx="1049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22B727-4EB9-407B-8F0B-E2FD1298E7D4}"/>
              </a:ext>
            </a:extLst>
          </p:cNvPr>
          <p:cNvSpPr/>
          <p:nvPr/>
        </p:nvSpPr>
        <p:spPr>
          <a:xfrm>
            <a:off x="4082071" y="2925742"/>
            <a:ext cx="5919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– quadratic will always dominate linear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E780A-227E-473D-A073-1D19696E8409}"/>
              </a:ext>
            </a:extLst>
          </p:cNvPr>
          <p:cNvSpPr/>
          <p:nvPr/>
        </p:nvSpPr>
        <p:spPr>
          <a:xfrm>
            <a:off x="4794683" y="3429000"/>
            <a:ext cx="813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True</a:t>
            </a:r>
            <a:r>
              <a:rPr lang="en-US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650CEF-6C8D-4BB3-A53A-72276217AFA5}"/>
              </a:ext>
            </a:extLst>
          </p:cNvPr>
          <p:cNvSpPr/>
          <p:nvPr/>
        </p:nvSpPr>
        <p:spPr>
          <a:xfrm>
            <a:off x="4888023" y="3971865"/>
            <a:ext cx="827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B6A47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False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A1EEE5-592A-384F-AE81-EED584EAE5C3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3 Minutes</a:t>
            </a:r>
          </a:p>
        </p:txBody>
      </p:sp>
    </p:spTree>
    <p:extLst>
      <p:ext uri="{BB962C8B-B14F-4D97-AF65-F5344CB8AC3E}">
        <p14:creationId xmlns:p14="http://schemas.microsoft.com/office/powerpoint/2010/main" val="312266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O, Omega, Theta [oh my?]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Big-O is an </a:t>
            </a:r>
            <a:r>
              <a:rPr lang="en-US" b="1" dirty="0"/>
              <a:t>upper bound </a:t>
            </a:r>
          </a:p>
          <a:p>
            <a:pPr lvl="1"/>
            <a:r>
              <a:rPr lang="en-US" dirty="0"/>
              <a:t>My code takes at most this long to run</a:t>
            </a:r>
            <a:endParaRPr lang="en-US" b="1" dirty="0"/>
          </a:p>
          <a:p>
            <a:r>
              <a:rPr lang="en-US" dirty="0"/>
              <a:t>Big-Omega is a </a:t>
            </a:r>
            <a:r>
              <a:rPr lang="en-US" b="1" dirty="0"/>
              <a:t>lower bound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Big Theta is </a:t>
            </a:r>
            <a:r>
              <a:rPr lang="en-US" b="1" dirty="0"/>
              <a:t>“equal to”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72906" y="2728590"/>
            <a:ext cx="5042393" cy="1843018"/>
            <a:chOff x="677853" y="1580757"/>
            <a:chExt cx="5042393" cy="18430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77853" y="1580757"/>
                  <a:ext cx="5042393" cy="18430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sz="2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𝑐</m:t>
                      </m:r>
                      <m:r>
                        <a:rPr lang="en-US" sz="2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sz="2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such that for all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5042393" cy="1843018"/>
                </a:xfrm>
                <a:prstGeom prst="rect">
                  <a:avLst/>
                </a:prstGeom>
                <a:blipFill>
                  <a:blip r:embed="rId2"/>
                  <a:stretch>
                    <a:fillRect l="-125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677853" y="1580758"/>
              <a:ext cx="5042392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Big-Omega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2906" y="5149727"/>
            <a:ext cx="5042395" cy="1645620"/>
            <a:chOff x="672906" y="5149727"/>
            <a:chExt cx="5042395" cy="1645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672907" y="5149727"/>
                  <a:ext cx="5042394" cy="1645620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if </a:t>
                  </a:r>
                </a:p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.</a:t>
                  </a: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907" y="5149727"/>
                  <a:ext cx="5042394" cy="1645620"/>
                </a:xfrm>
                <a:prstGeom prst="rect">
                  <a:avLst/>
                </a:prstGeom>
                <a:blipFill>
                  <a:blip r:embed="rId3"/>
                  <a:stretch>
                    <a:fillRect l="-100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672906" y="5149728"/>
              <a:ext cx="5042394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Big-Theta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2C0A0318-BA00-4649-9819-556E8997E6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76700" y="1616257"/>
                <a:ext cx="5438197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</a:p>
              <a:p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f(n)</a:t>
                </a: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O(1)</a:t>
                </a: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O(log n)</a:t>
                </a: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O(n)</a:t>
                </a: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O(n</a:t>
                </a:r>
                <a:r>
                  <a:rPr lang="en-US" baseline="30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O(n</a:t>
                </a:r>
                <a:r>
                  <a:rPr lang="en-US" baseline="30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3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</a:p>
              <a:p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2C0A0318-BA00-4649-9819-556E8997E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700" y="1616257"/>
                <a:ext cx="5438197" cy="4845504"/>
              </a:xfrm>
              <a:prstGeom prst="rect">
                <a:avLst/>
              </a:prstGeom>
              <a:blipFill>
                <a:blip r:embed="rId4"/>
                <a:stretch>
                  <a:fillRect l="-2098" t="-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D9AC76C-8CEA-6B43-ABEC-0146273F814B}"/>
              </a:ext>
            </a:extLst>
          </p:cNvPr>
          <p:cNvCxnSpPr>
            <a:cxnSpLocks/>
          </p:cNvCxnSpPr>
          <p:nvPr/>
        </p:nvCxnSpPr>
        <p:spPr>
          <a:xfrm>
            <a:off x="8318505" y="3032002"/>
            <a:ext cx="0" cy="2797298"/>
          </a:xfrm>
          <a:prstGeom prst="straightConnector1">
            <a:avLst/>
          </a:prstGeom>
          <a:ln w="38100"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47736C5-B42A-AD4F-A7C4-95406C286296}"/>
              </a:ext>
            </a:extLst>
          </p:cNvPr>
          <p:cNvSpPr txBox="1"/>
          <p:nvPr/>
        </p:nvSpPr>
        <p:spPr>
          <a:xfrm>
            <a:off x="7467632" y="2334221"/>
            <a:ext cx="17017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Is dominated by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f(n) ∈ O(g(n))</a:t>
            </a:r>
          </a:p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3F00AF-2F93-F046-BA33-831AB866C8D4}"/>
              </a:ext>
            </a:extLst>
          </p:cNvPr>
          <p:cNvSpPr txBox="1"/>
          <p:nvPr/>
        </p:nvSpPr>
        <p:spPr>
          <a:xfrm>
            <a:off x="9803082" y="2334221"/>
            <a:ext cx="1436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</a:rPr>
              <a:t>Dominates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f(n) ∈ Ω(g(n))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33FB3EA-3D5C-1F4D-B0A1-FAE4001480BB}"/>
              </a:ext>
            </a:extLst>
          </p:cNvPr>
          <p:cNvCxnSpPr>
            <a:cxnSpLocks/>
          </p:cNvCxnSpPr>
          <p:nvPr/>
        </p:nvCxnSpPr>
        <p:spPr>
          <a:xfrm flipV="1">
            <a:off x="10521163" y="3032002"/>
            <a:ext cx="0" cy="2797298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67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O as a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958067"/>
          </a:xfrm>
        </p:spPr>
        <p:txBody>
          <a:bodyPr/>
          <a:lstStyle/>
          <a:p>
            <a:r>
              <a:rPr lang="en-US" dirty="0"/>
              <a:t>Sometimes you’ll see big-O defined as a family or set of functions.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332 SU 18 -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72906" y="2081042"/>
            <a:ext cx="6111311" cy="1843018"/>
            <a:chOff x="677853" y="1580757"/>
            <a:chExt cx="6111311" cy="18430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77853" y="1580757"/>
                  <a:ext cx="6111311" cy="18430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is the set of all functions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400" dirty="0"/>
                    <a:t> such that there exist positive constants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/>
                    <a:t> such that for all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/>
                    <a:t>, 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6111311" cy="184301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4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677853" y="1580758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/>
                <a:t>Big-O (alternative definition)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2906" y="4118869"/>
                <a:ext cx="10612932" cy="2012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that reason, some people write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200" dirty="0"/>
                  <a:t>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where we wrote </a:t>
                </a:r>
                <a:r>
                  <a:rPr lang="en-US" sz="2200" dirty="0"/>
                  <a:t>“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200" dirty="0"/>
                  <a:t> 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”.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Other people write </a:t>
                </a:r>
                <a:r>
                  <a:rPr lang="en-US" sz="2200" dirty="0"/>
                  <a:t>“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200" dirty="0"/>
                  <a:t>”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mean the same thing.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set of all functions that run in linear time (i.e.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)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a “complexity class.”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never write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(5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instead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– they’re the same thing! </a:t>
                </a:r>
              </a:p>
              <a:p>
                <a:r>
                  <a:rPr lang="en-US" sz="2200" dirty="0"/>
                  <a:t>	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like writing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instead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200" dirty="0"/>
                  <a:t>.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It just looks weird.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06" y="4118869"/>
                <a:ext cx="10612932" cy="2012539"/>
              </a:xfrm>
              <a:prstGeom prst="rect">
                <a:avLst/>
              </a:prstGeom>
              <a:blipFill>
                <a:blip r:embed="rId3"/>
                <a:stretch>
                  <a:fillRect l="-597" t="-629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56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7CDF9-EDBE-496E-B2CE-88D78CF10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4FC08-38EC-440A-8F1A-AA45CD379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3996760" cy="4845504"/>
          </a:xfrm>
        </p:spPr>
        <p:txBody>
          <a:bodyPr/>
          <a:lstStyle/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(1)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</a:t>
            </a:r>
            <a:r>
              <a:rPr lang="en-US" baseline="30000" dirty="0"/>
              <a:t>3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B6A479"/>
                </a:solidFill>
              </a:rPr>
              <a:t>false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</a:t>
            </a:r>
            <a:r>
              <a:rPr lang="en-US" baseline="30000" dirty="0"/>
              <a:t>4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B6A479"/>
                </a:solidFill>
              </a:rPr>
              <a:t>false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F8B7D-25CA-4053-9483-B25390D86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AB6C3-10A7-4344-BF52-93298620D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F0FF53-AAD3-4BB1-885A-2E8E38E27AC8}"/>
              </a:ext>
            </a:extLst>
          </p:cNvPr>
          <p:cNvSpPr txBox="1">
            <a:spLocks/>
          </p:cNvSpPr>
          <p:nvPr/>
        </p:nvSpPr>
        <p:spPr>
          <a:xfrm>
            <a:off x="4572000" y="1376227"/>
            <a:ext cx="3996760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O(1) </a:t>
            </a:r>
          </a:p>
          <a:p>
            <a:r>
              <a:rPr lang="en-US" b="1" dirty="0">
                <a:solidFill>
                  <a:srgbClr val="B6A479"/>
                </a:solidFill>
              </a:rPr>
              <a:t>false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O(n) </a:t>
            </a:r>
          </a:p>
          <a:p>
            <a:r>
              <a:rPr lang="en-US" b="1" dirty="0">
                <a:solidFill>
                  <a:srgbClr val="B6A479"/>
                </a:solidFill>
              </a:rPr>
              <a:t>false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O(n</a:t>
            </a:r>
            <a:r>
              <a:rPr lang="en-US" baseline="30000" dirty="0"/>
              <a:t>3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O(n</a:t>
            </a:r>
            <a:r>
              <a:rPr lang="en-US" baseline="30000" dirty="0"/>
              <a:t>4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0080" y="3258589"/>
            <a:ext cx="5527964" cy="1014153"/>
          </a:xfrm>
          <a:prstGeom prst="rect">
            <a:avLst/>
          </a:prstGeom>
          <a:noFill/>
          <a:ln w="38100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2B16B9C-CFE9-BF40-BD33-85CDF025D542}"/>
              </a:ext>
            </a:extLst>
          </p:cNvPr>
          <p:cNvGrpSpPr/>
          <p:nvPr/>
        </p:nvGrpSpPr>
        <p:grpSpPr>
          <a:xfrm>
            <a:off x="7778132" y="818778"/>
            <a:ext cx="4114499" cy="1516921"/>
            <a:chOff x="677853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568C0A0-4260-BE49-8FA0-97B9BC1ACD22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568C0A0-4260-BE49-8FA0-97B9BC1ACD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blipFill>
                  <a:blip r:embed="rId3"/>
                  <a:stretch>
                    <a:fillRect l="-1235" r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FA3ABDB-AD4C-2B4E-9DEE-C92462BFE0A5}"/>
                </a:ext>
              </a:extLst>
            </p:cNvPr>
            <p:cNvSpPr/>
            <p:nvPr/>
          </p:nvSpPr>
          <p:spPr>
            <a:xfrm>
              <a:off x="677853" y="1580758"/>
              <a:ext cx="4114499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DF2C373-D836-8F47-95E7-F3A914D06F25}"/>
              </a:ext>
            </a:extLst>
          </p:cNvPr>
          <p:cNvGrpSpPr/>
          <p:nvPr/>
        </p:nvGrpSpPr>
        <p:grpSpPr>
          <a:xfrm>
            <a:off x="7778132" y="2641261"/>
            <a:ext cx="4114499" cy="1516921"/>
            <a:chOff x="1605747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4342AB9-5956-C541-A0C6-622BF98BC9E8}"/>
                    </a:ext>
                  </a:extLst>
                </p:cNvPr>
                <p:cNvSpPr/>
                <p:nvPr/>
              </p:nvSpPr>
              <p:spPr>
                <a:xfrm>
                  <a:off x="1605747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𝑐</m:t>
                      </m:r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such that for all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4342AB9-5956-C541-A0C6-622BF98BC9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5747" y="1580757"/>
                  <a:ext cx="4114499" cy="1516921"/>
                </a:xfrm>
                <a:prstGeom prst="rect">
                  <a:avLst/>
                </a:prstGeom>
                <a:blipFill>
                  <a:blip r:embed="rId4"/>
                  <a:stretch>
                    <a:fillRect l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17401C2-BC74-8D43-9490-DD96908755D4}"/>
                </a:ext>
              </a:extLst>
            </p:cNvPr>
            <p:cNvSpPr/>
            <p:nvPr/>
          </p:nvSpPr>
          <p:spPr>
            <a:xfrm>
              <a:off x="1605747" y="1580758"/>
              <a:ext cx="4114498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Big-Omega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DB8B74-18A7-2449-A76F-57493710B7EA}"/>
              </a:ext>
            </a:extLst>
          </p:cNvPr>
          <p:cNvGrpSpPr/>
          <p:nvPr/>
        </p:nvGrpSpPr>
        <p:grpSpPr>
          <a:xfrm>
            <a:off x="7778131" y="4465267"/>
            <a:ext cx="4114499" cy="1504515"/>
            <a:chOff x="1600801" y="5149727"/>
            <a:chExt cx="4114499" cy="15045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534857A6-0D10-4A49-9C67-46F744B7BC16}"/>
                    </a:ext>
                  </a:extLst>
                </p:cNvPr>
                <p:cNvSpPr/>
                <p:nvPr/>
              </p:nvSpPr>
              <p:spPr>
                <a:xfrm>
                  <a:off x="1600801" y="5149727"/>
                  <a:ext cx="4114499" cy="1504515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if </a:t>
                  </a:r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.</a:t>
                  </a: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534857A6-0D10-4A49-9C67-46F744B7BC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801" y="5149727"/>
                  <a:ext cx="4114499" cy="1504515"/>
                </a:xfrm>
                <a:prstGeom prst="rect">
                  <a:avLst/>
                </a:prstGeom>
                <a:blipFill>
                  <a:blip r:embed="rId5"/>
                  <a:stretch>
                    <a:fillRect l="-30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4CDECBB-3E42-D346-A78D-F665F83641EB}"/>
                </a:ext>
              </a:extLst>
            </p:cNvPr>
            <p:cNvSpPr/>
            <p:nvPr/>
          </p:nvSpPr>
          <p:spPr>
            <a:xfrm>
              <a:off x="1600802" y="5149728"/>
              <a:ext cx="4114497" cy="463844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Big-Theta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320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5n + 3 ∈ </a:t>
            </a:r>
            <a:r>
              <a:rPr lang="en-US" i="1" dirty="0"/>
              <a:t>O</a:t>
            </a:r>
            <a:r>
              <a:rPr lang="en-US" dirty="0"/>
              <a:t>(n)</a:t>
            </a:r>
          </a:p>
          <a:p>
            <a:r>
              <a:rPr lang="en-US" dirty="0"/>
              <a:t>n ∈ </a:t>
            </a:r>
            <a:r>
              <a:rPr lang="en-US" i="1" dirty="0"/>
              <a:t>O</a:t>
            </a:r>
            <a:r>
              <a:rPr lang="en-US" dirty="0"/>
              <a:t>(5n + 3)</a:t>
            </a:r>
          </a:p>
          <a:p>
            <a:r>
              <a:rPr lang="en-US" dirty="0"/>
              <a:t>5n + 3 = </a:t>
            </a:r>
            <a:r>
              <a:rPr lang="en-US" i="1" dirty="0"/>
              <a:t>O</a:t>
            </a:r>
            <a:r>
              <a:rPr lang="en-US" dirty="0"/>
              <a:t>(n)</a:t>
            </a:r>
          </a:p>
          <a:p>
            <a:r>
              <a:rPr lang="en-US" i="1" dirty="0"/>
              <a:t>O</a:t>
            </a:r>
            <a:r>
              <a:rPr lang="en-US" dirty="0"/>
              <a:t>(5n + 3) = </a:t>
            </a:r>
            <a:r>
              <a:rPr lang="en-US" i="1" dirty="0"/>
              <a:t>O</a:t>
            </a:r>
            <a:r>
              <a:rPr lang="en-US" dirty="0"/>
              <a:t>(n)</a:t>
            </a:r>
          </a:p>
          <a:p>
            <a:r>
              <a:rPr lang="en-US" i="1" dirty="0"/>
              <a:t>O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/>
              <a:t>) = </a:t>
            </a:r>
            <a:r>
              <a:rPr lang="en-US" i="1" dirty="0"/>
              <a:t>O</a:t>
            </a:r>
            <a:r>
              <a:rPr lang="en-US" dirty="0"/>
              <a:t>(n)</a:t>
            </a:r>
          </a:p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∈ </a:t>
            </a:r>
            <a:r>
              <a:rPr lang="en-US" i="1" dirty="0"/>
              <a:t>O</a:t>
            </a:r>
            <a:r>
              <a:rPr lang="en-US" dirty="0"/>
              <a:t>(1)</a:t>
            </a:r>
          </a:p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∈ </a:t>
            </a:r>
            <a:r>
              <a:rPr lang="en-US" i="1" dirty="0"/>
              <a:t>O</a:t>
            </a:r>
            <a:r>
              <a:rPr lang="en-US" dirty="0"/>
              <a:t>(n)</a:t>
            </a:r>
          </a:p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∈ </a:t>
            </a:r>
            <a:r>
              <a:rPr lang="en-US" i="1" dirty="0"/>
              <a:t>O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∈ </a:t>
            </a:r>
            <a:r>
              <a:rPr lang="en-US" i="1" dirty="0"/>
              <a:t>O</a:t>
            </a:r>
            <a:r>
              <a:rPr lang="en-US" dirty="0"/>
              <a:t>(n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∈ </a:t>
            </a:r>
            <a:r>
              <a:rPr lang="en-US" i="1" dirty="0"/>
              <a:t>O</a:t>
            </a:r>
            <a:r>
              <a:rPr lang="en-US" dirty="0"/>
              <a:t>(n</a:t>
            </a:r>
            <a:r>
              <a:rPr lang="en-US" baseline="30000" dirty="0"/>
              <a:t>100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WI 18 – Michael Lee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85189" y="1463857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85189" y="1912122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85189" y="2374411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29029" y="2914541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45480" y="3353020"/>
            <a:ext cx="67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False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41376" y="3866044"/>
            <a:ext cx="67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False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18969" y="4313076"/>
            <a:ext cx="67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False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05034" y="4807622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05034" y="5242183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47120" y="5797429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722977-70BD-B84F-B7BC-36C4A36391F3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3 Minutes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AF698A8-88C0-CE43-B374-F9E2191BC5DC}"/>
              </a:ext>
            </a:extLst>
          </p:cNvPr>
          <p:cNvGrpSpPr/>
          <p:nvPr/>
        </p:nvGrpSpPr>
        <p:grpSpPr>
          <a:xfrm>
            <a:off x="7778132" y="818778"/>
            <a:ext cx="4114499" cy="1516921"/>
            <a:chOff x="677853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1ABDBA4-A419-EA44-96D8-AE7B2FBCFBBD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1ABDBA4-A419-EA44-96D8-AE7B2FBCFB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blipFill>
                  <a:blip r:embed="rId3"/>
                  <a:stretch>
                    <a:fillRect l="-1235" r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CD08F7D-B24F-7F45-A95D-04E257C08634}"/>
                </a:ext>
              </a:extLst>
            </p:cNvPr>
            <p:cNvSpPr/>
            <p:nvPr/>
          </p:nvSpPr>
          <p:spPr>
            <a:xfrm>
              <a:off x="677853" y="1580758"/>
              <a:ext cx="4114499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77E9AC-C8E8-6E40-8256-DD6B82A6830F}"/>
              </a:ext>
            </a:extLst>
          </p:cNvPr>
          <p:cNvGrpSpPr/>
          <p:nvPr/>
        </p:nvGrpSpPr>
        <p:grpSpPr>
          <a:xfrm>
            <a:off x="7778132" y="2641261"/>
            <a:ext cx="4114499" cy="1516921"/>
            <a:chOff x="1605747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52FE6C27-E897-4949-B69F-8EB677C05330}"/>
                    </a:ext>
                  </a:extLst>
                </p:cNvPr>
                <p:cNvSpPr/>
                <p:nvPr/>
              </p:nvSpPr>
              <p:spPr>
                <a:xfrm>
                  <a:off x="1605747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𝑐</m:t>
                      </m:r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such that for all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52FE6C27-E897-4949-B69F-8EB677C053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5747" y="1580757"/>
                  <a:ext cx="4114499" cy="1516921"/>
                </a:xfrm>
                <a:prstGeom prst="rect">
                  <a:avLst/>
                </a:prstGeom>
                <a:blipFill>
                  <a:blip r:embed="rId4"/>
                  <a:stretch>
                    <a:fillRect l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285A28B-932D-D049-8817-EFDC9CD91240}"/>
                </a:ext>
              </a:extLst>
            </p:cNvPr>
            <p:cNvSpPr/>
            <p:nvPr/>
          </p:nvSpPr>
          <p:spPr>
            <a:xfrm>
              <a:off x="1605747" y="1580758"/>
              <a:ext cx="4114498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Big-Omega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5627B8D-12C6-F644-8976-EBF5E9D6B941}"/>
              </a:ext>
            </a:extLst>
          </p:cNvPr>
          <p:cNvGrpSpPr/>
          <p:nvPr/>
        </p:nvGrpSpPr>
        <p:grpSpPr>
          <a:xfrm>
            <a:off x="7778131" y="4465267"/>
            <a:ext cx="4114499" cy="1504515"/>
            <a:chOff x="1600801" y="5149727"/>
            <a:chExt cx="4114499" cy="15045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BFF8C48A-F80B-4846-97C8-2B09C8E2EB8B}"/>
                    </a:ext>
                  </a:extLst>
                </p:cNvPr>
                <p:cNvSpPr/>
                <p:nvPr/>
              </p:nvSpPr>
              <p:spPr>
                <a:xfrm>
                  <a:off x="1600801" y="5149727"/>
                  <a:ext cx="4114499" cy="1504515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if </a:t>
                  </a:r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.</a:t>
                  </a: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BFF8C48A-F80B-4846-97C8-2B09C8E2EB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801" y="5149727"/>
                  <a:ext cx="4114499" cy="1504515"/>
                </a:xfrm>
                <a:prstGeom prst="rect">
                  <a:avLst/>
                </a:prstGeom>
                <a:blipFill>
                  <a:blip r:embed="rId5"/>
                  <a:stretch>
                    <a:fillRect l="-30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F5E5442-F718-7649-B08E-56609E6844DA}"/>
                </a:ext>
              </a:extLst>
            </p:cNvPr>
            <p:cNvSpPr/>
            <p:nvPr/>
          </p:nvSpPr>
          <p:spPr>
            <a:xfrm>
              <a:off x="1600802" y="5149728"/>
              <a:ext cx="4114497" cy="463844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Big-Theta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295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1E8F0-CA85-594C-AFF7-03CBA658A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B9E12-9082-DE48-B8B2-6A131B860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590" y="1463857"/>
            <a:ext cx="5901459" cy="5179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Construct a mathematical function modeling the worst case runtime for the following functions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mystery1(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&lt;String&gt; list) {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 3000;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1000;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index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j) %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list.size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list.get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(index));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list.size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(“:)”);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E1C428-67D7-3740-914B-0CCADC97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C95A98-26C4-7242-9000-36C455910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648FDF-2ED9-CA4A-8C22-8AF722681974}"/>
              </a:ext>
            </a:extLst>
          </p:cNvPr>
          <p:cNvSpPr txBox="1"/>
          <p:nvPr/>
        </p:nvSpPr>
        <p:spPr>
          <a:xfrm>
            <a:off x="1451658" y="6050614"/>
            <a:ext cx="2182008" cy="615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Segoe UI Semilight" panose="020B0402040204020203" pitchFamily="34" charset="0"/>
              </a:rPr>
              <a:t>Possible answer</a:t>
            </a:r>
          </a:p>
          <a:p>
            <a:r>
              <a:rPr lang="en-US" sz="1700" dirty="0">
                <a:latin typeface="Segoe UI Semilight" panose="020B0402040204020203" pitchFamily="34" charset="0"/>
              </a:rPr>
              <a:t>T(n) = 3000 (6000 + n)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791AA1-6FB0-F04E-AC32-CEFED9874209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5 Minutes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211BC3-A414-9040-930F-68EA5FC4CE4E}"/>
              </a:ext>
            </a:extLst>
          </p:cNvPr>
          <p:cNvSpPr/>
          <p:nvPr/>
        </p:nvSpPr>
        <p:spPr>
          <a:xfrm>
            <a:off x="4853458" y="5587255"/>
            <a:ext cx="3111993" cy="1169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Socrative:</a:t>
            </a:r>
          </a:p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hlinkClick r:id="rId2"/>
              </a:rPr>
              <a:t>www.socrative.com</a:t>
            </a:r>
            <a:endParaRPr lang="en-US" sz="14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Room Name: CSE373</a:t>
            </a:r>
          </a:p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Please enter your name as: Last, First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CE1B39-1436-7249-8028-3370C944E2F9}"/>
              </a:ext>
            </a:extLst>
          </p:cNvPr>
          <p:cNvSpPr txBox="1"/>
          <p:nvPr/>
        </p:nvSpPr>
        <p:spPr>
          <a:xfrm>
            <a:off x="7366494" y="761838"/>
            <a:ext cx="4737099" cy="101566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Approach</a:t>
            </a:r>
          </a:p>
          <a:p>
            <a:r>
              <a:rPr lang="en-US" sz="1200" i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-&gt; start with basic operations, work inside out for control structures</a:t>
            </a:r>
            <a:endParaRPr lang="en-US" sz="12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r>
              <a:rPr lang="en-US" sz="1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Each basic operation = +1</a:t>
            </a:r>
          </a:p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r>
              <a:rPr lang="en-US" sz="1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Conditionals = worst case test operations + branch</a:t>
            </a:r>
          </a:p>
          <a:p>
            <a:pPr marL="285750" indent="-285750">
              <a:buClr>
                <a:srgbClr val="B6A479"/>
              </a:buClr>
              <a:buFont typeface="System Font Regular"/>
              <a:buChar char="-"/>
            </a:pPr>
            <a:r>
              <a:rPr lang="en-US" sz="1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Loop = iterations (loop body)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5C675F-6E0D-F440-9813-55D923E248D0}"/>
              </a:ext>
            </a:extLst>
          </p:cNvPr>
          <p:cNvSpPr txBox="1"/>
          <p:nvPr/>
        </p:nvSpPr>
        <p:spPr>
          <a:xfrm>
            <a:off x="1242072" y="4815730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+1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52DB4D-7FA9-E948-AB88-0FA06A853562}"/>
              </a:ext>
            </a:extLst>
          </p:cNvPr>
          <p:cNvSpPr txBox="1"/>
          <p:nvPr/>
        </p:nvSpPr>
        <p:spPr>
          <a:xfrm>
            <a:off x="1242233" y="3706457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+2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B7DE50-AA45-0A49-84DF-82C96942FD27}"/>
              </a:ext>
            </a:extLst>
          </p:cNvPr>
          <p:cNvSpPr txBox="1"/>
          <p:nvPr/>
        </p:nvSpPr>
        <p:spPr>
          <a:xfrm>
            <a:off x="1254678" y="3322464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+4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E80AF6F5-5250-CA46-A337-B5560B3179F4}"/>
              </a:ext>
            </a:extLst>
          </p:cNvPr>
          <p:cNvSpPr/>
          <p:nvPr/>
        </p:nvSpPr>
        <p:spPr>
          <a:xfrm>
            <a:off x="1079077" y="4662119"/>
            <a:ext cx="224861" cy="1112325"/>
          </a:xfrm>
          <a:prstGeom prst="lef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03C1AB99-B581-8242-8C98-6CD5D6C07B24}"/>
              </a:ext>
            </a:extLst>
          </p:cNvPr>
          <p:cNvSpPr/>
          <p:nvPr/>
        </p:nvSpPr>
        <p:spPr>
          <a:xfrm>
            <a:off x="1079076" y="3063656"/>
            <a:ext cx="224861" cy="1412549"/>
          </a:xfrm>
          <a:prstGeom prst="lef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42D2B3-7981-6443-AFEA-FE99028B7E38}"/>
              </a:ext>
            </a:extLst>
          </p:cNvPr>
          <p:cNvSpPr txBox="1"/>
          <p:nvPr/>
        </p:nvSpPr>
        <p:spPr>
          <a:xfrm>
            <a:off x="669479" y="5205088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n(1)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16C67A-DD4A-7344-8921-8F43FA7AFE32}"/>
              </a:ext>
            </a:extLst>
          </p:cNvPr>
          <p:cNvSpPr txBox="1"/>
          <p:nvPr/>
        </p:nvSpPr>
        <p:spPr>
          <a:xfrm>
            <a:off x="332796" y="3754451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1000(6)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84CDEC6-4BA9-0448-A3F9-68F3E8A3D78B}"/>
              </a:ext>
            </a:extLst>
          </p:cNvPr>
          <p:cNvSpPr txBox="1">
            <a:spLocks/>
          </p:cNvSpPr>
          <p:nvPr/>
        </p:nvSpPr>
        <p:spPr>
          <a:xfrm>
            <a:off x="7123923" y="2252992"/>
            <a:ext cx="5901459" cy="266454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mystery2(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&lt;String&gt; list) {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list.size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list.size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list.get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(0));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94AEF82-0217-0E4C-93D6-74A40E63EC6D}"/>
              </a:ext>
            </a:extLst>
          </p:cNvPr>
          <p:cNvCxnSpPr>
            <a:cxnSpLocks/>
          </p:cNvCxnSpPr>
          <p:nvPr/>
        </p:nvCxnSpPr>
        <p:spPr>
          <a:xfrm>
            <a:off x="6331072" y="1501957"/>
            <a:ext cx="0" cy="3900990"/>
          </a:xfrm>
          <a:prstGeom prst="line">
            <a:avLst/>
          </a:prstGeom>
          <a:ln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8437C47-3F13-2648-8243-97E6856E2BF5}"/>
              </a:ext>
            </a:extLst>
          </p:cNvPr>
          <p:cNvSpPr txBox="1"/>
          <p:nvPr/>
        </p:nvSpPr>
        <p:spPr>
          <a:xfrm>
            <a:off x="7597186" y="3314967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+1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940DC901-479C-D74E-A6DC-3120C02267E4}"/>
              </a:ext>
            </a:extLst>
          </p:cNvPr>
          <p:cNvSpPr/>
          <p:nvPr/>
        </p:nvSpPr>
        <p:spPr>
          <a:xfrm>
            <a:off x="7484755" y="2974887"/>
            <a:ext cx="224861" cy="1112325"/>
          </a:xfrm>
          <a:prstGeom prst="lef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9423CA-BFB6-F24B-92B1-E05873156164}"/>
              </a:ext>
            </a:extLst>
          </p:cNvPr>
          <p:cNvSpPr txBox="1"/>
          <p:nvPr/>
        </p:nvSpPr>
        <p:spPr>
          <a:xfrm>
            <a:off x="7116919" y="3562986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n(1)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19D0D2-3502-7E4C-9ECE-377B8C969546}"/>
              </a:ext>
            </a:extLst>
          </p:cNvPr>
          <p:cNvSpPr txBox="1"/>
          <p:nvPr/>
        </p:nvSpPr>
        <p:spPr>
          <a:xfrm>
            <a:off x="8940274" y="4213436"/>
            <a:ext cx="1589538" cy="615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Segoe UI Semilight" panose="020B0402040204020203" pitchFamily="34" charset="0"/>
              </a:rPr>
              <a:t>Possible answer</a:t>
            </a:r>
          </a:p>
          <a:p>
            <a:r>
              <a:rPr lang="en-US" sz="1700" dirty="0">
                <a:latin typeface="Segoe UI Semilight" panose="020B0402040204020203" pitchFamily="34" charset="0"/>
              </a:rPr>
              <a:t>T(n) = n</a:t>
            </a:r>
            <a:r>
              <a:rPr lang="en-US" sz="1700" baseline="30000" dirty="0">
                <a:latin typeface="Segoe UI Semilight" panose="020B0402040204020203" pitchFamily="34" charset="0"/>
              </a:rPr>
              <a:t>2</a:t>
            </a:r>
            <a:r>
              <a:rPr lang="en-US" sz="1700" dirty="0">
                <a:latin typeface="Segoe UI Semilight" panose="020B0402040204020203" pitchFamily="34" charset="0"/>
              </a:rPr>
              <a:t> 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B71097AB-44ED-204C-AEBC-AAEE7A3FB4DB}"/>
              </a:ext>
            </a:extLst>
          </p:cNvPr>
          <p:cNvSpPr/>
          <p:nvPr/>
        </p:nvSpPr>
        <p:spPr>
          <a:xfrm>
            <a:off x="7045541" y="2649314"/>
            <a:ext cx="217865" cy="1871899"/>
          </a:xfrm>
          <a:prstGeom prst="lef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02B029-5050-9141-9176-33EE8454A0A1}"/>
              </a:ext>
            </a:extLst>
          </p:cNvPr>
          <p:cNvSpPr txBox="1"/>
          <p:nvPr/>
        </p:nvSpPr>
        <p:spPr>
          <a:xfrm>
            <a:off x="6409455" y="368429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n(n(1))</a:t>
            </a: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5530F21D-05C5-EE42-A8F2-B2545907DA29}"/>
              </a:ext>
            </a:extLst>
          </p:cNvPr>
          <p:cNvSpPr/>
          <p:nvPr/>
        </p:nvSpPr>
        <p:spPr>
          <a:xfrm>
            <a:off x="483893" y="2604306"/>
            <a:ext cx="512615" cy="3170138"/>
          </a:xfrm>
          <a:prstGeom prst="lef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BF1920-15D5-6446-81FC-5B58DABBB9D5}"/>
              </a:ext>
            </a:extLst>
          </p:cNvPr>
          <p:cNvSpPr txBox="1"/>
          <p:nvPr/>
        </p:nvSpPr>
        <p:spPr>
          <a:xfrm>
            <a:off x="0" y="4249094"/>
            <a:ext cx="223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3000(1000(6) + n(1))</a:t>
            </a:r>
          </a:p>
        </p:txBody>
      </p:sp>
    </p:spTree>
    <p:extLst>
      <p:ext uri="{BB962C8B-B14F-4D97-AF65-F5344CB8AC3E}">
        <p14:creationId xmlns:p14="http://schemas.microsoft.com/office/powerpoint/2010/main" val="340181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/>
      <p:bldP spid="13" grpId="0" animBg="1"/>
      <p:bldP spid="14" grpId="0" animBg="1"/>
      <p:bldP spid="15" grpId="0"/>
      <p:bldP spid="16" grpId="0"/>
      <p:bldP spid="20" grpId="0"/>
      <p:bldP spid="21" grpId="0" animBg="1"/>
      <p:bldP spid="22" grpId="0"/>
      <p:bldP spid="23" grpId="0" animBg="1"/>
      <p:bldP spid="25" grpId="0" animBg="1"/>
      <p:bldP spid="26" grpId="0"/>
      <p:bldP spid="27" grpId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C78E8-F67F-9042-BE31-81082659F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Adminstrivia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C0CF8-B870-0048-AF04-360E60999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1 Due Tonight at 11:59pm</a:t>
            </a:r>
          </a:p>
          <a:p>
            <a:endParaRPr lang="en-US" dirty="0"/>
          </a:p>
          <a:p>
            <a:r>
              <a:rPr lang="en-US" dirty="0"/>
              <a:t>HW 2 goes live Today</a:t>
            </a:r>
          </a:p>
          <a:p>
            <a:endParaRPr lang="en-US" dirty="0"/>
          </a:p>
          <a:p>
            <a:r>
              <a:rPr lang="en-US" dirty="0"/>
              <a:t>Please fill out class survey</a:t>
            </a:r>
          </a:p>
          <a:p>
            <a:endParaRPr lang="en-US" dirty="0"/>
          </a:p>
          <a:p>
            <a:r>
              <a:rPr lang="en-US" dirty="0"/>
              <a:t>Read Pair Programming Doc if you haven’t!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DA7395-50E4-5140-865A-C37DCACA7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9F074-3DF1-D04A-B22A-927A98BF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2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8DF33-3C68-0A4C-B793-4AEA64F53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don’t we care about exact constants?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B8E09-B969-4645-87D4-8A12079D8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enough information to compute precise constants</a:t>
            </a:r>
          </a:p>
          <a:p>
            <a:r>
              <a:rPr lang="en-US" dirty="0"/>
              <a:t>Depends on too many factors (underlying hardware, background processes, temperature </a:t>
            </a:r>
            <a:r>
              <a:rPr lang="en-US" dirty="0" err="1"/>
              <a:t>etc</a:t>
            </a:r>
            <a:r>
              <a:rPr lang="en-US" dirty="0"/>
              <a:t>…)</a:t>
            </a:r>
          </a:p>
          <a:p>
            <a:r>
              <a:rPr lang="en-US" dirty="0"/>
              <a:t>We really care about the growth of the function</a:t>
            </a:r>
          </a:p>
          <a:p>
            <a:r>
              <a:rPr lang="en-US" dirty="0"/>
              <a:t>Big O…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D6C22-7E14-A343-B9C2-39AAAC3B2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AC0983-B497-CA4C-9FE8-60DB2CDF8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39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E76A1-6909-4239-B9D3-553E1EB13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Functions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7A3328-F2A0-43DA-8B98-249A9AE60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E87F5-1DEA-462C-B36A-9D31E75F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A75BF3-D9D9-4F16-80A1-9B78DE44AC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1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D0F4F-2D62-3C40-862B-940158CAF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04FC8-7FD3-F946-B849-5F78ECF29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asymptotic analysis </a:t>
            </a:r>
            <a:r>
              <a:rPr lang="en-US" dirty="0"/>
              <a:t>– the process of mathematically representing runtime of a algorithm in relation to the number of inputs and how that relationship changes as the number of inputs grow</a:t>
            </a:r>
          </a:p>
          <a:p>
            <a:endParaRPr lang="en-US" dirty="0"/>
          </a:p>
          <a:p>
            <a:r>
              <a:rPr lang="en-US" b="1" dirty="0">
                <a:solidFill>
                  <a:srgbClr val="B6A479"/>
                </a:solidFill>
              </a:rPr>
              <a:t>Two step process</a:t>
            </a:r>
          </a:p>
          <a:p>
            <a:pPr marL="457200" indent="-457200">
              <a:buClr>
                <a:srgbClr val="4C3282"/>
              </a:buClr>
              <a:buFont typeface="+mj-lt"/>
              <a:buAutoNum type="arabicPeriod"/>
            </a:pPr>
            <a:r>
              <a:rPr lang="en-US" b="1" dirty="0">
                <a:solidFill>
                  <a:srgbClr val="4C3282"/>
                </a:solidFill>
              </a:rPr>
              <a:t>Model</a:t>
            </a:r>
            <a:r>
              <a:rPr lang="en-US" dirty="0"/>
              <a:t> – the process of mathematically representing how many operations a piece of code will run in relation to the number of inputs n</a:t>
            </a:r>
          </a:p>
          <a:p>
            <a:pPr marL="457200" indent="-457200">
              <a:buClr>
                <a:srgbClr val="4C3282"/>
              </a:buClr>
              <a:buFont typeface="+mj-lt"/>
              <a:buAutoNum type="arabicPeriod"/>
            </a:pPr>
            <a:r>
              <a:rPr lang="en-US" b="1" dirty="0">
                <a:solidFill>
                  <a:srgbClr val="4C3282"/>
                </a:solidFill>
              </a:rPr>
              <a:t>Analyze</a:t>
            </a:r>
            <a:r>
              <a:rPr lang="en-US" dirty="0"/>
              <a:t> – compare runtime/input relationship across multiple algorithms </a:t>
            </a:r>
          </a:p>
          <a:p>
            <a:pPr marL="630936" lvl="1" indent="-457200">
              <a:buClr>
                <a:srgbClr val="4C3282"/>
              </a:buClr>
              <a:buFont typeface="+mj-lt"/>
              <a:buAutoNum type="arabicPeriod"/>
            </a:pPr>
            <a:r>
              <a:rPr lang="en-US" dirty="0"/>
              <a:t>Graph the model of your code where x = number of inputs and y = runtime</a:t>
            </a:r>
          </a:p>
          <a:p>
            <a:pPr marL="630936" lvl="1" indent="-457200">
              <a:buClr>
                <a:srgbClr val="4C3282"/>
              </a:buClr>
              <a:buFont typeface="+mj-lt"/>
              <a:buAutoNum type="arabicPeriod"/>
            </a:pPr>
            <a:r>
              <a:rPr lang="en-US" dirty="0"/>
              <a:t>For which inputs will one perform better than the other?</a:t>
            </a:r>
          </a:p>
          <a:p>
            <a:pPr marL="173736" lvl="1" indent="0">
              <a:buClr>
                <a:srgbClr val="4C3282"/>
              </a:buClr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61CAF1-E6CB-704A-B7D1-3C07D65EB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F3E91-BF87-F144-989D-244C7D76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59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1AE38-BC29-40E3-B368-21552E69C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Function growth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F1B4D9-F1F0-4AB4-99C1-DEDA9F09E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FF030-7773-4F0E-86F9-11E453751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3A5F59-FDA0-41BE-817D-C75A00FEB161}"/>
              </a:ext>
            </a:extLst>
          </p:cNvPr>
          <p:cNvSpPr/>
          <p:nvPr/>
        </p:nvSpPr>
        <p:spPr>
          <a:xfrm>
            <a:off x="4381216" y="4992234"/>
            <a:ext cx="32552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…but since both are linear eventually look similar at large input sizes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ADDEFA-2EBA-4DB5-9C89-A05ABCA096F7}"/>
              </a:ext>
            </a:extLst>
          </p:cNvPr>
          <p:cNvSpPr/>
          <p:nvPr/>
        </p:nvSpPr>
        <p:spPr>
          <a:xfrm>
            <a:off x="4376463" y="5947592"/>
            <a:ext cx="3255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whereas h(n) has a distinctly different growth rate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C54A9E-A41B-4A35-AAD6-06B77DB9BBC1}"/>
              </a:ext>
            </a:extLst>
          </p:cNvPr>
          <p:cNvSpPr/>
          <p:nvPr/>
        </p:nvSpPr>
        <p:spPr>
          <a:xfrm>
            <a:off x="840559" y="4992234"/>
            <a:ext cx="30594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The growth rate for f(n) and g(n) looks very different for small numbers of input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95566C-EC38-4A87-8895-7250849DA9F7}"/>
              </a:ext>
            </a:extLst>
          </p:cNvPr>
          <p:cNvSpPr/>
          <p:nvPr/>
        </p:nvSpPr>
        <p:spPr>
          <a:xfrm>
            <a:off x="8040410" y="4992234"/>
            <a:ext cx="3550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But for very small input values h(n) actually has a slower growth rate than either f(n) or g(n)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58AAD6-30EC-B747-8A4E-D660A338AEC1}"/>
              </a:ext>
            </a:extLst>
          </p:cNvPr>
          <p:cNvSpPr txBox="1"/>
          <p:nvPr/>
        </p:nvSpPr>
        <p:spPr>
          <a:xfrm>
            <a:off x="530400" y="1480981"/>
            <a:ext cx="9591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Imagine you have three possible algorithms to choose between. </a:t>
            </a:r>
          </a:p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Each has already been reduced to its mathematical model</a:t>
            </a:r>
          </a:p>
          <a:p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E9FE99-5238-3645-BB21-B371832DB4FA}"/>
                  </a:ext>
                </a:extLst>
              </p:cNvPr>
              <p:cNvSpPr txBox="1"/>
              <p:nvPr/>
            </p:nvSpPr>
            <p:spPr>
              <a:xfrm>
                <a:off x="7363379" y="1650617"/>
                <a:ext cx="11491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E9FE99-5238-3645-BB21-B371832DB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379" y="1650617"/>
                <a:ext cx="1149161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8ED0F1-808A-7246-A0CF-42EC6FA29CA5}"/>
                  </a:ext>
                </a:extLst>
              </p:cNvPr>
              <p:cNvSpPr txBox="1"/>
              <p:nvPr/>
            </p:nvSpPr>
            <p:spPr>
              <a:xfrm>
                <a:off x="8672294" y="1647386"/>
                <a:ext cx="1289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8ED0F1-808A-7246-A0CF-42EC6FA29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294" y="1647386"/>
                <a:ext cx="1289071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92A87AE-3D00-5940-B358-3BDC0822FEE6}"/>
                  </a:ext>
                </a:extLst>
              </p:cNvPr>
              <p:cNvSpPr txBox="1"/>
              <p:nvPr/>
            </p:nvSpPr>
            <p:spPr>
              <a:xfrm>
                <a:off x="10121119" y="1648344"/>
                <a:ext cx="12553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92A87AE-3D00-5940-B358-3BDC0822F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1119" y="1648344"/>
                <a:ext cx="125534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9B0B585-E260-3D4A-A796-F4BC3F6E5EF1}"/>
              </a:ext>
            </a:extLst>
          </p:cNvPr>
          <p:cNvCxnSpPr/>
          <p:nvPr/>
        </p:nvCxnSpPr>
        <p:spPr>
          <a:xfrm>
            <a:off x="7445567" y="2016718"/>
            <a:ext cx="962212" cy="0"/>
          </a:xfrm>
          <a:prstGeom prst="line">
            <a:avLst/>
          </a:prstGeom>
          <a:ln w="19050">
            <a:solidFill>
              <a:srgbClr val="301D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FD7289-185F-FC44-A3BA-F0826CD7FD29}"/>
              </a:ext>
            </a:extLst>
          </p:cNvPr>
          <p:cNvCxnSpPr/>
          <p:nvPr/>
        </p:nvCxnSpPr>
        <p:spPr>
          <a:xfrm>
            <a:off x="8835723" y="2027062"/>
            <a:ext cx="962212" cy="0"/>
          </a:xfrm>
          <a:prstGeom prst="line">
            <a:avLst/>
          </a:prstGeom>
          <a:ln w="19050">
            <a:solidFill>
              <a:srgbClr val="FB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37454E-527F-1344-9D35-4B9D9C267257}"/>
              </a:ext>
            </a:extLst>
          </p:cNvPr>
          <p:cNvCxnSpPr/>
          <p:nvPr/>
        </p:nvCxnSpPr>
        <p:spPr>
          <a:xfrm>
            <a:off x="10251984" y="2027062"/>
            <a:ext cx="962212" cy="0"/>
          </a:xfrm>
          <a:prstGeom prst="line">
            <a:avLst/>
          </a:prstGeom>
          <a:ln w="19050">
            <a:solidFill>
              <a:srgbClr val="3CB5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59B099C-17E6-FF4C-93E3-5FBD2F86C432}"/>
              </a:ext>
            </a:extLst>
          </p:cNvPr>
          <p:cNvGrpSpPr/>
          <p:nvPr/>
        </p:nvGrpSpPr>
        <p:grpSpPr>
          <a:xfrm>
            <a:off x="530400" y="2576954"/>
            <a:ext cx="3510731" cy="2245295"/>
            <a:chOff x="523768" y="2943940"/>
            <a:chExt cx="3510731" cy="2245295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AB39364-9777-054E-A98E-B296473F41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5409" y="3162301"/>
              <a:ext cx="2843909" cy="1828799"/>
            </a:xfrm>
            <a:prstGeom prst="straightConnector1">
              <a:avLst/>
            </a:prstGeom>
            <a:ln>
              <a:solidFill>
                <a:srgbClr val="FB57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01DE804-AE59-024B-AE3E-0E59A57829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3927" y="4587716"/>
              <a:ext cx="2789290" cy="403384"/>
            </a:xfrm>
            <a:prstGeom prst="straightConnector1">
              <a:avLst/>
            </a:prstGeom>
            <a:ln>
              <a:solidFill>
                <a:srgbClr val="301DF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12FC7E9-B56E-AA43-BE47-8B8054C1D6F4}"/>
                </a:ext>
              </a:extLst>
            </p:cNvPr>
            <p:cNvGrpSpPr/>
            <p:nvPr/>
          </p:nvGrpSpPr>
          <p:grpSpPr>
            <a:xfrm>
              <a:off x="523768" y="2943940"/>
              <a:ext cx="3510731" cy="2245295"/>
              <a:chOff x="523768" y="2943940"/>
              <a:chExt cx="3510731" cy="2245295"/>
            </a:xfrm>
          </p:grpSpPr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8DBFC57E-D1D4-B644-8B2F-61DB66D3D9A3}"/>
                  </a:ext>
                </a:extLst>
              </p:cNvPr>
              <p:cNvCxnSpPr/>
              <p:nvPr/>
            </p:nvCxnSpPr>
            <p:spPr>
              <a:xfrm>
                <a:off x="850900" y="4991100"/>
                <a:ext cx="282111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6423A0EB-9070-F943-81A5-27806DA7C2E0}"/>
                      </a:ext>
                    </a:extLst>
                  </p:cNvPr>
                  <p:cNvSpPr txBox="1"/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6423A0EB-9070-F943-81A5-27806DA7C2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2D59C24-1076-9A49-949C-A2260089F6BB}"/>
                      </a:ext>
                    </a:extLst>
                  </p:cNvPr>
                  <p:cNvSpPr txBox="1"/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2D59C24-1076-9A49-949C-A2260089F6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8D003E0B-EA8A-804C-824C-F69FDE268D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927" y="3313272"/>
                <a:ext cx="1" cy="16778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7DB3BEE-8EF2-5E48-8611-4DA6283568E0}"/>
              </a:ext>
            </a:extLst>
          </p:cNvPr>
          <p:cNvGrpSpPr/>
          <p:nvPr/>
        </p:nvGrpSpPr>
        <p:grpSpPr>
          <a:xfrm>
            <a:off x="4150444" y="2552945"/>
            <a:ext cx="3510731" cy="2245295"/>
            <a:chOff x="4131097" y="3067100"/>
            <a:chExt cx="3510731" cy="224529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17C2675-64D1-BF4D-A086-6C0967851634}"/>
                </a:ext>
              </a:extLst>
            </p:cNvPr>
            <p:cNvGrpSpPr/>
            <p:nvPr/>
          </p:nvGrpSpPr>
          <p:grpSpPr>
            <a:xfrm>
              <a:off x="4131097" y="3067100"/>
              <a:ext cx="3510731" cy="2245295"/>
              <a:chOff x="523768" y="2943940"/>
              <a:chExt cx="3510731" cy="2245295"/>
            </a:xfrm>
          </p:grpSpPr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5E866B16-F36F-9845-9387-19BADBD241AA}"/>
                  </a:ext>
                </a:extLst>
              </p:cNvPr>
              <p:cNvCxnSpPr/>
              <p:nvPr/>
            </p:nvCxnSpPr>
            <p:spPr>
              <a:xfrm>
                <a:off x="850900" y="4991100"/>
                <a:ext cx="282111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A8207758-31F9-F649-86F9-AC04FD035320}"/>
                      </a:ext>
                    </a:extLst>
                  </p:cNvPr>
                  <p:cNvSpPr txBox="1"/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A8207758-31F9-F649-86F9-AC04FD0353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8A9F4252-2EFE-E444-AD89-8E949353E4C7}"/>
                      </a:ext>
                    </a:extLst>
                  </p:cNvPr>
                  <p:cNvSpPr txBox="1"/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8A9F4252-2EFE-E444-AD89-8E949353E4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8E03C864-A22D-9C4A-B1FC-C462663204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927" y="3313272"/>
                <a:ext cx="1" cy="16778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02A2846-45CC-5D47-83F0-8A14D09237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3015" y="4968057"/>
              <a:ext cx="2882806" cy="147103"/>
            </a:xfrm>
            <a:prstGeom prst="straightConnector1">
              <a:avLst/>
            </a:prstGeom>
            <a:ln>
              <a:solidFill>
                <a:srgbClr val="301DF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5AD3D80-36CA-684F-A769-2ACDF08284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3015" y="4910650"/>
              <a:ext cx="2883374" cy="204510"/>
            </a:xfrm>
            <a:prstGeom prst="straightConnector1">
              <a:avLst/>
            </a:prstGeom>
            <a:ln>
              <a:solidFill>
                <a:srgbClr val="FB57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67A4061E-F4B0-B64B-9AAF-54F8B3B016D1}"/>
                </a:ext>
              </a:extLst>
            </p:cNvPr>
            <p:cNvSpPr/>
            <p:nvPr/>
          </p:nvSpPr>
          <p:spPr>
            <a:xfrm>
              <a:off x="4483100" y="3708400"/>
              <a:ext cx="2832100" cy="1409700"/>
            </a:xfrm>
            <a:custGeom>
              <a:avLst/>
              <a:gdLst>
                <a:gd name="connsiteX0" fmla="*/ 0 w 2832100"/>
                <a:gd name="connsiteY0" fmla="*/ 1409700 h 1409700"/>
                <a:gd name="connsiteX1" fmla="*/ 1638300 w 2832100"/>
                <a:gd name="connsiteY1" fmla="*/ 939800 h 1409700"/>
                <a:gd name="connsiteX2" fmla="*/ 2832100 w 2832100"/>
                <a:gd name="connsiteY2" fmla="*/ 0 h 1409700"/>
                <a:gd name="connsiteX3" fmla="*/ 2832100 w 2832100"/>
                <a:gd name="connsiteY3" fmla="*/ 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2100" h="1409700">
                  <a:moveTo>
                    <a:pt x="0" y="1409700"/>
                  </a:moveTo>
                  <a:cubicBezTo>
                    <a:pt x="583141" y="1292225"/>
                    <a:pt x="1166283" y="1174750"/>
                    <a:pt x="1638300" y="939800"/>
                  </a:cubicBezTo>
                  <a:cubicBezTo>
                    <a:pt x="2110317" y="704850"/>
                    <a:pt x="2832100" y="0"/>
                    <a:pt x="2832100" y="0"/>
                  </a:cubicBezTo>
                  <a:lnTo>
                    <a:pt x="2832100" y="0"/>
                  </a:lnTo>
                </a:path>
              </a:pathLst>
            </a:custGeom>
            <a:noFill/>
            <a:ln>
              <a:solidFill>
                <a:srgbClr val="3CB5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C4584C2-D7B8-5049-B43C-CBF97555B915}"/>
              </a:ext>
            </a:extLst>
          </p:cNvPr>
          <p:cNvGrpSpPr/>
          <p:nvPr/>
        </p:nvGrpSpPr>
        <p:grpSpPr>
          <a:xfrm>
            <a:off x="7872364" y="2546910"/>
            <a:ext cx="3510731" cy="2245295"/>
            <a:chOff x="7824722" y="3253441"/>
            <a:chExt cx="3510731" cy="2245295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81408294-3B50-7145-898A-0E3FAD7DC1B9}"/>
                </a:ext>
              </a:extLst>
            </p:cNvPr>
            <p:cNvGrpSpPr/>
            <p:nvPr/>
          </p:nvGrpSpPr>
          <p:grpSpPr>
            <a:xfrm>
              <a:off x="7824722" y="3253441"/>
              <a:ext cx="3510731" cy="2245295"/>
              <a:chOff x="523768" y="2943940"/>
              <a:chExt cx="3510731" cy="2245295"/>
            </a:xfrm>
          </p:grpSpPr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FD4A64A7-E178-2840-9E74-02721C6B11DA}"/>
                  </a:ext>
                </a:extLst>
              </p:cNvPr>
              <p:cNvCxnSpPr/>
              <p:nvPr/>
            </p:nvCxnSpPr>
            <p:spPr>
              <a:xfrm>
                <a:off x="850900" y="4991100"/>
                <a:ext cx="282111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DF37E334-B4C3-7D4A-8F55-F9EF62A316AD}"/>
                      </a:ext>
                    </a:extLst>
                  </p:cNvPr>
                  <p:cNvSpPr txBox="1"/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DF37E334-B4C3-7D4A-8F55-F9EF62A316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3768" y="2943940"/>
                    <a:ext cx="720325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805A20A8-2A5A-7A45-A782-7345251323E0}"/>
                      </a:ext>
                    </a:extLst>
                  </p:cNvPr>
                  <p:cNvSpPr txBox="1"/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805A20A8-2A5A-7A45-A782-7345251323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48689" y="4819903"/>
                    <a:ext cx="385810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B88BB91E-D7C3-E14D-9025-7B6D450D05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927" y="3313272"/>
                <a:ext cx="1" cy="16778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ED58A358-5119-9D48-983E-03CA84B245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6363" y="3707261"/>
              <a:ext cx="2855422" cy="1606811"/>
            </a:xfrm>
            <a:prstGeom prst="straightConnector1">
              <a:avLst/>
            </a:prstGeom>
            <a:ln>
              <a:solidFill>
                <a:srgbClr val="FB57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F4C7A338-21EA-9A4D-AEF2-4E6AB79B6B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4881" y="4528860"/>
              <a:ext cx="2838090" cy="785212"/>
            </a:xfrm>
            <a:prstGeom prst="straightConnector1">
              <a:avLst/>
            </a:prstGeom>
            <a:ln>
              <a:solidFill>
                <a:srgbClr val="301DF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ADBA042E-6BDE-3C43-8AAC-E7B4D0B8C969}"/>
                </a:ext>
              </a:extLst>
            </p:cNvPr>
            <p:cNvSpPr/>
            <p:nvPr/>
          </p:nvSpPr>
          <p:spPr>
            <a:xfrm>
              <a:off x="8153400" y="4135532"/>
              <a:ext cx="2855423" cy="1187408"/>
            </a:xfrm>
            <a:custGeom>
              <a:avLst/>
              <a:gdLst>
                <a:gd name="connsiteX0" fmla="*/ 0 w 3251200"/>
                <a:gd name="connsiteY0" fmla="*/ 1282700 h 1284339"/>
                <a:gd name="connsiteX1" fmla="*/ 584200 w 3251200"/>
                <a:gd name="connsiteY1" fmla="*/ 1244600 h 1284339"/>
                <a:gd name="connsiteX2" fmla="*/ 1524000 w 3251200"/>
                <a:gd name="connsiteY2" fmla="*/ 1016000 h 1284339"/>
                <a:gd name="connsiteX3" fmla="*/ 2628900 w 3251200"/>
                <a:gd name="connsiteY3" fmla="*/ 431800 h 1284339"/>
                <a:gd name="connsiteX4" fmla="*/ 3251200 w 3251200"/>
                <a:gd name="connsiteY4" fmla="*/ 0 h 128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1200" h="1284339">
                  <a:moveTo>
                    <a:pt x="0" y="1282700"/>
                  </a:moveTo>
                  <a:cubicBezTo>
                    <a:pt x="165100" y="1285875"/>
                    <a:pt x="330200" y="1289050"/>
                    <a:pt x="584200" y="1244600"/>
                  </a:cubicBezTo>
                  <a:cubicBezTo>
                    <a:pt x="838200" y="1200150"/>
                    <a:pt x="1183217" y="1151467"/>
                    <a:pt x="1524000" y="1016000"/>
                  </a:cubicBezTo>
                  <a:cubicBezTo>
                    <a:pt x="1864783" y="880533"/>
                    <a:pt x="2341033" y="601133"/>
                    <a:pt x="2628900" y="431800"/>
                  </a:cubicBezTo>
                  <a:cubicBezTo>
                    <a:pt x="2916767" y="262467"/>
                    <a:pt x="3083983" y="131233"/>
                    <a:pt x="3251200" y="0"/>
                  </a:cubicBezTo>
                </a:path>
              </a:pathLst>
            </a:custGeom>
            <a:noFill/>
            <a:ln>
              <a:solidFill>
                <a:srgbClr val="3CB5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246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8A0D0-3C56-2044-B98C-AB5F43F6C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/>
              <a:t>Complexity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75751-EAED-DA4E-9D43-01292421C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462325"/>
            <a:ext cx="9660835" cy="4845504"/>
          </a:xfrm>
        </p:spPr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complexity class </a:t>
            </a:r>
            <a:r>
              <a:rPr lang="en-US" dirty="0"/>
              <a:t>– a category of algorithm efficiency based on the algorithm’s relationship to the input size 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ED7A22-0B39-CC44-BD8B-BD0D534A4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143 Au 18 – Hunter Schafer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4329FC-6B7D-2042-A570-BD79BF6C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CFC6E27-BAC4-7D4E-A140-50D22E8E0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731741"/>
              </p:ext>
            </p:extLst>
          </p:nvPr>
        </p:nvGraphicFramePr>
        <p:xfrm>
          <a:off x="575239" y="2319195"/>
          <a:ext cx="5525810" cy="3728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544">
                  <a:extLst>
                    <a:ext uri="{9D8B030D-6E8A-4147-A177-3AD203B41FA5}">
                      <a16:colId xmlns:a16="http://schemas.microsoft.com/office/drawing/2014/main" val="2161967945"/>
                    </a:ext>
                  </a:extLst>
                </a:gridCol>
                <a:gridCol w="993913">
                  <a:extLst>
                    <a:ext uri="{9D8B030D-6E8A-4147-A177-3AD203B41FA5}">
                      <a16:colId xmlns:a16="http://schemas.microsoft.com/office/drawing/2014/main" val="2105475432"/>
                    </a:ext>
                  </a:extLst>
                </a:gridCol>
                <a:gridCol w="1563756">
                  <a:extLst>
                    <a:ext uri="{9D8B030D-6E8A-4147-A177-3AD203B41FA5}">
                      <a16:colId xmlns:a16="http://schemas.microsoft.com/office/drawing/2014/main" val="4137220164"/>
                    </a:ext>
                  </a:extLst>
                </a:gridCol>
                <a:gridCol w="1820597">
                  <a:extLst>
                    <a:ext uri="{9D8B030D-6E8A-4147-A177-3AD203B41FA5}">
                      <a16:colId xmlns:a16="http://schemas.microsoft.com/office/drawing/2014/main" val="3359711468"/>
                    </a:ext>
                  </a:extLst>
                </a:gridCol>
              </a:tblGrid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Class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Big 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If you double 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Example algorithm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961553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constant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unchanged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Add to front of linked list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0643563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logarithmic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O(log</a:t>
                      </a:r>
                      <a:r>
                        <a:rPr lang="en-US" sz="1400" baseline="-25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2</a:t>
                      </a:r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Increases slightly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Binary search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916905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linear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doubles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Sequential search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460521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log-linear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O(nlog</a:t>
                      </a:r>
                      <a:r>
                        <a:rPr lang="en-US" sz="1400" baseline="-25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2</a:t>
                      </a:r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Slightly more than doubles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Merge sort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935419"/>
                  </a:ext>
                </a:extLst>
              </a:tr>
              <a:tr h="46271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quadratic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O(n</a:t>
                      </a:r>
                      <a:r>
                        <a:rPr lang="en-US" sz="1400" baseline="30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2</a:t>
                      </a:r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quadruples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Nested loops traversing a 2D array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508639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cubic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O(n</a:t>
                      </a:r>
                      <a:r>
                        <a:rPr lang="en-US" sz="1400" baseline="300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3</a:t>
                      </a:r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Multiplies by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Triple nested loop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220396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polynomial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</a:t>
                      </a:r>
                      <a:r>
                        <a:rPr lang="en-US" sz="1400" dirty="0" err="1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</a:t>
                      </a:r>
                      <a:r>
                        <a:rPr lang="en-US" sz="1400" baseline="30000" dirty="0" err="1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</a:t>
                      </a:r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623907"/>
                  </a:ext>
                </a:extLst>
              </a:tr>
              <a:tr h="3311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exponential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O(</a:t>
                      </a:r>
                      <a:r>
                        <a:rPr lang="en-US" sz="1400" dirty="0" err="1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c</a:t>
                      </a:r>
                      <a:r>
                        <a:rPr lang="en-US" sz="1400" baseline="30000" dirty="0" err="1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n</a:t>
                      </a:r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Multiplies drastically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Segoe UI Historic" panose="020B0502040204020203" pitchFamily="34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534139"/>
                  </a:ext>
                </a:extLst>
              </a:tr>
            </a:tbl>
          </a:graphicData>
        </a:graphic>
      </p:graphicFrame>
      <p:pic>
        <p:nvPicPr>
          <p:cNvPr id="8" name="Picture 7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50C919F2-CFFE-524A-A994-E8D124D33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71" y="2435105"/>
            <a:ext cx="5493735" cy="348981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DB021CF-4770-4D44-822F-1FC2864E552C}"/>
              </a:ext>
            </a:extLst>
          </p:cNvPr>
          <p:cNvSpPr/>
          <p:nvPr/>
        </p:nvSpPr>
        <p:spPr>
          <a:xfrm>
            <a:off x="575239" y="6521027"/>
            <a:ext cx="36464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  <a:hlinkClick r:id="rId3"/>
              </a:rPr>
              <a:t>http://bigocheatsheet.com/</a:t>
            </a:r>
            <a:r>
              <a:rPr lang="en-US" sz="1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8096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2A29-4D63-1643-ACB4-CEC23BECE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from Model to Complexity Class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F7B58B-41BB-EC42-B30D-078A8D7E53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1" y="1463857"/>
                <a:ext cx="4879477" cy="4845504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  <a:defRPr/>
                </a:pPr>
                <a:r>
                  <a:rPr lang="en-US" dirty="0"/>
                  <a:t>Say an algorithm runs </a:t>
                </a:r>
                <a:r>
                  <a:rPr lang="en-US" b="1" dirty="0"/>
                  <a:t>0.4N</a:t>
                </a:r>
                <a:r>
                  <a:rPr lang="en-US" b="1" baseline="30000" dirty="0"/>
                  <a:t>3</a:t>
                </a:r>
                <a:r>
                  <a:rPr lang="en-US" b="1" dirty="0"/>
                  <a:t> + 25N</a:t>
                </a:r>
                <a:r>
                  <a:rPr lang="en-US" b="1" baseline="30000" dirty="0"/>
                  <a:t>2</a:t>
                </a:r>
                <a:r>
                  <a:rPr lang="en-US" b="1" dirty="0"/>
                  <a:t> + 8N + 17</a:t>
                </a:r>
                <a:r>
                  <a:rPr lang="en-US" dirty="0"/>
                  <a:t> statements</a:t>
                </a:r>
              </a:p>
              <a:p>
                <a:pPr marL="0" indent="0">
                  <a:buNone/>
                  <a:defRPr/>
                </a:pPr>
                <a:r>
                  <a:rPr lang="en-US" dirty="0"/>
                  <a:t>17 is quickly dwarfed in the context of thousands of inputs</a:t>
                </a:r>
              </a:p>
              <a:p>
                <a:pPr marL="0" indent="0">
                  <a:buNone/>
                  <a:defRPr/>
                </a:pPr>
                <a:r>
                  <a:rPr lang="en-US" dirty="0"/>
                  <a:t>We ignore constants like 25 because they are tiny next to N</a:t>
                </a:r>
              </a:p>
              <a:p>
                <a:pPr marL="0" indent="0">
                  <a:buNone/>
                  <a:defRPr/>
                </a:pPr>
                <a:r>
                  <a:rPr lang="en-US" dirty="0"/>
                  <a:t>N</a:t>
                </a:r>
                <a:r>
                  <a:rPr lang="en-US" baseline="30000" dirty="0"/>
                  <a:t>3 </a:t>
                </a:r>
                <a:r>
                  <a:rPr lang="en-US" dirty="0"/>
                  <a:t>is so powerful it dominates the overall runtime</a:t>
                </a:r>
              </a:p>
              <a:p>
                <a:pPr marL="0" indent="0">
                  <a:buNone/>
                </a:pPr>
                <a:r>
                  <a:rPr lang="en-US" dirty="0"/>
                  <a:t>O(N</a:t>
                </a:r>
                <a:r>
                  <a:rPr lang="en-US" baseline="30000" dirty="0"/>
                  <a:t>3</a:t>
                </a:r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+13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func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F7B58B-41BB-EC42-B30D-078A8D7E53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1" y="1463857"/>
                <a:ext cx="4879477" cy="4845504"/>
              </a:xfrm>
              <a:blipFill>
                <a:blip r:embed="rId2"/>
                <a:stretch>
                  <a:fillRect l="-2332" t="-2089" r="-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E861E-174C-D240-A1A3-848C4A5B6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34ADA7-3820-4D44-8177-B86A2E274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11C21D-1E4F-144E-82EA-994431DC2595}"/>
                  </a:ext>
                </a:extLst>
              </p:cNvPr>
              <p:cNvSpPr txBox="1"/>
              <p:nvPr/>
            </p:nvSpPr>
            <p:spPr>
              <a:xfrm>
                <a:off x="5603471" y="4265660"/>
                <a:ext cx="1333835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11C21D-1E4F-144E-82EA-994431DC2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471" y="4265660"/>
                <a:ext cx="1333835" cy="477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8E8DB17D-F784-BD4B-839C-A08029047A8C}"/>
              </a:ext>
            </a:extLst>
          </p:cNvPr>
          <p:cNvSpPr/>
          <p:nvPr/>
        </p:nvSpPr>
        <p:spPr>
          <a:xfrm>
            <a:off x="5604333" y="1383095"/>
            <a:ext cx="5074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Consider the runtime when N is </a:t>
            </a:r>
            <a:r>
              <a:rPr lang="en-US" i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extremely large</a:t>
            </a: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DBA81D-3C51-8F46-8BB3-04A8E3B1BDCA}"/>
              </a:ext>
            </a:extLst>
          </p:cNvPr>
          <p:cNvSpPr/>
          <p:nvPr/>
        </p:nvSpPr>
        <p:spPr>
          <a:xfrm>
            <a:off x="5604333" y="2537880"/>
            <a:ext cx="5074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Multiplying by constant factors has little effect on growth rate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E172E4-0D1B-E548-8383-D94E70A4FBDB}"/>
              </a:ext>
            </a:extLst>
          </p:cNvPr>
          <p:cNvSpPr/>
          <p:nvPr/>
        </p:nvSpPr>
        <p:spPr>
          <a:xfrm>
            <a:off x="5604333" y="1988086"/>
            <a:ext cx="4879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Lower order terms don’t matter – delete them.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48C8A3-AAA2-5E42-B40A-243AC5E07056}"/>
              </a:ext>
            </a:extLst>
          </p:cNvPr>
          <p:cNvSpPr/>
          <p:nvPr/>
        </p:nvSpPr>
        <p:spPr>
          <a:xfrm>
            <a:off x="5604333" y="3159894"/>
            <a:ext cx="5074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Highest order term dominates the overall rate of change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CDA9D6-3752-2B41-A1CD-F8A532E3E4E9}"/>
              </a:ext>
            </a:extLst>
          </p:cNvPr>
          <p:cNvSpPr/>
          <p:nvPr/>
        </p:nvSpPr>
        <p:spPr>
          <a:xfrm>
            <a:off x="5604333" y="3806225"/>
            <a:ext cx="3067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Gives us a “simplified big-O”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17F3BB4-011F-F04C-939A-EE292B1470BB}"/>
                  </a:ext>
                </a:extLst>
              </p:cNvPr>
              <p:cNvSpPr/>
              <p:nvPr/>
            </p:nvSpPr>
            <p:spPr>
              <a:xfrm>
                <a:off x="5610425" y="4738973"/>
                <a:ext cx="845873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17F3BB4-011F-F04C-939A-EE292B1470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425" y="4738973"/>
                <a:ext cx="845873" cy="4462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98525F3-59F5-2841-A4B7-E3CFE5268324}"/>
                  </a:ext>
                </a:extLst>
              </p:cNvPr>
              <p:cNvSpPr/>
              <p:nvPr/>
            </p:nvSpPr>
            <p:spPr>
              <a:xfrm>
                <a:off x="5628937" y="5216027"/>
                <a:ext cx="1251432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98525F3-59F5-2841-A4B7-E3CFE5268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937" y="5216027"/>
                <a:ext cx="1251432" cy="4462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F7D2C91-9590-8242-8963-C2193253504F}"/>
                  </a:ext>
                </a:extLst>
              </p:cNvPr>
              <p:cNvSpPr/>
              <p:nvPr/>
            </p:nvSpPr>
            <p:spPr>
              <a:xfrm>
                <a:off x="5604333" y="5662303"/>
                <a:ext cx="851965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F7D2C91-9590-8242-8963-C219325350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333" y="5662303"/>
                <a:ext cx="851965" cy="4462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703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5614</TotalTime>
  <Words>2438</Words>
  <Application>Microsoft Macintosh PowerPoint</Application>
  <PresentationFormat>Widescreen</PresentationFormat>
  <Paragraphs>372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Calibri</vt:lpstr>
      <vt:lpstr>Cambria Math</vt:lpstr>
      <vt:lpstr>Courier New</vt:lpstr>
      <vt:lpstr>Segoe UI</vt:lpstr>
      <vt:lpstr>Segoe UI Historic</vt:lpstr>
      <vt:lpstr>Segoe UI Light</vt:lpstr>
      <vt:lpstr>Segoe UI Semibold</vt:lpstr>
      <vt:lpstr>Segoe UI Semilight</vt:lpstr>
      <vt:lpstr>System Font Regular</vt:lpstr>
      <vt:lpstr>Tw Cen MT</vt:lpstr>
      <vt:lpstr>Wingdings 3</vt:lpstr>
      <vt:lpstr>Integral</vt:lpstr>
      <vt:lpstr>Lecture 5: Algorithm Analysis and Modeling</vt:lpstr>
      <vt:lpstr>Warm Up</vt:lpstr>
      <vt:lpstr>Adminstrivia</vt:lpstr>
      <vt:lpstr>Why don’t we care about exact constants?</vt:lpstr>
      <vt:lpstr>Comparing Functions</vt:lpstr>
      <vt:lpstr>Asymptotic Analysis</vt:lpstr>
      <vt:lpstr>Function growth</vt:lpstr>
      <vt:lpstr>Review: Complexity Classes</vt:lpstr>
      <vt:lpstr>Moving from Model to Complexity Class</vt:lpstr>
      <vt:lpstr>Definition: Big-O</vt:lpstr>
      <vt:lpstr>Applying Big O Definition</vt:lpstr>
      <vt:lpstr>Exercise: Proving Big O</vt:lpstr>
      <vt:lpstr>Edge Cases</vt:lpstr>
      <vt:lpstr>Why Are We Doing This?</vt:lpstr>
      <vt:lpstr>Function comparison: exercise</vt:lpstr>
      <vt:lpstr>O, Omega, Theta [oh my?]</vt:lpstr>
      <vt:lpstr>Viewing O as a class</vt:lpstr>
      <vt:lpstr>Examples</vt:lpstr>
      <vt:lpstr>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Zachary Chun</cp:lastModifiedBy>
  <cp:revision>30</cp:revision>
  <cp:lastPrinted>2019-04-08T18:39:23Z</cp:lastPrinted>
  <dcterms:created xsi:type="dcterms:W3CDTF">2018-03-22T00:41:11Z</dcterms:created>
  <dcterms:modified xsi:type="dcterms:W3CDTF">2019-04-08T18:39:45Z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