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8" r:id="rId3"/>
    <p:sldId id="279" r:id="rId4"/>
    <p:sldId id="290" r:id="rId5"/>
    <p:sldId id="280" r:id="rId6"/>
    <p:sldId id="288" r:id="rId7"/>
    <p:sldId id="283" r:id="rId8"/>
    <p:sldId id="270" r:id="rId9"/>
    <p:sldId id="271" r:id="rId10"/>
    <p:sldId id="272" r:id="rId11"/>
    <p:sldId id="286" r:id="rId12"/>
    <p:sldId id="289" r:id="rId13"/>
    <p:sldId id="287" r:id="rId14"/>
    <p:sldId id="275" r:id="rId15"/>
    <p:sldId id="276" r:id="rId16"/>
    <p:sldId id="277" r:id="rId17"/>
    <p:sldId id="29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 thanks" initials="nt" lastIdx="1" clrIdx="0">
    <p:extLst>
      <p:ext uri="{19B8F6BF-5375-455C-9EA6-DF929625EA0E}">
        <p15:presenceInfo xmlns:p15="http://schemas.microsoft.com/office/powerpoint/2012/main" userId="c1130ab030728f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4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4/22/19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4/22/19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4/22/19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4: Introduction to Code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Analyzing Binary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4365060" cy="2612843"/>
          </a:xfrm>
        </p:spPr>
        <p:txBody>
          <a:bodyPr/>
          <a:lstStyle/>
          <a:p>
            <a:r>
              <a:rPr lang="en-US" dirty="0"/>
              <a:t>What is the pattern?</a:t>
            </a:r>
          </a:p>
          <a:p>
            <a:pPr lvl="1"/>
            <a:r>
              <a:rPr lang="en-US" dirty="0"/>
              <a:t>At each iteration, we eliminate half of the remaining elements</a:t>
            </a:r>
          </a:p>
          <a:p>
            <a:r>
              <a:rPr lang="en-US" dirty="0"/>
              <a:t>How long does it take to finish?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iteration – N/2 elements remain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iteration – N/4 elements remain</a:t>
            </a:r>
          </a:p>
          <a:p>
            <a:pPr lvl="1"/>
            <a:r>
              <a:rPr lang="en-US" dirty="0"/>
              <a:t>Kth iteration - N/2</a:t>
            </a:r>
            <a:r>
              <a:rPr lang="en-US" baseline="30000" dirty="0"/>
              <a:t>k</a:t>
            </a:r>
            <a:r>
              <a:rPr lang="en-US" dirty="0"/>
              <a:t> elements remain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898869"/>
              </p:ext>
            </p:extLst>
          </p:nvPr>
        </p:nvGraphicFramePr>
        <p:xfrm>
          <a:off x="1311544" y="4641509"/>
          <a:ext cx="8701088" cy="792164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984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index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9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value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-4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42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68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85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92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075808" y="4527546"/>
            <a:ext cx="3639493" cy="1258432"/>
          </a:xfrm>
          <a:prstGeom prst="rect">
            <a:avLst/>
          </a:prstGeom>
          <a:solidFill>
            <a:srgbClr val="D8D8D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17681" y="4527546"/>
            <a:ext cx="1994951" cy="1258432"/>
          </a:xfrm>
          <a:prstGeom prst="rect">
            <a:avLst/>
          </a:prstGeom>
          <a:solidFill>
            <a:srgbClr val="D8D8D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AAE105-B456-1C42-816D-E16AEE5FF45D}"/>
              </a:ext>
            </a:extLst>
          </p:cNvPr>
          <p:cNvSpPr txBox="1">
            <a:spLocks/>
          </p:cNvSpPr>
          <p:nvPr/>
        </p:nvSpPr>
        <p:spPr>
          <a:xfrm>
            <a:off x="5704564" y="1468801"/>
            <a:ext cx="4923860" cy="2820403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Finishes when  </a:t>
            </a:r>
          </a:p>
          <a:p>
            <a:endParaRPr lang="en-US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-&gt; multiply right side by 2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/>
              <a:t>N = 2</a:t>
            </a:r>
            <a:r>
              <a:rPr lang="en-US" baseline="30000" dirty="0"/>
              <a:t>K</a:t>
            </a:r>
          </a:p>
          <a:p>
            <a:pPr marL="0" indent="0">
              <a:lnSpc>
                <a:spcPct val="100000"/>
              </a:lnSpc>
              <a:buFont typeface="Tw Cen MT" panose="020B0602020104020603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-&gt; isolate K exponent with logarithm</a:t>
            </a:r>
          </a:p>
          <a:p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N = k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6F3952-EC9D-6843-B246-172F31B3F89F}"/>
                  </a:ext>
                </a:extLst>
              </p:cNvPr>
              <p:cNvSpPr txBox="1"/>
              <p:nvPr/>
            </p:nvSpPr>
            <p:spPr>
              <a:xfrm>
                <a:off x="7510951" y="1363018"/>
                <a:ext cx="1013460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6F3952-EC9D-6843-B246-172F31B3F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951" y="1363018"/>
                <a:ext cx="1013460" cy="564898"/>
              </a:xfrm>
              <a:prstGeom prst="rect">
                <a:avLst/>
              </a:prstGeom>
              <a:blipFill>
                <a:blip r:embed="rId2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41C8E6-7025-D845-A9CB-466807FEC5E8}"/>
                  </a:ext>
                </a:extLst>
              </p:cNvPr>
              <p:cNvSpPr txBox="1"/>
              <p:nvPr/>
            </p:nvSpPr>
            <p:spPr>
              <a:xfrm>
                <a:off x="5558871" y="1891068"/>
                <a:ext cx="1229360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41C8E6-7025-D845-A9CB-466807FEC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871" y="1891068"/>
                <a:ext cx="1229360" cy="564898"/>
              </a:xfrm>
              <a:prstGeom prst="rect">
                <a:avLst/>
              </a:prstGeom>
              <a:blipFill>
                <a:blip r:embed="rId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08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0F4F-2D62-3C40-862B-940158CA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4FC8-7FD3-F946-B849-5F78ECF29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asymptotic analysis </a:t>
            </a:r>
            <a:r>
              <a:rPr lang="en-US" dirty="0"/>
              <a:t>– the process of mathematically representing runtime of a algorithm in relation to the number of inputs and how that relationship changes as the number of inputs grow</a:t>
            </a:r>
          </a:p>
          <a:p>
            <a:endParaRPr lang="en-US" dirty="0"/>
          </a:p>
          <a:p>
            <a:r>
              <a:rPr lang="en-US" dirty="0"/>
              <a:t>Two step process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dirty="0"/>
              <a:t>Model – reduce code run time to a mathematical relationship with number of inputs 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dirty="0"/>
              <a:t>Analyze – compare runtime/input relationship across multiple algorithms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1CAF1-E6CB-704A-B7D1-3C07D65E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F3E91-BF87-F144-989D-244C7D76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3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B5F9-EF7A-2740-A2AE-9BBAD0FF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Modeling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95B38-1C06-B141-B121-EF48C33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CF021-89EC-E649-88B7-621EC0A1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2C4C7-FE53-D547-8C66-D69C0B96C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687A-00F2-6E4A-8BA6-C1754693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9CE89-7C7A-A44D-B38A-187A63D6E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0562660" cy="28160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code modeling</a:t>
            </a:r>
            <a:r>
              <a:rPr lang="en-US" dirty="0"/>
              <a:t> – the process of mathematically representing how many operations a piece of code will run in relation to the number of inputs n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Sequential search</a:t>
            </a:r>
          </a:p>
          <a:p>
            <a:pPr lvl="1"/>
            <a:r>
              <a:rPr lang="en-US" dirty="0"/>
              <a:t>Binary search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20FEE-29A3-8B44-8184-16D93CDB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6B2B6-A5B1-304A-AC48-7976921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E5C079-33DE-4E45-8030-A306097D892C}"/>
              </a:ext>
            </a:extLst>
          </p:cNvPr>
          <p:cNvSpPr txBox="1">
            <a:spLocks/>
          </p:cNvSpPr>
          <p:nvPr/>
        </p:nvSpPr>
        <p:spPr>
          <a:xfrm>
            <a:off x="575240" y="3577012"/>
            <a:ext cx="4682560" cy="3218335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counts as an “operation”?</a:t>
            </a:r>
          </a:p>
          <a:p>
            <a:r>
              <a:rPr lang="en-US" dirty="0">
                <a:solidFill>
                  <a:srgbClr val="B6A479"/>
                </a:solidFill>
              </a:rPr>
              <a:t>Basic operations</a:t>
            </a:r>
          </a:p>
          <a:p>
            <a:pPr lvl="1"/>
            <a:r>
              <a:rPr lang="en-US" dirty="0"/>
              <a:t>Adding </a:t>
            </a:r>
            <a:r>
              <a:rPr lang="en-US" dirty="0" err="1"/>
              <a:t>ints</a:t>
            </a:r>
            <a:r>
              <a:rPr lang="en-US" dirty="0"/>
              <a:t> or doubles</a:t>
            </a:r>
          </a:p>
          <a:p>
            <a:pPr lvl="1"/>
            <a:r>
              <a:rPr lang="en-US" dirty="0"/>
              <a:t>Variable assignment</a:t>
            </a:r>
          </a:p>
          <a:p>
            <a:pPr lvl="1"/>
            <a:r>
              <a:rPr lang="en-US" dirty="0"/>
              <a:t>Variable update</a:t>
            </a:r>
          </a:p>
          <a:p>
            <a:pPr lvl="1"/>
            <a:r>
              <a:rPr lang="en-US" dirty="0"/>
              <a:t>Return statement</a:t>
            </a:r>
          </a:p>
          <a:p>
            <a:pPr lvl="1"/>
            <a:r>
              <a:rPr lang="en-US" dirty="0"/>
              <a:t>Accessing array index or object field</a:t>
            </a:r>
          </a:p>
          <a:p>
            <a:r>
              <a:rPr lang="en-US" dirty="0">
                <a:solidFill>
                  <a:srgbClr val="B6A479"/>
                </a:solidFill>
              </a:rPr>
              <a:t>Consecutive statements</a:t>
            </a:r>
          </a:p>
          <a:p>
            <a:pPr lvl="1"/>
            <a:r>
              <a:rPr lang="en-US" dirty="0"/>
              <a:t>Sum time of each statement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EA021D-DF22-2449-BC50-49A12B08140B}"/>
                  </a:ext>
                </a:extLst>
              </p:cNvPr>
              <p:cNvSpPr txBox="1"/>
              <p:nvPr/>
            </p:nvSpPr>
            <p:spPr>
              <a:xfrm>
                <a:off x="2313698" y="2566046"/>
                <a:ext cx="165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EA021D-DF22-2449-BC50-49A12B081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698" y="2566046"/>
                <a:ext cx="1651000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F68D4C-C1B9-324D-A935-374671D47C0F}"/>
                  </a:ext>
                </a:extLst>
              </p:cNvPr>
              <p:cNvSpPr txBox="1"/>
              <p:nvPr/>
            </p:nvSpPr>
            <p:spPr>
              <a:xfrm>
                <a:off x="2163705" y="2883362"/>
                <a:ext cx="165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F68D4C-C1B9-324D-A935-374671D47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705" y="2883362"/>
                <a:ext cx="165100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2BEF27-0A87-D144-9771-227C93AF57C6}"/>
              </a:ext>
            </a:extLst>
          </p:cNvPr>
          <p:cNvSpPr txBox="1">
            <a:spLocks/>
          </p:cNvSpPr>
          <p:nvPr/>
        </p:nvSpPr>
        <p:spPr>
          <a:xfrm>
            <a:off x="4813300" y="4072674"/>
            <a:ext cx="5372100" cy="257327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B6A479"/>
                </a:solidFill>
              </a:rPr>
              <a:t>Function calls</a:t>
            </a:r>
          </a:p>
          <a:p>
            <a:pPr lvl="1"/>
            <a:r>
              <a:rPr lang="en-US" dirty="0"/>
              <a:t>Count runtime of function body</a:t>
            </a:r>
          </a:p>
          <a:p>
            <a:r>
              <a:rPr lang="en-US" dirty="0">
                <a:solidFill>
                  <a:srgbClr val="B6A479"/>
                </a:solidFill>
              </a:rPr>
              <a:t>Conditionals</a:t>
            </a:r>
          </a:p>
          <a:p>
            <a:pPr lvl="1"/>
            <a:r>
              <a:rPr lang="en-US" dirty="0"/>
              <a:t>Time of test + worst case scenario branch</a:t>
            </a:r>
          </a:p>
          <a:p>
            <a:r>
              <a:rPr lang="en-US" dirty="0">
                <a:solidFill>
                  <a:srgbClr val="B6A479"/>
                </a:solidFill>
              </a:rPr>
              <a:t>Loops </a:t>
            </a:r>
          </a:p>
          <a:p>
            <a:pPr lvl="1"/>
            <a:r>
              <a:rPr lang="en-US" dirty="0"/>
              <a:t>Number of iterations of loop body x runtime of loop body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C1147-7844-8D45-BD32-A1F7D4459D21}"/>
              </a:ext>
            </a:extLst>
          </p:cNvPr>
          <p:cNvSpPr txBox="1"/>
          <p:nvPr/>
        </p:nvSpPr>
        <p:spPr>
          <a:xfrm>
            <a:off x="4686300" y="3567191"/>
            <a:ext cx="4697761" cy="369332"/>
          </a:xfrm>
          <a:prstGeom prst="rect">
            <a:avLst/>
          </a:prstGeom>
          <a:solidFill>
            <a:srgbClr val="B6A479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Assume all operations run in equivalent time</a:t>
            </a:r>
          </a:p>
        </p:txBody>
      </p:sp>
    </p:spTree>
    <p:extLst>
      <p:ext uri="{BB962C8B-B14F-4D97-AF65-F5344CB8AC3E}">
        <p14:creationId xmlns:p14="http://schemas.microsoft.com/office/powerpoint/2010/main" val="311584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Goal: </a:t>
            </a:r>
            <a:r>
              <a:rPr lang="en-US" dirty="0"/>
              <a:t>return ‘true’ if a sorted array of </a:t>
            </a:r>
            <a:r>
              <a:rPr lang="en-US" dirty="0" err="1"/>
              <a:t>ints</a:t>
            </a:r>
            <a:r>
              <a:rPr lang="en-US" dirty="0"/>
              <a:t> contains duplicates</a:t>
            </a:r>
          </a:p>
          <a:p>
            <a:endParaRPr lang="en-US" sz="900" dirty="0"/>
          </a:p>
          <a:p>
            <a:r>
              <a:rPr lang="en-US" dirty="0">
                <a:solidFill>
                  <a:srgbClr val="B6A479"/>
                </a:solidFill>
              </a:rPr>
              <a:t>Solution 1: </a:t>
            </a:r>
            <a:r>
              <a:rPr lang="en-US" dirty="0"/>
              <a:t>compare each pair of elements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hasDuplicate1(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!= j &amp;&amp; array[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== array[j])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true;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false;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solidFill>
                  <a:srgbClr val="4C3282"/>
                </a:solidFill>
              </a:rPr>
              <a:t>Solution 2</a:t>
            </a:r>
            <a:r>
              <a:rPr lang="en-US" dirty="0"/>
              <a:t>: compare each consecutive pair of elements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hasDuplicate2(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- 1;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(array[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== array[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+ 1])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true;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false;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wi</a:t>
            </a:r>
            <a:r>
              <a:rPr lang="en-US" dirty="0"/>
              <a:t>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Case Study: Solution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produce mathematical function representing runtime            where n = </a:t>
            </a:r>
            <a:r>
              <a:rPr lang="en-US" dirty="0" err="1"/>
              <a:t>array.length</a:t>
            </a:r>
            <a:endParaRPr lang="en-US" dirty="0"/>
          </a:p>
          <a:p>
            <a:r>
              <a:rPr lang="en-US" dirty="0">
                <a:solidFill>
                  <a:srgbClr val="4C3282"/>
                </a:solidFill>
              </a:rPr>
              <a:t>Solution 2</a:t>
            </a:r>
            <a:r>
              <a:rPr lang="en-US" dirty="0"/>
              <a:t>: compare each consecutive pair of elements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hasDuplicate2(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- 1;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(array[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== array[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+ 1])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true;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false;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400" dirty="0">
              <a:solidFill>
                <a:srgbClr val="4C3282"/>
              </a:solidFill>
            </a:endParaRPr>
          </a:p>
          <a:p>
            <a:r>
              <a:rPr lang="en-US" sz="2000" dirty="0">
                <a:solidFill>
                  <a:srgbClr val="4C3282"/>
                </a:solidFill>
              </a:rPr>
              <a:t>linear -&gt; O(n)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wi</a:t>
            </a:r>
            <a:r>
              <a:rPr lang="en-US" dirty="0"/>
              <a:t>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1255" y="3250607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6171" y="4691149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8340" y="2901452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4320" y="2664728"/>
            <a:ext cx="1683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loop =  (n – 1)(body)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8066714" y="2965549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506865" y="3248080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If statement =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8B35EB-83E6-6A42-801A-DC3C58F6A7B4}"/>
                  </a:ext>
                </a:extLst>
              </p:cNvPr>
              <p:cNvSpPr txBox="1"/>
              <p:nvPr/>
            </p:nvSpPr>
            <p:spPr>
              <a:xfrm>
                <a:off x="561029" y="5152814"/>
                <a:ext cx="26266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8B35EB-83E6-6A42-801A-DC3C58F6A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9" y="5152814"/>
                <a:ext cx="2626671" cy="400110"/>
              </a:xfrm>
              <a:prstGeom prst="rect">
                <a:avLst/>
              </a:prstGeom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D5D954-3F82-884F-A526-14162427767D}"/>
                  </a:ext>
                </a:extLst>
              </p:cNvPr>
              <p:cNvSpPr txBox="1"/>
              <p:nvPr/>
            </p:nvSpPr>
            <p:spPr>
              <a:xfrm>
                <a:off x="6967114" y="1438207"/>
                <a:ext cx="165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D5D954-3F82-884F-A526-141624277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114" y="1438207"/>
                <a:ext cx="165100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9B9AA09-9D46-8C48-91FB-A6B2A461F63B}"/>
              </a:ext>
            </a:extLst>
          </p:cNvPr>
          <p:cNvSpPr txBox="1"/>
          <p:nvPr/>
        </p:nvSpPr>
        <p:spPr>
          <a:xfrm>
            <a:off x="4914900" y="4921981"/>
            <a:ext cx="7188693" cy="147732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Approach</a:t>
            </a:r>
          </a:p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-&gt; start with basic operations, work inside out for control structures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Each basic operation = +1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Conditionals = worst case test operations + branch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Loop = iterations (loop body)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4E5263-C89F-D141-B5D4-44E978040E1B}"/>
              </a:ext>
            </a:extLst>
          </p:cNvPr>
          <p:cNvSpPr/>
          <p:nvPr/>
        </p:nvSpPr>
        <p:spPr>
          <a:xfrm>
            <a:off x="575239" y="5152814"/>
            <a:ext cx="2612461" cy="765386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Case Study: </a:t>
            </a:r>
            <a:r>
              <a:rPr lang="en-US" dirty="0">
                <a:solidFill>
                  <a:srgbClr val="B6A479"/>
                </a:solidFill>
              </a:rPr>
              <a:t>Solution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Solution 1: </a:t>
            </a:r>
            <a:r>
              <a:rPr lang="en-US" dirty="0"/>
              <a:t>compare each consecutive pair of elements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hasDuplicate1(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!= j &amp;&amp; array[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== array[j])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true;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false;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000" dirty="0">
              <a:solidFill>
                <a:srgbClr val="4C3282"/>
              </a:solidFill>
            </a:endParaRPr>
          </a:p>
          <a:p>
            <a:r>
              <a:rPr lang="en-US" sz="2000" dirty="0">
                <a:solidFill>
                  <a:srgbClr val="4C3282"/>
                </a:solidFill>
              </a:rPr>
              <a:t>quadratic -&gt; O(n</a:t>
            </a:r>
            <a:r>
              <a:rPr lang="en-US" sz="2000" baseline="30000" dirty="0">
                <a:solidFill>
                  <a:srgbClr val="4C3282"/>
                </a:solidFill>
              </a:rPr>
              <a:t>2</a:t>
            </a:r>
            <a:r>
              <a:rPr lang="en-US" sz="2000" dirty="0">
                <a:solidFill>
                  <a:srgbClr val="4C3282"/>
                </a:solidFill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wi</a:t>
            </a:r>
            <a:r>
              <a:rPr lang="en-US" dirty="0"/>
              <a:t>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96156" y="309122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6171" y="4411749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30232" y="2737244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94512" y="2388647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 n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9678780" y="2873762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20892" y="3168166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8067" y="2051982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 n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10265242" y="2599267"/>
            <a:ext cx="442112" cy="113645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707354" y="3014277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6n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10960091" y="2218267"/>
            <a:ext cx="442112" cy="151745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18367" y="2823105"/>
            <a:ext cx="50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6n</a:t>
            </a:r>
            <a:r>
              <a:rPr lang="en-US" sz="1400" b="1" baseline="30000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58AC73-5C9D-3B4E-B61E-8B642835EB4E}"/>
              </a:ext>
            </a:extLst>
          </p:cNvPr>
          <p:cNvSpPr txBox="1"/>
          <p:nvPr/>
        </p:nvSpPr>
        <p:spPr>
          <a:xfrm>
            <a:off x="4914900" y="4921981"/>
            <a:ext cx="7188693" cy="147732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Approach</a:t>
            </a:r>
          </a:p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-&gt; start with basic operations, work inside out for control structures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Each basic operation = +1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Conditionals = worst case test operations + branch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Loop = iterations (loop body)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5B79A2-08DD-1B49-BB5C-2DEC057CC897}"/>
                  </a:ext>
                </a:extLst>
              </p:cNvPr>
              <p:cNvSpPr txBox="1"/>
              <p:nvPr/>
            </p:nvSpPr>
            <p:spPr>
              <a:xfrm>
                <a:off x="561029" y="5300838"/>
                <a:ext cx="26266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5B79A2-08DD-1B49-BB5C-2DEC057C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9" y="5300838"/>
                <a:ext cx="2626671" cy="400110"/>
              </a:xfrm>
              <a:prstGeom prst="rect">
                <a:avLst/>
              </a:prstGeom>
              <a:blipFill>
                <a:blip r:embed="rId2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C9A2DF05-5AD0-7E43-9F55-0A03C14D7271}"/>
              </a:ext>
            </a:extLst>
          </p:cNvPr>
          <p:cNvSpPr/>
          <p:nvPr/>
        </p:nvSpPr>
        <p:spPr>
          <a:xfrm>
            <a:off x="655496" y="5300838"/>
            <a:ext cx="2612461" cy="765386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52AE-E99B-0449-882E-F5151384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8EE7A-06A9-DE47-B90A-0152F7AFA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739901"/>
            <a:ext cx="8238562" cy="4038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Write the specific mathematical code model for the following code and indicate the big o runtime.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foobar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k)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(j &lt; k)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k;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 world”);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j = j + 5;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E0465-3E4E-664E-B098-DCC89FBB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58BE5-AE76-F141-9FD6-9B5942E08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DAC4B-AB17-2A49-BBCE-EC4C24D2B1F8}"/>
              </a:ext>
            </a:extLst>
          </p:cNvPr>
          <p:cNvSpPr txBox="1"/>
          <p:nvPr/>
        </p:nvSpPr>
        <p:spPr>
          <a:xfrm>
            <a:off x="7366494" y="5270669"/>
            <a:ext cx="4737099" cy="101566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Approach</a:t>
            </a:r>
          </a:p>
          <a:p>
            <a:r>
              <a:rPr lang="en-US" sz="1200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-&gt; start with basic operations, work inside out for control structures</a:t>
            </a:r>
            <a:endParaRPr lang="en-US" sz="12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Each basic operation = +1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Conditionals = worst case test operations + branch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Loop = iterations (loop body)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4AA61-1760-3F4F-8B81-411792506645}"/>
              </a:ext>
            </a:extLst>
          </p:cNvPr>
          <p:cNvSpPr txBox="1"/>
          <p:nvPr/>
        </p:nvSpPr>
        <p:spPr>
          <a:xfrm>
            <a:off x="6901302" y="3784601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D8EF2-2EA5-9841-8C83-BEB3EE059678}"/>
              </a:ext>
            </a:extLst>
          </p:cNvPr>
          <p:cNvSpPr txBox="1"/>
          <p:nvPr/>
        </p:nvSpPr>
        <p:spPr>
          <a:xfrm>
            <a:off x="3027802" y="4533901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EA51E-B4ED-6043-9A5C-51030D754921}"/>
              </a:ext>
            </a:extLst>
          </p:cNvPr>
          <p:cNvSpPr txBox="1"/>
          <p:nvPr/>
        </p:nvSpPr>
        <p:spPr>
          <a:xfrm>
            <a:off x="2562610" y="265327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D09E7-0460-B44C-87E3-B976C91EB992}"/>
              </a:ext>
            </a:extLst>
          </p:cNvPr>
          <p:cNvSpPr txBox="1"/>
          <p:nvPr/>
        </p:nvSpPr>
        <p:spPr>
          <a:xfrm>
            <a:off x="5863404" y="3389869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+k(body)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36BECA-137E-1041-8330-81842B89BEBE}"/>
              </a:ext>
            </a:extLst>
          </p:cNvPr>
          <p:cNvSpPr txBox="1"/>
          <p:nvPr/>
        </p:nvSpPr>
        <p:spPr>
          <a:xfrm>
            <a:off x="3362710" y="2985577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+k/5 (body)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607A35-40D7-104B-9805-457101288982}"/>
                  </a:ext>
                </a:extLst>
              </p:cNvPr>
              <p:cNvSpPr txBox="1"/>
              <p:nvPr/>
            </p:nvSpPr>
            <p:spPr>
              <a:xfrm>
                <a:off x="8485829" y="2998446"/>
                <a:ext cx="2626671" cy="68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607A35-40D7-104B-9805-457101288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829" y="2998446"/>
                <a:ext cx="2626671" cy="687624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5138F25-023A-2340-9966-B81467C633A1}"/>
              </a:ext>
            </a:extLst>
          </p:cNvPr>
          <p:cNvSpPr/>
          <p:nvPr/>
        </p:nvSpPr>
        <p:spPr>
          <a:xfrm>
            <a:off x="8781888" y="2904048"/>
            <a:ext cx="2330612" cy="1499516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F6E7EA-0521-FA4D-BD82-6F231FC9F97C}"/>
              </a:ext>
            </a:extLst>
          </p:cNvPr>
          <p:cNvSpPr txBox="1"/>
          <p:nvPr/>
        </p:nvSpPr>
        <p:spPr>
          <a:xfrm>
            <a:off x="8848228" y="3839398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quadratic -&gt; O(k^2)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18D813-E078-5C40-B617-1E7A387BB7F8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380556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through the code on the worksheet given</a:t>
            </a:r>
          </a:p>
          <a:p>
            <a:r>
              <a:rPr lang="en-US" dirty="0"/>
              <a:t>Come up with a test case for each of the described test categories </a:t>
            </a:r>
          </a:p>
          <a:p>
            <a:endParaRPr lang="en-US" dirty="0"/>
          </a:p>
          <a:p>
            <a:r>
              <a:rPr lang="en-US" dirty="0"/>
              <a:t>Expected Behavior</a:t>
            </a:r>
          </a:p>
          <a:p>
            <a:r>
              <a:rPr lang="en-US" dirty="0"/>
              <a:t>Forbidden Input</a:t>
            </a:r>
          </a:p>
          <a:p>
            <a:r>
              <a:rPr lang="en-US" dirty="0"/>
              <a:t>Empty/Null</a:t>
            </a:r>
          </a:p>
          <a:p>
            <a:r>
              <a:rPr lang="en-US" dirty="0"/>
              <a:t>Boundary/Edge</a:t>
            </a:r>
          </a:p>
          <a:p>
            <a:r>
              <a:rPr lang="en-US" dirty="0"/>
              <a:t>Scale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A3802F-739B-124C-8342-32563DC2F2D2}"/>
              </a:ext>
            </a:extLst>
          </p:cNvPr>
          <p:cNvSpPr/>
          <p:nvPr/>
        </p:nvSpPr>
        <p:spPr>
          <a:xfrm>
            <a:off x="235891" y="5488636"/>
            <a:ext cx="3111993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Socrative: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2"/>
              </a:rPr>
              <a:t>www.socrative.com</a:t>
            </a:r>
            <a:endParaRPr lang="en-US" sz="1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Room Name: CSE373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Please enter your name as: Last, First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A6536C-A934-AC4B-ABD0-7DCAC5D4CCA2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4C8E3-1BBC-B04F-B13D-86005BA0B999}"/>
              </a:ext>
            </a:extLst>
          </p:cNvPr>
          <p:cNvSpPr txBox="1"/>
          <p:nvPr/>
        </p:nvSpPr>
        <p:spPr>
          <a:xfrm>
            <a:off x="2929339" y="292224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add(1)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6EF6C-5F08-C94B-9E49-EF9014AF900C}"/>
              </a:ext>
            </a:extLst>
          </p:cNvPr>
          <p:cNvSpPr txBox="1"/>
          <p:nvPr/>
        </p:nvSpPr>
        <p:spPr>
          <a:xfrm>
            <a:off x="2726139" y="333779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add(null)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BF77C3-27B0-EA48-9147-88A94061A079}"/>
              </a:ext>
            </a:extLst>
          </p:cNvPr>
          <p:cNvSpPr txBox="1"/>
          <p:nvPr/>
        </p:nvSpPr>
        <p:spPr>
          <a:xfrm>
            <a:off x="2184163" y="3813003"/>
            <a:ext cx="212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Add into empty 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037D4-5A2A-9F49-9E16-567FFBAC6019}"/>
              </a:ext>
            </a:extLst>
          </p:cNvPr>
          <p:cNvSpPr txBox="1"/>
          <p:nvPr/>
        </p:nvSpPr>
        <p:spPr>
          <a:xfrm>
            <a:off x="2552463" y="4336991"/>
            <a:ext cx="633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Add enough values to trigger internal array double and copy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475CAD-EA89-0B4D-993F-00B322DE8D80}"/>
              </a:ext>
            </a:extLst>
          </p:cNvPr>
          <p:cNvSpPr txBox="1"/>
          <p:nvPr/>
        </p:nvSpPr>
        <p:spPr>
          <a:xfrm>
            <a:off x="1447563" y="4828805"/>
            <a:ext cx="265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Add 1000 times in a row</a:t>
            </a:r>
          </a:p>
        </p:txBody>
      </p:sp>
    </p:spTree>
    <p:extLst>
      <p:ext uri="{BB962C8B-B14F-4D97-AF65-F5344CB8AC3E}">
        <p14:creationId xmlns:p14="http://schemas.microsoft.com/office/powerpoint/2010/main" val="391691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Fill out HW 2 Partner form</a:t>
            </a:r>
          </a:p>
          <a:p>
            <a:r>
              <a:rPr lang="en-US" dirty="0"/>
              <a:t>     Posted on class webpage at top</a:t>
            </a:r>
          </a:p>
          <a:p>
            <a:r>
              <a:rPr lang="en-US" dirty="0"/>
              <a:t>     Due TONIGHT Monday 4/8 by 11:59pm</a:t>
            </a:r>
          </a:p>
          <a:p>
            <a:endParaRPr lang="en-US" dirty="0"/>
          </a:p>
          <a:p>
            <a:r>
              <a:rPr lang="en-US" dirty="0"/>
              <a:t>- Fill out Student Background Survey, on </a:t>
            </a:r>
            <a:r>
              <a:rPr lang="en-US"/>
              <a:t>website announcements</a:t>
            </a:r>
          </a:p>
          <a:p>
            <a:endParaRPr lang="en-US" dirty="0"/>
          </a:p>
          <a:p>
            <a:r>
              <a:rPr lang="en-US" dirty="0"/>
              <a:t>- Read Pair Programming Doc (on readings for Wednesday on calendar)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4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15B47-476D-1E45-9FBB-BB8C95076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Analysis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F65AA4-F673-FA4F-B330-D05626DC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EEACB-DB9D-A744-962C-7AE7ED7A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8082C-B636-4343-BC85-DD5FE9455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F1717-AB7E-A843-B57B-A42A966C2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A9B1B-ABB3-B24A-9419-7F1069114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do we compare two pieces of code?</a:t>
            </a:r>
          </a:p>
          <a:p>
            <a:pPr lvl="1"/>
            <a:r>
              <a:rPr lang="en-US" sz="2800" dirty="0"/>
              <a:t>Time needed to run</a:t>
            </a:r>
          </a:p>
          <a:p>
            <a:pPr lvl="1"/>
            <a:r>
              <a:rPr lang="en-US" sz="2800" dirty="0"/>
              <a:t>Memory used</a:t>
            </a:r>
          </a:p>
          <a:p>
            <a:pPr lvl="1"/>
            <a:r>
              <a:rPr lang="en-US" sz="2800" dirty="0"/>
              <a:t>Number of network calls</a:t>
            </a:r>
          </a:p>
          <a:p>
            <a:pPr lvl="1"/>
            <a:r>
              <a:rPr lang="en-US" sz="2800" dirty="0"/>
              <a:t>Amount of data saved to disk</a:t>
            </a:r>
          </a:p>
          <a:p>
            <a:pPr lvl="1"/>
            <a:r>
              <a:rPr lang="en-US" sz="2800" dirty="0"/>
              <a:t>Specialized vs generalized</a:t>
            </a:r>
          </a:p>
          <a:p>
            <a:pPr lvl="1"/>
            <a:r>
              <a:rPr lang="en-US" sz="2800" dirty="0"/>
              <a:t>Code reusability</a:t>
            </a:r>
          </a:p>
          <a:p>
            <a:pPr lvl="1"/>
            <a:r>
              <a:rPr lang="en-US" sz="2800" dirty="0"/>
              <a:t>Security</a:t>
            </a:r>
          </a:p>
          <a:p>
            <a:pPr lvl="1"/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524D2-2138-B848-90C4-213EB9CD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157AA-1BE4-AE47-9EAC-87889B4B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94360B57-01E0-7248-ACB2-957D0CADECC3}"/>
              </a:ext>
            </a:extLst>
          </p:cNvPr>
          <p:cNvSpPr/>
          <p:nvPr/>
        </p:nvSpPr>
        <p:spPr>
          <a:xfrm rot="10800000">
            <a:off x="3913632" y="1901952"/>
            <a:ext cx="1627632" cy="603504"/>
          </a:xfrm>
          <a:prstGeom prst="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29C17D5-4E8F-A942-BF42-96817FCDA8EA}"/>
              </a:ext>
            </a:extLst>
          </p:cNvPr>
          <p:cNvSpPr/>
          <p:nvPr/>
        </p:nvSpPr>
        <p:spPr>
          <a:xfrm rot="10800000">
            <a:off x="2968752" y="2505458"/>
            <a:ext cx="1627632" cy="256031"/>
          </a:xfrm>
          <a:prstGeom prst="right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9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F7311-9513-BA43-B86D-281C5695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Algorithms with Mathematical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FAA9-CD29-1D4E-8E22-5A6563C31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overall trends as inputs increase</a:t>
            </a:r>
          </a:p>
          <a:p>
            <a:pPr lvl="1"/>
            <a:r>
              <a:rPr lang="en-US" dirty="0"/>
              <a:t>Computers are fast, small inputs don’t differentiate</a:t>
            </a:r>
          </a:p>
          <a:p>
            <a:pPr lvl="1"/>
            <a:r>
              <a:rPr lang="en-US" dirty="0"/>
              <a:t>Must consider what happens with large inputs</a:t>
            </a:r>
          </a:p>
          <a:p>
            <a:r>
              <a:rPr lang="en-US" dirty="0"/>
              <a:t>Identify trends without investing in testing</a:t>
            </a:r>
          </a:p>
          <a:p>
            <a:r>
              <a:rPr lang="en-US" dirty="0"/>
              <a:t>Model performance across multiple possible scenarios</a:t>
            </a:r>
          </a:p>
          <a:p>
            <a:pPr lvl="1"/>
            <a:r>
              <a:rPr lang="en-US" dirty="0"/>
              <a:t>Worst case - what is the most expensive or least performant an operation can be</a:t>
            </a:r>
          </a:p>
          <a:p>
            <a:pPr lvl="1"/>
            <a:r>
              <a:rPr lang="en-US" dirty="0"/>
              <a:t>Average case – what functions are most likely to come up?</a:t>
            </a:r>
          </a:p>
          <a:p>
            <a:pPr lvl="1"/>
            <a:r>
              <a:rPr lang="en-US" dirty="0"/>
              <a:t>Best case – if we understand the ideal conditions can increase the likelihood of those conditions?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82300-75B0-AC42-B2B4-32FCD539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4FA7E-23ED-7A41-AF01-3A12DC6D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CECD-3690-8A4F-9C2E-71B5A7E7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the best algorithm?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5605236-5652-7740-9059-D4015D64A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831612"/>
              </p:ext>
            </p:extLst>
          </p:nvPr>
        </p:nvGraphicFramePr>
        <p:xfrm>
          <a:off x="741531" y="1954090"/>
          <a:ext cx="39111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576">
                  <a:extLst>
                    <a:ext uri="{9D8B030D-6E8A-4147-A177-3AD203B41FA5}">
                      <a16:colId xmlns:a16="http://schemas.microsoft.com/office/drawing/2014/main" val="89739345"/>
                    </a:ext>
                  </a:extLst>
                </a:gridCol>
                <a:gridCol w="1955576">
                  <a:extLst>
                    <a:ext uri="{9D8B030D-6E8A-4147-A177-3AD203B41FA5}">
                      <a16:colId xmlns:a16="http://schemas.microsoft.com/office/drawing/2014/main" val="2051574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Algorithm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Runtime (in </a:t>
                      </a:r>
                      <a:r>
                        <a:rPr lang="en-US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ms</a:t>
                      </a:r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999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Algorithm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506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Algorithm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77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Algorithm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86430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E7D02-8D1C-3842-B8AC-5ABC9A18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F5BD9-14F7-A744-8010-7318B2D6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9BDBF1-3BA2-B442-A498-C53F3B64BFDA}"/>
              </a:ext>
            </a:extLst>
          </p:cNvPr>
          <p:cNvSpPr txBox="1"/>
          <p:nvPr/>
        </p:nvSpPr>
        <p:spPr>
          <a:xfrm>
            <a:off x="575239" y="3743279"/>
            <a:ext cx="4435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Does this apply to the same number of inputs?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Are we going to pass in the same number of inputs on each run?</a:t>
            </a:r>
          </a:p>
        </p:txBody>
      </p:sp>
      <p:pic>
        <p:nvPicPr>
          <p:cNvPr id="7" name="Content Placeholder 6" descr="A close up of a map&#13;&#10;&#13;&#10;Description automatically generated">
            <a:extLst>
              <a:ext uri="{FF2B5EF4-FFF2-40B4-BE49-F238E27FC236}">
                <a16:creationId xmlns:a16="http://schemas.microsoft.com/office/drawing/2014/main" id="{7387CBD3-E6E6-9D47-8887-767B55EEA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35" y="1954090"/>
            <a:ext cx="6731796" cy="36327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165100" dist="152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027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DF165CA8-62CC-5347-AADD-DE3287EFE197}"/>
              </a:ext>
            </a:extLst>
          </p:cNvPr>
          <p:cNvSpPr txBox="1">
            <a:spLocks noChangeArrowheads="1"/>
          </p:cNvSpPr>
          <p:nvPr/>
        </p:nvSpPr>
        <p:spPr>
          <a:xfrm>
            <a:off x="5051733" y="4046340"/>
            <a:ext cx="4132192" cy="187271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None/>
            </a:pPr>
            <a:r>
              <a:rPr lang="en-US" altLang="en-US" sz="1400" dirty="0"/>
              <a:t>How many elements will be examined?</a:t>
            </a:r>
          </a:p>
          <a:p>
            <a:pPr lvl="1"/>
            <a:r>
              <a:rPr lang="en-US" altLang="en-US" sz="1400" dirty="0"/>
              <a:t>What is the best case?</a:t>
            </a:r>
          </a:p>
          <a:p>
            <a:pPr lvl="1"/>
            <a:endParaRPr lang="en-US" altLang="en-US" sz="1400" dirty="0"/>
          </a:p>
          <a:p>
            <a:pPr lvl="1"/>
            <a:r>
              <a:rPr lang="en-US" altLang="en-US" sz="1400" dirty="0"/>
              <a:t>What is the worst case?</a:t>
            </a:r>
          </a:p>
          <a:p>
            <a:pPr lvl="1"/>
            <a:endParaRPr lang="en-US" altLang="en-US" sz="1400" dirty="0"/>
          </a:p>
          <a:p>
            <a:pPr lvl="1"/>
            <a:r>
              <a:rPr lang="en-US" altLang="en-US" sz="1400" dirty="0"/>
              <a:t>What is the average case?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</a:t>
            </a:r>
            <a:r>
              <a:rPr lang="en-US" dirty="0">
                <a:solidFill>
                  <a:srgbClr val="4C3282"/>
                </a:solidFill>
              </a:rPr>
              <a:t>Sequential 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19 – Kasey Champion (thanks to </a:t>
            </a:r>
            <a:r>
              <a:rPr lang="en-US" dirty="0" err="1"/>
              <a:t>zoraH</a:t>
            </a:r>
            <a:r>
              <a:rPr lang="en-US" dirty="0"/>
              <a:t> Fung)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5240" y="1463857"/>
            <a:ext cx="11187258" cy="131918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solidFill>
                  <a:srgbClr val="4C3282"/>
                </a:solidFill>
              </a:rPr>
              <a:t>sequential search</a:t>
            </a:r>
            <a:r>
              <a:rPr lang="en-US" altLang="en-US" dirty="0">
                <a:solidFill>
                  <a:srgbClr val="4C3282"/>
                </a:solidFill>
              </a:rPr>
              <a:t>: </a:t>
            </a:r>
            <a:r>
              <a:rPr lang="en-US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Locates a target value in a collection by examining each element sequentially </a:t>
            </a:r>
            <a:endParaRPr lang="en-US" altLang="en-US" sz="800" dirty="0"/>
          </a:p>
          <a:p>
            <a:pPr lvl="1"/>
            <a:r>
              <a:rPr lang="en-US" altLang="en-US" dirty="0"/>
              <a:t>Example: Searching the array below for the value </a:t>
            </a:r>
            <a:r>
              <a:rPr lang="en-US" altLang="en-US" b="1" dirty="0"/>
              <a:t>42</a:t>
            </a:r>
            <a:r>
              <a:rPr lang="en-US" altLang="en-US" dirty="0"/>
              <a:t>: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293693"/>
              </p:ext>
            </p:extLst>
          </p:nvPr>
        </p:nvGraphicFramePr>
        <p:xfrm>
          <a:off x="1745456" y="2222434"/>
          <a:ext cx="8701088" cy="792164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984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</a:p>
                  </a:txBody>
                  <a:tcPr marT="45653" marB="4565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value</a:t>
                      </a:r>
                    </a:p>
                  </a:txBody>
                  <a:tcPr marT="45653" marB="4565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2497932" y="3013009"/>
            <a:ext cx="619125" cy="833438"/>
            <a:chOff x="618" y="2880"/>
            <a:chExt cx="390" cy="525"/>
          </a:xfrm>
        </p:grpSpPr>
        <p:sp>
          <p:nvSpPr>
            <p:cNvPr id="9" name="Text Box 64"/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>
                  <a:latin typeface="Tahoma" charset="0"/>
                </a:rPr>
                <a:t>i</a:t>
              </a:r>
            </a:p>
          </p:txBody>
        </p:sp>
        <p:sp>
          <p:nvSpPr>
            <p:cNvPr id="10" name="Line 65"/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AA74BBD-DF78-E94D-9AD7-2D9E3BD5103E}"/>
              </a:ext>
            </a:extLst>
          </p:cNvPr>
          <p:cNvSpPr txBox="1"/>
          <p:nvPr/>
        </p:nvSpPr>
        <p:spPr>
          <a:xfrm>
            <a:off x="5431561" y="4558223"/>
            <a:ext cx="379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C3282"/>
                </a:solidFill>
                <a:latin typeface="Segoe UI Semilight" panose="020B0402040204020203" pitchFamily="34" charset="0"/>
              </a:rPr>
              <a:t>element found at index 0, 1 item examined, O(1)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F24CAF-58E8-4F45-A509-6F362D72DEDB}"/>
              </a:ext>
            </a:extLst>
          </p:cNvPr>
          <p:cNvSpPr txBox="1"/>
          <p:nvPr/>
        </p:nvSpPr>
        <p:spPr>
          <a:xfrm>
            <a:off x="5425744" y="5052426"/>
            <a:ext cx="518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C3282"/>
                </a:solidFill>
                <a:latin typeface="Segoe UI Semilight" panose="020B0402040204020203" pitchFamily="34" charset="0"/>
              </a:rPr>
              <a:t>element found at index 16 or not found, all elements examined, O(n)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031EE6-65BA-844A-B967-DDCB21F7555F}"/>
              </a:ext>
            </a:extLst>
          </p:cNvPr>
          <p:cNvSpPr txBox="1"/>
          <p:nvPr/>
        </p:nvSpPr>
        <p:spPr>
          <a:xfrm>
            <a:off x="181344" y="4103169"/>
            <a:ext cx="437331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search(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[] a,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(a[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==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–1;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8FCB4434-C2FA-5C48-A654-9BE20701E09E}"/>
              </a:ext>
            </a:extLst>
          </p:cNvPr>
          <p:cNvSpPr/>
          <p:nvPr/>
        </p:nvSpPr>
        <p:spPr>
          <a:xfrm>
            <a:off x="4731187" y="4103169"/>
            <a:ext cx="379828" cy="1815882"/>
          </a:xfrm>
          <a:prstGeom prst="rightBrac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AD5FCF-CB0C-124A-A16E-6E269FE5673B}"/>
              </a:ext>
            </a:extLst>
          </p:cNvPr>
          <p:cNvSpPr txBox="1"/>
          <p:nvPr/>
        </p:nvSpPr>
        <p:spPr>
          <a:xfrm>
            <a:off x="10988933" y="4746569"/>
            <a:ext cx="947695" cy="36933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f(n) = 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93CF65-DA7C-BA4D-98DF-5584A0E8371E}"/>
              </a:ext>
            </a:extLst>
          </p:cNvPr>
          <p:cNvSpPr txBox="1"/>
          <p:nvPr/>
        </p:nvSpPr>
        <p:spPr>
          <a:xfrm>
            <a:off x="5425744" y="5589964"/>
            <a:ext cx="4919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C3282"/>
                </a:solidFill>
                <a:latin typeface="Segoe UI Semilight" panose="020B0402040204020203" pitchFamily="34" charset="0"/>
              </a:rPr>
              <a:t>most elements examined, O(n)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712CBE9C-DC52-7F49-ABE5-6CFD2D2D8135}"/>
              </a:ext>
            </a:extLst>
          </p:cNvPr>
          <p:cNvSpPr/>
          <p:nvPr/>
        </p:nvSpPr>
        <p:spPr>
          <a:xfrm>
            <a:off x="10566880" y="4038324"/>
            <a:ext cx="379828" cy="1815882"/>
          </a:xfrm>
          <a:prstGeom prst="rightBrac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2685 L 0.37032 0.02685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5" grpId="0" animBg="1"/>
      <p:bldP spid="16" grpId="0" animBg="1"/>
      <p:bldP spid="17" grpId="0" animBg="1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>
                <a:solidFill>
                  <a:srgbClr val="4C3282"/>
                </a:solidFill>
              </a:rPr>
              <a:t>Binary Search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5239" y="1351641"/>
            <a:ext cx="11187258" cy="138604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solidFill>
                  <a:srgbClr val="4C3282"/>
                </a:solidFill>
              </a:rPr>
              <a:t>binary search</a:t>
            </a:r>
            <a:r>
              <a:rPr lang="en-US" altLang="en-US" dirty="0">
                <a:solidFill>
                  <a:srgbClr val="4C3282"/>
                </a:solidFill>
              </a:rPr>
              <a:t>: </a:t>
            </a:r>
            <a:r>
              <a:rPr lang="en-US" altLang="en-US" dirty="0"/>
              <a:t>Locates a target value in a </a:t>
            </a:r>
            <a:r>
              <a:rPr lang="en-US" altLang="en-US" i="1" dirty="0"/>
              <a:t>sorted </a:t>
            </a:r>
            <a:r>
              <a:rPr lang="en-US" altLang="en-US" dirty="0"/>
              <a:t>array or list by successively eliminating half of the array from consideration.</a:t>
            </a:r>
            <a:endParaRPr lang="en-US" altLang="en-US" sz="800" dirty="0"/>
          </a:p>
          <a:p>
            <a:pPr lvl="1"/>
            <a:r>
              <a:rPr lang="en-US" altLang="en-US" dirty="0"/>
              <a:t>Example: Searching the array below for the value </a:t>
            </a:r>
            <a:r>
              <a:rPr lang="en-US" altLang="en-US" b="1" dirty="0"/>
              <a:t>42</a:t>
            </a:r>
            <a:r>
              <a:rPr lang="en-US" altLang="en-US" dirty="0"/>
              <a:t>: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17" name="Group 4"/>
          <p:cNvGraphicFramePr>
            <a:graphicFrameLocks noGrp="1"/>
          </p:cNvGraphicFramePr>
          <p:nvPr>
            <p:extLst/>
          </p:nvPr>
        </p:nvGraphicFramePr>
        <p:xfrm>
          <a:off x="1623931" y="2436251"/>
          <a:ext cx="8701088" cy="792164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984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index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9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value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-4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42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68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85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92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8" name="Group 63"/>
          <p:cNvGrpSpPr>
            <a:grpSpLocks/>
          </p:cNvGrpSpPr>
          <p:nvPr/>
        </p:nvGrpSpPr>
        <p:grpSpPr bwMode="auto">
          <a:xfrm>
            <a:off x="2381169" y="3330006"/>
            <a:ext cx="619125" cy="833438"/>
            <a:chOff x="618" y="2880"/>
            <a:chExt cx="390" cy="525"/>
          </a:xfrm>
        </p:grpSpPr>
        <p:sp>
          <p:nvSpPr>
            <p:cNvPr id="19" name="Text Box 64"/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Tahoma" charset="0"/>
                </a:rPr>
                <a:t>min</a:t>
              </a:r>
            </a:p>
          </p:txBody>
        </p:sp>
        <p:sp>
          <p:nvSpPr>
            <p:cNvPr id="20" name="Line 65"/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1" name="Group 66"/>
          <p:cNvGrpSpPr>
            <a:grpSpLocks/>
          </p:cNvGrpSpPr>
          <p:nvPr/>
        </p:nvGrpSpPr>
        <p:grpSpPr bwMode="auto">
          <a:xfrm>
            <a:off x="5962569" y="3330006"/>
            <a:ext cx="619125" cy="833438"/>
            <a:chOff x="618" y="2880"/>
            <a:chExt cx="390" cy="525"/>
          </a:xfrm>
        </p:grpSpPr>
        <p:sp>
          <p:nvSpPr>
            <p:cNvPr id="22" name="Text Box 67"/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>
                  <a:latin typeface="Tahoma" charset="0"/>
                </a:rPr>
                <a:t>mid</a:t>
              </a:r>
            </a:p>
          </p:txBody>
        </p:sp>
        <p:sp>
          <p:nvSpPr>
            <p:cNvPr id="23" name="Line 68"/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" name="Group 69"/>
          <p:cNvGrpSpPr>
            <a:grpSpLocks/>
          </p:cNvGrpSpPr>
          <p:nvPr/>
        </p:nvGrpSpPr>
        <p:grpSpPr bwMode="auto">
          <a:xfrm>
            <a:off x="9705894" y="3330006"/>
            <a:ext cx="619125" cy="833438"/>
            <a:chOff x="618" y="2880"/>
            <a:chExt cx="390" cy="525"/>
          </a:xfrm>
        </p:grpSpPr>
        <p:sp>
          <p:nvSpPr>
            <p:cNvPr id="25" name="Text Box 70"/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>
                  <a:latin typeface="Tahoma" charset="0"/>
                </a:rPr>
                <a:t>max</a:t>
              </a:r>
            </a:p>
          </p:txBody>
        </p:sp>
        <p:sp>
          <p:nvSpPr>
            <p:cNvPr id="26" name="Line 71"/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" name="Rectangle 3">
            <a:extLst>
              <a:ext uri="{FF2B5EF4-FFF2-40B4-BE49-F238E27FC236}">
                <a16:creationId xmlns:a16="http://schemas.microsoft.com/office/drawing/2014/main" id="{A105D41E-A29E-5343-836D-C03B02E1E9EB}"/>
              </a:ext>
            </a:extLst>
          </p:cNvPr>
          <p:cNvSpPr txBox="1">
            <a:spLocks noChangeArrowheads="1"/>
          </p:cNvSpPr>
          <p:nvPr/>
        </p:nvSpPr>
        <p:spPr>
          <a:xfrm>
            <a:off x="6302980" y="4363632"/>
            <a:ext cx="4132192" cy="187271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None/>
            </a:pPr>
            <a:r>
              <a:rPr lang="en-US" altLang="en-US" sz="1400" dirty="0"/>
              <a:t>How many elements will be examined?</a:t>
            </a:r>
          </a:p>
          <a:p>
            <a:pPr lvl="1"/>
            <a:r>
              <a:rPr lang="en-US" altLang="en-US" sz="1400" dirty="0"/>
              <a:t>What is the best case?</a:t>
            </a:r>
          </a:p>
          <a:p>
            <a:pPr lvl="1"/>
            <a:endParaRPr lang="en-US" altLang="en-US" sz="1400" dirty="0"/>
          </a:p>
          <a:p>
            <a:pPr lvl="1"/>
            <a:r>
              <a:rPr lang="en-US" altLang="en-US" sz="1400" dirty="0"/>
              <a:t>What is the worst case?</a:t>
            </a:r>
          </a:p>
          <a:p>
            <a:pPr lvl="1"/>
            <a:endParaRPr lang="en-US" altLang="en-US" sz="1400" dirty="0"/>
          </a:p>
          <a:p>
            <a:pPr lvl="1"/>
            <a:r>
              <a:rPr lang="en-US" altLang="en-US" sz="1400" dirty="0"/>
              <a:t>What is the average case?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EF415B-2B67-7342-8480-636ECC8CED82}"/>
              </a:ext>
            </a:extLst>
          </p:cNvPr>
          <p:cNvSpPr txBox="1"/>
          <p:nvPr/>
        </p:nvSpPr>
        <p:spPr>
          <a:xfrm>
            <a:off x="6682808" y="4875515"/>
            <a:ext cx="379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C3282"/>
                </a:solidFill>
                <a:latin typeface="Segoe UI Semilight" panose="020B0402040204020203" pitchFamily="34" charset="0"/>
              </a:rPr>
              <a:t>element found at index 8, 1 item examined, O(1)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09EB03-9335-8649-89A2-C592E0669D51}"/>
              </a:ext>
            </a:extLst>
          </p:cNvPr>
          <p:cNvSpPr txBox="1"/>
          <p:nvPr/>
        </p:nvSpPr>
        <p:spPr>
          <a:xfrm>
            <a:off x="6676990" y="5369718"/>
            <a:ext cx="5674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C3282"/>
                </a:solidFill>
                <a:latin typeface="Segoe UI Semilight" panose="020B0402040204020203" pitchFamily="34" charset="0"/>
              </a:rPr>
              <a:t>element found at index 9 or not found, ½ elements examined, O(?)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64ACD6-FE92-8442-B0BE-5F1B6911C1D4}"/>
              </a:ext>
            </a:extLst>
          </p:cNvPr>
          <p:cNvSpPr txBox="1"/>
          <p:nvPr/>
        </p:nvSpPr>
        <p:spPr>
          <a:xfrm>
            <a:off x="88407" y="3668901"/>
            <a:ext cx="5826689" cy="310854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 static void 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[] a,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){ 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  while (first &lt;= last){ 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if 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[mid] &lt; key ){ 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 first = mid + 1;    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} else if ( 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[mid] == key ){ 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 return mid; 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} else{ 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last = mid - 1; 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} 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mid = (first + last)/2; 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  } 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-1;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}  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1DD43833-DA8F-2E4B-892D-BF5501566494}"/>
              </a:ext>
            </a:extLst>
          </p:cNvPr>
          <p:cNvSpPr/>
          <p:nvPr/>
        </p:nvSpPr>
        <p:spPr>
          <a:xfrm>
            <a:off x="6095999" y="3668900"/>
            <a:ext cx="323335" cy="3108543"/>
          </a:xfrm>
          <a:prstGeom prst="rightBrac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8157FA5E-B578-F547-AF98-F353C658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653E23A1-3374-5544-9B74-1C8453A4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SP 19 – Kasey Champion (thanks to </a:t>
            </a:r>
            <a:r>
              <a:rPr lang="en-US" dirty="0" err="1"/>
              <a:t>zoraH</a:t>
            </a:r>
            <a:r>
              <a:rPr lang="en-US" dirty="0"/>
              <a:t> Fung)</a:t>
            </a:r>
          </a:p>
        </p:txBody>
      </p:sp>
    </p:spTree>
    <p:extLst>
      <p:ext uri="{BB962C8B-B14F-4D97-AF65-F5344CB8AC3E}">
        <p14:creationId xmlns:p14="http://schemas.microsoft.com/office/powerpoint/2010/main" val="11265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2893 L 0.15144 0.028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3264 L 0.33373 0.032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0.03264 L -0.19414 0.032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5 0.03078 L 0.07331 0.03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  <p:bldP spid="35" grpId="1" animBg="1"/>
      <p:bldP spid="3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1872</TotalTime>
  <Words>1679</Words>
  <Application>Microsoft Macintosh PowerPoint</Application>
  <PresentationFormat>Widescreen</PresentationFormat>
  <Paragraphs>409</Paragraphs>
  <Slides>17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System Font Regular</vt:lpstr>
      <vt:lpstr>Tahoma</vt:lpstr>
      <vt:lpstr>Tw Cen MT</vt:lpstr>
      <vt:lpstr>Wingdings 3</vt:lpstr>
      <vt:lpstr>Integral</vt:lpstr>
      <vt:lpstr>Lecture 4: Introduction to Code Analysis</vt:lpstr>
      <vt:lpstr>Warm Up</vt:lpstr>
      <vt:lpstr>Administrivia</vt:lpstr>
      <vt:lpstr>Algorithm Analysis</vt:lpstr>
      <vt:lpstr>Code Analysis</vt:lpstr>
      <vt:lpstr>Comparing Algorithms with Mathematical Models </vt:lpstr>
      <vt:lpstr>Which is the best algorithm?</vt:lpstr>
      <vt:lpstr>Review: Sequential Search</vt:lpstr>
      <vt:lpstr>Review: Binary Search</vt:lpstr>
      <vt:lpstr>Analyzing Binary Search</vt:lpstr>
      <vt:lpstr>Asymptotic Analysis</vt:lpstr>
      <vt:lpstr>Code Modeling</vt:lpstr>
      <vt:lpstr>Code Modeling</vt:lpstr>
      <vt:lpstr>Modeling Case Study</vt:lpstr>
      <vt:lpstr>Modeling Case Study: Solution 2</vt:lpstr>
      <vt:lpstr>Modeling Case Study: Solution 1</vt:lpstr>
      <vt:lpstr>Your turn!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75</cp:revision>
  <cp:lastPrinted>2019-04-08T18:49:01Z</cp:lastPrinted>
  <dcterms:created xsi:type="dcterms:W3CDTF">2018-03-22T00:41:11Z</dcterms:created>
  <dcterms:modified xsi:type="dcterms:W3CDTF">2019-04-22T20:13:48Z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