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94" r:id="rId3"/>
    <p:sldId id="284" r:id="rId4"/>
    <p:sldId id="300" r:id="rId5"/>
    <p:sldId id="266" r:id="rId6"/>
    <p:sldId id="292" r:id="rId7"/>
    <p:sldId id="296" r:id="rId8"/>
    <p:sldId id="299" r:id="rId9"/>
    <p:sldId id="258" r:id="rId10"/>
    <p:sldId id="259" r:id="rId11"/>
    <p:sldId id="260" r:id="rId12"/>
    <p:sldId id="297" r:id="rId13"/>
    <p:sldId id="261" r:id="rId14"/>
    <p:sldId id="262" r:id="rId15"/>
    <p:sldId id="263" r:id="rId16"/>
    <p:sldId id="298" r:id="rId17"/>
    <p:sldId id="265" r:id="rId18"/>
    <p:sldId id="26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D8D8D8"/>
    <a:srgbClr val="B6A4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9" autoAdjust="0"/>
    <p:restoredTop sz="81013" autoAdjust="0"/>
  </p:normalViewPr>
  <p:slideViewPr>
    <p:cSldViewPr snapToGrid="0">
      <p:cViewPr varScale="1">
        <p:scale>
          <a:sx n="93" d="100"/>
          <a:sy n="93"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4/8/19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14</a:t>
            </a:fld>
            <a:endParaRPr lang="en-US"/>
          </a:p>
        </p:txBody>
      </p:sp>
    </p:spTree>
    <p:extLst>
      <p:ext uri="{BB962C8B-B14F-4D97-AF65-F5344CB8AC3E}">
        <p14:creationId xmlns:p14="http://schemas.microsoft.com/office/powerpoint/2010/main" val="1889992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15</a:t>
            </a:fld>
            <a:endParaRPr lang="en-US"/>
          </a:p>
        </p:txBody>
      </p:sp>
    </p:spTree>
    <p:extLst>
      <p:ext uri="{BB962C8B-B14F-4D97-AF65-F5344CB8AC3E}">
        <p14:creationId xmlns:p14="http://schemas.microsoft.com/office/powerpoint/2010/main" val="2329826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17</a:t>
            </a:fld>
            <a:endParaRPr lang="en-US"/>
          </a:p>
        </p:txBody>
      </p:sp>
    </p:spTree>
    <p:extLst>
      <p:ext uri="{BB962C8B-B14F-4D97-AF65-F5344CB8AC3E}">
        <p14:creationId xmlns:p14="http://schemas.microsoft.com/office/powerpoint/2010/main" val="442226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18</a:t>
            </a:fld>
            <a:endParaRPr lang="en-US"/>
          </a:p>
        </p:txBody>
      </p:sp>
    </p:spTree>
    <p:extLst>
      <p:ext uri="{BB962C8B-B14F-4D97-AF65-F5344CB8AC3E}">
        <p14:creationId xmlns:p14="http://schemas.microsoft.com/office/powerpoint/2010/main" val="48684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a:t>
            </a:fld>
            <a:endParaRPr lang="en-US"/>
          </a:p>
        </p:txBody>
      </p:sp>
    </p:spTree>
    <p:extLst>
      <p:ext uri="{BB962C8B-B14F-4D97-AF65-F5344CB8AC3E}">
        <p14:creationId xmlns:p14="http://schemas.microsoft.com/office/powerpoint/2010/main" val="376226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4</a:t>
            </a:fld>
            <a:endParaRPr lang="en-US"/>
          </a:p>
        </p:txBody>
      </p:sp>
    </p:spTree>
    <p:extLst>
      <p:ext uri="{BB962C8B-B14F-4D97-AF65-F5344CB8AC3E}">
        <p14:creationId xmlns:p14="http://schemas.microsoft.com/office/powerpoint/2010/main" val="2330791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161673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2679975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9</a:t>
            </a:fld>
            <a:endParaRPr lang="en-US"/>
          </a:p>
        </p:txBody>
      </p:sp>
    </p:spTree>
    <p:extLst>
      <p:ext uri="{BB962C8B-B14F-4D97-AF65-F5344CB8AC3E}">
        <p14:creationId xmlns:p14="http://schemas.microsoft.com/office/powerpoint/2010/main" val="1089360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10</a:t>
            </a:fld>
            <a:endParaRPr lang="en-US"/>
          </a:p>
        </p:txBody>
      </p:sp>
    </p:spTree>
    <p:extLst>
      <p:ext uri="{BB962C8B-B14F-4D97-AF65-F5344CB8AC3E}">
        <p14:creationId xmlns:p14="http://schemas.microsoft.com/office/powerpoint/2010/main" val="1425111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 over the map we just made</a:t>
            </a:r>
          </a:p>
        </p:txBody>
      </p:sp>
      <p:sp>
        <p:nvSpPr>
          <p:cNvPr id="4" name="Slide Number Placeholder 3"/>
          <p:cNvSpPr>
            <a:spLocks noGrp="1"/>
          </p:cNvSpPr>
          <p:nvPr>
            <p:ph type="sldNum" sz="quarter" idx="10"/>
          </p:nvPr>
        </p:nvSpPr>
        <p:spPr/>
        <p:txBody>
          <a:bodyPr/>
          <a:lstStyle/>
          <a:p>
            <a:fld id="{93B336D0-BB87-4158-9DDA-BA914A234D18}" type="slidenum">
              <a:rPr lang="en-US" smtClean="0"/>
              <a:t>11</a:t>
            </a:fld>
            <a:endParaRPr lang="en-US"/>
          </a:p>
        </p:txBody>
      </p:sp>
    </p:spTree>
    <p:extLst>
      <p:ext uri="{BB962C8B-B14F-4D97-AF65-F5344CB8AC3E}">
        <p14:creationId xmlns:p14="http://schemas.microsoft.com/office/powerpoint/2010/main" val="3297875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13</a:t>
            </a:fld>
            <a:endParaRPr lang="en-US"/>
          </a:p>
        </p:txBody>
      </p:sp>
    </p:spTree>
    <p:extLst>
      <p:ext uri="{BB962C8B-B14F-4D97-AF65-F5344CB8AC3E}">
        <p14:creationId xmlns:p14="http://schemas.microsoft.com/office/powerpoint/2010/main" val="3901314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4/8/19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4/8/19</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4/8/19</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4/8/19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4/8/19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4/8/19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4/8/19</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4/8/19</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4/8/19</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4/8/19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4/8/19</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4/8/19</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junit.org/junit5/docs/5.0.1/api/org/junit/jupiter/api/Assertion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3: Maps and Iterators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dirty="0"/>
              <a:t>CSE 373 19 </a:t>
            </a:r>
            <a:r>
              <a:rPr lang="en-US" dirty="0" err="1"/>
              <a:t>sp</a:t>
            </a:r>
            <a:r>
              <a:rPr lang="en-US" dirty="0"/>
              <a:t> - Kasey Champion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BFD0-45E0-4DCF-BD02-CA8B792A0204}"/>
              </a:ext>
            </a:extLst>
          </p:cNvPr>
          <p:cNvSpPr>
            <a:spLocks noGrp="1"/>
          </p:cNvSpPr>
          <p:nvPr>
            <p:ph type="title"/>
          </p:nvPr>
        </p:nvSpPr>
        <p:spPr>
          <a:xfrm>
            <a:off x="575240" y="226086"/>
            <a:ext cx="11187259" cy="1014667"/>
          </a:xfrm>
        </p:spPr>
        <p:txBody>
          <a:bodyPr/>
          <a:lstStyle/>
          <a:p>
            <a:r>
              <a:rPr lang="en-US" i="1" dirty="0">
                <a:solidFill>
                  <a:srgbClr val="B6A479"/>
                </a:solidFill>
              </a:rPr>
              <a:t>Review:</a:t>
            </a:r>
            <a:r>
              <a:rPr lang="en-US" dirty="0"/>
              <a:t> Iterators</a:t>
            </a:r>
          </a:p>
        </p:txBody>
      </p:sp>
      <p:sp>
        <p:nvSpPr>
          <p:cNvPr id="3" name="Content Placeholder 2">
            <a:extLst>
              <a:ext uri="{FF2B5EF4-FFF2-40B4-BE49-F238E27FC236}">
                <a16:creationId xmlns:a16="http://schemas.microsoft.com/office/drawing/2014/main" id="{48E03989-F9EF-417A-838D-3882C44D7F93}"/>
              </a:ext>
            </a:extLst>
          </p:cNvPr>
          <p:cNvSpPr>
            <a:spLocks noGrp="1"/>
          </p:cNvSpPr>
          <p:nvPr>
            <p:ph idx="1"/>
          </p:nvPr>
        </p:nvSpPr>
        <p:spPr>
          <a:xfrm>
            <a:off x="575240" y="1463857"/>
            <a:ext cx="11187259" cy="783088"/>
          </a:xfrm>
        </p:spPr>
        <p:txBody>
          <a:bodyPr>
            <a:normAutofit/>
          </a:bodyPr>
          <a:lstStyle/>
          <a:p>
            <a:r>
              <a:rPr lang="en-US" b="1" dirty="0">
                <a:solidFill>
                  <a:srgbClr val="4C3282"/>
                </a:solidFill>
              </a:rPr>
              <a:t>iterator</a:t>
            </a:r>
            <a:r>
              <a:rPr lang="en-US" dirty="0"/>
              <a:t>: a Java interface that dictates how a collection of data should be traversed. Can only move in the forward direction and in a single pass.</a:t>
            </a:r>
          </a:p>
        </p:txBody>
      </p:sp>
      <p:sp>
        <p:nvSpPr>
          <p:cNvPr id="5" name="Slide Number Placeholder 4">
            <a:extLst>
              <a:ext uri="{FF2B5EF4-FFF2-40B4-BE49-F238E27FC236}">
                <a16:creationId xmlns:a16="http://schemas.microsoft.com/office/drawing/2014/main" id="{FBD746EF-2529-4E97-8E11-8B9DC26CDE89}"/>
              </a:ext>
            </a:extLst>
          </p:cNvPr>
          <p:cNvSpPr>
            <a:spLocks noGrp="1"/>
          </p:cNvSpPr>
          <p:nvPr>
            <p:ph type="sldNum" sz="quarter" idx="12"/>
          </p:nvPr>
        </p:nvSpPr>
        <p:spPr/>
        <p:txBody>
          <a:bodyPr/>
          <a:lstStyle/>
          <a:p>
            <a:fld id="{659665DE-58FC-41F4-AC58-2C90A5E00527}" type="slidenum">
              <a:rPr lang="en-US" smtClean="0"/>
              <a:t>10</a:t>
            </a:fld>
            <a:endParaRPr lang="en-US"/>
          </a:p>
        </p:txBody>
      </p:sp>
      <p:grpSp>
        <p:nvGrpSpPr>
          <p:cNvPr id="6" name="Group 5">
            <a:extLst>
              <a:ext uri="{FF2B5EF4-FFF2-40B4-BE49-F238E27FC236}">
                <a16:creationId xmlns:a16="http://schemas.microsoft.com/office/drawing/2014/main" id="{14D18B7A-5DEC-BF4A-AA26-99339AAA7AE3}"/>
              </a:ext>
            </a:extLst>
          </p:cNvPr>
          <p:cNvGrpSpPr/>
          <p:nvPr/>
        </p:nvGrpSpPr>
        <p:grpSpPr>
          <a:xfrm>
            <a:off x="575240" y="2616813"/>
            <a:ext cx="2320364" cy="1624373"/>
            <a:chOff x="908856" y="1530095"/>
            <a:chExt cx="2320364" cy="1624373"/>
          </a:xfrm>
        </p:grpSpPr>
        <p:sp>
          <p:nvSpPr>
            <p:cNvPr id="7" name="Rectangle 6">
              <a:extLst>
                <a:ext uri="{FF2B5EF4-FFF2-40B4-BE49-F238E27FC236}">
                  <a16:creationId xmlns:a16="http://schemas.microsoft.com/office/drawing/2014/main" id="{A3612F08-021A-A84C-9B5D-2984FDB548D2}"/>
                </a:ext>
              </a:extLst>
            </p:cNvPr>
            <p:cNvSpPr/>
            <p:nvPr/>
          </p:nvSpPr>
          <p:spPr>
            <a:xfrm>
              <a:off x="908857" y="2061556"/>
              <a:ext cx="2320363" cy="1092912"/>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D7E245A-A4E9-5847-857F-0C0420652880}"/>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Iterator Interface</a:t>
              </a:r>
            </a:p>
          </p:txBody>
        </p:sp>
        <p:sp>
          <p:nvSpPr>
            <p:cNvPr id="9" name="TextBox 8">
              <a:extLst>
                <a:ext uri="{FF2B5EF4-FFF2-40B4-BE49-F238E27FC236}">
                  <a16:creationId xmlns:a16="http://schemas.microsoft.com/office/drawing/2014/main" id="{2B4D39D9-5930-2545-B845-4111F57730FB}"/>
                </a:ext>
              </a:extLst>
            </p:cNvPr>
            <p:cNvSpPr txBox="1"/>
            <p:nvPr/>
          </p:nvSpPr>
          <p:spPr>
            <a:xfrm>
              <a:off x="1068428" y="2356715"/>
              <a:ext cx="2152924" cy="646331"/>
            </a:xfrm>
            <a:prstGeom prst="rect">
              <a:avLst/>
            </a:prstGeom>
            <a:noFill/>
          </p:spPr>
          <p:txBody>
            <a:bodyPr wrap="square" rtlCol="0">
              <a:spAutoFit/>
            </a:bodyPr>
            <a:lstStyle/>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hasNext</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 true if elements remain </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next()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 returns next element</a:t>
              </a:r>
              <a:endParaRPr lang="en-US" sz="1200" u="sng"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1" name="TextBox 10">
              <a:extLst>
                <a:ext uri="{FF2B5EF4-FFF2-40B4-BE49-F238E27FC236}">
                  <a16:creationId xmlns:a16="http://schemas.microsoft.com/office/drawing/2014/main" id="{F58A5239-263D-404E-B5E1-FB167FDE649B}"/>
                </a:ext>
              </a:extLst>
            </p:cNvPr>
            <p:cNvSpPr txBox="1"/>
            <p:nvPr/>
          </p:nvSpPr>
          <p:spPr>
            <a:xfrm>
              <a:off x="908856" y="2115383"/>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grpSp>
      <p:sp>
        <p:nvSpPr>
          <p:cNvPr id="13" name="Content Placeholder 2">
            <a:extLst>
              <a:ext uri="{FF2B5EF4-FFF2-40B4-BE49-F238E27FC236}">
                <a16:creationId xmlns:a16="http://schemas.microsoft.com/office/drawing/2014/main" id="{3C641C27-22AE-814A-93BB-B1566E762B6C}"/>
              </a:ext>
            </a:extLst>
          </p:cNvPr>
          <p:cNvSpPr txBox="1">
            <a:spLocks/>
          </p:cNvSpPr>
          <p:nvPr/>
        </p:nvSpPr>
        <p:spPr>
          <a:xfrm>
            <a:off x="3063041" y="2656946"/>
            <a:ext cx="7816619" cy="1724297"/>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b="1" dirty="0">
                <a:solidFill>
                  <a:srgbClr val="B6A479"/>
                </a:solidFill>
              </a:rPr>
              <a:t>supported operations</a:t>
            </a:r>
            <a:r>
              <a:rPr lang="en-US" dirty="0"/>
              <a:t>:</a:t>
            </a:r>
          </a:p>
          <a:p>
            <a:r>
              <a:rPr lang="en-US" b="1" dirty="0" err="1"/>
              <a:t>hasNext</a:t>
            </a:r>
            <a:r>
              <a:rPr lang="en-US" b="1" dirty="0"/>
              <a:t>() </a:t>
            </a:r>
            <a:r>
              <a:rPr lang="en-US" dirty="0"/>
              <a:t>– returns true if the iteration has more elements yet to be examined</a:t>
            </a:r>
          </a:p>
          <a:p>
            <a:r>
              <a:rPr lang="en-US" b="1" dirty="0"/>
              <a:t>next() </a:t>
            </a:r>
            <a:r>
              <a:rPr lang="en-US" dirty="0"/>
              <a:t>– returns the next element in the iteration and moves the iterator forward to next item</a:t>
            </a:r>
          </a:p>
          <a:p>
            <a:endParaRPr lang="en-US" dirty="0"/>
          </a:p>
        </p:txBody>
      </p:sp>
      <p:sp>
        <p:nvSpPr>
          <p:cNvPr id="17" name="TextBox 16">
            <a:extLst>
              <a:ext uri="{FF2B5EF4-FFF2-40B4-BE49-F238E27FC236}">
                <a16:creationId xmlns:a16="http://schemas.microsoft.com/office/drawing/2014/main" id="{4838470B-ADAD-E14B-BFB4-8767EEB99F91}"/>
              </a:ext>
            </a:extLst>
          </p:cNvPr>
          <p:cNvSpPr txBox="1"/>
          <p:nvPr/>
        </p:nvSpPr>
        <p:spPr>
          <a:xfrm>
            <a:off x="575240" y="4791244"/>
            <a:ext cx="5732420" cy="1600438"/>
          </a:xfrm>
          <a:prstGeom prst="rect">
            <a:avLst/>
          </a:prstGeom>
          <a:noFill/>
        </p:spPr>
        <p:txBody>
          <a:bodyPr wrap="square" rtlCol="0">
            <a:spAutoFit/>
          </a:bodyPr>
          <a:lstStyle/>
          <a:p>
            <a:r>
              <a:rPr lang="en-US" sz="1400" dirty="0" err="1">
                <a:latin typeface="Courier New" panose="02070309020205020404" pitchFamily="49" charset="0"/>
                <a:cs typeface="Courier New" panose="02070309020205020404" pitchFamily="49" charset="0"/>
              </a:rPr>
              <a:t>ArrayList</a:t>
            </a:r>
            <a:r>
              <a:rPr lang="en-US" sz="1400" dirty="0">
                <a:latin typeface="Courier New" panose="02070309020205020404" pitchFamily="49" charset="0"/>
                <a:cs typeface="Courier New" panose="02070309020205020404" pitchFamily="49" charset="0"/>
              </a:rPr>
              <a:t>&lt;Integer&gt; list = new </a:t>
            </a:r>
            <a:r>
              <a:rPr lang="en-US" sz="1400" dirty="0" err="1">
                <a:latin typeface="Courier New" panose="02070309020205020404" pitchFamily="49" charset="0"/>
                <a:cs typeface="Courier New" panose="02070309020205020404" pitchFamily="49" charset="0"/>
              </a:rPr>
              <a:t>ArrayList</a:t>
            </a:r>
            <a:r>
              <a:rPr lang="en-US" sz="1400" dirty="0">
                <a:latin typeface="Courier New" panose="02070309020205020404" pitchFamily="49" charset="0"/>
                <a:cs typeface="Courier New" panose="02070309020205020404" pitchFamily="49" charset="0"/>
              </a:rPr>
              <a:t>&lt;Integer&gt;();</a:t>
            </a:r>
          </a:p>
          <a:p>
            <a:r>
              <a:rPr lang="en-US" sz="1400" dirty="0">
                <a:latin typeface="Courier New" panose="02070309020205020404" pitchFamily="49" charset="0"/>
                <a:cs typeface="Courier New" panose="02070309020205020404" pitchFamily="49" charset="0"/>
              </a:rPr>
              <a:t>//fill up list</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Iterator </a:t>
            </a:r>
            <a:r>
              <a:rPr lang="en-US" sz="1400" dirty="0" err="1">
                <a:latin typeface="Courier New" panose="02070309020205020404" pitchFamily="49" charset="0"/>
                <a:cs typeface="Courier New" panose="02070309020205020404" pitchFamily="49" charset="0"/>
              </a:rPr>
              <a:t>itr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list.iterator</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while (</a:t>
            </a:r>
            <a:r>
              <a:rPr lang="en-US" sz="1400" dirty="0" err="1">
                <a:latin typeface="Courier New" panose="02070309020205020404" pitchFamily="49" charset="0"/>
                <a:cs typeface="Courier New" panose="02070309020205020404" pitchFamily="49" charset="0"/>
              </a:rPr>
              <a:t>itr.hasNext</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item = </a:t>
            </a:r>
            <a:r>
              <a:rPr lang="en-US" sz="1400" dirty="0" err="1">
                <a:latin typeface="Courier New" panose="02070309020205020404" pitchFamily="49" charset="0"/>
                <a:cs typeface="Courier New" panose="02070309020205020404" pitchFamily="49" charset="0"/>
              </a:rPr>
              <a:t>itr.next</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a:t>
            </a:r>
          </a:p>
        </p:txBody>
      </p:sp>
      <p:sp>
        <p:nvSpPr>
          <p:cNvPr id="18" name="TextBox 17">
            <a:extLst>
              <a:ext uri="{FF2B5EF4-FFF2-40B4-BE49-F238E27FC236}">
                <a16:creationId xmlns:a16="http://schemas.microsoft.com/office/drawing/2014/main" id="{1F9811BC-6DDF-2449-A950-AEEF50C5D4B3}"/>
              </a:ext>
            </a:extLst>
          </p:cNvPr>
          <p:cNvSpPr txBox="1"/>
          <p:nvPr/>
        </p:nvSpPr>
        <p:spPr>
          <a:xfrm>
            <a:off x="6231734" y="4791244"/>
            <a:ext cx="5732420" cy="1384995"/>
          </a:xfrm>
          <a:prstGeom prst="rect">
            <a:avLst/>
          </a:prstGeom>
          <a:noFill/>
        </p:spPr>
        <p:txBody>
          <a:bodyPr wrap="square" rtlCol="0">
            <a:spAutoFit/>
          </a:bodyPr>
          <a:lstStyle/>
          <a:p>
            <a:r>
              <a:rPr lang="en-US" sz="1400" dirty="0" err="1">
                <a:latin typeface="Courier New" panose="02070309020205020404" pitchFamily="49" charset="0"/>
                <a:cs typeface="Courier New" panose="02070309020205020404" pitchFamily="49" charset="0"/>
              </a:rPr>
              <a:t>ArrayList</a:t>
            </a:r>
            <a:r>
              <a:rPr lang="en-US" sz="1400" dirty="0">
                <a:latin typeface="Courier New" panose="02070309020205020404" pitchFamily="49" charset="0"/>
                <a:cs typeface="Courier New" panose="02070309020205020404" pitchFamily="49" charset="0"/>
              </a:rPr>
              <a:t>&lt;Integer&gt; list = new </a:t>
            </a:r>
            <a:r>
              <a:rPr lang="en-US" sz="1400" dirty="0" err="1">
                <a:latin typeface="Courier New" panose="02070309020205020404" pitchFamily="49" charset="0"/>
                <a:cs typeface="Courier New" panose="02070309020205020404" pitchFamily="49" charset="0"/>
              </a:rPr>
              <a:t>ArrayList</a:t>
            </a:r>
            <a:r>
              <a:rPr lang="en-US" sz="1400" dirty="0">
                <a:latin typeface="Courier New" panose="02070309020205020404" pitchFamily="49" charset="0"/>
                <a:cs typeface="Courier New" panose="02070309020205020404" pitchFamily="49" charset="0"/>
              </a:rPr>
              <a:t>&lt;Integer&gt;();</a:t>
            </a:r>
          </a:p>
          <a:p>
            <a:r>
              <a:rPr lang="en-US" sz="1400" dirty="0">
                <a:latin typeface="Courier New" panose="02070309020205020404" pitchFamily="49" charset="0"/>
                <a:cs typeface="Courier New" panose="02070309020205020404" pitchFamily="49" charset="0"/>
              </a:rPr>
              <a:t>//fill up list</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for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 : list)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item =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a:t>
            </a:r>
          </a:p>
        </p:txBody>
      </p:sp>
      <p:sp>
        <p:nvSpPr>
          <p:cNvPr id="14" name="Footer Placeholder 3">
            <a:extLst>
              <a:ext uri="{FF2B5EF4-FFF2-40B4-BE49-F238E27FC236}">
                <a16:creationId xmlns:a16="http://schemas.microsoft.com/office/drawing/2014/main" id="{04DEB8F2-3D8B-434A-801B-3BB26A80A6ED}"/>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spTree>
    <p:extLst>
      <p:ext uri="{BB962C8B-B14F-4D97-AF65-F5344CB8AC3E}">
        <p14:creationId xmlns:p14="http://schemas.microsoft.com/office/powerpoint/2010/main" val="2286820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34FA8-BBF2-4294-8B37-3CF3A8A51D9F}"/>
              </a:ext>
            </a:extLst>
          </p:cNvPr>
          <p:cNvSpPr>
            <a:spLocks noGrp="1"/>
          </p:cNvSpPr>
          <p:nvPr>
            <p:ph type="title"/>
          </p:nvPr>
        </p:nvSpPr>
        <p:spPr/>
        <p:txBody>
          <a:bodyPr/>
          <a:lstStyle/>
          <a:p>
            <a:r>
              <a:rPr lang="en-US" dirty="0"/>
              <a:t>Implementing an Iterator</a:t>
            </a:r>
          </a:p>
        </p:txBody>
      </p:sp>
      <p:sp>
        <p:nvSpPr>
          <p:cNvPr id="3" name="Content Placeholder 2">
            <a:extLst>
              <a:ext uri="{FF2B5EF4-FFF2-40B4-BE49-F238E27FC236}">
                <a16:creationId xmlns:a16="http://schemas.microsoft.com/office/drawing/2014/main" id="{7DD8A80A-4E49-4C92-8473-D31B0DE51D06}"/>
              </a:ext>
            </a:extLst>
          </p:cNvPr>
          <p:cNvSpPr>
            <a:spLocks noGrp="1"/>
          </p:cNvSpPr>
          <p:nvPr>
            <p:ph idx="1"/>
          </p:nvPr>
        </p:nvSpPr>
        <p:spPr>
          <a:xfrm>
            <a:off x="575240" y="1463857"/>
            <a:ext cx="1948041" cy="596437"/>
          </a:xfrm>
        </p:spPr>
        <p:txBody>
          <a:bodyPr/>
          <a:lstStyle/>
          <a:p>
            <a:r>
              <a:rPr lang="en-US" dirty="0" err="1"/>
              <a:t>hasNext</a:t>
            </a:r>
            <a:r>
              <a:rPr lang="en-US" dirty="0"/>
              <a:t>()</a:t>
            </a:r>
          </a:p>
        </p:txBody>
      </p:sp>
      <p:sp>
        <p:nvSpPr>
          <p:cNvPr id="5" name="Slide Number Placeholder 4">
            <a:extLst>
              <a:ext uri="{FF2B5EF4-FFF2-40B4-BE49-F238E27FC236}">
                <a16:creationId xmlns:a16="http://schemas.microsoft.com/office/drawing/2014/main" id="{E03CD76C-1974-4E8E-8865-13F5625A7D26}"/>
              </a:ext>
            </a:extLst>
          </p:cNvPr>
          <p:cNvSpPr>
            <a:spLocks noGrp="1"/>
          </p:cNvSpPr>
          <p:nvPr>
            <p:ph type="sldNum" sz="quarter" idx="12"/>
          </p:nvPr>
        </p:nvSpPr>
        <p:spPr/>
        <p:txBody>
          <a:bodyPr/>
          <a:lstStyle/>
          <a:p>
            <a:fld id="{659665DE-58FC-41F4-AC58-2C90A5E00527}" type="slidenum">
              <a:rPr lang="en-US" smtClean="0"/>
              <a:t>11</a:t>
            </a:fld>
            <a:endParaRPr lang="en-US"/>
          </a:p>
        </p:txBody>
      </p:sp>
      <p:sp>
        <p:nvSpPr>
          <p:cNvPr id="33" name="Content Placeholder 2">
            <a:extLst>
              <a:ext uri="{FF2B5EF4-FFF2-40B4-BE49-F238E27FC236}">
                <a16:creationId xmlns:a16="http://schemas.microsoft.com/office/drawing/2014/main" id="{AFD2D074-F610-894E-8B40-2FD589FDD3B8}"/>
              </a:ext>
            </a:extLst>
          </p:cNvPr>
          <p:cNvSpPr txBox="1">
            <a:spLocks/>
          </p:cNvSpPr>
          <p:nvPr/>
        </p:nvSpPr>
        <p:spPr>
          <a:xfrm>
            <a:off x="581447" y="4428731"/>
            <a:ext cx="1948041" cy="59643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next()</a:t>
            </a:r>
          </a:p>
        </p:txBody>
      </p:sp>
      <p:sp>
        <p:nvSpPr>
          <p:cNvPr id="6" name="Rectangle 5">
            <a:extLst>
              <a:ext uri="{FF2B5EF4-FFF2-40B4-BE49-F238E27FC236}">
                <a16:creationId xmlns:a16="http://schemas.microsoft.com/office/drawing/2014/main" id="{44DA01F5-ED74-5149-BEE8-8AF46C9E5F92}"/>
              </a:ext>
            </a:extLst>
          </p:cNvPr>
          <p:cNvSpPr/>
          <p:nvPr/>
        </p:nvSpPr>
        <p:spPr>
          <a:xfrm>
            <a:off x="5091754" y="2051281"/>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B156835-E565-C149-9B17-FD6CF542004C}"/>
              </a:ext>
            </a:extLst>
          </p:cNvPr>
          <p:cNvCxnSpPr/>
          <p:nvPr/>
        </p:nvCxnSpPr>
        <p:spPr>
          <a:xfrm>
            <a:off x="5946459" y="2259938"/>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EB644DD-DFA3-EA42-A30B-00FC21E358AC}"/>
              </a:ext>
            </a:extLst>
          </p:cNvPr>
          <p:cNvCxnSpPr>
            <a:cxnSpLocks/>
          </p:cNvCxnSpPr>
          <p:nvPr/>
        </p:nvCxnSpPr>
        <p:spPr>
          <a:xfrm>
            <a:off x="5852007" y="2051280"/>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C92B18C-151A-5A45-87CD-7C0DB2F31A98}"/>
              </a:ext>
            </a:extLst>
          </p:cNvPr>
          <p:cNvSpPr txBox="1"/>
          <p:nvPr/>
        </p:nvSpPr>
        <p:spPr>
          <a:xfrm>
            <a:off x="5352643" y="2105899"/>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a:t>
            </a:r>
          </a:p>
        </p:txBody>
      </p:sp>
      <p:sp>
        <p:nvSpPr>
          <p:cNvPr id="12" name="Rectangle 11">
            <a:extLst>
              <a:ext uri="{FF2B5EF4-FFF2-40B4-BE49-F238E27FC236}">
                <a16:creationId xmlns:a16="http://schemas.microsoft.com/office/drawing/2014/main" id="{041C1C97-E179-9F4E-B8AD-A8CE52ECF2BD}"/>
              </a:ext>
            </a:extLst>
          </p:cNvPr>
          <p:cNvSpPr/>
          <p:nvPr/>
        </p:nvSpPr>
        <p:spPr>
          <a:xfrm>
            <a:off x="3866433" y="2051281"/>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1F57A14F-E884-A942-85FE-4355B65BA8B9}"/>
              </a:ext>
            </a:extLst>
          </p:cNvPr>
          <p:cNvCxnSpPr>
            <a:cxnSpLocks/>
          </p:cNvCxnSpPr>
          <p:nvPr/>
        </p:nvCxnSpPr>
        <p:spPr>
          <a:xfrm>
            <a:off x="4721138" y="2259938"/>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DB3314-3EA1-0B41-9C90-73EC7088524D}"/>
              </a:ext>
            </a:extLst>
          </p:cNvPr>
          <p:cNvCxnSpPr>
            <a:cxnSpLocks/>
          </p:cNvCxnSpPr>
          <p:nvPr/>
        </p:nvCxnSpPr>
        <p:spPr>
          <a:xfrm>
            <a:off x="4626686" y="2051280"/>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8165267-5A73-9E46-B1C7-762AA0785EB7}"/>
              </a:ext>
            </a:extLst>
          </p:cNvPr>
          <p:cNvSpPr txBox="1"/>
          <p:nvPr/>
        </p:nvSpPr>
        <p:spPr>
          <a:xfrm>
            <a:off x="4161619" y="2114516"/>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3</a:t>
            </a:r>
          </a:p>
        </p:txBody>
      </p:sp>
      <p:sp>
        <p:nvSpPr>
          <p:cNvPr id="20" name="Rectangle 19">
            <a:extLst>
              <a:ext uri="{FF2B5EF4-FFF2-40B4-BE49-F238E27FC236}">
                <a16:creationId xmlns:a16="http://schemas.microsoft.com/office/drawing/2014/main" id="{30A6EF97-DFCD-5046-90DC-3E11BAD19BB4}"/>
              </a:ext>
            </a:extLst>
          </p:cNvPr>
          <p:cNvSpPr/>
          <p:nvPr/>
        </p:nvSpPr>
        <p:spPr>
          <a:xfrm>
            <a:off x="6299359" y="2051281"/>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3952942E-663E-B648-A849-54AB370E86E4}"/>
              </a:ext>
            </a:extLst>
          </p:cNvPr>
          <p:cNvCxnSpPr>
            <a:cxnSpLocks/>
          </p:cNvCxnSpPr>
          <p:nvPr/>
        </p:nvCxnSpPr>
        <p:spPr>
          <a:xfrm>
            <a:off x="7059612" y="2051280"/>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DC16C23-1495-9341-8BD0-F8A0F65C3F8B}"/>
              </a:ext>
            </a:extLst>
          </p:cNvPr>
          <p:cNvSpPr txBox="1"/>
          <p:nvPr/>
        </p:nvSpPr>
        <p:spPr>
          <a:xfrm>
            <a:off x="6565990" y="2121620"/>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1</a:t>
            </a:r>
          </a:p>
        </p:txBody>
      </p:sp>
      <p:cxnSp>
        <p:nvCxnSpPr>
          <p:cNvPr id="25" name="Straight Connector 24">
            <a:extLst>
              <a:ext uri="{FF2B5EF4-FFF2-40B4-BE49-F238E27FC236}">
                <a16:creationId xmlns:a16="http://schemas.microsoft.com/office/drawing/2014/main" id="{47F46345-E6F6-9740-87A9-7747F9697F62}"/>
              </a:ext>
            </a:extLst>
          </p:cNvPr>
          <p:cNvCxnSpPr>
            <a:cxnSpLocks/>
          </p:cNvCxnSpPr>
          <p:nvPr/>
        </p:nvCxnSpPr>
        <p:spPr>
          <a:xfrm flipH="1">
            <a:off x="7081497" y="2051280"/>
            <a:ext cx="144116" cy="428290"/>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E4DDCBD-3304-D14C-84B7-0FB723B12A8E}"/>
              </a:ext>
            </a:extLst>
          </p:cNvPr>
          <p:cNvSpPr/>
          <p:nvPr/>
        </p:nvSpPr>
        <p:spPr>
          <a:xfrm>
            <a:off x="2698554" y="205700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F002F84C-2B04-DE46-9E98-DAC609A79243}"/>
              </a:ext>
            </a:extLst>
          </p:cNvPr>
          <p:cNvCxnSpPr>
            <a:cxnSpLocks/>
          </p:cNvCxnSpPr>
          <p:nvPr/>
        </p:nvCxnSpPr>
        <p:spPr>
          <a:xfrm>
            <a:off x="3458807" y="205700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E495D55-7248-364D-A5B4-5CE5E8C3DC68}"/>
              </a:ext>
            </a:extLst>
          </p:cNvPr>
          <p:cNvSpPr txBox="1"/>
          <p:nvPr/>
        </p:nvSpPr>
        <p:spPr>
          <a:xfrm>
            <a:off x="3012646" y="2120242"/>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cxnSp>
        <p:nvCxnSpPr>
          <p:cNvPr id="31" name="Straight Arrow Connector 30">
            <a:extLst>
              <a:ext uri="{FF2B5EF4-FFF2-40B4-BE49-F238E27FC236}">
                <a16:creationId xmlns:a16="http://schemas.microsoft.com/office/drawing/2014/main" id="{16DA6866-6E75-FB4A-9740-0F81EFAA144F}"/>
              </a:ext>
            </a:extLst>
          </p:cNvPr>
          <p:cNvCxnSpPr>
            <a:cxnSpLocks/>
          </p:cNvCxnSpPr>
          <p:nvPr/>
        </p:nvCxnSpPr>
        <p:spPr>
          <a:xfrm>
            <a:off x="3485220" y="2259939"/>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E359498-45B8-F146-AA48-76FCB1DDEBD1}"/>
              </a:ext>
            </a:extLst>
          </p:cNvPr>
          <p:cNvSpPr txBox="1"/>
          <p:nvPr/>
        </p:nvSpPr>
        <p:spPr>
          <a:xfrm>
            <a:off x="1315109" y="2121493"/>
            <a:ext cx="721672"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front</a:t>
            </a:r>
          </a:p>
        </p:txBody>
      </p:sp>
      <p:cxnSp>
        <p:nvCxnSpPr>
          <p:cNvPr id="59" name="Straight Arrow Connector 58">
            <a:extLst>
              <a:ext uri="{FF2B5EF4-FFF2-40B4-BE49-F238E27FC236}">
                <a16:creationId xmlns:a16="http://schemas.microsoft.com/office/drawing/2014/main" id="{F3050F31-E9B8-4D45-9855-C853D76A37C7}"/>
              </a:ext>
            </a:extLst>
          </p:cNvPr>
          <p:cNvCxnSpPr>
            <a:cxnSpLocks/>
          </p:cNvCxnSpPr>
          <p:nvPr/>
        </p:nvCxnSpPr>
        <p:spPr>
          <a:xfrm>
            <a:off x="2021861" y="2274131"/>
            <a:ext cx="50715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6E5A8A8-7328-F04B-9576-8547A8DE42EC}"/>
              </a:ext>
            </a:extLst>
          </p:cNvPr>
          <p:cNvSpPr txBox="1"/>
          <p:nvPr/>
        </p:nvSpPr>
        <p:spPr>
          <a:xfrm>
            <a:off x="2928920" y="1435825"/>
            <a:ext cx="506870" cy="307777"/>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itr</a:t>
            </a:r>
            <a:endParaRPr lang="en-US" sz="1400" dirty="0">
              <a:latin typeface="Courier New" panose="02070309020205020404" pitchFamily="49" charset="0"/>
              <a:cs typeface="Courier New" panose="02070309020205020404" pitchFamily="49" charset="0"/>
            </a:endParaRPr>
          </a:p>
        </p:txBody>
      </p:sp>
      <p:cxnSp>
        <p:nvCxnSpPr>
          <p:cNvPr id="62" name="Straight Arrow Connector 61">
            <a:extLst>
              <a:ext uri="{FF2B5EF4-FFF2-40B4-BE49-F238E27FC236}">
                <a16:creationId xmlns:a16="http://schemas.microsoft.com/office/drawing/2014/main" id="{5F73AC8F-516E-C047-B188-7AFE9489EB04}"/>
              </a:ext>
            </a:extLst>
          </p:cNvPr>
          <p:cNvCxnSpPr>
            <a:cxnSpLocks/>
          </p:cNvCxnSpPr>
          <p:nvPr/>
        </p:nvCxnSpPr>
        <p:spPr>
          <a:xfrm>
            <a:off x="3179103" y="1713053"/>
            <a:ext cx="0" cy="2592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CD783A38-6279-384A-81C0-7A6BE1557297}"/>
              </a:ext>
            </a:extLst>
          </p:cNvPr>
          <p:cNvSpPr txBox="1"/>
          <p:nvPr/>
        </p:nvSpPr>
        <p:spPr>
          <a:xfrm>
            <a:off x="8666030" y="2103108"/>
            <a:ext cx="545149" cy="369332"/>
          </a:xfrm>
          <a:prstGeom prst="rect">
            <a:avLst/>
          </a:prstGeom>
          <a:noFill/>
        </p:spPr>
        <p:txBody>
          <a:bodyPr wrap="none" rtlCol="0">
            <a:spAutoFit/>
          </a:bodyPr>
          <a:lstStyle/>
          <a:p>
            <a:r>
              <a:rPr lang="en-US" dirty="0"/>
              <a:t>true</a:t>
            </a:r>
          </a:p>
        </p:txBody>
      </p:sp>
      <p:sp>
        <p:nvSpPr>
          <p:cNvPr id="102" name="TextBox 101">
            <a:extLst>
              <a:ext uri="{FF2B5EF4-FFF2-40B4-BE49-F238E27FC236}">
                <a16:creationId xmlns:a16="http://schemas.microsoft.com/office/drawing/2014/main" id="{F225B509-89CA-4540-905C-3F784196B0C1}"/>
              </a:ext>
            </a:extLst>
          </p:cNvPr>
          <p:cNvSpPr txBox="1"/>
          <p:nvPr/>
        </p:nvSpPr>
        <p:spPr>
          <a:xfrm>
            <a:off x="7526103" y="2664073"/>
            <a:ext cx="506870" cy="307777"/>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itr</a:t>
            </a:r>
            <a:endParaRPr lang="en-US" sz="1400" dirty="0">
              <a:latin typeface="Courier New" panose="02070309020205020404" pitchFamily="49" charset="0"/>
              <a:cs typeface="Courier New" panose="02070309020205020404" pitchFamily="49" charset="0"/>
            </a:endParaRPr>
          </a:p>
        </p:txBody>
      </p:sp>
      <p:cxnSp>
        <p:nvCxnSpPr>
          <p:cNvPr id="103" name="Straight Arrow Connector 102">
            <a:extLst>
              <a:ext uri="{FF2B5EF4-FFF2-40B4-BE49-F238E27FC236}">
                <a16:creationId xmlns:a16="http://schemas.microsoft.com/office/drawing/2014/main" id="{EE165041-3EC2-5845-92AC-BB39BB18B2FE}"/>
              </a:ext>
            </a:extLst>
          </p:cNvPr>
          <p:cNvCxnSpPr>
            <a:cxnSpLocks/>
          </p:cNvCxnSpPr>
          <p:nvPr/>
        </p:nvCxnSpPr>
        <p:spPr>
          <a:xfrm>
            <a:off x="7779538" y="2940687"/>
            <a:ext cx="0" cy="2592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D570408F-7113-F247-B237-49F7D33CCF71}"/>
              </a:ext>
            </a:extLst>
          </p:cNvPr>
          <p:cNvSpPr txBox="1"/>
          <p:nvPr/>
        </p:nvSpPr>
        <p:spPr>
          <a:xfrm>
            <a:off x="2928920" y="4437369"/>
            <a:ext cx="506870" cy="307777"/>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itr</a:t>
            </a:r>
            <a:endParaRPr lang="en-US" sz="1400" dirty="0">
              <a:latin typeface="Courier New" panose="02070309020205020404" pitchFamily="49" charset="0"/>
              <a:cs typeface="Courier New" panose="02070309020205020404" pitchFamily="49" charset="0"/>
            </a:endParaRPr>
          </a:p>
        </p:txBody>
      </p:sp>
      <p:cxnSp>
        <p:nvCxnSpPr>
          <p:cNvPr id="132" name="Straight Arrow Connector 131">
            <a:extLst>
              <a:ext uri="{FF2B5EF4-FFF2-40B4-BE49-F238E27FC236}">
                <a16:creationId xmlns:a16="http://schemas.microsoft.com/office/drawing/2014/main" id="{9CD0BFD0-90F6-1F43-AA61-BC18F88E898C}"/>
              </a:ext>
            </a:extLst>
          </p:cNvPr>
          <p:cNvCxnSpPr>
            <a:cxnSpLocks/>
          </p:cNvCxnSpPr>
          <p:nvPr/>
        </p:nvCxnSpPr>
        <p:spPr>
          <a:xfrm>
            <a:off x="3179103" y="4714597"/>
            <a:ext cx="0" cy="2592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50B34D41-7E50-414E-BA52-926C86C2A10F}"/>
              </a:ext>
            </a:extLst>
          </p:cNvPr>
          <p:cNvSpPr txBox="1"/>
          <p:nvPr/>
        </p:nvSpPr>
        <p:spPr>
          <a:xfrm>
            <a:off x="5255041" y="5569148"/>
            <a:ext cx="506870" cy="307777"/>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itr</a:t>
            </a:r>
            <a:endParaRPr lang="en-US" sz="1400" dirty="0">
              <a:latin typeface="Courier New" panose="02070309020205020404" pitchFamily="49" charset="0"/>
              <a:cs typeface="Courier New" panose="02070309020205020404" pitchFamily="49" charset="0"/>
            </a:endParaRPr>
          </a:p>
        </p:txBody>
      </p:sp>
      <p:cxnSp>
        <p:nvCxnSpPr>
          <p:cNvPr id="162" name="Straight Arrow Connector 161">
            <a:extLst>
              <a:ext uri="{FF2B5EF4-FFF2-40B4-BE49-F238E27FC236}">
                <a16:creationId xmlns:a16="http://schemas.microsoft.com/office/drawing/2014/main" id="{F1B4529B-5EB5-5F48-9627-71CF1B451418}"/>
              </a:ext>
            </a:extLst>
          </p:cNvPr>
          <p:cNvCxnSpPr>
            <a:cxnSpLocks/>
          </p:cNvCxnSpPr>
          <p:nvPr/>
        </p:nvCxnSpPr>
        <p:spPr>
          <a:xfrm>
            <a:off x="5505224" y="5846376"/>
            <a:ext cx="0" cy="2592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5B543A93-6E6A-AE48-A84F-E14E47AA4B32}"/>
              </a:ext>
            </a:extLst>
          </p:cNvPr>
          <p:cNvSpPr/>
          <p:nvPr/>
        </p:nvSpPr>
        <p:spPr>
          <a:xfrm>
            <a:off x="5091754" y="3199959"/>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Arrow Connector 163">
            <a:extLst>
              <a:ext uri="{FF2B5EF4-FFF2-40B4-BE49-F238E27FC236}">
                <a16:creationId xmlns:a16="http://schemas.microsoft.com/office/drawing/2014/main" id="{A9FA755E-8236-9843-9B37-6D2262E6F4B0}"/>
              </a:ext>
            </a:extLst>
          </p:cNvPr>
          <p:cNvCxnSpPr/>
          <p:nvPr/>
        </p:nvCxnSpPr>
        <p:spPr>
          <a:xfrm>
            <a:off x="5946459" y="3408616"/>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7A369AB-DD01-4341-A255-EDDBA094EB3D}"/>
              </a:ext>
            </a:extLst>
          </p:cNvPr>
          <p:cNvCxnSpPr>
            <a:cxnSpLocks/>
          </p:cNvCxnSpPr>
          <p:nvPr/>
        </p:nvCxnSpPr>
        <p:spPr>
          <a:xfrm>
            <a:off x="5852007" y="319995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0EBA3CFF-E1B1-2A4A-BA34-D4BA00CD6920}"/>
              </a:ext>
            </a:extLst>
          </p:cNvPr>
          <p:cNvSpPr txBox="1"/>
          <p:nvPr/>
        </p:nvSpPr>
        <p:spPr>
          <a:xfrm>
            <a:off x="5352643" y="3254577"/>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a:t>
            </a:r>
          </a:p>
        </p:txBody>
      </p:sp>
      <p:sp>
        <p:nvSpPr>
          <p:cNvPr id="167" name="Rectangle 166">
            <a:extLst>
              <a:ext uri="{FF2B5EF4-FFF2-40B4-BE49-F238E27FC236}">
                <a16:creationId xmlns:a16="http://schemas.microsoft.com/office/drawing/2014/main" id="{DF34A31A-93FA-6E4A-A207-A386B5FF6FC9}"/>
              </a:ext>
            </a:extLst>
          </p:cNvPr>
          <p:cNvSpPr/>
          <p:nvPr/>
        </p:nvSpPr>
        <p:spPr>
          <a:xfrm>
            <a:off x="3866433" y="3199959"/>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Arrow Connector 167">
            <a:extLst>
              <a:ext uri="{FF2B5EF4-FFF2-40B4-BE49-F238E27FC236}">
                <a16:creationId xmlns:a16="http://schemas.microsoft.com/office/drawing/2014/main" id="{685CC392-C6D0-4046-AC5D-C60EA2825746}"/>
              </a:ext>
            </a:extLst>
          </p:cNvPr>
          <p:cNvCxnSpPr>
            <a:cxnSpLocks/>
          </p:cNvCxnSpPr>
          <p:nvPr/>
        </p:nvCxnSpPr>
        <p:spPr>
          <a:xfrm>
            <a:off x="4721138" y="3408616"/>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F5903926-96FC-474F-B1BA-34FC986E23D3}"/>
              </a:ext>
            </a:extLst>
          </p:cNvPr>
          <p:cNvCxnSpPr>
            <a:cxnSpLocks/>
          </p:cNvCxnSpPr>
          <p:nvPr/>
        </p:nvCxnSpPr>
        <p:spPr>
          <a:xfrm>
            <a:off x="4626686" y="319995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B7A26EC6-EB60-3542-9C88-4E7DB907DE97}"/>
              </a:ext>
            </a:extLst>
          </p:cNvPr>
          <p:cNvSpPr txBox="1"/>
          <p:nvPr/>
        </p:nvSpPr>
        <p:spPr>
          <a:xfrm>
            <a:off x="4161619" y="3263194"/>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3</a:t>
            </a:r>
          </a:p>
        </p:txBody>
      </p:sp>
      <p:sp>
        <p:nvSpPr>
          <p:cNvPr id="171" name="Rectangle 170">
            <a:extLst>
              <a:ext uri="{FF2B5EF4-FFF2-40B4-BE49-F238E27FC236}">
                <a16:creationId xmlns:a16="http://schemas.microsoft.com/office/drawing/2014/main" id="{F1FDBFDC-E52D-0B44-9AB5-E63013782EDE}"/>
              </a:ext>
            </a:extLst>
          </p:cNvPr>
          <p:cNvSpPr/>
          <p:nvPr/>
        </p:nvSpPr>
        <p:spPr>
          <a:xfrm>
            <a:off x="6299359" y="3199959"/>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a:extLst>
              <a:ext uri="{FF2B5EF4-FFF2-40B4-BE49-F238E27FC236}">
                <a16:creationId xmlns:a16="http://schemas.microsoft.com/office/drawing/2014/main" id="{B6AC3023-FB27-904A-B324-AAF915149976}"/>
              </a:ext>
            </a:extLst>
          </p:cNvPr>
          <p:cNvCxnSpPr>
            <a:cxnSpLocks/>
          </p:cNvCxnSpPr>
          <p:nvPr/>
        </p:nvCxnSpPr>
        <p:spPr>
          <a:xfrm>
            <a:off x="7059612" y="319995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78161172-DAB7-CD4A-896D-E7066C7D68E2}"/>
              </a:ext>
            </a:extLst>
          </p:cNvPr>
          <p:cNvSpPr txBox="1"/>
          <p:nvPr/>
        </p:nvSpPr>
        <p:spPr>
          <a:xfrm>
            <a:off x="6565990" y="3270298"/>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1</a:t>
            </a:r>
          </a:p>
        </p:txBody>
      </p:sp>
      <p:cxnSp>
        <p:nvCxnSpPr>
          <p:cNvPr id="174" name="Straight Connector 173">
            <a:extLst>
              <a:ext uri="{FF2B5EF4-FFF2-40B4-BE49-F238E27FC236}">
                <a16:creationId xmlns:a16="http://schemas.microsoft.com/office/drawing/2014/main" id="{799F6221-8191-4B45-8C62-9DB49098C59B}"/>
              </a:ext>
            </a:extLst>
          </p:cNvPr>
          <p:cNvCxnSpPr>
            <a:cxnSpLocks/>
          </p:cNvCxnSpPr>
          <p:nvPr/>
        </p:nvCxnSpPr>
        <p:spPr>
          <a:xfrm flipH="1">
            <a:off x="7081497" y="3199958"/>
            <a:ext cx="144116" cy="428290"/>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175" name="Rectangle 174">
            <a:extLst>
              <a:ext uri="{FF2B5EF4-FFF2-40B4-BE49-F238E27FC236}">
                <a16:creationId xmlns:a16="http://schemas.microsoft.com/office/drawing/2014/main" id="{23DF76C5-098A-314B-B7A2-343AC15FBF0C}"/>
              </a:ext>
            </a:extLst>
          </p:cNvPr>
          <p:cNvSpPr/>
          <p:nvPr/>
        </p:nvSpPr>
        <p:spPr>
          <a:xfrm>
            <a:off x="2698554" y="3205686"/>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6" name="Straight Connector 175">
            <a:extLst>
              <a:ext uri="{FF2B5EF4-FFF2-40B4-BE49-F238E27FC236}">
                <a16:creationId xmlns:a16="http://schemas.microsoft.com/office/drawing/2014/main" id="{4A88F9BA-1328-544E-B12E-0DB760B7F932}"/>
              </a:ext>
            </a:extLst>
          </p:cNvPr>
          <p:cNvCxnSpPr>
            <a:cxnSpLocks/>
          </p:cNvCxnSpPr>
          <p:nvPr/>
        </p:nvCxnSpPr>
        <p:spPr>
          <a:xfrm>
            <a:off x="3458807" y="320568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BC5CB54D-5E7C-8349-B771-23A1F748070F}"/>
              </a:ext>
            </a:extLst>
          </p:cNvPr>
          <p:cNvSpPr txBox="1"/>
          <p:nvPr/>
        </p:nvSpPr>
        <p:spPr>
          <a:xfrm>
            <a:off x="3012646" y="3268920"/>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cxnSp>
        <p:nvCxnSpPr>
          <p:cNvPr id="178" name="Straight Arrow Connector 177">
            <a:extLst>
              <a:ext uri="{FF2B5EF4-FFF2-40B4-BE49-F238E27FC236}">
                <a16:creationId xmlns:a16="http://schemas.microsoft.com/office/drawing/2014/main" id="{AE21141E-CBDB-8A49-9AA0-D18079F4B905}"/>
              </a:ext>
            </a:extLst>
          </p:cNvPr>
          <p:cNvCxnSpPr>
            <a:cxnSpLocks/>
          </p:cNvCxnSpPr>
          <p:nvPr/>
        </p:nvCxnSpPr>
        <p:spPr>
          <a:xfrm>
            <a:off x="3485220" y="3408617"/>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B293F3D7-E82B-4348-9069-8B6076188EA9}"/>
              </a:ext>
            </a:extLst>
          </p:cNvPr>
          <p:cNvSpPr txBox="1"/>
          <p:nvPr/>
        </p:nvSpPr>
        <p:spPr>
          <a:xfrm>
            <a:off x="1315109" y="3270171"/>
            <a:ext cx="721672"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front</a:t>
            </a:r>
          </a:p>
        </p:txBody>
      </p:sp>
      <p:cxnSp>
        <p:nvCxnSpPr>
          <p:cNvPr id="180" name="Straight Arrow Connector 179">
            <a:extLst>
              <a:ext uri="{FF2B5EF4-FFF2-40B4-BE49-F238E27FC236}">
                <a16:creationId xmlns:a16="http://schemas.microsoft.com/office/drawing/2014/main" id="{C06ADD65-8EB0-E249-ABE4-8DA71778D092}"/>
              </a:ext>
            </a:extLst>
          </p:cNvPr>
          <p:cNvCxnSpPr>
            <a:cxnSpLocks/>
          </p:cNvCxnSpPr>
          <p:nvPr/>
        </p:nvCxnSpPr>
        <p:spPr>
          <a:xfrm>
            <a:off x="2021861" y="3422809"/>
            <a:ext cx="50715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5DD8D758-C9BA-6D42-B9D3-D451F3CBCDEB}"/>
              </a:ext>
            </a:extLst>
          </p:cNvPr>
          <p:cNvSpPr txBox="1"/>
          <p:nvPr/>
        </p:nvSpPr>
        <p:spPr>
          <a:xfrm>
            <a:off x="8663546" y="3193132"/>
            <a:ext cx="631904" cy="369332"/>
          </a:xfrm>
          <a:prstGeom prst="rect">
            <a:avLst/>
          </a:prstGeom>
          <a:noFill/>
        </p:spPr>
        <p:txBody>
          <a:bodyPr wrap="none" rtlCol="0">
            <a:spAutoFit/>
          </a:bodyPr>
          <a:lstStyle/>
          <a:p>
            <a:r>
              <a:rPr lang="en-US" dirty="0"/>
              <a:t>false</a:t>
            </a:r>
          </a:p>
        </p:txBody>
      </p:sp>
      <p:sp>
        <p:nvSpPr>
          <p:cNvPr id="182" name="Rectangle 181">
            <a:extLst>
              <a:ext uri="{FF2B5EF4-FFF2-40B4-BE49-F238E27FC236}">
                <a16:creationId xmlns:a16="http://schemas.microsoft.com/office/drawing/2014/main" id="{13B6C470-B7BB-DB4C-936C-D9EF94A9CE9F}"/>
              </a:ext>
            </a:extLst>
          </p:cNvPr>
          <p:cNvSpPr/>
          <p:nvPr/>
        </p:nvSpPr>
        <p:spPr>
          <a:xfrm>
            <a:off x="5088218" y="5014175"/>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Straight Arrow Connector 182">
            <a:extLst>
              <a:ext uri="{FF2B5EF4-FFF2-40B4-BE49-F238E27FC236}">
                <a16:creationId xmlns:a16="http://schemas.microsoft.com/office/drawing/2014/main" id="{4A5FFACA-560C-6C49-BEF3-DD1FCB17FE2F}"/>
              </a:ext>
            </a:extLst>
          </p:cNvPr>
          <p:cNvCxnSpPr/>
          <p:nvPr/>
        </p:nvCxnSpPr>
        <p:spPr>
          <a:xfrm>
            <a:off x="5942923" y="5222832"/>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677964A-43FD-1F44-AC00-5AE740B6C923}"/>
              </a:ext>
            </a:extLst>
          </p:cNvPr>
          <p:cNvCxnSpPr>
            <a:cxnSpLocks/>
          </p:cNvCxnSpPr>
          <p:nvPr/>
        </p:nvCxnSpPr>
        <p:spPr>
          <a:xfrm>
            <a:off x="5848471" y="5014174"/>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B2360AB9-BDD5-B441-B52D-00DB33E9B463}"/>
              </a:ext>
            </a:extLst>
          </p:cNvPr>
          <p:cNvSpPr txBox="1"/>
          <p:nvPr/>
        </p:nvSpPr>
        <p:spPr>
          <a:xfrm>
            <a:off x="5349107" y="5068793"/>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a:t>
            </a:r>
          </a:p>
        </p:txBody>
      </p:sp>
      <p:sp>
        <p:nvSpPr>
          <p:cNvPr id="186" name="Rectangle 185">
            <a:extLst>
              <a:ext uri="{FF2B5EF4-FFF2-40B4-BE49-F238E27FC236}">
                <a16:creationId xmlns:a16="http://schemas.microsoft.com/office/drawing/2014/main" id="{900F30D0-83C8-B24C-84AE-777B54AF4430}"/>
              </a:ext>
            </a:extLst>
          </p:cNvPr>
          <p:cNvSpPr/>
          <p:nvPr/>
        </p:nvSpPr>
        <p:spPr>
          <a:xfrm>
            <a:off x="3862897" y="5014175"/>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7" name="Straight Arrow Connector 186">
            <a:extLst>
              <a:ext uri="{FF2B5EF4-FFF2-40B4-BE49-F238E27FC236}">
                <a16:creationId xmlns:a16="http://schemas.microsoft.com/office/drawing/2014/main" id="{197342AF-2F1B-D744-B5AF-010E2797C938}"/>
              </a:ext>
            </a:extLst>
          </p:cNvPr>
          <p:cNvCxnSpPr>
            <a:cxnSpLocks/>
          </p:cNvCxnSpPr>
          <p:nvPr/>
        </p:nvCxnSpPr>
        <p:spPr>
          <a:xfrm>
            <a:off x="4717602" y="5222832"/>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64B3C3B-7F58-8049-B7E1-46482B4DAE76}"/>
              </a:ext>
            </a:extLst>
          </p:cNvPr>
          <p:cNvCxnSpPr>
            <a:cxnSpLocks/>
          </p:cNvCxnSpPr>
          <p:nvPr/>
        </p:nvCxnSpPr>
        <p:spPr>
          <a:xfrm>
            <a:off x="4623150" y="5014174"/>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C1B5B56D-4B6B-C54D-817E-3C1E1BA5997B}"/>
              </a:ext>
            </a:extLst>
          </p:cNvPr>
          <p:cNvSpPr txBox="1"/>
          <p:nvPr/>
        </p:nvSpPr>
        <p:spPr>
          <a:xfrm>
            <a:off x="4158083" y="5077410"/>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3</a:t>
            </a:r>
          </a:p>
        </p:txBody>
      </p:sp>
      <p:sp>
        <p:nvSpPr>
          <p:cNvPr id="190" name="Rectangle 189">
            <a:extLst>
              <a:ext uri="{FF2B5EF4-FFF2-40B4-BE49-F238E27FC236}">
                <a16:creationId xmlns:a16="http://schemas.microsoft.com/office/drawing/2014/main" id="{2623F399-D53C-514B-93AC-1F37F5CC15DC}"/>
              </a:ext>
            </a:extLst>
          </p:cNvPr>
          <p:cNvSpPr/>
          <p:nvPr/>
        </p:nvSpPr>
        <p:spPr>
          <a:xfrm>
            <a:off x="6295823" y="5014175"/>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Straight Connector 190">
            <a:extLst>
              <a:ext uri="{FF2B5EF4-FFF2-40B4-BE49-F238E27FC236}">
                <a16:creationId xmlns:a16="http://schemas.microsoft.com/office/drawing/2014/main" id="{BECAF567-D918-5A47-A32E-EE09443CD3C5}"/>
              </a:ext>
            </a:extLst>
          </p:cNvPr>
          <p:cNvCxnSpPr>
            <a:cxnSpLocks/>
          </p:cNvCxnSpPr>
          <p:nvPr/>
        </p:nvCxnSpPr>
        <p:spPr>
          <a:xfrm>
            <a:off x="7056076" y="5014174"/>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627358A9-7832-9C46-9D3F-C21618AF594C}"/>
              </a:ext>
            </a:extLst>
          </p:cNvPr>
          <p:cNvSpPr txBox="1"/>
          <p:nvPr/>
        </p:nvSpPr>
        <p:spPr>
          <a:xfrm>
            <a:off x="6562454" y="5084514"/>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1</a:t>
            </a:r>
          </a:p>
        </p:txBody>
      </p:sp>
      <p:cxnSp>
        <p:nvCxnSpPr>
          <p:cNvPr id="193" name="Straight Connector 192">
            <a:extLst>
              <a:ext uri="{FF2B5EF4-FFF2-40B4-BE49-F238E27FC236}">
                <a16:creationId xmlns:a16="http://schemas.microsoft.com/office/drawing/2014/main" id="{15D63797-5F18-1E40-AF41-48C03C1B05B4}"/>
              </a:ext>
            </a:extLst>
          </p:cNvPr>
          <p:cNvCxnSpPr>
            <a:cxnSpLocks/>
          </p:cNvCxnSpPr>
          <p:nvPr/>
        </p:nvCxnSpPr>
        <p:spPr>
          <a:xfrm flipH="1">
            <a:off x="7077961" y="5014174"/>
            <a:ext cx="144116" cy="428290"/>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194" name="Rectangle 193">
            <a:extLst>
              <a:ext uri="{FF2B5EF4-FFF2-40B4-BE49-F238E27FC236}">
                <a16:creationId xmlns:a16="http://schemas.microsoft.com/office/drawing/2014/main" id="{9F709C57-96FA-EC49-8F79-E82B0F16CD47}"/>
              </a:ext>
            </a:extLst>
          </p:cNvPr>
          <p:cNvSpPr/>
          <p:nvPr/>
        </p:nvSpPr>
        <p:spPr>
          <a:xfrm>
            <a:off x="2695018" y="5019902"/>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a:extLst>
              <a:ext uri="{FF2B5EF4-FFF2-40B4-BE49-F238E27FC236}">
                <a16:creationId xmlns:a16="http://schemas.microsoft.com/office/drawing/2014/main" id="{38B9E4B6-22CC-F24F-9823-0A3EA9F7519D}"/>
              </a:ext>
            </a:extLst>
          </p:cNvPr>
          <p:cNvCxnSpPr>
            <a:cxnSpLocks/>
          </p:cNvCxnSpPr>
          <p:nvPr/>
        </p:nvCxnSpPr>
        <p:spPr>
          <a:xfrm>
            <a:off x="3455271" y="5019901"/>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7D172B73-66CD-0F42-9417-7EE730CB9FB6}"/>
              </a:ext>
            </a:extLst>
          </p:cNvPr>
          <p:cNvSpPr txBox="1"/>
          <p:nvPr/>
        </p:nvSpPr>
        <p:spPr>
          <a:xfrm>
            <a:off x="3009110" y="5083136"/>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cxnSp>
        <p:nvCxnSpPr>
          <p:cNvPr id="197" name="Straight Arrow Connector 196">
            <a:extLst>
              <a:ext uri="{FF2B5EF4-FFF2-40B4-BE49-F238E27FC236}">
                <a16:creationId xmlns:a16="http://schemas.microsoft.com/office/drawing/2014/main" id="{5C4AD423-6C5C-AC49-BF4F-6AB7014958B7}"/>
              </a:ext>
            </a:extLst>
          </p:cNvPr>
          <p:cNvCxnSpPr>
            <a:cxnSpLocks/>
          </p:cNvCxnSpPr>
          <p:nvPr/>
        </p:nvCxnSpPr>
        <p:spPr>
          <a:xfrm>
            <a:off x="3481684" y="5222833"/>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0565D0FA-6DFD-7A4F-BB92-26578689AAA6}"/>
              </a:ext>
            </a:extLst>
          </p:cNvPr>
          <p:cNvSpPr txBox="1"/>
          <p:nvPr/>
        </p:nvSpPr>
        <p:spPr>
          <a:xfrm>
            <a:off x="1311573" y="5084387"/>
            <a:ext cx="721672"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front</a:t>
            </a:r>
          </a:p>
        </p:txBody>
      </p:sp>
      <p:cxnSp>
        <p:nvCxnSpPr>
          <p:cNvPr id="199" name="Straight Arrow Connector 198">
            <a:extLst>
              <a:ext uri="{FF2B5EF4-FFF2-40B4-BE49-F238E27FC236}">
                <a16:creationId xmlns:a16="http://schemas.microsoft.com/office/drawing/2014/main" id="{2A1F0F79-6EB2-9442-A620-38BAADE5C31C}"/>
              </a:ext>
            </a:extLst>
          </p:cNvPr>
          <p:cNvCxnSpPr>
            <a:cxnSpLocks/>
          </p:cNvCxnSpPr>
          <p:nvPr/>
        </p:nvCxnSpPr>
        <p:spPr>
          <a:xfrm>
            <a:off x="2018325" y="5237025"/>
            <a:ext cx="50715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ED272DB6-13BA-314C-AA04-F357B857E269}"/>
              </a:ext>
            </a:extLst>
          </p:cNvPr>
          <p:cNvSpPr txBox="1"/>
          <p:nvPr/>
        </p:nvSpPr>
        <p:spPr>
          <a:xfrm>
            <a:off x="8668194" y="4989351"/>
            <a:ext cx="311304" cy="369332"/>
          </a:xfrm>
          <a:prstGeom prst="rect">
            <a:avLst/>
          </a:prstGeom>
          <a:noFill/>
        </p:spPr>
        <p:txBody>
          <a:bodyPr wrap="none" rtlCol="0">
            <a:spAutoFit/>
          </a:bodyPr>
          <a:lstStyle/>
          <a:p>
            <a:r>
              <a:rPr lang="en-US" dirty="0"/>
              <a:t>4</a:t>
            </a:r>
          </a:p>
        </p:txBody>
      </p:sp>
      <p:sp>
        <p:nvSpPr>
          <p:cNvPr id="201" name="Rectangle 200">
            <a:extLst>
              <a:ext uri="{FF2B5EF4-FFF2-40B4-BE49-F238E27FC236}">
                <a16:creationId xmlns:a16="http://schemas.microsoft.com/office/drawing/2014/main" id="{91108FD2-660A-0745-B3CC-66CC5C4963CC}"/>
              </a:ext>
            </a:extLst>
          </p:cNvPr>
          <p:cNvSpPr/>
          <p:nvPr/>
        </p:nvSpPr>
        <p:spPr>
          <a:xfrm>
            <a:off x="5088218" y="6139391"/>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Arrow Connector 201">
            <a:extLst>
              <a:ext uri="{FF2B5EF4-FFF2-40B4-BE49-F238E27FC236}">
                <a16:creationId xmlns:a16="http://schemas.microsoft.com/office/drawing/2014/main" id="{9A22409F-854D-6641-AF64-3FC490B85013}"/>
              </a:ext>
            </a:extLst>
          </p:cNvPr>
          <p:cNvCxnSpPr/>
          <p:nvPr/>
        </p:nvCxnSpPr>
        <p:spPr>
          <a:xfrm>
            <a:off x="5942923" y="6348048"/>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31D9126-7CDC-F140-AD47-68D936C79EAD}"/>
              </a:ext>
            </a:extLst>
          </p:cNvPr>
          <p:cNvCxnSpPr>
            <a:cxnSpLocks/>
          </p:cNvCxnSpPr>
          <p:nvPr/>
        </p:nvCxnSpPr>
        <p:spPr>
          <a:xfrm>
            <a:off x="5848471" y="6139390"/>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a16="http://schemas.microsoft.com/office/drawing/2014/main" id="{A52B68FB-65BA-B541-809A-496607190BE6}"/>
              </a:ext>
            </a:extLst>
          </p:cNvPr>
          <p:cNvSpPr txBox="1"/>
          <p:nvPr/>
        </p:nvSpPr>
        <p:spPr>
          <a:xfrm>
            <a:off x="5349107" y="6194009"/>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a:t>
            </a:r>
          </a:p>
        </p:txBody>
      </p:sp>
      <p:sp>
        <p:nvSpPr>
          <p:cNvPr id="205" name="Rectangle 204">
            <a:extLst>
              <a:ext uri="{FF2B5EF4-FFF2-40B4-BE49-F238E27FC236}">
                <a16:creationId xmlns:a16="http://schemas.microsoft.com/office/drawing/2014/main" id="{6F8A36D1-9F15-0D43-8720-91EB7984249E}"/>
              </a:ext>
            </a:extLst>
          </p:cNvPr>
          <p:cNvSpPr/>
          <p:nvPr/>
        </p:nvSpPr>
        <p:spPr>
          <a:xfrm>
            <a:off x="3862897" y="6139391"/>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Arrow Connector 205">
            <a:extLst>
              <a:ext uri="{FF2B5EF4-FFF2-40B4-BE49-F238E27FC236}">
                <a16:creationId xmlns:a16="http://schemas.microsoft.com/office/drawing/2014/main" id="{775D77DD-9129-8940-83B2-F88CE027AED0}"/>
              </a:ext>
            </a:extLst>
          </p:cNvPr>
          <p:cNvCxnSpPr>
            <a:cxnSpLocks/>
          </p:cNvCxnSpPr>
          <p:nvPr/>
        </p:nvCxnSpPr>
        <p:spPr>
          <a:xfrm>
            <a:off x="4717602" y="6348048"/>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7B5D050-3D9F-FE42-885C-664B92697754}"/>
              </a:ext>
            </a:extLst>
          </p:cNvPr>
          <p:cNvCxnSpPr>
            <a:cxnSpLocks/>
          </p:cNvCxnSpPr>
          <p:nvPr/>
        </p:nvCxnSpPr>
        <p:spPr>
          <a:xfrm>
            <a:off x="4623150" y="6139390"/>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A91B8B26-491A-E047-B3E2-39ACD2E79DFA}"/>
              </a:ext>
            </a:extLst>
          </p:cNvPr>
          <p:cNvSpPr txBox="1"/>
          <p:nvPr/>
        </p:nvSpPr>
        <p:spPr>
          <a:xfrm>
            <a:off x="4158083" y="6202626"/>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3</a:t>
            </a:r>
          </a:p>
        </p:txBody>
      </p:sp>
      <p:sp>
        <p:nvSpPr>
          <p:cNvPr id="209" name="Rectangle 208">
            <a:extLst>
              <a:ext uri="{FF2B5EF4-FFF2-40B4-BE49-F238E27FC236}">
                <a16:creationId xmlns:a16="http://schemas.microsoft.com/office/drawing/2014/main" id="{B0C25670-6699-C44E-8AB7-66C41F118156}"/>
              </a:ext>
            </a:extLst>
          </p:cNvPr>
          <p:cNvSpPr/>
          <p:nvPr/>
        </p:nvSpPr>
        <p:spPr>
          <a:xfrm>
            <a:off x="6295823" y="6139391"/>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2A95AF1F-C68F-034C-8357-482D1D55702C}"/>
              </a:ext>
            </a:extLst>
          </p:cNvPr>
          <p:cNvCxnSpPr>
            <a:cxnSpLocks/>
          </p:cNvCxnSpPr>
          <p:nvPr/>
        </p:nvCxnSpPr>
        <p:spPr>
          <a:xfrm>
            <a:off x="7056076" y="6139390"/>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4770CCDB-AB8A-034E-9E73-2CDCA3247E13}"/>
              </a:ext>
            </a:extLst>
          </p:cNvPr>
          <p:cNvSpPr txBox="1"/>
          <p:nvPr/>
        </p:nvSpPr>
        <p:spPr>
          <a:xfrm>
            <a:off x="6562454" y="6209730"/>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1</a:t>
            </a:r>
          </a:p>
        </p:txBody>
      </p:sp>
      <p:cxnSp>
        <p:nvCxnSpPr>
          <p:cNvPr id="212" name="Straight Connector 211">
            <a:extLst>
              <a:ext uri="{FF2B5EF4-FFF2-40B4-BE49-F238E27FC236}">
                <a16:creationId xmlns:a16="http://schemas.microsoft.com/office/drawing/2014/main" id="{3B574CA1-2091-1341-8F86-E15C93E96FD8}"/>
              </a:ext>
            </a:extLst>
          </p:cNvPr>
          <p:cNvCxnSpPr>
            <a:cxnSpLocks/>
          </p:cNvCxnSpPr>
          <p:nvPr/>
        </p:nvCxnSpPr>
        <p:spPr>
          <a:xfrm flipH="1">
            <a:off x="7077961" y="6139390"/>
            <a:ext cx="144116" cy="428290"/>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213" name="Rectangle 212">
            <a:extLst>
              <a:ext uri="{FF2B5EF4-FFF2-40B4-BE49-F238E27FC236}">
                <a16:creationId xmlns:a16="http://schemas.microsoft.com/office/drawing/2014/main" id="{E143A454-23B0-8942-96B8-B120B986E939}"/>
              </a:ext>
            </a:extLst>
          </p:cNvPr>
          <p:cNvSpPr/>
          <p:nvPr/>
        </p:nvSpPr>
        <p:spPr>
          <a:xfrm>
            <a:off x="2695018" y="614511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4" name="Straight Connector 213">
            <a:extLst>
              <a:ext uri="{FF2B5EF4-FFF2-40B4-BE49-F238E27FC236}">
                <a16:creationId xmlns:a16="http://schemas.microsoft.com/office/drawing/2014/main" id="{E3F6BF8E-D21E-4841-BEFB-3EB9D02E85D3}"/>
              </a:ext>
            </a:extLst>
          </p:cNvPr>
          <p:cNvCxnSpPr>
            <a:cxnSpLocks/>
          </p:cNvCxnSpPr>
          <p:nvPr/>
        </p:nvCxnSpPr>
        <p:spPr>
          <a:xfrm>
            <a:off x="3455271" y="614511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14046B2B-CCBB-C44B-AAA3-933803F3D960}"/>
              </a:ext>
            </a:extLst>
          </p:cNvPr>
          <p:cNvSpPr txBox="1"/>
          <p:nvPr/>
        </p:nvSpPr>
        <p:spPr>
          <a:xfrm>
            <a:off x="3009110" y="6208352"/>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cxnSp>
        <p:nvCxnSpPr>
          <p:cNvPr id="216" name="Straight Arrow Connector 215">
            <a:extLst>
              <a:ext uri="{FF2B5EF4-FFF2-40B4-BE49-F238E27FC236}">
                <a16:creationId xmlns:a16="http://schemas.microsoft.com/office/drawing/2014/main" id="{232551C6-8C96-6245-A9DE-632088A5F80A}"/>
              </a:ext>
            </a:extLst>
          </p:cNvPr>
          <p:cNvCxnSpPr>
            <a:cxnSpLocks/>
          </p:cNvCxnSpPr>
          <p:nvPr/>
        </p:nvCxnSpPr>
        <p:spPr>
          <a:xfrm>
            <a:off x="3481684" y="6348049"/>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17" name="TextBox 216">
            <a:extLst>
              <a:ext uri="{FF2B5EF4-FFF2-40B4-BE49-F238E27FC236}">
                <a16:creationId xmlns:a16="http://schemas.microsoft.com/office/drawing/2014/main" id="{8BC1603D-9FEB-D44F-B062-6C07751C39EB}"/>
              </a:ext>
            </a:extLst>
          </p:cNvPr>
          <p:cNvSpPr txBox="1"/>
          <p:nvPr/>
        </p:nvSpPr>
        <p:spPr>
          <a:xfrm>
            <a:off x="1311573" y="6209603"/>
            <a:ext cx="721672"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front</a:t>
            </a:r>
          </a:p>
        </p:txBody>
      </p:sp>
      <p:cxnSp>
        <p:nvCxnSpPr>
          <p:cNvPr id="218" name="Straight Arrow Connector 217">
            <a:extLst>
              <a:ext uri="{FF2B5EF4-FFF2-40B4-BE49-F238E27FC236}">
                <a16:creationId xmlns:a16="http://schemas.microsoft.com/office/drawing/2014/main" id="{8E490978-47B8-2146-8451-9F77BC75B854}"/>
              </a:ext>
            </a:extLst>
          </p:cNvPr>
          <p:cNvCxnSpPr>
            <a:cxnSpLocks/>
          </p:cNvCxnSpPr>
          <p:nvPr/>
        </p:nvCxnSpPr>
        <p:spPr>
          <a:xfrm>
            <a:off x="2018325" y="6362241"/>
            <a:ext cx="50715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4E908991-3D5C-3E4E-A1C6-4B649E5D9EFF}"/>
              </a:ext>
            </a:extLst>
          </p:cNvPr>
          <p:cNvSpPr txBox="1"/>
          <p:nvPr/>
        </p:nvSpPr>
        <p:spPr>
          <a:xfrm>
            <a:off x="8645003" y="6177574"/>
            <a:ext cx="311304" cy="369332"/>
          </a:xfrm>
          <a:prstGeom prst="rect">
            <a:avLst/>
          </a:prstGeom>
          <a:noFill/>
        </p:spPr>
        <p:txBody>
          <a:bodyPr wrap="none" rtlCol="0">
            <a:spAutoFit/>
          </a:bodyPr>
          <a:lstStyle/>
          <a:p>
            <a:r>
              <a:rPr lang="en-US" dirty="0"/>
              <a:t>2</a:t>
            </a:r>
          </a:p>
        </p:txBody>
      </p:sp>
      <p:sp>
        <p:nvSpPr>
          <p:cNvPr id="91" name="Footer Placeholder 3">
            <a:extLst>
              <a:ext uri="{FF2B5EF4-FFF2-40B4-BE49-F238E27FC236}">
                <a16:creationId xmlns:a16="http://schemas.microsoft.com/office/drawing/2014/main" id="{A386DD91-AF09-B140-B798-86E5EFFB5DC1}"/>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spTree>
    <p:extLst>
      <p:ext uri="{BB962C8B-B14F-4D97-AF65-F5344CB8AC3E}">
        <p14:creationId xmlns:p14="http://schemas.microsoft.com/office/powerpoint/2010/main" val="332163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09049 0 " pathEditMode="relative" ptsTypes="AA">
                                      <p:cBhvr>
                                        <p:cTn id="6" dur="2000" fill="hold"/>
                                        <p:tgtEl>
                                          <p:spTgt spid="13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9049 0 " pathEditMode="relative" ptsTypes="AA">
                                      <p:cBhvr>
                                        <p:cTn id="8" dur="2000" fill="hold"/>
                                        <p:tgtEl>
                                          <p:spTgt spid="131"/>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0 0 L 0.0987 0 " pathEditMode="relative" ptsTypes="AA">
                                      <p:cBhvr>
                                        <p:cTn id="12" dur="2000" fill="hold"/>
                                        <p:tgtEl>
                                          <p:spTgt spid="161"/>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0987 0 " pathEditMode="relative" ptsTypes="AA">
                                      <p:cBhvr>
                                        <p:cTn id="14" dur="2000" fill="hold"/>
                                        <p:tgtEl>
                                          <p:spTgt spid="16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587B-8F35-0143-9754-F2A56F21A5F9}"/>
              </a:ext>
            </a:extLst>
          </p:cNvPr>
          <p:cNvSpPr>
            <a:spLocks noGrp="1"/>
          </p:cNvSpPr>
          <p:nvPr>
            <p:ph type="title"/>
          </p:nvPr>
        </p:nvSpPr>
        <p:spPr/>
        <p:txBody>
          <a:bodyPr/>
          <a:lstStyle/>
          <a:p>
            <a:r>
              <a:rPr lang="en-US" dirty="0"/>
              <a:t>Testing Your Code</a:t>
            </a:r>
          </a:p>
        </p:txBody>
      </p:sp>
      <p:sp>
        <p:nvSpPr>
          <p:cNvPr id="4" name="Slide Number Placeholder 3">
            <a:extLst>
              <a:ext uri="{FF2B5EF4-FFF2-40B4-BE49-F238E27FC236}">
                <a16:creationId xmlns:a16="http://schemas.microsoft.com/office/drawing/2014/main" id="{A0F6AEBB-503F-5C45-A1DC-39BDDF381EC6}"/>
              </a:ext>
            </a:extLst>
          </p:cNvPr>
          <p:cNvSpPr>
            <a:spLocks noGrp="1"/>
          </p:cNvSpPr>
          <p:nvPr>
            <p:ph type="sldNum" sz="quarter" idx="12"/>
          </p:nvPr>
        </p:nvSpPr>
        <p:spPr/>
        <p:txBody>
          <a:bodyPr/>
          <a:lstStyle/>
          <a:p>
            <a:fld id="{659665DE-58FC-41F4-AC58-2C90A5E00527}" type="slidenum">
              <a:rPr lang="en-US" smtClean="0"/>
              <a:pPr/>
              <a:t>12</a:t>
            </a:fld>
            <a:endParaRPr lang="en-US"/>
          </a:p>
        </p:txBody>
      </p:sp>
      <p:sp>
        <p:nvSpPr>
          <p:cNvPr id="5" name="Text Placeholder 4">
            <a:extLst>
              <a:ext uri="{FF2B5EF4-FFF2-40B4-BE49-F238E27FC236}">
                <a16:creationId xmlns:a16="http://schemas.microsoft.com/office/drawing/2014/main" id="{0EA4C43F-5A47-D647-9DB2-721A9AAC9E48}"/>
              </a:ext>
            </a:extLst>
          </p:cNvPr>
          <p:cNvSpPr>
            <a:spLocks noGrp="1"/>
          </p:cNvSpPr>
          <p:nvPr>
            <p:ph type="body" idx="1"/>
          </p:nvPr>
        </p:nvSpPr>
        <p:spPr/>
        <p:txBody>
          <a:bodyPr/>
          <a:lstStyle/>
          <a:p>
            <a:endParaRPr lang="en-US"/>
          </a:p>
        </p:txBody>
      </p:sp>
      <p:sp>
        <p:nvSpPr>
          <p:cNvPr id="6" name="Footer Placeholder 3">
            <a:extLst>
              <a:ext uri="{FF2B5EF4-FFF2-40B4-BE49-F238E27FC236}">
                <a16:creationId xmlns:a16="http://schemas.microsoft.com/office/drawing/2014/main" id="{B24DCD3F-1CB7-1843-87CA-41222358EE1D}"/>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spTree>
    <p:extLst>
      <p:ext uri="{BB962C8B-B14F-4D97-AF65-F5344CB8AC3E}">
        <p14:creationId xmlns:p14="http://schemas.microsoft.com/office/powerpoint/2010/main" val="3508379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3D28-6C6B-4933-8DAF-09FA6EC7410B}"/>
              </a:ext>
            </a:extLst>
          </p:cNvPr>
          <p:cNvSpPr>
            <a:spLocks noGrp="1"/>
          </p:cNvSpPr>
          <p:nvPr>
            <p:ph type="title"/>
          </p:nvPr>
        </p:nvSpPr>
        <p:spPr/>
        <p:txBody>
          <a:bodyPr/>
          <a:lstStyle/>
          <a:p>
            <a:r>
              <a:rPr lang="en-US" dirty="0"/>
              <a:t>Testing</a:t>
            </a:r>
          </a:p>
        </p:txBody>
      </p:sp>
      <p:sp>
        <p:nvSpPr>
          <p:cNvPr id="3" name="Content Placeholder 2">
            <a:extLst>
              <a:ext uri="{FF2B5EF4-FFF2-40B4-BE49-F238E27FC236}">
                <a16:creationId xmlns:a16="http://schemas.microsoft.com/office/drawing/2014/main" id="{B26F0276-BD34-4164-AE4D-4F221309F03A}"/>
              </a:ext>
            </a:extLst>
          </p:cNvPr>
          <p:cNvSpPr>
            <a:spLocks noGrp="1"/>
          </p:cNvSpPr>
          <p:nvPr>
            <p:ph idx="1"/>
          </p:nvPr>
        </p:nvSpPr>
        <p:spPr/>
        <p:txBody>
          <a:bodyPr>
            <a:normAutofit/>
          </a:bodyPr>
          <a:lstStyle/>
          <a:p>
            <a:r>
              <a:rPr lang="en-US" dirty="0"/>
              <a:t>Computers don’t make mistakes- people do!</a:t>
            </a:r>
          </a:p>
          <a:p>
            <a:r>
              <a:rPr lang="en-US" i="1" dirty="0"/>
              <a:t>“I’m almost done, I just need to make sure it works” </a:t>
            </a:r>
          </a:p>
          <a:p>
            <a:pPr>
              <a:spcBef>
                <a:spcPts val="0"/>
              </a:spcBef>
            </a:pPr>
            <a:r>
              <a:rPr lang="en-US" sz="1700" i="1" dirty="0"/>
              <a:t>– Naive 14Xers</a:t>
            </a:r>
          </a:p>
          <a:p>
            <a:pPr>
              <a:spcBef>
                <a:spcPts val="0"/>
              </a:spcBef>
            </a:pPr>
            <a:endParaRPr lang="en-US" sz="1700" i="1" dirty="0"/>
          </a:p>
          <a:p>
            <a:r>
              <a:rPr lang="en-US" b="1" dirty="0">
                <a:solidFill>
                  <a:srgbClr val="4C3282"/>
                </a:solidFill>
              </a:rPr>
              <a:t>Software Test: </a:t>
            </a:r>
            <a:r>
              <a:rPr lang="en-US" dirty="0"/>
              <a:t>a separate piece of code that exercises the code you are assessing by providing input to your code and finishes with an assertion of what the result should be. </a:t>
            </a:r>
          </a:p>
          <a:p>
            <a:endParaRPr lang="en-US" dirty="0"/>
          </a:p>
          <a:p>
            <a:pPr marL="457200" indent="-457200">
              <a:buClr>
                <a:srgbClr val="B6A479"/>
              </a:buClr>
              <a:buFont typeface="+mj-lt"/>
              <a:buAutoNum type="arabicPeriod"/>
            </a:pPr>
            <a:r>
              <a:rPr lang="en-US" dirty="0"/>
              <a:t>Isolate - break your code into small modules</a:t>
            </a:r>
          </a:p>
          <a:p>
            <a:pPr marL="457200" indent="-457200">
              <a:buClr>
                <a:srgbClr val="B6A479"/>
              </a:buClr>
              <a:buFont typeface="+mj-lt"/>
              <a:buAutoNum type="arabicPeriod"/>
            </a:pPr>
            <a:r>
              <a:rPr lang="en-US" dirty="0"/>
              <a:t>Build in increments - Make a plan from simplest to most complex cases</a:t>
            </a:r>
          </a:p>
          <a:p>
            <a:pPr marL="457200" indent="-457200">
              <a:buClr>
                <a:srgbClr val="B6A479"/>
              </a:buClr>
              <a:buFont typeface="+mj-lt"/>
              <a:buAutoNum type="arabicPeriod"/>
            </a:pPr>
            <a:r>
              <a:rPr lang="en-US" dirty="0"/>
              <a:t>Test as you go - As your code grows, so should your tests</a:t>
            </a:r>
          </a:p>
          <a:p>
            <a:endParaRPr lang="en-US" dirty="0"/>
          </a:p>
        </p:txBody>
      </p:sp>
      <p:sp>
        <p:nvSpPr>
          <p:cNvPr id="4" name="Footer Placeholder 3">
            <a:extLst>
              <a:ext uri="{FF2B5EF4-FFF2-40B4-BE49-F238E27FC236}">
                <a16:creationId xmlns:a16="http://schemas.microsoft.com/office/drawing/2014/main" id="{99236544-659F-4F00-8332-E2474010AC3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D1D54AF2-562D-4578-9F1F-925D8FC10BAE}"/>
              </a:ext>
            </a:extLst>
          </p:cNvPr>
          <p:cNvSpPr>
            <a:spLocks noGrp="1"/>
          </p:cNvSpPr>
          <p:nvPr>
            <p:ph type="sldNum" sz="quarter" idx="12"/>
          </p:nvPr>
        </p:nvSpPr>
        <p:spPr/>
        <p:txBody>
          <a:bodyPr/>
          <a:lstStyle/>
          <a:p>
            <a:fld id="{659665DE-58FC-41F4-AC58-2C90A5E00527}" type="slidenum">
              <a:rPr lang="en-US" smtClean="0"/>
              <a:t>13</a:t>
            </a:fld>
            <a:endParaRPr lang="en-US"/>
          </a:p>
        </p:txBody>
      </p:sp>
    </p:spTree>
    <p:extLst>
      <p:ext uri="{BB962C8B-B14F-4D97-AF65-F5344CB8AC3E}">
        <p14:creationId xmlns:p14="http://schemas.microsoft.com/office/powerpoint/2010/main" val="4069524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7590-500B-4B6D-B6BC-CA0989102977}"/>
              </a:ext>
            </a:extLst>
          </p:cNvPr>
          <p:cNvSpPr>
            <a:spLocks noGrp="1"/>
          </p:cNvSpPr>
          <p:nvPr>
            <p:ph type="title"/>
          </p:nvPr>
        </p:nvSpPr>
        <p:spPr/>
        <p:txBody>
          <a:bodyPr/>
          <a:lstStyle/>
          <a:p>
            <a:r>
              <a:rPr lang="en-US" dirty="0"/>
              <a:t>Types of Tests</a:t>
            </a:r>
          </a:p>
        </p:txBody>
      </p:sp>
      <p:sp>
        <p:nvSpPr>
          <p:cNvPr id="3" name="Content Placeholder 2">
            <a:extLst>
              <a:ext uri="{FF2B5EF4-FFF2-40B4-BE49-F238E27FC236}">
                <a16:creationId xmlns:a16="http://schemas.microsoft.com/office/drawing/2014/main" id="{E817586B-9EC3-4573-82AC-8A63F24626FE}"/>
              </a:ext>
            </a:extLst>
          </p:cNvPr>
          <p:cNvSpPr>
            <a:spLocks noGrp="1"/>
          </p:cNvSpPr>
          <p:nvPr>
            <p:ph idx="1"/>
          </p:nvPr>
        </p:nvSpPr>
        <p:spPr/>
        <p:txBody>
          <a:bodyPr/>
          <a:lstStyle/>
          <a:p>
            <a:r>
              <a:rPr lang="en-US" b="1" dirty="0">
                <a:solidFill>
                  <a:srgbClr val="4C3282"/>
                </a:solidFill>
              </a:rPr>
              <a:t>Black Box</a:t>
            </a:r>
          </a:p>
          <a:p>
            <a:pPr lvl="1"/>
            <a:r>
              <a:rPr lang="en-US" dirty="0"/>
              <a:t>Behavior only – ADT requirements</a:t>
            </a:r>
          </a:p>
          <a:p>
            <a:pPr lvl="1"/>
            <a:r>
              <a:rPr lang="en-US" dirty="0"/>
              <a:t>From an outside point of view</a:t>
            </a:r>
          </a:p>
          <a:p>
            <a:pPr lvl="1"/>
            <a:r>
              <a:rPr lang="en-US" dirty="0"/>
              <a:t>Does your code uphold its contracts with its users?</a:t>
            </a:r>
          </a:p>
          <a:p>
            <a:pPr lvl="1"/>
            <a:r>
              <a:rPr lang="en-US" dirty="0"/>
              <a:t>Performance/efficiency</a:t>
            </a:r>
          </a:p>
          <a:p>
            <a:endParaRPr lang="en-US" dirty="0"/>
          </a:p>
          <a:p>
            <a:r>
              <a:rPr lang="en-US" b="1" dirty="0">
                <a:solidFill>
                  <a:srgbClr val="4C3282"/>
                </a:solidFill>
              </a:rPr>
              <a:t>White Box</a:t>
            </a:r>
          </a:p>
          <a:p>
            <a:pPr lvl="1"/>
            <a:r>
              <a:rPr lang="en-US" dirty="0"/>
              <a:t>Includes an understanding of the implementation</a:t>
            </a:r>
          </a:p>
          <a:p>
            <a:pPr lvl="1"/>
            <a:r>
              <a:rPr lang="en-US" dirty="0"/>
              <a:t>Written by the author as they develop their code</a:t>
            </a:r>
          </a:p>
          <a:p>
            <a:pPr lvl="1"/>
            <a:r>
              <a:rPr lang="en-US" dirty="0"/>
              <a:t>Break apart requirements into smaller steps</a:t>
            </a:r>
          </a:p>
          <a:p>
            <a:pPr lvl="1"/>
            <a:r>
              <a:rPr lang="en-US" dirty="0"/>
              <a:t>“unit tests” break implementation into single assertions</a:t>
            </a:r>
          </a:p>
          <a:p>
            <a:endParaRPr lang="en-US" dirty="0"/>
          </a:p>
        </p:txBody>
      </p:sp>
      <p:sp>
        <p:nvSpPr>
          <p:cNvPr id="4" name="Footer Placeholder 3">
            <a:extLst>
              <a:ext uri="{FF2B5EF4-FFF2-40B4-BE49-F238E27FC236}">
                <a16:creationId xmlns:a16="http://schemas.microsoft.com/office/drawing/2014/main" id="{9BCCBF2F-664C-4DA7-B565-BD7FA323C144}"/>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5BF9E34F-01B1-433D-A39D-495B298887E0}"/>
              </a:ext>
            </a:extLst>
          </p:cNvPr>
          <p:cNvSpPr>
            <a:spLocks noGrp="1"/>
          </p:cNvSpPr>
          <p:nvPr>
            <p:ph type="sldNum" sz="quarter" idx="12"/>
          </p:nvPr>
        </p:nvSpPr>
        <p:spPr/>
        <p:txBody>
          <a:bodyPr/>
          <a:lstStyle/>
          <a:p>
            <a:fld id="{659665DE-58FC-41F4-AC58-2C90A5E00527}" type="slidenum">
              <a:rPr lang="en-US" smtClean="0"/>
              <a:t>14</a:t>
            </a:fld>
            <a:endParaRPr lang="en-US"/>
          </a:p>
        </p:txBody>
      </p:sp>
    </p:spTree>
    <p:extLst>
      <p:ext uri="{BB962C8B-B14F-4D97-AF65-F5344CB8AC3E}">
        <p14:creationId xmlns:p14="http://schemas.microsoft.com/office/powerpoint/2010/main" val="571873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B655-0000-411D-B271-892B7FD1D0E2}"/>
              </a:ext>
            </a:extLst>
          </p:cNvPr>
          <p:cNvSpPr>
            <a:spLocks noGrp="1"/>
          </p:cNvSpPr>
          <p:nvPr>
            <p:ph type="title"/>
          </p:nvPr>
        </p:nvSpPr>
        <p:spPr/>
        <p:txBody>
          <a:bodyPr/>
          <a:lstStyle/>
          <a:p>
            <a:r>
              <a:rPr lang="en-US" dirty="0"/>
              <a:t>What to test?</a:t>
            </a:r>
          </a:p>
        </p:txBody>
      </p:sp>
      <p:sp>
        <p:nvSpPr>
          <p:cNvPr id="3" name="Content Placeholder 2">
            <a:extLst>
              <a:ext uri="{FF2B5EF4-FFF2-40B4-BE49-F238E27FC236}">
                <a16:creationId xmlns:a16="http://schemas.microsoft.com/office/drawing/2014/main" id="{9D5FF50B-96DA-42B7-9E1D-3F1E392A2E17}"/>
              </a:ext>
            </a:extLst>
          </p:cNvPr>
          <p:cNvSpPr>
            <a:spLocks noGrp="1"/>
          </p:cNvSpPr>
          <p:nvPr>
            <p:ph idx="1"/>
          </p:nvPr>
        </p:nvSpPr>
        <p:spPr/>
        <p:txBody>
          <a:bodyPr>
            <a:normAutofit fontScale="92500" lnSpcReduction="20000"/>
          </a:bodyPr>
          <a:lstStyle/>
          <a:p>
            <a:pPr marL="0" indent="0">
              <a:buNone/>
            </a:pPr>
            <a:r>
              <a:rPr lang="en-US" b="1" dirty="0">
                <a:solidFill>
                  <a:srgbClr val="4C3282"/>
                </a:solidFill>
              </a:rPr>
              <a:t>Expected behavior</a:t>
            </a:r>
          </a:p>
          <a:p>
            <a:pPr lvl="1"/>
            <a:r>
              <a:rPr lang="en-US" dirty="0"/>
              <a:t>The main use case scenario</a:t>
            </a:r>
          </a:p>
          <a:p>
            <a:pPr lvl="1"/>
            <a:r>
              <a:rPr lang="en-US" dirty="0"/>
              <a:t>Does your code do what it should given friendly conditions?</a:t>
            </a:r>
          </a:p>
          <a:p>
            <a:pPr marL="0" indent="0">
              <a:buNone/>
            </a:pPr>
            <a:r>
              <a:rPr lang="en-US" b="1" dirty="0">
                <a:solidFill>
                  <a:srgbClr val="4C3282"/>
                </a:solidFill>
              </a:rPr>
              <a:t>Forbidden Input</a:t>
            </a:r>
          </a:p>
          <a:p>
            <a:pPr lvl="1"/>
            <a:r>
              <a:rPr lang="en-US" dirty="0"/>
              <a:t>What are all the ways the user can mess up?</a:t>
            </a:r>
          </a:p>
          <a:p>
            <a:pPr marL="0" indent="0">
              <a:buNone/>
            </a:pPr>
            <a:r>
              <a:rPr lang="en-US" b="1" dirty="0">
                <a:solidFill>
                  <a:srgbClr val="4C3282"/>
                </a:solidFill>
              </a:rPr>
              <a:t>Empty/Null</a:t>
            </a:r>
          </a:p>
          <a:p>
            <a:pPr lvl="1"/>
            <a:r>
              <a:rPr lang="en-US" dirty="0"/>
              <a:t>Protect yourself!</a:t>
            </a:r>
          </a:p>
          <a:p>
            <a:pPr lvl="1"/>
            <a:r>
              <a:rPr lang="en-US" dirty="0"/>
              <a:t>How do things get started?</a:t>
            </a:r>
          </a:p>
          <a:p>
            <a:pPr lvl="1"/>
            <a:r>
              <a:rPr lang="en-US" dirty="0"/>
              <a:t>0, -1, null, empty collections</a:t>
            </a:r>
          </a:p>
          <a:p>
            <a:pPr marL="0" indent="0">
              <a:buNone/>
            </a:pPr>
            <a:r>
              <a:rPr lang="en-US" b="1" dirty="0">
                <a:solidFill>
                  <a:srgbClr val="4C3282"/>
                </a:solidFill>
              </a:rPr>
              <a:t>Boundary/Edge Cases</a:t>
            </a:r>
          </a:p>
          <a:p>
            <a:pPr lvl="1">
              <a:lnSpc>
                <a:spcPct val="100000"/>
              </a:lnSpc>
            </a:pPr>
            <a:r>
              <a:rPr lang="en-US" dirty="0"/>
              <a:t>First items</a:t>
            </a:r>
          </a:p>
          <a:p>
            <a:pPr lvl="1">
              <a:lnSpc>
                <a:spcPct val="100000"/>
              </a:lnSpc>
            </a:pPr>
            <a:r>
              <a:rPr lang="en-US" dirty="0"/>
              <a:t>Last item</a:t>
            </a:r>
          </a:p>
          <a:p>
            <a:pPr lvl="1">
              <a:lnSpc>
                <a:spcPct val="100000"/>
              </a:lnSpc>
            </a:pPr>
            <a:r>
              <a:rPr lang="en-US" dirty="0"/>
              <a:t>Full collections</a:t>
            </a:r>
          </a:p>
          <a:p>
            <a:pPr marL="0" indent="0">
              <a:buNone/>
            </a:pPr>
            <a:r>
              <a:rPr lang="en-US" b="1" dirty="0">
                <a:solidFill>
                  <a:srgbClr val="4C3282"/>
                </a:solidFill>
              </a:rPr>
              <a:t>Scale</a:t>
            </a:r>
          </a:p>
          <a:p>
            <a:pPr lvl="1">
              <a:lnSpc>
                <a:spcPct val="100000"/>
              </a:lnSpc>
            </a:pPr>
            <a:r>
              <a:rPr lang="en-US" dirty="0"/>
              <a:t>Is there a difference between 10, 100, 1000, 10000 items?</a:t>
            </a:r>
          </a:p>
        </p:txBody>
      </p:sp>
      <p:sp>
        <p:nvSpPr>
          <p:cNvPr id="4" name="Footer Placeholder 3">
            <a:extLst>
              <a:ext uri="{FF2B5EF4-FFF2-40B4-BE49-F238E27FC236}">
                <a16:creationId xmlns:a16="http://schemas.microsoft.com/office/drawing/2014/main" id="{96CE0693-9645-47E8-A334-1856354B504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2F5A944-F575-4E3B-9D01-F8AE26E287E4}"/>
              </a:ext>
            </a:extLst>
          </p:cNvPr>
          <p:cNvSpPr>
            <a:spLocks noGrp="1"/>
          </p:cNvSpPr>
          <p:nvPr>
            <p:ph type="sldNum" sz="quarter" idx="12"/>
          </p:nvPr>
        </p:nvSpPr>
        <p:spPr/>
        <p:txBody>
          <a:bodyPr/>
          <a:lstStyle/>
          <a:p>
            <a:fld id="{659665DE-58FC-41F4-AC58-2C90A5E00527}" type="slidenum">
              <a:rPr lang="en-US" smtClean="0"/>
              <a:t>15</a:t>
            </a:fld>
            <a:endParaRPr lang="en-US"/>
          </a:p>
        </p:txBody>
      </p:sp>
    </p:spTree>
    <p:extLst>
      <p:ext uri="{BB962C8B-B14F-4D97-AF65-F5344CB8AC3E}">
        <p14:creationId xmlns:p14="http://schemas.microsoft.com/office/powerpoint/2010/main" val="2789734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1D76-070C-1049-BA66-002BE145AFBD}"/>
              </a:ext>
            </a:extLst>
          </p:cNvPr>
          <p:cNvSpPr>
            <a:spLocks noGrp="1"/>
          </p:cNvSpPr>
          <p:nvPr>
            <p:ph type="title"/>
          </p:nvPr>
        </p:nvSpPr>
        <p:spPr/>
        <p:txBody>
          <a:bodyPr/>
          <a:lstStyle/>
          <a:p>
            <a:r>
              <a:rPr lang="en-US" dirty="0"/>
              <a:t>Testing Strategies</a:t>
            </a:r>
          </a:p>
        </p:txBody>
      </p:sp>
      <p:sp>
        <p:nvSpPr>
          <p:cNvPr id="3" name="Content Placeholder 2">
            <a:extLst>
              <a:ext uri="{FF2B5EF4-FFF2-40B4-BE49-F238E27FC236}">
                <a16:creationId xmlns:a16="http://schemas.microsoft.com/office/drawing/2014/main" id="{2A09FB32-2968-1442-BF9A-85B8F3119078}"/>
              </a:ext>
            </a:extLst>
          </p:cNvPr>
          <p:cNvSpPr>
            <a:spLocks noGrp="1"/>
          </p:cNvSpPr>
          <p:nvPr>
            <p:ph idx="1"/>
          </p:nvPr>
        </p:nvSpPr>
        <p:spPr/>
        <p:txBody>
          <a:bodyPr/>
          <a:lstStyle/>
          <a:p>
            <a:r>
              <a:rPr lang="en-US" dirty="0"/>
              <a:t>You can’t test everything</a:t>
            </a:r>
          </a:p>
          <a:p>
            <a:pPr lvl="1"/>
            <a:r>
              <a:rPr lang="en-US" dirty="0"/>
              <a:t>Break inputs into categories</a:t>
            </a:r>
          </a:p>
          <a:p>
            <a:pPr lvl="1"/>
            <a:r>
              <a:rPr lang="en-US" dirty="0"/>
              <a:t>What are the most important pieces of code?</a:t>
            </a:r>
          </a:p>
          <a:p>
            <a:r>
              <a:rPr lang="en-US" dirty="0"/>
              <a:t>Test behavior in combination</a:t>
            </a:r>
          </a:p>
          <a:p>
            <a:pPr lvl="1"/>
            <a:r>
              <a:rPr lang="en-US" dirty="0"/>
              <a:t>Call multiple methods one after the other</a:t>
            </a:r>
          </a:p>
          <a:p>
            <a:pPr lvl="1"/>
            <a:r>
              <a:rPr lang="en-US" dirty="0"/>
              <a:t>Call the same method multiple times</a:t>
            </a:r>
          </a:p>
          <a:p>
            <a:r>
              <a:rPr lang="en-US" dirty="0"/>
              <a:t>Trust no one!</a:t>
            </a:r>
          </a:p>
          <a:p>
            <a:pPr lvl="1"/>
            <a:r>
              <a:rPr lang="en-US" dirty="0"/>
              <a:t>How can the user mess up?</a:t>
            </a:r>
          </a:p>
          <a:p>
            <a:r>
              <a:rPr lang="en-US" dirty="0"/>
              <a:t>If you messed up, someone else might</a:t>
            </a:r>
          </a:p>
          <a:p>
            <a:pPr lvl="1"/>
            <a:r>
              <a:rPr lang="en-US" dirty="0"/>
              <a:t>Test the complex logic</a:t>
            </a:r>
          </a:p>
        </p:txBody>
      </p:sp>
      <p:sp>
        <p:nvSpPr>
          <p:cNvPr id="5" name="Slide Number Placeholder 4">
            <a:extLst>
              <a:ext uri="{FF2B5EF4-FFF2-40B4-BE49-F238E27FC236}">
                <a16:creationId xmlns:a16="http://schemas.microsoft.com/office/drawing/2014/main" id="{353BF0FA-90A4-3F48-83BA-0AD71A573CFA}"/>
              </a:ext>
            </a:extLst>
          </p:cNvPr>
          <p:cNvSpPr>
            <a:spLocks noGrp="1"/>
          </p:cNvSpPr>
          <p:nvPr>
            <p:ph type="sldNum" sz="quarter" idx="12"/>
          </p:nvPr>
        </p:nvSpPr>
        <p:spPr/>
        <p:txBody>
          <a:bodyPr/>
          <a:lstStyle/>
          <a:p>
            <a:fld id="{659665DE-58FC-41F4-AC58-2C90A5E00527}" type="slidenum">
              <a:rPr lang="en-US" smtClean="0"/>
              <a:t>16</a:t>
            </a:fld>
            <a:endParaRPr lang="en-US"/>
          </a:p>
        </p:txBody>
      </p:sp>
      <p:sp>
        <p:nvSpPr>
          <p:cNvPr id="6" name="Footer Placeholder 3">
            <a:extLst>
              <a:ext uri="{FF2B5EF4-FFF2-40B4-BE49-F238E27FC236}">
                <a16:creationId xmlns:a16="http://schemas.microsoft.com/office/drawing/2014/main" id="{2BC51409-C896-7140-85DA-241D77F1E6AC}"/>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spTree>
    <p:extLst>
      <p:ext uri="{BB962C8B-B14F-4D97-AF65-F5344CB8AC3E}">
        <p14:creationId xmlns:p14="http://schemas.microsoft.com/office/powerpoint/2010/main" val="4283114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92704-0DF8-420D-B1F0-EBB97575353A}"/>
              </a:ext>
            </a:extLst>
          </p:cNvPr>
          <p:cNvSpPr>
            <a:spLocks noGrp="1"/>
          </p:cNvSpPr>
          <p:nvPr>
            <p:ph type="title"/>
          </p:nvPr>
        </p:nvSpPr>
        <p:spPr/>
        <p:txBody>
          <a:bodyPr/>
          <a:lstStyle/>
          <a:p>
            <a:r>
              <a:rPr lang="en-US" dirty="0"/>
              <a:t>Thought Experiment</a:t>
            </a:r>
          </a:p>
        </p:txBody>
      </p:sp>
      <p:sp>
        <p:nvSpPr>
          <p:cNvPr id="3" name="Content Placeholder 2">
            <a:extLst>
              <a:ext uri="{FF2B5EF4-FFF2-40B4-BE49-F238E27FC236}">
                <a16:creationId xmlns:a16="http://schemas.microsoft.com/office/drawing/2014/main" id="{397D5BEE-BE67-4AD1-ABAF-0EFB07D4B1F8}"/>
              </a:ext>
            </a:extLst>
          </p:cNvPr>
          <p:cNvSpPr>
            <a:spLocks noGrp="1"/>
          </p:cNvSpPr>
          <p:nvPr>
            <p:ph idx="1"/>
          </p:nvPr>
        </p:nvSpPr>
        <p:spPr>
          <a:xfrm>
            <a:off x="575240" y="1463857"/>
            <a:ext cx="11041520" cy="4845504"/>
          </a:xfrm>
        </p:spPr>
        <p:txBody>
          <a:bodyPr>
            <a:normAutofit fontScale="92500" lnSpcReduction="10000"/>
          </a:bodyPr>
          <a:lstStyle/>
          <a:p>
            <a:r>
              <a:rPr lang="en-US" b="1" dirty="0">
                <a:solidFill>
                  <a:srgbClr val="4C3282"/>
                </a:solidFill>
              </a:rPr>
              <a:t>Discuss with your neighbors: </a:t>
            </a:r>
            <a:r>
              <a:rPr lang="en-US" dirty="0"/>
              <a:t>Imagine you are writing an implementation of the List interface that stores integers in an Array. What are some ways you can assess your program’s correctness in the following cases:</a:t>
            </a:r>
          </a:p>
          <a:p>
            <a:r>
              <a:rPr lang="en-US" u="sng" dirty="0">
                <a:solidFill>
                  <a:srgbClr val="4C3282"/>
                </a:solidFill>
              </a:rPr>
              <a:t>Expected Behavior</a:t>
            </a:r>
          </a:p>
          <a:p>
            <a:pPr lvl="1"/>
            <a:r>
              <a:rPr lang="en-US" dirty="0"/>
              <a:t>Create a new list</a:t>
            </a:r>
          </a:p>
          <a:p>
            <a:pPr lvl="1"/>
            <a:r>
              <a:rPr lang="en-US" dirty="0"/>
              <a:t>Add some amount of items to it</a:t>
            </a:r>
          </a:p>
          <a:p>
            <a:pPr lvl="1"/>
            <a:r>
              <a:rPr lang="en-US" dirty="0"/>
              <a:t>Remove a couple of them</a:t>
            </a:r>
          </a:p>
          <a:p>
            <a:r>
              <a:rPr lang="en-US" u="sng" dirty="0">
                <a:solidFill>
                  <a:srgbClr val="4C3282"/>
                </a:solidFill>
              </a:rPr>
              <a:t>Forbidden Input</a:t>
            </a:r>
          </a:p>
          <a:p>
            <a:pPr lvl="1"/>
            <a:r>
              <a:rPr lang="en-US" dirty="0"/>
              <a:t>Add a negative number</a:t>
            </a:r>
          </a:p>
          <a:p>
            <a:pPr lvl="1"/>
            <a:r>
              <a:rPr lang="en-US" dirty="0"/>
              <a:t>Add duplicates</a:t>
            </a:r>
          </a:p>
          <a:p>
            <a:pPr lvl="1"/>
            <a:r>
              <a:rPr lang="en-US" dirty="0"/>
              <a:t>Add extra large numbers</a:t>
            </a:r>
          </a:p>
          <a:p>
            <a:r>
              <a:rPr lang="en-US" u="sng" dirty="0">
                <a:solidFill>
                  <a:srgbClr val="4C3282"/>
                </a:solidFill>
              </a:rPr>
              <a:t>Empty/Null</a:t>
            </a:r>
          </a:p>
          <a:p>
            <a:pPr lvl="1"/>
            <a:r>
              <a:rPr lang="en-US" dirty="0"/>
              <a:t>Call remove on an empty list</a:t>
            </a:r>
          </a:p>
          <a:p>
            <a:pPr lvl="1"/>
            <a:r>
              <a:rPr lang="en-US" dirty="0"/>
              <a:t>Add to a null list</a:t>
            </a:r>
          </a:p>
          <a:p>
            <a:pPr lvl="1"/>
            <a:r>
              <a:rPr lang="en-US" dirty="0"/>
              <a:t>Call size on an null list</a:t>
            </a:r>
          </a:p>
          <a:p>
            <a:endParaRPr lang="en-US" dirty="0"/>
          </a:p>
          <a:p>
            <a:endParaRPr lang="en-US" dirty="0"/>
          </a:p>
        </p:txBody>
      </p:sp>
      <p:sp>
        <p:nvSpPr>
          <p:cNvPr id="4" name="Footer Placeholder 3">
            <a:extLst>
              <a:ext uri="{FF2B5EF4-FFF2-40B4-BE49-F238E27FC236}">
                <a16:creationId xmlns:a16="http://schemas.microsoft.com/office/drawing/2014/main" id="{EB0CD836-6CFA-4535-86DA-A6D9F78952B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2A734896-0604-4FD6-B43C-3DB7F6EF08D0}"/>
              </a:ext>
            </a:extLst>
          </p:cNvPr>
          <p:cNvSpPr>
            <a:spLocks noGrp="1"/>
          </p:cNvSpPr>
          <p:nvPr>
            <p:ph type="sldNum" sz="quarter" idx="12"/>
          </p:nvPr>
        </p:nvSpPr>
        <p:spPr/>
        <p:txBody>
          <a:bodyPr/>
          <a:lstStyle/>
          <a:p>
            <a:fld id="{659665DE-58FC-41F4-AC58-2C90A5E00527}" type="slidenum">
              <a:rPr lang="en-US" smtClean="0"/>
              <a:t>17</a:t>
            </a:fld>
            <a:endParaRPr lang="en-US"/>
          </a:p>
        </p:txBody>
      </p:sp>
      <p:sp>
        <p:nvSpPr>
          <p:cNvPr id="6" name="Content Placeholder 2">
            <a:extLst>
              <a:ext uri="{FF2B5EF4-FFF2-40B4-BE49-F238E27FC236}">
                <a16:creationId xmlns:a16="http://schemas.microsoft.com/office/drawing/2014/main" id="{19816459-5CC2-4F23-9A7F-E4B3838E4459}"/>
              </a:ext>
            </a:extLst>
          </p:cNvPr>
          <p:cNvSpPr txBox="1">
            <a:spLocks/>
          </p:cNvSpPr>
          <p:nvPr/>
        </p:nvSpPr>
        <p:spPr>
          <a:xfrm>
            <a:off x="4723292" y="2308984"/>
            <a:ext cx="4900076"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80000"/>
              </a:lnSpc>
            </a:pPr>
            <a:r>
              <a:rPr lang="en-US" sz="2000" u="sng" dirty="0">
                <a:solidFill>
                  <a:srgbClr val="4C3282"/>
                </a:solidFill>
              </a:rPr>
              <a:t>Boundary/Edge Cases</a:t>
            </a:r>
          </a:p>
          <a:p>
            <a:pPr lvl="1"/>
            <a:r>
              <a:rPr lang="en-US" dirty="0"/>
              <a:t>Add 1 item to an empty list</a:t>
            </a:r>
          </a:p>
          <a:p>
            <a:pPr lvl="1"/>
            <a:r>
              <a:rPr lang="en-US" dirty="0"/>
              <a:t>Set an item at the front of the list</a:t>
            </a:r>
          </a:p>
          <a:p>
            <a:pPr lvl="1"/>
            <a:r>
              <a:rPr lang="en-US" dirty="0"/>
              <a:t>Set an item at the back of the list</a:t>
            </a:r>
          </a:p>
          <a:p>
            <a:pPr>
              <a:lnSpc>
                <a:spcPct val="80000"/>
              </a:lnSpc>
            </a:pPr>
            <a:r>
              <a:rPr lang="en-US" sz="2000" u="sng" dirty="0">
                <a:solidFill>
                  <a:srgbClr val="4C3282"/>
                </a:solidFill>
              </a:rPr>
              <a:t>Scale</a:t>
            </a:r>
          </a:p>
          <a:p>
            <a:pPr lvl="1"/>
            <a:r>
              <a:rPr lang="en-US" dirty="0"/>
              <a:t>Add 1000 items to the list</a:t>
            </a:r>
          </a:p>
          <a:p>
            <a:pPr lvl="1"/>
            <a:r>
              <a:rPr lang="en-US" dirty="0"/>
              <a:t>Remove 100 items in a row</a:t>
            </a:r>
          </a:p>
          <a:p>
            <a:pPr lvl="1"/>
            <a:r>
              <a:rPr lang="en-US" dirty="0"/>
              <a:t>Set the value of the same item 50 times</a:t>
            </a:r>
          </a:p>
          <a:p>
            <a:pPr lvl="1"/>
            <a:endParaRPr lang="en-US" dirty="0"/>
          </a:p>
          <a:p>
            <a:endParaRPr lang="en-US" dirty="0"/>
          </a:p>
          <a:p>
            <a:endParaRPr lang="en-US" dirty="0"/>
          </a:p>
        </p:txBody>
      </p:sp>
      <p:sp>
        <p:nvSpPr>
          <p:cNvPr id="7" name="TextBox 6">
            <a:extLst>
              <a:ext uri="{FF2B5EF4-FFF2-40B4-BE49-F238E27FC236}">
                <a16:creationId xmlns:a16="http://schemas.microsoft.com/office/drawing/2014/main" id="{CFB695E5-2F45-374C-8D41-05B6FB503F22}"/>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5 Minutes</a:t>
            </a:r>
          </a:p>
        </p:txBody>
      </p:sp>
    </p:spTree>
    <p:extLst>
      <p:ext uri="{BB962C8B-B14F-4D97-AF65-F5344CB8AC3E}">
        <p14:creationId xmlns:p14="http://schemas.microsoft.com/office/powerpoint/2010/main" val="72402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500"/>
                                        <p:tgtEl>
                                          <p:spTgt spid="3">
                                            <p:txEl>
                                              <p:pRg st="12" end="1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500"/>
                                        <p:tgtEl>
                                          <p:spTgt spid="6">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fade">
                                      <p:cBhvr>
                                        <p:cTn id="46" dur="500"/>
                                        <p:tgtEl>
                                          <p:spTgt spid="6">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fade">
                                      <p:cBhvr>
                                        <p:cTn id="51" dur="500"/>
                                        <p:tgtEl>
                                          <p:spTgt spid="6">
                                            <p:txEl>
                                              <p:pRg st="5" end="5"/>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fade">
                                      <p:cBhvr>
                                        <p:cTn id="54" dur="500"/>
                                        <p:tgtEl>
                                          <p:spTgt spid="6">
                                            <p:txEl>
                                              <p:pRg st="6" end="6"/>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Effect transition="in" filter="fade">
                                      <p:cBhvr>
                                        <p:cTn id="5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C7B2B-F3E3-41D4-A7A6-DB666138A47B}"/>
              </a:ext>
            </a:extLst>
          </p:cNvPr>
          <p:cNvSpPr>
            <a:spLocks noGrp="1"/>
          </p:cNvSpPr>
          <p:nvPr>
            <p:ph type="title"/>
          </p:nvPr>
        </p:nvSpPr>
        <p:spPr/>
        <p:txBody>
          <a:bodyPr/>
          <a:lstStyle/>
          <a:p>
            <a:r>
              <a:rPr lang="en-US" dirty="0"/>
              <a:t>JUnit</a:t>
            </a:r>
          </a:p>
        </p:txBody>
      </p:sp>
      <p:sp>
        <p:nvSpPr>
          <p:cNvPr id="3" name="Content Placeholder 2">
            <a:extLst>
              <a:ext uri="{FF2B5EF4-FFF2-40B4-BE49-F238E27FC236}">
                <a16:creationId xmlns:a16="http://schemas.microsoft.com/office/drawing/2014/main" id="{C0A42F26-FD58-46C7-BA58-73EDA166003E}"/>
              </a:ext>
            </a:extLst>
          </p:cNvPr>
          <p:cNvSpPr>
            <a:spLocks noGrp="1"/>
          </p:cNvSpPr>
          <p:nvPr>
            <p:ph idx="1"/>
          </p:nvPr>
        </p:nvSpPr>
        <p:spPr/>
        <p:txBody>
          <a:bodyPr>
            <a:normAutofit/>
          </a:bodyPr>
          <a:lstStyle/>
          <a:p>
            <a:r>
              <a:rPr lang="en-US" b="1" dirty="0">
                <a:solidFill>
                  <a:srgbClr val="4C3282"/>
                </a:solidFill>
              </a:rPr>
              <a:t>JUnit: </a:t>
            </a:r>
            <a:r>
              <a:rPr lang="en-US" dirty="0"/>
              <a:t>a testing framework that works with IDEs to give you a special GUI experience when testing your code</a:t>
            </a:r>
          </a:p>
          <a:p>
            <a:r>
              <a:rPr lang="en-US" sz="1600" b="1" dirty="0">
                <a:solidFill>
                  <a:srgbClr val="B6A479"/>
                </a:solidFill>
                <a:latin typeface="Courier New" panose="02070309020205020404" pitchFamily="49" charset="0"/>
                <a:cs typeface="Courier New" panose="02070309020205020404" pitchFamily="49" charset="0"/>
              </a:rPr>
              <a:t>@Test</a:t>
            </a:r>
          </a:p>
          <a:p>
            <a:r>
              <a:rPr lang="en-US" sz="1600" dirty="0">
                <a:latin typeface="Courier New" panose="02070309020205020404" pitchFamily="49" charset="0"/>
                <a:cs typeface="Courier New" panose="02070309020205020404" pitchFamily="49" charset="0"/>
              </a:rPr>
              <a:t>public void </a:t>
            </a:r>
            <a:r>
              <a:rPr lang="en-US" sz="1600" dirty="0" err="1">
                <a:latin typeface="Courier New" panose="02070309020205020404" pitchFamily="49" charset="0"/>
                <a:cs typeface="Courier New" panose="02070309020205020404" pitchFamily="49" charset="0"/>
              </a:rPr>
              <a:t>myTest</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Map&lt;String, Integer&gt; </a:t>
            </a:r>
            <a:r>
              <a:rPr lang="en-US" sz="1600" dirty="0" err="1">
                <a:latin typeface="Courier New" panose="02070309020205020404" pitchFamily="49" charset="0"/>
                <a:cs typeface="Courier New" panose="02070309020205020404" pitchFamily="49" charset="0"/>
              </a:rPr>
              <a:t>basicMap</a:t>
            </a:r>
            <a:r>
              <a:rPr lang="en-US" sz="1600" dirty="0">
                <a:latin typeface="Courier New" panose="02070309020205020404" pitchFamily="49" charset="0"/>
                <a:cs typeface="Courier New" panose="02070309020205020404" pitchFamily="49" charset="0"/>
              </a:rPr>
              <a:t> = new </a:t>
            </a:r>
            <a:r>
              <a:rPr lang="en-US" sz="1600" dirty="0" err="1">
                <a:latin typeface="Courier New" panose="02070309020205020404" pitchFamily="49" charset="0"/>
                <a:cs typeface="Courier New" panose="02070309020205020404" pitchFamily="49" charset="0"/>
              </a:rPr>
              <a:t>LinkedListDict</a:t>
            </a:r>
            <a:r>
              <a:rPr lang="en-US" sz="1600" dirty="0">
                <a:latin typeface="Courier New" panose="02070309020205020404" pitchFamily="49" charset="0"/>
                <a:cs typeface="Courier New" panose="02070309020205020404" pitchFamily="49" charset="0"/>
              </a:rPr>
              <a:t>&lt;String, Integer&gt;();</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basicMap.put</a:t>
            </a:r>
            <a:r>
              <a:rPr lang="en-US" sz="1600" dirty="0">
                <a:latin typeface="Courier New" panose="02070309020205020404" pitchFamily="49" charset="0"/>
                <a:cs typeface="Courier New" panose="02070309020205020404" pitchFamily="49" charset="0"/>
              </a:rPr>
              <a:t>(“Kasey”, 42);</a:t>
            </a:r>
          </a:p>
          <a:p>
            <a:r>
              <a:rPr lang="en-US" sz="1600" dirty="0">
                <a:latin typeface="Courier New" panose="02070309020205020404" pitchFamily="49" charset="0"/>
                <a:cs typeface="Courier New" panose="02070309020205020404" pitchFamily="49" charset="0"/>
              </a:rPr>
              <a:t>   </a:t>
            </a:r>
            <a:r>
              <a:rPr lang="en-US" sz="1600" b="1" dirty="0" err="1">
                <a:solidFill>
                  <a:srgbClr val="B6A479"/>
                </a:solidFill>
                <a:latin typeface="Courier New" panose="02070309020205020404" pitchFamily="49" charset="0"/>
                <a:cs typeface="Courier New" panose="02070309020205020404" pitchFamily="49" charset="0"/>
              </a:rPr>
              <a:t>assertEquals</a:t>
            </a:r>
            <a:r>
              <a:rPr lang="en-US" sz="1600" dirty="0">
                <a:latin typeface="Courier New" panose="02070309020205020404" pitchFamily="49" charset="0"/>
                <a:cs typeface="Courier New" panose="02070309020205020404" pitchFamily="49" charset="0"/>
              </a:rPr>
              <a:t>(42, </a:t>
            </a:r>
            <a:r>
              <a:rPr lang="en-US" sz="1600" dirty="0" err="1">
                <a:latin typeface="Courier New" panose="02070309020205020404" pitchFamily="49" charset="0"/>
                <a:cs typeface="Courier New" panose="02070309020205020404" pitchFamily="49" charset="0"/>
              </a:rPr>
              <a:t>basicMap.get</a:t>
            </a:r>
            <a:r>
              <a:rPr lang="en-US" sz="1600" dirty="0">
                <a:latin typeface="Courier New" panose="02070309020205020404" pitchFamily="49" charset="0"/>
                <a:cs typeface="Courier New" panose="02070309020205020404" pitchFamily="49" charset="0"/>
              </a:rPr>
              <a:t>(“Kasey”));</a:t>
            </a:r>
          </a:p>
          <a:p>
            <a:r>
              <a:rPr lang="en-US" sz="1600" dirty="0">
                <a:latin typeface="Courier New" panose="02070309020205020404" pitchFamily="49" charset="0"/>
                <a:cs typeface="Courier New" panose="02070309020205020404" pitchFamily="49" charset="0"/>
              </a:rPr>
              <a:t>}</a:t>
            </a:r>
          </a:p>
          <a:p>
            <a:r>
              <a:rPr lang="en-US" dirty="0"/>
              <a:t>Assertions:</a:t>
            </a:r>
          </a:p>
          <a:p>
            <a:pPr lvl="1"/>
            <a:r>
              <a:rPr lang="en-US" dirty="0" err="1">
                <a:latin typeface="Courier New" panose="02070309020205020404" pitchFamily="49" charset="0"/>
                <a:cs typeface="Courier New" panose="02070309020205020404" pitchFamily="49" charset="0"/>
              </a:rPr>
              <a:t>assertEquals</a:t>
            </a:r>
            <a:r>
              <a:rPr lang="en-US" dirty="0">
                <a:latin typeface="Courier New" panose="02070309020205020404" pitchFamily="49" charset="0"/>
                <a:cs typeface="Courier New" panose="02070309020205020404" pitchFamily="49" charset="0"/>
              </a:rPr>
              <a:t>(item1, item2)</a:t>
            </a:r>
          </a:p>
          <a:p>
            <a:pPr lvl="1"/>
            <a:r>
              <a:rPr lang="en-US" dirty="0" err="1">
                <a:latin typeface="Courier New" panose="02070309020205020404" pitchFamily="49" charset="0"/>
                <a:cs typeface="Courier New" panose="02070309020205020404" pitchFamily="49" charset="0"/>
              </a:rPr>
              <a:t>assertTrue</a:t>
            </a:r>
            <a:r>
              <a:rPr lang="en-US" dirty="0">
                <a:latin typeface="Courier New" panose="02070309020205020404" pitchFamily="49" charset="0"/>
                <a:cs typeface="Courier New" panose="02070309020205020404" pitchFamily="49" charset="0"/>
              </a:rPr>
              <a:t>(Boolean expression)</a:t>
            </a:r>
          </a:p>
          <a:p>
            <a:pPr lvl="1"/>
            <a:r>
              <a:rPr lang="en-US" dirty="0" err="1">
                <a:latin typeface="Courier New" panose="02070309020205020404" pitchFamily="49" charset="0"/>
                <a:cs typeface="Courier New" panose="02070309020205020404" pitchFamily="49" charset="0"/>
              </a:rPr>
              <a:t>assertFalse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bollean</a:t>
            </a:r>
            <a:r>
              <a:rPr lang="en-US" dirty="0">
                <a:latin typeface="Courier New" panose="02070309020205020404" pitchFamily="49" charset="0"/>
                <a:cs typeface="Courier New" panose="02070309020205020404" pitchFamily="49" charset="0"/>
              </a:rPr>
              <a:t> expression)</a:t>
            </a:r>
          </a:p>
          <a:p>
            <a:pPr lvl="1"/>
            <a:r>
              <a:rPr lang="en-US" dirty="0" err="1">
                <a:latin typeface="Courier New" panose="02070309020205020404" pitchFamily="49" charset="0"/>
                <a:cs typeface="Courier New" panose="02070309020205020404" pitchFamily="49" charset="0"/>
              </a:rPr>
              <a:t>assertNotNull</a:t>
            </a:r>
            <a:r>
              <a:rPr lang="en-US" dirty="0">
                <a:latin typeface="Courier New" panose="02070309020205020404" pitchFamily="49" charset="0"/>
                <a:cs typeface="Courier New" panose="02070309020205020404" pitchFamily="49" charset="0"/>
              </a:rPr>
              <a:t>(item)</a:t>
            </a:r>
          </a:p>
        </p:txBody>
      </p:sp>
      <p:sp>
        <p:nvSpPr>
          <p:cNvPr id="4" name="Footer Placeholder 3">
            <a:extLst>
              <a:ext uri="{FF2B5EF4-FFF2-40B4-BE49-F238E27FC236}">
                <a16:creationId xmlns:a16="http://schemas.microsoft.com/office/drawing/2014/main" id="{33E9CF77-0BD7-41A5-809E-E8729763FD74}"/>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7CB599A-CBF9-4B57-8EC4-E8E35F63CA1F}"/>
              </a:ext>
            </a:extLst>
          </p:cNvPr>
          <p:cNvSpPr>
            <a:spLocks noGrp="1"/>
          </p:cNvSpPr>
          <p:nvPr>
            <p:ph type="sldNum" sz="quarter" idx="12"/>
          </p:nvPr>
        </p:nvSpPr>
        <p:spPr/>
        <p:txBody>
          <a:bodyPr/>
          <a:lstStyle/>
          <a:p>
            <a:fld id="{659665DE-58FC-41F4-AC58-2C90A5E00527}" type="slidenum">
              <a:rPr lang="en-US" smtClean="0"/>
              <a:t>18</a:t>
            </a:fld>
            <a:endParaRPr lang="en-US"/>
          </a:p>
        </p:txBody>
      </p:sp>
      <p:sp>
        <p:nvSpPr>
          <p:cNvPr id="6" name="Rectangle 5">
            <a:extLst>
              <a:ext uri="{FF2B5EF4-FFF2-40B4-BE49-F238E27FC236}">
                <a16:creationId xmlns:a16="http://schemas.microsoft.com/office/drawing/2014/main" id="{7052232C-407A-45AB-B7E9-67CCCB5462B5}"/>
              </a:ext>
            </a:extLst>
          </p:cNvPr>
          <p:cNvSpPr/>
          <p:nvPr/>
        </p:nvSpPr>
        <p:spPr>
          <a:xfrm>
            <a:off x="137436" y="6425447"/>
            <a:ext cx="9311365" cy="338554"/>
          </a:xfrm>
          <a:prstGeom prst="rect">
            <a:avLst/>
          </a:prstGeom>
        </p:spPr>
        <p:txBody>
          <a:bodyPr wrap="square">
            <a:spAutoFit/>
          </a:bodyPr>
          <a:lstStyle/>
          <a:p>
            <a:r>
              <a:rPr lang="en-US" sz="1600" dirty="0">
                <a:latin typeface="Segoe UI Semilight" panose="020B0402040204020203" pitchFamily="34" charset="0"/>
                <a:cs typeface="Segoe UI Semilight" panose="020B0402040204020203" pitchFamily="34" charset="0"/>
              </a:rPr>
              <a:t>More: </a:t>
            </a:r>
            <a:r>
              <a:rPr lang="en-US" sz="1600" dirty="0">
                <a:latin typeface="Segoe UI Semilight" panose="020B0402040204020203" pitchFamily="34" charset="0"/>
                <a:cs typeface="Segoe UI Semilight" panose="020B0402040204020203" pitchFamily="34" charset="0"/>
                <a:hlinkClick r:id="rId3"/>
              </a:rPr>
              <a:t>https://junit.org/junit5/docs/5.0.1/api/org/junit/jupiter/api/Assertions.html</a:t>
            </a:r>
            <a:r>
              <a:rPr lang="en-US" sz="1600"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68114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A38D-9676-8A42-A949-CBDEA10468E2}"/>
              </a:ext>
            </a:extLst>
          </p:cNvPr>
          <p:cNvSpPr>
            <a:spLocks noGrp="1"/>
          </p:cNvSpPr>
          <p:nvPr>
            <p:ph type="title"/>
          </p:nvPr>
        </p:nvSpPr>
        <p:spPr/>
        <p:txBody>
          <a:bodyPr/>
          <a:lstStyle/>
          <a:p>
            <a:r>
              <a:rPr lang="en-US" dirty="0"/>
              <a:t>Warm Up </a:t>
            </a:r>
          </a:p>
        </p:txBody>
      </p:sp>
      <p:sp>
        <p:nvSpPr>
          <p:cNvPr id="5" name="Slide Number Placeholder 4">
            <a:extLst>
              <a:ext uri="{FF2B5EF4-FFF2-40B4-BE49-F238E27FC236}">
                <a16:creationId xmlns:a16="http://schemas.microsoft.com/office/drawing/2014/main" id="{4FD225C3-5C30-B146-A54D-DB134E4863DA}"/>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6" name="Rectangle 5">
            <a:extLst>
              <a:ext uri="{FF2B5EF4-FFF2-40B4-BE49-F238E27FC236}">
                <a16:creationId xmlns:a16="http://schemas.microsoft.com/office/drawing/2014/main" id="{BD1DDD4C-203F-104F-B206-5F2074F7D333}"/>
              </a:ext>
            </a:extLst>
          </p:cNvPr>
          <p:cNvSpPr/>
          <p:nvPr/>
        </p:nvSpPr>
        <p:spPr>
          <a:xfrm>
            <a:off x="235891" y="5488636"/>
            <a:ext cx="3111993" cy="1256754"/>
          </a:xfrm>
          <a:prstGeom prst="rect">
            <a:avLst/>
          </a:prstGeom>
          <a:solidFill>
            <a:schemeClr val="bg1">
              <a:lumMod val="95000"/>
            </a:schemeClr>
          </a:solidFill>
        </p:spPr>
        <p:txBody>
          <a:bodyPr wrap="square">
            <a:spAutoFit/>
          </a:bodyPr>
          <a:lstStyle/>
          <a:p>
            <a:pPr marL="0" lvl="1">
              <a:spcBef>
                <a:spcPts val="200"/>
              </a:spcBef>
              <a:spcAft>
                <a:spcPts val="200"/>
              </a:spcAft>
              <a:buClr>
                <a:schemeClr val="accent1"/>
              </a:buClr>
              <a:buSzPct val="100000"/>
            </a:pPr>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Extra Credit:</a:t>
            </a:r>
          </a:p>
          <a:p>
            <a:pPr indent="-283464">
              <a:buClr>
                <a:srgbClr val="4C3282"/>
              </a:buClr>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Go to </a:t>
            </a:r>
            <a:r>
              <a:rPr lang="en-US" sz="1400" u="sng" dirty="0" err="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PollEv.com</a:t>
            </a:r>
            <a:r>
              <a:rPr lang="en-US" sz="1400" u="sng"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400" u="sng" dirty="0" err="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champk</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 </a:t>
            </a:r>
          </a:p>
          <a:p>
            <a:pPr indent="-283464">
              <a:buClr>
                <a:srgbClr val="4C3282"/>
              </a:buClr>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Text CHAMPK to 22333 to join session, text “1” or “2” to select your answer</a:t>
            </a:r>
          </a:p>
        </p:txBody>
      </p:sp>
      <p:sp>
        <p:nvSpPr>
          <p:cNvPr id="3" name="Content Placeholder 2">
            <a:extLst>
              <a:ext uri="{FF2B5EF4-FFF2-40B4-BE49-F238E27FC236}">
                <a16:creationId xmlns:a16="http://schemas.microsoft.com/office/drawing/2014/main" id="{299C2F72-0865-0047-ACEC-EDA3EBE4CB71}"/>
              </a:ext>
            </a:extLst>
          </p:cNvPr>
          <p:cNvSpPr>
            <a:spLocks noGrp="1"/>
          </p:cNvSpPr>
          <p:nvPr>
            <p:ph idx="1"/>
          </p:nvPr>
        </p:nvSpPr>
        <p:spPr>
          <a:xfrm>
            <a:off x="706951" y="4791612"/>
            <a:ext cx="10974719" cy="723584"/>
          </a:xfrm>
        </p:spPr>
        <p:txBody>
          <a:bodyPr>
            <a:normAutofit/>
          </a:bodyPr>
          <a:lstStyle/>
          <a:p>
            <a:pPr marL="0" indent="0" algn="ctr">
              <a:buNone/>
            </a:pPr>
            <a:r>
              <a:rPr lang="en-US" b="1" dirty="0" err="1">
                <a:solidFill>
                  <a:srgbClr val="4C3282"/>
                </a:solidFill>
              </a:rPr>
              <a:t>ArrayList</a:t>
            </a:r>
            <a:r>
              <a:rPr lang="en-US" b="1" dirty="0">
                <a:solidFill>
                  <a:srgbClr val="4C3282"/>
                </a:solidFill>
              </a:rPr>
              <a:t> – optimize for addition in order, the ability to remove regardless of position and update number of likes</a:t>
            </a:r>
            <a:endParaRPr lang="en-US" dirty="0"/>
          </a:p>
        </p:txBody>
      </p:sp>
      <p:sp>
        <p:nvSpPr>
          <p:cNvPr id="7" name="Footer Placeholder 3">
            <a:extLst>
              <a:ext uri="{FF2B5EF4-FFF2-40B4-BE49-F238E27FC236}">
                <a16:creationId xmlns:a16="http://schemas.microsoft.com/office/drawing/2014/main" id="{EA4AD227-C700-334F-914C-75DCDA054EC6}"/>
              </a:ext>
            </a:extLst>
          </p:cNvPr>
          <p:cNvSpPr>
            <a:spLocks noGrp="1"/>
          </p:cNvSpPr>
          <p:nvPr>
            <p:ph type="ftr" sz="quarter" idx="11"/>
          </p:nvPr>
        </p:nvSpPr>
        <p:spPr>
          <a:xfrm>
            <a:off x="5715301" y="6521027"/>
            <a:ext cx="5901459" cy="274320"/>
          </a:xfrm>
        </p:spPr>
        <p:txBody>
          <a:bodyPr/>
          <a:lstStyle/>
          <a:p>
            <a:r>
              <a:rPr lang="en-US" dirty="0"/>
              <a:t>CSE 373 19 </a:t>
            </a:r>
            <a:r>
              <a:rPr lang="en-US" dirty="0" err="1"/>
              <a:t>sp</a:t>
            </a:r>
            <a:r>
              <a:rPr lang="en-US" dirty="0"/>
              <a:t> - Kasey Champion</a:t>
            </a:r>
          </a:p>
        </p:txBody>
      </p:sp>
      <p:sp>
        <p:nvSpPr>
          <p:cNvPr id="9" name="TextBox 8">
            <a:extLst>
              <a:ext uri="{FF2B5EF4-FFF2-40B4-BE49-F238E27FC236}">
                <a16:creationId xmlns:a16="http://schemas.microsoft.com/office/drawing/2014/main" id="{F4C9B462-AA47-5341-9C71-74A0F646213B}"/>
              </a:ext>
            </a:extLst>
          </p:cNvPr>
          <p:cNvSpPr txBox="1"/>
          <p:nvPr/>
        </p:nvSpPr>
        <p:spPr>
          <a:xfrm>
            <a:off x="3139062" y="434736"/>
            <a:ext cx="1695913"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3 Minutes</a:t>
            </a:r>
          </a:p>
        </p:txBody>
      </p:sp>
      <p:sp>
        <p:nvSpPr>
          <p:cNvPr id="10" name="TextBox 9">
            <a:extLst>
              <a:ext uri="{FF2B5EF4-FFF2-40B4-BE49-F238E27FC236}">
                <a16:creationId xmlns:a16="http://schemas.microsoft.com/office/drawing/2014/main" id="{B6D9F358-980A-0944-8945-38F744A1DDA1}"/>
              </a:ext>
            </a:extLst>
          </p:cNvPr>
          <p:cNvSpPr txBox="1"/>
          <p:nvPr/>
        </p:nvSpPr>
        <p:spPr>
          <a:xfrm>
            <a:off x="701725" y="1327720"/>
            <a:ext cx="11401868" cy="954107"/>
          </a:xfrm>
          <a:prstGeom prst="rect">
            <a:avLst/>
          </a:prstGeom>
          <a:noFill/>
        </p:spPr>
        <p:txBody>
          <a:bodyPr wrap="square" rtlCol="0">
            <a:spAutoFit/>
          </a:bodyPr>
          <a:lstStyle/>
          <a:p>
            <a:r>
              <a:rPr lang="en-US" sz="2800" b="1" spc="100" dirty="0">
                <a:solidFill>
                  <a:srgbClr val="4C3282"/>
                </a:solidFill>
                <a:latin typeface="Segoe UI" panose="020B0502040204020203" pitchFamily="34" charset="0"/>
                <a:ea typeface="+mj-ea"/>
              </a:rPr>
              <a:t>Q: Which ADT and data structure implementation would you choose if asked to implement a collection of comments for an Instagram post?</a:t>
            </a:r>
          </a:p>
        </p:txBody>
      </p:sp>
      <p:grpSp>
        <p:nvGrpSpPr>
          <p:cNvPr id="11" name="Group 10">
            <a:extLst>
              <a:ext uri="{FF2B5EF4-FFF2-40B4-BE49-F238E27FC236}">
                <a16:creationId xmlns:a16="http://schemas.microsoft.com/office/drawing/2014/main" id="{7540F8D2-DC9C-254B-90D3-707D438D524E}"/>
              </a:ext>
            </a:extLst>
          </p:cNvPr>
          <p:cNvGrpSpPr/>
          <p:nvPr/>
        </p:nvGrpSpPr>
        <p:grpSpPr>
          <a:xfrm>
            <a:off x="2646741" y="2496132"/>
            <a:ext cx="2562578" cy="2192008"/>
            <a:chOff x="908857" y="1530095"/>
            <a:chExt cx="2562578" cy="2192008"/>
          </a:xfrm>
        </p:grpSpPr>
        <p:sp>
          <p:nvSpPr>
            <p:cNvPr id="12" name="Rectangle 11">
              <a:extLst>
                <a:ext uri="{FF2B5EF4-FFF2-40B4-BE49-F238E27FC236}">
                  <a16:creationId xmlns:a16="http://schemas.microsoft.com/office/drawing/2014/main" id="{CD0848C1-F19C-794E-859D-5B896E74CFF7}"/>
                </a:ext>
              </a:extLst>
            </p:cNvPr>
            <p:cNvSpPr/>
            <p:nvPr/>
          </p:nvSpPr>
          <p:spPr>
            <a:xfrm>
              <a:off x="908857" y="2061557"/>
              <a:ext cx="2444600" cy="1660546"/>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3A6A4FD-A96E-4C4A-AAE1-05EEFB865481}"/>
                </a:ext>
              </a:extLst>
            </p:cNvPr>
            <p:cNvSpPr/>
            <p:nvPr/>
          </p:nvSpPr>
          <p:spPr>
            <a:xfrm>
              <a:off x="908857" y="1530095"/>
              <a:ext cx="2444600"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List ADT</a:t>
              </a:r>
            </a:p>
          </p:txBody>
        </p:sp>
        <p:sp>
          <p:nvSpPr>
            <p:cNvPr id="14" name="TextBox 13">
              <a:extLst>
                <a:ext uri="{FF2B5EF4-FFF2-40B4-BE49-F238E27FC236}">
                  <a16:creationId xmlns:a16="http://schemas.microsoft.com/office/drawing/2014/main" id="{68AF4C40-32E6-D64F-A228-1625A2019760}"/>
                </a:ext>
              </a:extLst>
            </p:cNvPr>
            <p:cNvSpPr txBox="1"/>
            <p:nvPr/>
          </p:nvSpPr>
          <p:spPr>
            <a:xfrm>
              <a:off x="1026835" y="2660273"/>
              <a:ext cx="2444600" cy="1061829"/>
            </a:xfrm>
            <a:prstGeom prst="rect">
              <a:avLst/>
            </a:prstGeom>
            <a:noFill/>
          </p:spPr>
          <p:txBody>
            <a:bodyPr wrap="square" rtlCol="0">
              <a:spAutoFit/>
            </a:bodyPr>
            <a:lstStyle/>
            <a:p>
              <a:r>
                <a:rPr lang="en-US" sz="1050" u="sng" dirty="0">
                  <a:latin typeface="Segoe UI Historic" panose="020B0502040204020203" pitchFamily="34" charset="0"/>
                  <a:ea typeface="Segoe UI Historic" panose="020B0502040204020203" pitchFamily="34" charset="0"/>
                  <a:cs typeface="Segoe UI Historic" panose="020B0502040204020203" pitchFamily="34" charset="0"/>
                </a:rPr>
                <a:t>get(index)</a:t>
              </a:r>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 return item at index</a:t>
              </a:r>
            </a:p>
            <a:p>
              <a:r>
                <a:rPr lang="en-US" sz="1050" u="sng" dirty="0">
                  <a:latin typeface="Segoe UI Historic" panose="020B0502040204020203" pitchFamily="34" charset="0"/>
                  <a:ea typeface="Segoe UI Historic" panose="020B0502040204020203" pitchFamily="34" charset="0"/>
                  <a:cs typeface="Segoe UI Historic" panose="020B0502040204020203" pitchFamily="34" charset="0"/>
                </a:rPr>
                <a:t>set(item, index)</a:t>
              </a:r>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 replace item at index</a:t>
              </a:r>
            </a:p>
            <a:p>
              <a:r>
                <a:rPr lang="en-US" sz="1050" u="sng" dirty="0">
                  <a:latin typeface="Segoe UI Historic" panose="020B0502040204020203" pitchFamily="34" charset="0"/>
                  <a:ea typeface="Segoe UI Historic" panose="020B0502040204020203" pitchFamily="34" charset="0"/>
                  <a:cs typeface="Segoe UI Historic" panose="020B0502040204020203" pitchFamily="34" charset="0"/>
                </a:rPr>
                <a:t>append(item)</a:t>
              </a:r>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 add item to end of list</a:t>
              </a:r>
            </a:p>
            <a:p>
              <a:r>
                <a:rPr lang="en-US" sz="1050" u="sng" dirty="0">
                  <a:latin typeface="Segoe UI Historic" panose="020B0502040204020203" pitchFamily="34" charset="0"/>
                  <a:ea typeface="Segoe UI Historic" panose="020B0502040204020203" pitchFamily="34" charset="0"/>
                  <a:cs typeface="Segoe UI Historic" panose="020B0502040204020203" pitchFamily="34" charset="0"/>
                </a:rPr>
                <a:t>insert(item, index)</a:t>
              </a:r>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 add item at index</a:t>
              </a:r>
            </a:p>
            <a:p>
              <a:r>
                <a:rPr lang="en-US" sz="1050" u="sng" dirty="0">
                  <a:latin typeface="Segoe UI Historic" panose="020B0502040204020203" pitchFamily="34" charset="0"/>
                  <a:ea typeface="Segoe UI Historic" panose="020B0502040204020203" pitchFamily="34" charset="0"/>
                  <a:cs typeface="Segoe UI Historic" panose="020B0502040204020203" pitchFamily="34" charset="0"/>
                </a:rPr>
                <a:t>delete(index)</a:t>
              </a:r>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 delete item at index</a:t>
              </a:r>
            </a:p>
            <a:p>
              <a:r>
                <a:rPr lang="en-US" sz="105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p:txBody>
        </p:sp>
        <p:sp>
          <p:nvSpPr>
            <p:cNvPr id="15" name="TextBox 14">
              <a:extLst>
                <a:ext uri="{FF2B5EF4-FFF2-40B4-BE49-F238E27FC236}">
                  <a16:creationId xmlns:a16="http://schemas.microsoft.com/office/drawing/2014/main" id="{330CBAD2-8FCF-854B-836C-DFC713B902ED}"/>
                </a:ext>
              </a:extLst>
            </p:cNvPr>
            <p:cNvSpPr txBox="1"/>
            <p:nvPr/>
          </p:nvSpPr>
          <p:spPr>
            <a:xfrm>
              <a:off x="924590" y="2033673"/>
              <a:ext cx="2035232" cy="276999"/>
            </a:xfrm>
            <a:prstGeom prst="rect">
              <a:avLst/>
            </a:prstGeom>
            <a:noFill/>
          </p:spPr>
          <p:txBody>
            <a:bodyPr wrap="square" rtlCol="0">
              <a:spAutoFit/>
            </a:bodyPr>
            <a:lstStyle/>
            <a:p>
              <a:r>
                <a:rPr lang="en-US" sz="12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16" name="TextBox 15">
              <a:extLst>
                <a:ext uri="{FF2B5EF4-FFF2-40B4-BE49-F238E27FC236}">
                  <a16:creationId xmlns:a16="http://schemas.microsoft.com/office/drawing/2014/main" id="{996EB149-8AD3-E74E-A985-858C42F1BD20}"/>
                </a:ext>
              </a:extLst>
            </p:cNvPr>
            <p:cNvSpPr txBox="1"/>
            <p:nvPr/>
          </p:nvSpPr>
          <p:spPr>
            <a:xfrm>
              <a:off x="928934" y="2511039"/>
              <a:ext cx="2035232" cy="276999"/>
            </a:xfrm>
            <a:prstGeom prst="rect">
              <a:avLst/>
            </a:prstGeom>
            <a:noFill/>
          </p:spPr>
          <p:txBody>
            <a:bodyPr wrap="square" rtlCol="0">
              <a:spAutoFit/>
            </a:bodyPr>
            <a:lstStyle/>
            <a:p>
              <a:r>
                <a:rPr lang="en-US" sz="12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17" name="TextBox 16">
              <a:extLst>
                <a:ext uri="{FF2B5EF4-FFF2-40B4-BE49-F238E27FC236}">
                  <a16:creationId xmlns:a16="http://schemas.microsoft.com/office/drawing/2014/main" id="{03186E1F-2FE7-4147-9859-4578EFC11EB7}"/>
                </a:ext>
              </a:extLst>
            </p:cNvPr>
            <p:cNvSpPr txBox="1"/>
            <p:nvPr/>
          </p:nvSpPr>
          <p:spPr>
            <a:xfrm>
              <a:off x="1098581" y="2197370"/>
              <a:ext cx="1861241" cy="430887"/>
            </a:xfrm>
            <a:prstGeom prst="rect">
              <a:avLst/>
            </a:prstGeom>
            <a:noFill/>
          </p:spPr>
          <p:txBody>
            <a:bodyPr wrap="square" rtlCol="0">
              <a:spAutoFit/>
            </a:bodyPr>
            <a:lstStyle/>
            <a:p>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grpSp>
        <p:nvGrpSpPr>
          <p:cNvPr id="18" name="Group 17">
            <a:extLst>
              <a:ext uri="{FF2B5EF4-FFF2-40B4-BE49-F238E27FC236}">
                <a16:creationId xmlns:a16="http://schemas.microsoft.com/office/drawing/2014/main" id="{BBFB52B4-8466-4945-83FA-E2A653399077}"/>
              </a:ext>
            </a:extLst>
          </p:cNvPr>
          <p:cNvGrpSpPr/>
          <p:nvPr/>
        </p:nvGrpSpPr>
        <p:grpSpPr>
          <a:xfrm>
            <a:off x="5193753" y="2491196"/>
            <a:ext cx="2320363" cy="2192039"/>
            <a:chOff x="908857" y="1530095"/>
            <a:chExt cx="2320363" cy="2192039"/>
          </a:xfrm>
        </p:grpSpPr>
        <p:sp>
          <p:nvSpPr>
            <p:cNvPr id="19" name="Rectangle 18">
              <a:extLst>
                <a:ext uri="{FF2B5EF4-FFF2-40B4-BE49-F238E27FC236}">
                  <a16:creationId xmlns:a16="http://schemas.microsoft.com/office/drawing/2014/main" id="{195BDC8B-3C11-8F47-AED4-4D40E5C933CD}"/>
                </a:ext>
              </a:extLst>
            </p:cNvPr>
            <p:cNvSpPr/>
            <p:nvPr/>
          </p:nvSpPr>
          <p:spPr>
            <a:xfrm>
              <a:off x="908857" y="2061555"/>
              <a:ext cx="2320363" cy="1660545"/>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4B40D66-504B-1D4B-900C-DB42A417419C}"/>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Stack ADT</a:t>
              </a:r>
            </a:p>
          </p:txBody>
        </p:sp>
        <p:sp>
          <p:nvSpPr>
            <p:cNvPr id="21" name="TextBox 20">
              <a:extLst>
                <a:ext uri="{FF2B5EF4-FFF2-40B4-BE49-F238E27FC236}">
                  <a16:creationId xmlns:a16="http://schemas.microsoft.com/office/drawing/2014/main" id="{6AFF4D68-4E23-EF44-863D-10941385D16F}"/>
                </a:ext>
              </a:extLst>
            </p:cNvPr>
            <p:cNvSpPr txBox="1"/>
            <p:nvPr/>
          </p:nvSpPr>
          <p:spPr>
            <a:xfrm>
              <a:off x="1076296" y="2660305"/>
              <a:ext cx="2152924" cy="1061829"/>
            </a:xfrm>
            <a:prstGeom prst="rect">
              <a:avLst/>
            </a:prstGeom>
            <a:noFill/>
          </p:spPr>
          <p:txBody>
            <a:bodyPr wrap="square" rtlCol="0">
              <a:spAutoFit/>
            </a:bodyPr>
            <a:lstStyle/>
            <a:p>
              <a:r>
                <a:rPr lang="en-US" sz="1050" u="sng" dirty="0">
                  <a:latin typeface="Segoe UI Historic" panose="020B0502040204020203" pitchFamily="34" charset="0"/>
                  <a:ea typeface="Segoe UI Historic" panose="020B0502040204020203" pitchFamily="34" charset="0"/>
                  <a:cs typeface="Segoe UI Historic" panose="020B0502040204020203" pitchFamily="34" charset="0"/>
                </a:rPr>
                <a:t>push(item)</a:t>
              </a:r>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 add item to top</a:t>
              </a:r>
            </a:p>
            <a:p>
              <a:r>
                <a:rPr lang="en-US" sz="1050" u="sng" dirty="0">
                  <a:latin typeface="Segoe UI Historic" panose="020B0502040204020203" pitchFamily="34" charset="0"/>
                  <a:ea typeface="Segoe UI Historic" panose="020B0502040204020203" pitchFamily="34" charset="0"/>
                  <a:cs typeface="Segoe UI Historic" panose="020B0502040204020203" pitchFamily="34" charset="0"/>
                </a:rPr>
                <a:t>pop()</a:t>
              </a:r>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 return and remove item at top</a:t>
              </a:r>
            </a:p>
            <a:p>
              <a:r>
                <a:rPr lang="en-US" sz="105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 look at item at top</a:t>
              </a:r>
            </a:p>
            <a:p>
              <a:r>
                <a:rPr lang="en-US" sz="105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05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05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22" name="TextBox 21">
              <a:extLst>
                <a:ext uri="{FF2B5EF4-FFF2-40B4-BE49-F238E27FC236}">
                  <a16:creationId xmlns:a16="http://schemas.microsoft.com/office/drawing/2014/main" id="{F13346D6-43D9-004E-AF5F-FE84F6665506}"/>
                </a:ext>
              </a:extLst>
            </p:cNvPr>
            <p:cNvSpPr txBox="1"/>
            <p:nvPr/>
          </p:nvSpPr>
          <p:spPr>
            <a:xfrm>
              <a:off x="924590" y="2035965"/>
              <a:ext cx="2035232" cy="276999"/>
            </a:xfrm>
            <a:prstGeom prst="rect">
              <a:avLst/>
            </a:prstGeom>
            <a:noFill/>
          </p:spPr>
          <p:txBody>
            <a:bodyPr wrap="square" rtlCol="0">
              <a:spAutoFit/>
            </a:bodyPr>
            <a:lstStyle/>
            <a:p>
              <a:r>
                <a:rPr lang="en-US" sz="12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23" name="TextBox 22">
              <a:extLst>
                <a:ext uri="{FF2B5EF4-FFF2-40B4-BE49-F238E27FC236}">
                  <a16:creationId xmlns:a16="http://schemas.microsoft.com/office/drawing/2014/main" id="{1ECA4832-D258-0342-A3D9-12C9607A8980}"/>
                </a:ext>
              </a:extLst>
            </p:cNvPr>
            <p:cNvSpPr txBox="1"/>
            <p:nvPr/>
          </p:nvSpPr>
          <p:spPr>
            <a:xfrm>
              <a:off x="916724" y="2504694"/>
              <a:ext cx="2035232" cy="276999"/>
            </a:xfrm>
            <a:prstGeom prst="rect">
              <a:avLst/>
            </a:prstGeom>
            <a:noFill/>
          </p:spPr>
          <p:txBody>
            <a:bodyPr wrap="square" rtlCol="0">
              <a:spAutoFit/>
            </a:bodyPr>
            <a:lstStyle/>
            <a:p>
              <a:r>
                <a:rPr lang="en-US" sz="12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24" name="TextBox 23">
              <a:extLst>
                <a:ext uri="{FF2B5EF4-FFF2-40B4-BE49-F238E27FC236}">
                  <a16:creationId xmlns:a16="http://schemas.microsoft.com/office/drawing/2014/main" id="{BF90FA4D-9438-D445-8374-4922A76734EF}"/>
                </a:ext>
              </a:extLst>
            </p:cNvPr>
            <p:cNvSpPr txBox="1"/>
            <p:nvPr/>
          </p:nvSpPr>
          <p:spPr>
            <a:xfrm>
              <a:off x="1076295" y="2192847"/>
              <a:ext cx="1861241" cy="415498"/>
            </a:xfrm>
            <a:prstGeom prst="rect">
              <a:avLst/>
            </a:prstGeom>
            <a:noFill/>
          </p:spPr>
          <p:txBody>
            <a:bodyPr wrap="square" rtlCol="0">
              <a:spAutoFit/>
            </a:bodyPr>
            <a:lstStyle/>
            <a:p>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grpSp>
        <p:nvGrpSpPr>
          <p:cNvPr id="25" name="Group 24">
            <a:extLst>
              <a:ext uri="{FF2B5EF4-FFF2-40B4-BE49-F238E27FC236}">
                <a16:creationId xmlns:a16="http://schemas.microsoft.com/office/drawing/2014/main" id="{FB3EB54B-8B7D-4F4D-B484-5456E49ED714}"/>
              </a:ext>
            </a:extLst>
          </p:cNvPr>
          <p:cNvGrpSpPr/>
          <p:nvPr/>
        </p:nvGrpSpPr>
        <p:grpSpPr>
          <a:xfrm>
            <a:off x="7617429" y="2477075"/>
            <a:ext cx="2335392" cy="2211064"/>
            <a:chOff x="908857" y="1530095"/>
            <a:chExt cx="2335392" cy="2211064"/>
          </a:xfrm>
        </p:grpSpPr>
        <p:sp>
          <p:nvSpPr>
            <p:cNvPr id="26" name="Rectangle 25">
              <a:extLst>
                <a:ext uri="{FF2B5EF4-FFF2-40B4-BE49-F238E27FC236}">
                  <a16:creationId xmlns:a16="http://schemas.microsoft.com/office/drawing/2014/main" id="{A7CE5942-0076-9A44-8752-09F6263BAF8B}"/>
                </a:ext>
              </a:extLst>
            </p:cNvPr>
            <p:cNvSpPr/>
            <p:nvPr/>
          </p:nvSpPr>
          <p:spPr>
            <a:xfrm>
              <a:off x="908857" y="2061556"/>
              <a:ext cx="2335391" cy="1679603"/>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B258DBC-AE97-1E41-9114-8680C6B2B753}"/>
                </a:ext>
              </a:extLst>
            </p:cNvPr>
            <p:cNvSpPr/>
            <p:nvPr/>
          </p:nvSpPr>
          <p:spPr>
            <a:xfrm>
              <a:off x="908857" y="1530095"/>
              <a:ext cx="2335391"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Queue ADT</a:t>
              </a:r>
            </a:p>
          </p:txBody>
        </p:sp>
        <p:sp>
          <p:nvSpPr>
            <p:cNvPr id="28" name="TextBox 27">
              <a:extLst>
                <a:ext uri="{FF2B5EF4-FFF2-40B4-BE49-F238E27FC236}">
                  <a16:creationId xmlns:a16="http://schemas.microsoft.com/office/drawing/2014/main" id="{DB230EBF-F029-9A47-B281-67446E0C7E68}"/>
                </a:ext>
              </a:extLst>
            </p:cNvPr>
            <p:cNvSpPr txBox="1"/>
            <p:nvPr/>
          </p:nvSpPr>
          <p:spPr>
            <a:xfrm>
              <a:off x="1076295" y="2646015"/>
              <a:ext cx="2167954" cy="1061829"/>
            </a:xfrm>
            <a:prstGeom prst="rect">
              <a:avLst/>
            </a:prstGeom>
            <a:noFill/>
          </p:spPr>
          <p:txBody>
            <a:bodyPr wrap="square" rtlCol="0">
              <a:spAutoFit/>
            </a:bodyPr>
            <a:lstStyle/>
            <a:p>
              <a:r>
                <a:rPr lang="en-US" sz="1050" u="sng" dirty="0">
                  <a:latin typeface="Segoe UI Historic" panose="020B0502040204020203" pitchFamily="34" charset="0"/>
                  <a:ea typeface="Segoe UI Historic" panose="020B0502040204020203" pitchFamily="34" charset="0"/>
                  <a:cs typeface="Segoe UI Historic" panose="020B0502040204020203" pitchFamily="34" charset="0"/>
                </a:rPr>
                <a:t>add(item)</a:t>
              </a:r>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 add item to back </a:t>
              </a:r>
            </a:p>
            <a:p>
              <a:r>
                <a:rPr lang="en-US" sz="1050" u="sng" dirty="0">
                  <a:latin typeface="Segoe UI Historic" panose="020B0502040204020203" pitchFamily="34" charset="0"/>
                  <a:ea typeface="Segoe UI Historic" panose="020B0502040204020203" pitchFamily="34" charset="0"/>
                  <a:cs typeface="Segoe UI Historic" panose="020B0502040204020203" pitchFamily="34" charset="0"/>
                </a:rPr>
                <a:t>remove()</a:t>
              </a:r>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 remove and return item at front</a:t>
              </a:r>
            </a:p>
            <a:p>
              <a:r>
                <a:rPr lang="en-US" sz="105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 return item at front</a:t>
              </a:r>
            </a:p>
            <a:p>
              <a:r>
                <a:rPr lang="en-US" sz="105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05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05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29" name="TextBox 28">
              <a:extLst>
                <a:ext uri="{FF2B5EF4-FFF2-40B4-BE49-F238E27FC236}">
                  <a16:creationId xmlns:a16="http://schemas.microsoft.com/office/drawing/2014/main" id="{DDD6121D-83CA-234C-B0E7-B00625E9647F}"/>
                </a:ext>
              </a:extLst>
            </p:cNvPr>
            <p:cNvSpPr txBox="1"/>
            <p:nvPr/>
          </p:nvSpPr>
          <p:spPr>
            <a:xfrm>
              <a:off x="924590" y="2035965"/>
              <a:ext cx="2035232" cy="276999"/>
            </a:xfrm>
            <a:prstGeom prst="rect">
              <a:avLst/>
            </a:prstGeom>
            <a:noFill/>
          </p:spPr>
          <p:txBody>
            <a:bodyPr wrap="square" rtlCol="0">
              <a:spAutoFit/>
            </a:bodyPr>
            <a:lstStyle/>
            <a:p>
              <a:r>
                <a:rPr lang="en-US" sz="12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30" name="TextBox 29">
              <a:extLst>
                <a:ext uri="{FF2B5EF4-FFF2-40B4-BE49-F238E27FC236}">
                  <a16:creationId xmlns:a16="http://schemas.microsoft.com/office/drawing/2014/main" id="{63E7B3E9-06F4-734F-911F-055451F4E6B0}"/>
                </a:ext>
              </a:extLst>
            </p:cNvPr>
            <p:cNvSpPr txBox="1"/>
            <p:nvPr/>
          </p:nvSpPr>
          <p:spPr>
            <a:xfrm>
              <a:off x="916724" y="2490409"/>
              <a:ext cx="2035232" cy="276999"/>
            </a:xfrm>
            <a:prstGeom prst="rect">
              <a:avLst/>
            </a:prstGeom>
            <a:noFill/>
          </p:spPr>
          <p:txBody>
            <a:bodyPr wrap="square" rtlCol="0">
              <a:spAutoFit/>
            </a:bodyPr>
            <a:lstStyle/>
            <a:p>
              <a:r>
                <a:rPr lang="en-US" sz="12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31" name="TextBox 30">
              <a:extLst>
                <a:ext uri="{FF2B5EF4-FFF2-40B4-BE49-F238E27FC236}">
                  <a16:creationId xmlns:a16="http://schemas.microsoft.com/office/drawing/2014/main" id="{FB0F8368-9207-4D42-A12E-BA830BAECA15}"/>
                </a:ext>
              </a:extLst>
            </p:cNvPr>
            <p:cNvSpPr txBox="1"/>
            <p:nvPr/>
          </p:nvSpPr>
          <p:spPr>
            <a:xfrm>
              <a:off x="1076295" y="2192848"/>
              <a:ext cx="1861241" cy="415498"/>
            </a:xfrm>
            <a:prstGeom prst="rect">
              <a:avLst/>
            </a:prstGeom>
            <a:noFill/>
          </p:spPr>
          <p:txBody>
            <a:bodyPr wrap="square" rtlCol="0">
              <a:spAutoFit/>
            </a:bodyPr>
            <a:lstStyle/>
            <a:p>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05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grpSp>
        <p:nvGrpSpPr>
          <p:cNvPr id="32" name="Group 31">
            <a:extLst>
              <a:ext uri="{FF2B5EF4-FFF2-40B4-BE49-F238E27FC236}">
                <a16:creationId xmlns:a16="http://schemas.microsoft.com/office/drawing/2014/main" id="{90DE45A5-AEFB-0041-9CD3-E06E7967E4A2}"/>
              </a:ext>
            </a:extLst>
          </p:cNvPr>
          <p:cNvGrpSpPr/>
          <p:nvPr/>
        </p:nvGrpSpPr>
        <p:grpSpPr>
          <a:xfrm>
            <a:off x="1568932" y="8438019"/>
            <a:ext cx="2140972" cy="3268328"/>
            <a:chOff x="908858" y="1530095"/>
            <a:chExt cx="2140972" cy="3268328"/>
          </a:xfrm>
        </p:grpSpPr>
        <p:sp>
          <p:nvSpPr>
            <p:cNvPr id="33" name="Rectangle 32">
              <a:extLst>
                <a:ext uri="{FF2B5EF4-FFF2-40B4-BE49-F238E27FC236}">
                  <a16:creationId xmlns:a16="http://schemas.microsoft.com/office/drawing/2014/main" id="{75E980BA-CABC-BF43-BE36-A384ECBD9CF5}"/>
                </a:ext>
              </a:extLst>
            </p:cNvPr>
            <p:cNvSpPr/>
            <p:nvPr/>
          </p:nvSpPr>
          <p:spPr>
            <a:xfrm>
              <a:off x="908858" y="2061556"/>
              <a:ext cx="2139969" cy="2628686"/>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642F431-057C-134B-B2B8-77DDE4BA351E}"/>
                </a:ext>
              </a:extLst>
            </p:cNvPr>
            <p:cNvSpPr/>
            <p:nvPr/>
          </p:nvSpPr>
          <p:spPr>
            <a:xfrm>
              <a:off x="908858" y="1530095"/>
              <a:ext cx="2139969"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35" name="TextBox 34">
              <a:extLst>
                <a:ext uri="{FF2B5EF4-FFF2-40B4-BE49-F238E27FC236}">
                  <a16:creationId xmlns:a16="http://schemas.microsoft.com/office/drawing/2014/main" id="{1F686777-256A-5A4A-BA81-83C171607D37}"/>
                </a:ext>
              </a:extLst>
            </p:cNvPr>
            <p:cNvSpPr txBox="1"/>
            <p:nvPr/>
          </p:nvSpPr>
          <p:spPr>
            <a:xfrm>
              <a:off x="1014216" y="2605515"/>
              <a:ext cx="2034611" cy="2192908"/>
            </a:xfrm>
            <a:prstGeom prst="rect">
              <a:avLst/>
            </a:prstGeom>
            <a:noFill/>
          </p:spPr>
          <p:txBody>
            <a:bodyPr wrap="square" rtlCol="0">
              <a:spAutoFit/>
            </a:bodyPr>
            <a:lstStyle/>
            <a:p>
              <a:r>
                <a:rPr lang="en-US" sz="1050" u="sng" dirty="0">
                  <a:latin typeface="Courier New" panose="02070309020205020404" pitchFamily="49" charset="0"/>
                  <a:cs typeface="Courier New" panose="02070309020205020404" pitchFamily="49" charset="0"/>
                </a:rPr>
                <a:t>get</a:t>
              </a:r>
              <a:r>
                <a:rPr lang="en-US" sz="1050" dirty="0">
                  <a:latin typeface="Courier New" panose="02070309020205020404" pitchFamily="49" charset="0"/>
                  <a:cs typeface="Courier New" panose="02070309020205020404" pitchFamily="49" charset="0"/>
                </a:rPr>
                <a:t> return data[index]</a:t>
              </a:r>
            </a:p>
            <a:p>
              <a:r>
                <a:rPr lang="en-US" sz="1050" u="sng" dirty="0">
                  <a:latin typeface="Courier New" panose="02070309020205020404" pitchFamily="49" charset="0"/>
                  <a:cs typeface="Courier New" panose="02070309020205020404" pitchFamily="49" charset="0"/>
                </a:rPr>
                <a:t>set</a:t>
              </a:r>
              <a:r>
                <a:rPr lang="en-US" sz="1050" dirty="0">
                  <a:latin typeface="Courier New" panose="02070309020205020404" pitchFamily="49" charset="0"/>
                  <a:cs typeface="Courier New" panose="02070309020205020404" pitchFamily="49" charset="0"/>
                </a:rPr>
                <a:t> data[index] = value</a:t>
              </a:r>
            </a:p>
            <a:p>
              <a:r>
                <a:rPr lang="en-US" sz="1050" u="sng" dirty="0">
                  <a:latin typeface="Courier New" panose="02070309020205020404" pitchFamily="49" charset="0"/>
                  <a:cs typeface="Courier New" panose="02070309020205020404" pitchFamily="49" charset="0"/>
                </a:rPr>
                <a:t>append</a:t>
              </a:r>
              <a:r>
                <a:rPr lang="en-US" sz="1050" dirty="0">
                  <a:latin typeface="Courier New" panose="02070309020205020404" pitchFamily="49" charset="0"/>
                  <a:cs typeface="Courier New" panose="02070309020205020404" pitchFamily="49" charset="0"/>
                </a:rPr>
                <a:t> data[size] = value, if out of space grow data</a:t>
              </a:r>
            </a:p>
            <a:p>
              <a:r>
                <a:rPr lang="en-US" sz="1050" u="sng" dirty="0">
                  <a:latin typeface="Courier New" panose="02070309020205020404" pitchFamily="49" charset="0"/>
                  <a:cs typeface="Courier New" panose="02070309020205020404" pitchFamily="49" charset="0"/>
                </a:rPr>
                <a:t>insert</a:t>
              </a:r>
              <a:r>
                <a:rPr lang="en-US" sz="1050" dirty="0">
                  <a:latin typeface="Courier New" panose="02070309020205020404" pitchFamily="49" charset="0"/>
                  <a:cs typeface="Courier New" panose="02070309020205020404" pitchFamily="49" charset="0"/>
                </a:rPr>
                <a:t> shift values to make hole at index, data[index] = value, if out of space grow data</a:t>
              </a:r>
            </a:p>
            <a:p>
              <a:r>
                <a:rPr lang="en-US" sz="1050" u="sng" dirty="0">
                  <a:latin typeface="Courier New" panose="02070309020205020404" pitchFamily="49" charset="0"/>
                  <a:cs typeface="Courier New" panose="02070309020205020404" pitchFamily="49" charset="0"/>
                </a:rPr>
                <a:t>delete</a:t>
              </a:r>
              <a:r>
                <a:rPr lang="en-US" sz="1050" dirty="0">
                  <a:latin typeface="Courier New" panose="02070309020205020404" pitchFamily="49" charset="0"/>
                  <a:cs typeface="Courier New" panose="02070309020205020404" pitchFamily="49" charset="0"/>
                </a:rPr>
                <a:t> shift following values forward</a:t>
              </a:r>
            </a:p>
            <a:p>
              <a:r>
                <a:rPr lang="en-US" sz="1050" u="sng" dirty="0">
                  <a:latin typeface="Courier New" panose="02070309020205020404" pitchFamily="49" charset="0"/>
                  <a:cs typeface="Courier New" panose="02070309020205020404" pitchFamily="49" charset="0"/>
                </a:rPr>
                <a:t>size</a:t>
              </a:r>
              <a:r>
                <a:rPr lang="en-US" sz="1050" dirty="0">
                  <a:latin typeface="Courier New" panose="02070309020205020404" pitchFamily="49" charset="0"/>
                  <a:cs typeface="Courier New" panose="02070309020205020404" pitchFamily="49" charset="0"/>
                </a:rPr>
                <a:t> return size </a:t>
              </a:r>
            </a:p>
            <a:p>
              <a:endParaRPr lang="en-US" sz="1050" dirty="0">
                <a:latin typeface="Courier New" panose="02070309020205020404" pitchFamily="49" charset="0"/>
                <a:cs typeface="Courier New" panose="02070309020205020404" pitchFamily="49" charset="0"/>
              </a:endParaRPr>
            </a:p>
          </p:txBody>
        </p:sp>
        <p:sp>
          <p:nvSpPr>
            <p:cNvPr id="36" name="TextBox 35">
              <a:extLst>
                <a:ext uri="{FF2B5EF4-FFF2-40B4-BE49-F238E27FC236}">
                  <a16:creationId xmlns:a16="http://schemas.microsoft.com/office/drawing/2014/main" id="{076F3C9F-199F-6344-B471-AF996E527ED5}"/>
                </a:ext>
              </a:extLst>
            </p:cNvPr>
            <p:cNvSpPr txBox="1"/>
            <p:nvPr/>
          </p:nvSpPr>
          <p:spPr>
            <a:xfrm>
              <a:off x="921215" y="2024936"/>
              <a:ext cx="2035232" cy="276999"/>
            </a:xfrm>
            <a:prstGeom prst="rect">
              <a:avLst/>
            </a:prstGeom>
            <a:noFill/>
          </p:spPr>
          <p:txBody>
            <a:bodyPr wrap="square" rtlCol="0">
              <a:spAutoFit/>
            </a:bodyPr>
            <a:lstStyle/>
            <a:p>
              <a:r>
                <a:rPr lang="en-US" sz="1200" b="1" dirty="0">
                  <a:solidFill>
                    <a:srgbClr val="B6A479"/>
                  </a:solidFill>
                  <a:latin typeface="Courier New" panose="02070309020205020404" pitchFamily="49" charset="0"/>
                  <a:cs typeface="Courier New" panose="02070309020205020404" pitchFamily="49" charset="0"/>
                </a:rPr>
                <a:t>state</a:t>
              </a:r>
            </a:p>
          </p:txBody>
        </p:sp>
        <p:sp>
          <p:nvSpPr>
            <p:cNvPr id="37" name="TextBox 36">
              <a:extLst>
                <a:ext uri="{FF2B5EF4-FFF2-40B4-BE49-F238E27FC236}">
                  <a16:creationId xmlns:a16="http://schemas.microsoft.com/office/drawing/2014/main" id="{254577BB-912D-4F42-9C78-D8451001FAB0}"/>
                </a:ext>
              </a:extLst>
            </p:cNvPr>
            <p:cNvSpPr txBox="1"/>
            <p:nvPr/>
          </p:nvSpPr>
          <p:spPr>
            <a:xfrm>
              <a:off x="921215" y="2447256"/>
              <a:ext cx="2035232" cy="276999"/>
            </a:xfrm>
            <a:prstGeom prst="rect">
              <a:avLst/>
            </a:prstGeom>
            <a:noFill/>
          </p:spPr>
          <p:txBody>
            <a:bodyPr wrap="square" rtlCol="0">
              <a:spAutoFit/>
            </a:bodyPr>
            <a:lstStyle/>
            <a:p>
              <a:r>
                <a:rPr lang="en-US" sz="1200" b="1" dirty="0">
                  <a:solidFill>
                    <a:srgbClr val="B6A479"/>
                  </a:solidFill>
                  <a:latin typeface="Courier New" panose="02070309020205020404" pitchFamily="49" charset="0"/>
                  <a:cs typeface="Courier New" panose="02070309020205020404" pitchFamily="49" charset="0"/>
                </a:rPr>
                <a:t>behavior</a:t>
              </a:r>
            </a:p>
          </p:txBody>
        </p:sp>
        <p:sp>
          <p:nvSpPr>
            <p:cNvPr id="38" name="TextBox 37">
              <a:extLst>
                <a:ext uri="{FF2B5EF4-FFF2-40B4-BE49-F238E27FC236}">
                  <a16:creationId xmlns:a16="http://schemas.microsoft.com/office/drawing/2014/main" id="{97B67BD6-6ABE-BD4D-8A73-B2BA86CA1BC5}"/>
                </a:ext>
              </a:extLst>
            </p:cNvPr>
            <p:cNvSpPr txBox="1"/>
            <p:nvPr/>
          </p:nvSpPr>
          <p:spPr>
            <a:xfrm>
              <a:off x="1014598" y="2152172"/>
              <a:ext cx="2035232" cy="430887"/>
            </a:xfrm>
            <a:prstGeom prst="rect">
              <a:avLst/>
            </a:prstGeom>
            <a:noFill/>
          </p:spPr>
          <p:txBody>
            <a:bodyPr wrap="square" rtlCol="0">
              <a:spAutoFit/>
            </a:bodyPr>
            <a:lstStyle/>
            <a:p>
              <a:r>
                <a:rPr lang="en-US" sz="1050" dirty="0">
                  <a:latin typeface="Courier New" panose="02070309020205020404" pitchFamily="49" charset="0"/>
                  <a:cs typeface="Courier New" panose="02070309020205020404" pitchFamily="49" charset="0"/>
                </a:rPr>
                <a:t>data[]</a:t>
              </a:r>
            </a:p>
            <a:p>
              <a:r>
                <a:rPr lang="en-US" sz="1050" dirty="0">
                  <a:latin typeface="Courier New" panose="02070309020205020404" pitchFamily="49" charset="0"/>
                  <a:cs typeface="Courier New" panose="02070309020205020404" pitchFamily="49" charset="0"/>
                </a:rPr>
                <a:t>size</a:t>
              </a:r>
            </a:p>
          </p:txBody>
        </p:sp>
      </p:grpSp>
      <p:grpSp>
        <p:nvGrpSpPr>
          <p:cNvPr id="39" name="Group 38">
            <a:extLst>
              <a:ext uri="{FF2B5EF4-FFF2-40B4-BE49-F238E27FC236}">
                <a16:creationId xmlns:a16="http://schemas.microsoft.com/office/drawing/2014/main" id="{38EC0928-1DD9-4B49-994F-B6B2253D869D}"/>
              </a:ext>
            </a:extLst>
          </p:cNvPr>
          <p:cNvGrpSpPr/>
          <p:nvPr/>
        </p:nvGrpSpPr>
        <p:grpSpPr>
          <a:xfrm>
            <a:off x="5079263" y="7100580"/>
            <a:ext cx="2149722" cy="3534204"/>
            <a:chOff x="900108" y="1530095"/>
            <a:chExt cx="2149722" cy="3534204"/>
          </a:xfrm>
        </p:grpSpPr>
        <p:sp>
          <p:nvSpPr>
            <p:cNvPr id="40" name="Rectangle 39">
              <a:extLst>
                <a:ext uri="{FF2B5EF4-FFF2-40B4-BE49-F238E27FC236}">
                  <a16:creationId xmlns:a16="http://schemas.microsoft.com/office/drawing/2014/main" id="{870AEB9E-443E-FA46-A3D6-DB0947DCEE05}"/>
                </a:ext>
              </a:extLst>
            </p:cNvPr>
            <p:cNvSpPr/>
            <p:nvPr/>
          </p:nvSpPr>
          <p:spPr>
            <a:xfrm>
              <a:off x="908859" y="2061556"/>
              <a:ext cx="2134328" cy="3002743"/>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FAAFFBC-609C-3B48-AE13-1CF8AB6FAD81}"/>
                </a:ext>
              </a:extLst>
            </p:cNvPr>
            <p:cNvSpPr/>
            <p:nvPr/>
          </p:nvSpPr>
          <p:spPr>
            <a:xfrm>
              <a:off x="908859" y="1530095"/>
              <a:ext cx="2134328"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LinkedList&lt;E&gt;</a:t>
              </a:r>
            </a:p>
          </p:txBody>
        </p:sp>
        <p:sp>
          <p:nvSpPr>
            <p:cNvPr id="42" name="TextBox 41">
              <a:extLst>
                <a:ext uri="{FF2B5EF4-FFF2-40B4-BE49-F238E27FC236}">
                  <a16:creationId xmlns:a16="http://schemas.microsoft.com/office/drawing/2014/main" id="{F107A31B-E574-F844-9DE8-CFA6DCFDCC0E}"/>
                </a:ext>
              </a:extLst>
            </p:cNvPr>
            <p:cNvSpPr txBox="1"/>
            <p:nvPr/>
          </p:nvSpPr>
          <p:spPr>
            <a:xfrm>
              <a:off x="1000041" y="2705836"/>
              <a:ext cx="1965601" cy="2354491"/>
            </a:xfrm>
            <a:prstGeom prst="rect">
              <a:avLst/>
            </a:prstGeom>
            <a:noFill/>
          </p:spPr>
          <p:txBody>
            <a:bodyPr wrap="square" rtlCol="0">
              <a:spAutoFit/>
            </a:bodyPr>
            <a:lstStyle/>
            <a:p>
              <a:r>
                <a:rPr lang="en-US" sz="1050" u="sng" dirty="0">
                  <a:latin typeface="Courier New" panose="02070309020205020404" pitchFamily="49" charset="0"/>
                  <a:cs typeface="Courier New" panose="02070309020205020404" pitchFamily="49" charset="0"/>
                </a:rPr>
                <a:t>get</a:t>
              </a:r>
              <a:r>
                <a:rPr lang="en-US" sz="1050" dirty="0">
                  <a:latin typeface="Courier New" panose="02070309020205020404" pitchFamily="49" charset="0"/>
                  <a:cs typeface="Courier New" panose="02070309020205020404" pitchFamily="49" charset="0"/>
                </a:rPr>
                <a:t> loop until index, return node’s value</a:t>
              </a:r>
            </a:p>
            <a:p>
              <a:r>
                <a:rPr lang="en-US" sz="1050" u="sng" dirty="0">
                  <a:latin typeface="Courier New" panose="02070309020205020404" pitchFamily="49" charset="0"/>
                  <a:cs typeface="Courier New" panose="02070309020205020404" pitchFamily="49" charset="0"/>
                </a:rPr>
                <a:t>set</a:t>
              </a:r>
              <a:r>
                <a:rPr lang="en-US" sz="1050" dirty="0">
                  <a:latin typeface="Courier New" panose="02070309020205020404" pitchFamily="49" charset="0"/>
                  <a:cs typeface="Courier New" panose="02070309020205020404" pitchFamily="49" charset="0"/>
                </a:rPr>
                <a:t> loop until index, update node’s value</a:t>
              </a:r>
            </a:p>
            <a:p>
              <a:r>
                <a:rPr lang="en-US" sz="1050" u="sng" dirty="0">
                  <a:latin typeface="Courier New" panose="02070309020205020404" pitchFamily="49" charset="0"/>
                  <a:cs typeface="Courier New" panose="02070309020205020404" pitchFamily="49" charset="0"/>
                </a:rPr>
                <a:t>append</a:t>
              </a:r>
              <a:r>
                <a:rPr lang="en-US" sz="1050" dirty="0">
                  <a:latin typeface="Courier New" panose="02070309020205020404" pitchFamily="49" charset="0"/>
                  <a:cs typeface="Courier New" panose="02070309020205020404" pitchFamily="49" charset="0"/>
                </a:rPr>
                <a:t> create new node, update next of last node</a:t>
              </a:r>
            </a:p>
            <a:p>
              <a:r>
                <a:rPr lang="en-US" sz="1050" u="sng" dirty="0">
                  <a:latin typeface="Courier New" panose="02070309020205020404" pitchFamily="49" charset="0"/>
                  <a:cs typeface="Courier New" panose="02070309020205020404" pitchFamily="49" charset="0"/>
                </a:rPr>
                <a:t>insert</a:t>
              </a:r>
              <a:r>
                <a:rPr lang="en-US" sz="1050" dirty="0">
                  <a:latin typeface="Courier New" panose="02070309020205020404" pitchFamily="49" charset="0"/>
                  <a:cs typeface="Courier New" panose="02070309020205020404" pitchFamily="49" charset="0"/>
                </a:rPr>
                <a:t> create new node, loop until index, update next fields</a:t>
              </a:r>
            </a:p>
            <a:p>
              <a:r>
                <a:rPr lang="en-US" sz="1050" u="sng" dirty="0">
                  <a:latin typeface="Courier New" panose="02070309020205020404" pitchFamily="49" charset="0"/>
                  <a:cs typeface="Courier New" panose="02070309020205020404" pitchFamily="49" charset="0"/>
                </a:rPr>
                <a:t>delete</a:t>
              </a:r>
              <a:r>
                <a:rPr lang="en-US" sz="1050" dirty="0">
                  <a:latin typeface="Courier New" panose="02070309020205020404" pitchFamily="49" charset="0"/>
                  <a:cs typeface="Courier New" panose="02070309020205020404" pitchFamily="49" charset="0"/>
                </a:rPr>
                <a:t> loop until index, skip node</a:t>
              </a:r>
            </a:p>
            <a:p>
              <a:r>
                <a:rPr lang="en-US" sz="1050" u="sng" dirty="0">
                  <a:latin typeface="Courier New" panose="02070309020205020404" pitchFamily="49" charset="0"/>
                  <a:cs typeface="Courier New" panose="02070309020205020404" pitchFamily="49" charset="0"/>
                </a:rPr>
                <a:t>size</a:t>
              </a:r>
              <a:r>
                <a:rPr lang="en-US" sz="1050" dirty="0">
                  <a:latin typeface="Courier New" panose="02070309020205020404" pitchFamily="49" charset="0"/>
                  <a:cs typeface="Courier New" panose="02070309020205020404" pitchFamily="49" charset="0"/>
                </a:rPr>
                <a:t> return size </a:t>
              </a:r>
            </a:p>
          </p:txBody>
        </p:sp>
        <p:sp>
          <p:nvSpPr>
            <p:cNvPr id="43" name="TextBox 42">
              <a:extLst>
                <a:ext uri="{FF2B5EF4-FFF2-40B4-BE49-F238E27FC236}">
                  <a16:creationId xmlns:a16="http://schemas.microsoft.com/office/drawing/2014/main" id="{A000CD75-C040-6D4E-9DC7-C07E344DC6AD}"/>
                </a:ext>
              </a:extLst>
            </p:cNvPr>
            <p:cNvSpPr txBox="1"/>
            <p:nvPr/>
          </p:nvSpPr>
          <p:spPr>
            <a:xfrm>
              <a:off x="917657" y="2040644"/>
              <a:ext cx="2035232" cy="276999"/>
            </a:xfrm>
            <a:prstGeom prst="rect">
              <a:avLst/>
            </a:prstGeom>
            <a:noFill/>
          </p:spPr>
          <p:txBody>
            <a:bodyPr wrap="square" rtlCol="0">
              <a:spAutoFit/>
            </a:bodyPr>
            <a:lstStyle/>
            <a:p>
              <a:r>
                <a:rPr lang="en-US" sz="1200" b="1" dirty="0">
                  <a:solidFill>
                    <a:srgbClr val="B6A479"/>
                  </a:solidFill>
                  <a:latin typeface="Courier New" panose="02070309020205020404" pitchFamily="49" charset="0"/>
                  <a:cs typeface="Courier New" panose="02070309020205020404" pitchFamily="49" charset="0"/>
                </a:rPr>
                <a:t>state</a:t>
              </a:r>
            </a:p>
          </p:txBody>
        </p:sp>
        <p:sp>
          <p:nvSpPr>
            <p:cNvPr id="44" name="TextBox 43">
              <a:extLst>
                <a:ext uri="{FF2B5EF4-FFF2-40B4-BE49-F238E27FC236}">
                  <a16:creationId xmlns:a16="http://schemas.microsoft.com/office/drawing/2014/main" id="{81BCFF41-83DA-4147-9EC6-BFECD0F53523}"/>
                </a:ext>
              </a:extLst>
            </p:cNvPr>
            <p:cNvSpPr txBox="1"/>
            <p:nvPr/>
          </p:nvSpPr>
          <p:spPr>
            <a:xfrm>
              <a:off x="900108" y="2516740"/>
              <a:ext cx="2035232" cy="276999"/>
            </a:xfrm>
            <a:prstGeom prst="rect">
              <a:avLst/>
            </a:prstGeom>
            <a:noFill/>
          </p:spPr>
          <p:txBody>
            <a:bodyPr wrap="square" rtlCol="0">
              <a:spAutoFit/>
            </a:bodyPr>
            <a:lstStyle/>
            <a:p>
              <a:r>
                <a:rPr lang="en-US" sz="1200" b="1" dirty="0">
                  <a:solidFill>
                    <a:srgbClr val="B6A479"/>
                  </a:solidFill>
                  <a:latin typeface="Courier New" panose="02070309020205020404" pitchFamily="49" charset="0"/>
                  <a:cs typeface="Courier New" panose="02070309020205020404" pitchFamily="49" charset="0"/>
                </a:rPr>
                <a:t>behavior</a:t>
              </a:r>
            </a:p>
          </p:txBody>
        </p:sp>
        <p:sp>
          <p:nvSpPr>
            <p:cNvPr id="45" name="TextBox 44">
              <a:extLst>
                <a:ext uri="{FF2B5EF4-FFF2-40B4-BE49-F238E27FC236}">
                  <a16:creationId xmlns:a16="http://schemas.microsoft.com/office/drawing/2014/main" id="{7DE79CCB-0C3D-BB43-97DB-64AA6BDBB1A1}"/>
                </a:ext>
              </a:extLst>
            </p:cNvPr>
            <p:cNvSpPr txBox="1"/>
            <p:nvPr/>
          </p:nvSpPr>
          <p:spPr>
            <a:xfrm>
              <a:off x="1014598" y="2210753"/>
              <a:ext cx="2035232" cy="430887"/>
            </a:xfrm>
            <a:prstGeom prst="rect">
              <a:avLst/>
            </a:prstGeom>
            <a:noFill/>
          </p:spPr>
          <p:txBody>
            <a:bodyPr wrap="square" rtlCol="0">
              <a:spAutoFit/>
            </a:bodyPr>
            <a:lstStyle/>
            <a:p>
              <a:r>
                <a:rPr lang="en-US" sz="1050" dirty="0">
                  <a:latin typeface="Courier New" panose="02070309020205020404" pitchFamily="49" charset="0"/>
                  <a:cs typeface="Courier New" panose="02070309020205020404" pitchFamily="49" charset="0"/>
                </a:rPr>
                <a:t>Node front</a:t>
              </a:r>
            </a:p>
            <a:p>
              <a:r>
                <a:rPr lang="en-US" sz="1050" dirty="0">
                  <a:latin typeface="Courier New" panose="02070309020205020404" pitchFamily="49" charset="0"/>
                  <a:cs typeface="Courier New" panose="02070309020205020404" pitchFamily="49" charset="0"/>
                </a:rPr>
                <a:t>size</a:t>
              </a:r>
            </a:p>
          </p:txBody>
        </p:sp>
      </p:grpSp>
      <p:grpSp>
        <p:nvGrpSpPr>
          <p:cNvPr id="46" name="Group 45">
            <a:extLst>
              <a:ext uri="{FF2B5EF4-FFF2-40B4-BE49-F238E27FC236}">
                <a16:creationId xmlns:a16="http://schemas.microsoft.com/office/drawing/2014/main" id="{E65FA67F-492E-3F4B-BC92-95A9AF104F5E}"/>
              </a:ext>
            </a:extLst>
          </p:cNvPr>
          <p:cNvGrpSpPr/>
          <p:nvPr/>
        </p:nvGrpSpPr>
        <p:grpSpPr>
          <a:xfrm>
            <a:off x="3618006" y="7548709"/>
            <a:ext cx="3005791" cy="2853316"/>
            <a:chOff x="908858" y="1530095"/>
            <a:chExt cx="3005791" cy="2853316"/>
          </a:xfrm>
        </p:grpSpPr>
        <p:sp>
          <p:nvSpPr>
            <p:cNvPr id="47" name="Rectangle 46">
              <a:extLst>
                <a:ext uri="{FF2B5EF4-FFF2-40B4-BE49-F238E27FC236}">
                  <a16:creationId xmlns:a16="http://schemas.microsoft.com/office/drawing/2014/main" id="{8DCA8882-1299-EB41-B6F9-34B06FC35802}"/>
                </a:ext>
              </a:extLst>
            </p:cNvPr>
            <p:cNvSpPr/>
            <p:nvPr/>
          </p:nvSpPr>
          <p:spPr>
            <a:xfrm>
              <a:off x="908858" y="2061556"/>
              <a:ext cx="3005791" cy="2321855"/>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7DE15AC-00DF-AA46-8D68-6462839DC56E}"/>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ArrayStack</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49" name="TextBox 48">
              <a:extLst>
                <a:ext uri="{FF2B5EF4-FFF2-40B4-BE49-F238E27FC236}">
                  <a16:creationId xmlns:a16="http://schemas.microsoft.com/office/drawing/2014/main" id="{010C07C2-AE77-A14F-9C7C-CAB205E61B3F}"/>
                </a:ext>
              </a:extLst>
            </p:cNvPr>
            <p:cNvSpPr txBox="1"/>
            <p:nvPr/>
          </p:nvSpPr>
          <p:spPr>
            <a:xfrm>
              <a:off x="1014216" y="2887740"/>
              <a:ext cx="2900433" cy="1384995"/>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push</a:t>
              </a:r>
              <a:r>
                <a:rPr lang="en-US" sz="1200" dirty="0">
                  <a:latin typeface="Courier New" panose="02070309020205020404" pitchFamily="49" charset="0"/>
                  <a:cs typeface="Courier New" panose="02070309020205020404" pitchFamily="49" charset="0"/>
                </a:rPr>
                <a:t> data[size] = value, if out of room grow data</a:t>
              </a:r>
            </a:p>
            <a:p>
              <a:r>
                <a:rPr lang="en-US" sz="1200" u="sng" dirty="0">
                  <a:latin typeface="Courier New" panose="02070309020205020404" pitchFamily="49" charset="0"/>
                  <a:cs typeface="Courier New" panose="02070309020205020404" pitchFamily="49" charset="0"/>
                </a:rPr>
                <a:t>pop</a:t>
              </a:r>
              <a:r>
                <a:rPr lang="en-US" sz="1200" dirty="0">
                  <a:latin typeface="Courier New" panose="02070309020205020404" pitchFamily="49" charset="0"/>
                  <a:cs typeface="Courier New" panose="02070309020205020404" pitchFamily="49" charset="0"/>
                </a:rPr>
                <a:t> return data[size - 1], size-1</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return data[size - 1]</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size</a:t>
              </a: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return size == 0</a:t>
              </a:r>
            </a:p>
          </p:txBody>
        </p:sp>
        <p:sp>
          <p:nvSpPr>
            <p:cNvPr id="50" name="TextBox 49">
              <a:extLst>
                <a:ext uri="{FF2B5EF4-FFF2-40B4-BE49-F238E27FC236}">
                  <a16:creationId xmlns:a16="http://schemas.microsoft.com/office/drawing/2014/main" id="{28BF4D35-A721-4342-91FA-B9C8A5D9E03B}"/>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51" name="TextBox 50">
              <a:extLst>
                <a:ext uri="{FF2B5EF4-FFF2-40B4-BE49-F238E27FC236}">
                  <a16:creationId xmlns:a16="http://schemas.microsoft.com/office/drawing/2014/main" id="{E20F4E49-61F4-A14C-8D19-7B42035E8B88}"/>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52" name="TextBox 51">
              <a:extLst>
                <a:ext uri="{FF2B5EF4-FFF2-40B4-BE49-F238E27FC236}">
                  <a16:creationId xmlns:a16="http://schemas.microsoft.com/office/drawing/2014/main" id="{35FD090E-BBAF-9F47-A491-4BA2BB5CE550}"/>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p:txBody>
        </p:sp>
      </p:grpSp>
      <p:grpSp>
        <p:nvGrpSpPr>
          <p:cNvPr id="53" name="Group 52">
            <a:extLst>
              <a:ext uri="{FF2B5EF4-FFF2-40B4-BE49-F238E27FC236}">
                <a16:creationId xmlns:a16="http://schemas.microsoft.com/office/drawing/2014/main" id="{035DF5BD-E1C3-8C46-99D3-1566132BFE17}"/>
              </a:ext>
            </a:extLst>
          </p:cNvPr>
          <p:cNvGrpSpPr/>
          <p:nvPr/>
        </p:nvGrpSpPr>
        <p:grpSpPr>
          <a:xfrm>
            <a:off x="-421631" y="7828368"/>
            <a:ext cx="3005791" cy="2853316"/>
            <a:chOff x="908858" y="1530095"/>
            <a:chExt cx="3005791" cy="2853316"/>
          </a:xfrm>
        </p:grpSpPr>
        <p:sp>
          <p:nvSpPr>
            <p:cNvPr id="54" name="Rectangle 53">
              <a:extLst>
                <a:ext uri="{FF2B5EF4-FFF2-40B4-BE49-F238E27FC236}">
                  <a16:creationId xmlns:a16="http://schemas.microsoft.com/office/drawing/2014/main" id="{B9706ED5-1B74-E843-9C53-B77B25123512}"/>
                </a:ext>
              </a:extLst>
            </p:cNvPr>
            <p:cNvSpPr/>
            <p:nvPr/>
          </p:nvSpPr>
          <p:spPr>
            <a:xfrm>
              <a:off x="908858" y="2061556"/>
              <a:ext cx="3005791" cy="2321855"/>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98FCD59-154D-754F-9DAD-0276141C9CAB}"/>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LinkedStack</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56" name="TextBox 55">
              <a:extLst>
                <a:ext uri="{FF2B5EF4-FFF2-40B4-BE49-F238E27FC236}">
                  <a16:creationId xmlns:a16="http://schemas.microsoft.com/office/drawing/2014/main" id="{AE072838-2E8B-DF4D-A714-9742C0529969}"/>
                </a:ext>
              </a:extLst>
            </p:cNvPr>
            <p:cNvSpPr txBox="1"/>
            <p:nvPr/>
          </p:nvSpPr>
          <p:spPr>
            <a:xfrm>
              <a:off x="1014216" y="2887740"/>
              <a:ext cx="2900433" cy="1200329"/>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push</a:t>
              </a:r>
              <a:r>
                <a:rPr lang="en-US" sz="1200" dirty="0">
                  <a:latin typeface="Courier New" panose="02070309020205020404" pitchFamily="49" charset="0"/>
                  <a:cs typeface="Courier New" panose="02070309020205020404" pitchFamily="49" charset="0"/>
                </a:rPr>
                <a:t> add new node at top</a:t>
              </a:r>
            </a:p>
            <a:p>
              <a:r>
                <a:rPr lang="en-US" sz="1200" u="sng" dirty="0">
                  <a:latin typeface="Courier New" panose="02070309020205020404" pitchFamily="49" charset="0"/>
                  <a:cs typeface="Courier New" panose="02070309020205020404" pitchFamily="49" charset="0"/>
                </a:rPr>
                <a:t>pop</a:t>
              </a:r>
              <a:r>
                <a:rPr lang="en-US" sz="1200" dirty="0">
                  <a:latin typeface="Courier New" panose="02070309020205020404" pitchFamily="49" charset="0"/>
                  <a:cs typeface="Courier New" panose="02070309020205020404" pitchFamily="49" charset="0"/>
                </a:rPr>
                <a:t> return and remove node at top</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return node at top</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size</a:t>
              </a: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return size == 0</a:t>
              </a:r>
            </a:p>
          </p:txBody>
        </p:sp>
        <p:sp>
          <p:nvSpPr>
            <p:cNvPr id="57" name="TextBox 56">
              <a:extLst>
                <a:ext uri="{FF2B5EF4-FFF2-40B4-BE49-F238E27FC236}">
                  <a16:creationId xmlns:a16="http://schemas.microsoft.com/office/drawing/2014/main" id="{7C1F0ACB-A69E-3E47-9E0A-E33BB03B4224}"/>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58" name="TextBox 57">
              <a:extLst>
                <a:ext uri="{FF2B5EF4-FFF2-40B4-BE49-F238E27FC236}">
                  <a16:creationId xmlns:a16="http://schemas.microsoft.com/office/drawing/2014/main" id="{AF3BC6DD-B1EC-1D42-A3FF-461D920D5F93}"/>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59" name="TextBox 58">
              <a:extLst>
                <a:ext uri="{FF2B5EF4-FFF2-40B4-BE49-F238E27FC236}">
                  <a16:creationId xmlns:a16="http://schemas.microsoft.com/office/drawing/2014/main" id="{A3BD68E9-C9E9-2B41-A5FC-C3130BEB78B3}"/>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Node top</a:t>
              </a:r>
            </a:p>
            <a:p>
              <a:r>
                <a:rPr lang="en-US" sz="1200" dirty="0">
                  <a:latin typeface="Courier New" panose="02070309020205020404" pitchFamily="49" charset="0"/>
                  <a:cs typeface="Courier New" panose="02070309020205020404" pitchFamily="49" charset="0"/>
                </a:rPr>
                <a:t>size</a:t>
              </a:r>
            </a:p>
          </p:txBody>
        </p:sp>
      </p:grpSp>
      <p:grpSp>
        <p:nvGrpSpPr>
          <p:cNvPr id="60" name="Group 59">
            <a:extLst>
              <a:ext uri="{FF2B5EF4-FFF2-40B4-BE49-F238E27FC236}">
                <a16:creationId xmlns:a16="http://schemas.microsoft.com/office/drawing/2014/main" id="{4B7B4B6E-AFCE-3849-B8EB-FDEE4A0F6CC4}"/>
              </a:ext>
            </a:extLst>
          </p:cNvPr>
          <p:cNvGrpSpPr/>
          <p:nvPr/>
        </p:nvGrpSpPr>
        <p:grpSpPr>
          <a:xfrm>
            <a:off x="4603849" y="9014818"/>
            <a:ext cx="3012290" cy="3203822"/>
            <a:chOff x="902359" y="1530095"/>
            <a:chExt cx="3012290" cy="3203822"/>
          </a:xfrm>
        </p:grpSpPr>
        <p:sp>
          <p:nvSpPr>
            <p:cNvPr id="61" name="Rectangle 60">
              <a:extLst>
                <a:ext uri="{FF2B5EF4-FFF2-40B4-BE49-F238E27FC236}">
                  <a16:creationId xmlns:a16="http://schemas.microsoft.com/office/drawing/2014/main" id="{0B3AB91F-0994-3042-B559-9DBCDA9661D9}"/>
                </a:ext>
              </a:extLst>
            </p:cNvPr>
            <p:cNvSpPr/>
            <p:nvPr/>
          </p:nvSpPr>
          <p:spPr>
            <a:xfrm>
              <a:off x="908858" y="2061556"/>
              <a:ext cx="3005791" cy="2672361"/>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4FD5C556-2582-3849-B46F-357C4816A570}"/>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ArrayQueue</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63" name="TextBox 62">
              <a:extLst>
                <a:ext uri="{FF2B5EF4-FFF2-40B4-BE49-F238E27FC236}">
                  <a16:creationId xmlns:a16="http://schemas.microsoft.com/office/drawing/2014/main" id="{D986B0AD-3A73-EA45-BC5B-CCC03898FDFA}"/>
                </a:ext>
              </a:extLst>
            </p:cNvPr>
            <p:cNvSpPr txBox="1"/>
            <p:nvPr/>
          </p:nvSpPr>
          <p:spPr>
            <a:xfrm>
              <a:off x="995360" y="3278792"/>
              <a:ext cx="2900433" cy="1384995"/>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add</a:t>
              </a:r>
              <a:r>
                <a:rPr lang="en-US" sz="1200" dirty="0">
                  <a:latin typeface="Courier New" panose="02070309020205020404" pitchFamily="49" charset="0"/>
                  <a:cs typeface="Courier New" panose="02070309020205020404" pitchFamily="49" charset="0"/>
                </a:rPr>
                <a:t> – data[size] = value, if out of room grow data</a:t>
              </a: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 return data[size - 1], size-1</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 return data[size - 1]</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 return size</a:t>
              </a: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 return size == 0</a:t>
              </a:r>
            </a:p>
          </p:txBody>
        </p:sp>
        <p:sp>
          <p:nvSpPr>
            <p:cNvPr id="64" name="TextBox 63">
              <a:extLst>
                <a:ext uri="{FF2B5EF4-FFF2-40B4-BE49-F238E27FC236}">
                  <a16:creationId xmlns:a16="http://schemas.microsoft.com/office/drawing/2014/main" id="{394F9DDE-5E4B-DB4D-A514-DA5915ADE8C0}"/>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65" name="TextBox 64">
              <a:extLst>
                <a:ext uri="{FF2B5EF4-FFF2-40B4-BE49-F238E27FC236}">
                  <a16:creationId xmlns:a16="http://schemas.microsoft.com/office/drawing/2014/main" id="{1E659CD4-8193-1E43-AC45-F5B260A7C8D9}"/>
                </a:ext>
              </a:extLst>
            </p:cNvPr>
            <p:cNvSpPr txBox="1"/>
            <p:nvPr/>
          </p:nvSpPr>
          <p:spPr>
            <a:xfrm>
              <a:off x="902359" y="3064088"/>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66" name="TextBox 65">
              <a:extLst>
                <a:ext uri="{FF2B5EF4-FFF2-40B4-BE49-F238E27FC236}">
                  <a16:creationId xmlns:a16="http://schemas.microsoft.com/office/drawing/2014/main" id="{125D89CD-C644-9B46-B127-9A598E62EB12}"/>
                </a:ext>
              </a:extLst>
            </p:cNvPr>
            <p:cNvSpPr txBox="1"/>
            <p:nvPr/>
          </p:nvSpPr>
          <p:spPr>
            <a:xfrm>
              <a:off x="1071636" y="2294485"/>
              <a:ext cx="2035232" cy="830997"/>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a:p>
              <a:r>
                <a:rPr lang="en-US" sz="1200" dirty="0">
                  <a:latin typeface="Courier New" panose="02070309020205020404" pitchFamily="49" charset="0"/>
                  <a:cs typeface="Courier New" panose="02070309020205020404" pitchFamily="49" charset="0"/>
                </a:rPr>
                <a:t>front index</a:t>
              </a:r>
            </a:p>
            <a:p>
              <a:r>
                <a:rPr lang="en-US" sz="1200" dirty="0">
                  <a:latin typeface="Courier New" panose="02070309020205020404" pitchFamily="49" charset="0"/>
                  <a:cs typeface="Courier New" panose="02070309020205020404" pitchFamily="49" charset="0"/>
                </a:rPr>
                <a:t>back index</a:t>
              </a:r>
            </a:p>
          </p:txBody>
        </p:sp>
      </p:grpSp>
      <p:grpSp>
        <p:nvGrpSpPr>
          <p:cNvPr id="67" name="Group 66">
            <a:extLst>
              <a:ext uri="{FF2B5EF4-FFF2-40B4-BE49-F238E27FC236}">
                <a16:creationId xmlns:a16="http://schemas.microsoft.com/office/drawing/2014/main" id="{0A1F4BC8-3199-8740-A4D4-6A6B8D3FC4F8}"/>
              </a:ext>
            </a:extLst>
          </p:cNvPr>
          <p:cNvGrpSpPr/>
          <p:nvPr/>
        </p:nvGrpSpPr>
        <p:grpSpPr>
          <a:xfrm>
            <a:off x="7706530" y="7107738"/>
            <a:ext cx="3012290" cy="3203822"/>
            <a:chOff x="902359" y="1530095"/>
            <a:chExt cx="3012290" cy="3203822"/>
          </a:xfrm>
        </p:grpSpPr>
        <p:sp>
          <p:nvSpPr>
            <p:cNvPr id="68" name="Rectangle 67">
              <a:extLst>
                <a:ext uri="{FF2B5EF4-FFF2-40B4-BE49-F238E27FC236}">
                  <a16:creationId xmlns:a16="http://schemas.microsoft.com/office/drawing/2014/main" id="{97564D94-1375-3245-A61A-70898DFDF8B0}"/>
                </a:ext>
              </a:extLst>
            </p:cNvPr>
            <p:cNvSpPr/>
            <p:nvPr/>
          </p:nvSpPr>
          <p:spPr>
            <a:xfrm>
              <a:off x="908858" y="2061556"/>
              <a:ext cx="3005791" cy="2672361"/>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4D1382A-2F83-2448-B927-BA8123179D09}"/>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LinkedQueue</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70" name="TextBox 69">
              <a:extLst>
                <a:ext uri="{FF2B5EF4-FFF2-40B4-BE49-F238E27FC236}">
                  <a16:creationId xmlns:a16="http://schemas.microsoft.com/office/drawing/2014/main" id="{93CAC540-FF43-A74F-B591-12A92AD02AF2}"/>
                </a:ext>
              </a:extLst>
            </p:cNvPr>
            <p:cNvSpPr txBox="1"/>
            <p:nvPr/>
          </p:nvSpPr>
          <p:spPr>
            <a:xfrm>
              <a:off x="995360" y="3278792"/>
              <a:ext cx="2900433" cy="1200329"/>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add</a:t>
              </a:r>
              <a:r>
                <a:rPr lang="en-US" sz="1200" dirty="0">
                  <a:latin typeface="Courier New" panose="02070309020205020404" pitchFamily="49" charset="0"/>
                  <a:cs typeface="Courier New" panose="02070309020205020404" pitchFamily="49" charset="0"/>
                </a:rPr>
                <a:t> – add node to back</a:t>
              </a: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 return and remove node at front</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 return node at front</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 return size</a:t>
              </a: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 return size == 0</a:t>
              </a:r>
            </a:p>
          </p:txBody>
        </p:sp>
        <p:sp>
          <p:nvSpPr>
            <p:cNvPr id="71" name="TextBox 70">
              <a:extLst>
                <a:ext uri="{FF2B5EF4-FFF2-40B4-BE49-F238E27FC236}">
                  <a16:creationId xmlns:a16="http://schemas.microsoft.com/office/drawing/2014/main" id="{7BFA9E36-ACD7-3643-8589-89290AE776CE}"/>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72" name="TextBox 71">
              <a:extLst>
                <a:ext uri="{FF2B5EF4-FFF2-40B4-BE49-F238E27FC236}">
                  <a16:creationId xmlns:a16="http://schemas.microsoft.com/office/drawing/2014/main" id="{079DB7E5-A22C-C847-8C3A-25F81135BF19}"/>
                </a:ext>
              </a:extLst>
            </p:cNvPr>
            <p:cNvSpPr txBox="1"/>
            <p:nvPr/>
          </p:nvSpPr>
          <p:spPr>
            <a:xfrm>
              <a:off x="902359" y="3064088"/>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73" name="TextBox 72">
              <a:extLst>
                <a:ext uri="{FF2B5EF4-FFF2-40B4-BE49-F238E27FC236}">
                  <a16:creationId xmlns:a16="http://schemas.microsoft.com/office/drawing/2014/main" id="{6CF8DE84-9CFC-3649-A7D5-C3CD83195CDC}"/>
                </a:ext>
              </a:extLst>
            </p:cNvPr>
            <p:cNvSpPr txBox="1"/>
            <p:nvPr/>
          </p:nvSpPr>
          <p:spPr>
            <a:xfrm>
              <a:off x="1071636" y="2294485"/>
              <a:ext cx="2035232" cy="646331"/>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Node front</a:t>
              </a:r>
            </a:p>
            <a:p>
              <a:r>
                <a:rPr lang="en-US" sz="1200" dirty="0">
                  <a:latin typeface="Courier New" panose="02070309020205020404" pitchFamily="49" charset="0"/>
                  <a:cs typeface="Courier New" panose="02070309020205020404" pitchFamily="49" charset="0"/>
                </a:rPr>
                <a:t>Node back</a:t>
              </a:r>
            </a:p>
            <a:p>
              <a:r>
                <a:rPr lang="en-US" sz="1200" dirty="0">
                  <a:latin typeface="Courier New" panose="02070309020205020404" pitchFamily="49" charset="0"/>
                  <a:cs typeface="Courier New" panose="02070309020205020404" pitchFamily="49" charset="0"/>
                </a:rPr>
                <a:t>size</a:t>
              </a:r>
            </a:p>
          </p:txBody>
        </p:sp>
      </p:grpSp>
      <p:pic>
        <p:nvPicPr>
          <p:cNvPr id="8" name="Picture 7" descr="A screenshot of a cell phone&#10;&#10;Description automatically generated">
            <a:extLst>
              <a:ext uri="{FF2B5EF4-FFF2-40B4-BE49-F238E27FC236}">
                <a16:creationId xmlns:a16="http://schemas.microsoft.com/office/drawing/2014/main" id="{74EDA7F6-A4DF-6844-96E3-AA9000E1A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2912" y="-2385481"/>
            <a:ext cx="1790700" cy="2209800"/>
          </a:xfrm>
          <a:prstGeom prst="rect">
            <a:avLst/>
          </a:prstGeom>
        </p:spPr>
      </p:pic>
    </p:spTree>
    <p:extLst>
      <p:ext uri="{BB962C8B-B14F-4D97-AF65-F5344CB8AC3E}">
        <p14:creationId xmlns:p14="http://schemas.microsoft.com/office/powerpoint/2010/main" val="303499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B0376-6CA6-4C71-89EA-3B626A02799C}"/>
              </a:ext>
            </a:extLst>
          </p:cNvPr>
          <p:cNvSpPr>
            <a:spLocks noGrp="1"/>
          </p:cNvSpPr>
          <p:nvPr>
            <p:ph type="title"/>
          </p:nvPr>
        </p:nvSpPr>
        <p:spPr/>
        <p:txBody>
          <a:bodyPr/>
          <a:lstStyle/>
          <a:p>
            <a:r>
              <a:rPr lang="en-US" dirty="0" err="1"/>
              <a:t>Administrivia</a:t>
            </a:r>
            <a:endParaRPr lang="en-US" dirty="0"/>
          </a:p>
        </p:txBody>
      </p:sp>
      <p:sp>
        <p:nvSpPr>
          <p:cNvPr id="5" name="Slide Number Placeholder 4">
            <a:extLst>
              <a:ext uri="{FF2B5EF4-FFF2-40B4-BE49-F238E27FC236}">
                <a16:creationId xmlns:a16="http://schemas.microsoft.com/office/drawing/2014/main" id="{C34E900A-8898-42BC-93B7-2F8A06CDDB79}"/>
              </a:ext>
            </a:extLst>
          </p:cNvPr>
          <p:cNvSpPr>
            <a:spLocks noGrp="1"/>
          </p:cNvSpPr>
          <p:nvPr>
            <p:ph type="sldNum" sz="quarter" idx="12"/>
          </p:nvPr>
        </p:nvSpPr>
        <p:spPr/>
        <p:txBody>
          <a:bodyPr/>
          <a:lstStyle/>
          <a:p>
            <a:fld id="{659665DE-58FC-41F4-AC58-2C90A5E00527}" type="slidenum">
              <a:rPr lang="en-US" smtClean="0"/>
              <a:t>3</a:t>
            </a:fld>
            <a:endParaRPr lang="en-US"/>
          </a:p>
        </p:txBody>
      </p:sp>
      <p:sp>
        <p:nvSpPr>
          <p:cNvPr id="6" name="Content Placeholder 5">
            <a:extLst>
              <a:ext uri="{FF2B5EF4-FFF2-40B4-BE49-F238E27FC236}">
                <a16:creationId xmlns:a16="http://schemas.microsoft.com/office/drawing/2014/main" id="{8FF02984-C76C-944D-8D53-4DC2A3EF8E89}"/>
              </a:ext>
            </a:extLst>
          </p:cNvPr>
          <p:cNvSpPr>
            <a:spLocks noGrp="1"/>
          </p:cNvSpPr>
          <p:nvPr>
            <p:ph idx="1"/>
          </p:nvPr>
        </p:nvSpPr>
        <p:spPr/>
        <p:txBody>
          <a:bodyPr/>
          <a:lstStyle/>
          <a:p>
            <a:endParaRPr lang="en-US" dirty="0"/>
          </a:p>
        </p:txBody>
      </p:sp>
      <p:sp>
        <p:nvSpPr>
          <p:cNvPr id="7" name="Footer Placeholder 3">
            <a:extLst>
              <a:ext uri="{FF2B5EF4-FFF2-40B4-BE49-F238E27FC236}">
                <a16:creationId xmlns:a16="http://schemas.microsoft.com/office/drawing/2014/main" id="{E3062AAB-3789-8B4C-91AB-2D0F8E7127BE}"/>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spTree>
    <p:extLst>
      <p:ext uri="{BB962C8B-B14F-4D97-AF65-F5344CB8AC3E}">
        <p14:creationId xmlns:p14="http://schemas.microsoft.com/office/powerpoint/2010/main" val="138684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A9A2-9B0D-49FC-B3C4-7E08DEECF3F1}"/>
              </a:ext>
            </a:extLst>
          </p:cNvPr>
          <p:cNvSpPr>
            <a:spLocks noGrp="1"/>
          </p:cNvSpPr>
          <p:nvPr>
            <p:ph type="title"/>
          </p:nvPr>
        </p:nvSpPr>
        <p:spPr/>
        <p:txBody>
          <a:bodyPr/>
          <a:lstStyle/>
          <a:p>
            <a:r>
              <a:rPr lang="en-US" i="1" dirty="0">
                <a:solidFill>
                  <a:srgbClr val="B6A479"/>
                </a:solidFill>
              </a:rPr>
              <a:t>Review: </a:t>
            </a:r>
            <a:r>
              <a:rPr lang="en-US" dirty="0"/>
              <a:t>Complexity Class </a:t>
            </a:r>
          </a:p>
        </p:txBody>
      </p:sp>
      <p:sp>
        <p:nvSpPr>
          <p:cNvPr id="5" name="Slide Number Placeholder 4">
            <a:extLst>
              <a:ext uri="{FF2B5EF4-FFF2-40B4-BE49-F238E27FC236}">
                <a16:creationId xmlns:a16="http://schemas.microsoft.com/office/drawing/2014/main" id="{34E1ADC2-F5A1-4D5D-9D00-615E12CD37A6}"/>
              </a:ext>
            </a:extLst>
          </p:cNvPr>
          <p:cNvSpPr>
            <a:spLocks noGrp="1"/>
          </p:cNvSpPr>
          <p:nvPr>
            <p:ph type="sldNum" sz="quarter" idx="12"/>
          </p:nvPr>
        </p:nvSpPr>
        <p:spPr/>
        <p:txBody>
          <a:bodyPr/>
          <a:lstStyle/>
          <a:p>
            <a:fld id="{659665DE-58FC-41F4-AC58-2C90A5E00527}" type="slidenum">
              <a:rPr lang="en-US" smtClean="0"/>
              <a:t>4</a:t>
            </a:fld>
            <a:endParaRPr lang="en-US"/>
          </a:p>
        </p:txBody>
      </p:sp>
      <p:sp>
        <p:nvSpPr>
          <p:cNvPr id="7" name="Rectangle 3">
            <a:extLst>
              <a:ext uri="{FF2B5EF4-FFF2-40B4-BE49-F238E27FC236}">
                <a16:creationId xmlns:a16="http://schemas.microsoft.com/office/drawing/2014/main" id="{4DA47026-4EDD-4A2F-AC31-BDEAA8CED30A}"/>
              </a:ext>
            </a:extLst>
          </p:cNvPr>
          <p:cNvSpPr txBox="1">
            <a:spLocks noGrp="1" noChangeArrowheads="1"/>
          </p:cNvSpPr>
          <p:nvPr>
            <p:ph idx="1"/>
          </p:nvPr>
        </p:nvSpPr>
        <p:spPr>
          <a:xfrm>
            <a:off x="575240" y="1463857"/>
            <a:ext cx="11187258"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defRPr/>
            </a:pPr>
            <a:r>
              <a:rPr lang="en-US" sz="2400" b="1" dirty="0">
                <a:solidFill>
                  <a:srgbClr val="4C3282"/>
                </a:solidFill>
              </a:rPr>
              <a:t>complexity class: </a:t>
            </a:r>
            <a:r>
              <a:rPr lang="en-US" sz="2400" dirty="0"/>
              <a:t>A category of algorithm efficiency based on the algorithm's relationship to the input size N.</a:t>
            </a:r>
          </a:p>
        </p:txBody>
      </p:sp>
      <p:graphicFrame>
        <p:nvGraphicFramePr>
          <p:cNvPr id="8" name="Group 107">
            <a:extLst>
              <a:ext uri="{FF2B5EF4-FFF2-40B4-BE49-F238E27FC236}">
                <a16:creationId xmlns:a16="http://schemas.microsoft.com/office/drawing/2014/main" id="{70D60BB8-065B-4936-944B-C42EDCFDA8EB}"/>
              </a:ext>
            </a:extLst>
          </p:cNvPr>
          <p:cNvGraphicFramePr>
            <a:graphicFrameLocks noGrp="1"/>
          </p:cNvGraphicFramePr>
          <p:nvPr>
            <p:extLst/>
          </p:nvPr>
        </p:nvGraphicFramePr>
        <p:xfrm>
          <a:off x="323539" y="2560398"/>
          <a:ext cx="6305862" cy="3519430"/>
        </p:xfrm>
        <a:graphic>
          <a:graphicData uri="http://schemas.openxmlformats.org/drawingml/2006/table">
            <a:tbl>
              <a:tblPr/>
              <a:tblGrid>
                <a:gridCol w="1311196">
                  <a:extLst>
                    <a:ext uri="{9D8B030D-6E8A-4147-A177-3AD203B41FA5}">
                      <a16:colId xmlns:a16="http://schemas.microsoft.com/office/drawing/2014/main" val="20000"/>
                    </a:ext>
                  </a:extLst>
                </a:gridCol>
                <a:gridCol w="1137100">
                  <a:extLst>
                    <a:ext uri="{9D8B030D-6E8A-4147-A177-3AD203B41FA5}">
                      <a16:colId xmlns:a16="http://schemas.microsoft.com/office/drawing/2014/main" val="20001"/>
                    </a:ext>
                  </a:extLst>
                </a:gridCol>
                <a:gridCol w="1772445">
                  <a:extLst>
                    <a:ext uri="{9D8B030D-6E8A-4147-A177-3AD203B41FA5}">
                      <a16:colId xmlns:a16="http://schemas.microsoft.com/office/drawing/2014/main" val="20002"/>
                    </a:ext>
                  </a:extLst>
                </a:gridCol>
                <a:gridCol w="2085121">
                  <a:extLst>
                    <a:ext uri="{9D8B030D-6E8A-4147-A177-3AD203B41FA5}">
                      <a16:colId xmlns:a16="http://schemas.microsoft.com/office/drawing/2014/main" val="20003"/>
                    </a:ext>
                  </a:extLst>
                </a:gridCol>
              </a:tblGrid>
              <a:tr h="369892">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Tahoma" charset="0"/>
                          <a:ea typeface="ＭＳ Ｐゴシック" charset="0"/>
                        </a:rPr>
                        <a:t>Complexity Class</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C328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Tahoma" charset="0"/>
                          <a:ea typeface="ＭＳ Ｐゴシック" charset="0"/>
                        </a:rPr>
                        <a:t>Big-O</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C328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Tahoma" charset="0"/>
                          <a:ea typeface="ＭＳ Ｐゴシック" charset="0"/>
                        </a:rPr>
                        <a:t>Runtime if you double N</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C328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Tahoma" charset="0"/>
                          <a:ea typeface="ＭＳ Ｐゴシック" charset="0"/>
                        </a:rPr>
                        <a:t>Example Algorithm</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C3282"/>
                    </a:solidFill>
                  </a:tcPr>
                </a:tc>
                <a:extLst>
                  <a:ext uri="{0D108BD9-81ED-4DB2-BD59-A6C34878D82A}">
                    <a16:rowId xmlns:a16="http://schemas.microsoft.com/office/drawing/2014/main" val="10000"/>
                  </a:ext>
                </a:extLst>
              </a:tr>
              <a:tr h="36989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constant</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O(1)</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unchanged</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Accessing an index of an array</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89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logarithmic</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O(log</a:t>
                      </a:r>
                      <a:r>
                        <a:rPr kumimoji="0" lang="en-US" sz="1400" b="0" i="0" u="none" strike="noStrike" cap="none" normalizeH="0" baseline="-25000">
                          <a:ln>
                            <a:noFill/>
                          </a:ln>
                          <a:solidFill>
                            <a:schemeClr val="tx1"/>
                          </a:solidFill>
                          <a:effectLst/>
                          <a:latin typeface="Tahoma" charset="0"/>
                          <a:ea typeface="ＭＳ Ｐゴシック" charset="0"/>
                        </a:rPr>
                        <a:t>2</a:t>
                      </a:r>
                      <a:r>
                        <a:rPr kumimoji="0" lang="en-US" sz="1400" b="0" i="0" u="none" strike="noStrike" cap="none" normalizeH="0" baseline="0">
                          <a:ln>
                            <a:noFill/>
                          </a:ln>
                          <a:solidFill>
                            <a:schemeClr val="tx1"/>
                          </a:solidFill>
                          <a:effectLst/>
                          <a:latin typeface="Tahoma" charset="0"/>
                          <a:ea typeface="ＭＳ Ｐゴシック" charset="0"/>
                        </a:rPr>
                        <a:t> N)</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increases slightly</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Binary search</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9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linear</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O(N)</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doubles</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Looping over an array</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731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log-linear</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O(N log</a:t>
                      </a:r>
                      <a:r>
                        <a:rPr kumimoji="0" lang="en-US" sz="1400" b="0" i="0" u="none" strike="noStrike" cap="none" normalizeH="0" baseline="-25000">
                          <a:ln>
                            <a:noFill/>
                          </a:ln>
                          <a:solidFill>
                            <a:schemeClr val="tx1"/>
                          </a:solidFill>
                          <a:effectLst/>
                          <a:latin typeface="Tahoma" charset="0"/>
                          <a:ea typeface="ＭＳ Ｐゴシック" charset="0"/>
                        </a:rPr>
                        <a:t>2</a:t>
                      </a:r>
                      <a:r>
                        <a:rPr kumimoji="0" lang="en-US" sz="1400" b="0" i="0" u="none" strike="noStrike" cap="none" normalizeH="0" baseline="0">
                          <a:ln>
                            <a:noFill/>
                          </a:ln>
                          <a:solidFill>
                            <a:schemeClr val="tx1"/>
                          </a:solidFill>
                          <a:effectLst/>
                          <a:latin typeface="Tahoma" charset="0"/>
                          <a:ea typeface="ＭＳ Ｐゴシック" charset="0"/>
                        </a:rPr>
                        <a:t> N)</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slightly more than doubles</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Merge sort algorithm</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975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quadratic</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O(N</a:t>
                      </a:r>
                      <a:r>
                        <a:rPr kumimoji="0" lang="en-US" sz="1400" b="0" i="0" u="none" strike="noStrike" cap="none" normalizeH="0" baseline="30000">
                          <a:ln>
                            <a:noFill/>
                          </a:ln>
                          <a:solidFill>
                            <a:schemeClr val="tx1"/>
                          </a:solidFill>
                          <a:effectLst/>
                          <a:latin typeface="Tahoma" charset="0"/>
                          <a:ea typeface="ＭＳ Ｐゴシック" charset="0"/>
                        </a:rPr>
                        <a:t>2</a:t>
                      </a:r>
                      <a:r>
                        <a:rPr kumimoji="0" lang="en-US" sz="1400" b="0" i="0" u="none" strike="noStrike" cap="none" normalizeH="0" baseline="0">
                          <a:ln>
                            <a:noFill/>
                          </a:ln>
                          <a:solidFill>
                            <a:schemeClr val="tx1"/>
                          </a:solidFill>
                          <a:effectLst/>
                          <a:latin typeface="Tahoma" charset="0"/>
                          <a:ea typeface="ＭＳ Ｐゴシック" charset="0"/>
                        </a:rPr>
                        <a:t>)</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quadruples</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Nested loops!</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975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01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exponential</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O(2</a:t>
                      </a:r>
                      <a:r>
                        <a:rPr kumimoji="0" lang="en-US" sz="1400" b="0" i="0" u="none" strike="noStrike" cap="none" normalizeH="0" baseline="30000" dirty="0">
                          <a:ln>
                            <a:noFill/>
                          </a:ln>
                          <a:solidFill>
                            <a:schemeClr val="tx1"/>
                          </a:solidFill>
                          <a:effectLst/>
                          <a:latin typeface="Tahoma" charset="0"/>
                          <a:ea typeface="ＭＳ Ｐゴシック" charset="0"/>
                        </a:rPr>
                        <a:t>N</a:t>
                      </a:r>
                      <a:r>
                        <a:rPr kumimoji="0" lang="en-US" sz="1400" b="0" i="0" u="none" strike="noStrike" cap="none" normalizeH="0" baseline="0" dirty="0">
                          <a:ln>
                            <a:noFill/>
                          </a:ln>
                          <a:solidFill>
                            <a:schemeClr val="tx1"/>
                          </a:solidFill>
                          <a:effectLst/>
                          <a:latin typeface="Tahoma" charset="0"/>
                          <a:ea typeface="ＭＳ Ｐゴシック" charset="0"/>
                        </a:rPr>
                        <a:t>)</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multiplies drastically</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Fibonacci with recursion</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pic>
        <p:nvPicPr>
          <p:cNvPr id="6" name="Picture 5" descr="A screenshot of a cell phone&#13;&#10;&#13;&#10;Description automatically generated">
            <a:extLst>
              <a:ext uri="{FF2B5EF4-FFF2-40B4-BE49-F238E27FC236}">
                <a16:creationId xmlns:a16="http://schemas.microsoft.com/office/drawing/2014/main" id="{1C379DAC-1341-E746-BF06-0984189D13AC}"/>
              </a:ext>
            </a:extLst>
          </p:cNvPr>
          <p:cNvPicPr>
            <a:picLocks noChangeAspect="1"/>
          </p:cNvPicPr>
          <p:nvPr/>
        </p:nvPicPr>
        <p:blipFill rotWithShape="1">
          <a:blip r:embed="rId3">
            <a:extLst>
              <a:ext uri="{28A0092B-C50C-407E-A947-70E740481C1C}">
                <a14:useLocalDpi xmlns:a14="http://schemas.microsoft.com/office/drawing/2010/main" val="0"/>
              </a:ext>
            </a:extLst>
          </a:blip>
          <a:srcRect l="3001" r="1214"/>
          <a:stretch/>
        </p:blipFill>
        <p:spPr>
          <a:xfrm>
            <a:off x="6757172" y="2652542"/>
            <a:ext cx="5257027" cy="3392535"/>
          </a:xfrm>
          <a:prstGeom prst="rect">
            <a:avLst/>
          </a:prstGeom>
        </p:spPr>
      </p:pic>
      <p:sp>
        <p:nvSpPr>
          <p:cNvPr id="10" name="Footer Placeholder 3">
            <a:extLst>
              <a:ext uri="{FF2B5EF4-FFF2-40B4-BE49-F238E27FC236}">
                <a16:creationId xmlns:a16="http://schemas.microsoft.com/office/drawing/2014/main" id="{ADE9210B-A22D-C445-A727-6B170195434C}"/>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spTree>
    <p:extLst>
      <p:ext uri="{BB962C8B-B14F-4D97-AF65-F5344CB8AC3E}">
        <p14:creationId xmlns:p14="http://schemas.microsoft.com/office/powerpoint/2010/main" val="15507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562A7FB0-EE36-45B5-8477-04AC72DB0954}"/>
              </a:ext>
            </a:extLst>
          </p:cNvPr>
          <p:cNvSpPr/>
          <p:nvPr/>
        </p:nvSpPr>
        <p:spPr>
          <a:xfrm>
            <a:off x="7455381" y="319208"/>
            <a:ext cx="4350328" cy="1917469"/>
          </a:xfrm>
          <a:prstGeom prst="ellipse">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B73DA-8BAD-4A3A-9678-53E818DD4DDC}"/>
              </a:ext>
            </a:extLst>
          </p:cNvPr>
          <p:cNvSpPr>
            <a:spLocks noGrp="1"/>
          </p:cNvSpPr>
          <p:nvPr>
            <p:ph type="title"/>
          </p:nvPr>
        </p:nvSpPr>
        <p:spPr/>
        <p:txBody>
          <a:bodyPr/>
          <a:lstStyle/>
          <a:p>
            <a:r>
              <a:rPr lang="en-US" i="1" dirty="0">
                <a:solidFill>
                  <a:srgbClr val="B6A479"/>
                </a:solidFill>
              </a:rPr>
              <a:t>Review: </a:t>
            </a:r>
            <a:r>
              <a:rPr lang="en-US" dirty="0"/>
              <a:t>Maps </a:t>
            </a:r>
          </a:p>
        </p:txBody>
      </p:sp>
      <p:sp>
        <p:nvSpPr>
          <p:cNvPr id="3" name="Content Placeholder 2">
            <a:extLst>
              <a:ext uri="{FF2B5EF4-FFF2-40B4-BE49-F238E27FC236}">
                <a16:creationId xmlns:a16="http://schemas.microsoft.com/office/drawing/2014/main" id="{906AF241-ECB0-4536-AAFB-B6597FF2126E}"/>
              </a:ext>
            </a:extLst>
          </p:cNvPr>
          <p:cNvSpPr>
            <a:spLocks noGrp="1"/>
          </p:cNvSpPr>
          <p:nvPr>
            <p:ph idx="1"/>
          </p:nvPr>
        </p:nvSpPr>
        <p:spPr>
          <a:xfrm>
            <a:off x="575240" y="1463857"/>
            <a:ext cx="6386669" cy="1197275"/>
          </a:xfrm>
        </p:spPr>
        <p:txBody>
          <a:bodyPr/>
          <a:lstStyle/>
          <a:p>
            <a:r>
              <a:rPr lang="en-US" altLang="en-US" b="1" dirty="0">
                <a:solidFill>
                  <a:srgbClr val="4C3282"/>
                </a:solidFill>
              </a:rPr>
              <a:t>map</a:t>
            </a:r>
            <a:r>
              <a:rPr lang="en-US" altLang="en-US" dirty="0"/>
              <a:t>: Holds a set of unique </a:t>
            </a:r>
            <a:r>
              <a:rPr lang="en-US" altLang="en-US" i="1" dirty="0"/>
              <a:t>keys</a:t>
            </a:r>
            <a:r>
              <a:rPr lang="en-US" altLang="en-US" dirty="0"/>
              <a:t> and a collection of </a:t>
            </a:r>
            <a:r>
              <a:rPr lang="en-US" altLang="en-US" i="1" dirty="0"/>
              <a:t>values</a:t>
            </a:r>
            <a:r>
              <a:rPr lang="en-US" altLang="en-US" dirty="0"/>
              <a:t>, where each key is associated with one value.</a:t>
            </a:r>
          </a:p>
          <a:p>
            <a:pPr lvl="1"/>
            <a:r>
              <a:rPr lang="en-US" altLang="en-US" dirty="0"/>
              <a:t>a.k.a. "dictionary", "associative array", "hash"</a:t>
            </a:r>
          </a:p>
        </p:txBody>
      </p:sp>
      <p:sp>
        <p:nvSpPr>
          <p:cNvPr id="4" name="Footer Placeholder 3">
            <a:extLst>
              <a:ext uri="{FF2B5EF4-FFF2-40B4-BE49-F238E27FC236}">
                <a16:creationId xmlns:a16="http://schemas.microsoft.com/office/drawing/2014/main" id="{AF28EA46-3034-4F50-817B-475237CF7B68}"/>
              </a:ext>
            </a:extLst>
          </p:cNvPr>
          <p:cNvSpPr>
            <a:spLocks noGrp="1"/>
          </p:cNvSpPr>
          <p:nvPr>
            <p:ph type="ftr" sz="quarter" idx="11"/>
          </p:nvPr>
        </p:nvSpPr>
        <p:spPr/>
        <p:txBody>
          <a:bodyPr/>
          <a:lstStyle/>
          <a:p>
            <a:r>
              <a:rPr lang="en-US" dirty="0"/>
              <a:t>CSE 143 SP 17 – </a:t>
            </a:r>
            <a:r>
              <a:rPr lang="en-US" dirty="0" err="1"/>
              <a:t>zora</a:t>
            </a:r>
            <a:r>
              <a:rPr lang="en-US" dirty="0"/>
              <a:t> </a:t>
            </a:r>
            <a:r>
              <a:rPr lang="en-US" dirty="0" err="1"/>
              <a:t>fung</a:t>
            </a:r>
            <a:endParaRPr lang="en-US" dirty="0"/>
          </a:p>
        </p:txBody>
      </p:sp>
      <p:sp>
        <p:nvSpPr>
          <p:cNvPr id="5" name="Slide Number Placeholder 4">
            <a:extLst>
              <a:ext uri="{FF2B5EF4-FFF2-40B4-BE49-F238E27FC236}">
                <a16:creationId xmlns:a16="http://schemas.microsoft.com/office/drawing/2014/main" id="{EEDE4AA9-43D8-4BF0-93FC-ECCFA30E0145}"/>
              </a:ext>
            </a:extLst>
          </p:cNvPr>
          <p:cNvSpPr>
            <a:spLocks noGrp="1"/>
          </p:cNvSpPr>
          <p:nvPr>
            <p:ph type="sldNum" sz="quarter" idx="12"/>
          </p:nvPr>
        </p:nvSpPr>
        <p:spPr/>
        <p:txBody>
          <a:bodyPr/>
          <a:lstStyle/>
          <a:p>
            <a:fld id="{659665DE-58FC-41F4-AC58-2C90A5E00527}" type="slidenum">
              <a:rPr lang="en-US" smtClean="0"/>
              <a:t>5</a:t>
            </a:fld>
            <a:endParaRPr lang="en-US"/>
          </a:p>
        </p:txBody>
      </p:sp>
      <p:pic>
        <p:nvPicPr>
          <p:cNvPr id="7" name="Picture 1">
            <a:extLst>
              <a:ext uri="{FF2B5EF4-FFF2-40B4-BE49-F238E27FC236}">
                <a16:creationId xmlns:a16="http://schemas.microsoft.com/office/drawing/2014/main" id="{12DE51E1-1CD1-4E0B-8A62-814150528A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9162" y="3490176"/>
            <a:ext cx="401478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Table 18">
            <a:extLst>
              <a:ext uri="{FF2B5EF4-FFF2-40B4-BE49-F238E27FC236}">
                <a16:creationId xmlns:a16="http://schemas.microsoft.com/office/drawing/2014/main" id="{185C69CA-8C91-4A22-82F7-C775303F4267}"/>
              </a:ext>
            </a:extLst>
          </p:cNvPr>
          <p:cNvGraphicFramePr>
            <a:graphicFrameLocks noGrp="1"/>
          </p:cNvGraphicFramePr>
          <p:nvPr>
            <p:extLst>
              <p:ext uri="{D42A27DB-BD31-4B8C-83A1-F6EECF244321}">
                <p14:modId xmlns:p14="http://schemas.microsoft.com/office/powerpoint/2010/main" val="3358419875"/>
              </p:ext>
            </p:extLst>
          </p:nvPr>
        </p:nvGraphicFramePr>
        <p:xfrm>
          <a:off x="7790790" y="1161979"/>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“you"</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22</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20" name="Table 19">
            <a:extLst>
              <a:ext uri="{FF2B5EF4-FFF2-40B4-BE49-F238E27FC236}">
                <a16:creationId xmlns:a16="http://schemas.microsoft.com/office/drawing/2014/main" id="{F2D221D3-2F6E-4506-89D5-0ABE68D0D95F}"/>
              </a:ext>
            </a:extLst>
          </p:cNvPr>
          <p:cNvGraphicFramePr>
            <a:graphicFrameLocks noGrp="1"/>
          </p:cNvGraphicFramePr>
          <p:nvPr>
            <p:extLst>
              <p:ext uri="{D42A27DB-BD31-4B8C-83A1-F6EECF244321}">
                <p14:modId xmlns:p14="http://schemas.microsoft.com/office/powerpoint/2010/main" val="1498573936"/>
              </p:ext>
            </p:extLst>
          </p:nvPr>
        </p:nvGraphicFramePr>
        <p:xfrm>
          <a:off x="10179068" y="903053"/>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“in"</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37</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21" name="Table 20">
            <a:extLst>
              <a:ext uri="{FF2B5EF4-FFF2-40B4-BE49-F238E27FC236}">
                <a16:creationId xmlns:a16="http://schemas.microsoft.com/office/drawing/2014/main" id="{9BDAF3C3-B420-407C-9C5F-C61955991EDD}"/>
              </a:ext>
            </a:extLst>
          </p:cNvPr>
          <p:cNvGraphicFramePr>
            <a:graphicFrameLocks noGrp="1"/>
          </p:cNvGraphicFramePr>
          <p:nvPr>
            <p:extLst>
              <p:ext uri="{D42A27DB-BD31-4B8C-83A1-F6EECF244321}">
                <p14:modId xmlns:p14="http://schemas.microsoft.com/office/powerpoint/2010/main" val="2226419763"/>
              </p:ext>
            </p:extLst>
          </p:nvPr>
        </p:nvGraphicFramePr>
        <p:xfrm>
          <a:off x="9167932" y="1559345"/>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“the"</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56</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22" name="Table 21">
            <a:extLst>
              <a:ext uri="{FF2B5EF4-FFF2-40B4-BE49-F238E27FC236}">
                <a16:creationId xmlns:a16="http://schemas.microsoft.com/office/drawing/2014/main" id="{D417CDE0-E265-4FCC-A931-28CB2331CE79}"/>
              </a:ext>
            </a:extLst>
          </p:cNvPr>
          <p:cNvGraphicFramePr>
            <a:graphicFrameLocks noGrp="1"/>
          </p:cNvGraphicFramePr>
          <p:nvPr>
            <p:extLst>
              <p:ext uri="{D42A27DB-BD31-4B8C-83A1-F6EECF244321}">
                <p14:modId xmlns:p14="http://schemas.microsoft.com/office/powerpoint/2010/main" val="2360920096"/>
              </p:ext>
            </p:extLst>
          </p:nvPr>
        </p:nvGraphicFramePr>
        <p:xfrm>
          <a:off x="8857398" y="546846"/>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“at"</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43</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sp>
        <p:nvSpPr>
          <p:cNvPr id="24" name="Text Box 6">
            <a:extLst>
              <a:ext uri="{FF2B5EF4-FFF2-40B4-BE49-F238E27FC236}">
                <a16:creationId xmlns:a16="http://schemas.microsoft.com/office/drawing/2014/main" id="{79B42129-871F-4CFC-82B2-CB21E7F2C7EE}"/>
              </a:ext>
            </a:extLst>
          </p:cNvPr>
          <p:cNvSpPr txBox="1">
            <a:spLocks noChangeArrowheads="1"/>
          </p:cNvSpPr>
          <p:nvPr/>
        </p:nvSpPr>
        <p:spPr bwMode="auto">
          <a:xfrm>
            <a:off x="7659134" y="2852857"/>
            <a:ext cx="2377341" cy="369888"/>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dirty="0" err="1">
                <a:latin typeface="Courier New" charset="0"/>
                <a:ea typeface="+mn-ea"/>
              </a:rPr>
              <a:t>map.get</a:t>
            </a:r>
            <a:r>
              <a:rPr lang="en-US" dirty="0">
                <a:latin typeface="Courier New" charset="0"/>
                <a:ea typeface="+mn-ea"/>
              </a:rPr>
              <a:t>("the")</a:t>
            </a:r>
          </a:p>
        </p:txBody>
      </p:sp>
      <p:sp>
        <p:nvSpPr>
          <p:cNvPr id="25" name="Text Box 8">
            <a:extLst>
              <a:ext uri="{FF2B5EF4-FFF2-40B4-BE49-F238E27FC236}">
                <a16:creationId xmlns:a16="http://schemas.microsoft.com/office/drawing/2014/main" id="{E35EE7A6-EF33-495D-9C9F-B0EAC15764FB}"/>
              </a:ext>
            </a:extLst>
          </p:cNvPr>
          <p:cNvSpPr txBox="1">
            <a:spLocks noChangeArrowheads="1"/>
          </p:cNvSpPr>
          <p:nvPr/>
        </p:nvSpPr>
        <p:spPr bwMode="auto">
          <a:xfrm>
            <a:off x="10405194" y="2843598"/>
            <a:ext cx="517589" cy="369888"/>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dirty="0">
                <a:latin typeface="Courier New" charset="0"/>
                <a:ea typeface="+mn-ea"/>
              </a:rPr>
              <a:t>56</a:t>
            </a:r>
          </a:p>
        </p:txBody>
      </p:sp>
      <p:cxnSp>
        <p:nvCxnSpPr>
          <p:cNvPr id="27" name="Straight Arrow Connector 26">
            <a:extLst>
              <a:ext uri="{FF2B5EF4-FFF2-40B4-BE49-F238E27FC236}">
                <a16:creationId xmlns:a16="http://schemas.microsoft.com/office/drawing/2014/main" id="{BA479D91-5B74-4629-A5EA-6155A1E93DDB}"/>
              </a:ext>
            </a:extLst>
          </p:cNvPr>
          <p:cNvCxnSpPr>
            <a:cxnSpLocks/>
          </p:cNvCxnSpPr>
          <p:nvPr/>
        </p:nvCxnSpPr>
        <p:spPr>
          <a:xfrm flipV="1">
            <a:off x="8652085" y="2187306"/>
            <a:ext cx="0" cy="67388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381412F-F5D2-4E41-9D96-BFD00F654BE3}"/>
              </a:ext>
            </a:extLst>
          </p:cNvPr>
          <p:cNvCxnSpPr>
            <a:cxnSpLocks/>
          </p:cNvCxnSpPr>
          <p:nvPr/>
        </p:nvCxnSpPr>
        <p:spPr>
          <a:xfrm flipH="1">
            <a:off x="10644581" y="2187306"/>
            <a:ext cx="1" cy="633216"/>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78B59D1-737E-B545-A50D-E8DD8E79DBE9}"/>
              </a:ext>
            </a:extLst>
          </p:cNvPr>
          <p:cNvGrpSpPr/>
          <p:nvPr/>
        </p:nvGrpSpPr>
        <p:grpSpPr>
          <a:xfrm>
            <a:off x="575239" y="3207322"/>
            <a:ext cx="2320363" cy="3313705"/>
            <a:chOff x="908857" y="1530095"/>
            <a:chExt cx="2320363" cy="3313705"/>
          </a:xfrm>
        </p:grpSpPr>
        <p:sp>
          <p:nvSpPr>
            <p:cNvPr id="17" name="Rectangle 16">
              <a:extLst>
                <a:ext uri="{FF2B5EF4-FFF2-40B4-BE49-F238E27FC236}">
                  <a16:creationId xmlns:a16="http://schemas.microsoft.com/office/drawing/2014/main" id="{AFE8B959-8452-1445-B0E1-D5061A7987B4}"/>
                </a:ext>
              </a:extLst>
            </p:cNvPr>
            <p:cNvSpPr/>
            <p:nvPr/>
          </p:nvSpPr>
          <p:spPr>
            <a:xfrm>
              <a:off x="908857" y="2061556"/>
              <a:ext cx="2320363" cy="2782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91F10EB-8377-AD43-9C0D-A61C251BC5DB}"/>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Dictionary ADT</a:t>
              </a:r>
            </a:p>
          </p:txBody>
        </p:sp>
        <p:sp>
          <p:nvSpPr>
            <p:cNvPr id="26" name="TextBox 25">
              <a:extLst>
                <a:ext uri="{FF2B5EF4-FFF2-40B4-BE49-F238E27FC236}">
                  <a16:creationId xmlns:a16="http://schemas.microsoft.com/office/drawing/2014/main" id="{86D7C423-E843-8D4D-8596-755AC2D4C22A}"/>
                </a:ext>
              </a:extLst>
            </p:cNvPr>
            <p:cNvSpPr txBox="1"/>
            <p:nvPr/>
          </p:nvSpPr>
          <p:spPr>
            <a:xfrm>
              <a:off x="1076296" y="2988919"/>
              <a:ext cx="2152924" cy="1754326"/>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put(key, 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collection indexed with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get(key)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associated with key</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containsKey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if key already in use</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item and associated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count of items</a:t>
              </a:r>
            </a:p>
          </p:txBody>
        </p:sp>
        <p:sp>
          <p:nvSpPr>
            <p:cNvPr id="28" name="TextBox 27">
              <a:extLst>
                <a:ext uri="{FF2B5EF4-FFF2-40B4-BE49-F238E27FC236}">
                  <a16:creationId xmlns:a16="http://schemas.microsoft.com/office/drawing/2014/main" id="{90045A4C-A371-D248-BFCC-E16D703166FD}"/>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30" name="TextBox 29">
              <a:extLst>
                <a:ext uri="{FF2B5EF4-FFF2-40B4-BE49-F238E27FC236}">
                  <a16:creationId xmlns:a16="http://schemas.microsoft.com/office/drawing/2014/main" id="{249EE9DF-5520-6C44-A18A-EB56BF524501}"/>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31" name="TextBox 30">
              <a:extLst>
                <a:ext uri="{FF2B5EF4-FFF2-40B4-BE49-F238E27FC236}">
                  <a16:creationId xmlns:a16="http://schemas.microsoft.com/office/drawing/2014/main" id="{BCB11B9E-BB02-CC4F-9CC6-D3F10AA13080}"/>
                </a:ext>
              </a:extLst>
            </p:cNvPr>
            <p:cNvSpPr txBox="1"/>
            <p:nvPr/>
          </p:nvSpPr>
          <p:spPr>
            <a:xfrm>
              <a:off x="1076295" y="2335727"/>
              <a:ext cx="2035232"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items &amp; keys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sp>
        <p:nvSpPr>
          <p:cNvPr id="32" name="Content Placeholder 2">
            <a:extLst>
              <a:ext uri="{FF2B5EF4-FFF2-40B4-BE49-F238E27FC236}">
                <a16:creationId xmlns:a16="http://schemas.microsoft.com/office/drawing/2014/main" id="{B007207A-9CE2-DE44-86D2-C46E6CAA537A}"/>
              </a:ext>
            </a:extLst>
          </p:cNvPr>
          <p:cNvSpPr txBox="1">
            <a:spLocks/>
          </p:cNvSpPr>
          <p:nvPr/>
        </p:nvSpPr>
        <p:spPr>
          <a:xfrm>
            <a:off x="3218080" y="3129929"/>
            <a:ext cx="4072335" cy="3460482"/>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altLang="en-US" b="1" dirty="0">
                <a:solidFill>
                  <a:srgbClr val="B6A479"/>
                </a:solidFill>
              </a:rPr>
              <a:t>supported operations</a:t>
            </a:r>
            <a:r>
              <a:rPr lang="en-US" altLang="en-US" dirty="0"/>
              <a:t>:</a:t>
            </a:r>
          </a:p>
          <a:p>
            <a:pPr lvl="1"/>
            <a:r>
              <a:rPr lang="en-US" altLang="en-US" b="1" dirty="0"/>
              <a:t>put</a:t>
            </a:r>
            <a:r>
              <a:rPr lang="en-US" altLang="en-US" dirty="0"/>
              <a:t>(</a:t>
            </a:r>
            <a:r>
              <a:rPr lang="en-US" altLang="en-US" i="1" dirty="0"/>
              <a:t>key</a:t>
            </a:r>
            <a:r>
              <a:rPr lang="en-US" altLang="en-US" dirty="0"/>
              <a:t>, </a:t>
            </a:r>
            <a:r>
              <a:rPr lang="en-US" altLang="en-US" i="1" dirty="0"/>
              <a:t>value</a:t>
            </a:r>
            <a:r>
              <a:rPr lang="en-US" altLang="en-US" dirty="0"/>
              <a:t>): Adds a given item into collection with associated key, if the map previously had a mapping for the given key, old value is replaced</a:t>
            </a:r>
            <a:br>
              <a:rPr lang="en-US" altLang="en-US" dirty="0"/>
            </a:br>
            <a:endParaRPr lang="en-US" altLang="en-US" sz="800" dirty="0"/>
          </a:p>
          <a:p>
            <a:pPr lvl="1"/>
            <a:r>
              <a:rPr lang="en-US" altLang="en-US" b="1" dirty="0"/>
              <a:t>get</a:t>
            </a:r>
            <a:r>
              <a:rPr lang="en-US" altLang="en-US" dirty="0"/>
              <a:t>(</a:t>
            </a:r>
            <a:r>
              <a:rPr lang="en-US" altLang="en-US" i="1" dirty="0"/>
              <a:t>key</a:t>
            </a:r>
            <a:r>
              <a:rPr lang="en-US" altLang="en-US" dirty="0"/>
              <a:t>): Retrieves the value mapped to the key</a:t>
            </a:r>
          </a:p>
          <a:p>
            <a:pPr lvl="1"/>
            <a:r>
              <a:rPr lang="en-US" altLang="en-US" b="1" dirty="0" err="1"/>
              <a:t>containsKey</a:t>
            </a:r>
            <a:r>
              <a:rPr lang="en-US" altLang="en-US" dirty="0"/>
              <a:t>(key): returns true if key is already associated with value in map, false otherwise</a:t>
            </a:r>
            <a:endParaRPr lang="en-US" altLang="en-US" sz="800" dirty="0"/>
          </a:p>
          <a:p>
            <a:pPr lvl="1"/>
            <a:r>
              <a:rPr lang="en-US" altLang="en-US" b="1" dirty="0"/>
              <a:t>remove</a:t>
            </a:r>
            <a:r>
              <a:rPr lang="en-US" altLang="en-US" dirty="0"/>
              <a:t>(</a:t>
            </a:r>
            <a:r>
              <a:rPr lang="en-US" altLang="en-US" i="1" dirty="0"/>
              <a:t>key</a:t>
            </a:r>
            <a:r>
              <a:rPr lang="en-US" altLang="en-US" dirty="0"/>
              <a:t>): Removes the given key and its mapped value</a:t>
            </a:r>
          </a:p>
        </p:txBody>
      </p:sp>
    </p:spTree>
    <p:extLst>
      <p:ext uri="{BB962C8B-B14F-4D97-AF65-F5344CB8AC3E}">
        <p14:creationId xmlns:p14="http://schemas.microsoft.com/office/powerpoint/2010/main" val="293852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E6CA-224D-2F4E-BD51-B3E8AF64743C}"/>
              </a:ext>
            </a:extLst>
          </p:cNvPr>
          <p:cNvSpPr>
            <a:spLocks noGrp="1"/>
          </p:cNvSpPr>
          <p:nvPr>
            <p:ph type="title"/>
          </p:nvPr>
        </p:nvSpPr>
        <p:spPr/>
        <p:txBody>
          <a:bodyPr/>
          <a:lstStyle/>
          <a:p>
            <a:r>
              <a:rPr lang="en-US" dirty="0"/>
              <a:t>Implementing a Dictionary with an Array</a:t>
            </a:r>
          </a:p>
        </p:txBody>
      </p:sp>
      <p:sp>
        <p:nvSpPr>
          <p:cNvPr id="5" name="Slide Number Placeholder 4">
            <a:extLst>
              <a:ext uri="{FF2B5EF4-FFF2-40B4-BE49-F238E27FC236}">
                <a16:creationId xmlns:a16="http://schemas.microsoft.com/office/drawing/2014/main" id="{066ECC38-7804-FC48-878B-AB5C9CCF33BE}"/>
              </a:ext>
            </a:extLst>
          </p:cNvPr>
          <p:cNvSpPr>
            <a:spLocks noGrp="1"/>
          </p:cNvSpPr>
          <p:nvPr>
            <p:ph type="sldNum" sz="quarter" idx="12"/>
          </p:nvPr>
        </p:nvSpPr>
        <p:spPr/>
        <p:txBody>
          <a:bodyPr/>
          <a:lstStyle/>
          <a:p>
            <a:fld id="{659665DE-58FC-41F4-AC58-2C90A5E00527}" type="slidenum">
              <a:rPr lang="en-US" smtClean="0"/>
              <a:t>6</a:t>
            </a:fld>
            <a:endParaRPr lang="en-US"/>
          </a:p>
        </p:txBody>
      </p:sp>
      <p:grpSp>
        <p:nvGrpSpPr>
          <p:cNvPr id="13" name="Group 12">
            <a:extLst>
              <a:ext uri="{FF2B5EF4-FFF2-40B4-BE49-F238E27FC236}">
                <a16:creationId xmlns:a16="http://schemas.microsoft.com/office/drawing/2014/main" id="{D80C0270-E7C8-CD41-8FC7-469E1530D9D3}"/>
              </a:ext>
            </a:extLst>
          </p:cNvPr>
          <p:cNvGrpSpPr/>
          <p:nvPr/>
        </p:nvGrpSpPr>
        <p:grpSpPr>
          <a:xfrm>
            <a:off x="3485650" y="1419454"/>
            <a:ext cx="3005791" cy="3850636"/>
            <a:chOff x="908858" y="1530095"/>
            <a:chExt cx="3005791" cy="3850636"/>
          </a:xfrm>
        </p:grpSpPr>
        <p:sp>
          <p:nvSpPr>
            <p:cNvPr id="14" name="Rectangle 13">
              <a:extLst>
                <a:ext uri="{FF2B5EF4-FFF2-40B4-BE49-F238E27FC236}">
                  <a16:creationId xmlns:a16="http://schemas.microsoft.com/office/drawing/2014/main" id="{D6FE16D3-EB1E-4E4A-A7D1-334AC7DAF77A}"/>
                </a:ext>
              </a:extLst>
            </p:cNvPr>
            <p:cNvSpPr/>
            <p:nvPr/>
          </p:nvSpPr>
          <p:spPr>
            <a:xfrm>
              <a:off x="908858" y="2061557"/>
              <a:ext cx="3005791" cy="3319174"/>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FAED8D-8EAF-DC48-9A1F-888BA3D2DEFF}"/>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ArrayDictionary</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&lt;K, V&gt;</a:t>
              </a:r>
            </a:p>
          </p:txBody>
        </p:sp>
        <p:sp>
          <p:nvSpPr>
            <p:cNvPr id="16" name="TextBox 15">
              <a:extLst>
                <a:ext uri="{FF2B5EF4-FFF2-40B4-BE49-F238E27FC236}">
                  <a16:creationId xmlns:a16="http://schemas.microsoft.com/office/drawing/2014/main" id="{ED13A7C6-AF41-F34D-9959-B84827B35032}"/>
                </a:ext>
              </a:extLst>
            </p:cNvPr>
            <p:cNvSpPr txBox="1"/>
            <p:nvPr/>
          </p:nvSpPr>
          <p:spPr>
            <a:xfrm>
              <a:off x="1014216" y="2887740"/>
              <a:ext cx="2900433" cy="2492990"/>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create new pair, add to next available spot, grow array if necessary</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scan all pairs looking for given key, return associated item if found</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scan all pairs, return if key is found</a:t>
              </a:r>
              <a:endParaRPr lang="en-US" sz="1200" u="sng"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scan all pairs, replace pair to be removed with last pair in collection</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17" name="TextBox 16">
              <a:extLst>
                <a:ext uri="{FF2B5EF4-FFF2-40B4-BE49-F238E27FC236}">
                  <a16:creationId xmlns:a16="http://schemas.microsoft.com/office/drawing/2014/main" id="{FCEAFF43-4C60-6A4E-BB33-0CBDA4866A6C}"/>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8" name="TextBox 17">
              <a:extLst>
                <a:ext uri="{FF2B5EF4-FFF2-40B4-BE49-F238E27FC236}">
                  <a16:creationId xmlns:a16="http://schemas.microsoft.com/office/drawing/2014/main" id="{C053BCA7-B32F-F445-BE5D-B5DFD07C3A3E}"/>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9" name="TextBox 18">
              <a:extLst>
                <a:ext uri="{FF2B5EF4-FFF2-40B4-BE49-F238E27FC236}">
                  <a16:creationId xmlns:a16="http://schemas.microsoft.com/office/drawing/2014/main" id="{B0C8F134-A183-CB45-B5DF-C2276C3D077D}"/>
                </a:ext>
              </a:extLst>
            </p:cNvPr>
            <p:cNvSpPr txBox="1"/>
            <p:nvPr/>
          </p:nvSpPr>
          <p:spPr>
            <a:xfrm>
              <a:off x="1014598" y="2298929"/>
              <a:ext cx="2035232" cy="276999"/>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Pair&lt;K, V&gt;[] data</a:t>
              </a:r>
            </a:p>
          </p:txBody>
        </p:sp>
      </p:grpSp>
      <p:sp>
        <p:nvSpPr>
          <p:cNvPr id="20" name="Rectangle 19">
            <a:extLst>
              <a:ext uri="{FF2B5EF4-FFF2-40B4-BE49-F238E27FC236}">
                <a16:creationId xmlns:a16="http://schemas.microsoft.com/office/drawing/2014/main" id="{130AA161-9E40-854D-BE46-0D256726AA31}"/>
              </a:ext>
            </a:extLst>
          </p:cNvPr>
          <p:cNvSpPr/>
          <p:nvPr/>
        </p:nvSpPr>
        <p:spPr>
          <a:xfrm>
            <a:off x="7007888" y="1424427"/>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40A52A83-078E-454D-A946-26C7D9FCC42A}"/>
              </a:ext>
            </a:extLst>
          </p:cNvPr>
          <p:cNvSpPr txBox="1"/>
          <p:nvPr/>
        </p:nvSpPr>
        <p:spPr>
          <a:xfrm>
            <a:off x="7146740" y="1605096"/>
            <a:ext cx="2050964" cy="2412199"/>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get()</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containsKey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p:txBody>
      </p:sp>
      <p:sp>
        <p:nvSpPr>
          <p:cNvPr id="22" name="TextBox 21">
            <a:extLst>
              <a:ext uri="{FF2B5EF4-FFF2-40B4-BE49-F238E27FC236}">
                <a16:creationId xmlns:a16="http://schemas.microsoft.com/office/drawing/2014/main" id="{FECBDCE2-5630-2145-812A-5DCFEE8700A3}"/>
              </a:ext>
            </a:extLst>
          </p:cNvPr>
          <p:cNvSpPr txBox="1"/>
          <p:nvPr/>
        </p:nvSpPr>
        <p:spPr>
          <a:xfrm>
            <a:off x="9079727" y="3551649"/>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23" name="TextBox 22">
            <a:extLst>
              <a:ext uri="{FF2B5EF4-FFF2-40B4-BE49-F238E27FC236}">
                <a16:creationId xmlns:a16="http://schemas.microsoft.com/office/drawing/2014/main" id="{09B23651-8E95-AA44-88CF-669D51914BB8}"/>
              </a:ext>
            </a:extLst>
          </p:cNvPr>
          <p:cNvSpPr txBox="1"/>
          <p:nvPr/>
        </p:nvSpPr>
        <p:spPr>
          <a:xfrm>
            <a:off x="9079727" y="1937955"/>
            <a:ext cx="124906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4" name="TextBox 23">
            <a:extLst>
              <a:ext uri="{FF2B5EF4-FFF2-40B4-BE49-F238E27FC236}">
                <a16:creationId xmlns:a16="http://schemas.microsoft.com/office/drawing/2014/main" id="{AD774A97-7CEC-AE42-9214-985D90EE1DAB}"/>
              </a:ext>
            </a:extLst>
          </p:cNvPr>
          <p:cNvSpPr txBox="1"/>
          <p:nvPr/>
        </p:nvSpPr>
        <p:spPr>
          <a:xfrm>
            <a:off x="9079727" y="2334312"/>
            <a:ext cx="124906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5" name="TextBox 24">
            <a:extLst>
              <a:ext uri="{FF2B5EF4-FFF2-40B4-BE49-F238E27FC236}">
                <a16:creationId xmlns:a16="http://schemas.microsoft.com/office/drawing/2014/main" id="{A757C3FB-89EE-764B-9E5F-59DEAD848E0C}"/>
              </a:ext>
            </a:extLst>
          </p:cNvPr>
          <p:cNvSpPr txBox="1"/>
          <p:nvPr/>
        </p:nvSpPr>
        <p:spPr>
          <a:xfrm>
            <a:off x="9079727" y="2774733"/>
            <a:ext cx="124906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6" name="TextBox 25">
            <a:extLst>
              <a:ext uri="{FF2B5EF4-FFF2-40B4-BE49-F238E27FC236}">
                <a16:creationId xmlns:a16="http://schemas.microsoft.com/office/drawing/2014/main" id="{F11C23BF-8160-B545-8A9F-C46049B1B78C}"/>
              </a:ext>
            </a:extLst>
          </p:cNvPr>
          <p:cNvSpPr txBox="1"/>
          <p:nvPr/>
        </p:nvSpPr>
        <p:spPr>
          <a:xfrm>
            <a:off x="9079727" y="3182317"/>
            <a:ext cx="124906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graphicFrame>
        <p:nvGraphicFramePr>
          <p:cNvPr id="27" name="Content Placeholder 5">
            <a:extLst>
              <a:ext uri="{FF2B5EF4-FFF2-40B4-BE49-F238E27FC236}">
                <a16:creationId xmlns:a16="http://schemas.microsoft.com/office/drawing/2014/main" id="{EF22EFAD-3E7B-CE43-B213-606F8A5B4AA4}"/>
              </a:ext>
            </a:extLst>
          </p:cNvPr>
          <p:cNvGraphicFramePr>
            <a:graphicFrameLocks noGrp="1"/>
          </p:cNvGraphicFramePr>
          <p:nvPr>
            <p:ph idx="1"/>
            <p:extLst>
              <p:ext uri="{D42A27DB-BD31-4B8C-83A1-F6EECF244321}">
                <p14:modId xmlns:p14="http://schemas.microsoft.com/office/powerpoint/2010/main" val="537476971"/>
              </p:ext>
            </p:extLst>
          </p:nvPr>
        </p:nvGraphicFramePr>
        <p:xfrm>
          <a:off x="3278112" y="5411601"/>
          <a:ext cx="3868628" cy="1062382"/>
        </p:xfrm>
        <a:graphic>
          <a:graphicData uri="http://schemas.openxmlformats.org/drawingml/2006/table">
            <a:tbl>
              <a:tblPr firstRow="1" bandRow="1">
                <a:tableStyleId>{5C22544A-7EE6-4342-B048-85BDC9FD1C3A}</a:tableStyleId>
              </a:tblPr>
              <a:tblGrid>
                <a:gridCol w="967157">
                  <a:extLst>
                    <a:ext uri="{9D8B030D-6E8A-4147-A177-3AD203B41FA5}">
                      <a16:colId xmlns:a16="http://schemas.microsoft.com/office/drawing/2014/main" val="3634816842"/>
                    </a:ext>
                  </a:extLst>
                </a:gridCol>
                <a:gridCol w="967157">
                  <a:extLst>
                    <a:ext uri="{9D8B030D-6E8A-4147-A177-3AD203B41FA5}">
                      <a16:colId xmlns:a16="http://schemas.microsoft.com/office/drawing/2014/main" val="2376362431"/>
                    </a:ext>
                  </a:extLst>
                </a:gridCol>
                <a:gridCol w="967157">
                  <a:extLst>
                    <a:ext uri="{9D8B030D-6E8A-4147-A177-3AD203B41FA5}">
                      <a16:colId xmlns:a16="http://schemas.microsoft.com/office/drawing/2014/main" val="2204204455"/>
                    </a:ext>
                  </a:extLst>
                </a:gridCol>
                <a:gridCol w="967157">
                  <a:extLst>
                    <a:ext uri="{9D8B030D-6E8A-4147-A177-3AD203B41FA5}">
                      <a16:colId xmlns:a16="http://schemas.microsoft.com/office/drawing/2014/main" val="584026190"/>
                    </a:ext>
                  </a:extLst>
                </a:gridCol>
              </a:tblGrid>
              <a:tr h="531191">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0879438"/>
                  </a:ext>
                </a:extLst>
              </a:tr>
              <a:tr h="531191">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i="1"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i="1"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4997942"/>
                  </a:ext>
                </a:extLst>
              </a:tr>
            </a:tbl>
          </a:graphicData>
        </a:graphic>
      </p:graphicFrame>
      <p:sp>
        <p:nvSpPr>
          <p:cNvPr id="28" name="TextBox 27">
            <a:extLst>
              <a:ext uri="{FF2B5EF4-FFF2-40B4-BE49-F238E27FC236}">
                <a16:creationId xmlns:a16="http://schemas.microsoft.com/office/drawing/2014/main" id="{7E8E9485-CFD3-D44C-85AA-D03E1A58C580}"/>
              </a:ext>
            </a:extLst>
          </p:cNvPr>
          <p:cNvSpPr txBox="1"/>
          <p:nvPr/>
        </p:nvSpPr>
        <p:spPr>
          <a:xfrm>
            <a:off x="648841" y="4889811"/>
            <a:ext cx="2320363" cy="1938992"/>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put(‘a’, 1)</a:t>
            </a:r>
          </a:p>
          <a:p>
            <a:r>
              <a:rPr lang="en-US" sz="2000" dirty="0">
                <a:latin typeface="Courier New" panose="02070309020205020404" pitchFamily="49" charset="0"/>
                <a:cs typeface="Courier New" panose="02070309020205020404" pitchFamily="49" charset="0"/>
              </a:rPr>
              <a:t>put(‘b’, 2)</a:t>
            </a:r>
          </a:p>
          <a:p>
            <a:r>
              <a:rPr lang="en-US" sz="2000" dirty="0">
                <a:latin typeface="Courier New" panose="02070309020205020404" pitchFamily="49" charset="0"/>
                <a:cs typeface="Courier New" panose="02070309020205020404" pitchFamily="49" charset="0"/>
              </a:rPr>
              <a:t>put(‘c’, 3)</a:t>
            </a:r>
          </a:p>
          <a:p>
            <a:r>
              <a:rPr lang="en-US" sz="2000" dirty="0">
                <a:latin typeface="Courier New" panose="02070309020205020404" pitchFamily="49" charset="0"/>
                <a:cs typeface="Courier New" panose="02070309020205020404" pitchFamily="49" charset="0"/>
              </a:rPr>
              <a:t>put(‘d’, 4)</a:t>
            </a:r>
          </a:p>
          <a:p>
            <a:r>
              <a:rPr lang="en-US" sz="2000" dirty="0">
                <a:latin typeface="Courier New" panose="02070309020205020404" pitchFamily="49" charset="0"/>
                <a:cs typeface="Courier New" panose="02070309020205020404" pitchFamily="49" charset="0"/>
              </a:rPr>
              <a:t>remove(‘b’)</a:t>
            </a:r>
          </a:p>
          <a:p>
            <a:r>
              <a:rPr lang="en-US" sz="2000" dirty="0">
                <a:latin typeface="Courier New" panose="02070309020205020404" pitchFamily="49" charset="0"/>
                <a:cs typeface="Courier New" panose="02070309020205020404" pitchFamily="49" charset="0"/>
              </a:rPr>
              <a:t>put(‘a’, 97)</a:t>
            </a:r>
          </a:p>
        </p:txBody>
      </p:sp>
      <p:sp>
        <p:nvSpPr>
          <p:cNvPr id="29" name="TextBox 28">
            <a:extLst>
              <a:ext uri="{FF2B5EF4-FFF2-40B4-BE49-F238E27FC236}">
                <a16:creationId xmlns:a16="http://schemas.microsoft.com/office/drawing/2014/main" id="{2F9FA22B-BB2E-8549-A587-266013B0D1FB}"/>
              </a:ext>
            </a:extLst>
          </p:cNvPr>
          <p:cNvSpPr txBox="1"/>
          <p:nvPr/>
        </p:nvSpPr>
        <p:spPr>
          <a:xfrm>
            <a:off x="3262988" y="6021799"/>
            <a:ext cx="811441" cy="369332"/>
          </a:xfrm>
          <a:prstGeom prst="rect">
            <a:avLst/>
          </a:prstGeom>
          <a:noFill/>
        </p:spPr>
        <p:txBody>
          <a:bodyPr wrap="none" rtlCol="0">
            <a:spAutoFit/>
          </a:bodyPr>
          <a:lstStyle/>
          <a:p>
            <a:r>
              <a:rPr lang="en-US" b="1" dirty="0">
                <a:solidFill>
                  <a:srgbClr val="4C3282"/>
                </a:solidFill>
              </a:rPr>
              <a:t>(‘a’, 1)</a:t>
            </a:r>
          </a:p>
        </p:txBody>
      </p:sp>
      <p:sp>
        <p:nvSpPr>
          <p:cNvPr id="43" name="TextBox 42">
            <a:extLst>
              <a:ext uri="{FF2B5EF4-FFF2-40B4-BE49-F238E27FC236}">
                <a16:creationId xmlns:a16="http://schemas.microsoft.com/office/drawing/2014/main" id="{5E73055A-ED5C-5145-B895-0661A5023510}"/>
              </a:ext>
            </a:extLst>
          </p:cNvPr>
          <p:cNvSpPr txBox="1"/>
          <p:nvPr/>
        </p:nvSpPr>
        <p:spPr>
          <a:xfrm>
            <a:off x="4332537" y="6021799"/>
            <a:ext cx="811441" cy="369332"/>
          </a:xfrm>
          <a:prstGeom prst="rect">
            <a:avLst/>
          </a:prstGeom>
          <a:noFill/>
        </p:spPr>
        <p:txBody>
          <a:bodyPr wrap="none" rtlCol="0">
            <a:spAutoFit/>
          </a:bodyPr>
          <a:lstStyle/>
          <a:p>
            <a:r>
              <a:rPr lang="en-US" b="1" dirty="0">
                <a:solidFill>
                  <a:srgbClr val="4C3282"/>
                </a:solidFill>
              </a:rPr>
              <a:t>(‘b’, 2)</a:t>
            </a:r>
          </a:p>
        </p:txBody>
      </p:sp>
      <p:grpSp>
        <p:nvGrpSpPr>
          <p:cNvPr id="44" name="Group 43">
            <a:extLst>
              <a:ext uri="{FF2B5EF4-FFF2-40B4-BE49-F238E27FC236}">
                <a16:creationId xmlns:a16="http://schemas.microsoft.com/office/drawing/2014/main" id="{F70B4FF1-3580-C546-B593-7735A4127DF9}"/>
              </a:ext>
            </a:extLst>
          </p:cNvPr>
          <p:cNvGrpSpPr/>
          <p:nvPr/>
        </p:nvGrpSpPr>
        <p:grpSpPr>
          <a:xfrm>
            <a:off x="648841" y="1427566"/>
            <a:ext cx="2320363" cy="3313705"/>
            <a:chOff x="908857" y="1530095"/>
            <a:chExt cx="2320363" cy="3313705"/>
          </a:xfrm>
        </p:grpSpPr>
        <p:sp>
          <p:nvSpPr>
            <p:cNvPr id="45" name="Rectangle 44">
              <a:extLst>
                <a:ext uri="{FF2B5EF4-FFF2-40B4-BE49-F238E27FC236}">
                  <a16:creationId xmlns:a16="http://schemas.microsoft.com/office/drawing/2014/main" id="{9C1F820A-A742-1F46-940B-49012129990D}"/>
                </a:ext>
              </a:extLst>
            </p:cNvPr>
            <p:cNvSpPr/>
            <p:nvPr/>
          </p:nvSpPr>
          <p:spPr>
            <a:xfrm>
              <a:off x="908857" y="2061556"/>
              <a:ext cx="2320363" cy="2782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769DD73-A938-2B44-ABDD-8B004CF4C7A1}"/>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Dictionary ADT</a:t>
              </a:r>
            </a:p>
          </p:txBody>
        </p:sp>
        <p:sp>
          <p:nvSpPr>
            <p:cNvPr id="47" name="TextBox 46">
              <a:extLst>
                <a:ext uri="{FF2B5EF4-FFF2-40B4-BE49-F238E27FC236}">
                  <a16:creationId xmlns:a16="http://schemas.microsoft.com/office/drawing/2014/main" id="{F399056C-F696-0442-801F-86E53552423E}"/>
                </a:ext>
              </a:extLst>
            </p:cNvPr>
            <p:cNvSpPr txBox="1"/>
            <p:nvPr/>
          </p:nvSpPr>
          <p:spPr>
            <a:xfrm>
              <a:off x="1076296" y="2988919"/>
              <a:ext cx="2152924" cy="1754326"/>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put(key, 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collection indexed with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get(key)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associated with key</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containsKey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if key already in use</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item and associated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count of items</a:t>
              </a:r>
            </a:p>
          </p:txBody>
        </p:sp>
        <p:sp>
          <p:nvSpPr>
            <p:cNvPr id="48" name="TextBox 47">
              <a:extLst>
                <a:ext uri="{FF2B5EF4-FFF2-40B4-BE49-F238E27FC236}">
                  <a16:creationId xmlns:a16="http://schemas.microsoft.com/office/drawing/2014/main" id="{4EE41F04-DD8A-3E42-8E3A-05EE9C60E424}"/>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49" name="TextBox 48">
              <a:extLst>
                <a:ext uri="{FF2B5EF4-FFF2-40B4-BE49-F238E27FC236}">
                  <a16:creationId xmlns:a16="http://schemas.microsoft.com/office/drawing/2014/main" id="{126699E0-B7C0-0640-A69D-2DA9E06C979C}"/>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50" name="TextBox 49">
              <a:extLst>
                <a:ext uri="{FF2B5EF4-FFF2-40B4-BE49-F238E27FC236}">
                  <a16:creationId xmlns:a16="http://schemas.microsoft.com/office/drawing/2014/main" id="{43B3152C-FEEC-AD45-9F1C-033ED6C1FEF4}"/>
                </a:ext>
              </a:extLst>
            </p:cNvPr>
            <p:cNvSpPr txBox="1"/>
            <p:nvPr/>
          </p:nvSpPr>
          <p:spPr>
            <a:xfrm>
              <a:off x="1076295" y="2335727"/>
              <a:ext cx="2035232"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items &amp; keys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sp>
        <p:nvSpPr>
          <p:cNvPr id="52" name="TextBox 51">
            <a:extLst>
              <a:ext uri="{FF2B5EF4-FFF2-40B4-BE49-F238E27FC236}">
                <a16:creationId xmlns:a16="http://schemas.microsoft.com/office/drawing/2014/main" id="{28197E85-4CC6-574A-B932-1BBE03349184}"/>
              </a:ext>
            </a:extLst>
          </p:cNvPr>
          <p:cNvSpPr txBox="1"/>
          <p:nvPr/>
        </p:nvSpPr>
        <p:spPr>
          <a:xfrm>
            <a:off x="5299668" y="6021799"/>
            <a:ext cx="811441" cy="369332"/>
          </a:xfrm>
          <a:prstGeom prst="rect">
            <a:avLst/>
          </a:prstGeom>
          <a:noFill/>
        </p:spPr>
        <p:txBody>
          <a:bodyPr wrap="none" rtlCol="0">
            <a:spAutoFit/>
          </a:bodyPr>
          <a:lstStyle/>
          <a:p>
            <a:r>
              <a:rPr lang="en-US" b="1" dirty="0">
                <a:solidFill>
                  <a:srgbClr val="4C3282"/>
                </a:solidFill>
              </a:rPr>
              <a:t>(‘c’, 3)</a:t>
            </a:r>
          </a:p>
        </p:txBody>
      </p:sp>
      <p:sp>
        <p:nvSpPr>
          <p:cNvPr id="53" name="TextBox 52">
            <a:extLst>
              <a:ext uri="{FF2B5EF4-FFF2-40B4-BE49-F238E27FC236}">
                <a16:creationId xmlns:a16="http://schemas.microsoft.com/office/drawing/2014/main" id="{EBEEA012-2C4B-F14B-BD13-3F504E713F2F}"/>
              </a:ext>
            </a:extLst>
          </p:cNvPr>
          <p:cNvSpPr txBox="1"/>
          <p:nvPr/>
        </p:nvSpPr>
        <p:spPr>
          <a:xfrm>
            <a:off x="3744801" y="6016959"/>
            <a:ext cx="500458" cy="369332"/>
          </a:xfrm>
          <a:prstGeom prst="rect">
            <a:avLst/>
          </a:prstGeom>
          <a:solidFill>
            <a:schemeClr val="bg1"/>
          </a:solidFill>
        </p:spPr>
        <p:txBody>
          <a:bodyPr wrap="none" rtlCol="0">
            <a:spAutoFit/>
          </a:bodyPr>
          <a:lstStyle/>
          <a:p>
            <a:r>
              <a:rPr lang="en-US" b="1" dirty="0">
                <a:solidFill>
                  <a:srgbClr val="4C3282"/>
                </a:solidFill>
              </a:rPr>
              <a:t>97)</a:t>
            </a:r>
          </a:p>
        </p:txBody>
      </p:sp>
      <p:sp>
        <p:nvSpPr>
          <p:cNvPr id="54" name="TextBox 53">
            <a:extLst>
              <a:ext uri="{FF2B5EF4-FFF2-40B4-BE49-F238E27FC236}">
                <a16:creationId xmlns:a16="http://schemas.microsoft.com/office/drawing/2014/main" id="{511AFCD3-CB3B-B846-89FF-AF2590DE3D34}"/>
              </a:ext>
            </a:extLst>
          </p:cNvPr>
          <p:cNvSpPr txBox="1"/>
          <p:nvPr/>
        </p:nvSpPr>
        <p:spPr>
          <a:xfrm>
            <a:off x="6222011" y="6021799"/>
            <a:ext cx="811441" cy="369332"/>
          </a:xfrm>
          <a:prstGeom prst="rect">
            <a:avLst/>
          </a:prstGeom>
          <a:solidFill>
            <a:schemeClr val="bg1"/>
          </a:solidFill>
        </p:spPr>
        <p:txBody>
          <a:bodyPr wrap="none" rtlCol="0">
            <a:spAutoFit/>
          </a:bodyPr>
          <a:lstStyle/>
          <a:p>
            <a:r>
              <a:rPr lang="en-US" b="1" dirty="0">
                <a:solidFill>
                  <a:srgbClr val="4C3282"/>
                </a:solidFill>
              </a:rPr>
              <a:t>(‘d’, 4)</a:t>
            </a:r>
          </a:p>
        </p:txBody>
      </p:sp>
      <p:sp>
        <p:nvSpPr>
          <p:cNvPr id="33" name="Footer Placeholder 3">
            <a:extLst>
              <a:ext uri="{FF2B5EF4-FFF2-40B4-BE49-F238E27FC236}">
                <a16:creationId xmlns:a16="http://schemas.microsoft.com/office/drawing/2014/main" id="{7176D6FE-5243-904C-B002-BD4BFA8DD166}"/>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sp>
        <p:nvSpPr>
          <p:cNvPr id="34" name="TextBox 33">
            <a:extLst>
              <a:ext uri="{FF2B5EF4-FFF2-40B4-BE49-F238E27FC236}">
                <a16:creationId xmlns:a16="http://schemas.microsoft.com/office/drawing/2014/main" id="{C9CEA69D-16F6-2345-B368-985E32FC76B7}"/>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2 Minutes</a:t>
            </a:r>
          </a:p>
        </p:txBody>
      </p:sp>
    </p:spTree>
    <p:extLst>
      <p:ext uri="{BB962C8B-B14F-4D97-AF65-F5344CB8AC3E}">
        <p14:creationId xmlns:p14="http://schemas.microsoft.com/office/powerpoint/2010/main" val="265846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animEffect transition="in" filter="fade">
                                      <p:cBhvr>
                                        <p:cTn id="7" dur="500"/>
                                        <p:tgtEl>
                                          <p:spTgt spid="2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3" end="3"/>
                                            </p:txEl>
                                          </p:spTgt>
                                        </p:tgtEl>
                                        <p:attrNameLst>
                                          <p:attrName>style.visibility</p:attrName>
                                        </p:attrNameLst>
                                      </p:cBhvr>
                                      <p:to>
                                        <p:strVal val="visible"/>
                                      </p:to>
                                    </p:set>
                                    <p:animEffect transition="in" filter="fade">
                                      <p:cBhvr>
                                        <p:cTn id="17" dur="500"/>
                                        <p:tgtEl>
                                          <p:spTgt spid="2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Effect transition="in" filter="fade">
                                      <p:cBhvr>
                                        <p:cTn id="27" dur="500"/>
                                        <p:tgtEl>
                                          <p:spTgt spid="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1" nodeType="clickEffect">
                                  <p:stCondLst>
                                    <p:cond delay="0"/>
                                  </p:stCondLst>
                                  <p:childTnLst>
                                    <p:animMotion origin="layout" path="M 2.08333E-7 -1.11111E-6 L -0.16042 -1.11111E-6 " pathEditMode="relative" rAng="0" ptsTypes="AA">
                                      <p:cBhvr>
                                        <p:cTn id="31" dur="2000" fill="hold"/>
                                        <p:tgtEl>
                                          <p:spTgt spid="54"/>
                                        </p:tgtEl>
                                        <p:attrNameLst>
                                          <p:attrName>ppt_x</p:attrName>
                                          <p:attrName>ppt_y</p:attrName>
                                        </p:attrNameLst>
                                      </p:cBhvr>
                                      <p:rCtr x="-8021" y="0"/>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8">
                                            <p:txEl>
                                              <p:pRg st="5" end="5"/>
                                            </p:txEl>
                                          </p:spTgt>
                                        </p:tgtEl>
                                        <p:attrNameLst>
                                          <p:attrName>style.visibility</p:attrName>
                                        </p:attrNameLst>
                                      </p:cBhvr>
                                      <p:to>
                                        <p:strVal val="visible"/>
                                      </p:to>
                                    </p:set>
                                    <p:animEffect transition="in" filter="fade">
                                      <p:cBhvr>
                                        <p:cTn id="36" dur="500"/>
                                        <p:tgtEl>
                                          <p:spTgt spid="28">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52" grpId="0"/>
      <p:bldP spid="53" grpId="0" animBg="1"/>
      <p:bldP spid="54" grpId="0" animBg="1"/>
      <p:bldP spid="5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E6CA-224D-2F4E-BD51-B3E8AF64743C}"/>
              </a:ext>
            </a:extLst>
          </p:cNvPr>
          <p:cNvSpPr>
            <a:spLocks noGrp="1"/>
          </p:cNvSpPr>
          <p:nvPr>
            <p:ph type="title"/>
          </p:nvPr>
        </p:nvSpPr>
        <p:spPr/>
        <p:txBody>
          <a:bodyPr/>
          <a:lstStyle/>
          <a:p>
            <a:r>
              <a:rPr lang="en-US" dirty="0"/>
              <a:t>Implementing a Dictionary with Nodes</a:t>
            </a:r>
          </a:p>
        </p:txBody>
      </p:sp>
      <p:sp>
        <p:nvSpPr>
          <p:cNvPr id="5" name="Slide Number Placeholder 4">
            <a:extLst>
              <a:ext uri="{FF2B5EF4-FFF2-40B4-BE49-F238E27FC236}">
                <a16:creationId xmlns:a16="http://schemas.microsoft.com/office/drawing/2014/main" id="{066ECC38-7804-FC48-878B-AB5C9CCF33BE}"/>
              </a:ext>
            </a:extLst>
          </p:cNvPr>
          <p:cNvSpPr>
            <a:spLocks noGrp="1"/>
          </p:cNvSpPr>
          <p:nvPr>
            <p:ph type="sldNum" sz="quarter" idx="12"/>
          </p:nvPr>
        </p:nvSpPr>
        <p:spPr/>
        <p:txBody>
          <a:bodyPr/>
          <a:lstStyle/>
          <a:p>
            <a:fld id="{659665DE-58FC-41F4-AC58-2C90A5E00527}" type="slidenum">
              <a:rPr lang="en-US" smtClean="0"/>
              <a:t>7</a:t>
            </a:fld>
            <a:endParaRPr lang="en-US"/>
          </a:p>
        </p:txBody>
      </p:sp>
      <p:grpSp>
        <p:nvGrpSpPr>
          <p:cNvPr id="13" name="Group 12">
            <a:extLst>
              <a:ext uri="{FF2B5EF4-FFF2-40B4-BE49-F238E27FC236}">
                <a16:creationId xmlns:a16="http://schemas.microsoft.com/office/drawing/2014/main" id="{D80C0270-E7C8-CD41-8FC7-469E1530D9D3}"/>
              </a:ext>
            </a:extLst>
          </p:cNvPr>
          <p:cNvGrpSpPr/>
          <p:nvPr/>
        </p:nvGrpSpPr>
        <p:grpSpPr>
          <a:xfrm>
            <a:off x="3620695" y="1430273"/>
            <a:ext cx="3869239" cy="3481303"/>
            <a:chOff x="908858" y="1530095"/>
            <a:chExt cx="3869239" cy="3481303"/>
          </a:xfrm>
        </p:grpSpPr>
        <p:sp>
          <p:nvSpPr>
            <p:cNvPr id="14" name="Rectangle 13">
              <a:extLst>
                <a:ext uri="{FF2B5EF4-FFF2-40B4-BE49-F238E27FC236}">
                  <a16:creationId xmlns:a16="http://schemas.microsoft.com/office/drawing/2014/main" id="{D6FE16D3-EB1E-4E4A-A7D1-334AC7DAF77A}"/>
                </a:ext>
              </a:extLst>
            </p:cNvPr>
            <p:cNvSpPr/>
            <p:nvPr/>
          </p:nvSpPr>
          <p:spPr>
            <a:xfrm>
              <a:off x="908858" y="2061557"/>
              <a:ext cx="3869239" cy="2949841"/>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FAED8D-8EAF-DC48-9A1F-888BA3D2DEFF}"/>
                </a:ext>
              </a:extLst>
            </p:cNvPr>
            <p:cNvSpPr/>
            <p:nvPr/>
          </p:nvSpPr>
          <p:spPr>
            <a:xfrm>
              <a:off x="908858" y="1530095"/>
              <a:ext cx="3869234"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LinkedDictionary</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&lt;K, V&gt;</a:t>
              </a:r>
            </a:p>
          </p:txBody>
        </p:sp>
        <p:sp>
          <p:nvSpPr>
            <p:cNvPr id="16" name="TextBox 15">
              <a:extLst>
                <a:ext uri="{FF2B5EF4-FFF2-40B4-BE49-F238E27FC236}">
                  <a16:creationId xmlns:a16="http://schemas.microsoft.com/office/drawing/2014/main" id="{ED13A7C6-AF41-F34D-9959-B84827B35032}"/>
                </a:ext>
              </a:extLst>
            </p:cNvPr>
            <p:cNvSpPr txBox="1"/>
            <p:nvPr/>
          </p:nvSpPr>
          <p:spPr>
            <a:xfrm>
              <a:off x="1014215" y="2887740"/>
              <a:ext cx="3763877" cy="2123658"/>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if key is unused, create new with pair, add to front of list, else replace with new value</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scan all pairs looking for given key, return associated item if found</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scan all pairs, return if key is found</a:t>
              </a:r>
              <a:endParaRPr lang="en-US" sz="1200" u="sng"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scan all pairs, skip pair to be removed </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17" name="TextBox 16">
              <a:extLst>
                <a:ext uri="{FF2B5EF4-FFF2-40B4-BE49-F238E27FC236}">
                  <a16:creationId xmlns:a16="http://schemas.microsoft.com/office/drawing/2014/main" id="{FCEAFF43-4C60-6A4E-BB33-0CBDA4866A6C}"/>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8" name="TextBox 17">
              <a:extLst>
                <a:ext uri="{FF2B5EF4-FFF2-40B4-BE49-F238E27FC236}">
                  <a16:creationId xmlns:a16="http://schemas.microsoft.com/office/drawing/2014/main" id="{C053BCA7-B32F-F445-BE5D-B5DFD07C3A3E}"/>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9" name="TextBox 18">
              <a:extLst>
                <a:ext uri="{FF2B5EF4-FFF2-40B4-BE49-F238E27FC236}">
                  <a16:creationId xmlns:a16="http://schemas.microsoft.com/office/drawing/2014/main" id="{B0C8F134-A183-CB45-B5DF-C2276C3D077D}"/>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front</a:t>
              </a:r>
            </a:p>
            <a:p>
              <a:r>
                <a:rPr lang="en-US" sz="1200" dirty="0">
                  <a:latin typeface="Courier New" panose="02070309020205020404" pitchFamily="49" charset="0"/>
                  <a:cs typeface="Courier New" panose="02070309020205020404" pitchFamily="49" charset="0"/>
                </a:rPr>
                <a:t>size</a:t>
              </a:r>
            </a:p>
          </p:txBody>
        </p:sp>
      </p:grpSp>
      <p:sp>
        <p:nvSpPr>
          <p:cNvPr id="20" name="Rectangle 19">
            <a:extLst>
              <a:ext uri="{FF2B5EF4-FFF2-40B4-BE49-F238E27FC236}">
                <a16:creationId xmlns:a16="http://schemas.microsoft.com/office/drawing/2014/main" id="{130AA161-9E40-854D-BE46-0D256726AA31}"/>
              </a:ext>
            </a:extLst>
          </p:cNvPr>
          <p:cNvSpPr/>
          <p:nvPr/>
        </p:nvSpPr>
        <p:spPr>
          <a:xfrm>
            <a:off x="8141420" y="1427566"/>
            <a:ext cx="3752453"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40A52A83-078E-454D-A946-26C7D9FCC42A}"/>
              </a:ext>
            </a:extLst>
          </p:cNvPr>
          <p:cNvSpPr txBox="1"/>
          <p:nvPr/>
        </p:nvSpPr>
        <p:spPr>
          <a:xfrm>
            <a:off x="8280272" y="1608235"/>
            <a:ext cx="2050964" cy="2412199"/>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get()</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containsKey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p:txBody>
      </p:sp>
      <p:sp>
        <p:nvSpPr>
          <p:cNvPr id="22" name="TextBox 21">
            <a:extLst>
              <a:ext uri="{FF2B5EF4-FFF2-40B4-BE49-F238E27FC236}">
                <a16:creationId xmlns:a16="http://schemas.microsoft.com/office/drawing/2014/main" id="{FECBDCE2-5630-2145-812A-5DCFEE8700A3}"/>
              </a:ext>
            </a:extLst>
          </p:cNvPr>
          <p:cNvSpPr txBox="1"/>
          <p:nvPr/>
        </p:nvSpPr>
        <p:spPr>
          <a:xfrm>
            <a:off x="10213259" y="3554788"/>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23" name="TextBox 22">
            <a:extLst>
              <a:ext uri="{FF2B5EF4-FFF2-40B4-BE49-F238E27FC236}">
                <a16:creationId xmlns:a16="http://schemas.microsoft.com/office/drawing/2014/main" id="{09B23651-8E95-AA44-88CF-669D51914BB8}"/>
              </a:ext>
            </a:extLst>
          </p:cNvPr>
          <p:cNvSpPr txBox="1"/>
          <p:nvPr/>
        </p:nvSpPr>
        <p:spPr>
          <a:xfrm>
            <a:off x="10213259" y="1941094"/>
            <a:ext cx="124906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4" name="TextBox 23">
            <a:extLst>
              <a:ext uri="{FF2B5EF4-FFF2-40B4-BE49-F238E27FC236}">
                <a16:creationId xmlns:a16="http://schemas.microsoft.com/office/drawing/2014/main" id="{AD774A97-7CEC-AE42-9214-985D90EE1DAB}"/>
              </a:ext>
            </a:extLst>
          </p:cNvPr>
          <p:cNvSpPr txBox="1"/>
          <p:nvPr/>
        </p:nvSpPr>
        <p:spPr>
          <a:xfrm>
            <a:off x="10213259" y="2337451"/>
            <a:ext cx="124906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5" name="TextBox 24">
            <a:extLst>
              <a:ext uri="{FF2B5EF4-FFF2-40B4-BE49-F238E27FC236}">
                <a16:creationId xmlns:a16="http://schemas.microsoft.com/office/drawing/2014/main" id="{A757C3FB-89EE-764B-9E5F-59DEAD848E0C}"/>
              </a:ext>
            </a:extLst>
          </p:cNvPr>
          <p:cNvSpPr txBox="1"/>
          <p:nvPr/>
        </p:nvSpPr>
        <p:spPr>
          <a:xfrm>
            <a:off x="10213259" y="2777872"/>
            <a:ext cx="124906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6" name="TextBox 25">
            <a:extLst>
              <a:ext uri="{FF2B5EF4-FFF2-40B4-BE49-F238E27FC236}">
                <a16:creationId xmlns:a16="http://schemas.microsoft.com/office/drawing/2014/main" id="{F11C23BF-8160-B545-8A9F-C46049B1B78C}"/>
              </a:ext>
            </a:extLst>
          </p:cNvPr>
          <p:cNvSpPr txBox="1"/>
          <p:nvPr/>
        </p:nvSpPr>
        <p:spPr>
          <a:xfrm>
            <a:off x="10213259" y="3185456"/>
            <a:ext cx="124906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8" name="TextBox 27">
            <a:extLst>
              <a:ext uri="{FF2B5EF4-FFF2-40B4-BE49-F238E27FC236}">
                <a16:creationId xmlns:a16="http://schemas.microsoft.com/office/drawing/2014/main" id="{7E8E9485-CFD3-D44C-85AA-D03E1A58C580}"/>
              </a:ext>
            </a:extLst>
          </p:cNvPr>
          <p:cNvSpPr txBox="1"/>
          <p:nvPr/>
        </p:nvSpPr>
        <p:spPr>
          <a:xfrm>
            <a:off x="648841" y="4889811"/>
            <a:ext cx="2320363" cy="1938992"/>
          </a:xfrm>
          <a:prstGeom prst="rect">
            <a:avLst/>
          </a:prstGeom>
          <a:noFill/>
        </p:spPr>
        <p:txBody>
          <a:bodyPr wrap="square" rtlCol="0">
            <a:spAutoFit/>
          </a:bodyPr>
          <a:lstStyle/>
          <a:p>
            <a:r>
              <a:rPr lang="en-US" sz="2000" dirty="0">
                <a:latin typeface="Courier New" panose="02070309020205020404" pitchFamily="49" charset="0"/>
                <a:cs typeface="Courier New" panose="02070309020205020404" pitchFamily="49" charset="0"/>
              </a:rPr>
              <a:t>put(‘a’, 1)</a:t>
            </a:r>
          </a:p>
          <a:p>
            <a:r>
              <a:rPr lang="en-US" sz="2000" dirty="0">
                <a:latin typeface="Courier New" panose="02070309020205020404" pitchFamily="49" charset="0"/>
                <a:cs typeface="Courier New" panose="02070309020205020404" pitchFamily="49" charset="0"/>
              </a:rPr>
              <a:t>put(‘b’, 2)</a:t>
            </a:r>
          </a:p>
          <a:p>
            <a:r>
              <a:rPr lang="en-US" sz="2000" dirty="0">
                <a:latin typeface="Courier New" panose="02070309020205020404" pitchFamily="49" charset="0"/>
                <a:cs typeface="Courier New" panose="02070309020205020404" pitchFamily="49" charset="0"/>
              </a:rPr>
              <a:t>put(‘c’, 3)</a:t>
            </a:r>
          </a:p>
          <a:p>
            <a:r>
              <a:rPr lang="en-US" sz="2000" dirty="0">
                <a:latin typeface="Courier New" panose="02070309020205020404" pitchFamily="49" charset="0"/>
                <a:cs typeface="Courier New" panose="02070309020205020404" pitchFamily="49" charset="0"/>
              </a:rPr>
              <a:t>put(‘d’, 4)</a:t>
            </a:r>
          </a:p>
          <a:p>
            <a:r>
              <a:rPr lang="en-US" sz="2000" dirty="0">
                <a:latin typeface="Courier New" panose="02070309020205020404" pitchFamily="49" charset="0"/>
                <a:cs typeface="Courier New" panose="02070309020205020404" pitchFamily="49" charset="0"/>
              </a:rPr>
              <a:t>remove(‘b’)</a:t>
            </a:r>
          </a:p>
          <a:p>
            <a:r>
              <a:rPr lang="en-US" sz="2000" dirty="0">
                <a:latin typeface="Courier New" panose="02070309020205020404" pitchFamily="49" charset="0"/>
                <a:cs typeface="Courier New" panose="02070309020205020404" pitchFamily="49" charset="0"/>
              </a:rPr>
              <a:t>put(‘a’, 97)</a:t>
            </a:r>
          </a:p>
        </p:txBody>
      </p:sp>
      <p:grpSp>
        <p:nvGrpSpPr>
          <p:cNvPr id="44" name="Group 43">
            <a:extLst>
              <a:ext uri="{FF2B5EF4-FFF2-40B4-BE49-F238E27FC236}">
                <a16:creationId xmlns:a16="http://schemas.microsoft.com/office/drawing/2014/main" id="{F70B4FF1-3580-C546-B593-7735A4127DF9}"/>
              </a:ext>
            </a:extLst>
          </p:cNvPr>
          <p:cNvGrpSpPr/>
          <p:nvPr/>
        </p:nvGrpSpPr>
        <p:grpSpPr>
          <a:xfrm>
            <a:off x="648841" y="1427566"/>
            <a:ext cx="2320363" cy="3313705"/>
            <a:chOff x="908857" y="1530095"/>
            <a:chExt cx="2320363" cy="3313705"/>
          </a:xfrm>
        </p:grpSpPr>
        <p:sp>
          <p:nvSpPr>
            <p:cNvPr id="45" name="Rectangle 44">
              <a:extLst>
                <a:ext uri="{FF2B5EF4-FFF2-40B4-BE49-F238E27FC236}">
                  <a16:creationId xmlns:a16="http://schemas.microsoft.com/office/drawing/2014/main" id="{9C1F820A-A742-1F46-940B-49012129990D}"/>
                </a:ext>
              </a:extLst>
            </p:cNvPr>
            <p:cNvSpPr/>
            <p:nvPr/>
          </p:nvSpPr>
          <p:spPr>
            <a:xfrm>
              <a:off x="908857" y="2061556"/>
              <a:ext cx="2320363" cy="2782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769DD73-A938-2B44-ABDD-8B004CF4C7A1}"/>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Dictionary ADT</a:t>
              </a:r>
            </a:p>
          </p:txBody>
        </p:sp>
        <p:sp>
          <p:nvSpPr>
            <p:cNvPr id="47" name="TextBox 46">
              <a:extLst>
                <a:ext uri="{FF2B5EF4-FFF2-40B4-BE49-F238E27FC236}">
                  <a16:creationId xmlns:a16="http://schemas.microsoft.com/office/drawing/2014/main" id="{F399056C-F696-0442-801F-86E53552423E}"/>
                </a:ext>
              </a:extLst>
            </p:cNvPr>
            <p:cNvSpPr txBox="1"/>
            <p:nvPr/>
          </p:nvSpPr>
          <p:spPr>
            <a:xfrm>
              <a:off x="1076296" y="2988919"/>
              <a:ext cx="2152924" cy="1754326"/>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put(key, 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collection indexed with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get(key)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associated with key</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containsKey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if key already in use</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item and associated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count of items</a:t>
              </a:r>
            </a:p>
          </p:txBody>
        </p:sp>
        <p:sp>
          <p:nvSpPr>
            <p:cNvPr id="48" name="TextBox 47">
              <a:extLst>
                <a:ext uri="{FF2B5EF4-FFF2-40B4-BE49-F238E27FC236}">
                  <a16:creationId xmlns:a16="http://schemas.microsoft.com/office/drawing/2014/main" id="{4EE41F04-DD8A-3E42-8E3A-05EE9C60E424}"/>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49" name="TextBox 48">
              <a:extLst>
                <a:ext uri="{FF2B5EF4-FFF2-40B4-BE49-F238E27FC236}">
                  <a16:creationId xmlns:a16="http://schemas.microsoft.com/office/drawing/2014/main" id="{126699E0-B7C0-0640-A69D-2DA9E06C979C}"/>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50" name="TextBox 49">
              <a:extLst>
                <a:ext uri="{FF2B5EF4-FFF2-40B4-BE49-F238E27FC236}">
                  <a16:creationId xmlns:a16="http://schemas.microsoft.com/office/drawing/2014/main" id="{43B3152C-FEEC-AD45-9F1C-033ED6C1FEF4}"/>
                </a:ext>
              </a:extLst>
            </p:cNvPr>
            <p:cNvSpPr txBox="1"/>
            <p:nvPr/>
          </p:nvSpPr>
          <p:spPr>
            <a:xfrm>
              <a:off x="1076295" y="2335727"/>
              <a:ext cx="2035232"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items &amp; keys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sp>
        <p:nvSpPr>
          <p:cNvPr id="10" name="TextBox 9">
            <a:extLst>
              <a:ext uri="{FF2B5EF4-FFF2-40B4-BE49-F238E27FC236}">
                <a16:creationId xmlns:a16="http://schemas.microsoft.com/office/drawing/2014/main" id="{338AE5B0-4C30-ED48-9F1B-6C8C8A3F330C}"/>
              </a:ext>
            </a:extLst>
          </p:cNvPr>
          <p:cNvSpPr txBox="1"/>
          <p:nvPr/>
        </p:nvSpPr>
        <p:spPr>
          <a:xfrm>
            <a:off x="3548598" y="5195174"/>
            <a:ext cx="721672"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front</a:t>
            </a:r>
          </a:p>
        </p:txBody>
      </p:sp>
      <p:cxnSp>
        <p:nvCxnSpPr>
          <p:cNvPr id="66" name="Straight Arrow Connector 65">
            <a:extLst>
              <a:ext uri="{FF2B5EF4-FFF2-40B4-BE49-F238E27FC236}">
                <a16:creationId xmlns:a16="http://schemas.microsoft.com/office/drawing/2014/main" id="{36F40F54-56DC-C142-97D7-CAFEF309CCA8}"/>
              </a:ext>
            </a:extLst>
          </p:cNvPr>
          <p:cNvCxnSpPr>
            <a:cxnSpLocks/>
          </p:cNvCxnSpPr>
          <p:nvPr/>
        </p:nvCxnSpPr>
        <p:spPr>
          <a:xfrm>
            <a:off x="3881032" y="5481262"/>
            <a:ext cx="757425" cy="54227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FD1953D5-18F4-F843-9E59-71180E4C4122}"/>
              </a:ext>
            </a:extLst>
          </p:cNvPr>
          <p:cNvSpPr/>
          <p:nvPr/>
        </p:nvSpPr>
        <p:spPr>
          <a:xfrm>
            <a:off x="5500191" y="608677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D6EDF7C4-8B6C-F348-94CB-BF029796821C}"/>
              </a:ext>
            </a:extLst>
          </p:cNvPr>
          <p:cNvCxnSpPr>
            <a:cxnSpLocks/>
          </p:cNvCxnSpPr>
          <p:nvPr/>
        </p:nvCxnSpPr>
        <p:spPr>
          <a:xfrm>
            <a:off x="5920449" y="608677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29FD6258-DF3D-6D40-B647-FF2C5EB6C270}"/>
              </a:ext>
            </a:extLst>
          </p:cNvPr>
          <p:cNvSpPr txBox="1"/>
          <p:nvPr/>
        </p:nvSpPr>
        <p:spPr>
          <a:xfrm>
            <a:off x="5448289" y="6150013"/>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‘b’</a:t>
            </a:r>
          </a:p>
        </p:txBody>
      </p:sp>
      <p:cxnSp>
        <p:nvCxnSpPr>
          <p:cNvPr id="71" name="Straight Arrow Connector 70">
            <a:extLst>
              <a:ext uri="{FF2B5EF4-FFF2-40B4-BE49-F238E27FC236}">
                <a16:creationId xmlns:a16="http://schemas.microsoft.com/office/drawing/2014/main" id="{7E8EFCEF-969E-8B4D-A871-F8BDCE158B77}"/>
              </a:ext>
            </a:extLst>
          </p:cNvPr>
          <p:cNvCxnSpPr/>
          <p:nvPr/>
        </p:nvCxnSpPr>
        <p:spPr>
          <a:xfrm>
            <a:off x="6354896" y="6295435"/>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EC02B28-DA24-7C44-A1BC-F28EE5BE5AB9}"/>
              </a:ext>
            </a:extLst>
          </p:cNvPr>
          <p:cNvCxnSpPr>
            <a:cxnSpLocks/>
          </p:cNvCxnSpPr>
          <p:nvPr/>
        </p:nvCxnSpPr>
        <p:spPr>
          <a:xfrm>
            <a:off x="6260444" y="608677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EEA619A4-639F-094F-948A-564C396A29FF}"/>
              </a:ext>
            </a:extLst>
          </p:cNvPr>
          <p:cNvSpPr txBox="1"/>
          <p:nvPr/>
        </p:nvSpPr>
        <p:spPr>
          <a:xfrm>
            <a:off x="5953190" y="6150013"/>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a:t>
            </a:r>
          </a:p>
        </p:txBody>
      </p:sp>
      <p:sp>
        <p:nvSpPr>
          <p:cNvPr id="75" name="Rectangle 74">
            <a:extLst>
              <a:ext uri="{FF2B5EF4-FFF2-40B4-BE49-F238E27FC236}">
                <a16:creationId xmlns:a16="http://schemas.microsoft.com/office/drawing/2014/main" id="{E4977230-B703-E04C-B781-DE7CF5E4AF2C}"/>
              </a:ext>
            </a:extLst>
          </p:cNvPr>
          <p:cNvSpPr/>
          <p:nvPr/>
        </p:nvSpPr>
        <p:spPr>
          <a:xfrm>
            <a:off x="4274870" y="608677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209AC17C-F610-9348-96EE-87F2ED70A110}"/>
              </a:ext>
            </a:extLst>
          </p:cNvPr>
          <p:cNvCxnSpPr>
            <a:cxnSpLocks/>
          </p:cNvCxnSpPr>
          <p:nvPr/>
        </p:nvCxnSpPr>
        <p:spPr>
          <a:xfrm>
            <a:off x="4695128" y="608677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0E995337-2962-FC45-A092-7387ACA6FCE1}"/>
              </a:ext>
            </a:extLst>
          </p:cNvPr>
          <p:cNvSpPr txBox="1"/>
          <p:nvPr/>
        </p:nvSpPr>
        <p:spPr>
          <a:xfrm>
            <a:off x="4222968" y="6150013"/>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‘c’</a:t>
            </a:r>
          </a:p>
        </p:txBody>
      </p:sp>
      <p:cxnSp>
        <p:nvCxnSpPr>
          <p:cNvPr id="78" name="Straight Arrow Connector 77">
            <a:extLst>
              <a:ext uri="{FF2B5EF4-FFF2-40B4-BE49-F238E27FC236}">
                <a16:creationId xmlns:a16="http://schemas.microsoft.com/office/drawing/2014/main" id="{C30599A6-FF25-E842-83A2-0BF8BBCAE7B5}"/>
              </a:ext>
            </a:extLst>
          </p:cNvPr>
          <p:cNvCxnSpPr>
            <a:cxnSpLocks/>
          </p:cNvCxnSpPr>
          <p:nvPr/>
        </p:nvCxnSpPr>
        <p:spPr>
          <a:xfrm>
            <a:off x="5129575" y="6295435"/>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E3B8463-E49E-AB4E-B078-57CAE87DFE68}"/>
              </a:ext>
            </a:extLst>
          </p:cNvPr>
          <p:cNvCxnSpPr>
            <a:cxnSpLocks/>
          </p:cNvCxnSpPr>
          <p:nvPr/>
        </p:nvCxnSpPr>
        <p:spPr>
          <a:xfrm>
            <a:off x="5035123" y="608677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3EFF6C0-64CD-3D4A-A32E-66B2858CA789}"/>
              </a:ext>
            </a:extLst>
          </p:cNvPr>
          <p:cNvSpPr txBox="1"/>
          <p:nvPr/>
        </p:nvSpPr>
        <p:spPr>
          <a:xfrm>
            <a:off x="4727869" y="6150013"/>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3</a:t>
            </a:r>
          </a:p>
        </p:txBody>
      </p:sp>
      <p:cxnSp>
        <p:nvCxnSpPr>
          <p:cNvPr id="97" name="Elbow Connector 96">
            <a:extLst>
              <a:ext uri="{FF2B5EF4-FFF2-40B4-BE49-F238E27FC236}">
                <a16:creationId xmlns:a16="http://schemas.microsoft.com/office/drawing/2014/main" id="{DAC51551-119A-B54B-B88A-8019F2D7D825}"/>
              </a:ext>
            </a:extLst>
          </p:cNvPr>
          <p:cNvCxnSpPr>
            <a:cxnSpLocks/>
          </p:cNvCxnSpPr>
          <p:nvPr/>
        </p:nvCxnSpPr>
        <p:spPr>
          <a:xfrm flipV="1">
            <a:off x="5175515" y="5844447"/>
            <a:ext cx="794802" cy="454961"/>
          </a:xfrm>
          <a:prstGeom prst="bentConnector3">
            <a:avLst>
              <a:gd name="adj1" fmla="val 28695"/>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99" name="Elbow Connector 98">
            <a:extLst>
              <a:ext uri="{FF2B5EF4-FFF2-40B4-BE49-F238E27FC236}">
                <a16:creationId xmlns:a16="http://schemas.microsoft.com/office/drawing/2014/main" id="{A66D744F-A19E-554D-85BF-4E2EA3F3DCD7}"/>
              </a:ext>
            </a:extLst>
          </p:cNvPr>
          <p:cNvCxnSpPr>
            <a:cxnSpLocks/>
          </p:cNvCxnSpPr>
          <p:nvPr/>
        </p:nvCxnSpPr>
        <p:spPr>
          <a:xfrm>
            <a:off x="5927651" y="5836918"/>
            <a:ext cx="754194" cy="449925"/>
          </a:xfrm>
          <a:prstGeom prst="bentConnector3">
            <a:avLst>
              <a:gd name="adj1" fmla="val 77785"/>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C8B91615-A08B-324F-A693-56216A7B0B0E}"/>
              </a:ext>
            </a:extLst>
          </p:cNvPr>
          <p:cNvSpPr/>
          <p:nvPr/>
        </p:nvSpPr>
        <p:spPr>
          <a:xfrm>
            <a:off x="6707796" y="608677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10268C7F-A5ED-2A4C-9170-0A6D431BFE57}"/>
              </a:ext>
            </a:extLst>
          </p:cNvPr>
          <p:cNvCxnSpPr>
            <a:cxnSpLocks/>
          </p:cNvCxnSpPr>
          <p:nvPr/>
        </p:nvCxnSpPr>
        <p:spPr>
          <a:xfrm>
            <a:off x="7128054" y="608677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ED8507A-0AAA-9940-A7CA-488CAAF79516}"/>
              </a:ext>
            </a:extLst>
          </p:cNvPr>
          <p:cNvSpPr txBox="1"/>
          <p:nvPr/>
        </p:nvSpPr>
        <p:spPr>
          <a:xfrm>
            <a:off x="6655894" y="6150013"/>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‘a’</a:t>
            </a:r>
          </a:p>
        </p:txBody>
      </p:sp>
      <p:cxnSp>
        <p:nvCxnSpPr>
          <p:cNvPr id="64" name="Straight Connector 63">
            <a:extLst>
              <a:ext uri="{FF2B5EF4-FFF2-40B4-BE49-F238E27FC236}">
                <a16:creationId xmlns:a16="http://schemas.microsoft.com/office/drawing/2014/main" id="{A28CA2B7-7FD0-6B45-BB2E-E5011AD2939D}"/>
              </a:ext>
            </a:extLst>
          </p:cNvPr>
          <p:cNvCxnSpPr>
            <a:cxnSpLocks/>
          </p:cNvCxnSpPr>
          <p:nvPr/>
        </p:nvCxnSpPr>
        <p:spPr>
          <a:xfrm>
            <a:off x="7468049" y="608677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5A65EE51-5D2F-9545-9DC7-D629DA26E720}"/>
              </a:ext>
            </a:extLst>
          </p:cNvPr>
          <p:cNvSpPr txBox="1"/>
          <p:nvPr/>
        </p:nvSpPr>
        <p:spPr>
          <a:xfrm>
            <a:off x="7160795" y="6150013"/>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1</a:t>
            </a:r>
          </a:p>
        </p:txBody>
      </p:sp>
      <p:cxnSp>
        <p:nvCxnSpPr>
          <p:cNvPr id="106" name="Straight Connector 105">
            <a:extLst>
              <a:ext uri="{FF2B5EF4-FFF2-40B4-BE49-F238E27FC236}">
                <a16:creationId xmlns:a16="http://schemas.microsoft.com/office/drawing/2014/main" id="{3886EF00-B3A8-F94B-AE13-EB6E1B16927E}"/>
              </a:ext>
            </a:extLst>
          </p:cNvPr>
          <p:cNvCxnSpPr>
            <a:cxnSpLocks/>
          </p:cNvCxnSpPr>
          <p:nvPr/>
        </p:nvCxnSpPr>
        <p:spPr>
          <a:xfrm flipH="1">
            <a:off x="7489934" y="6086777"/>
            <a:ext cx="144116" cy="428290"/>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B500C2DC-099E-3646-B217-2AC92704161E}"/>
              </a:ext>
            </a:extLst>
          </p:cNvPr>
          <p:cNvSpPr/>
          <p:nvPr/>
        </p:nvSpPr>
        <p:spPr>
          <a:xfrm>
            <a:off x="3106991" y="6092505"/>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EA109C48-EBD9-D144-BD74-5CE1096AAB56}"/>
              </a:ext>
            </a:extLst>
          </p:cNvPr>
          <p:cNvCxnSpPr>
            <a:cxnSpLocks/>
          </p:cNvCxnSpPr>
          <p:nvPr/>
        </p:nvCxnSpPr>
        <p:spPr>
          <a:xfrm>
            <a:off x="3527249" y="609250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C3D8690-7083-A442-82C7-20F1782E6AD9}"/>
              </a:ext>
            </a:extLst>
          </p:cNvPr>
          <p:cNvSpPr txBox="1"/>
          <p:nvPr/>
        </p:nvSpPr>
        <p:spPr>
          <a:xfrm>
            <a:off x="3055089" y="6155740"/>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‘d’</a:t>
            </a:r>
          </a:p>
        </p:txBody>
      </p:sp>
      <p:cxnSp>
        <p:nvCxnSpPr>
          <p:cNvPr id="86" name="Straight Connector 85">
            <a:extLst>
              <a:ext uri="{FF2B5EF4-FFF2-40B4-BE49-F238E27FC236}">
                <a16:creationId xmlns:a16="http://schemas.microsoft.com/office/drawing/2014/main" id="{51A6A807-A288-8445-B95F-951FECA9EF14}"/>
              </a:ext>
            </a:extLst>
          </p:cNvPr>
          <p:cNvCxnSpPr>
            <a:cxnSpLocks/>
          </p:cNvCxnSpPr>
          <p:nvPr/>
        </p:nvCxnSpPr>
        <p:spPr>
          <a:xfrm>
            <a:off x="3867244" y="6092504"/>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AA412AD0-6CCC-4548-A177-C9F9D39B6B0D}"/>
              </a:ext>
            </a:extLst>
          </p:cNvPr>
          <p:cNvSpPr txBox="1"/>
          <p:nvPr/>
        </p:nvSpPr>
        <p:spPr>
          <a:xfrm>
            <a:off x="3559990" y="6155740"/>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cxnSp>
        <p:nvCxnSpPr>
          <p:cNvPr id="74" name="Straight Arrow Connector 73">
            <a:extLst>
              <a:ext uri="{FF2B5EF4-FFF2-40B4-BE49-F238E27FC236}">
                <a16:creationId xmlns:a16="http://schemas.microsoft.com/office/drawing/2014/main" id="{7670A213-663A-414B-863D-804E627853C6}"/>
              </a:ext>
            </a:extLst>
          </p:cNvPr>
          <p:cNvCxnSpPr>
            <a:cxnSpLocks/>
          </p:cNvCxnSpPr>
          <p:nvPr/>
        </p:nvCxnSpPr>
        <p:spPr>
          <a:xfrm>
            <a:off x="3893657" y="6295436"/>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19875ED-D88B-6740-BC63-ACDF6CAC3BB3}"/>
              </a:ext>
            </a:extLst>
          </p:cNvPr>
          <p:cNvCxnSpPr>
            <a:cxnSpLocks/>
          </p:cNvCxnSpPr>
          <p:nvPr/>
        </p:nvCxnSpPr>
        <p:spPr>
          <a:xfrm flipH="1">
            <a:off x="3525545" y="5490251"/>
            <a:ext cx="356460" cy="52059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9CA8291D-0953-A84F-A504-601B14EDA144}"/>
              </a:ext>
            </a:extLst>
          </p:cNvPr>
          <p:cNvSpPr txBox="1"/>
          <p:nvPr/>
        </p:nvSpPr>
        <p:spPr>
          <a:xfrm>
            <a:off x="7115477" y="6156160"/>
            <a:ext cx="397889"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97</a:t>
            </a:r>
          </a:p>
        </p:txBody>
      </p:sp>
      <p:sp>
        <p:nvSpPr>
          <p:cNvPr id="57" name="Footer Placeholder 3">
            <a:extLst>
              <a:ext uri="{FF2B5EF4-FFF2-40B4-BE49-F238E27FC236}">
                <a16:creationId xmlns:a16="http://schemas.microsoft.com/office/drawing/2014/main" id="{93E6170C-7B53-E84D-A71D-D099C627A771}"/>
              </a:ext>
            </a:extLst>
          </p:cNvPr>
          <p:cNvSpPr>
            <a:spLocks noGrp="1"/>
          </p:cNvSpPr>
          <p:nvPr>
            <p:ph type="ftr" sz="quarter" idx="11"/>
          </p:nvPr>
        </p:nvSpPr>
        <p:spPr>
          <a:xfrm>
            <a:off x="5715301" y="6521027"/>
            <a:ext cx="5901459" cy="274320"/>
          </a:xfrm>
        </p:spPr>
        <p:txBody>
          <a:bodyPr/>
          <a:lstStyle/>
          <a:p>
            <a:r>
              <a:rPr lang="en-US" dirty="0"/>
              <a:t>CSE 373 19 </a:t>
            </a:r>
            <a:r>
              <a:rPr lang="en-US" dirty="0" err="1"/>
              <a:t>sp</a:t>
            </a:r>
            <a:r>
              <a:rPr lang="en-US" dirty="0"/>
              <a:t> - Kasey Champion</a:t>
            </a:r>
          </a:p>
        </p:txBody>
      </p:sp>
      <p:sp>
        <p:nvSpPr>
          <p:cNvPr id="58" name="TextBox 57">
            <a:extLst>
              <a:ext uri="{FF2B5EF4-FFF2-40B4-BE49-F238E27FC236}">
                <a16:creationId xmlns:a16="http://schemas.microsoft.com/office/drawing/2014/main" id="{66D09179-97A5-7B4A-97FD-C58230D5666B}"/>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2 Minutes</a:t>
            </a:r>
          </a:p>
        </p:txBody>
      </p:sp>
    </p:spTree>
    <p:extLst>
      <p:ext uri="{BB962C8B-B14F-4D97-AF65-F5344CB8AC3E}">
        <p14:creationId xmlns:p14="http://schemas.microsoft.com/office/powerpoint/2010/main" val="310482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3" end="3"/>
                                            </p:txEl>
                                          </p:spTgt>
                                        </p:tgtEl>
                                        <p:attrNameLst>
                                          <p:attrName>style.visibility</p:attrName>
                                        </p:attrNameLst>
                                      </p:cBhvr>
                                      <p:to>
                                        <p:strVal val="visible"/>
                                      </p:to>
                                    </p:set>
                                    <p:animEffect transition="in" filter="fade">
                                      <p:cBhvr>
                                        <p:cTn id="7" dur="500"/>
                                        <p:tgtEl>
                                          <p:spTgt spid="2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par>
                                <p:cTn id="13" presetID="10" presetClass="exit" presetSubtype="0" fill="hold" nodeType="withEffect">
                                  <p:stCondLst>
                                    <p:cond delay="0"/>
                                  </p:stCondLst>
                                  <p:childTnLst>
                                    <p:animEffect transition="out" filter="fade">
                                      <p:cBhvr>
                                        <p:cTn id="14" dur="500"/>
                                        <p:tgtEl>
                                          <p:spTgt spid="66"/>
                                        </p:tgtEl>
                                      </p:cBhvr>
                                    </p:animEffect>
                                    <p:set>
                                      <p:cBhvr>
                                        <p:cTn id="15" dur="1" fill="hold">
                                          <p:stCondLst>
                                            <p:cond delay="499"/>
                                          </p:stCondLst>
                                        </p:cTn>
                                        <p:tgtEl>
                                          <p:spTgt spid="6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500"/>
                                        <p:tgtEl>
                                          <p:spTgt spid="82"/>
                                        </p:tgtEl>
                                      </p:cBhvr>
                                    </p:animEffect>
                                  </p:childTnLst>
                                </p:cTn>
                              </p:par>
                              <p:par>
                                <p:cTn id="19" presetID="10"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500"/>
                                        <p:tgtEl>
                                          <p:spTgt spid="84"/>
                                        </p:tgtEl>
                                      </p:cBhvr>
                                    </p:animEffect>
                                  </p:childTnLst>
                                </p:cTn>
                              </p:par>
                              <p:par>
                                <p:cTn id="25" presetID="10" presetClass="entr" presetSubtype="0"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fade">
                                      <p:cBhvr>
                                        <p:cTn id="27" dur="500"/>
                                        <p:tgtEl>
                                          <p:spTgt spid="8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fade">
                                      <p:cBhvr>
                                        <p:cTn id="30" dur="500"/>
                                        <p:tgtEl>
                                          <p:spTgt spid="87"/>
                                        </p:tgtEl>
                                      </p:cBhvr>
                                    </p:animEffect>
                                  </p:childTnLst>
                                </p:cTn>
                              </p:par>
                              <p:par>
                                <p:cTn id="31" presetID="10"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500"/>
                                        <p:tgtEl>
                                          <p:spTgt spid="7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8">
                                            <p:txEl>
                                              <p:pRg st="4" end="4"/>
                                            </p:txEl>
                                          </p:spTgt>
                                        </p:tgtEl>
                                        <p:attrNameLst>
                                          <p:attrName>style.visibility</p:attrName>
                                        </p:attrNameLst>
                                      </p:cBhvr>
                                      <p:to>
                                        <p:strVal val="visible"/>
                                      </p:to>
                                    </p:set>
                                    <p:animEffect transition="in" filter="fade">
                                      <p:cBhvr>
                                        <p:cTn id="38" dur="500"/>
                                        <p:tgtEl>
                                          <p:spTgt spid="28">
                                            <p:txEl>
                                              <p:pRg st="4" end="4"/>
                                            </p:txEl>
                                          </p:spTgt>
                                        </p:tgtEl>
                                      </p:cBhvr>
                                    </p:animEffect>
                                  </p:childTnLst>
                                </p:cTn>
                              </p:par>
                              <p:par>
                                <p:cTn id="39" presetID="10" presetClass="exit" presetSubtype="0" fill="hold" nodeType="withEffect">
                                  <p:stCondLst>
                                    <p:cond delay="0"/>
                                  </p:stCondLst>
                                  <p:childTnLst>
                                    <p:animEffect transition="out" filter="fade">
                                      <p:cBhvr>
                                        <p:cTn id="40" dur="500"/>
                                        <p:tgtEl>
                                          <p:spTgt spid="78"/>
                                        </p:tgtEl>
                                      </p:cBhvr>
                                    </p:animEffect>
                                    <p:set>
                                      <p:cBhvr>
                                        <p:cTn id="41" dur="1" fill="hold">
                                          <p:stCondLst>
                                            <p:cond delay="499"/>
                                          </p:stCondLst>
                                        </p:cTn>
                                        <p:tgtEl>
                                          <p:spTgt spid="78"/>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nodeType="with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fade">
                                      <p:cBhvr>
                                        <p:cTn id="47" dur="500"/>
                                        <p:tgtEl>
                                          <p:spTgt spid="97"/>
                                        </p:tgtEl>
                                      </p:cBhvr>
                                    </p:animEffect>
                                  </p:childTnLst>
                                </p:cTn>
                              </p:par>
                              <p:par>
                                <p:cTn id="48" presetID="10" presetClass="exit" presetSubtype="0" fill="hold" nodeType="withEffect">
                                  <p:stCondLst>
                                    <p:cond delay="0"/>
                                  </p:stCondLst>
                                  <p:childTnLst>
                                    <p:animEffect transition="out" filter="fade">
                                      <p:cBhvr>
                                        <p:cTn id="49" dur="500"/>
                                        <p:tgtEl>
                                          <p:spTgt spid="71"/>
                                        </p:tgtEl>
                                      </p:cBhvr>
                                    </p:animEffect>
                                    <p:set>
                                      <p:cBhvr>
                                        <p:cTn id="50" dur="1" fill="hold">
                                          <p:stCondLst>
                                            <p:cond delay="499"/>
                                          </p:stCondLst>
                                        </p:cTn>
                                        <p:tgtEl>
                                          <p:spTgt spid="7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69"/>
                                        </p:tgtEl>
                                      </p:cBhvr>
                                    </p:animEffect>
                                    <p:set>
                                      <p:cBhvr>
                                        <p:cTn id="55" dur="1" fill="hold">
                                          <p:stCondLst>
                                            <p:cond delay="499"/>
                                          </p:stCondLst>
                                        </p:cTn>
                                        <p:tgtEl>
                                          <p:spTgt spid="69"/>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70"/>
                                        </p:tgtEl>
                                      </p:cBhvr>
                                    </p:animEffect>
                                    <p:set>
                                      <p:cBhvr>
                                        <p:cTn id="58" dur="1" fill="hold">
                                          <p:stCondLst>
                                            <p:cond delay="499"/>
                                          </p:stCondLst>
                                        </p:cTn>
                                        <p:tgtEl>
                                          <p:spTgt spid="70"/>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72"/>
                                        </p:tgtEl>
                                      </p:cBhvr>
                                    </p:animEffect>
                                    <p:set>
                                      <p:cBhvr>
                                        <p:cTn id="61" dur="1" fill="hold">
                                          <p:stCondLst>
                                            <p:cond delay="499"/>
                                          </p:stCondLst>
                                        </p:cTn>
                                        <p:tgtEl>
                                          <p:spTgt spid="72"/>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73"/>
                                        </p:tgtEl>
                                      </p:cBhvr>
                                    </p:animEffect>
                                    <p:set>
                                      <p:cBhvr>
                                        <p:cTn id="64" dur="1" fill="hold">
                                          <p:stCondLst>
                                            <p:cond delay="499"/>
                                          </p:stCondLst>
                                        </p:cTn>
                                        <p:tgtEl>
                                          <p:spTgt spid="73"/>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68"/>
                                        </p:tgtEl>
                                      </p:cBhvr>
                                    </p:animEffect>
                                    <p:set>
                                      <p:cBhvr>
                                        <p:cTn id="67" dur="1" fill="hold">
                                          <p:stCondLst>
                                            <p:cond delay="499"/>
                                          </p:stCondLst>
                                        </p:cTn>
                                        <p:tgtEl>
                                          <p:spTgt spid="6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xEl>
                                              <p:pRg st="5" end="5"/>
                                            </p:txEl>
                                          </p:spTgt>
                                        </p:tgtEl>
                                        <p:attrNameLst>
                                          <p:attrName>style.visibility</p:attrName>
                                        </p:attrNameLst>
                                      </p:cBhvr>
                                      <p:to>
                                        <p:strVal val="visible"/>
                                      </p:to>
                                    </p:set>
                                    <p:animEffect transition="in" filter="fade">
                                      <p:cBhvr>
                                        <p:cTn id="72" dur="500"/>
                                        <p:tgtEl>
                                          <p:spTgt spid="28">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65"/>
                                        </p:tgtEl>
                                      </p:cBhvr>
                                    </p:animEffect>
                                    <p:set>
                                      <p:cBhvr>
                                        <p:cTn id="77" dur="1" fill="hold">
                                          <p:stCondLst>
                                            <p:cond delay="499"/>
                                          </p:stCondLst>
                                        </p:cTn>
                                        <p:tgtEl>
                                          <p:spTgt spid="65"/>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500"/>
                                        <p:tgtEl>
                                          <p:spTgt spid="10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500"/>
                                        <p:tgtEl>
                                          <p:spTgt spid="2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500"/>
                                        <p:tgtEl>
                                          <p:spTgt spid="2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68" grpId="0" animBg="1"/>
      <p:bldP spid="70" grpId="0"/>
      <p:bldP spid="73" grpId="0"/>
      <p:bldP spid="65" grpId="0"/>
      <p:bldP spid="82" grpId="0" animBg="1"/>
      <p:bldP spid="84" grpId="0"/>
      <p:bldP spid="87" grpId="0"/>
      <p:bldP spid="1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A38D-9676-8A42-A949-CBDEA10468E2}"/>
              </a:ext>
            </a:extLst>
          </p:cNvPr>
          <p:cNvSpPr>
            <a:spLocks noGrp="1"/>
          </p:cNvSpPr>
          <p:nvPr>
            <p:ph type="title"/>
          </p:nvPr>
        </p:nvSpPr>
        <p:spPr/>
        <p:txBody>
          <a:bodyPr/>
          <a:lstStyle/>
          <a:p>
            <a:r>
              <a:rPr lang="en-US" dirty="0"/>
              <a:t>Design Decisions</a:t>
            </a:r>
          </a:p>
        </p:txBody>
      </p:sp>
      <p:sp>
        <p:nvSpPr>
          <p:cNvPr id="5" name="Slide Number Placeholder 4">
            <a:extLst>
              <a:ext uri="{FF2B5EF4-FFF2-40B4-BE49-F238E27FC236}">
                <a16:creationId xmlns:a16="http://schemas.microsoft.com/office/drawing/2014/main" id="{4FD225C3-5C30-B146-A54D-DB134E4863DA}"/>
              </a:ext>
            </a:extLst>
          </p:cNvPr>
          <p:cNvSpPr>
            <a:spLocks noGrp="1"/>
          </p:cNvSpPr>
          <p:nvPr>
            <p:ph type="sldNum" sz="quarter" idx="12"/>
          </p:nvPr>
        </p:nvSpPr>
        <p:spPr/>
        <p:txBody>
          <a:bodyPr/>
          <a:lstStyle/>
          <a:p>
            <a:fld id="{659665DE-58FC-41F4-AC58-2C90A5E00527}" type="slidenum">
              <a:rPr lang="en-US" smtClean="0"/>
              <a:t>8</a:t>
            </a:fld>
            <a:endParaRPr lang="en-US"/>
          </a:p>
        </p:txBody>
      </p:sp>
      <p:sp>
        <p:nvSpPr>
          <p:cNvPr id="3" name="Content Placeholder 2">
            <a:extLst>
              <a:ext uri="{FF2B5EF4-FFF2-40B4-BE49-F238E27FC236}">
                <a16:creationId xmlns:a16="http://schemas.microsoft.com/office/drawing/2014/main" id="{299C2F72-0865-0047-ACEC-EDA3EBE4CB71}"/>
              </a:ext>
            </a:extLst>
          </p:cNvPr>
          <p:cNvSpPr>
            <a:spLocks noGrp="1"/>
          </p:cNvSpPr>
          <p:nvPr>
            <p:ph idx="1"/>
          </p:nvPr>
        </p:nvSpPr>
        <p:spPr/>
        <p:txBody>
          <a:bodyPr>
            <a:normAutofit lnSpcReduction="10000"/>
          </a:bodyPr>
          <a:lstStyle/>
          <a:p>
            <a:r>
              <a:rPr lang="en-US" b="1" dirty="0">
                <a:solidFill>
                  <a:srgbClr val="4C3282"/>
                </a:solidFill>
              </a:rPr>
              <a:t>Discuss with your neighbors: </a:t>
            </a:r>
            <a:r>
              <a:rPr lang="en-US" dirty="0"/>
              <a:t>Which implementation of the Dictionary ADT would you choose if asked to implement each of the following situations?  For each consider the most important functions to optimize.</a:t>
            </a:r>
          </a:p>
          <a:p>
            <a:r>
              <a:rPr lang="en-US" b="1" dirty="0">
                <a:solidFill>
                  <a:srgbClr val="B6A479"/>
                </a:solidFill>
              </a:rPr>
              <a:t>Situation #1: </a:t>
            </a:r>
            <a:r>
              <a:rPr lang="en-US" dirty="0"/>
              <a:t>You are writing a program to store incidents in a software service you maintain. The keys will be time stamps, so you know they will be unique. You will be adding incidents as they occur and removing them as they are resolved. You are more likely to need to access and remove incidents that have recently been added to the collection.</a:t>
            </a:r>
          </a:p>
          <a:p>
            <a:pPr algn="ctr"/>
            <a:r>
              <a:rPr lang="en-US" b="1" dirty="0" err="1">
                <a:solidFill>
                  <a:srgbClr val="4C3282"/>
                </a:solidFill>
              </a:rPr>
              <a:t>LinkedDictionary</a:t>
            </a:r>
            <a:r>
              <a:rPr lang="en-US" b="1" dirty="0">
                <a:solidFill>
                  <a:srgbClr val="4C3282"/>
                </a:solidFill>
              </a:rPr>
              <a:t> – optimize for addition and removal of incidents without need of examining entire data set </a:t>
            </a:r>
            <a:r>
              <a:rPr lang="en-US" b="1" dirty="0" err="1">
                <a:solidFill>
                  <a:srgbClr val="4C3282"/>
                </a:solidFill>
              </a:rPr>
              <a:t>reguarly</a:t>
            </a:r>
            <a:endParaRPr lang="en-US" b="1" dirty="0">
              <a:solidFill>
                <a:srgbClr val="4C3282"/>
              </a:solidFill>
            </a:endParaRPr>
          </a:p>
          <a:p>
            <a:pPr lvl="0"/>
            <a:r>
              <a:rPr lang="en-US" b="1" dirty="0">
                <a:solidFill>
                  <a:srgbClr val="B6A479"/>
                </a:solidFill>
              </a:rPr>
              <a:t>Situation #2: </a:t>
            </a:r>
            <a:r>
              <a:rPr lang="en-US" dirty="0"/>
              <a:t>You are writing a program to store a rather small dictionary that maps exam questions to the average score for that question across all students. The questions are numbered sequentially starting at 0. Often you will want to read the entire set of scores in the order of the test. </a:t>
            </a:r>
          </a:p>
          <a:p>
            <a:pPr algn="ctr"/>
            <a:r>
              <a:rPr lang="en-US" b="1" dirty="0" err="1">
                <a:solidFill>
                  <a:srgbClr val="4C3282"/>
                </a:solidFill>
              </a:rPr>
              <a:t>ArrayDictionary</a:t>
            </a:r>
            <a:r>
              <a:rPr lang="en-US" b="1" dirty="0">
                <a:solidFill>
                  <a:srgbClr val="4C3282"/>
                </a:solidFill>
              </a:rPr>
              <a:t> – optimize for accessing all entries in set in specific order or individually</a:t>
            </a:r>
          </a:p>
          <a:p>
            <a:endParaRPr lang="en-US" dirty="0"/>
          </a:p>
        </p:txBody>
      </p:sp>
      <p:sp>
        <p:nvSpPr>
          <p:cNvPr id="7" name="Footer Placeholder 3">
            <a:extLst>
              <a:ext uri="{FF2B5EF4-FFF2-40B4-BE49-F238E27FC236}">
                <a16:creationId xmlns:a16="http://schemas.microsoft.com/office/drawing/2014/main" id="{EA4AD227-C700-334F-914C-75DCDA054EC6}"/>
              </a:ext>
            </a:extLst>
          </p:cNvPr>
          <p:cNvSpPr>
            <a:spLocks noGrp="1"/>
          </p:cNvSpPr>
          <p:nvPr>
            <p:ph type="ftr" sz="quarter" idx="11"/>
          </p:nvPr>
        </p:nvSpPr>
        <p:spPr>
          <a:xfrm>
            <a:off x="5715301" y="6521027"/>
            <a:ext cx="5901459" cy="274320"/>
          </a:xfrm>
        </p:spPr>
        <p:txBody>
          <a:bodyPr/>
          <a:lstStyle/>
          <a:p>
            <a:r>
              <a:rPr lang="en-US" dirty="0"/>
              <a:t>CSE 373 19 </a:t>
            </a:r>
            <a:r>
              <a:rPr lang="en-US" dirty="0" err="1"/>
              <a:t>sp</a:t>
            </a:r>
            <a:r>
              <a:rPr lang="en-US" dirty="0"/>
              <a:t> - Kasey Champion</a:t>
            </a:r>
          </a:p>
        </p:txBody>
      </p:sp>
      <p:sp>
        <p:nvSpPr>
          <p:cNvPr id="9" name="TextBox 8">
            <a:extLst>
              <a:ext uri="{FF2B5EF4-FFF2-40B4-BE49-F238E27FC236}">
                <a16:creationId xmlns:a16="http://schemas.microsoft.com/office/drawing/2014/main" id="{EFDB2FC4-2A95-C24A-9530-3023BD0E2FAE}"/>
              </a:ext>
            </a:extLst>
          </p:cNvPr>
          <p:cNvSpPr txBox="1"/>
          <p:nvPr/>
        </p:nvSpPr>
        <p:spPr>
          <a:xfrm>
            <a:off x="5248043" y="585943"/>
            <a:ext cx="1695913"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5 Minutes</a:t>
            </a:r>
          </a:p>
        </p:txBody>
      </p:sp>
    </p:spTree>
    <p:extLst>
      <p:ext uri="{BB962C8B-B14F-4D97-AF65-F5344CB8AC3E}">
        <p14:creationId xmlns:p14="http://schemas.microsoft.com/office/powerpoint/2010/main" val="401713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3DEA-C2A2-4617-AE6B-2BB107E16847}"/>
              </a:ext>
            </a:extLst>
          </p:cNvPr>
          <p:cNvSpPr>
            <a:spLocks noGrp="1"/>
          </p:cNvSpPr>
          <p:nvPr>
            <p:ph type="title"/>
          </p:nvPr>
        </p:nvSpPr>
        <p:spPr/>
        <p:txBody>
          <a:bodyPr/>
          <a:lstStyle/>
          <a:p>
            <a:r>
              <a:rPr lang="en-US" dirty="0"/>
              <a:t>Traversing Data</a:t>
            </a:r>
          </a:p>
        </p:txBody>
      </p:sp>
      <p:sp>
        <p:nvSpPr>
          <p:cNvPr id="3" name="Content Placeholder 2">
            <a:extLst>
              <a:ext uri="{FF2B5EF4-FFF2-40B4-BE49-F238E27FC236}">
                <a16:creationId xmlns:a16="http://schemas.microsoft.com/office/drawing/2014/main" id="{5CCA9F5C-2FC1-4042-AD89-DD1C07DE47EB}"/>
              </a:ext>
            </a:extLst>
          </p:cNvPr>
          <p:cNvSpPr>
            <a:spLocks noGrp="1"/>
          </p:cNvSpPr>
          <p:nvPr>
            <p:ph idx="1"/>
          </p:nvPr>
        </p:nvSpPr>
        <p:spPr/>
        <p:txBody>
          <a:bodyPr>
            <a:normAutofit lnSpcReduction="10000"/>
          </a:bodyPr>
          <a:lstStyle/>
          <a:p>
            <a:r>
              <a:rPr lang="en-US" dirty="0"/>
              <a:t>Array</a:t>
            </a:r>
          </a:p>
          <a:p>
            <a:r>
              <a:rPr lang="en-US" sz="2000" dirty="0">
                <a:latin typeface="Courier New" panose="02070309020205020404" pitchFamily="49" charset="0"/>
                <a:cs typeface="Courier New" panose="02070309020205020404" pitchFamily="49" charset="0"/>
              </a:rPr>
              <a:t>for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0;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&lt; </a:t>
            </a:r>
            <a:r>
              <a:rPr lang="en-US" sz="2000" dirty="0" err="1">
                <a:latin typeface="Courier New" panose="02070309020205020404" pitchFamily="49" charset="0"/>
                <a:cs typeface="Courier New" panose="02070309020205020404" pitchFamily="49" charset="0"/>
              </a:rPr>
              <a:t>arr.length</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System.out.println</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arr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a:t>
            </a:r>
          </a:p>
          <a:p>
            <a:r>
              <a:rPr lang="en-US" dirty="0"/>
              <a:t>List</a:t>
            </a:r>
          </a:p>
          <a:p>
            <a:r>
              <a:rPr lang="en-US" sz="2000" dirty="0">
                <a:latin typeface="Courier New" panose="02070309020205020404" pitchFamily="49" charset="0"/>
                <a:cs typeface="Courier New" panose="02070309020205020404" pitchFamily="49" charset="0"/>
              </a:rPr>
              <a:t>for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0;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&lt; </a:t>
            </a:r>
            <a:r>
              <a:rPr lang="en-US" sz="2000" dirty="0" err="1">
                <a:latin typeface="Courier New" panose="02070309020205020404" pitchFamily="49" charset="0"/>
                <a:cs typeface="Courier New" panose="02070309020205020404" pitchFamily="49" charset="0"/>
              </a:rPr>
              <a:t>myList.size</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System.out.println</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myList.get</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for (T item : list) {</a:t>
            </a:r>
          </a:p>
          <a:p>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System.out.println</a:t>
            </a:r>
            <a:r>
              <a:rPr lang="en-US" sz="2000" dirty="0">
                <a:latin typeface="Courier New" panose="02070309020205020404" pitchFamily="49" charset="0"/>
                <a:cs typeface="Courier New" panose="02070309020205020404" pitchFamily="49" charset="0"/>
              </a:rPr>
              <a:t>(item);</a:t>
            </a:r>
          </a:p>
          <a:p>
            <a:r>
              <a:rPr lang="en-US" sz="2000" dirty="0">
                <a:latin typeface="Courier New" panose="02070309020205020404" pitchFamily="49" charset="0"/>
                <a:cs typeface="Courier New" panose="02070309020205020404" pitchFamily="49" charset="0"/>
              </a:rPr>
              <a:t>}</a:t>
            </a:r>
          </a:p>
        </p:txBody>
      </p:sp>
      <p:sp>
        <p:nvSpPr>
          <p:cNvPr id="4" name="Footer Placeholder 3">
            <a:extLst>
              <a:ext uri="{FF2B5EF4-FFF2-40B4-BE49-F238E27FC236}">
                <a16:creationId xmlns:a16="http://schemas.microsoft.com/office/drawing/2014/main" id="{6E607DC9-B62A-438D-894A-B3CA8C7F0EA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1452E09-02F2-4C1C-979C-7159A7016802}"/>
              </a:ext>
            </a:extLst>
          </p:cNvPr>
          <p:cNvSpPr>
            <a:spLocks noGrp="1"/>
          </p:cNvSpPr>
          <p:nvPr>
            <p:ph type="sldNum" sz="quarter" idx="12"/>
          </p:nvPr>
        </p:nvSpPr>
        <p:spPr/>
        <p:txBody>
          <a:bodyPr/>
          <a:lstStyle/>
          <a:p>
            <a:fld id="{659665DE-58FC-41F4-AC58-2C90A5E00527}" type="slidenum">
              <a:rPr lang="en-US" smtClean="0"/>
              <a:t>9</a:t>
            </a:fld>
            <a:endParaRPr lang="en-US"/>
          </a:p>
        </p:txBody>
      </p:sp>
      <p:sp>
        <p:nvSpPr>
          <p:cNvPr id="6" name="TextBox 5">
            <a:extLst>
              <a:ext uri="{FF2B5EF4-FFF2-40B4-BE49-F238E27FC236}">
                <a16:creationId xmlns:a16="http://schemas.microsoft.com/office/drawing/2014/main" id="{8B196339-FEA3-47D3-9EE4-B2838D07B4C5}"/>
              </a:ext>
            </a:extLst>
          </p:cNvPr>
          <p:cNvSpPr txBox="1"/>
          <p:nvPr/>
        </p:nvSpPr>
        <p:spPr>
          <a:xfrm>
            <a:off x="7374786" y="4727171"/>
            <a:ext cx="1411733" cy="523220"/>
          </a:xfrm>
          <a:prstGeom prst="rect">
            <a:avLst/>
          </a:prstGeom>
          <a:noFill/>
        </p:spPr>
        <p:txBody>
          <a:bodyPr wrap="none" rtlCol="0">
            <a:spAutoFit/>
          </a:bodyPr>
          <a:lstStyle/>
          <a:p>
            <a:r>
              <a:rPr lang="en-US" sz="2800" b="1" dirty="0">
                <a:solidFill>
                  <a:srgbClr val="4C3282"/>
                </a:solidFill>
                <a:latin typeface="Segoe UI Semilight" panose="020B0402040204020203" pitchFamily="34" charset="0"/>
                <a:cs typeface="Segoe UI Semilight" panose="020B0402040204020203" pitchFamily="34" charset="0"/>
              </a:rPr>
              <a:t>Iterator!</a:t>
            </a:r>
          </a:p>
        </p:txBody>
      </p:sp>
      <p:cxnSp>
        <p:nvCxnSpPr>
          <p:cNvPr id="8" name="Straight Arrow Connector 7">
            <a:extLst>
              <a:ext uri="{FF2B5EF4-FFF2-40B4-BE49-F238E27FC236}">
                <a16:creationId xmlns:a16="http://schemas.microsoft.com/office/drawing/2014/main" id="{71AC1080-516E-43B5-BDE7-DDE21D3C4400}"/>
              </a:ext>
            </a:extLst>
          </p:cNvPr>
          <p:cNvCxnSpPr>
            <a:cxnSpLocks/>
          </p:cNvCxnSpPr>
          <p:nvPr/>
        </p:nvCxnSpPr>
        <p:spPr>
          <a:xfrm flipH="1">
            <a:off x="4616336" y="5039939"/>
            <a:ext cx="2726573" cy="0"/>
          </a:xfrm>
          <a:prstGeom prst="straightConnector1">
            <a:avLst/>
          </a:prstGeom>
          <a:ln w="28575">
            <a:solidFill>
              <a:srgbClr val="4C32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48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2594</TotalTime>
  <Words>2474</Words>
  <Application>Microsoft Macintosh PowerPoint</Application>
  <PresentationFormat>Widescreen</PresentationFormat>
  <Paragraphs>483</Paragraphs>
  <Slides>18</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Calibri</vt:lpstr>
      <vt:lpstr>Courier New</vt:lpstr>
      <vt:lpstr>Segoe UI</vt:lpstr>
      <vt:lpstr>Segoe UI Historic</vt:lpstr>
      <vt:lpstr>Segoe UI Light</vt:lpstr>
      <vt:lpstr>Segoe UI Semibold</vt:lpstr>
      <vt:lpstr>Segoe UI Semilight</vt:lpstr>
      <vt:lpstr>Tahoma</vt:lpstr>
      <vt:lpstr>Tw Cen MT</vt:lpstr>
      <vt:lpstr>Wingdings 3</vt:lpstr>
      <vt:lpstr>Integral</vt:lpstr>
      <vt:lpstr>Lecture 3: Maps and Iterators</vt:lpstr>
      <vt:lpstr>Warm Up </vt:lpstr>
      <vt:lpstr>Administrivia</vt:lpstr>
      <vt:lpstr>Review: Complexity Class </vt:lpstr>
      <vt:lpstr>Review: Maps </vt:lpstr>
      <vt:lpstr>Implementing a Dictionary with an Array</vt:lpstr>
      <vt:lpstr>Implementing a Dictionary with Nodes</vt:lpstr>
      <vt:lpstr>Design Decisions</vt:lpstr>
      <vt:lpstr>Traversing Data</vt:lpstr>
      <vt:lpstr>Review: Iterators</vt:lpstr>
      <vt:lpstr>Implementing an Iterator</vt:lpstr>
      <vt:lpstr>Testing Your Code</vt:lpstr>
      <vt:lpstr>Testing</vt:lpstr>
      <vt:lpstr>Types of Tests</vt:lpstr>
      <vt:lpstr>What to test?</vt:lpstr>
      <vt:lpstr>Testing Strategies</vt:lpstr>
      <vt:lpstr>Thought Experiment</vt:lpstr>
      <vt:lpstr>JUnit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84</cp:revision>
  <cp:lastPrinted>2019-04-08T18:33:15Z</cp:lastPrinted>
  <dcterms:created xsi:type="dcterms:W3CDTF">2018-03-22T00:41:11Z</dcterms:created>
  <dcterms:modified xsi:type="dcterms:W3CDTF">2019-04-08T18:37:05Z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