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90" r:id="rId4"/>
    <p:sldId id="272" r:id="rId5"/>
    <p:sldId id="274" r:id="rId6"/>
    <p:sldId id="273" r:id="rId7"/>
    <p:sldId id="275" r:id="rId8"/>
    <p:sldId id="276" r:id="rId9"/>
    <p:sldId id="279" r:id="rId10"/>
    <p:sldId id="278" r:id="rId11"/>
    <p:sldId id="280" r:id="rId12"/>
    <p:sldId id="281" r:id="rId13"/>
    <p:sldId id="265" r:id="rId14"/>
    <p:sldId id="282" r:id="rId15"/>
    <p:sldId id="284" r:id="rId16"/>
    <p:sldId id="285" r:id="rId17"/>
    <p:sldId id="28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1EDD6-0D51-4D27-B9BA-5F840238DF72}" v="492" dt="2018-05-11T14:32:44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visualdatahub.files.wordpress.com/2013/04/yqsv1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40076"/>
          <a:stretch/>
        </p:blipFill>
        <p:spPr bwMode="auto">
          <a:xfrm>
            <a:off x="0" y="-21021"/>
            <a:ext cx="12192000" cy="47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81001"/>
            <a:ext cx="10289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https://visualdatahub.wordpress.com/2013/04/02/a-web-of-thrones-character-relationships/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O(1)</a:t>
                </a:r>
              </a:p>
              <a:p>
                <a:pPr lvl="1"/>
                <a:r>
                  <a:rPr lang="en-US" dirty="0"/>
                  <a:t>get in - edges for a vertex O(V + E)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</a:t>
                </a:r>
              </a:p>
              <a:p>
                <a:pPr lvl="1"/>
                <a:r>
                  <a:rPr lang="en-US" dirty="0"/>
                  <a:t>add a vertex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 + E</a:t>
                </a:r>
                <a:endParaRPr lang="en-US" baseline="30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7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19554"/>
              </p:ext>
            </p:extLst>
          </p:nvPr>
        </p:nvGraphicFramePr>
        <p:xfrm>
          <a:off x="4952379" y="2916405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033992"/>
            <a:ext cx="417004" cy="417004"/>
            <a:chOff x="9831043" y="3675298"/>
            <a:chExt cx="417004" cy="4170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793696"/>
            <a:ext cx="417004" cy="417004"/>
            <a:chOff x="9831043" y="3675298"/>
            <a:chExt cx="417004" cy="41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19418" y="4486540"/>
            <a:ext cx="417004" cy="417004"/>
            <a:chOff x="9831043" y="3675298"/>
            <a:chExt cx="417004" cy="4170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37028" y="5220819"/>
            <a:ext cx="417004" cy="417004"/>
            <a:chOff x="9831043" y="3675298"/>
            <a:chExt cx="417004" cy="41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15457" y="2975968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5457" y="3703271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5457" y="4396115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5457" y="5085933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5988804" y="327489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88803" y="3979711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88803" y="4695042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88802" y="538486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3066393"/>
            <a:ext cx="417004" cy="417004"/>
            <a:chOff x="9831043" y="3675298"/>
            <a:chExt cx="417004" cy="41700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3068758"/>
            <a:ext cx="417004" cy="417004"/>
            <a:chOff x="9831043" y="3675298"/>
            <a:chExt cx="417004" cy="4170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4510376"/>
            <a:ext cx="417004" cy="417004"/>
            <a:chOff x="9831043" y="3675298"/>
            <a:chExt cx="417004" cy="41700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4510376"/>
            <a:ext cx="417004" cy="417004"/>
            <a:chOff x="9831043" y="3675298"/>
            <a:chExt cx="417004" cy="41700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48003" y="5205635"/>
            <a:ext cx="417004" cy="417004"/>
            <a:chOff x="9831043" y="3675298"/>
            <a:chExt cx="417004" cy="41700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66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Walks and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– continuous set of edges leading from vertex to vertex </a:t>
            </a:r>
          </a:p>
          <a:p>
            <a:r>
              <a:rPr lang="en-US" dirty="0"/>
              <a:t>A list of vertices where if I is some </a:t>
            </a:r>
            <a:r>
              <a:rPr lang="en-US" dirty="0" err="1"/>
              <a:t>int</a:t>
            </a:r>
            <a:r>
              <a:rPr lang="en-US" dirty="0"/>
              <a:t> where 0 &lt; 1 &lt; </a:t>
            </a:r>
            <a:r>
              <a:rPr lang="en-US" dirty="0" err="1"/>
              <a:t>Vn</a:t>
            </a:r>
            <a:r>
              <a:rPr lang="en-US" dirty="0"/>
              <a:t> every pair (Vi, Vi+1) in E is true</a:t>
            </a:r>
          </a:p>
          <a:p>
            <a:endParaRPr lang="en-US" dirty="0"/>
          </a:p>
          <a:p>
            <a:r>
              <a:rPr lang="en-US" dirty="0"/>
              <a:t>Path – a walk that never visits the same vertex twice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0873" y="3400923"/>
            <a:ext cx="3233492" cy="3011717"/>
            <a:chOff x="550873" y="3400923"/>
            <a:chExt cx="3233492" cy="30117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661719" y="4175789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597784" y="4382345"/>
              <a:ext cx="817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Winterfell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274594-38F8-4320-A8F4-3D1F3B67AF46}"/>
                </a:ext>
              </a:extLst>
            </p:cNvPr>
            <p:cNvSpPr/>
            <p:nvPr/>
          </p:nvSpPr>
          <p:spPr>
            <a:xfrm>
              <a:off x="1298578" y="3400923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198564-00BB-47FE-B66B-1C98CC6A95B9}"/>
                </a:ext>
              </a:extLst>
            </p:cNvPr>
            <p:cNvSpPr txBox="1"/>
            <p:nvPr/>
          </p:nvSpPr>
          <p:spPr>
            <a:xfrm>
              <a:off x="1342585" y="351514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Castle </a:t>
              </a:r>
            </a:p>
            <a:p>
              <a:pPr algn="ctr"/>
              <a:r>
                <a:rPr lang="en-US" sz="1200" dirty="0"/>
                <a:t>Black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3070708" y="572252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3070708" y="582597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King’s </a:t>
              </a:r>
            </a:p>
            <a:p>
              <a:pPr algn="ctr"/>
              <a:r>
                <a:rPr lang="en-US" sz="1200" dirty="0"/>
                <a:t>Landing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574522" y="5380025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550873" y="5494248"/>
              <a:ext cx="74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Casterly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Rock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3"/>
              <a:endCxn id="16" idx="0"/>
            </p:cNvCxnSpPr>
            <p:nvPr/>
          </p:nvCxnSpPr>
          <p:spPr>
            <a:xfrm flipH="1">
              <a:off x="919579" y="3989971"/>
              <a:ext cx="480064" cy="13900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9" idx="1"/>
              <a:endCxn id="17" idx="3"/>
            </p:cNvCxnSpPr>
            <p:nvPr/>
          </p:nvCxnSpPr>
          <p:spPr>
            <a:xfrm flipH="1" flipV="1">
              <a:off x="1298578" y="5725081"/>
              <a:ext cx="1772130" cy="3317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1966474" y="3745979"/>
              <a:ext cx="796310" cy="530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1153311" y="4764837"/>
              <a:ext cx="1609473" cy="76298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4"/>
              <a:endCxn id="18" idx="1"/>
            </p:cNvCxnSpPr>
            <p:nvPr/>
          </p:nvCxnSpPr>
          <p:spPr>
            <a:xfrm>
              <a:off x="1643635" y="4091036"/>
              <a:ext cx="1528138" cy="17325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2" idx="5"/>
              <a:endCxn id="18" idx="0"/>
            </p:cNvCxnSpPr>
            <p:nvPr/>
          </p:nvCxnSpPr>
          <p:spPr>
            <a:xfrm>
              <a:off x="3250767" y="4764837"/>
              <a:ext cx="164998" cy="95769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121663" y="3403477"/>
            <a:ext cx="3233492" cy="3011717"/>
            <a:chOff x="550873" y="3400923"/>
            <a:chExt cx="3233492" cy="301171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661719" y="4175789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597784" y="4382345"/>
              <a:ext cx="8179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Winterfell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274594-38F8-4320-A8F4-3D1F3B67AF46}"/>
                </a:ext>
              </a:extLst>
            </p:cNvPr>
            <p:cNvSpPr/>
            <p:nvPr/>
          </p:nvSpPr>
          <p:spPr>
            <a:xfrm>
              <a:off x="1298578" y="3400923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A198564-00BB-47FE-B66B-1C98CC6A95B9}"/>
                </a:ext>
              </a:extLst>
            </p:cNvPr>
            <p:cNvSpPr txBox="1"/>
            <p:nvPr/>
          </p:nvSpPr>
          <p:spPr>
            <a:xfrm>
              <a:off x="1342585" y="351514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Castle </a:t>
              </a:r>
            </a:p>
            <a:p>
              <a:pPr algn="ctr"/>
              <a:r>
                <a:rPr lang="en-US" sz="1200" dirty="0"/>
                <a:t>Black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3070708" y="572252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3070708" y="582597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King’s </a:t>
              </a:r>
            </a:p>
            <a:p>
              <a:pPr algn="ctr"/>
              <a:r>
                <a:rPr lang="en-US" sz="1200" dirty="0"/>
                <a:t>Landing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D2C6DB-9CEA-4B1C-8504-25D16D3C8C97}"/>
                </a:ext>
              </a:extLst>
            </p:cNvPr>
            <p:cNvSpPr/>
            <p:nvPr/>
          </p:nvSpPr>
          <p:spPr>
            <a:xfrm>
              <a:off x="574522" y="5380025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87F23F-4D8C-4075-B484-156B607C29CD}"/>
                </a:ext>
              </a:extLst>
            </p:cNvPr>
            <p:cNvSpPr txBox="1"/>
            <p:nvPr/>
          </p:nvSpPr>
          <p:spPr>
            <a:xfrm>
              <a:off x="550873" y="5494248"/>
              <a:ext cx="74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Casterly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Rock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6" idx="3"/>
              <a:endCxn id="50" idx="0"/>
            </p:cNvCxnSpPr>
            <p:nvPr/>
          </p:nvCxnSpPr>
          <p:spPr>
            <a:xfrm flipH="1">
              <a:off x="919579" y="3989971"/>
              <a:ext cx="480064" cy="13900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9" idx="1"/>
              <a:endCxn id="51" idx="3"/>
            </p:cNvCxnSpPr>
            <p:nvPr/>
          </p:nvCxnSpPr>
          <p:spPr>
            <a:xfrm flipH="1" flipV="1">
              <a:off x="1298578" y="5725081"/>
              <a:ext cx="1772130" cy="33172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7" idx="3"/>
              <a:endCxn id="44" idx="1"/>
            </p:cNvCxnSpPr>
            <p:nvPr/>
          </p:nvCxnSpPr>
          <p:spPr>
            <a:xfrm>
              <a:off x="1966474" y="3745979"/>
              <a:ext cx="796310" cy="5308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H="1">
              <a:off x="1153311" y="4764837"/>
              <a:ext cx="1609473" cy="76298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6" idx="4"/>
              <a:endCxn id="48" idx="1"/>
            </p:cNvCxnSpPr>
            <p:nvPr/>
          </p:nvCxnSpPr>
          <p:spPr>
            <a:xfrm>
              <a:off x="1643635" y="4091036"/>
              <a:ext cx="1528138" cy="17325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44" idx="5"/>
              <a:endCxn id="48" idx="0"/>
            </p:cNvCxnSpPr>
            <p:nvPr/>
          </p:nvCxnSpPr>
          <p:spPr>
            <a:xfrm>
              <a:off x="3250767" y="4764837"/>
              <a:ext cx="164998" cy="95769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899132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where every vertex is connected to every other vertex via some path. It is not required for every vertex to have an edge to every other vertex</a:t>
            </a:r>
          </a:p>
          <a:p>
            <a:r>
              <a:rPr lang="en-US" dirty="0"/>
              <a:t>There exists some way to get from each vertex to every other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712552" y="3687335"/>
            <a:ext cx="3521444" cy="2807940"/>
            <a:chOff x="2819060" y="3257461"/>
            <a:chExt cx="3521444" cy="2807940"/>
          </a:xfrm>
        </p:grpSpPr>
        <p:grpSp>
          <p:nvGrpSpPr>
            <p:cNvPr id="29" name="Group 28"/>
            <p:cNvGrpSpPr/>
            <p:nvPr/>
          </p:nvGrpSpPr>
          <p:grpSpPr>
            <a:xfrm>
              <a:off x="5650391" y="3582395"/>
              <a:ext cx="690113" cy="690113"/>
              <a:chOff x="2818938" y="3650271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2818938" y="3650271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2881705" y="3856828"/>
                <a:ext cx="564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Sansa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13291" y="3257461"/>
              <a:ext cx="690113" cy="690113"/>
              <a:chOff x="1487764" y="2875405"/>
              <a:chExt cx="690113" cy="69011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1487764" y="2875405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566369" y="3081962"/>
                <a:ext cx="5329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Robb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96079" y="5375288"/>
              <a:ext cx="690113" cy="690113"/>
              <a:chOff x="3259894" y="5197009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3259894" y="5197009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3361935" y="5403566"/>
                <a:ext cx="4860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Bran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73796" y="5067278"/>
              <a:ext cx="690113" cy="690113"/>
              <a:chOff x="763708" y="485450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763708" y="485450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863472" y="5061064"/>
                <a:ext cx="490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Arya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>
              <a:off x="2920125" y="4557139"/>
              <a:ext cx="54736" cy="6112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1" idx="2"/>
              <a:endCxn id="13" idx="5"/>
            </p:cNvCxnSpPr>
            <p:nvPr/>
          </p:nvCxnSpPr>
          <p:spPr>
            <a:xfrm flipH="1" flipV="1">
              <a:off x="3462844" y="5656326"/>
              <a:ext cx="1333235" cy="6401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>
            <a:xfrm>
              <a:off x="5203404" y="3602518"/>
              <a:ext cx="548052" cy="809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2"/>
              <a:endCxn id="21" idx="7"/>
            </p:cNvCxnSpPr>
            <p:nvPr/>
          </p:nvCxnSpPr>
          <p:spPr>
            <a:xfrm flipH="1">
              <a:off x="3408108" y="3927452"/>
              <a:ext cx="2242283" cy="1417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4858348" y="3947574"/>
              <a:ext cx="282788" cy="142771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5"/>
              <a:endCxn id="11" idx="7"/>
            </p:cNvCxnSpPr>
            <p:nvPr/>
          </p:nvCxnSpPr>
          <p:spPr>
            <a:xfrm flipH="1">
              <a:off x="5385127" y="4171443"/>
              <a:ext cx="854312" cy="130491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19060" y="3968091"/>
              <a:ext cx="690113" cy="690113"/>
              <a:chOff x="4460870" y="4340384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4460870" y="434038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4497124" y="4546940"/>
                <a:ext cx="6176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Rickon</a:t>
                </a:r>
                <a:endParaRPr lang="en-US" sz="1200" dirty="0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0"/>
              <a:endCxn id="9" idx="2"/>
            </p:cNvCxnSpPr>
            <p:nvPr/>
          </p:nvCxnSpPr>
          <p:spPr>
            <a:xfrm flipV="1">
              <a:off x="3164117" y="3602518"/>
              <a:ext cx="1349174" cy="365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6"/>
              <a:endCxn id="7" idx="3"/>
            </p:cNvCxnSpPr>
            <p:nvPr/>
          </p:nvCxnSpPr>
          <p:spPr>
            <a:xfrm flipV="1">
              <a:off x="3563909" y="4171443"/>
              <a:ext cx="2187547" cy="124089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4"/>
              <a:endCxn id="11" idx="1"/>
            </p:cNvCxnSpPr>
            <p:nvPr/>
          </p:nvCxnSpPr>
          <p:spPr>
            <a:xfrm>
              <a:off x="3164117" y="4658204"/>
              <a:ext cx="1733027" cy="81814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0"/>
              <a:endCxn id="9" idx="3"/>
            </p:cNvCxnSpPr>
            <p:nvPr/>
          </p:nvCxnSpPr>
          <p:spPr>
            <a:xfrm flipV="1">
              <a:off x="3218853" y="3846509"/>
              <a:ext cx="1395503" cy="122076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59050" y="5561170"/>
            <a:ext cx="690113" cy="690113"/>
            <a:chOff x="2818938" y="3650271"/>
            <a:chExt cx="690113" cy="69011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60644" y="3856827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8231" y="4712550"/>
            <a:ext cx="690113" cy="690113"/>
            <a:chOff x="2818938" y="3650271"/>
            <a:chExt cx="690113" cy="6901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01742" y="383262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Dany</a:t>
              </a:r>
              <a:endParaRPr lang="en-US" sz="1200" dirty="0"/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2"/>
            <a:endCxn id="89" idx="7"/>
          </p:cNvCxnSpPr>
          <p:nvPr/>
        </p:nvCxnSpPr>
        <p:spPr>
          <a:xfrm flipH="1">
            <a:off x="5548098" y="5057607"/>
            <a:ext cx="630133" cy="604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6564615" y="1444656"/>
            <a:ext cx="488115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Connected Component </a:t>
            </a:r>
            <a:r>
              <a:rPr lang="en-US" dirty="0"/>
              <a:t>– a </a:t>
            </a:r>
            <a:r>
              <a:rPr lang="en-US" i="1" dirty="0"/>
              <a:t>subgraph</a:t>
            </a:r>
            <a:r>
              <a:rPr lang="en-US" dirty="0"/>
              <a:t> in which any two vertices are connected via some path, but is connected to no additional vertices in the </a:t>
            </a:r>
            <a:r>
              <a:rPr lang="en-US" i="1" dirty="0" err="1"/>
              <a:t>supergraph</a:t>
            </a:r>
            <a:endParaRPr lang="en-US" i="1" dirty="0"/>
          </a:p>
          <a:p>
            <a:pPr lvl="1"/>
            <a:r>
              <a:rPr lang="en-US" dirty="0"/>
              <a:t>There exists some way to get from each vertex within the connected component to every other vertex in the connected component</a:t>
            </a:r>
          </a:p>
          <a:p>
            <a:pPr lvl="1"/>
            <a:r>
              <a:rPr lang="en-US" dirty="0"/>
              <a:t>A vertex with no edges is itself a connected component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324596" y="5198626"/>
            <a:ext cx="690113" cy="690113"/>
            <a:chOff x="2818938" y="3650271"/>
            <a:chExt cx="690113" cy="69011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836923" y="3836881"/>
              <a:ext cx="647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Viserys</a:t>
              </a:r>
              <a:endParaRPr lang="en-US" sz="1200" dirty="0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6"/>
            <a:endCxn id="101" idx="1"/>
          </p:cNvCxnSpPr>
          <p:nvPr/>
        </p:nvCxnSpPr>
        <p:spPr>
          <a:xfrm>
            <a:off x="6868344" y="5057607"/>
            <a:ext cx="557317" cy="24208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C8E5-6B05-440E-96E3-EC081F90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7D23D-7ED8-41A7-986B-3C81C8A6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E1D9-2049-4323-A522-A3F26F37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EB18-E402-438D-B0AD-EE9F4B21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previous data structures: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Start at first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Move to next element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Repeat until end of elements</a:t>
            </a:r>
          </a:p>
          <a:p>
            <a:pPr marL="470916" lvl="1" indent="-342900">
              <a:buFont typeface="+mj-lt"/>
              <a:buAutoNum type="arabicPeriod"/>
            </a:pPr>
            <a:endParaRPr lang="en-US" dirty="0"/>
          </a:p>
          <a:p>
            <a:pPr marL="0" indent="-45720">
              <a:buNone/>
            </a:pPr>
            <a:r>
              <a:rPr lang="en-US" dirty="0"/>
              <a:t>For graphs – Where do we start? How do we decide where to go next? When do we end?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05373" y="3710093"/>
            <a:ext cx="11187258" cy="284538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Pick any vertex to start, mark it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neighbors of first vertex in a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Mark vertex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unvisited neighbors in “to be 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Repeat…</a:t>
            </a:r>
          </a:p>
        </p:txBody>
      </p:sp>
    </p:spTree>
    <p:extLst>
      <p:ext uri="{BB962C8B-B14F-4D97-AF65-F5344CB8AC3E}">
        <p14:creationId xmlns:p14="http://schemas.microsoft.com/office/powerpoint/2010/main" val="29484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5098405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50984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41456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463280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50984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463280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6242" y="2541316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6746" y="374120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9" y="27222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75824" y="27257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41560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17104" y="353256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0425" y="428816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17167" y="370466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787785" y="37401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415601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3130" y="2547246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029" y="181566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721" y="2480092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9658" y="254104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41456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77351" y="342177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56907" y="3582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0647" y="356976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417051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8959" y="430909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41640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5103" y="432096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633" y="183625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40693" y="181417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0702" y="249278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4180893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57567" y="2467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456" y="291114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41591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59225" y="34150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931408" y="34122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41179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412732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356" y="291626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8001" y="29180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0626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1593" y="1679513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queue)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97301" y="4134559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91466" y="41345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54448" y="41345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4788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02764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57640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12516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67392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2226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1593" y="1679513"/>
            <a:ext cx="5285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0795" y="611721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14251" y="611641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89233" y="6111521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0795" y="4793976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16291" y="474780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401" y="5047763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in </a:t>
            </a:r>
            <a:r>
              <a:rPr lang="en-US" dirty="0" err="1"/>
              <a:t>toVisit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17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uses a queue to order which vertex we move to next</a:t>
            </a:r>
          </a:p>
          <a:p>
            <a:r>
              <a:rPr lang="en-US" dirty="0"/>
              <a:t>Gives us a growing “frontier” movement across graph</a:t>
            </a:r>
          </a:p>
          <a:p>
            <a:r>
              <a:rPr lang="en-US" dirty="0"/>
              <a:t>Can you move in a different pattern? Can you use a different data structure?</a:t>
            </a:r>
          </a:p>
          <a:p>
            <a:r>
              <a:rPr lang="en-US" dirty="0"/>
              <a:t>What if you used a stack instead?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239" y="3724038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queue)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2076" y="3724037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stack)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8137" y="1464352"/>
            <a:ext cx="50097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in stack)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553877" y="3867288"/>
            <a:ext cx="1839654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Stack:</a:t>
            </a:r>
          </a:p>
          <a:p>
            <a:r>
              <a:rPr lang="en-US" dirty="0"/>
              <a:t>Visited: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81847" y="4824276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22497" y="4824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27491" y="38926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3892" y="437432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080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35244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4060" y="48242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0528" y="4374320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39869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93331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51676" y="389264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7207" y="391265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070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1964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2269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1997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861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3052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33325" y="4824276"/>
            <a:ext cx="288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43030" y="390090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133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341097" y="388098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04039" y="3906781"/>
            <a:ext cx="321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298466" y="393400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0269" y="39291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09287" y="39274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553877" y="64132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77333" y="641247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52315" y="6407580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8975" y="5321878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49586" y="528405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61696" y="5584005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in </a:t>
            </a:r>
            <a:r>
              <a:rPr lang="en-US" dirty="0" err="1"/>
              <a:t>toVisit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  <p:bldP spid="132" grpId="0"/>
      <p:bldP spid="134" grpId="0"/>
      <p:bldP spid="137" grpId="0"/>
      <p:bldP spid="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EEF-DC6E-45F3-9214-7F8E30C8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9847C-0DFA-4503-8C3D-2EF5539A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graph that represents the following relationships:</a:t>
            </a:r>
          </a:p>
          <a:p>
            <a:pPr lvl="1"/>
            <a:r>
              <a:rPr lang="en-US" dirty="0"/>
              <a:t>Ned and Catelyn are married</a:t>
            </a:r>
          </a:p>
          <a:p>
            <a:pPr lvl="1"/>
            <a:r>
              <a:rPr lang="en-US" dirty="0"/>
              <a:t>Ned and Catelyn are the parents of Robb, Sansa, Arya, Bran and </a:t>
            </a:r>
            <a:r>
              <a:rPr lang="en-US" dirty="0" err="1"/>
              <a:t>Rickon</a:t>
            </a:r>
            <a:endParaRPr lang="en-US" dirty="0"/>
          </a:p>
          <a:p>
            <a:pPr lvl="1"/>
            <a:r>
              <a:rPr lang="en-US" dirty="0"/>
              <a:t>Ned is the “father” of Jon</a:t>
            </a:r>
          </a:p>
          <a:p>
            <a:pPr lvl="1"/>
            <a:r>
              <a:rPr lang="en-US" dirty="0"/>
              <a:t>Ned and Robert are in allies</a:t>
            </a:r>
          </a:p>
          <a:p>
            <a:pPr lvl="1"/>
            <a:r>
              <a:rPr lang="en-US" dirty="0"/>
              <a:t>Robert and Cersei are married</a:t>
            </a:r>
          </a:p>
          <a:p>
            <a:pPr lvl="1"/>
            <a:r>
              <a:rPr lang="en-US" dirty="0"/>
              <a:t>Cersei and Jaime are in love</a:t>
            </a:r>
          </a:p>
          <a:p>
            <a:pPr lvl="1"/>
            <a:r>
              <a:rPr lang="en-US" dirty="0"/>
              <a:t>Tywin is the father of Cersei, Jamie and Tyrion</a:t>
            </a:r>
          </a:p>
          <a:p>
            <a:pPr lvl="1"/>
            <a:endParaRPr lang="en-US" dirty="0">
              <a:solidFill>
                <a:srgbClr val="4C3282"/>
              </a:solidFill>
            </a:endParaRP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V = 13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B6A479"/>
                </a:solidFill>
              </a:rPr>
              <a:t>E = 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DAE18-637B-42D7-A37E-91AA94B7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A7EC6-84AD-4EE4-AC33-B9050711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6248347" y="1277943"/>
            <a:ext cx="5593154" cy="4750178"/>
            <a:chOff x="6191870" y="1559183"/>
            <a:chExt cx="5593154" cy="47501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655363" y="4418654"/>
              <a:ext cx="777777" cy="690113"/>
              <a:chOff x="8907315" y="4676944"/>
              <a:chExt cx="777777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07315" y="4852723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Robert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781838" y="3731808"/>
              <a:ext cx="838691" cy="690113"/>
              <a:chOff x="8876858" y="4676944"/>
              <a:chExt cx="838691" cy="69011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876858" y="4842772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Catelyn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011642" y="1565722"/>
              <a:ext cx="755335" cy="690113"/>
              <a:chOff x="8916410" y="4676944"/>
              <a:chExt cx="755335" cy="69011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16410" y="4837334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Sansa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038801" y="2159530"/>
              <a:ext cx="710194" cy="690113"/>
              <a:chOff x="8941107" y="4676944"/>
              <a:chExt cx="710194" cy="69011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41107" y="4837334"/>
                <a:ext cx="710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Robb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711608" y="1973961"/>
              <a:ext cx="690113" cy="690113"/>
              <a:chOff x="8951148" y="4676944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81632" y="4837334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Bran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9909903" y="1559183"/>
              <a:ext cx="690113" cy="690113"/>
              <a:chOff x="8951148" y="4676944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81632" y="4837334"/>
                <a:ext cx="642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Arya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1020969" y="2825227"/>
              <a:ext cx="764055" cy="690113"/>
              <a:chOff x="8911944" y="4676944"/>
              <a:chExt cx="764055" cy="690113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11944" y="4846641"/>
                <a:ext cx="764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Rickon</a:t>
                </a:r>
                <a:endParaRPr lang="en-US" sz="16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7360704" y="3170284"/>
              <a:ext cx="690113" cy="690113"/>
              <a:chOff x="8951148" y="4676944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034754" y="4817585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Jon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526952" y="3422320"/>
              <a:ext cx="690113" cy="690113"/>
              <a:chOff x="8951148" y="4676944"/>
              <a:chExt cx="690113" cy="69011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93877" y="4837334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8377413" y="5599342"/>
              <a:ext cx="723083" cy="690113"/>
              <a:chOff x="8934662" y="4676944"/>
              <a:chExt cx="72308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8934662" y="4852723"/>
                <a:ext cx="723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Cersei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444310" y="4661903"/>
              <a:ext cx="690113" cy="690113"/>
              <a:chOff x="-88259" y="3950558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83456" y="4126337"/>
                <a:ext cx="680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Jaime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420324" y="5619248"/>
              <a:ext cx="690113" cy="690113"/>
              <a:chOff x="-88259" y="3950558"/>
              <a:chExt cx="690113" cy="69011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83456" y="4126337"/>
                <a:ext cx="678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Tywin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191870" y="4242874"/>
              <a:ext cx="719941" cy="690113"/>
              <a:chOff x="-109954" y="3950558"/>
              <a:chExt cx="719941" cy="690113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-88259" y="3950558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-109954" y="4126337"/>
                <a:ext cx="719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Tyrion</a:t>
                </a:r>
              </a:p>
            </p:txBody>
          </p:sp>
        </p:grpSp>
        <p:cxnSp>
          <p:nvCxnSpPr>
            <p:cNvPr id="82" name="Straight Connector 81"/>
            <p:cNvCxnSpPr>
              <a:stCxn id="66" idx="4"/>
              <a:endCxn id="45" idx="2"/>
            </p:cNvCxnSpPr>
            <p:nvPr/>
          </p:nvCxnSpPr>
          <p:spPr>
            <a:xfrm flipV="1">
              <a:off x="8872009" y="4076865"/>
              <a:ext cx="984119" cy="3556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6" idx="1"/>
              <a:endCxn id="51" idx="4"/>
            </p:cNvCxnSpPr>
            <p:nvPr/>
          </p:nvCxnSpPr>
          <p:spPr>
            <a:xfrm flipH="1" flipV="1">
              <a:off x="8393899" y="2849643"/>
              <a:ext cx="234118" cy="6737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6" idx="0"/>
              <a:endCxn id="48" idx="3"/>
            </p:cNvCxnSpPr>
            <p:nvPr/>
          </p:nvCxnSpPr>
          <p:spPr>
            <a:xfrm flipV="1">
              <a:off x="8872009" y="2154770"/>
              <a:ext cx="275436" cy="126755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6" idx="7"/>
              <a:endCxn id="57" idx="3"/>
            </p:cNvCxnSpPr>
            <p:nvPr/>
          </p:nvCxnSpPr>
          <p:spPr>
            <a:xfrm flipV="1">
              <a:off x="9116000" y="2148231"/>
              <a:ext cx="894968" cy="137515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6"/>
              <a:endCxn id="54" idx="2"/>
            </p:cNvCxnSpPr>
            <p:nvPr/>
          </p:nvCxnSpPr>
          <p:spPr>
            <a:xfrm flipV="1">
              <a:off x="9217065" y="2319018"/>
              <a:ext cx="1494543" cy="144835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6" idx="5"/>
              <a:endCxn id="60" idx="1"/>
            </p:cNvCxnSpPr>
            <p:nvPr/>
          </p:nvCxnSpPr>
          <p:spPr>
            <a:xfrm flipV="1">
              <a:off x="9116000" y="2926292"/>
              <a:ext cx="2045238" cy="108507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0" idx="4"/>
              <a:endCxn id="45" idx="5"/>
            </p:cNvCxnSpPr>
            <p:nvPr/>
          </p:nvCxnSpPr>
          <p:spPr>
            <a:xfrm flipH="1">
              <a:off x="10445176" y="3515340"/>
              <a:ext cx="960054" cy="80551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54" idx="4"/>
              <a:endCxn id="45" idx="6"/>
            </p:cNvCxnSpPr>
            <p:nvPr/>
          </p:nvCxnSpPr>
          <p:spPr>
            <a:xfrm flipH="1">
              <a:off x="10546241" y="2664074"/>
              <a:ext cx="510424" cy="141279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57" idx="4"/>
              <a:endCxn id="45" idx="7"/>
            </p:cNvCxnSpPr>
            <p:nvPr/>
          </p:nvCxnSpPr>
          <p:spPr>
            <a:xfrm>
              <a:off x="10254960" y="2249296"/>
              <a:ext cx="190216" cy="158357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48" idx="5"/>
              <a:endCxn id="45" idx="0"/>
            </p:cNvCxnSpPr>
            <p:nvPr/>
          </p:nvCxnSpPr>
          <p:spPr>
            <a:xfrm>
              <a:off x="9635428" y="2154770"/>
              <a:ext cx="565757" cy="1577038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45" idx="1"/>
              <a:endCxn id="52" idx="3"/>
            </p:cNvCxnSpPr>
            <p:nvPr/>
          </p:nvCxnSpPr>
          <p:spPr>
            <a:xfrm flipH="1" flipV="1">
              <a:off x="8748995" y="2504586"/>
              <a:ext cx="1208198" cy="132828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66" idx="2"/>
              <a:endCxn id="63" idx="6"/>
            </p:cNvCxnSpPr>
            <p:nvPr/>
          </p:nvCxnSpPr>
          <p:spPr>
            <a:xfrm flipH="1" flipV="1">
              <a:off x="8050817" y="3515341"/>
              <a:ext cx="476135" cy="25203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42" idx="0"/>
              <a:endCxn id="66" idx="4"/>
            </p:cNvCxnSpPr>
            <p:nvPr/>
          </p:nvCxnSpPr>
          <p:spPr>
            <a:xfrm flipH="1" flipV="1">
              <a:off x="8872009" y="4112433"/>
              <a:ext cx="172244" cy="30622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69" idx="0"/>
              <a:endCxn id="42" idx="4"/>
            </p:cNvCxnSpPr>
            <p:nvPr/>
          </p:nvCxnSpPr>
          <p:spPr>
            <a:xfrm flipV="1">
              <a:off x="8738956" y="5108767"/>
              <a:ext cx="305297" cy="490575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69" idx="1"/>
              <a:endCxn id="72" idx="5"/>
            </p:cNvCxnSpPr>
            <p:nvPr/>
          </p:nvCxnSpPr>
          <p:spPr>
            <a:xfrm flipH="1" flipV="1">
              <a:off x="8033358" y="5250951"/>
              <a:ext cx="461606" cy="44945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72" idx="1"/>
              <a:endCxn id="79" idx="6"/>
            </p:cNvCxnSpPr>
            <p:nvPr/>
          </p:nvCxnSpPr>
          <p:spPr>
            <a:xfrm flipH="1" flipV="1">
              <a:off x="6903678" y="4587931"/>
              <a:ext cx="641697" cy="175037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70" idx="1"/>
              <a:endCxn id="77" idx="3"/>
            </p:cNvCxnSpPr>
            <p:nvPr/>
          </p:nvCxnSpPr>
          <p:spPr>
            <a:xfrm flipH="1">
              <a:off x="7103390" y="5944398"/>
              <a:ext cx="1274023" cy="19906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76" idx="0"/>
              <a:endCxn id="79" idx="4"/>
            </p:cNvCxnSpPr>
            <p:nvPr/>
          </p:nvCxnSpPr>
          <p:spPr>
            <a:xfrm flipH="1" flipV="1">
              <a:off x="6558622" y="4932987"/>
              <a:ext cx="206759" cy="68626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76" idx="7"/>
              <a:endCxn id="72" idx="3"/>
            </p:cNvCxnSpPr>
            <p:nvPr/>
          </p:nvCxnSpPr>
          <p:spPr>
            <a:xfrm flipV="1">
              <a:off x="7009372" y="5250951"/>
              <a:ext cx="536003" cy="46936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09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not here next week</a:t>
            </a:r>
          </a:p>
          <a:p>
            <a:r>
              <a:rPr lang="en-US" dirty="0"/>
              <a:t>Email me with grade questions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containing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Drogo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Danny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Jon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Petyr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Catelyn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Ned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Petyr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Catelyn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Ned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48338" y="1493488"/>
            <a:ext cx="2048742" cy="1935512"/>
            <a:chOff x="8411770" y="1252190"/>
            <a:chExt cx="2048742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11770" y="1252191"/>
              <a:ext cx="744627" cy="690113"/>
              <a:chOff x="9803249" y="3675297"/>
              <a:chExt cx="744627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9803249" y="3851075"/>
                <a:ext cx="744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Drogo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9850818" y="3858788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Dany</a:t>
                </a:r>
                <a:endParaRPr lang="en-US" sz="14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9914648" y="3829067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Jon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256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</a:t>
            </a:r>
            <a:r>
              <a:rPr lang="en-US" dirty="0" err="1">
                <a:solidFill>
                  <a:srgbClr val="4C3282"/>
                </a:solidFill>
              </a:rPr>
              <a:t>Dany</a:t>
            </a:r>
            <a:r>
              <a:rPr lang="en-US" dirty="0">
                <a:solidFill>
                  <a:srgbClr val="4C3282"/>
                </a:solidFill>
              </a:rPr>
              <a:t>, Drogo, Jon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738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</a:t>
            </a:r>
            <a:r>
              <a:rPr lang="en-US" dirty="0" err="1">
                <a:solidFill>
                  <a:srgbClr val="B6A479"/>
                </a:solidFill>
              </a:rPr>
              <a:t>Dany</a:t>
            </a:r>
            <a:r>
              <a:rPr lang="en-US" dirty="0">
                <a:solidFill>
                  <a:srgbClr val="B6A479"/>
                </a:solidFill>
              </a:rPr>
              <a:t>, Drogo), (</a:t>
            </a:r>
            <a:r>
              <a:rPr lang="en-US" dirty="0" err="1">
                <a:solidFill>
                  <a:srgbClr val="B6A479"/>
                </a:solidFill>
              </a:rPr>
              <a:t>Dany</a:t>
            </a:r>
            <a:r>
              <a:rPr lang="en-US" dirty="0">
                <a:solidFill>
                  <a:srgbClr val="B6A479"/>
                </a:solidFill>
              </a:rPr>
              <a:t>, Jon) } </a:t>
            </a:r>
            <a:r>
              <a:rPr lang="en-US" i="1" dirty="0">
                <a:solidFill>
                  <a:srgbClr val="B6A479"/>
                </a:solidFill>
              </a:rPr>
              <a:t>inferred (Drogo, </a:t>
            </a:r>
            <a:r>
              <a:rPr lang="en-US" i="1" dirty="0" err="1">
                <a:solidFill>
                  <a:srgbClr val="B6A479"/>
                </a:solidFill>
              </a:rPr>
              <a:t>Dany</a:t>
            </a:r>
            <a:r>
              <a:rPr lang="en-US" i="1" dirty="0">
                <a:solidFill>
                  <a:srgbClr val="B6A479"/>
                </a:solidFill>
              </a:rPr>
              <a:t>) and (Jon, </a:t>
            </a:r>
            <a:r>
              <a:rPr lang="en-US" i="1" dirty="0" err="1">
                <a:solidFill>
                  <a:srgbClr val="B6A479"/>
                </a:solidFill>
              </a:rPr>
              <a:t>Dany</a:t>
            </a:r>
            <a:r>
              <a:rPr lang="en-US" i="1" dirty="0">
                <a:solidFill>
                  <a:srgbClr val="B6A479"/>
                </a:solidFill>
              </a:rPr>
              <a:t>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272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Petyr, Catelyn, Ned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533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(Petyr, Catelyn), (Catelyn, Ned), (Ned, Catelyn)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7000670" y="3213223"/>
            <a:ext cx="2199591" cy="1992110"/>
            <a:chOff x="6255524" y="2917535"/>
            <a:chExt cx="2199591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831042" y="3811414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57130" cy="690113"/>
              <a:chOff x="9790839" y="3675297"/>
              <a:chExt cx="757130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7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Catelyn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413945" y="2843891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14452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786964" y="3538124"/>
            <a:ext cx="2149586" cy="690114"/>
            <a:chOff x="9011459" y="1493488"/>
            <a:chExt cx="2149586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11459" y="1493489"/>
              <a:ext cx="754785" cy="690113"/>
              <a:chOff x="9766370" y="3675297"/>
              <a:chExt cx="754785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9766370" y="3843187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Dany</a:t>
                </a:r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343001" y="1493488"/>
              <a:ext cx="818044" cy="690113"/>
              <a:chOff x="9767076" y="3675297"/>
              <a:chExt cx="818044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9767076" y="3835687"/>
                <a:ext cx="818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Drogo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704817" cy="690114"/>
            <a:chOff x="7988128" y="2035502"/>
            <a:chExt cx="704817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704817" cy="690113"/>
              <a:chOff x="9831042" y="3675297"/>
              <a:chExt cx="704817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9854839" y="3835687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6B9FE0-AF3C-4991-953F-78449E80FD78}"/>
              </a:ext>
            </a:extLst>
          </p:cNvPr>
          <p:cNvGrpSpPr/>
          <p:nvPr/>
        </p:nvGrpSpPr>
        <p:grpSpPr>
          <a:xfrm>
            <a:off x="3268118" y="5897452"/>
            <a:ext cx="925253" cy="690113"/>
            <a:chOff x="9710893" y="3675297"/>
            <a:chExt cx="925253" cy="6901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295571-D8E3-4A2C-AA06-EB0A227DA938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322F36-039D-4CC6-9EAC-23110533B713}"/>
                </a:ext>
              </a:extLst>
            </p:cNvPr>
            <p:cNvSpPr txBox="1"/>
            <p:nvPr/>
          </p:nvSpPr>
          <p:spPr>
            <a:xfrm>
              <a:off x="9710893" y="3846254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Margaery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706530" y="5897451"/>
            <a:ext cx="715260" cy="690113"/>
            <a:chOff x="9818469" y="3675297"/>
            <a:chExt cx="715260" cy="6901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18469" y="383285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Renly</a:t>
              </a:r>
              <a:endParaRPr lang="en-US" dirty="0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27" idx="0"/>
            <a:endCxn id="33" idx="5"/>
          </p:cNvCxnSpPr>
          <p:nvPr/>
        </p:nvCxnSpPr>
        <p:spPr>
          <a:xfrm flipH="1" flipV="1">
            <a:off x="4618038" y="5327600"/>
            <a:ext cx="446122" cy="56985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C2048A-F2D5-4DBD-980A-9D770F0EF52C}"/>
              </a:ext>
            </a:extLst>
          </p:cNvPr>
          <p:cNvCxnSpPr>
            <a:cxnSpLocks/>
            <a:stCxn id="39" idx="3"/>
            <a:endCxn id="29" idx="3"/>
          </p:cNvCxnSpPr>
          <p:nvPr/>
        </p:nvCxnSpPr>
        <p:spPr>
          <a:xfrm flipH="1">
            <a:off x="5421790" y="5977221"/>
            <a:ext cx="641541" cy="26245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4028990" y="4738552"/>
            <a:ext cx="726579" cy="690113"/>
            <a:chOff x="9831042" y="3675297"/>
            <a:chExt cx="726579" cy="69011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843964" y="3835242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Loras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C1247E-B7C5-491B-9D87-925CADA0F132}"/>
              </a:ext>
            </a:extLst>
          </p:cNvPr>
          <p:cNvGrpSpPr/>
          <p:nvPr/>
        </p:nvGrpSpPr>
        <p:grpSpPr>
          <a:xfrm>
            <a:off x="5921639" y="5388173"/>
            <a:ext cx="771365" cy="690113"/>
            <a:chOff x="9790415" y="3675297"/>
            <a:chExt cx="771365" cy="69011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17D1CEF-9E39-4C41-8C18-20E62718C4A2}"/>
                </a:ext>
              </a:extLst>
            </p:cNvPr>
            <p:cNvSpPr/>
            <p:nvPr/>
          </p:nvSpPr>
          <p:spPr>
            <a:xfrm>
              <a:off x="9831042" y="3675297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C6E560-4ACB-41D5-9FC5-4B1B661D0A74}"/>
                </a:ext>
              </a:extLst>
            </p:cNvPr>
            <p:cNvSpPr txBox="1"/>
            <p:nvPr/>
          </p:nvSpPr>
          <p:spPr>
            <a:xfrm>
              <a:off x="9790415" y="3881694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Brienne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0" idx="6"/>
            <a:endCxn id="27" idx="2"/>
          </p:cNvCxnSpPr>
          <p:nvPr/>
        </p:nvCxnSpPr>
        <p:spPr>
          <a:xfrm flipV="1">
            <a:off x="4078380" y="6242508"/>
            <a:ext cx="640723" cy="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697441-F0FE-4857-82AF-D6B92D47076C}"/>
              </a:ext>
            </a:extLst>
          </p:cNvPr>
          <p:cNvCxnSpPr>
            <a:cxnSpLocks/>
            <a:stCxn id="33" idx="4"/>
            <a:endCxn id="27" idx="1"/>
          </p:cNvCxnSpPr>
          <p:nvPr/>
        </p:nvCxnSpPr>
        <p:spPr>
          <a:xfrm>
            <a:off x="4374047" y="5428665"/>
            <a:ext cx="446121" cy="56985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303196" y="4026701"/>
            <a:ext cx="3487289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Petyr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57818" y="1783541"/>
            <a:ext cx="2249595" cy="1992110"/>
            <a:chOff x="6216235" y="2917535"/>
            <a:chExt cx="2249595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16235" y="3185800"/>
              <a:ext cx="777777" cy="690113"/>
              <a:chOff x="9791753" y="3675297"/>
              <a:chExt cx="777777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9791753" y="3846360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Robert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668432" y="2917535"/>
              <a:ext cx="797398" cy="690113"/>
              <a:chOff x="9761286" y="3675297"/>
              <a:chExt cx="797398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9761286" y="3835689"/>
                <a:ext cx="797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Lyanna</a:t>
                </a:r>
                <a:endParaRPr lang="en-US" sz="16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258979" y="4219532"/>
              <a:ext cx="824265" cy="690113"/>
              <a:chOff x="9766645" y="3675297"/>
              <a:chExt cx="824265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9766645" y="3889181"/>
                <a:ext cx="824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Rheagar</a:t>
                </a:r>
                <a:endParaRPr lang="en-US" sz="1400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187734" y="4017279"/>
            <a:ext cx="3715778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Lyanna</a:t>
            </a:r>
            <a:r>
              <a:rPr lang="en-US" dirty="0"/>
              <a:t>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689080" y="1845626"/>
            <a:ext cx="2253264" cy="1992110"/>
            <a:chOff x="6199729" y="2917535"/>
            <a:chExt cx="2253264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199729" y="3185800"/>
              <a:ext cx="795602" cy="690113"/>
              <a:chOff x="9775247" y="3675297"/>
              <a:chExt cx="795602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9775247" y="3825586"/>
                <a:ext cx="795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Cersei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13495" y="2917535"/>
              <a:ext cx="739498" cy="690113"/>
              <a:chOff x="9806349" y="3675297"/>
              <a:chExt cx="739498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9806349" y="3857132"/>
                <a:ext cx="739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Jaime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5" y="4219532"/>
              <a:ext cx="705642" cy="690113"/>
              <a:chOff x="9831041" y="3675297"/>
              <a:chExt cx="705642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9831041" y="3867874"/>
                <a:ext cx="705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Robert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Robert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768224" y="5974962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Jon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A61579-B754-41DF-AAF2-497EE8C0FB1E}"/>
              </a:ext>
            </a:extLst>
          </p:cNvPr>
          <p:cNvGrpSpPr/>
          <p:nvPr/>
        </p:nvGrpSpPr>
        <p:grpSpPr>
          <a:xfrm>
            <a:off x="7743588" y="5055226"/>
            <a:ext cx="705642" cy="690113"/>
            <a:chOff x="1660725" y="5803810"/>
            <a:chExt cx="705642" cy="69011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A1516C5-28BC-4F87-A00B-DE3B552BD73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3A6FDB-3BF9-4A5A-8C05-1C8EF3CC3AB8}"/>
                </a:ext>
              </a:extLst>
            </p:cNvPr>
            <p:cNvSpPr txBox="1"/>
            <p:nvPr/>
          </p:nvSpPr>
          <p:spPr>
            <a:xfrm>
              <a:off x="1660725" y="6003927"/>
              <a:ext cx="705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Robert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E76BBF-724A-4F3A-A96F-2838D3973531}"/>
              </a:ext>
            </a:extLst>
          </p:cNvPr>
          <p:cNvGrpSpPr/>
          <p:nvPr/>
        </p:nvGrpSpPr>
        <p:grpSpPr>
          <a:xfrm>
            <a:off x="8911448" y="5055226"/>
            <a:ext cx="707075" cy="690113"/>
            <a:chOff x="1660725" y="5803810"/>
            <a:chExt cx="707075" cy="69011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475E1-2236-41B5-A413-AAB620F72B6B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E79355-FF3C-404A-ADA6-2CCF1B5654B4}"/>
                </a:ext>
              </a:extLst>
            </p:cNvPr>
            <p:cNvSpPr txBox="1"/>
            <p:nvPr/>
          </p:nvSpPr>
          <p:spPr>
            <a:xfrm>
              <a:off x="1682228" y="6007075"/>
              <a:ext cx="685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Joffrey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5F8CCE-0CF0-4D9F-8C18-7BC011AA2141}"/>
              </a:ext>
            </a:extLst>
          </p:cNvPr>
          <p:cNvGrpSpPr/>
          <p:nvPr/>
        </p:nvGrpSpPr>
        <p:grpSpPr>
          <a:xfrm>
            <a:off x="9996618" y="5055226"/>
            <a:ext cx="855491" cy="690113"/>
            <a:chOff x="1578035" y="5803810"/>
            <a:chExt cx="855491" cy="69011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9404AA5-94FA-4488-920D-57D0031B24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301AB2F-E7E7-4F35-AD5B-C37D061C8426}"/>
                </a:ext>
              </a:extLst>
            </p:cNvPr>
            <p:cNvSpPr txBox="1"/>
            <p:nvPr/>
          </p:nvSpPr>
          <p:spPr>
            <a:xfrm>
              <a:off x="1578035" y="5982284"/>
              <a:ext cx="855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Tommen</a:t>
              </a:r>
              <a:endParaRPr lang="en-US" sz="14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711511" y="4820184"/>
            <a:ext cx="2615691" cy="1933079"/>
            <a:chOff x="8548113" y="4616023"/>
            <a:chExt cx="2615691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730541" y="6010366"/>
                <a:ext cx="509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Stark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384039" y="4616023"/>
              <a:ext cx="779765" cy="690113"/>
              <a:chOff x="1638240" y="5803810"/>
              <a:chExt cx="779765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638240" y="6004292"/>
                <a:ext cx="779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Lannister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711918" y="6026645"/>
                <a:ext cx="587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Tyrells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548113" y="5858989"/>
              <a:ext cx="897875" cy="690113"/>
              <a:chOff x="1565028" y="5803810"/>
              <a:chExt cx="897875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565028" y="6007386"/>
                <a:ext cx="8978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Targaryens</a:t>
                </a:r>
                <a:endParaRPr lang="en-US" sz="1200" dirty="0"/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933272" y="1877813"/>
            <a:ext cx="2199591" cy="1992110"/>
            <a:chOff x="6255524" y="2917535"/>
            <a:chExt cx="2199591" cy="199211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9831042" y="3811414"/>
                <a:ext cx="681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Petyr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697985" y="2917535"/>
              <a:ext cx="757130" cy="690113"/>
              <a:chOff x="9790839" y="3675297"/>
              <a:chExt cx="757130" cy="690113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9790839" y="3867581"/>
                <a:ext cx="7571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Catelyn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9876759" y="383568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Ned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112" idx="6"/>
              <a:endCxn id="10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109" idx="4"/>
              <a:endCxn id="106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106" idx="0"/>
              <a:endCxn id="109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63" idx="6"/>
            <a:endCxn id="69" idx="2"/>
          </p:cNvCxnSpPr>
          <p:nvPr/>
        </p:nvCxnSpPr>
        <p:spPr>
          <a:xfrm>
            <a:off x="8433701" y="5400283"/>
            <a:ext cx="477747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69" idx="6"/>
            <a:endCxn id="72" idx="2"/>
          </p:cNvCxnSpPr>
          <p:nvPr/>
        </p:nvCxnSpPr>
        <p:spPr>
          <a:xfrm>
            <a:off x="9601561" y="5400283"/>
            <a:ext cx="477747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5F8CCE-0CF0-4D9F-8C18-7BC011AA2141}"/>
              </a:ext>
            </a:extLst>
          </p:cNvPr>
          <p:cNvGrpSpPr/>
          <p:nvPr/>
        </p:nvGrpSpPr>
        <p:grpSpPr>
          <a:xfrm>
            <a:off x="11336613" y="5050205"/>
            <a:ext cx="690113" cy="690113"/>
            <a:chOff x="1660725" y="5803810"/>
            <a:chExt cx="690113" cy="690113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404AA5-94FA-4488-920D-57D0031B249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301AB2F-E7E7-4F35-AD5B-C37D061C8426}"/>
                </a:ext>
              </a:extLst>
            </p:cNvPr>
            <p:cNvSpPr txBox="1"/>
            <p:nvPr/>
          </p:nvSpPr>
          <p:spPr>
            <a:xfrm>
              <a:off x="1660725" y="5994977"/>
              <a:ext cx="657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Cersei</a:t>
              </a: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D8B769A-BEB7-4895-A4A7-7222FF8DEBB6}"/>
              </a:ext>
            </a:extLst>
          </p:cNvPr>
          <p:cNvCxnSpPr>
            <a:cxnSpLocks/>
            <a:stCxn id="72" idx="6"/>
            <a:endCxn id="122" idx="2"/>
          </p:cNvCxnSpPr>
          <p:nvPr/>
        </p:nvCxnSpPr>
        <p:spPr>
          <a:xfrm flipV="1">
            <a:off x="10769421" y="5395262"/>
            <a:ext cx="567192" cy="502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35" grpId="0"/>
      <p:bldP spid="56" grpId="0"/>
      <p:bldP spid="57" grpId="0"/>
      <p:bldP spid="61" grpId="0"/>
      <p:bldP spid="113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with nodes…</a:t>
            </a:r>
          </a:p>
          <a:p>
            <a:r>
              <a:rPr lang="en-US" dirty="0"/>
              <a:t>Implementation gets super messy</a:t>
            </a:r>
          </a:p>
          <a:p>
            <a:r>
              <a:rPr lang="en-US" dirty="0"/>
              <a:t>What if you wanted a vertex without an edge?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implement without requiring edges to access nodes?</a:t>
            </a:r>
          </a:p>
          <a:p>
            <a:endParaRPr lang="en-US" dirty="0"/>
          </a:p>
          <a:p>
            <a:r>
              <a:rPr lang="en-US" dirty="0"/>
              <a:t>Implement using some of our existing data structures!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95302"/>
              </p:ext>
            </p:extLst>
          </p:nvPr>
        </p:nvGraphicFramePr>
        <p:xfrm>
          <a:off x="8007929" y="934325"/>
          <a:ext cx="2814964" cy="26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76">
                  <a:extLst>
                    <a:ext uri="{9D8B030D-6E8A-4147-A177-3AD203B41FA5}">
                      <a16:colId xmlns:a16="http://schemas.microsoft.com/office/drawing/2014/main" val="3422505018"/>
                    </a:ext>
                  </a:extLst>
                </a:gridCol>
                <a:gridCol w="556572">
                  <a:extLst>
                    <a:ext uri="{9D8B030D-6E8A-4147-A177-3AD203B41FA5}">
                      <a16:colId xmlns:a16="http://schemas.microsoft.com/office/drawing/2014/main" val="1369897666"/>
                    </a:ext>
                  </a:extLst>
                </a:gridCol>
                <a:gridCol w="587952">
                  <a:extLst>
                    <a:ext uri="{9D8B030D-6E8A-4147-A177-3AD203B41FA5}">
                      <a16:colId xmlns:a16="http://schemas.microsoft.com/office/drawing/2014/main" val="1332195623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3346124281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2599433275"/>
                    </a:ext>
                  </a:extLst>
                </a:gridCol>
              </a:tblGrid>
              <a:tr h="53866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7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0615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34039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214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7719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Assign each vertex a number from 0 to V – 1</a:t>
                </a:r>
              </a:p>
              <a:p>
                <a:r>
                  <a:rPr lang="en-US" dirty="0"/>
                  <a:t>Create a V x V array of Booleans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</a:t>
                </a:r>
                <a:r>
                  <a:rPr lang="en-US" dirty="0" err="1"/>
                  <a:t>arr</a:t>
                </a:r>
                <a:r>
                  <a:rPr lang="en-US" dirty="0"/>
                  <a:t>[x][y] = true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O(v)</a:t>
                </a:r>
              </a:p>
              <a:p>
                <a:pPr lvl="1"/>
                <a:r>
                  <a:rPr lang="en-US" dirty="0"/>
                  <a:t>get in – edges for a vertex O(v)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</a:t>
                </a:r>
              </a:p>
              <a:p>
                <a:pPr lvl="1"/>
                <a:r>
                  <a:rPr lang="en-US" dirty="0"/>
                  <a:t>add a vertex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</a:t>
                </a:r>
                <a:r>
                  <a:rPr lang="en-US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773537" y="3944188"/>
            <a:ext cx="3237549" cy="2551087"/>
            <a:chOff x="5773537" y="3944188"/>
            <a:chExt cx="3237549" cy="2551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7"/>
              <a:endCxn id="1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22" idx="1"/>
              <a:endCxn id="1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6"/>
              <a:endCxn id="1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1"/>
              <a:endCxn id="1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3"/>
              <a:endCxn id="2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90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Dense Graph </a:t>
                </a:r>
                <a:r>
                  <a:rPr lang="en-US" dirty="0"/>
                  <a:t>– a graph with a lot of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Sparse Graph </a:t>
                </a:r>
                <a:r>
                  <a:rPr lang="en-US" dirty="0"/>
                  <a:t>– a graph with “few”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(V)</a:t>
                </a:r>
              </a:p>
              <a:p>
                <a:endParaRPr lang="en-US" dirty="0"/>
              </a:p>
              <a:p>
                <a:r>
                  <a:rPr lang="en-US" dirty="0"/>
                  <a:t>An Adjacency Matrix seems a waste for a sparse graph…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7204789" y="857784"/>
            <a:ext cx="2623875" cy="1933079"/>
            <a:chOff x="8539929" y="4616023"/>
            <a:chExt cx="2623875" cy="1933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730541" y="6010366"/>
                <a:ext cx="509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Stark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384039" y="4616023"/>
              <a:ext cx="779765" cy="690113"/>
              <a:chOff x="1638240" y="5803810"/>
              <a:chExt cx="779765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638240" y="6004292"/>
                <a:ext cx="779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Lannister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711918" y="6026645"/>
                <a:ext cx="587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Tyrells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18" idx="4"/>
              <a:endCxn id="16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539929" y="5858989"/>
              <a:ext cx="897875" cy="690113"/>
              <a:chOff x="1556844" y="5803810"/>
              <a:chExt cx="897875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556844" y="6010367"/>
                <a:ext cx="8978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Targaryens</a:t>
                </a:r>
                <a:endParaRPr lang="en-US" sz="1200" dirty="0"/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6"/>
              <a:endCxn id="18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20" idx="5"/>
              <a:endCxn id="16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0" idx="4"/>
            <a:endCxn id="14" idx="0"/>
          </p:cNvCxnSpPr>
          <p:nvPr/>
        </p:nvCxnSpPr>
        <p:spPr>
          <a:xfrm>
            <a:off x="7653727" y="1547897"/>
            <a:ext cx="0" cy="5528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7"/>
            <a:endCxn id="18" idx="3"/>
          </p:cNvCxnSpPr>
          <p:nvPr/>
        </p:nvCxnSpPr>
        <p:spPr>
          <a:xfrm flipV="1">
            <a:off x="7897718" y="1446832"/>
            <a:ext cx="1274731" cy="7549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7998783" y="2445807"/>
            <a:ext cx="1072601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3137-FEB8-4691-8151-415151E513E4}"/>
              </a:ext>
            </a:extLst>
          </p:cNvPr>
          <p:cNvGrpSpPr/>
          <p:nvPr/>
        </p:nvGrpSpPr>
        <p:grpSpPr>
          <a:xfrm>
            <a:off x="8333429" y="3343716"/>
            <a:ext cx="690113" cy="690113"/>
            <a:chOff x="1660725" y="5803810"/>
            <a:chExt cx="690113" cy="69011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1797349" y="5999723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71A1BB-8C64-4586-827E-33E464CEE2E6}"/>
              </a:ext>
            </a:extLst>
          </p:cNvPr>
          <p:cNvGrpSpPr/>
          <p:nvPr/>
        </p:nvGrpSpPr>
        <p:grpSpPr>
          <a:xfrm>
            <a:off x="9710302" y="3209059"/>
            <a:ext cx="690113" cy="690113"/>
            <a:chOff x="1660725" y="5803810"/>
            <a:chExt cx="690113" cy="6901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A2B285-781C-4AD8-87B8-3409EE6EBC8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D292F9-C2AF-4D94-A576-F2671CB3CE70}"/>
                </a:ext>
              </a:extLst>
            </p:cNvPr>
            <p:cNvSpPr txBox="1"/>
            <p:nvPr/>
          </p:nvSpPr>
          <p:spPr>
            <a:xfrm>
              <a:off x="1755424" y="6014210"/>
              <a:ext cx="470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Sam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4A9766-8CD9-4A45-BE55-0E93C982937C}"/>
              </a:ext>
            </a:extLst>
          </p:cNvPr>
          <p:cNvGrpSpPr/>
          <p:nvPr/>
        </p:nvGrpSpPr>
        <p:grpSpPr>
          <a:xfrm>
            <a:off x="10275001" y="4215697"/>
            <a:ext cx="690113" cy="690113"/>
            <a:chOff x="1660725" y="5803810"/>
            <a:chExt cx="690113" cy="6901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A6D204-2BC4-434D-8B51-65102EFF3CE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77FF8B-7868-48B8-A53B-4A06C1113EC5}"/>
                </a:ext>
              </a:extLst>
            </p:cNvPr>
            <p:cNvSpPr txBox="1"/>
            <p:nvPr/>
          </p:nvSpPr>
          <p:spPr>
            <a:xfrm>
              <a:off x="1711918" y="6026645"/>
              <a:ext cx="557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Yoren</a:t>
              </a:r>
              <a:endParaRPr lang="en-US" sz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E677C2-BAE9-47F0-8BC4-B85CEAA282A8}"/>
              </a:ext>
            </a:extLst>
          </p:cNvPr>
          <p:cNvGrpSpPr/>
          <p:nvPr/>
        </p:nvGrpSpPr>
        <p:grpSpPr>
          <a:xfrm>
            <a:off x="8063118" y="4481481"/>
            <a:ext cx="690113" cy="690113"/>
            <a:chOff x="1660725" y="5803810"/>
            <a:chExt cx="690113" cy="6901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E3EA4C-DABF-4E60-A5F1-08F5CC2459C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731E9A-0DD7-495A-A565-EE5E37B8B7D1}"/>
                </a:ext>
              </a:extLst>
            </p:cNvPr>
            <p:cNvSpPr txBox="1"/>
            <p:nvPr/>
          </p:nvSpPr>
          <p:spPr>
            <a:xfrm>
              <a:off x="1787731" y="6010365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Pyp</a:t>
              </a:r>
              <a:endParaRPr lang="en-US" sz="1200" dirty="0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6A6D204-2BC4-434D-8B51-65102EFF3CEC}"/>
              </a:ext>
            </a:extLst>
          </p:cNvPr>
          <p:cNvSpPr/>
          <p:nvPr/>
        </p:nvSpPr>
        <p:spPr>
          <a:xfrm>
            <a:off x="9205559" y="5015779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77FF8B-7868-48B8-A53B-4A06C1113EC5}"/>
              </a:ext>
            </a:extLst>
          </p:cNvPr>
          <p:cNvSpPr txBox="1"/>
          <p:nvPr/>
        </p:nvSpPr>
        <p:spPr>
          <a:xfrm>
            <a:off x="9205559" y="5222335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Eddison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41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</TotalTime>
  <Words>1755</Words>
  <Application>Microsoft Office PowerPoint</Application>
  <PresentationFormat>Widescreen</PresentationFormat>
  <Paragraphs>442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Implementing Graphs</vt:lpstr>
      <vt:lpstr>Warm Up</vt:lpstr>
      <vt:lpstr>Announcements</vt:lpstr>
      <vt:lpstr>Graph Vocabulary</vt:lpstr>
      <vt:lpstr>Graph Vocabulary</vt:lpstr>
      <vt:lpstr>Food for thought</vt:lpstr>
      <vt:lpstr>Implementing a Graph</vt:lpstr>
      <vt:lpstr>Adjacency Matrix</vt:lpstr>
      <vt:lpstr>Graph Vocabulary</vt:lpstr>
      <vt:lpstr>Adjacency List</vt:lpstr>
      <vt:lpstr>Walks and Paths</vt:lpstr>
      <vt:lpstr>Connected Graphs</vt:lpstr>
      <vt:lpstr>Graph Algorithms</vt:lpstr>
      <vt:lpstr>Traversing a Graph</vt:lpstr>
      <vt:lpstr>Breadth First Search</vt:lpstr>
      <vt:lpstr>Breadth First Search Analysis</vt:lpstr>
      <vt:lpstr>Depth First Search (DFS)</vt:lpstr>
      <vt:lpstr>Depth First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126</cp:revision>
  <dcterms:created xsi:type="dcterms:W3CDTF">2018-03-22T00:41:11Z</dcterms:created>
  <dcterms:modified xsi:type="dcterms:W3CDTF">2018-05-11T14:32:45Z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