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8" r:id="rId3"/>
    <p:sldId id="266" r:id="rId4"/>
    <p:sldId id="262" r:id="rId5"/>
    <p:sldId id="259" r:id="rId6"/>
    <p:sldId id="260" r:id="rId7"/>
    <p:sldId id="261" r:id="rId8"/>
    <p:sldId id="263" r:id="rId9"/>
    <p:sldId id="265" r:id="rId10"/>
    <p:sldId id="264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3282"/>
    <a:srgbClr val="B6A479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D4E0DF-1403-44AE-B193-88CA93F5590E}" v="1" dt="2018-05-02T15:29:26.9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4" autoAdjust="0"/>
    <p:restoredTop sz="94652"/>
  </p:normalViewPr>
  <p:slideViewPr>
    <p:cSldViewPr snapToGrid="0">
      <p:cViewPr varScale="1">
        <p:scale>
          <a:sx n="74" d="100"/>
          <a:sy n="74" d="100"/>
        </p:scale>
        <p:origin x="200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ey champion" userId="c1130ab030728f76" providerId="LiveId" clId="{9FD4E0DF-1403-44AE-B193-88CA93F5590E}"/>
    <pc:docChg chg="modSld">
      <pc:chgData name="kasey champion" userId="c1130ab030728f76" providerId="LiveId" clId="{9FD4E0DF-1403-44AE-B193-88CA93F5590E}" dt="2018-05-02T15:29:26.956" v="0" actId="1076"/>
      <pc:docMkLst>
        <pc:docMk/>
      </pc:docMkLst>
      <pc:sldChg chg="modSp">
        <pc:chgData name="kasey champion" userId="c1130ab030728f76" providerId="LiveId" clId="{9FD4E0DF-1403-44AE-B193-88CA93F5590E}" dt="2018-05-02T15:29:26.956" v="0" actId="1076"/>
        <pc:sldMkLst>
          <pc:docMk/>
          <pc:sldMk cId="2498527413" sldId="256"/>
        </pc:sldMkLst>
        <pc:spChg chg="mod">
          <ac:chgData name="kasey champion" userId="c1130ab030728f76" providerId="LiveId" clId="{9FD4E0DF-1403-44AE-B193-88CA93F5590E}" dt="2018-05-02T15:29:26.956" v="0" actId="1076"/>
          <ac:spMkLst>
            <pc:docMk/>
            <pc:sldMk cId="2498527413" sldId="256"/>
            <ac:spMk id="4" creationId="{7C0660B4-D96C-4E54-B1D6-38FFCDBB589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A2DB0-ED42-4BA9-97D4-3103DF415320}" type="datetimeFigureOut">
              <a:rPr lang="en-US" smtClean="0"/>
              <a:t>5/21/18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336D0-BB87-4158-9DDA-BA914A234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09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75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80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C2F33-17DA-436E-A851-E42A0D33E292}" type="datetime1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herry blossoms on Grant Lane">
            <a:extLst>
              <a:ext uri="{FF2B5EF4-FFF2-40B4-BE49-F238E27FC236}">
                <a16:creationId xmlns:a16="http://schemas.microsoft.com/office/drawing/2014/main" id="{E196A663-22E9-46AF-AE76-3031B2F2C7B5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34" b="13442"/>
          <a:stretch/>
        </p:blipFill>
        <p:spPr bwMode="auto">
          <a:xfrm>
            <a:off x="-3" y="-1"/>
            <a:ext cx="12192002" cy="4594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50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01CC624-0437-43EF-99D3-4B5E545BF210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EBE18-A94F-4CF8-8975-BC720F07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5/21/18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EFF45-D87C-45A5-8A43-AA51E832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072C5-2DDD-45C4-966C-970A137A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7B5817-8D3A-4DD3-92FF-32BBC5F91560}"/>
              </a:ext>
            </a:extLst>
          </p:cNvPr>
          <p:cNvCxnSpPr/>
          <p:nvPr userDrawn="1"/>
        </p:nvCxnSpPr>
        <p:spPr>
          <a:xfrm>
            <a:off x="61415" y="753975"/>
            <a:ext cx="12008609" cy="0"/>
          </a:xfrm>
          <a:prstGeom prst="line">
            <a:avLst/>
          </a:prstGeom>
          <a:ln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2B1C59-33FF-4FB4-BDD7-F61C6400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134" y="263276"/>
            <a:ext cx="10334364" cy="1014667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754F48-B758-43EB-980F-1E2884C8E2A7}"/>
              </a:ext>
            </a:extLst>
          </p:cNvPr>
          <p:cNvGrpSpPr/>
          <p:nvPr userDrawn="1"/>
        </p:nvGrpSpPr>
        <p:grpSpPr>
          <a:xfrm>
            <a:off x="575239" y="475151"/>
            <a:ext cx="631298" cy="631298"/>
            <a:chOff x="1530939" y="2405329"/>
            <a:chExt cx="631298" cy="63129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9BADBD9-302C-40D9-A763-C65CCFE16FDE}"/>
                </a:ext>
              </a:extLst>
            </p:cNvPr>
            <p:cNvSpPr/>
            <p:nvPr userDrawn="1"/>
          </p:nvSpPr>
          <p:spPr>
            <a:xfrm>
              <a:off x="1530939" y="2405329"/>
              <a:ext cx="631298" cy="631298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Shape 490">
              <a:extLst>
                <a:ext uri="{FF2B5EF4-FFF2-40B4-BE49-F238E27FC236}">
                  <a16:creationId xmlns:a16="http://schemas.microsoft.com/office/drawing/2014/main" id="{ABC713E7-D704-4682-B292-907313F269C9}"/>
                </a:ext>
              </a:extLst>
            </p:cNvPr>
            <p:cNvGrpSpPr/>
            <p:nvPr userDrawn="1"/>
          </p:nvGrpSpPr>
          <p:grpSpPr>
            <a:xfrm>
              <a:off x="1661835" y="2536225"/>
              <a:ext cx="369505" cy="369505"/>
              <a:chOff x="2594050" y="1631825"/>
              <a:chExt cx="439625" cy="439625"/>
            </a:xfrm>
          </p:grpSpPr>
          <p:sp>
            <p:nvSpPr>
              <p:cNvPr id="9" name="Shape 491">
                <a:extLst>
                  <a:ext uri="{FF2B5EF4-FFF2-40B4-BE49-F238E27FC236}">
                    <a16:creationId xmlns:a16="http://schemas.microsoft.com/office/drawing/2014/main" id="{5701E159-D011-460A-BF32-22B3BFF6328B}"/>
                  </a:ext>
                </a:extLst>
              </p:cNvPr>
              <p:cNvSpPr/>
              <p:nvPr/>
            </p:nvSpPr>
            <p:spPr>
              <a:xfrm>
                <a:off x="2594050" y="1883300"/>
                <a:ext cx="188175" cy="188150"/>
              </a:xfrm>
              <a:custGeom>
                <a:avLst/>
                <a:gdLst/>
                <a:ahLst/>
                <a:cxnLst/>
                <a:rect l="0" t="0" r="0" b="0"/>
                <a:pathLst>
                  <a:path w="7527" h="7526" fill="none" extrusionOk="0">
                    <a:moveTo>
                      <a:pt x="5992" y="0"/>
                    </a:moveTo>
                    <a:lnTo>
                      <a:pt x="537" y="6430"/>
                    </a:lnTo>
                    <a:lnTo>
                      <a:pt x="1" y="7526"/>
                    </a:lnTo>
                    <a:lnTo>
                      <a:pt x="1097" y="6990"/>
                    </a:lnTo>
                    <a:lnTo>
                      <a:pt x="7526" y="1534"/>
                    </a:lnTo>
                    <a:lnTo>
                      <a:pt x="5992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492">
                <a:extLst>
                  <a:ext uri="{FF2B5EF4-FFF2-40B4-BE49-F238E27FC236}">
                    <a16:creationId xmlns:a16="http://schemas.microsoft.com/office/drawing/2014/main" id="{CA3D8659-8AB7-48FB-9131-98E6A18A0B20}"/>
                  </a:ext>
                </a:extLst>
              </p:cNvPr>
              <p:cNvSpPr/>
              <p:nvPr/>
            </p:nvSpPr>
            <p:spPr>
              <a:xfrm>
                <a:off x="2857700" y="1631825"/>
                <a:ext cx="175975" cy="176000"/>
              </a:xfrm>
              <a:custGeom>
                <a:avLst/>
                <a:gdLst/>
                <a:ahLst/>
                <a:cxnLst/>
                <a:rect l="0" t="0" r="0" b="0"/>
                <a:pathLst>
                  <a:path w="7039" h="7040" fill="none" extrusionOk="0">
                    <a:moveTo>
                      <a:pt x="268" y="2704"/>
                    </a:moveTo>
                    <a:lnTo>
                      <a:pt x="4336" y="6771"/>
                    </a:lnTo>
                    <a:lnTo>
                      <a:pt x="4336" y="6771"/>
                    </a:lnTo>
                    <a:lnTo>
                      <a:pt x="4336" y="6771"/>
                    </a:lnTo>
                    <a:lnTo>
                      <a:pt x="4652" y="6917"/>
                    </a:lnTo>
                    <a:lnTo>
                      <a:pt x="4993" y="7015"/>
                    </a:lnTo>
                    <a:lnTo>
                      <a:pt x="5310" y="7039"/>
                    </a:lnTo>
                    <a:lnTo>
                      <a:pt x="5651" y="7039"/>
                    </a:lnTo>
                    <a:lnTo>
                      <a:pt x="5992" y="6966"/>
                    </a:lnTo>
                    <a:lnTo>
                      <a:pt x="6308" y="6844"/>
                    </a:lnTo>
                    <a:lnTo>
                      <a:pt x="6454" y="6747"/>
                    </a:lnTo>
                    <a:lnTo>
                      <a:pt x="6601" y="6674"/>
                    </a:lnTo>
                    <a:lnTo>
                      <a:pt x="6747" y="6552"/>
                    </a:lnTo>
                    <a:lnTo>
                      <a:pt x="6893" y="6430"/>
                    </a:lnTo>
                    <a:lnTo>
                      <a:pt x="6893" y="6430"/>
                    </a:lnTo>
                    <a:lnTo>
                      <a:pt x="6942" y="6357"/>
                    </a:lnTo>
                    <a:lnTo>
                      <a:pt x="7015" y="6260"/>
                    </a:lnTo>
                    <a:lnTo>
                      <a:pt x="7039" y="6138"/>
                    </a:lnTo>
                    <a:lnTo>
                      <a:pt x="7039" y="6041"/>
                    </a:lnTo>
                    <a:lnTo>
                      <a:pt x="7039" y="6041"/>
                    </a:lnTo>
                    <a:lnTo>
                      <a:pt x="7039" y="5943"/>
                    </a:lnTo>
                    <a:lnTo>
                      <a:pt x="7015" y="5846"/>
                    </a:lnTo>
                    <a:lnTo>
                      <a:pt x="6942" y="5748"/>
                    </a:lnTo>
                    <a:lnTo>
                      <a:pt x="6893" y="5651"/>
                    </a:lnTo>
                    <a:lnTo>
                      <a:pt x="1389" y="147"/>
                    </a:lnTo>
                    <a:lnTo>
                      <a:pt x="1389" y="147"/>
                    </a:lnTo>
                    <a:lnTo>
                      <a:pt x="1291" y="98"/>
                    </a:lnTo>
                    <a:lnTo>
                      <a:pt x="1194" y="25"/>
                    </a:lnTo>
                    <a:lnTo>
                      <a:pt x="1096" y="0"/>
                    </a:lnTo>
                    <a:lnTo>
                      <a:pt x="999" y="0"/>
                    </a:lnTo>
                    <a:lnTo>
                      <a:pt x="999" y="0"/>
                    </a:lnTo>
                    <a:lnTo>
                      <a:pt x="902" y="0"/>
                    </a:lnTo>
                    <a:lnTo>
                      <a:pt x="780" y="25"/>
                    </a:lnTo>
                    <a:lnTo>
                      <a:pt x="682" y="98"/>
                    </a:lnTo>
                    <a:lnTo>
                      <a:pt x="609" y="147"/>
                    </a:lnTo>
                    <a:lnTo>
                      <a:pt x="609" y="147"/>
                    </a:lnTo>
                    <a:lnTo>
                      <a:pt x="487" y="293"/>
                    </a:lnTo>
                    <a:lnTo>
                      <a:pt x="366" y="439"/>
                    </a:lnTo>
                    <a:lnTo>
                      <a:pt x="293" y="585"/>
                    </a:lnTo>
                    <a:lnTo>
                      <a:pt x="195" y="731"/>
                    </a:lnTo>
                    <a:lnTo>
                      <a:pt x="73" y="1048"/>
                    </a:lnTo>
                    <a:lnTo>
                      <a:pt x="0" y="1389"/>
                    </a:lnTo>
                    <a:lnTo>
                      <a:pt x="0" y="1730"/>
                    </a:lnTo>
                    <a:lnTo>
                      <a:pt x="25" y="2046"/>
                    </a:lnTo>
                    <a:lnTo>
                      <a:pt x="122" y="2387"/>
                    </a:lnTo>
                    <a:lnTo>
                      <a:pt x="268" y="2704"/>
                    </a:lnTo>
                    <a:lnTo>
                      <a:pt x="268" y="2704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493">
                <a:extLst>
                  <a:ext uri="{FF2B5EF4-FFF2-40B4-BE49-F238E27FC236}">
                    <a16:creationId xmlns:a16="http://schemas.microsoft.com/office/drawing/2014/main" id="{A811AE90-64AA-41C3-9DE9-62A86028AA6C}"/>
                  </a:ext>
                </a:extLst>
              </p:cNvPr>
              <p:cNvSpPr/>
              <p:nvPr/>
            </p:nvSpPr>
            <p:spPr>
              <a:xfrm>
                <a:off x="2662850" y="1699400"/>
                <a:ext cx="303250" cy="303250"/>
              </a:xfrm>
              <a:custGeom>
                <a:avLst/>
                <a:gdLst/>
                <a:ahLst/>
                <a:cxnLst/>
                <a:rect l="0" t="0" r="0" b="0"/>
                <a:pathLst>
                  <a:path w="12130" h="12130" fill="none" extrusionOk="0">
                    <a:moveTo>
                      <a:pt x="8038" y="1"/>
                    </a:moveTo>
                    <a:lnTo>
                      <a:pt x="4872" y="3191"/>
                    </a:lnTo>
                    <a:lnTo>
                      <a:pt x="4872" y="3191"/>
                    </a:lnTo>
                    <a:lnTo>
                      <a:pt x="4628" y="3094"/>
                    </a:lnTo>
                    <a:lnTo>
                      <a:pt x="4385" y="2997"/>
                    </a:lnTo>
                    <a:lnTo>
                      <a:pt x="4092" y="2899"/>
                    </a:lnTo>
                    <a:lnTo>
                      <a:pt x="3800" y="2850"/>
                    </a:lnTo>
                    <a:lnTo>
                      <a:pt x="3484" y="2777"/>
                    </a:lnTo>
                    <a:lnTo>
                      <a:pt x="3167" y="2729"/>
                    </a:lnTo>
                    <a:lnTo>
                      <a:pt x="2850" y="2704"/>
                    </a:lnTo>
                    <a:lnTo>
                      <a:pt x="2534" y="2704"/>
                    </a:lnTo>
                    <a:lnTo>
                      <a:pt x="2534" y="2704"/>
                    </a:lnTo>
                    <a:lnTo>
                      <a:pt x="2241" y="2704"/>
                    </a:lnTo>
                    <a:lnTo>
                      <a:pt x="1949" y="2729"/>
                    </a:lnTo>
                    <a:lnTo>
                      <a:pt x="1633" y="2777"/>
                    </a:lnTo>
                    <a:lnTo>
                      <a:pt x="1316" y="2850"/>
                    </a:lnTo>
                    <a:lnTo>
                      <a:pt x="999" y="2972"/>
                    </a:lnTo>
                    <a:lnTo>
                      <a:pt x="707" y="3094"/>
                    </a:lnTo>
                    <a:lnTo>
                      <a:pt x="415" y="3289"/>
                    </a:lnTo>
                    <a:lnTo>
                      <a:pt x="147" y="3508"/>
                    </a:lnTo>
                    <a:lnTo>
                      <a:pt x="147" y="3508"/>
                    </a:lnTo>
                    <a:lnTo>
                      <a:pt x="74" y="3581"/>
                    </a:lnTo>
                    <a:lnTo>
                      <a:pt x="25" y="3678"/>
                    </a:lnTo>
                    <a:lnTo>
                      <a:pt x="1" y="3776"/>
                    </a:lnTo>
                    <a:lnTo>
                      <a:pt x="1" y="3898"/>
                    </a:lnTo>
                    <a:lnTo>
                      <a:pt x="1" y="3898"/>
                    </a:lnTo>
                    <a:lnTo>
                      <a:pt x="1" y="3995"/>
                    </a:lnTo>
                    <a:lnTo>
                      <a:pt x="25" y="4093"/>
                    </a:lnTo>
                    <a:lnTo>
                      <a:pt x="74" y="4190"/>
                    </a:lnTo>
                    <a:lnTo>
                      <a:pt x="147" y="4287"/>
                    </a:lnTo>
                    <a:lnTo>
                      <a:pt x="7843" y="11984"/>
                    </a:lnTo>
                    <a:lnTo>
                      <a:pt x="7843" y="11984"/>
                    </a:lnTo>
                    <a:lnTo>
                      <a:pt x="7941" y="12057"/>
                    </a:lnTo>
                    <a:lnTo>
                      <a:pt x="8038" y="12105"/>
                    </a:lnTo>
                    <a:lnTo>
                      <a:pt x="8135" y="12130"/>
                    </a:lnTo>
                    <a:lnTo>
                      <a:pt x="8233" y="12130"/>
                    </a:lnTo>
                    <a:lnTo>
                      <a:pt x="8233" y="12130"/>
                    </a:lnTo>
                    <a:lnTo>
                      <a:pt x="8355" y="12130"/>
                    </a:lnTo>
                    <a:lnTo>
                      <a:pt x="8452" y="12105"/>
                    </a:lnTo>
                    <a:lnTo>
                      <a:pt x="8549" y="12057"/>
                    </a:lnTo>
                    <a:lnTo>
                      <a:pt x="8622" y="11984"/>
                    </a:lnTo>
                    <a:lnTo>
                      <a:pt x="8622" y="11984"/>
                    </a:lnTo>
                    <a:lnTo>
                      <a:pt x="8842" y="11716"/>
                    </a:lnTo>
                    <a:lnTo>
                      <a:pt x="9036" y="11423"/>
                    </a:lnTo>
                    <a:lnTo>
                      <a:pt x="9158" y="11131"/>
                    </a:lnTo>
                    <a:lnTo>
                      <a:pt x="9280" y="10814"/>
                    </a:lnTo>
                    <a:lnTo>
                      <a:pt x="9353" y="10498"/>
                    </a:lnTo>
                    <a:lnTo>
                      <a:pt x="9402" y="10181"/>
                    </a:lnTo>
                    <a:lnTo>
                      <a:pt x="9426" y="9889"/>
                    </a:lnTo>
                    <a:lnTo>
                      <a:pt x="9426" y="9597"/>
                    </a:lnTo>
                    <a:lnTo>
                      <a:pt x="9426" y="9597"/>
                    </a:lnTo>
                    <a:lnTo>
                      <a:pt x="9426" y="9280"/>
                    </a:lnTo>
                    <a:lnTo>
                      <a:pt x="9402" y="8964"/>
                    </a:lnTo>
                    <a:lnTo>
                      <a:pt x="9353" y="8647"/>
                    </a:lnTo>
                    <a:lnTo>
                      <a:pt x="9280" y="8330"/>
                    </a:lnTo>
                    <a:lnTo>
                      <a:pt x="9231" y="8038"/>
                    </a:lnTo>
                    <a:lnTo>
                      <a:pt x="9134" y="7746"/>
                    </a:lnTo>
                    <a:lnTo>
                      <a:pt x="9036" y="7502"/>
                    </a:lnTo>
                    <a:lnTo>
                      <a:pt x="8939" y="7259"/>
                    </a:lnTo>
                    <a:lnTo>
                      <a:pt x="12130" y="4093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494">
                <a:extLst>
                  <a:ext uri="{FF2B5EF4-FFF2-40B4-BE49-F238E27FC236}">
                    <a16:creationId xmlns:a16="http://schemas.microsoft.com/office/drawing/2014/main" id="{0551D70B-4457-48F5-81B9-3A38F6B661D9}"/>
                  </a:ext>
                </a:extLst>
              </p:cNvPr>
              <p:cNvSpPr/>
              <p:nvPr/>
            </p:nvSpPr>
            <p:spPr>
              <a:xfrm>
                <a:off x="2801675" y="1740825"/>
                <a:ext cx="49950" cy="49950"/>
              </a:xfrm>
              <a:custGeom>
                <a:avLst/>
                <a:gdLst/>
                <a:ahLst/>
                <a:cxnLst/>
                <a:rect l="0" t="0" r="0" b="0"/>
                <a:pathLst>
                  <a:path w="1998" h="1998" fill="none" extrusionOk="0">
                    <a:moveTo>
                      <a:pt x="1" y="1997"/>
                    </a:moveTo>
                    <a:lnTo>
                      <a:pt x="1998" y="0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72BD7EC-0D21-433C-A8B8-B34982C0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134" y="1463857"/>
            <a:ext cx="10334364" cy="4845504"/>
          </a:xfrm>
        </p:spPr>
        <p:txBody>
          <a:bodyPr/>
          <a:lstStyle>
            <a:lvl1pPr marL="91440" indent="-91440">
              <a:buClr>
                <a:srgbClr val="4C3282"/>
              </a:buClr>
              <a:buFont typeface="Segoe UI Semilight" panose="020B0402040204020203" pitchFamily="34" charset="0"/>
              <a:buChar char="-"/>
              <a:defRPr/>
            </a:lvl1pPr>
            <a:lvl2pPr>
              <a:buClr>
                <a:srgbClr val="4C3282"/>
              </a:buClr>
              <a:defRPr/>
            </a:lvl2pPr>
            <a:lvl3pPr>
              <a:buClr>
                <a:srgbClr val="4C3282"/>
              </a:buClr>
              <a:defRPr/>
            </a:lvl3pPr>
            <a:lvl4pPr>
              <a:buClr>
                <a:srgbClr val="4C3282"/>
              </a:buClr>
              <a:defRPr/>
            </a:lvl4pPr>
            <a:lvl5pPr>
              <a:buClr>
                <a:srgbClr val="4C3282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2775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356FD08-8E43-4554-8ACC-11234BCBCF4E}"/>
              </a:ext>
            </a:extLst>
          </p:cNvPr>
          <p:cNvCxnSpPr/>
          <p:nvPr userDrawn="1"/>
        </p:nvCxnSpPr>
        <p:spPr>
          <a:xfrm>
            <a:off x="127669" y="3557888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777F25E-8269-472E-9791-7EB74F79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775" y="3262680"/>
            <a:ext cx="6504161" cy="590415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 sz="32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7D8F82-27EF-4582-903A-FAC77926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5/21/18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6C1EE-E506-47FA-A188-0DF16D49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0F48F-87DE-4815-AD70-D0F2CA558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86714E5-EBF9-4569-A5F7-79EC8ADBC566}"/>
              </a:ext>
            </a:extLst>
          </p:cNvPr>
          <p:cNvSpPr/>
          <p:nvPr userDrawn="1"/>
        </p:nvSpPr>
        <p:spPr>
          <a:xfrm>
            <a:off x="743453" y="3050554"/>
            <a:ext cx="897775" cy="897775"/>
          </a:xfrm>
          <a:prstGeom prst="ellipse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8A67AF-FC3C-498E-9019-5526D4E35E56}"/>
              </a:ext>
            </a:extLst>
          </p:cNvPr>
          <p:cNvSpPr/>
          <p:nvPr userDrawn="1"/>
        </p:nvSpPr>
        <p:spPr>
          <a:xfrm>
            <a:off x="321425" y="60960"/>
            <a:ext cx="171797" cy="1474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Shape 496">
            <a:extLst>
              <a:ext uri="{FF2B5EF4-FFF2-40B4-BE49-F238E27FC236}">
                <a16:creationId xmlns:a16="http://schemas.microsoft.com/office/drawing/2014/main" id="{A9D83950-EFA8-45B6-9842-F0E75D62D1E4}"/>
              </a:ext>
            </a:extLst>
          </p:cNvPr>
          <p:cNvGrpSpPr/>
          <p:nvPr userDrawn="1"/>
        </p:nvGrpSpPr>
        <p:grpSpPr>
          <a:xfrm>
            <a:off x="1042384" y="3287057"/>
            <a:ext cx="299911" cy="424768"/>
            <a:chOff x="3979850" y="1598950"/>
            <a:chExt cx="356825" cy="505375"/>
          </a:xfrm>
        </p:grpSpPr>
        <p:sp>
          <p:nvSpPr>
            <p:cNvPr id="11" name="Shape 497">
              <a:extLst>
                <a:ext uri="{FF2B5EF4-FFF2-40B4-BE49-F238E27FC236}">
                  <a16:creationId xmlns:a16="http://schemas.microsoft.com/office/drawing/2014/main" id="{5AC1FC31-D74E-4136-9F49-9396640AE6A7}"/>
                </a:ext>
              </a:extLst>
            </p:cNvPr>
            <p:cNvSpPr/>
            <p:nvPr/>
          </p:nvSpPr>
          <p:spPr>
            <a:xfrm>
              <a:off x="3979850" y="1602600"/>
              <a:ext cx="44475" cy="501725"/>
            </a:xfrm>
            <a:custGeom>
              <a:avLst/>
              <a:gdLst/>
              <a:ahLst/>
              <a:cxnLst/>
              <a:rect l="0" t="0" r="0" b="0"/>
              <a:pathLst>
                <a:path w="1779" h="20069" fill="none" extrusionOk="0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Shape 498">
              <a:extLst>
                <a:ext uri="{FF2B5EF4-FFF2-40B4-BE49-F238E27FC236}">
                  <a16:creationId xmlns:a16="http://schemas.microsoft.com/office/drawing/2014/main" id="{55224696-5DAC-453B-AD17-A914F23CD917}"/>
                </a:ext>
              </a:extLst>
            </p:cNvPr>
            <p:cNvSpPr/>
            <p:nvPr/>
          </p:nvSpPr>
          <p:spPr>
            <a:xfrm>
              <a:off x="4037075" y="1598950"/>
              <a:ext cx="299600" cy="228950"/>
            </a:xfrm>
            <a:custGeom>
              <a:avLst/>
              <a:gdLst/>
              <a:ahLst/>
              <a:cxnLst/>
              <a:rect l="0" t="0" r="0" b="0"/>
              <a:pathLst>
                <a:path w="11984" h="9158" fill="none" extrusionOk="0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5FA472A-7AFD-46BC-8C3E-7439952E8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2775" y="3931493"/>
            <a:ext cx="6504161" cy="506283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050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2204-D29B-4470-B3F3-74BB4720C8BD}" type="datetime1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9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A1C4-F49F-4502-B33D-B8ED0A36CCF4}" type="datetime1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UW building">
            <a:extLst>
              <a:ext uri="{FF2B5EF4-FFF2-40B4-BE49-F238E27FC236}">
                <a16:creationId xmlns:a16="http://schemas.microsoft.com/office/drawing/2014/main" id="{8DB080C4-5F0D-47C3-B99E-D2AD3B91FD7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5" b="5565"/>
          <a:stretch/>
        </p:blipFill>
        <p:spPr bwMode="auto">
          <a:xfrm>
            <a:off x="3" y="0"/>
            <a:ext cx="12191997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7576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620" y="1512985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809" y="1512984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562C-2DAC-44DC-8D70-6EE9220D4C24}" type="datetime1">
              <a:rPr lang="en-US" smtClean="0"/>
              <a:t>5/21/18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6663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39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D04B-10FF-4801-A134-D6688E0221BA}" type="datetime1">
              <a:rPr lang="en-US" smtClean="0"/>
              <a:t>5/21/18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CD2F29-FDCB-4CD4-A706-8477E063ED4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84218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6C8EDAC-3655-4870-AA43-44830ED94DF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355830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DFFB8E-9225-4B12-B4C6-960DAE3BDB96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364809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10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C20A-4AF7-4E30-ADB3-371D26C74958}" type="datetime1">
              <a:rPr lang="en-US" smtClean="0"/>
              <a:t>5/21/18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33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16E4-2A0B-4B27-A3A8-D1D355A92CC7}" type="datetime1">
              <a:rPr lang="en-US" smtClean="0"/>
              <a:t>5/21/18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1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2EE2-AF54-4C36-93AD-A5D9C8C4F0E5}" type="datetime1">
              <a:rPr lang="en-US" smtClean="0"/>
              <a:t>5/21/18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797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B2A4-11AD-445D-9449-ECE97BF726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5881" y="3446573"/>
            <a:ext cx="5590283" cy="1014667"/>
          </a:xfrm>
        </p:spPr>
        <p:txBody>
          <a:bodyPr/>
          <a:lstStyle>
            <a:lvl1pPr algn="ctr">
              <a:defRPr cap="none" baseline="0"/>
            </a:lvl1pPr>
          </a:lstStyle>
          <a:p>
            <a:r>
              <a:rPr lang="en-US" dirty="0"/>
              <a:t>Big Concept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E7B94-0CB0-48FD-9BA2-0BCEF75A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5/21/18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BA529F-BA16-4C50-8761-34379098B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38C27-C210-4D9C-AB83-9BF54E32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67791F-5EAB-433C-8512-E3D8B5FEA33C}"/>
              </a:ext>
            </a:extLst>
          </p:cNvPr>
          <p:cNvCxnSpPr/>
          <p:nvPr userDrawn="1"/>
        </p:nvCxnSpPr>
        <p:spPr>
          <a:xfrm>
            <a:off x="138752" y="1917510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FC5ADD-7CD5-4855-8137-142378EFA26D}"/>
              </a:ext>
            </a:extLst>
          </p:cNvPr>
          <p:cNvGrpSpPr/>
          <p:nvPr userDrawn="1"/>
        </p:nvGrpSpPr>
        <p:grpSpPr>
          <a:xfrm>
            <a:off x="4736398" y="555634"/>
            <a:ext cx="2723751" cy="2723751"/>
            <a:chOff x="4360460" y="449353"/>
            <a:chExt cx="3282287" cy="328228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61030CC-581E-4D1E-9ACA-A92F5BB6C0CB}"/>
                </a:ext>
              </a:extLst>
            </p:cNvPr>
            <p:cNvSpPr/>
            <p:nvPr userDrawn="1"/>
          </p:nvSpPr>
          <p:spPr>
            <a:xfrm>
              <a:off x="4360460" y="449353"/>
              <a:ext cx="3282287" cy="3282287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Shape 822">
              <a:extLst>
                <a:ext uri="{FF2B5EF4-FFF2-40B4-BE49-F238E27FC236}">
                  <a16:creationId xmlns:a16="http://schemas.microsoft.com/office/drawing/2014/main" id="{9662AC8F-8502-4CF6-87AC-2CB7EFEBC5CD}"/>
                </a:ext>
              </a:extLst>
            </p:cNvPr>
            <p:cNvGrpSpPr/>
            <p:nvPr userDrawn="1"/>
          </p:nvGrpSpPr>
          <p:grpSpPr>
            <a:xfrm>
              <a:off x="4868910" y="1003939"/>
              <a:ext cx="2265387" cy="2173113"/>
              <a:chOff x="5233525" y="4954450"/>
              <a:chExt cx="538275" cy="516350"/>
            </a:xfrm>
          </p:grpSpPr>
          <p:sp>
            <p:nvSpPr>
              <p:cNvPr id="8" name="Shape 823">
                <a:extLst>
                  <a:ext uri="{FF2B5EF4-FFF2-40B4-BE49-F238E27FC236}">
                    <a16:creationId xmlns:a16="http://schemas.microsoft.com/office/drawing/2014/main" id="{915C32CE-F54C-4A91-A795-5F6EE0E2C310}"/>
                  </a:ext>
                </a:extLst>
              </p:cNvPr>
              <p:cNvSpPr/>
              <p:nvPr/>
            </p:nvSpPr>
            <p:spPr>
              <a:xfrm>
                <a:off x="5637825" y="4954450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1023" y="3410"/>
                    </a:moveTo>
                    <a:lnTo>
                      <a:pt x="1023" y="3410"/>
                    </a:lnTo>
                    <a:lnTo>
                      <a:pt x="1193" y="3483"/>
                    </a:lnTo>
                    <a:lnTo>
                      <a:pt x="1388" y="3532"/>
                    </a:lnTo>
                    <a:lnTo>
                      <a:pt x="1583" y="3556"/>
                    </a:lnTo>
                    <a:lnTo>
                      <a:pt x="1778" y="3581"/>
                    </a:lnTo>
                    <a:lnTo>
                      <a:pt x="1778" y="3581"/>
                    </a:lnTo>
                    <a:lnTo>
                      <a:pt x="1973" y="3556"/>
                    </a:lnTo>
                    <a:lnTo>
                      <a:pt x="2143" y="3532"/>
                    </a:lnTo>
                    <a:lnTo>
                      <a:pt x="2314" y="3508"/>
                    </a:lnTo>
                    <a:lnTo>
                      <a:pt x="2484" y="3435"/>
                    </a:lnTo>
                    <a:lnTo>
                      <a:pt x="2630" y="3361"/>
                    </a:lnTo>
                    <a:lnTo>
                      <a:pt x="2776" y="3264"/>
                    </a:lnTo>
                    <a:lnTo>
                      <a:pt x="2923" y="3167"/>
                    </a:lnTo>
                    <a:lnTo>
                      <a:pt x="3044" y="3045"/>
                    </a:lnTo>
                    <a:lnTo>
                      <a:pt x="3166" y="2923"/>
                    </a:lnTo>
                    <a:lnTo>
                      <a:pt x="3264" y="2801"/>
                    </a:lnTo>
                    <a:lnTo>
                      <a:pt x="3361" y="2631"/>
                    </a:lnTo>
                    <a:lnTo>
                      <a:pt x="3434" y="2485"/>
                    </a:lnTo>
                    <a:lnTo>
                      <a:pt x="3483" y="2314"/>
                    </a:lnTo>
                    <a:lnTo>
                      <a:pt x="3531" y="2144"/>
                    </a:lnTo>
                    <a:lnTo>
                      <a:pt x="3556" y="1973"/>
                    </a:lnTo>
                    <a:lnTo>
                      <a:pt x="3580" y="1803"/>
                    </a:lnTo>
                    <a:lnTo>
                      <a:pt x="3580" y="1803"/>
                    </a:lnTo>
                    <a:lnTo>
                      <a:pt x="3556" y="1608"/>
                    </a:lnTo>
                    <a:lnTo>
                      <a:pt x="3531" y="1437"/>
                    </a:lnTo>
                    <a:lnTo>
                      <a:pt x="3483" y="1267"/>
                    </a:lnTo>
                    <a:lnTo>
                      <a:pt x="3434" y="1096"/>
                    </a:lnTo>
                    <a:lnTo>
                      <a:pt x="3361" y="950"/>
                    </a:lnTo>
                    <a:lnTo>
                      <a:pt x="3264" y="804"/>
                    </a:lnTo>
                    <a:lnTo>
                      <a:pt x="3166" y="658"/>
                    </a:lnTo>
                    <a:lnTo>
                      <a:pt x="3044" y="536"/>
                    </a:lnTo>
                    <a:lnTo>
                      <a:pt x="2923" y="414"/>
                    </a:lnTo>
                    <a:lnTo>
                      <a:pt x="2776" y="317"/>
                    </a:lnTo>
                    <a:lnTo>
                      <a:pt x="2630" y="220"/>
                    </a:lnTo>
                    <a:lnTo>
                      <a:pt x="2484" y="147"/>
                    </a:lnTo>
                    <a:lnTo>
                      <a:pt x="2314" y="98"/>
                    </a:lnTo>
                    <a:lnTo>
                      <a:pt x="2143" y="49"/>
                    </a:lnTo>
                    <a:lnTo>
                      <a:pt x="1973" y="25"/>
                    </a:lnTo>
                    <a:lnTo>
                      <a:pt x="1778" y="0"/>
                    </a:lnTo>
                    <a:lnTo>
                      <a:pt x="1778" y="0"/>
                    </a:lnTo>
                    <a:lnTo>
                      <a:pt x="1607" y="25"/>
                    </a:lnTo>
                    <a:lnTo>
                      <a:pt x="1437" y="49"/>
                    </a:lnTo>
                    <a:lnTo>
                      <a:pt x="1266" y="98"/>
                    </a:lnTo>
                    <a:lnTo>
                      <a:pt x="1096" y="147"/>
                    </a:lnTo>
                    <a:lnTo>
                      <a:pt x="925" y="220"/>
                    </a:lnTo>
                    <a:lnTo>
                      <a:pt x="779" y="317"/>
                    </a:lnTo>
                    <a:lnTo>
                      <a:pt x="658" y="414"/>
                    </a:lnTo>
                    <a:lnTo>
                      <a:pt x="536" y="536"/>
                    </a:lnTo>
                    <a:lnTo>
                      <a:pt x="414" y="658"/>
                    </a:lnTo>
                    <a:lnTo>
                      <a:pt x="317" y="804"/>
                    </a:lnTo>
                    <a:lnTo>
                      <a:pt x="219" y="950"/>
                    </a:lnTo>
                    <a:lnTo>
                      <a:pt x="146" y="1096"/>
                    </a:lnTo>
                    <a:lnTo>
                      <a:pt x="73" y="1267"/>
                    </a:lnTo>
                    <a:lnTo>
                      <a:pt x="49" y="1437"/>
                    </a:lnTo>
                    <a:lnTo>
                      <a:pt x="24" y="1608"/>
                    </a:lnTo>
                    <a:lnTo>
                      <a:pt x="0" y="1803"/>
                    </a:lnTo>
                    <a:lnTo>
                      <a:pt x="0" y="1803"/>
                    </a:lnTo>
                    <a:lnTo>
                      <a:pt x="24" y="2071"/>
                    </a:lnTo>
                    <a:lnTo>
                      <a:pt x="97" y="2339"/>
                    </a:lnTo>
                    <a:lnTo>
                      <a:pt x="195" y="2582"/>
                    </a:lnTo>
                    <a:lnTo>
                      <a:pt x="317" y="280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Shape 824">
                <a:extLst>
                  <a:ext uri="{FF2B5EF4-FFF2-40B4-BE49-F238E27FC236}">
                    <a16:creationId xmlns:a16="http://schemas.microsoft.com/office/drawing/2014/main" id="{25663F7D-C889-439B-A68E-97D8B29147A8}"/>
                  </a:ext>
                </a:extLst>
              </p:cNvPr>
              <p:cNvSpPr/>
              <p:nvPr/>
            </p:nvSpPr>
            <p:spPr>
              <a:xfrm>
                <a:off x="5323025" y="4980625"/>
                <a:ext cx="88925" cy="889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57" fill="none" extrusionOk="0">
                    <a:moveTo>
                      <a:pt x="3191" y="2850"/>
                    </a:moveTo>
                    <a:lnTo>
                      <a:pt x="3191" y="2850"/>
                    </a:lnTo>
                    <a:lnTo>
                      <a:pt x="3313" y="2680"/>
                    </a:lnTo>
                    <a:lnTo>
                      <a:pt x="3410" y="2509"/>
                    </a:lnTo>
                    <a:lnTo>
                      <a:pt x="3483" y="2314"/>
                    </a:lnTo>
                    <a:lnTo>
                      <a:pt x="3532" y="2095"/>
                    </a:lnTo>
                    <a:lnTo>
                      <a:pt x="3532" y="2095"/>
                    </a:lnTo>
                    <a:lnTo>
                      <a:pt x="3556" y="1925"/>
                    </a:lnTo>
                    <a:lnTo>
                      <a:pt x="3556" y="1730"/>
                    </a:lnTo>
                    <a:lnTo>
                      <a:pt x="3556" y="1559"/>
                    </a:lnTo>
                    <a:lnTo>
                      <a:pt x="3508" y="1389"/>
                    </a:lnTo>
                    <a:lnTo>
                      <a:pt x="3459" y="1218"/>
                    </a:lnTo>
                    <a:lnTo>
                      <a:pt x="3410" y="1072"/>
                    </a:lnTo>
                    <a:lnTo>
                      <a:pt x="3337" y="902"/>
                    </a:lnTo>
                    <a:lnTo>
                      <a:pt x="3240" y="756"/>
                    </a:lnTo>
                    <a:lnTo>
                      <a:pt x="3142" y="634"/>
                    </a:lnTo>
                    <a:lnTo>
                      <a:pt x="3021" y="512"/>
                    </a:lnTo>
                    <a:lnTo>
                      <a:pt x="2899" y="390"/>
                    </a:lnTo>
                    <a:lnTo>
                      <a:pt x="2753" y="293"/>
                    </a:lnTo>
                    <a:lnTo>
                      <a:pt x="2606" y="196"/>
                    </a:lnTo>
                    <a:lnTo>
                      <a:pt x="2436" y="122"/>
                    </a:lnTo>
                    <a:lnTo>
                      <a:pt x="2266" y="74"/>
                    </a:lnTo>
                    <a:lnTo>
                      <a:pt x="2095" y="25"/>
                    </a:lnTo>
                    <a:lnTo>
                      <a:pt x="2095" y="25"/>
                    </a:lnTo>
                    <a:lnTo>
                      <a:pt x="1925" y="1"/>
                    </a:lnTo>
                    <a:lnTo>
                      <a:pt x="1730" y="1"/>
                    </a:lnTo>
                    <a:lnTo>
                      <a:pt x="1559" y="1"/>
                    </a:lnTo>
                    <a:lnTo>
                      <a:pt x="1389" y="25"/>
                    </a:lnTo>
                    <a:lnTo>
                      <a:pt x="1218" y="74"/>
                    </a:lnTo>
                    <a:lnTo>
                      <a:pt x="1072" y="147"/>
                    </a:lnTo>
                    <a:lnTo>
                      <a:pt x="902" y="220"/>
                    </a:lnTo>
                    <a:lnTo>
                      <a:pt x="756" y="317"/>
                    </a:lnTo>
                    <a:lnTo>
                      <a:pt x="634" y="415"/>
                    </a:lnTo>
                    <a:lnTo>
                      <a:pt x="512" y="537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1"/>
                    </a:lnTo>
                    <a:lnTo>
                      <a:pt x="122" y="1097"/>
                    </a:lnTo>
                    <a:lnTo>
                      <a:pt x="74" y="1267"/>
                    </a:lnTo>
                    <a:lnTo>
                      <a:pt x="25" y="1462"/>
                    </a:lnTo>
                    <a:lnTo>
                      <a:pt x="25" y="1462"/>
                    </a:lnTo>
                    <a:lnTo>
                      <a:pt x="1" y="1633"/>
                    </a:lnTo>
                    <a:lnTo>
                      <a:pt x="1" y="1803"/>
                    </a:lnTo>
                    <a:lnTo>
                      <a:pt x="1" y="1998"/>
                    </a:lnTo>
                    <a:lnTo>
                      <a:pt x="25" y="2168"/>
                    </a:lnTo>
                    <a:lnTo>
                      <a:pt x="74" y="2339"/>
                    </a:lnTo>
                    <a:lnTo>
                      <a:pt x="147" y="2485"/>
                    </a:lnTo>
                    <a:lnTo>
                      <a:pt x="220" y="2655"/>
                    </a:lnTo>
                    <a:lnTo>
                      <a:pt x="317" y="2777"/>
                    </a:lnTo>
                    <a:lnTo>
                      <a:pt x="415" y="2923"/>
                    </a:lnTo>
                    <a:lnTo>
                      <a:pt x="536" y="3045"/>
                    </a:lnTo>
                    <a:lnTo>
                      <a:pt x="658" y="3167"/>
                    </a:lnTo>
                    <a:lnTo>
                      <a:pt x="804" y="3264"/>
                    </a:lnTo>
                    <a:lnTo>
                      <a:pt x="950" y="3362"/>
                    </a:lnTo>
                    <a:lnTo>
                      <a:pt x="1096" y="3435"/>
                    </a:lnTo>
                    <a:lnTo>
                      <a:pt x="1267" y="3483"/>
                    </a:lnTo>
                    <a:lnTo>
                      <a:pt x="1462" y="3532"/>
                    </a:lnTo>
                    <a:lnTo>
                      <a:pt x="1462" y="3532"/>
                    </a:lnTo>
                    <a:lnTo>
                      <a:pt x="1705" y="3557"/>
                    </a:lnTo>
                    <a:lnTo>
                      <a:pt x="1973" y="3557"/>
                    </a:lnTo>
                    <a:lnTo>
                      <a:pt x="2217" y="3508"/>
                    </a:lnTo>
                    <a:lnTo>
                      <a:pt x="2460" y="3435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825">
                <a:extLst>
                  <a:ext uri="{FF2B5EF4-FFF2-40B4-BE49-F238E27FC236}">
                    <a16:creationId xmlns:a16="http://schemas.microsoft.com/office/drawing/2014/main" id="{5C225417-5386-4CF0-A050-D547324972FC}"/>
                  </a:ext>
                </a:extLst>
              </p:cNvPr>
              <p:cNvSpPr/>
              <p:nvPr/>
            </p:nvSpPr>
            <p:spPr>
              <a:xfrm>
                <a:off x="5233525" y="5255225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3215" y="707"/>
                    </a:moveTo>
                    <a:lnTo>
                      <a:pt x="3215" y="707"/>
                    </a:lnTo>
                    <a:lnTo>
                      <a:pt x="3093" y="585"/>
                    </a:lnTo>
                    <a:lnTo>
                      <a:pt x="2972" y="464"/>
                    </a:lnTo>
                    <a:lnTo>
                      <a:pt x="2850" y="342"/>
                    </a:lnTo>
                    <a:lnTo>
                      <a:pt x="2679" y="244"/>
                    </a:lnTo>
                    <a:lnTo>
                      <a:pt x="2679" y="244"/>
                    </a:lnTo>
                    <a:lnTo>
                      <a:pt x="2533" y="171"/>
                    </a:lnTo>
                    <a:lnTo>
                      <a:pt x="2363" y="98"/>
                    </a:lnTo>
                    <a:lnTo>
                      <a:pt x="2192" y="50"/>
                    </a:lnTo>
                    <a:lnTo>
                      <a:pt x="2022" y="25"/>
                    </a:lnTo>
                    <a:lnTo>
                      <a:pt x="1851" y="1"/>
                    </a:lnTo>
                    <a:lnTo>
                      <a:pt x="1681" y="25"/>
                    </a:lnTo>
                    <a:lnTo>
                      <a:pt x="1510" y="25"/>
                    </a:lnTo>
                    <a:lnTo>
                      <a:pt x="1340" y="74"/>
                    </a:lnTo>
                    <a:lnTo>
                      <a:pt x="1169" y="123"/>
                    </a:lnTo>
                    <a:lnTo>
                      <a:pt x="1023" y="196"/>
                    </a:lnTo>
                    <a:lnTo>
                      <a:pt x="877" y="269"/>
                    </a:lnTo>
                    <a:lnTo>
                      <a:pt x="731" y="366"/>
                    </a:lnTo>
                    <a:lnTo>
                      <a:pt x="585" y="488"/>
                    </a:lnTo>
                    <a:lnTo>
                      <a:pt x="463" y="610"/>
                    </a:lnTo>
                    <a:lnTo>
                      <a:pt x="341" y="731"/>
                    </a:lnTo>
                    <a:lnTo>
                      <a:pt x="244" y="902"/>
                    </a:lnTo>
                    <a:lnTo>
                      <a:pt x="244" y="902"/>
                    </a:lnTo>
                    <a:lnTo>
                      <a:pt x="171" y="1048"/>
                    </a:lnTo>
                    <a:lnTo>
                      <a:pt x="98" y="1219"/>
                    </a:lnTo>
                    <a:lnTo>
                      <a:pt x="49" y="1389"/>
                    </a:lnTo>
                    <a:lnTo>
                      <a:pt x="25" y="1560"/>
                    </a:lnTo>
                    <a:lnTo>
                      <a:pt x="0" y="1730"/>
                    </a:lnTo>
                    <a:lnTo>
                      <a:pt x="0" y="1900"/>
                    </a:lnTo>
                    <a:lnTo>
                      <a:pt x="25" y="2071"/>
                    </a:lnTo>
                    <a:lnTo>
                      <a:pt x="73" y="2241"/>
                    </a:lnTo>
                    <a:lnTo>
                      <a:pt x="122" y="2412"/>
                    </a:lnTo>
                    <a:lnTo>
                      <a:pt x="195" y="2558"/>
                    </a:lnTo>
                    <a:lnTo>
                      <a:pt x="268" y="2729"/>
                    </a:lnTo>
                    <a:lnTo>
                      <a:pt x="366" y="2850"/>
                    </a:lnTo>
                    <a:lnTo>
                      <a:pt x="463" y="2996"/>
                    </a:lnTo>
                    <a:lnTo>
                      <a:pt x="609" y="3118"/>
                    </a:lnTo>
                    <a:lnTo>
                      <a:pt x="731" y="3240"/>
                    </a:lnTo>
                    <a:lnTo>
                      <a:pt x="901" y="3337"/>
                    </a:lnTo>
                    <a:lnTo>
                      <a:pt x="901" y="3337"/>
                    </a:lnTo>
                    <a:lnTo>
                      <a:pt x="1048" y="3410"/>
                    </a:lnTo>
                    <a:lnTo>
                      <a:pt x="1218" y="3484"/>
                    </a:lnTo>
                    <a:lnTo>
                      <a:pt x="1389" y="3532"/>
                    </a:lnTo>
                    <a:lnTo>
                      <a:pt x="1559" y="3557"/>
                    </a:lnTo>
                    <a:lnTo>
                      <a:pt x="1730" y="3581"/>
                    </a:lnTo>
                    <a:lnTo>
                      <a:pt x="1900" y="3581"/>
                    </a:lnTo>
                    <a:lnTo>
                      <a:pt x="2071" y="3557"/>
                    </a:lnTo>
                    <a:lnTo>
                      <a:pt x="2241" y="3508"/>
                    </a:lnTo>
                    <a:lnTo>
                      <a:pt x="2411" y="3459"/>
                    </a:lnTo>
                    <a:lnTo>
                      <a:pt x="2558" y="3410"/>
                    </a:lnTo>
                    <a:lnTo>
                      <a:pt x="2704" y="3313"/>
                    </a:lnTo>
                    <a:lnTo>
                      <a:pt x="2850" y="3216"/>
                    </a:lnTo>
                    <a:lnTo>
                      <a:pt x="2996" y="3118"/>
                    </a:lnTo>
                    <a:lnTo>
                      <a:pt x="3118" y="2996"/>
                    </a:lnTo>
                    <a:lnTo>
                      <a:pt x="3240" y="2850"/>
                    </a:lnTo>
                    <a:lnTo>
                      <a:pt x="3337" y="2704"/>
                    </a:lnTo>
                    <a:lnTo>
                      <a:pt x="3337" y="2704"/>
                    </a:lnTo>
                    <a:lnTo>
                      <a:pt x="3459" y="2412"/>
                    </a:lnTo>
                    <a:lnTo>
                      <a:pt x="3532" y="2144"/>
                    </a:lnTo>
                    <a:lnTo>
                      <a:pt x="3581" y="1852"/>
                    </a:lnTo>
                    <a:lnTo>
                      <a:pt x="3556" y="156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826">
                <a:extLst>
                  <a:ext uri="{FF2B5EF4-FFF2-40B4-BE49-F238E27FC236}">
                    <a16:creationId xmlns:a16="http://schemas.microsoft.com/office/drawing/2014/main" id="{F2B2177A-3C1C-4737-A983-B5086B44BAC9}"/>
                  </a:ext>
                </a:extLst>
              </p:cNvPr>
              <p:cNvSpPr/>
              <p:nvPr/>
            </p:nvSpPr>
            <p:spPr>
              <a:xfrm>
                <a:off x="5453325" y="5382475"/>
                <a:ext cx="88925" cy="883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33" fill="none" extrusionOk="0">
                    <a:moveTo>
                      <a:pt x="1389" y="1"/>
                    </a:moveTo>
                    <a:lnTo>
                      <a:pt x="1389" y="1"/>
                    </a:lnTo>
                    <a:lnTo>
                      <a:pt x="1194" y="50"/>
                    </a:lnTo>
                    <a:lnTo>
                      <a:pt x="999" y="147"/>
                    </a:lnTo>
                    <a:lnTo>
                      <a:pt x="804" y="245"/>
                    </a:lnTo>
                    <a:lnTo>
                      <a:pt x="634" y="366"/>
                    </a:lnTo>
                    <a:lnTo>
                      <a:pt x="634" y="366"/>
                    </a:lnTo>
                    <a:lnTo>
                      <a:pt x="488" y="488"/>
                    </a:lnTo>
                    <a:lnTo>
                      <a:pt x="390" y="634"/>
                    </a:lnTo>
                    <a:lnTo>
                      <a:pt x="268" y="780"/>
                    </a:lnTo>
                    <a:lnTo>
                      <a:pt x="195" y="926"/>
                    </a:lnTo>
                    <a:lnTo>
                      <a:pt x="122" y="1073"/>
                    </a:lnTo>
                    <a:lnTo>
                      <a:pt x="74" y="1243"/>
                    </a:lnTo>
                    <a:lnTo>
                      <a:pt x="25" y="1414"/>
                    </a:lnTo>
                    <a:lnTo>
                      <a:pt x="0" y="1584"/>
                    </a:lnTo>
                    <a:lnTo>
                      <a:pt x="0" y="1755"/>
                    </a:lnTo>
                    <a:lnTo>
                      <a:pt x="0" y="1925"/>
                    </a:lnTo>
                    <a:lnTo>
                      <a:pt x="25" y="2096"/>
                    </a:lnTo>
                    <a:lnTo>
                      <a:pt x="74" y="2266"/>
                    </a:lnTo>
                    <a:lnTo>
                      <a:pt x="122" y="2412"/>
                    </a:lnTo>
                    <a:lnTo>
                      <a:pt x="195" y="2583"/>
                    </a:lnTo>
                    <a:lnTo>
                      <a:pt x="293" y="2729"/>
                    </a:lnTo>
                    <a:lnTo>
                      <a:pt x="415" y="2875"/>
                    </a:lnTo>
                    <a:lnTo>
                      <a:pt x="415" y="2875"/>
                    </a:lnTo>
                    <a:lnTo>
                      <a:pt x="536" y="3021"/>
                    </a:lnTo>
                    <a:lnTo>
                      <a:pt x="658" y="3143"/>
                    </a:lnTo>
                    <a:lnTo>
                      <a:pt x="804" y="3240"/>
                    </a:lnTo>
                    <a:lnTo>
                      <a:pt x="950" y="3313"/>
                    </a:lnTo>
                    <a:lnTo>
                      <a:pt x="1121" y="3386"/>
                    </a:lnTo>
                    <a:lnTo>
                      <a:pt x="1267" y="3459"/>
                    </a:lnTo>
                    <a:lnTo>
                      <a:pt x="1437" y="3484"/>
                    </a:lnTo>
                    <a:lnTo>
                      <a:pt x="1608" y="3508"/>
                    </a:lnTo>
                    <a:lnTo>
                      <a:pt x="1778" y="3532"/>
                    </a:lnTo>
                    <a:lnTo>
                      <a:pt x="1949" y="3508"/>
                    </a:lnTo>
                    <a:lnTo>
                      <a:pt x="2119" y="3484"/>
                    </a:lnTo>
                    <a:lnTo>
                      <a:pt x="2290" y="3435"/>
                    </a:lnTo>
                    <a:lnTo>
                      <a:pt x="2460" y="3386"/>
                    </a:lnTo>
                    <a:lnTo>
                      <a:pt x="2606" y="3313"/>
                    </a:lnTo>
                    <a:lnTo>
                      <a:pt x="2777" y="3216"/>
                    </a:lnTo>
                    <a:lnTo>
                      <a:pt x="2923" y="3118"/>
                    </a:lnTo>
                    <a:lnTo>
                      <a:pt x="2923" y="3118"/>
                    </a:lnTo>
                    <a:lnTo>
                      <a:pt x="3045" y="2997"/>
                    </a:lnTo>
                    <a:lnTo>
                      <a:pt x="3167" y="2851"/>
                    </a:lnTo>
                    <a:lnTo>
                      <a:pt x="3264" y="2704"/>
                    </a:lnTo>
                    <a:lnTo>
                      <a:pt x="3361" y="2558"/>
                    </a:lnTo>
                    <a:lnTo>
                      <a:pt x="3435" y="2412"/>
                    </a:lnTo>
                    <a:lnTo>
                      <a:pt x="3483" y="2242"/>
                    </a:lnTo>
                    <a:lnTo>
                      <a:pt x="3532" y="2071"/>
                    </a:lnTo>
                    <a:lnTo>
                      <a:pt x="3556" y="1901"/>
                    </a:lnTo>
                    <a:lnTo>
                      <a:pt x="3556" y="1730"/>
                    </a:lnTo>
                    <a:lnTo>
                      <a:pt x="3556" y="1560"/>
                    </a:lnTo>
                    <a:lnTo>
                      <a:pt x="3532" y="1389"/>
                    </a:lnTo>
                    <a:lnTo>
                      <a:pt x="3483" y="1219"/>
                    </a:lnTo>
                    <a:lnTo>
                      <a:pt x="3410" y="1048"/>
                    </a:lnTo>
                    <a:lnTo>
                      <a:pt x="3337" y="902"/>
                    </a:lnTo>
                    <a:lnTo>
                      <a:pt x="3264" y="756"/>
                    </a:lnTo>
                    <a:lnTo>
                      <a:pt x="3142" y="610"/>
                    </a:lnTo>
                    <a:lnTo>
                      <a:pt x="3142" y="610"/>
                    </a:lnTo>
                    <a:lnTo>
                      <a:pt x="2972" y="415"/>
                    </a:lnTo>
                    <a:lnTo>
                      <a:pt x="2753" y="245"/>
                    </a:lnTo>
                    <a:lnTo>
                      <a:pt x="2533" y="123"/>
                    </a:lnTo>
                    <a:lnTo>
                      <a:pt x="2314" y="5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827">
                <a:extLst>
                  <a:ext uri="{FF2B5EF4-FFF2-40B4-BE49-F238E27FC236}">
                    <a16:creationId xmlns:a16="http://schemas.microsoft.com/office/drawing/2014/main" id="{065E0883-FD56-4990-A3BA-7394FB6E3D9D}"/>
                  </a:ext>
                </a:extLst>
              </p:cNvPr>
              <p:cNvSpPr/>
              <p:nvPr/>
            </p:nvSpPr>
            <p:spPr>
              <a:xfrm>
                <a:off x="5682875" y="5188875"/>
                <a:ext cx="889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81" fill="none" extrusionOk="0">
                    <a:moveTo>
                      <a:pt x="0" y="2022"/>
                    </a:moveTo>
                    <a:lnTo>
                      <a:pt x="0" y="2022"/>
                    </a:lnTo>
                    <a:lnTo>
                      <a:pt x="25" y="2216"/>
                    </a:lnTo>
                    <a:lnTo>
                      <a:pt x="98" y="2411"/>
                    </a:lnTo>
                    <a:lnTo>
                      <a:pt x="98" y="2411"/>
                    </a:lnTo>
                    <a:lnTo>
                      <a:pt x="171" y="2557"/>
                    </a:lnTo>
                    <a:lnTo>
                      <a:pt x="244" y="2728"/>
                    </a:lnTo>
                    <a:lnTo>
                      <a:pt x="341" y="2874"/>
                    </a:lnTo>
                    <a:lnTo>
                      <a:pt x="463" y="2996"/>
                    </a:lnTo>
                    <a:lnTo>
                      <a:pt x="585" y="3118"/>
                    </a:lnTo>
                    <a:lnTo>
                      <a:pt x="707" y="3239"/>
                    </a:lnTo>
                    <a:lnTo>
                      <a:pt x="853" y="3337"/>
                    </a:lnTo>
                    <a:lnTo>
                      <a:pt x="999" y="3410"/>
                    </a:lnTo>
                    <a:lnTo>
                      <a:pt x="1169" y="3483"/>
                    </a:lnTo>
                    <a:lnTo>
                      <a:pt x="1340" y="3532"/>
                    </a:lnTo>
                    <a:lnTo>
                      <a:pt x="1510" y="3556"/>
                    </a:lnTo>
                    <a:lnTo>
                      <a:pt x="1681" y="3580"/>
                    </a:lnTo>
                    <a:lnTo>
                      <a:pt x="1851" y="3580"/>
                    </a:lnTo>
                    <a:lnTo>
                      <a:pt x="2022" y="3556"/>
                    </a:lnTo>
                    <a:lnTo>
                      <a:pt x="2192" y="3532"/>
                    </a:lnTo>
                    <a:lnTo>
                      <a:pt x="2363" y="3459"/>
                    </a:lnTo>
                    <a:lnTo>
                      <a:pt x="2363" y="3459"/>
                    </a:lnTo>
                    <a:lnTo>
                      <a:pt x="2533" y="3410"/>
                    </a:lnTo>
                    <a:lnTo>
                      <a:pt x="2704" y="3312"/>
                    </a:lnTo>
                    <a:lnTo>
                      <a:pt x="2850" y="3215"/>
                    </a:lnTo>
                    <a:lnTo>
                      <a:pt x="2972" y="3093"/>
                    </a:lnTo>
                    <a:lnTo>
                      <a:pt x="3093" y="2971"/>
                    </a:lnTo>
                    <a:lnTo>
                      <a:pt x="3215" y="2850"/>
                    </a:lnTo>
                    <a:lnTo>
                      <a:pt x="3288" y="2704"/>
                    </a:lnTo>
                    <a:lnTo>
                      <a:pt x="3386" y="2557"/>
                    </a:lnTo>
                    <a:lnTo>
                      <a:pt x="3434" y="2387"/>
                    </a:lnTo>
                    <a:lnTo>
                      <a:pt x="3483" y="2216"/>
                    </a:lnTo>
                    <a:lnTo>
                      <a:pt x="3532" y="2070"/>
                    </a:lnTo>
                    <a:lnTo>
                      <a:pt x="3556" y="1875"/>
                    </a:lnTo>
                    <a:lnTo>
                      <a:pt x="3556" y="1705"/>
                    </a:lnTo>
                    <a:lnTo>
                      <a:pt x="3532" y="1534"/>
                    </a:lnTo>
                    <a:lnTo>
                      <a:pt x="3507" y="1364"/>
                    </a:lnTo>
                    <a:lnTo>
                      <a:pt x="3434" y="1194"/>
                    </a:lnTo>
                    <a:lnTo>
                      <a:pt x="3434" y="1194"/>
                    </a:lnTo>
                    <a:lnTo>
                      <a:pt x="3361" y="1023"/>
                    </a:lnTo>
                    <a:lnTo>
                      <a:pt x="3288" y="853"/>
                    </a:lnTo>
                    <a:lnTo>
                      <a:pt x="3191" y="706"/>
                    </a:lnTo>
                    <a:lnTo>
                      <a:pt x="3069" y="585"/>
                    </a:lnTo>
                    <a:lnTo>
                      <a:pt x="2947" y="463"/>
                    </a:lnTo>
                    <a:lnTo>
                      <a:pt x="2825" y="341"/>
                    </a:lnTo>
                    <a:lnTo>
                      <a:pt x="2679" y="268"/>
                    </a:lnTo>
                    <a:lnTo>
                      <a:pt x="2533" y="171"/>
                    </a:lnTo>
                    <a:lnTo>
                      <a:pt x="2363" y="122"/>
                    </a:lnTo>
                    <a:lnTo>
                      <a:pt x="2192" y="73"/>
                    </a:lnTo>
                    <a:lnTo>
                      <a:pt x="2022" y="24"/>
                    </a:lnTo>
                    <a:lnTo>
                      <a:pt x="1851" y="24"/>
                    </a:lnTo>
                    <a:lnTo>
                      <a:pt x="1681" y="0"/>
                    </a:lnTo>
                    <a:lnTo>
                      <a:pt x="1510" y="24"/>
                    </a:lnTo>
                    <a:lnTo>
                      <a:pt x="1340" y="73"/>
                    </a:lnTo>
                    <a:lnTo>
                      <a:pt x="1169" y="122"/>
                    </a:lnTo>
                    <a:lnTo>
                      <a:pt x="1169" y="122"/>
                    </a:lnTo>
                    <a:lnTo>
                      <a:pt x="974" y="195"/>
                    </a:lnTo>
                    <a:lnTo>
                      <a:pt x="804" y="292"/>
                    </a:lnTo>
                    <a:lnTo>
                      <a:pt x="658" y="390"/>
                    </a:lnTo>
                    <a:lnTo>
                      <a:pt x="512" y="512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0"/>
                    </a:lnTo>
                    <a:lnTo>
                      <a:pt x="122" y="112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Shape 828">
                <a:extLst>
                  <a:ext uri="{FF2B5EF4-FFF2-40B4-BE49-F238E27FC236}">
                    <a16:creationId xmlns:a16="http://schemas.microsoft.com/office/drawing/2014/main" id="{C497A5ED-CCEE-4F09-A7B4-7079C57F1DC1}"/>
                  </a:ext>
                </a:extLst>
              </p:cNvPr>
              <p:cNvSpPr/>
              <p:nvPr/>
            </p:nvSpPr>
            <p:spPr>
              <a:xfrm>
                <a:off x="5411925" y="5110925"/>
                <a:ext cx="188775" cy="189400"/>
              </a:xfrm>
              <a:custGeom>
                <a:avLst/>
                <a:gdLst/>
                <a:ahLst/>
                <a:cxnLst/>
                <a:rect l="0" t="0" r="0" b="0"/>
                <a:pathLst>
                  <a:path w="7551" h="7576" fill="none" extrusionOk="0">
                    <a:moveTo>
                      <a:pt x="0" y="3776"/>
                    </a:moveTo>
                    <a:lnTo>
                      <a:pt x="0" y="3776"/>
                    </a:lnTo>
                    <a:lnTo>
                      <a:pt x="25" y="3410"/>
                    </a:lnTo>
                    <a:lnTo>
                      <a:pt x="73" y="3021"/>
                    </a:lnTo>
                    <a:lnTo>
                      <a:pt x="171" y="2655"/>
                    </a:lnTo>
                    <a:lnTo>
                      <a:pt x="293" y="2314"/>
                    </a:lnTo>
                    <a:lnTo>
                      <a:pt x="463" y="1973"/>
                    </a:lnTo>
                    <a:lnTo>
                      <a:pt x="658" y="1681"/>
                    </a:lnTo>
                    <a:lnTo>
                      <a:pt x="877" y="1389"/>
                    </a:lnTo>
                    <a:lnTo>
                      <a:pt x="1121" y="1121"/>
                    </a:lnTo>
                    <a:lnTo>
                      <a:pt x="1389" y="877"/>
                    </a:lnTo>
                    <a:lnTo>
                      <a:pt x="1656" y="658"/>
                    </a:lnTo>
                    <a:lnTo>
                      <a:pt x="1973" y="463"/>
                    </a:lnTo>
                    <a:lnTo>
                      <a:pt x="2314" y="293"/>
                    </a:lnTo>
                    <a:lnTo>
                      <a:pt x="2655" y="171"/>
                    </a:lnTo>
                    <a:lnTo>
                      <a:pt x="3020" y="74"/>
                    </a:lnTo>
                    <a:lnTo>
                      <a:pt x="3386" y="25"/>
                    </a:lnTo>
                    <a:lnTo>
                      <a:pt x="3775" y="1"/>
                    </a:lnTo>
                    <a:lnTo>
                      <a:pt x="3775" y="1"/>
                    </a:lnTo>
                    <a:lnTo>
                      <a:pt x="4165" y="25"/>
                    </a:lnTo>
                    <a:lnTo>
                      <a:pt x="4555" y="74"/>
                    </a:lnTo>
                    <a:lnTo>
                      <a:pt x="4896" y="171"/>
                    </a:lnTo>
                    <a:lnTo>
                      <a:pt x="5261" y="293"/>
                    </a:lnTo>
                    <a:lnTo>
                      <a:pt x="5578" y="463"/>
                    </a:lnTo>
                    <a:lnTo>
                      <a:pt x="5894" y="658"/>
                    </a:lnTo>
                    <a:lnTo>
                      <a:pt x="6186" y="877"/>
                    </a:lnTo>
                    <a:lnTo>
                      <a:pt x="6454" y="1121"/>
                    </a:lnTo>
                    <a:lnTo>
                      <a:pt x="6698" y="1389"/>
                    </a:lnTo>
                    <a:lnTo>
                      <a:pt x="6917" y="1681"/>
                    </a:lnTo>
                    <a:lnTo>
                      <a:pt x="7112" y="1973"/>
                    </a:lnTo>
                    <a:lnTo>
                      <a:pt x="7258" y="2314"/>
                    </a:lnTo>
                    <a:lnTo>
                      <a:pt x="7404" y="2655"/>
                    </a:lnTo>
                    <a:lnTo>
                      <a:pt x="7477" y="3021"/>
                    </a:lnTo>
                    <a:lnTo>
                      <a:pt x="7550" y="3410"/>
                    </a:lnTo>
                    <a:lnTo>
                      <a:pt x="7550" y="3776"/>
                    </a:lnTo>
                    <a:lnTo>
                      <a:pt x="7550" y="3776"/>
                    </a:lnTo>
                    <a:lnTo>
                      <a:pt x="7550" y="4165"/>
                    </a:lnTo>
                    <a:lnTo>
                      <a:pt x="7477" y="4555"/>
                    </a:lnTo>
                    <a:lnTo>
                      <a:pt x="7404" y="4920"/>
                    </a:lnTo>
                    <a:lnTo>
                      <a:pt x="7258" y="5261"/>
                    </a:lnTo>
                    <a:lnTo>
                      <a:pt x="7112" y="5578"/>
                    </a:lnTo>
                    <a:lnTo>
                      <a:pt x="6917" y="5895"/>
                    </a:lnTo>
                    <a:lnTo>
                      <a:pt x="6698" y="6187"/>
                    </a:lnTo>
                    <a:lnTo>
                      <a:pt x="6454" y="6455"/>
                    </a:lnTo>
                    <a:lnTo>
                      <a:pt x="6186" y="6698"/>
                    </a:lnTo>
                    <a:lnTo>
                      <a:pt x="5894" y="6917"/>
                    </a:lnTo>
                    <a:lnTo>
                      <a:pt x="5578" y="7112"/>
                    </a:lnTo>
                    <a:lnTo>
                      <a:pt x="5261" y="7258"/>
                    </a:lnTo>
                    <a:lnTo>
                      <a:pt x="4896" y="7405"/>
                    </a:lnTo>
                    <a:lnTo>
                      <a:pt x="4555" y="7478"/>
                    </a:lnTo>
                    <a:lnTo>
                      <a:pt x="4165" y="7551"/>
                    </a:lnTo>
                    <a:lnTo>
                      <a:pt x="3775" y="7575"/>
                    </a:lnTo>
                    <a:lnTo>
                      <a:pt x="3775" y="7575"/>
                    </a:lnTo>
                    <a:lnTo>
                      <a:pt x="3386" y="7551"/>
                    </a:lnTo>
                    <a:lnTo>
                      <a:pt x="3020" y="7478"/>
                    </a:lnTo>
                    <a:lnTo>
                      <a:pt x="2655" y="7405"/>
                    </a:lnTo>
                    <a:lnTo>
                      <a:pt x="2314" y="7258"/>
                    </a:lnTo>
                    <a:lnTo>
                      <a:pt x="1973" y="7112"/>
                    </a:lnTo>
                    <a:lnTo>
                      <a:pt x="1656" y="6917"/>
                    </a:lnTo>
                    <a:lnTo>
                      <a:pt x="1389" y="6698"/>
                    </a:lnTo>
                    <a:lnTo>
                      <a:pt x="1121" y="6455"/>
                    </a:lnTo>
                    <a:lnTo>
                      <a:pt x="877" y="6187"/>
                    </a:lnTo>
                    <a:lnTo>
                      <a:pt x="658" y="5895"/>
                    </a:lnTo>
                    <a:lnTo>
                      <a:pt x="463" y="5578"/>
                    </a:lnTo>
                    <a:lnTo>
                      <a:pt x="293" y="5261"/>
                    </a:lnTo>
                    <a:lnTo>
                      <a:pt x="171" y="4920"/>
                    </a:lnTo>
                    <a:lnTo>
                      <a:pt x="73" y="4555"/>
                    </a:lnTo>
                    <a:lnTo>
                      <a:pt x="25" y="4165"/>
                    </a:lnTo>
                    <a:lnTo>
                      <a:pt x="0" y="3776"/>
                    </a:lnTo>
                    <a:lnTo>
                      <a:pt x="0" y="3776"/>
                    </a:lnTo>
                    <a:close/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Shape 829">
                <a:extLst>
                  <a:ext uri="{FF2B5EF4-FFF2-40B4-BE49-F238E27FC236}">
                    <a16:creationId xmlns:a16="http://schemas.microsoft.com/office/drawing/2014/main" id="{D8CBE5C1-1916-4EF1-B9E9-DC5E58DE62C4}"/>
                  </a:ext>
                </a:extLst>
              </p:cNvPr>
              <p:cNvSpPr/>
              <p:nvPr/>
            </p:nvSpPr>
            <p:spPr>
              <a:xfrm>
                <a:off x="5367475" y="5025075"/>
                <a:ext cx="81600" cy="105975"/>
              </a:xfrm>
              <a:custGeom>
                <a:avLst/>
                <a:gdLst/>
                <a:ahLst/>
                <a:cxnLst/>
                <a:rect l="0" t="0" r="0" b="0"/>
                <a:pathLst>
                  <a:path w="3264" h="4239" fill="none" extrusionOk="0">
                    <a:moveTo>
                      <a:pt x="0" y="1"/>
                    </a:moveTo>
                    <a:lnTo>
                      <a:pt x="3264" y="4238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Shape 830">
                <a:extLst>
                  <a:ext uri="{FF2B5EF4-FFF2-40B4-BE49-F238E27FC236}">
                    <a16:creationId xmlns:a16="http://schemas.microsoft.com/office/drawing/2014/main" id="{BB37530B-08B3-4205-8A08-E876EE3F9FBE}"/>
                  </a:ext>
                </a:extLst>
              </p:cNvPr>
              <p:cNvSpPr/>
              <p:nvPr/>
            </p:nvSpPr>
            <p:spPr>
              <a:xfrm>
                <a:off x="5567800" y="4999500"/>
                <a:ext cx="115100" cy="133975"/>
              </a:xfrm>
              <a:custGeom>
                <a:avLst/>
                <a:gdLst/>
                <a:ahLst/>
                <a:cxnLst/>
                <a:rect l="0" t="0" r="0" b="0"/>
                <a:pathLst>
                  <a:path w="4604" h="5359" fill="none" extrusionOk="0">
                    <a:moveTo>
                      <a:pt x="0" y="5359"/>
                    </a:moveTo>
                    <a:lnTo>
                      <a:pt x="4603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Shape 831">
                <a:extLst>
                  <a:ext uri="{FF2B5EF4-FFF2-40B4-BE49-F238E27FC236}">
                    <a16:creationId xmlns:a16="http://schemas.microsoft.com/office/drawing/2014/main" id="{14DEB002-C856-4D51-9E3F-42951B8C7A10}"/>
                  </a:ext>
                </a:extLst>
              </p:cNvPr>
              <p:cNvSpPr/>
              <p:nvPr/>
            </p:nvSpPr>
            <p:spPr>
              <a:xfrm>
                <a:off x="5600075" y="5217475"/>
                <a:ext cx="127275" cy="16475"/>
              </a:xfrm>
              <a:custGeom>
                <a:avLst/>
                <a:gdLst/>
                <a:ahLst/>
                <a:cxnLst/>
                <a:rect l="0" t="0" r="0" b="0"/>
                <a:pathLst>
                  <a:path w="5091" h="659" fill="none" extrusionOk="0">
                    <a:moveTo>
                      <a:pt x="5090" y="658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Shape 832">
                <a:extLst>
                  <a:ext uri="{FF2B5EF4-FFF2-40B4-BE49-F238E27FC236}">
                    <a16:creationId xmlns:a16="http://schemas.microsoft.com/office/drawing/2014/main" id="{5B5D5E96-C594-4AB6-9DF5-2ED8F56CCF52}"/>
                  </a:ext>
                </a:extLst>
              </p:cNvPr>
              <p:cNvSpPr/>
              <p:nvPr/>
            </p:nvSpPr>
            <p:spPr>
              <a:xfrm>
                <a:off x="5497775" y="5299675"/>
                <a:ext cx="4900" cy="126675"/>
              </a:xfrm>
              <a:custGeom>
                <a:avLst/>
                <a:gdLst/>
                <a:ahLst/>
                <a:cxnLst/>
                <a:rect l="0" t="0" r="0" b="0"/>
                <a:pathLst>
                  <a:path w="196" h="5067" fill="none" extrusionOk="0">
                    <a:moveTo>
                      <a:pt x="0" y="5067"/>
                    </a:moveTo>
                    <a:lnTo>
                      <a:pt x="195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Shape 833">
                <a:extLst>
                  <a:ext uri="{FF2B5EF4-FFF2-40B4-BE49-F238E27FC236}">
                    <a16:creationId xmlns:a16="http://schemas.microsoft.com/office/drawing/2014/main" id="{3FC3F998-CA08-40F4-81A5-CEC994EBBF42}"/>
                  </a:ext>
                </a:extLst>
              </p:cNvPr>
              <p:cNvSpPr/>
              <p:nvPr/>
            </p:nvSpPr>
            <p:spPr>
              <a:xfrm>
                <a:off x="5277975" y="5241825"/>
                <a:ext cx="141275" cy="58500"/>
              </a:xfrm>
              <a:custGeom>
                <a:avLst/>
                <a:gdLst/>
                <a:ahLst/>
                <a:cxnLst/>
                <a:rect l="0" t="0" r="0" b="0"/>
                <a:pathLst>
                  <a:path w="5651" h="2340" fill="none" extrusionOk="0">
                    <a:moveTo>
                      <a:pt x="0" y="2339"/>
                    </a:moveTo>
                    <a:lnTo>
                      <a:pt x="5651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C05CDBC-229D-45E2-B2F9-9037D7DF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880" y="4628428"/>
            <a:ext cx="5590283" cy="1463040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812236-1A32-4FE2-AB5A-F8F998D835F3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FB8EB76-3B7A-4486-95E5-0316680FFD7E}"/>
              </a:ext>
            </a:extLst>
          </p:cNvPr>
          <p:cNvCxnSpPr>
            <a:cxnSpLocks/>
          </p:cNvCxnSpPr>
          <p:nvPr userDrawn="1"/>
        </p:nvCxnSpPr>
        <p:spPr>
          <a:xfrm>
            <a:off x="3315880" y="4545974"/>
            <a:ext cx="5590283" cy="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053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40" y="146385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240" y="6544402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20B1D116-9EEC-4608-812B-930500586DFA}" type="datetime1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301" y="6521027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81670" y="6521027"/>
            <a:ext cx="42192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29491" y="172390"/>
            <a:ext cx="0" cy="1196439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881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none" spc="100" baseline="0">
          <a:solidFill>
            <a:schemeClr val="tx1">
              <a:lumMod val="95000"/>
              <a:lumOff val="5000"/>
            </a:schemeClr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B674C-AD1D-4C9D-88D4-76616DF5B2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B-Tree Insertions, Intro to Heaps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5873D0-155C-4A49-BE31-7C26918C8D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Data Structures and Algorithms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0660B4-D96C-4E54-B1D6-38FFCDBB5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1200888" y="4685817"/>
            <a:ext cx="5901459" cy="274320"/>
          </a:xfrm>
        </p:spPr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ADF771-CBF5-4810-A04A-36DE8C4CC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27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Queue ADT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10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C1D9856-F184-49E2-A458-EC95C5F48620}"/>
              </a:ext>
            </a:extLst>
          </p:cNvPr>
          <p:cNvGrpSpPr/>
          <p:nvPr/>
        </p:nvGrpSpPr>
        <p:grpSpPr>
          <a:xfrm>
            <a:off x="1130716" y="2220864"/>
            <a:ext cx="4683261" cy="3797810"/>
            <a:chOff x="908857" y="1530095"/>
            <a:chExt cx="4683261" cy="379781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CC242AB-DC0A-4CCD-9CFA-377C2DAFF4E2}"/>
                </a:ext>
              </a:extLst>
            </p:cNvPr>
            <p:cNvSpPr/>
            <p:nvPr/>
          </p:nvSpPr>
          <p:spPr>
            <a:xfrm>
              <a:off x="908857" y="2061556"/>
              <a:ext cx="4683261" cy="3266349"/>
            </a:xfrm>
            <a:prstGeom prst="rect">
              <a:avLst/>
            </a:prstGeom>
            <a:noFill/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349237B-A02C-43D2-AE06-B4567DAC8A52}"/>
                </a:ext>
              </a:extLst>
            </p:cNvPr>
            <p:cNvSpPr/>
            <p:nvPr/>
          </p:nvSpPr>
          <p:spPr>
            <a:xfrm>
              <a:off x="908858" y="1530095"/>
              <a:ext cx="4683260" cy="531461"/>
            </a:xfrm>
            <a:prstGeom prst="rect">
              <a:avLst/>
            </a:prstGeom>
            <a:solidFill>
              <a:srgbClr val="B6A479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Min Priority Queue ADT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D6FA6F6-9B7E-47D6-BDE8-696163B1195E}"/>
                </a:ext>
              </a:extLst>
            </p:cNvPr>
            <p:cNvSpPr txBox="1"/>
            <p:nvPr/>
          </p:nvSpPr>
          <p:spPr>
            <a:xfrm>
              <a:off x="1129407" y="3259207"/>
              <a:ext cx="41813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err="1"/>
                <a:t>removeMin</a:t>
              </a:r>
              <a:r>
                <a:rPr lang="en-US" sz="1400" b="1" dirty="0"/>
                <a:t>()</a:t>
              </a:r>
              <a:r>
                <a:rPr lang="en-US" sz="1400" dirty="0"/>
                <a:t> – returns the element with the </a:t>
              </a:r>
              <a:r>
                <a:rPr lang="en-US" sz="1400" u="sng" dirty="0"/>
                <a:t>smallest</a:t>
              </a:r>
              <a:r>
                <a:rPr lang="en-US" sz="1400" dirty="0"/>
                <a:t> priority, removes it from the collection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92B4A1B-DE6B-488B-8450-1A3E832986C6}"/>
                </a:ext>
              </a:extLst>
            </p:cNvPr>
            <p:cNvSpPr txBox="1"/>
            <p:nvPr/>
          </p:nvSpPr>
          <p:spPr>
            <a:xfrm>
              <a:off x="928946" y="2078637"/>
              <a:ext cx="2035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4C3282"/>
                  </a:solidFill>
                </a:rPr>
                <a:t>state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48851FA-61FB-4346-B2D1-FA02D3ECB40A}"/>
                </a:ext>
              </a:extLst>
            </p:cNvPr>
            <p:cNvSpPr txBox="1"/>
            <p:nvPr/>
          </p:nvSpPr>
          <p:spPr>
            <a:xfrm>
              <a:off x="928946" y="2979430"/>
              <a:ext cx="2035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4C3282"/>
                  </a:solidFill>
                </a:rPr>
                <a:t>behavior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702A8D9-90E4-4668-8B17-1A0C7F3ED625}"/>
                </a:ext>
              </a:extLst>
            </p:cNvPr>
            <p:cNvSpPr txBox="1"/>
            <p:nvPr/>
          </p:nvSpPr>
          <p:spPr>
            <a:xfrm>
              <a:off x="1098580" y="2386738"/>
              <a:ext cx="367585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Set of comparable values</a:t>
              </a:r>
            </a:p>
            <a:p>
              <a:r>
                <a:rPr lang="en-US" sz="1600" dirty="0"/>
                <a:t>- Ordered based on “priority”</a:t>
              </a:r>
              <a:endParaRPr lang="en-US" sz="1400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DE3E202-03EC-4175-95D5-D54431F389D3}"/>
                </a:ext>
              </a:extLst>
            </p:cNvPr>
            <p:cNvSpPr txBox="1"/>
            <p:nvPr/>
          </p:nvSpPr>
          <p:spPr>
            <a:xfrm>
              <a:off x="1115045" y="3828824"/>
              <a:ext cx="419571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err="1"/>
                <a:t>peekMin</a:t>
              </a:r>
              <a:r>
                <a:rPr lang="en-US" sz="1400" b="1" dirty="0"/>
                <a:t>()</a:t>
              </a:r>
              <a:r>
                <a:rPr lang="en-US" sz="1400" dirty="0"/>
                <a:t> – find, but do not remove the element with the smallest </a:t>
              </a:r>
              <a:r>
                <a:rPr lang="en-US" sz="1400" u="sng" dirty="0"/>
                <a:t>priority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F07495C-41D3-4217-8A2C-7645F04D65C0}"/>
                </a:ext>
              </a:extLst>
            </p:cNvPr>
            <p:cNvSpPr txBox="1"/>
            <p:nvPr/>
          </p:nvSpPr>
          <p:spPr>
            <a:xfrm>
              <a:off x="1132629" y="4398441"/>
              <a:ext cx="41813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insert(value) </a:t>
              </a:r>
              <a:r>
                <a:rPr lang="en-US" sz="1400" dirty="0"/>
                <a:t>– add a new element to the collection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C1D9856-F184-49E2-A458-EC95C5F48620}"/>
              </a:ext>
            </a:extLst>
          </p:cNvPr>
          <p:cNvGrpSpPr/>
          <p:nvPr/>
        </p:nvGrpSpPr>
        <p:grpSpPr>
          <a:xfrm>
            <a:off x="6324399" y="2225114"/>
            <a:ext cx="4683261" cy="3797810"/>
            <a:chOff x="908857" y="1530095"/>
            <a:chExt cx="4683261" cy="3797810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CC242AB-DC0A-4CCD-9CFA-377C2DAFF4E2}"/>
                </a:ext>
              </a:extLst>
            </p:cNvPr>
            <p:cNvSpPr/>
            <p:nvPr/>
          </p:nvSpPr>
          <p:spPr>
            <a:xfrm>
              <a:off x="908857" y="2061556"/>
              <a:ext cx="4683261" cy="3266349"/>
            </a:xfrm>
            <a:prstGeom prst="rect">
              <a:avLst/>
            </a:prstGeom>
            <a:noFill/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349237B-A02C-43D2-AE06-B4567DAC8A52}"/>
                </a:ext>
              </a:extLst>
            </p:cNvPr>
            <p:cNvSpPr/>
            <p:nvPr/>
          </p:nvSpPr>
          <p:spPr>
            <a:xfrm>
              <a:off x="908858" y="1530095"/>
              <a:ext cx="4683260" cy="531461"/>
            </a:xfrm>
            <a:prstGeom prst="rect">
              <a:avLst/>
            </a:prstGeom>
            <a:solidFill>
              <a:srgbClr val="B6A479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Max Priority Queue ADT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D6FA6F6-9B7E-47D6-BDE8-696163B1195E}"/>
                </a:ext>
              </a:extLst>
            </p:cNvPr>
            <p:cNvSpPr txBox="1"/>
            <p:nvPr/>
          </p:nvSpPr>
          <p:spPr>
            <a:xfrm>
              <a:off x="1129407" y="3259207"/>
              <a:ext cx="41813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err="1"/>
                <a:t>removeMax</a:t>
              </a:r>
              <a:r>
                <a:rPr lang="en-US" sz="1400" b="1" dirty="0"/>
                <a:t>()</a:t>
              </a:r>
              <a:r>
                <a:rPr lang="en-US" sz="1400" dirty="0"/>
                <a:t> – returns the element with the </a:t>
              </a:r>
              <a:r>
                <a:rPr lang="en-US" sz="1400" u="sng" dirty="0"/>
                <a:t>largest</a:t>
              </a:r>
              <a:r>
                <a:rPr lang="en-US" sz="1400" dirty="0"/>
                <a:t> priority, removes it from the collection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92B4A1B-DE6B-488B-8450-1A3E832986C6}"/>
                </a:ext>
              </a:extLst>
            </p:cNvPr>
            <p:cNvSpPr txBox="1"/>
            <p:nvPr/>
          </p:nvSpPr>
          <p:spPr>
            <a:xfrm>
              <a:off x="928946" y="2078637"/>
              <a:ext cx="2035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4C3282"/>
                  </a:solidFill>
                </a:rPr>
                <a:t>state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48851FA-61FB-4346-B2D1-FA02D3ECB40A}"/>
                </a:ext>
              </a:extLst>
            </p:cNvPr>
            <p:cNvSpPr txBox="1"/>
            <p:nvPr/>
          </p:nvSpPr>
          <p:spPr>
            <a:xfrm>
              <a:off x="928946" y="2979430"/>
              <a:ext cx="2035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4C3282"/>
                  </a:solidFill>
                </a:rPr>
                <a:t>behavior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702A8D9-90E4-4668-8B17-1A0C7F3ED625}"/>
                </a:ext>
              </a:extLst>
            </p:cNvPr>
            <p:cNvSpPr txBox="1"/>
            <p:nvPr/>
          </p:nvSpPr>
          <p:spPr>
            <a:xfrm>
              <a:off x="1098580" y="2386738"/>
              <a:ext cx="367585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Set of comparable values</a:t>
              </a:r>
            </a:p>
            <a:p>
              <a:r>
                <a:rPr lang="en-US" sz="1600" dirty="0"/>
                <a:t>- Ordered based on “priority”</a:t>
              </a:r>
              <a:endParaRPr lang="en-US" sz="1400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DE3E202-03EC-4175-95D5-D54431F389D3}"/>
                </a:ext>
              </a:extLst>
            </p:cNvPr>
            <p:cNvSpPr txBox="1"/>
            <p:nvPr/>
          </p:nvSpPr>
          <p:spPr>
            <a:xfrm>
              <a:off x="1115045" y="3828824"/>
              <a:ext cx="419571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err="1"/>
                <a:t>peekMax</a:t>
              </a:r>
              <a:r>
                <a:rPr lang="en-US" sz="1400" b="1" dirty="0"/>
                <a:t>()</a:t>
              </a:r>
              <a:r>
                <a:rPr lang="en-US" sz="1400" dirty="0"/>
                <a:t> – find, but do not remove the element with the </a:t>
              </a:r>
              <a:r>
                <a:rPr lang="en-US" sz="1400" u="sng" dirty="0"/>
                <a:t>largest</a:t>
              </a:r>
              <a:r>
                <a:rPr lang="en-US" sz="1400" dirty="0"/>
                <a:t> priority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F07495C-41D3-4217-8A2C-7645F04D65C0}"/>
                </a:ext>
              </a:extLst>
            </p:cNvPr>
            <p:cNvSpPr txBox="1"/>
            <p:nvPr/>
          </p:nvSpPr>
          <p:spPr>
            <a:xfrm>
              <a:off x="1132629" y="4398441"/>
              <a:ext cx="41813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insert(value) </a:t>
              </a:r>
              <a:r>
                <a:rPr lang="en-US" sz="1400" dirty="0"/>
                <a:t>– add a new element to the collection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575239" y="1519011"/>
            <a:ext cx="9111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Imagine you have a collection of data from which you will always ask for the extreme value</a:t>
            </a:r>
          </a:p>
        </p:txBody>
      </p:sp>
      <p:sp>
        <p:nvSpPr>
          <p:cNvPr id="38" name="5-Point Star 37"/>
          <p:cNvSpPr/>
          <p:nvPr/>
        </p:nvSpPr>
        <p:spPr>
          <a:xfrm rot="20053596">
            <a:off x="588737" y="1943820"/>
            <a:ext cx="1063869" cy="958561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81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Priority Queue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6315733"/>
              </p:ext>
            </p:extLst>
          </p:nvPr>
        </p:nvGraphicFramePr>
        <p:xfrm>
          <a:off x="388428" y="1839545"/>
          <a:ext cx="1137407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141">
                  <a:extLst>
                    <a:ext uri="{9D8B030D-6E8A-4147-A177-3AD203B41FA5}">
                      <a16:colId xmlns:a16="http://schemas.microsoft.com/office/drawing/2014/main" val="3071186595"/>
                    </a:ext>
                  </a:extLst>
                </a:gridCol>
                <a:gridCol w="3587262">
                  <a:extLst>
                    <a:ext uri="{9D8B030D-6E8A-4147-A177-3AD203B41FA5}">
                      <a16:colId xmlns:a16="http://schemas.microsoft.com/office/drawing/2014/main" val="2337517628"/>
                    </a:ext>
                  </a:extLst>
                </a:gridCol>
                <a:gridCol w="2312377">
                  <a:extLst>
                    <a:ext uri="{9D8B030D-6E8A-4147-A177-3AD203B41FA5}">
                      <a16:colId xmlns:a16="http://schemas.microsoft.com/office/drawing/2014/main" val="4052466720"/>
                    </a:ext>
                  </a:extLst>
                </a:gridCol>
                <a:gridCol w="1925515">
                  <a:extLst>
                    <a:ext uri="{9D8B030D-6E8A-4147-A177-3AD203B41FA5}">
                      <a16:colId xmlns:a16="http://schemas.microsoft.com/office/drawing/2014/main" val="773791685"/>
                    </a:ext>
                  </a:extLst>
                </a:gridCol>
                <a:gridCol w="1844775">
                  <a:extLst>
                    <a:ext uri="{9D8B030D-6E8A-4147-A177-3AD203B41FA5}">
                      <a16:colId xmlns:a16="http://schemas.microsoft.com/office/drawing/2014/main" val="34944940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Idea</a:t>
                      </a:r>
                    </a:p>
                  </a:txBody>
                  <a:tcPr>
                    <a:solidFill>
                      <a:srgbClr val="4C32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>
                    <a:solidFill>
                      <a:srgbClr val="4C32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removeMin</a:t>
                      </a:r>
                      <a:r>
                        <a:rPr lang="en-US" sz="1400" dirty="0"/>
                        <a:t>() runtime</a:t>
                      </a:r>
                    </a:p>
                  </a:txBody>
                  <a:tcPr anchor="ctr">
                    <a:solidFill>
                      <a:srgbClr val="4C32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peekMin</a:t>
                      </a:r>
                      <a:r>
                        <a:rPr lang="en-US" sz="1400" dirty="0"/>
                        <a:t>() runtime</a:t>
                      </a:r>
                    </a:p>
                  </a:txBody>
                  <a:tcPr anchor="ctr">
                    <a:solidFill>
                      <a:srgbClr val="4C32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insert() runtime</a:t>
                      </a:r>
                    </a:p>
                  </a:txBody>
                  <a:tcPr anchor="ctr">
                    <a:solidFill>
                      <a:srgbClr val="4C32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224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Unsorted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ArrayList</a:t>
                      </a:r>
                      <a:endParaRPr lang="en-US" sz="1400" dirty="0"/>
                    </a:p>
                  </a:txBody>
                  <a:tcP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Linear collection of values,</a:t>
                      </a:r>
                      <a:r>
                        <a:rPr lang="en-US" sz="1400" baseline="0" dirty="0"/>
                        <a:t> stored in an Array, </a:t>
                      </a:r>
                      <a:r>
                        <a:rPr lang="en-US" sz="1400" dirty="0"/>
                        <a:t>in order of insertion</a:t>
                      </a:r>
                    </a:p>
                  </a:txBody>
                  <a:tcP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O(n)</a:t>
                      </a:r>
                    </a:p>
                  </a:txBody>
                  <a:tcPr anchor="ctr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O(n)</a:t>
                      </a:r>
                    </a:p>
                  </a:txBody>
                  <a:tcPr anchor="ctr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 anchor="ctr"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580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Unsorted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LinkedList</a:t>
                      </a:r>
                      <a:endParaRPr lang="en-US" sz="1400" dirty="0"/>
                    </a:p>
                  </a:txBody>
                  <a:tcP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Linear collection of values, stored in Nodes, in order of insertion</a:t>
                      </a:r>
                    </a:p>
                  </a:txBody>
                  <a:tcP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O(n)</a:t>
                      </a:r>
                    </a:p>
                  </a:txBody>
                  <a:tcPr anchor="ctr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O(n)</a:t>
                      </a:r>
                    </a:p>
                  </a:txBody>
                  <a:tcPr anchor="ctr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 anchor="ctr"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200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Sorted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ArrayList</a:t>
                      </a:r>
                      <a:endParaRPr lang="en-US" sz="1400" dirty="0"/>
                    </a:p>
                  </a:txBody>
                  <a:tcP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Linear collection of values,</a:t>
                      </a:r>
                      <a:r>
                        <a:rPr lang="en-US" sz="1400" baseline="0" dirty="0"/>
                        <a:t> stored in an Array, </a:t>
                      </a:r>
                      <a:r>
                        <a:rPr lang="en-US" sz="1400" dirty="0"/>
                        <a:t>priority order maintained as items are added</a:t>
                      </a:r>
                    </a:p>
                  </a:txBody>
                  <a:tcP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 anchor="ctr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 anchor="ctr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O(n)</a:t>
                      </a:r>
                    </a:p>
                  </a:txBody>
                  <a:tcPr anchor="ctr"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16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Sorted Linked List</a:t>
                      </a:r>
                    </a:p>
                  </a:txBody>
                  <a:tcP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Linear collection of values,</a:t>
                      </a:r>
                      <a:r>
                        <a:rPr lang="en-US" sz="1400" baseline="0" dirty="0"/>
                        <a:t> stored in Nodes, </a:t>
                      </a:r>
                      <a:r>
                        <a:rPr lang="en-US" sz="1400" dirty="0"/>
                        <a:t>priority order maintained as items are added</a:t>
                      </a:r>
                    </a:p>
                  </a:txBody>
                  <a:tcP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 anchor="ctr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 anchor="ctr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O(n)</a:t>
                      </a:r>
                    </a:p>
                  </a:txBody>
                  <a:tcPr anchor="ctr"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088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Binary Search Tree</a:t>
                      </a:r>
                    </a:p>
                  </a:txBody>
                  <a:tcP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Hierarchical</a:t>
                      </a:r>
                      <a:r>
                        <a:rPr lang="en-US" sz="1400" baseline="0" dirty="0"/>
                        <a:t> collection of values, stored in Nodes, </a:t>
                      </a:r>
                      <a:r>
                        <a:rPr lang="en-US" sz="1400" dirty="0"/>
                        <a:t>priority order maintained as items are added</a:t>
                      </a:r>
                    </a:p>
                  </a:txBody>
                  <a:tcP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O(n)</a:t>
                      </a:r>
                    </a:p>
                  </a:txBody>
                  <a:tcPr anchor="ctr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O(n)</a:t>
                      </a:r>
                    </a:p>
                  </a:txBody>
                  <a:tcPr anchor="ctr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O(n)</a:t>
                      </a:r>
                    </a:p>
                  </a:txBody>
                  <a:tcPr anchor="ctr"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974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AVL tree</a:t>
                      </a:r>
                    </a:p>
                  </a:txBody>
                  <a:tcP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Balanced hierarchical</a:t>
                      </a:r>
                      <a:r>
                        <a:rPr lang="en-US" sz="1400" baseline="0" dirty="0"/>
                        <a:t> collection of values, stored in Nodes, </a:t>
                      </a:r>
                      <a:r>
                        <a:rPr lang="en-US" sz="1400" dirty="0"/>
                        <a:t>priority order maintained as items are added</a:t>
                      </a:r>
                    </a:p>
                  </a:txBody>
                  <a:tcP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</a:t>
                      </a:r>
                      <a:r>
                        <a:rPr lang="en-US" sz="1400" dirty="0" err="1"/>
                        <a:t>logn</a:t>
                      </a:r>
                      <a:r>
                        <a:rPr lang="en-US" sz="1400" dirty="0"/>
                        <a:t>)</a:t>
                      </a:r>
                    </a:p>
                  </a:txBody>
                  <a:tcPr anchor="ctr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</a:t>
                      </a:r>
                      <a:r>
                        <a:rPr lang="en-US" sz="1400" dirty="0" err="1"/>
                        <a:t>logn</a:t>
                      </a:r>
                      <a:r>
                        <a:rPr lang="en-US" sz="1400" dirty="0"/>
                        <a:t>)</a:t>
                      </a:r>
                    </a:p>
                  </a:txBody>
                  <a:tcPr anchor="ctr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</a:t>
                      </a:r>
                      <a:r>
                        <a:rPr lang="en-US" sz="1400" dirty="0" err="1"/>
                        <a:t>logn</a:t>
                      </a:r>
                      <a:r>
                        <a:rPr lang="en-US" sz="1400" dirty="0"/>
                        <a:t>)</a:t>
                      </a:r>
                    </a:p>
                  </a:txBody>
                  <a:tcPr anchor="ctr"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20628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257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start with an AVL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4868" y="1463857"/>
            <a:ext cx="7707630" cy="4845504"/>
          </a:xfrm>
        </p:spPr>
        <p:txBody>
          <a:bodyPr/>
          <a:lstStyle/>
          <a:p>
            <a:r>
              <a:rPr lang="en-US" dirty="0"/>
              <a:t>What is the worst case for </a:t>
            </a:r>
            <a:r>
              <a:rPr lang="en-US" dirty="0" err="1"/>
              <a:t>peekMin</a:t>
            </a:r>
            <a:r>
              <a:rPr lang="en-US" dirty="0"/>
              <a:t>()?</a:t>
            </a:r>
          </a:p>
          <a:p>
            <a:endParaRPr lang="en-US" dirty="0"/>
          </a:p>
          <a:p>
            <a:r>
              <a:rPr lang="en-US" dirty="0"/>
              <a:t>What is the best case for </a:t>
            </a:r>
            <a:r>
              <a:rPr lang="en-US" dirty="0" err="1"/>
              <a:t>peekMin</a:t>
            </a:r>
            <a:r>
              <a:rPr lang="en-US" dirty="0"/>
              <a:t>()?</a:t>
            </a:r>
          </a:p>
          <a:p>
            <a:endParaRPr lang="en-US" dirty="0"/>
          </a:p>
          <a:p>
            <a:r>
              <a:rPr lang="en-US" dirty="0"/>
              <a:t>Can we do something to guarantee best case for these two operations?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12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7FC7A32-7A63-4FE5-9E50-639B4DFB69C7}"/>
              </a:ext>
            </a:extLst>
          </p:cNvPr>
          <p:cNvGrpSpPr/>
          <p:nvPr/>
        </p:nvGrpSpPr>
        <p:grpSpPr>
          <a:xfrm>
            <a:off x="575238" y="1463857"/>
            <a:ext cx="3196661" cy="4484405"/>
            <a:chOff x="908857" y="1530095"/>
            <a:chExt cx="3196661" cy="448440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1A682CF-900F-4DAB-84AF-9AF93E9E4E1F}"/>
                </a:ext>
              </a:extLst>
            </p:cNvPr>
            <p:cNvSpPr/>
            <p:nvPr/>
          </p:nvSpPr>
          <p:spPr>
            <a:xfrm>
              <a:off x="908857" y="2061555"/>
              <a:ext cx="3196661" cy="3952945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CD77848-44AE-444C-AE19-CCD4729DC73B}"/>
                </a:ext>
              </a:extLst>
            </p:cNvPr>
            <p:cNvSpPr/>
            <p:nvPr/>
          </p:nvSpPr>
          <p:spPr>
            <a:xfrm>
              <a:off x="908858" y="1530095"/>
              <a:ext cx="3196660" cy="531461"/>
            </a:xfrm>
            <a:prstGeom prst="rect">
              <a:avLst/>
            </a:prstGeom>
            <a:solidFill>
              <a:srgbClr val="4C3282"/>
            </a:solidFill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AVLPriorityQueue</a:t>
              </a:r>
              <a:r>
                <a:rPr lang="en-US" dirty="0"/>
                <a:t>&lt;E&gt;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9CE222C-B89E-4DD7-9428-9E0F8778691A}"/>
                </a:ext>
              </a:extLst>
            </p:cNvPr>
            <p:cNvSpPr txBox="1"/>
            <p:nvPr/>
          </p:nvSpPr>
          <p:spPr>
            <a:xfrm>
              <a:off x="1109926" y="3149950"/>
              <a:ext cx="278972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removeMin</a:t>
              </a:r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()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– traverse through tree all the way to the left, remove node, rebalance if necessary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D621558-FDAD-47DB-814E-2B675AECF2DF}"/>
                </a:ext>
              </a:extLst>
            </p:cNvPr>
            <p:cNvSpPr txBox="1"/>
            <p:nvPr/>
          </p:nvSpPr>
          <p:spPr>
            <a:xfrm>
              <a:off x="928946" y="2009522"/>
              <a:ext cx="2035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B6A479"/>
                  </a:solidFill>
                </a:rPr>
                <a:t>state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D5EC453-8CE5-4E2D-AA80-C28ED5A0C42B}"/>
                </a:ext>
              </a:extLst>
            </p:cNvPr>
            <p:cNvSpPr txBox="1"/>
            <p:nvPr/>
          </p:nvSpPr>
          <p:spPr>
            <a:xfrm>
              <a:off x="928946" y="2695965"/>
              <a:ext cx="2035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B6A479"/>
                  </a:solidFill>
                </a:rPr>
                <a:t>behavior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D68F3C8-8489-45F2-9149-44F48EDD0B95}"/>
                </a:ext>
              </a:extLst>
            </p:cNvPr>
            <p:cNvSpPr txBox="1"/>
            <p:nvPr/>
          </p:nvSpPr>
          <p:spPr>
            <a:xfrm>
              <a:off x="1191826" y="2304279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overallRoot</a:t>
              </a:r>
              <a:endParaRPr lang="en-US" sz="12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29B6314-036C-40E7-9BE3-8A3E951C5B9E}"/>
                </a:ext>
              </a:extLst>
            </p:cNvPr>
            <p:cNvSpPr txBox="1"/>
            <p:nvPr/>
          </p:nvSpPr>
          <p:spPr>
            <a:xfrm>
              <a:off x="1109926" y="4153691"/>
              <a:ext cx="27897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peekMin</a:t>
              </a:r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() 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– traverse through tree all the way to the left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767EA58-D588-47E7-A44F-A018FB2B1757}"/>
                </a:ext>
              </a:extLst>
            </p:cNvPr>
            <p:cNvSpPr txBox="1"/>
            <p:nvPr/>
          </p:nvSpPr>
          <p:spPr>
            <a:xfrm>
              <a:off x="1109926" y="4837872"/>
              <a:ext cx="269439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insert() 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– traverse through tree, insert node in open space, rebalance as necessary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801077" y="1451964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</a:rPr>
              <a:t>O(</a:t>
            </a:r>
            <a:r>
              <a:rPr lang="en-US" b="1" dirty="0" err="1">
                <a:solidFill>
                  <a:srgbClr val="4C3282"/>
                </a:solidFill>
              </a:rPr>
              <a:t>logn</a:t>
            </a:r>
            <a:r>
              <a:rPr lang="en-US" b="1" dirty="0">
                <a:solidFill>
                  <a:srgbClr val="4C3282"/>
                </a:solidFill>
              </a:rPr>
              <a:t>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523761" y="2445061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</a:rPr>
              <a:t>O(1)</a:t>
            </a:r>
          </a:p>
        </p:txBody>
      </p:sp>
    </p:spTree>
    <p:extLst>
      <p:ext uri="{BB962C8B-B14F-4D97-AF65-F5344CB8AC3E}">
        <p14:creationId xmlns:p14="http://schemas.microsoft.com/office/powerpoint/2010/main" val="381205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Heap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420" y="1378107"/>
            <a:ext cx="5140061" cy="4845504"/>
          </a:xfrm>
        </p:spPr>
        <p:txBody>
          <a:bodyPr/>
          <a:lstStyle/>
          <a:p>
            <a:r>
              <a:rPr lang="en-US" dirty="0"/>
              <a:t>A type of tree with new set of invariants</a:t>
            </a:r>
          </a:p>
          <a:p>
            <a:r>
              <a:rPr lang="en-US" b="1" dirty="0">
                <a:solidFill>
                  <a:srgbClr val="B6A479"/>
                </a:solidFill>
              </a:rPr>
              <a:t>1. </a:t>
            </a:r>
            <a:r>
              <a:rPr lang="en-US" b="1" dirty="0">
                <a:solidFill>
                  <a:srgbClr val="4C3282"/>
                </a:solidFill>
              </a:rPr>
              <a:t>Binary Tree</a:t>
            </a:r>
            <a:r>
              <a:rPr lang="en-US" dirty="0"/>
              <a:t>: every node has at most 2 children</a:t>
            </a:r>
          </a:p>
          <a:p>
            <a:r>
              <a:rPr lang="en-US" b="1" dirty="0">
                <a:solidFill>
                  <a:srgbClr val="B6A479"/>
                </a:solidFill>
              </a:rPr>
              <a:t>2. </a:t>
            </a:r>
            <a:r>
              <a:rPr lang="en-US" b="1" dirty="0">
                <a:solidFill>
                  <a:srgbClr val="4C3282"/>
                </a:solidFill>
              </a:rPr>
              <a:t>Heap</a:t>
            </a:r>
            <a:r>
              <a:rPr lang="en-US" dirty="0"/>
              <a:t>: every node is smaller than its child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13</a:t>
            </a:fld>
            <a:endParaRPr lang="en-US"/>
          </a:p>
        </p:txBody>
      </p:sp>
      <p:grpSp>
        <p:nvGrpSpPr>
          <p:cNvPr id="132" name="Group 131"/>
          <p:cNvGrpSpPr/>
          <p:nvPr/>
        </p:nvGrpSpPr>
        <p:grpSpPr>
          <a:xfrm>
            <a:off x="975609" y="3683671"/>
            <a:ext cx="1253275" cy="1365032"/>
            <a:chOff x="1285877" y="2866750"/>
            <a:chExt cx="1253275" cy="1365032"/>
          </a:xfrm>
        </p:grpSpPr>
        <p:grpSp>
          <p:nvGrpSpPr>
            <p:cNvPr id="49" name="Group 48"/>
            <p:cNvGrpSpPr/>
            <p:nvPr/>
          </p:nvGrpSpPr>
          <p:grpSpPr>
            <a:xfrm>
              <a:off x="1596061" y="2866750"/>
              <a:ext cx="576392" cy="767652"/>
              <a:chOff x="8011610" y="1273924"/>
              <a:chExt cx="576392" cy="767652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DBC9293-889D-4000-9645-B584C82F58E3}"/>
                  </a:ext>
                </a:extLst>
              </p:cNvPr>
              <p:cNvSpPr/>
              <p:nvPr/>
            </p:nvSpPr>
            <p:spPr>
              <a:xfrm>
                <a:off x="8022187" y="1273924"/>
                <a:ext cx="565815" cy="557777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184F1E3-7E82-4AD6-96C8-720B37C261E0}"/>
                  </a:ext>
                </a:extLst>
              </p:cNvPr>
              <p:cNvSpPr txBox="1"/>
              <p:nvPr/>
            </p:nvSpPr>
            <p:spPr>
              <a:xfrm>
                <a:off x="8141080" y="1279191"/>
                <a:ext cx="322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8</a:t>
                </a:r>
              </a:p>
            </p:txBody>
          </p: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8DD11C83-9954-4535-9AA8-C28A0845CC27}"/>
                  </a:ext>
                </a:extLst>
              </p:cNvPr>
              <p:cNvCxnSpPr/>
              <p:nvPr/>
            </p:nvCxnSpPr>
            <p:spPr>
              <a:xfrm flipH="1">
                <a:off x="8011610" y="1745042"/>
                <a:ext cx="153853" cy="296534"/>
              </a:xfrm>
              <a:prstGeom prst="straightConnector1">
                <a:avLst/>
              </a:prstGeom>
              <a:ln w="19050">
                <a:solidFill>
                  <a:srgbClr val="B6A479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8019435" y="1621523"/>
                <a:ext cx="565815" cy="0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7" idx="2"/>
                <a:endCxn id="10" idx="2"/>
              </p:cNvCxnSpPr>
              <p:nvPr/>
            </p:nvCxnSpPr>
            <p:spPr>
              <a:xfrm flipH="1" flipV="1">
                <a:off x="8302342" y="1648523"/>
                <a:ext cx="2753" cy="183178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>
                <a:extLst>
                  <a:ext uri="{FF2B5EF4-FFF2-40B4-BE49-F238E27FC236}">
                    <a16:creationId xmlns:a16="http://schemas.microsoft.com/office/drawing/2014/main" id="{8DD11C83-9954-4535-9AA8-C28A0845CC27}"/>
                  </a:ext>
                </a:extLst>
              </p:cNvPr>
              <p:cNvCxnSpPr/>
              <p:nvPr/>
            </p:nvCxnSpPr>
            <p:spPr>
              <a:xfrm>
                <a:off x="8440622" y="1745042"/>
                <a:ext cx="144628" cy="296534"/>
              </a:xfrm>
              <a:prstGeom prst="straightConnector1">
                <a:avLst/>
              </a:prstGeom>
              <a:ln w="19050">
                <a:solidFill>
                  <a:srgbClr val="B6A479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1285877" y="3674005"/>
              <a:ext cx="568567" cy="557777"/>
              <a:chOff x="8118821" y="1418913"/>
              <a:chExt cx="568567" cy="557777"/>
            </a:xfrm>
          </p:grpSpPr>
          <p:grpSp>
            <p:nvGrpSpPr>
              <p:cNvPr id="50" name="Group 49"/>
              <p:cNvGrpSpPr/>
              <p:nvPr/>
            </p:nvGrpSpPr>
            <p:grpSpPr>
              <a:xfrm>
                <a:off x="8118821" y="1418913"/>
                <a:ext cx="568567" cy="557777"/>
                <a:chOff x="8019435" y="1273924"/>
                <a:chExt cx="568567" cy="557777"/>
              </a:xfrm>
            </p:grpSpPr>
            <p:sp>
              <p:nvSpPr>
                <p:cNvPr id="51" name="Rectangle 50">
                  <a:extLst>
                    <a:ext uri="{FF2B5EF4-FFF2-40B4-BE49-F238E27FC236}">
                      <a16:creationId xmlns:a16="http://schemas.microsoft.com/office/drawing/2014/main" id="{0DBC9293-889D-4000-9645-B584C82F58E3}"/>
                    </a:ext>
                  </a:extLst>
                </p:cNvPr>
                <p:cNvSpPr/>
                <p:nvPr/>
              </p:nvSpPr>
              <p:spPr>
                <a:xfrm>
                  <a:off x="8022187" y="1273924"/>
                  <a:ext cx="565815" cy="557777"/>
                </a:xfrm>
                <a:prstGeom prst="rect">
                  <a:avLst/>
                </a:prstGeom>
                <a:noFill/>
                <a:ln>
                  <a:solidFill>
                    <a:srgbClr val="4C328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B184F1E3-7E82-4AD6-96C8-720B37C261E0}"/>
                    </a:ext>
                  </a:extLst>
                </p:cNvPr>
                <p:cNvSpPr txBox="1"/>
                <p:nvPr/>
              </p:nvSpPr>
              <p:spPr>
                <a:xfrm>
                  <a:off x="8141080" y="1279191"/>
                  <a:ext cx="32252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9</a:t>
                  </a:r>
                </a:p>
              </p:txBody>
            </p: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8019435" y="1621523"/>
                  <a:ext cx="565815" cy="0"/>
                </a:xfrm>
                <a:prstGeom prst="line">
                  <a:avLst/>
                </a:prstGeom>
                <a:ln w="12700">
                  <a:solidFill>
                    <a:srgbClr val="4C328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>
                  <a:stCxn id="51" idx="2"/>
                  <a:endCxn id="52" idx="2"/>
                </p:cNvCxnSpPr>
                <p:nvPr/>
              </p:nvCxnSpPr>
              <p:spPr>
                <a:xfrm flipH="1" flipV="1">
                  <a:off x="8302342" y="1648523"/>
                  <a:ext cx="2753" cy="183178"/>
                </a:xfrm>
                <a:prstGeom prst="line">
                  <a:avLst/>
                </a:prstGeom>
                <a:ln w="12700">
                  <a:solidFill>
                    <a:srgbClr val="4C328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8" name="Straight Connector 57"/>
              <p:cNvCxnSpPr/>
              <p:nvPr/>
            </p:nvCxnSpPr>
            <p:spPr>
              <a:xfrm flipH="1">
                <a:off x="8159611" y="1800150"/>
                <a:ext cx="204080" cy="142902"/>
              </a:xfrm>
              <a:prstGeom prst="line">
                <a:avLst/>
              </a:prstGeom>
              <a:ln w="19050">
                <a:solidFill>
                  <a:srgbClr val="B6A4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flipH="1">
                <a:off x="8440622" y="1795327"/>
                <a:ext cx="204080" cy="142902"/>
              </a:xfrm>
              <a:prstGeom prst="line">
                <a:avLst/>
              </a:prstGeom>
              <a:ln w="19050">
                <a:solidFill>
                  <a:srgbClr val="B6A4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" name="Group 62"/>
            <p:cNvGrpSpPr/>
            <p:nvPr/>
          </p:nvGrpSpPr>
          <p:grpSpPr>
            <a:xfrm>
              <a:off x="1970585" y="3672069"/>
              <a:ext cx="568567" cy="559712"/>
              <a:chOff x="8118821" y="1416978"/>
              <a:chExt cx="568567" cy="559712"/>
            </a:xfrm>
          </p:grpSpPr>
          <p:grpSp>
            <p:nvGrpSpPr>
              <p:cNvPr id="64" name="Group 63"/>
              <p:cNvGrpSpPr/>
              <p:nvPr/>
            </p:nvGrpSpPr>
            <p:grpSpPr>
              <a:xfrm>
                <a:off x="8118821" y="1416978"/>
                <a:ext cx="568567" cy="559712"/>
                <a:chOff x="8019435" y="1271989"/>
                <a:chExt cx="568567" cy="559712"/>
              </a:xfrm>
            </p:grpSpPr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id="{0DBC9293-889D-4000-9645-B584C82F58E3}"/>
                    </a:ext>
                  </a:extLst>
                </p:cNvPr>
                <p:cNvSpPr/>
                <p:nvPr/>
              </p:nvSpPr>
              <p:spPr>
                <a:xfrm>
                  <a:off x="8022187" y="1273924"/>
                  <a:ext cx="565815" cy="557777"/>
                </a:xfrm>
                <a:prstGeom prst="rect">
                  <a:avLst/>
                </a:prstGeom>
                <a:noFill/>
                <a:ln>
                  <a:solidFill>
                    <a:srgbClr val="4C328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B184F1E3-7E82-4AD6-96C8-720B37C261E0}"/>
                    </a:ext>
                  </a:extLst>
                </p:cNvPr>
                <p:cNvSpPr txBox="1"/>
                <p:nvPr/>
              </p:nvSpPr>
              <p:spPr>
                <a:xfrm>
                  <a:off x="8072151" y="1271989"/>
                  <a:ext cx="4603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10</a:t>
                  </a:r>
                </a:p>
              </p:txBody>
            </p: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8019435" y="1621523"/>
                  <a:ext cx="565815" cy="0"/>
                </a:xfrm>
                <a:prstGeom prst="line">
                  <a:avLst/>
                </a:prstGeom>
                <a:ln w="12700">
                  <a:solidFill>
                    <a:srgbClr val="4C328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>
                  <a:stCxn id="67" idx="2"/>
                </p:cNvCxnSpPr>
                <p:nvPr/>
              </p:nvCxnSpPr>
              <p:spPr>
                <a:xfrm flipH="1" flipV="1">
                  <a:off x="8305094" y="1621523"/>
                  <a:ext cx="1" cy="210178"/>
                </a:xfrm>
                <a:prstGeom prst="line">
                  <a:avLst/>
                </a:prstGeom>
                <a:ln w="12700">
                  <a:solidFill>
                    <a:srgbClr val="4C328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5" name="Straight Connector 64"/>
              <p:cNvCxnSpPr/>
              <p:nvPr/>
            </p:nvCxnSpPr>
            <p:spPr>
              <a:xfrm flipH="1">
                <a:off x="8159611" y="1800150"/>
                <a:ext cx="204080" cy="142902"/>
              </a:xfrm>
              <a:prstGeom prst="line">
                <a:avLst/>
              </a:prstGeom>
              <a:ln w="19050">
                <a:solidFill>
                  <a:srgbClr val="B6A4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flipH="1">
                <a:off x="8440622" y="1795327"/>
                <a:ext cx="204080" cy="142902"/>
              </a:xfrm>
              <a:prstGeom prst="line">
                <a:avLst/>
              </a:prstGeom>
              <a:ln w="19050">
                <a:solidFill>
                  <a:srgbClr val="B6A4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1" name="Group 130"/>
          <p:cNvGrpSpPr/>
          <p:nvPr/>
        </p:nvGrpSpPr>
        <p:grpSpPr>
          <a:xfrm>
            <a:off x="2851363" y="3683671"/>
            <a:ext cx="2617459" cy="2197874"/>
            <a:chOff x="6914978" y="1266256"/>
            <a:chExt cx="2617459" cy="2197874"/>
          </a:xfrm>
        </p:grpSpPr>
        <p:grpSp>
          <p:nvGrpSpPr>
            <p:cNvPr id="78" name="Group 77"/>
            <p:cNvGrpSpPr/>
            <p:nvPr/>
          </p:nvGrpSpPr>
          <p:grpSpPr>
            <a:xfrm>
              <a:off x="7197885" y="2099098"/>
              <a:ext cx="686309" cy="820422"/>
              <a:chOff x="7984333" y="1273924"/>
              <a:chExt cx="686309" cy="820422"/>
            </a:xfrm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0DBC9293-889D-4000-9645-B584C82F58E3}"/>
                  </a:ext>
                </a:extLst>
              </p:cNvPr>
              <p:cNvSpPr/>
              <p:nvPr/>
            </p:nvSpPr>
            <p:spPr>
              <a:xfrm>
                <a:off x="8022187" y="1273924"/>
                <a:ext cx="565815" cy="557777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B184F1E3-7E82-4AD6-96C8-720B37C261E0}"/>
                  </a:ext>
                </a:extLst>
              </p:cNvPr>
              <p:cNvSpPr txBox="1"/>
              <p:nvPr/>
            </p:nvSpPr>
            <p:spPr>
              <a:xfrm>
                <a:off x="8141080" y="1279191"/>
                <a:ext cx="322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2</a:t>
                </a:r>
              </a:p>
            </p:txBody>
          </p:sp>
          <p:cxnSp>
            <p:nvCxnSpPr>
              <p:cNvPr id="81" name="Straight Arrow Connector 80">
                <a:extLst>
                  <a:ext uri="{FF2B5EF4-FFF2-40B4-BE49-F238E27FC236}">
                    <a16:creationId xmlns:a16="http://schemas.microsoft.com/office/drawing/2014/main" id="{8DD11C83-9954-4535-9AA8-C28A0845CC27}"/>
                  </a:ext>
                </a:extLst>
              </p:cNvPr>
              <p:cNvCxnSpPr>
                <a:endCxn id="90" idx="0"/>
              </p:cNvCxnSpPr>
              <p:nvPr/>
            </p:nvCxnSpPr>
            <p:spPr>
              <a:xfrm flipH="1">
                <a:off x="7984333" y="1745042"/>
                <a:ext cx="181131" cy="341404"/>
              </a:xfrm>
              <a:prstGeom prst="straightConnector1">
                <a:avLst/>
              </a:prstGeom>
              <a:ln w="19050">
                <a:solidFill>
                  <a:srgbClr val="B6A479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8019435" y="1621523"/>
                <a:ext cx="565815" cy="0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>
                <a:stCxn id="79" idx="2"/>
                <a:endCxn id="80" idx="2"/>
              </p:cNvCxnSpPr>
              <p:nvPr/>
            </p:nvCxnSpPr>
            <p:spPr>
              <a:xfrm flipH="1" flipV="1">
                <a:off x="8302342" y="1648523"/>
                <a:ext cx="2753" cy="183178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Arrow Connector 83">
                <a:extLst>
                  <a:ext uri="{FF2B5EF4-FFF2-40B4-BE49-F238E27FC236}">
                    <a16:creationId xmlns:a16="http://schemas.microsoft.com/office/drawing/2014/main" id="{8DD11C83-9954-4535-9AA8-C28A0845CC27}"/>
                  </a:ext>
                </a:extLst>
              </p:cNvPr>
              <p:cNvCxnSpPr>
                <a:endCxn id="98" idx="0"/>
              </p:cNvCxnSpPr>
              <p:nvPr/>
            </p:nvCxnSpPr>
            <p:spPr>
              <a:xfrm>
                <a:off x="8440622" y="1745042"/>
                <a:ext cx="230020" cy="349304"/>
              </a:xfrm>
              <a:prstGeom prst="straightConnector1">
                <a:avLst/>
              </a:prstGeom>
              <a:ln w="19050">
                <a:solidFill>
                  <a:srgbClr val="B6A479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5" name="Group 84"/>
            <p:cNvGrpSpPr/>
            <p:nvPr/>
          </p:nvGrpSpPr>
          <p:grpSpPr>
            <a:xfrm>
              <a:off x="6914978" y="2906353"/>
              <a:ext cx="568567" cy="557777"/>
              <a:chOff x="8118821" y="1418913"/>
              <a:chExt cx="568567" cy="557777"/>
            </a:xfrm>
          </p:grpSpPr>
          <p:grpSp>
            <p:nvGrpSpPr>
              <p:cNvPr id="86" name="Group 85"/>
              <p:cNvGrpSpPr/>
              <p:nvPr/>
            </p:nvGrpSpPr>
            <p:grpSpPr>
              <a:xfrm>
                <a:off x="8118821" y="1418913"/>
                <a:ext cx="568567" cy="557777"/>
                <a:chOff x="8019435" y="1273924"/>
                <a:chExt cx="568567" cy="557777"/>
              </a:xfrm>
            </p:grpSpPr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id="{0DBC9293-889D-4000-9645-B584C82F58E3}"/>
                    </a:ext>
                  </a:extLst>
                </p:cNvPr>
                <p:cNvSpPr/>
                <p:nvPr/>
              </p:nvSpPr>
              <p:spPr>
                <a:xfrm>
                  <a:off x="8022187" y="1273924"/>
                  <a:ext cx="565815" cy="557777"/>
                </a:xfrm>
                <a:prstGeom prst="rect">
                  <a:avLst/>
                </a:prstGeom>
                <a:noFill/>
                <a:ln>
                  <a:solidFill>
                    <a:srgbClr val="4C328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TextBox 89">
                  <a:extLst>
                    <a:ext uri="{FF2B5EF4-FFF2-40B4-BE49-F238E27FC236}">
                      <a16:creationId xmlns:a16="http://schemas.microsoft.com/office/drawing/2014/main" id="{B184F1E3-7E82-4AD6-96C8-720B37C261E0}"/>
                    </a:ext>
                  </a:extLst>
                </p:cNvPr>
                <p:cNvSpPr txBox="1"/>
                <p:nvPr/>
              </p:nvSpPr>
              <p:spPr>
                <a:xfrm>
                  <a:off x="8141080" y="1279191"/>
                  <a:ext cx="32252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4</a:t>
                  </a:r>
                </a:p>
              </p:txBody>
            </p:sp>
            <p:cxnSp>
              <p:nvCxnSpPr>
                <p:cNvPr id="91" name="Straight Connector 90"/>
                <p:cNvCxnSpPr/>
                <p:nvPr/>
              </p:nvCxnSpPr>
              <p:spPr>
                <a:xfrm>
                  <a:off x="8019435" y="1621523"/>
                  <a:ext cx="565815" cy="0"/>
                </a:xfrm>
                <a:prstGeom prst="line">
                  <a:avLst/>
                </a:prstGeom>
                <a:ln w="12700">
                  <a:solidFill>
                    <a:srgbClr val="4C328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>
                  <a:stCxn id="89" idx="2"/>
                  <a:endCxn id="90" idx="2"/>
                </p:cNvCxnSpPr>
                <p:nvPr/>
              </p:nvCxnSpPr>
              <p:spPr>
                <a:xfrm flipH="1" flipV="1">
                  <a:off x="8302342" y="1648523"/>
                  <a:ext cx="2753" cy="183178"/>
                </a:xfrm>
                <a:prstGeom prst="line">
                  <a:avLst/>
                </a:prstGeom>
                <a:ln w="12700">
                  <a:solidFill>
                    <a:srgbClr val="4C328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7" name="Straight Connector 86"/>
              <p:cNvCxnSpPr/>
              <p:nvPr/>
            </p:nvCxnSpPr>
            <p:spPr>
              <a:xfrm flipH="1">
                <a:off x="8159611" y="1800150"/>
                <a:ext cx="204080" cy="142902"/>
              </a:xfrm>
              <a:prstGeom prst="line">
                <a:avLst/>
              </a:prstGeom>
              <a:ln w="19050">
                <a:solidFill>
                  <a:srgbClr val="B6A4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flipH="1">
                <a:off x="8440622" y="1795327"/>
                <a:ext cx="204080" cy="142902"/>
              </a:xfrm>
              <a:prstGeom prst="line">
                <a:avLst/>
              </a:prstGeom>
              <a:ln w="19050">
                <a:solidFill>
                  <a:srgbClr val="B6A4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3" name="Group 92"/>
            <p:cNvGrpSpPr/>
            <p:nvPr/>
          </p:nvGrpSpPr>
          <p:grpSpPr>
            <a:xfrm>
              <a:off x="7599686" y="2906352"/>
              <a:ext cx="568567" cy="557777"/>
              <a:chOff x="8118821" y="1418913"/>
              <a:chExt cx="568567" cy="557777"/>
            </a:xfrm>
          </p:grpSpPr>
          <p:grpSp>
            <p:nvGrpSpPr>
              <p:cNvPr id="94" name="Group 93"/>
              <p:cNvGrpSpPr/>
              <p:nvPr/>
            </p:nvGrpSpPr>
            <p:grpSpPr>
              <a:xfrm>
                <a:off x="8118821" y="1418913"/>
                <a:ext cx="568567" cy="557777"/>
                <a:chOff x="8019435" y="1273924"/>
                <a:chExt cx="568567" cy="557777"/>
              </a:xfrm>
            </p:grpSpPr>
            <p:sp>
              <p:nvSpPr>
                <p:cNvPr id="97" name="Rectangle 96">
                  <a:extLst>
                    <a:ext uri="{FF2B5EF4-FFF2-40B4-BE49-F238E27FC236}">
                      <a16:creationId xmlns:a16="http://schemas.microsoft.com/office/drawing/2014/main" id="{0DBC9293-889D-4000-9645-B584C82F58E3}"/>
                    </a:ext>
                  </a:extLst>
                </p:cNvPr>
                <p:cNvSpPr/>
                <p:nvPr/>
              </p:nvSpPr>
              <p:spPr>
                <a:xfrm>
                  <a:off x="8022187" y="1273924"/>
                  <a:ext cx="565815" cy="557777"/>
                </a:xfrm>
                <a:prstGeom prst="rect">
                  <a:avLst/>
                </a:prstGeom>
                <a:noFill/>
                <a:ln>
                  <a:solidFill>
                    <a:srgbClr val="4C328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TextBox 97">
                  <a:extLst>
                    <a:ext uri="{FF2B5EF4-FFF2-40B4-BE49-F238E27FC236}">
                      <a16:creationId xmlns:a16="http://schemas.microsoft.com/office/drawing/2014/main" id="{B184F1E3-7E82-4AD6-96C8-720B37C261E0}"/>
                    </a:ext>
                  </a:extLst>
                </p:cNvPr>
                <p:cNvSpPr txBox="1"/>
                <p:nvPr/>
              </p:nvSpPr>
              <p:spPr>
                <a:xfrm>
                  <a:off x="8142681" y="1287092"/>
                  <a:ext cx="32252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5</a:t>
                  </a:r>
                </a:p>
              </p:txBody>
            </p:sp>
            <p:cxnSp>
              <p:nvCxnSpPr>
                <p:cNvPr id="99" name="Straight Connector 98"/>
                <p:cNvCxnSpPr/>
                <p:nvPr/>
              </p:nvCxnSpPr>
              <p:spPr>
                <a:xfrm>
                  <a:off x="8019435" y="1621523"/>
                  <a:ext cx="565815" cy="0"/>
                </a:xfrm>
                <a:prstGeom prst="line">
                  <a:avLst/>
                </a:prstGeom>
                <a:ln w="12700">
                  <a:solidFill>
                    <a:srgbClr val="4C328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>
                  <a:stCxn id="97" idx="2"/>
                </p:cNvCxnSpPr>
                <p:nvPr/>
              </p:nvCxnSpPr>
              <p:spPr>
                <a:xfrm flipH="1" flipV="1">
                  <a:off x="8305094" y="1621523"/>
                  <a:ext cx="1" cy="210178"/>
                </a:xfrm>
                <a:prstGeom prst="line">
                  <a:avLst/>
                </a:prstGeom>
                <a:ln w="12700">
                  <a:solidFill>
                    <a:srgbClr val="4C328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5" name="Straight Connector 94"/>
              <p:cNvCxnSpPr/>
              <p:nvPr/>
            </p:nvCxnSpPr>
            <p:spPr>
              <a:xfrm flipH="1">
                <a:off x="8159611" y="1800150"/>
                <a:ext cx="204080" cy="142902"/>
              </a:xfrm>
              <a:prstGeom prst="line">
                <a:avLst/>
              </a:prstGeom>
              <a:ln w="19050">
                <a:solidFill>
                  <a:srgbClr val="B6A4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flipH="1">
                <a:off x="8440622" y="1795327"/>
                <a:ext cx="204080" cy="142902"/>
              </a:xfrm>
              <a:prstGeom prst="line">
                <a:avLst/>
              </a:prstGeom>
              <a:ln w="19050">
                <a:solidFill>
                  <a:srgbClr val="B6A4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1" name="Group 100"/>
            <p:cNvGrpSpPr/>
            <p:nvPr/>
          </p:nvGrpSpPr>
          <p:grpSpPr>
            <a:xfrm>
              <a:off x="8562069" y="2099098"/>
              <a:ext cx="685757" cy="812522"/>
              <a:chOff x="7984333" y="1273924"/>
              <a:chExt cx="685757" cy="812522"/>
            </a:xfrm>
          </p:grpSpPr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0DBC9293-889D-4000-9645-B584C82F58E3}"/>
                  </a:ext>
                </a:extLst>
              </p:cNvPr>
              <p:cNvSpPr/>
              <p:nvPr/>
            </p:nvSpPr>
            <p:spPr>
              <a:xfrm>
                <a:off x="8022187" y="1273924"/>
                <a:ext cx="565815" cy="557777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B184F1E3-7E82-4AD6-96C8-720B37C261E0}"/>
                  </a:ext>
                </a:extLst>
              </p:cNvPr>
              <p:cNvSpPr txBox="1"/>
              <p:nvPr/>
            </p:nvSpPr>
            <p:spPr>
              <a:xfrm>
                <a:off x="8141080" y="1279191"/>
                <a:ext cx="322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3</a:t>
                </a:r>
              </a:p>
            </p:txBody>
          </p:sp>
          <p:cxnSp>
            <p:nvCxnSpPr>
              <p:cNvPr id="104" name="Straight Arrow Connector 103">
                <a:extLst>
                  <a:ext uri="{FF2B5EF4-FFF2-40B4-BE49-F238E27FC236}">
                    <a16:creationId xmlns:a16="http://schemas.microsoft.com/office/drawing/2014/main" id="{8DD11C83-9954-4535-9AA8-C28A0845CC27}"/>
                  </a:ext>
                </a:extLst>
              </p:cNvPr>
              <p:cNvCxnSpPr>
                <a:endCxn id="113" idx="0"/>
              </p:cNvCxnSpPr>
              <p:nvPr/>
            </p:nvCxnSpPr>
            <p:spPr>
              <a:xfrm flipH="1">
                <a:off x="7984333" y="1745042"/>
                <a:ext cx="181131" cy="341404"/>
              </a:xfrm>
              <a:prstGeom prst="straightConnector1">
                <a:avLst/>
              </a:prstGeom>
              <a:ln w="19050">
                <a:solidFill>
                  <a:srgbClr val="B6A479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8019435" y="1621523"/>
                <a:ext cx="565815" cy="0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>
                <a:stCxn id="102" idx="2"/>
                <a:endCxn id="103" idx="2"/>
              </p:cNvCxnSpPr>
              <p:nvPr/>
            </p:nvCxnSpPr>
            <p:spPr>
              <a:xfrm flipH="1" flipV="1">
                <a:off x="8302342" y="1648523"/>
                <a:ext cx="2753" cy="183178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Arrow Connector 106">
                <a:extLst>
                  <a:ext uri="{FF2B5EF4-FFF2-40B4-BE49-F238E27FC236}">
                    <a16:creationId xmlns:a16="http://schemas.microsoft.com/office/drawing/2014/main" id="{8DD11C83-9954-4535-9AA8-C28A0845CC27}"/>
                  </a:ext>
                </a:extLst>
              </p:cNvPr>
              <p:cNvCxnSpPr>
                <a:endCxn id="121" idx="0"/>
              </p:cNvCxnSpPr>
              <p:nvPr/>
            </p:nvCxnSpPr>
            <p:spPr>
              <a:xfrm>
                <a:off x="8440622" y="1745042"/>
                <a:ext cx="229468" cy="336135"/>
              </a:xfrm>
              <a:prstGeom prst="straightConnector1">
                <a:avLst/>
              </a:prstGeom>
              <a:ln w="19050">
                <a:solidFill>
                  <a:srgbClr val="B6A479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8" name="Group 107"/>
            <p:cNvGrpSpPr/>
            <p:nvPr/>
          </p:nvGrpSpPr>
          <p:grpSpPr>
            <a:xfrm>
              <a:off x="8279162" y="2906353"/>
              <a:ext cx="568567" cy="557777"/>
              <a:chOff x="8118821" y="1418913"/>
              <a:chExt cx="568567" cy="557777"/>
            </a:xfrm>
          </p:grpSpPr>
          <p:grpSp>
            <p:nvGrpSpPr>
              <p:cNvPr id="109" name="Group 108"/>
              <p:cNvGrpSpPr/>
              <p:nvPr/>
            </p:nvGrpSpPr>
            <p:grpSpPr>
              <a:xfrm>
                <a:off x="8118821" y="1418913"/>
                <a:ext cx="568567" cy="557777"/>
                <a:chOff x="8019435" y="1273924"/>
                <a:chExt cx="568567" cy="557777"/>
              </a:xfrm>
            </p:grpSpPr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0DBC9293-889D-4000-9645-B584C82F58E3}"/>
                    </a:ext>
                  </a:extLst>
                </p:cNvPr>
                <p:cNvSpPr/>
                <p:nvPr/>
              </p:nvSpPr>
              <p:spPr>
                <a:xfrm>
                  <a:off x="8022187" y="1273924"/>
                  <a:ext cx="565815" cy="557777"/>
                </a:xfrm>
                <a:prstGeom prst="rect">
                  <a:avLst/>
                </a:prstGeom>
                <a:noFill/>
                <a:ln>
                  <a:solidFill>
                    <a:srgbClr val="4C328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TextBox 112">
                  <a:extLst>
                    <a:ext uri="{FF2B5EF4-FFF2-40B4-BE49-F238E27FC236}">
                      <a16:creationId xmlns:a16="http://schemas.microsoft.com/office/drawing/2014/main" id="{B184F1E3-7E82-4AD6-96C8-720B37C261E0}"/>
                    </a:ext>
                  </a:extLst>
                </p:cNvPr>
                <p:cNvSpPr txBox="1"/>
                <p:nvPr/>
              </p:nvSpPr>
              <p:spPr>
                <a:xfrm>
                  <a:off x="8141080" y="1279191"/>
                  <a:ext cx="32252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6</a:t>
                  </a:r>
                </a:p>
              </p:txBody>
            </p:sp>
            <p:cxnSp>
              <p:nvCxnSpPr>
                <p:cNvPr id="114" name="Straight Connector 113"/>
                <p:cNvCxnSpPr/>
                <p:nvPr/>
              </p:nvCxnSpPr>
              <p:spPr>
                <a:xfrm>
                  <a:off x="8019435" y="1621523"/>
                  <a:ext cx="565815" cy="0"/>
                </a:xfrm>
                <a:prstGeom prst="line">
                  <a:avLst/>
                </a:prstGeom>
                <a:ln w="12700">
                  <a:solidFill>
                    <a:srgbClr val="4C328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>
                  <a:stCxn id="112" idx="2"/>
                  <a:endCxn id="113" idx="2"/>
                </p:cNvCxnSpPr>
                <p:nvPr/>
              </p:nvCxnSpPr>
              <p:spPr>
                <a:xfrm flipH="1" flipV="1">
                  <a:off x="8302342" y="1648523"/>
                  <a:ext cx="2753" cy="183178"/>
                </a:xfrm>
                <a:prstGeom prst="line">
                  <a:avLst/>
                </a:prstGeom>
                <a:ln w="12700">
                  <a:solidFill>
                    <a:srgbClr val="4C328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0" name="Straight Connector 109"/>
              <p:cNvCxnSpPr/>
              <p:nvPr/>
            </p:nvCxnSpPr>
            <p:spPr>
              <a:xfrm flipH="1">
                <a:off x="8159611" y="1800150"/>
                <a:ext cx="204080" cy="142902"/>
              </a:xfrm>
              <a:prstGeom prst="line">
                <a:avLst/>
              </a:prstGeom>
              <a:ln w="19050">
                <a:solidFill>
                  <a:srgbClr val="B6A4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flipH="1">
                <a:off x="8440622" y="1795327"/>
                <a:ext cx="204080" cy="142902"/>
              </a:xfrm>
              <a:prstGeom prst="line">
                <a:avLst/>
              </a:prstGeom>
              <a:ln w="19050">
                <a:solidFill>
                  <a:srgbClr val="B6A4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6" name="Group 115"/>
            <p:cNvGrpSpPr/>
            <p:nvPr/>
          </p:nvGrpSpPr>
          <p:grpSpPr>
            <a:xfrm>
              <a:off x="8963870" y="2906351"/>
              <a:ext cx="568567" cy="557778"/>
              <a:chOff x="8118821" y="1418912"/>
              <a:chExt cx="568567" cy="557778"/>
            </a:xfrm>
          </p:grpSpPr>
          <p:grpSp>
            <p:nvGrpSpPr>
              <p:cNvPr id="117" name="Group 116"/>
              <p:cNvGrpSpPr/>
              <p:nvPr/>
            </p:nvGrpSpPr>
            <p:grpSpPr>
              <a:xfrm>
                <a:off x="8118821" y="1418912"/>
                <a:ext cx="568567" cy="557778"/>
                <a:chOff x="8019435" y="1273923"/>
                <a:chExt cx="568567" cy="557778"/>
              </a:xfrm>
            </p:grpSpPr>
            <p:sp>
              <p:nvSpPr>
                <p:cNvPr id="120" name="Rectangle 119">
                  <a:extLst>
                    <a:ext uri="{FF2B5EF4-FFF2-40B4-BE49-F238E27FC236}">
                      <a16:creationId xmlns:a16="http://schemas.microsoft.com/office/drawing/2014/main" id="{0DBC9293-889D-4000-9645-B584C82F58E3}"/>
                    </a:ext>
                  </a:extLst>
                </p:cNvPr>
                <p:cNvSpPr/>
                <p:nvPr/>
              </p:nvSpPr>
              <p:spPr>
                <a:xfrm>
                  <a:off x="8022187" y="1273924"/>
                  <a:ext cx="565815" cy="557777"/>
                </a:xfrm>
                <a:prstGeom prst="rect">
                  <a:avLst/>
                </a:prstGeom>
                <a:noFill/>
                <a:ln>
                  <a:solidFill>
                    <a:srgbClr val="4C328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TextBox 120">
                  <a:extLst>
                    <a:ext uri="{FF2B5EF4-FFF2-40B4-BE49-F238E27FC236}">
                      <a16:creationId xmlns:a16="http://schemas.microsoft.com/office/drawing/2014/main" id="{B184F1E3-7E82-4AD6-96C8-720B37C261E0}"/>
                    </a:ext>
                  </a:extLst>
                </p:cNvPr>
                <p:cNvSpPr txBox="1"/>
                <p:nvPr/>
              </p:nvSpPr>
              <p:spPr>
                <a:xfrm>
                  <a:off x="8142129" y="1273923"/>
                  <a:ext cx="32252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7</a:t>
                  </a:r>
                </a:p>
              </p:txBody>
            </p: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8019435" y="1621523"/>
                  <a:ext cx="565815" cy="0"/>
                </a:xfrm>
                <a:prstGeom prst="line">
                  <a:avLst/>
                </a:prstGeom>
                <a:ln w="12700">
                  <a:solidFill>
                    <a:srgbClr val="4C328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>
                  <a:stCxn id="120" idx="2"/>
                </p:cNvCxnSpPr>
                <p:nvPr/>
              </p:nvCxnSpPr>
              <p:spPr>
                <a:xfrm flipH="1" flipV="1">
                  <a:off x="8305094" y="1621523"/>
                  <a:ext cx="1" cy="210178"/>
                </a:xfrm>
                <a:prstGeom prst="line">
                  <a:avLst/>
                </a:prstGeom>
                <a:ln w="12700">
                  <a:solidFill>
                    <a:srgbClr val="4C328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8" name="Straight Connector 117"/>
              <p:cNvCxnSpPr/>
              <p:nvPr/>
            </p:nvCxnSpPr>
            <p:spPr>
              <a:xfrm flipH="1">
                <a:off x="8159611" y="1800150"/>
                <a:ext cx="204080" cy="142902"/>
              </a:xfrm>
              <a:prstGeom prst="line">
                <a:avLst/>
              </a:prstGeom>
              <a:ln w="19050">
                <a:solidFill>
                  <a:srgbClr val="B6A4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flipH="1">
                <a:off x="8440622" y="1795327"/>
                <a:ext cx="204080" cy="142902"/>
              </a:xfrm>
              <a:prstGeom prst="line">
                <a:avLst/>
              </a:prstGeom>
              <a:ln w="19050">
                <a:solidFill>
                  <a:srgbClr val="B6A4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4" name="Group 123"/>
            <p:cNvGrpSpPr/>
            <p:nvPr/>
          </p:nvGrpSpPr>
          <p:grpSpPr>
            <a:xfrm>
              <a:off x="7518647" y="1266256"/>
              <a:ext cx="1364184" cy="832842"/>
              <a:chOff x="7573536" y="1273924"/>
              <a:chExt cx="1364184" cy="832842"/>
            </a:xfrm>
          </p:grpSpPr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0DBC9293-889D-4000-9645-B584C82F58E3}"/>
                  </a:ext>
                </a:extLst>
              </p:cNvPr>
              <p:cNvSpPr/>
              <p:nvPr/>
            </p:nvSpPr>
            <p:spPr>
              <a:xfrm>
                <a:off x="8022187" y="1273924"/>
                <a:ext cx="565815" cy="557777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B184F1E3-7E82-4AD6-96C8-720B37C261E0}"/>
                  </a:ext>
                </a:extLst>
              </p:cNvPr>
              <p:cNvSpPr txBox="1"/>
              <p:nvPr/>
            </p:nvSpPr>
            <p:spPr>
              <a:xfrm>
                <a:off x="8141080" y="1279191"/>
                <a:ext cx="322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</a:t>
                </a:r>
              </a:p>
            </p:txBody>
          </p:sp>
          <p:cxnSp>
            <p:nvCxnSpPr>
              <p:cNvPr id="127" name="Straight Arrow Connector 126">
                <a:extLst>
                  <a:ext uri="{FF2B5EF4-FFF2-40B4-BE49-F238E27FC236}">
                    <a16:creationId xmlns:a16="http://schemas.microsoft.com/office/drawing/2014/main" id="{8DD11C83-9954-4535-9AA8-C28A0845CC27}"/>
                  </a:ext>
                </a:extLst>
              </p:cNvPr>
              <p:cNvCxnSpPr>
                <a:endCxn id="79" idx="0"/>
              </p:cNvCxnSpPr>
              <p:nvPr/>
            </p:nvCxnSpPr>
            <p:spPr>
              <a:xfrm flipH="1">
                <a:off x="7573536" y="1745042"/>
                <a:ext cx="591928" cy="361724"/>
              </a:xfrm>
              <a:prstGeom prst="straightConnector1">
                <a:avLst/>
              </a:prstGeom>
              <a:ln w="19050">
                <a:solidFill>
                  <a:srgbClr val="B6A479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>
                <a:off x="8019435" y="1621523"/>
                <a:ext cx="565815" cy="0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>
                <a:stCxn id="125" idx="2"/>
                <a:endCxn id="126" idx="2"/>
              </p:cNvCxnSpPr>
              <p:nvPr/>
            </p:nvCxnSpPr>
            <p:spPr>
              <a:xfrm flipH="1" flipV="1">
                <a:off x="8302342" y="1648523"/>
                <a:ext cx="2753" cy="183178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Arrow Connector 129">
                <a:extLst>
                  <a:ext uri="{FF2B5EF4-FFF2-40B4-BE49-F238E27FC236}">
                    <a16:creationId xmlns:a16="http://schemas.microsoft.com/office/drawing/2014/main" id="{8DD11C83-9954-4535-9AA8-C28A0845CC27}"/>
                  </a:ext>
                </a:extLst>
              </p:cNvPr>
              <p:cNvCxnSpPr>
                <a:endCxn id="102" idx="0"/>
              </p:cNvCxnSpPr>
              <p:nvPr/>
            </p:nvCxnSpPr>
            <p:spPr>
              <a:xfrm>
                <a:off x="8440622" y="1745042"/>
                <a:ext cx="497098" cy="361724"/>
              </a:xfrm>
              <a:prstGeom prst="straightConnector1">
                <a:avLst/>
              </a:prstGeom>
              <a:ln w="19050">
                <a:solidFill>
                  <a:srgbClr val="B6A479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3" name="Rectangle 132"/>
          <p:cNvSpPr/>
          <p:nvPr/>
        </p:nvSpPr>
        <p:spPr>
          <a:xfrm>
            <a:off x="5673509" y="1791080"/>
            <a:ext cx="6096000" cy="104644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b="1" dirty="0">
                <a:solidFill>
                  <a:srgbClr val="B6A479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3. </a:t>
            </a:r>
            <a:r>
              <a:rPr lang="en-US" sz="2200" b="1" dirty="0">
                <a:solidFill>
                  <a:srgbClr val="4C328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Structure: </a:t>
            </a:r>
            <a:r>
              <a:rPr lang="en-US" sz="2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Each level is “complete” meaning it has no “gaps</a:t>
            </a:r>
            <a:r>
              <a:rPr lang="en-US" dirty="0"/>
              <a:t>”</a:t>
            </a:r>
          </a:p>
          <a:p>
            <a:r>
              <a:rPr lang="en-US" dirty="0"/>
              <a:t>- Heaps are filled up left to right</a:t>
            </a:r>
          </a:p>
        </p:txBody>
      </p:sp>
      <p:grpSp>
        <p:nvGrpSpPr>
          <p:cNvPr id="146" name="Group 145"/>
          <p:cNvGrpSpPr/>
          <p:nvPr/>
        </p:nvGrpSpPr>
        <p:grpSpPr>
          <a:xfrm>
            <a:off x="6795143" y="4643046"/>
            <a:ext cx="676694" cy="807255"/>
            <a:chOff x="7991077" y="1270430"/>
            <a:chExt cx="676694" cy="807255"/>
          </a:xfrm>
        </p:grpSpPr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0DBC9293-889D-4000-9645-B584C82F58E3}"/>
                </a:ext>
              </a:extLst>
            </p:cNvPr>
            <p:cNvSpPr/>
            <p:nvPr/>
          </p:nvSpPr>
          <p:spPr>
            <a:xfrm>
              <a:off x="8022187" y="1273924"/>
              <a:ext cx="565815" cy="557777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B184F1E3-7E82-4AD6-96C8-720B37C261E0}"/>
                </a:ext>
              </a:extLst>
            </p:cNvPr>
            <p:cNvSpPr txBox="1"/>
            <p:nvPr/>
          </p:nvSpPr>
          <p:spPr>
            <a:xfrm>
              <a:off x="8070203" y="127043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22</a:t>
              </a:r>
            </a:p>
          </p:txBody>
        </p:sp>
        <p:cxnSp>
          <p:nvCxnSpPr>
            <p:cNvPr id="172" name="Straight Arrow Connector 171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/>
            <p:nvPr/>
          </p:nvCxnSpPr>
          <p:spPr>
            <a:xfrm flipH="1">
              <a:off x="7991077" y="1736281"/>
              <a:ext cx="181131" cy="341404"/>
            </a:xfrm>
            <a:prstGeom prst="straightConnector1">
              <a:avLst/>
            </a:prstGeom>
            <a:ln w="19050"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8019435" y="1621523"/>
              <a:ext cx="565815" cy="0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170" idx="2"/>
              <a:endCxn id="171" idx="2"/>
            </p:cNvCxnSpPr>
            <p:nvPr/>
          </p:nvCxnSpPr>
          <p:spPr>
            <a:xfrm flipH="1" flipV="1">
              <a:off x="8300394" y="1639762"/>
              <a:ext cx="4701" cy="191939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Arrow Connector 174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/>
            <p:nvPr/>
          </p:nvCxnSpPr>
          <p:spPr>
            <a:xfrm>
              <a:off x="8438303" y="1727600"/>
              <a:ext cx="229468" cy="336135"/>
            </a:xfrm>
            <a:prstGeom prst="straightConnector1">
              <a:avLst/>
            </a:prstGeom>
            <a:ln w="19050"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7" name="Group 146"/>
          <p:cNvGrpSpPr/>
          <p:nvPr/>
        </p:nvGrpSpPr>
        <p:grpSpPr>
          <a:xfrm>
            <a:off x="6505492" y="5434211"/>
            <a:ext cx="568567" cy="577361"/>
            <a:chOff x="8118821" y="1399329"/>
            <a:chExt cx="568567" cy="577361"/>
          </a:xfrm>
        </p:grpSpPr>
        <p:grpSp>
          <p:nvGrpSpPr>
            <p:cNvPr id="163" name="Group 162"/>
            <p:cNvGrpSpPr/>
            <p:nvPr/>
          </p:nvGrpSpPr>
          <p:grpSpPr>
            <a:xfrm>
              <a:off x="8118821" y="1399329"/>
              <a:ext cx="568567" cy="577361"/>
              <a:chOff x="8019435" y="1254340"/>
              <a:chExt cx="568567" cy="577361"/>
            </a:xfrm>
          </p:grpSpPr>
          <p:sp>
            <p:nvSpPr>
              <p:cNvPr id="166" name="Rectangle 165">
                <a:extLst>
                  <a:ext uri="{FF2B5EF4-FFF2-40B4-BE49-F238E27FC236}">
                    <a16:creationId xmlns:a16="http://schemas.microsoft.com/office/drawing/2014/main" id="{0DBC9293-889D-4000-9645-B584C82F58E3}"/>
                  </a:ext>
                </a:extLst>
              </p:cNvPr>
              <p:cNvSpPr/>
              <p:nvPr/>
            </p:nvSpPr>
            <p:spPr>
              <a:xfrm>
                <a:off x="8022187" y="1273924"/>
                <a:ext cx="565815" cy="557777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TextBox 166">
                <a:extLst>
                  <a:ext uri="{FF2B5EF4-FFF2-40B4-BE49-F238E27FC236}">
                    <a16:creationId xmlns:a16="http://schemas.microsoft.com/office/drawing/2014/main" id="{B184F1E3-7E82-4AD6-96C8-720B37C261E0}"/>
                  </a:ext>
                </a:extLst>
              </p:cNvPr>
              <p:cNvSpPr txBox="1"/>
              <p:nvPr/>
            </p:nvSpPr>
            <p:spPr>
              <a:xfrm>
                <a:off x="8070102" y="1254340"/>
                <a:ext cx="4603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36</a:t>
                </a:r>
              </a:p>
            </p:txBody>
          </p:sp>
          <p:cxnSp>
            <p:nvCxnSpPr>
              <p:cNvPr id="168" name="Straight Connector 167"/>
              <p:cNvCxnSpPr/>
              <p:nvPr/>
            </p:nvCxnSpPr>
            <p:spPr>
              <a:xfrm>
                <a:off x="8019435" y="1621523"/>
                <a:ext cx="565815" cy="0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>
                <a:stCxn id="166" idx="2"/>
                <a:endCxn id="167" idx="2"/>
              </p:cNvCxnSpPr>
              <p:nvPr/>
            </p:nvCxnSpPr>
            <p:spPr>
              <a:xfrm flipH="1" flipV="1">
                <a:off x="8300293" y="1623672"/>
                <a:ext cx="4802" cy="208029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4" name="Straight Connector 163"/>
            <p:cNvCxnSpPr/>
            <p:nvPr/>
          </p:nvCxnSpPr>
          <p:spPr>
            <a:xfrm flipH="1">
              <a:off x="8159611" y="1800150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flipH="1">
              <a:off x="8440622" y="1795327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8" name="Group 147"/>
          <p:cNvGrpSpPr/>
          <p:nvPr/>
        </p:nvGrpSpPr>
        <p:grpSpPr>
          <a:xfrm>
            <a:off x="7190200" y="5453794"/>
            <a:ext cx="568567" cy="557777"/>
            <a:chOff x="8118821" y="1418913"/>
            <a:chExt cx="568567" cy="557777"/>
          </a:xfrm>
        </p:grpSpPr>
        <p:grpSp>
          <p:nvGrpSpPr>
            <p:cNvPr id="156" name="Group 155"/>
            <p:cNvGrpSpPr/>
            <p:nvPr/>
          </p:nvGrpSpPr>
          <p:grpSpPr>
            <a:xfrm>
              <a:off x="8118821" y="1418913"/>
              <a:ext cx="568567" cy="557777"/>
              <a:chOff x="8019435" y="1273924"/>
              <a:chExt cx="568567" cy="557777"/>
            </a:xfrm>
          </p:grpSpPr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id="{0DBC9293-889D-4000-9645-B584C82F58E3}"/>
                  </a:ext>
                </a:extLst>
              </p:cNvPr>
              <p:cNvSpPr/>
              <p:nvPr/>
            </p:nvSpPr>
            <p:spPr>
              <a:xfrm>
                <a:off x="8022187" y="1273924"/>
                <a:ext cx="565815" cy="557777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B184F1E3-7E82-4AD6-96C8-720B37C261E0}"/>
                  </a:ext>
                </a:extLst>
              </p:cNvPr>
              <p:cNvSpPr txBox="1"/>
              <p:nvPr/>
            </p:nvSpPr>
            <p:spPr>
              <a:xfrm>
                <a:off x="8072151" y="1299781"/>
                <a:ext cx="4603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47</a:t>
                </a:r>
              </a:p>
            </p:txBody>
          </p:sp>
          <p:cxnSp>
            <p:nvCxnSpPr>
              <p:cNvPr id="161" name="Straight Connector 160"/>
              <p:cNvCxnSpPr/>
              <p:nvPr/>
            </p:nvCxnSpPr>
            <p:spPr>
              <a:xfrm>
                <a:off x="8019435" y="1621523"/>
                <a:ext cx="565815" cy="0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>
                <a:stCxn id="159" idx="2"/>
              </p:cNvCxnSpPr>
              <p:nvPr/>
            </p:nvCxnSpPr>
            <p:spPr>
              <a:xfrm flipH="1" flipV="1">
                <a:off x="8305094" y="1621523"/>
                <a:ext cx="1" cy="210178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7" name="Straight Connector 156"/>
            <p:cNvCxnSpPr/>
            <p:nvPr/>
          </p:nvCxnSpPr>
          <p:spPr>
            <a:xfrm flipH="1">
              <a:off x="8159611" y="1800150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flipH="1">
              <a:off x="8440622" y="1795327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oup 148"/>
          <p:cNvGrpSpPr/>
          <p:nvPr/>
        </p:nvGrpSpPr>
        <p:grpSpPr>
          <a:xfrm>
            <a:off x="7158398" y="3791116"/>
            <a:ext cx="882006" cy="816963"/>
            <a:chOff x="7705996" y="1251342"/>
            <a:chExt cx="882006" cy="816963"/>
          </a:xfrm>
        </p:grpSpPr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0DBC9293-889D-4000-9645-B584C82F58E3}"/>
                </a:ext>
              </a:extLst>
            </p:cNvPr>
            <p:cNvSpPr/>
            <p:nvPr/>
          </p:nvSpPr>
          <p:spPr>
            <a:xfrm>
              <a:off x="8022187" y="1273924"/>
              <a:ext cx="565815" cy="557777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B184F1E3-7E82-4AD6-96C8-720B37C261E0}"/>
                </a:ext>
              </a:extLst>
            </p:cNvPr>
            <p:cNvSpPr txBox="1"/>
            <p:nvPr/>
          </p:nvSpPr>
          <p:spPr>
            <a:xfrm>
              <a:off x="8140919" y="125134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</p:txBody>
        </p:sp>
        <p:cxnSp>
          <p:nvCxnSpPr>
            <p:cNvPr id="153" name="Straight Connector 152"/>
            <p:cNvCxnSpPr/>
            <p:nvPr/>
          </p:nvCxnSpPr>
          <p:spPr>
            <a:xfrm>
              <a:off x="8019435" y="1621523"/>
              <a:ext cx="565815" cy="0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>
              <a:stCxn id="150" idx="2"/>
              <a:endCxn id="151" idx="2"/>
            </p:cNvCxnSpPr>
            <p:nvPr/>
          </p:nvCxnSpPr>
          <p:spPr>
            <a:xfrm flipH="1" flipV="1">
              <a:off x="8302181" y="1620674"/>
              <a:ext cx="2914" cy="211027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Arrow Connector 154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/>
            <p:nvPr/>
          </p:nvCxnSpPr>
          <p:spPr>
            <a:xfrm flipH="1">
              <a:off x="7705996" y="1718911"/>
              <a:ext cx="489827" cy="349394"/>
            </a:xfrm>
            <a:prstGeom prst="straightConnector1">
              <a:avLst/>
            </a:prstGeom>
            <a:ln w="19050"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7" name="Group 196"/>
          <p:cNvGrpSpPr/>
          <p:nvPr/>
        </p:nvGrpSpPr>
        <p:grpSpPr>
          <a:xfrm>
            <a:off x="9496050" y="4646540"/>
            <a:ext cx="659759" cy="799740"/>
            <a:chOff x="8019435" y="1273924"/>
            <a:chExt cx="659759" cy="799740"/>
          </a:xfrm>
        </p:grpSpPr>
        <p:sp>
          <p:nvSpPr>
            <p:cNvPr id="244" name="Rectangle 243">
              <a:extLst>
                <a:ext uri="{FF2B5EF4-FFF2-40B4-BE49-F238E27FC236}">
                  <a16:creationId xmlns:a16="http://schemas.microsoft.com/office/drawing/2014/main" id="{0DBC9293-889D-4000-9645-B584C82F58E3}"/>
                </a:ext>
              </a:extLst>
            </p:cNvPr>
            <p:cNvSpPr/>
            <p:nvPr/>
          </p:nvSpPr>
          <p:spPr>
            <a:xfrm>
              <a:off x="8022187" y="1273924"/>
              <a:ext cx="565815" cy="557777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TextBox 244">
              <a:extLst>
                <a:ext uri="{FF2B5EF4-FFF2-40B4-BE49-F238E27FC236}">
                  <a16:creationId xmlns:a16="http://schemas.microsoft.com/office/drawing/2014/main" id="{B184F1E3-7E82-4AD6-96C8-720B37C261E0}"/>
                </a:ext>
              </a:extLst>
            </p:cNvPr>
            <p:cNvSpPr txBox="1"/>
            <p:nvPr/>
          </p:nvSpPr>
          <p:spPr>
            <a:xfrm>
              <a:off x="8141080" y="1279191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</a:p>
          </p:txBody>
        </p:sp>
        <p:cxnSp>
          <p:nvCxnSpPr>
            <p:cNvPr id="247" name="Straight Connector 246"/>
            <p:cNvCxnSpPr/>
            <p:nvPr/>
          </p:nvCxnSpPr>
          <p:spPr>
            <a:xfrm>
              <a:off x="8019435" y="1621523"/>
              <a:ext cx="565815" cy="0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>
              <a:stCxn id="244" idx="2"/>
              <a:endCxn id="245" idx="2"/>
            </p:cNvCxnSpPr>
            <p:nvPr/>
          </p:nvCxnSpPr>
          <p:spPr>
            <a:xfrm flipH="1" flipV="1">
              <a:off x="8302342" y="1648523"/>
              <a:ext cx="2753" cy="183178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Arrow Connector 248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/>
            <p:nvPr/>
          </p:nvCxnSpPr>
          <p:spPr>
            <a:xfrm>
              <a:off x="8449174" y="1724360"/>
              <a:ext cx="230020" cy="349304"/>
            </a:xfrm>
            <a:prstGeom prst="straightConnector1">
              <a:avLst/>
            </a:prstGeom>
            <a:ln w="19050"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9" name="Group 198"/>
          <p:cNvGrpSpPr/>
          <p:nvPr/>
        </p:nvGrpSpPr>
        <p:grpSpPr>
          <a:xfrm>
            <a:off x="9862749" y="5453794"/>
            <a:ext cx="568567" cy="557777"/>
            <a:chOff x="8118821" y="1418913"/>
            <a:chExt cx="568567" cy="557777"/>
          </a:xfrm>
        </p:grpSpPr>
        <p:grpSp>
          <p:nvGrpSpPr>
            <p:cNvPr id="230" name="Group 229"/>
            <p:cNvGrpSpPr/>
            <p:nvPr/>
          </p:nvGrpSpPr>
          <p:grpSpPr>
            <a:xfrm>
              <a:off x="8118821" y="1418913"/>
              <a:ext cx="568567" cy="557777"/>
              <a:chOff x="8019435" y="1273924"/>
              <a:chExt cx="568567" cy="557777"/>
            </a:xfrm>
          </p:grpSpPr>
          <p:sp>
            <p:nvSpPr>
              <p:cNvPr id="233" name="Rectangle 232">
                <a:extLst>
                  <a:ext uri="{FF2B5EF4-FFF2-40B4-BE49-F238E27FC236}">
                    <a16:creationId xmlns:a16="http://schemas.microsoft.com/office/drawing/2014/main" id="{0DBC9293-889D-4000-9645-B584C82F58E3}"/>
                  </a:ext>
                </a:extLst>
              </p:cNvPr>
              <p:cNvSpPr/>
              <p:nvPr/>
            </p:nvSpPr>
            <p:spPr>
              <a:xfrm>
                <a:off x="8022187" y="1273924"/>
                <a:ext cx="565815" cy="557777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TextBox 233">
                <a:extLst>
                  <a:ext uri="{FF2B5EF4-FFF2-40B4-BE49-F238E27FC236}">
                    <a16:creationId xmlns:a16="http://schemas.microsoft.com/office/drawing/2014/main" id="{B184F1E3-7E82-4AD6-96C8-720B37C261E0}"/>
                  </a:ext>
                </a:extLst>
              </p:cNvPr>
              <p:cNvSpPr txBox="1"/>
              <p:nvPr/>
            </p:nvSpPr>
            <p:spPr>
              <a:xfrm>
                <a:off x="8142681" y="1287092"/>
                <a:ext cx="322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8</a:t>
                </a:r>
              </a:p>
            </p:txBody>
          </p:sp>
          <p:cxnSp>
            <p:nvCxnSpPr>
              <p:cNvPr id="235" name="Straight Connector 234"/>
              <p:cNvCxnSpPr/>
              <p:nvPr/>
            </p:nvCxnSpPr>
            <p:spPr>
              <a:xfrm>
                <a:off x="8019435" y="1621523"/>
                <a:ext cx="565815" cy="0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/>
              <p:cNvCxnSpPr>
                <a:stCxn id="233" idx="2"/>
              </p:cNvCxnSpPr>
              <p:nvPr/>
            </p:nvCxnSpPr>
            <p:spPr>
              <a:xfrm flipH="1" flipV="1">
                <a:off x="8305094" y="1621523"/>
                <a:ext cx="1" cy="210178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1" name="Straight Connector 230"/>
            <p:cNvCxnSpPr/>
            <p:nvPr/>
          </p:nvCxnSpPr>
          <p:spPr>
            <a:xfrm flipH="1">
              <a:off x="8159611" y="1800150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/>
            <p:nvPr/>
          </p:nvCxnSpPr>
          <p:spPr>
            <a:xfrm flipH="1">
              <a:off x="8440622" y="1795327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Group 200"/>
          <p:cNvGrpSpPr/>
          <p:nvPr/>
        </p:nvGrpSpPr>
        <p:grpSpPr>
          <a:xfrm>
            <a:off x="10542225" y="5453795"/>
            <a:ext cx="568567" cy="557777"/>
            <a:chOff x="8118821" y="1418913"/>
            <a:chExt cx="568567" cy="557777"/>
          </a:xfrm>
        </p:grpSpPr>
        <p:grpSp>
          <p:nvGrpSpPr>
            <p:cNvPr id="217" name="Group 216"/>
            <p:cNvGrpSpPr/>
            <p:nvPr/>
          </p:nvGrpSpPr>
          <p:grpSpPr>
            <a:xfrm>
              <a:off x="8118821" y="1418913"/>
              <a:ext cx="568567" cy="557777"/>
              <a:chOff x="8019435" y="1273924"/>
              <a:chExt cx="568567" cy="557777"/>
            </a:xfrm>
          </p:grpSpPr>
          <p:sp>
            <p:nvSpPr>
              <p:cNvPr id="220" name="Rectangle 219">
                <a:extLst>
                  <a:ext uri="{FF2B5EF4-FFF2-40B4-BE49-F238E27FC236}">
                    <a16:creationId xmlns:a16="http://schemas.microsoft.com/office/drawing/2014/main" id="{0DBC9293-889D-4000-9645-B584C82F58E3}"/>
                  </a:ext>
                </a:extLst>
              </p:cNvPr>
              <p:cNvSpPr/>
              <p:nvPr/>
            </p:nvSpPr>
            <p:spPr>
              <a:xfrm>
                <a:off x="8022187" y="1273924"/>
                <a:ext cx="565815" cy="557777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TextBox 220">
                <a:extLst>
                  <a:ext uri="{FF2B5EF4-FFF2-40B4-BE49-F238E27FC236}">
                    <a16:creationId xmlns:a16="http://schemas.microsoft.com/office/drawing/2014/main" id="{B184F1E3-7E82-4AD6-96C8-720B37C261E0}"/>
                  </a:ext>
                </a:extLst>
              </p:cNvPr>
              <p:cNvSpPr txBox="1"/>
              <p:nvPr/>
            </p:nvSpPr>
            <p:spPr>
              <a:xfrm>
                <a:off x="8141080" y="1279191"/>
                <a:ext cx="322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9</a:t>
                </a:r>
              </a:p>
            </p:txBody>
          </p:sp>
          <p:cxnSp>
            <p:nvCxnSpPr>
              <p:cNvPr id="222" name="Straight Connector 221"/>
              <p:cNvCxnSpPr/>
              <p:nvPr/>
            </p:nvCxnSpPr>
            <p:spPr>
              <a:xfrm>
                <a:off x="8019435" y="1621523"/>
                <a:ext cx="565815" cy="0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/>
              <p:cNvCxnSpPr>
                <a:stCxn id="220" idx="2"/>
                <a:endCxn id="221" idx="2"/>
              </p:cNvCxnSpPr>
              <p:nvPr/>
            </p:nvCxnSpPr>
            <p:spPr>
              <a:xfrm flipH="1" flipV="1">
                <a:off x="8302342" y="1648523"/>
                <a:ext cx="2753" cy="183178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8" name="Straight Connector 217"/>
            <p:cNvCxnSpPr/>
            <p:nvPr/>
          </p:nvCxnSpPr>
          <p:spPr>
            <a:xfrm flipH="1">
              <a:off x="8159611" y="1800150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flipH="1">
              <a:off x="8440622" y="1795327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2" name="Group 201"/>
          <p:cNvGrpSpPr/>
          <p:nvPr/>
        </p:nvGrpSpPr>
        <p:grpSpPr>
          <a:xfrm>
            <a:off x="11226933" y="5453793"/>
            <a:ext cx="583076" cy="557778"/>
            <a:chOff x="8118821" y="1418912"/>
            <a:chExt cx="583076" cy="557778"/>
          </a:xfrm>
        </p:grpSpPr>
        <p:grpSp>
          <p:nvGrpSpPr>
            <p:cNvPr id="210" name="Group 209"/>
            <p:cNvGrpSpPr/>
            <p:nvPr/>
          </p:nvGrpSpPr>
          <p:grpSpPr>
            <a:xfrm>
              <a:off x="8118821" y="1418912"/>
              <a:ext cx="583076" cy="557778"/>
              <a:chOff x="8019435" y="1273923"/>
              <a:chExt cx="583076" cy="557778"/>
            </a:xfrm>
          </p:grpSpPr>
          <p:sp>
            <p:nvSpPr>
              <p:cNvPr id="213" name="Rectangle 212">
                <a:extLst>
                  <a:ext uri="{FF2B5EF4-FFF2-40B4-BE49-F238E27FC236}">
                    <a16:creationId xmlns:a16="http://schemas.microsoft.com/office/drawing/2014/main" id="{0DBC9293-889D-4000-9645-B584C82F58E3}"/>
                  </a:ext>
                </a:extLst>
              </p:cNvPr>
              <p:cNvSpPr/>
              <p:nvPr/>
            </p:nvSpPr>
            <p:spPr>
              <a:xfrm>
                <a:off x="8022187" y="1273924"/>
                <a:ext cx="565815" cy="557777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TextBox 213">
                <a:extLst>
                  <a:ext uri="{FF2B5EF4-FFF2-40B4-BE49-F238E27FC236}">
                    <a16:creationId xmlns:a16="http://schemas.microsoft.com/office/drawing/2014/main" id="{B184F1E3-7E82-4AD6-96C8-720B37C261E0}"/>
                  </a:ext>
                </a:extLst>
              </p:cNvPr>
              <p:cNvSpPr txBox="1"/>
              <p:nvPr/>
            </p:nvSpPr>
            <p:spPr>
              <a:xfrm>
                <a:off x="8142129" y="1273923"/>
                <a:ext cx="4603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10</a:t>
                </a:r>
              </a:p>
            </p:txBody>
          </p:sp>
          <p:cxnSp>
            <p:nvCxnSpPr>
              <p:cNvPr id="215" name="Straight Connector 214"/>
              <p:cNvCxnSpPr/>
              <p:nvPr/>
            </p:nvCxnSpPr>
            <p:spPr>
              <a:xfrm>
                <a:off x="8019435" y="1621523"/>
                <a:ext cx="565815" cy="0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>
                <a:stCxn id="213" idx="2"/>
              </p:cNvCxnSpPr>
              <p:nvPr/>
            </p:nvCxnSpPr>
            <p:spPr>
              <a:xfrm flipH="1" flipV="1">
                <a:off x="8305094" y="1621523"/>
                <a:ext cx="1" cy="210178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1" name="Straight Connector 210"/>
            <p:cNvCxnSpPr/>
            <p:nvPr/>
          </p:nvCxnSpPr>
          <p:spPr>
            <a:xfrm flipH="1">
              <a:off x="8159611" y="1800150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flipH="1">
              <a:off x="8440622" y="1795327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3" name="Group 202"/>
          <p:cNvGrpSpPr/>
          <p:nvPr/>
        </p:nvGrpSpPr>
        <p:grpSpPr>
          <a:xfrm>
            <a:off x="9796702" y="3800327"/>
            <a:ext cx="1369909" cy="834586"/>
            <a:chOff x="7588528" y="1260553"/>
            <a:chExt cx="1369909" cy="834586"/>
          </a:xfrm>
        </p:grpSpPr>
        <p:sp>
          <p:nvSpPr>
            <p:cNvPr id="204" name="Rectangle 203">
              <a:extLst>
                <a:ext uri="{FF2B5EF4-FFF2-40B4-BE49-F238E27FC236}">
                  <a16:creationId xmlns:a16="http://schemas.microsoft.com/office/drawing/2014/main" id="{0DBC9293-889D-4000-9645-B584C82F58E3}"/>
                </a:ext>
              </a:extLst>
            </p:cNvPr>
            <p:cNvSpPr/>
            <p:nvPr/>
          </p:nvSpPr>
          <p:spPr>
            <a:xfrm>
              <a:off x="8022187" y="1273924"/>
              <a:ext cx="565815" cy="557777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B184F1E3-7E82-4AD6-96C8-720B37C261E0}"/>
                </a:ext>
              </a:extLst>
            </p:cNvPr>
            <p:cNvSpPr txBox="1"/>
            <p:nvPr/>
          </p:nvSpPr>
          <p:spPr>
            <a:xfrm>
              <a:off x="8143689" y="1260553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  <p:cxnSp>
          <p:nvCxnSpPr>
            <p:cNvPr id="206" name="Straight Arrow Connector 205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/>
            <p:nvPr/>
          </p:nvCxnSpPr>
          <p:spPr>
            <a:xfrm flipH="1">
              <a:off x="7588528" y="1732680"/>
              <a:ext cx="591928" cy="361724"/>
            </a:xfrm>
            <a:prstGeom prst="straightConnector1">
              <a:avLst/>
            </a:prstGeom>
            <a:ln w="19050"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/>
          </p:nvCxnSpPr>
          <p:spPr>
            <a:xfrm>
              <a:off x="8019435" y="1621523"/>
              <a:ext cx="565815" cy="0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>
              <a:stCxn id="204" idx="2"/>
              <a:endCxn id="205" idx="2"/>
            </p:cNvCxnSpPr>
            <p:nvPr/>
          </p:nvCxnSpPr>
          <p:spPr>
            <a:xfrm flipH="1" flipV="1">
              <a:off x="8304951" y="1629885"/>
              <a:ext cx="144" cy="201816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Arrow Connector 208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/>
            <p:nvPr/>
          </p:nvCxnSpPr>
          <p:spPr>
            <a:xfrm>
              <a:off x="8461339" y="1733415"/>
              <a:ext cx="497098" cy="361724"/>
            </a:xfrm>
            <a:prstGeom prst="straightConnector1">
              <a:avLst/>
            </a:prstGeom>
            <a:ln w="19050"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0" name="Straight Connector 249"/>
          <p:cNvCxnSpPr/>
          <p:nvPr/>
        </p:nvCxnSpPr>
        <p:spPr>
          <a:xfrm flipH="1">
            <a:off x="7809938" y="4198275"/>
            <a:ext cx="204080" cy="142902"/>
          </a:xfrm>
          <a:prstGeom prst="line">
            <a:avLst/>
          </a:prstGeom>
          <a:ln w="1905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7" name="Group 256"/>
          <p:cNvGrpSpPr/>
          <p:nvPr/>
        </p:nvGrpSpPr>
        <p:grpSpPr>
          <a:xfrm>
            <a:off x="7749565" y="2811145"/>
            <a:ext cx="2771458" cy="984516"/>
            <a:chOff x="6860092" y="1273924"/>
            <a:chExt cx="2771458" cy="984516"/>
          </a:xfrm>
        </p:grpSpPr>
        <p:sp>
          <p:nvSpPr>
            <p:cNvPr id="258" name="Rectangle 257">
              <a:extLst>
                <a:ext uri="{FF2B5EF4-FFF2-40B4-BE49-F238E27FC236}">
                  <a16:creationId xmlns:a16="http://schemas.microsoft.com/office/drawing/2014/main" id="{0DBC9293-889D-4000-9645-B584C82F58E3}"/>
                </a:ext>
              </a:extLst>
            </p:cNvPr>
            <p:cNvSpPr/>
            <p:nvPr/>
          </p:nvSpPr>
          <p:spPr>
            <a:xfrm>
              <a:off x="8022187" y="1273924"/>
              <a:ext cx="565815" cy="557777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TextBox 258">
              <a:extLst>
                <a:ext uri="{FF2B5EF4-FFF2-40B4-BE49-F238E27FC236}">
                  <a16:creationId xmlns:a16="http://schemas.microsoft.com/office/drawing/2014/main" id="{B184F1E3-7E82-4AD6-96C8-720B37C261E0}"/>
                </a:ext>
              </a:extLst>
            </p:cNvPr>
            <p:cNvSpPr txBox="1"/>
            <p:nvPr/>
          </p:nvSpPr>
          <p:spPr>
            <a:xfrm>
              <a:off x="8141080" y="1279191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  <p:cxnSp>
          <p:nvCxnSpPr>
            <p:cNvPr id="260" name="Straight Arrow Connector 259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/>
            <p:nvPr/>
          </p:nvCxnSpPr>
          <p:spPr>
            <a:xfrm flipH="1">
              <a:off x="6860092" y="1714425"/>
              <a:ext cx="1294352" cy="544015"/>
            </a:xfrm>
            <a:prstGeom prst="straightConnector1">
              <a:avLst/>
            </a:prstGeom>
            <a:ln w="19050"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>
              <a:off x="8019435" y="1621523"/>
              <a:ext cx="565815" cy="0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>
              <a:stCxn id="258" idx="2"/>
              <a:endCxn id="259" idx="2"/>
            </p:cNvCxnSpPr>
            <p:nvPr/>
          </p:nvCxnSpPr>
          <p:spPr>
            <a:xfrm flipH="1" flipV="1">
              <a:off x="8302342" y="1648523"/>
              <a:ext cx="2753" cy="183178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Arrow Connector 262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/>
            <p:nvPr/>
          </p:nvCxnSpPr>
          <p:spPr>
            <a:xfrm>
              <a:off x="8448376" y="1725033"/>
              <a:ext cx="1183174" cy="531435"/>
            </a:xfrm>
            <a:prstGeom prst="straightConnector1">
              <a:avLst/>
            </a:prstGeom>
            <a:ln w="19050"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9" name="Straight Connector 268"/>
          <p:cNvCxnSpPr/>
          <p:nvPr/>
        </p:nvCxnSpPr>
        <p:spPr>
          <a:xfrm flipH="1">
            <a:off x="9528267" y="5037446"/>
            <a:ext cx="204080" cy="142902"/>
          </a:xfrm>
          <a:prstGeom prst="line">
            <a:avLst/>
          </a:prstGeom>
          <a:ln w="1905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Donut 269"/>
          <p:cNvSpPr/>
          <p:nvPr/>
        </p:nvSpPr>
        <p:spPr>
          <a:xfrm>
            <a:off x="7637671" y="3994803"/>
            <a:ext cx="537560" cy="538200"/>
          </a:xfrm>
          <a:prstGeom prst="donut">
            <a:avLst>
              <a:gd name="adj" fmla="val 697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1" name="Donut 270"/>
          <p:cNvSpPr/>
          <p:nvPr/>
        </p:nvSpPr>
        <p:spPr>
          <a:xfrm>
            <a:off x="9361520" y="4848558"/>
            <a:ext cx="537560" cy="538200"/>
          </a:xfrm>
          <a:prstGeom prst="donut">
            <a:avLst>
              <a:gd name="adj" fmla="val 697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00" name="Group 199"/>
          <p:cNvGrpSpPr/>
          <p:nvPr/>
        </p:nvGrpSpPr>
        <p:grpSpPr>
          <a:xfrm>
            <a:off x="10858582" y="4646540"/>
            <a:ext cx="659098" cy="795347"/>
            <a:chOff x="8017783" y="1273924"/>
            <a:chExt cx="659098" cy="795347"/>
          </a:xfrm>
        </p:grpSpPr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0DBC9293-889D-4000-9645-B584C82F58E3}"/>
                </a:ext>
              </a:extLst>
            </p:cNvPr>
            <p:cNvSpPr/>
            <p:nvPr/>
          </p:nvSpPr>
          <p:spPr>
            <a:xfrm>
              <a:off x="8022187" y="1273924"/>
              <a:ext cx="565815" cy="557777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TextBox 224">
              <a:extLst>
                <a:ext uri="{FF2B5EF4-FFF2-40B4-BE49-F238E27FC236}">
                  <a16:creationId xmlns:a16="http://schemas.microsoft.com/office/drawing/2014/main" id="{B184F1E3-7E82-4AD6-96C8-720B37C261E0}"/>
                </a:ext>
              </a:extLst>
            </p:cNvPr>
            <p:cNvSpPr txBox="1"/>
            <p:nvPr/>
          </p:nvSpPr>
          <p:spPr>
            <a:xfrm>
              <a:off x="8141080" y="1279191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</a:p>
          </p:txBody>
        </p:sp>
        <p:cxnSp>
          <p:nvCxnSpPr>
            <p:cNvPr id="226" name="Straight Arrow Connector 225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/>
            <p:nvPr/>
          </p:nvCxnSpPr>
          <p:spPr>
            <a:xfrm flipH="1">
              <a:off x="8017783" y="1720896"/>
              <a:ext cx="181131" cy="341404"/>
            </a:xfrm>
            <a:prstGeom prst="straightConnector1">
              <a:avLst/>
            </a:prstGeom>
            <a:ln w="19050"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>
              <a:off x="8019435" y="1621523"/>
              <a:ext cx="565815" cy="0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>
              <a:stCxn id="224" idx="2"/>
              <a:endCxn id="225" idx="2"/>
            </p:cNvCxnSpPr>
            <p:nvPr/>
          </p:nvCxnSpPr>
          <p:spPr>
            <a:xfrm flipH="1" flipV="1">
              <a:off x="8302342" y="1648523"/>
              <a:ext cx="2753" cy="183178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Arrow Connector 228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/>
            <p:nvPr/>
          </p:nvCxnSpPr>
          <p:spPr>
            <a:xfrm>
              <a:off x="8447413" y="1733136"/>
              <a:ext cx="229468" cy="336135"/>
            </a:xfrm>
            <a:prstGeom prst="straightConnector1">
              <a:avLst/>
            </a:prstGeom>
            <a:ln w="19050"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2714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" grpId="0" animBg="1"/>
      <p:bldP spid="27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 Check - Are these valid heaps?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655230" y="77614"/>
            <a:ext cx="2448363" cy="1200329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Binary Heap Invariants:</a:t>
            </a:r>
          </a:p>
          <a:p>
            <a:pPr marL="342900" indent="-342900">
              <a:buAutoNum type="arabicPeriod"/>
            </a:pPr>
            <a:r>
              <a:rPr lang="en-US" dirty="0"/>
              <a:t>Binary Tree</a:t>
            </a:r>
          </a:p>
          <a:p>
            <a:pPr marL="342900" indent="-342900">
              <a:buAutoNum type="arabicPeriod"/>
            </a:pPr>
            <a:r>
              <a:rPr lang="en-US" dirty="0"/>
              <a:t>Heap</a:t>
            </a:r>
          </a:p>
          <a:p>
            <a:pPr marL="342900" indent="-342900">
              <a:buAutoNum type="arabicPeriod"/>
            </a:pPr>
            <a:r>
              <a:rPr lang="en-US" dirty="0"/>
              <a:t>Complete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11671" y="3222498"/>
            <a:ext cx="637509" cy="800837"/>
            <a:chOff x="8019435" y="1273924"/>
            <a:chExt cx="637509" cy="800837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0DBC9293-889D-4000-9645-B584C82F58E3}"/>
                </a:ext>
              </a:extLst>
            </p:cNvPr>
            <p:cNvSpPr/>
            <p:nvPr/>
          </p:nvSpPr>
          <p:spPr>
            <a:xfrm>
              <a:off x="8022187" y="1273924"/>
              <a:ext cx="565815" cy="557777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B184F1E3-7E82-4AD6-96C8-720B37C261E0}"/>
                </a:ext>
              </a:extLst>
            </p:cNvPr>
            <p:cNvSpPr txBox="1"/>
            <p:nvPr/>
          </p:nvSpPr>
          <p:spPr>
            <a:xfrm>
              <a:off x="8141080" y="1279191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8019435" y="1621523"/>
              <a:ext cx="565815" cy="0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55" idx="2"/>
              <a:endCxn id="56" idx="2"/>
            </p:cNvCxnSpPr>
            <p:nvPr/>
          </p:nvCxnSpPr>
          <p:spPr>
            <a:xfrm flipH="1" flipV="1">
              <a:off x="8302342" y="1648523"/>
              <a:ext cx="2753" cy="183178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/>
            <p:nvPr/>
          </p:nvCxnSpPr>
          <p:spPr>
            <a:xfrm>
              <a:off x="8426924" y="1725457"/>
              <a:ext cx="230020" cy="349304"/>
            </a:xfrm>
            <a:prstGeom prst="straightConnector1">
              <a:avLst/>
            </a:prstGeom>
            <a:ln w="19050"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078370" y="4029752"/>
            <a:ext cx="568567" cy="557777"/>
            <a:chOff x="8118821" y="1418913"/>
            <a:chExt cx="568567" cy="557777"/>
          </a:xfrm>
        </p:grpSpPr>
        <p:grpSp>
          <p:nvGrpSpPr>
            <p:cNvPr id="41" name="Group 40"/>
            <p:cNvGrpSpPr/>
            <p:nvPr/>
          </p:nvGrpSpPr>
          <p:grpSpPr>
            <a:xfrm>
              <a:off x="8118821" y="1418913"/>
              <a:ext cx="568567" cy="557777"/>
              <a:chOff x="8019435" y="1273924"/>
              <a:chExt cx="568567" cy="557777"/>
            </a:xfrm>
          </p:grpSpPr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0DBC9293-889D-4000-9645-B584C82F58E3}"/>
                  </a:ext>
                </a:extLst>
              </p:cNvPr>
              <p:cNvSpPr/>
              <p:nvPr/>
            </p:nvSpPr>
            <p:spPr>
              <a:xfrm>
                <a:off x="8022187" y="1273924"/>
                <a:ext cx="565815" cy="557777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184F1E3-7E82-4AD6-96C8-720B37C261E0}"/>
                  </a:ext>
                </a:extLst>
              </p:cNvPr>
              <p:cNvSpPr txBox="1"/>
              <p:nvPr/>
            </p:nvSpPr>
            <p:spPr>
              <a:xfrm>
                <a:off x="8142681" y="1287092"/>
                <a:ext cx="322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3</a:t>
                </a:r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>
                <a:off x="8019435" y="1621523"/>
                <a:ext cx="565815" cy="0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>
                <a:stCxn id="44" idx="2"/>
              </p:cNvCxnSpPr>
              <p:nvPr/>
            </p:nvCxnSpPr>
            <p:spPr>
              <a:xfrm flipH="1" flipV="1">
                <a:off x="8305094" y="1621523"/>
                <a:ext cx="1" cy="210178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Connector 41"/>
            <p:cNvCxnSpPr/>
            <p:nvPr/>
          </p:nvCxnSpPr>
          <p:spPr>
            <a:xfrm flipH="1">
              <a:off x="8159611" y="1800150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8440622" y="1795327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2575309" y="3222498"/>
            <a:ext cx="663877" cy="811604"/>
            <a:chOff x="7978590" y="1273924"/>
            <a:chExt cx="663877" cy="811604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DBC9293-889D-4000-9645-B584C82F58E3}"/>
                </a:ext>
              </a:extLst>
            </p:cNvPr>
            <p:cNvSpPr/>
            <p:nvPr/>
          </p:nvSpPr>
          <p:spPr>
            <a:xfrm>
              <a:off x="8022187" y="1273924"/>
              <a:ext cx="565815" cy="557777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184F1E3-7E82-4AD6-96C8-720B37C261E0}"/>
                </a:ext>
              </a:extLst>
            </p:cNvPr>
            <p:cNvSpPr txBox="1"/>
            <p:nvPr/>
          </p:nvSpPr>
          <p:spPr>
            <a:xfrm>
              <a:off x="8141080" y="1279191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/>
            <p:nvPr/>
          </p:nvCxnSpPr>
          <p:spPr>
            <a:xfrm flipH="1">
              <a:off x="7978590" y="1744124"/>
              <a:ext cx="181131" cy="341404"/>
            </a:xfrm>
            <a:prstGeom prst="straightConnector1">
              <a:avLst/>
            </a:prstGeom>
            <a:ln w="19050"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8019435" y="1621523"/>
              <a:ext cx="565815" cy="0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5" idx="2"/>
              <a:endCxn id="36" idx="2"/>
            </p:cNvCxnSpPr>
            <p:nvPr/>
          </p:nvCxnSpPr>
          <p:spPr>
            <a:xfrm flipH="1" flipV="1">
              <a:off x="8302342" y="1648523"/>
              <a:ext cx="2753" cy="183178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/>
            <p:nvPr/>
          </p:nvCxnSpPr>
          <p:spPr>
            <a:xfrm>
              <a:off x="8412999" y="1737795"/>
              <a:ext cx="229468" cy="336135"/>
            </a:xfrm>
            <a:prstGeom prst="straightConnector1">
              <a:avLst/>
            </a:prstGeom>
            <a:ln w="19050"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2298145" y="4029753"/>
            <a:ext cx="568567" cy="557777"/>
            <a:chOff x="8019435" y="1273924"/>
            <a:chExt cx="568567" cy="557777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DBC9293-889D-4000-9645-B584C82F58E3}"/>
                </a:ext>
              </a:extLst>
            </p:cNvPr>
            <p:cNvSpPr/>
            <p:nvPr/>
          </p:nvSpPr>
          <p:spPr>
            <a:xfrm>
              <a:off x="8022187" y="1273924"/>
              <a:ext cx="565815" cy="557777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184F1E3-7E82-4AD6-96C8-720B37C261E0}"/>
                </a:ext>
              </a:extLst>
            </p:cNvPr>
            <p:cNvSpPr txBox="1"/>
            <p:nvPr/>
          </p:nvSpPr>
          <p:spPr>
            <a:xfrm>
              <a:off x="8141080" y="1279191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7</a:t>
              </a:r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8019435" y="1621523"/>
              <a:ext cx="565815" cy="0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31" idx="2"/>
              <a:endCxn id="32" idx="2"/>
            </p:cNvCxnSpPr>
            <p:nvPr/>
          </p:nvCxnSpPr>
          <p:spPr>
            <a:xfrm flipH="1" flipV="1">
              <a:off x="8302342" y="1648523"/>
              <a:ext cx="2753" cy="183178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2982853" y="4029751"/>
            <a:ext cx="568567" cy="557778"/>
            <a:chOff x="8118821" y="1418912"/>
            <a:chExt cx="568567" cy="557778"/>
          </a:xfrm>
        </p:grpSpPr>
        <p:grpSp>
          <p:nvGrpSpPr>
            <p:cNvPr id="21" name="Group 20"/>
            <p:cNvGrpSpPr/>
            <p:nvPr/>
          </p:nvGrpSpPr>
          <p:grpSpPr>
            <a:xfrm>
              <a:off x="8118821" y="1418912"/>
              <a:ext cx="568567" cy="557778"/>
              <a:chOff x="8019435" y="1273923"/>
              <a:chExt cx="568567" cy="557778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0DBC9293-889D-4000-9645-B584C82F58E3}"/>
                  </a:ext>
                </a:extLst>
              </p:cNvPr>
              <p:cNvSpPr/>
              <p:nvPr/>
            </p:nvSpPr>
            <p:spPr>
              <a:xfrm>
                <a:off x="8022187" y="1273924"/>
                <a:ext cx="565815" cy="557777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B184F1E3-7E82-4AD6-96C8-720B37C261E0}"/>
                  </a:ext>
                </a:extLst>
              </p:cNvPr>
              <p:cNvSpPr txBox="1"/>
              <p:nvPr/>
            </p:nvSpPr>
            <p:spPr>
              <a:xfrm>
                <a:off x="8142129" y="1273923"/>
                <a:ext cx="322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8</a:t>
                </a:r>
              </a:p>
            </p:txBody>
          </p:sp>
          <p:cxnSp>
            <p:nvCxnSpPr>
              <p:cNvPr id="26" name="Straight Connector 25"/>
              <p:cNvCxnSpPr/>
              <p:nvPr/>
            </p:nvCxnSpPr>
            <p:spPr>
              <a:xfrm>
                <a:off x="8019435" y="1621523"/>
                <a:ext cx="565815" cy="0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24" idx="2"/>
              </p:cNvCxnSpPr>
              <p:nvPr/>
            </p:nvCxnSpPr>
            <p:spPr>
              <a:xfrm flipH="1" flipV="1">
                <a:off x="8305094" y="1621523"/>
                <a:ext cx="1" cy="210178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>
            <a:xfrm flipH="1">
              <a:off x="8159611" y="1800150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1018516" y="2389656"/>
            <a:ext cx="1909099" cy="818435"/>
            <a:chOff x="7342123" y="1273924"/>
            <a:chExt cx="1909099" cy="81843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DBC9293-889D-4000-9645-B584C82F58E3}"/>
                </a:ext>
              </a:extLst>
            </p:cNvPr>
            <p:cNvSpPr/>
            <p:nvPr/>
          </p:nvSpPr>
          <p:spPr>
            <a:xfrm>
              <a:off x="8022187" y="1273924"/>
              <a:ext cx="565815" cy="557777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184F1E3-7E82-4AD6-96C8-720B37C261E0}"/>
                </a:ext>
              </a:extLst>
            </p:cNvPr>
            <p:cNvSpPr txBox="1"/>
            <p:nvPr/>
          </p:nvSpPr>
          <p:spPr>
            <a:xfrm>
              <a:off x="8141080" y="1279191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/>
            <p:nvPr/>
          </p:nvCxnSpPr>
          <p:spPr>
            <a:xfrm flipH="1">
              <a:off x="7342123" y="1705957"/>
              <a:ext cx="820142" cy="366654"/>
            </a:xfrm>
            <a:prstGeom prst="straightConnector1">
              <a:avLst/>
            </a:prstGeom>
            <a:ln w="19050"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8019435" y="1621523"/>
              <a:ext cx="565815" cy="0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5" idx="2"/>
              <a:endCxn id="16" idx="2"/>
            </p:cNvCxnSpPr>
            <p:nvPr/>
          </p:nvCxnSpPr>
          <p:spPr>
            <a:xfrm flipH="1" flipV="1">
              <a:off x="8302342" y="1648523"/>
              <a:ext cx="2753" cy="183178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/>
            <p:nvPr/>
          </p:nvCxnSpPr>
          <p:spPr>
            <a:xfrm>
              <a:off x="8437942" y="1692548"/>
              <a:ext cx="813280" cy="399811"/>
            </a:xfrm>
            <a:prstGeom prst="straightConnector1">
              <a:avLst/>
            </a:prstGeom>
            <a:ln w="19050"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1929781" y="4853139"/>
            <a:ext cx="568567" cy="557777"/>
            <a:chOff x="8118821" y="1418913"/>
            <a:chExt cx="568567" cy="557777"/>
          </a:xfrm>
        </p:grpSpPr>
        <p:grpSp>
          <p:nvGrpSpPr>
            <p:cNvPr id="62" name="Group 61"/>
            <p:cNvGrpSpPr/>
            <p:nvPr/>
          </p:nvGrpSpPr>
          <p:grpSpPr>
            <a:xfrm>
              <a:off x="8118821" y="1418913"/>
              <a:ext cx="568567" cy="557777"/>
              <a:chOff x="8019435" y="1273924"/>
              <a:chExt cx="568567" cy="557777"/>
            </a:xfrm>
          </p:grpSpPr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0DBC9293-889D-4000-9645-B584C82F58E3}"/>
                  </a:ext>
                </a:extLst>
              </p:cNvPr>
              <p:cNvSpPr/>
              <p:nvPr/>
            </p:nvSpPr>
            <p:spPr>
              <a:xfrm>
                <a:off x="8022187" y="1273924"/>
                <a:ext cx="565815" cy="557777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B184F1E3-7E82-4AD6-96C8-720B37C261E0}"/>
                  </a:ext>
                </a:extLst>
              </p:cNvPr>
              <p:cNvSpPr txBox="1"/>
              <p:nvPr/>
            </p:nvSpPr>
            <p:spPr>
              <a:xfrm>
                <a:off x="8142681" y="1287092"/>
                <a:ext cx="322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9</a:t>
                </a:r>
              </a:p>
            </p:txBody>
          </p:sp>
          <p:cxnSp>
            <p:nvCxnSpPr>
              <p:cNvPr id="67" name="Straight Connector 66"/>
              <p:cNvCxnSpPr/>
              <p:nvPr/>
            </p:nvCxnSpPr>
            <p:spPr>
              <a:xfrm>
                <a:off x="8019435" y="1621523"/>
                <a:ext cx="565815" cy="0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>
                <a:stCxn id="65" idx="2"/>
              </p:cNvCxnSpPr>
              <p:nvPr/>
            </p:nvCxnSpPr>
            <p:spPr>
              <a:xfrm flipH="1" flipV="1">
                <a:off x="8305094" y="1621523"/>
                <a:ext cx="1" cy="210178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3" name="Straight Connector 62"/>
            <p:cNvCxnSpPr/>
            <p:nvPr/>
          </p:nvCxnSpPr>
          <p:spPr>
            <a:xfrm flipH="1">
              <a:off x="8159611" y="1800150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8440622" y="1795327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2609257" y="4853140"/>
            <a:ext cx="568567" cy="557777"/>
            <a:chOff x="8118821" y="1418913"/>
            <a:chExt cx="568567" cy="557777"/>
          </a:xfrm>
        </p:grpSpPr>
        <p:grpSp>
          <p:nvGrpSpPr>
            <p:cNvPr id="70" name="Group 69"/>
            <p:cNvGrpSpPr/>
            <p:nvPr/>
          </p:nvGrpSpPr>
          <p:grpSpPr>
            <a:xfrm>
              <a:off x="8118821" y="1418913"/>
              <a:ext cx="568567" cy="557777"/>
              <a:chOff x="8019435" y="1273924"/>
              <a:chExt cx="568567" cy="557777"/>
            </a:xfrm>
          </p:grpSpPr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0DBC9293-889D-4000-9645-B584C82F58E3}"/>
                  </a:ext>
                </a:extLst>
              </p:cNvPr>
              <p:cNvSpPr/>
              <p:nvPr/>
            </p:nvSpPr>
            <p:spPr>
              <a:xfrm>
                <a:off x="8022187" y="1273924"/>
                <a:ext cx="565815" cy="557777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B184F1E3-7E82-4AD6-96C8-720B37C261E0}"/>
                  </a:ext>
                </a:extLst>
              </p:cNvPr>
              <p:cNvSpPr txBox="1"/>
              <p:nvPr/>
            </p:nvSpPr>
            <p:spPr>
              <a:xfrm>
                <a:off x="8070938" y="1287091"/>
                <a:ext cx="4603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11</a:t>
                </a:r>
              </a:p>
            </p:txBody>
          </p:sp>
          <p:cxnSp>
            <p:nvCxnSpPr>
              <p:cNvPr id="75" name="Straight Connector 74"/>
              <p:cNvCxnSpPr/>
              <p:nvPr/>
            </p:nvCxnSpPr>
            <p:spPr>
              <a:xfrm>
                <a:off x="8019435" y="1621523"/>
                <a:ext cx="565815" cy="0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>
                <a:stCxn id="73" idx="2"/>
                <a:endCxn id="74" idx="2"/>
              </p:cNvCxnSpPr>
              <p:nvPr/>
            </p:nvCxnSpPr>
            <p:spPr>
              <a:xfrm flipH="1" flipV="1">
                <a:off x="8301129" y="1656423"/>
                <a:ext cx="3966" cy="175278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1" name="Straight Connector 70"/>
            <p:cNvCxnSpPr/>
            <p:nvPr/>
          </p:nvCxnSpPr>
          <p:spPr>
            <a:xfrm flipH="1">
              <a:off x="8159611" y="1800150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>
              <a:off x="8440622" y="1795327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/>
          <p:cNvGrpSpPr/>
          <p:nvPr/>
        </p:nvGrpSpPr>
        <p:grpSpPr>
          <a:xfrm>
            <a:off x="3428071" y="4853139"/>
            <a:ext cx="583076" cy="557778"/>
            <a:chOff x="8118821" y="1418912"/>
            <a:chExt cx="583076" cy="557778"/>
          </a:xfrm>
        </p:grpSpPr>
        <p:grpSp>
          <p:nvGrpSpPr>
            <p:cNvPr id="78" name="Group 77"/>
            <p:cNvGrpSpPr/>
            <p:nvPr/>
          </p:nvGrpSpPr>
          <p:grpSpPr>
            <a:xfrm>
              <a:off x="8118821" y="1418912"/>
              <a:ext cx="583076" cy="557778"/>
              <a:chOff x="8019435" y="1273923"/>
              <a:chExt cx="583076" cy="557778"/>
            </a:xfrm>
          </p:grpSpPr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0DBC9293-889D-4000-9645-B584C82F58E3}"/>
                  </a:ext>
                </a:extLst>
              </p:cNvPr>
              <p:cNvSpPr/>
              <p:nvPr/>
            </p:nvSpPr>
            <p:spPr>
              <a:xfrm>
                <a:off x="8022187" y="1273924"/>
                <a:ext cx="565815" cy="557777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B184F1E3-7E82-4AD6-96C8-720B37C261E0}"/>
                  </a:ext>
                </a:extLst>
              </p:cNvPr>
              <p:cNvSpPr txBox="1"/>
              <p:nvPr/>
            </p:nvSpPr>
            <p:spPr>
              <a:xfrm>
                <a:off x="8142129" y="1273923"/>
                <a:ext cx="4603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10</a:t>
                </a:r>
              </a:p>
            </p:txBody>
          </p:sp>
          <p:cxnSp>
            <p:nvCxnSpPr>
              <p:cNvPr id="83" name="Straight Connector 82"/>
              <p:cNvCxnSpPr/>
              <p:nvPr/>
            </p:nvCxnSpPr>
            <p:spPr>
              <a:xfrm>
                <a:off x="8019435" y="1621523"/>
                <a:ext cx="565815" cy="0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>
                <a:stCxn id="81" idx="2"/>
              </p:cNvCxnSpPr>
              <p:nvPr/>
            </p:nvCxnSpPr>
            <p:spPr>
              <a:xfrm flipH="1" flipV="1">
                <a:off x="8305094" y="1621523"/>
                <a:ext cx="1" cy="210178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9" name="Straight Connector 78"/>
            <p:cNvCxnSpPr/>
            <p:nvPr/>
          </p:nvCxnSpPr>
          <p:spPr>
            <a:xfrm flipH="1">
              <a:off x="8159611" y="1800150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>
              <a:off x="8440622" y="1795327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5" name="Straight Connector 84"/>
          <p:cNvCxnSpPr/>
          <p:nvPr/>
        </p:nvCxnSpPr>
        <p:spPr>
          <a:xfrm flipH="1">
            <a:off x="751393" y="3613110"/>
            <a:ext cx="204080" cy="142902"/>
          </a:xfrm>
          <a:prstGeom prst="line">
            <a:avLst/>
          </a:prstGeom>
          <a:ln w="1905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2284985" y="4474536"/>
            <a:ext cx="181131" cy="341404"/>
          </a:xfrm>
          <a:prstGeom prst="straightConnector1">
            <a:avLst/>
          </a:prstGeom>
          <a:ln w="19050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>
            <a:off x="2674655" y="4478186"/>
            <a:ext cx="229468" cy="336135"/>
          </a:xfrm>
          <a:prstGeom prst="straightConnector1">
            <a:avLst/>
          </a:prstGeom>
          <a:ln w="19050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>
            <a:off x="3407577" y="4442721"/>
            <a:ext cx="229468" cy="336135"/>
          </a:xfrm>
          <a:prstGeom prst="straightConnector1">
            <a:avLst/>
          </a:prstGeom>
          <a:ln w="19050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Donut 91"/>
          <p:cNvSpPr/>
          <p:nvPr/>
        </p:nvSpPr>
        <p:spPr>
          <a:xfrm>
            <a:off x="1725459" y="2283489"/>
            <a:ext cx="537560" cy="538200"/>
          </a:xfrm>
          <a:prstGeom prst="donut">
            <a:avLst>
              <a:gd name="adj" fmla="val 697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3" name="Donut 92"/>
          <p:cNvSpPr/>
          <p:nvPr/>
        </p:nvSpPr>
        <p:spPr>
          <a:xfrm>
            <a:off x="6366191" y="4960453"/>
            <a:ext cx="537560" cy="538200"/>
          </a:xfrm>
          <a:prstGeom prst="donut">
            <a:avLst>
              <a:gd name="adj" fmla="val 697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4" name="Donut 93"/>
          <p:cNvSpPr/>
          <p:nvPr/>
        </p:nvSpPr>
        <p:spPr>
          <a:xfrm>
            <a:off x="2834015" y="4236078"/>
            <a:ext cx="537560" cy="538200"/>
          </a:xfrm>
          <a:prstGeom prst="donut">
            <a:avLst>
              <a:gd name="adj" fmla="val 697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5" name="Donut 94"/>
          <p:cNvSpPr/>
          <p:nvPr/>
        </p:nvSpPr>
        <p:spPr>
          <a:xfrm>
            <a:off x="951830" y="4218830"/>
            <a:ext cx="537560" cy="538200"/>
          </a:xfrm>
          <a:prstGeom prst="donut">
            <a:avLst>
              <a:gd name="adj" fmla="val 697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6" name="Donut 95"/>
          <p:cNvSpPr/>
          <p:nvPr/>
        </p:nvSpPr>
        <p:spPr>
          <a:xfrm>
            <a:off x="1289134" y="4227656"/>
            <a:ext cx="537560" cy="538200"/>
          </a:xfrm>
          <a:prstGeom prst="donut">
            <a:avLst>
              <a:gd name="adj" fmla="val 697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52" name="Group 151"/>
          <p:cNvGrpSpPr/>
          <p:nvPr/>
        </p:nvGrpSpPr>
        <p:grpSpPr>
          <a:xfrm>
            <a:off x="8755705" y="2389656"/>
            <a:ext cx="2250760" cy="2197874"/>
            <a:chOff x="6914978" y="1266256"/>
            <a:chExt cx="2250760" cy="2197874"/>
          </a:xfrm>
        </p:grpSpPr>
        <p:grpSp>
          <p:nvGrpSpPr>
            <p:cNvPr id="153" name="Group 152"/>
            <p:cNvGrpSpPr/>
            <p:nvPr/>
          </p:nvGrpSpPr>
          <p:grpSpPr>
            <a:xfrm>
              <a:off x="7197885" y="2099098"/>
              <a:ext cx="686309" cy="820422"/>
              <a:chOff x="7984333" y="1273924"/>
              <a:chExt cx="686309" cy="820422"/>
            </a:xfrm>
          </p:grpSpPr>
          <p:sp>
            <p:nvSpPr>
              <p:cNvPr id="200" name="Rectangle 199">
                <a:extLst>
                  <a:ext uri="{FF2B5EF4-FFF2-40B4-BE49-F238E27FC236}">
                    <a16:creationId xmlns:a16="http://schemas.microsoft.com/office/drawing/2014/main" id="{0DBC9293-889D-4000-9645-B584C82F58E3}"/>
                  </a:ext>
                </a:extLst>
              </p:cNvPr>
              <p:cNvSpPr/>
              <p:nvPr/>
            </p:nvSpPr>
            <p:spPr>
              <a:xfrm>
                <a:off x="8022187" y="1273924"/>
                <a:ext cx="565815" cy="557777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TextBox 200">
                <a:extLst>
                  <a:ext uri="{FF2B5EF4-FFF2-40B4-BE49-F238E27FC236}">
                    <a16:creationId xmlns:a16="http://schemas.microsoft.com/office/drawing/2014/main" id="{B184F1E3-7E82-4AD6-96C8-720B37C261E0}"/>
                  </a:ext>
                </a:extLst>
              </p:cNvPr>
              <p:cNvSpPr txBox="1"/>
              <p:nvPr/>
            </p:nvSpPr>
            <p:spPr>
              <a:xfrm>
                <a:off x="8141080" y="1279191"/>
                <a:ext cx="322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5</a:t>
                </a:r>
              </a:p>
            </p:txBody>
          </p:sp>
          <p:cxnSp>
            <p:nvCxnSpPr>
              <p:cNvPr id="202" name="Straight Arrow Connector 201">
                <a:extLst>
                  <a:ext uri="{FF2B5EF4-FFF2-40B4-BE49-F238E27FC236}">
                    <a16:creationId xmlns:a16="http://schemas.microsoft.com/office/drawing/2014/main" id="{8DD11C83-9954-4535-9AA8-C28A0845CC27}"/>
                  </a:ext>
                </a:extLst>
              </p:cNvPr>
              <p:cNvCxnSpPr>
                <a:endCxn id="197" idx="0"/>
              </p:cNvCxnSpPr>
              <p:nvPr/>
            </p:nvCxnSpPr>
            <p:spPr>
              <a:xfrm flipH="1">
                <a:off x="7984333" y="1745042"/>
                <a:ext cx="181132" cy="341404"/>
              </a:xfrm>
              <a:prstGeom prst="straightConnector1">
                <a:avLst/>
              </a:prstGeom>
              <a:ln w="19050">
                <a:solidFill>
                  <a:srgbClr val="B6A479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>
                <a:off x="8019435" y="1621523"/>
                <a:ext cx="565815" cy="0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>
                <a:stCxn id="200" idx="2"/>
                <a:endCxn id="201" idx="2"/>
              </p:cNvCxnSpPr>
              <p:nvPr/>
            </p:nvCxnSpPr>
            <p:spPr>
              <a:xfrm flipH="1" flipV="1">
                <a:off x="8302342" y="1648523"/>
                <a:ext cx="2753" cy="183178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Arrow Connector 204">
                <a:extLst>
                  <a:ext uri="{FF2B5EF4-FFF2-40B4-BE49-F238E27FC236}">
                    <a16:creationId xmlns:a16="http://schemas.microsoft.com/office/drawing/2014/main" id="{8DD11C83-9954-4535-9AA8-C28A0845CC27}"/>
                  </a:ext>
                </a:extLst>
              </p:cNvPr>
              <p:cNvCxnSpPr>
                <a:endCxn id="190" idx="0"/>
              </p:cNvCxnSpPr>
              <p:nvPr/>
            </p:nvCxnSpPr>
            <p:spPr>
              <a:xfrm>
                <a:off x="8440622" y="1745042"/>
                <a:ext cx="230020" cy="349304"/>
              </a:xfrm>
              <a:prstGeom prst="straightConnector1">
                <a:avLst/>
              </a:prstGeom>
              <a:ln w="19050">
                <a:solidFill>
                  <a:srgbClr val="B6A479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4" name="Group 153"/>
            <p:cNvGrpSpPr/>
            <p:nvPr/>
          </p:nvGrpSpPr>
          <p:grpSpPr>
            <a:xfrm>
              <a:off x="6914978" y="2906353"/>
              <a:ext cx="568567" cy="557777"/>
              <a:chOff x="8118821" y="1418913"/>
              <a:chExt cx="568567" cy="557777"/>
            </a:xfrm>
          </p:grpSpPr>
          <p:grpSp>
            <p:nvGrpSpPr>
              <p:cNvPr id="193" name="Group 192"/>
              <p:cNvGrpSpPr/>
              <p:nvPr/>
            </p:nvGrpSpPr>
            <p:grpSpPr>
              <a:xfrm>
                <a:off x="8118821" y="1418913"/>
                <a:ext cx="568567" cy="557777"/>
                <a:chOff x="8019435" y="1273924"/>
                <a:chExt cx="568567" cy="557777"/>
              </a:xfrm>
            </p:grpSpPr>
            <p:sp>
              <p:nvSpPr>
                <p:cNvPr id="196" name="Rectangle 195">
                  <a:extLst>
                    <a:ext uri="{FF2B5EF4-FFF2-40B4-BE49-F238E27FC236}">
                      <a16:creationId xmlns:a16="http://schemas.microsoft.com/office/drawing/2014/main" id="{0DBC9293-889D-4000-9645-B584C82F58E3}"/>
                    </a:ext>
                  </a:extLst>
                </p:cNvPr>
                <p:cNvSpPr/>
                <p:nvPr/>
              </p:nvSpPr>
              <p:spPr>
                <a:xfrm>
                  <a:off x="8022187" y="1273924"/>
                  <a:ext cx="565815" cy="557777"/>
                </a:xfrm>
                <a:prstGeom prst="rect">
                  <a:avLst/>
                </a:prstGeom>
                <a:noFill/>
                <a:ln>
                  <a:solidFill>
                    <a:srgbClr val="4C328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TextBox 196">
                  <a:extLst>
                    <a:ext uri="{FF2B5EF4-FFF2-40B4-BE49-F238E27FC236}">
                      <a16:creationId xmlns:a16="http://schemas.microsoft.com/office/drawing/2014/main" id="{B184F1E3-7E82-4AD6-96C8-720B37C261E0}"/>
                    </a:ext>
                  </a:extLst>
                </p:cNvPr>
                <p:cNvSpPr txBox="1"/>
                <p:nvPr/>
              </p:nvSpPr>
              <p:spPr>
                <a:xfrm>
                  <a:off x="8141080" y="1279191"/>
                  <a:ext cx="32252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9</a:t>
                  </a:r>
                </a:p>
              </p:txBody>
            </p:sp>
            <p:cxnSp>
              <p:nvCxnSpPr>
                <p:cNvPr id="198" name="Straight Connector 197"/>
                <p:cNvCxnSpPr/>
                <p:nvPr/>
              </p:nvCxnSpPr>
              <p:spPr>
                <a:xfrm>
                  <a:off x="8019435" y="1621523"/>
                  <a:ext cx="565815" cy="0"/>
                </a:xfrm>
                <a:prstGeom prst="line">
                  <a:avLst/>
                </a:prstGeom>
                <a:ln w="12700">
                  <a:solidFill>
                    <a:srgbClr val="4C328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/>
                <p:cNvCxnSpPr>
                  <a:stCxn id="196" idx="2"/>
                  <a:endCxn id="197" idx="2"/>
                </p:cNvCxnSpPr>
                <p:nvPr/>
              </p:nvCxnSpPr>
              <p:spPr>
                <a:xfrm flipH="1" flipV="1">
                  <a:off x="8302342" y="1648523"/>
                  <a:ext cx="2753" cy="183178"/>
                </a:xfrm>
                <a:prstGeom prst="line">
                  <a:avLst/>
                </a:prstGeom>
                <a:ln w="12700">
                  <a:solidFill>
                    <a:srgbClr val="4C328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94" name="Straight Connector 193"/>
              <p:cNvCxnSpPr/>
              <p:nvPr/>
            </p:nvCxnSpPr>
            <p:spPr>
              <a:xfrm flipH="1">
                <a:off x="8159611" y="1800150"/>
                <a:ext cx="204080" cy="142902"/>
              </a:xfrm>
              <a:prstGeom prst="line">
                <a:avLst/>
              </a:prstGeom>
              <a:ln w="19050">
                <a:solidFill>
                  <a:srgbClr val="B6A4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 flipH="1">
                <a:off x="8440622" y="1795327"/>
                <a:ext cx="204080" cy="142902"/>
              </a:xfrm>
              <a:prstGeom prst="line">
                <a:avLst/>
              </a:prstGeom>
              <a:ln w="19050">
                <a:solidFill>
                  <a:srgbClr val="B6A4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5" name="Group 154"/>
            <p:cNvGrpSpPr/>
            <p:nvPr/>
          </p:nvGrpSpPr>
          <p:grpSpPr>
            <a:xfrm>
              <a:off x="7599686" y="2906352"/>
              <a:ext cx="568567" cy="557777"/>
              <a:chOff x="8118821" y="1418913"/>
              <a:chExt cx="568567" cy="557777"/>
            </a:xfrm>
          </p:grpSpPr>
          <p:grpSp>
            <p:nvGrpSpPr>
              <p:cNvPr id="186" name="Group 185"/>
              <p:cNvGrpSpPr/>
              <p:nvPr/>
            </p:nvGrpSpPr>
            <p:grpSpPr>
              <a:xfrm>
                <a:off x="8118821" y="1418913"/>
                <a:ext cx="568567" cy="557777"/>
                <a:chOff x="8019435" y="1273924"/>
                <a:chExt cx="568567" cy="557777"/>
              </a:xfrm>
            </p:grpSpPr>
            <p:sp>
              <p:nvSpPr>
                <p:cNvPr id="189" name="Rectangle 188">
                  <a:extLst>
                    <a:ext uri="{FF2B5EF4-FFF2-40B4-BE49-F238E27FC236}">
                      <a16:creationId xmlns:a16="http://schemas.microsoft.com/office/drawing/2014/main" id="{0DBC9293-889D-4000-9645-B584C82F58E3}"/>
                    </a:ext>
                  </a:extLst>
                </p:cNvPr>
                <p:cNvSpPr/>
                <p:nvPr/>
              </p:nvSpPr>
              <p:spPr>
                <a:xfrm>
                  <a:off x="8022187" y="1273924"/>
                  <a:ext cx="565815" cy="557777"/>
                </a:xfrm>
                <a:prstGeom prst="rect">
                  <a:avLst/>
                </a:prstGeom>
                <a:noFill/>
                <a:ln>
                  <a:solidFill>
                    <a:srgbClr val="4C328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TextBox 189">
                  <a:extLst>
                    <a:ext uri="{FF2B5EF4-FFF2-40B4-BE49-F238E27FC236}">
                      <a16:creationId xmlns:a16="http://schemas.microsoft.com/office/drawing/2014/main" id="{B184F1E3-7E82-4AD6-96C8-720B37C261E0}"/>
                    </a:ext>
                  </a:extLst>
                </p:cNvPr>
                <p:cNvSpPr txBox="1"/>
                <p:nvPr/>
              </p:nvSpPr>
              <p:spPr>
                <a:xfrm>
                  <a:off x="8142681" y="1287092"/>
                  <a:ext cx="32252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8</a:t>
                  </a:r>
                </a:p>
              </p:txBody>
            </p:sp>
            <p:cxnSp>
              <p:nvCxnSpPr>
                <p:cNvPr id="191" name="Straight Connector 190"/>
                <p:cNvCxnSpPr/>
                <p:nvPr/>
              </p:nvCxnSpPr>
              <p:spPr>
                <a:xfrm>
                  <a:off x="8019435" y="1621523"/>
                  <a:ext cx="565815" cy="0"/>
                </a:xfrm>
                <a:prstGeom prst="line">
                  <a:avLst/>
                </a:prstGeom>
                <a:ln w="12700">
                  <a:solidFill>
                    <a:srgbClr val="4C328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>
                  <a:stCxn id="189" idx="2"/>
                </p:cNvCxnSpPr>
                <p:nvPr/>
              </p:nvCxnSpPr>
              <p:spPr>
                <a:xfrm flipH="1" flipV="1">
                  <a:off x="8305094" y="1621523"/>
                  <a:ext cx="1" cy="210178"/>
                </a:xfrm>
                <a:prstGeom prst="line">
                  <a:avLst/>
                </a:prstGeom>
                <a:ln w="12700">
                  <a:solidFill>
                    <a:srgbClr val="4C328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7" name="Straight Connector 186"/>
              <p:cNvCxnSpPr/>
              <p:nvPr/>
            </p:nvCxnSpPr>
            <p:spPr>
              <a:xfrm flipH="1">
                <a:off x="8159611" y="1800150"/>
                <a:ext cx="204080" cy="142902"/>
              </a:xfrm>
              <a:prstGeom prst="line">
                <a:avLst/>
              </a:prstGeom>
              <a:ln w="19050">
                <a:solidFill>
                  <a:srgbClr val="B6A4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flipH="1">
                <a:off x="8440622" y="1795327"/>
                <a:ext cx="204080" cy="142902"/>
              </a:xfrm>
              <a:prstGeom prst="line">
                <a:avLst/>
              </a:prstGeom>
              <a:ln w="19050">
                <a:solidFill>
                  <a:srgbClr val="B6A4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up 155"/>
            <p:cNvGrpSpPr/>
            <p:nvPr/>
          </p:nvGrpSpPr>
          <p:grpSpPr>
            <a:xfrm>
              <a:off x="8562069" y="2099098"/>
              <a:ext cx="603669" cy="812522"/>
              <a:chOff x="7984333" y="1273924"/>
              <a:chExt cx="603669" cy="812522"/>
            </a:xfrm>
          </p:grpSpPr>
          <p:sp>
            <p:nvSpPr>
              <p:cNvPr id="180" name="Rectangle 179">
                <a:extLst>
                  <a:ext uri="{FF2B5EF4-FFF2-40B4-BE49-F238E27FC236}">
                    <a16:creationId xmlns:a16="http://schemas.microsoft.com/office/drawing/2014/main" id="{0DBC9293-889D-4000-9645-B584C82F58E3}"/>
                  </a:ext>
                </a:extLst>
              </p:cNvPr>
              <p:cNvSpPr/>
              <p:nvPr/>
            </p:nvSpPr>
            <p:spPr>
              <a:xfrm>
                <a:off x="8022187" y="1273924"/>
                <a:ext cx="565815" cy="557777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TextBox 180">
                <a:extLst>
                  <a:ext uri="{FF2B5EF4-FFF2-40B4-BE49-F238E27FC236}">
                    <a16:creationId xmlns:a16="http://schemas.microsoft.com/office/drawing/2014/main" id="{B184F1E3-7E82-4AD6-96C8-720B37C261E0}"/>
                  </a:ext>
                </a:extLst>
              </p:cNvPr>
              <p:cNvSpPr txBox="1"/>
              <p:nvPr/>
            </p:nvSpPr>
            <p:spPr>
              <a:xfrm>
                <a:off x="8141080" y="1279191"/>
                <a:ext cx="322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6</a:t>
                </a:r>
              </a:p>
            </p:txBody>
          </p:sp>
          <p:cxnSp>
            <p:nvCxnSpPr>
              <p:cNvPr id="182" name="Straight Arrow Connector 181">
                <a:extLst>
                  <a:ext uri="{FF2B5EF4-FFF2-40B4-BE49-F238E27FC236}">
                    <a16:creationId xmlns:a16="http://schemas.microsoft.com/office/drawing/2014/main" id="{8DD11C83-9954-4535-9AA8-C28A0845CC27}"/>
                  </a:ext>
                </a:extLst>
              </p:cNvPr>
              <p:cNvCxnSpPr>
                <a:endCxn id="177" idx="0"/>
              </p:cNvCxnSpPr>
              <p:nvPr/>
            </p:nvCxnSpPr>
            <p:spPr>
              <a:xfrm flipH="1">
                <a:off x="7984333" y="1745042"/>
                <a:ext cx="181131" cy="341404"/>
              </a:xfrm>
              <a:prstGeom prst="straightConnector1">
                <a:avLst/>
              </a:prstGeom>
              <a:ln w="19050">
                <a:solidFill>
                  <a:srgbClr val="B6A479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>
                <a:off x="8019435" y="1621523"/>
                <a:ext cx="565815" cy="0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>
                <a:stCxn id="180" idx="2"/>
                <a:endCxn id="181" idx="2"/>
              </p:cNvCxnSpPr>
              <p:nvPr/>
            </p:nvCxnSpPr>
            <p:spPr>
              <a:xfrm flipH="1" flipV="1">
                <a:off x="8302342" y="1648523"/>
                <a:ext cx="2753" cy="183178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 156"/>
            <p:cNvGrpSpPr/>
            <p:nvPr/>
          </p:nvGrpSpPr>
          <p:grpSpPr>
            <a:xfrm>
              <a:off x="8279162" y="2906353"/>
              <a:ext cx="568567" cy="557777"/>
              <a:chOff x="8118821" y="1418913"/>
              <a:chExt cx="568567" cy="557777"/>
            </a:xfrm>
          </p:grpSpPr>
          <p:grpSp>
            <p:nvGrpSpPr>
              <p:cNvPr id="173" name="Group 172"/>
              <p:cNvGrpSpPr/>
              <p:nvPr/>
            </p:nvGrpSpPr>
            <p:grpSpPr>
              <a:xfrm>
                <a:off x="8118821" y="1418913"/>
                <a:ext cx="568567" cy="557777"/>
                <a:chOff x="8019435" y="1273924"/>
                <a:chExt cx="568567" cy="557777"/>
              </a:xfrm>
            </p:grpSpPr>
            <p:sp>
              <p:nvSpPr>
                <p:cNvPr id="176" name="Rectangle 175">
                  <a:extLst>
                    <a:ext uri="{FF2B5EF4-FFF2-40B4-BE49-F238E27FC236}">
                      <a16:creationId xmlns:a16="http://schemas.microsoft.com/office/drawing/2014/main" id="{0DBC9293-889D-4000-9645-B584C82F58E3}"/>
                    </a:ext>
                  </a:extLst>
                </p:cNvPr>
                <p:cNvSpPr/>
                <p:nvPr/>
              </p:nvSpPr>
              <p:spPr>
                <a:xfrm>
                  <a:off x="8022187" y="1273924"/>
                  <a:ext cx="565815" cy="557777"/>
                </a:xfrm>
                <a:prstGeom prst="rect">
                  <a:avLst/>
                </a:prstGeom>
                <a:noFill/>
                <a:ln>
                  <a:solidFill>
                    <a:srgbClr val="4C328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TextBox 176">
                  <a:extLst>
                    <a:ext uri="{FF2B5EF4-FFF2-40B4-BE49-F238E27FC236}">
                      <a16:creationId xmlns:a16="http://schemas.microsoft.com/office/drawing/2014/main" id="{B184F1E3-7E82-4AD6-96C8-720B37C261E0}"/>
                    </a:ext>
                  </a:extLst>
                </p:cNvPr>
                <p:cNvSpPr txBox="1"/>
                <p:nvPr/>
              </p:nvSpPr>
              <p:spPr>
                <a:xfrm>
                  <a:off x="8141080" y="1279191"/>
                  <a:ext cx="32252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7</a:t>
                  </a:r>
                </a:p>
              </p:txBody>
            </p:sp>
            <p:cxnSp>
              <p:nvCxnSpPr>
                <p:cNvPr id="178" name="Straight Connector 177"/>
                <p:cNvCxnSpPr/>
                <p:nvPr/>
              </p:nvCxnSpPr>
              <p:spPr>
                <a:xfrm>
                  <a:off x="8019435" y="1621523"/>
                  <a:ext cx="565815" cy="0"/>
                </a:xfrm>
                <a:prstGeom prst="line">
                  <a:avLst/>
                </a:prstGeom>
                <a:ln w="12700">
                  <a:solidFill>
                    <a:srgbClr val="4C328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>
                  <a:stCxn id="176" idx="2"/>
                  <a:endCxn id="177" idx="2"/>
                </p:cNvCxnSpPr>
                <p:nvPr/>
              </p:nvCxnSpPr>
              <p:spPr>
                <a:xfrm flipH="1" flipV="1">
                  <a:off x="8302342" y="1648523"/>
                  <a:ext cx="2753" cy="183178"/>
                </a:xfrm>
                <a:prstGeom prst="line">
                  <a:avLst/>
                </a:prstGeom>
                <a:ln w="12700">
                  <a:solidFill>
                    <a:srgbClr val="4C328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74" name="Straight Connector 173"/>
              <p:cNvCxnSpPr/>
              <p:nvPr/>
            </p:nvCxnSpPr>
            <p:spPr>
              <a:xfrm flipH="1">
                <a:off x="8159611" y="1800150"/>
                <a:ext cx="204080" cy="142902"/>
              </a:xfrm>
              <a:prstGeom prst="line">
                <a:avLst/>
              </a:prstGeom>
              <a:ln w="19050">
                <a:solidFill>
                  <a:srgbClr val="B6A4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flipH="1">
                <a:off x="8440622" y="1795327"/>
                <a:ext cx="204080" cy="142902"/>
              </a:xfrm>
              <a:prstGeom prst="line">
                <a:avLst/>
              </a:prstGeom>
              <a:ln w="19050">
                <a:solidFill>
                  <a:srgbClr val="B6A4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up 158"/>
            <p:cNvGrpSpPr/>
            <p:nvPr/>
          </p:nvGrpSpPr>
          <p:grpSpPr>
            <a:xfrm>
              <a:off x="7518647" y="1266256"/>
              <a:ext cx="1364184" cy="832842"/>
              <a:chOff x="7573536" y="1273924"/>
              <a:chExt cx="1364184" cy="832842"/>
            </a:xfrm>
          </p:grpSpPr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0DBC9293-889D-4000-9645-B584C82F58E3}"/>
                  </a:ext>
                </a:extLst>
              </p:cNvPr>
              <p:cNvSpPr/>
              <p:nvPr/>
            </p:nvSpPr>
            <p:spPr>
              <a:xfrm>
                <a:off x="8022187" y="1273924"/>
                <a:ext cx="565815" cy="557777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B184F1E3-7E82-4AD6-96C8-720B37C261E0}"/>
                  </a:ext>
                </a:extLst>
              </p:cNvPr>
              <p:cNvSpPr txBox="1"/>
              <p:nvPr/>
            </p:nvSpPr>
            <p:spPr>
              <a:xfrm>
                <a:off x="8141080" y="1279191"/>
                <a:ext cx="322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4</a:t>
                </a:r>
              </a:p>
            </p:txBody>
          </p:sp>
          <p:cxnSp>
            <p:nvCxnSpPr>
              <p:cNvPr id="162" name="Straight Arrow Connector 161">
                <a:extLst>
                  <a:ext uri="{FF2B5EF4-FFF2-40B4-BE49-F238E27FC236}">
                    <a16:creationId xmlns:a16="http://schemas.microsoft.com/office/drawing/2014/main" id="{8DD11C83-9954-4535-9AA8-C28A0845CC27}"/>
                  </a:ext>
                </a:extLst>
              </p:cNvPr>
              <p:cNvCxnSpPr>
                <a:endCxn id="200" idx="0"/>
              </p:cNvCxnSpPr>
              <p:nvPr/>
            </p:nvCxnSpPr>
            <p:spPr>
              <a:xfrm flipH="1">
                <a:off x="7573536" y="1745042"/>
                <a:ext cx="591928" cy="361724"/>
              </a:xfrm>
              <a:prstGeom prst="straightConnector1">
                <a:avLst/>
              </a:prstGeom>
              <a:ln w="19050">
                <a:solidFill>
                  <a:srgbClr val="B6A479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8019435" y="1621523"/>
                <a:ext cx="565815" cy="0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>
                <a:stCxn id="160" idx="2"/>
                <a:endCxn id="161" idx="2"/>
              </p:cNvCxnSpPr>
              <p:nvPr/>
            </p:nvCxnSpPr>
            <p:spPr>
              <a:xfrm flipH="1" flipV="1">
                <a:off x="8302342" y="1648523"/>
                <a:ext cx="2753" cy="183178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Arrow Connector 164">
                <a:extLst>
                  <a:ext uri="{FF2B5EF4-FFF2-40B4-BE49-F238E27FC236}">
                    <a16:creationId xmlns:a16="http://schemas.microsoft.com/office/drawing/2014/main" id="{8DD11C83-9954-4535-9AA8-C28A0845CC27}"/>
                  </a:ext>
                </a:extLst>
              </p:cNvPr>
              <p:cNvCxnSpPr>
                <a:endCxn id="180" idx="0"/>
              </p:cNvCxnSpPr>
              <p:nvPr/>
            </p:nvCxnSpPr>
            <p:spPr>
              <a:xfrm>
                <a:off x="8440622" y="1745042"/>
                <a:ext cx="497098" cy="361724"/>
              </a:xfrm>
              <a:prstGeom prst="straightConnector1">
                <a:avLst/>
              </a:prstGeom>
              <a:ln w="19050">
                <a:solidFill>
                  <a:srgbClr val="B6A479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0" name="Group 209"/>
          <p:cNvGrpSpPr/>
          <p:nvPr/>
        </p:nvGrpSpPr>
        <p:grpSpPr>
          <a:xfrm>
            <a:off x="5308374" y="3150469"/>
            <a:ext cx="780085" cy="763319"/>
            <a:chOff x="8019435" y="1273924"/>
            <a:chExt cx="780085" cy="763319"/>
          </a:xfrm>
        </p:grpSpPr>
        <p:sp>
          <p:nvSpPr>
            <p:cNvPr id="234" name="Rectangle 233">
              <a:extLst>
                <a:ext uri="{FF2B5EF4-FFF2-40B4-BE49-F238E27FC236}">
                  <a16:creationId xmlns:a16="http://schemas.microsoft.com/office/drawing/2014/main" id="{0DBC9293-889D-4000-9645-B584C82F58E3}"/>
                </a:ext>
              </a:extLst>
            </p:cNvPr>
            <p:cNvSpPr/>
            <p:nvPr/>
          </p:nvSpPr>
          <p:spPr>
            <a:xfrm>
              <a:off x="8022187" y="1273924"/>
              <a:ext cx="565815" cy="557777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TextBox 234">
              <a:extLst>
                <a:ext uri="{FF2B5EF4-FFF2-40B4-BE49-F238E27FC236}">
                  <a16:creationId xmlns:a16="http://schemas.microsoft.com/office/drawing/2014/main" id="{B184F1E3-7E82-4AD6-96C8-720B37C261E0}"/>
                </a:ext>
              </a:extLst>
            </p:cNvPr>
            <p:cNvSpPr txBox="1"/>
            <p:nvPr/>
          </p:nvSpPr>
          <p:spPr>
            <a:xfrm>
              <a:off x="8141080" y="1279191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  <p:cxnSp>
          <p:nvCxnSpPr>
            <p:cNvPr id="237" name="Straight Connector 236"/>
            <p:cNvCxnSpPr/>
            <p:nvPr/>
          </p:nvCxnSpPr>
          <p:spPr>
            <a:xfrm>
              <a:off x="8019435" y="1621523"/>
              <a:ext cx="565815" cy="0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>
              <a:stCxn id="234" idx="2"/>
              <a:endCxn id="235" idx="2"/>
            </p:cNvCxnSpPr>
            <p:nvPr/>
          </p:nvCxnSpPr>
          <p:spPr>
            <a:xfrm flipH="1" flipV="1">
              <a:off x="8302342" y="1648523"/>
              <a:ext cx="2753" cy="183178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Arrow Connector 238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/>
            <p:nvPr/>
          </p:nvCxnSpPr>
          <p:spPr>
            <a:xfrm>
              <a:off x="8415998" y="1693264"/>
              <a:ext cx="383522" cy="343979"/>
            </a:xfrm>
            <a:prstGeom prst="straightConnector1">
              <a:avLst/>
            </a:prstGeom>
            <a:ln w="19050"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2" name="Group 211"/>
          <p:cNvGrpSpPr/>
          <p:nvPr/>
        </p:nvGrpSpPr>
        <p:grpSpPr>
          <a:xfrm>
            <a:off x="5854862" y="3948486"/>
            <a:ext cx="568567" cy="557778"/>
            <a:chOff x="8118821" y="1418912"/>
            <a:chExt cx="568567" cy="557778"/>
          </a:xfrm>
        </p:grpSpPr>
        <p:grpSp>
          <p:nvGrpSpPr>
            <p:cNvPr id="220" name="Group 219"/>
            <p:cNvGrpSpPr/>
            <p:nvPr/>
          </p:nvGrpSpPr>
          <p:grpSpPr>
            <a:xfrm>
              <a:off x="8118821" y="1418912"/>
              <a:ext cx="568567" cy="557778"/>
              <a:chOff x="8019435" y="1273923"/>
              <a:chExt cx="568567" cy="557778"/>
            </a:xfrm>
          </p:grpSpPr>
          <p:sp>
            <p:nvSpPr>
              <p:cNvPr id="223" name="Rectangle 222">
                <a:extLst>
                  <a:ext uri="{FF2B5EF4-FFF2-40B4-BE49-F238E27FC236}">
                    <a16:creationId xmlns:a16="http://schemas.microsoft.com/office/drawing/2014/main" id="{0DBC9293-889D-4000-9645-B584C82F58E3}"/>
                  </a:ext>
                </a:extLst>
              </p:cNvPr>
              <p:cNvSpPr/>
              <p:nvPr/>
            </p:nvSpPr>
            <p:spPr>
              <a:xfrm>
                <a:off x="8022187" y="1273924"/>
                <a:ext cx="565815" cy="557777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TextBox 223">
                <a:extLst>
                  <a:ext uri="{FF2B5EF4-FFF2-40B4-BE49-F238E27FC236}">
                    <a16:creationId xmlns:a16="http://schemas.microsoft.com/office/drawing/2014/main" id="{B184F1E3-7E82-4AD6-96C8-720B37C261E0}"/>
                  </a:ext>
                </a:extLst>
              </p:cNvPr>
              <p:cNvSpPr txBox="1"/>
              <p:nvPr/>
            </p:nvSpPr>
            <p:spPr>
              <a:xfrm>
                <a:off x="8142129" y="1273923"/>
                <a:ext cx="322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7</a:t>
                </a:r>
              </a:p>
            </p:txBody>
          </p:sp>
          <p:cxnSp>
            <p:nvCxnSpPr>
              <p:cNvPr id="225" name="Straight Connector 224"/>
              <p:cNvCxnSpPr/>
              <p:nvPr/>
            </p:nvCxnSpPr>
            <p:spPr>
              <a:xfrm>
                <a:off x="8019435" y="1621523"/>
                <a:ext cx="565815" cy="0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>
                <a:stCxn id="223" idx="2"/>
              </p:cNvCxnSpPr>
              <p:nvPr/>
            </p:nvCxnSpPr>
            <p:spPr>
              <a:xfrm flipH="1" flipV="1">
                <a:off x="8305094" y="1621523"/>
                <a:ext cx="1" cy="210178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1" name="Straight Connector 220"/>
            <p:cNvCxnSpPr/>
            <p:nvPr/>
          </p:nvCxnSpPr>
          <p:spPr>
            <a:xfrm flipH="1">
              <a:off x="8159611" y="1800150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Group 212"/>
          <p:cNvGrpSpPr/>
          <p:nvPr/>
        </p:nvGrpSpPr>
        <p:grpSpPr>
          <a:xfrm>
            <a:off x="4675749" y="2317627"/>
            <a:ext cx="883449" cy="798419"/>
            <a:chOff x="8019435" y="1273924"/>
            <a:chExt cx="883449" cy="798419"/>
          </a:xfrm>
        </p:grpSpPr>
        <p:sp>
          <p:nvSpPr>
            <p:cNvPr id="214" name="Rectangle 213">
              <a:extLst>
                <a:ext uri="{FF2B5EF4-FFF2-40B4-BE49-F238E27FC236}">
                  <a16:creationId xmlns:a16="http://schemas.microsoft.com/office/drawing/2014/main" id="{0DBC9293-889D-4000-9645-B584C82F58E3}"/>
                </a:ext>
              </a:extLst>
            </p:cNvPr>
            <p:cNvSpPr/>
            <p:nvPr/>
          </p:nvSpPr>
          <p:spPr>
            <a:xfrm>
              <a:off x="8022187" y="1273924"/>
              <a:ext cx="565815" cy="557777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TextBox 214">
              <a:extLst>
                <a:ext uri="{FF2B5EF4-FFF2-40B4-BE49-F238E27FC236}">
                  <a16:creationId xmlns:a16="http://schemas.microsoft.com/office/drawing/2014/main" id="{B184F1E3-7E82-4AD6-96C8-720B37C261E0}"/>
                </a:ext>
              </a:extLst>
            </p:cNvPr>
            <p:cNvSpPr txBox="1"/>
            <p:nvPr/>
          </p:nvSpPr>
          <p:spPr>
            <a:xfrm>
              <a:off x="8141080" y="1279191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  <p:cxnSp>
          <p:nvCxnSpPr>
            <p:cNvPr id="217" name="Straight Connector 216"/>
            <p:cNvCxnSpPr/>
            <p:nvPr/>
          </p:nvCxnSpPr>
          <p:spPr>
            <a:xfrm>
              <a:off x="8019435" y="1621523"/>
              <a:ext cx="565815" cy="0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>
              <a:stCxn id="214" idx="2"/>
              <a:endCxn id="215" idx="2"/>
            </p:cNvCxnSpPr>
            <p:nvPr/>
          </p:nvCxnSpPr>
          <p:spPr>
            <a:xfrm flipH="1" flipV="1">
              <a:off x="8302342" y="1648523"/>
              <a:ext cx="2753" cy="183178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Arrow Connector 218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/>
            <p:nvPr/>
          </p:nvCxnSpPr>
          <p:spPr>
            <a:xfrm>
              <a:off x="8405786" y="1710619"/>
              <a:ext cx="497098" cy="361724"/>
            </a:xfrm>
            <a:prstGeom prst="straightConnector1">
              <a:avLst/>
            </a:prstGeom>
            <a:ln w="19050"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1" name="Group 260"/>
          <p:cNvGrpSpPr/>
          <p:nvPr/>
        </p:nvGrpSpPr>
        <p:grpSpPr>
          <a:xfrm>
            <a:off x="6543668" y="4758495"/>
            <a:ext cx="568567" cy="557777"/>
            <a:chOff x="8118821" y="1418913"/>
            <a:chExt cx="568567" cy="557777"/>
          </a:xfrm>
        </p:grpSpPr>
        <p:grpSp>
          <p:nvGrpSpPr>
            <p:cNvPr id="262" name="Group 261"/>
            <p:cNvGrpSpPr/>
            <p:nvPr/>
          </p:nvGrpSpPr>
          <p:grpSpPr>
            <a:xfrm>
              <a:off x="8118821" y="1418913"/>
              <a:ext cx="568567" cy="557777"/>
              <a:chOff x="8019435" y="1273924"/>
              <a:chExt cx="568567" cy="557777"/>
            </a:xfrm>
          </p:grpSpPr>
          <p:sp>
            <p:nvSpPr>
              <p:cNvPr id="265" name="Rectangle 264">
                <a:extLst>
                  <a:ext uri="{FF2B5EF4-FFF2-40B4-BE49-F238E27FC236}">
                    <a16:creationId xmlns:a16="http://schemas.microsoft.com/office/drawing/2014/main" id="{0DBC9293-889D-4000-9645-B584C82F58E3}"/>
                  </a:ext>
                </a:extLst>
              </p:cNvPr>
              <p:cNvSpPr/>
              <p:nvPr/>
            </p:nvSpPr>
            <p:spPr>
              <a:xfrm>
                <a:off x="8022187" y="1273924"/>
                <a:ext cx="565815" cy="557777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TextBox 265">
                <a:extLst>
                  <a:ext uri="{FF2B5EF4-FFF2-40B4-BE49-F238E27FC236}">
                    <a16:creationId xmlns:a16="http://schemas.microsoft.com/office/drawing/2014/main" id="{B184F1E3-7E82-4AD6-96C8-720B37C261E0}"/>
                  </a:ext>
                </a:extLst>
              </p:cNvPr>
              <p:cNvSpPr txBox="1"/>
              <p:nvPr/>
            </p:nvSpPr>
            <p:spPr>
              <a:xfrm>
                <a:off x="8141080" y="1279191"/>
                <a:ext cx="322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6</a:t>
                </a:r>
              </a:p>
            </p:txBody>
          </p:sp>
          <p:cxnSp>
            <p:nvCxnSpPr>
              <p:cNvPr id="267" name="Straight Connector 266"/>
              <p:cNvCxnSpPr/>
              <p:nvPr/>
            </p:nvCxnSpPr>
            <p:spPr>
              <a:xfrm>
                <a:off x="8019435" y="1621523"/>
                <a:ext cx="565815" cy="0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>
                <a:stCxn id="265" idx="2"/>
                <a:endCxn id="266" idx="2"/>
              </p:cNvCxnSpPr>
              <p:nvPr/>
            </p:nvCxnSpPr>
            <p:spPr>
              <a:xfrm flipH="1" flipV="1">
                <a:off x="8302342" y="1648523"/>
                <a:ext cx="2753" cy="183178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3" name="Straight Connector 262"/>
            <p:cNvCxnSpPr/>
            <p:nvPr/>
          </p:nvCxnSpPr>
          <p:spPr>
            <a:xfrm flipH="1">
              <a:off x="8159611" y="1800150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flipH="1">
              <a:off x="8440622" y="1795327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9" name="Straight Arrow Connector 268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>
            <a:off x="6298624" y="4387929"/>
            <a:ext cx="383522" cy="343979"/>
          </a:xfrm>
          <a:prstGeom prst="straightConnector1">
            <a:avLst/>
          </a:prstGeom>
          <a:ln w="19050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/>
          <p:cNvCxnSpPr/>
          <p:nvPr/>
        </p:nvCxnSpPr>
        <p:spPr>
          <a:xfrm flipH="1">
            <a:off x="5347688" y="3541452"/>
            <a:ext cx="204080" cy="142902"/>
          </a:xfrm>
          <a:prstGeom prst="line">
            <a:avLst/>
          </a:prstGeom>
          <a:ln w="1905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/>
          <p:cNvCxnSpPr/>
          <p:nvPr/>
        </p:nvCxnSpPr>
        <p:spPr>
          <a:xfrm flipH="1">
            <a:off x="4723053" y="2697493"/>
            <a:ext cx="204080" cy="142902"/>
          </a:xfrm>
          <a:prstGeom prst="line">
            <a:avLst/>
          </a:prstGeom>
          <a:ln w="1905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Donut 271"/>
          <p:cNvSpPr/>
          <p:nvPr/>
        </p:nvSpPr>
        <p:spPr>
          <a:xfrm>
            <a:off x="4503269" y="2539180"/>
            <a:ext cx="537560" cy="538200"/>
          </a:xfrm>
          <a:prstGeom prst="donut">
            <a:avLst>
              <a:gd name="adj" fmla="val 697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3" name="Donut 272"/>
          <p:cNvSpPr/>
          <p:nvPr/>
        </p:nvSpPr>
        <p:spPr>
          <a:xfrm>
            <a:off x="5163127" y="3340402"/>
            <a:ext cx="537560" cy="538200"/>
          </a:xfrm>
          <a:prstGeom prst="donut">
            <a:avLst>
              <a:gd name="adj" fmla="val 697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4" name="Donut 273"/>
          <p:cNvSpPr/>
          <p:nvPr/>
        </p:nvSpPr>
        <p:spPr>
          <a:xfrm>
            <a:off x="5695838" y="4174403"/>
            <a:ext cx="537560" cy="538200"/>
          </a:xfrm>
          <a:prstGeom prst="donut">
            <a:avLst>
              <a:gd name="adj" fmla="val 697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5" name="Donut 274"/>
          <p:cNvSpPr/>
          <p:nvPr/>
        </p:nvSpPr>
        <p:spPr>
          <a:xfrm>
            <a:off x="555797" y="3421089"/>
            <a:ext cx="537560" cy="538200"/>
          </a:xfrm>
          <a:prstGeom prst="donut">
            <a:avLst>
              <a:gd name="adj" fmla="val 697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6" name="Donut 275"/>
          <p:cNvSpPr/>
          <p:nvPr/>
        </p:nvSpPr>
        <p:spPr>
          <a:xfrm>
            <a:off x="5870902" y="3846706"/>
            <a:ext cx="537560" cy="538200"/>
          </a:xfrm>
          <a:prstGeom prst="donut">
            <a:avLst>
              <a:gd name="adj" fmla="val 697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7" name="TextBox 276"/>
          <p:cNvSpPr txBox="1"/>
          <p:nvPr/>
        </p:nvSpPr>
        <p:spPr>
          <a:xfrm>
            <a:off x="1483699" y="1947997"/>
            <a:ext cx="1009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INVALID</a:t>
            </a:r>
          </a:p>
        </p:txBody>
      </p:sp>
      <p:sp>
        <p:nvSpPr>
          <p:cNvPr id="278" name="TextBox 277"/>
          <p:cNvSpPr txBox="1"/>
          <p:nvPr/>
        </p:nvSpPr>
        <p:spPr>
          <a:xfrm>
            <a:off x="4476624" y="1930985"/>
            <a:ext cx="1009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INVALID</a:t>
            </a:r>
          </a:p>
        </p:txBody>
      </p:sp>
      <p:sp>
        <p:nvSpPr>
          <p:cNvPr id="280" name="TextBox 279"/>
          <p:cNvSpPr txBox="1"/>
          <p:nvPr/>
        </p:nvSpPr>
        <p:spPr>
          <a:xfrm>
            <a:off x="9691205" y="1944262"/>
            <a:ext cx="783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VALID</a:t>
            </a:r>
          </a:p>
        </p:txBody>
      </p:sp>
      <p:cxnSp>
        <p:nvCxnSpPr>
          <p:cNvPr id="281" name="Straight Connector 280"/>
          <p:cNvCxnSpPr/>
          <p:nvPr/>
        </p:nvCxnSpPr>
        <p:spPr>
          <a:xfrm flipH="1">
            <a:off x="10773663" y="3607012"/>
            <a:ext cx="204080" cy="142902"/>
          </a:xfrm>
          <a:prstGeom prst="line">
            <a:avLst/>
          </a:prstGeom>
          <a:ln w="1905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743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3" grpId="0" animBg="1"/>
      <p:bldP spid="94" grpId="0" animBg="1"/>
      <p:bldP spid="95" grpId="0" animBg="1"/>
      <p:bldP spid="96" grpId="0" animBg="1"/>
      <p:bldP spid="272" grpId="0" animBg="1"/>
      <p:bldP spid="273" grpId="0" animBg="1"/>
      <p:bldP spid="274" grpId="0" animBg="1"/>
      <p:bldP spid="275" grpId="0" animBg="1"/>
      <p:bldP spid="276" grpId="0" animBg="1"/>
      <p:bldP spid="277" grpId="0"/>
      <p:bldP spid="278" grpId="0"/>
      <p:bldP spid="28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</a:t>
            </a:r>
            <a:r>
              <a:rPr lang="en-US" dirty="0" err="1"/>
              <a:t>peekMin</a:t>
            </a:r>
            <a:r>
              <a:rPr lang="en-US" dirty="0"/>
              <a:t>()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15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819556" y="2984693"/>
            <a:ext cx="920021" cy="837880"/>
            <a:chOff x="7797479" y="1273924"/>
            <a:chExt cx="920021" cy="837880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DBC9293-889D-4000-9645-B584C82F58E3}"/>
                </a:ext>
              </a:extLst>
            </p:cNvPr>
            <p:cNvSpPr/>
            <p:nvPr/>
          </p:nvSpPr>
          <p:spPr>
            <a:xfrm>
              <a:off x="8022187" y="1273924"/>
              <a:ext cx="565815" cy="557777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184F1E3-7E82-4AD6-96C8-720B37C261E0}"/>
                </a:ext>
              </a:extLst>
            </p:cNvPr>
            <p:cNvSpPr txBox="1"/>
            <p:nvPr/>
          </p:nvSpPr>
          <p:spPr>
            <a:xfrm>
              <a:off x="8141080" y="1279191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>
              <a:endCxn id="42" idx="0"/>
            </p:cNvCxnSpPr>
            <p:nvPr/>
          </p:nvCxnSpPr>
          <p:spPr>
            <a:xfrm flipH="1">
              <a:off x="7797479" y="1737345"/>
              <a:ext cx="375058" cy="357199"/>
            </a:xfrm>
            <a:prstGeom prst="straightConnector1">
              <a:avLst/>
            </a:prstGeom>
            <a:ln w="19050"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8019435" y="1621523"/>
              <a:ext cx="565815" cy="0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45" idx="2"/>
              <a:endCxn id="46" idx="2"/>
            </p:cNvCxnSpPr>
            <p:nvPr/>
          </p:nvCxnSpPr>
          <p:spPr>
            <a:xfrm flipH="1" flipV="1">
              <a:off x="8302342" y="1648523"/>
              <a:ext cx="2753" cy="183178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>
              <a:endCxn id="35" idx="0"/>
            </p:cNvCxnSpPr>
            <p:nvPr/>
          </p:nvCxnSpPr>
          <p:spPr>
            <a:xfrm>
              <a:off x="8455582" y="1730286"/>
              <a:ext cx="261918" cy="381518"/>
            </a:xfrm>
            <a:prstGeom prst="straightConnector1">
              <a:avLst/>
            </a:prstGeom>
            <a:ln w="19050"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4536649" y="3800046"/>
            <a:ext cx="568567" cy="557777"/>
            <a:chOff x="8019435" y="1273924"/>
            <a:chExt cx="568567" cy="557777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0DBC9293-889D-4000-9645-B584C82F58E3}"/>
                </a:ext>
              </a:extLst>
            </p:cNvPr>
            <p:cNvSpPr/>
            <p:nvPr/>
          </p:nvSpPr>
          <p:spPr>
            <a:xfrm>
              <a:off x="8022187" y="1273924"/>
              <a:ext cx="565815" cy="557777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184F1E3-7E82-4AD6-96C8-720B37C261E0}"/>
                </a:ext>
              </a:extLst>
            </p:cNvPr>
            <p:cNvSpPr txBox="1"/>
            <p:nvPr/>
          </p:nvSpPr>
          <p:spPr>
            <a:xfrm>
              <a:off x="8141080" y="1279191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8019435" y="1621523"/>
              <a:ext cx="565815" cy="0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41" idx="2"/>
              <a:endCxn id="42" idx="2"/>
            </p:cNvCxnSpPr>
            <p:nvPr/>
          </p:nvCxnSpPr>
          <p:spPr>
            <a:xfrm flipH="1" flipV="1">
              <a:off x="8302342" y="1648523"/>
              <a:ext cx="2753" cy="183178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5455069" y="3809405"/>
            <a:ext cx="568567" cy="557777"/>
            <a:chOff x="8118821" y="1418913"/>
            <a:chExt cx="568567" cy="557777"/>
          </a:xfrm>
        </p:grpSpPr>
        <p:grpSp>
          <p:nvGrpSpPr>
            <p:cNvPr id="31" name="Group 30"/>
            <p:cNvGrpSpPr/>
            <p:nvPr/>
          </p:nvGrpSpPr>
          <p:grpSpPr>
            <a:xfrm>
              <a:off x="8118821" y="1418913"/>
              <a:ext cx="568567" cy="557777"/>
              <a:chOff x="8019435" y="1273924"/>
              <a:chExt cx="568567" cy="557777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0DBC9293-889D-4000-9645-B584C82F58E3}"/>
                  </a:ext>
                </a:extLst>
              </p:cNvPr>
              <p:cNvSpPr/>
              <p:nvPr/>
            </p:nvSpPr>
            <p:spPr>
              <a:xfrm>
                <a:off x="8022187" y="1273924"/>
                <a:ext cx="565815" cy="557777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184F1E3-7E82-4AD6-96C8-720B37C261E0}"/>
                  </a:ext>
                </a:extLst>
              </p:cNvPr>
              <p:cNvSpPr txBox="1"/>
              <p:nvPr/>
            </p:nvSpPr>
            <p:spPr>
              <a:xfrm>
                <a:off x="8142681" y="1287092"/>
                <a:ext cx="322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8</a:t>
                </a:r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>
                <a:off x="8019435" y="1621523"/>
                <a:ext cx="565815" cy="0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>
                <a:stCxn id="34" idx="2"/>
              </p:cNvCxnSpPr>
              <p:nvPr/>
            </p:nvCxnSpPr>
            <p:spPr>
              <a:xfrm flipH="1" flipV="1">
                <a:off x="8305094" y="1621523"/>
                <a:ext cx="1" cy="210178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" name="Straight Connector 31"/>
            <p:cNvCxnSpPr/>
            <p:nvPr/>
          </p:nvCxnSpPr>
          <p:spPr>
            <a:xfrm flipH="1">
              <a:off x="8159611" y="1800150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8440622" y="1795327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6515690" y="2965045"/>
            <a:ext cx="708888" cy="807254"/>
            <a:chOff x="7879114" y="1273924"/>
            <a:chExt cx="708888" cy="807254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0DBC9293-889D-4000-9645-B584C82F58E3}"/>
                </a:ext>
              </a:extLst>
            </p:cNvPr>
            <p:cNvSpPr/>
            <p:nvPr/>
          </p:nvSpPr>
          <p:spPr>
            <a:xfrm>
              <a:off x="8022187" y="1273924"/>
              <a:ext cx="565815" cy="557777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184F1E3-7E82-4AD6-96C8-720B37C261E0}"/>
                </a:ext>
              </a:extLst>
            </p:cNvPr>
            <p:cNvSpPr txBox="1"/>
            <p:nvPr/>
          </p:nvSpPr>
          <p:spPr>
            <a:xfrm>
              <a:off x="8141080" y="1279191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7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>
              <a:endCxn id="23" idx="0"/>
            </p:cNvCxnSpPr>
            <p:nvPr/>
          </p:nvCxnSpPr>
          <p:spPr>
            <a:xfrm flipH="1">
              <a:off x="7879114" y="1750309"/>
              <a:ext cx="261966" cy="330869"/>
            </a:xfrm>
            <a:prstGeom prst="straightConnector1">
              <a:avLst/>
            </a:prstGeom>
            <a:ln w="19050"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8019435" y="1621523"/>
              <a:ext cx="565815" cy="0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26" idx="2"/>
              <a:endCxn id="27" idx="2"/>
            </p:cNvCxnSpPr>
            <p:nvPr/>
          </p:nvCxnSpPr>
          <p:spPr>
            <a:xfrm flipH="1" flipV="1">
              <a:off x="8302342" y="1648523"/>
              <a:ext cx="2753" cy="183178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6234052" y="3772299"/>
            <a:ext cx="568567" cy="568695"/>
            <a:chOff x="8118821" y="1407995"/>
            <a:chExt cx="568567" cy="568695"/>
          </a:xfrm>
        </p:grpSpPr>
        <p:grpSp>
          <p:nvGrpSpPr>
            <p:cNvPr id="19" name="Group 18"/>
            <p:cNvGrpSpPr/>
            <p:nvPr/>
          </p:nvGrpSpPr>
          <p:grpSpPr>
            <a:xfrm>
              <a:off x="8118821" y="1407995"/>
              <a:ext cx="568567" cy="568695"/>
              <a:chOff x="8019435" y="1263006"/>
              <a:chExt cx="568567" cy="568695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DBC9293-889D-4000-9645-B584C82F58E3}"/>
                  </a:ext>
                </a:extLst>
              </p:cNvPr>
              <p:cNvSpPr/>
              <p:nvPr/>
            </p:nvSpPr>
            <p:spPr>
              <a:xfrm>
                <a:off x="8022187" y="1273924"/>
                <a:ext cx="565815" cy="557777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184F1E3-7E82-4AD6-96C8-720B37C261E0}"/>
                  </a:ext>
                </a:extLst>
              </p:cNvPr>
              <p:cNvSpPr txBox="1"/>
              <p:nvPr/>
            </p:nvSpPr>
            <p:spPr>
              <a:xfrm>
                <a:off x="8070882" y="1263006"/>
                <a:ext cx="4603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10</a:t>
                </a:r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8019435" y="1621523"/>
                <a:ext cx="565815" cy="0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>
                <a:stCxn id="22" idx="2"/>
                <a:endCxn id="23" idx="2"/>
              </p:cNvCxnSpPr>
              <p:nvPr/>
            </p:nvCxnSpPr>
            <p:spPr>
              <a:xfrm flipH="1" flipV="1">
                <a:off x="8301073" y="1632338"/>
                <a:ext cx="4022" cy="199363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Straight Connector 19"/>
            <p:cNvCxnSpPr/>
            <p:nvPr/>
          </p:nvCxnSpPr>
          <p:spPr>
            <a:xfrm flipH="1">
              <a:off x="8159611" y="1800150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8440622" y="1795327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5327172" y="2132318"/>
            <a:ext cx="1611746" cy="852375"/>
            <a:chOff x="7474391" y="1273924"/>
            <a:chExt cx="1611746" cy="85237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DBC9293-889D-4000-9645-B584C82F58E3}"/>
                </a:ext>
              </a:extLst>
            </p:cNvPr>
            <p:cNvSpPr/>
            <p:nvPr/>
          </p:nvSpPr>
          <p:spPr>
            <a:xfrm>
              <a:off x="8022187" y="1273924"/>
              <a:ext cx="565815" cy="557777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184F1E3-7E82-4AD6-96C8-720B37C261E0}"/>
                </a:ext>
              </a:extLst>
            </p:cNvPr>
            <p:cNvSpPr txBox="1"/>
            <p:nvPr/>
          </p:nvSpPr>
          <p:spPr>
            <a:xfrm>
              <a:off x="8141080" y="1279191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>
              <a:endCxn id="45" idx="0"/>
            </p:cNvCxnSpPr>
            <p:nvPr/>
          </p:nvCxnSpPr>
          <p:spPr>
            <a:xfrm flipH="1">
              <a:off x="7474391" y="1731578"/>
              <a:ext cx="686406" cy="394721"/>
            </a:xfrm>
            <a:prstGeom prst="straightConnector1">
              <a:avLst/>
            </a:prstGeom>
            <a:ln w="19050"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8019435" y="1621523"/>
              <a:ext cx="565815" cy="0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2"/>
              <a:endCxn id="14" idx="2"/>
            </p:cNvCxnSpPr>
            <p:nvPr/>
          </p:nvCxnSpPr>
          <p:spPr>
            <a:xfrm flipH="1" flipV="1">
              <a:off x="8302342" y="1648523"/>
              <a:ext cx="2753" cy="183178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>
              <a:endCxn id="27" idx="0"/>
            </p:cNvCxnSpPr>
            <p:nvPr/>
          </p:nvCxnSpPr>
          <p:spPr>
            <a:xfrm>
              <a:off x="8440622" y="1745042"/>
              <a:ext cx="645515" cy="366876"/>
            </a:xfrm>
            <a:prstGeom prst="straightConnector1">
              <a:avLst/>
            </a:prstGeom>
            <a:ln w="19050"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7126474" y="3791753"/>
            <a:ext cx="568567" cy="557971"/>
            <a:chOff x="8118821" y="1418719"/>
            <a:chExt cx="568567" cy="557971"/>
          </a:xfrm>
        </p:grpSpPr>
        <p:grpSp>
          <p:nvGrpSpPr>
            <p:cNvPr id="54" name="Group 53"/>
            <p:cNvGrpSpPr/>
            <p:nvPr/>
          </p:nvGrpSpPr>
          <p:grpSpPr>
            <a:xfrm>
              <a:off x="8118821" y="1418719"/>
              <a:ext cx="568567" cy="557971"/>
              <a:chOff x="8019435" y="1273730"/>
              <a:chExt cx="568567" cy="557971"/>
            </a:xfrm>
          </p:grpSpPr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0DBC9293-889D-4000-9645-B584C82F58E3}"/>
                  </a:ext>
                </a:extLst>
              </p:cNvPr>
              <p:cNvSpPr/>
              <p:nvPr/>
            </p:nvSpPr>
            <p:spPr>
              <a:xfrm>
                <a:off x="8022187" y="1273924"/>
                <a:ext cx="565815" cy="557777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B184F1E3-7E82-4AD6-96C8-720B37C261E0}"/>
                  </a:ext>
                </a:extLst>
              </p:cNvPr>
              <p:cNvSpPr txBox="1"/>
              <p:nvPr/>
            </p:nvSpPr>
            <p:spPr>
              <a:xfrm>
                <a:off x="8141080" y="1273730"/>
                <a:ext cx="322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9</a:t>
                </a:r>
              </a:p>
            </p:txBody>
          </p:sp>
          <p:cxnSp>
            <p:nvCxnSpPr>
              <p:cNvPr id="59" name="Straight Connector 58"/>
              <p:cNvCxnSpPr/>
              <p:nvPr/>
            </p:nvCxnSpPr>
            <p:spPr>
              <a:xfrm>
                <a:off x="8019435" y="1621523"/>
                <a:ext cx="565815" cy="0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>
                <a:stCxn id="57" idx="2"/>
                <a:endCxn id="58" idx="2"/>
              </p:cNvCxnSpPr>
              <p:nvPr/>
            </p:nvCxnSpPr>
            <p:spPr>
              <a:xfrm flipH="1" flipV="1">
                <a:off x="8302342" y="1643062"/>
                <a:ext cx="2753" cy="188639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Straight Connector 54"/>
            <p:cNvCxnSpPr/>
            <p:nvPr/>
          </p:nvCxnSpPr>
          <p:spPr>
            <a:xfrm flipH="1">
              <a:off x="8159611" y="1800150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8440622" y="1795327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>
            <a:endCxn id="58" idx="0"/>
          </p:cNvCxnSpPr>
          <p:nvPr/>
        </p:nvCxnSpPr>
        <p:spPr>
          <a:xfrm>
            <a:off x="7102933" y="3455442"/>
            <a:ext cx="306448" cy="336311"/>
          </a:xfrm>
          <a:prstGeom prst="straightConnector1">
            <a:avLst/>
          </a:prstGeom>
          <a:ln w="19050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oup 63"/>
          <p:cNvGrpSpPr/>
          <p:nvPr/>
        </p:nvGrpSpPr>
        <p:grpSpPr>
          <a:xfrm>
            <a:off x="4198361" y="4616030"/>
            <a:ext cx="568567" cy="562690"/>
            <a:chOff x="8118821" y="1414000"/>
            <a:chExt cx="568567" cy="562690"/>
          </a:xfrm>
        </p:grpSpPr>
        <p:grpSp>
          <p:nvGrpSpPr>
            <p:cNvPr id="65" name="Group 64"/>
            <p:cNvGrpSpPr/>
            <p:nvPr/>
          </p:nvGrpSpPr>
          <p:grpSpPr>
            <a:xfrm>
              <a:off x="8118821" y="1414000"/>
              <a:ext cx="568567" cy="562690"/>
              <a:chOff x="8019435" y="1269011"/>
              <a:chExt cx="568567" cy="562690"/>
            </a:xfrm>
          </p:grpSpPr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0DBC9293-889D-4000-9645-B584C82F58E3}"/>
                  </a:ext>
                </a:extLst>
              </p:cNvPr>
              <p:cNvSpPr/>
              <p:nvPr/>
            </p:nvSpPr>
            <p:spPr>
              <a:xfrm>
                <a:off x="8022187" y="1273924"/>
                <a:ext cx="565815" cy="557777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B184F1E3-7E82-4AD6-96C8-720B37C261E0}"/>
                  </a:ext>
                </a:extLst>
              </p:cNvPr>
              <p:cNvSpPr txBox="1"/>
              <p:nvPr/>
            </p:nvSpPr>
            <p:spPr>
              <a:xfrm>
                <a:off x="8071881" y="1269011"/>
                <a:ext cx="4603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11</a:t>
                </a:r>
              </a:p>
            </p:txBody>
          </p:sp>
          <p:cxnSp>
            <p:nvCxnSpPr>
              <p:cNvPr id="70" name="Straight Connector 69"/>
              <p:cNvCxnSpPr/>
              <p:nvPr/>
            </p:nvCxnSpPr>
            <p:spPr>
              <a:xfrm>
                <a:off x="8019435" y="1621523"/>
                <a:ext cx="565815" cy="0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>
                <a:stCxn id="68" idx="2"/>
                <a:endCxn id="69" idx="2"/>
              </p:cNvCxnSpPr>
              <p:nvPr/>
            </p:nvCxnSpPr>
            <p:spPr>
              <a:xfrm flipH="1" flipV="1">
                <a:off x="8302072" y="1638343"/>
                <a:ext cx="3023" cy="193358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Connector 65"/>
            <p:cNvCxnSpPr/>
            <p:nvPr/>
          </p:nvCxnSpPr>
          <p:spPr>
            <a:xfrm flipH="1">
              <a:off x="8159611" y="1800150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8440622" y="1795327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/>
          <p:cNvGrpSpPr/>
          <p:nvPr/>
        </p:nvGrpSpPr>
        <p:grpSpPr>
          <a:xfrm>
            <a:off x="4878873" y="4620943"/>
            <a:ext cx="568567" cy="557777"/>
            <a:chOff x="8118821" y="1418913"/>
            <a:chExt cx="568567" cy="557777"/>
          </a:xfrm>
        </p:grpSpPr>
        <p:grpSp>
          <p:nvGrpSpPr>
            <p:cNvPr id="73" name="Group 72"/>
            <p:cNvGrpSpPr/>
            <p:nvPr/>
          </p:nvGrpSpPr>
          <p:grpSpPr>
            <a:xfrm>
              <a:off x="8118821" y="1418913"/>
              <a:ext cx="568567" cy="557777"/>
              <a:chOff x="8019435" y="1273924"/>
              <a:chExt cx="568567" cy="557777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0DBC9293-889D-4000-9645-B584C82F58E3}"/>
                  </a:ext>
                </a:extLst>
              </p:cNvPr>
              <p:cNvSpPr/>
              <p:nvPr/>
            </p:nvSpPr>
            <p:spPr>
              <a:xfrm>
                <a:off x="8022187" y="1273924"/>
                <a:ext cx="565815" cy="557777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B184F1E3-7E82-4AD6-96C8-720B37C261E0}"/>
                  </a:ext>
                </a:extLst>
              </p:cNvPr>
              <p:cNvSpPr txBox="1"/>
              <p:nvPr/>
            </p:nvSpPr>
            <p:spPr>
              <a:xfrm>
                <a:off x="8084934" y="1281737"/>
                <a:ext cx="4603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13</a:t>
                </a:r>
              </a:p>
            </p:txBody>
          </p:sp>
          <p:cxnSp>
            <p:nvCxnSpPr>
              <p:cNvPr id="78" name="Straight Connector 77"/>
              <p:cNvCxnSpPr/>
              <p:nvPr/>
            </p:nvCxnSpPr>
            <p:spPr>
              <a:xfrm>
                <a:off x="8019435" y="1621523"/>
                <a:ext cx="565815" cy="0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>
                <a:stCxn id="76" idx="2"/>
              </p:cNvCxnSpPr>
              <p:nvPr/>
            </p:nvCxnSpPr>
            <p:spPr>
              <a:xfrm flipH="1" flipV="1">
                <a:off x="8305094" y="1621523"/>
                <a:ext cx="1" cy="210178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4" name="Straight Connector 73"/>
            <p:cNvCxnSpPr/>
            <p:nvPr/>
          </p:nvCxnSpPr>
          <p:spPr>
            <a:xfrm flipH="1">
              <a:off x="8159611" y="1800150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>
              <a:off x="8440622" y="1795327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4536649" y="4256803"/>
            <a:ext cx="164642" cy="357199"/>
          </a:xfrm>
          <a:prstGeom prst="straightConnector1">
            <a:avLst/>
          </a:prstGeom>
          <a:ln w="19050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>
            <a:off x="4973825" y="4250087"/>
            <a:ext cx="163668" cy="363915"/>
          </a:xfrm>
          <a:prstGeom prst="straightConnector1">
            <a:avLst/>
          </a:prstGeom>
          <a:ln w="19050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ight Arrow 92"/>
          <p:cNvSpPr/>
          <p:nvPr/>
        </p:nvSpPr>
        <p:spPr>
          <a:xfrm>
            <a:off x="4658294" y="2068497"/>
            <a:ext cx="949033" cy="43842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0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</a:t>
            </a:r>
            <a:r>
              <a:rPr lang="en-US" dirty="0" err="1"/>
              <a:t>removeMin</a:t>
            </a:r>
            <a:r>
              <a:rPr lang="en-US" dirty="0"/>
              <a:t>()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16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819556" y="2984693"/>
            <a:ext cx="920021" cy="837880"/>
            <a:chOff x="7797479" y="1273924"/>
            <a:chExt cx="920021" cy="83788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DBC9293-889D-4000-9645-B584C82F58E3}"/>
                </a:ext>
              </a:extLst>
            </p:cNvPr>
            <p:cNvSpPr/>
            <p:nvPr/>
          </p:nvSpPr>
          <p:spPr>
            <a:xfrm>
              <a:off x="8022187" y="1273924"/>
              <a:ext cx="565815" cy="557777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184F1E3-7E82-4AD6-96C8-720B37C261E0}"/>
                </a:ext>
              </a:extLst>
            </p:cNvPr>
            <p:cNvSpPr txBox="1"/>
            <p:nvPr/>
          </p:nvSpPr>
          <p:spPr>
            <a:xfrm>
              <a:off x="8141080" y="1279191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>
              <a:endCxn id="15" idx="0"/>
            </p:cNvCxnSpPr>
            <p:nvPr/>
          </p:nvCxnSpPr>
          <p:spPr>
            <a:xfrm flipH="1">
              <a:off x="7797479" y="1737345"/>
              <a:ext cx="375058" cy="357199"/>
            </a:xfrm>
            <a:prstGeom prst="straightConnector1">
              <a:avLst/>
            </a:prstGeom>
            <a:ln w="19050"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8019435" y="1621523"/>
              <a:ext cx="565815" cy="0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7" idx="2"/>
              <a:endCxn id="8" idx="2"/>
            </p:cNvCxnSpPr>
            <p:nvPr/>
          </p:nvCxnSpPr>
          <p:spPr>
            <a:xfrm flipH="1" flipV="1">
              <a:off x="8302342" y="1648523"/>
              <a:ext cx="2753" cy="183178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>
              <a:endCxn id="23" idx="0"/>
            </p:cNvCxnSpPr>
            <p:nvPr/>
          </p:nvCxnSpPr>
          <p:spPr>
            <a:xfrm>
              <a:off x="8455582" y="1730286"/>
              <a:ext cx="261918" cy="381518"/>
            </a:xfrm>
            <a:prstGeom prst="straightConnector1">
              <a:avLst/>
            </a:prstGeom>
            <a:ln w="19050"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4536649" y="3800046"/>
            <a:ext cx="568567" cy="557777"/>
            <a:chOff x="8019435" y="1273924"/>
            <a:chExt cx="568567" cy="557777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DBC9293-889D-4000-9645-B584C82F58E3}"/>
                </a:ext>
              </a:extLst>
            </p:cNvPr>
            <p:cNvSpPr/>
            <p:nvPr/>
          </p:nvSpPr>
          <p:spPr>
            <a:xfrm>
              <a:off x="8022187" y="1273924"/>
              <a:ext cx="565815" cy="557777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184F1E3-7E82-4AD6-96C8-720B37C261E0}"/>
                </a:ext>
              </a:extLst>
            </p:cNvPr>
            <p:cNvSpPr txBox="1"/>
            <p:nvPr/>
          </p:nvSpPr>
          <p:spPr>
            <a:xfrm>
              <a:off x="8141080" y="1279191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8019435" y="1621523"/>
              <a:ext cx="565815" cy="0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4" idx="2"/>
              <a:endCxn id="15" idx="2"/>
            </p:cNvCxnSpPr>
            <p:nvPr/>
          </p:nvCxnSpPr>
          <p:spPr>
            <a:xfrm flipH="1" flipV="1">
              <a:off x="8302342" y="1648523"/>
              <a:ext cx="2753" cy="183178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5455069" y="3809405"/>
            <a:ext cx="568567" cy="557777"/>
            <a:chOff x="8118821" y="1418913"/>
            <a:chExt cx="568567" cy="557777"/>
          </a:xfrm>
        </p:grpSpPr>
        <p:grpSp>
          <p:nvGrpSpPr>
            <p:cNvPr id="19" name="Group 18"/>
            <p:cNvGrpSpPr/>
            <p:nvPr/>
          </p:nvGrpSpPr>
          <p:grpSpPr>
            <a:xfrm>
              <a:off x="8118821" y="1418913"/>
              <a:ext cx="568567" cy="557777"/>
              <a:chOff x="8019435" y="1273924"/>
              <a:chExt cx="568567" cy="557777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DBC9293-889D-4000-9645-B584C82F58E3}"/>
                  </a:ext>
                </a:extLst>
              </p:cNvPr>
              <p:cNvSpPr/>
              <p:nvPr/>
            </p:nvSpPr>
            <p:spPr>
              <a:xfrm>
                <a:off x="8022187" y="1273924"/>
                <a:ext cx="565815" cy="557777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184F1E3-7E82-4AD6-96C8-720B37C261E0}"/>
                  </a:ext>
                </a:extLst>
              </p:cNvPr>
              <p:cNvSpPr txBox="1"/>
              <p:nvPr/>
            </p:nvSpPr>
            <p:spPr>
              <a:xfrm>
                <a:off x="8142681" y="1287092"/>
                <a:ext cx="322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8</a:t>
                </a:r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8019435" y="1621523"/>
                <a:ext cx="565815" cy="0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>
                <a:stCxn id="22" idx="2"/>
              </p:cNvCxnSpPr>
              <p:nvPr/>
            </p:nvCxnSpPr>
            <p:spPr>
              <a:xfrm flipH="1" flipV="1">
                <a:off x="8305094" y="1621523"/>
                <a:ext cx="1" cy="210178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Straight Connector 19"/>
            <p:cNvCxnSpPr/>
            <p:nvPr/>
          </p:nvCxnSpPr>
          <p:spPr>
            <a:xfrm flipH="1">
              <a:off x="8159611" y="1800150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8440622" y="1795327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6515690" y="2965045"/>
            <a:ext cx="708888" cy="807254"/>
            <a:chOff x="7879114" y="1273924"/>
            <a:chExt cx="708888" cy="807254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DBC9293-889D-4000-9645-B584C82F58E3}"/>
                </a:ext>
              </a:extLst>
            </p:cNvPr>
            <p:cNvSpPr/>
            <p:nvPr/>
          </p:nvSpPr>
          <p:spPr>
            <a:xfrm>
              <a:off x="8022187" y="1273924"/>
              <a:ext cx="565815" cy="557777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184F1E3-7E82-4AD6-96C8-720B37C261E0}"/>
                </a:ext>
              </a:extLst>
            </p:cNvPr>
            <p:cNvSpPr txBox="1"/>
            <p:nvPr/>
          </p:nvSpPr>
          <p:spPr>
            <a:xfrm>
              <a:off x="8141080" y="1279191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7</a:t>
              </a:r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>
              <a:endCxn id="37" idx="0"/>
            </p:cNvCxnSpPr>
            <p:nvPr/>
          </p:nvCxnSpPr>
          <p:spPr>
            <a:xfrm flipH="1">
              <a:off x="7879114" y="1750309"/>
              <a:ext cx="261966" cy="330869"/>
            </a:xfrm>
            <a:prstGeom prst="straightConnector1">
              <a:avLst/>
            </a:prstGeom>
            <a:ln w="19050"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8019435" y="1621523"/>
              <a:ext cx="565815" cy="0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27" idx="2"/>
              <a:endCxn id="28" idx="2"/>
            </p:cNvCxnSpPr>
            <p:nvPr/>
          </p:nvCxnSpPr>
          <p:spPr>
            <a:xfrm flipH="1" flipV="1">
              <a:off x="8302342" y="1648523"/>
              <a:ext cx="2753" cy="183178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6234052" y="3772299"/>
            <a:ext cx="568567" cy="568695"/>
            <a:chOff x="8118821" y="1407995"/>
            <a:chExt cx="568567" cy="568695"/>
          </a:xfrm>
        </p:grpSpPr>
        <p:grpSp>
          <p:nvGrpSpPr>
            <p:cNvPr id="33" name="Group 32"/>
            <p:cNvGrpSpPr/>
            <p:nvPr/>
          </p:nvGrpSpPr>
          <p:grpSpPr>
            <a:xfrm>
              <a:off x="8118821" y="1407995"/>
              <a:ext cx="568567" cy="568695"/>
              <a:chOff x="8019435" y="1263006"/>
              <a:chExt cx="568567" cy="568695"/>
            </a:xfrm>
          </p:grpSpPr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0DBC9293-889D-4000-9645-B584C82F58E3}"/>
                  </a:ext>
                </a:extLst>
              </p:cNvPr>
              <p:cNvSpPr/>
              <p:nvPr/>
            </p:nvSpPr>
            <p:spPr>
              <a:xfrm>
                <a:off x="8022187" y="1273924"/>
                <a:ext cx="565815" cy="557777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184F1E3-7E82-4AD6-96C8-720B37C261E0}"/>
                  </a:ext>
                </a:extLst>
              </p:cNvPr>
              <p:cNvSpPr txBox="1"/>
              <p:nvPr/>
            </p:nvSpPr>
            <p:spPr>
              <a:xfrm>
                <a:off x="8070882" y="1263006"/>
                <a:ext cx="4603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10</a:t>
                </a:r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>
                <a:off x="8019435" y="1621523"/>
                <a:ext cx="565815" cy="0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>
                <a:stCxn id="36" idx="2"/>
                <a:endCxn id="37" idx="2"/>
              </p:cNvCxnSpPr>
              <p:nvPr/>
            </p:nvCxnSpPr>
            <p:spPr>
              <a:xfrm flipH="1" flipV="1">
                <a:off x="8301073" y="1632338"/>
                <a:ext cx="4022" cy="199363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4" name="Straight Connector 33"/>
            <p:cNvCxnSpPr/>
            <p:nvPr/>
          </p:nvCxnSpPr>
          <p:spPr>
            <a:xfrm flipH="1">
              <a:off x="8159611" y="1800150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8440622" y="1795327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5327172" y="2132318"/>
            <a:ext cx="1611746" cy="852375"/>
            <a:chOff x="7474391" y="1273924"/>
            <a:chExt cx="1611746" cy="852375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0DBC9293-889D-4000-9645-B584C82F58E3}"/>
                </a:ext>
              </a:extLst>
            </p:cNvPr>
            <p:cNvSpPr/>
            <p:nvPr/>
          </p:nvSpPr>
          <p:spPr>
            <a:xfrm>
              <a:off x="8022187" y="1273924"/>
              <a:ext cx="565815" cy="557777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184F1E3-7E82-4AD6-96C8-720B37C261E0}"/>
                </a:ext>
              </a:extLst>
            </p:cNvPr>
            <p:cNvSpPr txBox="1"/>
            <p:nvPr/>
          </p:nvSpPr>
          <p:spPr>
            <a:xfrm>
              <a:off x="8141080" y="1279191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</p:txBody>
        </p: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>
              <a:endCxn id="7" idx="0"/>
            </p:cNvCxnSpPr>
            <p:nvPr/>
          </p:nvCxnSpPr>
          <p:spPr>
            <a:xfrm flipH="1">
              <a:off x="7474391" y="1731578"/>
              <a:ext cx="686406" cy="394721"/>
            </a:xfrm>
            <a:prstGeom prst="straightConnector1">
              <a:avLst/>
            </a:prstGeom>
            <a:ln w="19050"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8019435" y="1621523"/>
              <a:ext cx="565815" cy="0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41" idx="2"/>
              <a:endCxn id="42" idx="2"/>
            </p:cNvCxnSpPr>
            <p:nvPr/>
          </p:nvCxnSpPr>
          <p:spPr>
            <a:xfrm flipH="1" flipV="1">
              <a:off x="8302342" y="1648523"/>
              <a:ext cx="2753" cy="183178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>
              <a:endCxn id="28" idx="0"/>
            </p:cNvCxnSpPr>
            <p:nvPr/>
          </p:nvCxnSpPr>
          <p:spPr>
            <a:xfrm>
              <a:off x="8440622" y="1745042"/>
              <a:ext cx="645515" cy="366876"/>
            </a:xfrm>
            <a:prstGeom prst="straightConnector1">
              <a:avLst/>
            </a:prstGeom>
            <a:ln w="19050"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7126474" y="3791753"/>
            <a:ext cx="568567" cy="557971"/>
            <a:chOff x="8118821" y="1418719"/>
            <a:chExt cx="568567" cy="557971"/>
          </a:xfrm>
        </p:grpSpPr>
        <p:grpSp>
          <p:nvGrpSpPr>
            <p:cNvPr id="48" name="Group 47"/>
            <p:cNvGrpSpPr/>
            <p:nvPr/>
          </p:nvGrpSpPr>
          <p:grpSpPr>
            <a:xfrm>
              <a:off x="8118821" y="1418719"/>
              <a:ext cx="568567" cy="557971"/>
              <a:chOff x="8019435" y="1273730"/>
              <a:chExt cx="568567" cy="557971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0DBC9293-889D-4000-9645-B584C82F58E3}"/>
                  </a:ext>
                </a:extLst>
              </p:cNvPr>
              <p:cNvSpPr/>
              <p:nvPr/>
            </p:nvSpPr>
            <p:spPr>
              <a:xfrm>
                <a:off x="8022187" y="1273924"/>
                <a:ext cx="565815" cy="557777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184F1E3-7E82-4AD6-96C8-720B37C261E0}"/>
                  </a:ext>
                </a:extLst>
              </p:cNvPr>
              <p:cNvSpPr txBox="1"/>
              <p:nvPr/>
            </p:nvSpPr>
            <p:spPr>
              <a:xfrm>
                <a:off x="8141080" y="1273730"/>
                <a:ext cx="322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9</a:t>
                </a:r>
              </a:p>
            </p:txBody>
          </p:sp>
          <p:cxnSp>
            <p:nvCxnSpPr>
              <p:cNvPr id="53" name="Straight Connector 52"/>
              <p:cNvCxnSpPr/>
              <p:nvPr/>
            </p:nvCxnSpPr>
            <p:spPr>
              <a:xfrm>
                <a:off x="8019435" y="1621523"/>
                <a:ext cx="565815" cy="0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>
                <a:stCxn id="51" idx="2"/>
                <a:endCxn id="52" idx="2"/>
              </p:cNvCxnSpPr>
              <p:nvPr/>
            </p:nvCxnSpPr>
            <p:spPr>
              <a:xfrm flipH="1" flipV="1">
                <a:off x="8302342" y="1643062"/>
                <a:ext cx="2753" cy="188639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Connector 48"/>
            <p:cNvCxnSpPr/>
            <p:nvPr/>
          </p:nvCxnSpPr>
          <p:spPr>
            <a:xfrm flipH="1">
              <a:off x="8159611" y="1800150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8440622" y="1795327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>
            <a:endCxn id="52" idx="0"/>
          </p:cNvCxnSpPr>
          <p:nvPr/>
        </p:nvCxnSpPr>
        <p:spPr>
          <a:xfrm>
            <a:off x="7102933" y="3455442"/>
            <a:ext cx="306448" cy="336311"/>
          </a:xfrm>
          <a:prstGeom prst="straightConnector1">
            <a:avLst/>
          </a:prstGeom>
          <a:ln w="19050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4198361" y="4616030"/>
            <a:ext cx="568567" cy="562690"/>
            <a:chOff x="8118821" y="1414000"/>
            <a:chExt cx="568567" cy="562690"/>
          </a:xfrm>
        </p:grpSpPr>
        <p:grpSp>
          <p:nvGrpSpPr>
            <p:cNvPr id="57" name="Group 56"/>
            <p:cNvGrpSpPr/>
            <p:nvPr/>
          </p:nvGrpSpPr>
          <p:grpSpPr>
            <a:xfrm>
              <a:off x="8118821" y="1414000"/>
              <a:ext cx="568567" cy="562690"/>
              <a:chOff x="8019435" y="1269011"/>
              <a:chExt cx="568567" cy="562690"/>
            </a:xfrm>
          </p:grpSpPr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0DBC9293-889D-4000-9645-B584C82F58E3}"/>
                  </a:ext>
                </a:extLst>
              </p:cNvPr>
              <p:cNvSpPr/>
              <p:nvPr/>
            </p:nvSpPr>
            <p:spPr>
              <a:xfrm>
                <a:off x="8022187" y="1273924"/>
                <a:ext cx="565815" cy="557777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B184F1E3-7E82-4AD6-96C8-720B37C261E0}"/>
                  </a:ext>
                </a:extLst>
              </p:cNvPr>
              <p:cNvSpPr txBox="1"/>
              <p:nvPr/>
            </p:nvSpPr>
            <p:spPr>
              <a:xfrm>
                <a:off x="8071881" y="1269011"/>
                <a:ext cx="4603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11</a:t>
                </a:r>
              </a:p>
            </p:txBody>
          </p:sp>
          <p:cxnSp>
            <p:nvCxnSpPr>
              <p:cNvPr id="62" name="Straight Connector 61"/>
              <p:cNvCxnSpPr/>
              <p:nvPr/>
            </p:nvCxnSpPr>
            <p:spPr>
              <a:xfrm>
                <a:off x="8019435" y="1621523"/>
                <a:ext cx="565815" cy="0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>
                <a:stCxn id="60" idx="2"/>
                <a:endCxn id="61" idx="2"/>
              </p:cNvCxnSpPr>
              <p:nvPr/>
            </p:nvCxnSpPr>
            <p:spPr>
              <a:xfrm flipH="1" flipV="1">
                <a:off x="8302072" y="1638343"/>
                <a:ext cx="3023" cy="193358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8" name="Straight Connector 57"/>
            <p:cNvCxnSpPr/>
            <p:nvPr/>
          </p:nvCxnSpPr>
          <p:spPr>
            <a:xfrm flipH="1">
              <a:off x="8159611" y="1800150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8440622" y="1795327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4878873" y="4620943"/>
            <a:ext cx="568567" cy="557777"/>
            <a:chOff x="8118821" y="1418913"/>
            <a:chExt cx="568567" cy="557777"/>
          </a:xfrm>
        </p:grpSpPr>
        <p:grpSp>
          <p:nvGrpSpPr>
            <p:cNvPr id="65" name="Group 64"/>
            <p:cNvGrpSpPr/>
            <p:nvPr/>
          </p:nvGrpSpPr>
          <p:grpSpPr>
            <a:xfrm>
              <a:off x="8118821" y="1418913"/>
              <a:ext cx="568567" cy="557777"/>
              <a:chOff x="8019435" y="1273924"/>
              <a:chExt cx="568567" cy="557777"/>
            </a:xfrm>
          </p:grpSpPr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0DBC9293-889D-4000-9645-B584C82F58E3}"/>
                  </a:ext>
                </a:extLst>
              </p:cNvPr>
              <p:cNvSpPr/>
              <p:nvPr/>
            </p:nvSpPr>
            <p:spPr>
              <a:xfrm>
                <a:off x="8022187" y="1273924"/>
                <a:ext cx="565815" cy="557777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B184F1E3-7E82-4AD6-96C8-720B37C261E0}"/>
                  </a:ext>
                </a:extLst>
              </p:cNvPr>
              <p:cNvSpPr txBox="1"/>
              <p:nvPr/>
            </p:nvSpPr>
            <p:spPr>
              <a:xfrm>
                <a:off x="8084934" y="1281737"/>
                <a:ext cx="4603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13</a:t>
                </a:r>
              </a:p>
            </p:txBody>
          </p:sp>
          <p:cxnSp>
            <p:nvCxnSpPr>
              <p:cNvPr id="70" name="Straight Connector 69"/>
              <p:cNvCxnSpPr/>
              <p:nvPr/>
            </p:nvCxnSpPr>
            <p:spPr>
              <a:xfrm>
                <a:off x="8019435" y="1621523"/>
                <a:ext cx="565815" cy="0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>
                <a:stCxn id="68" idx="2"/>
              </p:cNvCxnSpPr>
              <p:nvPr/>
            </p:nvCxnSpPr>
            <p:spPr>
              <a:xfrm flipH="1" flipV="1">
                <a:off x="8305094" y="1621523"/>
                <a:ext cx="1" cy="210178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Connector 65"/>
            <p:cNvCxnSpPr/>
            <p:nvPr/>
          </p:nvCxnSpPr>
          <p:spPr>
            <a:xfrm flipH="1">
              <a:off x="8159611" y="1800150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8440622" y="1795327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4536649" y="4256803"/>
            <a:ext cx="164642" cy="357199"/>
          </a:xfrm>
          <a:prstGeom prst="straightConnector1">
            <a:avLst/>
          </a:prstGeom>
          <a:ln w="19050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>
            <a:off x="4973825" y="4250087"/>
            <a:ext cx="163668" cy="363915"/>
          </a:xfrm>
          <a:prstGeom prst="straightConnector1">
            <a:avLst/>
          </a:prstGeom>
          <a:ln w="19050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Curved Right Arrow 74"/>
          <p:cNvSpPr/>
          <p:nvPr/>
        </p:nvSpPr>
        <p:spPr>
          <a:xfrm rot="12649510">
            <a:off x="6043214" y="2518503"/>
            <a:ext cx="1520442" cy="3309363"/>
          </a:xfrm>
          <a:prstGeom prst="curvedRightArrow">
            <a:avLst>
              <a:gd name="adj1" fmla="val 25000"/>
              <a:gd name="adj2" fmla="val 4281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Right Arrow 75"/>
          <p:cNvSpPr/>
          <p:nvPr/>
        </p:nvSpPr>
        <p:spPr>
          <a:xfrm rot="19924800">
            <a:off x="6267116" y="1576612"/>
            <a:ext cx="1373655" cy="629009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412978" y="1429426"/>
            <a:ext cx="39705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Removing </a:t>
            </a:r>
            <a:r>
              <a:rPr lang="en-US" dirty="0" err="1"/>
              <a:t>overallRoot</a:t>
            </a:r>
            <a:r>
              <a:rPr lang="en-US" dirty="0"/>
              <a:t> creates a gap</a:t>
            </a:r>
          </a:p>
          <a:p>
            <a:r>
              <a:rPr lang="en-US" dirty="0"/>
              <a:t>Replacing with one of its children causes lots of gaps</a:t>
            </a:r>
          </a:p>
          <a:p>
            <a:r>
              <a:rPr lang="en-US" dirty="0"/>
              <a:t>What node can we replace with </a:t>
            </a:r>
            <a:r>
              <a:rPr lang="en-US" dirty="0" err="1"/>
              <a:t>overallRoot</a:t>
            </a:r>
            <a:r>
              <a:rPr lang="en-US" dirty="0"/>
              <a:t> that wont cause any gaps?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8675525" y="2984693"/>
            <a:ext cx="875363" cy="836175"/>
            <a:chOff x="7806718" y="1273924"/>
            <a:chExt cx="875363" cy="836175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0DBC9293-889D-4000-9645-B584C82F58E3}"/>
                </a:ext>
              </a:extLst>
            </p:cNvPr>
            <p:cNvSpPr/>
            <p:nvPr/>
          </p:nvSpPr>
          <p:spPr>
            <a:xfrm>
              <a:off x="8022187" y="1273924"/>
              <a:ext cx="565815" cy="557777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B184F1E3-7E82-4AD6-96C8-720B37C261E0}"/>
                </a:ext>
              </a:extLst>
            </p:cNvPr>
            <p:cNvSpPr txBox="1"/>
            <p:nvPr/>
          </p:nvSpPr>
          <p:spPr>
            <a:xfrm>
              <a:off x="8141080" y="1279191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</a:p>
          </p:txBody>
        </p: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/>
            <p:nvPr/>
          </p:nvCxnSpPr>
          <p:spPr>
            <a:xfrm flipH="1">
              <a:off x="7806718" y="1719360"/>
              <a:ext cx="375058" cy="357199"/>
            </a:xfrm>
            <a:prstGeom prst="straightConnector1">
              <a:avLst/>
            </a:prstGeom>
            <a:ln w="19050"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8019435" y="1621523"/>
              <a:ext cx="565815" cy="0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stCxn id="79" idx="2"/>
              <a:endCxn id="80" idx="2"/>
            </p:cNvCxnSpPr>
            <p:nvPr/>
          </p:nvCxnSpPr>
          <p:spPr>
            <a:xfrm flipH="1" flipV="1">
              <a:off x="8302342" y="1648523"/>
              <a:ext cx="2753" cy="183178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/>
            <p:nvPr/>
          </p:nvCxnSpPr>
          <p:spPr>
            <a:xfrm>
              <a:off x="8420163" y="1728581"/>
              <a:ext cx="261918" cy="381518"/>
            </a:xfrm>
            <a:prstGeom prst="straightConnector1">
              <a:avLst/>
            </a:prstGeom>
            <a:ln w="19050"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oup 84"/>
          <p:cNvGrpSpPr/>
          <p:nvPr/>
        </p:nvGrpSpPr>
        <p:grpSpPr>
          <a:xfrm>
            <a:off x="8383379" y="3800046"/>
            <a:ext cx="568567" cy="557777"/>
            <a:chOff x="8019435" y="1273924"/>
            <a:chExt cx="568567" cy="557777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0DBC9293-889D-4000-9645-B584C82F58E3}"/>
                </a:ext>
              </a:extLst>
            </p:cNvPr>
            <p:cNvSpPr/>
            <p:nvPr/>
          </p:nvSpPr>
          <p:spPr>
            <a:xfrm>
              <a:off x="8022187" y="1273924"/>
              <a:ext cx="565815" cy="557777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B184F1E3-7E82-4AD6-96C8-720B37C261E0}"/>
                </a:ext>
              </a:extLst>
            </p:cNvPr>
            <p:cNvSpPr txBox="1"/>
            <p:nvPr/>
          </p:nvSpPr>
          <p:spPr>
            <a:xfrm>
              <a:off x="8141080" y="1279191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</a:p>
          </p:txBody>
        </p:sp>
        <p:cxnSp>
          <p:nvCxnSpPr>
            <p:cNvPr id="88" name="Straight Connector 87"/>
            <p:cNvCxnSpPr/>
            <p:nvPr/>
          </p:nvCxnSpPr>
          <p:spPr>
            <a:xfrm>
              <a:off x="8019435" y="1621523"/>
              <a:ext cx="565815" cy="0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86" idx="2"/>
              <a:endCxn id="87" idx="2"/>
            </p:cNvCxnSpPr>
            <p:nvPr/>
          </p:nvCxnSpPr>
          <p:spPr>
            <a:xfrm flipH="1" flipV="1">
              <a:off x="8302342" y="1648523"/>
              <a:ext cx="2753" cy="183178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89"/>
          <p:cNvGrpSpPr/>
          <p:nvPr/>
        </p:nvGrpSpPr>
        <p:grpSpPr>
          <a:xfrm>
            <a:off x="9301799" y="3809405"/>
            <a:ext cx="568567" cy="557777"/>
            <a:chOff x="8118821" y="1418913"/>
            <a:chExt cx="568567" cy="557777"/>
          </a:xfrm>
        </p:grpSpPr>
        <p:grpSp>
          <p:nvGrpSpPr>
            <p:cNvPr id="91" name="Group 90"/>
            <p:cNvGrpSpPr/>
            <p:nvPr/>
          </p:nvGrpSpPr>
          <p:grpSpPr>
            <a:xfrm>
              <a:off x="8118821" y="1418913"/>
              <a:ext cx="568567" cy="557777"/>
              <a:chOff x="8019435" y="1273924"/>
              <a:chExt cx="568567" cy="557777"/>
            </a:xfrm>
          </p:grpSpPr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0DBC9293-889D-4000-9645-B584C82F58E3}"/>
                  </a:ext>
                </a:extLst>
              </p:cNvPr>
              <p:cNvSpPr/>
              <p:nvPr/>
            </p:nvSpPr>
            <p:spPr>
              <a:xfrm>
                <a:off x="8022187" y="1273924"/>
                <a:ext cx="565815" cy="557777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B184F1E3-7E82-4AD6-96C8-720B37C261E0}"/>
                  </a:ext>
                </a:extLst>
              </p:cNvPr>
              <p:cNvSpPr txBox="1"/>
              <p:nvPr/>
            </p:nvSpPr>
            <p:spPr>
              <a:xfrm>
                <a:off x="8142681" y="1287092"/>
                <a:ext cx="322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8</a:t>
                </a:r>
              </a:p>
            </p:txBody>
          </p:sp>
          <p:cxnSp>
            <p:nvCxnSpPr>
              <p:cNvPr id="96" name="Straight Connector 95"/>
              <p:cNvCxnSpPr/>
              <p:nvPr/>
            </p:nvCxnSpPr>
            <p:spPr>
              <a:xfrm>
                <a:off x="8019435" y="1621523"/>
                <a:ext cx="565815" cy="0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>
                <a:stCxn id="94" idx="2"/>
              </p:cNvCxnSpPr>
              <p:nvPr/>
            </p:nvCxnSpPr>
            <p:spPr>
              <a:xfrm flipH="1" flipV="1">
                <a:off x="8305094" y="1621523"/>
                <a:ext cx="1" cy="210178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2" name="Straight Connector 91"/>
            <p:cNvCxnSpPr/>
            <p:nvPr/>
          </p:nvCxnSpPr>
          <p:spPr>
            <a:xfrm flipH="1">
              <a:off x="8159611" y="1800150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H="1">
              <a:off x="8440622" y="1795327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>
            <a:off x="10391323" y="2965045"/>
            <a:ext cx="679985" cy="805174"/>
            <a:chOff x="7908017" y="1273924"/>
            <a:chExt cx="679985" cy="805174"/>
          </a:xfrm>
        </p:grpSpPr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0DBC9293-889D-4000-9645-B584C82F58E3}"/>
                </a:ext>
              </a:extLst>
            </p:cNvPr>
            <p:cNvSpPr/>
            <p:nvPr/>
          </p:nvSpPr>
          <p:spPr>
            <a:xfrm>
              <a:off x="8022187" y="1273924"/>
              <a:ext cx="565815" cy="557777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B184F1E3-7E82-4AD6-96C8-720B37C261E0}"/>
                </a:ext>
              </a:extLst>
            </p:cNvPr>
            <p:cNvSpPr txBox="1"/>
            <p:nvPr/>
          </p:nvSpPr>
          <p:spPr>
            <a:xfrm>
              <a:off x="8141080" y="1279191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7</a:t>
              </a:r>
            </a:p>
          </p:txBody>
        </p: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/>
            <p:nvPr/>
          </p:nvCxnSpPr>
          <p:spPr>
            <a:xfrm flipH="1">
              <a:off x="7908017" y="1748229"/>
              <a:ext cx="261966" cy="330869"/>
            </a:xfrm>
            <a:prstGeom prst="straightConnector1">
              <a:avLst/>
            </a:prstGeom>
            <a:ln w="19050"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8019435" y="1621523"/>
              <a:ext cx="565815" cy="0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stCxn id="99" idx="2"/>
              <a:endCxn id="100" idx="2"/>
            </p:cNvCxnSpPr>
            <p:nvPr/>
          </p:nvCxnSpPr>
          <p:spPr>
            <a:xfrm flipH="1" flipV="1">
              <a:off x="8302342" y="1648523"/>
              <a:ext cx="2753" cy="183178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/>
          <p:cNvGrpSpPr/>
          <p:nvPr/>
        </p:nvGrpSpPr>
        <p:grpSpPr>
          <a:xfrm>
            <a:off x="10080782" y="3772299"/>
            <a:ext cx="568567" cy="568695"/>
            <a:chOff x="8118821" y="1407995"/>
            <a:chExt cx="568567" cy="568695"/>
          </a:xfrm>
        </p:grpSpPr>
        <p:grpSp>
          <p:nvGrpSpPr>
            <p:cNvPr id="105" name="Group 104"/>
            <p:cNvGrpSpPr/>
            <p:nvPr/>
          </p:nvGrpSpPr>
          <p:grpSpPr>
            <a:xfrm>
              <a:off x="8118821" y="1407995"/>
              <a:ext cx="568567" cy="568695"/>
              <a:chOff x="8019435" y="1263006"/>
              <a:chExt cx="568567" cy="568695"/>
            </a:xfrm>
          </p:grpSpPr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0DBC9293-889D-4000-9645-B584C82F58E3}"/>
                  </a:ext>
                </a:extLst>
              </p:cNvPr>
              <p:cNvSpPr/>
              <p:nvPr/>
            </p:nvSpPr>
            <p:spPr>
              <a:xfrm>
                <a:off x="8022187" y="1273924"/>
                <a:ext cx="565815" cy="557777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B184F1E3-7E82-4AD6-96C8-720B37C261E0}"/>
                  </a:ext>
                </a:extLst>
              </p:cNvPr>
              <p:cNvSpPr txBox="1"/>
              <p:nvPr/>
            </p:nvSpPr>
            <p:spPr>
              <a:xfrm>
                <a:off x="8070882" y="1263006"/>
                <a:ext cx="4603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10</a:t>
                </a:r>
              </a:p>
            </p:txBody>
          </p:sp>
          <p:cxnSp>
            <p:nvCxnSpPr>
              <p:cNvPr id="110" name="Straight Connector 109"/>
              <p:cNvCxnSpPr/>
              <p:nvPr/>
            </p:nvCxnSpPr>
            <p:spPr>
              <a:xfrm>
                <a:off x="8019435" y="1621523"/>
                <a:ext cx="565815" cy="0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>
                <a:stCxn id="108" idx="2"/>
                <a:endCxn id="109" idx="2"/>
              </p:cNvCxnSpPr>
              <p:nvPr/>
            </p:nvCxnSpPr>
            <p:spPr>
              <a:xfrm flipH="1" flipV="1">
                <a:off x="8301073" y="1632338"/>
                <a:ext cx="4022" cy="199363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6" name="Straight Connector 105"/>
            <p:cNvCxnSpPr/>
            <p:nvPr/>
          </p:nvCxnSpPr>
          <p:spPr>
            <a:xfrm flipH="1">
              <a:off x="8159611" y="1800150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flipH="1">
              <a:off x="8440622" y="1795327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Group 111"/>
          <p:cNvGrpSpPr/>
          <p:nvPr/>
        </p:nvGrpSpPr>
        <p:grpSpPr>
          <a:xfrm>
            <a:off x="9191049" y="2132318"/>
            <a:ext cx="1594599" cy="833101"/>
            <a:chOff x="7491538" y="1273924"/>
            <a:chExt cx="1594599" cy="833101"/>
          </a:xfrm>
        </p:grpSpPr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0DBC9293-889D-4000-9645-B584C82F58E3}"/>
                </a:ext>
              </a:extLst>
            </p:cNvPr>
            <p:cNvSpPr/>
            <p:nvPr/>
          </p:nvSpPr>
          <p:spPr>
            <a:xfrm>
              <a:off x="8022187" y="1273924"/>
              <a:ext cx="565815" cy="557777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B184F1E3-7E82-4AD6-96C8-720B37C261E0}"/>
                </a:ext>
              </a:extLst>
            </p:cNvPr>
            <p:cNvSpPr txBox="1"/>
            <p:nvPr/>
          </p:nvSpPr>
          <p:spPr>
            <a:xfrm>
              <a:off x="8072151" y="1278305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13</a:t>
              </a:r>
            </a:p>
          </p:txBody>
        </p:sp>
        <p:cxnSp>
          <p:nvCxnSpPr>
            <p:cNvPr id="115" name="Straight Arrow Connector 114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/>
            <p:nvPr/>
          </p:nvCxnSpPr>
          <p:spPr>
            <a:xfrm flipH="1">
              <a:off x="7491538" y="1712304"/>
              <a:ext cx="686406" cy="394721"/>
            </a:xfrm>
            <a:prstGeom prst="straightConnector1">
              <a:avLst/>
            </a:prstGeom>
            <a:ln w="19050"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>
              <a:off x="8019435" y="1621523"/>
              <a:ext cx="565815" cy="0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>
              <a:stCxn id="113" idx="2"/>
              <a:endCxn id="114" idx="2"/>
            </p:cNvCxnSpPr>
            <p:nvPr/>
          </p:nvCxnSpPr>
          <p:spPr>
            <a:xfrm flipH="1" flipV="1">
              <a:off x="8302342" y="1647637"/>
              <a:ext cx="2753" cy="184064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/>
            <p:nvPr/>
          </p:nvCxnSpPr>
          <p:spPr>
            <a:xfrm>
              <a:off x="8440622" y="1734228"/>
              <a:ext cx="645515" cy="366876"/>
            </a:xfrm>
            <a:prstGeom prst="straightConnector1">
              <a:avLst/>
            </a:prstGeom>
            <a:ln w="19050"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/>
          <p:cNvGrpSpPr/>
          <p:nvPr/>
        </p:nvGrpSpPr>
        <p:grpSpPr>
          <a:xfrm>
            <a:off x="10973204" y="3791753"/>
            <a:ext cx="568567" cy="557971"/>
            <a:chOff x="8118821" y="1418719"/>
            <a:chExt cx="568567" cy="557971"/>
          </a:xfrm>
        </p:grpSpPr>
        <p:grpSp>
          <p:nvGrpSpPr>
            <p:cNvPr id="120" name="Group 119"/>
            <p:cNvGrpSpPr/>
            <p:nvPr/>
          </p:nvGrpSpPr>
          <p:grpSpPr>
            <a:xfrm>
              <a:off x="8118821" y="1418719"/>
              <a:ext cx="568567" cy="557971"/>
              <a:chOff x="8019435" y="1273730"/>
              <a:chExt cx="568567" cy="557971"/>
            </a:xfrm>
          </p:grpSpPr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0DBC9293-889D-4000-9645-B584C82F58E3}"/>
                  </a:ext>
                </a:extLst>
              </p:cNvPr>
              <p:cNvSpPr/>
              <p:nvPr/>
            </p:nvSpPr>
            <p:spPr>
              <a:xfrm>
                <a:off x="8022187" y="1273924"/>
                <a:ext cx="565815" cy="557777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B184F1E3-7E82-4AD6-96C8-720B37C261E0}"/>
                  </a:ext>
                </a:extLst>
              </p:cNvPr>
              <p:cNvSpPr txBox="1"/>
              <p:nvPr/>
            </p:nvSpPr>
            <p:spPr>
              <a:xfrm>
                <a:off x="8141080" y="1273730"/>
                <a:ext cx="322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9</a:t>
                </a:r>
              </a:p>
            </p:txBody>
          </p:sp>
          <p:cxnSp>
            <p:nvCxnSpPr>
              <p:cNvPr id="125" name="Straight Connector 124"/>
              <p:cNvCxnSpPr/>
              <p:nvPr/>
            </p:nvCxnSpPr>
            <p:spPr>
              <a:xfrm>
                <a:off x="8019435" y="1621523"/>
                <a:ext cx="565815" cy="0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>
                <a:stCxn id="123" idx="2"/>
                <a:endCxn id="124" idx="2"/>
              </p:cNvCxnSpPr>
              <p:nvPr/>
            </p:nvCxnSpPr>
            <p:spPr>
              <a:xfrm flipH="1" flipV="1">
                <a:off x="8302342" y="1643062"/>
                <a:ext cx="2753" cy="188639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1" name="Straight Connector 120"/>
            <p:cNvCxnSpPr/>
            <p:nvPr/>
          </p:nvCxnSpPr>
          <p:spPr>
            <a:xfrm flipH="1">
              <a:off x="8159611" y="1800150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flipH="1">
              <a:off x="8440622" y="1795327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>
            <a:endCxn id="124" idx="0"/>
          </p:cNvCxnSpPr>
          <p:nvPr/>
        </p:nvCxnSpPr>
        <p:spPr>
          <a:xfrm>
            <a:off x="10949663" y="3455442"/>
            <a:ext cx="306448" cy="336311"/>
          </a:xfrm>
          <a:prstGeom prst="straightConnector1">
            <a:avLst/>
          </a:prstGeom>
          <a:ln w="19050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8" name="Group 127"/>
          <p:cNvGrpSpPr/>
          <p:nvPr/>
        </p:nvGrpSpPr>
        <p:grpSpPr>
          <a:xfrm>
            <a:off x="8045091" y="4616030"/>
            <a:ext cx="568567" cy="562690"/>
            <a:chOff x="8118821" y="1414000"/>
            <a:chExt cx="568567" cy="562690"/>
          </a:xfrm>
        </p:grpSpPr>
        <p:grpSp>
          <p:nvGrpSpPr>
            <p:cNvPr id="129" name="Group 128"/>
            <p:cNvGrpSpPr/>
            <p:nvPr/>
          </p:nvGrpSpPr>
          <p:grpSpPr>
            <a:xfrm>
              <a:off x="8118821" y="1414000"/>
              <a:ext cx="568567" cy="562690"/>
              <a:chOff x="8019435" y="1269011"/>
              <a:chExt cx="568567" cy="562690"/>
            </a:xfrm>
          </p:grpSpPr>
          <p:sp>
            <p:nvSpPr>
              <p:cNvPr id="132" name="Rectangle 131">
                <a:extLst>
                  <a:ext uri="{FF2B5EF4-FFF2-40B4-BE49-F238E27FC236}">
                    <a16:creationId xmlns:a16="http://schemas.microsoft.com/office/drawing/2014/main" id="{0DBC9293-889D-4000-9645-B584C82F58E3}"/>
                  </a:ext>
                </a:extLst>
              </p:cNvPr>
              <p:cNvSpPr/>
              <p:nvPr/>
            </p:nvSpPr>
            <p:spPr>
              <a:xfrm>
                <a:off x="8022187" y="1273924"/>
                <a:ext cx="565815" cy="557777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B184F1E3-7E82-4AD6-96C8-720B37C261E0}"/>
                  </a:ext>
                </a:extLst>
              </p:cNvPr>
              <p:cNvSpPr txBox="1"/>
              <p:nvPr/>
            </p:nvSpPr>
            <p:spPr>
              <a:xfrm>
                <a:off x="8071881" y="1269011"/>
                <a:ext cx="4603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11</a:t>
                </a:r>
              </a:p>
            </p:txBody>
          </p:sp>
          <p:cxnSp>
            <p:nvCxnSpPr>
              <p:cNvPr id="134" name="Straight Connector 133"/>
              <p:cNvCxnSpPr/>
              <p:nvPr/>
            </p:nvCxnSpPr>
            <p:spPr>
              <a:xfrm>
                <a:off x="8019435" y="1621523"/>
                <a:ext cx="565815" cy="0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>
                <a:stCxn id="132" idx="2"/>
                <a:endCxn id="133" idx="2"/>
              </p:cNvCxnSpPr>
              <p:nvPr/>
            </p:nvCxnSpPr>
            <p:spPr>
              <a:xfrm flipH="1" flipV="1">
                <a:off x="8302072" y="1638343"/>
                <a:ext cx="3023" cy="193358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0" name="Straight Connector 129"/>
            <p:cNvCxnSpPr/>
            <p:nvPr/>
          </p:nvCxnSpPr>
          <p:spPr>
            <a:xfrm flipH="1">
              <a:off x="8159611" y="1800150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flipH="1">
              <a:off x="8440622" y="1795327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8383379" y="4256803"/>
            <a:ext cx="164642" cy="357199"/>
          </a:xfrm>
          <a:prstGeom prst="straightConnector1">
            <a:avLst/>
          </a:prstGeom>
          <a:ln w="19050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flipH="1">
            <a:off x="8705180" y="4190642"/>
            <a:ext cx="204080" cy="142902"/>
          </a:xfrm>
          <a:prstGeom prst="line">
            <a:avLst/>
          </a:prstGeom>
          <a:ln w="1905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ectangle 147"/>
          <p:cNvSpPr/>
          <p:nvPr/>
        </p:nvSpPr>
        <p:spPr>
          <a:xfrm>
            <a:off x="8159076" y="5313107"/>
            <a:ext cx="36034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Structure maintained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heap broken</a:t>
            </a:r>
          </a:p>
        </p:txBody>
      </p:sp>
    </p:spTree>
    <p:extLst>
      <p:ext uri="{BB962C8B-B14F-4D97-AF65-F5344CB8AC3E}">
        <p14:creationId xmlns:p14="http://schemas.microsoft.com/office/powerpoint/2010/main" val="218698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6" grpId="0" animBg="1"/>
      <p:bldP spid="14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Fixing Heap – percolate 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40" y="1277943"/>
            <a:ext cx="11187258" cy="476303"/>
          </a:xfrm>
        </p:spPr>
        <p:txBody>
          <a:bodyPr/>
          <a:lstStyle/>
          <a:p>
            <a:r>
              <a:rPr lang="en-US" dirty="0"/>
              <a:t>Recursively swap parent with smallest child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17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334345" y="2966938"/>
            <a:ext cx="875363" cy="836175"/>
            <a:chOff x="7806718" y="1273924"/>
            <a:chExt cx="875363" cy="83617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DBC9293-889D-4000-9645-B584C82F58E3}"/>
                </a:ext>
              </a:extLst>
            </p:cNvPr>
            <p:cNvSpPr/>
            <p:nvPr/>
          </p:nvSpPr>
          <p:spPr>
            <a:xfrm>
              <a:off x="8022187" y="1273924"/>
              <a:ext cx="565815" cy="557777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184F1E3-7E82-4AD6-96C8-720B37C261E0}"/>
                </a:ext>
              </a:extLst>
            </p:cNvPr>
            <p:cNvSpPr txBox="1"/>
            <p:nvPr/>
          </p:nvSpPr>
          <p:spPr>
            <a:xfrm>
              <a:off x="8141080" y="1279191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/>
            <p:nvPr/>
          </p:nvCxnSpPr>
          <p:spPr>
            <a:xfrm flipH="1">
              <a:off x="7806718" y="1719360"/>
              <a:ext cx="375058" cy="357199"/>
            </a:xfrm>
            <a:prstGeom prst="straightConnector1">
              <a:avLst/>
            </a:prstGeom>
            <a:ln w="19050"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8019435" y="1621523"/>
              <a:ext cx="565815" cy="0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7" idx="2"/>
              <a:endCxn id="8" idx="2"/>
            </p:cNvCxnSpPr>
            <p:nvPr/>
          </p:nvCxnSpPr>
          <p:spPr>
            <a:xfrm flipH="1" flipV="1">
              <a:off x="8302342" y="1648523"/>
              <a:ext cx="2753" cy="183178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/>
            <p:nvPr/>
          </p:nvCxnSpPr>
          <p:spPr>
            <a:xfrm>
              <a:off x="8420163" y="1728581"/>
              <a:ext cx="261918" cy="381518"/>
            </a:xfrm>
            <a:prstGeom prst="straightConnector1">
              <a:avLst/>
            </a:prstGeom>
            <a:ln w="19050"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4042199" y="3782291"/>
            <a:ext cx="568567" cy="557777"/>
            <a:chOff x="8019435" y="1273924"/>
            <a:chExt cx="568567" cy="557777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DBC9293-889D-4000-9645-B584C82F58E3}"/>
                </a:ext>
              </a:extLst>
            </p:cNvPr>
            <p:cNvSpPr/>
            <p:nvPr/>
          </p:nvSpPr>
          <p:spPr>
            <a:xfrm>
              <a:off x="8022187" y="1273924"/>
              <a:ext cx="565815" cy="557777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184F1E3-7E82-4AD6-96C8-720B37C261E0}"/>
                </a:ext>
              </a:extLst>
            </p:cNvPr>
            <p:cNvSpPr txBox="1"/>
            <p:nvPr/>
          </p:nvSpPr>
          <p:spPr>
            <a:xfrm>
              <a:off x="8141080" y="1279191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8019435" y="1621523"/>
              <a:ext cx="565815" cy="0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4" idx="2"/>
              <a:endCxn id="15" idx="2"/>
            </p:cNvCxnSpPr>
            <p:nvPr/>
          </p:nvCxnSpPr>
          <p:spPr>
            <a:xfrm flipH="1" flipV="1">
              <a:off x="8302342" y="1648523"/>
              <a:ext cx="2753" cy="183178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4960619" y="3791650"/>
            <a:ext cx="568567" cy="557777"/>
            <a:chOff x="8118821" y="1418913"/>
            <a:chExt cx="568567" cy="557777"/>
          </a:xfrm>
        </p:grpSpPr>
        <p:grpSp>
          <p:nvGrpSpPr>
            <p:cNvPr id="19" name="Group 18"/>
            <p:cNvGrpSpPr/>
            <p:nvPr/>
          </p:nvGrpSpPr>
          <p:grpSpPr>
            <a:xfrm>
              <a:off x="8118821" y="1418913"/>
              <a:ext cx="568567" cy="557777"/>
              <a:chOff x="8019435" y="1273924"/>
              <a:chExt cx="568567" cy="557777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DBC9293-889D-4000-9645-B584C82F58E3}"/>
                  </a:ext>
                </a:extLst>
              </p:cNvPr>
              <p:cNvSpPr/>
              <p:nvPr/>
            </p:nvSpPr>
            <p:spPr>
              <a:xfrm>
                <a:off x="8022187" y="1273924"/>
                <a:ext cx="565815" cy="557777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184F1E3-7E82-4AD6-96C8-720B37C261E0}"/>
                  </a:ext>
                </a:extLst>
              </p:cNvPr>
              <p:cNvSpPr txBox="1"/>
              <p:nvPr/>
            </p:nvSpPr>
            <p:spPr>
              <a:xfrm>
                <a:off x="8142681" y="1287092"/>
                <a:ext cx="322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8</a:t>
                </a:r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8019435" y="1621523"/>
                <a:ext cx="565815" cy="0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>
                <a:stCxn id="22" idx="2"/>
              </p:cNvCxnSpPr>
              <p:nvPr/>
            </p:nvCxnSpPr>
            <p:spPr>
              <a:xfrm flipH="1" flipV="1">
                <a:off x="8305094" y="1621523"/>
                <a:ext cx="1" cy="210178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Straight Connector 19"/>
            <p:cNvCxnSpPr/>
            <p:nvPr/>
          </p:nvCxnSpPr>
          <p:spPr>
            <a:xfrm flipH="1">
              <a:off x="8159611" y="1800150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8440622" y="1795327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6050143" y="2947290"/>
            <a:ext cx="679985" cy="805174"/>
            <a:chOff x="7908017" y="1273924"/>
            <a:chExt cx="679985" cy="805174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DBC9293-889D-4000-9645-B584C82F58E3}"/>
                </a:ext>
              </a:extLst>
            </p:cNvPr>
            <p:cNvSpPr/>
            <p:nvPr/>
          </p:nvSpPr>
          <p:spPr>
            <a:xfrm>
              <a:off x="8022187" y="1273924"/>
              <a:ext cx="565815" cy="557777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184F1E3-7E82-4AD6-96C8-720B37C261E0}"/>
                </a:ext>
              </a:extLst>
            </p:cNvPr>
            <p:cNvSpPr txBox="1"/>
            <p:nvPr/>
          </p:nvSpPr>
          <p:spPr>
            <a:xfrm>
              <a:off x="8141080" y="1279191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7</a:t>
              </a:r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/>
            <p:nvPr/>
          </p:nvCxnSpPr>
          <p:spPr>
            <a:xfrm flipH="1">
              <a:off x="7908017" y="1748229"/>
              <a:ext cx="261966" cy="330869"/>
            </a:xfrm>
            <a:prstGeom prst="straightConnector1">
              <a:avLst/>
            </a:prstGeom>
            <a:ln w="19050"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8019435" y="1621523"/>
              <a:ext cx="565815" cy="0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27" idx="2"/>
              <a:endCxn id="28" idx="2"/>
            </p:cNvCxnSpPr>
            <p:nvPr/>
          </p:nvCxnSpPr>
          <p:spPr>
            <a:xfrm flipH="1" flipV="1">
              <a:off x="8302342" y="1648523"/>
              <a:ext cx="2753" cy="183178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5739602" y="3754544"/>
            <a:ext cx="568567" cy="568695"/>
            <a:chOff x="8118821" y="1407995"/>
            <a:chExt cx="568567" cy="568695"/>
          </a:xfrm>
        </p:grpSpPr>
        <p:grpSp>
          <p:nvGrpSpPr>
            <p:cNvPr id="33" name="Group 32"/>
            <p:cNvGrpSpPr/>
            <p:nvPr/>
          </p:nvGrpSpPr>
          <p:grpSpPr>
            <a:xfrm>
              <a:off x="8118821" y="1407995"/>
              <a:ext cx="568567" cy="568695"/>
              <a:chOff x="8019435" y="1263006"/>
              <a:chExt cx="568567" cy="568695"/>
            </a:xfrm>
          </p:grpSpPr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0DBC9293-889D-4000-9645-B584C82F58E3}"/>
                  </a:ext>
                </a:extLst>
              </p:cNvPr>
              <p:cNvSpPr/>
              <p:nvPr/>
            </p:nvSpPr>
            <p:spPr>
              <a:xfrm>
                <a:off x="8022187" y="1273924"/>
                <a:ext cx="565815" cy="557777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184F1E3-7E82-4AD6-96C8-720B37C261E0}"/>
                  </a:ext>
                </a:extLst>
              </p:cNvPr>
              <p:cNvSpPr txBox="1"/>
              <p:nvPr/>
            </p:nvSpPr>
            <p:spPr>
              <a:xfrm>
                <a:off x="8070882" y="1263006"/>
                <a:ext cx="4603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10</a:t>
                </a:r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>
                <a:off x="8019435" y="1621523"/>
                <a:ext cx="565815" cy="0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>
                <a:stCxn id="36" idx="2"/>
                <a:endCxn id="37" idx="2"/>
              </p:cNvCxnSpPr>
              <p:nvPr/>
            </p:nvCxnSpPr>
            <p:spPr>
              <a:xfrm flipH="1" flipV="1">
                <a:off x="8301073" y="1632338"/>
                <a:ext cx="4022" cy="199363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4" name="Straight Connector 33"/>
            <p:cNvCxnSpPr/>
            <p:nvPr/>
          </p:nvCxnSpPr>
          <p:spPr>
            <a:xfrm flipH="1">
              <a:off x="8159611" y="1800150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8440622" y="1795327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4849869" y="2114563"/>
            <a:ext cx="1594599" cy="833101"/>
            <a:chOff x="7491538" y="1273924"/>
            <a:chExt cx="1594599" cy="833101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0DBC9293-889D-4000-9645-B584C82F58E3}"/>
                </a:ext>
              </a:extLst>
            </p:cNvPr>
            <p:cNvSpPr/>
            <p:nvPr/>
          </p:nvSpPr>
          <p:spPr>
            <a:xfrm>
              <a:off x="8022187" y="1273924"/>
              <a:ext cx="565815" cy="557777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184F1E3-7E82-4AD6-96C8-720B37C261E0}"/>
                </a:ext>
              </a:extLst>
            </p:cNvPr>
            <p:cNvSpPr txBox="1"/>
            <p:nvPr/>
          </p:nvSpPr>
          <p:spPr>
            <a:xfrm>
              <a:off x="8072151" y="1278305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13</a:t>
              </a:r>
            </a:p>
          </p:txBody>
        </p: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/>
            <p:nvPr/>
          </p:nvCxnSpPr>
          <p:spPr>
            <a:xfrm flipH="1">
              <a:off x="7491538" y="1712304"/>
              <a:ext cx="686406" cy="394721"/>
            </a:xfrm>
            <a:prstGeom prst="straightConnector1">
              <a:avLst/>
            </a:prstGeom>
            <a:ln w="19050"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8019435" y="1621523"/>
              <a:ext cx="565815" cy="0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41" idx="2"/>
              <a:endCxn id="42" idx="2"/>
            </p:cNvCxnSpPr>
            <p:nvPr/>
          </p:nvCxnSpPr>
          <p:spPr>
            <a:xfrm flipH="1" flipV="1">
              <a:off x="8302342" y="1647637"/>
              <a:ext cx="2753" cy="184064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/>
            <p:nvPr/>
          </p:nvCxnSpPr>
          <p:spPr>
            <a:xfrm>
              <a:off x="8440622" y="1734228"/>
              <a:ext cx="645515" cy="366876"/>
            </a:xfrm>
            <a:prstGeom prst="straightConnector1">
              <a:avLst/>
            </a:prstGeom>
            <a:ln w="19050"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6632024" y="3773998"/>
            <a:ext cx="568567" cy="557971"/>
            <a:chOff x="8118821" y="1418719"/>
            <a:chExt cx="568567" cy="557971"/>
          </a:xfrm>
        </p:grpSpPr>
        <p:grpSp>
          <p:nvGrpSpPr>
            <p:cNvPr id="48" name="Group 47"/>
            <p:cNvGrpSpPr/>
            <p:nvPr/>
          </p:nvGrpSpPr>
          <p:grpSpPr>
            <a:xfrm>
              <a:off x="8118821" y="1418719"/>
              <a:ext cx="568567" cy="557971"/>
              <a:chOff x="8019435" y="1273730"/>
              <a:chExt cx="568567" cy="557971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0DBC9293-889D-4000-9645-B584C82F58E3}"/>
                  </a:ext>
                </a:extLst>
              </p:cNvPr>
              <p:cNvSpPr/>
              <p:nvPr/>
            </p:nvSpPr>
            <p:spPr>
              <a:xfrm>
                <a:off x="8022187" y="1273924"/>
                <a:ext cx="565815" cy="557777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184F1E3-7E82-4AD6-96C8-720B37C261E0}"/>
                  </a:ext>
                </a:extLst>
              </p:cNvPr>
              <p:cNvSpPr txBox="1"/>
              <p:nvPr/>
            </p:nvSpPr>
            <p:spPr>
              <a:xfrm>
                <a:off x="8141080" y="1273730"/>
                <a:ext cx="322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9</a:t>
                </a:r>
              </a:p>
            </p:txBody>
          </p:sp>
          <p:cxnSp>
            <p:nvCxnSpPr>
              <p:cNvPr id="53" name="Straight Connector 52"/>
              <p:cNvCxnSpPr/>
              <p:nvPr/>
            </p:nvCxnSpPr>
            <p:spPr>
              <a:xfrm>
                <a:off x="8019435" y="1621523"/>
                <a:ext cx="565815" cy="0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>
                <a:stCxn id="51" idx="2"/>
                <a:endCxn id="52" idx="2"/>
              </p:cNvCxnSpPr>
              <p:nvPr/>
            </p:nvCxnSpPr>
            <p:spPr>
              <a:xfrm flipH="1" flipV="1">
                <a:off x="8302342" y="1643062"/>
                <a:ext cx="2753" cy="188639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Connector 48"/>
            <p:cNvCxnSpPr/>
            <p:nvPr/>
          </p:nvCxnSpPr>
          <p:spPr>
            <a:xfrm flipH="1">
              <a:off x="8159611" y="1800150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8440622" y="1795327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>
            <a:endCxn id="52" idx="0"/>
          </p:cNvCxnSpPr>
          <p:nvPr/>
        </p:nvCxnSpPr>
        <p:spPr>
          <a:xfrm>
            <a:off x="6608483" y="3437687"/>
            <a:ext cx="306448" cy="336311"/>
          </a:xfrm>
          <a:prstGeom prst="straightConnector1">
            <a:avLst/>
          </a:prstGeom>
          <a:ln w="19050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3703911" y="4598275"/>
            <a:ext cx="568567" cy="562690"/>
            <a:chOff x="8118821" y="1414000"/>
            <a:chExt cx="568567" cy="562690"/>
          </a:xfrm>
        </p:grpSpPr>
        <p:grpSp>
          <p:nvGrpSpPr>
            <p:cNvPr id="57" name="Group 56"/>
            <p:cNvGrpSpPr/>
            <p:nvPr/>
          </p:nvGrpSpPr>
          <p:grpSpPr>
            <a:xfrm>
              <a:off x="8118821" y="1414000"/>
              <a:ext cx="568567" cy="562690"/>
              <a:chOff x="8019435" y="1269011"/>
              <a:chExt cx="568567" cy="562690"/>
            </a:xfrm>
          </p:grpSpPr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0DBC9293-889D-4000-9645-B584C82F58E3}"/>
                  </a:ext>
                </a:extLst>
              </p:cNvPr>
              <p:cNvSpPr/>
              <p:nvPr/>
            </p:nvSpPr>
            <p:spPr>
              <a:xfrm>
                <a:off x="8022187" y="1273924"/>
                <a:ext cx="565815" cy="557777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B184F1E3-7E82-4AD6-96C8-720B37C261E0}"/>
                  </a:ext>
                </a:extLst>
              </p:cNvPr>
              <p:cNvSpPr txBox="1"/>
              <p:nvPr/>
            </p:nvSpPr>
            <p:spPr>
              <a:xfrm>
                <a:off x="8071881" y="1269011"/>
                <a:ext cx="4603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11</a:t>
                </a:r>
              </a:p>
            </p:txBody>
          </p:sp>
          <p:cxnSp>
            <p:nvCxnSpPr>
              <p:cNvPr id="62" name="Straight Connector 61"/>
              <p:cNvCxnSpPr/>
              <p:nvPr/>
            </p:nvCxnSpPr>
            <p:spPr>
              <a:xfrm>
                <a:off x="8019435" y="1621523"/>
                <a:ext cx="565815" cy="0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>
                <a:stCxn id="60" idx="2"/>
                <a:endCxn id="61" idx="2"/>
              </p:cNvCxnSpPr>
              <p:nvPr/>
            </p:nvCxnSpPr>
            <p:spPr>
              <a:xfrm flipH="1" flipV="1">
                <a:off x="8302072" y="1638343"/>
                <a:ext cx="3023" cy="193358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8" name="Straight Connector 57"/>
            <p:cNvCxnSpPr/>
            <p:nvPr/>
          </p:nvCxnSpPr>
          <p:spPr>
            <a:xfrm flipH="1">
              <a:off x="8159611" y="1800150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8440622" y="1795327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4042199" y="4239048"/>
            <a:ext cx="164642" cy="357199"/>
          </a:xfrm>
          <a:prstGeom prst="straightConnector1">
            <a:avLst/>
          </a:prstGeom>
          <a:ln w="19050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4364000" y="4172887"/>
            <a:ext cx="204080" cy="142902"/>
          </a:xfrm>
          <a:prstGeom prst="line">
            <a:avLst/>
          </a:prstGeom>
          <a:ln w="1905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Left-Right Arrow 65"/>
          <p:cNvSpPr/>
          <p:nvPr/>
        </p:nvSpPr>
        <p:spPr>
          <a:xfrm rot="19759588">
            <a:off x="4708097" y="2483565"/>
            <a:ext cx="669692" cy="281557"/>
          </a:xfrm>
          <a:prstGeom prst="left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5499411" y="2132082"/>
            <a:ext cx="32252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602816" y="2975697"/>
            <a:ext cx="46038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</a:p>
        </p:txBody>
      </p:sp>
      <p:sp>
        <p:nvSpPr>
          <p:cNvPr id="70" name="Left-Right Arrow 69"/>
          <p:cNvSpPr/>
          <p:nvPr/>
        </p:nvSpPr>
        <p:spPr>
          <a:xfrm rot="18978192">
            <a:off x="3885336" y="3408155"/>
            <a:ext cx="669692" cy="281557"/>
          </a:xfrm>
          <a:prstGeom prst="left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4657847" y="2973992"/>
            <a:ext cx="32252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094915" y="3802466"/>
            <a:ext cx="46038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</a:p>
        </p:txBody>
      </p:sp>
      <p:sp>
        <p:nvSpPr>
          <p:cNvPr id="73" name="Left-Right Arrow 72"/>
          <p:cNvSpPr/>
          <p:nvPr/>
        </p:nvSpPr>
        <p:spPr>
          <a:xfrm rot="18018689">
            <a:off x="3531939" y="4252578"/>
            <a:ext cx="669692" cy="281557"/>
          </a:xfrm>
          <a:prstGeom prst="left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3795521" y="4629884"/>
            <a:ext cx="46038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116780" y="3802466"/>
            <a:ext cx="46038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</a:p>
        </p:txBody>
      </p:sp>
      <p:sp>
        <p:nvSpPr>
          <p:cNvPr id="76" name="Content Placeholder 2"/>
          <p:cNvSpPr txBox="1">
            <a:spLocks/>
          </p:cNvSpPr>
          <p:nvPr/>
        </p:nvSpPr>
        <p:spPr>
          <a:xfrm>
            <a:off x="297235" y="5519152"/>
            <a:ext cx="6982454" cy="1119374"/>
          </a:xfrm>
          <a:prstGeom prst="rect">
            <a:avLst/>
          </a:prstGeom>
          <a:ln>
            <a:solidFill>
              <a:srgbClr val="4C3282"/>
            </a:solidFill>
          </a:ln>
        </p:spPr>
        <p:txBody>
          <a:bodyPr vert="horz" lIns="45720" tIns="45720" rIns="45720" bIns="45720" rtlCol="0">
            <a:normAutofit fontScale="77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percolateDoen(node)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while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node.data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is bigger than its children)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swap data with smaller child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8954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 Check – </a:t>
            </a:r>
            <a:r>
              <a:rPr lang="en-US" dirty="0" err="1"/>
              <a:t>removeMin</a:t>
            </a:r>
            <a:r>
              <a:rPr lang="en-US" dirty="0"/>
              <a:t>() on this tree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18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3684598" y="2534401"/>
            <a:ext cx="1824530" cy="1205454"/>
            <a:chOff x="7267558" y="1273924"/>
            <a:chExt cx="1824530" cy="120545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DBC9293-889D-4000-9645-B584C82F58E3}"/>
                </a:ext>
              </a:extLst>
            </p:cNvPr>
            <p:cNvSpPr/>
            <p:nvPr/>
          </p:nvSpPr>
          <p:spPr>
            <a:xfrm>
              <a:off x="8022187" y="1273924"/>
              <a:ext cx="565815" cy="557777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184F1E3-7E82-4AD6-96C8-720B37C261E0}"/>
                </a:ext>
              </a:extLst>
            </p:cNvPr>
            <p:cNvSpPr txBox="1"/>
            <p:nvPr/>
          </p:nvSpPr>
          <p:spPr>
            <a:xfrm>
              <a:off x="8069784" y="129650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10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>
              <a:endCxn id="15" idx="0"/>
            </p:cNvCxnSpPr>
            <p:nvPr/>
          </p:nvCxnSpPr>
          <p:spPr>
            <a:xfrm flipH="1">
              <a:off x="7267558" y="1719360"/>
              <a:ext cx="914218" cy="760018"/>
            </a:xfrm>
            <a:prstGeom prst="straightConnector1">
              <a:avLst/>
            </a:prstGeom>
            <a:ln w="19050"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8019435" y="1621523"/>
              <a:ext cx="565815" cy="0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7" idx="2"/>
              <a:endCxn id="8" idx="2"/>
            </p:cNvCxnSpPr>
            <p:nvPr/>
          </p:nvCxnSpPr>
          <p:spPr>
            <a:xfrm flipH="1" flipV="1">
              <a:off x="8299975" y="1665832"/>
              <a:ext cx="5120" cy="165869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>
              <a:endCxn id="22" idx="0"/>
            </p:cNvCxnSpPr>
            <p:nvPr/>
          </p:nvCxnSpPr>
          <p:spPr>
            <a:xfrm>
              <a:off x="8420163" y="1728581"/>
              <a:ext cx="671925" cy="737629"/>
            </a:xfrm>
            <a:prstGeom prst="straightConnector1">
              <a:avLst/>
            </a:prstGeom>
            <a:ln w="19050"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3398752" y="3726687"/>
            <a:ext cx="568567" cy="557777"/>
            <a:chOff x="8019435" y="1273924"/>
            <a:chExt cx="568567" cy="557777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DBC9293-889D-4000-9645-B584C82F58E3}"/>
                </a:ext>
              </a:extLst>
            </p:cNvPr>
            <p:cNvSpPr/>
            <p:nvPr/>
          </p:nvSpPr>
          <p:spPr>
            <a:xfrm>
              <a:off x="8022187" y="1273924"/>
              <a:ext cx="565815" cy="557777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184F1E3-7E82-4AD6-96C8-720B37C261E0}"/>
                </a:ext>
              </a:extLst>
            </p:cNvPr>
            <p:cNvSpPr txBox="1"/>
            <p:nvPr/>
          </p:nvSpPr>
          <p:spPr>
            <a:xfrm>
              <a:off x="8075090" y="1287092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17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8019435" y="1621523"/>
              <a:ext cx="565815" cy="0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4" idx="2"/>
              <a:endCxn id="15" idx="2"/>
            </p:cNvCxnSpPr>
            <p:nvPr/>
          </p:nvCxnSpPr>
          <p:spPr>
            <a:xfrm flipV="1">
              <a:off x="8305095" y="1656424"/>
              <a:ext cx="186" cy="175277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5223468" y="3726687"/>
            <a:ext cx="583628" cy="557777"/>
            <a:chOff x="8019435" y="1273924"/>
            <a:chExt cx="583628" cy="557777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DBC9293-889D-4000-9645-B584C82F58E3}"/>
                </a:ext>
              </a:extLst>
            </p:cNvPr>
            <p:cNvSpPr/>
            <p:nvPr/>
          </p:nvSpPr>
          <p:spPr>
            <a:xfrm>
              <a:off x="8022187" y="1273924"/>
              <a:ext cx="565815" cy="557777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184F1E3-7E82-4AD6-96C8-720B37C261E0}"/>
                </a:ext>
              </a:extLst>
            </p:cNvPr>
            <p:cNvSpPr txBox="1"/>
            <p:nvPr/>
          </p:nvSpPr>
          <p:spPr>
            <a:xfrm>
              <a:off x="8142681" y="1287092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14</a:t>
              </a: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8019435" y="1621523"/>
              <a:ext cx="565815" cy="0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22" idx="2"/>
            </p:cNvCxnSpPr>
            <p:nvPr/>
          </p:nvCxnSpPr>
          <p:spPr>
            <a:xfrm flipH="1" flipV="1">
              <a:off x="8305094" y="1621523"/>
              <a:ext cx="1" cy="210178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7279835" y="2531862"/>
            <a:ext cx="1294884" cy="1194825"/>
            <a:chOff x="7293118" y="1273924"/>
            <a:chExt cx="1294884" cy="1194825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DBC9293-889D-4000-9645-B584C82F58E3}"/>
                </a:ext>
              </a:extLst>
            </p:cNvPr>
            <p:cNvSpPr/>
            <p:nvPr/>
          </p:nvSpPr>
          <p:spPr>
            <a:xfrm>
              <a:off x="8022187" y="1273924"/>
              <a:ext cx="565815" cy="557777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184F1E3-7E82-4AD6-96C8-720B37C261E0}"/>
                </a:ext>
              </a:extLst>
            </p:cNvPr>
            <p:cNvSpPr txBox="1"/>
            <p:nvPr/>
          </p:nvSpPr>
          <p:spPr>
            <a:xfrm>
              <a:off x="8141080" y="1279191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9</a:t>
              </a:r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>
              <a:endCxn id="37" idx="0"/>
            </p:cNvCxnSpPr>
            <p:nvPr/>
          </p:nvCxnSpPr>
          <p:spPr>
            <a:xfrm flipH="1">
              <a:off x="7293118" y="1748229"/>
              <a:ext cx="876865" cy="720520"/>
            </a:xfrm>
            <a:prstGeom prst="straightConnector1">
              <a:avLst/>
            </a:prstGeom>
            <a:ln w="19050"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8019435" y="1621523"/>
              <a:ext cx="565815" cy="0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27" idx="2"/>
              <a:endCxn id="28" idx="2"/>
            </p:cNvCxnSpPr>
            <p:nvPr/>
          </p:nvCxnSpPr>
          <p:spPr>
            <a:xfrm flipH="1" flipV="1">
              <a:off x="8302342" y="1648523"/>
              <a:ext cx="2753" cy="183178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6998197" y="3726687"/>
            <a:ext cx="568567" cy="568695"/>
            <a:chOff x="8019435" y="1263006"/>
            <a:chExt cx="568567" cy="568695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0DBC9293-889D-4000-9645-B584C82F58E3}"/>
                </a:ext>
              </a:extLst>
            </p:cNvPr>
            <p:cNvSpPr/>
            <p:nvPr/>
          </p:nvSpPr>
          <p:spPr>
            <a:xfrm>
              <a:off x="8022187" y="1273924"/>
              <a:ext cx="565815" cy="557777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184F1E3-7E82-4AD6-96C8-720B37C261E0}"/>
                </a:ext>
              </a:extLst>
            </p:cNvPr>
            <p:cNvSpPr txBox="1"/>
            <p:nvPr/>
          </p:nvSpPr>
          <p:spPr>
            <a:xfrm>
              <a:off x="8070882" y="1263006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11</a:t>
              </a: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8019435" y="1621523"/>
              <a:ext cx="565815" cy="0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6" idx="2"/>
              <a:endCxn id="37" idx="2"/>
            </p:cNvCxnSpPr>
            <p:nvPr/>
          </p:nvCxnSpPr>
          <p:spPr>
            <a:xfrm flipH="1" flipV="1">
              <a:off x="8301073" y="1632338"/>
              <a:ext cx="4022" cy="199363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4722135" y="1486848"/>
            <a:ext cx="3566924" cy="1050281"/>
            <a:chOff x="6306284" y="1268377"/>
            <a:chExt cx="3566924" cy="1050281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0DBC9293-889D-4000-9645-B584C82F58E3}"/>
                </a:ext>
              </a:extLst>
            </p:cNvPr>
            <p:cNvSpPr/>
            <p:nvPr/>
          </p:nvSpPr>
          <p:spPr>
            <a:xfrm>
              <a:off x="8022187" y="1273924"/>
              <a:ext cx="565815" cy="557777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184F1E3-7E82-4AD6-96C8-720B37C261E0}"/>
                </a:ext>
              </a:extLst>
            </p:cNvPr>
            <p:cNvSpPr txBox="1"/>
            <p:nvPr/>
          </p:nvSpPr>
          <p:spPr>
            <a:xfrm>
              <a:off x="8141080" y="1268377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</a:p>
          </p:txBody>
        </p: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>
              <a:endCxn id="7" idx="0"/>
            </p:cNvCxnSpPr>
            <p:nvPr/>
          </p:nvCxnSpPr>
          <p:spPr>
            <a:xfrm flipH="1">
              <a:off x="6306284" y="1746586"/>
              <a:ext cx="1853046" cy="569344"/>
            </a:xfrm>
            <a:prstGeom prst="straightConnector1">
              <a:avLst/>
            </a:prstGeom>
            <a:ln w="19050"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8019435" y="1621523"/>
              <a:ext cx="565815" cy="0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41" idx="2"/>
              <a:endCxn id="42" idx="2"/>
            </p:cNvCxnSpPr>
            <p:nvPr/>
          </p:nvCxnSpPr>
          <p:spPr>
            <a:xfrm flipH="1" flipV="1">
              <a:off x="8302342" y="1637709"/>
              <a:ext cx="2753" cy="193992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>
              <a:endCxn id="28" idx="0"/>
            </p:cNvCxnSpPr>
            <p:nvPr/>
          </p:nvCxnSpPr>
          <p:spPr>
            <a:xfrm>
              <a:off x="8440622" y="1734228"/>
              <a:ext cx="1432586" cy="584430"/>
            </a:xfrm>
            <a:prstGeom prst="straightConnector1">
              <a:avLst/>
            </a:prstGeom>
            <a:ln w="19050"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8900236" y="3726881"/>
            <a:ext cx="568567" cy="557777"/>
            <a:chOff x="8019435" y="1273924"/>
            <a:chExt cx="568567" cy="557777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0DBC9293-889D-4000-9645-B584C82F58E3}"/>
                </a:ext>
              </a:extLst>
            </p:cNvPr>
            <p:cNvSpPr/>
            <p:nvPr/>
          </p:nvSpPr>
          <p:spPr>
            <a:xfrm>
              <a:off x="8022187" y="1273924"/>
              <a:ext cx="565815" cy="557777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184F1E3-7E82-4AD6-96C8-720B37C261E0}"/>
                </a:ext>
              </a:extLst>
            </p:cNvPr>
            <p:cNvSpPr txBox="1"/>
            <p:nvPr/>
          </p:nvSpPr>
          <p:spPr>
            <a:xfrm>
              <a:off x="8078299" y="1280812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13</a:t>
              </a:r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8019435" y="1621523"/>
              <a:ext cx="565815" cy="0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51" idx="2"/>
              <a:endCxn id="52" idx="2"/>
            </p:cNvCxnSpPr>
            <p:nvPr/>
          </p:nvCxnSpPr>
          <p:spPr>
            <a:xfrm flipV="1">
              <a:off x="8305095" y="1650144"/>
              <a:ext cx="3395" cy="181557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3058954" y="4614168"/>
            <a:ext cx="568567" cy="562690"/>
            <a:chOff x="8118821" y="1414000"/>
            <a:chExt cx="568567" cy="562690"/>
          </a:xfrm>
        </p:grpSpPr>
        <p:grpSp>
          <p:nvGrpSpPr>
            <p:cNvPr id="57" name="Group 56"/>
            <p:cNvGrpSpPr/>
            <p:nvPr/>
          </p:nvGrpSpPr>
          <p:grpSpPr>
            <a:xfrm>
              <a:off x="8118821" y="1414000"/>
              <a:ext cx="568567" cy="562690"/>
              <a:chOff x="8019435" y="1269011"/>
              <a:chExt cx="568567" cy="562690"/>
            </a:xfrm>
          </p:grpSpPr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0DBC9293-889D-4000-9645-B584C82F58E3}"/>
                  </a:ext>
                </a:extLst>
              </p:cNvPr>
              <p:cNvSpPr/>
              <p:nvPr/>
            </p:nvSpPr>
            <p:spPr>
              <a:xfrm>
                <a:off x="8022187" y="1273924"/>
                <a:ext cx="565815" cy="557777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B184F1E3-7E82-4AD6-96C8-720B37C261E0}"/>
                  </a:ext>
                </a:extLst>
              </p:cNvPr>
              <p:cNvSpPr txBox="1"/>
              <p:nvPr/>
            </p:nvSpPr>
            <p:spPr>
              <a:xfrm>
                <a:off x="8071881" y="1269011"/>
                <a:ext cx="4603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20</a:t>
                </a:r>
              </a:p>
            </p:txBody>
          </p:sp>
          <p:cxnSp>
            <p:nvCxnSpPr>
              <p:cNvPr id="62" name="Straight Connector 61"/>
              <p:cNvCxnSpPr/>
              <p:nvPr/>
            </p:nvCxnSpPr>
            <p:spPr>
              <a:xfrm>
                <a:off x="8019435" y="1621523"/>
                <a:ext cx="565815" cy="0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>
                <a:stCxn id="60" idx="2"/>
                <a:endCxn id="61" idx="2"/>
              </p:cNvCxnSpPr>
              <p:nvPr/>
            </p:nvCxnSpPr>
            <p:spPr>
              <a:xfrm flipH="1" flipV="1">
                <a:off x="8302072" y="1638343"/>
                <a:ext cx="3023" cy="193358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8" name="Straight Connector 57"/>
            <p:cNvCxnSpPr/>
            <p:nvPr/>
          </p:nvCxnSpPr>
          <p:spPr>
            <a:xfrm flipH="1">
              <a:off x="8159611" y="1800150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8440622" y="1795327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>
            <a:endCxn id="61" idx="0"/>
          </p:cNvCxnSpPr>
          <p:nvPr/>
        </p:nvCxnSpPr>
        <p:spPr>
          <a:xfrm flipH="1">
            <a:off x="3341591" y="4174367"/>
            <a:ext cx="221803" cy="439801"/>
          </a:xfrm>
          <a:prstGeom prst="straightConnector1">
            <a:avLst/>
          </a:prstGeom>
          <a:ln w="19050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oup 65"/>
          <p:cNvGrpSpPr/>
          <p:nvPr/>
        </p:nvGrpSpPr>
        <p:grpSpPr>
          <a:xfrm>
            <a:off x="7501988" y="4614168"/>
            <a:ext cx="568567" cy="562690"/>
            <a:chOff x="8118821" y="1414000"/>
            <a:chExt cx="568567" cy="562690"/>
          </a:xfrm>
        </p:grpSpPr>
        <p:grpSp>
          <p:nvGrpSpPr>
            <p:cNvPr id="67" name="Group 66"/>
            <p:cNvGrpSpPr/>
            <p:nvPr/>
          </p:nvGrpSpPr>
          <p:grpSpPr>
            <a:xfrm>
              <a:off x="8118821" y="1414000"/>
              <a:ext cx="568567" cy="562690"/>
              <a:chOff x="8019435" y="1269011"/>
              <a:chExt cx="568567" cy="562690"/>
            </a:xfrm>
          </p:grpSpPr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0DBC9293-889D-4000-9645-B584C82F58E3}"/>
                  </a:ext>
                </a:extLst>
              </p:cNvPr>
              <p:cNvSpPr/>
              <p:nvPr/>
            </p:nvSpPr>
            <p:spPr>
              <a:xfrm>
                <a:off x="8022187" y="1273924"/>
                <a:ext cx="565815" cy="557777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B184F1E3-7E82-4AD6-96C8-720B37C261E0}"/>
                  </a:ext>
                </a:extLst>
              </p:cNvPr>
              <p:cNvSpPr txBox="1"/>
              <p:nvPr/>
            </p:nvSpPr>
            <p:spPr>
              <a:xfrm>
                <a:off x="8071881" y="1269011"/>
                <a:ext cx="4603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22</a:t>
                </a:r>
              </a:p>
            </p:txBody>
          </p:sp>
          <p:cxnSp>
            <p:nvCxnSpPr>
              <p:cNvPr id="72" name="Straight Connector 71"/>
              <p:cNvCxnSpPr/>
              <p:nvPr/>
            </p:nvCxnSpPr>
            <p:spPr>
              <a:xfrm>
                <a:off x="8019435" y="1621523"/>
                <a:ext cx="565815" cy="0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>
                <a:stCxn id="70" idx="2"/>
                <a:endCxn id="71" idx="2"/>
              </p:cNvCxnSpPr>
              <p:nvPr/>
            </p:nvCxnSpPr>
            <p:spPr>
              <a:xfrm flipH="1" flipV="1">
                <a:off x="8302072" y="1638343"/>
                <a:ext cx="3023" cy="193358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8" name="Straight Connector 67"/>
            <p:cNvCxnSpPr/>
            <p:nvPr/>
          </p:nvCxnSpPr>
          <p:spPr>
            <a:xfrm flipH="1">
              <a:off x="8159611" y="1800150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>
              <a:off x="8440622" y="1795327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4944027" y="4614168"/>
            <a:ext cx="568567" cy="562690"/>
            <a:chOff x="8118821" y="1414000"/>
            <a:chExt cx="568567" cy="562690"/>
          </a:xfrm>
        </p:grpSpPr>
        <p:grpSp>
          <p:nvGrpSpPr>
            <p:cNvPr id="75" name="Group 74"/>
            <p:cNvGrpSpPr/>
            <p:nvPr/>
          </p:nvGrpSpPr>
          <p:grpSpPr>
            <a:xfrm>
              <a:off x="8118821" y="1414000"/>
              <a:ext cx="568567" cy="562690"/>
              <a:chOff x="8019435" y="1269011"/>
              <a:chExt cx="568567" cy="562690"/>
            </a:xfrm>
          </p:grpSpPr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0DBC9293-889D-4000-9645-B584C82F58E3}"/>
                  </a:ext>
                </a:extLst>
              </p:cNvPr>
              <p:cNvSpPr/>
              <p:nvPr/>
            </p:nvSpPr>
            <p:spPr>
              <a:xfrm>
                <a:off x="8022187" y="1273924"/>
                <a:ext cx="565815" cy="557777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B184F1E3-7E82-4AD6-96C8-720B37C261E0}"/>
                  </a:ext>
                </a:extLst>
              </p:cNvPr>
              <p:cNvSpPr txBox="1"/>
              <p:nvPr/>
            </p:nvSpPr>
            <p:spPr>
              <a:xfrm>
                <a:off x="8071881" y="1269011"/>
                <a:ext cx="4603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16</a:t>
                </a:r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>
                <a:off x="8019435" y="1621523"/>
                <a:ext cx="565815" cy="0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>
                <a:stCxn id="78" idx="2"/>
                <a:endCxn id="79" idx="2"/>
              </p:cNvCxnSpPr>
              <p:nvPr/>
            </p:nvCxnSpPr>
            <p:spPr>
              <a:xfrm flipH="1" flipV="1">
                <a:off x="8302072" y="1638343"/>
                <a:ext cx="3023" cy="193358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6" name="Straight Connector 75"/>
            <p:cNvCxnSpPr/>
            <p:nvPr/>
          </p:nvCxnSpPr>
          <p:spPr>
            <a:xfrm flipH="1">
              <a:off x="8159611" y="1800150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H="1">
              <a:off x="8440622" y="1795327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/>
          <p:cNvGrpSpPr/>
          <p:nvPr/>
        </p:nvGrpSpPr>
        <p:grpSpPr>
          <a:xfrm>
            <a:off x="5679155" y="4614168"/>
            <a:ext cx="568567" cy="562690"/>
            <a:chOff x="8118821" y="1414000"/>
            <a:chExt cx="568567" cy="562690"/>
          </a:xfrm>
        </p:grpSpPr>
        <p:grpSp>
          <p:nvGrpSpPr>
            <p:cNvPr id="83" name="Group 82"/>
            <p:cNvGrpSpPr/>
            <p:nvPr/>
          </p:nvGrpSpPr>
          <p:grpSpPr>
            <a:xfrm>
              <a:off x="8118821" y="1414000"/>
              <a:ext cx="568567" cy="562690"/>
              <a:chOff x="8019435" y="1269011"/>
              <a:chExt cx="568567" cy="562690"/>
            </a:xfrm>
          </p:grpSpPr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0DBC9293-889D-4000-9645-B584C82F58E3}"/>
                  </a:ext>
                </a:extLst>
              </p:cNvPr>
              <p:cNvSpPr/>
              <p:nvPr/>
            </p:nvSpPr>
            <p:spPr>
              <a:xfrm>
                <a:off x="8022187" y="1273924"/>
                <a:ext cx="565815" cy="557777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B184F1E3-7E82-4AD6-96C8-720B37C261E0}"/>
                  </a:ext>
                </a:extLst>
              </p:cNvPr>
              <p:cNvSpPr txBox="1"/>
              <p:nvPr/>
            </p:nvSpPr>
            <p:spPr>
              <a:xfrm>
                <a:off x="8071881" y="1269011"/>
                <a:ext cx="4603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15</a:t>
                </a:r>
              </a:p>
            </p:txBody>
          </p:sp>
          <p:cxnSp>
            <p:nvCxnSpPr>
              <p:cNvPr id="88" name="Straight Connector 87"/>
              <p:cNvCxnSpPr/>
              <p:nvPr/>
            </p:nvCxnSpPr>
            <p:spPr>
              <a:xfrm>
                <a:off x="8019435" y="1621523"/>
                <a:ext cx="565815" cy="0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>
                <a:stCxn id="86" idx="2"/>
                <a:endCxn id="87" idx="2"/>
              </p:cNvCxnSpPr>
              <p:nvPr/>
            </p:nvCxnSpPr>
            <p:spPr>
              <a:xfrm flipH="1" flipV="1">
                <a:off x="8302072" y="1638343"/>
                <a:ext cx="3023" cy="193358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4" name="Straight Connector 83"/>
            <p:cNvCxnSpPr/>
            <p:nvPr/>
          </p:nvCxnSpPr>
          <p:spPr>
            <a:xfrm flipH="1">
              <a:off x="8159611" y="1800150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>
              <a:off x="8440622" y="1795327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89"/>
          <p:cNvGrpSpPr/>
          <p:nvPr/>
        </p:nvGrpSpPr>
        <p:grpSpPr>
          <a:xfrm>
            <a:off x="6755623" y="4614168"/>
            <a:ext cx="568567" cy="562690"/>
            <a:chOff x="8118821" y="1414000"/>
            <a:chExt cx="568567" cy="562690"/>
          </a:xfrm>
        </p:grpSpPr>
        <p:grpSp>
          <p:nvGrpSpPr>
            <p:cNvPr id="91" name="Group 90"/>
            <p:cNvGrpSpPr/>
            <p:nvPr/>
          </p:nvGrpSpPr>
          <p:grpSpPr>
            <a:xfrm>
              <a:off x="8118821" y="1414000"/>
              <a:ext cx="568567" cy="562690"/>
              <a:chOff x="8019435" y="1269011"/>
              <a:chExt cx="568567" cy="562690"/>
            </a:xfrm>
          </p:grpSpPr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0DBC9293-889D-4000-9645-B584C82F58E3}"/>
                  </a:ext>
                </a:extLst>
              </p:cNvPr>
              <p:cNvSpPr/>
              <p:nvPr/>
            </p:nvSpPr>
            <p:spPr>
              <a:xfrm>
                <a:off x="8022187" y="1273924"/>
                <a:ext cx="565815" cy="557777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B184F1E3-7E82-4AD6-96C8-720B37C261E0}"/>
                  </a:ext>
                </a:extLst>
              </p:cNvPr>
              <p:cNvSpPr txBox="1"/>
              <p:nvPr/>
            </p:nvSpPr>
            <p:spPr>
              <a:xfrm>
                <a:off x="8071881" y="1269011"/>
                <a:ext cx="4603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24</a:t>
                </a:r>
              </a:p>
            </p:txBody>
          </p:sp>
          <p:cxnSp>
            <p:nvCxnSpPr>
              <p:cNvPr id="96" name="Straight Connector 95"/>
              <p:cNvCxnSpPr/>
              <p:nvPr/>
            </p:nvCxnSpPr>
            <p:spPr>
              <a:xfrm>
                <a:off x="8019435" y="1621523"/>
                <a:ext cx="565815" cy="0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>
                <a:stCxn id="94" idx="2"/>
                <a:endCxn id="95" idx="2"/>
              </p:cNvCxnSpPr>
              <p:nvPr/>
            </p:nvCxnSpPr>
            <p:spPr>
              <a:xfrm flipH="1" flipV="1">
                <a:off x="8302072" y="1638343"/>
                <a:ext cx="3023" cy="193358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2" name="Straight Connector 91"/>
            <p:cNvCxnSpPr/>
            <p:nvPr/>
          </p:nvCxnSpPr>
          <p:spPr>
            <a:xfrm flipH="1">
              <a:off x="8159611" y="1800150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H="1">
              <a:off x="8440622" y="1795327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>
            <a:off x="3816409" y="4614168"/>
            <a:ext cx="568567" cy="562690"/>
            <a:chOff x="8118821" y="1414000"/>
            <a:chExt cx="568567" cy="562690"/>
          </a:xfrm>
        </p:grpSpPr>
        <p:grpSp>
          <p:nvGrpSpPr>
            <p:cNvPr id="99" name="Group 98"/>
            <p:cNvGrpSpPr/>
            <p:nvPr/>
          </p:nvGrpSpPr>
          <p:grpSpPr>
            <a:xfrm>
              <a:off x="8118821" y="1414000"/>
              <a:ext cx="568567" cy="562690"/>
              <a:chOff x="8019435" y="1269011"/>
              <a:chExt cx="568567" cy="562690"/>
            </a:xfrm>
          </p:grpSpPr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0DBC9293-889D-4000-9645-B584C82F58E3}"/>
                  </a:ext>
                </a:extLst>
              </p:cNvPr>
              <p:cNvSpPr/>
              <p:nvPr/>
            </p:nvSpPr>
            <p:spPr>
              <a:xfrm>
                <a:off x="8022187" y="1273924"/>
                <a:ext cx="565815" cy="557777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B184F1E3-7E82-4AD6-96C8-720B37C261E0}"/>
                  </a:ext>
                </a:extLst>
              </p:cNvPr>
              <p:cNvSpPr txBox="1"/>
              <p:nvPr/>
            </p:nvSpPr>
            <p:spPr>
              <a:xfrm>
                <a:off x="8071881" y="1269011"/>
                <a:ext cx="4603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19</a:t>
                </a:r>
              </a:p>
            </p:txBody>
          </p:sp>
          <p:cxnSp>
            <p:nvCxnSpPr>
              <p:cNvPr id="104" name="Straight Connector 103"/>
              <p:cNvCxnSpPr/>
              <p:nvPr/>
            </p:nvCxnSpPr>
            <p:spPr>
              <a:xfrm>
                <a:off x="8019435" y="1621523"/>
                <a:ext cx="565815" cy="0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>
                <a:stCxn id="102" idx="2"/>
                <a:endCxn id="103" idx="2"/>
              </p:cNvCxnSpPr>
              <p:nvPr/>
            </p:nvCxnSpPr>
            <p:spPr>
              <a:xfrm flipH="1" flipV="1">
                <a:off x="8302072" y="1638343"/>
                <a:ext cx="3023" cy="193358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0" name="Straight Connector 99"/>
            <p:cNvCxnSpPr/>
            <p:nvPr/>
          </p:nvCxnSpPr>
          <p:spPr>
            <a:xfrm flipH="1">
              <a:off x="8159611" y="1800150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>
              <a:off x="8440622" y="1795327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/>
          <p:cNvGrpSpPr/>
          <p:nvPr/>
        </p:nvGrpSpPr>
        <p:grpSpPr>
          <a:xfrm>
            <a:off x="8578435" y="4614168"/>
            <a:ext cx="568567" cy="562690"/>
            <a:chOff x="8118821" y="1414000"/>
            <a:chExt cx="568567" cy="562690"/>
          </a:xfrm>
        </p:grpSpPr>
        <p:grpSp>
          <p:nvGrpSpPr>
            <p:cNvPr id="107" name="Group 106"/>
            <p:cNvGrpSpPr/>
            <p:nvPr/>
          </p:nvGrpSpPr>
          <p:grpSpPr>
            <a:xfrm>
              <a:off x="8118821" y="1414000"/>
              <a:ext cx="568567" cy="562690"/>
              <a:chOff x="8019435" y="1269011"/>
              <a:chExt cx="568567" cy="562690"/>
            </a:xfrm>
          </p:grpSpPr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0DBC9293-889D-4000-9645-B584C82F58E3}"/>
                  </a:ext>
                </a:extLst>
              </p:cNvPr>
              <p:cNvSpPr/>
              <p:nvPr/>
            </p:nvSpPr>
            <p:spPr>
              <a:xfrm>
                <a:off x="8022187" y="1273924"/>
                <a:ext cx="565815" cy="557777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B184F1E3-7E82-4AD6-96C8-720B37C261E0}"/>
                  </a:ext>
                </a:extLst>
              </p:cNvPr>
              <p:cNvSpPr txBox="1"/>
              <p:nvPr/>
            </p:nvSpPr>
            <p:spPr>
              <a:xfrm>
                <a:off x="8071881" y="1269011"/>
                <a:ext cx="4603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18</a:t>
                </a:r>
              </a:p>
            </p:txBody>
          </p:sp>
          <p:cxnSp>
            <p:nvCxnSpPr>
              <p:cNvPr id="112" name="Straight Connector 111"/>
              <p:cNvCxnSpPr/>
              <p:nvPr/>
            </p:nvCxnSpPr>
            <p:spPr>
              <a:xfrm>
                <a:off x="8019435" y="1621523"/>
                <a:ext cx="565815" cy="0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>
                <a:stCxn id="110" idx="2"/>
                <a:endCxn id="111" idx="2"/>
              </p:cNvCxnSpPr>
              <p:nvPr/>
            </p:nvCxnSpPr>
            <p:spPr>
              <a:xfrm flipH="1" flipV="1">
                <a:off x="8302072" y="1638343"/>
                <a:ext cx="3023" cy="193358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8" name="Straight Connector 107"/>
            <p:cNvCxnSpPr/>
            <p:nvPr/>
          </p:nvCxnSpPr>
          <p:spPr>
            <a:xfrm flipH="1">
              <a:off x="8159611" y="1800150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H="1">
              <a:off x="8440622" y="1795327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>
            <a:endCxn id="103" idx="0"/>
          </p:cNvCxnSpPr>
          <p:nvPr/>
        </p:nvCxnSpPr>
        <p:spPr>
          <a:xfrm>
            <a:off x="3842280" y="4174367"/>
            <a:ext cx="256766" cy="439801"/>
          </a:xfrm>
          <a:prstGeom prst="straightConnector1">
            <a:avLst/>
          </a:prstGeom>
          <a:ln w="19050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>
            <a:endCxn id="51" idx="0"/>
          </p:cNvCxnSpPr>
          <p:nvPr/>
        </p:nvCxnSpPr>
        <p:spPr>
          <a:xfrm>
            <a:off x="8448030" y="3006167"/>
            <a:ext cx="737866" cy="720714"/>
          </a:xfrm>
          <a:prstGeom prst="straightConnector1">
            <a:avLst/>
          </a:prstGeom>
          <a:ln w="19050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>
            <a:off x="5663930" y="4184823"/>
            <a:ext cx="256766" cy="439801"/>
          </a:xfrm>
          <a:prstGeom prst="straightConnector1">
            <a:avLst/>
          </a:prstGeom>
          <a:ln w="19050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>
            <a:off x="7463506" y="4202676"/>
            <a:ext cx="256766" cy="439801"/>
          </a:xfrm>
          <a:prstGeom prst="straightConnector1">
            <a:avLst/>
          </a:prstGeom>
          <a:ln w="19050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5162615" y="4202676"/>
            <a:ext cx="221803" cy="439801"/>
          </a:xfrm>
          <a:prstGeom prst="straightConnector1">
            <a:avLst/>
          </a:prstGeom>
          <a:ln w="19050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7010424" y="4176823"/>
            <a:ext cx="221803" cy="439801"/>
          </a:xfrm>
          <a:prstGeom prst="straightConnector1">
            <a:avLst/>
          </a:prstGeom>
          <a:ln w="19050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8853017" y="4168369"/>
            <a:ext cx="221803" cy="439801"/>
          </a:xfrm>
          <a:prstGeom prst="straightConnector1">
            <a:avLst/>
          </a:prstGeom>
          <a:ln w="19050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Curved Up Arrow 135"/>
          <p:cNvSpPr/>
          <p:nvPr/>
        </p:nvSpPr>
        <p:spPr>
          <a:xfrm rot="14235162">
            <a:off x="6753446" y="1509023"/>
            <a:ext cx="4339032" cy="2244831"/>
          </a:xfrm>
          <a:prstGeom prst="curvedUpArrow">
            <a:avLst>
              <a:gd name="adj1" fmla="val 8581"/>
              <a:gd name="adj2" fmla="val 23034"/>
              <a:gd name="adj3" fmla="val 251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 flipH="1">
            <a:off x="9236287" y="4117249"/>
            <a:ext cx="204080" cy="142902"/>
          </a:xfrm>
          <a:prstGeom prst="line">
            <a:avLst/>
          </a:prstGeom>
          <a:ln w="1905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H="1">
            <a:off x="8953380" y="4136042"/>
            <a:ext cx="204080" cy="142902"/>
          </a:xfrm>
          <a:prstGeom prst="line">
            <a:avLst/>
          </a:prstGeom>
          <a:ln w="1905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6488002" y="1504583"/>
            <a:ext cx="46038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8067803" y="2552547"/>
            <a:ext cx="46038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6554179" y="1510400"/>
            <a:ext cx="32252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7058602" y="3756004"/>
            <a:ext cx="46038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8089694" y="2552547"/>
            <a:ext cx="46038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09268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 animBg="1"/>
      <p:bldP spid="136" grpId="1" animBg="1"/>
      <p:bldP spid="142" grpId="0" animBg="1"/>
      <p:bldP spid="144" grpId="0" animBg="1"/>
      <p:bldP spid="140" grpId="0" animBg="1"/>
      <p:bldP spid="145" grpId="0" animBg="1"/>
      <p:bldP spid="14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insert()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40" y="1463857"/>
            <a:ext cx="11187258" cy="131592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Insert a node to ensure no gaps</a:t>
            </a:r>
          </a:p>
          <a:p>
            <a:r>
              <a:rPr lang="en-US" dirty="0"/>
              <a:t>Fix heap invariant</a:t>
            </a:r>
          </a:p>
          <a:p>
            <a:r>
              <a:rPr lang="en-US" dirty="0"/>
              <a:t>percolate </a:t>
            </a:r>
            <a:r>
              <a:rPr lang="en-US" b="1" dirty="0"/>
              <a:t>UP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19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298379" y="3011420"/>
            <a:ext cx="1335895" cy="826208"/>
            <a:chOff x="7480090" y="1273924"/>
            <a:chExt cx="1335895" cy="826208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DBC9293-889D-4000-9645-B584C82F58E3}"/>
                </a:ext>
              </a:extLst>
            </p:cNvPr>
            <p:cNvSpPr/>
            <p:nvPr/>
          </p:nvSpPr>
          <p:spPr>
            <a:xfrm>
              <a:off x="8022187" y="1273924"/>
              <a:ext cx="565815" cy="557777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184F1E3-7E82-4AD6-96C8-720B37C261E0}"/>
                </a:ext>
              </a:extLst>
            </p:cNvPr>
            <p:cNvSpPr txBox="1"/>
            <p:nvPr/>
          </p:nvSpPr>
          <p:spPr>
            <a:xfrm>
              <a:off x="8141080" y="1279191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/>
            <p:nvPr/>
          </p:nvCxnSpPr>
          <p:spPr>
            <a:xfrm flipH="1">
              <a:off x="7480090" y="1708649"/>
              <a:ext cx="690921" cy="386172"/>
            </a:xfrm>
            <a:prstGeom prst="straightConnector1">
              <a:avLst/>
            </a:prstGeom>
            <a:ln w="19050"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8019435" y="1621523"/>
              <a:ext cx="565815" cy="0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7" idx="2"/>
              <a:endCxn id="8" idx="2"/>
            </p:cNvCxnSpPr>
            <p:nvPr/>
          </p:nvCxnSpPr>
          <p:spPr>
            <a:xfrm flipH="1" flipV="1">
              <a:off x="8302342" y="1648523"/>
              <a:ext cx="2753" cy="183178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>
              <a:endCxn id="22" idx="0"/>
            </p:cNvCxnSpPr>
            <p:nvPr/>
          </p:nvCxnSpPr>
          <p:spPr>
            <a:xfrm>
              <a:off x="8455825" y="1720493"/>
              <a:ext cx="360160" cy="379639"/>
            </a:xfrm>
            <a:prstGeom prst="straightConnector1">
              <a:avLst/>
            </a:prstGeom>
            <a:ln w="19050"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3988294" y="3842817"/>
            <a:ext cx="568567" cy="557777"/>
            <a:chOff x="8019435" y="1273924"/>
            <a:chExt cx="568567" cy="557777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DBC9293-889D-4000-9645-B584C82F58E3}"/>
                </a:ext>
              </a:extLst>
            </p:cNvPr>
            <p:cNvSpPr/>
            <p:nvPr/>
          </p:nvSpPr>
          <p:spPr>
            <a:xfrm>
              <a:off x="8022187" y="1273924"/>
              <a:ext cx="565815" cy="557777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184F1E3-7E82-4AD6-96C8-720B37C261E0}"/>
                </a:ext>
              </a:extLst>
            </p:cNvPr>
            <p:cNvSpPr txBox="1"/>
            <p:nvPr/>
          </p:nvSpPr>
          <p:spPr>
            <a:xfrm>
              <a:off x="8141080" y="1279191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8019435" y="1621523"/>
              <a:ext cx="565815" cy="0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4" idx="2"/>
              <a:endCxn id="15" idx="2"/>
            </p:cNvCxnSpPr>
            <p:nvPr/>
          </p:nvCxnSpPr>
          <p:spPr>
            <a:xfrm flipH="1" flipV="1">
              <a:off x="8302342" y="1648523"/>
              <a:ext cx="2753" cy="183178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5348614" y="3837628"/>
            <a:ext cx="568567" cy="557777"/>
            <a:chOff x="8019435" y="1273924"/>
            <a:chExt cx="568567" cy="557777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DBC9293-889D-4000-9645-B584C82F58E3}"/>
                </a:ext>
              </a:extLst>
            </p:cNvPr>
            <p:cNvSpPr/>
            <p:nvPr/>
          </p:nvSpPr>
          <p:spPr>
            <a:xfrm>
              <a:off x="8022187" y="1273924"/>
              <a:ext cx="565815" cy="557777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184F1E3-7E82-4AD6-96C8-720B37C261E0}"/>
                </a:ext>
              </a:extLst>
            </p:cNvPr>
            <p:cNvSpPr txBox="1"/>
            <p:nvPr/>
          </p:nvSpPr>
          <p:spPr>
            <a:xfrm>
              <a:off x="8142681" y="128709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8</a:t>
              </a: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8019435" y="1621523"/>
              <a:ext cx="565815" cy="0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22" idx="2"/>
            </p:cNvCxnSpPr>
            <p:nvPr/>
          </p:nvCxnSpPr>
          <p:spPr>
            <a:xfrm flipH="1" flipV="1">
              <a:off x="8305094" y="1621523"/>
              <a:ext cx="1" cy="210178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Connector 19"/>
          <p:cNvCxnSpPr/>
          <p:nvPr/>
        </p:nvCxnSpPr>
        <p:spPr>
          <a:xfrm flipH="1">
            <a:off x="5389404" y="4218865"/>
            <a:ext cx="204080" cy="142902"/>
          </a:xfrm>
          <a:prstGeom prst="line">
            <a:avLst/>
          </a:prstGeom>
          <a:ln w="1905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670415" y="4214042"/>
            <a:ext cx="204080" cy="142902"/>
          </a:xfrm>
          <a:prstGeom prst="line">
            <a:avLst/>
          </a:prstGeom>
          <a:ln w="1905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6823227" y="2965697"/>
            <a:ext cx="698174" cy="798254"/>
            <a:chOff x="7889828" y="1273924"/>
            <a:chExt cx="698174" cy="798254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DBC9293-889D-4000-9645-B584C82F58E3}"/>
                </a:ext>
              </a:extLst>
            </p:cNvPr>
            <p:cNvSpPr/>
            <p:nvPr/>
          </p:nvSpPr>
          <p:spPr>
            <a:xfrm>
              <a:off x="8022187" y="1273924"/>
              <a:ext cx="565815" cy="557777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184F1E3-7E82-4AD6-96C8-720B37C261E0}"/>
                </a:ext>
              </a:extLst>
            </p:cNvPr>
            <p:cNvSpPr txBox="1"/>
            <p:nvPr/>
          </p:nvSpPr>
          <p:spPr>
            <a:xfrm>
              <a:off x="8141080" y="1279191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7</a:t>
              </a:r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/>
            <p:nvPr/>
          </p:nvCxnSpPr>
          <p:spPr>
            <a:xfrm flipH="1">
              <a:off x="7889828" y="1741309"/>
              <a:ext cx="261966" cy="330869"/>
            </a:xfrm>
            <a:prstGeom prst="straightConnector1">
              <a:avLst/>
            </a:prstGeom>
            <a:ln w="19050"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8019435" y="1621523"/>
              <a:ext cx="565815" cy="0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27" idx="2"/>
              <a:endCxn id="28" idx="2"/>
            </p:cNvCxnSpPr>
            <p:nvPr/>
          </p:nvCxnSpPr>
          <p:spPr>
            <a:xfrm flipH="1" flipV="1">
              <a:off x="8302342" y="1648523"/>
              <a:ext cx="2753" cy="183178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6530875" y="3772951"/>
            <a:ext cx="568567" cy="568695"/>
            <a:chOff x="8118821" y="1407995"/>
            <a:chExt cx="568567" cy="568695"/>
          </a:xfrm>
        </p:grpSpPr>
        <p:grpSp>
          <p:nvGrpSpPr>
            <p:cNvPr id="33" name="Group 32"/>
            <p:cNvGrpSpPr/>
            <p:nvPr/>
          </p:nvGrpSpPr>
          <p:grpSpPr>
            <a:xfrm>
              <a:off x="8118821" y="1407995"/>
              <a:ext cx="568567" cy="568695"/>
              <a:chOff x="8019435" y="1263006"/>
              <a:chExt cx="568567" cy="568695"/>
            </a:xfrm>
          </p:grpSpPr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0DBC9293-889D-4000-9645-B584C82F58E3}"/>
                  </a:ext>
                </a:extLst>
              </p:cNvPr>
              <p:cNvSpPr/>
              <p:nvPr/>
            </p:nvSpPr>
            <p:spPr>
              <a:xfrm>
                <a:off x="8022187" y="1273924"/>
                <a:ext cx="565815" cy="557777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184F1E3-7E82-4AD6-96C8-720B37C261E0}"/>
                  </a:ext>
                </a:extLst>
              </p:cNvPr>
              <p:cNvSpPr txBox="1"/>
              <p:nvPr/>
            </p:nvSpPr>
            <p:spPr>
              <a:xfrm>
                <a:off x="8070882" y="1263006"/>
                <a:ext cx="4603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10</a:t>
                </a:r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>
                <a:off x="8019435" y="1621523"/>
                <a:ext cx="565815" cy="0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>
                <a:stCxn id="36" idx="2"/>
                <a:endCxn id="37" idx="2"/>
              </p:cNvCxnSpPr>
              <p:nvPr/>
            </p:nvCxnSpPr>
            <p:spPr>
              <a:xfrm flipH="1" flipV="1">
                <a:off x="8301073" y="1632338"/>
                <a:ext cx="4022" cy="199363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4" name="Straight Connector 33"/>
            <p:cNvCxnSpPr/>
            <p:nvPr/>
          </p:nvCxnSpPr>
          <p:spPr>
            <a:xfrm flipH="1">
              <a:off x="8159611" y="1800150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8440622" y="1795327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5123384" y="2132318"/>
            <a:ext cx="2112357" cy="879102"/>
            <a:chOff x="7270603" y="1273924"/>
            <a:chExt cx="2112357" cy="879102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0DBC9293-889D-4000-9645-B584C82F58E3}"/>
                </a:ext>
              </a:extLst>
            </p:cNvPr>
            <p:cNvSpPr/>
            <p:nvPr/>
          </p:nvSpPr>
          <p:spPr>
            <a:xfrm>
              <a:off x="8022187" y="1273924"/>
              <a:ext cx="565815" cy="557777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184F1E3-7E82-4AD6-96C8-720B37C261E0}"/>
                </a:ext>
              </a:extLst>
            </p:cNvPr>
            <p:cNvSpPr txBox="1"/>
            <p:nvPr/>
          </p:nvSpPr>
          <p:spPr>
            <a:xfrm>
              <a:off x="8141080" y="1279191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</p:txBody>
        </p: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>
              <a:endCxn id="7" idx="0"/>
            </p:cNvCxnSpPr>
            <p:nvPr/>
          </p:nvCxnSpPr>
          <p:spPr>
            <a:xfrm flipH="1">
              <a:off x="7270603" y="1745656"/>
              <a:ext cx="907341" cy="407370"/>
            </a:xfrm>
            <a:prstGeom prst="straightConnector1">
              <a:avLst/>
            </a:prstGeom>
            <a:ln w="19050"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8019435" y="1621523"/>
              <a:ext cx="565815" cy="0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41" idx="2"/>
              <a:endCxn id="42" idx="2"/>
            </p:cNvCxnSpPr>
            <p:nvPr/>
          </p:nvCxnSpPr>
          <p:spPr>
            <a:xfrm flipH="1" flipV="1">
              <a:off x="8302342" y="1648523"/>
              <a:ext cx="2753" cy="183178"/>
            </a:xfrm>
            <a:prstGeom prst="line">
              <a:avLst/>
            </a:prstGeom>
            <a:ln w="12700">
              <a:solidFill>
                <a:srgbClr val="4C32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8DD11C83-9954-4535-9AA8-C28A0845CC27}"/>
                </a:ext>
              </a:extLst>
            </p:cNvPr>
            <p:cNvCxnSpPr>
              <a:endCxn id="28" idx="0"/>
            </p:cNvCxnSpPr>
            <p:nvPr/>
          </p:nvCxnSpPr>
          <p:spPr>
            <a:xfrm>
              <a:off x="8463604" y="1731578"/>
              <a:ext cx="919356" cy="380992"/>
            </a:xfrm>
            <a:prstGeom prst="straightConnector1">
              <a:avLst/>
            </a:prstGeom>
            <a:ln w="19050">
              <a:solidFill>
                <a:srgbClr val="B6A47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7423297" y="3792405"/>
            <a:ext cx="568567" cy="557971"/>
            <a:chOff x="8118821" y="1418719"/>
            <a:chExt cx="568567" cy="557971"/>
          </a:xfrm>
        </p:grpSpPr>
        <p:grpSp>
          <p:nvGrpSpPr>
            <p:cNvPr id="48" name="Group 47"/>
            <p:cNvGrpSpPr/>
            <p:nvPr/>
          </p:nvGrpSpPr>
          <p:grpSpPr>
            <a:xfrm>
              <a:off x="8118821" y="1418719"/>
              <a:ext cx="568567" cy="557971"/>
              <a:chOff x="8019435" y="1273730"/>
              <a:chExt cx="568567" cy="557971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0DBC9293-889D-4000-9645-B584C82F58E3}"/>
                  </a:ext>
                </a:extLst>
              </p:cNvPr>
              <p:cNvSpPr/>
              <p:nvPr/>
            </p:nvSpPr>
            <p:spPr>
              <a:xfrm>
                <a:off x="8022187" y="1273924"/>
                <a:ext cx="565815" cy="557777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184F1E3-7E82-4AD6-96C8-720B37C261E0}"/>
                  </a:ext>
                </a:extLst>
              </p:cNvPr>
              <p:cNvSpPr txBox="1"/>
              <p:nvPr/>
            </p:nvSpPr>
            <p:spPr>
              <a:xfrm>
                <a:off x="8141080" y="1273730"/>
                <a:ext cx="322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9</a:t>
                </a:r>
              </a:p>
            </p:txBody>
          </p:sp>
          <p:cxnSp>
            <p:nvCxnSpPr>
              <p:cNvPr id="53" name="Straight Connector 52"/>
              <p:cNvCxnSpPr/>
              <p:nvPr/>
            </p:nvCxnSpPr>
            <p:spPr>
              <a:xfrm>
                <a:off x="8019435" y="1621523"/>
                <a:ext cx="565815" cy="0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>
                <a:stCxn id="51" idx="2"/>
                <a:endCxn id="52" idx="2"/>
              </p:cNvCxnSpPr>
              <p:nvPr/>
            </p:nvCxnSpPr>
            <p:spPr>
              <a:xfrm flipH="1" flipV="1">
                <a:off x="8302342" y="1643062"/>
                <a:ext cx="2753" cy="188639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Connector 48"/>
            <p:cNvCxnSpPr/>
            <p:nvPr/>
          </p:nvCxnSpPr>
          <p:spPr>
            <a:xfrm flipH="1">
              <a:off x="8159611" y="1800150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8440622" y="1795327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>
            <a:off x="7364611" y="3430360"/>
            <a:ext cx="306448" cy="336311"/>
          </a:xfrm>
          <a:prstGeom prst="straightConnector1">
            <a:avLst/>
          </a:prstGeom>
          <a:ln w="19050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3650006" y="4658801"/>
            <a:ext cx="568567" cy="562690"/>
            <a:chOff x="8118821" y="1414000"/>
            <a:chExt cx="568567" cy="562690"/>
          </a:xfrm>
        </p:grpSpPr>
        <p:grpSp>
          <p:nvGrpSpPr>
            <p:cNvPr id="57" name="Group 56"/>
            <p:cNvGrpSpPr/>
            <p:nvPr/>
          </p:nvGrpSpPr>
          <p:grpSpPr>
            <a:xfrm>
              <a:off x="8118821" y="1414000"/>
              <a:ext cx="568567" cy="562690"/>
              <a:chOff x="8019435" y="1269011"/>
              <a:chExt cx="568567" cy="562690"/>
            </a:xfrm>
          </p:grpSpPr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0DBC9293-889D-4000-9645-B584C82F58E3}"/>
                  </a:ext>
                </a:extLst>
              </p:cNvPr>
              <p:cNvSpPr/>
              <p:nvPr/>
            </p:nvSpPr>
            <p:spPr>
              <a:xfrm>
                <a:off x="8022187" y="1273924"/>
                <a:ext cx="565815" cy="557777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B184F1E3-7E82-4AD6-96C8-720B37C261E0}"/>
                  </a:ext>
                </a:extLst>
              </p:cNvPr>
              <p:cNvSpPr txBox="1"/>
              <p:nvPr/>
            </p:nvSpPr>
            <p:spPr>
              <a:xfrm>
                <a:off x="8071881" y="1269011"/>
                <a:ext cx="4603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11</a:t>
                </a:r>
              </a:p>
            </p:txBody>
          </p:sp>
          <p:cxnSp>
            <p:nvCxnSpPr>
              <p:cNvPr id="62" name="Straight Connector 61"/>
              <p:cNvCxnSpPr/>
              <p:nvPr/>
            </p:nvCxnSpPr>
            <p:spPr>
              <a:xfrm>
                <a:off x="8019435" y="1621523"/>
                <a:ext cx="565815" cy="0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>
                <a:stCxn id="60" idx="2"/>
                <a:endCxn id="61" idx="2"/>
              </p:cNvCxnSpPr>
              <p:nvPr/>
            </p:nvCxnSpPr>
            <p:spPr>
              <a:xfrm flipH="1" flipV="1">
                <a:off x="8302072" y="1638343"/>
                <a:ext cx="3023" cy="193358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8" name="Straight Connector 57"/>
            <p:cNvCxnSpPr/>
            <p:nvPr/>
          </p:nvCxnSpPr>
          <p:spPr>
            <a:xfrm flipH="1">
              <a:off x="8159611" y="1800150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8440622" y="1795327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4330518" y="4663714"/>
            <a:ext cx="568567" cy="557777"/>
            <a:chOff x="8118821" y="1418913"/>
            <a:chExt cx="568567" cy="557777"/>
          </a:xfrm>
        </p:grpSpPr>
        <p:grpSp>
          <p:nvGrpSpPr>
            <p:cNvPr id="65" name="Group 64"/>
            <p:cNvGrpSpPr/>
            <p:nvPr/>
          </p:nvGrpSpPr>
          <p:grpSpPr>
            <a:xfrm>
              <a:off x="8118821" y="1418913"/>
              <a:ext cx="568567" cy="557777"/>
              <a:chOff x="8019435" y="1273924"/>
              <a:chExt cx="568567" cy="557777"/>
            </a:xfrm>
          </p:grpSpPr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0DBC9293-889D-4000-9645-B584C82F58E3}"/>
                  </a:ext>
                </a:extLst>
              </p:cNvPr>
              <p:cNvSpPr/>
              <p:nvPr/>
            </p:nvSpPr>
            <p:spPr>
              <a:xfrm>
                <a:off x="8022187" y="1273924"/>
                <a:ext cx="565815" cy="557777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B184F1E3-7E82-4AD6-96C8-720B37C261E0}"/>
                  </a:ext>
                </a:extLst>
              </p:cNvPr>
              <p:cNvSpPr txBox="1"/>
              <p:nvPr/>
            </p:nvSpPr>
            <p:spPr>
              <a:xfrm>
                <a:off x="8084934" y="1281737"/>
                <a:ext cx="4603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13</a:t>
                </a:r>
              </a:p>
            </p:txBody>
          </p:sp>
          <p:cxnSp>
            <p:nvCxnSpPr>
              <p:cNvPr id="70" name="Straight Connector 69"/>
              <p:cNvCxnSpPr/>
              <p:nvPr/>
            </p:nvCxnSpPr>
            <p:spPr>
              <a:xfrm>
                <a:off x="8019435" y="1621523"/>
                <a:ext cx="565815" cy="0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>
                <a:stCxn id="68" idx="2"/>
              </p:cNvCxnSpPr>
              <p:nvPr/>
            </p:nvCxnSpPr>
            <p:spPr>
              <a:xfrm flipH="1" flipV="1">
                <a:off x="8305094" y="1621523"/>
                <a:ext cx="1" cy="210178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Connector 65"/>
            <p:cNvCxnSpPr/>
            <p:nvPr/>
          </p:nvCxnSpPr>
          <p:spPr>
            <a:xfrm flipH="1">
              <a:off x="8159611" y="1800150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8440622" y="1795327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3988294" y="4299574"/>
            <a:ext cx="164642" cy="357199"/>
          </a:xfrm>
          <a:prstGeom prst="straightConnector1">
            <a:avLst/>
          </a:prstGeom>
          <a:ln w="19050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>
            <a:off x="4425470" y="4292858"/>
            <a:ext cx="163668" cy="363915"/>
          </a:xfrm>
          <a:prstGeom prst="straightConnector1">
            <a:avLst/>
          </a:prstGeom>
          <a:ln w="19050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74"/>
          <p:cNvGrpSpPr/>
          <p:nvPr/>
        </p:nvGrpSpPr>
        <p:grpSpPr>
          <a:xfrm>
            <a:off x="5064330" y="4663713"/>
            <a:ext cx="568567" cy="557778"/>
            <a:chOff x="8118821" y="1418912"/>
            <a:chExt cx="568567" cy="557778"/>
          </a:xfrm>
        </p:grpSpPr>
        <p:grpSp>
          <p:nvGrpSpPr>
            <p:cNvPr id="76" name="Group 75"/>
            <p:cNvGrpSpPr/>
            <p:nvPr/>
          </p:nvGrpSpPr>
          <p:grpSpPr>
            <a:xfrm>
              <a:off x="8118821" y="1418912"/>
              <a:ext cx="568567" cy="557778"/>
              <a:chOff x="8019435" y="1273923"/>
              <a:chExt cx="568567" cy="557778"/>
            </a:xfrm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0DBC9293-889D-4000-9645-B584C82F58E3}"/>
                  </a:ext>
                </a:extLst>
              </p:cNvPr>
              <p:cNvSpPr/>
              <p:nvPr/>
            </p:nvSpPr>
            <p:spPr>
              <a:xfrm>
                <a:off x="8022187" y="1273924"/>
                <a:ext cx="565815" cy="557777"/>
              </a:xfrm>
              <a:prstGeom prst="rect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B184F1E3-7E82-4AD6-96C8-720B37C261E0}"/>
                  </a:ext>
                </a:extLst>
              </p:cNvPr>
              <p:cNvSpPr txBox="1"/>
              <p:nvPr/>
            </p:nvSpPr>
            <p:spPr>
              <a:xfrm>
                <a:off x="8153757" y="1273923"/>
                <a:ext cx="322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3</a:t>
                </a:r>
              </a:p>
            </p:txBody>
          </p:sp>
          <p:cxnSp>
            <p:nvCxnSpPr>
              <p:cNvPr id="81" name="Straight Connector 80"/>
              <p:cNvCxnSpPr/>
              <p:nvPr/>
            </p:nvCxnSpPr>
            <p:spPr>
              <a:xfrm>
                <a:off x="8019435" y="1621523"/>
                <a:ext cx="565815" cy="0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>
                <a:stCxn id="79" idx="2"/>
              </p:cNvCxnSpPr>
              <p:nvPr/>
            </p:nvCxnSpPr>
            <p:spPr>
              <a:xfrm flipH="1" flipV="1">
                <a:off x="8305094" y="1621523"/>
                <a:ext cx="1" cy="210178"/>
              </a:xfrm>
              <a:prstGeom prst="line">
                <a:avLst/>
              </a:prstGeom>
              <a:ln w="12700">
                <a:solidFill>
                  <a:srgbClr val="4C328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7" name="Straight Connector 76"/>
            <p:cNvCxnSpPr/>
            <p:nvPr/>
          </p:nvCxnSpPr>
          <p:spPr>
            <a:xfrm flipH="1">
              <a:off x="8159611" y="1800150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8440622" y="1795327"/>
              <a:ext cx="204080" cy="142902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Donut 85"/>
          <p:cNvSpPr/>
          <p:nvPr/>
        </p:nvSpPr>
        <p:spPr>
          <a:xfrm>
            <a:off x="5189217" y="4009508"/>
            <a:ext cx="587224" cy="600040"/>
          </a:xfrm>
          <a:prstGeom prst="donut">
            <a:avLst>
              <a:gd name="adj" fmla="val 13907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>
            <a:endCxn id="80" idx="0"/>
          </p:cNvCxnSpPr>
          <p:nvPr/>
        </p:nvCxnSpPr>
        <p:spPr>
          <a:xfrm flipH="1">
            <a:off x="5359914" y="4289111"/>
            <a:ext cx="115850" cy="374602"/>
          </a:xfrm>
          <a:prstGeom prst="straightConnector1">
            <a:avLst/>
          </a:prstGeom>
          <a:ln w="19050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5452967" y="3869729"/>
            <a:ext cx="32252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192841" y="4679372"/>
            <a:ext cx="32252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4951590" y="3039893"/>
            <a:ext cx="32252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5449707" y="3854338"/>
            <a:ext cx="32252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0771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6" grpId="1" animBg="1"/>
      <p:bldP spid="90" grpId="0" animBg="1"/>
      <p:bldP spid="91" grpId="0" animBg="1"/>
      <p:bldP spid="92" grpId="0" animBg="1"/>
      <p:bldP spid="9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6DFCD-88D9-4C05-9E4E-296F23EC7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C3452-9EB0-41C8-A656-F71804621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39" y="1373972"/>
            <a:ext cx="11187258" cy="4845504"/>
          </a:xfrm>
        </p:spPr>
        <p:txBody>
          <a:bodyPr/>
          <a:lstStyle/>
          <a:p>
            <a:r>
              <a:rPr lang="en-US" dirty="0"/>
              <a:t>What operations would occur in what order if a call of get(24) was called on this b-tree?</a:t>
            </a:r>
          </a:p>
          <a:p>
            <a:r>
              <a:rPr lang="en-US" dirty="0"/>
              <a:t>What is the M for this tree? What is the L?</a:t>
            </a:r>
          </a:p>
          <a:p>
            <a:r>
              <a:rPr lang="en-US" dirty="0"/>
              <a:t>If Binary Search is used to find which child to follow from an internal node, what is the runtime for this get operation?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F56643-F051-4C5C-886B-6BFCE184D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5DE4F1-1F71-4590-805B-F632ADF84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74932C2-DBD7-4376-97A2-5D75842500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50196"/>
              </p:ext>
            </p:extLst>
          </p:nvPr>
        </p:nvGraphicFramePr>
        <p:xfrm>
          <a:off x="1999181" y="4930878"/>
          <a:ext cx="1159268" cy="1765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34">
                  <a:extLst>
                    <a:ext uri="{9D8B030D-6E8A-4147-A177-3AD203B41FA5}">
                      <a16:colId xmlns:a16="http://schemas.microsoft.com/office/drawing/2014/main" val="3841152788"/>
                    </a:ext>
                  </a:extLst>
                </a:gridCol>
                <a:gridCol w="579634">
                  <a:extLst>
                    <a:ext uri="{9D8B030D-6E8A-4147-A177-3AD203B41FA5}">
                      <a16:colId xmlns:a16="http://schemas.microsoft.com/office/drawing/2014/main" val="3883390021"/>
                    </a:ext>
                  </a:extLst>
                </a:gridCol>
              </a:tblGrid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81812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3118998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9938316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6709220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0FE3C8F-5648-49F4-A487-0C44FE9589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560667"/>
              </p:ext>
            </p:extLst>
          </p:nvPr>
        </p:nvGraphicFramePr>
        <p:xfrm>
          <a:off x="3769183" y="4930878"/>
          <a:ext cx="1159268" cy="1765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34">
                  <a:extLst>
                    <a:ext uri="{9D8B030D-6E8A-4147-A177-3AD203B41FA5}">
                      <a16:colId xmlns:a16="http://schemas.microsoft.com/office/drawing/2014/main" val="3841152788"/>
                    </a:ext>
                  </a:extLst>
                </a:gridCol>
                <a:gridCol w="579634">
                  <a:extLst>
                    <a:ext uri="{9D8B030D-6E8A-4147-A177-3AD203B41FA5}">
                      <a16:colId xmlns:a16="http://schemas.microsoft.com/office/drawing/2014/main" val="3883390021"/>
                    </a:ext>
                  </a:extLst>
                </a:gridCol>
              </a:tblGrid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81812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3118998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9938316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6709220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432AB02-AB00-4CFF-908E-8CDE3DADC2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956358"/>
              </p:ext>
            </p:extLst>
          </p:nvPr>
        </p:nvGraphicFramePr>
        <p:xfrm>
          <a:off x="5174274" y="4930878"/>
          <a:ext cx="1159268" cy="1765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34">
                  <a:extLst>
                    <a:ext uri="{9D8B030D-6E8A-4147-A177-3AD203B41FA5}">
                      <a16:colId xmlns:a16="http://schemas.microsoft.com/office/drawing/2014/main" val="3841152788"/>
                    </a:ext>
                  </a:extLst>
                </a:gridCol>
                <a:gridCol w="579634">
                  <a:extLst>
                    <a:ext uri="{9D8B030D-6E8A-4147-A177-3AD203B41FA5}">
                      <a16:colId xmlns:a16="http://schemas.microsoft.com/office/drawing/2014/main" val="3883390021"/>
                    </a:ext>
                  </a:extLst>
                </a:gridCol>
              </a:tblGrid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81812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3118998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9938316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6709220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01D2992-B7F3-4543-9A05-77997181EB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604178"/>
              </p:ext>
            </p:extLst>
          </p:nvPr>
        </p:nvGraphicFramePr>
        <p:xfrm>
          <a:off x="7984455" y="4930878"/>
          <a:ext cx="1159268" cy="1765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34">
                  <a:extLst>
                    <a:ext uri="{9D8B030D-6E8A-4147-A177-3AD203B41FA5}">
                      <a16:colId xmlns:a16="http://schemas.microsoft.com/office/drawing/2014/main" val="3841152788"/>
                    </a:ext>
                  </a:extLst>
                </a:gridCol>
                <a:gridCol w="579634">
                  <a:extLst>
                    <a:ext uri="{9D8B030D-6E8A-4147-A177-3AD203B41FA5}">
                      <a16:colId xmlns:a16="http://schemas.microsoft.com/office/drawing/2014/main" val="3883390021"/>
                    </a:ext>
                  </a:extLst>
                </a:gridCol>
              </a:tblGrid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81812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3118998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9938316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6709220"/>
                  </a:ext>
                </a:extLst>
              </a:tr>
            </a:tbl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1A6E5A7-6E85-4453-A4EE-08CC03675821}"/>
              </a:ext>
            </a:extLst>
          </p:cNvPr>
          <p:cNvCxnSpPr>
            <a:cxnSpLocks/>
            <a:stCxn id="21" idx="0"/>
          </p:cNvCxnSpPr>
          <p:nvPr/>
        </p:nvCxnSpPr>
        <p:spPr>
          <a:xfrm flipV="1">
            <a:off x="2764185" y="3483410"/>
            <a:ext cx="693359" cy="460921"/>
          </a:xfrm>
          <a:prstGeom prst="line">
            <a:avLst/>
          </a:prstGeom>
          <a:ln w="1270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273B05-9661-4FAA-A1BC-6DC77E3E4DB2}"/>
              </a:ext>
            </a:extLst>
          </p:cNvPr>
          <p:cNvCxnSpPr>
            <a:cxnSpLocks/>
            <a:stCxn id="6" idx="0"/>
          </p:cNvCxnSpPr>
          <p:nvPr/>
        </p:nvCxnSpPr>
        <p:spPr>
          <a:xfrm flipH="1" flipV="1">
            <a:off x="2293782" y="4252940"/>
            <a:ext cx="285033" cy="677938"/>
          </a:xfrm>
          <a:prstGeom prst="line">
            <a:avLst/>
          </a:prstGeom>
          <a:ln w="1270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8E9CE52-1469-4EAD-AE6A-C4A46D416434}"/>
              </a:ext>
            </a:extLst>
          </p:cNvPr>
          <p:cNvCxnSpPr>
            <a:cxnSpLocks/>
            <a:stCxn id="8" idx="0"/>
          </p:cNvCxnSpPr>
          <p:nvPr/>
        </p:nvCxnSpPr>
        <p:spPr>
          <a:xfrm flipV="1">
            <a:off x="4348817" y="4247864"/>
            <a:ext cx="732283" cy="683014"/>
          </a:xfrm>
          <a:prstGeom prst="line">
            <a:avLst/>
          </a:prstGeom>
          <a:ln w="1270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DFBB7DE-9793-4DF1-A4F0-4594639765E1}"/>
              </a:ext>
            </a:extLst>
          </p:cNvPr>
          <p:cNvCxnSpPr>
            <a:cxnSpLocks/>
            <a:endCxn id="9" idx="0"/>
          </p:cNvCxnSpPr>
          <p:nvPr/>
        </p:nvCxnSpPr>
        <p:spPr>
          <a:xfrm flipH="1">
            <a:off x="5753908" y="4247864"/>
            <a:ext cx="87895" cy="683014"/>
          </a:xfrm>
          <a:prstGeom prst="line">
            <a:avLst/>
          </a:prstGeom>
          <a:ln w="1270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2E7EB7E-498F-4505-A5E3-0657ECC6910B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7521884" y="4247864"/>
            <a:ext cx="1042205" cy="683014"/>
          </a:xfrm>
          <a:prstGeom prst="line">
            <a:avLst/>
          </a:prstGeom>
          <a:ln w="1270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695AF865-7E8E-4A4E-9D09-9920C6537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026691"/>
              </p:ext>
            </p:extLst>
          </p:nvPr>
        </p:nvGraphicFramePr>
        <p:xfrm>
          <a:off x="3402324" y="3154905"/>
          <a:ext cx="2727035" cy="420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663">
                  <a:extLst>
                    <a:ext uri="{9D8B030D-6E8A-4147-A177-3AD203B41FA5}">
                      <a16:colId xmlns:a16="http://schemas.microsoft.com/office/drawing/2014/main" val="3039073519"/>
                    </a:ext>
                  </a:extLst>
                </a:gridCol>
                <a:gridCol w="512511">
                  <a:extLst>
                    <a:ext uri="{9D8B030D-6E8A-4147-A177-3AD203B41FA5}">
                      <a16:colId xmlns:a16="http://schemas.microsoft.com/office/drawing/2014/main" val="3755289074"/>
                    </a:ext>
                  </a:extLst>
                </a:gridCol>
                <a:gridCol w="286542">
                  <a:extLst>
                    <a:ext uri="{9D8B030D-6E8A-4147-A177-3AD203B41FA5}">
                      <a16:colId xmlns:a16="http://schemas.microsoft.com/office/drawing/2014/main" val="1552610582"/>
                    </a:ext>
                  </a:extLst>
                </a:gridCol>
                <a:gridCol w="532957">
                  <a:extLst>
                    <a:ext uri="{9D8B030D-6E8A-4147-A177-3AD203B41FA5}">
                      <a16:colId xmlns:a16="http://schemas.microsoft.com/office/drawing/2014/main" val="1754876703"/>
                    </a:ext>
                  </a:extLst>
                </a:gridCol>
                <a:gridCol w="277223">
                  <a:extLst>
                    <a:ext uri="{9D8B030D-6E8A-4147-A177-3AD203B41FA5}">
                      <a16:colId xmlns:a16="http://schemas.microsoft.com/office/drawing/2014/main" val="1845666615"/>
                    </a:ext>
                  </a:extLst>
                </a:gridCol>
                <a:gridCol w="494744">
                  <a:extLst>
                    <a:ext uri="{9D8B030D-6E8A-4147-A177-3AD203B41FA5}">
                      <a16:colId xmlns:a16="http://schemas.microsoft.com/office/drawing/2014/main" val="1697748113"/>
                    </a:ext>
                  </a:extLst>
                </a:gridCol>
                <a:gridCol w="360395">
                  <a:extLst>
                    <a:ext uri="{9D8B030D-6E8A-4147-A177-3AD203B41FA5}">
                      <a16:colId xmlns:a16="http://schemas.microsoft.com/office/drawing/2014/main" val="4086960217"/>
                    </a:ext>
                  </a:extLst>
                </a:gridCol>
              </a:tblGrid>
              <a:tr h="420564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816894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79549283-7269-4F9A-9582-955DFE1227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037206"/>
              </p:ext>
            </p:extLst>
          </p:nvPr>
        </p:nvGraphicFramePr>
        <p:xfrm>
          <a:off x="6579365" y="4930878"/>
          <a:ext cx="1159268" cy="1765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34">
                  <a:extLst>
                    <a:ext uri="{9D8B030D-6E8A-4147-A177-3AD203B41FA5}">
                      <a16:colId xmlns:a16="http://schemas.microsoft.com/office/drawing/2014/main" val="3841152788"/>
                    </a:ext>
                  </a:extLst>
                </a:gridCol>
                <a:gridCol w="579634">
                  <a:extLst>
                    <a:ext uri="{9D8B030D-6E8A-4147-A177-3AD203B41FA5}">
                      <a16:colId xmlns:a16="http://schemas.microsoft.com/office/drawing/2014/main" val="3883390021"/>
                    </a:ext>
                  </a:extLst>
                </a:gridCol>
              </a:tblGrid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81812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3118998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9938316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6709220"/>
                  </a:ext>
                </a:extLst>
              </a:tr>
            </a:tbl>
          </a:graphicData>
        </a:graphic>
      </p:graphicFrame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6B3D1A3-64D7-4720-944B-C49BBD578F20}"/>
              </a:ext>
            </a:extLst>
          </p:cNvPr>
          <p:cNvCxnSpPr>
            <a:cxnSpLocks/>
            <a:endCxn id="19" idx="0"/>
          </p:cNvCxnSpPr>
          <p:nvPr/>
        </p:nvCxnSpPr>
        <p:spPr>
          <a:xfrm>
            <a:off x="6689317" y="4353872"/>
            <a:ext cx="469682" cy="577006"/>
          </a:xfrm>
          <a:prstGeom prst="line">
            <a:avLst/>
          </a:prstGeom>
          <a:ln w="1270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C624F19D-E332-4EE9-9DD0-1D4EF99335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857"/>
              </p:ext>
            </p:extLst>
          </p:nvPr>
        </p:nvGraphicFramePr>
        <p:xfrm>
          <a:off x="1400668" y="3944331"/>
          <a:ext cx="2727035" cy="420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663">
                  <a:extLst>
                    <a:ext uri="{9D8B030D-6E8A-4147-A177-3AD203B41FA5}">
                      <a16:colId xmlns:a16="http://schemas.microsoft.com/office/drawing/2014/main" val="3039073519"/>
                    </a:ext>
                  </a:extLst>
                </a:gridCol>
                <a:gridCol w="512511">
                  <a:extLst>
                    <a:ext uri="{9D8B030D-6E8A-4147-A177-3AD203B41FA5}">
                      <a16:colId xmlns:a16="http://schemas.microsoft.com/office/drawing/2014/main" val="3755289074"/>
                    </a:ext>
                  </a:extLst>
                </a:gridCol>
                <a:gridCol w="286542">
                  <a:extLst>
                    <a:ext uri="{9D8B030D-6E8A-4147-A177-3AD203B41FA5}">
                      <a16:colId xmlns:a16="http://schemas.microsoft.com/office/drawing/2014/main" val="1552610582"/>
                    </a:ext>
                  </a:extLst>
                </a:gridCol>
                <a:gridCol w="532957">
                  <a:extLst>
                    <a:ext uri="{9D8B030D-6E8A-4147-A177-3AD203B41FA5}">
                      <a16:colId xmlns:a16="http://schemas.microsoft.com/office/drawing/2014/main" val="1754876703"/>
                    </a:ext>
                  </a:extLst>
                </a:gridCol>
                <a:gridCol w="277223">
                  <a:extLst>
                    <a:ext uri="{9D8B030D-6E8A-4147-A177-3AD203B41FA5}">
                      <a16:colId xmlns:a16="http://schemas.microsoft.com/office/drawing/2014/main" val="1845666615"/>
                    </a:ext>
                  </a:extLst>
                </a:gridCol>
                <a:gridCol w="494744">
                  <a:extLst>
                    <a:ext uri="{9D8B030D-6E8A-4147-A177-3AD203B41FA5}">
                      <a16:colId xmlns:a16="http://schemas.microsoft.com/office/drawing/2014/main" val="1697748113"/>
                    </a:ext>
                  </a:extLst>
                </a:gridCol>
                <a:gridCol w="360395">
                  <a:extLst>
                    <a:ext uri="{9D8B030D-6E8A-4147-A177-3AD203B41FA5}">
                      <a16:colId xmlns:a16="http://schemas.microsoft.com/office/drawing/2014/main" val="4086960217"/>
                    </a:ext>
                  </a:extLst>
                </a:gridCol>
              </a:tblGrid>
              <a:tr h="420564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816894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C70831BD-968A-43B7-B90A-61D6EB7599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052497"/>
              </p:ext>
            </p:extLst>
          </p:nvPr>
        </p:nvGraphicFramePr>
        <p:xfrm>
          <a:off x="4950512" y="3944331"/>
          <a:ext cx="2727035" cy="420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663">
                  <a:extLst>
                    <a:ext uri="{9D8B030D-6E8A-4147-A177-3AD203B41FA5}">
                      <a16:colId xmlns:a16="http://schemas.microsoft.com/office/drawing/2014/main" val="3039073519"/>
                    </a:ext>
                  </a:extLst>
                </a:gridCol>
                <a:gridCol w="512511">
                  <a:extLst>
                    <a:ext uri="{9D8B030D-6E8A-4147-A177-3AD203B41FA5}">
                      <a16:colId xmlns:a16="http://schemas.microsoft.com/office/drawing/2014/main" val="3755289074"/>
                    </a:ext>
                  </a:extLst>
                </a:gridCol>
                <a:gridCol w="286542">
                  <a:extLst>
                    <a:ext uri="{9D8B030D-6E8A-4147-A177-3AD203B41FA5}">
                      <a16:colId xmlns:a16="http://schemas.microsoft.com/office/drawing/2014/main" val="1552610582"/>
                    </a:ext>
                  </a:extLst>
                </a:gridCol>
                <a:gridCol w="532957">
                  <a:extLst>
                    <a:ext uri="{9D8B030D-6E8A-4147-A177-3AD203B41FA5}">
                      <a16:colId xmlns:a16="http://schemas.microsoft.com/office/drawing/2014/main" val="1754876703"/>
                    </a:ext>
                  </a:extLst>
                </a:gridCol>
                <a:gridCol w="277223">
                  <a:extLst>
                    <a:ext uri="{9D8B030D-6E8A-4147-A177-3AD203B41FA5}">
                      <a16:colId xmlns:a16="http://schemas.microsoft.com/office/drawing/2014/main" val="1845666615"/>
                    </a:ext>
                  </a:extLst>
                </a:gridCol>
                <a:gridCol w="494744">
                  <a:extLst>
                    <a:ext uri="{9D8B030D-6E8A-4147-A177-3AD203B41FA5}">
                      <a16:colId xmlns:a16="http://schemas.microsoft.com/office/drawing/2014/main" val="1697748113"/>
                    </a:ext>
                  </a:extLst>
                </a:gridCol>
                <a:gridCol w="360395">
                  <a:extLst>
                    <a:ext uri="{9D8B030D-6E8A-4147-A177-3AD203B41FA5}">
                      <a16:colId xmlns:a16="http://schemas.microsoft.com/office/drawing/2014/main" val="4086960217"/>
                    </a:ext>
                  </a:extLst>
                </a:gridCol>
              </a:tblGrid>
              <a:tr h="420564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816894"/>
                  </a:ext>
                </a:extLst>
              </a:tr>
            </a:tbl>
          </a:graphicData>
        </a:graphic>
      </p:graphicFrame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2B3C8BD0-F0E9-4735-B3CC-4A7B08F228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427345"/>
              </p:ext>
            </p:extLst>
          </p:nvPr>
        </p:nvGraphicFramePr>
        <p:xfrm>
          <a:off x="335860" y="4930878"/>
          <a:ext cx="1159268" cy="1765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34">
                  <a:extLst>
                    <a:ext uri="{9D8B030D-6E8A-4147-A177-3AD203B41FA5}">
                      <a16:colId xmlns:a16="http://schemas.microsoft.com/office/drawing/2014/main" val="3841152788"/>
                    </a:ext>
                  </a:extLst>
                </a:gridCol>
                <a:gridCol w="579634">
                  <a:extLst>
                    <a:ext uri="{9D8B030D-6E8A-4147-A177-3AD203B41FA5}">
                      <a16:colId xmlns:a16="http://schemas.microsoft.com/office/drawing/2014/main" val="3883390021"/>
                    </a:ext>
                  </a:extLst>
                </a:gridCol>
              </a:tblGrid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81812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3118998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9938316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6709220"/>
                  </a:ext>
                </a:extLst>
              </a:tr>
            </a:tbl>
          </a:graphicData>
        </a:graphic>
      </p:graphicFrame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DB3BF1C-A23C-4F92-925A-11B0C0CFF35B}"/>
              </a:ext>
            </a:extLst>
          </p:cNvPr>
          <p:cNvCxnSpPr>
            <a:cxnSpLocks/>
          </p:cNvCxnSpPr>
          <p:nvPr/>
        </p:nvCxnSpPr>
        <p:spPr>
          <a:xfrm flipV="1">
            <a:off x="925554" y="4252940"/>
            <a:ext cx="605965" cy="677940"/>
          </a:xfrm>
          <a:prstGeom prst="line">
            <a:avLst/>
          </a:prstGeom>
          <a:ln w="1270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E292B44-4081-40A7-B4FF-DE47794A3093}"/>
              </a:ext>
            </a:extLst>
          </p:cNvPr>
          <p:cNvCxnSpPr>
            <a:cxnSpLocks/>
            <a:endCxn id="22" idx="0"/>
          </p:cNvCxnSpPr>
          <p:nvPr/>
        </p:nvCxnSpPr>
        <p:spPr>
          <a:xfrm>
            <a:off x="4280353" y="3575469"/>
            <a:ext cx="2033676" cy="368862"/>
          </a:xfrm>
          <a:prstGeom prst="line">
            <a:avLst/>
          </a:prstGeom>
          <a:ln w="1270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3681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Midterm grades will be published by Friday</a:t>
            </a:r>
          </a:p>
          <a:p>
            <a:r>
              <a:rPr lang="en-US" dirty="0"/>
              <a:t>2. HW #4 is due Friday</a:t>
            </a:r>
          </a:p>
          <a:p>
            <a:r>
              <a:rPr lang="en-US" dirty="0"/>
              <a:t>3. 1 partner must fill out partner form by Friday</a:t>
            </a:r>
          </a:p>
          <a:p>
            <a:r>
              <a:rPr lang="en-US" dirty="0"/>
              <a:t>4. HW Grade Review Requests coming next week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07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D0611-EE70-4FC4-B936-FF48EFA26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B6A479"/>
                </a:solidFill>
              </a:rPr>
              <a:t>Review: </a:t>
            </a:r>
            <a:r>
              <a:rPr lang="en-US" dirty="0"/>
              <a:t>B-Trees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24D35-FCAE-467C-B98D-0A29D39DF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Has 3 invariants that define it</a:t>
            </a:r>
          </a:p>
          <a:p>
            <a:r>
              <a:rPr lang="en-US" dirty="0"/>
              <a:t>1. B-trees must have two different types of nodes: internal nodes and leaf nodes</a:t>
            </a:r>
          </a:p>
          <a:p>
            <a:pPr lvl="1"/>
            <a:r>
              <a:rPr lang="en-US" dirty="0"/>
              <a:t>An </a:t>
            </a:r>
            <a:r>
              <a:rPr lang="en-US" b="1" dirty="0">
                <a:solidFill>
                  <a:srgbClr val="4C3282"/>
                </a:solidFill>
              </a:rPr>
              <a:t>internal node</a:t>
            </a:r>
            <a:r>
              <a:rPr lang="en-US" dirty="0">
                <a:solidFill>
                  <a:srgbClr val="4C3282"/>
                </a:solidFill>
              </a:rPr>
              <a:t> </a:t>
            </a:r>
            <a:r>
              <a:rPr lang="en-US" dirty="0"/>
              <a:t>contains M pointers to children and M – 1  </a:t>
            </a:r>
            <a:r>
              <a:rPr lang="en-US" b="1" dirty="0"/>
              <a:t>sorted </a:t>
            </a:r>
            <a:r>
              <a:rPr lang="en-US" dirty="0"/>
              <a:t>keys.</a:t>
            </a:r>
          </a:p>
          <a:p>
            <a:pPr lvl="1"/>
            <a:r>
              <a:rPr lang="en-US" dirty="0"/>
              <a:t>M must be greater than 2</a:t>
            </a:r>
          </a:p>
          <a:p>
            <a:pPr lvl="1"/>
            <a:r>
              <a:rPr lang="en-US" b="1" dirty="0">
                <a:solidFill>
                  <a:srgbClr val="4C3282"/>
                </a:solidFill>
              </a:rPr>
              <a:t>Leaf Node</a:t>
            </a:r>
            <a:r>
              <a:rPr lang="en-US" dirty="0">
                <a:solidFill>
                  <a:srgbClr val="4C3282"/>
                </a:solidFill>
              </a:rPr>
              <a:t> </a:t>
            </a:r>
            <a:r>
              <a:rPr lang="en-US" dirty="0"/>
              <a:t>contains L key-value pairs, </a:t>
            </a:r>
            <a:r>
              <a:rPr lang="en-US" u="sng" dirty="0"/>
              <a:t>sorted</a:t>
            </a:r>
            <a:r>
              <a:rPr lang="en-US" dirty="0"/>
              <a:t> by key. </a:t>
            </a:r>
            <a:endParaRPr lang="en-US" b="1" dirty="0"/>
          </a:p>
          <a:p>
            <a:r>
              <a:rPr lang="en-US" dirty="0"/>
              <a:t>2. B-trees order invariant</a:t>
            </a:r>
          </a:p>
          <a:p>
            <a:pPr lvl="1"/>
            <a:r>
              <a:rPr lang="en-US" dirty="0"/>
              <a:t>For any given key k, all subtrees to the left may only contain keys that satisfy x &lt; k</a:t>
            </a:r>
          </a:p>
          <a:p>
            <a:pPr lvl="1"/>
            <a:r>
              <a:rPr lang="en-US" dirty="0"/>
              <a:t>All subtrees to the right may only contain keys x that satisfy k &gt;= x</a:t>
            </a:r>
          </a:p>
          <a:p>
            <a:r>
              <a:rPr lang="en-US" dirty="0"/>
              <a:t>3. B-trees structure invariant</a:t>
            </a:r>
          </a:p>
          <a:p>
            <a:pPr lvl="1"/>
            <a:r>
              <a:rPr lang="en-US" dirty="0"/>
              <a:t>If n&lt;= L, the root is a leaf</a:t>
            </a:r>
          </a:p>
          <a:p>
            <a:pPr lvl="1"/>
            <a:r>
              <a:rPr lang="en-US" dirty="0"/>
              <a:t>If n &gt;= L, root node must be an internal node containing 2 to M children</a:t>
            </a:r>
          </a:p>
          <a:p>
            <a:pPr lvl="1"/>
            <a:r>
              <a:rPr lang="en-US" dirty="0"/>
              <a:t>All nodes must be at least half-full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1E5079-9703-4266-807A-97B866A6E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0FB04C-55E1-4C75-A41A-4FB8D3831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186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Put() for B-Trees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 a new b-tree where M = 3 and L = 3. </a:t>
            </a:r>
          </a:p>
          <a:p>
            <a:r>
              <a:rPr lang="en-US" dirty="0"/>
              <a:t>Insert (3,1), (18,2), (14,3), (30,4) where (</a:t>
            </a:r>
            <a:r>
              <a:rPr lang="en-US" dirty="0" err="1"/>
              <a:t>k,v</a:t>
            </a:r>
            <a:r>
              <a:rPr lang="en-US" dirty="0"/>
              <a:t>)</a:t>
            </a:r>
          </a:p>
          <a:p>
            <a:r>
              <a:rPr lang="en-US" dirty="0"/>
              <a:t>When n &lt;= L b-tree root is a leaf node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 space for (30,4) -&gt;</a:t>
            </a:r>
            <a:r>
              <a:rPr lang="en-US" b="1" dirty="0">
                <a:solidFill>
                  <a:srgbClr val="4C3282"/>
                </a:solidFill>
              </a:rPr>
              <a:t>split</a:t>
            </a:r>
            <a:r>
              <a:rPr lang="en-US" dirty="0"/>
              <a:t> the node</a:t>
            </a:r>
          </a:p>
          <a:p>
            <a:r>
              <a:rPr lang="en-US" dirty="0"/>
              <a:t>Create two new leafs that each hold ½ the values and create a new internal node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B3C8BD0-F0E9-4735-B3CC-4A7B08F228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156884"/>
              </p:ext>
            </p:extLst>
          </p:nvPr>
        </p:nvGraphicFramePr>
        <p:xfrm>
          <a:off x="6320200" y="2631297"/>
          <a:ext cx="1159268" cy="1322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34">
                  <a:extLst>
                    <a:ext uri="{9D8B030D-6E8A-4147-A177-3AD203B41FA5}">
                      <a16:colId xmlns:a16="http://schemas.microsoft.com/office/drawing/2014/main" val="3841152788"/>
                    </a:ext>
                  </a:extLst>
                </a:gridCol>
                <a:gridCol w="579634">
                  <a:extLst>
                    <a:ext uri="{9D8B030D-6E8A-4147-A177-3AD203B41FA5}">
                      <a16:colId xmlns:a16="http://schemas.microsoft.com/office/drawing/2014/main" val="3883390021"/>
                    </a:ext>
                  </a:extLst>
                </a:gridCol>
              </a:tblGrid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81812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3118998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993831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391746" y="3108615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en-US" b="1" dirty="0">
                <a:solidFill>
                  <a:srgbClr val="4C3282"/>
                </a:solidFill>
              </a:rPr>
              <a:t>18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45137" y="310861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en-US" b="1" dirty="0">
                <a:solidFill>
                  <a:srgbClr val="4C3282"/>
                </a:solidFill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89341" y="3568152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en-US" b="1" dirty="0">
                <a:solidFill>
                  <a:srgbClr val="4C3282"/>
                </a:solidFill>
              </a:rPr>
              <a:t>14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45136" y="3568152"/>
            <a:ext cx="306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en-US" b="1" dirty="0">
                <a:solidFill>
                  <a:srgbClr val="4C3282"/>
                </a:solidFill>
              </a:rPr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53993" y="3514159"/>
            <a:ext cx="1122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wrong -&gt;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695AF865-7E8E-4A4E-9D09-9920C6537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542866"/>
              </p:ext>
            </p:extLst>
          </p:nvPr>
        </p:nvGraphicFramePr>
        <p:xfrm>
          <a:off x="3937842" y="4748768"/>
          <a:ext cx="1871896" cy="420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663">
                  <a:extLst>
                    <a:ext uri="{9D8B030D-6E8A-4147-A177-3AD203B41FA5}">
                      <a16:colId xmlns:a16="http://schemas.microsoft.com/office/drawing/2014/main" val="3039073519"/>
                    </a:ext>
                  </a:extLst>
                </a:gridCol>
                <a:gridCol w="512511">
                  <a:extLst>
                    <a:ext uri="{9D8B030D-6E8A-4147-A177-3AD203B41FA5}">
                      <a16:colId xmlns:a16="http://schemas.microsoft.com/office/drawing/2014/main" val="3755289074"/>
                    </a:ext>
                  </a:extLst>
                </a:gridCol>
                <a:gridCol w="286542">
                  <a:extLst>
                    <a:ext uri="{9D8B030D-6E8A-4147-A177-3AD203B41FA5}">
                      <a16:colId xmlns:a16="http://schemas.microsoft.com/office/drawing/2014/main" val="1552610582"/>
                    </a:ext>
                  </a:extLst>
                </a:gridCol>
                <a:gridCol w="532957">
                  <a:extLst>
                    <a:ext uri="{9D8B030D-6E8A-4147-A177-3AD203B41FA5}">
                      <a16:colId xmlns:a16="http://schemas.microsoft.com/office/drawing/2014/main" val="1754876703"/>
                    </a:ext>
                  </a:extLst>
                </a:gridCol>
                <a:gridCol w="277223">
                  <a:extLst>
                    <a:ext uri="{9D8B030D-6E8A-4147-A177-3AD203B41FA5}">
                      <a16:colId xmlns:a16="http://schemas.microsoft.com/office/drawing/2014/main" val="1845666615"/>
                    </a:ext>
                  </a:extLst>
                </a:gridCol>
              </a:tblGrid>
              <a:tr h="420564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816894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B3C8BD0-F0E9-4735-B3CC-4A7B08F228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477771"/>
              </p:ext>
            </p:extLst>
          </p:nvPr>
        </p:nvGraphicFramePr>
        <p:xfrm>
          <a:off x="3358208" y="5472571"/>
          <a:ext cx="1159268" cy="1322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34">
                  <a:extLst>
                    <a:ext uri="{9D8B030D-6E8A-4147-A177-3AD203B41FA5}">
                      <a16:colId xmlns:a16="http://schemas.microsoft.com/office/drawing/2014/main" val="3841152788"/>
                    </a:ext>
                  </a:extLst>
                </a:gridCol>
                <a:gridCol w="579634">
                  <a:extLst>
                    <a:ext uri="{9D8B030D-6E8A-4147-A177-3AD203B41FA5}">
                      <a16:colId xmlns:a16="http://schemas.microsoft.com/office/drawing/2014/main" val="3883390021"/>
                    </a:ext>
                  </a:extLst>
                </a:gridCol>
              </a:tblGrid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81812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3118998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9938316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2B3C8BD0-F0E9-4735-B3CC-4A7B08F228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031174"/>
              </p:ext>
            </p:extLst>
          </p:nvPr>
        </p:nvGraphicFramePr>
        <p:xfrm>
          <a:off x="4781689" y="5472571"/>
          <a:ext cx="1159268" cy="1322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34">
                  <a:extLst>
                    <a:ext uri="{9D8B030D-6E8A-4147-A177-3AD203B41FA5}">
                      <a16:colId xmlns:a16="http://schemas.microsoft.com/office/drawing/2014/main" val="3841152788"/>
                    </a:ext>
                  </a:extLst>
                </a:gridCol>
                <a:gridCol w="579634">
                  <a:extLst>
                    <a:ext uri="{9D8B030D-6E8A-4147-A177-3AD203B41FA5}">
                      <a16:colId xmlns:a16="http://schemas.microsoft.com/office/drawing/2014/main" val="3883390021"/>
                    </a:ext>
                  </a:extLst>
                </a:gridCol>
              </a:tblGrid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81812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3118998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9938316"/>
                  </a:ext>
                </a:extLst>
              </a:tr>
            </a:tbl>
          </a:graphicData>
        </a:graphic>
      </p:graphicFrame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1A6E5A7-6E85-4453-A4EE-08CC03675821}"/>
              </a:ext>
            </a:extLst>
          </p:cNvPr>
          <p:cNvCxnSpPr>
            <a:cxnSpLocks/>
            <a:stCxn id="13" idx="0"/>
          </p:cNvCxnSpPr>
          <p:nvPr/>
        </p:nvCxnSpPr>
        <p:spPr>
          <a:xfrm flipV="1">
            <a:off x="3937842" y="5087961"/>
            <a:ext cx="118110" cy="384610"/>
          </a:xfrm>
          <a:prstGeom prst="line">
            <a:avLst/>
          </a:prstGeom>
          <a:ln w="28575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1A6E5A7-6E85-4453-A4EE-08CC03675821}"/>
              </a:ext>
            </a:extLst>
          </p:cNvPr>
          <p:cNvCxnSpPr>
            <a:cxnSpLocks/>
            <a:stCxn id="14" idx="0"/>
            <a:endCxn id="12" idx="2"/>
          </p:cNvCxnSpPr>
          <p:nvPr/>
        </p:nvCxnSpPr>
        <p:spPr>
          <a:xfrm flipH="1" flipV="1">
            <a:off x="4873790" y="5169332"/>
            <a:ext cx="487533" cy="303239"/>
          </a:xfrm>
          <a:prstGeom prst="line">
            <a:avLst/>
          </a:prstGeom>
          <a:ln w="28575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809738" y="4770734"/>
            <a:ext cx="5082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&lt;- use smallest value in larger subset as sign post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588274" y="5132244"/>
            <a:ext cx="3235889" cy="1200329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sz="1200" dirty="0"/>
              <a:t>2. B-trees order invariant</a:t>
            </a:r>
          </a:p>
          <a:p>
            <a:pPr lvl="1"/>
            <a:r>
              <a:rPr lang="en-US" sz="1200" dirty="0"/>
              <a:t>For any given key k, all subtrees to the left may only contain keys that satisfy x &lt; k</a:t>
            </a:r>
          </a:p>
          <a:p>
            <a:pPr lvl="1"/>
            <a:r>
              <a:rPr lang="en-US" sz="1200" dirty="0"/>
              <a:t>All subtrees to the right may only contain keys x that satisfy k &gt;= x</a:t>
            </a:r>
          </a:p>
        </p:txBody>
      </p:sp>
    </p:spTree>
    <p:extLst>
      <p:ext uri="{BB962C8B-B14F-4D97-AF65-F5344CB8AC3E}">
        <p14:creationId xmlns:p14="http://schemas.microsoft.com/office/powerpoint/2010/main" val="234199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22222E-6 L 0.00092 -0.07199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3611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22222E-6 L 0.00144 -0.06805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-3403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59259E-6 L -4.58333E-6 0.06713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56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59259E-6 L -3.54167E-6 0.06713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3333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21" grpId="0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try!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Try inserting (32, 5) and (36, 6) into the following tree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95AF865-7E8E-4A4E-9D09-9920C6537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260805"/>
              </p:ext>
            </p:extLst>
          </p:nvPr>
        </p:nvGraphicFramePr>
        <p:xfrm>
          <a:off x="4871454" y="1969354"/>
          <a:ext cx="1871896" cy="420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663">
                  <a:extLst>
                    <a:ext uri="{9D8B030D-6E8A-4147-A177-3AD203B41FA5}">
                      <a16:colId xmlns:a16="http://schemas.microsoft.com/office/drawing/2014/main" val="3039073519"/>
                    </a:ext>
                  </a:extLst>
                </a:gridCol>
                <a:gridCol w="512511">
                  <a:extLst>
                    <a:ext uri="{9D8B030D-6E8A-4147-A177-3AD203B41FA5}">
                      <a16:colId xmlns:a16="http://schemas.microsoft.com/office/drawing/2014/main" val="3755289074"/>
                    </a:ext>
                  </a:extLst>
                </a:gridCol>
                <a:gridCol w="286542">
                  <a:extLst>
                    <a:ext uri="{9D8B030D-6E8A-4147-A177-3AD203B41FA5}">
                      <a16:colId xmlns:a16="http://schemas.microsoft.com/office/drawing/2014/main" val="1552610582"/>
                    </a:ext>
                  </a:extLst>
                </a:gridCol>
                <a:gridCol w="532957">
                  <a:extLst>
                    <a:ext uri="{9D8B030D-6E8A-4147-A177-3AD203B41FA5}">
                      <a16:colId xmlns:a16="http://schemas.microsoft.com/office/drawing/2014/main" val="1754876703"/>
                    </a:ext>
                  </a:extLst>
                </a:gridCol>
                <a:gridCol w="277223">
                  <a:extLst>
                    <a:ext uri="{9D8B030D-6E8A-4147-A177-3AD203B41FA5}">
                      <a16:colId xmlns:a16="http://schemas.microsoft.com/office/drawing/2014/main" val="1845666615"/>
                    </a:ext>
                  </a:extLst>
                </a:gridCol>
              </a:tblGrid>
              <a:tr h="420564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81689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B3C8BD0-F0E9-4735-B3CC-4A7B08F228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969641"/>
              </p:ext>
            </p:extLst>
          </p:nvPr>
        </p:nvGraphicFramePr>
        <p:xfrm>
          <a:off x="3547592" y="2693157"/>
          <a:ext cx="1159268" cy="1322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34">
                  <a:extLst>
                    <a:ext uri="{9D8B030D-6E8A-4147-A177-3AD203B41FA5}">
                      <a16:colId xmlns:a16="http://schemas.microsoft.com/office/drawing/2014/main" val="3841152788"/>
                    </a:ext>
                  </a:extLst>
                </a:gridCol>
                <a:gridCol w="579634">
                  <a:extLst>
                    <a:ext uri="{9D8B030D-6E8A-4147-A177-3AD203B41FA5}">
                      <a16:colId xmlns:a16="http://schemas.microsoft.com/office/drawing/2014/main" val="3883390021"/>
                    </a:ext>
                  </a:extLst>
                </a:gridCol>
              </a:tblGrid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81812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3118998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9938316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B3C8BD0-F0E9-4735-B3CC-4A7B08F228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373462"/>
              </p:ext>
            </p:extLst>
          </p:nvPr>
        </p:nvGraphicFramePr>
        <p:xfrm>
          <a:off x="5227768" y="2693157"/>
          <a:ext cx="1159268" cy="1322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34">
                  <a:extLst>
                    <a:ext uri="{9D8B030D-6E8A-4147-A177-3AD203B41FA5}">
                      <a16:colId xmlns:a16="http://schemas.microsoft.com/office/drawing/2014/main" val="3841152788"/>
                    </a:ext>
                  </a:extLst>
                </a:gridCol>
                <a:gridCol w="579634">
                  <a:extLst>
                    <a:ext uri="{9D8B030D-6E8A-4147-A177-3AD203B41FA5}">
                      <a16:colId xmlns:a16="http://schemas.microsoft.com/office/drawing/2014/main" val="3883390021"/>
                    </a:ext>
                  </a:extLst>
                </a:gridCol>
              </a:tblGrid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81812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3118998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9938316"/>
                  </a:ext>
                </a:extLst>
              </a:tr>
            </a:tbl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1A6E5A7-6E85-4453-A4EE-08CC03675821}"/>
              </a:ext>
            </a:extLst>
          </p:cNvPr>
          <p:cNvCxnSpPr>
            <a:cxnSpLocks/>
            <a:stCxn id="7" idx="0"/>
          </p:cNvCxnSpPr>
          <p:nvPr/>
        </p:nvCxnSpPr>
        <p:spPr>
          <a:xfrm flipV="1">
            <a:off x="4127226" y="2308634"/>
            <a:ext cx="908823" cy="384523"/>
          </a:xfrm>
          <a:prstGeom prst="line">
            <a:avLst/>
          </a:prstGeom>
          <a:ln w="28575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1A6E5A7-6E85-4453-A4EE-08CC03675821}"/>
              </a:ext>
            </a:extLst>
          </p:cNvPr>
          <p:cNvCxnSpPr>
            <a:cxnSpLocks/>
            <a:stCxn id="8" idx="0"/>
            <a:endCxn id="6" idx="2"/>
          </p:cNvCxnSpPr>
          <p:nvPr/>
        </p:nvCxnSpPr>
        <p:spPr>
          <a:xfrm flipV="1">
            <a:off x="5807402" y="2389918"/>
            <a:ext cx="0" cy="303239"/>
          </a:xfrm>
          <a:prstGeom prst="line">
            <a:avLst/>
          </a:prstGeom>
          <a:ln w="28575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86979" y="3579494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</a:rPr>
              <a:t>32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29715" y="357949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</a:rPr>
              <a:t>5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B3C8BD0-F0E9-4735-B3CC-4A7B08F228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29077"/>
              </p:ext>
            </p:extLst>
          </p:nvPr>
        </p:nvGraphicFramePr>
        <p:xfrm>
          <a:off x="6814956" y="2697435"/>
          <a:ext cx="1159268" cy="1322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34">
                  <a:extLst>
                    <a:ext uri="{9D8B030D-6E8A-4147-A177-3AD203B41FA5}">
                      <a16:colId xmlns:a16="http://schemas.microsoft.com/office/drawing/2014/main" val="3841152788"/>
                    </a:ext>
                  </a:extLst>
                </a:gridCol>
                <a:gridCol w="579634">
                  <a:extLst>
                    <a:ext uri="{9D8B030D-6E8A-4147-A177-3AD203B41FA5}">
                      <a16:colId xmlns:a16="http://schemas.microsoft.com/office/drawing/2014/main" val="3883390021"/>
                    </a:ext>
                  </a:extLst>
                </a:gridCol>
              </a:tblGrid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81812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3118998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9938316"/>
                  </a:ext>
                </a:extLst>
              </a:tr>
            </a:tbl>
          </a:graphicData>
        </a:graphic>
      </p:graphicFrame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1A6E5A7-6E85-4453-A4EE-08CC03675821}"/>
              </a:ext>
            </a:extLst>
          </p:cNvPr>
          <p:cNvCxnSpPr>
            <a:cxnSpLocks/>
            <a:stCxn id="13" idx="0"/>
          </p:cNvCxnSpPr>
          <p:nvPr/>
        </p:nvCxnSpPr>
        <p:spPr>
          <a:xfrm flipH="1" flipV="1">
            <a:off x="6565192" y="2308634"/>
            <a:ext cx="829398" cy="388801"/>
          </a:xfrm>
          <a:prstGeom prst="line">
            <a:avLst/>
          </a:prstGeom>
          <a:ln w="28575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978917" y="1979614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en-US" b="1" dirty="0">
                <a:solidFill>
                  <a:srgbClr val="B6A479"/>
                </a:solidFill>
              </a:rPr>
              <a:t>32</a:t>
            </a:r>
          </a:p>
        </p:txBody>
      </p:sp>
    </p:spTree>
    <p:extLst>
      <p:ext uri="{BB962C8B-B14F-4D97-AF65-F5344CB8AC3E}">
        <p14:creationId xmlns:p14="http://schemas.microsoft.com/office/powerpoint/2010/main" val="1545544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Splitting internal nodes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40" y="1463857"/>
            <a:ext cx="11187258" cy="533819"/>
          </a:xfrm>
        </p:spPr>
        <p:txBody>
          <a:bodyPr/>
          <a:lstStyle/>
          <a:p>
            <a:r>
              <a:rPr lang="en-US" dirty="0"/>
              <a:t>Try inserting (15, 7) and (16, 8) into our existing tree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95AF865-7E8E-4A4E-9D09-9920C6537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068141"/>
              </p:ext>
            </p:extLst>
          </p:nvPr>
        </p:nvGraphicFramePr>
        <p:xfrm>
          <a:off x="4871454" y="1969354"/>
          <a:ext cx="1871896" cy="420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663">
                  <a:extLst>
                    <a:ext uri="{9D8B030D-6E8A-4147-A177-3AD203B41FA5}">
                      <a16:colId xmlns:a16="http://schemas.microsoft.com/office/drawing/2014/main" val="3039073519"/>
                    </a:ext>
                  </a:extLst>
                </a:gridCol>
                <a:gridCol w="512511">
                  <a:extLst>
                    <a:ext uri="{9D8B030D-6E8A-4147-A177-3AD203B41FA5}">
                      <a16:colId xmlns:a16="http://schemas.microsoft.com/office/drawing/2014/main" val="3755289074"/>
                    </a:ext>
                  </a:extLst>
                </a:gridCol>
                <a:gridCol w="286542">
                  <a:extLst>
                    <a:ext uri="{9D8B030D-6E8A-4147-A177-3AD203B41FA5}">
                      <a16:colId xmlns:a16="http://schemas.microsoft.com/office/drawing/2014/main" val="1552610582"/>
                    </a:ext>
                  </a:extLst>
                </a:gridCol>
                <a:gridCol w="532957">
                  <a:extLst>
                    <a:ext uri="{9D8B030D-6E8A-4147-A177-3AD203B41FA5}">
                      <a16:colId xmlns:a16="http://schemas.microsoft.com/office/drawing/2014/main" val="1754876703"/>
                    </a:ext>
                  </a:extLst>
                </a:gridCol>
                <a:gridCol w="277223">
                  <a:extLst>
                    <a:ext uri="{9D8B030D-6E8A-4147-A177-3AD203B41FA5}">
                      <a16:colId xmlns:a16="http://schemas.microsoft.com/office/drawing/2014/main" val="1845666615"/>
                    </a:ext>
                  </a:extLst>
                </a:gridCol>
              </a:tblGrid>
              <a:tr h="420564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81689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B3C8BD0-F0E9-4735-B3CC-4A7B08F228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042099"/>
              </p:ext>
            </p:extLst>
          </p:nvPr>
        </p:nvGraphicFramePr>
        <p:xfrm>
          <a:off x="3550612" y="2693157"/>
          <a:ext cx="1159268" cy="1322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34">
                  <a:extLst>
                    <a:ext uri="{9D8B030D-6E8A-4147-A177-3AD203B41FA5}">
                      <a16:colId xmlns:a16="http://schemas.microsoft.com/office/drawing/2014/main" val="3841152788"/>
                    </a:ext>
                  </a:extLst>
                </a:gridCol>
                <a:gridCol w="579634">
                  <a:extLst>
                    <a:ext uri="{9D8B030D-6E8A-4147-A177-3AD203B41FA5}">
                      <a16:colId xmlns:a16="http://schemas.microsoft.com/office/drawing/2014/main" val="3883390021"/>
                    </a:ext>
                  </a:extLst>
                </a:gridCol>
              </a:tblGrid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81812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3118998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9938316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B3C8BD0-F0E9-4735-B3CC-4A7B08F228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423454"/>
              </p:ext>
            </p:extLst>
          </p:nvPr>
        </p:nvGraphicFramePr>
        <p:xfrm>
          <a:off x="5227768" y="2693157"/>
          <a:ext cx="1159268" cy="1322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34">
                  <a:extLst>
                    <a:ext uri="{9D8B030D-6E8A-4147-A177-3AD203B41FA5}">
                      <a16:colId xmlns:a16="http://schemas.microsoft.com/office/drawing/2014/main" val="3841152788"/>
                    </a:ext>
                  </a:extLst>
                </a:gridCol>
                <a:gridCol w="579634">
                  <a:extLst>
                    <a:ext uri="{9D8B030D-6E8A-4147-A177-3AD203B41FA5}">
                      <a16:colId xmlns:a16="http://schemas.microsoft.com/office/drawing/2014/main" val="3883390021"/>
                    </a:ext>
                  </a:extLst>
                </a:gridCol>
              </a:tblGrid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81812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3118998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9938316"/>
                  </a:ext>
                </a:extLst>
              </a:tr>
            </a:tbl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1A6E5A7-6E85-4453-A4EE-08CC03675821}"/>
              </a:ext>
            </a:extLst>
          </p:cNvPr>
          <p:cNvCxnSpPr>
            <a:cxnSpLocks/>
          </p:cNvCxnSpPr>
          <p:nvPr/>
        </p:nvCxnSpPr>
        <p:spPr>
          <a:xfrm flipV="1">
            <a:off x="4130246" y="2310772"/>
            <a:ext cx="908823" cy="384523"/>
          </a:xfrm>
          <a:prstGeom prst="line">
            <a:avLst/>
          </a:prstGeom>
          <a:ln w="28575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1A6E5A7-6E85-4453-A4EE-08CC03675821}"/>
              </a:ext>
            </a:extLst>
          </p:cNvPr>
          <p:cNvCxnSpPr>
            <a:cxnSpLocks/>
            <a:stCxn id="8" idx="0"/>
            <a:endCxn id="6" idx="2"/>
          </p:cNvCxnSpPr>
          <p:nvPr/>
        </p:nvCxnSpPr>
        <p:spPr>
          <a:xfrm flipV="1">
            <a:off x="5807402" y="2389918"/>
            <a:ext cx="0" cy="303239"/>
          </a:xfrm>
          <a:prstGeom prst="line">
            <a:avLst/>
          </a:prstGeom>
          <a:ln w="28575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B3C8BD0-F0E9-4735-B3CC-4A7B08F228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157061"/>
              </p:ext>
            </p:extLst>
          </p:nvPr>
        </p:nvGraphicFramePr>
        <p:xfrm>
          <a:off x="6814956" y="2697435"/>
          <a:ext cx="1159268" cy="1322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34">
                  <a:extLst>
                    <a:ext uri="{9D8B030D-6E8A-4147-A177-3AD203B41FA5}">
                      <a16:colId xmlns:a16="http://schemas.microsoft.com/office/drawing/2014/main" val="3841152788"/>
                    </a:ext>
                  </a:extLst>
                </a:gridCol>
                <a:gridCol w="579634">
                  <a:extLst>
                    <a:ext uri="{9D8B030D-6E8A-4147-A177-3AD203B41FA5}">
                      <a16:colId xmlns:a16="http://schemas.microsoft.com/office/drawing/2014/main" val="3883390021"/>
                    </a:ext>
                  </a:extLst>
                </a:gridCol>
              </a:tblGrid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81812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3118998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9938316"/>
                  </a:ext>
                </a:extLst>
              </a:tr>
            </a:tbl>
          </a:graphicData>
        </a:graphic>
      </p:graphicFrame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1A6E5A7-6E85-4453-A4EE-08CC03675821}"/>
              </a:ext>
            </a:extLst>
          </p:cNvPr>
          <p:cNvCxnSpPr>
            <a:cxnSpLocks/>
            <a:stCxn id="13" idx="0"/>
          </p:cNvCxnSpPr>
          <p:nvPr/>
        </p:nvCxnSpPr>
        <p:spPr>
          <a:xfrm flipH="1" flipV="1">
            <a:off x="6565192" y="2308634"/>
            <a:ext cx="829398" cy="388801"/>
          </a:xfrm>
          <a:prstGeom prst="line">
            <a:avLst/>
          </a:prstGeom>
          <a:ln w="28575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978917" y="1979614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en-US" b="1" dirty="0">
                <a:solidFill>
                  <a:srgbClr val="B6A479"/>
                </a:solidFill>
              </a:rPr>
              <a:t>32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48989" y="3582869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en-US" b="1" dirty="0">
                <a:solidFill>
                  <a:srgbClr val="4C3282"/>
                </a:solidFill>
              </a:rPr>
              <a:t>15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39908" y="358286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en-US" b="1" dirty="0">
                <a:solidFill>
                  <a:srgbClr val="4C3282"/>
                </a:solidFill>
              </a:rPr>
              <a:t>7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2B3C8BD0-F0E9-4735-B3CC-4A7B08F228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53622"/>
              </p:ext>
            </p:extLst>
          </p:nvPr>
        </p:nvGraphicFramePr>
        <p:xfrm>
          <a:off x="3929507" y="2693157"/>
          <a:ext cx="1159268" cy="1322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34">
                  <a:extLst>
                    <a:ext uri="{9D8B030D-6E8A-4147-A177-3AD203B41FA5}">
                      <a16:colId xmlns:a16="http://schemas.microsoft.com/office/drawing/2014/main" val="3841152788"/>
                    </a:ext>
                  </a:extLst>
                </a:gridCol>
                <a:gridCol w="579634">
                  <a:extLst>
                    <a:ext uri="{9D8B030D-6E8A-4147-A177-3AD203B41FA5}">
                      <a16:colId xmlns:a16="http://schemas.microsoft.com/office/drawing/2014/main" val="3883390021"/>
                    </a:ext>
                  </a:extLst>
                </a:gridCol>
              </a:tblGrid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81812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3118998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9938316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695AF865-7E8E-4A4E-9D09-9920C6537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043726"/>
              </p:ext>
            </p:extLst>
          </p:nvPr>
        </p:nvGraphicFramePr>
        <p:xfrm>
          <a:off x="5629244" y="4798634"/>
          <a:ext cx="1871896" cy="420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663">
                  <a:extLst>
                    <a:ext uri="{9D8B030D-6E8A-4147-A177-3AD203B41FA5}">
                      <a16:colId xmlns:a16="http://schemas.microsoft.com/office/drawing/2014/main" val="3039073519"/>
                    </a:ext>
                  </a:extLst>
                </a:gridCol>
                <a:gridCol w="512511">
                  <a:extLst>
                    <a:ext uri="{9D8B030D-6E8A-4147-A177-3AD203B41FA5}">
                      <a16:colId xmlns:a16="http://schemas.microsoft.com/office/drawing/2014/main" val="3755289074"/>
                    </a:ext>
                  </a:extLst>
                </a:gridCol>
                <a:gridCol w="286542">
                  <a:extLst>
                    <a:ext uri="{9D8B030D-6E8A-4147-A177-3AD203B41FA5}">
                      <a16:colId xmlns:a16="http://schemas.microsoft.com/office/drawing/2014/main" val="1552610582"/>
                    </a:ext>
                  </a:extLst>
                </a:gridCol>
                <a:gridCol w="532957">
                  <a:extLst>
                    <a:ext uri="{9D8B030D-6E8A-4147-A177-3AD203B41FA5}">
                      <a16:colId xmlns:a16="http://schemas.microsoft.com/office/drawing/2014/main" val="1754876703"/>
                    </a:ext>
                  </a:extLst>
                </a:gridCol>
                <a:gridCol w="277223">
                  <a:extLst>
                    <a:ext uri="{9D8B030D-6E8A-4147-A177-3AD203B41FA5}">
                      <a16:colId xmlns:a16="http://schemas.microsoft.com/office/drawing/2014/main" val="1845666615"/>
                    </a:ext>
                  </a:extLst>
                </a:gridCol>
              </a:tblGrid>
              <a:tr h="420564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816894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2B3C8BD0-F0E9-4735-B3CC-4A7B08F228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9700"/>
              </p:ext>
            </p:extLst>
          </p:nvPr>
        </p:nvGraphicFramePr>
        <p:xfrm>
          <a:off x="1821206" y="5434863"/>
          <a:ext cx="1159268" cy="1322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34">
                  <a:extLst>
                    <a:ext uri="{9D8B030D-6E8A-4147-A177-3AD203B41FA5}">
                      <a16:colId xmlns:a16="http://schemas.microsoft.com/office/drawing/2014/main" val="3841152788"/>
                    </a:ext>
                  </a:extLst>
                </a:gridCol>
                <a:gridCol w="579634">
                  <a:extLst>
                    <a:ext uri="{9D8B030D-6E8A-4147-A177-3AD203B41FA5}">
                      <a16:colId xmlns:a16="http://schemas.microsoft.com/office/drawing/2014/main" val="3883390021"/>
                    </a:ext>
                  </a:extLst>
                </a:gridCol>
              </a:tblGrid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81812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3118998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9938316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2B3C8BD0-F0E9-4735-B3CC-4A7B08F228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868769"/>
              </p:ext>
            </p:extLst>
          </p:nvPr>
        </p:nvGraphicFramePr>
        <p:xfrm>
          <a:off x="4915162" y="5434863"/>
          <a:ext cx="1159268" cy="1322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34">
                  <a:extLst>
                    <a:ext uri="{9D8B030D-6E8A-4147-A177-3AD203B41FA5}">
                      <a16:colId xmlns:a16="http://schemas.microsoft.com/office/drawing/2014/main" val="3841152788"/>
                    </a:ext>
                  </a:extLst>
                </a:gridCol>
                <a:gridCol w="579634">
                  <a:extLst>
                    <a:ext uri="{9D8B030D-6E8A-4147-A177-3AD203B41FA5}">
                      <a16:colId xmlns:a16="http://schemas.microsoft.com/office/drawing/2014/main" val="3883390021"/>
                    </a:ext>
                  </a:extLst>
                </a:gridCol>
              </a:tblGrid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81812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3118998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9938316"/>
                  </a:ext>
                </a:extLst>
              </a:tr>
            </a:tbl>
          </a:graphicData>
        </a:graphic>
      </p:graphicFrame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1A6E5A7-6E85-4453-A4EE-08CC03675821}"/>
              </a:ext>
            </a:extLst>
          </p:cNvPr>
          <p:cNvCxnSpPr>
            <a:cxnSpLocks/>
            <a:stCxn id="22" idx="0"/>
          </p:cNvCxnSpPr>
          <p:nvPr/>
        </p:nvCxnSpPr>
        <p:spPr>
          <a:xfrm flipV="1">
            <a:off x="2400840" y="5134909"/>
            <a:ext cx="747904" cy="299954"/>
          </a:xfrm>
          <a:prstGeom prst="line">
            <a:avLst/>
          </a:prstGeom>
          <a:ln w="28575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1A6E5A7-6E85-4453-A4EE-08CC03675821}"/>
              </a:ext>
            </a:extLst>
          </p:cNvPr>
          <p:cNvCxnSpPr>
            <a:cxnSpLocks/>
            <a:stCxn id="23" idx="0"/>
          </p:cNvCxnSpPr>
          <p:nvPr/>
        </p:nvCxnSpPr>
        <p:spPr>
          <a:xfrm flipV="1">
            <a:off x="5494796" y="5134910"/>
            <a:ext cx="227896" cy="299953"/>
          </a:xfrm>
          <a:prstGeom prst="line">
            <a:avLst/>
          </a:prstGeom>
          <a:ln w="28575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2B3C8BD0-F0E9-4735-B3CC-4A7B08F228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880665"/>
              </p:ext>
            </p:extLst>
          </p:nvPr>
        </p:nvGraphicFramePr>
        <p:xfrm>
          <a:off x="6413088" y="5434863"/>
          <a:ext cx="1159268" cy="1322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34">
                  <a:extLst>
                    <a:ext uri="{9D8B030D-6E8A-4147-A177-3AD203B41FA5}">
                      <a16:colId xmlns:a16="http://schemas.microsoft.com/office/drawing/2014/main" val="3841152788"/>
                    </a:ext>
                  </a:extLst>
                </a:gridCol>
                <a:gridCol w="579634">
                  <a:extLst>
                    <a:ext uri="{9D8B030D-6E8A-4147-A177-3AD203B41FA5}">
                      <a16:colId xmlns:a16="http://schemas.microsoft.com/office/drawing/2014/main" val="3883390021"/>
                    </a:ext>
                  </a:extLst>
                </a:gridCol>
              </a:tblGrid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81812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3118998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9938316"/>
                  </a:ext>
                </a:extLst>
              </a:tr>
            </a:tbl>
          </a:graphicData>
        </a:graphic>
      </p:graphicFrame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1A6E5A7-6E85-4453-A4EE-08CC03675821}"/>
              </a:ext>
            </a:extLst>
          </p:cNvPr>
          <p:cNvCxnSpPr>
            <a:cxnSpLocks/>
            <a:stCxn id="28" idx="0"/>
            <a:endCxn id="21" idx="2"/>
          </p:cNvCxnSpPr>
          <p:nvPr/>
        </p:nvCxnSpPr>
        <p:spPr>
          <a:xfrm flipH="1" flipV="1">
            <a:off x="6565192" y="5219198"/>
            <a:ext cx="427530" cy="215665"/>
          </a:xfrm>
          <a:prstGeom prst="line">
            <a:avLst/>
          </a:prstGeom>
          <a:ln w="28575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695AF865-7E8E-4A4E-9D09-9920C6537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440074"/>
              </p:ext>
            </p:extLst>
          </p:nvPr>
        </p:nvGraphicFramePr>
        <p:xfrm>
          <a:off x="2990847" y="4800773"/>
          <a:ext cx="1871896" cy="420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663">
                  <a:extLst>
                    <a:ext uri="{9D8B030D-6E8A-4147-A177-3AD203B41FA5}">
                      <a16:colId xmlns:a16="http://schemas.microsoft.com/office/drawing/2014/main" val="3039073519"/>
                    </a:ext>
                  </a:extLst>
                </a:gridCol>
                <a:gridCol w="512511">
                  <a:extLst>
                    <a:ext uri="{9D8B030D-6E8A-4147-A177-3AD203B41FA5}">
                      <a16:colId xmlns:a16="http://schemas.microsoft.com/office/drawing/2014/main" val="3755289074"/>
                    </a:ext>
                  </a:extLst>
                </a:gridCol>
                <a:gridCol w="286542">
                  <a:extLst>
                    <a:ext uri="{9D8B030D-6E8A-4147-A177-3AD203B41FA5}">
                      <a16:colId xmlns:a16="http://schemas.microsoft.com/office/drawing/2014/main" val="1552610582"/>
                    </a:ext>
                  </a:extLst>
                </a:gridCol>
                <a:gridCol w="532957">
                  <a:extLst>
                    <a:ext uri="{9D8B030D-6E8A-4147-A177-3AD203B41FA5}">
                      <a16:colId xmlns:a16="http://schemas.microsoft.com/office/drawing/2014/main" val="1754876703"/>
                    </a:ext>
                  </a:extLst>
                </a:gridCol>
                <a:gridCol w="277223">
                  <a:extLst>
                    <a:ext uri="{9D8B030D-6E8A-4147-A177-3AD203B41FA5}">
                      <a16:colId xmlns:a16="http://schemas.microsoft.com/office/drawing/2014/main" val="1845666615"/>
                    </a:ext>
                  </a:extLst>
                </a:gridCol>
              </a:tblGrid>
              <a:tr h="420564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816894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2B3C8BD0-F0E9-4735-B3CC-4A7B08F228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226821"/>
              </p:ext>
            </p:extLst>
          </p:nvPr>
        </p:nvGraphicFramePr>
        <p:xfrm>
          <a:off x="3209749" y="5434863"/>
          <a:ext cx="1159268" cy="1322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34">
                  <a:extLst>
                    <a:ext uri="{9D8B030D-6E8A-4147-A177-3AD203B41FA5}">
                      <a16:colId xmlns:a16="http://schemas.microsoft.com/office/drawing/2014/main" val="3841152788"/>
                    </a:ext>
                  </a:extLst>
                </a:gridCol>
                <a:gridCol w="579634">
                  <a:extLst>
                    <a:ext uri="{9D8B030D-6E8A-4147-A177-3AD203B41FA5}">
                      <a16:colId xmlns:a16="http://schemas.microsoft.com/office/drawing/2014/main" val="3883390021"/>
                    </a:ext>
                  </a:extLst>
                </a:gridCol>
              </a:tblGrid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81812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3118998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9938316"/>
                  </a:ext>
                </a:extLst>
              </a:tr>
            </a:tbl>
          </a:graphicData>
        </a:graphic>
      </p:graphicFrame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1A6E5A7-6E85-4453-A4EE-08CC03675821}"/>
              </a:ext>
            </a:extLst>
          </p:cNvPr>
          <p:cNvCxnSpPr>
            <a:cxnSpLocks/>
            <a:stCxn id="36" idx="0"/>
            <a:endCxn id="31" idx="2"/>
          </p:cNvCxnSpPr>
          <p:nvPr/>
        </p:nvCxnSpPr>
        <p:spPr>
          <a:xfrm flipV="1">
            <a:off x="3789383" y="5221337"/>
            <a:ext cx="137412" cy="213526"/>
          </a:xfrm>
          <a:prstGeom prst="line">
            <a:avLst/>
          </a:prstGeom>
          <a:ln w="28575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1110260" y="2330630"/>
            <a:ext cx="2813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Make a new internal node!</a:t>
            </a:r>
          </a:p>
        </p:txBody>
      </p:sp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695AF865-7E8E-4A4E-9D09-9920C6537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87011"/>
              </p:ext>
            </p:extLst>
          </p:nvPr>
        </p:nvGraphicFramePr>
        <p:xfrm>
          <a:off x="4376775" y="4192180"/>
          <a:ext cx="1871896" cy="420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663">
                  <a:extLst>
                    <a:ext uri="{9D8B030D-6E8A-4147-A177-3AD203B41FA5}">
                      <a16:colId xmlns:a16="http://schemas.microsoft.com/office/drawing/2014/main" val="3039073519"/>
                    </a:ext>
                  </a:extLst>
                </a:gridCol>
                <a:gridCol w="512511">
                  <a:extLst>
                    <a:ext uri="{9D8B030D-6E8A-4147-A177-3AD203B41FA5}">
                      <a16:colId xmlns:a16="http://schemas.microsoft.com/office/drawing/2014/main" val="3755289074"/>
                    </a:ext>
                  </a:extLst>
                </a:gridCol>
                <a:gridCol w="286542">
                  <a:extLst>
                    <a:ext uri="{9D8B030D-6E8A-4147-A177-3AD203B41FA5}">
                      <a16:colId xmlns:a16="http://schemas.microsoft.com/office/drawing/2014/main" val="1552610582"/>
                    </a:ext>
                  </a:extLst>
                </a:gridCol>
                <a:gridCol w="532957">
                  <a:extLst>
                    <a:ext uri="{9D8B030D-6E8A-4147-A177-3AD203B41FA5}">
                      <a16:colId xmlns:a16="http://schemas.microsoft.com/office/drawing/2014/main" val="1754876703"/>
                    </a:ext>
                  </a:extLst>
                </a:gridCol>
                <a:gridCol w="277223">
                  <a:extLst>
                    <a:ext uri="{9D8B030D-6E8A-4147-A177-3AD203B41FA5}">
                      <a16:colId xmlns:a16="http://schemas.microsoft.com/office/drawing/2014/main" val="1845666615"/>
                    </a:ext>
                  </a:extLst>
                </a:gridCol>
              </a:tblGrid>
              <a:tr h="420564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816894"/>
                  </a:ext>
                </a:extLst>
              </a:tr>
            </a:tbl>
          </a:graphicData>
        </a:graphic>
      </p:graphicFrame>
      <p:sp>
        <p:nvSpPr>
          <p:cNvPr id="51" name="Rectangle 50"/>
          <p:cNvSpPr/>
          <p:nvPr/>
        </p:nvSpPr>
        <p:spPr>
          <a:xfrm>
            <a:off x="1112761" y="4429302"/>
            <a:ext cx="2813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Make a new internal node!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71A6E5A7-6E85-4453-A4EE-08CC03675821}"/>
              </a:ext>
            </a:extLst>
          </p:cNvPr>
          <p:cNvCxnSpPr>
            <a:cxnSpLocks/>
            <a:stCxn id="31" idx="0"/>
          </p:cNvCxnSpPr>
          <p:nvPr/>
        </p:nvCxnSpPr>
        <p:spPr>
          <a:xfrm flipV="1">
            <a:off x="3926795" y="4587247"/>
            <a:ext cx="549385" cy="213526"/>
          </a:xfrm>
          <a:prstGeom prst="line">
            <a:avLst/>
          </a:prstGeom>
          <a:ln w="28575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71A6E5A7-6E85-4453-A4EE-08CC03675821}"/>
              </a:ext>
            </a:extLst>
          </p:cNvPr>
          <p:cNvCxnSpPr>
            <a:cxnSpLocks/>
            <a:stCxn id="21" idx="0"/>
            <a:endCxn id="50" idx="2"/>
          </p:cNvCxnSpPr>
          <p:nvPr/>
        </p:nvCxnSpPr>
        <p:spPr>
          <a:xfrm flipH="1" flipV="1">
            <a:off x="5312723" y="4612744"/>
            <a:ext cx="1252469" cy="185890"/>
          </a:xfrm>
          <a:prstGeom prst="line">
            <a:avLst/>
          </a:prstGeom>
          <a:ln w="28575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682954" y="4203962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en-US" b="1" dirty="0">
                <a:solidFill>
                  <a:srgbClr val="B6A479"/>
                </a:solidFill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165935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3.7037E-7 L -0.1056 0.00255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86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7" grpId="0"/>
      <p:bldP spid="17" grpId="1"/>
      <p:bldP spid="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B-tree Run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 to find correct leaf</a:t>
            </a:r>
          </a:p>
          <a:p>
            <a:r>
              <a:rPr lang="en-US" dirty="0"/>
              <a:t>Time to insert into leaf</a:t>
            </a:r>
          </a:p>
          <a:p>
            <a:r>
              <a:rPr lang="en-US" dirty="0"/>
              <a:t>Time to split leaf</a:t>
            </a:r>
          </a:p>
          <a:p>
            <a:r>
              <a:rPr lang="en-US" dirty="0"/>
              <a:t>Time to split leaf’s parent internal node</a:t>
            </a:r>
          </a:p>
          <a:p>
            <a:r>
              <a:rPr lang="en-US" dirty="0"/>
              <a:t>Number of internal nodes we might have to split</a:t>
            </a:r>
          </a:p>
          <a:p>
            <a:endParaRPr lang="en-US" dirty="0"/>
          </a:p>
          <a:p>
            <a:r>
              <a:rPr lang="en-US" dirty="0"/>
              <a:t>All up worst case runtime: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98670" y="1463857"/>
            <a:ext cx="4625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</a:rPr>
              <a:t>Height = log</a:t>
            </a:r>
            <a:r>
              <a:rPr lang="en-US" b="1" baseline="-25000" dirty="0">
                <a:solidFill>
                  <a:srgbClr val="4C3282"/>
                </a:solidFill>
              </a:rPr>
              <a:t>m</a:t>
            </a:r>
            <a:r>
              <a:rPr lang="en-US" b="1" dirty="0">
                <a:solidFill>
                  <a:srgbClr val="4C3282"/>
                </a:solidFill>
              </a:rPr>
              <a:t>(n)log</a:t>
            </a:r>
            <a:r>
              <a:rPr lang="en-US" b="1" baseline="-25000" dirty="0">
                <a:solidFill>
                  <a:srgbClr val="4C3282"/>
                </a:solidFill>
              </a:rPr>
              <a:t>2</a:t>
            </a:r>
            <a:r>
              <a:rPr lang="en-US" b="1" dirty="0">
                <a:solidFill>
                  <a:srgbClr val="4C3282"/>
                </a:solidFill>
              </a:rPr>
              <a:t>(m) = tree traversal time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52059" y="1932141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4C3282"/>
                </a:solidFill>
              </a:rPr>
              <a:t>Θ</a:t>
            </a:r>
            <a:r>
              <a:rPr lang="en-US" b="1" dirty="0">
                <a:solidFill>
                  <a:srgbClr val="4C3282"/>
                </a:solidFill>
              </a:rPr>
              <a:t>(L)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31870" y="2433675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4C3282"/>
                </a:solidFill>
              </a:rPr>
              <a:t>Θ</a:t>
            </a:r>
            <a:r>
              <a:rPr lang="en-US" b="1" dirty="0">
                <a:solidFill>
                  <a:srgbClr val="4C3282"/>
                </a:solidFill>
              </a:rPr>
              <a:t>(L)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91943" y="2908136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4C3282"/>
                </a:solidFill>
              </a:rPr>
              <a:t>Θ</a:t>
            </a:r>
            <a:r>
              <a:rPr lang="en-US" b="1" dirty="0">
                <a:solidFill>
                  <a:srgbClr val="4C3282"/>
                </a:solidFill>
              </a:rPr>
              <a:t>(M)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66807" y="3373395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4C3282"/>
                </a:solidFill>
              </a:rPr>
              <a:t>Θ</a:t>
            </a:r>
            <a:r>
              <a:rPr lang="en-US" b="1" dirty="0">
                <a:solidFill>
                  <a:srgbClr val="4C3282"/>
                </a:solidFill>
              </a:rPr>
              <a:t>(log</a:t>
            </a:r>
            <a:r>
              <a:rPr lang="en-US" b="1" baseline="-25000" dirty="0">
                <a:solidFill>
                  <a:srgbClr val="4C3282"/>
                </a:solidFill>
              </a:rPr>
              <a:t>m</a:t>
            </a:r>
            <a:r>
              <a:rPr lang="en-US" b="1" dirty="0">
                <a:solidFill>
                  <a:srgbClr val="4C3282"/>
                </a:solidFill>
              </a:rPr>
              <a:t>(n))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98670" y="4351438"/>
            <a:ext cx="1792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4C3282"/>
                </a:solidFill>
              </a:rPr>
              <a:t>Θ</a:t>
            </a:r>
            <a:r>
              <a:rPr lang="en-US" b="1" dirty="0">
                <a:solidFill>
                  <a:srgbClr val="4C3282"/>
                </a:solidFill>
              </a:rPr>
              <a:t>(L + </a:t>
            </a:r>
            <a:r>
              <a:rPr lang="en-US" b="1" dirty="0" err="1">
                <a:solidFill>
                  <a:srgbClr val="4C3282"/>
                </a:solidFill>
              </a:rPr>
              <a:t>Mlog</a:t>
            </a:r>
            <a:r>
              <a:rPr lang="en-US" b="1" baseline="-25000" dirty="0" err="1">
                <a:solidFill>
                  <a:srgbClr val="4C3282"/>
                </a:solidFill>
              </a:rPr>
              <a:t>m</a:t>
            </a:r>
            <a:r>
              <a:rPr lang="en-US" b="1" dirty="0">
                <a:solidFill>
                  <a:srgbClr val="4C3282"/>
                </a:solidFill>
              </a:rPr>
              <a:t>(n))</a:t>
            </a:r>
          </a:p>
        </p:txBody>
      </p:sp>
    </p:spTree>
    <p:extLst>
      <p:ext uri="{BB962C8B-B14F-4D97-AF65-F5344CB8AC3E}">
        <p14:creationId xmlns:p14="http://schemas.microsoft.com/office/powerpoint/2010/main" val="537825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Topic: Heaps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3972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Custom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33006F"/>
      </a:hlink>
      <a:folHlink>
        <a:srgbClr val="9A7B4C"/>
      </a:folHlink>
    </a:clrScheme>
    <a:fontScheme name="Kasey">
      <a:majorFont>
        <a:latin typeface="Georgia"/>
        <a:ea typeface=""/>
        <a:cs typeface=""/>
      </a:majorFont>
      <a:minorFont>
        <a:latin typeface="Segoe UI Semilight"/>
        <a:ea typeface=""/>
        <a:cs typeface="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231</TotalTime>
  <Words>1496</Words>
  <Application>Microsoft Macintosh PowerPoint</Application>
  <PresentationFormat>Widescreen</PresentationFormat>
  <Paragraphs>432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Calibri</vt:lpstr>
      <vt:lpstr>Courier New</vt:lpstr>
      <vt:lpstr>Segoe UI</vt:lpstr>
      <vt:lpstr>Segoe UI Light</vt:lpstr>
      <vt:lpstr>Segoe UI Semibold</vt:lpstr>
      <vt:lpstr>Segoe UI Semilight</vt:lpstr>
      <vt:lpstr>Tw Cen MT</vt:lpstr>
      <vt:lpstr>Wingdings 3</vt:lpstr>
      <vt:lpstr>Integral</vt:lpstr>
      <vt:lpstr>B-Tree Insertions, Intro to Heaps</vt:lpstr>
      <vt:lpstr>Warm Up</vt:lpstr>
      <vt:lpstr>Administrivia</vt:lpstr>
      <vt:lpstr>Review: B-Trees</vt:lpstr>
      <vt:lpstr>Put() for B-Trees</vt:lpstr>
      <vt:lpstr>You try!</vt:lpstr>
      <vt:lpstr>Splitting internal nodes</vt:lpstr>
      <vt:lpstr>B-tree Run Time</vt:lpstr>
      <vt:lpstr>New Topic: Heaps</vt:lpstr>
      <vt:lpstr>Priority Queue ADT</vt:lpstr>
      <vt:lpstr>Implementing Priority Queue</vt:lpstr>
      <vt:lpstr>Let’s start with an AVL tree</vt:lpstr>
      <vt:lpstr>Binary Heap </vt:lpstr>
      <vt:lpstr>Self Check - Are these valid heaps?</vt:lpstr>
      <vt:lpstr>Implementing peekMin()</vt:lpstr>
      <vt:lpstr>Implementing removeMin()</vt:lpstr>
      <vt:lpstr>Fixing Heap – percolate down</vt:lpstr>
      <vt:lpstr>Self Check – removeMin() on this tree</vt:lpstr>
      <vt:lpstr>Implementing insert()</vt:lpstr>
    </vt:vector>
  </TitlesOfParts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Kasey Champion</dc:creator>
  <cp:lastModifiedBy>Zachary Chun</cp:lastModifiedBy>
  <cp:revision>57</cp:revision>
  <dcterms:created xsi:type="dcterms:W3CDTF">2018-03-22T00:41:11Z</dcterms:created>
  <dcterms:modified xsi:type="dcterms:W3CDTF">2018-05-22T06:21:09Z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kaseyc@microsoft.com</vt:lpwstr>
  </property>
  <property fmtid="{D5CDD505-2E9C-101B-9397-08002B2CF9AE}" pid="5" name="MSIP_Label_f42aa342-8706-4288-bd11-ebb85995028c_SetDate">
    <vt:lpwstr>2018-03-22T00:48:15.4212377Z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