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596" r:id="rId7"/>
    <p:sldId id="261" r:id="rId8"/>
    <p:sldId id="262" r:id="rId9"/>
    <p:sldId id="263" r:id="rId10"/>
    <p:sldId id="264" r:id="rId11"/>
    <p:sldId id="265" r:id="rId12"/>
    <p:sldId id="266" r:id="rId13"/>
    <p:sldId id="594" r:id="rId14"/>
    <p:sldId id="59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B6A479"/>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3462" autoAdjust="0"/>
  </p:normalViewPr>
  <p:slideViewPr>
    <p:cSldViewPr snapToGrid="0">
      <p:cViewPr varScale="1">
        <p:scale>
          <a:sx n="70" d="100"/>
          <a:sy n="70" d="100"/>
        </p:scale>
        <p:origin x="15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5/2/18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ns vs 8,000,000 is like 1 sec vs 3 months</a:t>
            </a:r>
          </a:p>
          <a:p>
            <a:endParaRPr lang="en-US" dirty="0"/>
          </a:p>
          <a:p>
            <a:r>
              <a:rPr lang="en-US" dirty="0"/>
              <a:t>It’s faster to do:</a:t>
            </a:r>
          </a:p>
          <a:p>
            <a:pPr marL="171450" indent="-171450">
              <a:buFontTx/>
              <a:buChar char="-"/>
            </a:pPr>
            <a:r>
              <a:rPr lang="en-US" dirty="0"/>
              <a:t>5 million arithmetic ops than 1 disk access</a:t>
            </a:r>
          </a:p>
          <a:p>
            <a:pPr marL="171450" indent="-171450">
              <a:buFontTx/>
              <a:buChar char="-"/>
            </a:pPr>
            <a:r>
              <a:rPr lang="en-US" dirty="0"/>
              <a:t>2500 L2 cache accesses than 1 disk access</a:t>
            </a:r>
          </a:p>
          <a:p>
            <a:pPr marL="171450" indent="-171450">
              <a:buFontTx/>
              <a:buChar char="-"/>
            </a:pPr>
            <a:r>
              <a:rPr lang="en-US" dirty="0"/>
              <a:t>400 RAM accesses than 1 disk access</a:t>
            </a:r>
          </a:p>
        </p:txBody>
      </p:sp>
      <p:sp>
        <p:nvSpPr>
          <p:cNvPr id="4" name="Slide Number Placeholder 3"/>
          <p:cNvSpPr>
            <a:spLocks noGrp="1"/>
          </p:cNvSpPr>
          <p:nvPr>
            <p:ph type="sldNum" sz="quarter" idx="10"/>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1296127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5/2/18</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5/2/18</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5/2/18</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5/2/18</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5/2/18</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5/2/18</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5/2/18</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5/2/18</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5/2/18</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5/2/18</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5/2/18</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5/2/18</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Computer Memory</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09E7-4BE6-41B6-A2B5-9C77FFB8C0C5}"/>
              </a:ext>
            </a:extLst>
          </p:cNvPr>
          <p:cNvSpPr>
            <a:spLocks noGrp="1"/>
          </p:cNvSpPr>
          <p:nvPr>
            <p:ph type="title"/>
          </p:nvPr>
        </p:nvSpPr>
        <p:spPr/>
        <p:txBody>
          <a:bodyPr/>
          <a:lstStyle/>
          <a:p>
            <a:r>
              <a:rPr lang="en-US" dirty="0">
                <a:solidFill>
                  <a:srgbClr val="4C3282"/>
                </a:solidFill>
              </a:rPr>
              <a:t>Leveraging Temporal Locality</a:t>
            </a:r>
          </a:p>
        </p:txBody>
      </p:sp>
      <p:sp>
        <p:nvSpPr>
          <p:cNvPr id="3" name="Content Placeholder 2">
            <a:extLst>
              <a:ext uri="{FF2B5EF4-FFF2-40B4-BE49-F238E27FC236}">
                <a16:creationId xmlns:a16="http://schemas.microsoft.com/office/drawing/2014/main" id="{AD95E19C-E755-45FF-B9F2-DD0B650DF45F}"/>
              </a:ext>
            </a:extLst>
          </p:cNvPr>
          <p:cNvSpPr>
            <a:spLocks noGrp="1"/>
          </p:cNvSpPr>
          <p:nvPr>
            <p:ph idx="1"/>
          </p:nvPr>
        </p:nvSpPr>
        <p:spPr/>
        <p:txBody>
          <a:bodyPr/>
          <a:lstStyle/>
          <a:p>
            <a:r>
              <a:rPr lang="en-US" dirty="0"/>
              <a:t>When looking up address in “slow layer” </a:t>
            </a:r>
          </a:p>
          <a:p>
            <a:r>
              <a:rPr lang="en-US" dirty="0"/>
              <a:t>Once we load something into RAM or cache, keep it around or a while</a:t>
            </a:r>
          </a:p>
          <a:p>
            <a:r>
              <a:rPr lang="en-US" dirty="0"/>
              <a:t>- But these layers are smaller</a:t>
            </a:r>
          </a:p>
          <a:p>
            <a:pPr lvl="1"/>
            <a:r>
              <a:rPr lang="en-US" dirty="0"/>
              <a:t>When do we “evict” memory to make room?</a:t>
            </a:r>
          </a:p>
        </p:txBody>
      </p:sp>
      <p:sp>
        <p:nvSpPr>
          <p:cNvPr id="4" name="Footer Placeholder 3">
            <a:extLst>
              <a:ext uri="{FF2B5EF4-FFF2-40B4-BE49-F238E27FC236}">
                <a16:creationId xmlns:a16="http://schemas.microsoft.com/office/drawing/2014/main" id="{602EE2EB-4E0A-4C3F-B0E6-A30749F76177}"/>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30C90D15-DA3C-4D48-85DB-AD6F05FF9050}"/>
              </a:ext>
            </a:extLst>
          </p:cNvPr>
          <p:cNvSpPr>
            <a:spLocks noGrp="1"/>
          </p:cNvSpPr>
          <p:nvPr>
            <p:ph type="sldNum" sz="quarter" idx="12"/>
          </p:nvPr>
        </p:nvSpPr>
        <p:spPr/>
        <p:txBody>
          <a:bodyPr/>
          <a:lstStyle/>
          <a:p>
            <a:fld id="{659665DE-58FC-41F4-AC58-2C90A5E00527}" type="slidenum">
              <a:rPr lang="en-US" smtClean="0"/>
              <a:t>10</a:t>
            </a:fld>
            <a:endParaRPr lang="en-US"/>
          </a:p>
        </p:txBody>
      </p:sp>
    </p:spTree>
    <p:extLst>
      <p:ext uri="{BB962C8B-B14F-4D97-AF65-F5344CB8AC3E}">
        <p14:creationId xmlns:p14="http://schemas.microsoft.com/office/powerpoint/2010/main" val="307447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4D55-3DCF-451B-8FB1-A9BB8B09E1E3}"/>
              </a:ext>
            </a:extLst>
          </p:cNvPr>
          <p:cNvSpPr>
            <a:spLocks noGrp="1"/>
          </p:cNvSpPr>
          <p:nvPr>
            <p:ph type="title"/>
          </p:nvPr>
        </p:nvSpPr>
        <p:spPr/>
        <p:txBody>
          <a:bodyPr/>
          <a:lstStyle/>
          <a:p>
            <a:r>
              <a:rPr lang="en-US" dirty="0">
                <a:solidFill>
                  <a:srgbClr val="4C3282"/>
                </a:solidFill>
              </a:rPr>
              <a:t>Moving Memory</a:t>
            </a:r>
          </a:p>
        </p:txBody>
      </p:sp>
      <p:sp>
        <p:nvSpPr>
          <p:cNvPr id="3" name="Content Placeholder 2">
            <a:extLst>
              <a:ext uri="{FF2B5EF4-FFF2-40B4-BE49-F238E27FC236}">
                <a16:creationId xmlns:a16="http://schemas.microsoft.com/office/drawing/2014/main" id="{11C0642C-8D03-4060-8975-B355764B6BE4}"/>
              </a:ext>
            </a:extLst>
          </p:cNvPr>
          <p:cNvSpPr>
            <a:spLocks noGrp="1"/>
          </p:cNvSpPr>
          <p:nvPr>
            <p:ph idx="1"/>
          </p:nvPr>
        </p:nvSpPr>
        <p:spPr/>
        <p:txBody>
          <a:bodyPr>
            <a:normAutofit lnSpcReduction="10000"/>
          </a:bodyPr>
          <a:lstStyle/>
          <a:p>
            <a:r>
              <a:rPr lang="en-US" dirty="0"/>
              <a:t>Amount of memory moved from </a:t>
            </a:r>
            <a:r>
              <a:rPr lang="en-US" b="1" dirty="0"/>
              <a:t>disk</a:t>
            </a:r>
            <a:r>
              <a:rPr lang="en-US" dirty="0"/>
              <a:t> to </a:t>
            </a:r>
            <a:r>
              <a:rPr lang="en-US" b="1" dirty="0"/>
              <a:t>RAM</a:t>
            </a:r>
            <a:endParaRPr lang="en-US" dirty="0"/>
          </a:p>
          <a:p>
            <a:r>
              <a:rPr lang="en-US" dirty="0"/>
              <a:t>- Called a “</a:t>
            </a:r>
            <a:r>
              <a:rPr lang="en-US" b="1" dirty="0"/>
              <a:t>block</a:t>
            </a:r>
            <a:r>
              <a:rPr lang="en-US" dirty="0"/>
              <a:t>” or “</a:t>
            </a:r>
            <a:r>
              <a:rPr lang="en-US" b="1" dirty="0"/>
              <a:t>page</a:t>
            </a:r>
            <a:r>
              <a:rPr lang="en-US" dirty="0"/>
              <a:t>”</a:t>
            </a:r>
          </a:p>
          <a:p>
            <a:pPr lvl="1"/>
            <a:r>
              <a:rPr lang="en-US" dirty="0"/>
              <a:t>≈4kb</a:t>
            </a:r>
          </a:p>
          <a:p>
            <a:pPr lvl="1"/>
            <a:r>
              <a:rPr lang="en-US" dirty="0"/>
              <a:t>Smallest unit of data on disk</a:t>
            </a:r>
          </a:p>
          <a:p>
            <a:pPr lvl="1"/>
            <a:endParaRPr lang="en-US" dirty="0"/>
          </a:p>
          <a:p>
            <a:r>
              <a:rPr lang="en-US" dirty="0"/>
              <a:t>Amount of memory moved from </a:t>
            </a:r>
            <a:r>
              <a:rPr lang="en-US" b="1" dirty="0"/>
              <a:t>RAM</a:t>
            </a:r>
            <a:r>
              <a:rPr lang="en-US" dirty="0"/>
              <a:t> to </a:t>
            </a:r>
            <a:r>
              <a:rPr lang="en-US" b="1" dirty="0"/>
              <a:t>Cache</a:t>
            </a:r>
            <a:endParaRPr lang="en-US" dirty="0"/>
          </a:p>
          <a:p>
            <a:r>
              <a:rPr lang="en-US" dirty="0"/>
              <a:t>- called a “</a:t>
            </a:r>
            <a:r>
              <a:rPr lang="en-US" b="1" dirty="0"/>
              <a:t>cache line</a:t>
            </a:r>
            <a:r>
              <a:rPr lang="en-US" dirty="0"/>
              <a:t>”</a:t>
            </a:r>
          </a:p>
          <a:p>
            <a:pPr lvl="1"/>
            <a:r>
              <a:rPr lang="en-US" dirty="0"/>
              <a:t>≈64 bytes</a:t>
            </a:r>
          </a:p>
          <a:p>
            <a:pPr lvl="1"/>
            <a:endParaRPr lang="en-US" dirty="0"/>
          </a:p>
          <a:p>
            <a:r>
              <a:rPr lang="en-US" dirty="0"/>
              <a:t>Operating System is the Memory Boss</a:t>
            </a:r>
          </a:p>
          <a:p>
            <a:r>
              <a:rPr lang="en-US" dirty="0"/>
              <a:t>- controls page and cache line size</a:t>
            </a:r>
          </a:p>
          <a:p>
            <a:r>
              <a:rPr lang="en-US" dirty="0"/>
              <a:t>- decides when to move data to cache or evict</a:t>
            </a:r>
          </a:p>
        </p:txBody>
      </p:sp>
      <p:sp>
        <p:nvSpPr>
          <p:cNvPr id="4" name="Footer Placeholder 3">
            <a:extLst>
              <a:ext uri="{FF2B5EF4-FFF2-40B4-BE49-F238E27FC236}">
                <a16:creationId xmlns:a16="http://schemas.microsoft.com/office/drawing/2014/main" id="{51DAF508-5D5D-4116-88FD-2AE91A9818D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D9AFC5B-A60D-452A-82E2-54E2E2020505}"/>
              </a:ext>
            </a:extLst>
          </p:cNvPr>
          <p:cNvSpPr>
            <a:spLocks noGrp="1"/>
          </p:cNvSpPr>
          <p:nvPr>
            <p:ph type="sldNum" sz="quarter" idx="12"/>
          </p:nvPr>
        </p:nvSpPr>
        <p:spPr/>
        <p:txBody>
          <a:bodyPr/>
          <a:lstStyle/>
          <a:p>
            <a:fld id="{659665DE-58FC-41F4-AC58-2C90A5E00527}" type="slidenum">
              <a:rPr lang="en-US" smtClean="0"/>
              <a:t>11</a:t>
            </a:fld>
            <a:endParaRPr lang="en-US"/>
          </a:p>
        </p:txBody>
      </p:sp>
    </p:spTree>
    <p:extLst>
      <p:ext uri="{BB962C8B-B14F-4D97-AF65-F5344CB8AC3E}">
        <p14:creationId xmlns:p14="http://schemas.microsoft.com/office/powerpoint/2010/main" val="31192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DE13-D922-415E-9B57-38A263F1CEA3}"/>
              </a:ext>
            </a:extLst>
          </p:cNvPr>
          <p:cNvSpPr>
            <a:spLocks noGrp="1"/>
          </p:cNvSpPr>
          <p:nvPr>
            <p:ph type="title"/>
          </p:nvPr>
        </p:nvSpPr>
        <p:spPr/>
        <p:txBody>
          <a:bodyPr/>
          <a:lstStyle/>
          <a:p>
            <a:r>
              <a:rPr lang="en-US" dirty="0">
                <a:solidFill>
                  <a:srgbClr val="4C3282"/>
                </a:solidFill>
              </a:rPr>
              <a:t>Warm Up</a:t>
            </a:r>
          </a:p>
        </p:txBody>
      </p:sp>
      <p:sp>
        <p:nvSpPr>
          <p:cNvPr id="3" name="Content Placeholder 2">
            <a:extLst>
              <a:ext uri="{FF2B5EF4-FFF2-40B4-BE49-F238E27FC236}">
                <a16:creationId xmlns:a16="http://schemas.microsoft.com/office/drawing/2014/main" id="{F798D71D-F7FC-4C90-AAB1-35235B759137}"/>
              </a:ext>
            </a:extLst>
          </p:cNvPr>
          <p:cNvSpPr>
            <a:spLocks noGrp="1"/>
          </p:cNvSpPr>
          <p:nvPr>
            <p:ph idx="1"/>
          </p:nvPr>
        </p:nvSpPr>
        <p:spPr>
          <a:xfrm>
            <a:off x="575240" y="1463857"/>
            <a:ext cx="5288350" cy="2273753"/>
          </a:xfrm>
        </p:spPr>
        <p:txBody>
          <a:bodyPr>
            <a:normAutofit/>
          </a:bodyPr>
          <a:lstStyle/>
          <a:p>
            <a:pPr>
              <a:spcBef>
                <a:spcPts val="200"/>
              </a:spcBef>
            </a:pPr>
            <a:r>
              <a:rPr lang="en-US" sz="1400" dirty="0">
                <a:latin typeface="Courier New" panose="02070309020205020404" pitchFamily="49" charset="0"/>
                <a:cs typeface="Courier New" panose="02070309020205020404" pitchFamily="49" charset="0"/>
              </a:rPr>
              <a:t>public int sum1(int n, int m, int[][] table) {</a:t>
            </a:r>
          </a:p>
          <a:p>
            <a:pPr>
              <a:spcBef>
                <a:spcPts val="200"/>
              </a:spcBef>
            </a:pPr>
            <a:r>
              <a:rPr lang="en-US" sz="1400" dirty="0">
                <a:latin typeface="Courier New" panose="02070309020205020404" pitchFamily="49" charset="0"/>
                <a:cs typeface="Courier New" panose="02070309020205020404" pitchFamily="49" charset="0"/>
              </a:rPr>
              <a:t>   int output = 0;</a:t>
            </a:r>
          </a:p>
          <a:p>
            <a:pPr>
              <a:spcBef>
                <a:spcPts val="200"/>
              </a:spcBef>
            </a:pPr>
            <a:r>
              <a:rPr lang="en-US" sz="1400" dirty="0">
                <a:latin typeface="Courier New" panose="02070309020205020404" pitchFamily="49" charset="0"/>
                <a:cs typeface="Courier New" panose="02070309020205020404" pitchFamily="49" charset="0"/>
              </a:rPr>
              <a:t>   for (int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0;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&lt; n;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for (int j = 0; j &lt; m; </a:t>
            </a:r>
            <a:r>
              <a:rPr lang="en-US" sz="1400" dirty="0" err="1">
                <a:latin typeface="Courier New" panose="02070309020205020404" pitchFamily="49" charset="0"/>
                <a:cs typeface="Courier New" panose="02070309020205020404" pitchFamily="49" charset="0"/>
              </a:rPr>
              <a:t>j++</a:t>
            </a: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output += table[</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][j];</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return output;</a:t>
            </a:r>
          </a:p>
          <a:p>
            <a:pPr>
              <a:spcBef>
                <a:spcPts val="200"/>
              </a:spcBef>
            </a:pPr>
            <a:r>
              <a:rPr lang="en-US" sz="1400" dirty="0">
                <a:latin typeface="Courier New" panose="02070309020205020404" pitchFamily="49" charset="0"/>
                <a:cs typeface="Courier New" panose="02070309020205020404" pitchFamily="49" charset="0"/>
              </a:rPr>
              <a:t>}</a:t>
            </a:r>
          </a:p>
        </p:txBody>
      </p:sp>
      <p:sp>
        <p:nvSpPr>
          <p:cNvPr id="4" name="Footer Placeholder 3">
            <a:extLst>
              <a:ext uri="{FF2B5EF4-FFF2-40B4-BE49-F238E27FC236}">
                <a16:creationId xmlns:a16="http://schemas.microsoft.com/office/drawing/2014/main" id="{9456A4DB-6890-439F-81AE-BCC0CE580C6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BB75150-D726-4BCA-9793-C6C83A03CC04}"/>
              </a:ext>
            </a:extLst>
          </p:cNvPr>
          <p:cNvSpPr>
            <a:spLocks noGrp="1"/>
          </p:cNvSpPr>
          <p:nvPr>
            <p:ph type="sldNum" sz="quarter" idx="12"/>
          </p:nvPr>
        </p:nvSpPr>
        <p:spPr/>
        <p:txBody>
          <a:bodyPr/>
          <a:lstStyle/>
          <a:p>
            <a:fld id="{659665DE-58FC-41F4-AC58-2C90A5E00527}" type="slidenum">
              <a:rPr lang="en-US" smtClean="0"/>
              <a:t>12</a:t>
            </a:fld>
            <a:endParaRPr lang="en-US"/>
          </a:p>
        </p:txBody>
      </p:sp>
      <p:sp>
        <p:nvSpPr>
          <p:cNvPr id="6" name="Content Placeholder 2">
            <a:extLst>
              <a:ext uri="{FF2B5EF4-FFF2-40B4-BE49-F238E27FC236}">
                <a16:creationId xmlns:a16="http://schemas.microsoft.com/office/drawing/2014/main" id="{657520C5-C7F2-4B6F-AA0B-5EDD91A7B06F}"/>
              </a:ext>
            </a:extLst>
          </p:cNvPr>
          <p:cNvSpPr txBox="1">
            <a:spLocks/>
          </p:cNvSpPr>
          <p:nvPr/>
        </p:nvSpPr>
        <p:spPr>
          <a:xfrm>
            <a:off x="6168868" y="1463856"/>
            <a:ext cx="5288350" cy="22737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spcBef>
                <a:spcPts val="200"/>
              </a:spcBef>
            </a:pPr>
            <a:r>
              <a:rPr lang="en-US" sz="1400" dirty="0">
                <a:latin typeface="Courier New" panose="02070309020205020404" pitchFamily="49" charset="0"/>
                <a:cs typeface="Courier New" panose="02070309020205020404" pitchFamily="49" charset="0"/>
              </a:rPr>
              <a:t>public int sum2(int n, int m, int[][] table) {</a:t>
            </a:r>
          </a:p>
          <a:p>
            <a:pPr>
              <a:spcBef>
                <a:spcPts val="200"/>
              </a:spcBef>
            </a:pPr>
            <a:r>
              <a:rPr lang="en-US" sz="1400" dirty="0">
                <a:latin typeface="Courier New" panose="02070309020205020404" pitchFamily="49" charset="0"/>
                <a:cs typeface="Courier New" panose="02070309020205020404" pitchFamily="49" charset="0"/>
              </a:rPr>
              <a:t>   int output = 0;</a:t>
            </a:r>
          </a:p>
          <a:p>
            <a:pPr>
              <a:spcBef>
                <a:spcPts val="200"/>
              </a:spcBef>
            </a:pPr>
            <a:r>
              <a:rPr lang="en-US" sz="1400" dirty="0">
                <a:latin typeface="Courier New" panose="02070309020205020404" pitchFamily="49" charset="0"/>
                <a:cs typeface="Courier New" panose="02070309020205020404" pitchFamily="49" charset="0"/>
              </a:rPr>
              <a:t>   for (int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0;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&lt; m;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for (int j = 0; j &lt; n; </a:t>
            </a:r>
            <a:r>
              <a:rPr lang="en-US" sz="1400" dirty="0" err="1">
                <a:latin typeface="Courier New" panose="02070309020205020404" pitchFamily="49" charset="0"/>
                <a:cs typeface="Courier New" panose="02070309020205020404" pitchFamily="49" charset="0"/>
              </a:rPr>
              <a:t>j++</a:t>
            </a: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output += table[j][i];</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return output;</a:t>
            </a:r>
          </a:p>
          <a:p>
            <a:pPr>
              <a:spcBef>
                <a:spcPts val="200"/>
              </a:spcBef>
            </a:pPr>
            <a:r>
              <a:rPr lang="en-US" sz="1400"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260BDFE6-B593-4885-BA97-A9480280B620}"/>
              </a:ext>
            </a:extLst>
          </p:cNvPr>
          <p:cNvSpPr txBox="1"/>
          <p:nvPr/>
        </p:nvSpPr>
        <p:spPr>
          <a:xfrm>
            <a:off x="703973" y="4054346"/>
            <a:ext cx="5661999" cy="646331"/>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Why does sum1 run so much faster than sum2?</a:t>
            </a:r>
          </a:p>
          <a:p>
            <a:r>
              <a:rPr lang="en-US" dirty="0">
                <a:latin typeface="Segoe UI" panose="020B0502040204020203" pitchFamily="34" charset="0"/>
                <a:cs typeface="Segoe UI" panose="020B0502040204020203" pitchFamily="34" charset="0"/>
              </a:rPr>
              <a:t>sum1 takes advantage of spatial and temporal locality</a:t>
            </a:r>
          </a:p>
        </p:txBody>
      </p:sp>
      <p:graphicFrame>
        <p:nvGraphicFramePr>
          <p:cNvPr id="8" name="Content Placeholder 11">
            <a:extLst>
              <a:ext uri="{FF2B5EF4-FFF2-40B4-BE49-F238E27FC236}">
                <a16:creationId xmlns:a16="http://schemas.microsoft.com/office/drawing/2014/main" id="{F9A98108-67A9-483C-8590-612B54EA9A85}"/>
              </a:ext>
            </a:extLst>
          </p:cNvPr>
          <p:cNvGraphicFramePr>
            <a:graphicFrameLocks/>
          </p:cNvGraphicFramePr>
          <p:nvPr>
            <p:extLst>
              <p:ext uri="{D42A27DB-BD31-4B8C-83A1-F6EECF244321}">
                <p14:modId xmlns:p14="http://schemas.microsoft.com/office/powerpoint/2010/main" val="3565284480"/>
              </p:ext>
            </p:extLst>
          </p:nvPr>
        </p:nvGraphicFramePr>
        <p:xfrm>
          <a:off x="566591" y="5014117"/>
          <a:ext cx="11187115" cy="1694520"/>
        </p:xfrm>
        <a:graphic>
          <a:graphicData uri="http://schemas.openxmlformats.org/drawingml/2006/table">
            <a:tbl>
              <a:tblPr firstRow="1" bandRow="1">
                <a:tableStyleId>{5C22544A-7EE6-4342-B048-85BDC9FD1C3A}</a:tableStyleId>
              </a:tblPr>
              <a:tblGrid>
                <a:gridCol w="2237423">
                  <a:extLst>
                    <a:ext uri="{9D8B030D-6E8A-4147-A177-3AD203B41FA5}">
                      <a16:colId xmlns:a16="http://schemas.microsoft.com/office/drawing/2014/main" val="2455456864"/>
                    </a:ext>
                  </a:extLst>
                </a:gridCol>
                <a:gridCol w="2237423">
                  <a:extLst>
                    <a:ext uri="{9D8B030D-6E8A-4147-A177-3AD203B41FA5}">
                      <a16:colId xmlns:a16="http://schemas.microsoft.com/office/drawing/2014/main" val="3349665339"/>
                    </a:ext>
                  </a:extLst>
                </a:gridCol>
                <a:gridCol w="2237423">
                  <a:extLst>
                    <a:ext uri="{9D8B030D-6E8A-4147-A177-3AD203B41FA5}">
                      <a16:colId xmlns:a16="http://schemas.microsoft.com/office/drawing/2014/main" val="2667191113"/>
                    </a:ext>
                  </a:extLst>
                </a:gridCol>
                <a:gridCol w="2237423">
                  <a:extLst>
                    <a:ext uri="{9D8B030D-6E8A-4147-A177-3AD203B41FA5}">
                      <a16:colId xmlns:a16="http://schemas.microsoft.com/office/drawing/2014/main" val="1984698754"/>
                    </a:ext>
                  </a:extLst>
                </a:gridCol>
                <a:gridCol w="2237423">
                  <a:extLst>
                    <a:ext uri="{9D8B030D-6E8A-4147-A177-3AD203B41FA5}">
                      <a16:colId xmlns:a16="http://schemas.microsoft.com/office/drawing/2014/main" val="3749964347"/>
                    </a:ext>
                  </a:extLst>
                </a:gridCol>
              </a:tblGrid>
              <a:tr h="357961">
                <a:tc>
                  <a:txBody>
                    <a:bodyPr/>
                    <a:lstStyle/>
                    <a:p>
                      <a:pPr algn="ctr"/>
                      <a:r>
                        <a:rPr lang="en-US" dirty="0">
                          <a:solidFill>
                            <a:srgbClr val="4C3282"/>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7890264"/>
                  </a:ext>
                </a:extLst>
              </a:tr>
              <a:tr h="132876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3938738"/>
                  </a:ext>
                </a:extLst>
              </a:tr>
            </a:tbl>
          </a:graphicData>
        </a:graphic>
      </p:graphicFrame>
      <p:graphicFrame>
        <p:nvGraphicFramePr>
          <p:cNvPr id="9" name="Table 8">
            <a:extLst>
              <a:ext uri="{FF2B5EF4-FFF2-40B4-BE49-F238E27FC236}">
                <a16:creationId xmlns:a16="http://schemas.microsoft.com/office/drawing/2014/main" id="{C4466DFE-D882-438F-B3CC-3A6964B236C2}"/>
              </a:ext>
            </a:extLst>
          </p:cNvPr>
          <p:cNvGraphicFramePr>
            <a:graphicFrameLocks noGrp="1"/>
          </p:cNvGraphicFramePr>
          <p:nvPr>
            <p:extLst>
              <p:ext uri="{D42A27DB-BD31-4B8C-83A1-F6EECF244321}">
                <p14:modId xmlns:p14="http://schemas.microsoft.com/office/powerpoint/2010/main" val="387973200"/>
              </p:ext>
            </p:extLst>
          </p:nvPr>
        </p:nvGraphicFramePr>
        <p:xfrm>
          <a:off x="703973" y="5653517"/>
          <a:ext cx="1982787" cy="741680"/>
        </p:xfrm>
        <a:graphic>
          <a:graphicData uri="http://schemas.openxmlformats.org/drawingml/2006/table">
            <a:tbl>
              <a:tblPr firstRow="1" bandRow="1">
                <a:tableStyleId>{5C22544A-7EE6-4342-B048-85BDC9FD1C3A}</a:tableStyleId>
              </a:tblPr>
              <a:tblGrid>
                <a:gridCol w="660929">
                  <a:extLst>
                    <a:ext uri="{9D8B030D-6E8A-4147-A177-3AD203B41FA5}">
                      <a16:colId xmlns:a16="http://schemas.microsoft.com/office/drawing/2014/main" val="582620072"/>
                    </a:ext>
                  </a:extLst>
                </a:gridCol>
                <a:gridCol w="660929">
                  <a:extLst>
                    <a:ext uri="{9D8B030D-6E8A-4147-A177-3AD203B41FA5}">
                      <a16:colId xmlns:a16="http://schemas.microsoft.com/office/drawing/2014/main" val="1910882852"/>
                    </a:ext>
                  </a:extLst>
                </a:gridCol>
                <a:gridCol w="660929">
                  <a:extLst>
                    <a:ext uri="{9D8B030D-6E8A-4147-A177-3AD203B41FA5}">
                      <a16:colId xmlns:a16="http://schemas.microsoft.com/office/drawing/2014/main" val="2964670660"/>
                    </a:ext>
                  </a:extLst>
                </a:gridCol>
              </a:tblGrid>
              <a:tr h="370840">
                <a:tc>
                  <a:txBody>
                    <a:bodyPr/>
                    <a:lstStyle/>
                    <a:p>
                      <a:pPr algn="ctr"/>
                      <a:r>
                        <a:rPr lang="en-US" dirty="0">
                          <a:solidFill>
                            <a:srgbClr val="B6A479"/>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919846"/>
                  </a:ext>
                </a:extLst>
              </a:tr>
              <a:tr h="370840">
                <a:tc>
                  <a:txBody>
                    <a:bodyPr/>
                    <a:lstStyle/>
                    <a:p>
                      <a:pPr algn="ctr"/>
                      <a:r>
                        <a:rPr lang="en-US"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‘b’</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3992909"/>
                  </a:ext>
                </a:extLst>
              </a:tr>
            </a:tbl>
          </a:graphicData>
        </a:graphic>
      </p:graphicFrame>
      <p:graphicFrame>
        <p:nvGraphicFramePr>
          <p:cNvPr id="10" name="Table 9">
            <a:extLst>
              <a:ext uri="{FF2B5EF4-FFF2-40B4-BE49-F238E27FC236}">
                <a16:creationId xmlns:a16="http://schemas.microsoft.com/office/drawing/2014/main" id="{4A2909A6-E276-4FEE-A056-2580A8F9D352}"/>
              </a:ext>
            </a:extLst>
          </p:cNvPr>
          <p:cNvGraphicFramePr>
            <a:graphicFrameLocks noGrp="1"/>
          </p:cNvGraphicFramePr>
          <p:nvPr>
            <p:extLst>
              <p:ext uri="{D42A27DB-BD31-4B8C-83A1-F6EECF244321}">
                <p14:modId xmlns:p14="http://schemas.microsoft.com/office/powerpoint/2010/main" val="1513865196"/>
              </p:ext>
            </p:extLst>
          </p:nvPr>
        </p:nvGraphicFramePr>
        <p:xfrm>
          <a:off x="2942348" y="5653517"/>
          <a:ext cx="1982787" cy="741680"/>
        </p:xfrm>
        <a:graphic>
          <a:graphicData uri="http://schemas.openxmlformats.org/drawingml/2006/table">
            <a:tbl>
              <a:tblPr firstRow="1" bandRow="1">
                <a:tableStyleId>{5C22544A-7EE6-4342-B048-85BDC9FD1C3A}</a:tableStyleId>
              </a:tblPr>
              <a:tblGrid>
                <a:gridCol w="660929">
                  <a:extLst>
                    <a:ext uri="{9D8B030D-6E8A-4147-A177-3AD203B41FA5}">
                      <a16:colId xmlns:a16="http://schemas.microsoft.com/office/drawing/2014/main" val="582620072"/>
                    </a:ext>
                  </a:extLst>
                </a:gridCol>
                <a:gridCol w="660929">
                  <a:extLst>
                    <a:ext uri="{9D8B030D-6E8A-4147-A177-3AD203B41FA5}">
                      <a16:colId xmlns:a16="http://schemas.microsoft.com/office/drawing/2014/main" val="1910882852"/>
                    </a:ext>
                  </a:extLst>
                </a:gridCol>
                <a:gridCol w="660929">
                  <a:extLst>
                    <a:ext uri="{9D8B030D-6E8A-4147-A177-3AD203B41FA5}">
                      <a16:colId xmlns:a16="http://schemas.microsoft.com/office/drawing/2014/main" val="2964670660"/>
                    </a:ext>
                  </a:extLst>
                </a:gridCol>
              </a:tblGrid>
              <a:tr h="370840">
                <a:tc>
                  <a:txBody>
                    <a:bodyPr/>
                    <a:lstStyle/>
                    <a:p>
                      <a:pPr algn="ctr"/>
                      <a:r>
                        <a:rPr lang="en-US" dirty="0">
                          <a:solidFill>
                            <a:srgbClr val="B6A479"/>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919846"/>
                  </a:ext>
                </a:extLst>
              </a:tr>
              <a:tr h="370840">
                <a:tc>
                  <a:txBody>
                    <a:bodyPr/>
                    <a:lstStyle/>
                    <a:p>
                      <a:pPr algn="ctr"/>
                      <a:r>
                        <a:rPr lang="en-US"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3992909"/>
                  </a:ext>
                </a:extLst>
              </a:tr>
            </a:tbl>
          </a:graphicData>
        </a:graphic>
      </p:graphicFrame>
      <p:graphicFrame>
        <p:nvGraphicFramePr>
          <p:cNvPr id="11" name="Table 10">
            <a:extLst>
              <a:ext uri="{FF2B5EF4-FFF2-40B4-BE49-F238E27FC236}">
                <a16:creationId xmlns:a16="http://schemas.microsoft.com/office/drawing/2014/main" id="{347437A3-119B-4D6D-9D68-54E5BBBF6EB8}"/>
              </a:ext>
            </a:extLst>
          </p:cNvPr>
          <p:cNvGraphicFramePr>
            <a:graphicFrameLocks noGrp="1"/>
          </p:cNvGraphicFramePr>
          <p:nvPr>
            <p:extLst>
              <p:ext uri="{D42A27DB-BD31-4B8C-83A1-F6EECF244321}">
                <p14:modId xmlns:p14="http://schemas.microsoft.com/office/powerpoint/2010/main" val="3270485516"/>
              </p:ext>
            </p:extLst>
          </p:nvPr>
        </p:nvGraphicFramePr>
        <p:xfrm>
          <a:off x="5180723" y="5653517"/>
          <a:ext cx="1982787" cy="741680"/>
        </p:xfrm>
        <a:graphic>
          <a:graphicData uri="http://schemas.openxmlformats.org/drawingml/2006/table">
            <a:tbl>
              <a:tblPr firstRow="1" bandRow="1">
                <a:tableStyleId>{5C22544A-7EE6-4342-B048-85BDC9FD1C3A}</a:tableStyleId>
              </a:tblPr>
              <a:tblGrid>
                <a:gridCol w="660929">
                  <a:extLst>
                    <a:ext uri="{9D8B030D-6E8A-4147-A177-3AD203B41FA5}">
                      <a16:colId xmlns:a16="http://schemas.microsoft.com/office/drawing/2014/main" val="582620072"/>
                    </a:ext>
                  </a:extLst>
                </a:gridCol>
                <a:gridCol w="660929">
                  <a:extLst>
                    <a:ext uri="{9D8B030D-6E8A-4147-A177-3AD203B41FA5}">
                      <a16:colId xmlns:a16="http://schemas.microsoft.com/office/drawing/2014/main" val="1910882852"/>
                    </a:ext>
                  </a:extLst>
                </a:gridCol>
                <a:gridCol w="660929">
                  <a:extLst>
                    <a:ext uri="{9D8B030D-6E8A-4147-A177-3AD203B41FA5}">
                      <a16:colId xmlns:a16="http://schemas.microsoft.com/office/drawing/2014/main" val="2964670660"/>
                    </a:ext>
                  </a:extLst>
                </a:gridCol>
              </a:tblGrid>
              <a:tr h="370840">
                <a:tc>
                  <a:txBody>
                    <a:bodyPr/>
                    <a:lstStyle/>
                    <a:p>
                      <a:pPr algn="ctr"/>
                      <a:r>
                        <a:rPr lang="en-US" dirty="0">
                          <a:solidFill>
                            <a:srgbClr val="B6A479"/>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919846"/>
                  </a:ext>
                </a:extLst>
              </a:tr>
              <a:tr h="370840">
                <a:tc>
                  <a:txBody>
                    <a:bodyPr/>
                    <a:lstStyle/>
                    <a:p>
                      <a:pPr algn="ctr"/>
                      <a:r>
                        <a:rPr lang="en-US"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a:t>
                      </a:r>
                      <a:r>
                        <a:rPr lang="en-US" dirty="0" err="1"/>
                        <a:t>i</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3992909"/>
                  </a:ext>
                </a:extLst>
              </a:tr>
            </a:tbl>
          </a:graphicData>
        </a:graphic>
      </p:graphicFrame>
      <p:graphicFrame>
        <p:nvGraphicFramePr>
          <p:cNvPr id="12" name="Table 11">
            <a:extLst>
              <a:ext uri="{FF2B5EF4-FFF2-40B4-BE49-F238E27FC236}">
                <a16:creationId xmlns:a16="http://schemas.microsoft.com/office/drawing/2014/main" id="{8E0979E0-E244-472C-8CBE-D923984979D1}"/>
              </a:ext>
            </a:extLst>
          </p:cNvPr>
          <p:cNvGraphicFramePr>
            <a:graphicFrameLocks noGrp="1"/>
          </p:cNvGraphicFramePr>
          <p:nvPr>
            <p:extLst>
              <p:ext uri="{D42A27DB-BD31-4B8C-83A1-F6EECF244321}">
                <p14:modId xmlns:p14="http://schemas.microsoft.com/office/powerpoint/2010/main" val="1054891087"/>
              </p:ext>
            </p:extLst>
          </p:nvPr>
        </p:nvGraphicFramePr>
        <p:xfrm>
          <a:off x="7419098" y="5653517"/>
          <a:ext cx="1982787" cy="741680"/>
        </p:xfrm>
        <a:graphic>
          <a:graphicData uri="http://schemas.openxmlformats.org/drawingml/2006/table">
            <a:tbl>
              <a:tblPr firstRow="1" bandRow="1">
                <a:tableStyleId>{5C22544A-7EE6-4342-B048-85BDC9FD1C3A}</a:tableStyleId>
              </a:tblPr>
              <a:tblGrid>
                <a:gridCol w="660929">
                  <a:extLst>
                    <a:ext uri="{9D8B030D-6E8A-4147-A177-3AD203B41FA5}">
                      <a16:colId xmlns:a16="http://schemas.microsoft.com/office/drawing/2014/main" val="582620072"/>
                    </a:ext>
                  </a:extLst>
                </a:gridCol>
                <a:gridCol w="660929">
                  <a:extLst>
                    <a:ext uri="{9D8B030D-6E8A-4147-A177-3AD203B41FA5}">
                      <a16:colId xmlns:a16="http://schemas.microsoft.com/office/drawing/2014/main" val="1910882852"/>
                    </a:ext>
                  </a:extLst>
                </a:gridCol>
                <a:gridCol w="660929">
                  <a:extLst>
                    <a:ext uri="{9D8B030D-6E8A-4147-A177-3AD203B41FA5}">
                      <a16:colId xmlns:a16="http://schemas.microsoft.com/office/drawing/2014/main" val="2964670660"/>
                    </a:ext>
                  </a:extLst>
                </a:gridCol>
              </a:tblGrid>
              <a:tr h="370840">
                <a:tc>
                  <a:txBody>
                    <a:bodyPr/>
                    <a:lstStyle/>
                    <a:p>
                      <a:pPr algn="ctr"/>
                      <a:r>
                        <a:rPr lang="en-US" dirty="0">
                          <a:solidFill>
                            <a:srgbClr val="B6A479"/>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919846"/>
                  </a:ext>
                </a:extLst>
              </a:tr>
              <a:tr h="370840">
                <a:tc>
                  <a:txBody>
                    <a:bodyPr/>
                    <a:lstStyle/>
                    <a:p>
                      <a:pPr algn="ctr"/>
                      <a:r>
                        <a:rPr lang="en-US" dirty="0"/>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3992909"/>
                  </a:ext>
                </a:extLst>
              </a:tr>
            </a:tbl>
          </a:graphicData>
        </a:graphic>
      </p:graphicFrame>
      <p:graphicFrame>
        <p:nvGraphicFramePr>
          <p:cNvPr id="13" name="Table 12">
            <a:extLst>
              <a:ext uri="{FF2B5EF4-FFF2-40B4-BE49-F238E27FC236}">
                <a16:creationId xmlns:a16="http://schemas.microsoft.com/office/drawing/2014/main" id="{89CCF0CC-15C2-415A-BC48-C6C34AB783A8}"/>
              </a:ext>
            </a:extLst>
          </p:cNvPr>
          <p:cNvGraphicFramePr>
            <a:graphicFrameLocks noGrp="1"/>
          </p:cNvGraphicFramePr>
          <p:nvPr>
            <p:extLst>
              <p:ext uri="{D42A27DB-BD31-4B8C-83A1-F6EECF244321}">
                <p14:modId xmlns:p14="http://schemas.microsoft.com/office/powerpoint/2010/main" val="3544732000"/>
              </p:ext>
            </p:extLst>
          </p:nvPr>
        </p:nvGraphicFramePr>
        <p:xfrm>
          <a:off x="9657473" y="5653517"/>
          <a:ext cx="1982787" cy="741680"/>
        </p:xfrm>
        <a:graphic>
          <a:graphicData uri="http://schemas.openxmlformats.org/drawingml/2006/table">
            <a:tbl>
              <a:tblPr firstRow="1" bandRow="1">
                <a:tableStyleId>{5C22544A-7EE6-4342-B048-85BDC9FD1C3A}</a:tableStyleId>
              </a:tblPr>
              <a:tblGrid>
                <a:gridCol w="660929">
                  <a:extLst>
                    <a:ext uri="{9D8B030D-6E8A-4147-A177-3AD203B41FA5}">
                      <a16:colId xmlns:a16="http://schemas.microsoft.com/office/drawing/2014/main" val="582620072"/>
                    </a:ext>
                  </a:extLst>
                </a:gridCol>
                <a:gridCol w="660929">
                  <a:extLst>
                    <a:ext uri="{9D8B030D-6E8A-4147-A177-3AD203B41FA5}">
                      <a16:colId xmlns:a16="http://schemas.microsoft.com/office/drawing/2014/main" val="1910882852"/>
                    </a:ext>
                  </a:extLst>
                </a:gridCol>
                <a:gridCol w="660929">
                  <a:extLst>
                    <a:ext uri="{9D8B030D-6E8A-4147-A177-3AD203B41FA5}">
                      <a16:colId xmlns:a16="http://schemas.microsoft.com/office/drawing/2014/main" val="2964670660"/>
                    </a:ext>
                  </a:extLst>
                </a:gridCol>
              </a:tblGrid>
              <a:tr h="370840">
                <a:tc>
                  <a:txBody>
                    <a:bodyPr/>
                    <a:lstStyle/>
                    <a:p>
                      <a:pPr algn="ctr"/>
                      <a:r>
                        <a:rPr lang="en-US" dirty="0">
                          <a:solidFill>
                            <a:srgbClr val="B6A479"/>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919846"/>
                  </a:ext>
                </a:extLst>
              </a:tr>
              <a:tr h="370840">
                <a:tc>
                  <a:txBody>
                    <a:bodyPr/>
                    <a:lstStyle/>
                    <a:p>
                      <a:pPr algn="ctr"/>
                      <a:r>
                        <a:rPr lang="en-US" dirty="0"/>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3992909"/>
                  </a:ext>
                </a:extLst>
              </a:tr>
            </a:tbl>
          </a:graphicData>
        </a:graphic>
      </p:graphicFrame>
    </p:spTree>
    <p:extLst>
      <p:ext uri="{BB962C8B-B14F-4D97-AF65-F5344CB8AC3E}">
        <p14:creationId xmlns:p14="http://schemas.microsoft.com/office/powerpoint/2010/main" val="113378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F2216-5AF0-43FE-BB09-902148BEFB53}"/>
              </a:ext>
            </a:extLst>
          </p:cNvPr>
          <p:cNvSpPr>
            <a:spLocks noGrp="1"/>
          </p:cNvSpPr>
          <p:nvPr>
            <p:ph type="title"/>
          </p:nvPr>
        </p:nvSpPr>
        <p:spPr/>
        <p:txBody>
          <a:bodyPr/>
          <a:lstStyle/>
          <a:p>
            <a:r>
              <a:rPr lang="en-US" dirty="0">
                <a:solidFill>
                  <a:srgbClr val="4C3282"/>
                </a:solidFill>
              </a:rPr>
              <a:t>Java and Memory</a:t>
            </a:r>
          </a:p>
        </p:txBody>
      </p:sp>
      <p:sp>
        <p:nvSpPr>
          <p:cNvPr id="3" name="Content Placeholder 2">
            <a:extLst>
              <a:ext uri="{FF2B5EF4-FFF2-40B4-BE49-F238E27FC236}">
                <a16:creationId xmlns:a16="http://schemas.microsoft.com/office/drawing/2014/main" id="{877F2683-96BF-4232-B15C-3AB412D847E1}"/>
              </a:ext>
            </a:extLst>
          </p:cNvPr>
          <p:cNvSpPr>
            <a:spLocks noGrp="1"/>
          </p:cNvSpPr>
          <p:nvPr>
            <p:ph idx="1"/>
          </p:nvPr>
        </p:nvSpPr>
        <p:spPr>
          <a:xfrm>
            <a:off x="575240" y="1463857"/>
            <a:ext cx="4825435" cy="4845504"/>
          </a:xfrm>
        </p:spPr>
        <p:txBody>
          <a:bodyPr>
            <a:normAutofit/>
          </a:bodyPr>
          <a:lstStyle/>
          <a:p>
            <a:r>
              <a:rPr lang="en-US" dirty="0"/>
              <a:t>What happens when you use the “</a:t>
            </a:r>
            <a:r>
              <a:rPr lang="en-US" b="1" dirty="0"/>
              <a:t>new</a:t>
            </a:r>
            <a:r>
              <a:rPr lang="en-US" dirty="0"/>
              <a:t>” keyword in Java?</a:t>
            </a:r>
          </a:p>
          <a:p>
            <a:r>
              <a:rPr lang="en-US" dirty="0"/>
              <a:t>- Your program asks the </a:t>
            </a:r>
            <a:r>
              <a:rPr lang="en-US" b="1" dirty="0"/>
              <a:t>J</a:t>
            </a:r>
            <a:r>
              <a:rPr lang="en-US" dirty="0"/>
              <a:t>ava </a:t>
            </a:r>
            <a:r>
              <a:rPr lang="en-US" b="1" dirty="0"/>
              <a:t>V</a:t>
            </a:r>
            <a:r>
              <a:rPr lang="en-US" dirty="0"/>
              <a:t>irtual </a:t>
            </a:r>
            <a:r>
              <a:rPr lang="en-US" b="1" dirty="0"/>
              <a:t>M</a:t>
            </a:r>
            <a:r>
              <a:rPr lang="en-US" dirty="0"/>
              <a:t>achine for more memory from the “heap”</a:t>
            </a:r>
          </a:p>
          <a:p>
            <a:pPr lvl="1"/>
            <a:r>
              <a:rPr lang="en-US" dirty="0"/>
              <a:t>Pile of recently used memory</a:t>
            </a:r>
          </a:p>
          <a:p>
            <a:r>
              <a:rPr lang="en-US" dirty="0"/>
              <a:t>- If necessary the JVM asks Operating System for more memory</a:t>
            </a:r>
          </a:p>
          <a:p>
            <a:pPr lvl="1"/>
            <a:r>
              <a:rPr lang="en-US" dirty="0"/>
              <a:t>Hardware can only allocate in units of page</a:t>
            </a:r>
          </a:p>
          <a:p>
            <a:pPr lvl="1"/>
            <a:r>
              <a:rPr lang="en-US" dirty="0"/>
              <a:t>If you want 100 bytes you get 4kb</a:t>
            </a:r>
          </a:p>
          <a:p>
            <a:pPr lvl="1"/>
            <a:r>
              <a:rPr lang="en-US" dirty="0"/>
              <a:t>Each page is contiguous</a:t>
            </a:r>
          </a:p>
          <a:p>
            <a:pPr lvl="1"/>
            <a:endParaRPr lang="en-US" dirty="0"/>
          </a:p>
        </p:txBody>
      </p:sp>
      <p:sp>
        <p:nvSpPr>
          <p:cNvPr id="4" name="Footer Placeholder 3">
            <a:extLst>
              <a:ext uri="{FF2B5EF4-FFF2-40B4-BE49-F238E27FC236}">
                <a16:creationId xmlns:a16="http://schemas.microsoft.com/office/drawing/2014/main" id="{9695B137-2C86-4A85-A965-D2A22C3BBA6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30D779F8-663E-49E2-B5D0-4415D80B9554}"/>
              </a:ext>
            </a:extLst>
          </p:cNvPr>
          <p:cNvSpPr>
            <a:spLocks noGrp="1"/>
          </p:cNvSpPr>
          <p:nvPr>
            <p:ph type="sldNum" sz="quarter" idx="12"/>
          </p:nvPr>
        </p:nvSpPr>
        <p:spPr/>
        <p:txBody>
          <a:bodyPr/>
          <a:lstStyle/>
          <a:p>
            <a:fld id="{659665DE-58FC-41F4-AC58-2C90A5E00527}" type="slidenum">
              <a:rPr lang="en-US" smtClean="0"/>
              <a:t>13</a:t>
            </a:fld>
            <a:endParaRPr lang="en-US"/>
          </a:p>
        </p:txBody>
      </p:sp>
      <p:sp>
        <p:nvSpPr>
          <p:cNvPr id="6" name="Rectangle 5">
            <a:extLst>
              <a:ext uri="{FF2B5EF4-FFF2-40B4-BE49-F238E27FC236}">
                <a16:creationId xmlns:a16="http://schemas.microsoft.com/office/drawing/2014/main" id="{4E18DBC1-BE3F-49C6-9A6C-609EFED9CA5C}"/>
              </a:ext>
            </a:extLst>
          </p:cNvPr>
          <p:cNvSpPr/>
          <p:nvPr/>
        </p:nvSpPr>
        <p:spPr>
          <a:xfrm>
            <a:off x="5734718" y="1399563"/>
            <a:ext cx="6157913" cy="4668970"/>
          </a:xfrm>
          <a:prstGeom prst="rect">
            <a:avLst/>
          </a:prstGeom>
        </p:spPr>
        <p:txBody>
          <a:bodyPr wrap="square">
            <a:spAutoFit/>
          </a:bodyPr>
          <a:lstStyle/>
          <a:p>
            <a:r>
              <a:rPr lang="en-US" sz="2200" dirty="0">
                <a:latin typeface="Segoe UI Semilight" panose="020B0402040204020203" pitchFamily="34" charset="0"/>
                <a:cs typeface="Segoe UI Semilight" panose="020B0402040204020203" pitchFamily="34" charset="0"/>
              </a:rPr>
              <a:t>What happens when you create a new array?</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Program asks JVM for one long, contiguous chunk of memory</a:t>
            </a:r>
          </a:p>
          <a:p>
            <a:pPr>
              <a:spcBef>
                <a:spcPts val="500"/>
              </a:spcBef>
            </a:pPr>
            <a:r>
              <a:rPr lang="en-US" sz="2200" dirty="0">
                <a:latin typeface="Segoe UI Semilight" panose="020B0402040204020203" pitchFamily="34" charset="0"/>
                <a:cs typeface="Segoe UI Semilight" panose="020B0402040204020203" pitchFamily="34" charset="0"/>
              </a:rPr>
              <a:t>What happens when you create a new object?</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Program asks the JVM for any random place in memory</a:t>
            </a:r>
          </a:p>
          <a:p>
            <a:pPr>
              <a:spcBef>
                <a:spcPts val="500"/>
              </a:spcBef>
            </a:pPr>
            <a:r>
              <a:rPr lang="en-US" sz="2200" dirty="0">
                <a:latin typeface="Segoe UI Semilight" panose="020B0402040204020203" pitchFamily="34" charset="0"/>
                <a:cs typeface="Segoe UI Semilight" panose="020B0402040204020203" pitchFamily="34" charset="0"/>
              </a:rPr>
              <a:t>What happens when you read an array index?</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Program asks JVM for the address, JVM hands off to OS</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OS checks the L1 caches, the L2 caches then RAM then disk to find it</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If data is found, OS loads it into caches to speed up future lookups</a:t>
            </a:r>
          </a:p>
          <a:p>
            <a:pPr>
              <a:spcBef>
                <a:spcPts val="500"/>
              </a:spcBef>
            </a:pPr>
            <a:r>
              <a:rPr lang="en-US" sz="2200" dirty="0">
                <a:latin typeface="Segoe UI Semilight" panose="020B0402040204020203" pitchFamily="34" charset="0"/>
                <a:cs typeface="Segoe UI Semilight" panose="020B0402040204020203" pitchFamily="34" charset="0"/>
              </a:rPr>
              <a:t>What happens when we open and read data from a file?</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Files are always stored on disk, must make a disk access</a:t>
            </a:r>
          </a:p>
        </p:txBody>
      </p:sp>
    </p:spTree>
    <p:extLst>
      <p:ext uri="{BB962C8B-B14F-4D97-AF65-F5344CB8AC3E}">
        <p14:creationId xmlns:p14="http://schemas.microsoft.com/office/powerpoint/2010/main" val="362612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500"/>
                                        <p:tgtEl>
                                          <p:spTgt spid="6">
                                            <p:txEl>
                                              <p:pRg st="5" end="5"/>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Effect transition="in" filter="fade">
                                      <p:cBhvr>
                                        <p:cTn id="45" dur="500"/>
                                        <p:tgtEl>
                                          <p:spTgt spid="6">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9" end="9"/>
                                            </p:txEl>
                                          </p:spTgt>
                                        </p:tgtEl>
                                        <p:attrNameLst>
                                          <p:attrName>style.visibility</p:attrName>
                                        </p:attrNameLst>
                                      </p:cBhvr>
                                      <p:to>
                                        <p:strVal val="visible"/>
                                      </p:to>
                                    </p:set>
                                    <p:animEffect transition="in" filter="fade">
                                      <p:cBhvr>
                                        <p:cTn id="5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1045-C29A-4599-BFEB-A3F85216CAFC}"/>
              </a:ext>
            </a:extLst>
          </p:cNvPr>
          <p:cNvSpPr>
            <a:spLocks noGrp="1"/>
          </p:cNvSpPr>
          <p:nvPr>
            <p:ph type="title"/>
          </p:nvPr>
        </p:nvSpPr>
        <p:spPr/>
        <p:txBody>
          <a:bodyPr/>
          <a:lstStyle/>
          <a:p>
            <a:r>
              <a:rPr lang="en-US" dirty="0">
                <a:solidFill>
                  <a:srgbClr val="4C3282"/>
                </a:solidFill>
              </a:rPr>
              <a:t>Array v Linked List</a:t>
            </a:r>
          </a:p>
        </p:txBody>
      </p:sp>
      <p:sp>
        <p:nvSpPr>
          <p:cNvPr id="3" name="Content Placeholder 2">
            <a:extLst>
              <a:ext uri="{FF2B5EF4-FFF2-40B4-BE49-F238E27FC236}">
                <a16:creationId xmlns:a16="http://schemas.microsoft.com/office/drawing/2014/main" id="{E1EC58B3-8FD7-4B0B-B967-4E3E2936E53A}"/>
              </a:ext>
            </a:extLst>
          </p:cNvPr>
          <p:cNvSpPr>
            <a:spLocks noGrp="1"/>
          </p:cNvSpPr>
          <p:nvPr>
            <p:ph idx="1"/>
          </p:nvPr>
        </p:nvSpPr>
        <p:spPr/>
        <p:txBody>
          <a:bodyPr/>
          <a:lstStyle/>
          <a:p>
            <a:r>
              <a:rPr lang="en-US" dirty="0"/>
              <a:t>Is iterating over an </a:t>
            </a:r>
            <a:r>
              <a:rPr lang="en-US" dirty="0" err="1"/>
              <a:t>ArrayList</a:t>
            </a:r>
            <a:r>
              <a:rPr lang="en-US" dirty="0"/>
              <a:t> faster than iterating over a LinkedList?</a:t>
            </a:r>
          </a:p>
          <a:p>
            <a:endParaRPr lang="en-US" dirty="0"/>
          </a:p>
          <a:p>
            <a:r>
              <a:rPr lang="en-US" dirty="0"/>
              <a:t>Answer:</a:t>
            </a:r>
          </a:p>
          <a:p>
            <a:r>
              <a:rPr lang="en-US" dirty="0"/>
              <a:t>LinkedList nodes can be stored in memory, which means the don’t have spatial locality. The </a:t>
            </a:r>
            <a:r>
              <a:rPr lang="en-US" dirty="0" err="1"/>
              <a:t>ArrayList</a:t>
            </a:r>
            <a:r>
              <a:rPr lang="en-US" dirty="0"/>
              <a:t> is more likely to be stored in contiguous regions of memory, so it should be quicker to access based on how the OS will load the data into our different memory layers.</a:t>
            </a:r>
          </a:p>
        </p:txBody>
      </p:sp>
      <p:sp>
        <p:nvSpPr>
          <p:cNvPr id="4" name="Footer Placeholder 3">
            <a:extLst>
              <a:ext uri="{FF2B5EF4-FFF2-40B4-BE49-F238E27FC236}">
                <a16:creationId xmlns:a16="http://schemas.microsoft.com/office/drawing/2014/main" id="{B90A71E9-54D6-4A71-B131-924FF1FC831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DFDA882-57B8-4C08-8D8C-D82E4E48AF27}"/>
              </a:ext>
            </a:extLst>
          </p:cNvPr>
          <p:cNvSpPr>
            <a:spLocks noGrp="1"/>
          </p:cNvSpPr>
          <p:nvPr>
            <p:ph type="sldNum" sz="quarter" idx="12"/>
          </p:nvPr>
        </p:nvSpPr>
        <p:spPr/>
        <p:txBody>
          <a:bodyPr/>
          <a:lstStyle/>
          <a:p>
            <a:fld id="{659665DE-58FC-41F4-AC58-2C90A5E00527}" type="slidenum">
              <a:rPr lang="en-US" smtClean="0"/>
              <a:t>14</a:t>
            </a:fld>
            <a:endParaRPr lang="en-US"/>
          </a:p>
        </p:txBody>
      </p:sp>
    </p:spTree>
    <p:extLst>
      <p:ext uri="{BB962C8B-B14F-4D97-AF65-F5344CB8AC3E}">
        <p14:creationId xmlns:p14="http://schemas.microsoft.com/office/powerpoint/2010/main" val="103288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DE13-D922-415E-9B57-38A263F1CEA3}"/>
              </a:ext>
            </a:extLst>
          </p:cNvPr>
          <p:cNvSpPr>
            <a:spLocks noGrp="1"/>
          </p:cNvSpPr>
          <p:nvPr>
            <p:ph type="title"/>
          </p:nvPr>
        </p:nvSpPr>
        <p:spPr/>
        <p:txBody>
          <a:bodyPr/>
          <a:lstStyle/>
          <a:p>
            <a:r>
              <a:rPr lang="en-US" dirty="0">
                <a:solidFill>
                  <a:srgbClr val="4C3282"/>
                </a:solidFill>
              </a:rPr>
              <a:t>Warm Up</a:t>
            </a:r>
          </a:p>
        </p:txBody>
      </p:sp>
      <p:sp>
        <p:nvSpPr>
          <p:cNvPr id="3" name="Content Placeholder 2">
            <a:extLst>
              <a:ext uri="{FF2B5EF4-FFF2-40B4-BE49-F238E27FC236}">
                <a16:creationId xmlns:a16="http://schemas.microsoft.com/office/drawing/2014/main" id="{F798D71D-F7FC-4C90-AAB1-35235B759137}"/>
              </a:ext>
            </a:extLst>
          </p:cNvPr>
          <p:cNvSpPr>
            <a:spLocks noGrp="1"/>
          </p:cNvSpPr>
          <p:nvPr>
            <p:ph idx="1"/>
          </p:nvPr>
        </p:nvSpPr>
        <p:spPr>
          <a:xfrm>
            <a:off x="575240" y="1463857"/>
            <a:ext cx="5288350" cy="2273753"/>
          </a:xfrm>
        </p:spPr>
        <p:txBody>
          <a:bodyPr>
            <a:normAutofit/>
          </a:bodyPr>
          <a:lstStyle/>
          <a:p>
            <a:pPr>
              <a:spcBef>
                <a:spcPts val="200"/>
              </a:spcBef>
            </a:pPr>
            <a:r>
              <a:rPr lang="en-US" sz="1400" dirty="0">
                <a:latin typeface="Courier New" panose="02070309020205020404" pitchFamily="49" charset="0"/>
                <a:cs typeface="Courier New" panose="02070309020205020404" pitchFamily="49" charset="0"/>
              </a:rPr>
              <a:t>public int sum1(int n, int m, int[][] table) {</a:t>
            </a:r>
          </a:p>
          <a:p>
            <a:pPr>
              <a:spcBef>
                <a:spcPts val="200"/>
              </a:spcBef>
            </a:pPr>
            <a:r>
              <a:rPr lang="en-US" sz="1400" dirty="0">
                <a:latin typeface="Courier New" panose="02070309020205020404" pitchFamily="49" charset="0"/>
                <a:cs typeface="Courier New" panose="02070309020205020404" pitchFamily="49" charset="0"/>
              </a:rPr>
              <a:t>   int output = 0;</a:t>
            </a:r>
          </a:p>
          <a:p>
            <a:pPr>
              <a:spcBef>
                <a:spcPts val="200"/>
              </a:spcBef>
            </a:pPr>
            <a:r>
              <a:rPr lang="en-US" sz="1400" dirty="0">
                <a:latin typeface="Courier New" panose="02070309020205020404" pitchFamily="49" charset="0"/>
                <a:cs typeface="Courier New" panose="02070309020205020404" pitchFamily="49" charset="0"/>
              </a:rPr>
              <a:t>   for (int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0;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&lt; n;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for (int j = 0; j &lt; m; </a:t>
            </a:r>
            <a:r>
              <a:rPr lang="en-US" sz="1400" dirty="0" err="1">
                <a:latin typeface="Courier New" panose="02070309020205020404" pitchFamily="49" charset="0"/>
                <a:cs typeface="Courier New" panose="02070309020205020404" pitchFamily="49" charset="0"/>
              </a:rPr>
              <a:t>j++</a:t>
            </a: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output += table[</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][j];</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return output;</a:t>
            </a:r>
          </a:p>
          <a:p>
            <a:pPr>
              <a:spcBef>
                <a:spcPts val="200"/>
              </a:spcBef>
            </a:pPr>
            <a:r>
              <a:rPr lang="en-US" sz="1400" dirty="0">
                <a:latin typeface="Courier New" panose="02070309020205020404" pitchFamily="49" charset="0"/>
                <a:cs typeface="Courier New" panose="02070309020205020404" pitchFamily="49" charset="0"/>
              </a:rPr>
              <a:t>}</a:t>
            </a:r>
          </a:p>
        </p:txBody>
      </p:sp>
      <p:sp>
        <p:nvSpPr>
          <p:cNvPr id="4" name="Footer Placeholder 3">
            <a:extLst>
              <a:ext uri="{FF2B5EF4-FFF2-40B4-BE49-F238E27FC236}">
                <a16:creationId xmlns:a16="http://schemas.microsoft.com/office/drawing/2014/main" id="{9456A4DB-6890-439F-81AE-BCC0CE580C6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BB75150-D726-4BCA-9793-C6C83A03CC04}"/>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6" name="Content Placeholder 2">
            <a:extLst>
              <a:ext uri="{FF2B5EF4-FFF2-40B4-BE49-F238E27FC236}">
                <a16:creationId xmlns:a16="http://schemas.microsoft.com/office/drawing/2014/main" id="{657520C5-C7F2-4B6F-AA0B-5EDD91A7B06F}"/>
              </a:ext>
            </a:extLst>
          </p:cNvPr>
          <p:cNvSpPr txBox="1">
            <a:spLocks/>
          </p:cNvSpPr>
          <p:nvPr/>
        </p:nvSpPr>
        <p:spPr>
          <a:xfrm>
            <a:off x="6168868" y="1463856"/>
            <a:ext cx="5288350" cy="22737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spcBef>
                <a:spcPts val="200"/>
              </a:spcBef>
            </a:pPr>
            <a:r>
              <a:rPr lang="en-US" sz="1400" dirty="0">
                <a:latin typeface="Courier New" panose="02070309020205020404" pitchFamily="49" charset="0"/>
                <a:cs typeface="Courier New" panose="02070309020205020404" pitchFamily="49" charset="0"/>
              </a:rPr>
              <a:t>public int sum2(int n, int m, int[][] table) {</a:t>
            </a:r>
          </a:p>
          <a:p>
            <a:pPr>
              <a:spcBef>
                <a:spcPts val="200"/>
              </a:spcBef>
            </a:pPr>
            <a:r>
              <a:rPr lang="en-US" sz="1400" dirty="0">
                <a:latin typeface="Courier New" panose="02070309020205020404" pitchFamily="49" charset="0"/>
                <a:cs typeface="Courier New" panose="02070309020205020404" pitchFamily="49" charset="0"/>
              </a:rPr>
              <a:t>   int output = 0;</a:t>
            </a:r>
          </a:p>
          <a:p>
            <a:pPr>
              <a:spcBef>
                <a:spcPts val="200"/>
              </a:spcBef>
            </a:pPr>
            <a:r>
              <a:rPr lang="en-US" sz="1400" dirty="0">
                <a:latin typeface="Courier New" panose="02070309020205020404" pitchFamily="49" charset="0"/>
                <a:cs typeface="Courier New" panose="02070309020205020404" pitchFamily="49" charset="0"/>
              </a:rPr>
              <a:t>   for (int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0;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&lt; m;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for (int j = 0; j &lt; n; </a:t>
            </a:r>
            <a:r>
              <a:rPr lang="en-US" sz="1400" dirty="0" err="1">
                <a:latin typeface="Courier New" panose="02070309020205020404" pitchFamily="49" charset="0"/>
                <a:cs typeface="Courier New" panose="02070309020205020404" pitchFamily="49" charset="0"/>
              </a:rPr>
              <a:t>j++</a:t>
            </a: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output += table[j][</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return output;</a:t>
            </a:r>
          </a:p>
          <a:p>
            <a:pPr>
              <a:spcBef>
                <a:spcPts val="200"/>
              </a:spcBef>
            </a:pPr>
            <a:r>
              <a:rPr lang="en-US" sz="1400"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260BDFE6-B593-4885-BA97-A9480280B620}"/>
              </a:ext>
            </a:extLst>
          </p:cNvPr>
          <p:cNvSpPr txBox="1"/>
          <p:nvPr/>
        </p:nvSpPr>
        <p:spPr>
          <a:xfrm>
            <a:off x="645622" y="4386695"/>
            <a:ext cx="3506986" cy="1200329"/>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What do these two methods do?</a:t>
            </a:r>
          </a:p>
          <a:p>
            <a:r>
              <a:rPr lang="en-US" dirty="0">
                <a:latin typeface="Segoe UI" panose="020B0502040204020203" pitchFamily="34" charset="0"/>
                <a:cs typeface="Segoe UI" panose="020B0502040204020203" pitchFamily="34" charset="0"/>
              </a:rPr>
              <a:t>What is the big-</a:t>
            </a:r>
            <a:r>
              <a:rPr lang="el-GR" dirty="0">
                <a:latin typeface="Segoe UI" panose="020B0502040204020203" pitchFamily="34" charset="0"/>
                <a:cs typeface="Segoe UI" panose="020B0502040204020203" pitchFamily="34" charset="0"/>
              </a:rPr>
              <a:t>Θ</a:t>
            </a:r>
            <a:endParaRPr lang="en-US" dirty="0">
              <a:latin typeface="Segoe UI" panose="020B0502040204020203" pitchFamily="34" charset="0"/>
              <a:cs typeface="Segoe UI" panose="020B0502040204020203" pitchFamily="34" charset="0"/>
            </a:endParaRPr>
          </a:p>
          <a:p>
            <a:r>
              <a:rPr lang="el-GR" dirty="0">
                <a:latin typeface="Segoe UI" panose="020B0502040204020203" pitchFamily="34" charset="0"/>
                <a:cs typeface="Segoe UI" panose="020B0502040204020203" pitchFamily="34" charset="0"/>
              </a:rPr>
              <a:t>Θ</a:t>
            </a:r>
            <a:r>
              <a:rPr lang="en-US" dirty="0">
                <a:latin typeface="Segoe UI" panose="020B0502040204020203" pitchFamily="34" charset="0"/>
                <a:cs typeface="Segoe UI" panose="020B0502040204020203" pitchFamily="34" charset="0"/>
              </a:rPr>
              <a:t>(n*m)</a:t>
            </a:r>
          </a:p>
          <a:p>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1763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5DAB-FE5F-444F-9266-EBEAEA0D6A45}"/>
              </a:ext>
            </a:extLst>
          </p:cNvPr>
          <p:cNvSpPr>
            <a:spLocks noGrp="1"/>
          </p:cNvSpPr>
          <p:nvPr>
            <p:ph type="title"/>
          </p:nvPr>
        </p:nvSpPr>
        <p:spPr/>
        <p:txBody>
          <a:bodyPr/>
          <a:lstStyle/>
          <a:p>
            <a:r>
              <a:rPr lang="en-US" dirty="0">
                <a:solidFill>
                  <a:srgbClr val="4C3282"/>
                </a:solidFill>
              </a:rPr>
              <a:t>Warm Up</a:t>
            </a:r>
          </a:p>
        </p:txBody>
      </p:sp>
      <p:sp>
        <p:nvSpPr>
          <p:cNvPr id="4" name="Footer Placeholder 3">
            <a:extLst>
              <a:ext uri="{FF2B5EF4-FFF2-40B4-BE49-F238E27FC236}">
                <a16:creationId xmlns:a16="http://schemas.microsoft.com/office/drawing/2014/main" id="{0E1F5CE5-87DD-493A-8D3E-AD9769BDC26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7810E4C0-F065-46D9-BDA3-92B4C8956340}"/>
              </a:ext>
            </a:extLst>
          </p:cNvPr>
          <p:cNvSpPr>
            <a:spLocks noGrp="1"/>
          </p:cNvSpPr>
          <p:nvPr>
            <p:ph type="sldNum" sz="quarter" idx="12"/>
          </p:nvPr>
        </p:nvSpPr>
        <p:spPr/>
        <p:txBody>
          <a:bodyPr/>
          <a:lstStyle/>
          <a:p>
            <a:fld id="{659665DE-58FC-41F4-AC58-2C90A5E00527}" type="slidenum">
              <a:rPr lang="en-US" smtClean="0"/>
              <a:t>3</a:t>
            </a:fld>
            <a:endParaRPr lang="en-US"/>
          </a:p>
        </p:txBody>
      </p:sp>
      <p:pic>
        <p:nvPicPr>
          <p:cNvPr id="6" name="Picture 5">
            <a:extLst>
              <a:ext uri="{FF2B5EF4-FFF2-40B4-BE49-F238E27FC236}">
                <a16:creationId xmlns:a16="http://schemas.microsoft.com/office/drawing/2014/main" id="{5A9870ED-D74B-4A7C-9BB6-5EEC5C6B5D88}"/>
              </a:ext>
            </a:extLst>
          </p:cNvPr>
          <p:cNvPicPr>
            <a:picLocks noChangeAspect="1"/>
          </p:cNvPicPr>
          <p:nvPr/>
        </p:nvPicPr>
        <p:blipFill>
          <a:blip r:embed="rId2"/>
          <a:stretch>
            <a:fillRect/>
          </a:stretch>
        </p:blipFill>
        <p:spPr>
          <a:xfrm>
            <a:off x="1709637" y="1472024"/>
            <a:ext cx="8011327" cy="4964847"/>
          </a:xfrm>
          <a:prstGeom prst="rect">
            <a:avLst/>
          </a:prstGeom>
        </p:spPr>
      </p:pic>
    </p:spTree>
    <p:extLst>
      <p:ext uri="{BB962C8B-B14F-4D97-AF65-F5344CB8AC3E}">
        <p14:creationId xmlns:p14="http://schemas.microsoft.com/office/powerpoint/2010/main" val="684189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A940-4496-4951-932A-5963513BB1C7}"/>
              </a:ext>
            </a:extLst>
          </p:cNvPr>
          <p:cNvSpPr>
            <a:spLocks noGrp="1"/>
          </p:cNvSpPr>
          <p:nvPr>
            <p:ph type="title"/>
          </p:nvPr>
        </p:nvSpPr>
        <p:spPr/>
        <p:txBody>
          <a:bodyPr/>
          <a:lstStyle/>
          <a:p>
            <a:r>
              <a:rPr lang="en-US" dirty="0">
                <a:solidFill>
                  <a:srgbClr val="4C3282"/>
                </a:solidFill>
              </a:rPr>
              <a:t>Incorrect Assumptions</a:t>
            </a:r>
          </a:p>
        </p:txBody>
      </p:sp>
      <p:sp>
        <p:nvSpPr>
          <p:cNvPr id="3" name="Content Placeholder 2">
            <a:extLst>
              <a:ext uri="{FF2B5EF4-FFF2-40B4-BE49-F238E27FC236}">
                <a16:creationId xmlns:a16="http://schemas.microsoft.com/office/drawing/2014/main" id="{E84CC500-533D-498E-9A87-B16C13263866}"/>
              </a:ext>
            </a:extLst>
          </p:cNvPr>
          <p:cNvSpPr>
            <a:spLocks noGrp="1"/>
          </p:cNvSpPr>
          <p:nvPr>
            <p:ph idx="1"/>
          </p:nvPr>
        </p:nvSpPr>
        <p:spPr/>
        <p:txBody>
          <a:bodyPr/>
          <a:lstStyle/>
          <a:p>
            <a:r>
              <a:rPr lang="en-US" dirty="0"/>
              <a:t>Accessing memory is a quick and constant-time operation</a:t>
            </a:r>
          </a:p>
          <a:p>
            <a:endParaRPr lang="en-US" dirty="0"/>
          </a:p>
          <a:p>
            <a:r>
              <a:rPr lang="en-US" dirty="0"/>
              <a:t>Sometimes accessing memory is cheaper and easier than at other times</a:t>
            </a:r>
          </a:p>
          <a:p>
            <a:r>
              <a:rPr lang="en-US" dirty="0"/>
              <a:t>Sometimes accessing memory is very slow</a:t>
            </a:r>
          </a:p>
          <a:p>
            <a:endParaRPr lang="en-US" dirty="0"/>
          </a:p>
          <a:p>
            <a:endParaRPr lang="en-US" dirty="0"/>
          </a:p>
        </p:txBody>
      </p:sp>
      <p:sp>
        <p:nvSpPr>
          <p:cNvPr id="4" name="Footer Placeholder 3">
            <a:extLst>
              <a:ext uri="{FF2B5EF4-FFF2-40B4-BE49-F238E27FC236}">
                <a16:creationId xmlns:a16="http://schemas.microsoft.com/office/drawing/2014/main" id="{5E41B6FF-B443-414D-82D3-DF020F15217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22DA5C46-30E6-45CA-97EF-BE2ED77C0425}"/>
              </a:ext>
            </a:extLst>
          </p:cNvPr>
          <p:cNvSpPr>
            <a:spLocks noGrp="1"/>
          </p:cNvSpPr>
          <p:nvPr>
            <p:ph type="sldNum" sz="quarter" idx="12"/>
          </p:nvPr>
        </p:nvSpPr>
        <p:spPr/>
        <p:txBody>
          <a:bodyPr/>
          <a:lstStyle/>
          <a:p>
            <a:fld id="{659665DE-58FC-41F4-AC58-2C90A5E00527}" type="slidenum">
              <a:rPr lang="en-US" smtClean="0"/>
              <a:t>4</a:t>
            </a:fld>
            <a:endParaRPr lang="en-US"/>
          </a:p>
        </p:txBody>
      </p:sp>
      <p:sp>
        <p:nvSpPr>
          <p:cNvPr id="6" name="TextBox 5">
            <a:extLst>
              <a:ext uri="{FF2B5EF4-FFF2-40B4-BE49-F238E27FC236}">
                <a16:creationId xmlns:a16="http://schemas.microsoft.com/office/drawing/2014/main" id="{14541F92-9B3C-4C35-B3DE-1A21AF46561B}"/>
              </a:ext>
            </a:extLst>
          </p:cNvPr>
          <p:cNvSpPr txBox="1"/>
          <p:nvPr/>
        </p:nvSpPr>
        <p:spPr>
          <a:xfrm rot="20550395">
            <a:off x="7436642" y="1419222"/>
            <a:ext cx="881973" cy="523220"/>
          </a:xfrm>
          <a:prstGeom prst="rect">
            <a:avLst/>
          </a:prstGeom>
          <a:noFill/>
          <a:ln>
            <a:solidFill>
              <a:srgbClr val="FF0000"/>
            </a:solidFill>
          </a:ln>
        </p:spPr>
        <p:txBody>
          <a:bodyPr wrap="none" rtlCol="0">
            <a:spAutoFit/>
          </a:bodyPr>
          <a:lstStyle/>
          <a:p>
            <a:r>
              <a:rPr lang="en-US" sz="2800" dirty="0">
                <a:solidFill>
                  <a:srgbClr val="FF0000"/>
                </a:solidFill>
                <a:latin typeface="Segoe UI" panose="020B0502040204020203" pitchFamily="34" charset="0"/>
                <a:cs typeface="Segoe UI" panose="020B0502040204020203" pitchFamily="34" charset="0"/>
              </a:rPr>
              <a:t>Lies!</a:t>
            </a:r>
          </a:p>
        </p:txBody>
      </p:sp>
    </p:spTree>
    <p:extLst>
      <p:ext uri="{BB962C8B-B14F-4D97-AF65-F5344CB8AC3E}">
        <p14:creationId xmlns:p14="http://schemas.microsoft.com/office/powerpoint/2010/main" val="44044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F8CE-157A-4821-8772-194B1CDFF721}"/>
              </a:ext>
            </a:extLst>
          </p:cNvPr>
          <p:cNvSpPr>
            <a:spLocks noGrp="1"/>
          </p:cNvSpPr>
          <p:nvPr>
            <p:ph type="title"/>
          </p:nvPr>
        </p:nvSpPr>
        <p:spPr/>
        <p:txBody>
          <a:bodyPr/>
          <a:lstStyle/>
          <a:p>
            <a:r>
              <a:rPr lang="en-US" dirty="0">
                <a:solidFill>
                  <a:srgbClr val="4C3282"/>
                </a:solidFill>
              </a:rPr>
              <a:t>Memory Architecture</a:t>
            </a:r>
          </a:p>
        </p:txBody>
      </p:sp>
      <p:sp>
        <p:nvSpPr>
          <p:cNvPr id="4" name="Footer Placeholder 3">
            <a:extLst>
              <a:ext uri="{FF2B5EF4-FFF2-40B4-BE49-F238E27FC236}">
                <a16:creationId xmlns:a16="http://schemas.microsoft.com/office/drawing/2014/main" id="{EA4B82D0-95D4-4568-B768-D3353BDCFEB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DB9677DF-FD46-4549-B533-BB38B8FEC81A}"/>
              </a:ext>
            </a:extLst>
          </p:cNvPr>
          <p:cNvSpPr>
            <a:spLocks noGrp="1"/>
          </p:cNvSpPr>
          <p:nvPr>
            <p:ph type="sldNum" sz="quarter" idx="12"/>
          </p:nvPr>
        </p:nvSpPr>
        <p:spPr/>
        <p:txBody>
          <a:bodyPr/>
          <a:lstStyle/>
          <a:p>
            <a:fld id="{659665DE-58FC-41F4-AC58-2C90A5E00527}" type="slidenum">
              <a:rPr lang="en-US" smtClean="0"/>
              <a:t>5</a:t>
            </a:fld>
            <a:endParaRPr lang="en-US"/>
          </a:p>
        </p:txBody>
      </p:sp>
      <p:sp>
        <p:nvSpPr>
          <p:cNvPr id="6" name="Rectangle 5">
            <a:extLst>
              <a:ext uri="{FF2B5EF4-FFF2-40B4-BE49-F238E27FC236}">
                <a16:creationId xmlns:a16="http://schemas.microsoft.com/office/drawing/2014/main" id="{7C10A9E3-2B36-4282-BB09-FF9EF62F4049}"/>
              </a:ext>
            </a:extLst>
          </p:cNvPr>
          <p:cNvSpPr/>
          <p:nvPr/>
        </p:nvSpPr>
        <p:spPr>
          <a:xfrm>
            <a:off x="1430417" y="1478238"/>
            <a:ext cx="4472247"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CPU Register</a:t>
            </a:r>
          </a:p>
        </p:txBody>
      </p:sp>
      <p:sp>
        <p:nvSpPr>
          <p:cNvPr id="7" name="Rectangle 6">
            <a:extLst>
              <a:ext uri="{FF2B5EF4-FFF2-40B4-BE49-F238E27FC236}">
                <a16:creationId xmlns:a16="http://schemas.microsoft.com/office/drawing/2014/main" id="{0709884D-C4D9-4B54-831A-99D6628312E4}"/>
              </a:ext>
            </a:extLst>
          </p:cNvPr>
          <p:cNvSpPr/>
          <p:nvPr/>
        </p:nvSpPr>
        <p:spPr>
          <a:xfrm>
            <a:off x="1430417" y="2578839"/>
            <a:ext cx="4472247"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L1 Cache</a:t>
            </a:r>
          </a:p>
        </p:txBody>
      </p:sp>
      <p:sp>
        <p:nvSpPr>
          <p:cNvPr id="8" name="Rectangle 7">
            <a:extLst>
              <a:ext uri="{FF2B5EF4-FFF2-40B4-BE49-F238E27FC236}">
                <a16:creationId xmlns:a16="http://schemas.microsoft.com/office/drawing/2014/main" id="{ABC58F59-A814-4B68-ADAF-C8BDD390F84F}"/>
              </a:ext>
            </a:extLst>
          </p:cNvPr>
          <p:cNvSpPr/>
          <p:nvPr/>
        </p:nvSpPr>
        <p:spPr>
          <a:xfrm>
            <a:off x="1430417" y="3679441"/>
            <a:ext cx="4472247"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L2 Cache</a:t>
            </a:r>
          </a:p>
        </p:txBody>
      </p:sp>
      <p:sp>
        <p:nvSpPr>
          <p:cNvPr id="9" name="Rectangle 8">
            <a:extLst>
              <a:ext uri="{FF2B5EF4-FFF2-40B4-BE49-F238E27FC236}">
                <a16:creationId xmlns:a16="http://schemas.microsoft.com/office/drawing/2014/main" id="{B8BC031C-2627-46C0-AD6A-D95A04927B46}"/>
              </a:ext>
            </a:extLst>
          </p:cNvPr>
          <p:cNvSpPr/>
          <p:nvPr/>
        </p:nvSpPr>
        <p:spPr>
          <a:xfrm>
            <a:off x="1430417" y="4780043"/>
            <a:ext cx="4472247"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RAM</a:t>
            </a:r>
          </a:p>
        </p:txBody>
      </p:sp>
      <p:sp>
        <p:nvSpPr>
          <p:cNvPr id="10" name="Rectangle 9">
            <a:extLst>
              <a:ext uri="{FF2B5EF4-FFF2-40B4-BE49-F238E27FC236}">
                <a16:creationId xmlns:a16="http://schemas.microsoft.com/office/drawing/2014/main" id="{892E1408-144E-499E-A44D-BEDF22D9C385}"/>
              </a:ext>
            </a:extLst>
          </p:cNvPr>
          <p:cNvSpPr/>
          <p:nvPr/>
        </p:nvSpPr>
        <p:spPr>
          <a:xfrm>
            <a:off x="1430417" y="5880644"/>
            <a:ext cx="4472247"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Disk</a:t>
            </a:r>
          </a:p>
        </p:txBody>
      </p:sp>
      <p:cxnSp>
        <p:nvCxnSpPr>
          <p:cNvPr id="12" name="Straight Arrow Connector 11">
            <a:extLst>
              <a:ext uri="{FF2B5EF4-FFF2-40B4-BE49-F238E27FC236}">
                <a16:creationId xmlns:a16="http://schemas.microsoft.com/office/drawing/2014/main" id="{C0F41453-D971-4914-843B-1BB29DCA157F}"/>
              </a:ext>
            </a:extLst>
          </p:cNvPr>
          <p:cNvCxnSpPr>
            <a:stCxn id="6" idx="2"/>
            <a:endCxn id="7" idx="0"/>
          </p:cNvCxnSpPr>
          <p:nvPr/>
        </p:nvCxnSpPr>
        <p:spPr>
          <a:xfrm>
            <a:off x="3666541" y="2270718"/>
            <a:ext cx="0"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16E4B11-7300-4FE9-949C-C6E9556610BE}"/>
              </a:ext>
            </a:extLst>
          </p:cNvPr>
          <p:cNvCxnSpPr/>
          <p:nvPr/>
        </p:nvCxnSpPr>
        <p:spPr>
          <a:xfrm>
            <a:off x="3692304" y="3371320"/>
            <a:ext cx="0"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AF3BF5-E534-42D0-9FDD-CD85E29C534E}"/>
              </a:ext>
            </a:extLst>
          </p:cNvPr>
          <p:cNvCxnSpPr/>
          <p:nvPr/>
        </p:nvCxnSpPr>
        <p:spPr>
          <a:xfrm>
            <a:off x="3670136" y="4471922"/>
            <a:ext cx="0"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AF4F6BA-16C5-4AF4-BB19-04BEBDD0A822}"/>
              </a:ext>
            </a:extLst>
          </p:cNvPr>
          <p:cNvCxnSpPr/>
          <p:nvPr/>
        </p:nvCxnSpPr>
        <p:spPr>
          <a:xfrm>
            <a:off x="3692716" y="5572523"/>
            <a:ext cx="0"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693076DF-05A9-422E-89E3-AC461FECDEF0}"/>
              </a:ext>
            </a:extLst>
          </p:cNvPr>
          <p:cNvGraphicFramePr>
            <a:graphicFrameLocks noGrp="1"/>
          </p:cNvGraphicFramePr>
          <p:nvPr>
            <p:extLst>
              <p:ext uri="{D42A27DB-BD31-4B8C-83A1-F6EECF244321}">
                <p14:modId xmlns:p14="http://schemas.microsoft.com/office/powerpoint/2010/main" val="3395004058"/>
              </p:ext>
            </p:extLst>
          </p:nvPr>
        </p:nvGraphicFramePr>
        <p:xfrm>
          <a:off x="6289338" y="793290"/>
          <a:ext cx="5521620" cy="5773306"/>
        </p:xfrm>
        <a:graphic>
          <a:graphicData uri="http://schemas.openxmlformats.org/drawingml/2006/table">
            <a:tbl>
              <a:tblPr firstRow="1" bandRow="1">
                <a:tableStyleId>{5C22544A-7EE6-4342-B048-85BDC9FD1C3A}</a:tableStyleId>
              </a:tblPr>
              <a:tblGrid>
                <a:gridCol w="2702992">
                  <a:extLst>
                    <a:ext uri="{9D8B030D-6E8A-4147-A177-3AD203B41FA5}">
                      <a16:colId xmlns:a16="http://schemas.microsoft.com/office/drawing/2014/main" val="1528278768"/>
                    </a:ext>
                  </a:extLst>
                </a:gridCol>
                <a:gridCol w="1330389">
                  <a:extLst>
                    <a:ext uri="{9D8B030D-6E8A-4147-A177-3AD203B41FA5}">
                      <a16:colId xmlns:a16="http://schemas.microsoft.com/office/drawing/2014/main" val="4017141031"/>
                    </a:ext>
                  </a:extLst>
                </a:gridCol>
                <a:gridCol w="1488239">
                  <a:extLst>
                    <a:ext uri="{9D8B030D-6E8A-4147-A177-3AD203B41FA5}">
                      <a16:colId xmlns:a16="http://schemas.microsoft.com/office/drawing/2014/main" val="2770130518"/>
                    </a:ext>
                  </a:extLst>
                </a:gridCol>
              </a:tblGrid>
              <a:tr h="499575">
                <a:tc>
                  <a:txBody>
                    <a:bodyPr/>
                    <a:lstStyle/>
                    <a:p>
                      <a:pPr algn="ctr"/>
                      <a:r>
                        <a:rPr lang="en-US" dirty="0">
                          <a:solidFill>
                            <a:srgbClr val="B6A479"/>
                          </a:solidFill>
                          <a:latin typeface="Segoe UI" panose="020B0502040204020203" pitchFamily="34" charset="0"/>
                          <a:cs typeface="Segoe UI" panose="020B0502040204020203" pitchFamily="34" charset="0"/>
                        </a:rPr>
                        <a:t>What is 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B6A479"/>
                          </a:solidFill>
                          <a:latin typeface="Segoe UI" panose="020B0502040204020203" pitchFamily="34" charset="0"/>
                          <a:cs typeface="Segoe UI" panose="020B0502040204020203" pitchFamily="34" charset="0"/>
                        </a:rPr>
                        <a:t>Typical Size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B6A479"/>
                          </a:solidFill>
                          <a:latin typeface="Segoe UI" panose="020B0502040204020203" pitchFamily="34" charset="0"/>
                          <a:cs typeface="Segoe UI" panose="020B0502040204020203" pitchFamily="34" charset="0"/>
                        </a:rPr>
                        <a:t>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3386304"/>
                  </a:ext>
                </a:extLst>
              </a:tr>
              <a:tr h="1016936">
                <a:tc>
                  <a:txBody>
                    <a:bodyPr/>
                    <a:lstStyle/>
                    <a:p>
                      <a:pPr algn="ctr"/>
                      <a:r>
                        <a:rPr lang="en-US" dirty="0">
                          <a:latin typeface="Segoe UI" panose="020B0502040204020203" pitchFamily="34" charset="0"/>
                          <a:cs typeface="Segoe UI" panose="020B0502040204020203" pitchFamily="34" charset="0"/>
                        </a:rPr>
                        <a:t>The brain of the computer!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32 bits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≈free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2683731"/>
                  </a:ext>
                </a:extLst>
              </a:tr>
              <a:tr h="1057275">
                <a:tc>
                  <a:txBody>
                    <a:bodyPr/>
                    <a:lstStyle/>
                    <a:p>
                      <a:pPr algn="ctr"/>
                      <a:r>
                        <a:rPr lang="en-US" dirty="0">
                          <a:latin typeface="Segoe UI" panose="020B0502040204020203" pitchFamily="34" charset="0"/>
                          <a:cs typeface="Segoe UI" panose="020B0502040204020203" pitchFamily="34" charset="0"/>
                        </a:rPr>
                        <a:t>Extra memory to make accessing it faster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128KB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0.5 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6464808"/>
                  </a:ext>
                </a:extLst>
              </a:tr>
              <a:tr h="1164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Extra memory to make accessing it faster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2MB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7 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862849"/>
                  </a:ext>
                </a:extLst>
              </a:tr>
              <a:tr h="1035843">
                <a:tc>
                  <a:txBody>
                    <a:bodyPr/>
                    <a:lstStyle/>
                    <a:p>
                      <a:pPr algn="ctr"/>
                      <a:r>
                        <a:rPr lang="en-US" dirty="0">
                          <a:latin typeface="Segoe UI" panose="020B0502040204020203" pitchFamily="34" charset="0"/>
                          <a:cs typeface="Segoe UI" panose="020B0502040204020203" pitchFamily="34" charset="0"/>
                        </a:rPr>
                        <a:t>Working memory, what your programs need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8GB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100 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8798267"/>
                  </a:ext>
                </a:extLst>
              </a:tr>
              <a:tr h="999245">
                <a:tc>
                  <a:txBody>
                    <a:bodyPr/>
                    <a:lstStyle/>
                    <a:p>
                      <a:pPr algn="ctr"/>
                      <a:r>
                        <a:rPr lang="en-US" dirty="0">
                          <a:latin typeface="Segoe UI" panose="020B0502040204020203" pitchFamily="34" charset="0"/>
                          <a:cs typeface="Segoe UI" panose="020B0502040204020203" pitchFamily="34" charset="0"/>
                        </a:rPr>
                        <a:t>Large, longtime storage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1 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8,000,000 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2123390"/>
                  </a:ext>
                </a:extLst>
              </a:tr>
            </a:tbl>
          </a:graphicData>
        </a:graphic>
      </p:graphicFrame>
    </p:spTree>
    <p:extLst>
      <p:ext uri="{BB962C8B-B14F-4D97-AF65-F5344CB8AC3E}">
        <p14:creationId xmlns:p14="http://schemas.microsoft.com/office/powerpoint/2010/main" val="1031586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D94E-F4AB-4E04-8568-7BD8D4C98E01}"/>
              </a:ext>
            </a:extLst>
          </p:cNvPr>
          <p:cNvSpPr>
            <a:spLocks noGrp="1"/>
          </p:cNvSpPr>
          <p:nvPr>
            <p:ph type="title"/>
          </p:nvPr>
        </p:nvSpPr>
        <p:spPr/>
        <p:txBody>
          <a:bodyPr/>
          <a:lstStyle/>
          <a:p>
            <a:r>
              <a:rPr lang="en-US" i="1" dirty="0">
                <a:solidFill>
                  <a:srgbClr val="B6A479"/>
                </a:solidFill>
              </a:rPr>
              <a:t>Review</a:t>
            </a:r>
            <a:r>
              <a:rPr lang="en-US" dirty="0"/>
              <a:t>: Binary, Bits and Bytes</a:t>
            </a:r>
          </a:p>
        </p:txBody>
      </p:sp>
      <p:sp>
        <p:nvSpPr>
          <p:cNvPr id="3" name="Content Placeholder 2">
            <a:extLst>
              <a:ext uri="{FF2B5EF4-FFF2-40B4-BE49-F238E27FC236}">
                <a16:creationId xmlns:a16="http://schemas.microsoft.com/office/drawing/2014/main" id="{1D38DAB8-9C31-4BD0-9CD4-D37DE3A5E42D}"/>
              </a:ext>
            </a:extLst>
          </p:cNvPr>
          <p:cNvSpPr>
            <a:spLocks noGrp="1"/>
          </p:cNvSpPr>
          <p:nvPr>
            <p:ph idx="1"/>
          </p:nvPr>
        </p:nvSpPr>
        <p:spPr>
          <a:xfrm>
            <a:off x="575240" y="1463857"/>
            <a:ext cx="11187258" cy="1636531"/>
          </a:xfrm>
        </p:spPr>
        <p:txBody>
          <a:bodyPr>
            <a:normAutofit/>
          </a:bodyPr>
          <a:lstStyle/>
          <a:p>
            <a:pPr>
              <a:lnSpc>
                <a:spcPct val="110000"/>
              </a:lnSpc>
            </a:pPr>
            <a:r>
              <a:rPr lang="en-US" sz="1400" b="1" dirty="0">
                <a:solidFill>
                  <a:srgbClr val="4C3282"/>
                </a:solidFill>
              </a:rPr>
              <a:t>binary</a:t>
            </a:r>
          </a:p>
          <a:p>
            <a:pPr>
              <a:lnSpc>
                <a:spcPct val="110000"/>
              </a:lnSpc>
              <a:spcBef>
                <a:spcPts val="200"/>
              </a:spcBef>
            </a:pPr>
            <a:r>
              <a:rPr lang="en-US" sz="1400" dirty="0"/>
              <a:t>A base-2 system of representing numbers using only 1s and 0s</a:t>
            </a:r>
          </a:p>
          <a:p>
            <a:pPr>
              <a:lnSpc>
                <a:spcPct val="110000"/>
              </a:lnSpc>
              <a:spcBef>
                <a:spcPts val="200"/>
              </a:spcBef>
            </a:pPr>
            <a:r>
              <a:rPr lang="en-US" sz="1400" dirty="0"/>
              <a:t>- vs decimal, base 10, which has 9 symbols</a:t>
            </a:r>
          </a:p>
          <a:p>
            <a:pPr>
              <a:lnSpc>
                <a:spcPct val="110000"/>
              </a:lnSpc>
            </a:pPr>
            <a:r>
              <a:rPr lang="en-US" sz="1400" b="1" dirty="0">
                <a:solidFill>
                  <a:srgbClr val="4C3282"/>
                </a:solidFill>
              </a:rPr>
              <a:t>bit</a:t>
            </a:r>
          </a:p>
          <a:p>
            <a:pPr>
              <a:lnSpc>
                <a:spcPct val="110000"/>
              </a:lnSpc>
              <a:spcBef>
                <a:spcPts val="200"/>
              </a:spcBef>
            </a:pPr>
            <a:r>
              <a:rPr lang="en-US" sz="1400" dirty="0"/>
              <a:t>The smallest unit of computer memory represented as a single binary value either 0 or 1</a:t>
            </a:r>
          </a:p>
          <a:p>
            <a:endParaRPr lang="en-US" sz="1400" dirty="0"/>
          </a:p>
        </p:txBody>
      </p:sp>
      <p:sp>
        <p:nvSpPr>
          <p:cNvPr id="4" name="Footer Placeholder 3">
            <a:extLst>
              <a:ext uri="{FF2B5EF4-FFF2-40B4-BE49-F238E27FC236}">
                <a16:creationId xmlns:a16="http://schemas.microsoft.com/office/drawing/2014/main" id="{43D0F379-4B65-413E-BD2C-B6C799054AA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A6502E01-5B3A-453D-A24B-64B1A8E26AD5}"/>
              </a:ext>
            </a:extLst>
          </p:cNvPr>
          <p:cNvSpPr>
            <a:spLocks noGrp="1"/>
          </p:cNvSpPr>
          <p:nvPr>
            <p:ph type="sldNum" sz="quarter" idx="12"/>
          </p:nvPr>
        </p:nvSpPr>
        <p:spPr/>
        <p:txBody>
          <a:bodyPr/>
          <a:lstStyle/>
          <a:p>
            <a:fld id="{659665DE-58FC-41F4-AC58-2C90A5E00527}" type="slidenum">
              <a:rPr lang="en-US" smtClean="0"/>
              <a:t>6</a:t>
            </a:fld>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4B9FEC7F-D495-4CB8-9748-C7C42E3DDF44}"/>
                  </a:ext>
                </a:extLst>
              </p:cNvPr>
              <p:cNvGraphicFramePr>
                <a:graphicFrameLocks noGrp="1"/>
              </p:cNvGraphicFramePr>
              <p:nvPr>
                <p:extLst>
                  <p:ext uri="{D42A27DB-BD31-4B8C-83A1-F6EECF244321}">
                    <p14:modId xmlns:p14="http://schemas.microsoft.com/office/powerpoint/2010/main" val="2034178379"/>
                  </p:ext>
                </p:extLst>
              </p:nvPr>
            </p:nvGraphicFramePr>
            <p:xfrm>
              <a:off x="1053871" y="3237715"/>
              <a:ext cx="7739434" cy="3307653"/>
            </p:xfrm>
            <a:graphic>
              <a:graphicData uri="http://schemas.openxmlformats.org/drawingml/2006/table">
                <a:tbl>
                  <a:tblPr firstRow="1" bandRow="1">
                    <a:tableStyleId>{5C22544A-7EE6-4342-B048-85BDC9FD1C3A}</a:tableStyleId>
                  </a:tblPr>
                  <a:tblGrid>
                    <a:gridCol w="823068">
                      <a:extLst>
                        <a:ext uri="{9D8B030D-6E8A-4147-A177-3AD203B41FA5}">
                          <a16:colId xmlns:a16="http://schemas.microsoft.com/office/drawing/2014/main" val="304159398"/>
                        </a:ext>
                      </a:extLst>
                    </a:gridCol>
                    <a:gridCol w="2665379">
                      <a:extLst>
                        <a:ext uri="{9D8B030D-6E8A-4147-A177-3AD203B41FA5}">
                          <a16:colId xmlns:a16="http://schemas.microsoft.com/office/drawing/2014/main" val="4161401976"/>
                        </a:ext>
                      </a:extLst>
                    </a:gridCol>
                    <a:gridCol w="933855">
                      <a:extLst>
                        <a:ext uri="{9D8B030D-6E8A-4147-A177-3AD203B41FA5}">
                          <a16:colId xmlns:a16="http://schemas.microsoft.com/office/drawing/2014/main" val="1753251519"/>
                        </a:ext>
                      </a:extLst>
                    </a:gridCol>
                    <a:gridCol w="3317132">
                      <a:extLst>
                        <a:ext uri="{9D8B030D-6E8A-4147-A177-3AD203B41FA5}">
                          <a16:colId xmlns:a16="http://schemas.microsoft.com/office/drawing/2014/main" val="1379253821"/>
                        </a:ext>
                      </a:extLst>
                    </a:gridCol>
                  </a:tblGrid>
                  <a:tr h="370840">
                    <a:tc>
                      <a:txBody>
                        <a:bodyPr/>
                        <a:lstStyle/>
                        <a:p>
                          <a:pPr algn="ctr"/>
                          <a:r>
                            <a:rPr lang="en-US" sz="1400" dirty="0">
                              <a:latin typeface="Segoe UI Light" panose="020B0502040204020203" pitchFamily="34" charset="0"/>
                              <a:cs typeface="Segoe UI Light" panose="020B0502040204020203" pitchFamily="34" charset="0"/>
                            </a:rPr>
                            <a:t>Decimal</a:t>
                          </a:r>
                        </a:p>
                      </a:txBody>
                      <a:tcPr anchor="ctr">
                        <a:solidFill>
                          <a:srgbClr val="B6A479"/>
                        </a:solidFill>
                      </a:tcPr>
                    </a:tc>
                    <a:tc>
                      <a:txBody>
                        <a:bodyPr/>
                        <a:lstStyle/>
                        <a:p>
                          <a:pPr algn="ctr"/>
                          <a:r>
                            <a:rPr lang="en-US" sz="1400" dirty="0">
                              <a:latin typeface="Segoe UI Light" panose="020B0502040204020203" pitchFamily="34" charset="0"/>
                              <a:cs typeface="Segoe UI Light" panose="020B0502040204020203" pitchFamily="34" charset="0"/>
                            </a:rPr>
                            <a:t>Decimal Break Down</a:t>
                          </a:r>
                        </a:p>
                      </a:txBody>
                      <a:tcPr anchor="ctr">
                        <a:solidFill>
                          <a:srgbClr val="B6A479"/>
                        </a:solidFill>
                      </a:tcPr>
                    </a:tc>
                    <a:tc>
                      <a:txBody>
                        <a:bodyPr/>
                        <a:lstStyle/>
                        <a:p>
                          <a:pPr algn="ctr"/>
                          <a:r>
                            <a:rPr lang="en-US" sz="1400" dirty="0">
                              <a:latin typeface="Segoe UI Light" panose="020B0502040204020203" pitchFamily="34" charset="0"/>
                              <a:cs typeface="Segoe UI Light" panose="020B0502040204020203" pitchFamily="34" charset="0"/>
                            </a:rPr>
                            <a:t>Binary </a:t>
                          </a:r>
                        </a:p>
                      </a:txBody>
                      <a:tcPr anchor="ctr">
                        <a:solidFill>
                          <a:srgbClr val="B6A479"/>
                        </a:solidFill>
                      </a:tcPr>
                    </a:tc>
                    <a:tc>
                      <a:txBody>
                        <a:bodyPr/>
                        <a:lstStyle/>
                        <a:p>
                          <a:pPr algn="ctr"/>
                          <a:r>
                            <a:rPr lang="en-US" sz="1400" dirty="0">
                              <a:latin typeface="Segoe UI Light" panose="020B0502040204020203" pitchFamily="34" charset="0"/>
                              <a:cs typeface="Segoe UI Light" panose="020B0502040204020203" pitchFamily="34" charset="0"/>
                            </a:rPr>
                            <a:t>Binary Break Down</a:t>
                          </a:r>
                        </a:p>
                      </a:txBody>
                      <a:tcPr anchor="ctr">
                        <a:solidFill>
                          <a:srgbClr val="B6A479"/>
                        </a:solidFill>
                      </a:tcPr>
                    </a:tc>
                    <a:extLst>
                      <a:ext uri="{0D108BD9-81ED-4DB2-BD59-A6C34878D82A}">
                        <a16:rowId xmlns:a16="http://schemas.microsoft.com/office/drawing/2014/main" val="3301073534"/>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0</a:t>
                          </a:r>
                        </a:p>
                      </a:txBody>
                      <a:tcPr>
                        <a:solidFill>
                          <a:schemeClr val="bg1">
                            <a:lumMod val="95000"/>
                          </a:schemeClr>
                        </a:solidFill>
                      </a:tcPr>
                    </a:tc>
                    <a:tc>
                      <a:txBody>
                        <a:bodyPr/>
                        <a:lstStyle/>
                        <a:p>
                          <a:pP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(0 ∗</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0</a:t>
                          </a:r>
                        </a:p>
                      </a:txBody>
                      <a:tcPr>
                        <a:solidFill>
                          <a:schemeClr val="bg1">
                            <a:lumMod val="9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(0 ∗</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extLst>
                      <a:ext uri="{0D108BD9-81ED-4DB2-BD59-A6C34878D82A}">
                        <a16:rowId xmlns:a16="http://schemas.microsoft.com/office/drawing/2014/main" val="44657933"/>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1</a:t>
                          </a:r>
                        </a:p>
                      </a:txBody>
                      <a:tcPr>
                        <a:solidFill>
                          <a:schemeClr val="bg1">
                            <a:lumMod val="95000"/>
                          </a:schemeClr>
                        </a:solidFill>
                      </a:tcPr>
                    </a:tc>
                    <a:tc>
                      <a:txBody>
                        <a:bodyPr/>
                        <a:lstStyle/>
                        <a:p>
                          <a:pP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(1 ∗</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1</a:t>
                          </a:r>
                        </a:p>
                      </a:txBody>
                      <a:tcPr>
                        <a:solidFill>
                          <a:schemeClr val="bg1">
                            <a:lumMod val="9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extLst>
                      <a:ext uri="{0D108BD9-81ED-4DB2-BD59-A6C34878D82A}">
                        <a16:rowId xmlns:a16="http://schemas.microsoft.com/office/drawing/2014/main" val="3475037105"/>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10</a:t>
                          </a:r>
                        </a:p>
                      </a:txBody>
                      <a:tcPr>
                        <a:solidFill>
                          <a:schemeClr val="bg1">
                            <a:lumMod val="95000"/>
                          </a:schemeClr>
                        </a:solidFill>
                      </a:tcPr>
                    </a:tc>
                    <a:tc>
                      <a:txBody>
                        <a:bodyPr/>
                        <a:lstStyle/>
                        <a:p>
                          <a:pPr/>
                          <a14:m>
                            <m:oMathPara xmlns:m="http://schemas.openxmlformats.org/officeDocument/2006/math">
                              <m:oMathParaPr>
                                <m:jc m:val="centerGroup"/>
                              </m:oMathParaPr>
                              <m:oMath xmlns:m="http://schemas.openxmlformats.org/officeDocument/2006/math">
                                <m:r>
                                  <a:rPr lang="en-US" b="0" i="0" smtClean="0">
                                    <a:solidFill>
                                      <a:srgbClr val="737373"/>
                                    </a:solidFill>
                                    <a:latin typeface="Cambria Math" panose="02040503050406030204" pitchFamily="18" charset="0"/>
                                  </a:rPr>
                                  <m:t>(</m:t>
                                </m:r>
                                <m:r>
                                  <a:rPr lang="en-US" b="0" i="1" smtClean="0">
                                    <a:solidFill>
                                      <a:srgbClr val="737373"/>
                                    </a:solidFill>
                                    <a:latin typeface="Cambria Math" panose="02040503050406030204" pitchFamily="18" charset="0"/>
                                  </a:rPr>
                                  <m:t>1 ∗</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1</m:t>
                                    </m:r>
                                  </m:sup>
                                </m:sSup>
                                <m:r>
                                  <a:rPr lang="en-US" b="0" i="1" smtClean="0">
                                    <a:solidFill>
                                      <a:srgbClr val="737373"/>
                                    </a:solidFill>
                                    <a:latin typeface="Cambria Math" panose="02040503050406030204" pitchFamily="18" charset="0"/>
                                  </a:rPr>
                                  <m:t>)+(0∗</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1010</a:t>
                          </a:r>
                        </a:p>
                      </a:txBody>
                      <a:tcPr>
                        <a:solidFill>
                          <a:schemeClr val="bg1">
                            <a:lumMod val="9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3</m:t>
                                    </m:r>
                                  </m:sup>
                                </m:sSup>
                                <m:r>
                                  <a:rPr lang="en-US" b="0" i="1" smtClean="0">
                                    <a:solidFill>
                                      <a:srgbClr val="737373"/>
                                    </a:solidFill>
                                    <a:latin typeface="Cambria Math" panose="02040503050406030204" pitchFamily="18" charset="0"/>
                                  </a:rPr>
                                  <m:t>)+(0∗</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2</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1</m:t>
                                    </m:r>
                                  </m:sup>
                                </m:sSup>
                                <m:r>
                                  <a:rPr lang="en-US" b="0" i="1" smtClean="0">
                                    <a:solidFill>
                                      <a:srgbClr val="737373"/>
                                    </a:solidFill>
                                    <a:latin typeface="Cambria Math" panose="02040503050406030204" pitchFamily="18" charset="0"/>
                                  </a:rPr>
                                  <m:t>)+(0∗</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extLst>
                      <a:ext uri="{0D108BD9-81ED-4DB2-BD59-A6C34878D82A}">
                        <a16:rowId xmlns:a16="http://schemas.microsoft.com/office/drawing/2014/main" val="287380580"/>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12</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solidFill>
                                      <a:srgbClr val="737373"/>
                                    </a:solidFill>
                                    <a:latin typeface="Cambria Math" panose="02040503050406030204" pitchFamily="18" charset="0"/>
                                  </a:rPr>
                                  <m:t>(</m:t>
                                </m:r>
                                <m:r>
                                  <a:rPr lang="en-US" b="0" i="1" smtClean="0">
                                    <a:solidFill>
                                      <a:srgbClr val="737373"/>
                                    </a:solidFill>
                                    <a:latin typeface="Cambria Math" panose="02040503050406030204" pitchFamily="18" charset="0"/>
                                  </a:rPr>
                                  <m:t>1 ∗</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1</m:t>
                                    </m:r>
                                  </m:sup>
                                </m:sSup>
                                <m:r>
                                  <a:rPr lang="en-US" b="0" i="1" smtClean="0">
                                    <a:solidFill>
                                      <a:srgbClr val="737373"/>
                                    </a:solidFill>
                                    <a:latin typeface="Cambria Math" panose="02040503050406030204" pitchFamily="18" charset="0"/>
                                  </a:rPr>
                                  <m:t>)+(2∗</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1100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3</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2</m:t>
                                    </m:r>
                                  </m:sup>
                                </m:sSup>
                                <m:r>
                                  <a:rPr lang="en-US" b="0" i="1" smtClean="0">
                                    <a:solidFill>
                                      <a:srgbClr val="737373"/>
                                    </a:solidFill>
                                    <a:latin typeface="Cambria Math" panose="02040503050406030204" pitchFamily="18" charset="0"/>
                                  </a:rPr>
                                  <m:t>)+(0∗</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1</m:t>
                                    </m:r>
                                  </m:sup>
                                </m:sSup>
                                <m:r>
                                  <a:rPr lang="en-US" b="0" i="1" smtClean="0">
                                    <a:solidFill>
                                      <a:srgbClr val="737373"/>
                                    </a:solidFill>
                                    <a:latin typeface="Cambria Math" panose="02040503050406030204" pitchFamily="18" charset="0"/>
                                  </a:rPr>
                                  <m:t>)+(0∗</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extLst>
                      <a:ext uri="{0D108BD9-81ED-4DB2-BD59-A6C34878D82A}">
                        <a16:rowId xmlns:a16="http://schemas.microsoft.com/office/drawing/2014/main" val="486934606"/>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127</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n-US" b="0" i="1" smtClean="0">
                                        <a:solidFill>
                                          <a:srgbClr val="737373"/>
                                        </a:solidFill>
                                        <a:latin typeface="Cambria Math" panose="02040503050406030204" pitchFamily="18" charset="0"/>
                                      </a:rPr>
                                    </m:ctrlPr>
                                  </m:dPr>
                                  <m:e>
                                    <m:r>
                                      <a:rPr lang="en-US" b="0" i="0"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0" smtClean="0">
                                            <a:solidFill>
                                              <a:srgbClr val="737373"/>
                                            </a:solidFill>
                                            <a:latin typeface="Cambria Math" panose="02040503050406030204" pitchFamily="18" charset="0"/>
                                          </a:rPr>
                                          <m:t>10</m:t>
                                        </m:r>
                                      </m:e>
                                      <m:sup>
                                        <m:r>
                                          <a:rPr lang="en-US" b="0" i="0" smtClean="0">
                                            <a:solidFill>
                                              <a:srgbClr val="737373"/>
                                            </a:solidFill>
                                            <a:latin typeface="Cambria Math" panose="02040503050406030204" pitchFamily="18" charset="0"/>
                                          </a:rPr>
                                          <m:t>2</m:t>
                                        </m:r>
                                      </m:sup>
                                    </m:sSup>
                                  </m:e>
                                </m:d>
                                <m:r>
                                  <a:rPr lang="en-US" b="0" i="0" smtClean="0">
                                    <a:solidFill>
                                      <a:srgbClr val="737373"/>
                                    </a:solidFill>
                                    <a:latin typeface="Cambria Math" panose="02040503050406030204" pitchFamily="18" charset="0"/>
                                  </a:rPr>
                                  <m:t>+(</m:t>
                                </m:r>
                                <m:r>
                                  <a:rPr lang="en-US" b="0" i="1" smtClean="0">
                                    <a:solidFill>
                                      <a:srgbClr val="737373"/>
                                    </a:solidFill>
                                    <a:latin typeface="Cambria Math" panose="02040503050406030204" pitchFamily="18" charset="0"/>
                                  </a:rPr>
                                  <m:t>1 ∗</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1</m:t>
                                    </m:r>
                                  </m:sup>
                                </m:sSup>
                                <m:r>
                                  <a:rPr lang="en-US" b="0" i="1" smtClean="0">
                                    <a:solidFill>
                                      <a:srgbClr val="737373"/>
                                    </a:solidFill>
                                    <a:latin typeface="Cambria Math" panose="02040503050406030204" pitchFamily="18" charset="0"/>
                                  </a:rPr>
                                  <m:t>)+(2∗</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10</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p>
                          <a:endParaRPr lang="en-US" dirty="0">
                            <a:solidFill>
                              <a:srgbClr val="737373"/>
                            </a:solidFill>
                          </a:endParaRPr>
                        </a:p>
                      </a:txBody>
                      <a:tcPr>
                        <a:solidFill>
                          <a:schemeClr val="bg1">
                            <a:lumMod val="95000"/>
                          </a:schemeClr>
                        </a:solid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01111111</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rgbClr val="737373"/>
                                    </a:solidFill>
                                    <a:latin typeface="Cambria Math" panose="02040503050406030204" pitchFamily="18" charset="0"/>
                                  </a:rPr>
                                  <m:t>(0∗</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7</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6</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5</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4</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3</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2</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1</m:t>
                                    </m:r>
                                  </m:sup>
                                </m:sSup>
                                <m:r>
                                  <a:rPr lang="en-US" b="0" i="1" smtClean="0">
                                    <a:solidFill>
                                      <a:srgbClr val="737373"/>
                                    </a:solidFill>
                                    <a:latin typeface="Cambria Math" panose="02040503050406030204" pitchFamily="18" charset="0"/>
                                  </a:rPr>
                                  <m:t>)+(1∗</m:t>
                                </m:r>
                                <m:sSup>
                                  <m:sSupPr>
                                    <m:ctrlPr>
                                      <a:rPr lang="en-US" b="0" i="1" smtClean="0">
                                        <a:solidFill>
                                          <a:srgbClr val="737373"/>
                                        </a:solidFill>
                                        <a:latin typeface="Cambria Math" panose="02040503050406030204" pitchFamily="18" charset="0"/>
                                      </a:rPr>
                                    </m:ctrlPr>
                                  </m:sSupPr>
                                  <m:e>
                                    <m:r>
                                      <a:rPr lang="en-US" b="0" i="1" smtClean="0">
                                        <a:solidFill>
                                          <a:srgbClr val="737373"/>
                                        </a:solidFill>
                                        <a:latin typeface="Cambria Math" panose="02040503050406030204" pitchFamily="18" charset="0"/>
                                      </a:rPr>
                                      <m:t>2</m:t>
                                    </m:r>
                                  </m:e>
                                  <m:sup>
                                    <m:r>
                                      <a:rPr lang="en-US" b="0" i="1" smtClean="0">
                                        <a:solidFill>
                                          <a:srgbClr val="737373"/>
                                        </a:solidFill>
                                        <a:latin typeface="Cambria Math" panose="02040503050406030204" pitchFamily="18" charset="0"/>
                                      </a:rPr>
                                      <m:t>0</m:t>
                                    </m:r>
                                  </m:sup>
                                </m:sSup>
                                <m:r>
                                  <a:rPr lang="en-US" b="0" i="1" smtClean="0">
                                    <a:solidFill>
                                      <a:srgbClr val="737373"/>
                                    </a:solidFill>
                                    <a:latin typeface="Cambria Math" panose="02040503050406030204" pitchFamily="18" charset="0"/>
                                  </a:rPr>
                                  <m:t>)</m:t>
                                </m:r>
                              </m:oMath>
                            </m:oMathPara>
                          </a14:m>
                          <a:endParaRPr lang="en-US" dirty="0">
                            <a:solidFill>
                              <a:srgbClr val="737373"/>
                            </a:solidFill>
                          </a:endParaRPr>
                        </a:p>
                      </a:txBody>
                      <a:tcPr>
                        <a:solidFill>
                          <a:schemeClr val="bg1">
                            <a:lumMod val="95000"/>
                          </a:schemeClr>
                        </a:solidFill>
                      </a:tcPr>
                    </a:tc>
                    <a:extLst>
                      <a:ext uri="{0D108BD9-81ED-4DB2-BD59-A6C34878D82A}">
                        <a16:rowId xmlns:a16="http://schemas.microsoft.com/office/drawing/2014/main" val="3093660260"/>
                      </a:ext>
                    </a:extLst>
                  </a:tr>
                </a:tbl>
              </a:graphicData>
            </a:graphic>
          </p:graphicFrame>
        </mc:Choice>
        <mc:Fallback xmlns="">
          <p:graphicFrame>
            <p:nvGraphicFramePr>
              <p:cNvPr id="7" name="Table 6">
                <a:extLst>
                  <a:ext uri="{FF2B5EF4-FFF2-40B4-BE49-F238E27FC236}">
                    <a16:creationId xmlns:a16="http://schemas.microsoft.com/office/drawing/2014/main" id="{4B9FEC7F-D495-4CB8-9748-C7C42E3DDF44}"/>
                  </a:ext>
                </a:extLst>
              </p:cNvPr>
              <p:cNvGraphicFramePr>
                <a:graphicFrameLocks noGrp="1"/>
              </p:cNvGraphicFramePr>
              <p:nvPr>
                <p:extLst>
                  <p:ext uri="{D42A27DB-BD31-4B8C-83A1-F6EECF244321}">
                    <p14:modId xmlns:p14="http://schemas.microsoft.com/office/powerpoint/2010/main" val="2034178379"/>
                  </p:ext>
                </p:extLst>
              </p:nvPr>
            </p:nvGraphicFramePr>
            <p:xfrm>
              <a:off x="1053871" y="3237715"/>
              <a:ext cx="7739434" cy="3340736"/>
            </p:xfrm>
            <a:graphic>
              <a:graphicData uri="http://schemas.openxmlformats.org/drawingml/2006/table">
                <a:tbl>
                  <a:tblPr firstRow="1" bandRow="1">
                    <a:tableStyleId>{5C22544A-7EE6-4342-B048-85BDC9FD1C3A}</a:tableStyleId>
                  </a:tblPr>
                  <a:tblGrid>
                    <a:gridCol w="823068">
                      <a:extLst>
                        <a:ext uri="{9D8B030D-6E8A-4147-A177-3AD203B41FA5}">
                          <a16:colId xmlns:a16="http://schemas.microsoft.com/office/drawing/2014/main" val="304159398"/>
                        </a:ext>
                      </a:extLst>
                    </a:gridCol>
                    <a:gridCol w="2665379">
                      <a:extLst>
                        <a:ext uri="{9D8B030D-6E8A-4147-A177-3AD203B41FA5}">
                          <a16:colId xmlns:a16="http://schemas.microsoft.com/office/drawing/2014/main" val="4161401976"/>
                        </a:ext>
                      </a:extLst>
                    </a:gridCol>
                    <a:gridCol w="933855">
                      <a:extLst>
                        <a:ext uri="{9D8B030D-6E8A-4147-A177-3AD203B41FA5}">
                          <a16:colId xmlns:a16="http://schemas.microsoft.com/office/drawing/2014/main" val="1753251519"/>
                        </a:ext>
                      </a:extLst>
                    </a:gridCol>
                    <a:gridCol w="3317132">
                      <a:extLst>
                        <a:ext uri="{9D8B030D-6E8A-4147-A177-3AD203B41FA5}">
                          <a16:colId xmlns:a16="http://schemas.microsoft.com/office/drawing/2014/main" val="1379253821"/>
                        </a:ext>
                      </a:extLst>
                    </a:gridCol>
                  </a:tblGrid>
                  <a:tr h="370840">
                    <a:tc>
                      <a:txBody>
                        <a:bodyPr/>
                        <a:lstStyle/>
                        <a:p>
                          <a:pPr algn="ctr"/>
                          <a:r>
                            <a:rPr lang="en-US" sz="1400" dirty="0">
                              <a:latin typeface="Segoe UI Light" panose="020B0502040204020203" pitchFamily="34" charset="0"/>
                              <a:cs typeface="Segoe UI Light" panose="020B0502040204020203" pitchFamily="34" charset="0"/>
                            </a:rPr>
                            <a:t>Decimal</a:t>
                          </a:r>
                        </a:p>
                      </a:txBody>
                      <a:tcPr anchor="ctr">
                        <a:solidFill>
                          <a:srgbClr val="B6A479"/>
                        </a:solidFill>
                      </a:tcPr>
                    </a:tc>
                    <a:tc>
                      <a:txBody>
                        <a:bodyPr/>
                        <a:lstStyle/>
                        <a:p>
                          <a:pPr algn="ctr"/>
                          <a:r>
                            <a:rPr lang="en-US" sz="1400" dirty="0">
                              <a:latin typeface="Segoe UI Light" panose="020B0502040204020203" pitchFamily="34" charset="0"/>
                              <a:cs typeface="Segoe UI Light" panose="020B0502040204020203" pitchFamily="34" charset="0"/>
                            </a:rPr>
                            <a:t>Decimal Break Down</a:t>
                          </a:r>
                        </a:p>
                      </a:txBody>
                      <a:tcPr anchor="ctr">
                        <a:solidFill>
                          <a:srgbClr val="B6A479"/>
                        </a:solidFill>
                      </a:tcPr>
                    </a:tc>
                    <a:tc>
                      <a:txBody>
                        <a:bodyPr/>
                        <a:lstStyle/>
                        <a:p>
                          <a:pPr algn="ctr"/>
                          <a:r>
                            <a:rPr lang="en-US" sz="1400" dirty="0">
                              <a:latin typeface="Segoe UI Light" panose="020B0502040204020203" pitchFamily="34" charset="0"/>
                              <a:cs typeface="Segoe UI Light" panose="020B0502040204020203" pitchFamily="34" charset="0"/>
                            </a:rPr>
                            <a:t>Binary </a:t>
                          </a:r>
                        </a:p>
                      </a:txBody>
                      <a:tcPr anchor="ctr">
                        <a:solidFill>
                          <a:srgbClr val="B6A479"/>
                        </a:solidFill>
                      </a:tcPr>
                    </a:tc>
                    <a:tc>
                      <a:txBody>
                        <a:bodyPr/>
                        <a:lstStyle/>
                        <a:p>
                          <a:pPr algn="ctr"/>
                          <a:r>
                            <a:rPr lang="en-US" sz="1400" dirty="0">
                              <a:latin typeface="Segoe UI Light" panose="020B0502040204020203" pitchFamily="34" charset="0"/>
                              <a:cs typeface="Segoe UI Light" panose="020B0502040204020203" pitchFamily="34" charset="0"/>
                            </a:rPr>
                            <a:t>Binary Break Down</a:t>
                          </a:r>
                        </a:p>
                      </a:txBody>
                      <a:tcPr anchor="ctr">
                        <a:solidFill>
                          <a:srgbClr val="B6A479"/>
                        </a:solidFill>
                      </a:tcPr>
                    </a:tc>
                    <a:extLst>
                      <a:ext uri="{0D108BD9-81ED-4DB2-BD59-A6C34878D82A}">
                        <a16:rowId xmlns:a16="http://schemas.microsoft.com/office/drawing/2014/main" val="3301073534"/>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0</a:t>
                          </a:r>
                        </a:p>
                      </a:txBody>
                      <a:tcPr>
                        <a:solidFill>
                          <a:schemeClr val="bg1">
                            <a:lumMod val="95000"/>
                          </a:schemeClr>
                        </a:solidFill>
                      </a:tcPr>
                    </a:tc>
                    <a:tc>
                      <a:txBody>
                        <a:bodyPr/>
                        <a:lstStyle/>
                        <a:p>
                          <a:endParaRPr lang="en-US"/>
                        </a:p>
                      </a:txBody>
                      <a:tcPr>
                        <a:blipFill>
                          <a:blip r:embed="rId2"/>
                          <a:stretch>
                            <a:fillRect l="-31050" t="-101639" r="-160274" b="-704918"/>
                          </a:stretch>
                        </a:blip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0</a:t>
                          </a:r>
                        </a:p>
                      </a:txBody>
                      <a:tcPr>
                        <a:solidFill>
                          <a:schemeClr val="bg1">
                            <a:lumMod val="95000"/>
                          </a:schemeClr>
                        </a:solidFill>
                      </a:tcPr>
                    </a:tc>
                    <a:tc>
                      <a:txBody>
                        <a:bodyPr/>
                        <a:lstStyle/>
                        <a:p>
                          <a:endParaRPr lang="en-US"/>
                        </a:p>
                      </a:txBody>
                      <a:tcPr>
                        <a:blipFill>
                          <a:blip r:embed="rId2"/>
                          <a:stretch>
                            <a:fillRect l="-133394" t="-101639" r="-734" b="-704918"/>
                          </a:stretch>
                        </a:blipFill>
                      </a:tcPr>
                    </a:tc>
                    <a:extLst>
                      <a:ext uri="{0D108BD9-81ED-4DB2-BD59-A6C34878D82A}">
                        <a16:rowId xmlns:a16="http://schemas.microsoft.com/office/drawing/2014/main" val="44657933"/>
                      </a:ext>
                    </a:extLst>
                  </a:tr>
                  <a:tr h="370840">
                    <a:tc>
                      <a:txBody>
                        <a:bodyPr/>
                        <a:lstStyle/>
                        <a:p>
                          <a:pPr algn="ctr"/>
                          <a:r>
                            <a:rPr lang="en-US" dirty="0">
                              <a:solidFill>
                                <a:srgbClr val="737373"/>
                              </a:solidFill>
                              <a:latin typeface="Segoe UI Light" panose="020B0502040204020203" pitchFamily="34" charset="0"/>
                              <a:cs typeface="Segoe UI Light" panose="020B0502040204020203" pitchFamily="34" charset="0"/>
                            </a:rPr>
                            <a:t>1</a:t>
                          </a:r>
                        </a:p>
                      </a:txBody>
                      <a:tcPr>
                        <a:solidFill>
                          <a:schemeClr val="bg1">
                            <a:lumMod val="95000"/>
                          </a:schemeClr>
                        </a:solidFill>
                      </a:tcPr>
                    </a:tc>
                    <a:tc>
                      <a:txBody>
                        <a:bodyPr/>
                        <a:lstStyle/>
                        <a:p>
                          <a:endParaRPr lang="en-US"/>
                        </a:p>
                      </a:txBody>
                      <a:tcPr>
                        <a:blipFill>
                          <a:blip r:embed="rId2"/>
                          <a:stretch>
                            <a:fillRect l="-31050" t="-201639" r="-160274" b="-604918"/>
                          </a:stretch>
                        </a:blip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1</a:t>
                          </a:r>
                        </a:p>
                      </a:txBody>
                      <a:tcPr>
                        <a:solidFill>
                          <a:schemeClr val="bg1">
                            <a:lumMod val="95000"/>
                          </a:schemeClr>
                        </a:solidFill>
                      </a:tcPr>
                    </a:tc>
                    <a:tc>
                      <a:txBody>
                        <a:bodyPr/>
                        <a:lstStyle/>
                        <a:p>
                          <a:endParaRPr lang="en-US"/>
                        </a:p>
                      </a:txBody>
                      <a:tcPr>
                        <a:blipFill>
                          <a:blip r:embed="rId2"/>
                          <a:stretch>
                            <a:fillRect l="-133394" t="-201639" r="-734" b="-604918"/>
                          </a:stretch>
                        </a:blipFill>
                      </a:tcPr>
                    </a:tc>
                    <a:extLst>
                      <a:ext uri="{0D108BD9-81ED-4DB2-BD59-A6C34878D82A}">
                        <a16:rowId xmlns:a16="http://schemas.microsoft.com/office/drawing/2014/main" val="3475037105"/>
                      </a:ext>
                    </a:extLst>
                  </a:tr>
                  <a:tr h="639255">
                    <a:tc>
                      <a:txBody>
                        <a:bodyPr/>
                        <a:lstStyle/>
                        <a:p>
                          <a:pPr algn="ctr"/>
                          <a:r>
                            <a:rPr lang="en-US" dirty="0">
                              <a:solidFill>
                                <a:srgbClr val="737373"/>
                              </a:solidFill>
                              <a:latin typeface="Segoe UI Light" panose="020B0502040204020203" pitchFamily="34" charset="0"/>
                              <a:cs typeface="Segoe UI Light" panose="020B0502040204020203" pitchFamily="34" charset="0"/>
                            </a:rPr>
                            <a:t>10</a:t>
                          </a:r>
                        </a:p>
                      </a:txBody>
                      <a:tcPr>
                        <a:solidFill>
                          <a:schemeClr val="bg1">
                            <a:lumMod val="95000"/>
                          </a:schemeClr>
                        </a:solidFill>
                      </a:tcPr>
                    </a:tc>
                    <a:tc>
                      <a:txBody>
                        <a:bodyPr/>
                        <a:lstStyle/>
                        <a:p>
                          <a:endParaRPr lang="en-US"/>
                        </a:p>
                      </a:txBody>
                      <a:tcPr>
                        <a:blipFill>
                          <a:blip r:embed="rId2"/>
                          <a:stretch>
                            <a:fillRect l="-31050" t="-175238" r="-160274" b="-251429"/>
                          </a:stretch>
                        </a:blip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1010</a:t>
                          </a:r>
                        </a:p>
                      </a:txBody>
                      <a:tcPr>
                        <a:solidFill>
                          <a:schemeClr val="bg1">
                            <a:lumMod val="95000"/>
                          </a:schemeClr>
                        </a:solidFill>
                      </a:tcPr>
                    </a:tc>
                    <a:tc>
                      <a:txBody>
                        <a:bodyPr/>
                        <a:lstStyle/>
                        <a:p>
                          <a:endParaRPr lang="en-US"/>
                        </a:p>
                      </a:txBody>
                      <a:tcPr>
                        <a:blipFill>
                          <a:blip r:embed="rId2"/>
                          <a:stretch>
                            <a:fillRect l="-133394" t="-175238" r="-734" b="-251429"/>
                          </a:stretch>
                        </a:blipFill>
                      </a:tcPr>
                    </a:tc>
                    <a:extLst>
                      <a:ext uri="{0D108BD9-81ED-4DB2-BD59-A6C34878D82A}">
                        <a16:rowId xmlns:a16="http://schemas.microsoft.com/office/drawing/2014/main" val="287380580"/>
                      </a:ext>
                    </a:extLst>
                  </a:tr>
                  <a:tr h="639255">
                    <a:tc>
                      <a:txBody>
                        <a:bodyPr/>
                        <a:lstStyle/>
                        <a:p>
                          <a:pPr algn="ctr"/>
                          <a:r>
                            <a:rPr lang="en-US" dirty="0">
                              <a:solidFill>
                                <a:srgbClr val="737373"/>
                              </a:solidFill>
                              <a:latin typeface="Segoe UI Light" panose="020B0502040204020203" pitchFamily="34" charset="0"/>
                              <a:cs typeface="Segoe UI Light" panose="020B0502040204020203" pitchFamily="34" charset="0"/>
                            </a:rPr>
                            <a:t>12</a:t>
                          </a:r>
                        </a:p>
                      </a:txBody>
                      <a:tcPr>
                        <a:solidFill>
                          <a:schemeClr val="bg1">
                            <a:lumMod val="95000"/>
                          </a:schemeClr>
                        </a:solidFill>
                      </a:tcPr>
                    </a:tc>
                    <a:tc>
                      <a:txBody>
                        <a:bodyPr/>
                        <a:lstStyle/>
                        <a:p>
                          <a:endParaRPr lang="en-US"/>
                        </a:p>
                      </a:txBody>
                      <a:tcPr>
                        <a:blipFill>
                          <a:blip r:embed="rId2"/>
                          <a:stretch>
                            <a:fillRect l="-31050" t="-275238" r="-160274" b="-151429"/>
                          </a:stretch>
                        </a:blip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1100</a:t>
                          </a:r>
                        </a:p>
                      </a:txBody>
                      <a:tcPr>
                        <a:solidFill>
                          <a:schemeClr val="bg1">
                            <a:lumMod val="95000"/>
                          </a:schemeClr>
                        </a:solidFill>
                      </a:tcPr>
                    </a:tc>
                    <a:tc>
                      <a:txBody>
                        <a:bodyPr/>
                        <a:lstStyle/>
                        <a:p>
                          <a:endParaRPr lang="en-US"/>
                        </a:p>
                      </a:txBody>
                      <a:tcPr>
                        <a:blipFill>
                          <a:blip r:embed="rId2"/>
                          <a:stretch>
                            <a:fillRect l="-133394" t="-275238" r="-734" b="-151429"/>
                          </a:stretch>
                        </a:blipFill>
                      </a:tcPr>
                    </a:tc>
                    <a:extLst>
                      <a:ext uri="{0D108BD9-81ED-4DB2-BD59-A6C34878D82A}">
                        <a16:rowId xmlns:a16="http://schemas.microsoft.com/office/drawing/2014/main" val="486934606"/>
                      </a:ext>
                    </a:extLst>
                  </a:tr>
                  <a:tr h="949706">
                    <a:tc>
                      <a:txBody>
                        <a:bodyPr/>
                        <a:lstStyle/>
                        <a:p>
                          <a:pPr algn="ctr"/>
                          <a:r>
                            <a:rPr lang="en-US" dirty="0">
                              <a:solidFill>
                                <a:srgbClr val="737373"/>
                              </a:solidFill>
                              <a:latin typeface="Segoe UI Light" panose="020B0502040204020203" pitchFamily="34" charset="0"/>
                              <a:cs typeface="Segoe UI Light" panose="020B0502040204020203" pitchFamily="34" charset="0"/>
                            </a:rPr>
                            <a:t>127</a:t>
                          </a:r>
                        </a:p>
                      </a:txBody>
                      <a:tcPr>
                        <a:solidFill>
                          <a:schemeClr val="bg1">
                            <a:lumMod val="95000"/>
                          </a:schemeClr>
                        </a:solidFill>
                      </a:tcPr>
                    </a:tc>
                    <a:tc>
                      <a:txBody>
                        <a:bodyPr/>
                        <a:lstStyle/>
                        <a:p>
                          <a:endParaRPr lang="en-US"/>
                        </a:p>
                      </a:txBody>
                      <a:tcPr>
                        <a:blipFill>
                          <a:blip r:embed="rId2"/>
                          <a:stretch>
                            <a:fillRect l="-31050" t="-252564" r="-160274" b="-1923"/>
                          </a:stretch>
                        </a:blipFill>
                      </a:tcPr>
                    </a:tc>
                    <a:tc>
                      <a:txBody>
                        <a:bodyPr/>
                        <a:lstStyle/>
                        <a:p>
                          <a:pPr algn="ctr"/>
                          <a:r>
                            <a:rPr lang="en-US" dirty="0">
                              <a:solidFill>
                                <a:srgbClr val="737373"/>
                              </a:solidFill>
                              <a:latin typeface="Segoe UI Light" panose="020B0502040204020203" pitchFamily="34" charset="0"/>
                              <a:cs typeface="Segoe UI Light" panose="020B0502040204020203" pitchFamily="34" charset="0"/>
                            </a:rPr>
                            <a:t>01111111</a:t>
                          </a:r>
                        </a:p>
                      </a:txBody>
                      <a:tcPr>
                        <a:solidFill>
                          <a:schemeClr val="bg1">
                            <a:lumMod val="95000"/>
                          </a:schemeClr>
                        </a:solidFill>
                      </a:tcPr>
                    </a:tc>
                    <a:tc>
                      <a:txBody>
                        <a:bodyPr/>
                        <a:lstStyle/>
                        <a:p>
                          <a:endParaRPr lang="en-US"/>
                        </a:p>
                      </a:txBody>
                      <a:tcPr>
                        <a:blipFill>
                          <a:blip r:embed="rId2"/>
                          <a:stretch>
                            <a:fillRect l="-133394" t="-252564" r="-734" b="-1923"/>
                          </a:stretch>
                        </a:blipFill>
                      </a:tcPr>
                    </a:tc>
                    <a:extLst>
                      <a:ext uri="{0D108BD9-81ED-4DB2-BD59-A6C34878D82A}">
                        <a16:rowId xmlns:a16="http://schemas.microsoft.com/office/drawing/2014/main" val="3093660260"/>
                      </a:ext>
                    </a:extLst>
                  </a:tr>
                </a:tbl>
              </a:graphicData>
            </a:graphic>
          </p:graphicFrame>
        </mc:Fallback>
      </mc:AlternateContent>
      <p:sp>
        <p:nvSpPr>
          <p:cNvPr id="8" name="Rectangle 7">
            <a:extLst>
              <a:ext uri="{FF2B5EF4-FFF2-40B4-BE49-F238E27FC236}">
                <a16:creationId xmlns:a16="http://schemas.microsoft.com/office/drawing/2014/main" id="{36B5F96E-7D0C-4230-9F8A-CCAB87BCB46F}"/>
              </a:ext>
            </a:extLst>
          </p:cNvPr>
          <p:cNvSpPr/>
          <p:nvPr/>
        </p:nvSpPr>
        <p:spPr>
          <a:xfrm>
            <a:off x="7608094" y="1308522"/>
            <a:ext cx="4421981" cy="1947200"/>
          </a:xfrm>
          <a:prstGeom prst="rect">
            <a:avLst/>
          </a:prstGeom>
        </p:spPr>
        <p:txBody>
          <a:bodyPr wrap="square">
            <a:spAutoFit/>
          </a:bodyPr>
          <a:lstStyle/>
          <a:p>
            <a:pPr marL="91440" indent="-91440" defTabSz="914400">
              <a:lnSpc>
                <a:spcPct val="90000"/>
              </a:lnSpc>
              <a:spcBef>
                <a:spcPts val="200"/>
              </a:spcBef>
              <a:spcAft>
                <a:spcPts val="200"/>
              </a:spcAft>
              <a:buClr>
                <a:schemeClr val="accent1"/>
              </a:buClr>
              <a:buSzPct val="100000"/>
              <a:buFont typeface="Tw Cen MT" panose="020B0602020104020603" pitchFamily="34" charset="0"/>
              <a:buChar char=" "/>
            </a:pPr>
            <a:r>
              <a:rPr lang="en-US" sz="1400" b="1" dirty="0">
                <a:solidFill>
                  <a:srgbClr val="4C3282"/>
                </a:solidFill>
                <a:latin typeface="Segoe UI Semilight" panose="020B0402040204020203" pitchFamily="34" charset="0"/>
                <a:cs typeface="Segoe UI Semilight" panose="020B0402040204020203" pitchFamily="34" charset="0"/>
              </a:rPr>
              <a:t>byte</a:t>
            </a:r>
          </a:p>
          <a:p>
            <a:pPr marL="91440" indent="-91440" defTabSz="914400">
              <a:lnSpc>
                <a:spcPct val="90000"/>
              </a:lnSpc>
              <a:spcBef>
                <a:spcPts val="200"/>
              </a:spcBef>
              <a:spcAft>
                <a:spcPts val="200"/>
              </a:spcAft>
              <a:buClr>
                <a:schemeClr val="accent1"/>
              </a:buClr>
              <a:buSzPct val="100000"/>
              <a:buFont typeface="Tw Cen MT" panose="020B0602020104020603" pitchFamily="34" charset="0"/>
              <a:buChar char=" "/>
            </a:pPr>
            <a:r>
              <a:rPr lang="en-US" sz="1400" dirty="0">
                <a:latin typeface="Segoe UI Semilight" panose="020B0402040204020203" pitchFamily="34" charset="0"/>
                <a:cs typeface="Segoe UI Semilight" panose="020B0402040204020203" pitchFamily="34" charset="0"/>
              </a:rPr>
              <a:t>The most commonly referred to unit of memory, a grouping of 8 bits</a:t>
            </a:r>
          </a:p>
          <a:p>
            <a:pPr marL="91440" indent="-91440" defTabSz="914400">
              <a:lnSpc>
                <a:spcPct val="90000"/>
              </a:lnSpc>
              <a:spcBef>
                <a:spcPts val="200"/>
              </a:spcBef>
              <a:spcAft>
                <a:spcPts val="200"/>
              </a:spcAft>
              <a:buClr>
                <a:schemeClr val="accent1"/>
              </a:buClr>
              <a:buSzPct val="100000"/>
              <a:buFont typeface="Tw Cen MT" panose="020B0602020104020603" pitchFamily="34" charset="0"/>
              <a:buChar char=" "/>
            </a:pPr>
            <a:r>
              <a:rPr lang="en-US" sz="1400" dirty="0">
                <a:latin typeface="Segoe UI Semilight" panose="020B0402040204020203" pitchFamily="34" charset="0"/>
                <a:cs typeface="Segoe UI Semilight" panose="020B0402040204020203" pitchFamily="34" charset="0"/>
              </a:rPr>
              <a:t>Can represent 265 different numbers (28) </a:t>
            </a:r>
          </a:p>
          <a:p>
            <a:pPr marL="91440" indent="-91440" defTabSz="914400">
              <a:lnSpc>
                <a:spcPct val="90000"/>
              </a:lnSpc>
              <a:spcBef>
                <a:spcPts val="200"/>
              </a:spcBef>
              <a:spcAft>
                <a:spcPts val="200"/>
              </a:spcAft>
              <a:buClr>
                <a:schemeClr val="accent1"/>
              </a:buClr>
              <a:buSzPct val="100000"/>
              <a:buFont typeface="Tw Cen MT" panose="020B0602020104020603" pitchFamily="34" charset="0"/>
              <a:buChar char=" "/>
            </a:pPr>
            <a:r>
              <a:rPr lang="en-US" sz="1400" dirty="0">
                <a:latin typeface="Segoe UI Semilight" panose="020B0402040204020203" pitchFamily="34" charset="0"/>
                <a:cs typeface="Segoe UI Semilight" panose="020B0402040204020203" pitchFamily="34" charset="0"/>
              </a:rPr>
              <a:t>1 Kilobyte = 1 thousand bytes (kb)</a:t>
            </a:r>
          </a:p>
          <a:p>
            <a:pPr marL="91440" indent="-91440" defTabSz="914400">
              <a:lnSpc>
                <a:spcPct val="90000"/>
              </a:lnSpc>
              <a:spcBef>
                <a:spcPts val="200"/>
              </a:spcBef>
              <a:spcAft>
                <a:spcPts val="200"/>
              </a:spcAft>
              <a:buClr>
                <a:schemeClr val="accent1"/>
              </a:buClr>
              <a:buSzPct val="100000"/>
              <a:buFont typeface="Tw Cen MT" panose="020B0602020104020603" pitchFamily="34" charset="0"/>
              <a:buChar char=" "/>
            </a:pPr>
            <a:r>
              <a:rPr lang="en-US" sz="1400" dirty="0">
                <a:latin typeface="Segoe UI Semilight" panose="020B0402040204020203" pitchFamily="34" charset="0"/>
                <a:cs typeface="Segoe UI Semilight" panose="020B0402040204020203" pitchFamily="34" charset="0"/>
              </a:rPr>
              <a:t>1 Megabyte = 1 million bytes (mb)</a:t>
            </a:r>
          </a:p>
          <a:p>
            <a:pPr marL="91440" indent="-91440" defTabSz="914400">
              <a:lnSpc>
                <a:spcPct val="90000"/>
              </a:lnSpc>
              <a:spcBef>
                <a:spcPts val="200"/>
              </a:spcBef>
              <a:spcAft>
                <a:spcPts val="200"/>
              </a:spcAft>
              <a:buClr>
                <a:schemeClr val="accent1"/>
              </a:buClr>
              <a:buSzPct val="100000"/>
              <a:buFont typeface="Tw Cen MT" panose="020B0602020104020603" pitchFamily="34" charset="0"/>
              <a:buChar char=" "/>
            </a:pPr>
            <a:r>
              <a:rPr lang="en-US" sz="1400" dirty="0">
                <a:latin typeface="Segoe UI Semilight" panose="020B0402040204020203" pitchFamily="34" charset="0"/>
                <a:cs typeface="Segoe UI Semilight" panose="020B0402040204020203" pitchFamily="34" charset="0"/>
              </a:rPr>
              <a:t>1 Gigabyte = 1 billion bytes (</a:t>
            </a:r>
            <a:r>
              <a:rPr lang="en-US" sz="1400" dirty="0" err="1">
                <a:latin typeface="Segoe UI Semilight" panose="020B0402040204020203" pitchFamily="34" charset="0"/>
                <a:cs typeface="Segoe UI Semilight" panose="020B0402040204020203" pitchFamily="34" charset="0"/>
              </a:rPr>
              <a:t>gb</a:t>
            </a:r>
            <a:r>
              <a:rPr lang="en-US" sz="1400" dirty="0">
                <a:latin typeface="Segoe UI Semilight" panose="020B0402040204020203" pitchFamily="34" charset="0"/>
                <a:cs typeface="Segoe UI Semilight" panose="020B0402040204020203" pitchFamily="34" charset="0"/>
              </a:rPr>
              <a:t>)</a:t>
            </a:r>
          </a:p>
          <a:p>
            <a:endParaRPr lang="en-US" sz="1400" dirty="0">
              <a:solidFill>
                <a:srgbClr val="737373"/>
              </a:solidFill>
            </a:endParaRPr>
          </a:p>
        </p:txBody>
      </p:sp>
    </p:spTree>
    <p:extLst>
      <p:ext uri="{BB962C8B-B14F-4D97-AF65-F5344CB8AC3E}">
        <p14:creationId xmlns:p14="http://schemas.microsoft.com/office/powerpoint/2010/main" val="105900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5B130-9768-49D3-AD9E-96987C618007}"/>
              </a:ext>
            </a:extLst>
          </p:cNvPr>
          <p:cNvSpPr>
            <a:spLocks noGrp="1"/>
          </p:cNvSpPr>
          <p:nvPr>
            <p:ph type="title"/>
          </p:nvPr>
        </p:nvSpPr>
        <p:spPr/>
        <p:txBody>
          <a:bodyPr/>
          <a:lstStyle/>
          <a:p>
            <a:r>
              <a:rPr lang="en-US" dirty="0">
                <a:solidFill>
                  <a:srgbClr val="4C3282"/>
                </a:solidFill>
              </a:rPr>
              <a:t>Memory Architecture</a:t>
            </a:r>
          </a:p>
        </p:txBody>
      </p:sp>
      <p:sp>
        <p:nvSpPr>
          <p:cNvPr id="3" name="Content Placeholder 2">
            <a:extLst>
              <a:ext uri="{FF2B5EF4-FFF2-40B4-BE49-F238E27FC236}">
                <a16:creationId xmlns:a16="http://schemas.microsoft.com/office/drawing/2014/main" id="{53BE856C-A10A-43F9-818B-7FA77905F19D}"/>
              </a:ext>
            </a:extLst>
          </p:cNvPr>
          <p:cNvSpPr>
            <a:spLocks noGrp="1"/>
          </p:cNvSpPr>
          <p:nvPr>
            <p:ph idx="1"/>
          </p:nvPr>
        </p:nvSpPr>
        <p:spPr/>
        <p:txBody>
          <a:bodyPr/>
          <a:lstStyle/>
          <a:p>
            <a:r>
              <a:rPr lang="en-US" dirty="0"/>
              <a:t>Takeaways:</a:t>
            </a:r>
          </a:p>
          <a:p>
            <a:r>
              <a:rPr lang="en-US" dirty="0"/>
              <a:t>- the more memory a layer can store, the slower it is (generally)</a:t>
            </a:r>
          </a:p>
          <a:p>
            <a:pPr marL="0" indent="0">
              <a:buNone/>
            </a:pPr>
            <a:r>
              <a:rPr lang="en-US" dirty="0"/>
              <a:t> - accessing the disk is </a:t>
            </a:r>
            <a:r>
              <a:rPr lang="en-US" b="1" dirty="0"/>
              <a:t>very </a:t>
            </a:r>
            <a:r>
              <a:rPr lang="en-US" dirty="0"/>
              <a:t>slow</a:t>
            </a:r>
          </a:p>
          <a:p>
            <a:pPr marL="0" indent="0">
              <a:buNone/>
            </a:pPr>
            <a:endParaRPr lang="en-US" dirty="0"/>
          </a:p>
          <a:p>
            <a:pPr marL="0" indent="0">
              <a:buNone/>
            </a:pPr>
            <a:r>
              <a:rPr lang="en-US" dirty="0"/>
              <a:t>Computer Design Decisions</a:t>
            </a:r>
          </a:p>
          <a:p>
            <a:pPr>
              <a:buFontTx/>
              <a:buChar char="-"/>
            </a:pPr>
            <a:r>
              <a:rPr lang="en-US" dirty="0"/>
              <a:t>Physics</a:t>
            </a:r>
          </a:p>
          <a:p>
            <a:pPr lvl="1">
              <a:buFontTx/>
              <a:buChar char="-"/>
            </a:pPr>
            <a:r>
              <a:rPr lang="en-US" dirty="0"/>
              <a:t>Speed of light</a:t>
            </a:r>
          </a:p>
          <a:p>
            <a:pPr lvl="1">
              <a:buFontTx/>
              <a:buChar char="-"/>
            </a:pPr>
            <a:r>
              <a:rPr lang="en-US" dirty="0"/>
              <a:t>Physical closeness to CPU</a:t>
            </a:r>
          </a:p>
          <a:p>
            <a:pPr>
              <a:buFontTx/>
              <a:buChar char="-"/>
            </a:pPr>
            <a:r>
              <a:rPr lang="en-US" dirty="0"/>
              <a:t>Cost</a:t>
            </a:r>
          </a:p>
          <a:p>
            <a:pPr lvl="1">
              <a:buFontTx/>
              <a:buChar char="-"/>
            </a:pPr>
            <a:r>
              <a:rPr lang="en-US" dirty="0"/>
              <a:t>“good enough” to achieve speed</a:t>
            </a:r>
          </a:p>
          <a:p>
            <a:pPr lvl="1">
              <a:buFontTx/>
              <a:buChar char="-"/>
            </a:pPr>
            <a:r>
              <a:rPr lang="en-US" dirty="0"/>
              <a:t>Balance between speed and space</a:t>
            </a:r>
          </a:p>
        </p:txBody>
      </p:sp>
      <p:sp>
        <p:nvSpPr>
          <p:cNvPr id="4" name="Footer Placeholder 3">
            <a:extLst>
              <a:ext uri="{FF2B5EF4-FFF2-40B4-BE49-F238E27FC236}">
                <a16:creationId xmlns:a16="http://schemas.microsoft.com/office/drawing/2014/main" id="{AEAB6380-E27B-4920-888C-7A1354D5F20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9986780E-EE6F-4683-B389-2E578C2C45AD}"/>
              </a:ext>
            </a:extLst>
          </p:cNvPr>
          <p:cNvSpPr>
            <a:spLocks noGrp="1"/>
          </p:cNvSpPr>
          <p:nvPr>
            <p:ph type="sldNum" sz="quarter" idx="12"/>
          </p:nvPr>
        </p:nvSpPr>
        <p:spPr/>
        <p:txBody>
          <a:bodyPr/>
          <a:lstStyle/>
          <a:p>
            <a:fld id="{659665DE-58FC-41F4-AC58-2C90A5E00527}" type="slidenum">
              <a:rPr lang="en-US" smtClean="0"/>
              <a:t>7</a:t>
            </a:fld>
            <a:endParaRPr lang="en-US"/>
          </a:p>
        </p:txBody>
      </p:sp>
    </p:spTree>
    <p:extLst>
      <p:ext uri="{BB962C8B-B14F-4D97-AF65-F5344CB8AC3E}">
        <p14:creationId xmlns:p14="http://schemas.microsoft.com/office/powerpoint/2010/main" val="352483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488F-CF7C-418B-87D5-65DC81A89FDD}"/>
              </a:ext>
            </a:extLst>
          </p:cNvPr>
          <p:cNvSpPr>
            <a:spLocks noGrp="1"/>
          </p:cNvSpPr>
          <p:nvPr>
            <p:ph type="title"/>
          </p:nvPr>
        </p:nvSpPr>
        <p:spPr/>
        <p:txBody>
          <a:bodyPr/>
          <a:lstStyle/>
          <a:p>
            <a:r>
              <a:rPr lang="en-US" dirty="0">
                <a:solidFill>
                  <a:srgbClr val="4C3282"/>
                </a:solidFill>
              </a:rPr>
              <a:t>Locality</a:t>
            </a:r>
          </a:p>
        </p:txBody>
      </p:sp>
      <p:sp>
        <p:nvSpPr>
          <p:cNvPr id="3" name="Content Placeholder 2">
            <a:extLst>
              <a:ext uri="{FF2B5EF4-FFF2-40B4-BE49-F238E27FC236}">
                <a16:creationId xmlns:a16="http://schemas.microsoft.com/office/drawing/2014/main" id="{779E2C46-FCBF-456E-83B2-B475CEC8F097}"/>
              </a:ext>
            </a:extLst>
          </p:cNvPr>
          <p:cNvSpPr>
            <a:spLocks noGrp="1"/>
          </p:cNvSpPr>
          <p:nvPr>
            <p:ph idx="1"/>
          </p:nvPr>
        </p:nvSpPr>
        <p:spPr/>
        <p:txBody>
          <a:bodyPr/>
          <a:lstStyle/>
          <a:p>
            <a:r>
              <a:rPr lang="en-US" dirty="0"/>
              <a:t>How does the OS minimize disk accesses?</a:t>
            </a:r>
          </a:p>
          <a:p>
            <a:endParaRPr lang="en-US" dirty="0"/>
          </a:p>
          <a:p>
            <a:r>
              <a:rPr lang="en-US" dirty="0">
                <a:solidFill>
                  <a:srgbClr val="4C3282"/>
                </a:solidFill>
              </a:rPr>
              <a:t>Spatial Locality</a:t>
            </a:r>
          </a:p>
          <a:p>
            <a:r>
              <a:rPr lang="en-US" dirty="0"/>
              <a:t>Computers try to partition memory you are likely to use close by</a:t>
            </a:r>
          </a:p>
          <a:p>
            <a:r>
              <a:rPr lang="en-US" dirty="0"/>
              <a:t>- Arrays</a:t>
            </a:r>
          </a:p>
          <a:p>
            <a:r>
              <a:rPr lang="en-US" dirty="0"/>
              <a:t>- Fields</a:t>
            </a:r>
          </a:p>
          <a:p>
            <a:endParaRPr lang="en-US" dirty="0"/>
          </a:p>
          <a:p>
            <a:r>
              <a:rPr lang="en-US" dirty="0">
                <a:solidFill>
                  <a:srgbClr val="4C3282"/>
                </a:solidFill>
              </a:rPr>
              <a:t>Temporal Locality</a:t>
            </a:r>
          </a:p>
          <a:p>
            <a:r>
              <a:rPr lang="en-US" dirty="0"/>
              <a:t>Computers assume the memory you have just accessed you will likely access again in the near future</a:t>
            </a:r>
          </a:p>
        </p:txBody>
      </p:sp>
      <p:sp>
        <p:nvSpPr>
          <p:cNvPr id="4" name="Footer Placeholder 3">
            <a:extLst>
              <a:ext uri="{FF2B5EF4-FFF2-40B4-BE49-F238E27FC236}">
                <a16:creationId xmlns:a16="http://schemas.microsoft.com/office/drawing/2014/main" id="{5D1956C1-597E-450E-8F90-9A8ED9D63BEF}"/>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33CC21E-EF8D-4C7C-8B8C-A80A389F44E2}"/>
              </a:ext>
            </a:extLst>
          </p:cNvPr>
          <p:cNvSpPr>
            <a:spLocks noGrp="1"/>
          </p:cNvSpPr>
          <p:nvPr>
            <p:ph type="sldNum" sz="quarter" idx="12"/>
          </p:nvPr>
        </p:nvSpPr>
        <p:spPr/>
        <p:txBody>
          <a:bodyPr/>
          <a:lstStyle/>
          <a:p>
            <a:fld id="{659665DE-58FC-41F4-AC58-2C90A5E00527}" type="slidenum">
              <a:rPr lang="en-US" smtClean="0"/>
              <a:t>8</a:t>
            </a:fld>
            <a:endParaRPr lang="en-US"/>
          </a:p>
        </p:txBody>
      </p:sp>
    </p:spTree>
    <p:extLst>
      <p:ext uri="{BB962C8B-B14F-4D97-AF65-F5344CB8AC3E}">
        <p14:creationId xmlns:p14="http://schemas.microsoft.com/office/powerpoint/2010/main" val="278769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D4DD-9C54-42B3-BB86-608478435D31}"/>
              </a:ext>
            </a:extLst>
          </p:cNvPr>
          <p:cNvSpPr>
            <a:spLocks noGrp="1"/>
          </p:cNvSpPr>
          <p:nvPr>
            <p:ph type="title"/>
          </p:nvPr>
        </p:nvSpPr>
        <p:spPr/>
        <p:txBody>
          <a:bodyPr/>
          <a:lstStyle/>
          <a:p>
            <a:r>
              <a:rPr lang="en-US" dirty="0">
                <a:solidFill>
                  <a:srgbClr val="4C3282"/>
                </a:solidFill>
              </a:rPr>
              <a:t>Leveraging Spatial Locality</a:t>
            </a:r>
          </a:p>
        </p:txBody>
      </p:sp>
      <p:sp>
        <p:nvSpPr>
          <p:cNvPr id="3" name="Content Placeholder 2">
            <a:extLst>
              <a:ext uri="{FF2B5EF4-FFF2-40B4-BE49-F238E27FC236}">
                <a16:creationId xmlns:a16="http://schemas.microsoft.com/office/drawing/2014/main" id="{F0D7EC05-F6EA-4999-BB4F-F56D8C995C05}"/>
              </a:ext>
            </a:extLst>
          </p:cNvPr>
          <p:cNvSpPr>
            <a:spLocks noGrp="1"/>
          </p:cNvSpPr>
          <p:nvPr>
            <p:ph idx="1"/>
          </p:nvPr>
        </p:nvSpPr>
        <p:spPr>
          <a:xfrm>
            <a:off x="575240" y="1532437"/>
            <a:ext cx="11187258" cy="4845504"/>
          </a:xfrm>
        </p:spPr>
        <p:txBody>
          <a:bodyPr/>
          <a:lstStyle/>
          <a:p>
            <a:r>
              <a:rPr lang="en-US" dirty="0"/>
              <a:t>When looking up address in “slow layer” </a:t>
            </a:r>
          </a:p>
          <a:p>
            <a:r>
              <a:rPr lang="en-US" dirty="0"/>
              <a:t>- bring in more than you need based on what’s near by</a:t>
            </a:r>
          </a:p>
          <a:p>
            <a:r>
              <a:rPr lang="en-US" dirty="0"/>
              <a:t>- cost of bringing 1 byte vs several bytes is the same</a:t>
            </a:r>
          </a:p>
          <a:p>
            <a:r>
              <a:rPr lang="en-US" dirty="0"/>
              <a:t>- Data Carpool!</a:t>
            </a:r>
          </a:p>
        </p:txBody>
      </p:sp>
      <p:sp>
        <p:nvSpPr>
          <p:cNvPr id="4" name="Footer Placeholder 3">
            <a:extLst>
              <a:ext uri="{FF2B5EF4-FFF2-40B4-BE49-F238E27FC236}">
                <a16:creationId xmlns:a16="http://schemas.microsoft.com/office/drawing/2014/main" id="{98BC27D8-7B99-4B37-A5B4-C86C50176D4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2D3741E-FF00-4F82-BC57-0F5B09C8ADC0}"/>
              </a:ext>
            </a:extLst>
          </p:cNvPr>
          <p:cNvSpPr>
            <a:spLocks noGrp="1"/>
          </p:cNvSpPr>
          <p:nvPr>
            <p:ph type="sldNum" sz="quarter" idx="12"/>
          </p:nvPr>
        </p:nvSpPr>
        <p:spPr/>
        <p:txBody>
          <a:bodyPr/>
          <a:lstStyle/>
          <a:p>
            <a:fld id="{659665DE-58FC-41F4-AC58-2C90A5E00527}" type="slidenum">
              <a:rPr lang="en-US" smtClean="0"/>
              <a:t>9</a:t>
            </a:fld>
            <a:endParaRPr lang="en-US"/>
          </a:p>
        </p:txBody>
      </p:sp>
    </p:spTree>
    <p:extLst>
      <p:ext uri="{BB962C8B-B14F-4D97-AF65-F5344CB8AC3E}">
        <p14:creationId xmlns:p14="http://schemas.microsoft.com/office/powerpoint/2010/main" val="334343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4252</TotalTime>
  <Words>1370</Words>
  <Application>Microsoft Macintosh PowerPoint</Application>
  <PresentationFormat>Widescreen</PresentationFormat>
  <Paragraphs>252</Paragraphs>
  <Slides>14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Computer Memory</vt:lpstr>
      <vt:lpstr>Warm Up</vt:lpstr>
      <vt:lpstr>Warm Up</vt:lpstr>
      <vt:lpstr>Incorrect Assumptions</vt:lpstr>
      <vt:lpstr>Memory Architecture</vt:lpstr>
      <vt:lpstr>Review: Binary, Bits and Bytes</vt:lpstr>
      <vt:lpstr>Memory Architecture</vt:lpstr>
      <vt:lpstr>Locality</vt:lpstr>
      <vt:lpstr>Leveraging Spatial Locality</vt:lpstr>
      <vt:lpstr>Leveraging Temporal Locality</vt:lpstr>
      <vt:lpstr>Moving Memory</vt:lpstr>
      <vt:lpstr>Warm Up</vt:lpstr>
      <vt:lpstr>Java and Memory</vt:lpstr>
      <vt:lpstr>Array v Linked List</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49</cp:revision>
  <dcterms:created xsi:type="dcterms:W3CDTF">2018-03-22T00:41:11Z</dcterms:created>
  <dcterms:modified xsi:type="dcterms:W3CDTF">2018-05-03T02:57:25Z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