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4" r:id="rId3"/>
    <p:sldId id="285" r:id="rId4"/>
    <p:sldId id="261" r:id="rId5"/>
    <p:sldId id="263" r:id="rId6"/>
    <p:sldId id="265" r:id="rId7"/>
    <p:sldId id="283" r:id="rId8"/>
    <p:sldId id="280" r:id="rId9"/>
    <p:sldId id="276" r:id="rId10"/>
    <p:sldId id="281" r:id="rId11"/>
    <p:sldId id="282" r:id="rId12"/>
    <p:sldId id="28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479"/>
    <a:srgbClr val="4C3282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6446B4-B399-49FA-B1A4-19AB5D4222E6}" v="1092" dt="2018-04-20T14:40:57.1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2DB0-ED42-4BA9-97D4-3103DF415320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336D0-BB87-4158-9DDA-BA914A234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0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67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73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101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336D0-BB87-4158-9DDA-BA914A234D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33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C2F33-17DA-436E-A851-E42A0D33E292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herry blossoms on Grant Lane">
            <a:extLst>
              <a:ext uri="{FF2B5EF4-FFF2-40B4-BE49-F238E27FC236}">
                <a16:creationId xmlns:a16="http://schemas.microsoft.com/office/drawing/2014/main" id="{E196A663-22E9-46AF-AE76-3031B2F2C7B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4" b="13442"/>
          <a:stretch/>
        </p:blipFill>
        <p:spPr bwMode="auto">
          <a:xfrm>
            <a:off x="-3" y="-1"/>
            <a:ext cx="12192002" cy="4594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0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 userDrawn="1"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 userDrawn="1"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>
            <a:lvl1pPr marL="91440" indent="-91440">
              <a:buClr>
                <a:srgbClr val="4C3282"/>
              </a:buClr>
              <a:buFont typeface="Segoe UI Semilight" panose="020B0402040204020203" pitchFamily="34" charset="0"/>
              <a:buChar char="-"/>
              <a:defRPr/>
            </a:lvl1pPr>
            <a:lvl2pPr>
              <a:buClr>
                <a:srgbClr val="4C3282"/>
              </a:buClr>
              <a:defRPr/>
            </a:lvl2pPr>
            <a:lvl3pPr>
              <a:buClr>
                <a:srgbClr val="4C3282"/>
              </a:buClr>
              <a:defRPr/>
            </a:lvl3pPr>
            <a:lvl4pPr>
              <a:buClr>
                <a:srgbClr val="4C3282"/>
              </a:buClr>
              <a:defRPr/>
            </a:lvl4pPr>
            <a:lvl5pPr>
              <a:buClr>
                <a:srgbClr val="4C3282"/>
              </a:buCl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2775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 userDrawn="1"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 userDrawn="1"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 userDrawn="1"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 userDrawn="1"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050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2204-D29B-4470-B3F3-74BB4720C8BD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9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A1C4-F49F-4502-B33D-B8ED0A36CCF4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576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4620" y="1512985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809" y="1512984"/>
            <a:ext cx="5397689" cy="4796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562C-2DAC-44DC-8D70-6EE9220D4C24}" type="datetime1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6663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D04B-10FF-4801-A134-D6688E0221BA}" type="datetime1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4218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64809" y="2096446"/>
            <a:ext cx="5397689" cy="43304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10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C20A-4AF7-4E30-ADB3-371D26C74958}" type="datetime1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3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16E4-2A0B-4B27-A3A8-D1D355A92CC7}" type="datetime1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1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F2EE2-AF54-4C36-93AD-A5D9C8C4F0E5}" type="datetime1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1D116-9EEC-4608-812B-930500586DFA}" type="datetime1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 userDrawn="1"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 userDrawn="1"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 userDrawn="1"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B8EB76-3B7A-4486-95E5-0316680FFD7E}"/>
              </a:ext>
            </a:extLst>
          </p:cNvPr>
          <p:cNvCxnSpPr>
            <a:cxnSpLocks/>
          </p:cNvCxnSpPr>
          <p:nvPr userDrawn="1"/>
        </p:nvCxnSpPr>
        <p:spPr>
          <a:xfrm>
            <a:off x="3315880" y="4545974"/>
            <a:ext cx="5590283" cy="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3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20B1D116-9EEC-4608-812B-930500586DFA}" type="datetime1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301" y="6521027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CSE 373 SP 18 - Kasey Champion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81670" y="6521027"/>
            <a:ext cx="42192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659665DE-58FC-41F4-AC58-2C90A5E005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881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1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B674C-AD1D-4C9D-88D4-76616DF5B2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UML Diagrams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5873D0-155C-4A49-BE31-7C26918C8D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Data Structures and Algorithms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0660B4-D96C-4E54-B1D6-38FFCDBB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ADF771-CBF5-4810-A04A-36DE8C4CC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2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Rotations 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941357" y="1539477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941357" y="1932530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1346326" y="193266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1184648" y="155437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685675" y="2131522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849987" y="2715792"/>
            <a:ext cx="809522" cy="798022"/>
            <a:chOff x="8434647" y="3174615"/>
            <a:chExt cx="809522" cy="79802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534025" y="2131522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1585862" y="3288520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2434212" y="328852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264216" y="2701042"/>
            <a:ext cx="800816" cy="1117894"/>
            <a:chOff x="264216" y="2701042"/>
            <a:chExt cx="800816" cy="1674004"/>
          </a:xfrm>
        </p:grpSpPr>
        <p:sp>
          <p:nvSpPr>
            <p:cNvPr id="27" name="Isosceles Triangle 26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7288" y="369247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5661092" y="3028947"/>
            <a:ext cx="809522" cy="798022"/>
            <a:chOff x="8434647" y="3174615"/>
            <a:chExt cx="809522" cy="7980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534346" y="4974951"/>
            <a:ext cx="800816" cy="991431"/>
            <a:chOff x="264216" y="2701042"/>
            <a:chExt cx="800816" cy="16740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83" name="Isosceles Triangle 8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484397" y="3835357"/>
            <a:ext cx="800816" cy="1063491"/>
            <a:chOff x="264216" y="2701042"/>
            <a:chExt cx="800816" cy="1674004"/>
          </a:xfrm>
        </p:grpSpPr>
        <p:sp>
          <p:nvSpPr>
            <p:cNvPr id="86" name="Isosceles Triangle 8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5302390" y="741455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5302390" y="1134508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5707359" y="1134644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5545681" y="75635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5046708" y="1333500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6321575" y="1871753"/>
            <a:ext cx="809522" cy="798022"/>
            <a:chOff x="8434647" y="3174615"/>
            <a:chExt cx="809522" cy="798022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895058" y="133350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6057450" y="244448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6905800" y="2444481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4625249" y="1903020"/>
            <a:ext cx="800816" cy="1088298"/>
            <a:chOff x="264216" y="2701042"/>
            <a:chExt cx="800816" cy="1674004"/>
          </a:xfrm>
        </p:grpSpPr>
        <p:sp>
          <p:nvSpPr>
            <p:cNvPr id="102" name="Isosceles Triangle 101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6304030" y="4137520"/>
            <a:ext cx="800816" cy="117723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05" name="Isosceles Triangle 104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955985" y="2991318"/>
            <a:ext cx="800816" cy="973596"/>
            <a:chOff x="264216" y="2701042"/>
            <a:chExt cx="800816" cy="1674004"/>
          </a:xfrm>
        </p:grpSpPr>
        <p:sp>
          <p:nvSpPr>
            <p:cNvPr id="108" name="Isosceles Triangle 107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6253845" y="3622157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ight Arrow 143"/>
          <p:cNvSpPr/>
          <p:nvPr/>
        </p:nvSpPr>
        <p:spPr>
          <a:xfrm>
            <a:off x="2454624" y="1786136"/>
            <a:ext cx="1836022" cy="314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2785605" y="1554372"/>
            <a:ext cx="1045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Insert ‘c’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5742594" y="443709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205536" y="3818936"/>
            <a:ext cx="809522" cy="798022"/>
            <a:chOff x="8434647" y="3174615"/>
            <a:chExt cx="809522" cy="798022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941411" y="4391664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789761" y="439166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2" name="Group 151"/>
          <p:cNvGrpSpPr/>
          <p:nvPr/>
        </p:nvGrpSpPr>
        <p:grpSpPr>
          <a:xfrm>
            <a:off x="1847253" y="4954529"/>
            <a:ext cx="800816" cy="1011853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53" name="Isosceles Triangle 15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cxnSp>
        <p:nvCxnSpPr>
          <p:cNvPr id="155" name="Straight Arrow Connector 154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5421615" y="3609887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5041717" y="4149934"/>
            <a:ext cx="800816" cy="1164820"/>
            <a:chOff x="264216" y="2701042"/>
            <a:chExt cx="800816" cy="16740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57" name="Isosceles Triangle 156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5773056" y="5869399"/>
            <a:ext cx="809522" cy="798022"/>
            <a:chOff x="8434647" y="3174615"/>
            <a:chExt cx="809522" cy="798022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TextBox 162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5818355" y="6312303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6242519" y="630504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724488" y="5360449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urved Left Arrow 2"/>
          <p:cNvSpPr/>
          <p:nvPr/>
        </p:nvSpPr>
        <p:spPr>
          <a:xfrm rot="12478278">
            <a:off x="5554114" y="1773856"/>
            <a:ext cx="509227" cy="104379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515408" y="2444481"/>
            <a:ext cx="184631" cy="157401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endCxn id="97" idx="0"/>
          </p:cNvCxnSpPr>
          <p:nvPr/>
        </p:nvCxnSpPr>
        <p:spPr>
          <a:xfrm rot="5400000" flipH="1" flipV="1">
            <a:off x="5590315" y="2473943"/>
            <a:ext cx="1723107" cy="548519"/>
          </a:xfrm>
          <a:prstGeom prst="bentConnector3">
            <a:avLst>
              <a:gd name="adj1" fmla="val 113267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Rectangle 16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8708526" y="1104998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8708526" y="1498051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9113495" y="1498187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8951817" y="1119893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8452844" y="1697043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9347026" y="2266563"/>
            <a:ext cx="809522" cy="798022"/>
            <a:chOff x="8434647" y="3174615"/>
            <a:chExt cx="809522" cy="798022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301194" y="1697043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9082901" y="283929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931251" y="2839291"/>
            <a:ext cx="971849" cy="46843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Group 188"/>
          <p:cNvGrpSpPr/>
          <p:nvPr/>
        </p:nvGrpSpPr>
        <p:grpSpPr>
          <a:xfrm>
            <a:off x="8078601" y="2272972"/>
            <a:ext cx="800816" cy="1117894"/>
            <a:chOff x="264216" y="2701042"/>
            <a:chExt cx="800816" cy="1674004"/>
          </a:xfrm>
        </p:grpSpPr>
        <p:sp>
          <p:nvSpPr>
            <p:cNvPr id="190" name="Isosceles Triangle 189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457288" y="369247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8694354" y="3397625"/>
            <a:ext cx="800816" cy="991431"/>
            <a:chOff x="264216" y="2701042"/>
            <a:chExt cx="800816" cy="16740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93" name="Isosceles Triangle 19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1248747" y="4509348"/>
            <a:ext cx="800816" cy="1063491"/>
            <a:chOff x="264216" y="2701042"/>
            <a:chExt cx="800816" cy="1674004"/>
          </a:xfrm>
        </p:grpSpPr>
        <p:sp>
          <p:nvSpPr>
            <p:cNvPr id="196" name="Isosceles Triangle 19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9992404" y="4541947"/>
            <a:ext cx="800816" cy="1011853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99" name="Isosceles Triangle 198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0604844" y="3386402"/>
            <a:ext cx="809522" cy="798022"/>
            <a:chOff x="8434647" y="3174615"/>
            <a:chExt cx="809522" cy="798022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1198562" y="3952917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9004285" y="5065621"/>
            <a:ext cx="809522" cy="798022"/>
            <a:chOff x="8434647" y="3174615"/>
            <a:chExt cx="809522" cy="798022"/>
          </a:xfrm>
        </p:grpSpPr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9049584" y="550852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9454234" y="549981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246015" y="4470939"/>
            <a:ext cx="271788" cy="59196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10371339" y="3945727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99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9" grpId="0" animBg="1"/>
      <p:bldP spid="90" grpId="0" animBg="1"/>
      <p:bldP spid="91" grpId="0"/>
      <p:bldP spid="144" grpId="0" animBg="1"/>
      <p:bldP spid="145" grpId="0"/>
      <p:bldP spid="146" grpId="0"/>
      <p:bldP spid="3" grpId="0" animBg="1"/>
      <p:bldP spid="167" grpId="0" animBg="1"/>
      <p:bldP spid="168" grpId="0" animBg="1"/>
      <p:bldP spid="169" grpId="0" animBg="1"/>
      <p:bldP spid="1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Rotations 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11</a:t>
            </a:fld>
            <a:endParaRPr lang="en-US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786743" y="1666312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786743" y="2059365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1191712" y="2059501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1030034" y="1681207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531061" y="2258357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425243" y="2827877"/>
            <a:ext cx="809522" cy="798022"/>
            <a:chOff x="8434647" y="3174615"/>
            <a:chExt cx="809522" cy="798022"/>
          </a:xfrm>
        </p:grpSpPr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379411" y="2258357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1161118" y="3400605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2009468" y="3400605"/>
            <a:ext cx="971849" cy="46843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9" name="Group 188"/>
          <p:cNvGrpSpPr/>
          <p:nvPr/>
        </p:nvGrpSpPr>
        <p:grpSpPr>
          <a:xfrm>
            <a:off x="156818" y="2834286"/>
            <a:ext cx="800816" cy="1117894"/>
            <a:chOff x="264216" y="2701042"/>
            <a:chExt cx="800816" cy="1674004"/>
          </a:xfrm>
        </p:grpSpPr>
        <p:sp>
          <p:nvSpPr>
            <p:cNvPr id="190" name="Isosceles Triangle 189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TextBox 190"/>
            <p:cNvSpPr txBox="1"/>
            <p:nvPr/>
          </p:nvSpPr>
          <p:spPr>
            <a:xfrm>
              <a:off x="457288" y="369247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</p:grpSp>
      <p:grpSp>
        <p:nvGrpSpPr>
          <p:cNvPr id="192" name="Group 191"/>
          <p:cNvGrpSpPr/>
          <p:nvPr/>
        </p:nvGrpSpPr>
        <p:grpSpPr>
          <a:xfrm>
            <a:off x="772571" y="3958939"/>
            <a:ext cx="800816" cy="991431"/>
            <a:chOff x="264216" y="2701042"/>
            <a:chExt cx="800816" cy="16740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93" name="Isosceles Triangle 19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3326964" y="5070662"/>
            <a:ext cx="800816" cy="1063491"/>
            <a:chOff x="264216" y="2701042"/>
            <a:chExt cx="800816" cy="1674004"/>
          </a:xfrm>
        </p:grpSpPr>
        <p:sp>
          <p:nvSpPr>
            <p:cNvPr id="196" name="Isosceles Triangle 19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2070621" y="5103261"/>
            <a:ext cx="800816" cy="1011853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99" name="Isosceles Triangle 198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2683061" y="3947716"/>
            <a:ext cx="809522" cy="798022"/>
            <a:chOff x="8434647" y="3174615"/>
            <a:chExt cx="809522" cy="798022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3276779" y="4514231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82502" y="5626935"/>
            <a:ext cx="809522" cy="798022"/>
            <a:chOff x="8434647" y="3174615"/>
            <a:chExt cx="809522" cy="798022"/>
          </a:xfrm>
        </p:grpSpPr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ectangle 20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27801" y="606983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532451" y="6061126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324232" y="5032253"/>
            <a:ext cx="271788" cy="59196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2449556" y="450704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099191" y="1348976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sp>
        <p:nvSpPr>
          <p:cNvPr id="6" name="Curved Up Arrow 5"/>
          <p:cNvSpPr/>
          <p:nvPr/>
        </p:nvSpPr>
        <p:spPr>
          <a:xfrm rot="14429195">
            <a:off x="1838363" y="2226202"/>
            <a:ext cx="1008337" cy="44853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191296" y="2258357"/>
            <a:ext cx="188115" cy="1610686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V="1">
            <a:off x="476451" y="2296606"/>
            <a:ext cx="1797314" cy="533977"/>
          </a:xfrm>
          <a:prstGeom prst="bentConnector3">
            <a:avLst>
              <a:gd name="adj1" fmla="val 125816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7223536" y="2600686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7223536" y="2993739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7628505" y="2993875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7466827" y="2615581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6967854" y="319273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8690642" y="1198342"/>
            <a:ext cx="809522" cy="798022"/>
            <a:chOff x="8434647" y="3174615"/>
            <a:chExt cx="809522" cy="798022"/>
          </a:xfrm>
        </p:grpSpPr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d</a:t>
              </a:r>
            </a:p>
          </p:txBody>
        </p:sp>
      </p:grp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7816204" y="3192731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7672845" y="1824239"/>
            <a:ext cx="1238795" cy="66456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274906" y="1827473"/>
            <a:ext cx="1243055" cy="62340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2" name="Group 181"/>
          <p:cNvGrpSpPr/>
          <p:nvPr/>
        </p:nvGrpSpPr>
        <p:grpSpPr>
          <a:xfrm>
            <a:off x="6571838" y="3764687"/>
            <a:ext cx="800816" cy="922686"/>
            <a:chOff x="264216" y="2701042"/>
            <a:chExt cx="800816" cy="1674004"/>
          </a:xfrm>
        </p:grpSpPr>
        <p:sp>
          <p:nvSpPr>
            <p:cNvPr id="183" name="Isosceles Triangle 18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457288" y="3692473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7867193" y="3695942"/>
            <a:ext cx="800816" cy="991431"/>
            <a:chOff x="264216" y="2701042"/>
            <a:chExt cx="800816" cy="1674004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86" name="Isosceles Triangle 18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10815944" y="3662855"/>
            <a:ext cx="800816" cy="1063491"/>
            <a:chOff x="264216" y="2701042"/>
            <a:chExt cx="800816" cy="1674004"/>
          </a:xfrm>
        </p:grpSpPr>
        <p:sp>
          <p:nvSpPr>
            <p:cNvPr id="216" name="Isosceles Triangle 21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9559601" y="3695454"/>
            <a:ext cx="800816" cy="1011853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219" name="Isosceles Triangle 218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0172041" y="2539909"/>
            <a:ext cx="809522" cy="798022"/>
            <a:chOff x="8434647" y="3174615"/>
            <a:chExt cx="809522" cy="798022"/>
          </a:xfrm>
        </p:grpSpPr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e</a:t>
              </a:r>
            </a:p>
          </p:txBody>
        </p:sp>
      </p:grp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765759" y="310642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7" name="Group 22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177124" y="5363938"/>
            <a:ext cx="809522" cy="798022"/>
            <a:chOff x="8434647" y="3174615"/>
            <a:chExt cx="809522" cy="798022"/>
          </a:xfrm>
        </p:grpSpPr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Rectangle 22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222423" y="580684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627073" y="579812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8418854" y="4769256"/>
            <a:ext cx="271788" cy="59196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9938536" y="3099234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31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2" grpId="0" animBg="1"/>
      <p:bldP spid="133" grpId="0" animBg="1"/>
      <p:bldP spid="134" grpId="0" animBg="1"/>
      <p:bldP spid="1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95F7B-CA55-471D-8BF0-AF430E26A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Tree Map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3C153-4510-4AEF-B93A-53C05FB0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52CBC-5A61-49D5-981A-4FB4CF537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12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7CFB641-3598-4760-BF3B-4FB407793FF4}"/>
              </a:ext>
            </a:extLst>
          </p:cNvPr>
          <p:cNvGrpSpPr/>
          <p:nvPr/>
        </p:nvGrpSpPr>
        <p:grpSpPr>
          <a:xfrm>
            <a:off x="9103494" y="166333"/>
            <a:ext cx="2143727" cy="2277609"/>
            <a:chOff x="885511" y="1530095"/>
            <a:chExt cx="2143727" cy="226793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96DE57C-AC1A-4C6A-ABC8-A59E9F988A95}"/>
                </a:ext>
              </a:extLst>
            </p:cNvPr>
            <p:cNvSpPr/>
            <p:nvPr/>
          </p:nvSpPr>
          <p:spPr>
            <a:xfrm>
              <a:off x="908858" y="2061555"/>
              <a:ext cx="2120380" cy="1736472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08C3C67-F03B-48A0-A744-E8C2E66EBAD4}"/>
                </a:ext>
              </a:extLst>
            </p:cNvPr>
            <p:cNvSpPr/>
            <p:nvPr/>
          </p:nvSpPr>
          <p:spPr>
            <a:xfrm>
              <a:off x="908858" y="1530095"/>
              <a:ext cx="2120379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TreeMap</a:t>
              </a:r>
              <a:r>
                <a:rPr lang="en-US" dirty="0"/>
                <a:t>&lt;K, V&gt;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05F5CC4-3CA7-4E8B-9B9A-A28D686A8675}"/>
                </a:ext>
              </a:extLst>
            </p:cNvPr>
            <p:cNvSpPr txBox="1"/>
            <p:nvPr/>
          </p:nvSpPr>
          <p:spPr>
            <a:xfrm>
              <a:off x="928946" y="2009522"/>
              <a:ext cx="2035232" cy="306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F28822B-5EB7-4F02-9F71-47BA3C7D1F06}"/>
                </a:ext>
              </a:extLst>
            </p:cNvPr>
            <p:cNvSpPr txBox="1"/>
            <p:nvPr/>
          </p:nvSpPr>
          <p:spPr>
            <a:xfrm>
              <a:off x="885511" y="2553072"/>
              <a:ext cx="2035232" cy="306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C77E504-5EEF-489A-8366-0A63ABF5ECB9}"/>
                </a:ext>
              </a:extLst>
            </p:cNvPr>
            <p:cNvSpPr txBox="1"/>
            <p:nvPr/>
          </p:nvSpPr>
          <p:spPr>
            <a:xfrm>
              <a:off x="994005" y="2239503"/>
              <a:ext cx="2035232" cy="275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overallRoot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&lt;K,V&gt;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5A18526-8850-4EAC-8432-24E478A33E36}"/>
              </a:ext>
            </a:extLst>
          </p:cNvPr>
          <p:cNvGrpSpPr/>
          <p:nvPr/>
        </p:nvGrpSpPr>
        <p:grpSpPr>
          <a:xfrm>
            <a:off x="9103494" y="2570717"/>
            <a:ext cx="2891067" cy="2348837"/>
            <a:chOff x="8068295" y="1854846"/>
            <a:chExt cx="2891067" cy="234883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84B7F03-859A-4FD8-BDFF-4E5A31C520BA}"/>
                </a:ext>
              </a:extLst>
            </p:cNvPr>
            <p:cNvSpPr/>
            <p:nvPr/>
          </p:nvSpPr>
          <p:spPr>
            <a:xfrm>
              <a:off x="8084459" y="2380474"/>
              <a:ext cx="2191305" cy="1823209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535823B-CFD3-4880-8133-91493E6DAD4E}"/>
                </a:ext>
              </a:extLst>
            </p:cNvPr>
            <p:cNvSpPr/>
            <p:nvPr/>
          </p:nvSpPr>
          <p:spPr>
            <a:xfrm>
              <a:off x="8068295" y="1854846"/>
              <a:ext cx="2207469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ListNode</a:t>
              </a:r>
              <a:r>
                <a:rPr lang="en-US" dirty="0"/>
                <a:t>&lt;K, V&gt;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9F17326-C80A-4A34-854B-8D2106EA8D6D}"/>
                </a:ext>
              </a:extLst>
            </p:cNvPr>
            <p:cNvSpPr txBox="1"/>
            <p:nvPr/>
          </p:nvSpPr>
          <p:spPr>
            <a:xfrm>
              <a:off x="8197582" y="3857076"/>
              <a:ext cx="27617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Construct a new Node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A0D864F-23D8-40ED-815E-98522AAC152F}"/>
                </a:ext>
              </a:extLst>
            </p:cNvPr>
            <p:cNvSpPr txBox="1"/>
            <p:nvPr/>
          </p:nvSpPr>
          <p:spPr>
            <a:xfrm>
              <a:off x="8175574" y="2951671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ListNode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 V&gt; left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7AD2ECB-4F07-4601-8488-CE18504E78C7}"/>
                </a:ext>
              </a:extLst>
            </p:cNvPr>
            <p:cNvSpPr txBox="1"/>
            <p:nvPr/>
          </p:nvSpPr>
          <p:spPr>
            <a:xfrm>
              <a:off x="8104550" y="2328440"/>
              <a:ext cx="2035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18ED72-48CE-4D20-A85D-06293CCB5E1C}"/>
                </a:ext>
              </a:extLst>
            </p:cNvPr>
            <p:cNvSpPr txBox="1"/>
            <p:nvPr/>
          </p:nvSpPr>
          <p:spPr>
            <a:xfrm>
              <a:off x="8087270" y="3586810"/>
              <a:ext cx="2035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B7D7AFA-2EF3-4A28-8DBB-FD05FAB72909}"/>
                </a:ext>
              </a:extLst>
            </p:cNvPr>
            <p:cNvSpPr txBox="1"/>
            <p:nvPr/>
          </p:nvSpPr>
          <p:spPr>
            <a:xfrm>
              <a:off x="8166299" y="2594107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K key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942845C-2284-4BC7-B341-9D39A11564FE}"/>
                </a:ext>
              </a:extLst>
            </p:cNvPr>
            <p:cNvSpPr txBox="1"/>
            <p:nvPr/>
          </p:nvSpPr>
          <p:spPr>
            <a:xfrm>
              <a:off x="8177972" y="2779059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 value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C54A2FA-D10D-4B20-B113-2C38A17A9619}"/>
                </a:ext>
              </a:extLst>
            </p:cNvPr>
            <p:cNvSpPr txBox="1"/>
            <p:nvPr/>
          </p:nvSpPr>
          <p:spPr>
            <a:xfrm>
              <a:off x="8197582" y="3154137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ListNode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 V&gt; right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3A7E090-1113-4723-A6FE-3C4166A473D3}"/>
                </a:ext>
              </a:extLst>
            </p:cNvPr>
            <p:cNvSpPr txBox="1"/>
            <p:nvPr/>
          </p:nvSpPr>
          <p:spPr>
            <a:xfrm>
              <a:off x="8166299" y="3407468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int height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349EB7CD-C69B-425A-B01F-DD6A14BD308A}"/>
              </a:ext>
            </a:extLst>
          </p:cNvPr>
          <p:cNvSpPr txBox="1"/>
          <p:nvPr/>
        </p:nvSpPr>
        <p:spPr>
          <a:xfrm>
            <a:off x="421336" y="1516035"/>
            <a:ext cx="7998560" cy="3970318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put(key, value)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overallroot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(key, value,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overallroot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balanceTree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(Node)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if(node is null)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null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else if (left subtree is more than 1 level taller than right subtree)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(if left subtrees left subtree is bigger than the left’s right)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Rotate myself with my left child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Double rotate left then right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else if (right subtree is more than 1 level taller than right subtree)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(right subtree’s right is taller than it’s left)</a:t>
            </a:r>
            <a:b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Rotate myself with my right child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Double rotate right then left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BC8C9A-1891-4DCC-81FC-65B1E48DA650}"/>
              </a:ext>
            </a:extLst>
          </p:cNvPr>
          <p:cNvSpPr txBox="1"/>
          <p:nvPr/>
        </p:nvSpPr>
        <p:spPr>
          <a:xfrm>
            <a:off x="9211988" y="1423169"/>
            <a:ext cx="2291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put(key, value)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E0DEB57-379A-4C4E-AAE4-FCFFB890DFB3}"/>
              </a:ext>
            </a:extLst>
          </p:cNvPr>
          <p:cNvSpPr txBox="1"/>
          <p:nvPr/>
        </p:nvSpPr>
        <p:spPr>
          <a:xfrm>
            <a:off x="9227401" y="1610234"/>
            <a:ext cx="2235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value get(key)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5C1924C-A4CF-409E-8F53-21E169E42AF5}"/>
              </a:ext>
            </a:extLst>
          </p:cNvPr>
          <p:cNvSpPr txBox="1"/>
          <p:nvPr/>
        </p:nvSpPr>
        <p:spPr>
          <a:xfrm>
            <a:off x="9211990" y="1868040"/>
            <a:ext cx="2321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set(key, value)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454B096-7DFA-4259-9A24-32B5424BD72F}"/>
              </a:ext>
            </a:extLst>
          </p:cNvPr>
          <p:cNvSpPr txBox="1"/>
          <p:nvPr/>
        </p:nvSpPr>
        <p:spPr>
          <a:xfrm>
            <a:off x="9211988" y="2125846"/>
            <a:ext cx="2035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remove(key)</a:t>
            </a:r>
          </a:p>
        </p:txBody>
      </p:sp>
    </p:spTree>
    <p:extLst>
      <p:ext uri="{BB962C8B-B14F-4D97-AF65-F5344CB8AC3E}">
        <p14:creationId xmlns:p14="http://schemas.microsoft.com/office/powerpoint/2010/main" val="266320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3547F-F81F-4EC0-A6B6-6B2CE26A2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A6A6A-33A2-4503-9CBD-952F769D1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220993"/>
            <a:ext cx="11187258" cy="4845504"/>
          </a:xfrm>
        </p:spPr>
        <p:txBody>
          <a:bodyPr/>
          <a:lstStyle/>
          <a:p>
            <a:r>
              <a:rPr lang="en-US" dirty="0"/>
              <a:t>Given the following UML diagrams of a Hash Map implementation of a Dictionary write the pseudo code to implement the set(key, value) function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B7BC0-9DF5-42BA-8915-48D131A27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0A8420-9097-41A9-A9F0-E193A603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2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A089EF9-7C45-4126-845D-5A1B52C30397}"/>
              </a:ext>
            </a:extLst>
          </p:cNvPr>
          <p:cNvGrpSpPr/>
          <p:nvPr/>
        </p:nvGrpSpPr>
        <p:grpSpPr>
          <a:xfrm>
            <a:off x="732070" y="2024355"/>
            <a:ext cx="2970030" cy="4484405"/>
            <a:chOff x="908858" y="1530095"/>
            <a:chExt cx="2970030" cy="448440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342EB60-793E-42AD-AC79-4E2898C73332}"/>
                </a:ext>
              </a:extLst>
            </p:cNvPr>
            <p:cNvSpPr/>
            <p:nvPr/>
          </p:nvSpPr>
          <p:spPr>
            <a:xfrm>
              <a:off x="908858" y="2061555"/>
              <a:ext cx="2908984" cy="3952945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2453726-D934-4760-AA24-37BDEB0F9DD2}"/>
                </a:ext>
              </a:extLst>
            </p:cNvPr>
            <p:cNvSpPr/>
            <p:nvPr/>
          </p:nvSpPr>
          <p:spPr>
            <a:xfrm>
              <a:off x="908858" y="1530095"/>
              <a:ext cx="2908984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HashMap&lt;K, V&gt;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CF050E7-C00D-4615-ABAF-88B315295B46}"/>
                </a:ext>
              </a:extLst>
            </p:cNvPr>
            <p:cNvSpPr txBox="1"/>
            <p:nvPr/>
          </p:nvSpPr>
          <p:spPr>
            <a:xfrm>
              <a:off x="1111661" y="3699706"/>
              <a:ext cx="25520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put() pair into array based on hash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 Resize when appropriate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D89A7CE-4BB0-43D6-9F8D-13605189F09E}"/>
                </a:ext>
              </a:extLst>
            </p:cNvPr>
            <p:cNvSpPr txBox="1"/>
            <p:nvPr/>
          </p:nvSpPr>
          <p:spPr>
            <a:xfrm>
              <a:off x="1405336" y="2493666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285750">
                <a:buFontTx/>
                <a:buChar char="-"/>
              </a:pP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Pair&lt;K, V&gt;[]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8BB9C4E-C035-492F-A16E-1355ED74F550}"/>
                </a:ext>
              </a:extLst>
            </p:cNvPr>
            <p:cNvSpPr txBox="1"/>
            <p:nvPr/>
          </p:nvSpPr>
          <p:spPr>
            <a:xfrm>
              <a:off x="1405336" y="2786763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285750">
                <a:buFontTx/>
                <a:buChar char="-"/>
              </a:pP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LinkedList&lt;E&gt;[]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62AF3CB-6431-435D-B86F-7FC876B8E396}"/>
                </a:ext>
              </a:extLst>
            </p:cNvPr>
            <p:cNvSpPr txBox="1"/>
            <p:nvPr/>
          </p:nvSpPr>
          <p:spPr>
            <a:xfrm>
              <a:off x="1137870" y="2987849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78AFEE7-51C8-4B8F-9C2B-2D73E642E206}"/>
                </a:ext>
              </a:extLst>
            </p:cNvPr>
            <p:cNvSpPr txBox="1"/>
            <p:nvPr/>
          </p:nvSpPr>
          <p:spPr>
            <a:xfrm>
              <a:off x="928946" y="2009522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7E964A3-35DE-4FCF-9B25-D2880C774FFA}"/>
                </a:ext>
              </a:extLst>
            </p:cNvPr>
            <p:cNvSpPr txBox="1"/>
            <p:nvPr/>
          </p:nvSpPr>
          <p:spPr>
            <a:xfrm>
              <a:off x="928946" y="3333674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D83CF2F-7B4C-47DC-BE05-5E353F3FC656}"/>
                </a:ext>
              </a:extLst>
            </p:cNvPr>
            <p:cNvSpPr txBox="1"/>
            <p:nvPr/>
          </p:nvSpPr>
          <p:spPr>
            <a:xfrm>
              <a:off x="1184754" y="2252994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Data[]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E865DBE-DF63-4E8C-9B19-449DEEEE6F43}"/>
                </a:ext>
              </a:extLst>
            </p:cNvPr>
            <p:cNvSpPr txBox="1"/>
            <p:nvPr/>
          </p:nvSpPr>
          <p:spPr>
            <a:xfrm>
              <a:off x="1089161" y="4376207"/>
              <a:ext cx="2789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get() value from array index based given key’s hash 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3099741-1B02-4688-A06C-399EE1898BF7}"/>
                </a:ext>
              </a:extLst>
            </p:cNvPr>
            <p:cNvSpPr txBox="1"/>
            <p:nvPr/>
          </p:nvSpPr>
          <p:spPr>
            <a:xfrm>
              <a:off x="1109926" y="4837872"/>
              <a:ext cx="26943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set() update value in pair for given key’s hash to array index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3A3AB2B-C663-4E32-BADD-F3D5DE79BC18}"/>
                </a:ext>
              </a:extLst>
            </p:cNvPr>
            <p:cNvSpPr txBox="1"/>
            <p:nvPr/>
          </p:nvSpPr>
          <p:spPr>
            <a:xfrm>
              <a:off x="1089488" y="5427388"/>
              <a:ext cx="24297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remove() take data out of array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40EBBAA-4204-4016-93EB-4F6D5B1A3BD7}"/>
              </a:ext>
            </a:extLst>
          </p:cNvPr>
          <p:cNvGrpSpPr/>
          <p:nvPr/>
        </p:nvGrpSpPr>
        <p:grpSpPr>
          <a:xfrm>
            <a:off x="4419580" y="2024355"/>
            <a:ext cx="2990797" cy="4743794"/>
            <a:chOff x="4673469" y="1849013"/>
            <a:chExt cx="2990797" cy="4743794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4B3F4C31-4AAB-4F69-93E1-AD685FD2D010}"/>
                </a:ext>
              </a:extLst>
            </p:cNvPr>
            <p:cNvGrpSpPr/>
            <p:nvPr/>
          </p:nvGrpSpPr>
          <p:grpSpPr>
            <a:xfrm>
              <a:off x="4673469" y="1849013"/>
              <a:ext cx="2990797" cy="4743794"/>
              <a:chOff x="908855" y="1530095"/>
              <a:chExt cx="2990797" cy="4743794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8678873-3CBE-43B8-A14E-79DA0C347F74}"/>
                  </a:ext>
                </a:extLst>
              </p:cNvPr>
              <p:cNvSpPr/>
              <p:nvPr/>
            </p:nvSpPr>
            <p:spPr>
              <a:xfrm>
                <a:off x="908857" y="2061555"/>
                <a:ext cx="2990795" cy="4212334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21E2935-9958-4C96-A7B8-2F60ADAAB066}"/>
                  </a:ext>
                </a:extLst>
              </p:cNvPr>
              <p:cNvSpPr/>
              <p:nvPr/>
            </p:nvSpPr>
            <p:spPr>
              <a:xfrm>
                <a:off x="908855" y="1530095"/>
                <a:ext cx="2990795" cy="53146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LinkedList&lt;E&gt;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296B290-2BCD-4556-B8B3-4C16EC829BCD}"/>
                  </a:ext>
                </a:extLst>
              </p:cNvPr>
              <p:cNvSpPr txBox="1"/>
              <p:nvPr/>
            </p:nvSpPr>
            <p:spPr>
              <a:xfrm>
                <a:off x="1137870" y="3092072"/>
                <a:ext cx="27617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Add() add a new node that stores Key and Value to list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62171FD-E0C2-4B8B-B716-3FDF712EAA09}"/>
                  </a:ext>
                </a:extLst>
              </p:cNvPr>
              <p:cNvSpPr txBox="1"/>
              <p:nvPr/>
            </p:nvSpPr>
            <p:spPr>
              <a:xfrm>
                <a:off x="1137870" y="2332113"/>
                <a:ext cx="20352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ListNode</a:t>
                </a:r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&lt;K, V&gt; front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ABE2C901-3BF8-419E-BAE2-72C500E5F780}"/>
                  </a:ext>
                </a:extLst>
              </p:cNvPr>
              <p:cNvSpPr txBox="1"/>
              <p:nvPr/>
            </p:nvSpPr>
            <p:spPr>
              <a:xfrm>
                <a:off x="928946" y="2009522"/>
                <a:ext cx="2035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C08CCB2-F6EA-48FE-8ADE-1FCB68BB3D8F}"/>
                  </a:ext>
                </a:extLst>
              </p:cNvPr>
              <p:cNvSpPr txBox="1"/>
              <p:nvPr/>
            </p:nvSpPr>
            <p:spPr>
              <a:xfrm>
                <a:off x="908855" y="2708124"/>
                <a:ext cx="2035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851FE62-92FD-4788-AEF4-36BF12BD439E}"/>
                  </a:ext>
                </a:extLst>
              </p:cNvPr>
              <p:cNvSpPr txBox="1"/>
              <p:nvPr/>
            </p:nvSpPr>
            <p:spPr>
              <a:xfrm>
                <a:off x="1109923" y="3681043"/>
                <a:ext cx="27897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get() return value from node with given key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ED5EB0D-13DF-4E3E-B303-8C3EE5B2A8CD}"/>
                  </a:ext>
                </a:extLst>
              </p:cNvPr>
              <p:cNvSpPr txBox="1"/>
              <p:nvPr/>
            </p:nvSpPr>
            <p:spPr>
              <a:xfrm>
                <a:off x="1109923" y="4703475"/>
                <a:ext cx="26943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remove() deletes node with given key from list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37DFF68-59B9-4796-9060-AABE430B592C}"/>
                  </a:ext>
                </a:extLst>
              </p:cNvPr>
              <p:cNvSpPr txBox="1"/>
              <p:nvPr/>
            </p:nvSpPr>
            <p:spPr>
              <a:xfrm>
                <a:off x="1109923" y="4213253"/>
                <a:ext cx="24297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set() changes value in node with given key</a:t>
                </a: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A87A131-0FCD-4014-8583-21FC759A1F56}"/>
                </a:ext>
              </a:extLst>
            </p:cNvPr>
            <p:cNvSpPr txBox="1"/>
            <p:nvPr/>
          </p:nvSpPr>
          <p:spPr>
            <a:xfrm>
              <a:off x="4874537" y="5598932"/>
              <a:ext cx="26943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Contains() is the given key stored in list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5AB3D95-337E-4370-A790-E03F80DDE882}"/>
                </a:ext>
              </a:extLst>
            </p:cNvPr>
            <p:cNvSpPr txBox="1"/>
            <p:nvPr/>
          </p:nvSpPr>
          <p:spPr>
            <a:xfrm>
              <a:off x="4821666" y="6044825"/>
              <a:ext cx="26943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iterator() returns an iterator to move over list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DEC0AFB-D19E-41D9-B66E-F32FA90C2E9D}"/>
              </a:ext>
            </a:extLst>
          </p:cNvPr>
          <p:cNvGrpSpPr/>
          <p:nvPr/>
        </p:nvGrpSpPr>
        <p:grpSpPr>
          <a:xfrm>
            <a:off x="7972655" y="2030327"/>
            <a:ext cx="2990797" cy="3112009"/>
            <a:chOff x="8084459" y="1849013"/>
            <a:chExt cx="2990797" cy="3112009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EEE85D3D-98E3-4134-851A-F4294400ED2F}"/>
                </a:ext>
              </a:extLst>
            </p:cNvPr>
            <p:cNvGrpSpPr/>
            <p:nvPr/>
          </p:nvGrpSpPr>
          <p:grpSpPr>
            <a:xfrm>
              <a:off x="8084459" y="1849013"/>
              <a:ext cx="2990797" cy="3112009"/>
              <a:chOff x="908855" y="1530095"/>
              <a:chExt cx="2990797" cy="3112009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7805897-B357-4BD7-A6C4-C3F7DF279A98}"/>
                  </a:ext>
                </a:extLst>
              </p:cNvPr>
              <p:cNvSpPr/>
              <p:nvPr/>
            </p:nvSpPr>
            <p:spPr>
              <a:xfrm>
                <a:off x="908857" y="2061555"/>
                <a:ext cx="2990795" cy="2580549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8522E824-C55E-42F3-8E6C-36EADAD9E56F}"/>
                  </a:ext>
                </a:extLst>
              </p:cNvPr>
              <p:cNvSpPr/>
              <p:nvPr/>
            </p:nvSpPr>
            <p:spPr>
              <a:xfrm>
                <a:off x="908855" y="1530095"/>
                <a:ext cx="2990795" cy="53146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ListNode</a:t>
                </a:r>
                <a:r>
                  <a:rPr lang="en-US" dirty="0"/>
                  <a:t>&lt;K, V&gt;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0B90163-26FF-4113-81A4-D7B8CD52EC75}"/>
                  </a:ext>
                </a:extLst>
              </p:cNvPr>
              <p:cNvSpPr txBox="1"/>
              <p:nvPr/>
            </p:nvSpPr>
            <p:spPr>
              <a:xfrm>
                <a:off x="1080653" y="3723640"/>
                <a:ext cx="2761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Construct a new Node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57A6ED6A-196A-4E0A-B5A9-AB773AAC6C0B}"/>
                  </a:ext>
                </a:extLst>
              </p:cNvPr>
              <p:cNvSpPr txBox="1"/>
              <p:nvPr/>
            </p:nvSpPr>
            <p:spPr>
              <a:xfrm>
                <a:off x="1126849" y="2832265"/>
                <a:ext cx="20352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ListNode</a:t>
                </a:r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&lt;K, V&gt; next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500F0FC9-F63B-46D0-809D-82E6E086F496}"/>
                  </a:ext>
                </a:extLst>
              </p:cNvPr>
              <p:cNvSpPr txBox="1"/>
              <p:nvPr/>
            </p:nvSpPr>
            <p:spPr>
              <a:xfrm>
                <a:off x="928946" y="2009522"/>
                <a:ext cx="2035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6E0CB664-8D21-4FBF-88E9-A822BFF40184}"/>
                  </a:ext>
                </a:extLst>
              </p:cNvPr>
              <p:cNvSpPr txBox="1"/>
              <p:nvPr/>
            </p:nvSpPr>
            <p:spPr>
              <a:xfrm>
                <a:off x="908855" y="3252229"/>
                <a:ext cx="20352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221E13E-4EE2-4871-874B-15BAB8262234}"/>
                </a:ext>
              </a:extLst>
            </p:cNvPr>
            <p:cNvSpPr txBox="1"/>
            <p:nvPr/>
          </p:nvSpPr>
          <p:spPr>
            <a:xfrm>
              <a:off x="8317217" y="2645154"/>
              <a:ext cx="2035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K</a:t>
              </a:r>
              <a:r>
                <a:rPr lang="en-US" sz="1400" dirty="0"/>
                <a:t> 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key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58D5D2B-A2A5-4B8B-81A4-F003DAA0DB93}"/>
                </a:ext>
              </a:extLst>
            </p:cNvPr>
            <p:cNvSpPr txBox="1"/>
            <p:nvPr/>
          </p:nvSpPr>
          <p:spPr>
            <a:xfrm>
              <a:off x="8317217" y="2912342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 value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7900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F3697-8D80-46CA-B75D-8F3AA2248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Set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D4853-822F-460E-94DF-DDD399F5D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91BEA-4F13-4EF7-B713-95854AF7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25550F-824F-46B0-A7D3-C4E478D4C76E}"/>
              </a:ext>
            </a:extLst>
          </p:cNvPr>
          <p:cNvSpPr txBox="1"/>
          <p:nvPr/>
        </p:nvSpPr>
        <p:spPr>
          <a:xfrm>
            <a:off x="575239" y="1897592"/>
            <a:ext cx="5452134" cy="1692771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none" rtlCol="0">
            <a:spAutoFit/>
          </a:bodyPr>
          <a:lstStyle/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set(k key, v value) {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bucketAddress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= get hash for key % table size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bucketList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= data[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bucketAddress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loop(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bucketList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(this node’s key is what I am trying to add)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replace this node with new pair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stop work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864F19B-55AE-4254-A9E1-2229AFDE02C9}"/>
              </a:ext>
            </a:extLst>
          </p:cNvPr>
          <p:cNvGrpSpPr/>
          <p:nvPr/>
        </p:nvGrpSpPr>
        <p:grpSpPr>
          <a:xfrm>
            <a:off x="9138038" y="631508"/>
            <a:ext cx="2852411" cy="2532167"/>
            <a:chOff x="4643228" y="1849013"/>
            <a:chExt cx="2852411" cy="2532167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FB08C9D-7955-449F-AFED-11D2A125330E}"/>
                </a:ext>
              </a:extLst>
            </p:cNvPr>
            <p:cNvGrpSpPr/>
            <p:nvPr/>
          </p:nvGrpSpPr>
          <p:grpSpPr>
            <a:xfrm>
              <a:off x="4643228" y="1849013"/>
              <a:ext cx="2852411" cy="2522343"/>
              <a:chOff x="878614" y="1530095"/>
              <a:chExt cx="2852411" cy="2522343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6B65F1F-46B0-4869-B000-B6B9E15EB379}"/>
                  </a:ext>
                </a:extLst>
              </p:cNvPr>
              <p:cNvSpPr/>
              <p:nvPr/>
            </p:nvSpPr>
            <p:spPr>
              <a:xfrm>
                <a:off x="908858" y="2061555"/>
                <a:ext cx="2132300" cy="1990883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6223D78-CADB-430F-A90A-B61A904F87B8}"/>
                  </a:ext>
                </a:extLst>
              </p:cNvPr>
              <p:cNvSpPr/>
              <p:nvPr/>
            </p:nvSpPr>
            <p:spPr>
              <a:xfrm>
                <a:off x="908856" y="1530095"/>
                <a:ext cx="2132300" cy="53146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LinkedList&lt;E&gt;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14DB3A2-8C46-4F81-BA70-A7E1BB054A9F}"/>
                  </a:ext>
                </a:extLst>
              </p:cNvPr>
              <p:cNvSpPr txBox="1"/>
              <p:nvPr/>
            </p:nvSpPr>
            <p:spPr>
              <a:xfrm>
                <a:off x="941298" y="2722770"/>
                <a:ext cx="27617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void add(key, value)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C9339B9-FC24-46D0-9CE5-A211551568C7}"/>
                  </a:ext>
                </a:extLst>
              </p:cNvPr>
              <p:cNvSpPr txBox="1"/>
              <p:nvPr/>
            </p:nvSpPr>
            <p:spPr>
              <a:xfrm>
                <a:off x="939497" y="2273621"/>
                <a:ext cx="20352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ListNode</a:t>
                </a:r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&lt;K, V&gt; front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11F1769-0EE7-4D73-8786-460B51682772}"/>
                  </a:ext>
                </a:extLst>
              </p:cNvPr>
              <p:cNvSpPr txBox="1"/>
              <p:nvPr/>
            </p:nvSpPr>
            <p:spPr>
              <a:xfrm>
                <a:off x="878614" y="2040364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D47A9C7-290B-4969-8A8C-9DECEC90F7E6}"/>
                  </a:ext>
                </a:extLst>
              </p:cNvPr>
              <p:cNvSpPr txBox="1"/>
              <p:nvPr/>
            </p:nvSpPr>
            <p:spPr>
              <a:xfrm>
                <a:off x="878614" y="2509488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5EF71D3-F749-44AD-899D-8B8D29EABF79}"/>
                  </a:ext>
                </a:extLst>
              </p:cNvPr>
              <p:cNvSpPr txBox="1"/>
              <p:nvPr/>
            </p:nvSpPr>
            <p:spPr>
              <a:xfrm>
                <a:off x="941298" y="2934835"/>
                <a:ext cx="278972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value get(key)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B8E31EC-695A-431E-8760-256D083DF82E}"/>
                  </a:ext>
                </a:extLst>
              </p:cNvPr>
              <p:cNvSpPr txBox="1"/>
              <p:nvPr/>
            </p:nvSpPr>
            <p:spPr>
              <a:xfrm>
                <a:off x="941298" y="3307162"/>
                <a:ext cx="26943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void remove(key)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F57F9F5-B15B-4864-8420-E8B3ED1FBEA7}"/>
                  </a:ext>
                </a:extLst>
              </p:cNvPr>
              <p:cNvSpPr txBox="1"/>
              <p:nvPr/>
            </p:nvSpPr>
            <p:spPr>
              <a:xfrm>
                <a:off x="941298" y="3115716"/>
                <a:ext cx="242974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void set(key, value)</a:t>
                </a:r>
              </a:p>
            </p:txBody>
          </p:sp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6B1AE2E-F8E7-4684-8EDC-B9A41DBD1F81}"/>
                </a:ext>
              </a:extLst>
            </p:cNvPr>
            <p:cNvSpPr txBox="1"/>
            <p:nvPr/>
          </p:nvSpPr>
          <p:spPr>
            <a:xfrm>
              <a:off x="4705912" y="3845030"/>
              <a:ext cx="26943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boolean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contains(key)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998F77-F762-4FB4-A592-B1DEA06B3FA2}"/>
                </a:ext>
              </a:extLst>
            </p:cNvPr>
            <p:cNvSpPr txBox="1"/>
            <p:nvPr/>
          </p:nvSpPr>
          <p:spPr>
            <a:xfrm>
              <a:off x="4705912" y="4104181"/>
              <a:ext cx="26943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iterator&lt;E&gt; iterator()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6B11CF7-F6D8-46D9-A9A1-D6F28CCBB943}"/>
              </a:ext>
            </a:extLst>
          </p:cNvPr>
          <p:cNvGrpSpPr/>
          <p:nvPr/>
        </p:nvGrpSpPr>
        <p:grpSpPr>
          <a:xfrm>
            <a:off x="9168280" y="3223287"/>
            <a:ext cx="2183548" cy="1975545"/>
            <a:chOff x="8084459" y="1849013"/>
            <a:chExt cx="2183548" cy="1975545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DA4B133-9A0A-4875-8650-0E5E78C2649B}"/>
                </a:ext>
              </a:extLst>
            </p:cNvPr>
            <p:cNvGrpSpPr/>
            <p:nvPr/>
          </p:nvGrpSpPr>
          <p:grpSpPr>
            <a:xfrm>
              <a:off x="8084459" y="1849013"/>
              <a:ext cx="2183548" cy="1975545"/>
              <a:chOff x="908855" y="1530095"/>
              <a:chExt cx="2183548" cy="1975545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E9EDD706-9CD9-4ACC-A547-A079B084C8E7}"/>
                  </a:ext>
                </a:extLst>
              </p:cNvPr>
              <p:cNvSpPr/>
              <p:nvPr/>
            </p:nvSpPr>
            <p:spPr>
              <a:xfrm>
                <a:off x="908858" y="2061556"/>
                <a:ext cx="2136540" cy="1444084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2745C79-3CF7-4C0A-9255-8D380BC887D0}"/>
                  </a:ext>
                </a:extLst>
              </p:cNvPr>
              <p:cNvSpPr/>
              <p:nvPr/>
            </p:nvSpPr>
            <p:spPr>
              <a:xfrm>
                <a:off x="908855" y="1530095"/>
                <a:ext cx="2132301" cy="53146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err="1"/>
                  <a:t>ListNode</a:t>
                </a:r>
                <a:r>
                  <a:rPr lang="en-US" dirty="0"/>
                  <a:t>&lt;K, V&gt;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03A8D57-A6D3-4750-A25D-11248221A03B}"/>
                  </a:ext>
                </a:extLst>
              </p:cNvPr>
              <p:cNvSpPr txBox="1"/>
              <p:nvPr/>
            </p:nvSpPr>
            <p:spPr>
              <a:xfrm>
                <a:off x="1057171" y="3108064"/>
                <a:ext cx="20352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Construct a new Node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BB4D87ED-53BD-476D-8BC6-215F8B501AFE}"/>
                  </a:ext>
                </a:extLst>
              </p:cNvPr>
              <p:cNvSpPr txBox="1"/>
              <p:nvPr/>
            </p:nvSpPr>
            <p:spPr>
              <a:xfrm>
                <a:off x="1047089" y="2645865"/>
                <a:ext cx="20352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ListNode</a:t>
                </a:r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&lt;K, V&gt; next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363209D-F41F-438C-849F-FA7F026A7FE6}"/>
                  </a:ext>
                </a:extLst>
              </p:cNvPr>
              <p:cNvSpPr txBox="1"/>
              <p:nvPr/>
            </p:nvSpPr>
            <p:spPr>
              <a:xfrm>
                <a:off x="928946" y="2009522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A08A772-99DA-40A6-9652-9D145168403F}"/>
                  </a:ext>
                </a:extLst>
              </p:cNvPr>
              <p:cNvSpPr txBox="1"/>
              <p:nvPr/>
            </p:nvSpPr>
            <p:spPr>
              <a:xfrm>
                <a:off x="913095" y="2831065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637F885-C67A-4708-ADD6-2DC51D00F49F}"/>
                </a:ext>
              </a:extLst>
            </p:cNvPr>
            <p:cNvSpPr txBox="1"/>
            <p:nvPr/>
          </p:nvSpPr>
          <p:spPr>
            <a:xfrm>
              <a:off x="8222693" y="2565871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K key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C7A970D-3EDD-434C-A9F0-E01F6CDC2D9A}"/>
                </a:ext>
              </a:extLst>
            </p:cNvPr>
            <p:cNvSpPr txBox="1"/>
            <p:nvPr/>
          </p:nvSpPr>
          <p:spPr>
            <a:xfrm>
              <a:off x="8222693" y="2762098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 value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AE1F091-1586-4CA7-AD8E-E53CDE4231F2}"/>
              </a:ext>
            </a:extLst>
          </p:cNvPr>
          <p:cNvGrpSpPr/>
          <p:nvPr/>
        </p:nvGrpSpPr>
        <p:grpSpPr>
          <a:xfrm>
            <a:off x="6970234" y="631508"/>
            <a:ext cx="2419008" cy="2285981"/>
            <a:chOff x="575237" y="1463857"/>
            <a:chExt cx="2419008" cy="2285981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851FB92-04EE-4F83-B83C-E274E72955A2}"/>
                </a:ext>
              </a:extLst>
            </p:cNvPr>
            <p:cNvGrpSpPr/>
            <p:nvPr/>
          </p:nvGrpSpPr>
          <p:grpSpPr>
            <a:xfrm>
              <a:off x="575237" y="1463857"/>
              <a:ext cx="2179308" cy="2285981"/>
              <a:chOff x="908856" y="1530095"/>
              <a:chExt cx="2179308" cy="2285981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9EF97C73-5364-4BF8-862B-8DF1A07E45B9}"/>
                  </a:ext>
                </a:extLst>
              </p:cNvPr>
              <p:cNvSpPr/>
              <p:nvPr/>
            </p:nvSpPr>
            <p:spPr>
              <a:xfrm>
                <a:off x="908858" y="2061556"/>
                <a:ext cx="2132301" cy="1754520"/>
              </a:xfrm>
              <a:prstGeom prst="rect">
                <a:avLst/>
              </a:prstGeom>
              <a:solidFill>
                <a:srgbClr val="D8D8D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5CA9010C-FA3A-40C4-B400-42E32B9B97B9}"/>
                  </a:ext>
                </a:extLst>
              </p:cNvPr>
              <p:cNvSpPr/>
              <p:nvPr/>
            </p:nvSpPr>
            <p:spPr>
              <a:xfrm>
                <a:off x="908856" y="1530095"/>
                <a:ext cx="2132303" cy="531461"/>
              </a:xfrm>
              <a:prstGeom prst="rect">
                <a:avLst/>
              </a:prstGeom>
              <a:solidFill>
                <a:srgbClr val="4C328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HashMap&lt;K, V&gt;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2F32340E-9FD9-496B-840F-6BE88A87EEE7}"/>
                  </a:ext>
                </a:extLst>
              </p:cNvPr>
              <p:cNvSpPr txBox="1"/>
              <p:nvPr/>
            </p:nvSpPr>
            <p:spPr>
              <a:xfrm>
                <a:off x="1042850" y="2225270"/>
                <a:ext cx="20352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LinkedList&lt;E&gt;[]</a:t>
                </a:r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78758C5-5D89-4450-B7F0-7A975BAE03DF}"/>
                  </a:ext>
                </a:extLst>
              </p:cNvPr>
              <p:cNvSpPr txBox="1"/>
              <p:nvPr/>
            </p:nvSpPr>
            <p:spPr>
              <a:xfrm>
                <a:off x="1052932" y="2410517"/>
                <a:ext cx="20352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size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79E9FAB4-4941-4881-946A-9F544C5EC721}"/>
                  </a:ext>
                </a:extLst>
              </p:cNvPr>
              <p:cNvSpPr txBox="1"/>
              <p:nvPr/>
            </p:nvSpPr>
            <p:spPr>
              <a:xfrm>
                <a:off x="928946" y="2009522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state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3D91F91-99CD-43CF-BC76-ABB681902CE1}"/>
                  </a:ext>
                </a:extLst>
              </p:cNvPr>
              <p:cNvSpPr txBox="1"/>
              <p:nvPr/>
            </p:nvSpPr>
            <p:spPr>
              <a:xfrm>
                <a:off x="908856" y="2592271"/>
                <a:ext cx="20352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rgbClr val="B6A479"/>
                    </a:solidFill>
                  </a:rPr>
                  <a:t>behavior</a:t>
                </a:r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EEBEFF6-11A8-4C68-BE45-854D3FEDCBE2}"/>
                </a:ext>
              </a:extLst>
            </p:cNvPr>
            <p:cNvSpPr txBox="1"/>
            <p:nvPr/>
          </p:nvSpPr>
          <p:spPr>
            <a:xfrm>
              <a:off x="672308" y="2770161"/>
              <a:ext cx="22911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void put(key, value)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3767A86-7DE6-4F00-9570-4C042E13B65D}"/>
                </a:ext>
              </a:extLst>
            </p:cNvPr>
            <p:cNvSpPr txBox="1"/>
            <p:nvPr/>
          </p:nvSpPr>
          <p:spPr>
            <a:xfrm>
              <a:off x="687721" y="2957226"/>
              <a:ext cx="22356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value get(key)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80D4D0A-7B54-4A10-B089-741D15E0A450}"/>
                </a:ext>
              </a:extLst>
            </p:cNvPr>
            <p:cNvSpPr txBox="1"/>
            <p:nvPr/>
          </p:nvSpPr>
          <p:spPr>
            <a:xfrm>
              <a:off x="672310" y="3215032"/>
              <a:ext cx="23219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void set(key, value)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008A03A-7740-4BFA-BF88-10C30F819520}"/>
                </a:ext>
              </a:extLst>
            </p:cNvPr>
            <p:cNvSpPr txBox="1"/>
            <p:nvPr/>
          </p:nvSpPr>
          <p:spPr>
            <a:xfrm>
              <a:off x="672308" y="3472838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void remove(key)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562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C1DAA-8635-4216-ACE5-0D06D5489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Dictionary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B1C805-86BC-4E11-A0DC-6B0DC3AC1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BD7B4-B4A5-48B6-9E8E-7936BE721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4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7FC7A32-7A63-4FE5-9E50-639B4DFB69C7}"/>
              </a:ext>
            </a:extLst>
          </p:cNvPr>
          <p:cNvGrpSpPr/>
          <p:nvPr/>
        </p:nvGrpSpPr>
        <p:grpSpPr>
          <a:xfrm>
            <a:off x="5991930" y="2243266"/>
            <a:ext cx="2970030" cy="4484405"/>
            <a:chOff x="908858" y="1530095"/>
            <a:chExt cx="2970030" cy="448440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1A682CF-900F-4DAB-84AF-9AF93E9E4E1F}"/>
                </a:ext>
              </a:extLst>
            </p:cNvPr>
            <p:cNvSpPr/>
            <p:nvPr/>
          </p:nvSpPr>
          <p:spPr>
            <a:xfrm>
              <a:off x="908858" y="2061555"/>
              <a:ext cx="2908984" cy="3952945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CD77848-44AE-444C-AE19-CCD4729DC73B}"/>
                </a:ext>
              </a:extLst>
            </p:cNvPr>
            <p:cNvSpPr/>
            <p:nvPr/>
          </p:nvSpPr>
          <p:spPr>
            <a:xfrm>
              <a:off x="908858" y="1530095"/>
              <a:ext cx="2908984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HashMap&lt;K, V&gt;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9CE222C-B89E-4DD7-9428-9E0F8778691A}"/>
                </a:ext>
              </a:extLst>
            </p:cNvPr>
            <p:cNvSpPr txBox="1"/>
            <p:nvPr/>
          </p:nvSpPr>
          <p:spPr>
            <a:xfrm>
              <a:off x="1111661" y="3699706"/>
              <a:ext cx="25520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put() pair into array based on hash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 Resize when appropriate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C8B884B-4FD4-485C-B2E6-B8D273B8378E}"/>
                </a:ext>
              </a:extLst>
            </p:cNvPr>
            <p:cNvSpPr txBox="1"/>
            <p:nvPr/>
          </p:nvSpPr>
          <p:spPr>
            <a:xfrm>
              <a:off x="1405336" y="2493666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285750">
                <a:buFontTx/>
                <a:buChar char="-"/>
              </a:pP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Pair&lt;K, V&gt;[]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5AE2E3E-270B-4EA1-AF13-1225447DF6D8}"/>
                </a:ext>
              </a:extLst>
            </p:cNvPr>
            <p:cNvSpPr txBox="1"/>
            <p:nvPr/>
          </p:nvSpPr>
          <p:spPr>
            <a:xfrm>
              <a:off x="1405336" y="2786763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285750">
                <a:buFontTx/>
                <a:buChar char="-"/>
              </a:pP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LinkedList&lt;E&gt;[]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9227FD6-6198-48FF-BBBB-3C680571009B}"/>
                </a:ext>
              </a:extLst>
            </p:cNvPr>
            <p:cNvSpPr txBox="1"/>
            <p:nvPr/>
          </p:nvSpPr>
          <p:spPr>
            <a:xfrm>
              <a:off x="1137870" y="2987849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size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621558-FDAD-47DB-814E-2B675AECF2DF}"/>
                </a:ext>
              </a:extLst>
            </p:cNvPr>
            <p:cNvSpPr txBox="1"/>
            <p:nvPr/>
          </p:nvSpPr>
          <p:spPr>
            <a:xfrm>
              <a:off x="928946" y="2009522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D5EC453-8CE5-4E2D-AA80-C28ED5A0C42B}"/>
                </a:ext>
              </a:extLst>
            </p:cNvPr>
            <p:cNvSpPr txBox="1"/>
            <p:nvPr/>
          </p:nvSpPr>
          <p:spPr>
            <a:xfrm>
              <a:off x="928946" y="3333674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D68F3C8-8489-45F2-9149-44F48EDD0B95}"/>
                </a:ext>
              </a:extLst>
            </p:cNvPr>
            <p:cNvSpPr txBox="1"/>
            <p:nvPr/>
          </p:nvSpPr>
          <p:spPr>
            <a:xfrm>
              <a:off x="1184754" y="2252994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Data[]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29B6314-036C-40E7-9BE3-8A3E951C5B9E}"/>
                </a:ext>
              </a:extLst>
            </p:cNvPr>
            <p:cNvSpPr txBox="1"/>
            <p:nvPr/>
          </p:nvSpPr>
          <p:spPr>
            <a:xfrm>
              <a:off x="1089161" y="4376207"/>
              <a:ext cx="27897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get() value from array index based given key’s hash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767EA58-D588-47E7-A44F-A018FB2B1757}"/>
                </a:ext>
              </a:extLst>
            </p:cNvPr>
            <p:cNvSpPr txBox="1"/>
            <p:nvPr/>
          </p:nvSpPr>
          <p:spPr>
            <a:xfrm>
              <a:off x="1109926" y="4837872"/>
              <a:ext cx="26943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set() update value in pair for given key’s hash to array index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1697384-8079-4B7B-86C4-B0F30C8A69C8}"/>
                </a:ext>
              </a:extLst>
            </p:cNvPr>
            <p:cNvSpPr txBox="1"/>
            <p:nvPr/>
          </p:nvSpPr>
          <p:spPr>
            <a:xfrm>
              <a:off x="1089488" y="5427388"/>
              <a:ext cx="24297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remove() take data out of array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C1D9856-F184-49E2-A458-EC95C5F48620}"/>
              </a:ext>
            </a:extLst>
          </p:cNvPr>
          <p:cNvGrpSpPr/>
          <p:nvPr/>
        </p:nvGrpSpPr>
        <p:grpSpPr>
          <a:xfrm>
            <a:off x="439937" y="1530095"/>
            <a:ext cx="2554778" cy="3797810"/>
            <a:chOff x="908858" y="1530095"/>
            <a:chExt cx="2554778" cy="379781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CC242AB-DC0A-4CCD-9CFA-377C2DAFF4E2}"/>
                </a:ext>
              </a:extLst>
            </p:cNvPr>
            <p:cNvSpPr/>
            <p:nvPr/>
          </p:nvSpPr>
          <p:spPr>
            <a:xfrm>
              <a:off x="908858" y="2061556"/>
              <a:ext cx="2554778" cy="3266349"/>
            </a:xfrm>
            <a:prstGeom prst="rect">
              <a:avLst/>
            </a:prstGeom>
            <a:noFill/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349237B-A02C-43D2-AE06-B4567DAC8A52}"/>
                </a:ext>
              </a:extLst>
            </p:cNvPr>
            <p:cNvSpPr/>
            <p:nvPr/>
          </p:nvSpPr>
          <p:spPr>
            <a:xfrm>
              <a:off x="908858" y="1530095"/>
              <a:ext cx="2554778" cy="531461"/>
            </a:xfrm>
            <a:prstGeom prst="rect">
              <a:avLst/>
            </a:prstGeom>
            <a:solidFill>
              <a:srgbClr val="B6A479"/>
            </a:solidFill>
            <a:ln>
              <a:solidFill>
                <a:srgbClr val="B6A4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Dictionary ADT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6FA6F6-9B7E-47D6-BDE8-696163B1195E}"/>
                </a:ext>
              </a:extLst>
            </p:cNvPr>
            <p:cNvSpPr txBox="1"/>
            <p:nvPr/>
          </p:nvSpPr>
          <p:spPr>
            <a:xfrm>
              <a:off x="1129407" y="3708225"/>
              <a:ext cx="22911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Add pair to collection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E59632E-4053-4BBC-B052-B02057662CA9}"/>
                </a:ext>
              </a:extLst>
            </p:cNvPr>
            <p:cNvSpPr txBox="1"/>
            <p:nvPr/>
          </p:nvSpPr>
          <p:spPr>
            <a:xfrm>
              <a:off x="1058833" y="3114631"/>
              <a:ext cx="20352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Count of data pairs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92B4A1B-DE6B-488B-8450-1A3E832986C6}"/>
                </a:ext>
              </a:extLst>
            </p:cNvPr>
            <p:cNvSpPr txBox="1"/>
            <p:nvPr/>
          </p:nvSpPr>
          <p:spPr>
            <a:xfrm>
              <a:off x="928946" y="2078637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4C3282"/>
                  </a:solidFill>
                </a:rPr>
                <a:t>state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48851FA-61FB-4346-B2D1-FA02D3ECB40A}"/>
                </a:ext>
              </a:extLst>
            </p:cNvPr>
            <p:cNvSpPr txBox="1"/>
            <p:nvPr/>
          </p:nvSpPr>
          <p:spPr>
            <a:xfrm>
              <a:off x="928946" y="3428448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4C3282"/>
                  </a:solidFill>
                </a:rPr>
                <a:t>behavior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702A8D9-90E4-4668-8B17-1A0C7F3ED625}"/>
                </a:ext>
              </a:extLst>
            </p:cNvPr>
            <p:cNvSpPr txBox="1"/>
            <p:nvPr/>
          </p:nvSpPr>
          <p:spPr>
            <a:xfrm>
              <a:off x="1098581" y="2386738"/>
              <a:ext cx="232193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Set of Key, Value pairs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/>
                <a:t>Keys must be unique!</a:t>
              </a:r>
            </a:p>
            <a:p>
              <a:pPr marL="285750" indent="-285750">
                <a:buFontTx/>
                <a:buChar char="-"/>
              </a:pPr>
              <a:r>
                <a:rPr lang="en-US" sz="1400" dirty="0"/>
                <a:t>No required order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DE3E202-03EC-4175-95D5-D54431F389D3}"/>
                </a:ext>
              </a:extLst>
            </p:cNvPr>
            <p:cNvSpPr txBox="1"/>
            <p:nvPr/>
          </p:nvSpPr>
          <p:spPr>
            <a:xfrm>
              <a:off x="1129406" y="4045324"/>
              <a:ext cx="22356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Get value for given key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F07495C-41D3-4217-8A2C-7645F04D65C0}"/>
                </a:ext>
              </a:extLst>
            </p:cNvPr>
            <p:cNvSpPr txBox="1"/>
            <p:nvPr/>
          </p:nvSpPr>
          <p:spPr>
            <a:xfrm>
              <a:off x="1129406" y="4389008"/>
              <a:ext cx="23219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Change value for given key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D48D373-7AAC-407D-92D6-4999B6223101}"/>
                </a:ext>
              </a:extLst>
            </p:cNvPr>
            <p:cNvSpPr txBox="1"/>
            <p:nvPr/>
          </p:nvSpPr>
          <p:spPr>
            <a:xfrm>
              <a:off x="1098581" y="4711662"/>
              <a:ext cx="2035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Remove data pair from collection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92D86B7-4A1B-45B5-9693-8EC372A39124}"/>
              </a:ext>
            </a:extLst>
          </p:cNvPr>
          <p:cNvGrpSpPr/>
          <p:nvPr/>
        </p:nvGrpSpPr>
        <p:grpSpPr>
          <a:xfrm>
            <a:off x="9125405" y="2243267"/>
            <a:ext cx="2918187" cy="4484404"/>
            <a:chOff x="908857" y="1530095"/>
            <a:chExt cx="2918187" cy="4465351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0005F99-FE45-4A7E-B045-3597CF168460}"/>
                </a:ext>
              </a:extLst>
            </p:cNvPr>
            <p:cNvSpPr/>
            <p:nvPr/>
          </p:nvSpPr>
          <p:spPr>
            <a:xfrm>
              <a:off x="908857" y="2061555"/>
              <a:ext cx="2894841" cy="3933891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7D6526C4-B723-4C5C-8A49-8C5A0923B78E}"/>
                </a:ext>
              </a:extLst>
            </p:cNvPr>
            <p:cNvSpPr/>
            <p:nvPr/>
          </p:nvSpPr>
          <p:spPr>
            <a:xfrm>
              <a:off x="908858" y="1530095"/>
              <a:ext cx="2894840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TreeMap</a:t>
              </a:r>
              <a:r>
                <a:rPr lang="en-US" dirty="0"/>
                <a:t>&lt;K, V&gt;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D829CF2-A7CC-4639-A1F2-AB78530982C5}"/>
                </a:ext>
              </a:extLst>
            </p:cNvPr>
            <p:cNvSpPr txBox="1"/>
            <p:nvPr/>
          </p:nvSpPr>
          <p:spPr>
            <a:xfrm>
              <a:off x="1046970" y="3321305"/>
              <a:ext cx="2662959" cy="643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put() add node for new pair in correct location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 Balance when appropriate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0F456B2-773E-42DB-989F-B60DC0045A4C}"/>
                </a:ext>
              </a:extLst>
            </p:cNvPr>
            <p:cNvSpPr txBox="1"/>
            <p:nvPr/>
          </p:nvSpPr>
          <p:spPr>
            <a:xfrm>
              <a:off x="928946" y="2009522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BAC6C11-AD8B-4EB4-93AA-9CD2DAE4D0A2}"/>
                </a:ext>
              </a:extLst>
            </p:cNvPr>
            <p:cNvSpPr txBox="1"/>
            <p:nvPr/>
          </p:nvSpPr>
          <p:spPr>
            <a:xfrm>
              <a:off x="928946" y="3033637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7456945-D9D6-46C6-964A-523D1C6B99A3}"/>
                </a:ext>
              </a:extLst>
            </p:cNvPr>
            <p:cNvSpPr txBox="1"/>
            <p:nvPr/>
          </p:nvSpPr>
          <p:spPr>
            <a:xfrm>
              <a:off x="1199457" y="2291909"/>
              <a:ext cx="2035232" cy="275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overallRoot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&lt;K,V&gt;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5D67F3B-7B4D-4B01-976D-54E5589D0930}"/>
                </a:ext>
              </a:extLst>
            </p:cNvPr>
            <p:cNvSpPr txBox="1"/>
            <p:nvPr/>
          </p:nvSpPr>
          <p:spPr>
            <a:xfrm>
              <a:off x="1046969" y="3959762"/>
              <a:ext cx="2614756" cy="459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get() value based on node location in tree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9FD91C9-ED3A-46F1-A6F2-DF5AFB35179B}"/>
                </a:ext>
              </a:extLst>
            </p:cNvPr>
            <p:cNvSpPr txBox="1"/>
            <p:nvPr/>
          </p:nvSpPr>
          <p:spPr>
            <a:xfrm>
              <a:off x="1046968" y="4396973"/>
              <a:ext cx="2614756" cy="459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set() update value in pair for given key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5EDBBD2-049D-437D-AE7E-E6984F3A14D3}"/>
                </a:ext>
              </a:extLst>
            </p:cNvPr>
            <p:cNvSpPr txBox="1"/>
            <p:nvPr/>
          </p:nvSpPr>
          <p:spPr>
            <a:xfrm>
              <a:off x="1046967" y="4875760"/>
              <a:ext cx="2780077" cy="643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remove() delete given node 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 replace with appropriate existing node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26A3DFB-532E-48BF-8F9A-9308ACE9CFC7}"/>
              </a:ext>
            </a:extLst>
          </p:cNvPr>
          <p:cNvGrpSpPr/>
          <p:nvPr/>
        </p:nvGrpSpPr>
        <p:grpSpPr>
          <a:xfrm>
            <a:off x="3144039" y="1831741"/>
            <a:ext cx="2554778" cy="3797810"/>
            <a:chOff x="908858" y="1530095"/>
            <a:chExt cx="2554778" cy="379781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671C90EE-22AA-4197-ABB9-D3F17FD46A02}"/>
                </a:ext>
              </a:extLst>
            </p:cNvPr>
            <p:cNvSpPr/>
            <p:nvPr/>
          </p:nvSpPr>
          <p:spPr>
            <a:xfrm>
              <a:off x="908858" y="2061556"/>
              <a:ext cx="2554778" cy="3266349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BD44575-B5C6-4AE7-B03C-B23F25C0587A}"/>
                </a:ext>
              </a:extLst>
            </p:cNvPr>
            <p:cNvSpPr/>
            <p:nvPr/>
          </p:nvSpPr>
          <p:spPr>
            <a:xfrm>
              <a:off x="908858" y="1530095"/>
              <a:ext cx="2554778" cy="531461"/>
            </a:xfrm>
            <a:prstGeom prst="rect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public interface Dictionary {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D2318E8-ABFB-4BB8-9229-C3976805F123}"/>
                </a:ext>
              </a:extLst>
            </p:cNvPr>
            <p:cNvSpPr txBox="1"/>
            <p:nvPr/>
          </p:nvSpPr>
          <p:spPr>
            <a:xfrm>
              <a:off x="1129407" y="3708225"/>
              <a:ext cx="229111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void put(key, value)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0E43F9A-4915-4092-94DB-7233018B7FCC}"/>
                </a:ext>
              </a:extLst>
            </p:cNvPr>
            <p:cNvSpPr txBox="1"/>
            <p:nvPr/>
          </p:nvSpPr>
          <p:spPr>
            <a:xfrm>
              <a:off x="1053822" y="2408719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unspecified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5054B43-B6F8-4287-A949-E14007A60EB7}"/>
                </a:ext>
              </a:extLst>
            </p:cNvPr>
            <p:cNvSpPr txBox="1"/>
            <p:nvPr/>
          </p:nvSpPr>
          <p:spPr>
            <a:xfrm>
              <a:off x="928946" y="2078637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4C3282"/>
                  </a:solidFill>
                </a:rPr>
                <a:t>state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917530E-F103-4D9E-A11A-806532B21E00}"/>
                </a:ext>
              </a:extLst>
            </p:cNvPr>
            <p:cNvSpPr txBox="1"/>
            <p:nvPr/>
          </p:nvSpPr>
          <p:spPr>
            <a:xfrm>
              <a:off x="962371" y="3399759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4C3282"/>
                  </a:solidFill>
                </a:rPr>
                <a:t>behavior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A86C1B5-0847-498B-98EA-C5CA01417038}"/>
                </a:ext>
              </a:extLst>
            </p:cNvPr>
            <p:cNvSpPr txBox="1"/>
            <p:nvPr/>
          </p:nvSpPr>
          <p:spPr>
            <a:xfrm>
              <a:off x="1129406" y="4045324"/>
              <a:ext cx="223569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value get(key)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3B89712-8C4F-4405-A1BB-D6CA769D50E1}"/>
                </a:ext>
              </a:extLst>
            </p:cNvPr>
            <p:cNvSpPr txBox="1"/>
            <p:nvPr/>
          </p:nvSpPr>
          <p:spPr>
            <a:xfrm>
              <a:off x="1129406" y="4389008"/>
              <a:ext cx="23219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void set(key, value)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0D60284-9BC8-4350-B94D-D89CE05F5041}"/>
                </a:ext>
              </a:extLst>
            </p:cNvPr>
            <p:cNvSpPr txBox="1"/>
            <p:nvPr/>
          </p:nvSpPr>
          <p:spPr>
            <a:xfrm>
              <a:off x="1098581" y="4711662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void remove(key)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245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6E32F-E08C-4CA1-AB16-076C64780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Tree Map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698629-7542-4B2E-A8B3-007ABAC61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217349-57C2-445B-BC7A-03C5E79D9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5</a:t>
            </a:fld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1ACCEBE-7565-434A-B387-EAE85DCAA94C}"/>
              </a:ext>
            </a:extLst>
          </p:cNvPr>
          <p:cNvGrpSpPr/>
          <p:nvPr/>
        </p:nvGrpSpPr>
        <p:grpSpPr>
          <a:xfrm>
            <a:off x="575239" y="1630453"/>
            <a:ext cx="2918187" cy="4484404"/>
            <a:chOff x="908857" y="1530095"/>
            <a:chExt cx="2918187" cy="4465351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D053058-0BBE-4A04-BE2C-336ADA5B96E6}"/>
                </a:ext>
              </a:extLst>
            </p:cNvPr>
            <p:cNvSpPr/>
            <p:nvPr/>
          </p:nvSpPr>
          <p:spPr>
            <a:xfrm>
              <a:off x="908857" y="2061555"/>
              <a:ext cx="2894841" cy="3933891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63999D4-CED0-4E14-BD9B-26BBE5619E90}"/>
                </a:ext>
              </a:extLst>
            </p:cNvPr>
            <p:cNvSpPr/>
            <p:nvPr/>
          </p:nvSpPr>
          <p:spPr>
            <a:xfrm>
              <a:off x="908858" y="1530095"/>
              <a:ext cx="2894840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TreeMap</a:t>
              </a:r>
              <a:r>
                <a:rPr lang="en-US" dirty="0"/>
                <a:t>&lt;K, V&gt;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E4B36BA-1B97-4A47-A551-09B232689418}"/>
                </a:ext>
              </a:extLst>
            </p:cNvPr>
            <p:cNvSpPr txBox="1"/>
            <p:nvPr/>
          </p:nvSpPr>
          <p:spPr>
            <a:xfrm>
              <a:off x="1046970" y="3321305"/>
              <a:ext cx="2662959" cy="643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put() add node for new pair in correct location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 Balance when appropriate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6021976-1BE5-4B23-B487-AD7E4A79C1E2}"/>
                </a:ext>
              </a:extLst>
            </p:cNvPr>
            <p:cNvSpPr txBox="1"/>
            <p:nvPr/>
          </p:nvSpPr>
          <p:spPr>
            <a:xfrm>
              <a:off x="928946" y="2009522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C2FBE78-D1F6-4B0E-98C3-E99308F2BA89}"/>
                </a:ext>
              </a:extLst>
            </p:cNvPr>
            <p:cNvSpPr txBox="1"/>
            <p:nvPr/>
          </p:nvSpPr>
          <p:spPr>
            <a:xfrm>
              <a:off x="928946" y="3033637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532D422-4C12-4255-B9E0-CC0557FC1C02}"/>
                </a:ext>
              </a:extLst>
            </p:cNvPr>
            <p:cNvSpPr txBox="1"/>
            <p:nvPr/>
          </p:nvSpPr>
          <p:spPr>
            <a:xfrm>
              <a:off x="1199457" y="2291909"/>
              <a:ext cx="2035232" cy="275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overallRoot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&lt;K,V&gt;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0D91DCD-E0A9-43E9-B156-7AD2AD9FE832}"/>
                </a:ext>
              </a:extLst>
            </p:cNvPr>
            <p:cNvSpPr txBox="1"/>
            <p:nvPr/>
          </p:nvSpPr>
          <p:spPr>
            <a:xfrm>
              <a:off x="1046969" y="3959762"/>
              <a:ext cx="2614756" cy="459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get() value based on node location in tree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BD987CE-E305-46D0-BCE8-D4AD0614EB3F}"/>
                </a:ext>
              </a:extLst>
            </p:cNvPr>
            <p:cNvSpPr txBox="1"/>
            <p:nvPr/>
          </p:nvSpPr>
          <p:spPr>
            <a:xfrm>
              <a:off x="1046968" y="4396973"/>
              <a:ext cx="2614756" cy="4597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set() update value in pair for given key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CFD3124-6633-419E-941A-B93FF011661D}"/>
                </a:ext>
              </a:extLst>
            </p:cNvPr>
            <p:cNvSpPr txBox="1"/>
            <p:nvPr/>
          </p:nvSpPr>
          <p:spPr>
            <a:xfrm>
              <a:off x="1046967" y="4875760"/>
              <a:ext cx="2780077" cy="643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remove() delete given node 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 replace with appropriate existing node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8D81C63B-CBD7-4E5C-AB2D-188F311BEAAA}"/>
              </a:ext>
            </a:extLst>
          </p:cNvPr>
          <p:cNvGrpSpPr/>
          <p:nvPr/>
        </p:nvGrpSpPr>
        <p:grpSpPr>
          <a:xfrm>
            <a:off x="4673470" y="1630453"/>
            <a:ext cx="2990795" cy="4117864"/>
            <a:chOff x="8084459" y="1849013"/>
            <a:chExt cx="2990795" cy="4117864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D53ADEE-4D10-4D20-A97F-287B164A558D}"/>
                </a:ext>
              </a:extLst>
            </p:cNvPr>
            <p:cNvSpPr/>
            <p:nvPr/>
          </p:nvSpPr>
          <p:spPr>
            <a:xfrm>
              <a:off x="8084459" y="2380474"/>
              <a:ext cx="2990795" cy="3586403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BB56D5CD-BCCB-4CDE-9EDE-B88B25915FCB}"/>
                </a:ext>
              </a:extLst>
            </p:cNvPr>
            <p:cNvSpPr/>
            <p:nvPr/>
          </p:nvSpPr>
          <p:spPr>
            <a:xfrm>
              <a:off x="8084459" y="1849013"/>
              <a:ext cx="2990795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ListNode</a:t>
              </a:r>
              <a:r>
                <a:rPr lang="en-US" dirty="0"/>
                <a:t>&lt;K, V&gt;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BE2C5091-6713-4890-9E62-9987F1F6472A}"/>
                </a:ext>
              </a:extLst>
            </p:cNvPr>
            <p:cNvSpPr txBox="1"/>
            <p:nvPr/>
          </p:nvSpPr>
          <p:spPr>
            <a:xfrm>
              <a:off x="8302453" y="4455193"/>
              <a:ext cx="27617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Construct a new Node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79F68A7-05FE-474C-AAB8-88A33BCD0FD2}"/>
                </a:ext>
              </a:extLst>
            </p:cNvPr>
            <p:cNvSpPr txBox="1"/>
            <p:nvPr/>
          </p:nvSpPr>
          <p:spPr>
            <a:xfrm>
              <a:off x="8302453" y="3151183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ListNode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 V&gt; left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0C0E4E1-9586-4CAC-A727-9683D0916B81}"/>
                </a:ext>
              </a:extLst>
            </p:cNvPr>
            <p:cNvSpPr txBox="1"/>
            <p:nvPr/>
          </p:nvSpPr>
          <p:spPr>
            <a:xfrm>
              <a:off x="8104550" y="2328440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FE9BB93-F714-49BB-843B-505571087EF7}"/>
                </a:ext>
              </a:extLst>
            </p:cNvPr>
            <p:cNvSpPr txBox="1"/>
            <p:nvPr/>
          </p:nvSpPr>
          <p:spPr>
            <a:xfrm>
              <a:off x="8116336" y="4070487"/>
              <a:ext cx="2035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AB4E329-474C-498C-B47C-ED3BC91F1325}"/>
                </a:ext>
              </a:extLst>
            </p:cNvPr>
            <p:cNvSpPr txBox="1"/>
            <p:nvPr/>
          </p:nvSpPr>
          <p:spPr>
            <a:xfrm>
              <a:off x="8317217" y="2645154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K key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A3EAD2E-0A0C-4823-A01B-BB992A30EC8B}"/>
                </a:ext>
              </a:extLst>
            </p:cNvPr>
            <p:cNvSpPr txBox="1"/>
            <p:nvPr/>
          </p:nvSpPr>
          <p:spPr>
            <a:xfrm>
              <a:off x="8317217" y="2912342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 value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B9B4D6E-6AF2-438E-BE1D-62E43F72A894}"/>
                </a:ext>
              </a:extLst>
            </p:cNvPr>
            <p:cNvSpPr txBox="1"/>
            <p:nvPr/>
          </p:nvSpPr>
          <p:spPr>
            <a:xfrm>
              <a:off x="8317217" y="3419844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ListNode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 V&gt; right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1FB67CA-8DCD-4619-AE0A-BBC3BA00C8B5}"/>
                </a:ext>
              </a:extLst>
            </p:cNvPr>
            <p:cNvSpPr txBox="1"/>
            <p:nvPr/>
          </p:nvSpPr>
          <p:spPr>
            <a:xfrm>
              <a:off x="8302453" y="3727621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int height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909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95F7B-CA55-471D-8BF0-AF430E26A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Tree Map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3C153-4510-4AEF-B93A-53C05FB0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52CBC-5A61-49D5-981A-4FB4CF537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6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7CFB641-3598-4760-BF3B-4FB407793FF4}"/>
              </a:ext>
            </a:extLst>
          </p:cNvPr>
          <p:cNvGrpSpPr/>
          <p:nvPr/>
        </p:nvGrpSpPr>
        <p:grpSpPr>
          <a:xfrm>
            <a:off x="9103494" y="166333"/>
            <a:ext cx="2143727" cy="2277609"/>
            <a:chOff x="885511" y="1530095"/>
            <a:chExt cx="2143727" cy="226793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96DE57C-AC1A-4C6A-ABC8-A59E9F988A95}"/>
                </a:ext>
              </a:extLst>
            </p:cNvPr>
            <p:cNvSpPr/>
            <p:nvPr/>
          </p:nvSpPr>
          <p:spPr>
            <a:xfrm>
              <a:off x="908858" y="2061555"/>
              <a:ext cx="2120380" cy="1736472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08C3C67-F03B-48A0-A744-E8C2E66EBAD4}"/>
                </a:ext>
              </a:extLst>
            </p:cNvPr>
            <p:cNvSpPr/>
            <p:nvPr/>
          </p:nvSpPr>
          <p:spPr>
            <a:xfrm>
              <a:off x="908858" y="1530095"/>
              <a:ext cx="2120379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TreeMap</a:t>
              </a:r>
              <a:r>
                <a:rPr lang="en-US" dirty="0"/>
                <a:t>&lt;K, V&gt;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05F5CC4-3CA7-4E8B-9B9A-A28D686A8675}"/>
                </a:ext>
              </a:extLst>
            </p:cNvPr>
            <p:cNvSpPr txBox="1"/>
            <p:nvPr/>
          </p:nvSpPr>
          <p:spPr>
            <a:xfrm>
              <a:off x="928946" y="2009522"/>
              <a:ext cx="2035232" cy="306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F28822B-5EB7-4F02-9F71-47BA3C7D1F06}"/>
                </a:ext>
              </a:extLst>
            </p:cNvPr>
            <p:cNvSpPr txBox="1"/>
            <p:nvPr/>
          </p:nvSpPr>
          <p:spPr>
            <a:xfrm>
              <a:off x="885511" y="2553072"/>
              <a:ext cx="2035232" cy="306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C77E504-5EEF-489A-8366-0A63ABF5ECB9}"/>
                </a:ext>
              </a:extLst>
            </p:cNvPr>
            <p:cNvSpPr txBox="1"/>
            <p:nvPr/>
          </p:nvSpPr>
          <p:spPr>
            <a:xfrm>
              <a:off x="994005" y="2239503"/>
              <a:ext cx="2035232" cy="275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overallRoot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&lt;K,V&gt;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5A18526-8850-4EAC-8432-24E478A33E36}"/>
              </a:ext>
            </a:extLst>
          </p:cNvPr>
          <p:cNvGrpSpPr/>
          <p:nvPr/>
        </p:nvGrpSpPr>
        <p:grpSpPr>
          <a:xfrm>
            <a:off x="9103494" y="2570717"/>
            <a:ext cx="2891067" cy="2348837"/>
            <a:chOff x="8068295" y="1854846"/>
            <a:chExt cx="2891067" cy="234883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84B7F03-859A-4FD8-BDFF-4E5A31C520BA}"/>
                </a:ext>
              </a:extLst>
            </p:cNvPr>
            <p:cNvSpPr/>
            <p:nvPr/>
          </p:nvSpPr>
          <p:spPr>
            <a:xfrm>
              <a:off x="8084459" y="2380474"/>
              <a:ext cx="2191305" cy="1823209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535823B-CFD3-4880-8133-91493E6DAD4E}"/>
                </a:ext>
              </a:extLst>
            </p:cNvPr>
            <p:cNvSpPr/>
            <p:nvPr/>
          </p:nvSpPr>
          <p:spPr>
            <a:xfrm>
              <a:off x="8068295" y="1854846"/>
              <a:ext cx="2207469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ListNode</a:t>
              </a:r>
              <a:r>
                <a:rPr lang="en-US" dirty="0"/>
                <a:t>&lt;K, V&gt;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9F17326-C80A-4A34-854B-8D2106EA8D6D}"/>
                </a:ext>
              </a:extLst>
            </p:cNvPr>
            <p:cNvSpPr txBox="1"/>
            <p:nvPr/>
          </p:nvSpPr>
          <p:spPr>
            <a:xfrm>
              <a:off x="8197582" y="3857076"/>
              <a:ext cx="27617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Construct a new Node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A0D864F-23D8-40ED-815E-98522AAC152F}"/>
                </a:ext>
              </a:extLst>
            </p:cNvPr>
            <p:cNvSpPr txBox="1"/>
            <p:nvPr/>
          </p:nvSpPr>
          <p:spPr>
            <a:xfrm>
              <a:off x="8175574" y="2951671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ListNode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 V&gt; left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7AD2ECB-4F07-4601-8488-CE18504E78C7}"/>
                </a:ext>
              </a:extLst>
            </p:cNvPr>
            <p:cNvSpPr txBox="1"/>
            <p:nvPr/>
          </p:nvSpPr>
          <p:spPr>
            <a:xfrm>
              <a:off x="8104550" y="2328440"/>
              <a:ext cx="2035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18ED72-48CE-4D20-A85D-06293CCB5E1C}"/>
                </a:ext>
              </a:extLst>
            </p:cNvPr>
            <p:cNvSpPr txBox="1"/>
            <p:nvPr/>
          </p:nvSpPr>
          <p:spPr>
            <a:xfrm>
              <a:off x="8087270" y="3586810"/>
              <a:ext cx="2035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B7D7AFA-2EF3-4A28-8DBB-FD05FAB72909}"/>
                </a:ext>
              </a:extLst>
            </p:cNvPr>
            <p:cNvSpPr txBox="1"/>
            <p:nvPr/>
          </p:nvSpPr>
          <p:spPr>
            <a:xfrm>
              <a:off x="8166299" y="2594107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K key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942845C-2284-4BC7-B341-9D39A11564FE}"/>
                </a:ext>
              </a:extLst>
            </p:cNvPr>
            <p:cNvSpPr txBox="1"/>
            <p:nvPr/>
          </p:nvSpPr>
          <p:spPr>
            <a:xfrm>
              <a:off x="8177972" y="2779059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 value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C54A2FA-D10D-4B20-B113-2C38A17A9619}"/>
                </a:ext>
              </a:extLst>
            </p:cNvPr>
            <p:cNvSpPr txBox="1"/>
            <p:nvPr/>
          </p:nvSpPr>
          <p:spPr>
            <a:xfrm>
              <a:off x="8197582" y="3154137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ListNode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 V&gt; right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3A7E090-1113-4723-A6FE-3C4166A473D3}"/>
                </a:ext>
              </a:extLst>
            </p:cNvPr>
            <p:cNvSpPr txBox="1"/>
            <p:nvPr/>
          </p:nvSpPr>
          <p:spPr>
            <a:xfrm>
              <a:off x="8166299" y="3407468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int height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349EB7CD-C69B-425A-B01F-DD6A14BD308A}"/>
              </a:ext>
            </a:extLst>
          </p:cNvPr>
          <p:cNvSpPr txBox="1"/>
          <p:nvPr/>
        </p:nvSpPr>
        <p:spPr>
          <a:xfrm>
            <a:off x="658075" y="1224194"/>
            <a:ext cx="5054589" cy="2693045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v get(k key) {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start at top of tree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}   </a:t>
            </a:r>
          </a:p>
          <a:p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ListNode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&lt;K, V&gt; </a:t>
            </a:r>
            <a:r>
              <a:rPr lang="en-US" sz="13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getHelper</a:t>
            </a:r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(key, Node) {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if(node is null)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data isn’t in collection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if data at current node &gt; what I’m looking for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go left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if data at current node &lt; what I’m looking for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go right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      found it!</a:t>
            </a:r>
          </a:p>
          <a:p>
            <a:r>
              <a:rPr lang="en-US" sz="13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BC8C9A-1891-4DCC-81FC-65B1E48DA650}"/>
              </a:ext>
            </a:extLst>
          </p:cNvPr>
          <p:cNvSpPr txBox="1"/>
          <p:nvPr/>
        </p:nvSpPr>
        <p:spPr>
          <a:xfrm>
            <a:off x="9211988" y="1423169"/>
            <a:ext cx="2291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put(key, value)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E0DEB57-379A-4C4E-AAE4-FCFFB890DFB3}"/>
              </a:ext>
            </a:extLst>
          </p:cNvPr>
          <p:cNvSpPr txBox="1"/>
          <p:nvPr/>
        </p:nvSpPr>
        <p:spPr>
          <a:xfrm>
            <a:off x="9227401" y="1610234"/>
            <a:ext cx="2235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value get(key)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5C1924C-A4CF-409E-8F53-21E169E42AF5}"/>
              </a:ext>
            </a:extLst>
          </p:cNvPr>
          <p:cNvSpPr txBox="1"/>
          <p:nvPr/>
        </p:nvSpPr>
        <p:spPr>
          <a:xfrm>
            <a:off x="9211990" y="1868040"/>
            <a:ext cx="2321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set(key, value)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454B096-7DFA-4259-9A24-32B5424BD72F}"/>
              </a:ext>
            </a:extLst>
          </p:cNvPr>
          <p:cNvSpPr txBox="1"/>
          <p:nvPr/>
        </p:nvSpPr>
        <p:spPr>
          <a:xfrm>
            <a:off x="9211988" y="2125846"/>
            <a:ext cx="2035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remove(key)</a:t>
            </a:r>
          </a:p>
        </p:txBody>
      </p:sp>
    </p:spTree>
    <p:extLst>
      <p:ext uri="{BB962C8B-B14F-4D97-AF65-F5344CB8AC3E}">
        <p14:creationId xmlns:p14="http://schemas.microsoft.com/office/powerpoint/2010/main" val="41550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95F7B-CA55-471D-8BF0-AF430E26A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Tree Map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83C153-4510-4AEF-B93A-53C05FB0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52CBC-5A61-49D5-981A-4FB4CF537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7CFB641-3598-4760-BF3B-4FB407793FF4}"/>
              </a:ext>
            </a:extLst>
          </p:cNvPr>
          <p:cNvGrpSpPr/>
          <p:nvPr/>
        </p:nvGrpSpPr>
        <p:grpSpPr>
          <a:xfrm>
            <a:off x="9103494" y="166333"/>
            <a:ext cx="2143727" cy="2277609"/>
            <a:chOff x="885511" y="1530095"/>
            <a:chExt cx="2143727" cy="226793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96DE57C-AC1A-4C6A-ABC8-A59E9F988A95}"/>
                </a:ext>
              </a:extLst>
            </p:cNvPr>
            <p:cNvSpPr/>
            <p:nvPr/>
          </p:nvSpPr>
          <p:spPr>
            <a:xfrm>
              <a:off x="908858" y="2061555"/>
              <a:ext cx="2120380" cy="1736472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08C3C67-F03B-48A0-A744-E8C2E66EBAD4}"/>
                </a:ext>
              </a:extLst>
            </p:cNvPr>
            <p:cNvSpPr/>
            <p:nvPr/>
          </p:nvSpPr>
          <p:spPr>
            <a:xfrm>
              <a:off x="908858" y="1530095"/>
              <a:ext cx="2120379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TreeMap</a:t>
              </a:r>
              <a:r>
                <a:rPr lang="en-US" dirty="0"/>
                <a:t>&lt;K, V&gt;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05F5CC4-3CA7-4E8B-9B9A-A28D686A8675}"/>
                </a:ext>
              </a:extLst>
            </p:cNvPr>
            <p:cNvSpPr txBox="1"/>
            <p:nvPr/>
          </p:nvSpPr>
          <p:spPr>
            <a:xfrm>
              <a:off x="928946" y="2009522"/>
              <a:ext cx="2035232" cy="306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F28822B-5EB7-4F02-9F71-47BA3C7D1F06}"/>
                </a:ext>
              </a:extLst>
            </p:cNvPr>
            <p:cNvSpPr txBox="1"/>
            <p:nvPr/>
          </p:nvSpPr>
          <p:spPr>
            <a:xfrm>
              <a:off x="885511" y="2553072"/>
              <a:ext cx="2035232" cy="3064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C77E504-5EEF-489A-8366-0A63ABF5ECB9}"/>
                </a:ext>
              </a:extLst>
            </p:cNvPr>
            <p:cNvSpPr txBox="1"/>
            <p:nvPr/>
          </p:nvSpPr>
          <p:spPr>
            <a:xfrm>
              <a:off x="994005" y="2239503"/>
              <a:ext cx="2035232" cy="275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overallRoot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&lt;K,V&gt;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5A18526-8850-4EAC-8432-24E478A33E36}"/>
              </a:ext>
            </a:extLst>
          </p:cNvPr>
          <p:cNvGrpSpPr/>
          <p:nvPr/>
        </p:nvGrpSpPr>
        <p:grpSpPr>
          <a:xfrm>
            <a:off x="9103494" y="2570717"/>
            <a:ext cx="2891067" cy="2348837"/>
            <a:chOff x="8068295" y="1854846"/>
            <a:chExt cx="2891067" cy="234883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84B7F03-859A-4FD8-BDFF-4E5A31C520BA}"/>
                </a:ext>
              </a:extLst>
            </p:cNvPr>
            <p:cNvSpPr/>
            <p:nvPr/>
          </p:nvSpPr>
          <p:spPr>
            <a:xfrm>
              <a:off x="8084459" y="2380474"/>
              <a:ext cx="2191305" cy="1823209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535823B-CFD3-4880-8133-91493E6DAD4E}"/>
                </a:ext>
              </a:extLst>
            </p:cNvPr>
            <p:cNvSpPr/>
            <p:nvPr/>
          </p:nvSpPr>
          <p:spPr>
            <a:xfrm>
              <a:off x="8068295" y="1854846"/>
              <a:ext cx="2207469" cy="531461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ListNode</a:t>
              </a:r>
              <a:r>
                <a:rPr lang="en-US" dirty="0"/>
                <a:t>&lt;K, V&gt;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9F17326-C80A-4A34-854B-8D2106EA8D6D}"/>
                </a:ext>
              </a:extLst>
            </p:cNvPr>
            <p:cNvSpPr txBox="1"/>
            <p:nvPr/>
          </p:nvSpPr>
          <p:spPr>
            <a:xfrm>
              <a:off x="8197582" y="3857076"/>
              <a:ext cx="27617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Construct a new Node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A0D864F-23D8-40ED-815E-98522AAC152F}"/>
                </a:ext>
              </a:extLst>
            </p:cNvPr>
            <p:cNvSpPr txBox="1"/>
            <p:nvPr/>
          </p:nvSpPr>
          <p:spPr>
            <a:xfrm>
              <a:off x="8175574" y="2951671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ListNode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 V&gt; left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7AD2ECB-4F07-4601-8488-CE18504E78C7}"/>
                </a:ext>
              </a:extLst>
            </p:cNvPr>
            <p:cNvSpPr txBox="1"/>
            <p:nvPr/>
          </p:nvSpPr>
          <p:spPr>
            <a:xfrm>
              <a:off x="8104550" y="2328440"/>
              <a:ext cx="2035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state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D18ED72-48CE-4D20-A85D-06293CCB5E1C}"/>
                </a:ext>
              </a:extLst>
            </p:cNvPr>
            <p:cNvSpPr txBox="1"/>
            <p:nvPr/>
          </p:nvSpPr>
          <p:spPr>
            <a:xfrm>
              <a:off x="8087270" y="3586810"/>
              <a:ext cx="20352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rgbClr val="B6A479"/>
                  </a:solidFill>
                </a:rPr>
                <a:t>behavior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B7D7AFA-2EF3-4A28-8DBB-FD05FAB72909}"/>
                </a:ext>
              </a:extLst>
            </p:cNvPr>
            <p:cNvSpPr txBox="1"/>
            <p:nvPr/>
          </p:nvSpPr>
          <p:spPr>
            <a:xfrm>
              <a:off x="8166299" y="2594107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K key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942845C-2284-4BC7-B341-9D39A11564FE}"/>
                </a:ext>
              </a:extLst>
            </p:cNvPr>
            <p:cNvSpPr txBox="1"/>
            <p:nvPr/>
          </p:nvSpPr>
          <p:spPr>
            <a:xfrm>
              <a:off x="8177972" y="2779059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V value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C54A2FA-D10D-4B20-B113-2C38A17A9619}"/>
                </a:ext>
              </a:extLst>
            </p:cNvPr>
            <p:cNvSpPr txBox="1"/>
            <p:nvPr/>
          </p:nvSpPr>
          <p:spPr>
            <a:xfrm>
              <a:off x="8197582" y="3154137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ListNode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&lt;K, V&gt; right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3A7E090-1113-4723-A6FE-3C4166A473D3}"/>
                </a:ext>
              </a:extLst>
            </p:cNvPr>
            <p:cNvSpPr txBox="1"/>
            <p:nvPr/>
          </p:nvSpPr>
          <p:spPr>
            <a:xfrm>
              <a:off x="8166299" y="3407468"/>
              <a:ext cx="20352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int height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349EB7CD-C69B-425A-B01F-DD6A14BD308A}"/>
              </a:ext>
            </a:extLst>
          </p:cNvPr>
          <p:cNvSpPr txBox="1"/>
          <p:nvPr/>
        </p:nvSpPr>
        <p:spPr>
          <a:xfrm>
            <a:off x="421336" y="1516035"/>
            <a:ext cx="6228846" cy="3323987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void put(key, value)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overallroot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(key, value,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overallroot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putHelper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(K key, V value, Node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int height)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if(node is null)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new node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 data at current node &gt; what I’m looking for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go left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if data at current node &lt; what I’m looking for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go right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return replacement node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balance the tree if needed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BC8C9A-1891-4DCC-81FC-65B1E48DA650}"/>
              </a:ext>
            </a:extLst>
          </p:cNvPr>
          <p:cNvSpPr txBox="1"/>
          <p:nvPr/>
        </p:nvSpPr>
        <p:spPr>
          <a:xfrm>
            <a:off x="9211988" y="1423169"/>
            <a:ext cx="22911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put(key, value)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E0DEB57-379A-4C4E-AAE4-FCFFB890DFB3}"/>
              </a:ext>
            </a:extLst>
          </p:cNvPr>
          <p:cNvSpPr txBox="1"/>
          <p:nvPr/>
        </p:nvSpPr>
        <p:spPr>
          <a:xfrm>
            <a:off x="9227401" y="1610234"/>
            <a:ext cx="2235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value get(key)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5C1924C-A4CF-409E-8F53-21E169E42AF5}"/>
              </a:ext>
            </a:extLst>
          </p:cNvPr>
          <p:cNvSpPr txBox="1"/>
          <p:nvPr/>
        </p:nvSpPr>
        <p:spPr>
          <a:xfrm>
            <a:off x="9211990" y="1868040"/>
            <a:ext cx="2321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set(key, value)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454B096-7DFA-4259-9A24-32B5424BD72F}"/>
              </a:ext>
            </a:extLst>
          </p:cNvPr>
          <p:cNvSpPr txBox="1"/>
          <p:nvPr/>
        </p:nvSpPr>
        <p:spPr>
          <a:xfrm>
            <a:off x="9211988" y="2125846"/>
            <a:ext cx="2035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void remove(key)</a:t>
            </a:r>
          </a:p>
        </p:txBody>
      </p:sp>
    </p:spTree>
    <p:extLst>
      <p:ext uri="{BB962C8B-B14F-4D97-AF65-F5344CB8AC3E}">
        <p14:creationId xmlns:p14="http://schemas.microsoft.com/office/powerpoint/2010/main" val="22982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AVL Cases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8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7960529" y="2140369"/>
            <a:ext cx="809522" cy="798022"/>
            <a:chOff x="8434647" y="3174615"/>
            <a:chExt cx="809522" cy="79802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015425" y="257181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639582" y="3136390"/>
            <a:ext cx="809522" cy="798022"/>
            <a:chOff x="8434647" y="3174615"/>
            <a:chExt cx="809522" cy="79802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8073351" y="4217310"/>
            <a:ext cx="809522" cy="798022"/>
            <a:chOff x="8434647" y="3174615"/>
            <a:chExt cx="809522" cy="798022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9103129" y="357203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104160" y="464711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8528324" y="463985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8553476" y="271457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>
            <a:endCxn id="18" idx="0"/>
          </p:cNvCxnSpPr>
          <p:nvPr/>
        </p:nvCxnSpPr>
        <p:spPr>
          <a:xfrm flipH="1">
            <a:off x="8478112" y="3762119"/>
            <a:ext cx="385078" cy="45519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3782104" y="2143113"/>
            <a:ext cx="809522" cy="798022"/>
            <a:chOff x="8434647" y="3174615"/>
            <a:chExt cx="809522" cy="79802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3837000" y="257455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4461157" y="3139134"/>
            <a:ext cx="809522" cy="798022"/>
            <a:chOff x="8434647" y="3174615"/>
            <a:chExt cx="809522" cy="798022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5146544" y="4078570"/>
            <a:ext cx="809522" cy="798022"/>
            <a:chOff x="8434647" y="3174615"/>
            <a:chExt cx="809522" cy="798022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4516053" y="359705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5191843" y="452147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5616007" y="4514217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4375051" y="271731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008480" y="373630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94340" y="1380161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"/>
              </a:rPr>
              <a:t>Line Case</a:t>
            </a:r>
          </a:p>
          <a:p>
            <a:r>
              <a:rPr lang="en-US" dirty="0">
                <a:latin typeface="Segoe UI "/>
              </a:rPr>
              <a:t>Solve with 1 rotation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710779" y="1324618"/>
            <a:ext cx="2377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 "/>
              </a:rPr>
              <a:t>Kink Case</a:t>
            </a:r>
          </a:p>
          <a:p>
            <a:r>
              <a:rPr lang="en-US" dirty="0">
                <a:latin typeface="Segoe UI "/>
              </a:rPr>
              <a:t>Solve with 2 rotations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650534" y="2158008"/>
            <a:ext cx="809522" cy="798022"/>
            <a:chOff x="8434647" y="3174615"/>
            <a:chExt cx="809522" cy="798022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2095685" y="2589450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43289" y="3098860"/>
            <a:ext cx="809522" cy="798022"/>
            <a:chOff x="8434647" y="3174615"/>
            <a:chExt cx="809522" cy="798022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653108" y="4048681"/>
            <a:ext cx="809522" cy="798022"/>
            <a:chOff x="8434647" y="3174615"/>
            <a:chExt cx="809522" cy="79802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1502738" y="3548234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698407" y="449158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22571" y="448432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 flipH="1">
            <a:off x="1578085" y="2749132"/>
            <a:ext cx="279154" cy="268870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 flipH="1">
            <a:off x="951265" y="3686722"/>
            <a:ext cx="294509" cy="28977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268264" y="5197215"/>
            <a:ext cx="365484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Segoe UI "/>
              </a:rPr>
              <a:t>Rotate Right</a:t>
            </a:r>
          </a:p>
          <a:p>
            <a:r>
              <a:rPr lang="en-US" sz="1600" dirty="0">
                <a:latin typeface="Segoe UI "/>
              </a:rPr>
              <a:t>Parent’s left becomes child’s right</a:t>
            </a:r>
          </a:p>
          <a:p>
            <a:r>
              <a:rPr lang="en-US" sz="1600" dirty="0">
                <a:latin typeface="Segoe UI "/>
              </a:rPr>
              <a:t>Child’s right becomes its parent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680299" y="5210584"/>
            <a:ext cx="37333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egoe UI "/>
              </a:rPr>
              <a:t>Rotate Left</a:t>
            </a:r>
          </a:p>
          <a:p>
            <a:r>
              <a:rPr lang="en-US" dirty="0">
                <a:latin typeface="Segoe UI "/>
              </a:rPr>
              <a:t>Parent’s right becomes child’s left</a:t>
            </a:r>
          </a:p>
          <a:p>
            <a:r>
              <a:rPr lang="en-US" dirty="0">
                <a:latin typeface="Segoe UI "/>
              </a:rPr>
              <a:t>Child’s left becomes its parent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800929" y="2152050"/>
            <a:ext cx="809522" cy="798022"/>
            <a:chOff x="8434647" y="3174615"/>
            <a:chExt cx="809522" cy="798022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3</a:t>
              </a:r>
            </a:p>
          </p:txBody>
        </p:sp>
      </p:grp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241399" y="259378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265283" y="3102073"/>
            <a:ext cx="809522" cy="798022"/>
            <a:chOff x="8434647" y="3174615"/>
            <a:chExt cx="809522" cy="798022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913751" y="4228991"/>
            <a:ext cx="809522" cy="798022"/>
            <a:chOff x="8434647" y="3174615"/>
            <a:chExt cx="809522" cy="798022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2</a:t>
              </a:r>
            </a:p>
          </p:txBody>
        </p:sp>
      </p:grp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3C6F562-4A3E-45E4-9F8A-37B5A281E98C}"/>
              </a:ext>
            </a:extLst>
          </p:cNvPr>
          <p:cNvCxnSpPr>
            <a:cxnSpLocks/>
          </p:cNvCxnSpPr>
          <p:nvPr/>
        </p:nvCxnSpPr>
        <p:spPr>
          <a:xfrm flipH="1">
            <a:off x="10305349" y="353814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0944560" y="465879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368724" y="4651535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892867" y="3767529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 flipH="1">
            <a:off x="10656643" y="2705847"/>
            <a:ext cx="385078" cy="455191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7519380" y="5470523"/>
            <a:ext cx="2293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egoe UI "/>
              </a:rPr>
              <a:t>Rotate subtree left</a:t>
            </a:r>
          </a:p>
          <a:p>
            <a:r>
              <a:rPr lang="en-US" dirty="0">
                <a:latin typeface="Segoe UI "/>
              </a:rPr>
              <a:t>Rotate root tree right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9856555" y="5460901"/>
            <a:ext cx="2293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egoe UI "/>
              </a:rPr>
              <a:t>Rotate subtree right</a:t>
            </a:r>
          </a:p>
          <a:p>
            <a:r>
              <a:rPr lang="en-US" dirty="0">
                <a:latin typeface="Segoe UI "/>
              </a:rPr>
              <a:t>Rotate root tree left</a:t>
            </a:r>
          </a:p>
        </p:txBody>
      </p:sp>
    </p:spTree>
    <p:extLst>
      <p:ext uri="{BB962C8B-B14F-4D97-AF65-F5344CB8AC3E}">
        <p14:creationId xmlns:p14="http://schemas.microsoft.com/office/powerpoint/2010/main" val="96833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Rotations!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373 SP 18 - Kasey Champion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65DE-58FC-41F4-AC58-2C90A5E00527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941357" y="1539477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941357" y="1932530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1346326" y="193266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1184648" y="1554372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685675" y="2131522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1579857" y="2701042"/>
            <a:ext cx="809522" cy="798022"/>
            <a:chOff x="8434647" y="3174615"/>
            <a:chExt cx="809522" cy="79802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534025" y="2131522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1315732" y="3273770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2164082" y="3273770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264216" y="2701042"/>
            <a:ext cx="800816" cy="1674004"/>
            <a:chOff x="264216" y="2701042"/>
            <a:chExt cx="800816" cy="1674004"/>
          </a:xfrm>
        </p:grpSpPr>
        <p:sp>
          <p:nvSpPr>
            <p:cNvPr id="27" name="Isosceles Triangle 26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6947943" y="5723005"/>
            <a:ext cx="809522" cy="798022"/>
            <a:chOff x="8434647" y="3174615"/>
            <a:chExt cx="809522" cy="79802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6993242" y="6165909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7417406" y="6158652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Group 81"/>
          <p:cNvGrpSpPr/>
          <p:nvPr/>
        </p:nvGrpSpPr>
        <p:grpSpPr>
          <a:xfrm>
            <a:off x="939978" y="3827062"/>
            <a:ext cx="800816" cy="167400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3" name="Isosceles Triangle 82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2214267" y="3820607"/>
            <a:ext cx="800816" cy="1674004"/>
            <a:chOff x="264216" y="2701042"/>
            <a:chExt cx="800816" cy="1674004"/>
          </a:xfrm>
        </p:grpSpPr>
        <p:sp>
          <p:nvSpPr>
            <p:cNvPr id="86" name="Isosceles Triangle 85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5123372" y="1393083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5123372" y="178613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5528341" y="1786272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5366663" y="140797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4867690" y="1985128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5761872" y="2554648"/>
            <a:ext cx="809522" cy="798022"/>
            <a:chOff x="8434647" y="3174615"/>
            <a:chExt cx="809522" cy="798022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5716040" y="198512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5497747" y="3127376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6346097" y="3127376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4446231" y="2554648"/>
            <a:ext cx="800816" cy="1674004"/>
            <a:chOff x="264216" y="2701042"/>
            <a:chExt cx="800816" cy="1674004"/>
          </a:xfrm>
        </p:grpSpPr>
        <p:sp>
          <p:nvSpPr>
            <p:cNvPr id="102" name="Isosceles Triangle 101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5121993" y="3680668"/>
            <a:ext cx="800816" cy="167400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05" name="Isosceles Triangle 104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396282" y="3674213"/>
            <a:ext cx="800816" cy="1674004"/>
            <a:chOff x="264216" y="2701042"/>
            <a:chExt cx="800816" cy="1674004"/>
          </a:xfrm>
        </p:grpSpPr>
        <p:sp>
          <p:nvSpPr>
            <p:cNvPr id="108" name="Isosceles Triangle 107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6899375" y="5214055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BB945137-C80D-4211-BEE5-2ADB0AA6820B}"/>
              </a:ext>
            </a:extLst>
          </p:cNvPr>
          <p:cNvGrpSpPr/>
          <p:nvPr/>
        </p:nvGrpSpPr>
        <p:grpSpPr>
          <a:xfrm>
            <a:off x="10839186" y="4703044"/>
            <a:ext cx="809522" cy="798022"/>
            <a:chOff x="8434647" y="3174615"/>
            <a:chExt cx="809522" cy="798022"/>
          </a:xfrm>
        </p:grpSpPr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4AA92E32-C322-4524-A759-6C909B29B090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7829D90D-728D-468E-AD4A-A09486533FCE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ECF0C501-DF61-4658-9091-CE54BFD87313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87AAB201-CC70-44FE-80CB-85A05B50677E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c</a:t>
              </a:r>
            </a:p>
          </p:txBody>
        </p:sp>
      </p:grp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0884485" y="5145948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B2C59C5-382F-4B73-BB0B-E799650E010B}"/>
              </a:ext>
            </a:extLst>
          </p:cNvPr>
          <p:cNvCxnSpPr>
            <a:cxnSpLocks/>
          </p:cNvCxnSpPr>
          <p:nvPr/>
        </p:nvCxnSpPr>
        <p:spPr>
          <a:xfrm flipH="1">
            <a:off x="11308649" y="5138691"/>
            <a:ext cx="294760" cy="319364"/>
          </a:xfrm>
          <a:prstGeom prst="line">
            <a:avLst/>
          </a:prstGeom>
          <a:ln>
            <a:solidFill>
              <a:srgbClr val="B6A4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DBC9293-889D-4000-9645-B584C82F58E3}"/>
              </a:ext>
            </a:extLst>
          </p:cNvPr>
          <p:cNvSpPr/>
          <p:nvPr/>
        </p:nvSpPr>
        <p:spPr>
          <a:xfrm>
            <a:off x="8782497" y="2802833"/>
            <a:ext cx="809522" cy="798022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63D7A3D3-22AD-4869-9D35-A8602438FFA0}"/>
              </a:ext>
            </a:extLst>
          </p:cNvPr>
          <p:cNvSpPr/>
          <p:nvPr/>
        </p:nvSpPr>
        <p:spPr>
          <a:xfrm>
            <a:off x="8782497" y="3195886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FA82245-2676-4049-B7B4-2674CA4D54CA}"/>
              </a:ext>
            </a:extLst>
          </p:cNvPr>
          <p:cNvSpPr/>
          <p:nvPr/>
        </p:nvSpPr>
        <p:spPr>
          <a:xfrm>
            <a:off x="9187466" y="3196022"/>
            <a:ext cx="404553" cy="404553"/>
          </a:xfrm>
          <a:prstGeom prst="rect">
            <a:avLst/>
          </a:prstGeom>
          <a:noFill/>
          <a:ln>
            <a:solidFill>
              <a:srgbClr val="4C32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B184F1E3-7E82-4AD6-96C8-720B37C261E0}"/>
              </a:ext>
            </a:extLst>
          </p:cNvPr>
          <p:cNvSpPr txBox="1"/>
          <p:nvPr/>
        </p:nvSpPr>
        <p:spPr>
          <a:xfrm>
            <a:off x="9025788" y="2817728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8519016" y="3392091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B285FABD-376A-4851-93AF-6A415A4A42B9}"/>
              </a:ext>
            </a:extLst>
          </p:cNvPr>
          <p:cNvGrpSpPr/>
          <p:nvPr/>
        </p:nvGrpSpPr>
        <p:grpSpPr>
          <a:xfrm>
            <a:off x="9592019" y="1467127"/>
            <a:ext cx="809522" cy="798022"/>
            <a:chOff x="8434647" y="3174615"/>
            <a:chExt cx="809522" cy="798022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09E5425-D729-4993-B49B-B5369834405E}"/>
                </a:ext>
              </a:extLst>
            </p:cNvPr>
            <p:cNvSpPr/>
            <p:nvPr/>
          </p:nvSpPr>
          <p:spPr>
            <a:xfrm>
              <a:off x="8434647" y="3174615"/>
              <a:ext cx="809522" cy="798022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8F59F77D-C9CD-48AD-A0DB-79017530367B}"/>
                </a:ext>
              </a:extLst>
            </p:cNvPr>
            <p:cNvSpPr/>
            <p:nvPr/>
          </p:nvSpPr>
          <p:spPr>
            <a:xfrm>
              <a:off x="8434647" y="3567668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E97ECBD9-010B-40F4-BD54-B0F43B94235E}"/>
                </a:ext>
              </a:extLst>
            </p:cNvPr>
            <p:cNvSpPr/>
            <p:nvPr/>
          </p:nvSpPr>
          <p:spPr>
            <a:xfrm>
              <a:off x="8839616" y="3567804"/>
              <a:ext cx="404553" cy="404553"/>
            </a:xfrm>
            <a:prstGeom prst="rect">
              <a:avLst/>
            </a:prstGeom>
            <a:noFill/>
            <a:ln>
              <a:solidFill>
                <a:srgbClr val="4C328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CE9A0FF4-E2B0-4DF5-9569-77AAF11729F8}"/>
                </a:ext>
              </a:extLst>
            </p:cNvPr>
            <p:cNvSpPr txBox="1"/>
            <p:nvPr/>
          </p:nvSpPr>
          <p:spPr>
            <a:xfrm>
              <a:off x="8677938" y="3189510"/>
              <a:ext cx="3225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b</a:t>
              </a:r>
            </a:p>
          </p:txBody>
        </p:sp>
      </p:grp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9387675" y="3394298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237340" y="2107415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8146506" y="3975036"/>
            <a:ext cx="800816" cy="1674004"/>
            <a:chOff x="264216" y="2701042"/>
            <a:chExt cx="800816" cy="1674004"/>
          </a:xfrm>
        </p:grpSpPr>
        <p:sp>
          <p:nvSpPr>
            <p:cNvPr id="131" name="Isosceles Triangle 130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9435478" y="3975036"/>
            <a:ext cx="800816" cy="1674004"/>
            <a:chOff x="264216" y="2701042"/>
            <a:chExt cx="800816" cy="167400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34" name="Isosceles Triangle 133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10287525" y="2654252"/>
            <a:ext cx="800816" cy="1674004"/>
            <a:chOff x="264216" y="2701042"/>
            <a:chExt cx="800816" cy="1674004"/>
          </a:xfrm>
        </p:grpSpPr>
        <p:sp>
          <p:nvSpPr>
            <p:cNvPr id="137" name="Isosceles Triangle 136"/>
            <p:cNvSpPr/>
            <p:nvPr/>
          </p:nvSpPr>
          <p:spPr>
            <a:xfrm>
              <a:off x="264216" y="2701042"/>
              <a:ext cx="800816" cy="1674004"/>
            </a:xfrm>
            <a:prstGeom prst="triangl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504573" y="3692473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</a:t>
              </a:r>
            </a:p>
          </p:txBody>
        </p:sp>
      </p:grp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>
            <a:off x="10790618" y="4194094"/>
            <a:ext cx="450593" cy="480378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Curved Right Arrow 140"/>
          <p:cNvSpPr/>
          <p:nvPr/>
        </p:nvSpPr>
        <p:spPr>
          <a:xfrm rot="9345019">
            <a:off x="6534407" y="1445443"/>
            <a:ext cx="554595" cy="11656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8DD11C83-9954-4535-9AA8-C28A0845CC27}"/>
              </a:ext>
            </a:extLst>
          </p:cNvPr>
          <p:cNvCxnSpPr/>
          <p:nvPr/>
        </p:nvCxnSpPr>
        <p:spPr>
          <a:xfrm flipH="1">
            <a:off x="9352040" y="2101088"/>
            <a:ext cx="457958" cy="507184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ight Arrow 143"/>
          <p:cNvSpPr/>
          <p:nvPr/>
        </p:nvSpPr>
        <p:spPr>
          <a:xfrm>
            <a:off x="2454624" y="1786136"/>
            <a:ext cx="1836022" cy="3149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/>
          <p:cNvSpPr txBox="1"/>
          <p:nvPr/>
        </p:nvSpPr>
        <p:spPr>
          <a:xfrm>
            <a:off x="2785605" y="1554372"/>
            <a:ext cx="1019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Insert ‘c’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161313" y="1103053"/>
            <a:ext cx="145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Unbalanced!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9412918" y="965179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Balanced!</a:t>
            </a:r>
          </a:p>
        </p:txBody>
      </p: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3E1D848C-56B5-4E13-B684-9E3FE4C00E09}"/>
              </a:ext>
            </a:extLst>
          </p:cNvPr>
          <p:cNvCxnSpPr/>
          <p:nvPr/>
        </p:nvCxnSpPr>
        <p:spPr>
          <a:xfrm flipH="1">
            <a:off x="5497747" y="1996744"/>
            <a:ext cx="181188" cy="1549335"/>
          </a:xfrm>
          <a:prstGeom prst="straightConnector1">
            <a:avLst/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153"/>
          <p:cNvCxnSpPr>
            <a:endCxn id="91" idx="0"/>
          </p:cNvCxnSpPr>
          <p:nvPr/>
        </p:nvCxnSpPr>
        <p:spPr>
          <a:xfrm rot="16200000" flipV="1">
            <a:off x="4937003" y="1998900"/>
            <a:ext cx="1699846" cy="518001"/>
          </a:xfrm>
          <a:prstGeom prst="bentConnector3">
            <a:avLst>
              <a:gd name="adj1" fmla="val 118177"/>
            </a:avLst>
          </a:prstGeom>
          <a:ln>
            <a:solidFill>
              <a:srgbClr val="B6A47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42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Custom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Kasey">
      <a:majorFont>
        <a:latin typeface="Georgia"/>
        <a:ea typeface=""/>
        <a:cs typeface=""/>
      </a:majorFont>
      <a:minorFont>
        <a:latin typeface="Segoe UI Semi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</TotalTime>
  <Words>1201</Words>
  <Application>Microsoft Office PowerPoint</Application>
  <PresentationFormat>Widescreen</PresentationFormat>
  <Paragraphs>350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Calibri</vt:lpstr>
      <vt:lpstr>Courier New</vt:lpstr>
      <vt:lpstr>Segoe UI</vt:lpstr>
      <vt:lpstr>Segoe UI </vt:lpstr>
      <vt:lpstr>Segoe UI Light</vt:lpstr>
      <vt:lpstr>Segoe UI Semibold</vt:lpstr>
      <vt:lpstr>Segoe UI Semilight</vt:lpstr>
      <vt:lpstr>Tw Cen MT</vt:lpstr>
      <vt:lpstr>Wingdings 3</vt:lpstr>
      <vt:lpstr>Integral</vt:lpstr>
      <vt:lpstr>UML Diagrams</vt:lpstr>
      <vt:lpstr>Warm Up</vt:lpstr>
      <vt:lpstr>Implementing Set</vt:lpstr>
      <vt:lpstr>Implementing a Dictionary</vt:lpstr>
      <vt:lpstr>Implementing Tree Map</vt:lpstr>
      <vt:lpstr>Implementing Tree Map</vt:lpstr>
      <vt:lpstr>Implementing Tree Map</vt:lpstr>
      <vt:lpstr>Two AVL Cases</vt:lpstr>
      <vt:lpstr>Rotations!</vt:lpstr>
      <vt:lpstr>Double Rotations 1</vt:lpstr>
      <vt:lpstr>Double Rotations 2</vt:lpstr>
      <vt:lpstr>Implementing Tree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Kasey Champion</dc:creator>
  <cp:lastModifiedBy>Kasey Champion</cp:lastModifiedBy>
  <cp:revision>22</cp:revision>
  <dcterms:created xsi:type="dcterms:W3CDTF">2018-03-22T00:41:11Z</dcterms:created>
  <dcterms:modified xsi:type="dcterms:W3CDTF">2018-04-25T17:57:58Z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kaseyc@microsoft.com</vt:lpwstr>
  </property>
  <property fmtid="{D5CDD505-2E9C-101B-9397-08002B2CF9AE}" pid="5" name="MSIP_Label_f42aa342-8706-4288-bd11-ebb85995028c_SetDate">
    <vt:lpwstr>2018-03-22T00:48:15.4212377Z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