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D8D8D8"/>
    <a:srgbClr val="B6A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4FF94C-69EA-4A9C-BBC2-EA1929569C5B}" v="4290" dt="2018-04-18T15:31:10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Implementing Hash and AVL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95F7B-CA55-471D-8BF0-AF430E26A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Tree 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3C153-4510-4AEF-B93A-53C05FB0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52CBC-5A61-49D5-981A-4FB4CF53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7CFB641-3598-4760-BF3B-4FB407793FF4}"/>
              </a:ext>
            </a:extLst>
          </p:cNvPr>
          <p:cNvGrpSpPr/>
          <p:nvPr/>
        </p:nvGrpSpPr>
        <p:grpSpPr>
          <a:xfrm>
            <a:off x="9103494" y="166333"/>
            <a:ext cx="2143727" cy="2277609"/>
            <a:chOff x="885511" y="1530095"/>
            <a:chExt cx="2143727" cy="226793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6DE57C-AC1A-4C6A-ABC8-A59E9F988A95}"/>
                </a:ext>
              </a:extLst>
            </p:cNvPr>
            <p:cNvSpPr/>
            <p:nvPr/>
          </p:nvSpPr>
          <p:spPr>
            <a:xfrm>
              <a:off x="908858" y="2061555"/>
              <a:ext cx="2120380" cy="1736472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08C3C67-F03B-48A0-A744-E8C2E66EBAD4}"/>
                </a:ext>
              </a:extLst>
            </p:cNvPr>
            <p:cNvSpPr/>
            <p:nvPr/>
          </p:nvSpPr>
          <p:spPr>
            <a:xfrm>
              <a:off x="908858" y="1530095"/>
              <a:ext cx="2120379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TreeMap</a:t>
              </a:r>
              <a:r>
                <a:rPr lang="en-US" dirty="0"/>
                <a:t>&lt;K, V&gt;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05F5CC4-3CA7-4E8B-9B9A-A28D686A8675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06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F28822B-5EB7-4F02-9F71-47BA3C7D1F06}"/>
                </a:ext>
              </a:extLst>
            </p:cNvPr>
            <p:cNvSpPr txBox="1"/>
            <p:nvPr/>
          </p:nvSpPr>
          <p:spPr>
            <a:xfrm>
              <a:off x="885511" y="2553072"/>
              <a:ext cx="2035232" cy="306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C77E504-5EEF-489A-8366-0A63ABF5ECB9}"/>
                </a:ext>
              </a:extLst>
            </p:cNvPr>
            <p:cNvSpPr txBox="1"/>
            <p:nvPr/>
          </p:nvSpPr>
          <p:spPr>
            <a:xfrm>
              <a:off x="994005" y="2239503"/>
              <a:ext cx="2035232" cy="275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&lt;K,V&gt;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A18526-8850-4EAC-8432-24E478A33E36}"/>
              </a:ext>
            </a:extLst>
          </p:cNvPr>
          <p:cNvGrpSpPr/>
          <p:nvPr/>
        </p:nvGrpSpPr>
        <p:grpSpPr>
          <a:xfrm>
            <a:off x="9103494" y="2570717"/>
            <a:ext cx="2891067" cy="2348837"/>
            <a:chOff x="8068295" y="1854846"/>
            <a:chExt cx="2891067" cy="234883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84B7F03-859A-4FD8-BDFF-4E5A31C520BA}"/>
                </a:ext>
              </a:extLst>
            </p:cNvPr>
            <p:cNvSpPr/>
            <p:nvPr/>
          </p:nvSpPr>
          <p:spPr>
            <a:xfrm>
              <a:off x="8084459" y="2380474"/>
              <a:ext cx="2191305" cy="1823209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535823B-CFD3-4880-8133-91493E6DAD4E}"/>
                </a:ext>
              </a:extLst>
            </p:cNvPr>
            <p:cNvSpPr/>
            <p:nvPr/>
          </p:nvSpPr>
          <p:spPr>
            <a:xfrm>
              <a:off x="8068295" y="1854846"/>
              <a:ext cx="2207469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ListNode</a:t>
              </a:r>
              <a:r>
                <a:rPr lang="en-US" dirty="0"/>
                <a:t>&lt;K, V&gt;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9F17326-C80A-4A34-854B-8D2106EA8D6D}"/>
                </a:ext>
              </a:extLst>
            </p:cNvPr>
            <p:cNvSpPr txBox="1"/>
            <p:nvPr/>
          </p:nvSpPr>
          <p:spPr>
            <a:xfrm>
              <a:off x="8197582" y="3857076"/>
              <a:ext cx="2761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Construct a new Node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A0D864F-23D8-40ED-815E-98522AAC152F}"/>
                </a:ext>
              </a:extLst>
            </p:cNvPr>
            <p:cNvSpPr txBox="1"/>
            <p:nvPr/>
          </p:nvSpPr>
          <p:spPr>
            <a:xfrm>
              <a:off x="8175574" y="2951671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left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7AD2ECB-4F07-4601-8488-CE18504E78C7}"/>
                </a:ext>
              </a:extLst>
            </p:cNvPr>
            <p:cNvSpPr txBox="1"/>
            <p:nvPr/>
          </p:nvSpPr>
          <p:spPr>
            <a:xfrm>
              <a:off x="8104550" y="2328440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18ED72-48CE-4D20-A85D-06293CCB5E1C}"/>
                </a:ext>
              </a:extLst>
            </p:cNvPr>
            <p:cNvSpPr txBox="1"/>
            <p:nvPr/>
          </p:nvSpPr>
          <p:spPr>
            <a:xfrm>
              <a:off x="8087270" y="3586810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7D7AFA-2EF3-4A28-8DBB-FD05FAB72909}"/>
                </a:ext>
              </a:extLst>
            </p:cNvPr>
            <p:cNvSpPr txBox="1"/>
            <p:nvPr/>
          </p:nvSpPr>
          <p:spPr>
            <a:xfrm>
              <a:off x="8166299" y="2594107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 key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942845C-2284-4BC7-B341-9D39A11564FE}"/>
                </a:ext>
              </a:extLst>
            </p:cNvPr>
            <p:cNvSpPr txBox="1"/>
            <p:nvPr/>
          </p:nvSpPr>
          <p:spPr>
            <a:xfrm>
              <a:off x="8177972" y="2779059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 value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C54A2FA-D10D-4B20-B113-2C38A17A9619}"/>
                </a:ext>
              </a:extLst>
            </p:cNvPr>
            <p:cNvSpPr txBox="1"/>
            <p:nvPr/>
          </p:nvSpPr>
          <p:spPr>
            <a:xfrm>
              <a:off x="8197582" y="3154137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right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3A7E090-1113-4723-A6FE-3C4166A473D3}"/>
                </a:ext>
              </a:extLst>
            </p:cNvPr>
            <p:cNvSpPr txBox="1"/>
            <p:nvPr/>
          </p:nvSpPr>
          <p:spPr>
            <a:xfrm>
              <a:off x="8166299" y="3407468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int height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49EB7CD-C69B-425A-B01F-DD6A14BD308A}"/>
              </a:ext>
            </a:extLst>
          </p:cNvPr>
          <p:cNvSpPr txBox="1"/>
          <p:nvPr/>
        </p:nvSpPr>
        <p:spPr>
          <a:xfrm>
            <a:off x="658075" y="1224194"/>
            <a:ext cx="5054589" cy="2693045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v get(k key) {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start at top of tree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}   </a:t>
            </a:r>
          </a:p>
          <a:p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getHelper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(key, Node) {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if(node is null)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data isn’t in collection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if data at current node &gt; what I’m looking for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go left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if data at current node &lt; what I’m looking for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go right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found it!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BC8C9A-1891-4DCC-81FC-65B1E48DA650}"/>
              </a:ext>
            </a:extLst>
          </p:cNvPr>
          <p:cNvSpPr txBox="1"/>
          <p:nvPr/>
        </p:nvSpPr>
        <p:spPr>
          <a:xfrm>
            <a:off x="9211988" y="1423169"/>
            <a:ext cx="2291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put(key, value)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0DEB57-379A-4C4E-AAE4-FCFFB890DFB3}"/>
              </a:ext>
            </a:extLst>
          </p:cNvPr>
          <p:cNvSpPr txBox="1"/>
          <p:nvPr/>
        </p:nvSpPr>
        <p:spPr>
          <a:xfrm>
            <a:off x="9227401" y="1610234"/>
            <a:ext cx="2235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value get(key)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5C1924C-A4CF-409E-8F53-21E169E42AF5}"/>
              </a:ext>
            </a:extLst>
          </p:cNvPr>
          <p:cNvSpPr txBox="1"/>
          <p:nvPr/>
        </p:nvSpPr>
        <p:spPr>
          <a:xfrm>
            <a:off x="9211990" y="1868040"/>
            <a:ext cx="2321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set(key, value)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54B096-7DFA-4259-9A24-32B5424BD72F}"/>
              </a:ext>
            </a:extLst>
          </p:cNvPr>
          <p:cNvSpPr txBox="1"/>
          <p:nvPr/>
        </p:nvSpPr>
        <p:spPr>
          <a:xfrm>
            <a:off x="9211988" y="2125846"/>
            <a:ext cx="203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remove(key)</a:t>
            </a:r>
          </a:p>
        </p:txBody>
      </p:sp>
    </p:spTree>
    <p:extLst>
      <p:ext uri="{BB962C8B-B14F-4D97-AF65-F5344CB8AC3E}">
        <p14:creationId xmlns:p14="http://schemas.microsoft.com/office/powerpoint/2010/main" val="41550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E2B2-BCD3-4189-8806-3A8C8522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D10F4-6682-4620-BF06-DFA87183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101525-2EC5-4D22-A5D6-D6BE1529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4B75B0-B107-41F8-BFFA-422B9FA4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1D51-6FC8-4C7E-AE71-8C8670981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B613C-70B7-4B8D-85DF-8EA6D69A0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Go look at your HW 1 scores, seems a lot are missing</a:t>
            </a:r>
          </a:p>
          <a:p>
            <a:r>
              <a:rPr lang="en-US" dirty="0"/>
              <a:t>2. Look at your HW 2 scores</a:t>
            </a:r>
          </a:p>
          <a:p>
            <a:pPr lvl="1"/>
            <a:r>
              <a:rPr lang="en-US" dirty="0"/>
              <a:t>If you got 0/5 for check style, you can get those points back</a:t>
            </a:r>
          </a:p>
          <a:p>
            <a:pPr lvl="1"/>
            <a:r>
              <a:rPr lang="en-US" dirty="0"/>
              <a:t>If you got 0/12 for delete tests, your tests didn’t pass on working input</a:t>
            </a:r>
          </a:p>
          <a:p>
            <a:pPr lvl="1"/>
            <a:r>
              <a:rPr lang="en-US" dirty="0"/>
              <a:t>Regrade policy: when resubmitted you can earn up to ½ missed points back</a:t>
            </a:r>
          </a:p>
          <a:p>
            <a:r>
              <a:rPr lang="en-US" dirty="0"/>
              <a:t>3. Must use same partners for part 2 of project</a:t>
            </a:r>
          </a:p>
          <a:p>
            <a:pPr lvl="1"/>
            <a:r>
              <a:rPr lang="en-US" dirty="0"/>
              <a:t>Can pick new partners for next project</a:t>
            </a:r>
          </a:p>
          <a:p>
            <a:pPr lvl="1"/>
            <a:r>
              <a:rPr lang="en-US" dirty="0"/>
              <a:t>EXTREMELY HIGH overlap between those working alone and late submitted projects</a:t>
            </a:r>
          </a:p>
          <a:p>
            <a:r>
              <a:rPr lang="en-US" dirty="0"/>
              <a:t>4. Kasey is presenting the “No BS CS Career Talk” for 14X on Thursday April 19</a:t>
            </a:r>
            <a:r>
              <a:rPr lang="en-US" baseline="30000" dirty="0"/>
              <a:t>th </a:t>
            </a:r>
            <a:r>
              <a:rPr lang="en-US" dirty="0"/>
              <a:t>4:30-5:20 in </a:t>
            </a:r>
            <a:r>
              <a:rPr lang="en-US" dirty="0" err="1"/>
              <a:t>Gug</a:t>
            </a:r>
            <a:r>
              <a:rPr lang="en-US" dirty="0"/>
              <a:t> 220</a:t>
            </a:r>
          </a:p>
          <a:p>
            <a:pPr lvl="1"/>
            <a:r>
              <a:rPr lang="en-US" dirty="0"/>
              <a:t>It’s a good time, come hang out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1F122-C1C2-474B-ABD2-43D8C9E18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03EA57-736E-4115-83C5-B626111D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278734"/>
              </p:ext>
            </p:extLst>
          </p:nvPr>
        </p:nvGraphicFramePr>
        <p:xfrm>
          <a:off x="494558" y="2113865"/>
          <a:ext cx="11187112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778">
                  <a:extLst>
                    <a:ext uri="{9D8B030D-6E8A-4147-A177-3AD203B41FA5}">
                      <a16:colId xmlns:a16="http://schemas.microsoft.com/office/drawing/2014/main" val="1840088308"/>
                    </a:ext>
                  </a:extLst>
                </a:gridCol>
                <a:gridCol w="2796778">
                  <a:extLst>
                    <a:ext uri="{9D8B030D-6E8A-4147-A177-3AD203B41FA5}">
                      <a16:colId xmlns:a16="http://schemas.microsoft.com/office/drawing/2014/main" val="2655047611"/>
                    </a:ext>
                  </a:extLst>
                </a:gridCol>
                <a:gridCol w="2796778">
                  <a:extLst>
                    <a:ext uri="{9D8B030D-6E8A-4147-A177-3AD203B41FA5}">
                      <a16:colId xmlns:a16="http://schemas.microsoft.com/office/drawing/2014/main" val="1230560416"/>
                    </a:ext>
                  </a:extLst>
                </a:gridCol>
                <a:gridCol w="2796778">
                  <a:extLst>
                    <a:ext uri="{9D8B030D-6E8A-4147-A177-3AD203B41FA5}">
                      <a16:colId xmlns:a16="http://schemas.microsoft.com/office/drawing/2014/main" val="3329045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29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4/16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Lecture: Open</a:t>
                      </a:r>
                      <a:r>
                        <a:rPr lang="en-US" baseline="0" dirty="0"/>
                        <a:t> Addressing in Hash 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4/18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Lecture: Implementing AVL</a:t>
                      </a:r>
                      <a:r>
                        <a:rPr lang="en-US" baseline="0" dirty="0"/>
                        <a:t> Trees and Hash 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4/19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Section</a:t>
                      </a:r>
                      <a:r>
                        <a:rPr lang="en-US" baseline="0" dirty="0"/>
                        <a:t>: AVL Trees and Hash Tables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4/20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Lecture:</a:t>
                      </a:r>
                      <a:r>
                        <a:rPr lang="en-US" baseline="0" dirty="0"/>
                        <a:t> How Memory Works</a:t>
                      </a:r>
                      <a:endParaRPr lang="en-US" dirty="0"/>
                    </a:p>
                    <a:p>
                      <a:r>
                        <a:rPr lang="en-US" dirty="0"/>
                        <a:t>HW2</a:t>
                      </a:r>
                      <a:r>
                        <a:rPr lang="en-US" baseline="0" dirty="0"/>
                        <a:t> PT2 due</a:t>
                      </a:r>
                    </a:p>
                    <a:p>
                      <a:r>
                        <a:rPr lang="en-US" baseline="0" dirty="0"/>
                        <a:t>HW3: Midterm Review assigned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281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4/23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Lecture: B-Trees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4/25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Lecture: </a:t>
                      </a:r>
                      <a:r>
                        <a:rPr lang="en-US" baseline="0" dirty="0"/>
                        <a:t>Midterm</a:t>
                      </a:r>
                      <a:r>
                        <a:rPr lang="en-US" dirty="0"/>
                        <a:t>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4/26</a:t>
                      </a:r>
                    </a:p>
                    <a:p>
                      <a:br>
                        <a:rPr lang="en-US" dirty="0"/>
                      </a:br>
                      <a:r>
                        <a:rPr lang="en-US" dirty="0"/>
                        <a:t>Section:</a:t>
                      </a:r>
                      <a:r>
                        <a:rPr lang="en-US" baseline="0" dirty="0"/>
                        <a:t> Midterm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4/27</a:t>
                      </a:r>
                    </a:p>
                    <a:p>
                      <a:r>
                        <a:rPr lang="en-US" dirty="0"/>
                        <a:t>Midterm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HW3: Midterm Review due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22579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40218" y="5918400"/>
            <a:ext cx="3028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 Lead Review Session: TBA</a:t>
            </a:r>
          </a:p>
        </p:txBody>
      </p:sp>
    </p:spTree>
    <p:extLst>
      <p:ext uri="{BB962C8B-B14F-4D97-AF65-F5344CB8AC3E}">
        <p14:creationId xmlns:p14="http://schemas.microsoft.com/office/powerpoint/2010/main" val="87911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BB7C9-67BA-4C41-9ED7-CDB2327E9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going to be on the Midterm?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C8F01-D2A0-45FA-9818-01FB7AF92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4570338" cy="4845504"/>
          </a:xfrm>
        </p:spPr>
        <p:txBody>
          <a:bodyPr>
            <a:normAutofit/>
          </a:bodyPr>
          <a:lstStyle/>
          <a:p>
            <a:r>
              <a:rPr lang="en-US" sz="1400" b="1" dirty="0">
                <a:solidFill>
                  <a:srgbClr val="4C3282"/>
                </a:solidFill>
              </a:rPr>
              <a:t>ADTs and data structures</a:t>
            </a:r>
          </a:p>
          <a:p>
            <a:pPr lvl="1"/>
            <a:r>
              <a:rPr lang="en-US" sz="1400" dirty="0"/>
              <a:t>Difference between an ADT and a data structure.</a:t>
            </a:r>
          </a:p>
          <a:p>
            <a:pPr lvl="1"/>
            <a:r>
              <a:rPr lang="en-US" sz="1400" dirty="0"/>
              <a:t>Stacks, queues, lists, dictionaries: common implementations, runtimes, and when to use them.</a:t>
            </a:r>
          </a:p>
          <a:p>
            <a:pPr lvl="1"/>
            <a:r>
              <a:rPr lang="en-US" sz="1400" dirty="0"/>
              <a:t>Iterators: what they are, how to implement basic ones (e.g. for array lists and linked lists).</a:t>
            </a:r>
          </a:p>
          <a:p>
            <a:r>
              <a:rPr lang="en-US" sz="1400" b="1" dirty="0">
                <a:solidFill>
                  <a:srgbClr val="4C3282"/>
                </a:solidFill>
              </a:rPr>
              <a:t>Asymptotic analysis </a:t>
            </a:r>
          </a:p>
          <a:p>
            <a:pPr lvl="1"/>
            <a:r>
              <a:rPr lang="en-US" sz="1400" dirty="0"/>
              <a:t>Big-O, Big-Omega, and Big-Theta.</a:t>
            </a:r>
          </a:p>
          <a:p>
            <a:pPr lvl="1"/>
            <a:r>
              <a:rPr lang="en-US" sz="1400" dirty="0"/>
              <a:t>Finding c and n0 to show that one function is in Big-O, Big-Omega, or Big-Theta of another </a:t>
            </a:r>
          </a:p>
          <a:p>
            <a:pPr lvl="1"/>
            <a:r>
              <a:rPr lang="en-US" sz="1400" dirty="0"/>
              <a:t>Modeling runtime of a piece of code as a function possibly including a summation or a recurrence.</a:t>
            </a:r>
          </a:p>
          <a:p>
            <a:pPr lvl="1"/>
            <a:r>
              <a:rPr lang="en-US" sz="1400" dirty="0"/>
              <a:t>Understand the difference between best-case, average-case, and worst-case runtime.</a:t>
            </a:r>
          </a:p>
          <a:p>
            <a:r>
              <a:rPr lang="en-US" sz="1400" b="1" dirty="0">
                <a:solidFill>
                  <a:srgbClr val="4C3282"/>
                </a:solidFill>
              </a:rPr>
              <a:t>Trees</a:t>
            </a:r>
          </a:p>
          <a:p>
            <a:pPr lvl="1"/>
            <a:r>
              <a:rPr lang="en-US" sz="1400" dirty="0"/>
              <a:t>How to implement and manipulate trees including Binary Search and AVL types</a:t>
            </a:r>
          </a:p>
          <a:p>
            <a:pPr lvl="1"/>
            <a:r>
              <a:rPr lang="en-US" sz="1400" dirty="0"/>
              <a:t>Runtimes for tree operations.</a:t>
            </a:r>
          </a:p>
          <a:p>
            <a:pPr lvl="1"/>
            <a:r>
              <a:rPr lang="en-US" sz="1400" dirty="0"/>
              <a:t>Performing AVL rotations when inserting values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BE790-09F3-46A4-8385-C0465391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542DF0-8CF4-481E-B7C0-4210E954E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DAC8F01-D2A0-45FA-9818-01FB7AF92D0A}"/>
              </a:ext>
            </a:extLst>
          </p:cNvPr>
          <p:cNvSpPr txBox="1">
            <a:spLocks/>
          </p:cNvSpPr>
          <p:nvPr/>
        </p:nvSpPr>
        <p:spPr>
          <a:xfrm>
            <a:off x="5898181" y="1463857"/>
            <a:ext cx="4875114" cy="468756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rgbClr val="4C3282"/>
                </a:solidFill>
              </a:rPr>
              <a:t>Hash tables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Closed vs open addressing.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Collision resolution: separate chaining, linear probing, quadratic probing, double hashing.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Basics of good hash function design.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Load factor.</a:t>
            </a:r>
          </a:p>
          <a:p>
            <a:pPr lvl="1">
              <a:lnSpc>
                <a:spcPct val="110000"/>
              </a:lnSpc>
            </a:pPr>
            <a:r>
              <a:rPr lang="en-US" sz="1400" dirty="0"/>
              <a:t>Runtimes (best, average, and worst-case).</a:t>
            </a:r>
          </a:p>
          <a:p>
            <a:r>
              <a:rPr lang="en-US" sz="1400" b="1" dirty="0">
                <a:solidFill>
                  <a:srgbClr val="4C3282"/>
                </a:solidFill>
              </a:rPr>
              <a:t>Testing</a:t>
            </a:r>
          </a:p>
          <a:p>
            <a:pPr lvl="1"/>
            <a:r>
              <a:rPr lang="en-US" sz="1400" dirty="0"/>
              <a:t>How to construct different test cases</a:t>
            </a:r>
          </a:p>
          <a:p>
            <a:pPr lvl="1"/>
            <a:r>
              <a:rPr lang="en-US" sz="1400" dirty="0"/>
              <a:t>Reading and evaluating code to debug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</a:pPr>
            <a:r>
              <a:rPr lang="en-US" sz="1400" b="1" dirty="0">
                <a:solidFill>
                  <a:srgbClr val="FF0000"/>
                </a:solidFill>
              </a:rPr>
              <a:t>NOT on the exam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Java generics and Java interfaces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JUnit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Java syntax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Finding the closed form of summations and recurrences</a:t>
            </a:r>
          </a:p>
        </p:txBody>
      </p:sp>
    </p:spTree>
    <p:extLst>
      <p:ext uri="{BB962C8B-B14F-4D97-AF65-F5344CB8AC3E}">
        <p14:creationId xmlns:p14="http://schemas.microsoft.com/office/powerpoint/2010/main" val="342903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1DAA-8635-4216-ACE5-0D06D5489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Dictionary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1C805-86BC-4E11-A0DC-6B0DC3AC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BD7B4-B4A5-48B6-9E8E-7936BE72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7FC7A32-7A63-4FE5-9E50-639B4DFB69C7}"/>
              </a:ext>
            </a:extLst>
          </p:cNvPr>
          <p:cNvGrpSpPr/>
          <p:nvPr/>
        </p:nvGrpSpPr>
        <p:grpSpPr>
          <a:xfrm>
            <a:off x="5991930" y="2243266"/>
            <a:ext cx="2970030" cy="4484405"/>
            <a:chOff x="908858" y="1530095"/>
            <a:chExt cx="2970030" cy="448440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A682CF-900F-4DAB-84AF-9AF93E9E4E1F}"/>
                </a:ext>
              </a:extLst>
            </p:cNvPr>
            <p:cNvSpPr/>
            <p:nvPr/>
          </p:nvSpPr>
          <p:spPr>
            <a:xfrm>
              <a:off x="908858" y="2061555"/>
              <a:ext cx="2908984" cy="3952945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CD77848-44AE-444C-AE19-CCD4729DC73B}"/>
                </a:ext>
              </a:extLst>
            </p:cNvPr>
            <p:cNvSpPr/>
            <p:nvPr/>
          </p:nvSpPr>
          <p:spPr>
            <a:xfrm>
              <a:off x="908858" y="1530095"/>
              <a:ext cx="2908984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HashMap&lt;K, V&gt;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9CE222C-B89E-4DD7-9428-9E0F8778691A}"/>
                </a:ext>
              </a:extLst>
            </p:cNvPr>
            <p:cNvSpPr txBox="1"/>
            <p:nvPr/>
          </p:nvSpPr>
          <p:spPr>
            <a:xfrm>
              <a:off x="1111661" y="3699706"/>
              <a:ext cx="25520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put() pair into array based on hash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Resize when appropriate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C8B884B-4FD4-485C-B2E6-B8D273B8378E}"/>
                </a:ext>
              </a:extLst>
            </p:cNvPr>
            <p:cNvSpPr txBox="1"/>
            <p:nvPr/>
          </p:nvSpPr>
          <p:spPr>
            <a:xfrm>
              <a:off x="1405336" y="2493666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285750">
                <a:buFontTx/>
                <a:buChar char="-"/>
              </a:pP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Pair&lt;K, V&gt;[]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5AE2E3E-270B-4EA1-AF13-1225447DF6D8}"/>
                </a:ext>
              </a:extLst>
            </p:cNvPr>
            <p:cNvSpPr txBox="1"/>
            <p:nvPr/>
          </p:nvSpPr>
          <p:spPr>
            <a:xfrm>
              <a:off x="1405336" y="2786763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285750">
                <a:buFontTx/>
                <a:buChar char="-"/>
              </a:pP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LinkedList&lt;E&gt;[]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227FD6-6198-48FF-BBBB-3C680571009B}"/>
                </a:ext>
              </a:extLst>
            </p:cNvPr>
            <p:cNvSpPr txBox="1"/>
            <p:nvPr/>
          </p:nvSpPr>
          <p:spPr>
            <a:xfrm>
              <a:off x="1137870" y="2987849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621558-FDAD-47DB-814E-2B675AECF2DF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D5EC453-8CE5-4E2D-AA80-C28ED5A0C42B}"/>
                </a:ext>
              </a:extLst>
            </p:cNvPr>
            <p:cNvSpPr txBox="1"/>
            <p:nvPr/>
          </p:nvSpPr>
          <p:spPr>
            <a:xfrm>
              <a:off x="928946" y="3333674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1184754" y="2252994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Data[]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29B6314-036C-40E7-9BE3-8A3E951C5B9E}"/>
                </a:ext>
              </a:extLst>
            </p:cNvPr>
            <p:cNvSpPr txBox="1"/>
            <p:nvPr/>
          </p:nvSpPr>
          <p:spPr>
            <a:xfrm>
              <a:off x="1089161" y="4376207"/>
              <a:ext cx="2789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get() value from array index based given key’s hash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767EA58-D588-47E7-A44F-A018FB2B1757}"/>
                </a:ext>
              </a:extLst>
            </p:cNvPr>
            <p:cNvSpPr txBox="1"/>
            <p:nvPr/>
          </p:nvSpPr>
          <p:spPr>
            <a:xfrm>
              <a:off x="1109926" y="4837872"/>
              <a:ext cx="26943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set() update value in pair for given key’s hash to array index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1697384-8079-4B7B-86C4-B0F30C8A69C8}"/>
                </a:ext>
              </a:extLst>
            </p:cNvPr>
            <p:cNvSpPr txBox="1"/>
            <p:nvPr/>
          </p:nvSpPr>
          <p:spPr>
            <a:xfrm>
              <a:off x="1089488" y="5427388"/>
              <a:ext cx="24297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remove() take data out of array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C1D9856-F184-49E2-A458-EC95C5F48620}"/>
              </a:ext>
            </a:extLst>
          </p:cNvPr>
          <p:cNvGrpSpPr/>
          <p:nvPr/>
        </p:nvGrpSpPr>
        <p:grpSpPr>
          <a:xfrm>
            <a:off x="439937" y="1530095"/>
            <a:ext cx="2554778" cy="3797810"/>
            <a:chOff x="908858" y="1530095"/>
            <a:chExt cx="2554778" cy="379781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CC242AB-DC0A-4CCD-9CFA-377C2DAFF4E2}"/>
                </a:ext>
              </a:extLst>
            </p:cNvPr>
            <p:cNvSpPr/>
            <p:nvPr/>
          </p:nvSpPr>
          <p:spPr>
            <a:xfrm>
              <a:off x="908858" y="2061556"/>
              <a:ext cx="2554778" cy="3266349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349237B-A02C-43D2-AE06-B4567DAC8A52}"/>
                </a:ext>
              </a:extLst>
            </p:cNvPr>
            <p:cNvSpPr/>
            <p:nvPr/>
          </p:nvSpPr>
          <p:spPr>
            <a:xfrm>
              <a:off x="908858" y="1530095"/>
              <a:ext cx="2554778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Dictionary ADT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6FA6F6-9B7E-47D6-BDE8-696163B1195E}"/>
                </a:ext>
              </a:extLst>
            </p:cNvPr>
            <p:cNvSpPr txBox="1"/>
            <p:nvPr/>
          </p:nvSpPr>
          <p:spPr>
            <a:xfrm>
              <a:off x="1129407" y="3708225"/>
              <a:ext cx="22911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Add pair to collection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E59632E-4053-4BBC-B052-B02057662CA9}"/>
                </a:ext>
              </a:extLst>
            </p:cNvPr>
            <p:cNvSpPr txBox="1"/>
            <p:nvPr/>
          </p:nvSpPr>
          <p:spPr>
            <a:xfrm>
              <a:off x="1058833" y="3114631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Count of data pairs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92B4A1B-DE6B-488B-8450-1A3E832986C6}"/>
                </a:ext>
              </a:extLst>
            </p:cNvPr>
            <p:cNvSpPr txBox="1"/>
            <p:nvPr/>
          </p:nvSpPr>
          <p:spPr>
            <a:xfrm>
              <a:off x="928946" y="2078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state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48851FA-61FB-4346-B2D1-FA02D3ECB40A}"/>
                </a:ext>
              </a:extLst>
            </p:cNvPr>
            <p:cNvSpPr txBox="1"/>
            <p:nvPr/>
          </p:nvSpPr>
          <p:spPr>
            <a:xfrm>
              <a:off x="928946" y="3428448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behavior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702A8D9-90E4-4668-8B17-1A0C7F3ED625}"/>
                </a:ext>
              </a:extLst>
            </p:cNvPr>
            <p:cNvSpPr txBox="1"/>
            <p:nvPr/>
          </p:nvSpPr>
          <p:spPr>
            <a:xfrm>
              <a:off x="1098581" y="2386738"/>
              <a:ext cx="23219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Set of Key, Value pairs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/>
                <a:t>Keys must be unique!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/>
                <a:t>No required order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DE3E202-03EC-4175-95D5-D54431F389D3}"/>
                </a:ext>
              </a:extLst>
            </p:cNvPr>
            <p:cNvSpPr txBox="1"/>
            <p:nvPr/>
          </p:nvSpPr>
          <p:spPr>
            <a:xfrm>
              <a:off x="1129406" y="4045324"/>
              <a:ext cx="22356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Get value for given key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F07495C-41D3-4217-8A2C-7645F04D65C0}"/>
                </a:ext>
              </a:extLst>
            </p:cNvPr>
            <p:cNvSpPr txBox="1"/>
            <p:nvPr/>
          </p:nvSpPr>
          <p:spPr>
            <a:xfrm>
              <a:off x="1129406" y="4389008"/>
              <a:ext cx="23219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Change value for given key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D48D373-7AAC-407D-92D6-4999B6223101}"/>
                </a:ext>
              </a:extLst>
            </p:cNvPr>
            <p:cNvSpPr txBox="1"/>
            <p:nvPr/>
          </p:nvSpPr>
          <p:spPr>
            <a:xfrm>
              <a:off x="1098581" y="4711662"/>
              <a:ext cx="2035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Remove data pair from collection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92D86B7-4A1B-45B5-9693-8EC372A39124}"/>
              </a:ext>
            </a:extLst>
          </p:cNvPr>
          <p:cNvGrpSpPr/>
          <p:nvPr/>
        </p:nvGrpSpPr>
        <p:grpSpPr>
          <a:xfrm>
            <a:off x="9125405" y="2243267"/>
            <a:ext cx="2918187" cy="4484404"/>
            <a:chOff x="908857" y="1530095"/>
            <a:chExt cx="2918187" cy="44653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005F99-FE45-4A7E-B045-3597CF168460}"/>
                </a:ext>
              </a:extLst>
            </p:cNvPr>
            <p:cNvSpPr/>
            <p:nvPr/>
          </p:nvSpPr>
          <p:spPr>
            <a:xfrm>
              <a:off x="908857" y="2061555"/>
              <a:ext cx="2894841" cy="3933891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D6526C4-B723-4C5C-8A49-8C5A0923B78E}"/>
                </a:ext>
              </a:extLst>
            </p:cNvPr>
            <p:cNvSpPr/>
            <p:nvPr/>
          </p:nvSpPr>
          <p:spPr>
            <a:xfrm>
              <a:off x="908858" y="1530095"/>
              <a:ext cx="2894840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TreeMap</a:t>
              </a:r>
              <a:r>
                <a:rPr lang="en-US" dirty="0"/>
                <a:t>&lt;K, V&gt;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829CF2-A7CC-4639-A1F2-AB78530982C5}"/>
                </a:ext>
              </a:extLst>
            </p:cNvPr>
            <p:cNvSpPr txBox="1"/>
            <p:nvPr/>
          </p:nvSpPr>
          <p:spPr>
            <a:xfrm>
              <a:off x="1046970" y="3321305"/>
              <a:ext cx="2662959" cy="64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put() add node for new pair in correct location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Balance when appropriate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0F456B2-773E-42DB-989F-B60DC0045A4C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BAC6C11-AD8B-4EB4-93AA-9CD2DAE4D0A2}"/>
                </a:ext>
              </a:extLst>
            </p:cNvPr>
            <p:cNvSpPr txBox="1"/>
            <p:nvPr/>
          </p:nvSpPr>
          <p:spPr>
            <a:xfrm>
              <a:off x="928946" y="3033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7456945-D9D6-46C6-964A-523D1C6B99A3}"/>
                </a:ext>
              </a:extLst>
            </p:cNvPr>
            <p:cNvSpPr txBox="1"/>
            <p:nvPr/>
          </p:nvSpPr>
          <p:spPr>
            <a:xfrm>
              <a:off x="1199457" y="2291909"/>
              <a:ext cx="2035232" cy="275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&lt;K,V&gt;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5D67F3B-7B4D-4B01-976D-54E5589D0930}"/>
                </a:ext>
              </a:extLst>
            </p:cNvPr>
            <p:cNvSpPr txBox="1"/>
            <p:nvPr/>
          </p:nvSpPr>
          <p:spPr>
            <a:xfrm>
              <a:off x="1046969" y="3959762"/>
              <a:ext cx="2614756" cy="459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get() value based on node location in tree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9FD91C9-ED3A-46F1-A6F2-DF5AFB35179B}"/>
                </a:ext>
              </a:extLst>
            </p:cNvPr>
            <p:cNvSpPr txBox="1"/>
            <p:nvPr/>
          </p:nvSpPr>
          <p:spPr>
            <a:xfrm>
              <a:off x="1046968" y="4396973"/>
              <a:ext cx="2614756" cy="459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set() update value in pair for given key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5EDBBD2-049D-437D-AE7E-E6984F3A14D3}"/>
                </a:ext>
              </a:extLst>
            </p:cNvPr>
            <p:cNvSpPr txBox="1"/>
            <p:nvPr/>
          </p:nvSpPr>
          <p:spPr>
            <a:xfrm>
              <a:off x="1046967" y="4875760"/>
              <a:ext cx="2780077" cy="64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remove() delete given node 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replace with appropriate existing node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26A3DFB-532E-48BF-8F9A-9308ACE9CFC7}"/>
              </a:ext>
            </a:extLst>
          </p:cNvPr>
          <p:cNvGrpSpPr/>
          <p:nvPr/>
        </p:nvGrpSpPr>
        <p:grpSpPr>
          <a:xfrm>
            <a:off x="3144039" y="1831741"/>
            <a:ext cx="2554778" cy="3797810"/>
            <a:chOff x="908858" y="1530095"/>
            <a:chExt cx="2554778" cy="379781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71C90EE-22AA-4197-ABB9-D3F17FD46A02}"/>
                </a:ext>
              </a:extLst>
            </p:cNvPr>
            <p:cNvSpPr/>
            <p:nvPr/>
          </p:nvSpPr>
          <p:spPr>
            <a:xfrm>
              <a:off x="908858" y="2061556"/>
              <a:ext cx="2554778" cy="3266349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BD44575-B5C6-4AE7-B03C-B23F25C0587A}"/>
                </a:ext>
              </a:extLst>
            </p:cNvPr>
            <p:cNvSpPr/>
            <p:nvPr/>
          </p:nvSpPr>
          <p:spPr>
            <a:xfrm>
              <a:off x="908858" y="1530095"/>
              <a:ext cx="2554778" cy="531461"/>
            </a:xfrm>
            <a:prstGeom prst="rect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public interface Dictionary {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D2318E8-ABFB-4BB8-9229-C3976805F123}"/>
                </a:ext>
              </a:extLst>
            </p:cNvPr>
            <p:cNvSpPr txBox="1"/>
            <p:nvPr/>
          </p:nvSpPr>
          <p:spPr>
            <a:xfrm>
              <a:off x="1129407" y="3708225"/>
              <a:ext cx="22911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put(key, value)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0E43F9A-4915-4092-94DB-7233018B7FCC}"/>
                </a:ext>
              </a:extLst>
            </p:cNvPr>
            <p:cNvSpPr txBox="1"/>
            <p:nvPr/>
          </p:nvSpPr>
          <p:spPr>
            <a:xfrm>
              <a:off x="1053822" y="2408719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unspecified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5054B43-B6F8-4287-A949-E14007A60EB7}"/>
                </a:ext>
              </a:extLst>
            </p:cNvPr>
            <p:cNvSpPr txBox="1"/>
            <p:nvPr/>
          </p:nvSpPr>
          <p:spPr>
            <a:xfrm>
              <a:off x="928946" y="2078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state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917530E-F103-4D9E-A11A-806532B21E00}"/>
                </a:ext>
              </a:extLst>
            </p:cNvPr>
            <p:cNvSpPr txBox="1"/>
            <p:nvPr/>
          </p:nvSpPr>
          <p:spPr>
            <a:xfrm>
              <a:off x="962371" y="3399759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behavior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A86C1B5-0847-498B-98EA-C5CA01417038}"/>
                </a:ext>
              </a:extLst>
            </p:cNvPr>
            <p:cNvSpPr txBox="1"/>
            <p:nvPr/>
          </p:nvSpPr>
          <p:spPr>
            <a:xfrm>
              <a:off x="1129406" y="4045324"/>
              <a:ext cx="22356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value get(key)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3B89712-8C4F-4405-A1BB-D6CA769D50E1}"/>
                </a:ext>
              </a:extLst>
            </p:cNvPr>
            <p:cNvSpPr txBox="1"/>
            <p:nvPr/>
          </p:nvSpPr>
          <p:spPr>
            <a:xfrm>
              <a:off x="1129406" y="4389008"/>
              <a:ext cx="23219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set(key, value)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0D60284-9BC8-4350-B94D-D89CE05F5041}"/>
                </a:ext>
              </a:extLst>
            </p:cNvPr>
            <p:cNvSpPr txBox="1"/>
            <p:nvPr/>
          </p:nvSpPr>
          <p:spPr>
            <a:xfrm>
              <a:off x="1098581" y="4711662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remove(key)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245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6E32F-E08C-4CA1-AB16-076C64780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64" y="275973"/>
            <a:ext cx="11187259" cy="1014667"/>
          </a:xfrm>
        </p:spPr>
        <p:txBody>
          <a:bodyPr/>
          <a:lstStyle/>
          <a:p>
            <a:r>
              <a:rPr lang="en-US" dirty="0"/>
              <a:t>Implementing Hash 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98629-7542-4B2E-A8B3-007ABAC6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17349-57C2-445B-BC7A-03C5E79D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5125379-D1C5-43E6-B90B-21659FEE30D9}"/>
              </a:ext>
            </a:extLst>
          </p:cNvPr>
          <p:cNvGrpSpPr/>
          <p:nvPr/>
        </p:nvGrpSpPr>
        <p:grpSpPr>
          <a:xfrm>
            <a:off x="4542653" y="1838233"/>
            <a:ext cx="2990797" cy="4743794"/>
            <a:chOff x="4673469" y="1849013"/>
            <a:chExt cx="2990797" cy="474379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56EAD4F-0519-4EF3-8131-6CDC3D7CEE18}"/>
                </a:ext>
              </a:extLst>
            </p:cNvPr>
            <p:cNvGrpSpPr/>
            <p:nvPr/>
          </p:nvGrpSpPr>
          <p:grpSpPr>
            <a:xfrm>
              <a:off x="4673469" y="1849013"/>
              <a:ext cx="2990797" cy="4743794"/>
              <a:chOff x="908855" y="1530095"/>
              <a:chExt cx="2990797" cy="4743794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D7AB6F3-EC82-4F51-902B-D24A8A82D7FC}"/>
                  </a:ext>
                </a:extLst>
              </p:cNvPr>
              <p:cNvSpPr/>
              <p:nvPr/>
            </p:nvSpPr>
            <p:spPr>
              <a:xfrm>
                <a:off x="908857" y="2061555"/>
                <a:ext cx="2990795" cy="4212334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220DEB5-2106-4122-A299-4E908D514A13}"/>
                  </a:ext>
                </a:extLst>
              </p:cNvPr>
              <p:cNvSpPr/>
              <p:nvPr/>
            </p:nvSpPr>
            <p:spPr>
              <a:xfrm>
                <a:off x="908855" y="1530095"/>
                <a:ext cx="2990795" cy="53146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LinkedList&lt;E&gt;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50864AE-731F-44CB-BA47-1F46E00DE758}"/>
                  </a:ext>
                </a:extLst>
              </p:cNvPr>
              <p:cNvSpPr txBox="1"/>
              <p:nvPr/>
            </p:nvSpPr>
            <p:spPr>
              <a:xfrm>
                <a:off x="1137870" y="3092072"/>
                <a:ext cx="27617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Add() add a new node that stores Key and Value to list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15940AB-DB6E-49AC-91EC-42F3071FF252}"/>
                  </a:ext>
                </a:extLst>
              </p:cNvPr>
              <p:cNvSpPr txBox="1"/>
              <p:nvPr/>
            </p:nvSpPr>
            <p:spPr>
              <a:xfrm>
                <a:off x="1137870" y="2332113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ListNode</a:t>
                </a:r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&lt;K, V&gt; front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5188B5F-13B4-47F3-8516-68751941B767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E2E8819-A93B-45D8-8E64-C27997596AD0}"/>
                  </a:ext>
                </a:extLst>
              </p:cNvPr>
              <p:cNvSpPr txBox="1"/>
              <p:nvPr/>
            </p:nvSpPr>
            <p:spPr>
              <a:xfrm>
                <a:off x="908855" y="2708124"/>
                <a:ext cx="203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065030B-9FEC-44AA-9527-24BBC2FD5C4A}"/>
                  </a:ext>
                </a:extLst>
              </p:cNvPr>
              <p:cNvSpPr txBox="1"/>
              <p:nvPr/>
            </p:nvSpPr>
            <p:spPr>
              <a:xfrm>
                <a:off x="1109923" y="3681043"/>
                <a:ext cx="27897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get() return value from node with given key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F6DF73A-566F-4CB4-8247-A296CE41CCCA}"/>
                  </a:ext>
                </a:extLst>
              </p:cNvPr>
              <p:cNvSpPr txBox="1"/>
              <p:nvPr/>
            </p:nvSpPr>
            <p:spPr>
              <a:xfrm>
                <a:off x="1109923" y="4703475"/>
                <a:ext cx="26943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remove() deletes node with given key from list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FD4E4B7-716F-46A9-AA17-5DABA48D85A6}"/>
                  </a:ext>
                </a:extLst>
              </p:cNvPr>
              <p:cNvSpPr txBox="1"/>
              <p:nvPr/>
            </p:nvSpPr>
            <p:spPr>
              <a:xfrm>
                <a:off x="1109923" y="4213253"/>
                <a:ext cx="24297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set() changes value in node with given key</a:t>
                </a: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689EDDE-4235-4FE5-B6D2-4309097332D3}"/>
                </a:ext>
              </a:extLst>
            </p:cNvPr>
            <p:cNvSpPr txBox="1"/>
            <p:nvPr/>
          </p:nvSpPr>
          <p:spPr>
            <a:xfrm>
              <a:off x="4874537" y="5598932"/>
              <a:ext cx="2694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Contains() is the given key stored in list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C14DA9-B6B2-4C38-8F15-AAB75203279E}"/>
                </a:ext>
              </a:extLst>
            </p:cNvPr>
            <p:cNvSpPr txBox="1"/>
            <p:nvPr/>
          </p:nvSpPr>
          <p:spPr>
            <a:xfrm>
              <a:off x="4821666" y="6044825"/>
              <a:ext cx="2694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iterator() returns an iterator to move over list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A979A4D-390F-42BC-8CFC-B3270F304B33}"/>
              </a:ext>
            </a:extLst>
          </p:cNvPr>
          <p:cNvGrpSpPr/>
          <p:nvPr/>
        </p:nvGrpSpPr>
        <p:grpSpPr>
          <a:xfrm>
            <a:off x="8079704" y="1804816"/>
            <a:ext cx="2990797" cy="3112009"/>
            <a:chOff x="8084459" y="1849013"/>
            <a:chExt cx="2990797" cy="3112009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0DBADF1-55C5-4454-AD94-4CE643C2AC7E}"/>
                </a:ext>
              </a:extLst>
            </p:cNvPr>
            <p:cNvGrpSpPr/>
            <p:nvPr/>
          </p:nvGrpSpPr>
          <p:grpSpPr>
            <a:xfrm>
              <a:off x="8084459" y="1849013"/>
              <a:ext cx="2990797" cy="3112009"/>
              <a:chOff x="908855" y="1530095"/>
              <a:chExt cx="2990797" cy="3112009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D53ADEE-4D10-4D20-A97F-287B164A558D}"/>
                  </a:ext>
                </a:extLst>
              </p:cNvPr>
              <p:cNvSpPr/>
              <p:nvPr/>
            </p:nvSpPr>
            <p:spPr>
              <a:xfrm>
                <a:off x="908857" y="2061555"/>
                <a:ext cx="2990795" cy="2580549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BB56D5CD-BCCB-4CDE-9EDE-B88B25915FCB}"/>
                  </a:ext>
                </a:extLst>
              </p:cNvPr>
              <p:cNvSpPr/>
              <p:nvPr/>
            </p:nvSpPr>
            <p:spPr>
              <a:xfrm>
                <a:off x="908855" y="1530095"/>
                <a:ext cx="2990795" cy="53146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ListNode</a:t>
                </a:r>
                <a:r>
                  <a:rPr lang="en-US" dirty="0"/>
                  <a:t>&lt;K, V&gt;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E2C5091-6713-4890-9E62-9987F1F6472A}"/>
                  </a:ext>
                </a:extLst>
              </p:cNvPr>
              <p:cNvSpPr txBox="1"/>
              <p:nvPr/>
            </p:nvSpPr>
            <p:spPr>
              <a:xfrm>
                <a:off x="1080653" y="3723640"/>
                <a:ext cx="2761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Construct a new Node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79F68A7-05FE-474C-AAB8-88A33BCD0FD2}"/>
                  </a:ext>
                </a:extLst>
              </p:cNvPr>
              <p:cNvSpPr txBox="1"/>
              <p:nvPr/>
            </p:nvSpPr>
            <p:spPr>
              <a:xfrm>
                <a:off x="1126849" y="2832265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ListNode</a:t>
                </a:r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&lt;K, V&gt; next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0C0E4E1-9586-4CAC-A727-9683D0916B81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FE9BB93-F714-49BB-843B-505571087EF7}"/>
                  </a:ext>
                </a:extLst>
              </p:cNvPr>
              <p:cNvSpPr txBox="1"/>
              <p:nvPr/>
            </p:nvSpPr>
            <p:spPr>
              <a:xfrm>
                <a:off x="908855" y="3252229"/>
                <a:ext cx="203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AB4E329-474C-498C-B47C-ED3BC91F1325}"/>
                </a:ext>
              </a:extLst>
            </p:cNvPr>
            <p:cNvSpPr txBox="1"/>
            <p:nvPr/>
          </p:nvSpPr>
          <p:spPr>
            <a:xfrm>
              <a:off x="8317217" y="2645154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</a:t>
              </a:r>
              <a:r>
                <a:rPr lang="en-US" sz="1400" dirty="0"/>
                <a:t> 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key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A3EAD2E-0A0C-4823-A01B-BB992A30EC8B}"/>
                </a:ext>
              </a:extLst>
            </p:cNvPr>
            <p:cNvSpPr txBox="1"/>
            <p:nvPr/>
          </p:nvSpPr>
          <p:spPr>
            <a:xfrm>
              <a:off x="8317217" y="2912342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 value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EC8F678-851C-44E8-890E-01586C3B3B2D}"/>
              </a:ext>
            </a:extLst>
          </p:cNvPr>
          <p:cNvGrpSpPr/>
          <p:nvPr/>
        </p:nvGrpSpPr>
        <p:grpSpPr>
          <a:xfrm>
            <a:off x="566564" y="1606975"/>
            <a:ext cx="2970030" cy="4484405"/>
            <a:chOff x="908858" y="1530095"/>
            <a:chExt cx="2970030" cy="4484405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A7D933F-34C0-48B7-B095-C14F60D5C1E5}"/>
                </a:ext>
              </a:extLst>
            </p:cNvPr>
            <p:cNvSpPr/>
            <p:nvPr/>
          </p:nvSpPr>
          <p:spPr>
            <a:xfrm>
              <a:off x="908858" y="2061555"/>
              <a:ext cx="2908984" cy="3952945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2723180-DAF3-43D8-A153-9DC6DA08A528}"/>
                </a:ext>
              </a:extLst>
            </p:cNvPr>
            <p:cNvSpPr/>
            <p:nvPr/>
          </p:nvSpPr>
          <p:spPr>
            <a:xfrm>
              <a:off x="908858" y="1530095"/>
              <a:ext cx="2908984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HashMap&lt;K, V&gt;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6A010F5-2143-4006-9889-6930823B0B00}"/>
                </a:ext>
              </a:extLst>
            </p:cNvPr>
            <p:cNvSpPr txBox="1"/>
            <p:nvPr/>
          </p:nvSpPr>
          <p:spPr>
            <a:xfrm>
              <a:off x="1111661" y="3699706"/>
              <a:ext cx="25520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put() pair into array based on hash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Resize when appropriate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2DF3412-2134-4820-A3FB-64C11A154201}"/>
                </a:ext>
              </a:extLst>
            </p:cNvPr>
            <p:cNvSpPr txBox="1"/>
            <p:nvPr/>
          </p:nvSpPr>
          <p:spPr>
            <a:xfrm>
              <a:off x="1126398" y="2343471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LinkedList&lt;E&gt;[]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4F9E1B7-E955-4951-8F4A-55848A1C4B0C}"/>
                </a:ext>
              </a:extLst>
            </p:cNvPr>
            <p:cNvSpPr txBox="1"/>
            <p:nvPr/>
          </p:nvSpPr>
          <p:spPr>
            <a:xfrm>
              <a:off x="1126398" y="2595975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07CF946-3406-41D5-B3FB-ADB90988A956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88747ED-945F-4535-AC27-78E4F727C5BC}"/>
                </a:ext>
              </a:extLst>
            </p:cNvPr>
            <p:cNvSpPr txBox="1"/>
            <p:nvPr/>
          </p:nvSpPr>
          <p:spPr>
            <a:xfrm>
              <a:off x="928946" y="3333674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0C07C9F-7CCC-4E7B-A871-05FD18F2D3F4}"/>
                </a:ext>
              </a:extLst>
            </p:cNvPr>
            <p:cNvSpPr txBox="1"/>
            <p:nvPr/>
          </p:nvSpPr>
          <p:spPr>
            <a:xfrm>
              <a:off x="1089161" y="4376207"/>
              <a:ext cx="2789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get() value from array index based given key’s hash 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4602F9B-3334-4EE8-A27E-913F61C5972C}"/>
                </a:ext>
              </a:extLst>
            </p:cNvPr>
            <p:cNvSpPr txBox="1"/>
            <p:nvPr/>
          </p:nvSpPr>
          <p:spPr>
            <a:xfrm>
              <a:off x="1109926" y="4837872"/>
              <a:ext cx="26943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set() update value in pair for given key’s hash to array index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D6EF392-6AB9-4166-806D-D359CAE115FB}"/>
                </a:ext>
              </a:extLst>
            </p:cNvPr>
            <p:cNvSpPr txBox="1"/>
            <p:nvPr/>
          </p:nvSpPr>
          <p:spPr>
            <a:xfrm>
              <a:off x="1089488" y="5427388"/>
              <a:ext cx="24297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remove() take data out of array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349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8556C-CF58-4BF1-A8B6-CF0818D5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Hash 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CFC9B-CFD1-4D3A-B3DD-9A7A32CA4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6146C-C99E-4B64-B10E-BF2D76E25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BACEADA-F514-481F-9155-D792704995D8}"/>
              </a:ext>
            </a:extLst>
          </p:cNvPr>
          <p:cNvGrpSpPr/>
          <p:nvPr/>
        </p:nvGrpSpPr>
        <p:grpSpPr>
          <a:xfrm>
            <a:off x="9941601" y="96409"/>
            <a:ext cx="2852411" cy="2532167"/>
            <a:chOff x="4643228" y="1849013"/>
            <a:chExt cx="2852411" cy="253216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5B0CF83-3F57-4E1A-BAC9-2D1B32DC21E0}"/>
                </a:ext>
              </a:extLst>
            </p:cNvPr>
            <p:cNvGrpSpPr/>
            <p:nvPr/>
          </p:nvGrpSpPr>
          <p:grpSpPr>
            <a:xfrm>
              <a:off x="4643228" y="1849013"/>
              <a:ext cx="2852411" cy="2522343"/>
              <a:chOff x="878614" y="1530095"/>
              <a:chExt cx="2852411" cy="2522343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6545635-842E-4508-B87E-AB2CB56F7B9D}"/>
                  </a:ext>
                </a:extLst>
              </p:cNvPr>
              <p:cNvSpPr/>
              <p:nvPr/>
            </p:nvSpPr>
            <p:spPr>
              <a:xfrm>
                <a:off x="908858" y="2061555"/>
                <a:ext cx="2132300" cy="1990883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19DEAED-8F33-4BEE-A2DE-EBF2310D90A4}"/>
                  </a:ext>
                </a:extLst>
              </p:cNvPr>
              <p:cNvSpPr/>
              <p:nvPr/>
            </p:nvSpPr>
            <p:spPr>
              <a:xfrm>
                <a:off x="908856" y="1530095"/>
                <a:ext cx="2132300" cy="53146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LinkedList&lt;E&gt;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4D291EB-CA10-4401-85BD-503CEC00380C}"/>
                  </a:ext>
                </a:extLst>
              </p:cNvPr>
              <p:cNvSpPr txBox="1"/>
              <p:nvPr/>
            </p:nvSpPr>
            <p:spPr>
              <a:xfrm>
                <a:off x="941298" y="2722770"/>
                <a:ext cx="2761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 add(key, value)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0656CC8-35F6-44C6-AEA7-2522BE17E98E}"/>
                  </a:ext>
                </a:extLst>
              </p:cNvPr>
              <p:cNvSpPr txBox="1"/>
              <p:nvPr/>
            </p:nvSpPr>
            <p:spPr>
              <a:xfrm>
                <a:off x="939497" y="2273621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ListNode</a:t>
                </a:r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&lt;K, V&gt; front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02692F8-CBB8-438D-97F5-160224D7721D}"/>
                  </a:ext>
                </a:extLst>
              </p:cNvPr>
              <p:cNvSpPr txBox="1"/>
              <p:nvPr/>
            </p:nvSpPr>
            <p:spPr>
              <a:xfrm>
                <a:off x="878614" y="2040364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A34BFD5-56C3-4EA6-99BA-DEA3B907C7F3}"/>
                  </a:ext>
                </a:extLst>
              </p:cNvPr>
              <p:cNvSpPr txBox="1"/>
              <p:nvPr/>
            </p:nvSpPr>
            <p:spPr>
              <a:xfrm>
                <a:off x="878614" y="2509488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6E0988-9EC4-4A25-B6AF-56270B2DBA7A}"/>
                  </a:ext>
                </a:extLst>
              </p:cNvPr>
              <p:cNvSpPr txBox="1"/>
              <p:nvPr/>
            </p:nvSpPr>
            <p:spPr>
              <a:xfrm>
                <a:off x="941298" y="2934835"/>
                <a:ext cx="27897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value get(key)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560EB1A-A3D0-4681-BA89-51889578E913}"/>
                  </a:ext>
                </a:extLst>
              </p:cNvPr>
              <p:cNvSpPr txBox="1"/>
              <p:nvPr/>
            </p:nvSpPr>
            <p:spPr>
              <a:xfrm>
                <a:off x="941298" y="3307162"/>
                <a:ext cx="26943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 remove(key)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6DC5A48-A131-49CB-ABBB-1D2058623BC1}"/>
                  </a:ext>
                </a:extLst>
              </p:cNvPr>
              <p:cNvSpPr txBox="1"/>
              <p:nvPr/>
            </p:nvSpPr>
            <p:spPr>
              <a:xfrm>
                <a:off x="941298" y="3115716"/>
                <a:ext cx="24297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 set(key, value)</a:t>
                </a: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BAFCBD7-622E-4105-B328-B9416DBF1749}"/>
                </a:ext>
              </a:extLst>
            </p:cNvPr>
            <p:cNvSpPr txBox="1"/>
            <p:nvPr/>
          </p:nvSpPr>
          <p:spPr>
            <a:xfrm>
              <a:off x="4705912" y="3845030"/>
              <a:ext cx="269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boolean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contains(key)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43F461-007D-4466-B206-E0BBD8CB994B}"/>
                </a:ext>
              </a:extLst>
            </p:cNvPr>
            <p:cNvSpPr txBox="1"/>
            <p:nvPr/>
          </p:nvSpPr>
          <p:spPr>
            <a:xfrm>
              <a:off x="4705912" y="4104181"/>
              <a:ext cx="269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iterator&lt;E&gt; iterator()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84433D8-96C9-4444-BFB3-D6AB1B24CF05}"/>
              </a:ext>
            </a:extLst>
          </p:cNvPr>
          <p:cNvGrpSpPr/>
          <p:nvPr/>
        </p:nvGrpSpPr>
        <p:grpSpPr>
          <a:xfrm>
            <a:off x="9971843" y="2688188"/>
            <a:ext cx="2183548" cy="1975545"/>
            <a:chOff x="8084459" y="1849013"/>
            <a:chExt cx="2183548" cy="1975545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C44D2E9-B343-4E63-BDA1-844EC698EDF1}"/>
                </a:ext>
              </a:extLst>
            </p:cNvPr>
            <p:cNvGrpSpPr/>
            <p:nvPr/>
          </p:nvGrpSpPr>
          <p:grpSpPr>
            <a:xfrm>
              <a:off x="8084459" y="1849013"/>
              <a:ext cx="2183548" cy="1975545"/>
              <a:chOff x="908855" y="1530095"/>
              <a:chExt cx="2183548" cy="1975545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CAF9CE7-FD5D-4899-A74A-538613B3D1F0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136540" cy="1444084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7B4EE5A-97E1-441B-9A30-7585DBFB0EB2}"/>
                  </a:ext>
                </a:extLst>
              </p:cNvPr>
              <p:cNvSpPr/>
              <p:nvPr/>
            </p:nvSpPr>
            <p:spPr>
              <a:xfrm>
                <a:off x="908855" y="1530095"/>
                <a:ext cx="2132301" cy="53146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ListNode</a:t>
                </a:r>
                <a:r>
                  <a:rPr lang="en-US" dirty="0"/>
                  <a:t>&lt;K, V&gt;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302671C-A525-46A7-8119-DD2479C3B483}"/>
                  </a:ext>
                </a:extLst>
              </p:cNvPr>
              <p:cNvSpPr txBox="1"/>
              <p:nvPr/>
            </p:nvSpPr>
            <p:spPr>
              <a:xfrm>
                <a:off x="1057171" y="3108064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Construct a new Node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344E231-5DD7-44B3-9EEF-325BEA0B728F}"/>
                  </a:ext>
                </a:extLst>
              </p:cNvPr>
              <p:cNvSpPr txBox="1"/>
              <p:nvPr/>
            </p:nvSpPr>
            <p:spPr>
              <a:xfrm>
                <a:off x="1047089" y="2645865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ListNode</a:t>
                </a:r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&lt;K, V&gt; next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0D4B5B9-5526-4BD1-BE47-38DCF76FF304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333AC6E-ABCD-4283-BF96-5F58513F03FC}"/>
                  </a:ext>
                </a:extLst>
              </p:cNvPr>
              <p:cNvSpPr txBox="1"/>
              <p:nvPr/>
            </p:nvSpPr>
            <p:spPr>
              <a:xfrm>
                <a:off x="913095" y="2831065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C67EC32-D4C6-4263-BCDD-71046BAC18AD}"/>
                </a:ext>
              </a:extLst>
            </p:cNvPr>
            <p:cNvSpPr txBox="1"/>
            <p:nvPr/>
          </p:nvSpPr>
          <p:spPr>
            <a:xfrm>
              <a:off x="8222693" y="2565871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 key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95BAF9F-A3D6-4F47-AD06-851A1555054D}"/>
                </a:ext>
              </a:extLst>
            </p:cNvPr>
            <p:cNvSpPr txBox="1"/>
            <p:nvPr/>
          </p:nvSpPr>
          <p:spPr>
            <a:xfrm>
              <a:off x="8222693" y="2762098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 value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C005DAEC-54CD-40BD-A5EB-0B0D2A163C19}"/>
              </a:ext>
            </a:extLst>
          </p:cNvPr>
          <p:cNvSpPr txBox="1"/>
          <p:nvPr/>
        </p:nvSpPr>
        <p:spPr>
          <a:xfrm>
            <a:off x="579519" y="3693141"/>
            <a:ext cx="5452134" cy="2893100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void put(k key, v value) {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create new Node</a:t>
            </a:r>
            <a:endParaRPr lang="en-US" sz="1400" b="1" dirty="0">
              <a:solidFill>
                <a:srgbClr val="B6A479"/>
              </a:solidFill>
            </a:endParaRPr>
          </a:p>
          <a:p>
            <a:r>
              <a:rPr lang="en-US" sz="1400" b="1" dirty="0">
                <a:solidFill>
                  <a:srgbClr val="B6A479"/>
                </a:solidFill>
              </a:rPr>
              <a:t>   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bucketAddress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get hash for key % table size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bucketList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data[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bucketAddress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loop(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bucketList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(this node’s key is what I am trying to add)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replace this node with new pair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stop work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if (load factor is about 1) 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increase array capacity to next prime number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rehash existing values into new array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add node to bucket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update size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7B2D175-F2C1-4061-8ED7-39BD1FF97835}"/>
              </a:ext>
            </a:extLst>
          </p:cNvPr>
          <p:cNvGrpSpPr/>
          <p:nvPr/>
        </p:nvGrpSpPr>
        <p:grpSpPr>
          <a:xfrm>
            <a:off x="7773797" y="96409"/>
            <a:ext cx="2419008" cy="2285981"/>
            <a:chOff x="575237" y="1463857"/>
            <a:chExt cx="2419008" cy="2285981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C15126E-DF0A-4552-A9A1-3E33FBA95779}"/>
                </a:ext>
              </a:extLst>
            </p:cNvPr>
            <p:cNvGrpSpPr/>
            <p:nvPr/>
          </p:nvGrpSpPr>
          <p:grpSpPr>
            <a:xfrm>
              <a:off x="575237" y="1463857"/>
              <a:ext cx="2179308" cy="2285981"/>
              <a:chOff x="908856" y="1530095"/>
              <a:chExt cx="2179308" cy="2285981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FF801BB-60F6-489D-B02E-05CAF63819F3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132301" cy="1754520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F34A3592-EB0C-4E11-A9EE-C1CE93AE885A}"/>
                  </a:ext>
                </a:extLst>
              </p:cNvPr>
              <p:cNvSpPr/>
              <p:nvPr/>
            </p:nvSpPr>
            <p:spPr>
              <a:xfrm>
                <a:off x="908856" y="1530095"/>
                <a:ext cx="2132303" cy="53146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HashMap&lt;K, V&gt;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D28087AC-80A6-4A30-9429-316795FC0B55}"/>
                  </a:ext>
                </a:extLst>
              </p:cNvPr>
              <p:cNvSpPr txBox="1"/>
              <p:nvPr/>
            </p:nvSpPr>
            <p:spPr>
              <a:xfrm>
                <a:off x="1042850" y="2225270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LinkedList&lt;E&gt;[]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C1CB8E48-14FF-4604-80E9-C1F582C625BD}"/>
                  </a:ext>
                </a:extLst>
              </p:cNvPr>
              <p:cNvSpPr txBox="1"/>
              <p:nvPr/>
            </p:nvSpPr>
            <p:spPr>
              <a:xfrm>
                <a:off x="1052932" y="2410517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size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482D38CF-A2A7-4F22-8B92-764DDCF8F924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4179E7AA-E524-453A-B2A8-472B808AAF1F}"/>
                  </a:ext>
                </a:extLst>
              </p:cNvPr>
              <p:cNvSpPr txBox="1"/>
              <p:nvPr/>
            </p:nvSpPr>
            <p:spPr>
              <a:xfrm>
                <a:off x="908856" y="2592271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8BE2BAF-CBDB-4CB4-8C50-670D9D8C56D8}"/>
                </a:ext>
              </a:extLst>
            </p:cNvPr>
            <p:cNvSpPr txBox="1"/>
            <p:nvPr/>
          </p:nvSpPr>
          <p:spPr>
            <a:xfrm>
              <a:off x="672308" y="2770161"/>
              <a:ext cx="22911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put(key, value)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1B49D3E-ADC1-41D1-9BCD-4030E608CEA4}"/>
                </a:ext>
              </a:extLst>
            </p:cNvPr>
            <p:cNvSpPr txBox="1"/>
            <p:nvPr/>
          </p:nvSpPr>
          <p:spPr>
            <a:xfrm>
              <a:off x="687721" y="2957226"/>
              <a:ext cx="22356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value get(key)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F435836-AC4E-4F34-AEEF-6F59DEB85F85}"/>
                </a:ext>
              </a:extLst>
            </p:cNvPr>
            <p:cNvSpPr txBox="1"/>
            <p:nvPr/>
          </p:nvSpPr>
          <p:spPr>
            <a:xfrm>
              <a:off x="672310" y="3215032"/>
              <a:ext cx="23219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set(key, value)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7FB694B-813E-4703-BEA4-F6BD90BF27D6}"/>
                </a:ext>
              </a:extLst>
            </p:cNvPr>
            <p:cNvSpPr txBox="1"/>
            <p:nvPr/>
          </p:nvSpPr>
          <p:spPr>
            <a:xfrm>
              <a:off x="672308" y="3472838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remove(key)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D2B33A31-3DFF-4B4B-BAFA-7CB4B664D318}"/>
              </a:ext>
            </a:extLst>
          </p:cNvPr>
          <p:cNvSpPr txBox="1"/>
          <p:nvPr/>
        </p:nvSpPr>
        <p:spPr>
          <a:xfrm>
            <a:off x="575239" y="1561669"/>
            <a:ext cx="5253361" cy="1892826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v get(k key) {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bucketAddress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get hash for key % table size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bucketList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data[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bucketAddress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loop 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bucketList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(this node’s key is what I am looking for)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return this node’s value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not found :(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131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6E32F-E08C-4CA1-AB16-076C64780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Tree 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98629-7542-4B2E-A8B3-007ABAC6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17349-57C2-445B-BC7A-03C5E79D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1ACCEBE-7565-434A-B387-EAE85DCAA94C}"/>
              </a:ext>
            </a:extLst>
          </p:cNvPr>
          <p:cNvGrpSpPr/>
          <p:nvPr/>
        </p:nvGrpSpPr>
        <p:grpSpPr>
          <a:xfrm>
            <a:off x="575239" y="1630453"/>
            <a:ext cx="2918187" cy="4484404"/>
            <a:chOff x="908857" y="1530095"/>
            <a:chExt cx="2918187" cy="4465351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D053058-0BBE-4A04-BE2C-336ADA5B96E6}"/>
                </a:ext>
              </a:extLst>
            </p:cNvPr>
            <p:cNvSpPr/>
            <p:nvPr/>
          </p:nvSpPr>
          <p:spPr>
            <a:xfrm>
              <a:off x="908857" y="2061555"/>
              <a:ext cx="2894841" cy="3933891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63999D4-CED0-4E14-BD9B-26BBE5619E90}"/>
                </a:ext>
              </a:extLst>
            </p:cNvPr>
            <p:cNvSpPr/>
            <p:nvPr/>
          </p:nvSpPr>
          <p:spPr>
            <a:xfrm>
              <a:off x="908858" y="1530095"/>
              <a:ext cx="2894840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TreeMap</a:t>
              </a:r>
              <a:r>
                <a:rPr lang="en-US" dirty="0"/>
                <a:t>&lt;K, V&gt;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E4B36BA-1B97-4A47-A551-09B232689418}"/>
                </a:ext>
              </a:extLst>
            </p:cNvPr>
            <p:cNvSpPr txBox="1"/>
            <p:nvPr/>
          </p:nvSpPr>
          <p:spPr>
            <a:xfrm>
              <a:off x="1046970" y="3321305"/>
              <a:ext cx="2662959" cy="64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put() add node for new pair in correct location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Balance when appropriate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6021976-1BE5-4B23-B487-AD7E4A79C1E2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C2FBE78-D1F6-4B0E-98C3-E99308F2BA89}"/>
                </a:ext>
              </a:extLst>
            </p:cNvPr>
            <p:cNvSpPr txBox="1"/>
            <p:nvPr/>
          </p:nvSpPr>
          <p:spPr>
            <a:xfrm>
              <a:off x="928946" y="3033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532D422-4C12-4255-B9E0-CC0557FC1C02}"/>
                </a:ext>
              </a:extLst>
            </p:cNvPr>
            <p:cNvSpPr txBox="1"/>
            <p:nvPr/>
          </p:nvSpPr>
          <p:spPr>
            <a:xfrm>
              <a:off x="1199457" y="2291909"/>
              <a:ext cx="2035232" cy="275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&lt;K,V&gt;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D91DCD-E0A9-43E9-B156-7AD2AD9FE832}"/>
                </a:ext>
              </a:extLst>
            </p:cNvPr>
            <p:cNvSpPr txBox="1"/>
            <p:nvPr/>
          </p:nvSpPr>
          <p:spPr>
            <a:xfrm>
              <a:off x="1046969" y="3959762"/>
              <a:ext cx="2614756" cy="459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get() value based on node location in tree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BD987CE-E305-46D0-BCE8-D4AD0614EB3F}"/>
                </a:ext>
              </a:extLst>
            </p:cNvPr>
            <p:cNvSpPr txBox="1"/>
            <p:nvPr/>
          </p:nvSpPr>
          <p:spPr>
            <a:xfrm>
              <a:off x="1046968" y="4396973"/>
              <a:ext cx="2614756" cy="459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set() update value in pair for given key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CFD3124-6633-419E-941A-B93FF011661D}"/>
                </a:ext>
              </a:extLst>
            </p:cNvPr>
            <p:cNvSpPr txBox="1"/>
            <p:nvPr/>
          </p:nvSpPr>
          <p:spPr>
            <a:xfrm>
              <a:off x="1046967" y="4875760"/>
              <a:ext cx="2780077" cy="64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remove() delete given node 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replace with appropriate existing node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D81C63B-CBD7-4E5C-AB2D-188F311BEAAA}"/>
              </a:ext>
            </a:extLst>
          </p:cNvPr>
          <p:cNvGrpSpPr/>
          <p:nvPr/>
        </p:nvGrpSpPr>
        <p:grpSpPr>
          <a:xfrm>
            <a:off x="4673470" y="1630453"/>
            <a:ext cx="2990795" cy="4117864"/>
            <a:chOff x="8084459" y="1849013"/>
            <a:chExt cx="2990795" cy="411786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D53ADEE-4D10-4D20-A97F-287B164A558D}"/>
                </a:ext>
              </a:extLst>
            </p:cNvPr>
            <p:cNvSpPr/>
            <p:nvPr/>
          </p:nvSpPr>
          <p:spPr>
            <a:xfrm>
              <a:off x="8084459" y="2380474"/>
              <a:ext cx="2990795" cy="3586403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B56D5CD-BCCB-4CDE-9EDE-B88B25915FCB}"/>
                </a:ext>
              </a:extLst>
            </p:cNvPr>
            <p:cNvSpPr/>
            <p:nvPr/>
          </p:nvSpPr>
          <p:spPr>
            <a:xfrm>
              <a:off x="8084459" y="1849013"/>
              <a:ext cx="2990795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ListNode</a:t>
              </a:r>
              <a:r>
                <a:rPr lang="en-US" dirty="0"/>
                <a:t>&lt;K, V&gt;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E2C5091-6713-4890-9E62-9987F1F6472A}"/>
                </a:ext>
              </a:extLst>
            </p:cNvPr>
            <p:cNvSpPr txBox="1"/>
            <p:nvPr/>
          </p:nvSpPr>
          <p:spPr>
            <a:xfrm>
              <a:off x="8302453" y="4455193"/>
              <a:ext cx="2761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Construct a new Node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79F68A7-05FE-474C-AAB8-88A33BCD0FD2}"/>
                </a:ext>
              </a:extLst>
            </p:cNvPr>
            <p:cNvSpPr txBox="1"/>
            <p:nvPr/>
          </p:nvSpPr>
          <p:spPr>
            <a:xfrm>
              <a:off x="8302453" y="3151183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left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0C0E4E1-9586-4CAC-A727-9683D0916B81}"/>
                </a:ext>
              </a:extLst>
            </p:cNvPr>
            <p:cNvSpPr txBox="1"/>
            <p:nvPr/>
          </p:nvSpPr>
          <p:spPr>
            <a:xfrm>
              <a:off x="8104550" y="2328440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E9BB93-F714-49BB-843B-505571087EF7}"/>
                </a:ext>
              </a:extLst>
            </p:cNvPr>
            <p:cNvSpPr txBox="1"/>
            <p:nvPr/>
          </p:nvSpPr>
          <p:spPr>
            <a:xfrm>
              <a:off x="8116336" y="407048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AB4E329-474C-498C-B47C-ED3BC91F1325}"/>
                </a:ext>
              </a:extLst>
            </p:cNvPr>
            <p:cNvSpPr txBox="1"/>
            <p:nvPr/>
          </p:nvSpPr>
          <p:spPr>
            <a:xfrm>
              <a:off x="8317217" y="2645154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 key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A3EAD2E-0A0C-4823-A01B-BB992A30EC8B}"/>
                </a:ext>
              </a:extLst>
            </p:cNvPr>
            <p:cNvSpPr txBox="1"/>
            <p:nvPr/>
          </p:nvSpPr>
          <p:spPr>
            <a:xfrm>
              <a:off x="8317217" y="2912342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 value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B9B4D6E-6AF2-438E-BE1D-62E43F72A894}"/>
                </a:ext>
              </a:extLst>
            </p:cNvPr>
            <p:cNvSpPr txBox="1"/>
            <p:nvPr/>
          </p:nvSpPr>
          <p:spPr>
            <a:xfrm>
              <a:off x="8317217" y="3419844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right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1FB67CA-8DCD-4619-AE0A-BBC3BA00C8B5}"/>
                </a:ext>
              </a:extLst>
            </p:cNvPr>
            <p:cNvSpPr txBox="1"/>
            <p:nvPr/>
          </p:nvSpPr>
          <p:spPr>
            <a:xfrm>
              <a:off x="8302453" y="3727621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int height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909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1275</TotalTime>
  <Words>1352</Words>
  <Application>Microsoft Office PowerPoint</Application>
  <PresentationFormat>Widescreen</PresentationFormat>
  <Paragraphs>265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Implementing Hash and AVL</vt:lpstr>
      <vt:lpstr>Warm Up</vt:lpstr>
      <vt:lpstr>Announcements</vt:lpstr>
      <vt:lpstr>Coming Up</vt:lpstr>
      <vt:lpstr>What’s going to be on the Midterm?</vt:lpstr>
      <vt:lpstr>Implementing a Dictionary</vt:lpstr>
      <vt:lpstr>Implementing Hash Map</vt:lpstr>
      <vt:lpstr>Implementing a Hash Map</vt:lpstr>
      <vt:lpstr>Implementing Tree Map</vt:lpstr>
      <vt:lpstr>Implementing Tree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21</cp:revision>
  <dcterms:created xsi:type="dcterms:W3CDTF">2018-03-22T00:41:11Z</dcterms:created>
  <dcterms:modified xsi:type="dcterms:W3CDTF">2018-04-25T17:59:04Z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