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ink/ink2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8" r:id="rId3"/>
    <p:sldId id="264" r:id="rId4"/>
    <p:sldId id="274" r:id="rId5"/>
    <p:sldId id="265" r:id="rId6"/>
    <p:sldId id="266" r:id="rId7"/>
    <p:sldId id="267" r:id="rId8"/>
    <p:sldId id="269" r:id="rId9"/>
    <p:sldId id="270" r:id="rId10"/>
    <p:sldId id="271" r:id="rId11"/>
    <p:sldId id="272" r:id="rId12"/>
    <p:sldId id="273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479"/>
    <a:srgbClr val="4C3282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C79820-CCA1-4F6C-8C7A-533A30A7BC32}" v="134" dt="2018-04-11T18:21:15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3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4-09T14:25:54.94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0"/>
      <inkml:brushProperty name="anchorY" value="0"/>
      <inkml:brushProperty name="scaleFactor" value="0.5"/>
    </inkml:brush>
  </inkml:definitions>
  <inkml:trace contextRef="#ctx0" brushRef="#br0">1 0,'0'0,"0"0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4-11T16:14:26.8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16947 4451 1555 0,'0'0'34'0,"0"0"7"0,0 0 2 0,0 0 1 0,0 0-36 0,-7 7-8 0,-7-1 0 0,14-6 0 15,0 0 49-15,-14 13 8 0,-1-7 2 0,1 7 0 16,7-1-19-16,-7 1-3 0,14-13-1 0,-7 19 0 15,0-6-10-15,-1-1-2 0,8 1-1 0,0 0 0 16,-7-1-2-16,14 7 0 0,1 0 0 0,6-6 0 16,0 0-21-16,0 6 0 0,1-7 0 0,6 7 8 15,7-12 16-15,1 5 4 0,7-5 1 0,-8-1 0 16,8 0 12-16,-1 1 3 0,1-7 0 0,7 6 0 0,7 7 0 16,-8-13 0-16,8 6 0 0,0 0 0 0,0-6-24 0,0 0-5 15,-8 0-1-15,1 0 0 0,0 0-14 0,0 0 9 16,-8 0-9-16,1 0 8 0,0-6 2 0,-8 6 0 15,8 0 0-15,-1 0 0 0,-6 0-1 0,-1 0 0 16,15 0 0-16,-15 0 0 0,1 0 0 0,-1 0 0 16,8 0 0-16,0 6 0 0,-1-6 2 0,1 13 0 15,-15-7 0-15,15 7 0 0,7-7-1 0,-1 1 0 16,-20 12 0-16,6-7 0 0,1 1-2 0,-8 0 0 16,0 6 0-16,1-7 0 0,-22 1-8 0,14 12 0 15,0 1 9-15,1-1-9 0,-15-6 0 0,7 6 0 16,7 1 0-16,7-1 0 0,-6 0 0 0,-1 7 12 0,14 0-4 0,1-1 0 15,14 1-8-15,-15 6 0 0,-14-6 0 0,8 6 8 16,13-7-8-16,-6 7 0 0,-15 7 0 0,-7-14 0 16,-14 7 8-16,21 0-8 0,8 0 10 0,-1 0-10 15,-28 13 16-15,14-7-4 0,7 7 0 0,-7-7 0 16,-7 1 0-16,7 12-1 0,8-7 0 0,6 1 0 16,-14-7-11-16,7 7 12 0,-6-7-12 0,-1 1 12 15,14-14-12-15,-7 7 0 0,-7 0 0 0,1 0 0 16,6 0 8-16,0 0-8 0,-7 0 0 0,0 0 8 15,-7 0 2-15,7 7 0 0,8-1 0 0,-8-6 0 16,-14 6-2-16,7 1 0 0,14 5 0 0,-7-5 0 16,-7 5-8-16,7 7 0 0,0-6 0 0,0 0 8 15,8-7-8-15,-8 7 0 0,-14-7 0 0,7 0 8 0,14 1-8 16,-7-14 0-16,-14 7 0 0,7 0 0 0,0 7 0 0,-7-1 8 16,0 0-8-16,7-6 0 0,-22 7 8 0,15 5-8 15,14-5 8-15,-14 5-8 0,-7-5 10 0,7 5-10 16,14 1 12-16,0-7-12 0,-14 1 10 0,7-1-10 15,-7 7 8-15,14-7-8 0,7-12 0 0,-14 6 0 16,0 0 8-16,0-7-8 0,7 14 0 0,-7-14 0 16,-7 7 0-16,7 0 8 0,-7 0-8 0,7 0 0 15,0 0 9-15,-7-6-9 16,-7-7 10-16,14 1-2 0,0-1-8 0,0-6 12 0,0 6-12 0,-7-6 0 16,7-6 8-16,7 0-8 0,7 6 0 0,-7-7 0 15,-21-5 0-15,14-7 0 0,0 0 0 0,0 0 0 16,-14 12 8-16,-1-5-8 0,15-7 0 0,-7 6 0 0,-7-6 8 0,-7-6-8 15,-1-1 8-15,8 1-8 0,7 0 11 0,-7-7-11 16,-22 7 8-16,7-13-8 0,22 0 0 0,0 0 0 16,-7-7 0-16,7-5 0 0,-15 5 0 0,8-5 0 15,7 5 0-15,0-5 0 0,-22 5 0 0,15 1 0 16,14 12 0-16,-14-6 0 0,-14 7 0 0,-1-1 0 16,22 0 0-16,0 1 0 0,-7-1 0 0,-1 0 0 15,-13 7 0-15,28 6 8 0,14-13-8 0,-14 13 0 16,-28-12 0-16,13 5 0 0,37 1 0 0,-22 6 0 15,0 0 8-15,7-6-8 0,-7 6 0 0,21-7 0 16,8 1 0-16,-29 6 0 0,0 0 0 0,0 0 0 16,21 13 0-16,-21-13 0 0,0 0 0 0,14 6 0 15,1 7 0-15,-1 6 0 0,0 0 0 0,7 6 0 16,-21-6-12-16,15 6 0 0,13-6 0 0,-7 7 0 16,-13 5 12-16,6-5 0 0,14-1 0 0,1 0 0 0,-8 1 0 0,1-1 0 15,-15-6 0-15,7 6 0 0,22 1 0 0,-15-7 0 16,-14 0 0-16,0-7 0 0,15-5 0 0,-8 5 0 15,-14-12 0-15,14 0 0 0,-14 0 0 0,0 0 0 16,29 7 0-16,-15-7 0 0,-14 0 0 0,0 0 0 16,21-7 0-16,-21 7 0 0,14-6 0 0,1-7 10 15,-1-6-10-15,7 0 12 0,8 0-4 0,-8-6 0 16,0-7 0-16,8-6 0 0,21 0 0 0,-7-6 0 16,-15-7 0-16,8-6 0 0,-1 7-8 0,8-7 8 15,7 0-8-15,-7 0 8 0,-15 0-8 0,8 0 0 16,21 6 0-16,-22 0 0 0,-6 7 0 0,-1 0 0 0,8 6 0 0,0 0 0 15,-8 12 0-15,-7 1 0 0,-6 0 0 0,6 6 0 16,0 0 0-16,1 6 0 0,-29 0-10 0,7 13 10 16,14-12-8-16,-7-1 8 0,-7 13 0 0,0 0-9 15,0-13 9-15,0 13 0 0,14-6 0 0,-14 6 0 16,0 0 0-16,0 0-8 0,0 0 8 0,0 0 0 31,0 0-27-31,7-13 0 0,8 1 0 0,-1-1-901 0,7-6-180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69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99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11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02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498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133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078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550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812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05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929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75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08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54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84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85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01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87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41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 userDrawn="1"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 userDrawn="1"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 userDrawn="1"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 userDrawn="1"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050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B8EB76-3B7A-4486-95E5-0316680FFD7E}"/>
              </a:ext>
            </a:extLst>
          </p:cNvPr>
          <p:cNvCxnSpPr>
            <a:cxnSpLocks/>
          </p:cNvCxnSpPr>
          <p:nvPr userDrawn="1"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rativ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Self Balancing Trees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660B4-D96C-4E54-B1D6-38FFCDBB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 valid AVL tree?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10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3959239-3DB6-4832-BCA9-5CE431826FB8}"/>
              </a:ext>
            </a:extLst>
          </p:cNvPr>
          <p:cNvGrpSpPr/>
          <p:nvPr/>
        </p:nvGrpSpPr>
        <p:grpSpPr>
          <a:xfrm>
            <a:off x="4249267" y="1039775"/>
            <a:ext cx="3041070" cy="1068617"/>
            <a:chOff x="7445666" y="3174615"/>
            <a:chExt cx="3041070" cy="106861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0517CC6-BC2A-402E-A411-33C178F13DC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7229487-B7A3-4467-84CC-7E37EAABDE7C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8A6F3AE-6D42-4F73-9E27-2584E5B3415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7D5CF28-0C57-488F-91BD-EE0919F50769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68535A8-A63A-4C61-AAE6-C496315F9FB6}"/>
                </a:ext>
              </a:extLst>
            </p:cNvPr>
            <p:cNvCxnSpPr/>
            <p:nvPr/>
          </p:nvCxnSpPr>
          <p:spPr>
            <a:xfrm flipH="1">
              <a:off x="7445666" y="3769944"/>
              <a:ext cx="1191257" cy="449015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E1D848C-56B5-4E13-B684-9E3FE4C00E09}"/>
                </a:ext>
              </a:extLst>
            </p:cNvPr>
            <p:cNvCxnSpPr/>
            <p:nvPr/>
          </p:nvCxnSpPr>
          <p:spPr>
            <a:xfrm>
              <a:off x="9041892" y="3769944"/>
              <a:ext cx="1444844" cy="47328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231B1AD-8577-4829-97C4-B2CDE92CA5D2}"/>
              </a:ext>
            </a:extLst>
          </p:cNvPr>
          <p:cNvGrpSpPr/>
          <p:nvPr/>
        </p:nvGrpSpPr>
        <p:grpSpPr>
          <a:xfrm>
            <a:off x="3225494" y="2188231"/>
            <a:ext cx="1065204" cy="1102513"/>
            <a:chOff x="8178965" y="3174615"/>
            <a:chExt cx="1065204" cy="110251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ACB4ACC-B0E7-49A1-99C2-7DB20BA5B336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9F3C578-0F6D-4E10-98A9-548593515214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5B29F29-DB08-40C5-BE13-D55368B87A90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00243E8-FCAE-431A-B4C7-F24AFF73B3CA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6F9B4FF2-7CDA-4198-9AE5-C7E8E6D248BE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8C1F743-C344-4A1B-9850-CFF90DF226E1}"/>
              </a:ext>
            </a:extLst>
          </p:cNvPr>
          <p:cNvGrpSpPr/>
          <p:nvPr/>
        </p:nvGrpSpPr>
        <p:grpSpPr>
          <a:xfrm>
            <a:off x="6956364" y="2203126"/>
            <a:ext cx="1313520" cy="1102513"/>
            <a:chOff x="8178965" y="3174615"/>
            <a:chExt cx="1313520" cy="110251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9BBC786-4916-4D5D-81E0-586B25B396F2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EA9CDB3-DFD5-4946-B432-B5C0A60940B2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E1F80F9-239E-477A-803B-56C32B83B62F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F5CD317-4B57-4788-A05B-B9528C689D19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076C866F-5637-46FC-8D77-9436F015A205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79A4DCF8-66EF-4580-8C8B-2397E307C9AA}"/>
                </a:ext>
              </a:extLst>
            </p:cNvPr>
            <p:cNvCxnSpPr/>
            <p:nvPr/>
          </p:nvCxnSpPr>
          <p:spPr>
            <a:xfrm>
              <a:off x="9041892" y="3769944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2553203" y="3370102"/>
            <a:ext cx="809522" cy="798022"/>
            <a:chOff x="8434647" y="3174615"/>
            <a:chExt cx="809522" cy="79802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6E4EAA2-ECDD-4F3E-8422-D170A7110F2F}"/>
              </a:ext>
            </a:extLst>
          </p:cNvPr>
          <p:cNvGrpSpPr/>
          <p:nvPr/>
        </p:nvGrpSpPr>
        <p:grpSpPr>
          <a:xfrm>
            <a:off x="6480815" y="3432690"/>
            <a:ext cx="809522" cy="798022"/>
            <a:chOff x="8434647" y="3174615"/>
            <a:chExt cx="809522" cy="798022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6FA24ED-F6DD-4C7D-BDEE-87AE9E2CA503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B21027F-D704-46B9-8B49-3ECFE611A6A1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9E20CCB-CCC1-4053-B860-83172B45004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6D6A27E-EBE1-4D4A-9745-F328B55FA5C6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8071543" y="3413050"/>
            <a:ext cx="809522" cy="798022"/>
            <a:chOff x="8434647" y="3174615"/>
            <a:chExt cx="809522" cy="798022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12</a:t>
              </a:r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A1B84F7-1543-48B6-8C2D-826C9E78E4AA}"/>
              </a:ext>
            </a:extLst>
          </p:cNvPr>
          <p:cNvCxnSpPr>
            <a:cxnSpLocks/>
          </p:cNvCxnSpPr>
          <p:nvPr/>
        </p:nvCxnSpPr>
        <p:spPr>
          <a:xfrm flipH="1">
            <a:off x="6961167" y="386480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3013068" y="381416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4096516" y="3346009"/>
            <a:ext cx="809522" cy="798022"/>
            <a:chOff x="8434647" y="3174615"/>
            <a:chExt cx="809522" cy="79802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6E4EAA2-ECDD-4F3E-8422-D170A7110F2F}"/>
              </a:ext>
            </a:extLst>
          </p:cNvPr>
          <p:cNvGrpSpPr/>
          <p:nvPr/>
        </p:nvGrpSpPr>
        <p:grpSpPr>
          <a:xfrm>
            <a:off x="6806521" y="5462372"/>
            <a:ext cx="809522" cy="798022"/>
            <a:chOff x="8434647" y="3174615"/>
            <a:chExt cx="809522" cy="798022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E6FA24ED-F6DD-4C7D-BDEE-87AE9E2CA503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B21027F-D704-46B9-8B49-3ECFE611A6A1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E9E20CCB-CCC1-4053-B860-83172B45004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6D6A27E-EBE1-4D4A-9745-F328B55FA5C6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9</a:t>
              </a:r>
            </a:p>
          </p:txBody>
        </p:sp>
      </p:grp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9AACC31-3410-4182-B887-DD3920E89B76}"/>
              </a:ext>
            </a:extLst>
          </p:cNvPr>
          <p:cNvCxnSpPr>
            <a:cxnSpLocks/>
          </p:cNvCxnSpPr>
          <p:nvPr/>
        </p:nvCxnSpPr>
        <p:spPr>
          <a:xfrm flipH="1">
            <a:off x="6870073" y="589381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A1B84F7-1543-48B6-8C2D-826C9E78E4AA}"/>
              </a:ext>
            </a:extLst>
          </p:cNvPr>
          <p:cNvCxnSpPr>
            <a:cxnSpLocks/>
          </p:cNvCxnSpPr>
          <p:nvPr/>
        </p:nvCxnSpPr>
        <p:spPr>
          <a:xfrm flipH="1">
            <a:off x="7286873" y="5894490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76C866F-5637-46FC-8D77-9436F015A205}"/>
              </a:ext>
            </a:extLst>
          </p:cNvPr>
          <p:cNvCxnSpPr/>
          <p:nvPr/>
        </p:nvCxnSpPr>
        <p:spPr>
          <a:xfrm flipH="1">
            <a:off x="7255927" y="4923823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7455337" y="4429400"/>
            <a:ext cx="809522" cy="798022"/>
            <a:chOff x="8434647" y="3174615"/>
            <a:chExt cx="809522" cy="798022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6527153" y="388633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9255364" y="483991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8783989" y="4400707"/>
            <a:ext cx="809522" cy="798022"/>
            <a:chOff x="8434647" y="3174615"/>
            <a:chExt cx="809522" cy="798022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13</a:t>
              </a:r>
            </a:p>
          </p:txBody>
        </p:sp>
      </p:grp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8825405" y="483635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8015883" y="5462788"/>
            <a:ext cx="809522" cy="798022"/>
            <a:chOff x="8434647" y="3174615"/>
            <a:chExt cx="809522" cy="798022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11</a:t>
              </a:r>
            </a:p>
          </p:txBody>
        </p:sp>
      </p:grp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8057299" y="589843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8476459" y="589843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3263660" y="4475573"/>
            <a:ext cx="809522" cy="798022"/>
            <a:chOff x="8434647" y="3174615"/>
            <a:chExt cx="809522" cy="798022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3333171" y="4904933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3723525" y="4919633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4728613" y="4445224"/>
            <a:ext cx="809522" cy="798022"/>
            <a:chOff x="8434647" y="3174615"/>
            <a:chExt cx="809522" cy="798022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</p:grp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4798124" y="487458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5188478" y="488928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4053645" y="275461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4649103" y="393694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2595145" y="379755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6F9B4FF2-7CDA-4198-9AE5-C7E8E6D248BE}"/>
              </a:ext>
            </a:extLst>
          </p:cNvPr>
          <p:cNvCxnSpPr/>
          <p:nvPr/>
        </p:nvCxnSpPr>
        <p:spPr>
          <a:xfrm flipH="1">
            <a:off x="3870787" y="3947974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9A4DCF8-66EF-4580-8C8B-2397E307C9AA}"/>
              </a:ext>
            </a:extLst>
          </p:cNvPr>
          <p:cNvCxnSpPr/>
          <p:nvPr/>
        </p:nvCxnSpPr>
        <p:spPr>
          <a:xfrm>
            <a:off x="8687361" y="3946224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79A4DCF8-66EF-4580-8C8B-2397E307C9AA}"/>
              </a:ext>
            </a:extLst>
          </p:cNvPr>
          <p:cNvCxnSpPr/>
          <p:nvPr/>
        </p:nvCxnSpPr>
        <p:spPr>
          <a:xfrm>
            <a:off x="7948388" y="4926198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76C866F-5637-46FC-8D77-9436F015A205}"/>
              </a:ext>
            </a:extLst>
          </p:cNvPr>
          <p:cNvCxnSpPr/>
          <p:nvPr/>
        </p:nvCxnSpPr>
        <p:spPr>
          <a:xfrm flipH="1">
            <a:off x="7939624" y="3897843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94160" y="1583231"/>
            <a:ext cx="14943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Is it…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Binary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BST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Balanced?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815765" y="1846085"/>
            <a:ext cx="531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yes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815765" y="2125703"/>
            <a:ext cx="531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yes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815765" y="2412587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6A4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90838" y="3031790"/>
            <a:ext cx="13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6A4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Height = 2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639829" y="3084710"/>
            <a:ext cx="13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6A4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Height = 0</a:t>
            </a:r>
          </a:p>
        </p:txBody>
      </p:sp>
    </p:spTree>
    <p:extLst>
      <p:ext uri="{BB962C8B-B14F-4D97-AF65-F5344CB8AC3E}">
        <p14:creationId xmlns:p14="http://schemas.microsoft.com/office/powerpoint/2010/main" val="124216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/>
      <p:bldP spid="105" grpId="0"/>
      <p:bldP spid="3" grpId="0"/>
      <p:bldP spid="1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 valid AVL tree?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11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3959239-3DB6-4832-BCA9-5CE431826FB8}"/>
              </a:ext>
            </a:extLst>
          </p:cNvPr>
          <p:cNvGrpSpPr/>
          <p:nvPr/>
        </p:nvGrpSpPr>
        <p:grpSpPr>
          <a:xfrm>
            <a:off x="4249267" y="1039775"/>
            <a:ext cx="3041070" cy="1068617"/>
            <a:chOff x="7445666" y="3174615"/>
            <a:chExt cx="3041070" cy="106861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0517CC6-BC2A-402E-A411-33C178F13DC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7229487-B7A3-4467-84CC-7E37EAABDE7C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8A6F3AE-6D42-4F73-9E27-2584E5B3415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7D5CF28-0C57-488F-91BD-EE0919F50769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68535A8-A63A-4C61-AAE6-C496315F9FB6}"/>
                </a:ext>
              </a:extLst>
            </p:cNvPr>
            <p:cNvCxnSpPr/>
            <p:nvPr/>
          </p:nvCxnSpPr>
          <p:spPr>
            <a:xfrm flipH="1">
              <a:off x="7445666" y="3769944"/>
              <a:ext cx="1191257" cy="449015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E1D848C-56B5-4E13-B684-9E3FE4C00E09}"/>
                </a:ext>
              </a:extLst>
            </p:cNvPr>
            <p:cNvCxnSpPr/>
            <p:nvPr/>
          </p:nvCxnSpPr>
          <p:spPr>
            <a:xfrm>
              <a:off x="9041892" y="3769944"/>
              <a:ext cx="1444844" cy="47328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231B1AD-8577-4829-97C4-B2CDE92CA5D2}"/>
              </a:ext>
            </a:extLst>
          </p:cNvPr>
          <p:cNvGrpSpPr/>
          <p:nvPr/>
        </p:nvGrpSpPr>
        <p:grpSpPr>
          <a:xfrm>
            <a:off x="3225494" y="2188231"/>
            <a:ext cx="1065204" cy="1102513"/>
            <a:chOff x="8178965" y="3174615"/>
            <a:chExt cx="1065204" cy="110251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ACB4ACC-B0E7-49A1-99C2-7DB20BA5B336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9F3C578-0F6D-4E10-98A9-548593515214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5B29F29-DB08-40C5-BE13-D55368B87A90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00243E8-FCAE-431A-B4C7-F24AFF73B3CA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6F9B4FF2-7CDA-4198-9AE5-C7E8E6D248BE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8C1F743-C344-4A1B-9850-CFF90DF226E1}"/>
              </a:ext>
            </a:extLst>
          </p:cNvPr>
          <p:cNvGrpSpPr/>
          <p:nvPr/>
        </p:nvGrpSpPr>
        <p:grpSpPr>
          <a:xfrm>
            <a:off x="7212046" y="2203126"/>
            <a:ext cx="1057838" cy="1075707"/>
            <a:chOff x="8434647" y="3174615"/>
            <a:chExt cx="1057838" cy="107570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9BBC786-4916-4D5D-81E0-586B25B396F2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EA9CDB3-DFD5-4946-B432-B5C0A60940B2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E1F80F9-239E-477A-803B-56C32B83B62F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F5CD317-4B57-4788-A05B-B9528C689D19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11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79A4DCF8-66EF-4580-8C8B-2397E307C9AA}"/>
                </a:ext>
              </a:extLst>
            </p:cNvPr>
            <p:cNvCxnSpPr/>
            <p:nvPr/>
          </p:nvCxnSpPr>
          <p:spPr>
            <a:xfrm>
              <a:off x="9041892" y="3769944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2553203" y="3370102"/>
            <a:ext cx="809522" cy="798022"/>
            <a:chOff x="8434647" y="3174615"/>
            <a:chExt cx="809522" cy="79802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8071543" y="3413050"/>
            <a:ext cx="809522" cy="798022"/>
            <a:chOff x="8434647" y="3174615"/>
            <a:chExt cx="809522" cy="798022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15</a:t>
              </a:r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A1B84F7-1543-48B6-8C2D-826C9E78E4AA}"/>
              </a:ext>
            </a:extLst>
          </p:cNvPr>
          <p:cNvCxnSpPr>
            <a:cxnSpLocks/>
          </p:cNvCxnSpPr>
          <p:nvPr/>
        </p:nvCxnSpPr>
        <p:spPr>
          <a:xfrm flipH="1">
            <a:off x="8545025" y="384869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4096516" y="3346009"/>
            <a:ext cx="809522" cy="798022"/>
            <a:chOff x="8434647" y="3174615"/>
            <a:chExt cx="809522" cy="79802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8117821" y="387096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1647090" y="4455158"/>
            <a:ext cx="809522" cy="798022"/>
            <a:chOff x="8434647" y="3174615"/>
            <a:chExt cx="809522" cy="798022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-1</a:t>
              </a:r>
            </a:p>
          </p:txBody>
        </p:sp>
      </p:grp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1716601" y="488451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2106955" y="489921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4728613" y="4445224"/>
            <a:ext cx="809522" cy="798022"/>
            <a:chOff x="8434647" y="3174615"/>
            <a:chExt cx="809522" cy="798022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9</a:t>
              </a:r>
            </a:p>
          </p:txBody>
        </p:sp>
      </p:grp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4798124" y="487458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5188478" y="488928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4053645" y="275461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4649103" y="393694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4151412" y="379727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6F9B4FF2-7CDA-4198-9AE5-C7E8E6D248BE}"/>
              </a:ext>
            </a:extLst>
          </p:cNvPr>
          <p:cNvCxnSpPr/>
          <p:nvPr/>
        </p:nvCxnSpPr>
        <p:spPr>
          <a:xfrm flipH="1">
            <a:off x="2331721" y="3897843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94160" y="1583231"/>
            <a:ext cx="14943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Is it…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Binary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BST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Balanced?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815765" y="1846085"/>
            <a:ext cx="531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yes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815765" y="2125703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6A4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815765" y="2412587"/>
            <a:ext cx="531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yes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563224" y="4448063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6A4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9 &gt; 8</a:t>
            </a: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3227664" y="4447501"/>
            <a:ext cx="809522" cy="798022"/>
            <a:chOff x="8434647" y="3174615"/>
            <a:chExt cx="809522" cy="798022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</p:grp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3297175" y="487686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3687529" y="489156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3084422" y="3902405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7275805" y="266052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37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/>
      <p:bldP spid="105" grpId="0"/>
      <p:bldP spid="1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an AVL tree 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Dictionary Operations:</a:t>
            </a:r>
          </a:p>
          <a:p>
            <a:r>
              <a:rPr lang="en-US" dirty="0"/>
              <a:t>get() – same as BST</a:t>
            </a:r>
          </a:p>
          <a:p>
            <a:r>
              <a:rPr lang="en-US" dirty="0" err="1"/>
              <a:t>containsKey</a:t>
            </a:r>
            <a:r>
              <a:rPr lang="en-US" dirty="0"/>
              <a:t>() – same as BST</a:t>
            </a:r>
          </a:p>
          <a:p>
            <a:r>
              <a:rPr lang="en-US" dirty="0"/>
              <a:t>put() - ???</a:t>
            </a:r>
          </a:p>
          <a:p>
            <a:r>
              <a:rPr lang="en-US" dirty="0"/>
              <a:t>remove() - ???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59831" y="2887578"/>
            <a:ext cx="7395412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Add the node to keep BST, fix AVL property if necessary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17595" y="3350549"/>
            <a:ext cx="7395412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Replace the node to keep BST, fix AVL property if necessary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575239" y="3913187"/>
            <a:ext cx="809522" cy="798022"/>
            <a:chOff x="8434647" y="3174615"/>
            <a:chExt cx="809522" cy="79802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630135" y="434462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254292" y="4909208"/>
            <a:ext cx="809522" cy="798022"/>
            <a:chOff x="8434647" y="3174615"/>
            <a:chExt cx="809522" cy="79802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939679" y="5848644"/>
            <a:ext cx="809522" cy="798022"/>
            <a:chOff x="8434647" y="3174615"/>
            <a:chExt cx="809522" cy="798022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1309188" y="536712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984978" y="629154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052234" y="435480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2409142" y="628429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168186" y="4487388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1714157" y="534201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801615" y="5506378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18974" y="3610024"/>
            <a:ext cx="145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Unbalanced!</a:t>
            </a:r>
          </a:p>
        </p:txBody>
      </p:sp>
      <p:sp>
        <p:nvSpPr>
          <p:cNvPr id="36" name="Right Arrow 35"/>
          <p:cNvSpPr/>
          <p:nvPr/>
        </p:nvSpPr>
        <p:spPr>
          <a:xfrm>
            <a:off x="3802471" y="5501696"/>
            <a:ext cx="2441749" cy="384227"/>
          </a:xfrm>
          <a:prstGeom prst="rightArrow">
            <a:avLst/>
          </a:prstGeom>
          <a:solidFill>
            <a:srgbClr val="4C3282"/>
          </a:solidFill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B53DAB9-BF31-4750-90A9-F3998DF7EA67}"/>
              </a:ext>
            </a:extLst>
          </p:cNvPr>
          <p:cNvGrpSpPr/>
          <p:nvPr/>
        </p:nvGrpSpPr>
        <p:grpSpPr>
          <a:xfrm>
            <a:off x="7297490" y="4112736"/>
            <a:ext cx="1065204" cy="1102513"/>
            <a:chOff x="8178965" y="3174615"/>
            <a:chExt cx="1065204" cy="1102513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3D7A3D3-22AD-4869-9D35-A8602438FFA0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FA82245-2676-4049-B7B4-2674CA4D54CA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6907453" y="5259475"/>
            <a:ext cx="809522" cy="798022"/>
            <a:chOff x="8434647" y="3174615"/>
            <a:chExt cx="809522" cy="798022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8326503-70DA-49BD-BC53-496AAA94F529}"/>
              </a:ext>
            </a:extLst>
          </p:cNvPr>
          <p:cNvCxnSpPr>
            <a:cxnSpLocks/>
          </p:cNvCxnSpPr>
          <p:nvPr/>
        </p:nvCxnSpPr>
        <p:spPr>
          <a:xfrm flipH="1">
            <a:off x="6976964" y="568883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5587F37-32FF-4233-BEC4-3B7C69B55E62}"/>
              </a:ext>
            </a:extLst>
          </p:cNvPr>
          <p:cNvCxnSpPr>
            <a:cxnSpLocks/>
          </p:cNvCxnSpPr>
          <p:nvPr/>
        </p:nvCxnSpPr>
        <p:spPr>
          <a:xfrm flipH="1">
            <a:off x="7367318" y="570353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8179333" y="5266995"/>
            <a:ext cx="809522" cy="798022"/>
            <a:chOff x="8434647" y="3174615"/>
            <a:chExt cx="809522" cy="798022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8145840" y="4704781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5587F37-32FF-4233-BEC4-3B7C69B55E62}"/>
              </a:ext>
            </a:extLst>
          </p:cNvPr>
          <p:cNvCxnSpPr>
            <a:cxnSpLocks/>
          </p:cNvCxnSpPr>
          <p:nvPr/>
        </p:nvCxnSpPr>
        <p:spPr>
          <a:xfrm flipH="1">
            <a:off x="8224027" y="569667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5587F37-32FF-4233-BEC4-3B7C69B55E62}"/>
              </a:ext>
            </a:extLst>
          </p:cNvPr>
          <p:cNvCxnSpPr>
            <a:cxnSpLocks/>
          </p:cNvCxnSpPr>
          <p:nvPr/>
        </p:nvCxnSpPr>
        <p:spPr>
          <a:xfrm flipH="1">
            <a:off x="8640748" y="5682223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08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5" grpId="0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941357" y="1539477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941357" y="1932530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1346326" y="1932666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1184648" y="155437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685675" y="2131522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1579857" y="2701042"/>
            <a:ext cx="809522" cy="798022"/>
            <a:chOff x="8434647" y="3174615"/>
            <a:chExt cx="809522" cy="79802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534025" y="2131522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1315732" y="3273770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2164082" y="327377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264216" y="2701042"/>
            <a:ext cx="800816" cy="1674004"/>
            <a:chOff x="264216" y="2701042"/>
            <a:chExt cx="800816" cy="1674004"/>
          </a:xfrm>
        </p:grpSpPr>
        <p:sp>
          <p:nvSpPr>
            <p:cNvPr id="27" name="Isosceles Triangle 26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6947943" y="5723005"/>
            <a:ext cx="809522" cy="798022"/>
            <a:chOff x="8434647" y="3174615"/>
            <a:chExt cx="809522" cy="79802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6993242" y="616590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7417406" y="615865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/>
          <p:cNvGrpSpPr/>
          <p:nvPr/>
        </p:nvGrpSpPr>
        <p:grpSpPr>
          <a:xfrm>
            <a:off x="939978" y="3827062"/>
            <a:ext cx="800816" cy="1674004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83" name="Isosceles Triangle 82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214267" y="3820607"/>
            <a:ext cx="800816" cy="1674004"/>
            <a:chOff x="264216" y="2701042"/>
            <a:chExt cx="800816" cy="1674004"/>
          </a:xfrm>
        </p:grpSpPr>
        <p:sp>
          <p:nvSpPr>
            <p:cNvPr id="86" name="Isosceles Triangle 85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5123372" y="1393083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5123372" y="1786136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5528341" y="1786272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5366663" y="140797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4867690" y="1985128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5761872" y="2554648"/>
            <a:ext cx="809522" cy="798022"/>
            <a:chOff x="8434647" y="3174615"/>
            <a:chExt cx="809522" cy="798022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</p:grp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5716040" y="1985128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5497747" y="3127376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6346097" y="3127376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4446231" y="2554648"/>
            <a:ext cx="800816" cy="1674004"/>
            <a:chOff x="264216" y="2701042"/>
            <a:chExt cx="800816" cy="1674004"/>
          </a:xfrm>
        </p:grpSpPr>
        <p:sp>
          <p:nvSpPr>
            <p:cNvPr id="102" name="Isosceles Triangle 101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5121993" y="3680668"/>
            <a:ext cx="800816" cy="1674004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05" name="Isosceles Triangle 104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396282" y="3674213"/>
            <a:ext cx="800816" cy="1674004"/>
            <a:chOff x="264216" y="2701042"/>
            <a:chExt cx="800816" cy="1674004"/>
          </a:xfrm>
        </p:grpSpPr>
        <p:sp>
          <p:nvSpPr>
            <p:cNvPr id="108" name="Isosceles Triangle 107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6899375" y="5214055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0839186" y="4703044"/>
            <a:ext cx="809522" cy="798022"/>
            <a:chOff x="8434647" y="3174615"/>
            <a:chExt cx="809522" cy="798022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</p:grp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0884485" y="514594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1308649" y="513869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8782497" y="2802833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8782497" y="3195886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9187466" y="3196022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9025788" y="281772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8519016" y="3392091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9592019" y="1467127"/>
            <a:ext cx="809522" cy="798022"/>
            <a:chOff x="8434647" y="3174615"/>
            <a:chExt cx="809522" cy="798022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</p:grp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9387675" y="3394298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0237340" y="2107415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/>
          <p:cNvGrpSpPr/>
          <p:nvPr/>
        </p:nvGrpSpPr>
        <p:grpSpPr>
          <a:xfrm>
            <a:off x="8146506" y="3975036"/>
            <a:ext cx="800816" cy="1674004"/>
            <a:chOff x="264216" y="2701042"/>
            <a:chExt cx="800816" cy="1674004"/>
          </a:xfrm>
        </p:grpSpPr>
        <p:sp>
          <p:nvSpPr>
            <p:cNvPr id="131" name="Isosceles Triangle 130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9435478" y="3975036"/>
            <a:ext cx="800816" cy="1674004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34" name="Isosceles Triangle 133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10287525" y="2654252"/>
            <a:ext cx="800816" cy="1674004"/>
            <a:chOff x="264216" y="2701042"/>
            <a:chExt cx="800816" cy="1674004"/>
          </a:xfrm>
        </p:grpSpPr>
        <p:sp>
          <p:nvSpPr>
            <p:cNvPr id="137" name="Isosceles Triangle 136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0790618" y="4194094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Curved Right Arrow 140"/>
          <p:cNvSpPr/>
          <p:nvPr/>
        </p:nvSpPr>
        <p:spPr>
          <a:xfrm rot="9345019">
            <a:off x="6534407" y="1445443"/>
            <a:ext cx="554595" cy="11656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9352040" y="2101088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ight Arrow 143"/>
          <p:cNvSpPr/>
          <p:nvPr/>
        </p:nvSpPr>
        <p:spPr>
          <a:xfrm>
            <a:off x="2454624" y="1786136"/>
            <a:ext cx="1836022" cy="3149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2785605" y="1554372"/>
            <a:ext cx="1019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Insert ‘c’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4416453" y="1099463"/>
            <a:ext cx="145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Unbalanced!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9412918" y="965179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Balanced!</a:t>
            </a:r>
          </a:p>
        </p:txBody>
      </p:sp>
    </p:spTree>
    <p:extLst>
      <p:ext uri="{BB962C8B-B14F-4D97-AF65-F5344CB8AC3E}">
        <p14:creationId xmlns:p14="http://schemas.microsoft.com/office/powerpoint/2010/main" val="7972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90" grpId="0" animBg="1"/>
      <p:bldP spid="91" grpId="0"/>
      <p:bldP spid="117" grpId="0" animBg="1"/>
      <p:bldP spid="118" grpId="0" animBg="1"/>
      <p:bldP spid="119" grpId="0" animBg="1"/>
      <p:bldP spid="120" grpId="0"/>
      <p:bldP spid="141" grpId="0" animBg="1"/>
      <p:bldP spid="144" grpId="0" animBg="1"/>
      <p:bldP spid="145" grpId="0"/>
      <p:bldP spid="146" grpId="0"/>
      <p:bldP spid="1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941357" y="1539477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941357" y="1932530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1346326" y="1932666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1184648" y="155437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685675" y="2131522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1579857" y="2701042"/>
            <a:ext cx="809522" cy="798022"/>
            <a:chOff x="8434647" y="3174615"/>
            <a:chExt cx="809522" cy="79802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534025" y="2131522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1315732" y="3273770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2164082" y="327377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264216" y="2701042"/>
            <a:ext cx="800816" cy="1674004"/>
            <a:chOff x="264216" y="2701042"/>
            <a:chExt cx="800816" cy="1674004"/>
          </a:xfrm>
        </p:grpSpPr>
        <p:sp>
          <p:nvSpPr>
            <p:cNvPr id="27" name="Isosceles Triangle 26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6947943" y="5723005"/>
            <a:ext cx="809522" cy="798022"/>
            <a:chOff x="8434647" y="3174615"/>
            <a:chExt cx="809522" cy="79802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6993242" y="616590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7417406" y="615865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/>
          <p:cNvGrpSpPr/>
          <p:nvPr/>
        </p:nvGrpSpPr>
        <p:grpSpPr>
          <a:xfrm>
            <a:off x="939978" y="3827062"/>
            <a:ext cx="800816" cy="1674004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83" name="Isosceles Triangle 82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214267" y="3820607"/>
            <a:ext cx="800816" cy="1674004"/>
            <a:chOff x="264216" y="2701042"/>
            <a:chExt cx="800816" cy="1674004"/>
          </a:xfrm>
        </p:grpSpPr>
        <p:sp>
          <p:nvSpPr>
            <p:cNvPr id="86" name="Isosceles Triangle 85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5123372" y="1393083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5123372" y="1786136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5528341" y="1786272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5366663" y="140797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4867690" y="1985128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5761872" y="2554648"/>
            <a:ext cx="809522" cy="798022"/>
            <a:chOff x="8434647" y="3174615"/>
            <a:chExt cx="809522" cy="798022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</p:grp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5716040" y="1985128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5497747" y="3127376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6346097" y="3127376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4446231" y="2554648"/>
            <a:ext cx="800816" cy="1674004"/>
            <a:chOff x="264216" y="2701042"/>
            <a:chExt cx="800816" cy="1674004"/>
          </a:xfrm>
        </p:grpSpPr>
        <p:sp>
          <p:nvSpPr>
            <p:cNvPr id="102" name="Isosceles Triangle 101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5121993" y="3680668"/>
            <a:ext cx="800816" cy="1674004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05" name="Isosceles Triangle 104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396282" y="3674213"/>
            <a:ext cx="800816" cy="1674004"/>
            <a:chOff x="264216" y="2701042"/>
            <a:chExt cx="800816" cy="1674004"/>
          </a:xfrm>
        </p:grpSpPr>
        <p:sp>
          <p:nvSpPr>
            <p:cNvPr id="108" name="Isosceles Triangle 107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6899375" y="5214055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0839186" y="4703044"/>
            <a:ext cx="809522" cy="798022"/>
            <a:chOff x="8434647" y="3174615"/>
            <a:chExt cx="809522" cy="798022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</p:grp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0884485" y="514594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1308649" y="513869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8782497" y="2802833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8782497" y="3195886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9187466" y="3196022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9025788" y="281772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8519016" y="3392091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9592019" y="1467127"/>
            <a:ext cx="809522" cy="798022"/>
            <a:chOff x="8434647" y="3174615"/>
            <a:chExt cx="809522" cy="798022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</p:grp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9387675" y="3394298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0237340" y="2107415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/>
          <p:cNvGrpSpPr/>
          <p:nvPr/>
        </p:nvGrpSpPr>
        <p:grpSpPr>
          <a:xfrm>
            <a:off x="8146506" y="3975036"/>
            <a:ext cx="800816" cy="1674004"/>
            <a:chOff x="264216" y="2701042"/>
            <a:chExt cx="800816" cy="1674004"/>
          </a:xfrm>
        </p:grpSpPr>
        <p:sp>
          <p:nvSpPr>
            <p:cNvPr id="131" name="Isosceles Triangle 130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9435478" y="3975036"/>
            <a:ext cx="800816" cy="1674004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34" name="Isosceles Triangle 133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10287525" y="2654252"/>
            <a:ext cx="800816" cy="1674004"/>
            <a:chOff x="264216" y="2701042"/>
            <a:chExt cx="800816" cy="1674004"/>
          </a:xfrm>
        </p:grpSpPr>
        <p:sp>
          <p:nvSpPr>
            <p:cNvPr id="137" name="Isosceles Triangle 136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0790618" y="4194094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Curved Right Arrow 140"/>
          <p:cNvSpPr/>
          <p:nvPr/>
        </p:nvSpPr>
        <p:spPr>
          <a:xfrm rot="9345019">
            <a:off x="6534407" y="1445443"/>
            <a:ext cx="554595" cy="11656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9352040" y="2101088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ight Arrow 143"/>
          <p:cNvSpPr/>
          <p:nvPr/>
        </p:nvSpPr>
        <p:spPr>
          <a:xfrm>
            <a:off x="2454624" y="1786136"/>
            <a:ext cx="1836022" cy="3149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2785605" y="1554372"/>
            <a:ext cx="1019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Insert ‘c’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4161313" y="1103053"/>
            <a:ext cx="145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Unbalanced!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9412918" y="965179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Balanced!</a:t>
            </a:r>
          </a:p>
        </p:txBody>
      </p: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 flipH="1">
            <a:off x="5497747" y="1996744"/>
            <a:ext cx="181188" cy="154933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153"/>
          <p:cNvCxnSpPr>
            <a:endCxn id="91" idx="0"/>
          </p:cNvCxnSpPr>
          <p:nvPr/>
        </p:nvCxnSpPr>
        <p:spPr>
          <a:xfrm rot="16200000" flipV="1">
            <a:off x="4937003" y="1998900"/>
            <a:ext cx="1699846" cy="518001"/>
          </a:xfrm>
          <a:prstGeom prst="bentConnector3">
            <a:avLst>
              <a:gd name="adj1" fmla="val 118177"/>
            </a:avLst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42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15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3959239-3DB6-4832-BCA9-5CE431826FB8}"/>
              </a:ext>
            </a:extLst>
          </p:cNvPr>
          <p:cNvGrpSpPr/>
          <p:nvPr/>
        </p:nvGrpSpPr>
        <p:grpSpPr>
          <a:xfrm>
            <a:off x="4249267" y="1039775"/>
            <a:ext cx="3041070" cy="1068617"/>
            <a:chOff x="7445666" y="3174615"/>
            <a:chExt cx="3041070" cy="106861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0517CC6-BC2A-402E-A411-33C178F13DC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7229487-B7A3-4467-84CC-7E37EAABDE7C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8A6F3AE-6D42-4F73-9E27-2584E5B3415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7D5CF28-0C57-488F-91BD-EE0919F50769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15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68535A8-A63A-4C61-AAE6-C496315F9FB6}"/>
                </a:ext>
              </a:extLst>
            </p:cNvPr>
            <p:cNvCxnSpPr/>
            <p:nvPr/>
          </p:nvCxnSpPr>
          <p:spPr>
            <a:xfrm flipH="1">
              <a:off x="7445666" y="3769944"/>
              <a:ext cx="1191257" cy="449015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E1D848C-56B5-4E13-B684-9E3FE4C00E09}"/>
                </a:ext>
              </a:extLst>
            </p:cNvPr>
            <p:cNvCxnSpPr/>
            <p:nvPr/>
          </p:nvCxnSpPr>
          <p:spPr>
            <a:xfrm>
              <a:off x="9041892" y="3769944"/>
              <a:ext cx="1444844" cy="47328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231B1AD-8577-4829-97C4-B2CDE92CA5D2}"/>
              </a:ext>
            </a:extLst>
          </p:cNvPr>
          <p:cNvGrpSpPr/>
          <p:nvPr/>
        </p:nvGrpSpPr>
        <p:grpSpPr>
          <a:xfrm>
            <a:off x="3225494" y="2188231"/>
            <a:ext cx="1065204" cy="1102513"/>
            <a:chOff x="8178965" y="3174615"/>
            <a:chExt cx="1065204" cy="110251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ACB4ACC-B0E7-49A1-99C2-7DB20BA5B336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9F3C578-0F6D-4E10-98A9-548593515214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5B29F29-DB08-40C5-BE13-D55368B87A90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00243E8-FCAE-431A-B4C7-F24AFF73B3CA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6F9B4FF2-7CDA-4198-9AE5-C7E8E6D248BE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8C1F743-C344-4A1B-9850-CFF90DF226E1}"/>
              </a:ext>
            </a:extLst>
          </p:cNvPr>
          <p:cNvGrpSpPr/>
          <p:nvPr/>
        </p:nvGrpSpPr>
        <p:grpSpPr>
          <a:xfrm>
            <a:off x="7212046" y="2203126"/>
            <a:ext cx="1057838" cy="1075707"/>
            <a:chOff x="8434647" y="3174615"/>
            <a:chExt cx="1057838" cy="107570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9BBC786-4916-4D5D-81E0-586B25B396F2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EA9CDB3-DFD5-4946-B432-B5C0A60940B2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E1F80F9-239E-477A-803B-56C32B83B62F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F5CD317-4B57-4788-A05B-B9528C689D19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22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79A4DCF8-66EF-4580-8C8B-2397E307C9AA}"/>
                </a:ext>
              </a:extLst>
            </p:cNvPr>
            <p:cNvCxnSpPr/>
            <p:nvPr/>
          </p:nvCxnSpPr>
          <p:spPr>
            <a:xfrm>
              <a:off x="9041892" y="3769944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2553203" y="3370102"/>
            <a:ext cx="809522" cy="798022"/>
            <a:chOff x="8434647" y="3174615"/>
            <a:chExt cx="809522" cy="798022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7861902" y="3350962"/>
            <a:ext cx="809522" cy="798022"/>
            <a:chOff x="8434647" y="3174615"/>
            <a:chExt cx="809522" cy="798022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24</a:t>
              </a:r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A1B84F7-1543-48B6-8C2D-826C9E78E4AA}"/>
              </a:ext>
            </a:extLst>
          </p:cNvPr>
          <p:cNvCxnSpPr>
            <a:cxnSpLocks/>
          </p:cNvCxnSpPr>
          <p:nvPr/>
        </p:nvCxnSpPr>
        <p:spPr>
          <a:xfrm flipH="1">
            <a:off x="8335384" y="378660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4096516" y="3346009"/>
            <a:ext cx="809522" cy="798022"/>
            <a:chOff x="8434647" y="3174615"/>
            <a:chExt cx="809522" cy="798022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</a:p>
          </p:txBody>
        </p:sp>
      </p:grp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7908180" y="380887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1647090" y="4455158"/>
            <a:ext cx="809522" cy="798022"/>
            <a:chOff x="8434647" y="3174615"/>
            <a:chExt cx="809522" cy="798022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1716601" y="488451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2106955" y="489921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6554223" y="3362283"/>
            <a:ext cx="809522" cy="798022"/>
            <a:chOff x="8434647" y="3174615"/>
            <a:chExt cx="809522" cy="798022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19</a:t>
              </a:r>
            </a:p>
          </p:txBody>
        </p:sp>
      </p:grp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4053645" y="275461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4151412" y="379727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F9B4FF2-7CDA-4198-9AE5-C7E8E6D248BE}"/>
              </a:ext>
            </a:extLst>
          </p:cNvPr>
          <p:cNvCxnSpPr/>
          <p:nvPr/>
        </p:nvCxnSpPr>
        <p:spPr>
          <a:xfrm flipH="1">
            <a:off x="2331721" y="3897843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3227664" y="4447501"/>
            <a:ext cx="809522" cy="798022"/>
            <a:chOff x="8434647" y="3174615"/>
            <a:chExt cx="809522" cy="798022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3297175" y="487686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3687529" y="489156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3084422" y="3902405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7202275" y="4506860"/>
            <a:ext cx="809522" cy="798022"/>
            <a:chOff x="8434647" y="3174615"/>
            <a:chExt cx="809522" cy="79802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20</a:t>
              </a:r>
            </a:p>
          </p:txBody>
        </p: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7271786" y="4936220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7662140" y="4950920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6000514" y="4499203"/>
            <a:ext cx="809522" cy="798022"/>
            <a:chOff x="8434647" y="3174615"/>
            <a:chExt cx="809522" cy="798022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17</a:t>
              </a:r>
            </a:p>
          </p:txBody>
        </p:sp>
      </p:grp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6070025" y="4928563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6460379" y="4943263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F9B4FF2-7CDA-4198-9AE5-C7E8E6D248BE}"/>
              </a:ext>
            </a:extLst>
          </p:cNvPr>
          <p:cNvCxnSpPr/>
          <p:nvPr/>
        </p:nvCxnSpPr>
        <p:spPr>
          <a:xfrm flipH="1">
            <a:off x="5740021" y="5097890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7116566" y="3925273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4564451" y="377745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6F9B4FF2-7CDA-4198-9AE5-C7E8E6D248BE}"/>
              </a:ext>
            </a:extLst>
          </p:cNvPr>
          <p:cNvCxnSpPr/>
          <p:nvPr/>
        </p:nvCxnSpPr>
        <p:spPr>
          <a:xfrm flipH="1">
            <a:off x="6997171" y="2795924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72272" y="1424002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put(16);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5310540" y="5673707"/>
            <a:ext cx="809522" cy="798022"/>
            <a:chOff x="8434647" y="3174615"/>
            <a:chExt cx="809522" cy="798022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16</a:t>
              </a:r>
            </a:p>
          </p:txBody>
        </p:sp>
      </p:grp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5380051" y="610306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5770405" y="611776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6F9B4FF2-7CDA-4198-9AE5-C7E8E6D248BE}"/>
              </a:ext>
            </a:extLst>
          </p:cNvPr>
          <p:cNvCxnSpPr/>
          <p:nvPr/>
        </p:nvCxnSpPr>
        <p:spPr>
          <a:xfrm flipH="1">
            <a:off x="6325036" y="3934230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7216102" y="2205337"/>
            <a:ext cx="809522" cy="798022"/>
            <a:chOff x="8434647" y="3174615"/>
            <a:chExt cx="809522" cy="798022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7" name="Curved Left Arrow 106"/>
          <p:cNvSpPr/>
          <p:nvPr/>
        </p:nvSpPr>
        <p:spPr>
          <a:xfrm rot="13205010">
            <a:off x="6235418" y="2222956"/>
            <a:ext cx="555178" cy="108623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6554223" y="3362283"/>
            <a:ext cx="809522" cy="798022"/>
            <a:chOff x="8434647" y="3174615"/>
            <a:chExt cx="809522" cy="798022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3" name="Straight Arrow Connector 112"/>
          <p:cNvCxnSpPr/>
          <p:nvPr/>
        </p:nvCxnSpPr>
        <p:spPr>
          <a:xfrm>
            <a:off x="7445566" y="2795924"/>
            <a:ext cx="216574" cy="1586859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116"/>
          <p:cNvCxnSpPr>
            <a:endCxn id="103" idx="0"/>
          </p:cNvCxnSpPr>
          <p:nvPr/>
        </p:nvCxnSpPr>
        <p:spPr>
          <a:xfrm rot="5400000" flipH="1" flipV="1">
            <a:off x="6488018" y="2792428"/>
            <a:ext cx="1719936" cy="545754"/>
          </a:xfrm>
          <a:prstGeom prst="bentConnector3">
            <a:avLst>
              <a:gd name="adj1" fmla="val 113291"/>
            </a:avLst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E30C8CA-26B2-4801-B469-7440A3A9D4EB}"/>
                  </a:ext>
                </a:extLst>
              </p14:cNvPr>
              <p14:cNvContentPartPr/>
              <p14:nvPr/>
            </p14:nvContentPartPr>
            <p14:xfrm>
              <a:off x="6059880" y="1602360"/>
              <a:ext cx="1205640" cy="1578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E30C8CA-26B2-4801-B469-7440A3A9D4E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50520" y="1593000"/>
                <a:ext cx="1224360" cy="159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381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16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3959239-3DB6-4832-BCA9-5CE431826FB8}"/>
              </a:ext>
            </a:extLst>
          </p:cNvPr>
          <p:cNvGrpSpPr/>
          <p:nvPr/>
        </p:nvGrpSpPr>
        <p:grpSpPr>
          <a:xfrm>
            <a:off x="4249267" y="1039775"/>
            <a:ext cx="3041070" cy="1068617"/>
            <a:chOff x="7445666" y="3174615"/>
            <a:chExt cx="3041070" cy="106861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0517CC6-BC2A-402E-A411-33C178F13DC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7229487-B7A3-4467-84CC-7E37EAABDE7C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8A6F3AE-6D42-4F73-9E27-2584E5B3415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7D5CF28-0C57-488F-91BD-EE0919F50769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15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68535A8-A63A-4C61-AAE6-C496315F9FB6}"/>
                </a:ext>
              </a:extLst>
            </p:cNvPr>
            <p:cNvCxnSpPr/>
            <p:nvPr/>
          </p:nvCxnSpPr>
          <p:spPr>
            <a:xfrm flipH="1">
              <a:off x="7445666" y="3769944"/>
              <a:ext cx="1191257" cy="449015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E1D848C-56B5-4E13-B684-9E3FE4C00E09}"/>
                </a:ext>
              </a:extLst>
            </p:cNvPr>
            <p:cNvCxnSpPr/>
            <p:nvPr/>
          </p:nvCxnSpPr>
          <p:spPr>
            <a:xfrm>
              <a:off x="9041892" y="3769944"/>
              <a:ext cx="1444844" cy="47328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231B1AD-8577-4829-97C4-B2CDE92CA5D2}"/>
              </a:ext>
            </a:extLst>
          </p:cNvPr>
          <p:cNvGrpSpPr/>
          <p:nvPr/>
        </p:nvGrpSpPr>
        <p:grpSpPr>
          <a:xfrm>
            <a:off x="3225494" y="2188231"/>
            <a:ext cx="1065204" cy="1102513"/>
            <a:chOff x="8178965" y="3174615"/>
            <a:chExt cx="1065204" cy="110251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ACB4ACC-B0E7-49A1-99C2-7DB20BA5B336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9F3C578-0F6D-4E10-98A9-548593515214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5B29F29-DB08-40C5-BE13-D55368B87A90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00243E8-FCAE-431A-B4C7-F24AFF73B3CA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6F9B4FF2-7CDA-4198-9AE5-C7E8E6D248BE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8C1F743-C344-4A1B-9850-CFF90DF226E1}"/>
              </a:ext>
            </a:extLst>
          </p:cNvPr>
          <p:cNvGrpSpPr/>
          <p:nvPr/>
        </p:nvGrpSpPr>
        <p:grpSpPr>
          <a:xfrm>
            <a:off x="7567678" y="3297248"/>
            <a:ext cx="1057838" cy="1075707"/>
            <a:chOff x="8434647" y="3174615"/>
            <a:chExt cx="1057838" cy="107570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9BBC786-4916-4D5D-81E0-586B25B396F2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EA9CDB3-DFD5-4946-B432-B5C0A60940B2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E1F80F9-239E-477A-803B-56C32B83B62F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F5CD317-4B57-4788-A05B-B9528C689D19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22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79A4DCF8-66EF-4580-8C8B-2397E307C9AA}"/>
                </a:ext>
              </a:extLst>
            </p:cNvPr>
            <p:cNvCxnSpPr/>
            <p:nvPr/>
          </p:nvCxnSpPr>
          <p:spPr>
            <a:xfrm>
              <a:off x="9041892" y="3769944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2553203" y="3370102"/>
            <a:ext cx="809522" cy="798022"/>
            <a:chOff x="8434647" y="3174615"/>
            <a:chExt cx="809522" cy="798022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8217534" y="4445084"/>
            <a:ext cx="809522" cy="798022"/>
            <a:chOff x="8434647" y="3174615"/>
            <a:chExt cx="809522" cy="798022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24</a:t>
              </a:r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A1B84F7-1543-48B6-8C2D-826C9E78E4AA}"/>
              </a:ext>
            </a:extLst>
          </p:cNvPr>
          <p:cNvCxnSpPr>
            <a:cxnSpLocks/>
          </p:cNvCxnSpPr>
          <p:nvPr/>
        </p:nvCxnSpPr>
        <p:spPr>
          <a:xfrm flipH="1">
            <a:off x="8691016" y="488073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4096516" y="3346009"/>
            <a:ext cx="809522" cy="798022"/>
            <a:chOff x="8434647" y="3174615"/>
            <a:chExt cx="809522" cy="798022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</a:p>
          </p:txBody>
        </p:sp>
      </p:grp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8263812" y="4903000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1647090" y="4455158"/>
            <a:ext cx="809522" cy="798022"/>
            <a:chOff x="8434647" y="3174615"/>
            <a:chExt cx="809522" cy="798022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1716601" y="488451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2106955" y="489921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6908320" y="2187815"/>
            <a:ext cx="809522" cy="798022"/>
            <a:chOff x="8434647" y="3174615"/>
            <a:chExt cx="809522" cy="798022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19</a:t>
              </a:r>
            </a:p>
          </p:txBody>
        </p:sp>
      </p:grp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4053645" y="275461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4151412" y="379727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F9B4FF2-7CDA-4198-9AE5-C7E8E6D248BE}"/>
              </a:ext>
            </a:extLst>
          </p:cNvPr>
          <p:cNvCxnSpPr/>
          <p:nvPr/>
        </p:nvCxnSpPr>
        <p:spPr>
          <a:xfrm flipH="1">
            <a:off x="2331721" y="3897843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3227664" y="4447501"/>
            <a:ext cx="809522" cy="798022"/>
            <a:chOff x="8434647" y="3174615"/>
            <a:chExt cx="809522" cy="798022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3297175" y="487686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3687529" y="489156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3084422" y="3902405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7103757" y="4459979"/>
            <a:ext cx="809522" cy="798022"/>
            <a:chOff x="8434647" y="3174615"/>
            <a:chExt cx="809522" cy="79802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20</a:t>
              </a:r>
            </a:p>
          </p:txBody>
        </p: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7173268" y="488933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7563622" y="490403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6239339" y="3299974"/>
            <a:ext cx="809522" cy="798022"/>
            <a:chOff x="8434647" y="3174615"/>
            <a:chExt cx="809522" cy="798022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17</a:t>
              </a:r>
            </a:p>
          </p:txBody>
        </p:sp>
      </p:grp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6699204" y="374403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F9B4FF2-7CDA-4198-9AE5-C7E8E6D248BE}"/>
              </a:ext>
            </a:extLst>
          </p:cNvPr>
          <p:cNvCxnSpPr/>
          <p:nvPr/>
        </p:nvCxnSpPr>
        <p:spPr>
          <a:xfrm flipH="1">
            <a:off x="5978846" y="3898661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4564451" y="377745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72272" y="1424002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put(16);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5549365" y="4474478"/>
            <a:ext cx="809522" cy="798022"/>
            <a:chOff x="8434647" y="3174615"/>
            <a:chExt cx="809522" cy="798022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16</a:t>
              </a:r>
            </a:p>
          </p:txBody>
        </p:sp>
      </p:grp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5618876" y="490383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6009230" y="491853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6F9B4FF2-7CDA-4198-9AE5-C7E8E6D248BE}"/>
              </a:ext>
            </a:extLst>
          </p:cNvPr>
          <p:cNvCxnSpPr/>
          <p:nvPr/>
        </p:nvCxnSpPr>
        <p:spPr>
          <a:xfrm flipH="1">
            <a:off x="6668374" y="2748988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7571734" y="3299459"/>
            <a:ext cx="809522" cy="798022"/>
            <a:chOff x="8434647" y="3174615"/>
            <a:chExt cx="809522" cy="798022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6908320" y="2187815"/>
            <a:ext cx="809522" cy="798022"/>
            <a:chOff x="8434647" y="3174615"/>
            <a:chExt cx="809522" cy="798022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6F9B4FF2-7CDA-4198-9AE5-C7E8E6D248BE}"/>
              </a:ext>
            </a:extLst>
          </p:cNvPr>
          <p:cNvCxnSpPr/>
          <p:nvPr/>
        </p:nvCxnSpPr>
        <p:spPr>
          <a:xfrm flipH="1">
            <a:off x="7348410" y="3894344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7522844" y="275461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53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much can go wrong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17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791370" y="1901969"/>
            <a:ext cx="809522" cy="798022"/>
            <a:chOff x="8434647" y="3174615"/>
            <a:chExt cx="809522" cy="79802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846266" y="233341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470423" y="2897990"/>
            <a:ext cx="809522" cy="798022"/>
            <a:chOff x="8434647" y="3174615"/>
            <a:chExt cx="809522" cy="79802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904192" y="3978910"/>
            <a:ext cx="809522" cy="798022"/>
            <a:chOff x="8434647" y="3174615"/>
            <a:chExt cx="809522" cy="79802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1933970" y="333363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935001" y="440871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268365" y="234358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359165" y="440145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384317" y="247617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1522155" y="333173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>
            <a:endCxn id="18" idx="0"/>
          </p:cNvCxnSpPr>
          <p:nvPr/>
        </p:nvCxnSpPr>
        <p:spPr>
          <a:xfrm flipH="1">
            <a:off x="1308953" y="3523719"/>
            <a:ext cx="385078" cy="45519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82381" y="1595284"/>
            <a:ext cx="145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Unbalanced!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3400935" y="3626518"/>
            <a:ext cx="1551312" cy="384227"/>
          </a:xfrm>
          <a:prstGeom prst="rightArrow">
            <a:avLst/>
          </a:prstGeom>
          <a:solidFill>
            <a:srgbClr val="4C3282"/>
          </a:solidFill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B53DAB9-BF31-4750-90A9-F3998DF7EA67}"/>
              </a:ext>
            </a:extLst>
          </p:cNvPr>
          <p:cNvGrpSpPr/>
          <p:nvPr/>
        </p:nvGrpSpPr>
        <p:grpSpPr>
          <a:xfrm>
            <a:off x="5636266" y="1810372"/>
            <a:ext cx="1065204" cy="1102513"/>
            <a:chOff x="8178965" y="3174615"/>
            <a:chExt cx="1065204" cy="110251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3D7A3D3-22AD-4869-9D35-A8602438FFA0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FA82245-2676-4049-B7B4-2674CA4D54CA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5246229" y="2957111"/>
            <a:ext cx="809522" cy="798022"/>
            <a:chOff x="8434647" y="3174615"/>
            <a:chExt cx="809522" cy="798022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8326503-70DA-49BD-BC53-496AAA94F529}"/>
              </a:ext>
            </a:extLst>
          </p:cNvPr>
          <p:cNvCxnSpPr>
            <a:cxnSpLocks/>
          </p:cNvCxnSpPr>
          <p:nvPr/>
        </p:nvCxnSpPr>
        <p:spPr>
          <a:xfrm flipH="1">
            <a:off x="5315740" y="338647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5587F37-32FF-4233-BEC4-3B7C69B55E62}"/>
              </a:ext>
            </a:extLst>
          </p:cNvPr>
          <p:cNvCxnSpPr>
            <a:cxnSpLocks/>
          </p:cNvCxnSpPr>
          <p:nvPr/>
        </p:nvCxnSpPr>
        <p:spPr>
          <a:xfrm flipH="1">
            <a:off x="6351813" y="222965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6000854" y="3991958"/>
            <a:ext cx="809522" cy="798022"/>
            <a:chOff x="8434647" y="3174615"/>
            <a:chExt cx="809522" cy="798022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5775557" y="3493267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5587F37-32FF-4233-BEC4-3B7C69B55E62}"/>
              </a:ext>
            </a:extLst>
          </p:cNvPr>
          <p:cNvCxnSpPr>
            <a:cxnSpLocks/>
          </p:cNvCxnSpPr>
          <p:nvPr/>
        </p:nvCxnSpPr>
        <p:spPr>
          <a:xfrm flipH="1">
            <a:off x="6045548" y="442163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5587F37-32FF-4233-BEC4-3B7C69B55E62}"/>
              </a:ext>
            </a:extLst>
          </p:cNvPr>
          <p:cNvCxnSpPr>
            <a:cxnSpLocks/>
          </p:cNvCxnSpPr>
          <p:nvPr/>
        </p:nvCxnSpPr>
        <p:spPr>
          <a:xfrm flipH="1">
            <a:off x="6462269" y="440718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434335" y="3379009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"/>
              </a:rPr>
              <a:t>Rotate Left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055751" y="1505881"/>
            <a:ext cx="145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Unbalanced!</a:t>
            </a:r>
          </a:p>
        </p:txBody>
      </p:sp>
      <p:sp>
        <p:nvSpPr>
          <p:cNvPr id="80" name="Right Arrow 79"/>
          <p:cNvSpPr/>
          <p:nvPr/>
        </p:nvSpPr>
        <p:spPr>
          <a:xfrm>
            <a:off x="7807642" y="3606360"/>
            <a:ext cx="1551312" cy="384227"/>
          </a:xfrm>
          <a:prstGeom prst="rightArrow">
            <a:avLst/>
          </a:prstGeom>
          <a:solidFill>
            <a:srgbClr val="4C3282"/>
          </a:solidFill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7841042" y="3358851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"/>
              </a:rPr>
              <a:t>Rotate Right</a:t>
            </a: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9452346" y="1864926"/>
            <a:ext cx="809522" cy="798022"/>
            <a:chOff x="8434647" y="3174615"/>
            <a:chExt cx="809522" cy="798022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9507242" y="229636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0131399" y="2860947"/>
            <a:ext cx="809522" cy="798022"/>
            <a:chOff x="8434647" y="3174615"/>
            <a:chExt cx="809522" cy="798022"/>
          </a:xfrm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9565168" y="3941867"/>
            <a:ext cx="809522" cy="798022"/>
            <a:chOff x="8434647" y="3174615"/>
            <a:chExt cx="809522" cy="798022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10594946" y="329659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9595977" y="437166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0020141" y="436441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0045293" y="2439127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>
            <a:endCxn id="118" idx="0"/>
          </p:cNvCxnSpPr>
          <p:nvPr/>
        </p:nvCxnSpPr>
        <p:spPr>
          <a:xfrm flipH="1">
            <a:off x="9969929" y="3486676"/>
            <a:ext cx="385078" cy="45519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9586881" y="1575123"/>
            <a:ext cx="145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Unbalanced!</a:t>
            </a:r>
          </a:p>
        </p:txBody>
      </p:sp>
    </p:spTree>
    <p:extLst>
      <p:ext uri="{BB962C8B-B14F-4D97-AF65-F5344CB8AC3E}">
        <p14:creationId xmlns:p14="http://schemas.microsoft.com/office/powerpoint/2010/main" val="181862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 animBg="1"/>
      <p:bldP spid="55" grpId="0"/>
      <p:bldP spid="57" grpId="0"/>
      <p:bldP spid="80" grpId="0" animBg="1"/>
      <p:bldP spid="81" grpId="0"/>
      <p:bldP spid="1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AVL Cases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18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7960529" y="2140369"/>
            <a:ext cx="809522" cy="798022"/>
            <a:chOff x="8434647" y="3174615"/>
            <a:chExt cx="809522" cy="79802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8015425" y="257181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8639582" y="3136390"/>
            <a:ext cx="809522" cy="798022"/>
            <a:chOff x="8434647" y="3174615"/>
            <a:chExt cx="809522" cy="79802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8073351" y="4217310"/>
            <a:ext cx="809522" cy="798022"/>
            <a:chOff x="8434647" y="3174615"/>
            <a:chExt cx="809522" cy="79802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9103129" y="357203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8104160" y="464711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8528324" y="463985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8553476" y="271457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>
            <a:endCxn id="18" idx="0"/>
          </p:cNvCxnSpPr>
          <p:nvPr/>
        </p:nvCxnSpPr>
        <p:spPr>
          <a:xfrm flipH="1">
            <a:off x="8478112" y="3762119"/>
            <a:ext cx="385078" cy="45519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3782104" y="2143113"/>
            <a:ext cx="809522" cy="798022"/>
            <a:chOff x="8434647" y="3174615"/>
            <a:chExt cx="809522" cy="79802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3837000" y="257455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4461157" y="3139134"/>
            <a:ext cx="809522" cy="798022"/>
            <a:chOff x="8434647" y="3174615"/>
            <a:chExt cx="809522" cy="798022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5146544" y="4078570"/>
            <a:ext cx="809522" cy="798022"/>
            <a:chOff x="8434647" y="3174615"/>
            <a:chExt cx="809522" cy="798022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4516053" y="3597050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5191843" y="452147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5616007" y="451421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4375051" y="2717314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5008480" y="3736304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94340" y="1380161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"/>
              </a:rPr>
              <a:t>Line Case</a:t>
            </a:r>
          </a:p>
          <a:p>
            <a:r>
              <a:rPr lang="en-US" dirty="0">
                <a:latin typeface="Segoe UI "/>
              </a:rPr>
              <a:t>Solve with 1 rotation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710779" y="1324618"/>
            <a:ext cx="2377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"/>
              </a:rPr>
              <a:t>Kink Case</a:t>
            </a:r>
          </a:p>
          <a:p>
            <a:r>
              <a:rPr lang="en-US" dirty="0">
                <a:latin typeface="Segoe UI "/>
              </a:rPr>
              <a:t>Solve with 2 rotations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650534" y="2158008"/>
            <a:ext cx="809522" cy="798022"/>
            <a:chOff x="8434647" y="3174615"/>
            <a:chExt cx="809522" cy="798022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2095685" y="2589450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043289" y="3098860"/>
            <a:ext cx="809522" cy="798022"/>
            <a:chOff x="8434647" y="3174615"/>
            <a:chExt cx="809522" cy="798022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653108" y="4048681"/>
            <a:ext cx="809522" cy="798022"/>
            <a:chOff x="8434647" y="3174615"/>
            <a:chExt cx="809522" cy="798022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1502738" y="354823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698407" y="449158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122571" y="448432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 flipH="1">
            <a:off x="1578085" y="2749132"/>
            <a:ext cx="279154" cy="26887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 flipH="1">
            <a:off x="951265" y="3686722"/>
            <a:ext cx="294509" cy="28977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268264" y="5197215"/>
            <a:ext cx="365484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Segoe UI "/>
              </a:rPr>
              <a:t>Rotate Right</a:t>
            </a:r>
          </a:p>
          <a:p>
            <a:r>
              <a:rPr lang="en-US" sz="1600" dirty="0">
                <a:latin typeface="Segoe UI "/>
              </a:rPr>
              <a:t>Parent’s left becomes child’s right</a:t>
            </a:r>
          </a:p>
          <a:p>
            <a:r>
              <a:rPr lang="en-US" sz="1600" dirty="0">
                <a:latin typeface="Segoe UI "/>
              </a:rPr>
              <a:t>Child’s right becomes its parent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680299" y="5210584"/>
            <a:ext cx="37333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Segoe UI "/>
              </a:rPr>
              <a:t>Rotate Left</a:t>
            </a:r>
          </a:p>
          <a:p>
            <a:r>
              <a:rPr lang="en-US" dirty="0">
                <a:latin typeface="Segoe UI "/>
              </a:rPr>
              <a:t>Parent’s right becomes child’s left</a:t>
            </a:r>
          </a:p>
          <a:p>
            <a:r>
              <a:rPr lang="en-US" dirty="0">
                <a:latin typeface="Segoe UI "/>
              </a:rPr>
              <a:t>Child’s left becomes its parent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0800929" y="2152050"/>
            <a:ext cx="809522" cy="798022"/>
            <a:chOff x="8434647" y="3174615"/>
            <a:chExt cx="809522" cy="798022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1241399" y="259378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0265283" y="3102073"/>
            <a:ext cx="809522" cy="798022"/>
            <a:chOff x="8434647" y="3174615"/>
            <a:chExt cx="809522" cy="798022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0913751" y="4228991"/>
            <a:ext cx="809522" cy="798022"/>
            <a:chOff x="8434647" y="3174615"/>
            <a:chExt cx="809522" cy="798022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10305349" y="353814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0944560" y="465879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1368724" y="465153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0892867" y="3767529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 flipH="1">
            <a:off x="10656643" y="2705847"/>
            <a:ext cx="385078" cy="45519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7519380" y="5470523"/>
            <a:ext cx="2293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Segoe UI "/>
              </a:rPr>
              <a:t>Rotate subtree left</a:t>
            </a:r>
          </a:p>
          <a:p>
            <a:r>
              <a:rPr lang="en-US" dirty="0">
                <a:latin typeface="Segoe UI "/>
              </a:rPr>
              <a:t>Rotate root tree right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9856555" y="5460901"/>
            <a:ext cx="2293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Segoe UI "/>
              </a:rPr>
              <a:t>Rotate subtree right</a:t>
            </a:r>
          </a:p>
          <a:p>
            <a:r>
              <a:rPr lang="en-US" dirty="0">
                <a:latin typeface="Segoe UI "/>
              </a:rPr>
              <a:t>Rotate root tree left</a:t>
            </a:r>
          </a:p>
        </p:txBody>
      </p:sp>
    </p:spTree>
    <p:extLst>
      <p:ext uri="{BB962C8B-B14F-4D97-AF65-F5344CB8AC3E}">
        <p14:creationId xmlns:p14="http://schemas.microsoft.com/office/powerpoint/2010/main" val="968338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Rotations 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19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941357" y="1539477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941357" y="1932530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1346326" y="1932666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1184648" y="155437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685675" y="2131522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1849987" y="2715792"/>
            <a:ext cx="809522" cy="798022"/>
            <a:chOff x="8434647" y="3174615"/>
            <a:chExt cx="809522" cy="79802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534025" y="2131522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1585862" y="3288520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2434212" y="328852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264216" y="2701042"/>
            <a:ext cx="800816" cy="1117894"/>
            <a:chOff x="264216" y="2701042"/>
            <a:chExt cx="800816" cy="1674004"/>
          </a:xfrm>
        </p:grpSpPr>
        <p:sp>
          <p:nvSpPr>
            <p:cNvPr id="27" name="Isosceles Triangle 26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57288" y="369247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5661092" y="3028947"/>
            <a:ext cx="809522" cy="798022"/>
            <a:chOff x="8434647" y="3174615"/>
            <a:chExt cx="809522" cy="79802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34346" y="4974951"/>
            <a:ext cx="800816" cy="991431"/>
            <a:chOff x="264216" y="2701042"/>
            <a:chExt cx="800816" cy="167400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83" name="Isosceles Triangle 82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484397" y="3835357"/>
            <a:ext cx="800816" cy="1063491"/>
            <a:chOff x="264216" y="2701042"/>
            <a:chExt cx="800816" cy="1674004"/>
          </a:xfrm>
        </p:grpSpPr>
        <p:sp>
          <p:nvSpPr>
            <p:cNvPr id="86" name="Isosceles Triangle 85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5302390" y="741455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5302390" y="1134508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5707359" y="1134644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5545681" y="75635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5046708" y="1333500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6321575" y="1871753"/>
            <a:ext cx="809522" cy="798022"/>
            <a:chOff x="8434647" y="3174615"/>
            <a:chExt cx="809522" cy="798022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</p:grp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5895058" y="133350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6057450" y="2444481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6905800" y="2444481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4625249" y="1903020"/>
            <a:ext cx="800816" cy="1088298"/>
            <a:chOff x="264216" y="2701042"/>
            <a:chExt cx="800816" cy="1674004"/>
          </a:xfrm>
        </p:grpSpPr>
        <p:sp>
          <p:nvSpPr>
            <p:cNvPr id="102" name="Isosceles Triangle 101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6304030" y="4137520"/>
            <a:ext cx="800816" cy="1177234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05" name="Isosceles Triangle 104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955985" y="2991318"/>
            <a:ext cx="800816" cy="973596"/>
            <a:chOff x="264216" y="2701042"/>
            <a:chExt cx="800816" cy="1674004"/>
          </a:xfrm>
        </p:grpSpPr>
        <p:sp>
          <p:nvSpPr>
            <p:cNvPr id="108" name="Isosceles Triangle 107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6253845" y="3622157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ight Arrow 143"/>
          <p:cNvSpPr/>
          <p:nvPr/>
        </p:nvSpPr>
        <p:spPr>
          <a:xfrm>
            <a:off x="2454624" y="1786136"/>
            <a:ext cx="1836022" cy="3149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2785605" y="1554372"/>
            <a:ext cx="1045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Insert ‘c’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5742594" y="443709"/>
            <a:ext cx="145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Unbalanced!</a:t>
            </a: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1205536" y="3818936"/>
            <a:ext cx="809522" cy="798022"/>
            <a:chOff x="8434647" y="3174615"/>
            <a:chExt cx="809522" cy="798022"/>
          </a:xfrm>
        </p:grpSpPr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</p:grp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941411" y="4391664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789761" y="4391664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2" name="Group 151"/>
          <p:cNvGrpSpPr/>
          <p:nvPr/>
        </p:nvGrpSpPr>
        <p:grpSpPr>
          <a:xfrm>
            <a:off x="1847253" y="4954529"/>
            <a:ext cx="800816" cy="1011853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53" name="Isosceles Triangle 152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5421615" y="3609887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6" name="Group 155"/>
          <p:cNvGrpSpPr/>
          <p:nvPr/>
        </p:nvGrpSpPr>
        <p:grpSpPr>
          <a:xfrm>
            <a:off x="5041717" y="4149934"/>
            <a:ext cx="800816" cy="1164820"/>
            <a:chOff x="264216" y="2701042"/>
            <a:chExt cx="800816" cy="167400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57" name="Isosceles Triangle 156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5773056" y="5869399"/>
            <a:ext cx="809522" cy="798022"/>
            <a:chOff x="8434647" y="3174615"/>
            <a:chExt cx="809522" cy="798022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</p:grp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5818355" y="6312303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6242519" y="630504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5724488" y="5360449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rved Left Arrow 2"/>
          <p:cNvSpPr/>
          <p:nvPr/>
        </p:nvSpPr>
        <p:spPr>
          <a:xfrm rot="12478278">
            <a:off x="5554114" y="1773856"/>
            <a:ext cx="509227" cy="104379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515408" y="2444481"/>
            <a:ext cx="184631" cy="157401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endCxn id="97" idx="0"/>
          </p:cNvCxnSpPr>
          <p:nvPr/>
        </p:nvCxnSpPr>
        <p:spPr>
          <a:xfrm rot="5400000" flipH="1" flipV="1">
            <a:off x="5590315" y="2473943"/>
            <a:ext cx="1723107" cy="548519"/>
          </a:xfrm>
          <a:prstGeom prst="bentConnector3">
            <a:avLst>
              <a:gd name="adj1" fmla="val 113267"/>
            </a:avLst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8708526" y="1104998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8708526" y="1498051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9113495" y="1498187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8951817" y="111989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8452844" y="1697043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9347026" y="2266563"/>
            <a:ext cx="809522" cy="798022"/>
            <a:chOff x="8434647" y="3174615"/>
            <a:chExt cx="809522" cy="798022"/>
          </a:xfrm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</p:grp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9301194" y="1697043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9082901" y="2839291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9931251" y="2839291"/>
            <a:ext cx="971849" cy="46843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9" name="Group 188"/>
          <p:cNvGrpSpPr/>
          <p:nvPr/>
        </p:nvGrpSpPr>
        <p:grpSpPr>
          <a:xfrm>
            <a:off x="8078601" y="2272972"/>
            <a:ext cx="800816" cy="1117894"/>
            <a:chOff x="264216" y="2701042"/>
            <a:chExt cx="800816" cy="1674004"/>
          </a:xfrm>
        </p:grpSpPr>
        <p:sp>
          <p:nvSpPr>
            <p:cNvPr id="190" name="Isosceles Triangle 189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457288" y="369247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8694354" y="3397625"/>
            <a:ext cx="800816" cy="991431"/>
            <a:chOff x="264216" y="2701042"/>
            <a:chExt cx="800816" cy="167400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93" name="Isosceles Triangle 192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11248747" y="4509348"/>
            <a:ext cx="800816" cy="1063491"/>
            <a:chOff x="264216" y="2701042"/>
            <a:chExt cx="800816" cy="1674004"/>
          </a:xfrm>
        </p:grpSpPr>
        <p:sp>
          <p:nvSpPr>
            <p:cNvPr id="196" name="Isosceles Triangle 195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9992404" y="4541947"/>
            <a:ext cx="800816" cy="1011853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99" name="Isosceles Triangle 198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10604844" y="3386402"/>
            <a:ext cx="809522" cy="798022"/>
            <a:chOff x="8434647" y="3174615"/>
            <a:chExt cx="809522" cy="798022"/>
          </a:xfrm>
        </p:grpSpPr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</p:grp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1198562" y="3952917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9004285" y="5065621"/>
            <a:ext cx="809522" cy="798022"/>
            <a:chOff x="8434647" y="3174615"/>
            <a:chExt cx="809522" cy="798022"/>
          </a:xfrm>
        </p:grpSpPr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</p:grp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9049584" y="550852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9454234" y="549981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9246015" y="4470939"/>
            <a:ext cx="271788" cy="59196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10371339" y="3945727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99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90" grpId="0" animBg="1"/>
      <p:bldP spid="91" grpId="0"/>
      <p:bldP spid="144" grpId="0" animBg="1"/>
      <p:bldP spid="145" grpId="0"/>
      <p:bldP spid="146" grpId="0"/>
      <p:bldP spid="3" grpId="0" animBg="1"/>
      <p:bldP spid="167" grpId="0" animBg="1"/>
      <p:bldP spid="168" grpId="0" animBg="1"/>
      <p:bldP spid="169" grpId="0" animBg="1"/>
      <p:bldP spid="1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3FC08-0CA4-43DD-9332-AB5E12EA7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574AC-1AAE-47DB-9BBC-89E68CD39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What will the binary search tree look like if you insert nodes in the following order: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5, 8, 7, 10, 9, 4, 2, 3, 1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What is the pre-order traversal order for the resulting tree?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</a:pPr>
            <a:endParaRPr lang="en-US" sz="2200" b="1" dirty="0">
              <a:solidFill>
                <a:srgbClr val="4C328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</a:pPr>
            <a:endParaRPr lang="en-US" sz="2200" b="1" dirty="0">
              <a:solidFill>
                <a:srgbClr val="4C328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</a:pPr>
            <a:r>
              <a:rPr lang="en-US" sz="2200" b="1" dirty="0" err="1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Socrative</a:t>
            </a:r>
            <a:r>
              <a:rPr lang="en-US" sz="2200" b="1" dirty="0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128016" lvl="1" indent="0"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www.socrative.com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28016" lvl="1" indent="0"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Room Name: CSE373</a:t>
            </a:r>
          </a:p>
          <a:p>
            <a:pPr marL="128016" lvl="1" indent="0"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Please enter your name as: Last, First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25125-9749-4FA1-962C-8DDE49FC1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F2C710-20C0-4690-8BDC-A08CC1C1E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598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Rotations 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20</a:t>
            </a:fld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786743" y="1666312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786743" y="2059365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1191712" y="2059501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1030034" y="1681207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531061" y="2258357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1425243" y="2827877"/>
            <a:ext cx="809522" cy="798022"/>
            <a:chOff x="8434647" y="3174615"/>
            <a:chExt cx="809522" cy="798022"/>
          </a:xfrm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</p:grp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379411" y="2258357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1161118" y="3400605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2009468" y="3400605"/>
            <a:ext cx="971849" cy="46843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9" name="Group 188"/>
          <p:cNvGrpSpPr/>
          <p:nvPr/>
        </p:nvGrpSpPr>
        <p:grpSpPr>
          <a:xfrm>
            <a:off x="156818" y="2834286"/>
            <a:ext cx="800816" cy="1117894"/>
            <a:chOff x="264216" y="2701042"/>
            <a:chExt cx="800816" cy="1674004"/>
          </a:xfrm>
        </p:grpSpPr>
        <p:sp>
          <p:nvSpPr>
            <p:cNvPr id="190" name="Isosceles Triangle 189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457288" y="369247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772571" y="3958939"/>
            <a:ext cx="800816" cy="991431"/>
            <a:chOff x="264216" y="2701042"/>
            <a:chExt cx="800816" cy="167400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93" name="Isosceles Triangle 192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3326964" y="5070662"/>
            <a:ext cx="800816" cy="1063491"/>
            <a:chOff x="264216" y="2701042"/>
            <a:chExt cx="800816" cy="1674004"/>
          </a:xfrm>
        </p:grpSpPr>
        <p:sp>
          <p:nvSpPr>
            <p:cNvPr id="196" name="Isosceles Triangle 195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2070621" y="5103261"/>
            <a:ext cx="800816" cy="1011853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99" name="Isosceles Triangle 198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2683061" y="3947716"/>
            <a:ext cx="809522" cy="798022"/>
            <a:chOff x="8434647" y="3174615"/>
            <a:chExt cx="809522" cy="798022"/>
          </a:xfrm>
        </p:grpSpPr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</p:grp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3276779" y="4514231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082502" y="5626935"/>
            <a:ext cx="809522" cy="798022"/>
            <a:chOff x="8434647" y="3174615"/>
            <a:chExt cx="809522" cy="798022"/>
          </a:xfrm>
        </p:grpSpPr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</p:grp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127801" y="606983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532451" y="606112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324232" y="5032253"/>
            <a:ext cx="271788" cy="59196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2449556" y="4507041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1099191" y="1348976"/>
            <a:ext cx="145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Unbalanced!</a:t>
            </a:r>
          </a:p>
        </p:txBody>
      </p:sp>
      <p:sp>
        <p:nvSpPr>
          <p:cNvPr id="6" name="Curved Up Arrow 5"/>
          <p:cNvSpPr/>
          <p:nvPr/>
        </p:nvSpPr>
        <p:spPr>
          <a:xfrm rot="14429195">
            <a:off x="1838363" y="2226202"/>
            <a:ext cx="1008337" cy="44853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191296" y="2258357"/>
            <a:ext cx="188115" cy="161068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476451" y="2296606"/>
            <a:ext cx="1797314" cy="533977"/>
          </a:xfrm>
          <a:prstGeom prst="bentConnector3">
            <a:avLst>
              <a:gd name="adj1" fmla="val 125816"/>
            </a:avLst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7223536" y="2600686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7223536" y="2993739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7628505" y="2993875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7466827" y="2615581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6967854" y="3192731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8690642" y="1198342"/>
            <a:ext cx="809522" cy="798022"/>
            <a:chOff x="8434647" y="3174615"/>
            <a:chExt cx="809522" cy="798022"/>
          </a:xfrm>
        </p:grpSpPr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</p:grp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7816204" y="3192731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7672845" y="1824239"/>
            <a:ext cx="1238795" cy="66456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9274906" y="1827473"/>
            <a:ext cx="1243055" cy="62340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2" name="Group 181"/>
          <p:cNvGrpSpPr/>
          <p:nvPr/>
        </p:nvGrpSpPr>
        <p:grpSpPr>
          <a:xfrm>
            <a:off x="6571838" y="3764687"/>
            <a:ext cx="800816" cy="922686"/>
            <a:chOff x="264216" y="2701042"/>
            <a:chExt cx="800816" cy="1674004"/>
          </a:xfrm>
        </p:grpSpPr>
        <p:sp>
          <p:nvSpPr>
            <p:cNvPr id="183" name="Isosceles Triangle 182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457288" y="369247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7867193" y="3695942"/>
            <a:ext cx="800816" cy="991431"/>
            <a:chOff x="264216" y="2701042"/>
            <a:chExt cx="800816" cy="167400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86" name="Isosceles Triangle 185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10815944" y="3662855"/>
            <a:ext cx="800816" cy="1063491"/>
            <a:chOff x="264216" y="2701042"/>
            <a:chExt cx="800816" cy="1674004"/>
          </a:xfrm>
        </p:grpSpPr>
        <p:sp>
          <p:nvSpPr>
            <p:cNvPr id="216" name="Isosceles Triangle 215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9559601" y="3695454"/>
            <a:ext cx="800816" cy="1011853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19" name="Isosceles Triangle 218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10172041" y="2539909"/>
            <a:ext cx="809522" cy="798022"/>
            <a:chOff x="8434647" y="3174615"/>
            <a:chExt cx="809522" cy="798022"/>
          </a:xfrm>
        </p:grpSpPr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</p:grpSp>
      <p:cxnSp>
        <p:nvCxnSpPr>
          <p:cNvPr id="226" name="Straight Arrow Connector 22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0765759" y="3106424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8177124" y="5363938"/>
            <a:ext cx="809522" cy="798022"/>
            <a:chOff x="8434647" y="3174615"/>
            <a:chExt cx="809522" cy="798022"/>
          </a:xfrm>
        </p:grpSpPr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</p:grp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8222423" y="580684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8627073" y="579812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8418854" y="4769256"/>
            <a:ext cx="271788" cy="59196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9938536" y="3099234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31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2" grpId="0" animBg="1"/>
      <p:bldP spid="133" grpId="0" animBg="1"/>
      <p:bldP spid="134" grpId="0" animBg="1"/>
      <p:bldP spid="1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EA9BE-8C0E-4D1B-A7EE-38E17CF00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A240B-474E-49B9-8C54-D46627DFE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4845504"/>
          </a:xfrm>
        </p:spPr>
        <p:txBody>
          <a:bodyPr/>
          <a:lstStyle/>
          <a:p>
            <a:r>
              <a:rPr lang="en-US" dirty="0"/>
              <a:t>Binary Search Trees allow us to:</a:t>
            </a:r>
          </a:p>
          <a:p>
            <a:pPr lvl="1"/>
            <a:r>
              <a:rPr lang="en-US" dirty="0"/>
              <a:t>quickly find what we’re looking for</a:t>
            </a:r>
          </a:p>
          <a:p>
            <a:pPr lvl="1"/>
            <a:r>
              <a:rPr lang="en-US" dirty="0"/>
              <a:t>add and remove values easily</a:t>
            </a:r>
          </a:p>
          <a:p>
            <a:pPr lvl="1"/>
            <a:endParaRPr lang="en-US" dirty="0"/>
          </a:p>
          <a:p>
            <a:pPr marL="128016" lvl="1" indent="0">
              <a:buNone/>
            </a:pPr>
            <a:r>
              <a:rPr lang="en-US" dirty="0"/>
              <a:t>Dictionary Operations:</a:t>
            </a:r>
          </a:p>
          <a:p>
            <a:pPr marL="128016" lvl="1" indent="0">
              <a:buNone/>
            </a:pPr>
            <a:r>
              <a:rPr lang="en-US" dirty="0"/>
              <a:t>Runtime in terms of height, “h”</a:t>
            </a:r>
          </a:p>
          <a:p>
            <a:pPr marL="128016" lvl="1" indent="0">
              <a:buNone/>
            </a:pPr>
            <a:r>
              <a:rPr lang="en-US" dirty="0"/>
              <a:t>get() – O(h)</a:t>
            </a:r>
          </a:p>
          <a:p>
            <a:pPr marL="128016" lvl="1" indent="0">
              <a:buNone/>
            </a:pPr>
            <a:r>
              <a:rPr lang="en-US" dirty="0"/>
              <a:t>put() – O(h)</a:t>
            </a:r>
          </a:p>
          <a:p>
            <a:pPr marL="128016" lvl="1" indent="0">
              <a:buNone/>
            </a:pPr>
            <a:r>
              <a:rPr lang="en-US" dirty="0"/>
              <a:t>remove() – O(h)</a:t>
            </a:r>
          </a:p>
          <a:p>
            <a:pPr marL="310896" lvl="2" indent="0">
              <a:buNone/>
            </a:pPr>
            <a:r>
              <a:rPr lang="en-US" dirty="0"/>
              <a:t>What do you replace the node with?</a:t>
            </a:r>
          </a:p>
          <a:p>
            <a:pPr marL="310896" lvl="2" indent="0">
              <a:buNone/>
            </a:pPr>
            <a:r>
              <a:rPr lang="en-US" dirty="0"/>
              <a:t>Largest in left sub tree or smallest in right sub tree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E7055C-0948-43C0-96C5-26D848AD9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301" y="6521027"/>
            <a:ext cx="5901459" cy="274320"/>
          </a:xfrm>
        </p:spPr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EA0828-678D-4EC5-B984-3DDF3180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1670" y="6521027"/>
            <a:ext cx="421923" cy="274320"/>
          </a:xfrm>
        </p:spPr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2EA6D99-9FBE-4977-8C26-89B297CF66F9}"/>
              </a:ext>
            </a:extLst>
          </p:cNvPr>
          <p:cNvGrpSpPr/>
          <p:nvPr/>
        </p:nvGrpSpPr>
        <p:grpSpPr>
          <a:xfrm>
            <a:off x="8009270" y="341385"/>
            <a:ext cx="1313520" cy="1509304"/>
            <a:chOff x="7397176" y="472141"/>
            <a:chExt cx="1313520" cy="150930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7B625FE-A153-4E38-ACDB-FFBF00A36C31}"/>
                </a:ext>
              </a:extLst>
            </p:cNvPr>
            <p:cNvSpPr/>
            <p:nvPr/>
          </p:nvSpPr>
          <p:spPr>
            <a:xfrm>
              <a:off x="7652858" y="472141"/>
              <a:ext cx="809522" cy="120481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B84C4FB-C8F5-4400-9B80-6E6D1165350A}"/>
                </a:ext>
              </a:extLst>
            </p:cNvPr>
            <p:cNvSpPr/>
            <p:nvPr/>
          </p:nvSpPr>
          <p:spPr>
            <a:xfrm>
              <a:off x="7652858" y="1271985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51CA25B-A2E9-48A3-A58A-4E1E58D4AA65}"/>
                </a:ext>
              </a:extLst>
            </p:cNvPr>
            <p:cNvSpPr/>
            <p:nvPr/>
          </p:nvSpPr>
          <p:spPr>
            <a:xfrm>
              <a:off x="8057827" y="1272121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3D4827-0B35-4641-9235-86455E6045D3}"/>
                </a:ext>
              </a:extLst>
            </p:cNvPr>
            <p:cNvSpPr txBox="1"/>
            <p:nvPr/>
          </p:nvSpPr>
          <p:spPr>
            <a:xfrm>
              <a:off x="7824352" y="480974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9044BB47-E2B7-4B66-A8A3-D91291ADC580}"/>
                </a:ext>
              </a:extLst>
            </p:cNvPr>
            <p:cNvCxnSpPr/>
            <p:nvPr/>
          </p:nvCxnSpPr>
          <p:spPr>
            <a:xfrm flipH="1">
              <a:off x="7397176" y="1474261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346E55A-242E-4EA0-8434-A59B9DC87161}"/>
                </a:ext>
              </a:extLst>
            </p:cNvPr>
            <p:cNvCxnSpPr/>
            <p:nvPr/>
          </p:nvCxnSpPr>
          <p:spPr>
            <a:xfrm>
              <a:off x="8260103" y="1474261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64EFE85-C378-4640-9FB7-07D9694BB23B}"/>
                </a:ext>
              </a:extLst>
            </p:cNvPr>
            <p:cNvSpPr/>
            <p:nvPr/>
          </p:nvSpPr>
          <p:spPr>
            <a:xfrm>
              <a:off x="7649782" y="867800"/>
              <a:ext cx="809522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86547E0-B9B7-4545-90BF-724834663D54}"/>
                </a:ext>
              </a:extLst>
            </p:cNvPr>
            <p:cNvSpPr txBox="1"/>
            <p:nvPr/>
          </p:nvSpPr>
          <p:spPr>
            <a:xfrm>
              <a:off x="7626155" y="880284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“foo”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A6B6E72-4EAB-4EE8-8436-83C4B8F35162}"/>
              </a:ext>
            </a:extLst>
          </p:cNvPr>
          <p:cNvGrpSpPr/>
          <p:nvPr/>
        </p:nvGrpSpPr>
        <p:grpSpPr>
          <a:xfrm>
            <a:off x="6953389" y="1902872"/>
            <a:ext cx="1313520" cy="1509304"/>
            <a:chOff x="7397176" y="472141"/>
            <a:chExt cx="1313520" cy="1509304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F41940DD-73F6-4A98-A851-B0D77DF669A0}"/>
                </a:ext>
              </a:extLst>
            </p:cNvPr>
            <p:cNvSpPr/>
            <p:nvPr/>
          </p:nvSpPr>
          <p:spPr>
            <a:xfrm>
              <a:off x="7652858" y="472141"/>
              <a:ext cx="809522" cy="120481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9932A2B-1590-4C38-97B4-7AF8747E0AA2}"/>
                </a:ext>
              </a:extLst>
            </p:cNvPr>
            <p:cNvSpPr/>
            <p:nvPr/>
          </p:nvSpPr>
          <p:spPr>
            <a:xfrm>
              <a:off x="7652858" y="1271985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9967B2B-9F67-444A-800B-00F3E76859F8}"/>
                </a:ext>
              </a:extLst>
            </p:cNvPr>
            <p:cNvSpPr/>
            <p:nvPr/>
          </p:nvSpPr>
          <p:spPr>
            <a:xfrm>
              <a:off x="8057827" y="1272121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D01D5D9-7D8C-46C8-85BD-C35BA469E74D}"/>
                </a:ext>
              </a:extLst>
            </p:cNvPr>
            <p:cNvSpPr txBox="1"/>
            <p:nvPr/>
          </p:nvSpPr>
          <p:spPr>
            <a:xfrm>
              <a:off x="7824352" y="48097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81EEDF03-BA57-42B2-918B-8E07FBDD1CED}"/>
                </a:ext>
              </a:extLst>
            </p:cNvPr>
            <p:cNvCxnSpPr/>
            <p:nvPr/>
          </p:nvCxnSpPr>
          <p:spPr>
            <a:xfrm flipH="1">
              <a:off x="7397176" y="1474261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7F338F9A-FF3C-4C61-8E22-70C1CD758812}"/>
                </a:ext>
              </a:extLst>
            </p:cNvPr>
            <p:cNvCxnSpPr/>
            <p:nvPr/>
          </p:nvCxnSpPr>
          <p:spPr>
            <a:xfrm>
              <a:off x="8260103" y="1474261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9BBED55-1BF2-45E4-90AD-EC42A3034F27}"/>
                </a:ext>
              </a:extLst>
            </p:cNvPr>
            <p:cNvSpPr/>
            <p:nvPr/>
          </p:nvSpPr>
          <p:spPr>
            <a:xfrm>
              <a:off x="7649782" y="867800"/>
              <a:ext cx="809522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65EFA1D-1AF3-4687-A0AE-802BE61415AB}"/>
                </a:ext>
              </a:extLst>
            </p:cNvPr>
            <p:cNvSpPr txBox="1"/>
            <p:nvPr/>
          </p:nvSpPr>
          <p:spPr>
            <a:xfrm>
              <a:off x="7626155" y="880284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“bar”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0BF31FC0-9C3C-43DD-A0D2-07B8032A3EA9}"/>
              </a:ext>
            </a:extLst>
          </p:cNvPr>
          <p:cNvGrpSpPr/>
          <p:nvPr/>
        </p:nvGrpSpPr>
        <p:grpSpPr>
          <a:xfrm>
            <a:off x="9341185" y="1862276"/>
            <a:ext cx="1084541" cy="1482498"/>
            <a:chOff x="7626155" y="472141"/>
            <a:chExt cx="1084541" cy="1482498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E1C4EA0A-CF2D-43CA-87C5-BFCD991FD138}"/>
                </a:ext>
              </a:extLst>
            </p:cNvPr>
            <p:cNvSpPr/>
            <p:nvPr/>
          </p:nvSpPr>
          <p:spPr>
            <a:xfrm>
              <a:off x="7652858" y="472141"/>
              <a:ext cx="809522" cy="120481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2CC263A9-986D-407F-8A0B-74F2D0114095}"/>
                </a:ext>
              </a:extLst>
            </p:cNvPr>
            <p:cNvSpPr/>
            <p:nvPr/>
          </p:nvSpPr>
          <p:spPr>
            <a:xfrm>
              <a:off x="7652858" y="1271985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53907934-BFE8-49F8-8E46-04FC24E653AC}"/>
                </a:ext>
              </a:extLst>
            </p:cNvPr>
            <p:cNvSpPr/>
            <p:nvPr/>
          </p:nvSpPr>
          <p:spPr>
            <a:xfrm>
              <a:off x="8057827" y="1272121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1708322-46AE-4169-8BFF-3F41C544AA0A}"/>
                </a:ext>
              </a:extLst>
            </p:cNvPr>
            <p:cNvSpPr txBox="1"/>
            <p:nvPr/>
          </p:nvSpPr>
          <p:spPr>
            <a:xfrm>
              <a:off x="7824352" y="480974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12</a:t>
              </a:r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4561EA09-7DD1-4FBC-B4E9-7140F93DCA1B}"/>
                </a:ext>
              </a:extLst>
            </p:cNvPr>
            <p:cNvCxnSpPr/>
            <p:nvPr/>
          </p:nvCxnSpPr>
          <p:spPr>
            <a:xfrm>
              <a:off x="8260103" y="1474261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3287183F-B3B2-48BF-936F-D7AF17AD240C}"/>
                </a:ext>
              </a:extLst>
            </p:cNvPr>
            <p:cNvSpPr/>
            <p:nvPr/>
          </p:nvSpPr>
          <p:spPr>
            <a:xfrm>
              <a:off x="7649782" y="867800"/>
              <a:ext cx="809522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A6321B4-79D7-4FDC-AD38-B81117777BA8}"/>
                </a:ext>
              </a:extLst>
            </p:cNvPr>
            <p:cNvSpPr txBox="1"/>
            <p:nvPr/>
          </p:nvSpPr>
          <p:spPr>
            <a:xfrm>
              <a:off x="7626155" y="880284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“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baz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”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7C6E927F-EFDA-4001-AF2F-A9EBA61C3EF9}"/>
              </a:ext>
            </a:extLst>
          </p:cNvPr>
          <p:cNvGrpSpPr/>
          <p:nvPr/>
        </p:nvGrpSpPr>
        <p:grpSpPr>
          <a:xfrm>
            <a:off x="7558078" y="3452087"/>
            <a:ext cx="1102936" cy="1509304"/>
            <a:chOff x="7397176" y="472141"/>
            <a:chExt cx="1102936" cy="1509304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731F4262-9AA2-4F0C-B343-2D10D0BDCA0F}"/>
                </a:ext>
              </a:extLst>
            </p:cNvPr>
            <p:cNvSpPr/>
            <p:nvPr/>
          </p:nvSpPr>
          <p:spPr>
            <a:xfrm>
              <a:off x="7652858" y="472141"/>
              <a:ext cx="809522" cy="120481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AEB6FD21-BAF3-4A2C-96A9-46B90585AD66}"/>
                </a:ext>
              </a:extLst>
            </p:cNvPr>
            <p:cNvSpPr/>
            <p:nvPr/>
          </p:nvSpPr>
          <p:spPr>
            <a:xfrm>
              <a:off x="7652858" y="1271985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17ECB497-8911-4B9D-98CE-FB401AD1FED2}"/>
                </a:ext>
              </a:extLst>
            </p:cNvPr>
            <p:cNvSpPr/>
            <p:nvPr/>
          </p:nvSpPr>
          <p:spPr>
            <a:xfrm>
              <a:off x="8057827" y="1272121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12BF78B-8D91-4963-88D5-0758283A3019}"/>
                </a:ext>
              </a:extLst>
            </p:cNvPr>
            <p:cNvSpPr txBox="1"/>
            <p:nvPr/>
          </p:nvSpPr>
          <p:spPr>
            <a:xfrm>
              <a:off x="7824352" y="48097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9</a:t>
              </a:r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096A4FB3-51CB-43E3-B81A-FF06730151D9}"/>
                </a:ext>
              </a:extLst>
            </p:cNvPr>
            <p:cNvCxnSpPr/>
            <p:nvPr/>
          </p:nvCxnSpPr>
          <p:spPr>
            <a:xfrm flipH="1">
              <a:off x="7397176" y="1474261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55A7C379-9DC0-49FD-A4A3-6964C2BF8067}"/>
                </a:ext>
              </a:extLst>
            </p:cNvPr>
            <p:cNvSpPr/>
            <p:nvPr/>
          </p:nvSpPr>
          <p:spPr>
            <a:xfrm>
              <a:off x="7649782" y="867800"/>
              <a:ext cx="809522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D8727F8-4A8D-4926-891B-631F46411D84}"/>
                </a:ext>
              </a:extLst>
            </p:cNvPr>
            <p:cNvSpPr txBox="1"/>
            <p:nvPr/>
          </p:nvSpPr>
          <p:spPr>
            <a:xfrm>
              <a:off x="7626155" y="880284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“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sho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”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D4495DAD-FAF8-4B15-8031-0571D3E87C7F}"/>
              </a:ext>
            </a:extLst>
          </p:cNvPr>
          <p:cNvGrpSpPr/>
          <p:nvPr/>
        </p:nvGrpSpPr>
        <p:grpSpPr>
          <a:xfrm>
            <a:off x="5982815" y="3458256"/>
            <a:ext cx="1065204" cy="1509304"/>
            <a:chOff x="7397176" y="472141"/>
            <a:chExt cx="1065204" cy="1509304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68EF28C3-5BF4-4CF0-A909-3A387F7E692D}"/>
                </a:ext>
              </a:extLst>
            </p:cNvPr>
            <p:cNvSpPr/>
            <p:nvPr/>
          </p:nvSpPr>
          <p:spPr>
            <a:xfrm>
              <a:off x="7652858" y="472141"/>
              <a:ext cx="809522" cy="120481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48E9E93D-28D0-42D4-8C7E-11FA49045FF6}"/>
                </a:ext>
              </a:extLst>
            </p:cNvPr>
            <p:cNvSpPr/>
            <p:nvPr/>
          </p:nvSpPr>
          <p:spPr>
            <a:xfrm>
              <a:off x="7652858" y="1271985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7D01B349-F3F6-4E65-9D4D-731EE552F0B1}"/>
                </a:ext>
              </a:extLst>
            </p:cNvPr>
            <p:cNvSpPr/>
            <p:nvPr/>
          </p:nvSpPr>
          <p:spPr>
            <a:xfrm>
              <a:off x="8057827" y="1272121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014A429-272A-4327-B27D-D941801614D0}"/>
                </a:ext>
              </a:extLst>
            </p:cNvPr>
            <p:cNvSpPr txBox="1"/>
            <p:nvPr/>
          </p:nvSpPr>
          <p:spPr>
            <a:xfrm>
              <a:off x="7824352" y="48097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2DEC3312-3C47-4DEF-907A-63F3206A3E7A}"/>
                </a:ext>
              </a:extLst>
            </p:cNvPr>
            <p:cNvCxnSpPr/>
            <p:nvPr/>
          </p:nvCxnSpPr>
          <p:spPr>
            <a:xfrm flipH="1">
              <a:off x="7397176" y="1474261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F3792504-66F3-4CBE-9C3A-66C102AED845}"/>
                </a:ext>
              </a:extLst>
            </p:cNvPr>
            <p:cNvSpPr/>
            <p:nvPr/>
          </p:nvSpPr>
          <p:spPr>
            <a:xfrm>
              <a:off x="7649782" y="867800"/>
              <a:ext cx="809522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63EA0616-E01F-4EBB-AEDA-2954EBAA2CB2}"/>
                </a:ext>
              </a:extLst>
            </p:cNvPr>
            <p:cNvSpPr txBox="1"/>
            <p:nvPr/>
          </p:nvSpPr>
          <p:spPr>
            <a:xfrm>
              <a:off x="7626155" y="880284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“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fo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”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891234BD-52DB-4C8D-B889-7E62E487F6B4}"/>
              </a:ext>
            </a:extLst>
          </p:cNvPr>
          <p:cNvGrpSpPr/>
          <p:nvPr/>
        </p:nvGrpSpPr>
        <p:grpSpPr>
          <a:xfrm>
            <a:off x="9975133" y="3412115"/>
            <a:ext cx="1102936" cy="1509304"/>
            <a:chOff x="7397176" y="472141"/>
            <a:chExt cx="1102936" cy="1509304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9D0188C0-2DA1-44DF-8776-70EAC193D6F4}"/>
                </a:ext>
              </a:extLst>
            </p:cNvPr>
            <p:cNvSpPr/>
            <p:nvPr/>
          </p:nvSpPr>
          <p:spPr>
            <a:xfrm>
              <a:off x="7652858" y="472141"/>
              <a:ext cx="809522" cy="120481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303298CB-BE3E-40FB-BF4D-252E21D6D675}"/>
                </a:ext>
              </a:extLst>
            </p:cNvPr>
            <p:cNvSpPr/>
            <p:nvPr/>
          </p:nvSpPr>
          <p:spPr>
            <a:xfrm>
              <a:off x="7652858" y="1271985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DD99EBEC-748A-40AE-BF34-110929CC6F3A}"/>
                </a:ext>
              </a:extLst>
            </p:cNvPr>
            <p:cNvSpPr/>
            <p:nvPr/>
          </p:nvSpPr>
          <p:spPr>
            <a:xfrm>
              <a:off x="8057827" y="1272121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62BC9C79-79E5-471D-BE6F-C37A3E002854}"/>
                </a:ext>
              </a:extLst>
            </p:cNvPr>
            <p:cNvSpPr txBox="1"/>
            <p:nvPr/>
          </p:nvSpPr>
          <p:spPr>
            <a:xfrm>
              <a:off x="7824352" y="480974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15</a:t>
              </a:r>
            </a:p>
          </p:txBody>
        </p: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5E45F268-1D17-40D4-B169-4D6B9F0CA7A6}"/>
                </a:ext>
              </a:extLst>
            </p:cNvPr>
            <p:cNvCxnSpPr/>
            <p:nvPr/>
          </p:nvCxnSpPr>
          <p:spPr>
            <a:xfrm flipH="1">
              <a:off x="7397176" y="1474261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36EA2A41-3CE7-4A46-8A7D-3F5D3F519BFD}"/>
                </a:ext>
              </a:extLst>
            </p:cNvPr>
            <p:cNvSpPr/>
            <p:nvPr/>
          </p:nvSpPr>
          <p:spPr>
            <a:xfrm>
              <a:off x="7649782" y="867800"/>
              <a:ext cx="809522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C9DE67EF-F7BB-472F-AB50-23AB0701B723}"/>
                </a:ext>
              </a:extLst>
            </p:cNvPr>
            <p:cNvSpPr txBox="1"/>
            <p:nvPr/>
          </p:nvSpPr>
          <p:spPr>
            <a:xfrm>
              <a:off x="7626155" y="880284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“sup”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051732AC-A85E-48C5-ADBE-57465B559B68}"/>
              </a:ext>
            </a:extLst>
          </p:cNvPr>
          <p:cNvGrpSpPr/>
          <p:nvPr/>
        </p:nvGrpSpPr>
        <p:grpSpPr>
          <a:xfrm>
            <a:off x="9417150" y="5048690"/>
            <a:ext cx="873957" cy="1204813"/>
            <a:chOff x="7626155" y="472141"/>
            <a:chExt cx="873957" cy="1204813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6B64C040-D9ED-4B55-823B-21D845B5B232}"/>
                </a:ext>
              </a:extLst>
            </p:cNvPr>
            <p:cNvSpPr/>
            <p:nvPr/>
          </p:nvSpPr>
          <p:spPr>
            <a:xfrm>
              <a:off x="7652858" y="472141"/>
              <a:ext cx="809522" cy="120481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CDECACF8-6BFA-4F60-B74C-E01374FB9A7E}"/>
                </a:ext>
              </a:extLst>
            </p:cNvPr>
            <p:cNvSpPr/>
            <p:nvPr/>
          </p:nvSpPr>
          <p:spPr>
            <a:xfrm>
              <a:off x="7652858" y="1271985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EBD3078C-392C-44E2-9638-16A79BD75C73}"/>
                </a:ext>
              </a:extLst>
            </p:cNvPr>
            <p:cNvSpPr/>
            <p:nvPr/>
          </p:nvSpPr>
          <p:spPr>
            <a:xfrm>
              <a:off x="8057827" y="1272121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CE42E699-5DE8-4617-9953-B47E5312FFA1}"/>
                </a:ext>
              </a:extLst>
            </p:cNvPr>
            <p:cNvSpPr txBox="1"/>
            <p:nvPr/>
          </p:nvSpPr>
          <p:spPr>
            <a:xfrm>
              <a:off x="7824352" y="480974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13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C6BE300A-87D0-4ACF-A7BF-3226484ACF9D}"/>
                </a:ext>
              </a:extLst>
            </p:cNvPr>
            <p:cNvSpPr/>
            <p:nvPr/>
          </p:nvSpPr>
          <p:spPr>
            <a:xfrm>
              <a:off x="7649782" y="867800"/>
              <a:ext cx="809522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025A1C8F-A575-4BE3-82B4-59831CDFB3A3}"/>
                </a:ext>
              </a:extLst>
            </p:cNvPr>
            <p:cNvSpPr txBox="1"/>
            <p:nvPr/>
          </p:nvSpPr>
          <p:spPr>
            <a:xfrm>
              <a:off x="7626155" y="880284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“boo”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7DFA7064-B4D4-4334-9ACD-1FE183EA56B8}"/>
              </a:ext>
            </a:extLst>
          </p:cNvPr>
          <p:cNvGrpSpPr/>
          <p:nvPr/>
        </p:nvGrpSpPr>
        <p:grpSpPr>
          <a:xfrm>
            <a:off x="7326271" y="4992360"/>
            <a:ext cx="873957" cy="1204813"/>
            <a:chOff x="7626155" y="472141"/>
            <a:chExt cx="873957" cy="1204813"/>
          </a:xfrm>
        </p:grpSpPr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24CED50F-636C-45F5-8FE9-615524607E67}"/>
                </a:ext>
              </a:extLst>
            </p:cNvPr>
            <p:cNvSpPr/>
            <p:nvPr/>
          </p:nvSpPr>
          <p:spPr>
            <a:xfrm>
              <a:off x="7652858" y="472141"/>
              <a:ext cx="809522" cy="120481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41EF08E2-7AD7-40F2-9857-08AF17FC395D}"/>
                </a:ext>
              </a:extLst>
            </p:cNvPr>
            <p:cNvSpPr/>
            <p:nvPr/>
          </p:nvSpPr>
          <p:spPr>
            <a:xfrm>
              <a:off x="7652858" y="1271985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5DAF6EDF-E8E7-443A-A404-836154C0EF55}"/>
                </a:ext>
              </a:extLst>
            </p:cNvPr>
            <p:cNvSpPr/>
            <p:nvPr/>
          </p:nvSpPr>
          <p:spPr>
            <a:xfrm>
              <a:off x="8057827" y="1272121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C045034D-6562-4469-8481-0037D3095070}"/>
                </a:ext>
              </a:extLst>
            </p:cNvPr>
            <p:cNvSpPr txBox="1"/>
            <p:nvPr/>
          </p:nvSpPr>
          <p:spPr>
            <a:xfrm>
              <a:off x="7824352" y="48097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60C2404B-2F1E-4461-9982-DEFB70BACE0B}"/>
                </a:ext>
              </a:extLst>
            </p:cNvPr>
            <p:cNvSpPr/>
            <p:nvPr/>
          </p:nvSpPr>
          <p:spPr>
            <a:xfrm>
              <a:off x="7649782" y="867800"/>
              <a:ext cx="809522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303B9045-6542-497D-8BED-13DCE54AE2CF}"/>
                </a:ext>
              </a:extLst>
            </p:cNvPr>
            <p:cNvSpPr txBox="1"/>
            <p:nvPr/>
          </p:nvSpPr>
          <p:spPr>
            <a:xfrm>
              <a:off x="7626155" y="880284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“poo”</a:t>
              </a: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83B1B9E-3346-4361-807E-6A0C9210FFBC}"/>
              </a:ext>
            </a:extLst>
          </p:cNvPr>
          <p:cNvGrpSpPr/>
          <p:nvPr/>
        </p:nvGrpSpPr>
        <p:grpSpPr>
          <a:xfrm>
            <a:off x="5334867" y="4965554"/>
            <a:ext cx="1011815" cy="1204813"/>
            <a:chOff x="7568375" y="472141"/>
            <a:chExt cx="1011815" cy="1204813"/>
          </a:xfrm>
        </p:grpSpPr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BA82620F-420B-4DEF-B475-04ADBE10D7A7}"/>
                </a:ext>
              </a:extLst>
            </p:cNvPr>
            <p:cNvSpPr/>
            <p:nvPr/>
          </p:nvSpPr>
          <p:spPr>
            <a:xfrm>
              <a:off x="7652858" y="472141"/>
              <a:ext cx="809522" cy="120481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011420A9-5BC3-4589-AEDC-DF822561D1EE}"/>
                </a:ext>
              </a:extLst>
            </p:cNvPr>
            <p:cNvSpPr/>
            <p:nvPr/>
          </p:nvSpPr>
          <p:spPr>
            <a:xfrm>
              <a:off x="7652858" y="1271985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86EC8E75-44B7-4DB2-82C0-C6C4C9A3E6B3}"/>
                </a:ext>
              </a:extLst>
            </p:cNvPr>
            <p:cNvSpPr/>
            <p:nvPr/>
          </p:nvSpPr>
          <p:spPr>
            <a:xfrm>
              <a:off x="8057827" y="1272121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BC16FDD1-964C-495F-9938-D2C6C031744F}"/>
                </a:ext>
              </a:extLst>
            </p:cNvPr>
            <p:cNvSpPr txBox="1"/>
            <p:nvPr/>
          </p:nvSpPr>
          <p:spPr>
            <a:xfrm>
              <a:off x="7824352" y="48097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958BBC2D-CB92-491C-914E-AC65B40B9363}"/>
                </a:ext>
              </a:extLst>
            </p:cNvPr>
            <p:cNvSpPr/>
            <p:nvPr/>
          </p:nvSpPr>
          <p:spPr>
            <a:xfrm>
              <a:off x="7649782" y="867800"/>
              <a:ext cx="809522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AA2E9516-54BE-42CE-BB98-E6AA2518B37A}"/>
                </a:ext>
              </a:extLst>
            </p:cNvPr>
            <p:cNvSpPr txBox="1"/>
            <p:nvPr/>
          </p:nvSpPr>
          <p:spPr>
            <a:xfrm>
              <a:off x="7568375" y="885159"/>
              <a:ext cx="1011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“burp”</a:t>
              </a:r>
            </a:p>
          </p:txBody>
        </p:sp>
      </p:grp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CCD8B6A9-CA75-4CCB-99F0-39F7B9F90A59}"/>
              </a:ext>
            </a:extLst>
          </p:cNvPr>
          <p:cNvCxnSpPr>
            <a:cxnSpLocks/>
          </p:cNvCxnSpPr>
          <p:nvPr/>
        </p:nvCxnSpPr>
        <p:spPr>
          <a:xfrm flipH="1">
            <a:off x="6707018" y="431045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A3A36B53-61FE-4E7B-8033-174B07EC395F}"/>
              </a:ext>
            </a:extLst>
          </p:cNvPr>
          <p:cNvCxnSpPr>
            <a:cxnSpLocks/>
          </p:cNvCxnSpPr>
          <p:nvPr/>
        </p:nvCxnSpPr>
        <p:spPr>
          <a:xfrm flipH="1">
            <a:off x="8273868" y="4345203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F4F748D5-264B-499D-BA86-AD29390B8930}"/>
              </a:ext>
            </a:extLst>
          </p:cNvPr>
          <p:cNvCxnSpPr>
            <a:cxnSpLocks/>
          </p:cNvCxnSpPr>
          <p:nvPr/>
        </p:nvCxnSpPr>
        <p:spPr>
          <a:xfrm flipH="1">
            <a:off x="5476884" y="580817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7A42D8BC-39E6-4F32-B38C-CF178613FAA8}"/>
              </a:ext>
            </a:extLst>
          </p:cNvPr>
          <p:cNvCxnSpPr>
            <a:cxnSpLocks/>
          </p:cNvCxnSpPr>
          <p:nvPr/>
        </p:nvCxnSpPr>
        <p:spPr>
          <a:xfrm flipH="1">
            <a:off x="5890017" y="579701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CCBD3A9B-5BE9-499A-8075-E9959EB9225C}"/>
              </a:ext>
            </a:extLst>
          </p:cNvPr>
          <p:cNvCxnSpPr>
            <a:cxnSpLocks/>
          </p:cNvCxnSpPr>
          <p:nvPr/>
        </p:nvCxnSpPr>
        <p:spPr>
          <a:xfrm flipH="1">
            <a:off x="7382994" y="583906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CCF2E28F-B555-485B-8834-F3C630492533}"/>
              </a:ext>
            </a:extLst>
          </p:cNvPr>
          <p:cNvCxnSpPr>
            <a:cxnSpLocks/>
          </p:cNvCxnSpPr>
          <p:nvPr/>
        </p:nvCxnSpPr>
        <p:spPr>
          <a:xfrm flipH="1">
            <a:off x="7826567" y="583906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6581CF68-9282-432A-9587-4FF6F5F248D5}"/>
              </a:ext>
            </a:extLst>
          </p:cNvPr>
          <p:cNvCxnSpPr>
            <a:cxnSpLocks/>
          </p:cNvCxnSpPr>
          <p:nvPr/>
        </p:nvCxnSpPr>
        <p:spPr>
          <a:xfrm flipH="1">
            <a:off x="10701688" y="426576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701D8C98-7D04-4C09-ADFE-3E76945B1576}"/>
              </a:ext>
            </a:extLst>
          </p:cNvPr>
          <p:cNvCxnSpPr>
            <a:cxnSpLocks/>
          </p:cNvCxnSpPr>
          <p:nvPr/>
        </p:nvCxnSpPr>
        <p:spPr>
          <a:xfrm flipH="1">
            <a:off x="9496912" y="589131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179A29A6-1121-49B5-8176-9A568F1A62A9}"/>
              </a:ext>
            </a:extLst>
          </p:cNvPr>
          <p:cNvCxnSpPr>
            <a:cxnSpLocks/>
          </p:cNvCxnSpPr>
          <p:nvPr/>
        </p:nvCxnSpPr>
        <p:spPr>
          <a:xfrm flipH="1">
            <a:off x="9920382" y="588855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3E6368CD-4AC1-408F-92EF-1A9AD3737AD1}"/>
              </a:ext>
            </a:extLst>
          </p:cNvPr>
          <p:cNvCxnSpPr>
            <a:cxnSpLocks/>
          </p:cNvCxnSpPr>
          <p:nvPr/>
        </p:nvCxnSpPr>
        <p:spPr>
          <a:xfrm flipH="1">
            <a:off x="9415104" y="270507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83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Put and Remove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2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2AADE-62B4-47FC-BF83-753F541CE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Height in terms of 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4024B-141E-4379-A5F5-4B2EA4933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“balanced” trees h ≈ log</a:t>
            </a:r>
            <a:r>
              <a:rPr lang="en-US" baseline="-25000" dirty="0"/>
              <a:t>c</a:t>
            </a:r>
            <a:r>
              <a:rPr lang="en-US" dirty="0"/>
              <a:t>(n) where c is the maximum number of children</a:t>
            </a:r>
          </a:p>
          <a:p>
            <a:r>
              <a:rPr lang="en-US" dirty="0"/>
              <a:t>Balanced binary trees h ≈ log</a:t>
            </a:r>
            <a:r>
              <a:rPr lang="en-US" baseline="-25000" dirty="0"/>
              <a:t>2</a:t>
            </a:r>
            <a:r>
              <a:rPr lang="en-US" dirty="0"/>
              <a:t>(n)</a:t>
            </a:r>
          </a:p>
          <a:p>
            <a:r>
              <a:rPr lang="en-US" dirty="0"/>
              <a:t>Balanced trinary tree h ≈ log</a:t>
            </a:r>
            <a:r>
              <a:rPr lang="en-US" baseline="-25000" dirty="0"/>
              <a:t>3</a:t>
            </a:r>
            <a:r>
              <a:rPr lang="en-US" dirty="0"/>
              <a:t>(n)</a:t>
            </a:r>
          </a:p>
          <a:p>
            <a:r>
              <a:rPr lang="en-US" dirty="0"/>
              <a:t>Thus for balanced trees operations take </a:t>
            </a:r>
            <a:r>
              <a:rPr lang="el-GR" dirty="0"/>
              <a:t>Θ</a:t>
            </a:r>
            <a:r>
              <a:rPr lang="en-US" dirty="0"/>
              <a:t>(log</a:t>
            </a:r>
            <a:r>
              <a:rPr lang="en-US" baseline="-25000" dirty="0"/>
              <a:t>c</a:t>
            </a:r>
            <a:r>
              <a:rPr lang="en-US" dirty="0"/>
              <a:t>(n))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EF617-3DAD-4B53-B0BF-8C41C78CB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9DE59B-C04F-4EE6-AA42-6AC9F000C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6DF483E-1224-4E0A-BAB3-F850C7C20282}"/>
                  </a:ext>
                </a:extLst>
              </p14:cNvPr>
              <p14:cNvContentPartPr/>
              <p14:nvPr/>
            </p14:nvContentPartPr>
            <p14:xfrm>
              <a:off x="573219" y="-460341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6DF483E-1224-4E0A-BAB3-F850C7C2028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5579" y="-478341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09911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7D6DF-74DF-4977-AA4E-42E31C946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Unbalanced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C47F0-3E43-4EC4-863C-E609FEFC1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4845504"/>
          </a:xfrm>
        </p:spPr>
        <p:txBody>
          <a:bodyPr>
            <a:normAutofit/>
          </a:bodyPr>
          <a:lstStyle/>
          <a:p>
            <a:r>
              <a:rPr lang="en-US" dirty="0"/>
              <a:t>Is this a valid Binary Search Tree?</a:t>
            </a:r>
          </a:p>
          <a:p>
            <a:r>
              <a:rPr lang="en-US" dirty="0"/>
              <a:t>Yes, but…</a:t>
            </a:r>
          </a:p>
          <a:p>
            <a:r>
              <a:rPr lang="en-US" dirty="0"/>
              <a:t>We call this a </a:t>
            </a:r>
            <a:r>
              <a:rPr lang="en-US" b="1" dirty="0">
                <a:solidFill>
                  <a:srgbClr val="4C3282"/>
                </a:solidFill>
              </a:rPr>
              <a:t>degenerate tree</a:t>
            </a:r>
          </a:p>
          <a:p>
            <a:r>
              <a:rPr lang="en-US" dirty="0"/>
              <a:t>For trees, depending on how balanced they are,</a:t>
            </a:r>
          </a:p>
          <a:p>
            <a:r>
              <a:rPr lang="en-US" dirty="0"/>
              <a:t>Operations at worst can be O(n) and at best</a:t>
            </a:r>
          </a:p>
          <a:p>
            <a:r>
              <a:rPr lang="en-US" dirty="0"/>
              <a:t>can be O(</a:t>
            </a:r>
            <a:r>
              <a:rPr lang="en-US" dirty="0" err="1"/>
              <a:t>logn</a:t>
            </a:r>
            <a:r>
              <a:rPr lang="en-US" dirty="0"/>
              <a:t>)</a:t>
            </a:r>
          </a:p>
          <a:p>
            <a:r>
              <a:rPr lang="en-US" dirty="0"/>
              <a:t>How are degenerate trees formed?</a:t>
            </a:r>
          </a:p>
          <a:p>
            <a:pPr lvl="1"/>
            <a:r>
              <a:rPr lang="en-US" dirty="0"/>
              <a:t>insert(10)</a:t>
            </a:r>
          </a:p>
          <a:p>
            <a:pPr lvl="1"/>
            <a:r>
              <a:rPr lang="en-US" dirty="0"/>
              <a:t>insert(9)</a:t>
            </a:r>
          </a:p>
          <a:p>
            <a:pPr lvl="1"/>
            <a:r>
              <a:rPr lang="en-US" dirty="0"/>
              <a:t>insert(7)</a:t>
            </a:r>
          </a:p>
          <a:p>
            <a:pPr lvl="1"/>
            <a:r>
              <a:rPr lang="en-US" dirty="0"/>
              <a:t>insert(5)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1A5CA6-A3F4-4D12-9AF6-6C53F4F69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894B66-CB22-46F9-A6EA-D86B9B792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C126299-FAE0-4682-BBDC-AC1C6FBEE6D2}"/>
              </a:ext>
            </a:extLst>
          </p:cNvPr>
          <p:cNvGrpSpPr/>
          <p:nvPr/>
        </p:nvGrpSpPr>
        <p:grpSpPr>
          <a:xfrm>
            <a:off x="7670965" y="1364275"/>
            <a:ext cx="1065204" cy="1102513"/>
            <a:chOff x="8178965" y="3174615"/>
            <a:chExt cx="1065204" cy="110251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501D9D7-390B-43AB-BD01-AFA028B55CB7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06105ED-29F0-41BE-B115-27D3DE4C0B06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B6545CC-2B65-4374-B1EF-5BB88D011FA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C969CA0-2653-4B37-B828-0A86CE7F4DBA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104BB8C-5DB6-424B-A6B8-22EFEA391A11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5D22046-C212-4109-8DA2-86B4593E60F3}"/>
              </a:ext>
            </a:extLst>
          </p:cNvPr>
          <p:cNvGrpSpPr/>
          <p:nvPr/>
        </p:nvGrpSpPr>
        <p:grpSpPr>
          <a:xfrm>
            <a:off x="6962753" y="2550183"/>
            <a:ext cx="1065204" cy="1102513"/>
            <a:chOff x="8178965" y="3174615"/>
            <a:chExt cx="1065204" cy="110251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1E5A008-2066-46D7-A18F-BA6BD222B21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093018F-DD2A-4363-91ED-E56C06CC1514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04650E8-1011-4A69-A739-5108F060F512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CF590D-ADA3-4822-A60A-98E5970B3B7B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9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06082949-B2EA-4099-97D9-1923502A71E7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FB5761B-7BE5-40AC-BCA6-A0EC2ADCC07B}"/>
              </a:ext>
            </a:extLst>
          </p:cNvPr>
          <p:cNvGrpSpPr/>
          <p:nvPr/>
        </p:nvGrpSpPr>
        <p:grpSpPr>
          <a:xfrm>
            <a:off x="6261146" y="3736498"/>
            <a:ext cx="809522" cy="798022"/>
            <a:chOff x="8434647" y="3174615"/>
            <a:chExt cx="809522" cy="79802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5617E29-67A7-4789-A27D-BCFDF52C33CB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3A4DBC1-3166-4933-84E0-C3669EBA830C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DC5B9AF-0251-43A8-A3DD-E93FB7CE529C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C8CE3DB-0AA6-49D0-B4AC-07A7315B2B80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34DD568-4816-48BC-9338-9482D5872B45}"/>
              </a:ext>
            </a:extLst>
          </p:cNvPr>
          <p:cNvGrpSpPr/>
          <p:nvPr/>
        </p:nvGrpSpPr>
        <p:grpSpPr>
          <a:xfrm>
            <a:off x="5286478" y="4909548"/>
            <a:ext cx="809522" cy="798022"/>
            <a:chOff x="8434647" y="3174615"/>
            <a:chExt cx="809522" cy="798022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96A8B28-A9B1-4ECC-A67A-DFD94F8F847C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26A57FC-EBA4-4B12-9C92-0745674C2909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39C43AD-1413-4644-BFF8-A541822DB72A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C9C3D0B-033D-4372-9F22-BAB9B5BB66F7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BB6CAA7-6E7B-4964-9E75-91A6779FC1E0}"/>
              </a:ext>
            </a:extLst>
          </p:cNvPr>
          <p:cNvCxnSpPr/>
          <p:nvPr/>
        </p:nvCxnSpPr>
        <p:spPr>
          <a:xfrm flipH="1">
            <a:off x="6024716" y="4317677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A849F3F-826E-43EC-A0F5-FB797C32F658}"/>
              </a:ext>
            </a:extLst>
          </p:cNvPr>
          <p:cNvCxnSpPr>
            <a:cxnSpLocks/>
          </p:cNvCxnSpPr>
          <p:nvPr/>
        </p:nvCxnSpPr>
        <p:spPr>
          <a:xfrm flipH="1">
            <a:off x="8386512" y="178880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6887EF8-B546-4ED6-ACFA-626366A652E9}"/>
              </a:ext>
            </a:extLst>
          </p:cNvPr>
          <p:cNvCxnSpPr>
            <a:cxnSpLocks/>
          </p:cNvCxnSpPr>
          <p:nvPr/>
        </p:nvCxnSpPr>
        <p:spPr>
          <a:xfrm flipH="1">
            <a:off x="7678300" y="2985830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30A15F9-272A-4B57-A25E-6D1BB02AD271}"/>
              </a:ext>
            </a:extLst>
          </p:cNvPr>
          <p:cNvCxnSpPr>
            <a:cxnSpLocks/>
          </p:cNvCxnSpPr>
          <p:nvPr/>
        </p:nvCxnSpPr>
        <p:spPr>
          <a:xfrm flipH="1">
            <a:off x="6721011" y="417214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06345DC-85A8-4D79-82BF-7F5B6594FFE0}"/>
              </a:ext>
            </a:extLst>
          </p:cNvPr>
          <p:cNvCxnSpPr>
            <a:cxnSpLocks/>
          </p:cNvCxnSpPr>
          <p:nvPr/>
        </p:nvCxnSpPr>
        <p:spPr>
          <a:xfrm flipH="1">
            <a:off x="5341583" y="536746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5847615-6328-4BD0-B872-45367C00D331}"/>
              </a:ext>
            </a:extLst>
          </p:cNvPr>
          <p:cNvCxnSpPr>
            <a:cxnSpLocks/>
          </p:cNvCxnSpPr>
          <p:nvPr/>
        </p:nvCxnSpPr>
        <p:spPr>
          <a:xfrm flipH="1">
            <a:off x="5746552" y="536746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51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3F856-3C18-4055-9F47-47FA0A599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2E95A-BEE7-4715-ABD5-0F2D47575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Measuring balance:</a:t>
            </a:r>
          </a:p>
          <a:p>
            <a:r>
              <a:rPr lang="en-US" dirty="0"/>
              <a:t>For each node, compare the heights of its two sub trees</a:t>
            </a:r>
          </a:p>
          <a:p>
            <a:r>
              <a:rPr lang="en-US" dirty="0"/>
              <a:t>Balanced when the difference in height between sub trees is no greater than 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8D8D6-7F1B-4FED-BB8C-9A9BE9919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C663E7-B725-4EA1-9961-914BCCED3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3959239-3DB6-4832-BCA9-5CE431826FB8}"/>
              </a:ext>
            </a:extLst>
          </p:cNvPr>
          <p:cNvGrpSpPr/>
          <p:nvPr/>
        </p:nvGrpSpPr>
        <p:grpSpPr>
          <a:xfrm>
            <a:off x="4628924" y="3064623"/>
            <a:ext cx="1313520" cy="1102513"/>
            <a:chOff x="8178965" y="3174615"/>
            <a:chExt cx="1313520" cy="110251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0517CC6-BC2A-402E-A411-33C178F13DC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7229487-B7A3-4467-84CC-7E37EAABDE7C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8A6F3AE-6D42-4F73-9E27-2584E5B3415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7D5CF28-0C57-488F-91BD-EE0919F50769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68535A8-A63A-4C61-AAE6-C496315F9FB6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E1D848C-56B5-4E13-B684-9E3FE4C00E09}"/>
                </a:ext>
              </a:extLst>
            </p:cNvPr>
            <p:cNvCxnSpPr/>
            <p:nvPr/>
          </p:nvCxnSpPr>
          <p:spPr>
            <a:xfrm>
              <a:off x="9041892" y="3769944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231B1AD-8577-4829-97C4-B2CDE92CA5D2}"/>
              </a:ext>
            </a:extLst>
          </p:cNvPr>
          <p:cNvGrpSpPr/>
          <p:nvPr/>
        </p:nvGrpSpPr>
        <p:grpSpPr>
          <a:xfrm>
            <a:off x="3920712" y="4250531"/>
            <a:ext cx="1065204" cy="1102513"/>
            <a:chOff x="8178965" y="3174615"/>
            <a:chExt cx="1065204" cy="110251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ACB4ACC-B0E7-49A1-99C2-7DB20BA5B336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9F3C578-0F6D-4E10-98A9-548593515214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5B29F29-DB08-40C5-BE13-D55368B87A90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00243E8-FCAE-431A-B4C7-F24AFF73B3CA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6F9B4FF2-7CDA-4198-9AE5-C7E8E6D248BE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8C1F743-C344-4A1B-9850-CFF90DF226E1}"/>
              </a:ext>
            </a:extLst>
          </p:cNvPr>
          <p:cNvGrpSpPr/>
          <p:nvPr/>
        </p:nvGrpSpPr>
        <p:grpSpPr>
          <a:xfrm>
            <a:off x="5717147" y="4281775"/>
            <a:ext cx="1313520" cy="1102513"/>
            <a:chOff x="8178965" y="3174615"/>
            <a:chExt cx="1313520" cy="110251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9BBC786-4916-4D5D-81E0-586B25B396F2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EA9CDB3-DFD5-4946-B432-B5C0A60940B2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E1F80F9-239E-477A-803B-56C32B83B62F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F5CD317-4B57-4788-A05B-B9528C689D19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15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076C866F-5637-46FC-8D77-9436F015A205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79A4DCF8-66EF-4580-8C8B-2397E307C9AA}"/>
                </a:ext>
              </a:extLst>
            </p:cNvPr>
            <p:cNvCxnSpPr/>
            <p:nvPr/>
          </p:nvCxnSpPr>
          <p:spPr>
            <a:xfrm>
              <a:off x="9041892" y="3769944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3219105" y="5436846"/>
            <a:ext cx="809522" cy="798022"/>
            <a:chOff x="8434647" y="3174615"/>
            <a:chExt cx="809522" cy="79802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6E4EAA2-ECDD-4F3E-8422-D170A7110F2F}"/>
              </a:ext>
            </a:extLst>
          </p:cNvPr>
          <p:cNvGrpSpPr/>
          <p:nvPr/>
        </p:nvGrpSpPr>
        <p:grpSpPr>
          <a:xfrm>
            <a:off x="5241598" y="5511339"/>
            <a:ext cx="809522" cy="798022"/>
            <a:chOff x="8434647" y="3174615"/>
            <a:chExt cx="809522" cy="798022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6FA24ED-F6DD-4C7D-BDEE-87AE9E2CA503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B21027F-D704-46B9-8B49-3ECFE611A6A1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9E20CCB-CCC1-4053-B860-83172B45004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6D6A27E-EBE1-4D4A-9745-F328B55FA5C6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12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6832326" y="5491699"/>
            <a:ext cx="809522" cy="798022"/>
            <a:chOff x="8434647" y="3174615"/>
            <a:chExt cx="809522" cy="798022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18</a:t>
              </a:r>
            </a:p>
          </p:txBody>
        </p:sp>
      </p:grp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3288616" y="586620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5915B3E-411C-4E55-B974-EC549067DFB8}"/>
              </a:ext>
            </a:extLst>
          </p:cNvPr>
          <p:cNvCxnSpPr>
            <a:cxnSpLocks/>
          </p:cNvCxnSpPr>
          <p:nvPr/>
        </p:nvCxnSpPr>
        <p:spPr>
          <a:xfrm flipH="1">
            <a:off x="4630520" y="470107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9AACC31-3410-4182-B887-DD3920E89B76}"/>
              </a:ext>
            </a:extLst>
          </p:cNvPr>
          <p:cNvCxnSpPr>
            <a:cxnSpLocks/>
          </p:cNvCxnSpPr>
          <p:nvPr/>
        </p:nvCxnSpPr>
        <p:spPr>
          <a:xfrm flipH="1">
            <a:off x="5305150" y="594278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A1B84F7-1543-48B6-8C2D-826C9E78E4AA}"/>
              </a:ext>
            </a:extLst>
          </p:cNvPr>
          <p:cNvCxnSpPr>
            <a:cxnSpLocks/>
          </p:cNvCxnSpPr>
          <p:nvPr/>
        </p:nvCxnSpPr>
        <p:spPr>
          <a:xfrm flipH="1">
            <a:off x="5721950" y="594345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3678970" y="588090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6873742" y="592734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7292902" y="592734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B53DAB9-BF31-4750-90A9-F3998DF7EA67}"/>
              </a:ext>
            </a:extLst>
          </p:cNvPr>
          <p:cNvGrpSpPr/>
          <p:nvPr/>
        </p:nvGrpSpPr>
        <p:grpSpPr>
          <a:xfrm>
            <a:off x="8713478" y="3194157"/>
            <a:ext cx="1065204" cy="1102513"/>
            <a:chOff x="8178965" y="3174615"/>
            <a:chExt cx="1065204" cy="1102513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63D7A3D3-22AD-4869-9D35-A8602438FFA0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FA82245-2676-4049-B7B4-2674CA4D54CA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8011871" y="4380472"/>
            <a:ext cx="809522" cy="798022"/>
            <a:chOff x="8434647" y="3174615"/>
            <a:chExt cx="809522" cy="79802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</p:grp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8326503-70DA-49BD-BC53-496AAA94F529}"/>
              </a:ext>
            </a:extLst>
          </p:cNvPr>
          <p:cNvCxnSpPr>
            <a:cxnSpLocks/>
          </p:cNvCxnSpPr>
          <p:nvPr/>
        </p:nvCxnSpPr>
        <p:spPr>
          <a:xfrm flipH="1">
            <a:off x="8081382" y="480983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DEEC6AE6-9216-4993-A4A1-E9557A8FED3F}"/>
              </a:ext>
            </a:extLst>
          </p:cNvPr>
          <p:cNvCxnSpPr>
            <a:cxnSpLocks/>
          </p:cNvCxnSpPr>
          <p:nvPr/>
        </p:nvCxnSpPr>
        <p:spPr>
          <a:xfrm flipH="1">
            <a:off x="9423286" y="364469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5587F37-32FF-4233-BEC4-3B7C69B55E62}"/>
              </a:ext>
            </a:extLst>
          </p:cNvPr>
          <p:cNvCxnSpPr>
            <a:cxnSpLocks/>
          </p:cNvCxnSpPr>
          <p:nvPr/>
        </p:nvCxnSpPr>
        <p:spPr>
          <a:xfrm flipH="1">
            <a:off x="8471736" y="482453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10953184" y="3188199"/>
            <a:ext cx="809522" cy="798022"/>
            <a:chOff x="8434647" y="3174615"/>
            <a:chExt cx="809522" cy="798022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8326503-70DA-49BD-BC53-496AAA94F529}"/>
              </a:ext>
            </a:extLst>
          </p:cNvPr>
          <p:cNvCxnSpPr>
            <a:cxnSpLocks/>
          </p:cNvCxnSpPr>
          <p:nvPr/>
        </p:nvCxnSpPr>
        <p:spPr>
          <a:xfrm flipH="1">
            <a:off x="11022695" y="361755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5587F37-32FF-4233-BEC4-3B7C69B55E62}"/>
              </a:ext>
            </a:extLst>
          </p:cNvPr>
          <p:cNvCxnSpPr>
            <a:cxnSpLocks/>
          </p:cNvCxnSpPr>
          <p:nvPr/>
        </p:nvCxnSpPr>
        <p:spPr>
          <a:xfrm flipH="1">
            <a:off x="11413049" y="363225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B53DAB9-BF31-4750-90A9-F3998DF7EA67}"/>
              </a:ext>
            </a:extLst>
          </p:cNvPr>
          <p:cNvGrpSpPr/>
          <p:nvPr/>
        </p:nvGrpSpPr>
        <p:grpSpPr>
          <a:xfrm>
            <a:off x="1052730" y="3029995"/>
            <a:ext cx="1065204" cy="1102513"/>
            <a:chOff x="8178965" y="3174615"/>
            <a:chExt cx="1065204" cy="1102513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63D7A3D3-22AD-4869-9D35-A8602438FFA0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DFA82245-2676-4049-B7B4-2674CA4D54CA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351123" y="4216310"/>
            <a:ext cx="809522" cy="798022"/>
            <a:chOff x="8434647" y="3174615"/>
            <a:chExt cx="809522" cy="798022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</p:grp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E8326503-70DA-49BD-BC53-496AAA94F529}"/>
              </a:ext>
            </a:extLst>
          </p:cNvPr>
          <p:cNvCxnSpPr>
            <a:cxnSpLocks/>
          </p:cNvCxnSpPr>
          <p:nvPr/>
        </p:nvCxnSpPr>
        <p:spPr>
          <a:xfrm flipH="1">
            <a:off x="420634" y="4645670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45587F37-32FF-4233-BEC4-3B7C69B55E62}"/>
              </a:ext>
            </a:extLst>
          </p:cNvPr>
          <p:cNvCxnSpPr>
            <a:cxnSpLocks/>
          </p:cNvCxnSpPr>
          <p:nvPr/>
        </p:nvCxnSpPr>
        <p:spPr>
          <a:xfrm flipH="1">
            <a:off x="810988" y="4660370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1945096" y="4222414"/>
            <a:ext cx="809522" cy="798022"/>
            <a:chOff x="8434647" y="3174615"/>
            <a:chExt cx="809522" cy="798022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9</a:t>
              </a:r>
            </a:p>
          </p:txBody>
        </p:sp>
      </p:grp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901080" y="362204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45587F37-32FF-4233-BEC4-3B7C69B55E62}"/>
              </a:ext>
            </a:extLst>
          </p:cNvPr>
          <p:cNvCxnSpPr>
            <a:cxnSpLocks/>
          </p:cNvCxnSpPr>
          <p:nvPr/>
        </p:nvCxnSpPr>
        <p:spPr>
          <a:xfrm flipH="1">
            <a:off x="1989790" y="4652093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45587F37-32FF-4233-BEC4-3B7C69B55E62}"/>
              </a:ext>
            </a:extLst>
          </p:cNvPr>
          <p:cNvCxnSpPr>
            <a:cxnSpLocks/>
          </p:cNvCxnSpPr>
          <p:nvPr/>
        </p:nvCxnSpPr>
        <p:spPr>
          <a:xfrm flipH="1">
            <a:off x="2406511" y="463764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889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AVL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C3282"/>
                </a:solidFill>
              </a:rPr>
              <a:t>AVL Trees </a:t>
            </a:r>
            <a:r>
              <a:rPr lang="en-US" dirty="0"/>
              <a:t>must satisfy the following properties: </a:t>
            </a:r>
          </a:p>
          <a:p>
            <a:pPr lvl="1"/>
            <a:r>
              <a:rPr lang="en-US" dirty="0">
                <a:solidFill>
                  <a:srgbClr val="4C3282"/>
                </a:solidFill>
              </a:rPr>
              <a:t>binary trees: </a:t>
            </a:r>
            <a:r>
              <a:rPr lang="en-US" dirty="0"/>
              <a:t>all nodes must have between 0 and 2 children</a:t>
            </a:r>
          </a:p>
          <a:p>
            <a:pPr lvl="1"/>
            <a:r>
              <a:rPr lang="en-US" dirty="0">
                <a:solidFill>
                  <a:srgbClr val="4C3282"/>
                </a:solidFill>
              </a:rPr>
              <a:t>binary search tree</a:t>
            </a:r>
            <a:r>
              <a:rPr lang="en-US" dirty="0"/>
              <a:t>: for all nodes, all keys in the left subtree must be smaller and all keys in the right subtree must be larger than the root node</a:t>
            </a:r>
          </a:p>
          <a:p>
            <a:pPr lvl="1"/>
            <a:r>
              <a:rPr lang="en-US" dirty="0">
                <a:solidFill>
                  <a:srgbClr val="4C3282"/>
                </a:solidFill>
              </a:rPr>
              <a:t>balanced: </a:t>
            </a:r>
            <a:r>
              <a:rPr lang="en-US" dirty="0"/>
              <a:t>for all nodes, there can be no more than a difference of 1 in the height of the left subtree from the right. </a:t>
            </a:r>
            <a:r>
              <a:rPr lang="en-US" dirty="0" err="1"/>
              <a:t>Math.abs</a:t>
            </a:r>
            <a:r>
              <a:rPr lang="en-US" dirty="0"/>
              <a:t>(height(left subtree) – height(right subtree)) ≤ 1</a:t>
            </a:r>
          </a:p>
          <a:p>
            <a:pPr lvl="1"/>
            <a:endParaRPr lang="en-US" dirty="0"/>
          </a:p>
          <a:p>
            <a:pPr marL="128016" lvl="1" indent="0">
              <a:buNone/>
            </a:pPr>
            <a:r>
              <a:rPr lang="en-US" dirty="0"/>
              <a:t>AVL stands for </a:t>
            </a:r>
            <a:r>
              <a:rPr lang="en-US" b="1" dirty="0"/>
              <a:t>A</a:t>
            </a:r>
            <a:r>
              <a:rPr lang="en-US" dirty="0"/>
              <a:t>delson-</a:t>
            </a:r>
            <a:r>
              <a:rPr lang="en-US" b="1" dirty="0" err="1"/>
              <a:t>V</a:t>
            </a:r>
            <a:r>
              <a:rPr lang="en-US" dirty="0" err="1"/>
              <a:t>elsky</a:t>
            </a:r>
            <a:r>
              <a:rPr lang="en-US" dirty="0"/>
              <a:t> and </a:t>
            </a:r>
            <a:r>
              <a:rPr lang="en-US" b="1" dirty="0"/>
              <a:t>L</a:t>
            </a:r>
            <a:r>
              <a:rPr lang="en-US" dirty="0"/>
              <a:t>andis (the inventors of the data structure)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28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 valid AVL tree?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9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3959239-3DB6-4832-BCA9-5CE431826FB8}"/>
              </a:ext>
            </a:extLst>
          </p:cNvPr>
          <p:cNvGrpSpPr/>
          <p:nvPr/>
        </p:nvGrpSpPr>
        <p:grpSpPr>
          <a:xfrm>
            <a:off x="4249267" y="1039775"/>
            <a:ext cx="3041070" cy="1068617"/>
            <a:chOff x="7445666" y="3174615"/>
            <a:chExt cx="3041070" cy="106861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0517CC6-BC2A-402E-A411-33C178F13DC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7229487-B7A3-4467-84CC-7E37EAABDE7C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8A6F3AE-6D42-4F73-9E27-2584E5B3415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7D5CF28-0C57-488F-91BD-EE0919F50769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68535A8-A63A-4C61-AAE6-C496315F9FB6}"/>
                </a:ext>
              </a:extLst>
            </p:cNvPr>
            <p:cNvCxnSpPr/>
            <p:nvPr/>
          </p:nvCxnSpPr>
          <p:spPr>
            <a:xfrm flipH="1">
              <a:off x="7445666" y="3769944"/>
              <a:ext cx="1191257" cy="449015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E1D848C-56B5-4E13-B684-9E3FE4C00E09}"/>
                </a:ext>
              </a:extLst>
            </p:cNvPr>
            <p:cNvCxnSpPr/>
            <p:nvPr/>
          </p:nvCxnSpPr>
          <p:spPr>
            <a:xfrm>
              <a:off x="9041892" y="3769944"/>
              <a:ext cx="1444844" cy="47328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231B1AD-8577-4829-97C4-B2CDE92CA5D2}"/>
              </a:ext>
            </a:extLst>
          </p:cNvPr>
          <p:cNvGrpSpPr/>
          <p:nvPr/>
        </p:nvGrpSpPr>
        <p:grpSpPr>
          <a:xfrm>
            <a:off x="3225494" y="2188231"/>
            <a:ext cx="1065204" cy="1102513"/>
            <a:chOff x="8178965" y="3174615"/>
            <a:chExt cx="1065204" cy="110251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ACB4ACC-B0E7-49A1-99C2-7DB20BA5B336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9F3C578-0F6D-4E10-98A9-548593515214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5B29F29-DB08-40C5-BE13-D55368B87A90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00243E8-FCAE-431A-B4C7-F24AFF73B3CA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6F9B4FF2-7CDA-4198-9AE5-C7E8E6D248BE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8C1F743-C344-4A1B-9850-CFF90DF226E1}"/>
              </a:ext>
            </a:extLst>
          </p:cNvPr>
          <p:cNvGrpSpPr/>
          <p:nvPr/>
        </p:nvGrpSpPr>
        <p:grpSpPr>
          <a:xfrm>
            <a:off x="6956364" y="2203126"/>
            <a:ext cx="1313520" cy="1102513"/>
            <a:chOff x="8178965" y="3174615"/>
            <a:chExt cx="1313520" cy="110251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9BBC786-4916-4D5D-81E0-586B25B396F2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EA9CDB3-DFD5-4946-B432-B5C0A60940B2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E1F80F9-239E-477A-803B-56C32B83B62F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F5CD317-4B57-4788-A05B-B9528C689D19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076C866F-5637-46FC-8D77-9436F015A205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79A4DCF8-66EF-4580-8C8B-2397E307C9AA}"/>
                </a:ext>
              </a:extLst>
            </p:cNvPr>
            <p:cNvCxnSpPr/>
            <p:nvPr/>
          </p:nvCxnSpPr>
          <p:spPr>
            <a:xfrm>
              <a:off x="9041892" y="3769944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2553203" y="3370102"/>
            <a:ext cx="809522" cy="798022"/>
            <a:chOff x="8434647" y="3174615"/>
            <a:chExt cx="809522" cy="79802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6E4EAA2-ECDD-4F3E-8422-D170A7110F2F}"/>
              </a:ext>
            </a:extLst>
          </p:cNvPr>
          <p:cNvGrpSpPr/>
          <p:nvPr/>
        </p:nvGrpSpPr>
        <p:grpSpPr>
          <a:xfrm>
            <a:off x="6480815" y="3432690"/>
            <a:ext cx="809522" cy="798022"/>
            <a:chOff x="8434647" y="3174615"/>
            <a:chExt cx="809522" cy="798022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6FA24ED-F6DD-4C7D-BDEE-87AE9E2CA503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B21027F-D704-46B9-8B49-3ECFE611A6A1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9E20CCB-CCC1-4053-B860-83172B45004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6D6A27E-EBE1-4D4A-9745-F328B55FA5C6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9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8071543" y="3413050"/>
            <a:ext cx="809522" cy="798022"/>
            <a:chOff x="8434647" y="3174615"/>
            <a:chExt cx="809522" cy="798022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12</a:t>
              </a:r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A1B84F7-1543-48B6-8C2D-826C9E78E4AA}"/>
              </a:ext>
            </a:extLst>
          </p:cNvPr>
          <p:cNvCxnSpPr>
            <a:cxnSpLocks/>
          </p:cNvCxnSpPr>
          <p:nvPr/>
        </p:nvCxnSpPr>
        <p:spPr>
          <a:xfrm flipH="1">
            <a:off x="6961167" y="386480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3013068" y="381416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4096516" y="3346009"/>
            <a:ext cx="809522" cy="798022"/>
            <a:chOff x="8434647" y="3174615"/>
            <a:chExt cx="809522" cy="79802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6E4EAA2-ECDD-4F3E-8422-D170A7110F2F}"/>
              </a:ext>
            </a:extLst>
          </p:cNvPr>
          <p:cNvGrpSpPr/>
          <p:nvPr/>
        </p:nvGrpSpPr>
        <p:grpSpPr>
          <a:xfrm>
            <a:off x="5778000" y="4435358"/>
            <a:ext cx="809522" cy="798022"/>
            <a:chOff x="8434647" y="3174615"/>
            <a:chExt cx="809522" cy="798022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E6FA24ED-F6DD-4C7D-BDEE-87AE9E2CA503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B21027F-D704-46B9-8B49-3ECFE611A6A1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E9E20CCB-CCC1-4053-B860-83172B45004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6D6A27E-EBE1-4D4A-9745-F328B55FA5C6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</p:grp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9AACC31-3410-4182-B887-DD3920E89B76}"/>
              </a:ext>
            </a:extLst>
          </p:cNvPr>
          <p:cNvCxnSpPr>
            <a:cxnSpLocks/>
          </p:cNvCxnSpPr>
          <p:nvPr/>
        </p:nvCxnSpPr>
        <p:spPr>
          <a:xfrm flipH="1">
            <a:off x="5841552" y="4866800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A1B84F7-1543-48B6-8C2D-826C9E78E4AA}"/>
              </a:ext>
            </a:extLst>
          </p:cNvPr>
          <p:cNvCxnSpPr>
            <a:cxnSpLocks/>
          </p:cNvCxnSpPr>
          <p:nvPr/>
        </p:nvCxnSpPr>
        <p:spPr>
          <a:xfrm flipH="1">
            <a:off x="6258352" y="486747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76C866F-5637-46FC-8D77-9436F015A205}"/>
              </a:ext>
            </a:extLst>
          </p:cNvPr>
          <p:cNvCxnSpPr/>
          <p:nvPr/>
        </p:nvCxnSpPr>
        <p:spPr>
          <a:xfrm flipH="1">
            <a:off x="6259481" y="3944479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7455337" y="4429400"/>
            <a:ext cx="809522" cy="798022"/>
            <a:chOff x="8434647" y="3174615"/>
            <a:chExt cx="809522" cy="798022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11</a:t>
              </a: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7496753" y="486504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7915913" y="486504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8783989" y="4400707"/>
            <a:ext cx="809522" cy="798022"/>
            <a:chOff x="8434647" y="3174615"/>
            <a:chExt cx="809522" cy="798022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13</a:t>
              </a:r>
            </a:p>
          </p:txBody>
        </p:sp>
      </p:grp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8825405" y="483635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9593511" y="5431005"/>
            <a:ext cx="809522" cy="798022"/>
            <a:chOff x="8434647" y="3174615"/>
            <a:chExt cx="809522" cy="798022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14</a:t>
              </a:r>
            </a:p>
          </p:txBody>
        </p:sp>
      </p:grp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9634927" y="586665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0054087" y="586665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1853458" y="4456555"/>
            <a:ext cx="809522" cy="798022"/>
            <a:chOff x="8434647" y="3174615"/>
            <a:chExt cx="809522" cy="798022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1922969" y="488591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2313323" y="490061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4728613" y="4445224"/>
            <a:ext cx="809522" cy="798022"/>
            <a:chOff x="8434647" y="3174615"/>
            <a:chExt cx="809522" cy="798022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</p:grp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4798124" y="487458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5188478" y="488928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4053645" y="275461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4680392" y="3920556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4151412" y="381729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6F9B4FF2-7CDA-4198-9AE5-C7E8E6D248BE}"/>
              </a:ext>
            </a:extLst>
          </p:cNvPr>
          <p:cNvCxnSpPr/>
          <p:nvPr/>
        </p:nvCxnSpPr>
        <p:spPr>
          <a:xfrm flipH="1">
            <a:off x="2330163" y="3914184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9A4DCF8-66EF-4580-8C8B-2397E307C9AA}"/>
              </a:ext>
            </a:extLst>
          </p:cNvPr>
          <p:cNvCxnSpPr/>
          <p:nvPr/>
        </p:nvCxnSpPr>
        <p:spPr>
          <a:xfrm>
            <a:off x="8687361" y="3946224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79A4DCF8-66EF-4580-8C8B-2397E307C9AA}"/>
              </a:ext>
            </a:extLst>
          </p:cNvPr>
          <p:cNvCxnSpPr/>
          <p:nvPr/>
        </p:nvCxnSpPr>
        <p:spPr>
          <a:xfrm>
            <a:off x="9345402" y="4877911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76C866F-5637-46FC-8D77-9436F015A205}"/>
              </a:ext>
            </a:extLst>
          </p:cNvPr>
          <p:cNvCxnSpPr/>
          <p:nvPr/>
        </p:nvCxnSpPr>
        <p:spPr>
          <a:xfrm flipH="1">
            <a:off x="7939624" y="3897843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94160" y="1583231"/>
            <a:ext cx="14943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Is it…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Binary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BST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Balanced?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815765" y="1846085"/>
            <a:ext cx="531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yes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815765" y="2125703"/>
            <a:ext cx="531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yes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815765" y="2412587"/>
            <a:ext cx="531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52705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16" grpId="0"/>
      <p:bldP spid="1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1098</TotalTime>
  <Words>1035</Words>
  <Application>Microsoft Office PowerPoint</Application>
  <PresentationFormat>Widescreen</PresentationFormat>
  <Paragraphs>380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Calibri</vt:lpstr>
      <vt:lpstr>Courier New</vt:lpstr>
      <vt:lpstr>Segoe UI</vt:lpstr>
      <vt:lpstr>Segoe UI </vt:lpstr>
      <vt:lpstr>Segoe UI Light</vt:lpstr>
      <vt:lpstr>Segoe UI Semibold</vt:lpstr>
      <vt:lpstr>Segoe UI Semilight</vt:lpstr>
      <vt:lpstr>Tw Cen MT</vt:lpstr>
      <vt:lpstr>Wingdings 3</vt:lpstr>
      <vt:lpstr>Integral</vt:lpstr>
      <vt:lpstr>Self Balancing Trees</vt:lpstr>
      <vt:lpstr>Warm Up</vt:lpstr>
      <vt:lpstr>Implement Dictionary</vt:lpstr>
      <vt:lpstr>Implementing Put and Remove</vt:lpstr>
      <vt:lpstr>Height in terms of Nodes</vt:lpstr>
      <vt:lpstr>Unbalanced Trees</vt:lpstr>
      <vt:lpstr>Measuring Balance</vt:lpstr>
      <vt:lpstr>Meet AVL Trees</vt:lpstr>
      <vt:lpstr>Is this a valid AVL tree?</vt:lpstr>
      <vt:lpstr>Is this a valid AVL tree?</vt:lpstr>
      <vt:lpstr>Is this a valid AVL tree?</vt:lpstr>
      <vt:lpstr>Implementing an AVL tree dictionary</vt:lpstr>
      <vt:lpstr>Rotations!</vt:lpstr>
      <vt:lpstr>Rotations!</vt:lpstr>
      <vt:lpstr>Practice</vt:lpstr>
      <vt:lpstr>Practice</vt:lpstr>
      <vt:lpstr>So much can go wrong</vt:lpstr>
      <vt:lpstr>Two AVL Cases</vt:lpstr>
      <vt:lpstr>Double Rotations 1</vt:lpstr>
      <vt:lpstr>Double Rotations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kasey champion</cp:lastModifiedBy>
  <cp:revision>69</cp:revision>
  <dcterms:created xsi:type="dcterms:W3CDTF">2018-03-22T00:41:11Z</dcterms:created>
  <dcterms:modified xsi:type="dcterms:W3CDTF">2018-04-11T18:21:15Z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