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3282"/>
    <a:srgbClr val="B6A479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E6AE46-A412-441F-938F-7FFB0506384B}" v="10" dt="2018-04-10T01:15:11.5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2DB0-ED42-4BA9-97D4-3103DF415320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36D0-BB87-4158-9DDA-BA914A234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75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51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66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67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29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77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02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93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81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C2F33-17DA-436E-A851-E42A0D33E292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herry blossoms on Grant Lane">
            <a:extLst>
              <a:ext uri="{FF2B5EF4-FFF2-40B4-BE49-F238E27FC236}">
                <a16:creationId xmlns:a16="http://schemas.microsoft.com/office/drawing/2014/main" id="{E196A663-22E9-46AF-AE76-3031B2F2C7B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34" b="13442"/>
          <a:stretch/>
        </p:blipFill>
        <p:spPr bwMode="auto">
          <a:xfrm>
            <a:off x="-3" y="-1"/>
            <a:ext cx="12192002" cy="459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50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 userDrawn="1"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 userDrawn="1"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>
            <a:lvl1pPr marL="91440" indent="-91440">
              <a:buClr>
                <a:srgbClr val="4C3282"/>
              </a:buClr>
              <a:buFont typeface="Segoe UI Semilight" panose="020B0402040204020203" pitchFamily="34" charset="0"/>
              <a:buChar char="-"/>
              <a:defRPr/>
            </a:lvl1pPr>
            <a:lvl2pPr>
              <a:buClr>
                <a:srgbClr val="4C3282"/>
              </a:buClr>
              <a:defRPr/>
            </a:lvl2pPr>
            <a:lvl3pPr>
              <a:buClr>
                <a:srgbClr val="4C3282"/>
              </a:buClr>
              <a:defRPr/>
            </a:lvl3pPr>
            <a:lvl4pPr>
              <a:buClr>
                <a:srgbClr val="4C3282"/>
              </a:buClr>
              <a:defRPr/>
            </a:lvl4pPr>
            <a:lvl5pPr>
              <a:buClr>
                <a:srgbClr val="4C3282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277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 userDrawn="1"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 userDrawn="1"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 userDrawn="1"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 userDrawn="1"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050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2204-D29B-4470-B3F3-74BB4720C8BD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9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A1C4-F49F-4502-B33D-B8ED0A36CCF4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57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562C-2DAC-44DC-8D70-6EE9220D4C24}" type="datetime1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666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D04B-10FF-4801-A134-D6688E0221BA}" type="datetime1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0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C20A-4AF7-4E30-ADB3-371D26C74958}" type="datetime1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16E4-2A0B-4B27-A3A8-D1D355A92CC7}" type="datetime1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1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2EE2-AF54-4C36-93AD-A5D9C8C4F0E5}" type="datetime1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79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 userDrawn="1"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 userDrawn="1"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FB8EB76-3B7A-4486-95E5-0316680FFD7E}"/>
              </a:ext>
            </a:extLst>
          </p:cNvPr>
          <p:cNvCxnSpPr>
            <a:cxnSpLocks/>
          </p:cNvCxnSpPr>
          <p:nvPr userDrawn="1"/>
        </p:nvCxnSpPr>
        <p:spPr>
          <a:xfrm>
            <a:off x="3315880" y="4545974"/>
            <a:ext cx="5590283" cy="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53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20B1D116-9EEC-4608-812B-930500586DFA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301" y="6521027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81670" y="6521027"/>
            <a:ext cx="42192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81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rativ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B674C-AD1D-4C9D-88D4-76616DF5B2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Binary Search Trees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873D0-155C-4A49-BE31-7C26918C8D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 Structures and Algorithms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660B4-D96C-4E54-B1D6-38FFCDBB5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DF771-CBF5-4810-A04A-36DE8C4C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27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890A9-190C-4D4C-A787-26632FE45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90F7C-30A8-4314-BFAF-C2370CD18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C3282"/>
                </a:solidFill>
              </a:rPr>
              <a:t>From CSE 143:</a:t>
            </a:r>
          </a:p>
          <a:p>
            <a:pPr lvl="1"/>
            <a:r>
              <a:rPr lang="en-US" dirty="0"/>
              <a:t>what is a “binary tree”</a:t>
            </a:r>
          </a:p>
          <a:p>
            <a:pPr lvl="1"/>
            <a:r>
              <a:rPr lang="en-US" dirty="0"/>
              <a:t>how do you write code to build a tree from scratch?</a:t>
            </a:r>
          </a:p>
          <a:p>
            <a:pPr lvl="1"/>
            <a:r>
              <a:rPr lang="en-US" dirty="0"/>
              <a:t>how do you write code to traverse an existing tree?</a:t>
            </a:r>
          </a:p>
          <a:p>
            <a:pPr lvl="1"/>
            <a:r>
              <a:rPr lang="en-US" dirty="0"/>
              <a:t>how do you write code to change an existing tree?</a:t>
            </a:r>
          </a:p>
          <a:p>
            <a:pPr lvl="1"/>
            <a:r>
              <a:rPr lang="en-US" dirty="0"/>
              <a:t>What is the runtime to traverse a tree and print out every node?</a:t>
            </a:r>
          </a:p>
          <a:p>
            <a:endParaRPr lang="en-US" dirty="0"/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</a:pPr>
            <a:r>
              <a:rPr lang="en-US" sz="2200" b="1" dirty="0">
                <a:solidFill>
                  <a:srgbClr val="4C32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Socrative:</a:t>
            </a:r>
          </a:p>
          <a:p>
            <a:pPr marL="128016" lvl="1" indent="0">
              <a:buNone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www.socrative.com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28016" lvl="1" indent="0">
              <a:buNone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Room Name: CSE373</a:t>
            </a:r>
          </a:p>
          <a:p>
            <a:pPr marL="128016" lvl="1" indent="0">
              <a:buNone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Please enter your name as: Last, First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1F8F4A-D0F3-4C32-B6ED-615E7740F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BA0ADF-7C32-4808-BB17-A68F694F2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73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80618-FEB6-4046-93D7-A433FCF95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Sorted Items in an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E733D-F95C-405B-A5C1-CEC81A88B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get() – O(</a:t>
            </a:r>
            <a:r>
              <a:rPr lang="en-US" dirty="0" err="1"/>
              <a:t>logn</a:t>
            </a:r>
            <a:r>
              <a:rPr lang="en-US" dirty="0"/>
              <a:t>)</a:t>
            </a:r>
          </a:p>
          <a:p>
            <a:r>
              <a:rPr lang="en-US" dirty="0"/>
              <a:t>put() – O(n)</a:t>
            </a:r>
          </a:p>
          <a:p>
            <a:r>
              <a:rPr lang="en-US" dirty="0"/>
              <a:t>remove() – O(n)</a:t>
            </a:r>
          </a:p>
          <a:p>
            <a:endParaRPr lang="en-US" dirty="0"/>
          </a:p>
          <a:p>
            <a:r>
              <a:rPr lang="en-US" dirty="0"/>
              <a:t>Can we do better with insertions and removals?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ECF496-63C5-46F1-956F-3872EC031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8CF864-7E0A-445E-87E3-64E224E3B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74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7ADE2-63B5-4C27-A775-8003CEE4F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A10DC-2F35-4958-B9E5-758E41A4F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6329865" cy="4845504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4C3282"/>
                </a:solidFill>
              </a:rPr>
              <a:t>tree</a:t>
            </a:r>
            <a:r>
              <a:rPr lang="en-US" dirty="0"/>
              <a:t> is a collection of nodes</a:t>
            </a:r>
          </a:p>
          <a:p>
            <a:pPr lvl="1"/>
            <a:r>
              <a:rPr lang="en-US" dirty="0"/>
              <a:t>Each node has at most 1 parent and 0 or more children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>
                <a:solidFill>
                  <a:srgbClr val="4C3282"/>
                </a:solidFill>
              </a:rPr>
              <a:t>Root node: </a:t>
            </a:r>
            <a:r>
              <a:rPr lang="en-US" dirty="0"/>
              <a:t>the single node with no parent, “top” of the tree</a:t>
            </a:r>
          </a:p>
          <a:p>
            <a:r>
              <a:rPr lang="en-US" b="1" dirty="0">
                <a:solidFill>
                  <a:srgbClr val="4C3282"/>
                </a:solidFill>
              </a:rPr>
              <a:t>Branch node: </a:t>
            </a:r>
            <a:r>
              <a:rPr lang="en-US" dirty="0"/>
              <a:t>a node with one or more children</a:t>
            </a:r>
          </a:p>
          <a:p>
            <a:r>
              <a:rPr lang="en-US" b="1" dirty="0">
                <a:solidFill>
                  <a:srgbClr val="4C3282"/>
                </a:solidFill>
              </a:rPr>
              <a:t>Leaf node: </a:t>
            </a:r>
            <a:r>
              <a:rPr lang="en-US" dirty="0"/>
              <a:t>a node with no children</a:t>
            </a:r>
          </a:p>
          <a:p>
            <a:r>
              <a:rPr lang="en-US" b="1" dirty="0">
                <a:solidFill>
                  <a:srgbClr val="4C3282"/>
                </a:solidFill>
              </a:rPr>
              <a:t>Edge: </a:t>
            </a:r>
            <a:r>
              <a:rPr lang="en-US" dirty="0"/>
              <a:t>a pointer from one node to another</a:t>
            </a:r>
          </a:p>
          <a:p>
            <a:r>
              <a:rPr lang="en-US" b="1" dirty="0">
                <a:solidFill>
                  <a:srgbClr val="4C3282"/>
                </a:solidFill>
              </a:rPr>
              <a:t>Subtree: </a:t>
            </a:r>
            <a:r>
              <a:rPr lang="en-US" dirty="0"/>
              <a:t>a node and all it descendants</a:t>
            </a:r>
          </a:p>
          <a:p>
            <a:r>
              <a:rPr lang="en-US" b="1" dirty="0">
                <a:solidFill>
                  <a:srgbClr val="4C3282"/>
                </a:solidFill>
              </a:rPr>
              <a:t>Height: </a:t>
            </a:r>
            <a:r>
              <a:rPr lang="en-US" dirty="0"/>
              <a:t>the number of edges contained in the longest path from root node to some leaf node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82C9E-617E-4889-B34C-21C176EC1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2656D4-02D8-43A6-B6A7-A0AA8D0EF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4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42638E4-3328-43C9-88E8-FA21975748A4}"/>
              </a:ext>
            </a:extLst>
          </p:cNvPr>
          <p:cNvGrpSpPr/>
          <p:nvPr/>
        </p:nvGrpSpPr>
        <p:grpSpPr>
          <a:xfrm>
            <a:off x="8842353" y="1566944"/>
            <a:ext cx="1313520" cy="1102513"/>
            <a:chOff x="8178965" y="3174615"/>
            <a:chExt cx="1313520" cy="110251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BB426F9-3C20-43AC-AD73-9715A5F3026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90294A-298C-465D-A827-EA4B36B447C2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2CD5143-BACC-47EB-A064-0C72F2B0DEEA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C825253-6AFA-470E-88A6-0F2D4067E221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B12CE572-6015-45CE-BFDF-894604B78207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5F766026-C676-401D-94AE-2CDF91260CDA}"/>
                </a:ext>
              </a:extLst>
            </p:cNvPr>
            <p:cNvCxnSpPr/>
            <p:nvPr/>
          </p:nvCxnSpPr>
          <p:spPr>
            <a:xfrm>
              <a:off x="9041892" y="3769944"/>
              <a:ext cx="450593" cy="48037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8EC33EC-E874-41CE-A072-B15819FD4BFF}"/>
              </a:ext>
            </a:extLst>
          </p:cNvPr>
          <p:cNvGrpSpPr/>
          <p:nvPr/>
        </p:nvGrpSpPr>
        <p:grpSpPr>
          <a:xfrm>
            <a:off x="8134141" y="2752852"/>
            <a:ext cx="1065204" cy="1102513"/>
            <a:chOff x="8178965" y="3174615"/>
            <a:chExt cx="1065204" cy="110251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EC07526-18C5-443B-B0EC-03DECF07E1E3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E2CCE3C-443E-4467-8795-96863C908C7F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18FA62E-FEE5-44F9-9BD5-100A4BB56572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92C68A9-723D-4542-9190-82B50D2C8ED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971EE9EA-A6CE-42BD-B60A-0A267C717B1A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DD0D733-67D3-4656-A548-5C5FAE3AB9F5}"/>
              </a:ext>
            </a:extLst>
          </p:cNvPr>
          <p:cNvGrpSpPr/>
          <p:nvPr/>
        </p:nvGrpSpPr>
        <p:grpSpPr>
          <a:xfrm>
            <a:off x="9930576" y="2784096"/>
            <a:ext cx="1313520" cy="1102513"/>
            <a:chOff x="8178965" y="3174615"/>
            <a:chExt cx="1313520" cy="1102513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8799E9A-5175-4C6F-A771-410A24CC7B86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D45346D-C835-447E-9C6D-2D1B047AE29D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EF058CF-3C81-4597-9E26-8684241A7312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1F42D36-EA4F-4D8D-BA23-AB80C5C10CC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6906FAA9-CD20-4748-A828-008367472141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8D6EE9B9-30A0-4105-8FE3-25727937F9D8}"/>
                </a:ext>
              </a:extLst>
            </p:cNvPr>
            <p:cNvCxnSpPr/>
            <p:nvPr/>
          </p:nvCxnSpPr>
          <p:spPr>
            <a:xfrm>
              <a:off x="9041892" y="3769944"/>
              <a:ext cx="450593" cy="48037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3F24FC3-8E8C-4285-A125-5B03F96B6576}"/>
              </a:ext>
            </a:extLst>
          </p:cNvPr>
          <p:cNvGrpSpPr/>
          <p:nvPr/>
        </p:nvGrpSpPr>
        <p:grpSpPr>
          <a:xfrm>
            <a:off x="7432534" y="3939167"/>
            <a:ext cx="1057838" cy="1075707"/>
            <a:chOff x="8434647" y="3174615"/>
            <a:chExt cx="1057838" cy="1075707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CE1E1D2-6FB0-4085-80D3-E8D29A4D1B1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D8855F7-24B5-4ADE-8ABA-555101877C0D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DC496B1-918A-487A-A8BC-940197AD3019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CBEDF06-F490-458B-8CF7-0914C3DA272B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954A6D0D-39BD-4108-AD6D-B0AE816349D2}"/>
                </a:ext>
              </a:extLst>
            </p:cNvPr>
            <p:cNvCxnSpPr/>
            <p:nvPr/>
          </p:nvCxnSpPr>
          <p:spPr>
            <a:xfrm>
              <a:off x="9041892" y="3769944"/>
              <a:ext cx="450593" cy="48037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9B56F61-2712-44E5-97C9-871F6275C31C}"/>
              </a:ext>
            </a:extLst>
          </p:cNvPr>
          <p:cNvGrpSpPr/>
          <p:nvPr/>
        </p:nvGrpSpPr>
        <p:grpSpPr>
          <a:xfrm>
            <a:off x="9455027" y="4013660"/>
            <a:ext cx="809522" cy="798022"/>
            <a:chOff x="8434647" y="3174615"/>
            <a:chExt cx="809522" cy="798022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892772F-F36E-478E-AE24-C3D58F8BC0C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59C5E50-FDF3-45F4-A550-F1356CA9B0F5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F456EC3-3028-443A-A3D9-1FF8600D0065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4F8DA7A-EF43-4054-9D06-89F2139CECB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2548263-3284-4EE0-AE8F-C6568586F101}"/>
              </a:ext>
            </a:extLst>
          </p:cNvPr>
          <p:cNvGrpSpPr/>
          <p:nvPr/>
        </p:nvGrpSpPr>
        <p:grpSpPr>
          <a:xfrm>
            <a:off x="10790073" y="3994020"/>
            <a:ext cx="1065204" cy="1102513"/>
            <a:chOff x="8178965" y="3174615"/>
            <a:chExt cx="1065204" cy="1102513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C9CD3E2D-1459-4929-B3D5-0970E97FF71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09AFC07-372C-4A23-8B1D-E7ACA52CBA01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431FF2D-8F7E-4179-A3B6-6591D0B3B401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8623D84-FF0F-4CF3-82C6-AEBAEBF3C659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</p:txBody>
        </p: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538EF658-67E7-42EC-96DE-82D9CA1DAEEB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D2F963C-B994-4DCF-B48D-60BF0FA790D0}"/>
              </a:ext>
            </a:extLst>
          </p:cNvPr>
          <p:cNvGrpSpPr/>
          <p:nvPr/>
        </p:nvGrpSpPr>
        <p:grpSpPr>
          <a:xfrm>
            <a:off x="8059555" y="5142748"/>
            <a:ext cx="809522" cy="798022"/>
            <a:chOff x="8434647" y="3174615"/>
            <a:chExt cx="809522" cy="798022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E1792AB2-E91E-401F-9DD7-2EC2B5F0705B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0F532227-1085-4A0C-A943-F6A3FEB840AC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9B6E6C37-8C0B-4113-810C-3BF7A9330CA1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C4427F2-579A-4F4D-8026-AAFC55F81866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E10563FF-2E65-4926-AEDA-D437416AAAB5}"/>
              </a:ext>
            </a:extLst>
          </p:cNvPr>
          <p:cNvGrpSpPr/>
          <p:nvPr/>
        </p:nvGrpSpPr>
        <p:grpSpPr>
          <a:xfrm>
            <a:off x="10204290" y="5173176"/>
            <a:ext cx="809522" cy="798022"/>
            <a:chOff x="8434647" y="3174615"/>
            <a:chExt cx="809522" cy="798022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2A3A2CC6-036C-49BA-BED3-7238F58D6B7C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AAE8BEA-B389-4DD8-940E-E5FDF7D57990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406081FA-29F9-4BB6-B1E9-5B41216B8742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9D9A1D9-FB88-419A-B39F-E9EA04AF51E7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</p:grp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B8894A5-FE4F-401C-BAAA-3755DBF0A25C}"/>
              </a:ext>
            </a:extLst>
          </p:cNvPr>
          <p:cNvCxnSpPr>
            <a:cxnSpLocks/>
          </p:cNvCxnSpPr>
          <p:nvPr/>
        </p:nvCxnSpPr>
        <p:spPr>
          <a:xfrm flipH="1">
            <a:off x="7502045" y="436852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21F48BF6-7AE9-4E1B-A817-A9A15D3DD06E}"/>
              </a:ext>
            </a:extLst>
          </p:cNvPr>
          <p:cNvCxnSpPr>
            <a:cxnSpLocks/>
          </p:cNvCxnSpPr>
          <p:nvPr/>
        </p:nvCxnSpPr>
        <p:spPr>
          <a:xfrm flipH="1">
            <a:off x="8843949" y="3203393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01A88862-656C-48CC-98AE-C6EDB79F9366}"/>
              </a:ext>
            </a:extLst>
          </p:cNvPr>
          <p:cNvCxnSpPr>
            <a:cxnSpLocks/>
          </p:cNvCxnSpPr>
          <p:nvPr/>
        </p:nvCxnSpPr>
        <p:spPr>
          <a:xfrm flipH="1">
            <a:off x="9518579" y="444510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45AC56DF-E991-4346-B244-29F249C3DBC3}"/>
              </a:ext>
            </a:extLst>
          </p:cNvPr>
          <p:cNvCxnSpPr>
            <a:cxnSpLocks/>
          </p:cNvCxnSpPr>
          <p:nvPr/>
        </p:nvCxnSpPr>
        <p:spPr>
          <a:xfrm flipH="1">
            <a:off x="9935379" y="4445778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B3E801B1-AADD-4EFD-86C7-78E05BCD3914}"/>
              </a:ext>
            </a:extLst>
          </p:cNvPr>
          <p:cNvCxnSpPr>
            <a:cxnSpLocks/>
          </p:cNvCxnSpPr>
          <p:nvPr/>
        </p:nvCxnSpPr>
        <p:spPr>
          <a:xfrm flipH="1">
            <a:off x="8123080" y="557839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363472D8-C36D-4347-998B-32FDEBB0D7C8}"/>
              </a:ext>
            </a:extLst>
          </p:cNvPr>
          <p:cNvCxnSpPr>
            <a:cxnSpLocks/>
          </p:cNvCxnSpPr>
          <p:nvPr/>
        </p:nvCxnSpPr>
        <p:spPr>
          <a:xfrm flipH="1">
            <a:off x="8527633" y="557218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313E6A9-30DD-4FFD-A477-385C0294132C}"/>
              </a:ext>
            </a:extLst>
          </p:cNvPr>
          <p:cNvCxnSpPr>
            <a:cxnSpLocks/>
          </p:cNvCxnSpPr>
          <p:nvPr/>
        </p:nvCxnSpPr>
        <p:spPr>
          <a:xfrm flipH="1">
            <a:off x="10252500" y="561559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F011E607-0390-44BB-A2F1-F7D3ACB2C488}"/>
              </a:ext>
            </a:extLst>
          </p:cNvPr>
          <p:cNvCxnSpPr>
            <a:cxnSpLocks/>
          </p:cNvCxnSpPr>
          <p:nvPr/>
        </p:nvCxnSpPr>
        <p:spPr>
          <a:xfrm flipH="1">
            <a:off x="10670369" y="561559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32C3474-2152-4065-9382-6411AE76DA7E}"/>
              </a:ext>
            </a:extLst>
          </p:cNvPr>
          <p:cNvCxnSpPr>
            <a:cxnSpLocks/>
          </p:cNvCxnSpPr>
          <p:nvPr/>
        </p:nvCxnSpPr>
        <p:spPr>
          <a:xfrm flipH="1">
            <a:off x="11506331" y="442966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576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2D884-0766-439D-AE3C-9271880A9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Height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1305D-ED84-40C8-AFC7-24C2E9783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264" y="1463857"/>
            <a:ext cx="11187258" cy="4845504"/>
          </a:xfrm>
        </p:spPr>
        <p:txBody>
          <a:bodyPr/>
          <a:lstStyle/>
          <a:p>
            <a:r>
              <a:rPr lang="en-US" dirty="0"/>
              <a:t>What is the height of the following trees?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3D7CC8-EE13-483A-8B4C-A799AAD81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301" y="6521027"/>
            <a:ext cx="5901459" cy="274320"/>
          </a:xfrm>
        </p:spPr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9ACE84-700E-4922-8885-902F1DBCA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5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FE94197-7233-4C71-A93D-81730E1670D2}"/>
              </a:ext>
            </a:extLst>
          </p:cNvPr>
          <p:cNvGrpSpPr/>
          <p:nvPr/>
        </p:nvGrpSpPr>
        <p:grpSpPr>
          <a:xfrm>
            <a:off x="1072941" y="3204497"/>
            <a:ext cx="1313520" cy="1102513"/>
            <a:chOff x="8178965" y="3174615"/>
            <a:chExt cx="1313520" cy="110251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0FE65FC-D757-41EC-913E-5B5FDFCEDDA1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67900D8-9C62-419B-9FCF-A203734F1C3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56E731A-D8D9-40DB-B4D9-1A1F028B27E9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B1FFA10-FD14-4B87-95EA-FFCB559670F6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293D6FD0-D243-4FC1-8356-A5F015A43528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01D529D7-DD5E-49DA-9BED-3CCA737C3120}"/>
                </a:ext>
              </a:extLst>
            </p:cNvPr>
            <p:cNvCxnSpPr/>
            <p:nvPr/>
          </p:nvCxnSpPr>
          <p:spPr>
            <a:xfrm>
              <a:off x="9041892" y="3769944"/>
              <a:ext cx="450593" cy="48037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332DA81-86D1-4B19-BE8E-8F425753681D}"/>
              </a:ext>
            </a:extLst>
          </p:cNvPr>
          <p:cNvGrpSpPr/>
          <p:nvPr/>
        </p:nvGrpSpPr>
        <p:grpSpPr>
          <a:xfrm>
            <a:off x="620411" y="4390405"/>
            <a:ext cx="809522" cy="798022"/>
            <a:chOff x="8434647" y="3174615"/>
            <a:chExt cx="809522" cy="798022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99FD4A-13AF-43D1-B7DE-39DE7DDC1C37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D8EE9BE-FA73-4FA5-B440-5B1F7F1DF25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DB0281C-8F08-4E08-A451-931AE1859A47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9939093-4306-4F38-8A8E-17F9092002D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0704B2F-8759-4012-8E68-B3DE124BB12B}"/>
              </a:ext>
            </a:extLst>
          </p:cNvPr>
          <p:cNvGrpSpPr/>
          <p:nvPr/>
        </p:nvGrpSpPr>
        <p:grpSpPr>
          <a:xfrm>
            <a:off x="2416846" y="4421649"/>
            <a:ext cx="1057838" cy="1075707"/>
            <a:chOff x="8434647" y="3174615"/>
            <a:chExt cx="1057838" cy="107570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C323C3A-280F-4514-87E2-0D8DB2E72AA5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B358B19-4065-4672-B4E4-A760E8926A78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72240D5-66BD-4A8C-A760-7009056D01F6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8D15AEB-4379-4D2A-BD89-01679DA3216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69522E75-09A6-4CF7-85CB-FF085ABA16A6}"/>
                </a:ext>
              </a:extLst>
            </p:cNvPr>
            <p:cNvCxnSpPr/>
            <p:nvPr/>
          </p:nvCxnSpPr>
          <p:spPr>
            <a:xfrm>
              <a:off x="9041892" y="3769944"/>
              <a:ext cx="450593" cy="48037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25C92B0-72AE-440A-877E-761096D8E384}"/>
              </a:ext>
            </a:extLst>
          </p:cNvPr>
          <p:cNvGrpSpPr/>
          <p:nvPr/>
        </p:nvGrpSpPr>
        <p:grpSpPr>
          <a:xfrm>
            <a:off x="3276343" y="5631573"/>
            <a:ext cx="809522" cy="798022"/>
            <a:chOff x="8434647" y="3174615"/>
            <a:chExt cx="809522" cy="79802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7639DD2-A15A-481F-A52D-19C1E9587A48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2553D0D-4498-4B9E-8594-59B941A5C0B2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E92DC18-3E87-402B-A814-23B7C9ADF0E0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B3CBBA1-7FCB-4905-9C39-D98461B6955F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</p:txBody>
        </p:sp>
      </p:grp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F555E8B-F494-4BA9-B78C-2193F183E6FF}"/>
              </a:ext>
            </a:extLst>
          </p:cNvPr>
          <p:cNvCxnSpPr>
            <a:cxnSpLocks/>
          </p:cNvCxnSpPr>
          <p:nvPr/>
        </p:nvCxnSpPr>
        <p:spPr>
          <a:xfrm flipH="1">
            <a:off x="675307" y="484832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4231A22-57BD-4807-8ABC-691E4E1FE3DC}"/>
              </a:ext>
            </a:extLst>
          </p:cNvPr>
          <p:cNvCxnSpPr>
            <a:cxnSpLocks/>
          </p:cNvCxnSpPr>
          <p:nvPr/>
        </p:nvCxnSpPr>
        <p:spPr>
          <a:xfrm flipH="1">
            <a:off x="1079860" y="481470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2D19F50-02BF-4643-8AA2-BD9E44063E0B}"/>
              </a:ext>
            </a:extLst>
          </p:cNvPr>
          <p:cNvCxnSpPr>
            <a:cxnSpLocks/>
          </p:cNvCxnSpPr>
          <p:nvPr/>
        </p:nvCxnSpPr>
        <p:spPr>
          <a:xfrm flipH="1">
            <a:off x="3331448" y="6067220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9798CB3-51BF-4539-B241-66E1AE24309B}"/>
              </a:ext>
            </a:extLst>
          </p:cNvPr>
          <p:cNvCxnSpPr>
            <a:cxnSpLocks/>
          </p:cNvCxnSpPr>
          <p:nvPr/>
        </p:nvCxnSpPr>
        <p:spPr>
          <a:xfrm flipH="1">
            <a:off x="3760471" y="6067220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852526D-F9FF-454F-86F3-1F38AEEFA044}"/>
              </a:ext>
            </a:extLst>
          </p:cNvPr>
          <p:cNvCxnSpPr>
            <a:cxnSpLocks/>
          </p:cNvCxnSpPr>
          <p:nvPr/>
        </p:nvCxnSpPr>
        <p:spPr>
          <a:xfrm flipH="1">
            <a:off x="2471742" y="487905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8A54900-8C0A-42AF-8CD7-84903C63CECA}"/>
              </a:ext>
            </a:extLst>
          </p:cNvPr>
          <p:cNvGrpSpPr/>
          <p:nvPr/>
        </p:nvGrpSpPr>
        <p:grpSpPr>
          <a:xfrm>
            <a:off x="5837176" y="3219392"/>
            <a:ext cx="809522" cy="798022"/>
            <a:chOff x="8434647" y="3174615"/>
            <a:chExt cx="809522" cy="798022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FA9A6C5-D000-4468-8859-F0D477E186F1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12AE57F-BD4E-4A95-A11D-3423FC3258F2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AD41CD7-90C3-492C-B87D-00148F0F483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286381B-14DE-49DE-AFC5-568ED5AC0A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</p:txBody>
        </p:sp>
      </p:grp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B61FA80-21B7-4CFC-A334-88BBFE876C16}"/>
              </a:ext>
            </a:extLst>
          </p:cNvPr>
          <p:cNvCxnSpPr>
            <a:cxnSpLocks/>
          </p:cNvCxnSpPr>
          <p:nvPr/>
        </p:nvCxnSpPr>
        <p:spPr>
          <a:xfrm flipH="1">
            <a:off x="5892281" y="3655039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E473CAE-A46E-47F7-82CC-5DCF09F0D76A}"/>
              </a:ext>
            </a:extLst>
          </p:cNvPr>
          <p:cNvCxnSpPr>
            <a:cxnSpLocks/>
          </p:cNvCxnSpPr>
          <p:nvPr/>
        </p:nvCxnSpPr>
        <p:spPr>
          <a:xfrm flipH="1">
            <a:off x="6321304" y="3655039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3AF5F0E4-45AF-4415-8DC4-87A422CB4974}"/>
              </a:ext>
            </a:extLst>
          </p:cNvPr>
          <p:cNvSpPr txBox="1"/>
          <p:nvPr/>
        </p:nvSpPr>
        <p:spPr>
          <a:xfrm>
            <a:off x="1134516" y="2507860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overallRoot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14AAAA3-85CD-4FA4-BC7C-56A94C3C685A}"/>
              </a:ext>
            </a:extLst>
          </p:cNvPr>
          <p:cNvSpPr txBox="1"/>
          <p:nvPr/>
        </p:nvSpPr>
        <p:spPr>
          <a:xfrm>
            <a:off x="5573116" y="2468800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overallRoot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0322ED1-35C3-48D6-A17C-721B6309B86C}"/>
              </a:ext>
            </a:extLst>
          </p:cNvPr>
          <p:cNvSpPr txBox="1"/>
          <p:nvPr/>
        </p:nvSpPr>
        <p:spPr>
          <a:xfrm>
            <a:off x="9624091" y="2468800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overallRoot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B88DE87-7A6A-4387-921E-3F462FBB8280}"/>
              </a:ext>
            </a:extLst>
          </p:cNvPr>
          <p:cNvSpPr txBox="1"/>
          <p:nvPr/>
        </p:nvSpPr>
        <p:spPr>
          <a:xfrm>
            <a:off x="9924655" y="320136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113571D-CB0A-4103-9587-9EA29F3A1DCA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1733384" y="2843901"/>
            <a:ext cx="3236" cy="36059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0EAE8F7-BC05-4D66-ADE3-FDF3C5D9C3C5}"/>
              </a:ext>
            </a:extLst>
          </p:cNvPr>
          <p:cNvCxnSpPr>
            <a:cxnSpLocks/>
          </p:cNvCxnSpPr>
          <p:nvPr/>
        </p:nvCxnSpPr>
        <p:spPr>
          <a:xfrm flipH="1">
            <a:off x="6241729" y="2806662"/>
            <a:ext cx="3236" cy="36059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5D85D36-992E-47EE-BEB0-C461C2A27AAA}"/>
              </a:ext>
            </a:extLst>
          </p:cNvPr>
          <p:cNvCxnSpPr>
            <a:cxnSpLocks/>
          </p:cNvCxnSpPr>
          <p:nvPr/>
        </p:nvCxnSpPr>
        <p:spPr>
          <a:xfrm flipH="1">
            <a:off x="10268200" y="2794120"/>
            <a:ext cx="3236" cy="36059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B0E4B7C2-A5DE-4F86-B660-A3AF46E9F041}"/>
              </a:ext>
            </a:extLst>
          </p:cNvPr>
          <p:cNvSpPr txBox="1"/>
          <p:nvPr/>
        </p:nvSpPr>
        <p:spPr>
          <a:xfrm>
            <a:off x="1261645" y="5982487"/>
            <a:ext cx="1348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Height = 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688E6D6-8BAE-4FE7-A46C-8C4421677DBE}"/>
              </a:ext>
            </a:extLst>
          </p:cNvPr>
          <p:cNvSpPr txBox="1"/>
          <p:nvPr/>
        </p:nvSpPr>
        <p:spPr>
          <a:xfrm>
            <a:off x="5647081" y="5982487"/>
            <a:ext cx="1348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Height = 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706C83B-D06E-465A-90B8-0806CECE401C}"/>
              </a:ext>
            </a:extLst>
          </p:cNvPr>
          <p:cNvSpPr txBox="1"/>
          <p:nvPr/>
        </p:nvSpPr>
        <p:spPr>
          <a:xfrm>
            <a:off x="9351573" y="5986675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Height = -1 or NA</a:t>
            </a:r>
          </a:p>
        </p:txBody>
      </p:sp>
    </p:spTree>
    <p:extLst>
      <p:ext uri="{BB962C8B-B14F-4D97-AF65-F5344CB8AC3E}">
        <p14:creationId xmlns:p14="http://schemas.microsoft.com/office/powerpoint/2010/main" val="257238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0664E-8995-4320-A9C6-A2D74CA76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Traversals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30029-19A0-4E5A-9321-C60F6E6B8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b="1" dirty="0"/>
              <a:t>traversal</a:t>
            </a:r>
            <a:r>
              <a:rPr lang="en-US" altLang="en-US" dirty="0"/>
              <a:t>: An examination of the elements of a tree.</a:t>
            </a:r>
          </a:p>
          <a:p>
            <a:pPr marL="623888" lvl="1" indent="-277813">
              <a:buFont typeface="Tahoma" panose="020B060403050404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/>
              <a:t>A pattern used in many tree algorithms and methods</a:t>
            </a:r>
          </a:p>
          <a:p>
            <a:pPr marL="623888" lvl="1" indent="-27781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dirty="0"/>
          </a:p>
          <a:p>
            <a:pPr marL="0" indent="0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/>
              <a:t>Common orderings for traversals:</a:t>
            </a:r>
          </a:p>
          <a:p>
            <a:pPr marL="623888" lvl="1" indent="-277813">
              <a:buFont typeface="Tahoma" panose="020B060403050404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b="1" dirty="0"/>
              <a:t>pre-order</a:t>
            </a:r>
            <a:r>
              <a:rPr lang="en-US" altLang="en-US" dirty="0"/>
              <a:t>:	process root node, then its left/right subtrees</a:t>
            </a:r>
          </a:p>
          <a:p>
            <a:pPr marL="806768" lvl="2" indent="-277813">
              <a:buFont typeface="Tahoma" panose="020B060403050404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17 41 29 6 9 81 40</a:t>
            </a:r>
            <a:endParaRPr lang="en-US" altLang="en-US" dirty="0"/>
          </a:p>
          <a:p>
            <a:pPr marL="623888" lvl="1" indent="-277813">
              <a:buFont typeface="Tahoma" panose="020B060403050404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b="1" dirty="0"/>
              <a:t>in-order</a:t>
            </a:r>
            <a:r>
              <a:rPr lang="en-US" altLang="en-US" dirty="0"/>
              <a:t>:	process left subtree, then root node, then right</a:t>
            </a:r>
          </a:p>
          <a:p>
            <a:pPr marL="806768" lvl="2" indent="-277813">
              <a:buFont typeface="Tahoma" panose="020B060403050404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29 41 6 17 81 9 40</a:t>
            </a:r>
            <a:endParaRPr lang="en-US" altLang="en-US" dirty="0"/>
          </a:p>
          <a:p>
            <a:pPr marL="623888" lvl="1" indent="-277813">
              <a:buFont typeface="Tahoma" panose="020B060403050404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b="1" dirty="0"/>
              <a:t>post-order</a:t>
            </a:r>
            <a:r>
              <a:rPr lang="en-US" altLang="en-US" dirty="0"/>
              <a:t>:	process left/right subtrees, then root node</a:t>
            </a:r>
          </a:p>
          <a:p>
            <a:pPr marL="806768" lvl="2" indent="-277813">
              <a:buFont typeface="Tahoma" panose="020B060403050404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29 6 41 81 40 9 17</a:t>
            </a:r>
          </a:p>
          <a:p>
            <a:pPr marL="172339" indent="0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/>
              <a:t>Traversal Trick: Sailboat method</a:t>
            </a:r>
          </a:p>
          <a:p>
            <a:pPr marL="623888" lvl="1" indent="-277813">
              <a:buFont typeface="Tahoma" panose="020B060403050404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/>
              <a:t>Trace a path around the tree.</a:t>
            </a:r>
          </a:p>
          <a:p>
            <a:pPr marL="623888" lvl="1" indent="-277813">
              <a:buFont typeface="Tahoma" panose="020B060403050404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/>
              <a:t>As you pass a node on the</a:t>
            </a:r>
            <a:br>
              <a:rPr lang="en-US" altLang="en-US" dirty="0"/>
            </a:br>
            <a:r>
              <a:rPr lang="en-US" altLang="en-US" dirty="0"/>
              <a:t>proper side, process it.</a:t>
            </a:r>
            <a:endParaRPr lang="en-US" altLang="en-US" sz="800" dirty="0"/>
          </a:p>
          <a:p>
            <a:pPr marL="912813" lvl="2" indent="-174625">
              <a:buFont typeface="Tahoma" panose="020B060403050404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/>
              <a:t>pre-order: left side</a:t>
            </a:r>
          </a:p>
          <a:p>
            <a:pPr marL="912813" lvl="2" indent="-174625">
              <a:buFont typeface="Tahoma" panose="020B060403050404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/>
              <a:t>in-order: bottom</a:t>
            </a:r>
          </a:p>
          <a:p>
            <a:pPr marL="912813" lvl="2" indent="-174625">
              <a:buFont typeface="Tahoma" panose="020B060403050404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/>
              <a:t>post-order: right side</a:t>
            </a:r>
          </a:p>
          <a:p>
            <a:pPr marL="172339" indent="0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dirty="0"/>
          </a:p>
          <a:p>
            <a:pPr marL="346075" lvl="1" indent="0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3C3D63-78E5-4FE9-ADAC-61068A9DC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SP 17 – Zora Fung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4E4326-D292-4837-882A-B117A9D5F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6</a:t>
            </a:fld>
            <a:endParaRPr lang="en-US"/>
          </a:p>
        </p:txBody>
      </p:sp>
      <p:grpSp>
        <p:nvGrpSpPr>
          <p:cNvPr id="6" name="Group 3">
            <a:extLst>
              <a:ext uri="{FF2B5EF4-FFF2-40B4-BE49-F238E27FC236}">
                <a16:creationId xmlns:a16="http://schemas.microsoft.com/office/drawing/2014/main" id="{529BC5B3-2EBB-43F0-A0A1-0C265EF2BC11}"/>
              </a:ext>
            </a:extLst>
          </p:cNvPr>
          <p:cNvGrpSpPr>
            <a:grpSpLocks/>
          </p:cNvGrpSpPr>
          <p:nvPr/>
        </p:nvGrpSpPr>
        <p:grpSpPr bwMode="auto">
          <a:xfrm>
            <a:off x="7892018" y="2516094"/>
            <a:ext cx="3198813" cy="2986088"/>
            <a:chOff x="1872" y="768"/>
            <a:chExt cx="2015" cy="1881"/>
          </a:xfrm>
        </p:grpSpPr>
        <p:sp>
          <p:nvSpPr>
            <p:cNvPr id="7" name="Oval 4">
              <a:extLst>
                <a:ext uri="{FF2B5EF4-FFF2-40B4-BE49-F238E27FC236}">
                  <a16:creationId xmlns:a16="http://schemas.microsoft.com/office/drawing/2014/main" id="{03A63861-C1AD-4433-BC40-4D488E9AE0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6" y="2317"/>
              <a:ext cx="322" cy="333"/>
            </a:xfrm>
            <a:prstGeom prst="ellipse">
              <a:avLst/>
            </a:prstGeom>
            <a:gradFill rotWithShape="0">
              <a:gsLst>
                <a:gs pos="0">
                  <a:srgbClr val="A1ADAE"/>
                </a:gs>
                <a:gs pos="100000">
                  <a:srgbClr val="E1F2F3"/>
                </a:gs>
              </a:gsLst>
              <a:lin ang="13500000" scaled="1"/>
            </a:gradFill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lIns="90000" tIns="46800" rIns="90000" bIns="468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2400">
                  <a:solidFill>
                    <a:srgbClr val="000000"/>
                  </a:solidFill>
                  <a:latin typeface="Tahoma" charset="0"/>
                  <a:ea typeface="+mn-ea"/>
                </a:rPr>
                <a:t>40</a:t>
              </a:r>
            </a:p>
          </p:txBody>
        </p:sp>
        <p:sp>
          <p:nvSpPr>
            <p:cNvPr id="8" name="Oval 5">
              <a:extLst>
                <a:ext uri="{FF2B5EF4-FFF2-40B4-BE49-F238E27FC236}">
                  <a16:creationId xmlns:a16="http://schemas.microsoft.com/office/drawing/2014/main" id="{DE179E23-EA76-48BF-A7C5-564CA7B48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1" y="2317"/>
              <a:ext cx="323" cy="333"/>
            </a:xfrm>
            <a:prstGeom prst="ellipse">
              <a:avLst/>
            </a:prstGeom>
            <a:gradFill rotWithShape="0">
              <a:gsLst>
                <a:gs pos="0">
                  <a:srgbClr val="A1ADAE"/>
                </a:gs>
                <a:gs pos="100000">
                  <a:srgbClr val="E1F2F3"/>
                </a:gs>
              </a:gsLst>
              <a:lin ang="13500000" scaled="1"/>
            </a:gradFill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lIns="90000" tIns="46800" rIns="90000" bIns="468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2400">
                  <a:solidFill>
                    <a:srgbClr val="000000"/>
                  </a:solidFill>
                  <a:latin typeface="Tahoma" charset="0"/>
                  <a:ea typeface="+mn-ea"/>
                </a:rPr>
                <a:t>81</a:t>
              </a:r>
            </a:p>
          </p:txBody>
        </p:sp>
        <p:sp>
          <p:nvSpPr>
            <p:cNvPr id="9" name="Oval 6">
              <a:extLst>
                <a:ext uri="{FF2B5EF4-FFF2-40B4-BE49-F238E27FC236}">
                  <a16:creationId xmlns:a16="http://schemas.microsoft.com/office/drawing/2014/main" id="{8FCA4DFF-CCD0-4205-B289-67A503AAA3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3" y="1716"/>
              <a:ext cx="323" cy="333"/>
            </a:xfrm>
            <a:prstGeom prst="ellipse">
              <a:avLst/>
            </a:prstGeom>
            <a:gradFill rotWithShape="0">
              <a:gsLst>
                <a:gs pos="0">
                  <a:srgbClr val="A1ADAE"/>
                </a:gs>
                <a:gs pos="100000">
                  <a:srgbClr val="E1F2F3"/>
                </a:gs>
              </a:gsLst>
              <a:lin ang="13500000" scaled="1"/>
            </a:gradFill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lIns="90000" tIns="46800" rIns="90000" bIns="468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2400">
                  <a:solidFill>
                    <a:srgbClr val="000000"/>
                  </a:solidFill>
                  <a:latin typeface="Tahoma" charset="0"/>
                  <a:ea typeface="+mn-ea"/>
                </a:rPr>
                <a:t>9</a:t>
              </a:r>
            </a:p>
          </p:txBody>
        </p:sp>
        <p:sp>
          <p:nvSpPr>
            <p:cNvPr id="10" name="Oval 7">
              <a:extLst>
                <a:ext uri="{FF2B5EF4-FFF2-40B4-BE49-F238E27FC236}">
                  <a16:creationId xmlns:a16="http://schemas.microsoft.com/office/drawing/2014/main" id="{030C612F-3E38-4C21-B8CC-AB3AF21A4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0" y="1716"/>
              <a:ext cx="324" cy="333"/>
            </a:xfrm>
            <a:prstGeom prst="ellipse">
              <a:avLst/>
            </a:prstGeom>
            <a:gradFill rotWithShape="0">
              <a:gsLst>
                <a:gs pos="0">
                  <a:srgbClr val="A1ADAE"/>
                </a:gs>
                <a:gs pos="100000">
                  <a:srgbClr val="E1F2F3"/>
                </a:gs>
              </a:gsLst>
              <a:lin ang="13500000" scaled="1"/>
            </a:gradFill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lIns="90000" tIns="46800" rIns="90000" bIns="468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2400">
                  <a:solidFill>
                    <a:srgbClr val="000000"/>
                  </a:solidFill>
                  <a:latin typeface="Tahoma" charset="0"/>
                  <a:ea typeface="+mn-ea"/>
                </a:rPr>
                <a:t>41</a:t>
              </a:r>
            </a:p>
          </p:txBody>
        </p:sp>
        <p:sp>
          <p:nvSpPr>
            <p:cNvPr id="11" name="Oval 8">
              <a:extLst>
                <a:ext uri="{FF2B5EF4-FFF2-40B4-BE49-F238E27FC236}">
                  <a16:creationId xmlns:a16="http://schemas.microsoft.com/office/drawing/2014/main" id="{28CE4014-C2E3-431D-90FD-51F0B2B71C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2" y="1182"/>
              <a:ext cx="322" cy="333"/>
            </a:xfrm>
            <a:prstGeom prst="ellipse">
              <a:avLst/>
            </a:prstGeom>
            <a:gradFill rotWithShape="0">
              <a:gsLst>
                <a:gs pos="0">
                  <a:srgbClr val="A1ADAE"/>
                </a:gs>
                <a:gs pos="100000">
                  <a:srgbClr val="E1F2F3"/>
                </a:gs>
              </a:gsLst>
              <a:lin ang="13500000" scaled="1"/>
            </a:gradFill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lIns="90000" tIns="46800" rIns="90000" bIns="468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2400" dirty="0">
                  <a:solidFill>
                    <a:srgbClr val="000000"/>
                  </a:solidFill>
                  <a:latin typeface="Tahoma" charset="0"/>
                  <a:ea typeface="+mn-ea"/>
                </a:rPr>
                <a:t>17</a:t>
              </a:r>
            </a:p>
          </p:txBody>
        </p:sp>
        <p:cxnSp>
          <p:nvCxnSpPr>
            <p:cNvPr id="12" name="AutoShape 9">
              <a:extLst>
                <a:ext uri="{FF2B5EF4-FFF2-40B4-BE49-F238E27FC236}">
                  <a16:creationId xmlns:a16="http://schemas.microsoft.com/office/drawing/2014/main" id="{2D518CAA-C1E2-4F85-B197-19673EA8572E}"/>
                </a:ext>
              </a:extLst>
            </p:cNvPr>
            <p:cNvCxnSpPr>
              <a:cxnSpLocks noChangeShapeType="1"/>
              <a:stCxn id="11" idx="3"/>
              <a:endCxn id="10" idx="0"/>
            </p:cNvCxnSpPr>
            <p:nvPr/>
          </p:nvCxnSpPr>
          <p:spPr bwMode="auto">
            <a:xfrm flipH="1">
              <a:off x="2292" y="1484"/>
              <a:ext cx="467" cy="215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10">
              <a:extLst>
                <a:ext uri="{FF2B5EF4-FFF2-40B4-BE49-F238E27FC236}">
                  <a16:creationId xmlns:a16="http://schemas.microsoft.com/office/drawing/2014/main" id="{DFF480F0-63B4-4DE8-9C43-7FCDB5A723A1}"/>
                </a:ext>
              </a:extLst>
            </p:cNvPr>
            <p:cNvCxnSpPr>
              <a:cxnSpLocks noChangeShapeType="1"/>
              <a:stCxn id="11" idx="5"/>
              <a:endCxn id="9" idx="0"/>
            </p:cNvCxnSpPr>
            <p:nvPr/>
          </p:nvCxnSpPr>
          <p:spPr bwMode="auto">
            <a:xfrm>
              <a:off x="2987" y="1466"/>
              <a:ext cx="468" cy="250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1">
              <a:extLst>
                <a:ext uri="{FF2B5EF4-FFF2-40B4-BE49-F238E27FC236}">
                  <a16:creationId xmlns:a16="http://schemas.microsoft.com/office/drawing/2014/main" id="{E1748DAC-9F6E-4A2B-893E-A52736C8B08A}"/>
                </a:ext>
              </a:extLst>
            </p:cNvPr>
            <p:cNvCxnSpPr>
              <a:cxnSpLocks noChangeShapeType="1"/>
              <a:stCxn id="9" idx="3"/>
              <a:endCxn id="8" idx="0"/>
            </p:cNvCxnSpPr>
            <p:nvPr/>
          </p:nvCxnSpPr>
          <p:spPr bwMode="auto">
            <a:xfrm flipH="1">
              <a:off x="3192" y="2000"/>
              <a:ext cx="147" cy="317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2">
              <a:extLst>
                <a:ext uri="{FF2B5EF4-FFF2-40B4-BE49-F238E27FC236}">
                  <a16:creationId xmlns:a16="http://schemas.microsoft.com/office/drawing/2014/main" id="{E35F8B0F-5F17-4FD0-AE39-1A9E0F38E6E5}"/>
                </a:ext>
              </a:extLst>
            </p:cNvPr>
            <p:cNvCxnSpPr>
              <a:cxnSpLocks noChangeShapeType="1"/>
              <a:stCxn id="9" idx="5"/>
              <a:endCxn id="7" idx="0"/>
            </p:cNvCxnSpPr>
            <p:nvPr/>
          </p:nvCxnSpPr>
          <p:spPr bwMode="auto">
            <a:xfrm>
              <a:off x="3569" y="2000"/>
              <a:ext cx="158" cy="317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Oval 13">
              <a:extLst>
                <a:ext uri="{FF2B5EF4-FFF2-40B4-BE49-F238E27FC236}">
                  <a16:creationId xmlns:a16="http://schemas.microsoft.com/office/drawing/2014/main" id="{32D34DB5-79F6-4CF9-B36A-31F8E51FEE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5" y="2317"/>
              <a:ext cx="324" cy="333"/>
            </a:xfrm>
            <a:prstGeom prst="ellipse">
              <a:avLst/>
            </a:prstGeom>
            <a:gradFill rotWithShape="0">
              <a:gsLst>
                <a:gs pos="0">
                  <a:srgbClr val="A1ADAE"/>
                </a:gs>
                <a:gs pos="100000">
                  <a:srgbClr val="E1F2F3"/>
                </a:gs>
              </a:gsLst>
              <a:lin ang="13500000" scaled="1"/>
            </a:gradFill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lIns="90000" tIns="46800" rIns="90000" bIns="468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2400">
                  <a:solidFill>
                    <a:srgbClr val="000000"/>
                  </a:solidFill>
                  <a:latin typeface="Tahoma" charset="0"/>
                  <a:ea typeface="+mn-ea"/>
                </a:rPr>
                <a:t>6</a:t>
              </a:r>
            </a:p>
          </p:txBody>
        </p:sp>
        <p:sp>
          <p:nvSpPr>
            <p:cNvPr id="17" name="Oval 14">
              <a:extLst>
                <a:ext uri="{FF2B5EF4-FFF2-40B4-BE49-F238E27FC236}">
                  <a16:creationId xmlns:a16="http://schemas.microsoft.com/office/drawing/2014/main" id="{721D34D0-A83D-4BBB-B74E-129FFAFAD7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317"/>
              <a:ext cx="323" cy="333"/>
            </a:xfrm>
            <a:prstGeom prst="ellipse">
              <a:avLst/>
            </a:prstGeom>
            <a:gradFill rotWithShape="0">
              <a:gsLst>
                <a:gs pos="0">
                  <a:srgbClr val="A1ADAE"/>
                </a:gs>
                <a:gs pos="100000">
                  <a:srgbClr val="E1F2F3"/>
                </a:gs>
              </a:gsLst>
              <a:lin ang="13500000" scaled="1"/>
            </a:gradFill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lIns="90000" tIns="46800" rIns="90000" bIns="468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2400">
                  <a:solidFill>
                    <a:srgbClr val="000000"/>
                  </a:solidFill>
                  <a:latin typeface="Tahoma" charset="0"/>
                  <a:ea typeface="+mn-ea"/>
                </a:rPr>
                <a:t>29</a:t>
              </a:r>
            </a:p>
          </p:txBody>
        </p:sp>
        <p:cxnSp>
          <p:nvCxnSpPr>
            <p:cNvPr id="18" name="AutoShape 15">
              <a:extLst>
                <a:ext uri="{FF2B5EF4-FFF2-40B4-BE49-F238E27FC236}">
                  <a16:creationId xmlns:a16="http://schemas.microsoft.com/office/drawing/2014/main" id="{BD38F0A4-EDE9-4AEB-9280-C90A4A4ED67E}"/>
                </a:ext>
              </a:extLst>
            </p:cNvPr>
            <p:cNvCxnSpPr>
              <a:cxnSpLocks noChangeShapeType="1"/>
              <a:stCxn id="10" idx="3"/>
              <a:endCxn id="17" idx="0"/>
            </p:cNvCxnSpPr>
            <p:nvPr/>
          </p:nvCxnSpPr>
          <p:spPr bwMode="auto">
            <a:xfrm flipH="1">
              <a:off x="2033" y="2000"/>
              <a:ext cx="144" cy="317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16">
              <a:extLst>
                <a:ext uri="{FF2B5EF4-FFF2-40B4-BE49-F238E27FC236}">
                  <a16:creationId xmlns:a16="http://schemas.microsoft.com/office/drawing/2014/main" id="{28B21A21-899D-4543-934B-177087F9ADC9}"/>
                </a:ext>
              </a:extLst>
            </p:cNvPr>
            <p:cNvCxnSpPr>
              <a:cxnSpLocks noChangeShapeType="1"/>
              <a:stCxn id="10" idx="5"/>
              <a:endCxn id="16" idx="0"/>
            </p:cNvCxnSpPr>
            <p:nvPr/>
          </p:nvCxnSpPr>
          <p:spPr bwMode="auto">
            <a:xfrm>
              <a:off x="2407" y="2000"/>
              <a:ext cx="161" cy="317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Text Box 17">
              <a:extLst>
                <a:ext uri="{FF2B5EF4-FFF2-40B4-BE49-F238E27FC236}">
                  <a16:creationId xmlns:a16="http://schemas.microsoft.com/office/drawing/2014/main" id="{0A9DA42F-B301-4A28-A515-E86B7BAB2C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9" y="768"/>
              <a:ext cx="909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2000" dirty="0" err="1">
                  <a:solidFill>
                    <a:srgbClr val="000000"/>
                  </a:solidFill>
                  <a:latin typeface="Tahoma" panose="020B0604030504040204" pitchFamily="34" charset="0"/>
                  <a:ea typeface="DejaVu Sans"/>
                  <a:cs typeface="DejaVu Sans"/>
                </a:rPr>
                <a:t>overallRoot</a:t>
              </a:r>
              <a:endPara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DejaVu Sans"/>
                <a:cs typeface="DejaVu Sans"/>
              </a:endParaRPr>
            </a:p>
          </p:txBody>
        </p:sp>
        <p:cxnSp>
          <p:nvCxnSpPr>
            <p:cNvPr id="21" name="AutoShape 18">
              <a:extLst>
                <a:ext uri="{FF2B5EF4-FFF2-40B4-BE49-F238E27FC236}">
                  <a16:creationId xmlns:a16="http://schemas.microsoft.com/office/drawing/2014/main" id="{0DCB10C5-2094-48FE-9584-A8940938DAB5}"/>
                </a:ext>
              </a:extLst>
            </p:cNvPr>
            <p:cNvCxnSpPr>
              <a:cxnSpLocks noChangeShapeType="1"/>
              <a:stCxn id="20" idx="2"/>
              <a:endCxn id="11" idx="0"/>
            </p:cNvCxnSpPr>
            <p:nvPr/>
          </p:nvCxnSpPr>
          <p:spPr bwMode="auto">
            <a:xfrm>
              <a:off x="2873" y="1019"/>
              <a:ext cx="1" cy="163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914298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9184E-5A4F-47B7-99CF-1088843EA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55FF2-ED6D-4661-9649-050949130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4C3282"/>
                </a:solidFill>
              </a:rPr>
              <a:t>binary search tree </a:t>
            </a:r>
            <a:r>
              <a:rPr lang="en-US" dirty="0"/>
              <a:t>is a </a:t>
            </a:r>
            <a:r>
              <a:rPr lang="en-US" u="sng" dirty="0"/>
              <a:t>binary tree</a:t>
            </a:r>
            <a:r>
              <a:rPr lang="en-US" dirty="0"/>
              <a:t> that contains comparable items such that for every node, </a:t>
            </a:r>
            <a:r>
              <a:rPr lang="en-US" u="sng" dirty="0"/>
              <a:t>all children to the left contain smaller data </a:t>
            </a:r>
            <a:r>
              <a:rPr lang="en-US" dirty="0"/>
              <a:t>and </a:t>
            </a:r>
            <a:r>
              <a:rPr lang="en-US" u="sng" dirty="0"/>
              <a:t>all children to the right contain larger data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1679FC-200C-41F4-A7EC-343A7EA2A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C3C3B0-1C2C-4E56-ADCE-A59354F5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7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39D1835-C3EE-45CE-B55C-2A791CF4B9BB}"/>
              </a:ext>
            </a:extLst>
          </p:cNvPr>
          <p:cNvGrpSpPr/>
          <p:nvPr/>
        </p:nvGrpSpPr>
        <p:grpSpPr>
          <a:xfrm>
            <a:off x="5274400" y="2326487"/>
            <a:ext cx="1313520" cy="1102513"/>
            <a:chOff x="8178965" y="3174615"/>
            <a:chExt cx="1313520" cy="110251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0384400-2993-4A48-A958-9569E0FAA0F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D10D73B-C53F-4E53-9141-53AA19C7234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EFA5626-10CB-471B-94D0-D13138866A4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01B24E9-CC24-4071-ABE4-FED950170100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10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CC67D64-B9C9-4432-90BF-E26DDA8881EB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A88F35CA-D945-4D03-8A43-9BB457F08BDA}"/>
                </a:ext>
              </a:extLst>
            </p:cNvPr>
            <p:cNvCxnSpPr/>
            <p:nvPr/>
          </p:nvCxnSpPr>
          <p:spPr>
            <a:xfrm>
              <a:off x="9041892" y="3769944"/>
              <a:ext cx="450593" cy="48037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909B093-C29E-4F20-921F-253707B838C5}"/>
              </a:ext>
            </a:extLst>
          </p:cNvPr>
          <p:cNvGrpSpPr/>
          <p:nvPr/>
        </p:nvGrpSpPr>
        <p:grpSpPr>
          <a:xfrm>
            <a:off x="4566188" y="3512395"/>
            <a:ext cx="1065204" cy="1102513"/>
            <a:chOff x="8178965" y="3174615"/>
            <a:chExt cx="1065204" cy="110251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96E056F-5391-460A-9FB5-9A3AAA377066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76DDCAB-999E-4B33-B11F-60FB3F5DFDD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34DBE81-289E-4C0A-8EB5-9D8740E95BCC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EA9761A-86D1-4BF3-85F6-6D60E8E95353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9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A5ECE52F-0F2E-473A-911A-EFB727865EBF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A3CAE09-C46D-4F5B-8A61-69BED8BEDE9C}"/>
              </a:ext>
            </a:extLst>
          </p:cNvPr>
          <p:cNvGrpSpPr/>
          <p:nvPr/>
        </p:nvGrpSpPr>
        <p:grpSpPr>
          <a:xfrm>
            <a:off x="6362623" y="3543639"/>
            <a:ext cx="1313520" cy="1102513"/>
            <a:chOff x="8178965" y="3174615"/>
            <a:chExt cx="1313520" cy="110251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3D2027F-C84B-4B37-A578-C709B4A10B56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EC09BB0-41E9-4CA1-8FE4-BFD2E48DCA2C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EBFF74A-B58F-47C0-AB50-9ADCB7B7F599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2997138-6AA2-4B76-8933-0F513705D91A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15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127E8FC9-AA5F-4871-9D0D-5FCC9F279FD5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C1EDC545-06C4-453E-9661-FBE232F72311}"/>
                </a:ext>
              </a:extLst>
            </p:cNvPr>
            <p:cNvCxnSpPr/>
            <p:nvPr/>
          </p:nvCxnSpPr>
          <p:spPr>
            <a:xfrm>
              <a:off x="9041892" y="3769944"/>
              <a:ext cx="450593" cy="48037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4374B0A-3476-46D1-BD24-5B6AE35CDA22}"/>
              </a:ext>
            </a:extLst>
          </p:cNvPr>
          <p:cNvGrpSpPr/>
          <p:nvPr/>
        </p:nvGrpSpPr>
        <p:grpSpPr>
          <a:xfrm>
            <a:off x="3864581" y="4698710"/>
            <a:ext cx="1057838" cy="1075707"/>
            <a:chOff x="8434647" y="3174615"/>
            <a:chExt cx="1057838" cy="1075707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CE37083-C31C-40CD-97B5-5A844B5D721C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E278824-B5CD-490C-8593-8D0314DEE2AF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9A8F0B9-8F4B-4ACA-8696-27833C61DE8F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DBE2F6D-0224-4C57-A944-6010C6964472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394E643D-54AB-4C96-A09D-2DAC164A76BE}"/>
                </a:ext>
              </a:extLst>
            </p:cNvPr>
            <p:cNvCxnSpPr/>
            <p:nvPr/>
          </p:nvCxnSpPr>
          <p:spPr>
            <a:xfrm>
              <a:off x="9041892" y="3769944"/>
              <a:ext cx="450593" cy="48037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C192848-88EB-4CD4-9984-2A0EB09548E6}"/>
              </a:ext>
            </a:extLst>
          </p:cNvPr>
          <p:cNvGrpSpPr/>
          <p:nvPr/>
        </p:nvGrpSpPr>
        <p:grpSpPr>
          <a:xfrm>
            <a:off x="5887074" y="4773203"/>
            <a:ext cx="809522" cy="798022"/>
            <a:chOff x="8434647" y="3174615"/>
            <a:chExt cx="809522" cy="798022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5789FBD-6CAE-4BF3-B48C-363F2CB9D0D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67EC03D-626E-462E-99E0-FFE147046E30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3323290C-CD34-4B15-9B4A-F0A3B7D1C347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5633E80-AD7D-4F5A-811B-B4520C06965A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12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16084EF-C0AB-47D5-97A0-4BB763FCA0C8}"/>
              </a:ext>
            </a:extLst>
          </p:cNvPr>
          <p:cNvGrpSpPr/>
          <p:nvPr/>
        </p:nvGrpSpPr>
        <p:grpSpPr>
          <a:xfrm>
            <a:off x="7222120" y="4753563"/>
            <a:ext cx="1065204" cy="1102513"/>
            <a:chOff x="8178965" y="3174615"/>
            <a:chExt cx="1065204" cy="1102513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3D91134-9971-4976-954D-FCFC2E1E0C86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497F931-0079-4311-9CE0-AC645E71B986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F3E6099-8516-4D7B-AEF4-1DCF2D0D1DC2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0FD7A12-2016-4FEF-B255-38F3C1ADCF97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18</a:t>
              </a:r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98DC7432-91F3-4BA8-841E-BEBEDB65277B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7D94832-F3E3-4876-A45B-254B12FD3F9F}"/>
              </a:ext>
            </a:extLst>
          </p:cNvPr>
          <p:cNvGrpSpPr/>
          <p:nvPr/>
        </p:nvGrpSpPr>
        <p:grpSpPr>
          <a:xfrm>
            <a:off x="4491602" y="5902291"/>
            <a:ext cx="809522" cy="798022"/>
            <a:chOff x="8434647" y="3174615"/>
            <a:chExt cx="809522" cy="798022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B9C4834-4747-442D-B884-6E14E04E2697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7C5A677-069C-431E-8874-E3745A5BA738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0BF9679-586A-4D5D-A98D-53B63C5C0877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64B5EBC-1C87-4E5C-9680-F5FA5FD00EA0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EA25DFC-086F-4714-86FB-6DD3B1F09E35}"/>
              </a:ext>
            </a:extLst>
          </p:cNvPr>
          <p:cNvGrpSpPr/>
          <p:nvPr/>
        </p:nvGrpSpPr>
        <p:grpSpPr>
          <a:xfrm>
            <a:off x="6636337" y="5932719"/>
            <a:ext cx="809522" cy="798022"/>
            <a:chOff x="8434647" y="3174615"/>
            <a:chExt cx="809522" cy="798022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17B1CC1-9C3A-4701-93D5-377AFDF6FFDD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29BDF834-B161-4A8B-92A7-302A8BFF5B4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AAFC95C-6F7B-4306-B51C-88020C2DB27D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24A9DA6-01DB-4841-935E-EC9E857937FB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17</a:t>
              </a:r>
            </a:p>
          </p:txBody>
        </p:sp>
      </p:grp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95942F9-2124-429D-AB05-5EBDB28BA627}"/>
              </a:ext>
            </a:extLst>
          </p:cNvPr>
          <p:cNvCxnSpPr>
            <a:cxnSpLocks/>
          </p:cNvCxnSpPr>
          <p:nvPr/>
        </p:nvCxnSpPr>
        <p:spPr>
          <a:xfrm flipH="1">
            <a:off x="3934092" y="5128070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B310B54-9290-46ED-95CB-11F7B66D0E0F}"/>
              </a:ext>
            </a:extLst>
          </p:cNvPr>
          <p:cNvCxnSpPr>
            <a:cxnSpLocks/>
          </p:cNvCxnSpPr>
          <p:nvPr/>
        </p:nvCxnSpPr>
        <p:spPr>
          <a:xfrm flipH="1">
            <a:off x="5275996" y="3962936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88D950D-09DC-46EE-8499-B03D6CB59FD3}"/>
              </a:ext>
            </a:extLst>
          </p:cNvPr>
          <p:cNvCxnSpPr>
            <a:cxnSpLocks/>
          </p:cNvCxnSpPr>
          <p:nvPr/>
        </p:nvCxnSpPr>
        <p:spPr>
          <a:xfrm flipH="1">
            <a:off x="5950626" y="520464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E6B11A4-8FAF-49D3-96A9-3EA9CDC116B7}"/>
              </a:ext>
            </a:extLst>
          </p:cNvPr>
          <p:cNvCxnSpPr>
            <a:cxnSpLocks/>
          </p:cNvCxnSpPr>
          <p:nvPr/>
        </p:nvCxnSpPr>
        <p:spPr>
          <a:xfrm flipH="1">
            <a:off x="6367426" y="520532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E21D469-7C83-4F49-AFEE-7D7095E1555E}"/>
              </a:ext>
            </a:extLst>
          </p:cNvPr>
          <p:cNvCxnSpPr>
            <a:cxnSpLocks/>
          </p:cNvCxnSpPr>
          <p:nvPr/>
        </p:nvCxnSpPr>
        <p:spPr>
          <a:xfrm flipH="1">
            <a:off x="4555127" y="6337938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B127707-0C39-42BD-A416-4C56413BE69C}"/>
              </a:ext>
            </a:extLst>
          </p:cNvPr>
          <p:cNvCxnSpPr>
            <a:cxnSpLocks/>
          </p:cNvCxnSpPr>
          <p:nvPr/>
        </p:nvCxnSpPr>
        <p:spPr>
          <a:xfrm flipH="1">
            <a:off x="4959680" y="6331730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AED563A-0360-499D-B1D8-20EB6C177E49}"/>
              </a:ext>
            </a:extLst>
          </p:cNvPr>
          <p:cNvCxnSpPr>
            <a:cxnSpLocks/>
          </p:cNvCxnSpPr>
          <p:nvPr/>
        </p:nvCxnSpPr>
        <p:spPr>
          <a:xfrm flipH="1">
            <a:off x="6684547" y="637513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8ABF8C20-0831-4B2A-9D62-6C41A9D27FE3}"/>
              </a:ext>
            </a:extLst>
          </p:cNvPr>
          <p:cNvCxnSpPr>
            <a:cxnSpLocks/>
          </p:cNvCxnSpPr>
          <p:nvPr/>
        </p:nvCxnSpPr>
        <p:spPr>
          <a:xfrm flipH="1">
            <a:off x="7102416" y="637513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B420093-0DAC-4CD1-B887-1DB7C063D59C}"/>
              </a:ext>
            </a:extLst>
          </p:cNvPr>
          <p:cNvCxnSpPr>
            <a:cxnSpLocks/>
          </p:cNvCxnSpPr>
          <p:nvPr/>
        </p:nvCxnSpPr>
        <p:spPr>
          <a:xfrm flipH="1">
            <a:off x="7938378" y="5189210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237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EA9BE-8C0E-4D1B-A7EE-38E17CF00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 Dictionary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A240B-474E-49B9-8C54-D46627DFE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4845504"/>
          </a:xfrm>
        </p:spPr>
        <p:txBody>
          <a:bodyPr/>
          <a:lstStyle/>
          <a:p>
            <a:r>
              <a:rPr lang="en-US" dirty="0"/>
              <a:t>Binary Search Trees allow us to:</a:t>
            </a:r>
          </a:p>
          <a:p>
            <a:pPr lvl="1"/>
            <a:r>
              <a:rPr lang="en-US" dirty="0"/>
              <a:t>quickly find what we’re looking for</a:t>
            </a:r>
          </a:p>
          <a:p>
            <a:pPr lvl="1"/>
            <a:r>
              <a:rPr lang="en-US" dirty="0"/>
              <a:t>add and remove values easily</a:t>
            </a:r>
          </a:p>
          <a:p>
            <a:pPr lvl="1"/>
            <a:endParaRPr lang="en-US" dirty="0"/>
          </a:p>
          <a:p>
            <a:pPr marL="128016" lvl="1" indent="0">
              <a:buNone/>
            </a:pPr>
            <a:r>
              <a:rPr lang="en-US" dirty="0"/>
              <a:t>Dictionary Operations:</a:t>
            </a:r>
          </a:p>
          <a:p>
            <a:pPr marL="128016" lvl="1" indent="0">
              <a:buNone/>
            </a:pPr>
            <a:r>
              <a:rPr lang="en-US" dirty="0"/>
              <a:t>Runtime in terms of height, “h”</a:t>
            </a:r>
          </a:p>
          <a:p>
            <a:pPr marL="128016" lvl="1" indent="0">
              <a:buNone/>
            </a:pPr>
            <a:r>
              <a:rPr lang="en-US" dirty="0"/>
              <a:t>get() – O(h)</a:t>
            </a:r>
          </a:p>
          <a:p>
            <a:pPr marL="128016" lvl="1" indent="0">
              <a:buNone/>
            </a:pPr>
            <a:r>
              <a:rPr lang="en-US" dirty="0"/>
              <a:t>put() – O(h)</a:t>
            </a:r>
          </a:p>
          <a:p>
            <a:pPr marL="128016" lvl="1" indent="0">
              <a:buNone/>
            </a:pPr>
            <a:r>
              <a:rPr lang="en-US" dirty="0"/>
              <a:t>remove() – O(h)</a:t>
            </a:r>
          </a:p>
          <a:p>
            <a:pPr marL="310896" lvl="2" indent="0">
              <a:buNone/>
            </a:pPr>
            <a:r>
              <a:rPr lang="en-US" dirty="0"/>
              <a:t>What do you replace the node with?</a:t>
            </a:r>
          </a:p>
          <a:p>
            <a:pPr marL="310896" lvl="2" indent="0">
              <a:buNone/>
            </a:pPr>
            <a:r>
              <a:rPr lang="en-US" dirty="0"/>
              <a:t>Largest in left sub tree or smallest in right sub tree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E7055C-0948-43C0-96C5-26D848AD9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301" y="6521027"/>
            <a:ext cx="5901459" cy="274320"/>
          </a:xfrm>
        </p:spPr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EA0828-678D-4EC5-B984-3DDF3180E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1670" y="6521027"/>
            <a:ext cx="421923" cy="274320"/>
          </a:xfrm>
        </p:spPr>
        <p:txBody>
          <a:bodyPr/>
          <a:lstStyle/>
          <a:p>
            <a:fld id="{659665DE-58FC-41F4-AC58-2C90A5E00527}" type="slidenum">
              <a:rPr lang="en-US" smtClean="0"/>
              <a:t>8</a:t>
            </a:fld>
            <a:endParaRPr lang="en-US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2EA6D99-9FBE-4977-8C26-89B297CF66F9}"/>
              </a:ext>
            </a:extLst>
          </p:cNvPr>
          <p:cNvGrpSpPr/>
          <p:nvPr/>
        </p:nvGrpSpPr>
        <p:grpSpPr>
          <a:xfrm>
            <a:off x="8009270" y="341385"/>
            <a:ext cx="1313520" cy="1509304"/>
            <a:chOff x="7397176" y="472141"/>
            <a:chExt cx="1313520" cy="150930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7B625FE-A153-4E38-ACDB-FFBF00A36C31}"/>
                </a:ext>
              </a:extLst>
            </p:cNvPr>
            <p:cNvSpPr/>
            <p:nvPr/>
          </p:nvSpPr>
          <p:spPr>
            <a:xfrm>
              <a:off x="7652858" y="472141"/>
              <a:ext cx="809522" cy="120481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B84C4FB-C8F5-4400-9B80-6E6D1165350A}"/>
                </a:ext>
              </a:extLst>
            </p:cNvPr>
            <p:cNvSpPr/>
            <p:nvPr/>
          </p:nvSpPr>
          <p:spPr>
            <a:xfrm>
              <a:off x="7652858" y="1271985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51CA25B-A2E9-48A3-A58A-4E1E58D4AA65}"/>
                </a:ext>
              </a:extLst>
            </p:cNvPr>
            <p:cNvSpPr/>
            <p:nvPr/>
          </p:nvSpPr>
          <p:spPr>
            <a:xfrm>
              <a:off x="8057827" y="1272121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3D4827-0B35-4641-9235-86455E6045D3}"/>
                </a:ext>
              </a:extLst>
            </p:cNvPr>
            <p:cNvSpPr txBox="1"/>
            <p:nvPr/>
          </p:nvSpPr>
          <p:spPr>
            <a:xfrm>
              <a:off x="7824352" y="480974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10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9044BB47-E2B7-4B66-A8A3-D91291ADC580}"/>
                </a:ext>
              </a:extLst>
            </p:cNvPr>
            <p:cNvCxnSpPr/>
            <p:nvPr/>
          </p:nvCxnSpPr>
          <p:spPr>
            <a:xfrm flipH="1">
              <a:off x="7397176" y="1474261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346E55A-242E-4EA0-8434-A59B9DC87161}"/>
                </a:ext>
              </a:extLst>
            </p:cNvPr>
            <p:cNvCxnSpPr/>
            <p:nvPr/>
          </p:nvCxnSpPr>
          <p:spPr>
            <a:xfrm>
              <a:off x="8260103" y="1474261"/>
              <a:ext cx="450593" cy="48037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64EFE85-C378-4640-9FB7-07D9694BB23B}"/>
                </a:ext>
              </a:extLst>
            </p:cNvPr>
            <p:cNvSpPr/>
            <p:nvPr/>
          </p:nvSpPr>
          <p:spPr>
            <a:xfrm>
              <a:off x="7649782" y="867800"/>
              <a:ext cx="809522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86547E0-B9B7-4545-90BF-724834663D54}"/>
                </a:ext>
              </a:extLst>
            </p:cNvPr>
            <p:cNvSpPr txBox="1"/>
            <p:nvPr/>
          </p:nvSpPr>
          <p:spPr>
            <a:xfrm>
              <a:off x="7626155" y="880284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“foo”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A6B6E72-4EAB-4EE8-8436-83C4B8F35162}"/>
              </a:ext>
            </a:extLst>
          </p:cNvPr>
          <p:cNvGrpSpPr/>
          <p:nvPr/>
        </p:nvGrpSpPr>
        <p:grpSpPr>
          <a:xfrm>
            <a:off x="6953389" y="1902872"/>
            <a:ext cx="1313520" cy="1509304"/>
            <a:chOff x="7397176" y="472141"/>
            <a:chExt cx="1313520" cy="1509304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F41940DD-73F6-4A98-A851-B0D77DF669A0}"/>
                </a:ext>
              </a:extLst>
            </p:cNvPr>
            <p:cNvSpPr/>
            <p:nvPr/>
          </p:nvSpPr>
          <p:spPr>
            <a:xfrm>
              <a:off x="7652858" y="472141"/>
              <a:ext cx="809522" cy="120481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9932A2B-1590-4C38-97B4-7AF8747E0AA2}"/>
                </a:ext>
              </a:extLst>
            </p:cNvPr>
            <p:cNvSpPr/>
            <p:nvPr/>
          </p:nvSpPr>
          <p:spPr>
            <a:xfrm>
              <a:off x="7652858" y="1271985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9967B2B-9F67-444A-800B-00F3E76859F8}"/>
                </a:ext>
              </a:extLst>
            </p:cNvPr>
            <p:cNvSpPr/>
            <p:nvPr/>
          </p:nvSpPr>
          <p:spPr>
            <a:xfrm>
              <a:off x="8057827" y="1272121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D01D5D9-7D8C-46C8-85BD-C35BA469E74D}"/>
                </a:ext>
              </a:extLst>
            </p:cNvPr>
            <p:cNvSpPr txBox="1"/>
            <p:nvPr/>
          </p:nvSpPr>
          <p:spPr>
            <a:xfrm>
              <a:off x="7824352" y="480974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</p:txBody>
        </p: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81EEDF03-BA57-42B2-918B-8E07FBDD1CED}"/>
                </a:ext>
              </a:extLst>
            </p:cNvPr>
            <p:cNvCxnSpPr/>
            <p:nvPr/>
          </p:nvCxnSpPr>
          <p:spPr>
            <a:xfrm flipH="1">
              <a:off x="7397176" y="1474261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7F338F9A-FF3C-4C61-8E22-70C1CD758812}"/>
                </a:ext>
              </a:extLst>
            </p:cNvPr>
            <p:cNvCxnSpPr/>
            <p:nvPr/>
          </p:nvCxnSpPr>
          <p:spPr>
            <a:xfrm>
              <a:off x="8260103" y="1474261"/>
              <a:ext cx="450593" cy="48037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9BBED55-1BF2-45E4-90AD-EC42A3034F27}"/>
                </a:ext>
              </a:extLst>
            </p:cNvPr>
            <p:cNvSpPr/>
            <p:nvPr/>
          </p:nvSpPr>
          <p:spPr>
            <a:xfrm>
              <a:off x="7649782" y="867800"/>
              <a:ext cx="809522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65EFA1D-1AF3-4687-A0AE-802BE61415AB}"/>
                </a:ext>
              </a:extLst>
            </p:cNvPr>
            <p:cNvSpPr txBox="1"/>
            <p:nvPr/>
          </p:nvSpPr>
          <p:spPr>
            <a:xfrm>
              <a:off x="7626155" y="880284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“bar”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0BF31FC0-9C3C-43DD-A0D2-07B8032A3EA9}"/>
              </a:ext>
            </a:extLst>
          </p:cNvPr>
          <p:cNvGrpSpPr/>
          <p:nvPr/>
        </p:nvGrpSpPr>
        <p:grpSpPr>
          <a:xfrm>
            <a:off x="9341185" y="1862276"/>
            <a:ext cx="1084541" cy="1482498"/>
            <a:chOff x="7626155" y="472141"/>
            <a:chExt cx="1084541" cy="1482498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E1C4EA0A-CF2D-43CA-87C5-BFCD991FD138}"/>
                </a:ext>
              </a:extLst>
            </p:cNvPr>
            <p:cNvSpPr/>
            <p:nvPr/>
          </p:nvSpPr>
          <p:spPr>
            <a:xfrm>
              <a:off x="7652858" y="472141"/>
              <a:ext cx="809522" cy="120481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2CC263A9-986D-407F-8A0B-74F2D0114095}"/>
                </a:ext>
              </a:extLst>
            </p:cNvPr>
            <p:cNvSpPr/>
            <p:nvPr/>
          </p:nvSpPr>
          <p:spPr>
            <a:xfrm>
              <a:off x="7652858" y="1271985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53907934-BFE8-49F8-8E46-04FC24E653AC}"/>
                </a:ext>
              </a:extLst>
            </p:cNvPr>
            <p:cNvSpPr/>
            <p:nvPr/>
          </p:nvSpPr>
          <p:spPr>
            <a:xfrm>
              <a:off x="8057827" y="1272121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1708322-46AE-4169-8BFF-3F41C544AA0A}"/>
                </a:ext>
              </a:extLst>
            </p:cNvPr>
            <p:cNvSpPr txBox="1"/>
            <p:nvPr/>
          </p:nvSpPr>
          <p:spPr>
            <a:xfrm>
              <a:off x="7824352" y="480974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12</a:t>
              </a:r>
            </a:p>
          </p:txBody>
        </p: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4561EA09-7DD1-4FBC-B4E9-7140F93DCA1B}"/>
                </a:ext>
              </a:extLst>
            </p:cNvPr>
            <p:cNvCxnSpPr/>
            <p:nvPr/>
          </p:nvCxnSpPr>
          <p:spPr>
            <a:xfrm>
              <a:off x="8260103" y="1474261"/>
              <a:ext cx="450593" cy="48037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3287183F-B3B2-48BF-936F-D7AF17AD240C}"/>
                </a:ext>
              </a:extLst>
            </p:cNvPr>
            <p:cNvSpPr/>
            <p:nvPr/>
          </p:nvSpPr>
          <p:spPr>
            <a:xfrm>
              <a:off x="7649782" y="867800"/>
              <a:ext cx="809522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2A6321B4-79D7-4FDC-AD38-B81117777BA8}"/>
                </a:ext>
              </a:extLst>
            </p:cNvPr>
            <p:cNvSpPr txBox="1"/>
            <p:nvPr/>
          </p:nvSpPr>
          <p:spPr>
            <a:xfrm>
              <a:off x="7626155" y="880284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“</a:t>
              </a:r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baz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”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7C6E927F-EFDA-4001-AF2F-A9EBA61C3EF9}"/>
              </a:ext>
            </a:extLst>
          </p:cNvPr>
          <p:cNvGrpSpPr/>
          <p:nvPr/>
        </p:nvGrpSpPr>
        <p:grpSpPr>
          <a:xfrm>
            <a:off x="7558078" y="3452087"/>
            <a:ext cx="1102936" cy="1509304"/>
            <a:chOff x="7397176" y="472141"/>
            <a:chExt cx="1102936" cy="1509304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731F4262-9AA2-4F0C-B343-2D10D0BDCA0F}"/>
                </a:ext>
              </a:extLst>
            </p:cNvPr>
            <p:cNvSpPr/>
            <p:nvPr/>
          </p:nvSpPr>
          <p:spPr>
            <a:xfrm>
              <a:off x="7652858" y="472141"/>
              <a:ext cx="809522" cy="120481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AEB6FD21-BAF3-4A2C-96A9-46B90585AD66}"/>
                </a:ext>
              </a:extLst>
            </p:cNvPr>
            <p:cNvSpPr/>
            <p:nvPr/>
          </p:nvSpPr>
          <p:spPr>
            <a:xfrm>
              <a:off x="7652858" y="1271985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17ECB497-8911-4B9D-98CE-FB401AD1FED2}"/>
                </a:ext>
              </a:extLst>
            </p:cNvPr>
            <p:cNvSpPr/>
            <p:nvPr/>
          </p:nvSpPr>
          <p:spPr>
            <a:xfrm>
              <a:off x="8057827" y="1272121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12BF78B-8D91-4963-88D5-0758283A3019}"/>
                </a:ext>
              </a:extLst>
            </p:cNvPr>
            <p:cNvSpPr txBox="1"/>
            <p:nvPr/>
          </p:nvSpPr>
          <p:spPr>
            <a:xfrm>
              <a:off x="7824352" y="480974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9</a:t>
              </a:r>
            </a:p>
          </p:txBody>
        </p: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096A4FB3-51CB-43E3-B81A-FF06730151D9}"/>
                </a:ext>
              </a:extLst>
            </p:cNvPr>
            <p:cNvCxnSpPr/>
            <p:nvPr/>
          </p:nvCxnSpPr>
          <p:spPr>
            <a:xfrm flipH="1">
              <a:off x="7397176" y="1474261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55A7C379-9DC0-49FD-A4A3-6964C2BF8067}"/>
                </a:ext>
              </a:extLst>
            </p:cNvPr>
            <p:cNvSpPr/>
            <p:nvPr/>
          </p:nvSpPr>
          <p:spPr>
            <a:xfrm>
              <a:off x="7649782" y="867800"/>
              <a:ext cx="809522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7D8727F8-4A8D-4926-891B-631F46411D84}"/>
                </a:ext>
              </a:extLst>
            </p:cNvPr>
            <p:cNvSpPr txBox="1"/>
            <p:nvPr/>
          </p:nvSpPr>
          <p:spPr>
            <a:xfrm>
              <a:off x="7626155" y="880284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“</a:t>
              </a:r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sho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”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D4495DAD-FAF8-4B15-8031-0571D3E87C7F}"/>
              </a:ext>
            </a:extLst>
          </p:cNvPr>
          <p:cNvGrpSpPr/>
          <p:nvPr/>
        </p:nvGrpSpPr>
        <p:grpSpPr>
          <a:xfrm>
            <a:off x="5982815" y="3458256"/>
            <a:ext cx="1065204" cy="1509304"/>
            <a:chOff x="7397176" y="472141"/>
            <a:chExt cx="1065204" cy="1509304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68EF28C3-5BF4-4CF0-A909-3A387F7E692D}"/>
                </a:ext>
              </a:extLst>
            </p:cNvPr>
            <p:cNvSpPr/>
            <p:nvPr/>
          </p:nvSpPr>
          <p:spPr>
            <a:xfrm>
              <a:off x="7652858" y="472141"/>
              <a:ext cx="809522" cy="120481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48E9E93D-28D0-42D4-8C7E-11FA49045FF6}"/>
                </a:ext>
              </a:extLst>
            </p:cNvPr>
            <p:cNvSpPr/>
            <p:nvPr/>
          </p:nvSpPr>
          <p:spPr>
            <a:xfrm>
              <a:off x="7652858" y="1271985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7D01B349-F3F6-4E65-9D4D-731EE552F0B1}"/>
                </a:ext>
              </a:extLst>
            </p:cNvPr>
            <p:cNvSpPr/>
            <p:nvPr/>
          </p:nvSpPr>
          <p:spPr>
            <a:xfrm>
              <a:off x="8057827" y="1272121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D014A429-272A-4327-B27D-D941801614D0}"/>
                </a:ext>
              </a:extLst>
            </p:cNvPr>
            <p:cNvSpPr txBox="1"/>
            <p:nvPr/>
          </p:nvSpPr>
          <p:spPr>
            <a:xfrm>
              <a:off x="7824352" y="480974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</p:txBody>
        </p: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2DEC3312-3C47-4DEF-907A-63F3206A3E7A}"/>
                </a:ext>
              </a:extLst>
            </p:cNvPr>
            <p:cNvCxnSpPr/>
            <p:nvPr/>
          </p:nvCxnSpPr>
          <p:spPr>
            <a:xfrm flipH="1">
              <a:off x="7397176" y="1474261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F3792504-66F3-4CBE-9C3A-66C102AED845}"/>
                </a:ext>
              </a:extLst>
            </p:cNvPr>
            <p:cNvSpPr/>
            <p:nvPr/>
          </p:nvSpPr>
          <p:spPr>
            <a:xfrm>
              <a:off x="7649782" y="867800"/>
              <a:ext cx="809522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63EA0616-E01F-4EBB-AEDA-2954EBAA2CB2}"/>
                </a:ext>
              </a:extLst>
            </p:cNvPr>
            <p:cNvSpPr txBox="1"/>
            <p:nvPr/>
          </p:nvSpPr>
          <p:spPr>
            <a:xfrm>
              <a:off x="7626155" y="880284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“</a:t>
              </a:r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fo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”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891234BD-52DB-4C8D-B889-7E62E487F6B4}"/>
              </a:ext>
            </a:extLst>
          </p:cNvPr>
          <p:cNvGrpSpPr/>
          <p:nvPr/>
        </p:nvGrpSpPr>
        <p:grpSpPr>
          <a:xfrm>
            <a:off x="9975133" y="3412115"/>
            <a:ext cx="1102936" cy="1509304"/>
            <a:chOff x="7397176" y="472141"/>
            <a:chExt cx="1102936" cy="1509304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9D0188C0-2DA1-44DF-8776-70EAC193D6F4}"/>
                </a:ext>
              </a:extLst>
            </p:cNvPr>
            <p:cNvSpPr/>
            <p:nvPr/>
          </p:nvSpPr>
          <p:spPr>
            <a:xfrm>
              <a:off x="7652858" y="472141"/>
              <a:ext cx="809522" cy="120481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303298CB-BE3E-40FB-BF4D-252E21D6D675}"/>
                </a:ext>
              </a:extLst>
            </p:cNvPr>
            <p:cNvSpPr/>
            <p:nvPr/>
          </p:nvSpPr>
          <p:spPr>
            <a:xfrm>
              <a:off x="7652858" y="1271985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DD99EBEC-748A-40AE-BF34-110929CC6F3A}"/>
                </a:ext>
              </a:extLst>
            </p:cNvPr>
            <p:cNvSpPr/>
            <p:nvPr/>
          </p:nvSpPr>
          <p:spPr>
            <a:xfrm>
              <a:off x="8057827" y="1272121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62BC9C79-79E5-471D-BE6F-C37A3E002854}"/>
                </a:ext>
              </a:extLst>
            </p:cNvPr>
            <p:cNvSpPr txBox="1"/>
            <p:nvPr/>
          </p:nvSpPr>
          <p:spPr>
            <a:xfrm>
              <a:off x="7824352" y="480974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15</a:t>
              </a:r>
            </a:p>
          </p:txBody>
        </p: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5E45F268-1D17-40D4-B169-4D6B9F0CA7A6}"/>
                </a:ext>
              </a:extLst>
            </p:cNvPr>
            <p:cNvCxnSpPr/>
            <p:nvPr/>
          </p:nvCxnSpPr>
          <p:spPr>
            <a:xfrm flipH="1">
              <a:off x="7397176" y="1474261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36EA2A41-3CE7-4A46-8A7D-3F5D3F519BFD}"/>
                </a:ext>
              </a:extLst>
            </p:cNvPr>
            <p:cNvSpPr/>
            <p:nvPr/>
          </p:nvSpPr>
          <p:spPr>
            <a:xfrm>
              <a:off x="7649782" y="867800"/>
              <a:ext cx="809522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C9DE67EF-F7BB-472F-AB50-23AB0701B723}"/>
                </a:ext>
              </a:extLst>
            </p:cNvPr>
            <p:cNvSpPr txBox="1"/>
            <p:nvPr/>
          </p:nvSpPr>
          <p:spPr>
            <a:xfrm>
              <a:off x="7626155" y="880284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“sup”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051732AC-A85E-48C5-ADBE-57465B559B68}"/>
              </a:ext>
            </a:extLst>
          </p:cNvPr>
          <p:cNvGrpSpPr/>
          <p:nvPr/>
        </p:nvGrpSpPr>
        <p:grpSpPr>
          <a:xfrm>
            <a:off x="9417150" y="5048690"/>
            <a:ext cx="873957" cy="1204813"/>
            <a:chOff x="7626155" y="472141"/>
            <a:chExt cx="873957" cy="1204813"/>
          </a:xfrm>
        </p:grpSpPr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6B64C040-D9ED-4B55-823B-21D845B5B232}"/>
                </a:ext>
              </a:extLst>
            </p:cNvPr>
            <p:cNvSpPr/>
            <p:nvPr/>
          </p:nvSpPr>
          <p:spPr>
            <a:xfrm>
              <a:off x="7652858" y="472141"/>
              <a:ext cx="809522" cy="120481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CDECACF8-6BFA-4F60-B74C-E01374FB9A7E}"/>
                </a:ext>
              </a:extLst>
            </p:cNvPr>
            <p:cNvSpPr/>
            <p:nvPr/>
          </p:nvSpPr>
          <p:spPr>
            <a:xfrm>
              <a:off x="7652858" y="1271985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EBD3078C-392C-44E2-9638-16A79BD75C73}"/>
                </a:ext>
              </a:extLst>
            </p:cNvPr>
            <p:cNvSpPr/>
            <p:nvPr/>
          </p:nvSpPr>
          <p:spPr>
            <a:xfrm>
              <a:off x="8057827" y="1272121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CE42E699-5DE8-4617-9953-B47E5312FFA1}"/>
                </a:ext>
              </a:extLst>
            </p:cNvPr>
            <p:cNvSpPr txBox="1"/>
            <p:nvPr/>
          </p:nvSpPr>
          <p:spPr>
            <a:xfrm>
              <a:off x="7824352" y="480974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13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C6BE300A-87D0-4ACF-A7BF-3226484ACF9D}"/>
                </a:ext>
              </a:extLst>
            </p:cNvPr>
            <p:cNvSpPr/>
            <p:nvPr/>
          </p:nvSpPr>
          <p:spPr>
            <a:xfrm>
              <a:off x="7649782" y="867800"/>
              <a:ext cx="809522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025A1C8F-A575-4BE3-82B4-59831CDFB3A3}"/>
                </a:ext>
              </a:extLst>
            </p:cNvPr>
            <p:cNvSpPr txBox="1"/>
            <p:nvPr/>
          </p:nvSpPr>
          <p:spPr>
            <a:xfrm>
              <a:off x="7626155" y="880284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“boo”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7DFA7064-B4D4-4334-9ACD-1FE183EA56B8}"/>
              </a:ext>
            </a:extLst>
          </p:cNvPr>
          <p:cNvGrpSpPr/>
          <p:nvPr/>
        </p:nvGrpSpPr>
        <p:grpSpPr>
          <a:xfrm>
            <a:off x="7326271" y="4992360"/>
            <a:ext cx="873957" cy="1204813"/>
            <a:chOff x="7626155" y="472141"/>
            <a:chExt cx="873957" cy="1204813"/>
          </a:xfrm>
        </p:grpSpPr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24CED50F-636C-45F5-8FE9-615524607E67}"/>
                </a:ext>
              </a:extLst>
            </p:cNvPr>
            <p:cNvSpPr/>
            <p:nvPr/>
          </p:nvSpPr>
          <p:spPr>
            <a:xfrm>
              <a:off x="7652858" y="472141"/>
              <a:ext cx="809522" cy="120481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41EF08E2-7AD7-40F2-9857-08AF17FC395D}"/>
                </a:ext>
              </a:extLst>
            </p:cNvPr>
            <p:cNvSpPr/>
            <p:nvPr/>
          </p:nvSpPr>
          <p:spPr>
            <a:xfrm>
              <a:off x="7652858" y="1271985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5DAF6EDF-E8E7-443A-A404-836154C0EF55}"/>
                </a:ext>
              </a:extLst>
            </p:cNvPr>
            <p:cNvSpPr/>
            <p:nvPr/>
          </p:nvSpPr>
          <p:spPr>
            <a:xfrm>
              <a:off x="8057827" y="1272121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C045034D-6562-4469-8481-0037D3095070}"/>
                </a:ext>
              </a:extLst>
            </p:cNvPr>
            <p:cNvSpPr txBox="1"/>
            <p:nvPr/>
          </p:nvSpPr>
          <p:spPr>
            <a:xfrm>
              <a:off x="7824352" y="480974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60C2404B-2F1E-4461-9982-DEFB70BACE0B}"/>
                </a:ext>
              </a:extLst>
            </p:cNvPr>
            <p:cNvSpPr/>
            <p:nvPr/>
          </p:nvSpPr>
          <p:spPr>
            <a:xfrm>
              <a:off x="7649782" y="867800"/>
              <a:ext cx="809522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303B9045-6542-497D-8BED-13DCE54AE2CF}"/>
                </a:ext>
              </a:extLst>
            </p:cNvPr>
            <p:cNvSpPr txBox="1"/>
            <p:nvPr/>
          </p:nvSpPr>
          <p:spPr>
            <a:xfrm>
              <a:off x="7626155" y="880284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“poo”</a:t>
              </a: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983B1B9E-3346-4361-807E-6A0C9210FFBC}"/>
              </a:ext>
            </a:extLst>
          </p:cNvPr>
          <p:cNvGrpSpPr/>
          <p:nvPr/>
        </p:nvGrpSpPr>
        <p:grpSpPr>
          <a:xfrm>
            <a:off x="5334867" y="4965554"/>
            <a:ext cx="1011815" cy="1204813"/>
            <a:chOff x="7568375" y="472141"/>
            <a:chExt cx="1011815" cy="1204813"/>
          </a:xfrm>
        </p:grpSpPr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BA82620F-420B-4DEF-B475-04ADBE10D7A7}"/>
                </a:ext>
              </a:extLst>
            </p:cNvPr>
            <p:cNvSpPr/>
            <p:nvPr/>
          </p:nvSpPr>
          <p:spPr>
            <a:xfrm>
              <a:off x="7652858" y="472141"/>
              <a:ext cx="809522" cy="120481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011420A9-5BC3-4589-AEDC-DF822561D1EE}"/>
                </a:ext>
              </a:extLst>
            </p:cNvPr>
            <p:cNvSpPr/>
            <p:nvPr/>
          </p:nvSpPr>
          <p:spPr>
            <a:xfrm>
              <a:off x="7652858" y="1271985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86EC8E75-44B7-4DB2-82C0-C6C4C9A3E6B3}"/>
                </a:ext>
              </a:extLst>
            </p:cNvPr>
            <p:cNvSpPr/>
            <p:nvPr/>
          </p:nvSpPr>
          <p:spPr>
            <a:xfrm>
              <a:off x="8057827" y="1272121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BC16FDD1-964C-495F-9938-D2C6C031744F}"/>
                </a:ext>
              </a:extLst>
            </p:cNvPr>
            <p:cNvSpPr txBox="1"/>
            <p:nvPr/>
          </p:nvSpPr>
          <p:spPr>
            <a:xfrm>
              <a:off x="7824352" y="480974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958BBC2D-CB92-491C-914E-AC65B40B9363}"/>
                </a:ext>
              </a:extLst>
            </p:cNvPr>
            <p:cNvSpPr/>
            <p:nvPr/>
          </p:nvSpPr>
          <p:spPr>
            <a:xfrm>
              <a:off x="7649782" y="867800"/>
              <a:ext cx="809522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AA2E9516-54BE-42CE-BB98-E6AA2518B37A}"/>
                </a:ext>
              </a:extLst>
            </p:cNvPr>
            <p:cNvSpPr txBox="1"/>
            <p:nvPr/>
          </p:nvSpPr>
          <p:spPr>
            <a:xfrm>
              <a:off x="7568375" y="885159"/>
              <a:ext cx="1011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“burp”</a:t>
              </a:r>
            </a:p>
          </p:txBody>
        </p:sp>
      </p:grp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CCD8B6A9-CA75-4CCB-99F0-39F7B9F90A59}"/>
              </a:ext>
            </a:extLst>
          </p:cNvPr>
          <p:cNvCxnSpPr>
            <a:cxnSpLocks/>
          </p:cNvCxnSpPr>
          <p:nvPr/>
        </p:nvCxnSpPr>
        <p:spPr>
          <a:xfrm flipH="1">
            <a:off x="6707018" y="431045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A3A36B53-61FE-4E7B-8033-174B07EC395F}"/>
              </a:ext>
            </a:extLst>
          </p:cNvPr>
          <p:cNvCxnSpPr>
            <a:cxnSpLocks/>
          </p:cNvCxnSpPr>
          <p:nvPr/>
        </p:nvCxnSpPr>
        <p:spPr>
          <a:xfrm flipH="1">
            <a:off x="8273868" y="4345203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F4F748D5-264B-499D-BA86-AD29390B8930}"/>
              </a:ext>
            </a:extLst>
          </p:cNvPr>
          <p:cNvCxnSpPr>
            <a:cxnSpLocks/>
          </p:cNvCxnSpPr>
          <p:nvPr/>
        </p:nvCxnSpPr>
        <p:spPr>
          <a:xfrm flipH="1">
            <a:off x="5476884" y="5808176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7A42D8BC-39E6-4F32-B38C-CF178613FAA8}"/>
              </a:ext>
            </a:extLst>
          </p:cNvPr>
          <p:cNvCxnSpPr>
            <a:cxnSpLocks/>
          </p:cNvCxnSpPr>
          <p:nvPr/>
        </p:nvCxnSpPr>
        <p:spPr>
          <a:xfrm flipH="1">
            <a:off x="5890017" y="5797016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CCBD3A9B-5BE9-499A-8075-E9959EB9225C}"/>
              </a:ext>
            </a:extLst>
          </p:cNvPr>
          <p:cNvCxnSpPr>
            <a:cxnSpLocks/>
          </p:cNvCxnSpPr>
          <p:nvPr/>
        </p:nvCxnSpPr>
        <p:spPr>
          <a:xfrm flipH="1">
            <a:off x="7382994" y="583906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CCF2E28F-B555-485B-8834-F3C630492533}"/>
              </a:ext>
            </a:extLst>
          </p:cNvPr>
          <p:cNvCxnSpPr>
            <a:cxnSpLocks/>
          </p:cNvCxnSpPr>
          <p:nvPr/>
        </p:nvCxnSpPr>
        <p:spPr>
          <a:xfrm flipH="1">
            <a:off x="7826567" y="583906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6581CF68-9282-432A-9587-4FF6F5F248D5}"/>
              </a:ext>
            </a:extLst>
          </p:cNvPr>
          <p:cNvCxnSpPr>
            <a:cxnSpLocks/>
          </p:cNvCxnSpPr>
          <p:nvPr/>
        </p:nvCxnSpPr>
        <p:spPr>
          <a:xfrm flipH="1">
            <a:off x="10701688" y="426576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701D8C98-7D04-4C09-ADFE-3E76945B1576}"/>
              </a:ext>
            </a:extLst>
          </p:cNvPr>
          <p:cNvCxnSpPr>
            <a:cxnSpLocks/>
          </p:cNvCxnSpPr>
          <p:nvPr/>
        </p:nvCxnSpPr>
        <p:spPr>
          <a:xfrm flipH="1">
            <a:off x="9496912" y="589131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179A29A6-1121-49B5-8176-9A568F1A62A9}"/>
              </a:ext>
            </a:extLst>
          </p:cNvPr>
          <p:cNvCxnSpPr>
            <a:cxnSpLocks/>
          </p:cNvCxnSpPr>
          <p:nvPr/>
        </p:nvCxnSpPr>
        <p:spPr>
          <a:xfrm flipH="1">
            <a:off x="9920382" y="588855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3E6368CD-4AC1-408F-92EF-1A9AD3737AD1}"/>
              </a:ext>
            </a:extLst>
          </p:cNvPr>
          <p:cNvCxnSpPr>
            <a:cxnSpLocks/>
          </p:cNvCxnSpPr>
          <p:nvPr/>
        </p:nvCxnSpPr>
        <p:spPr>
          <a:xfrm flipH="1">
            <a:off x="9415104" y="2705076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083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60496FF-EC87-41F9-97AB-208CF74B1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41D9CE-4755-4022-AFE1-F54BC32E5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427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220</TotalTime>
  <Words>526</Words>
  <Application>Microsoft Office PowerPoint</Application>
  <PresentationFormat>Widescreen</PresentationFormat>
  <Paragraphs>145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Calibri</vt:lpstr>
      <vt:lpstr>Courier New</vt:lpstr>
      <vt:lpstr>DejaVu Sans</vt:lpstr>
      <vt:lpstr>Segoe UI</vt:lpstr>
      <vt:lpstr>Segoe UI Light</vt:lpstr>
      <vt:lpstr>Segoe UI Semibold</vt:lpstr>
      <vt:lpstr>Segoe UI Semilight</vt:lpstr>
      <vt:lpstr>Tahoma</vt:lpstr>
      <vt:lpstr>Tw Cen MT</vt:lpstr>
      <vt:lpstr>Wingdings 3</vt:lpstr>
      <vt:lpstr>Integral</vt:lpstr>
      <vt:lpstr>Binary Search Trees</vt:lpstr>
      <vt:lpstr>Warm Up</vt:lpstr>
      <vt:lpstr>Storing Sorted Items in an Array</vt:lpstr>
      <vt:lpstr>Trees!</vt:lpstr>
      <vt:lpstr>Tree Height</vt:lpstr>
      <vt:lpstr>Traversals</vt:lpstr>
      <vt:lpstr>Binary Search Trees</vt:lpstr>
      <vt:lpstr>Implement Dictionary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Kasey Champion</dc:creator>
  <cp:lastModifiedBy>kasey champion</cp:lastModifiedBy>
  <cp:revision>21</cp:revision>
  <dcterms:created xsi:type="dcterms:W3CDTF">2018-03-22T00:41:11Z</dcterms:created>
  <dcterms:modified xsi:type="dcterms:W3CDTF">2018-04-10T01:15:11Z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kaseyc@microsoft.com</vt:lpwstr>
  </property>
  <property fmtid="{D5CDD505-2E9C-101B-9397-08002B2CF9AE}" pid="5" name="MSIP_Label_f42aa342-8706-4288-bd11-ebb85995028c_SetDate">
    <vt:lpwstr>2018-03-22T00:48:15.4212377Z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