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8" r:id="rId3"/>
    <p:sldId id="290" r:id="rId4"/>
    <p:sldId id="274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6" r:id="rId15"/>
    <p:sldId id="285" r:id="rId16"/>
    <p:sldId id="288" r:id="rId17"/>
    <p:sldId id="287" r:id="rId18"/>
    <p:sldId id="28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EB6D9-ACB1-4150-89A2-6F40897064EB}" v="3533" dt="2018-04-04T16:12:45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50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7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90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26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70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37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37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05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1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86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5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36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8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3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81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81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9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ativ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 Analysis and Modeling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8C3D-D5A1-421A-8978-E7F6544C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Function comparison: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FBE71-C302-4959-ACD5-A248C9E57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f(n) = n</a:t>
            </a:r>
            <a:r>
              <a:rPr lang="en-US" sz="2400" dirty="0">
                <a:solidFill>
                  <a:srgbClr val="4C3282"/>
                </a:solidFill>
              </a:rPr>
              <a:t>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5n + 3?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1?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2</a:t>
            </a:r>
            <a:r>
              <a:rPr lang="en-US" sz="2400" dirty="0"/>
              <a:t>?</a:t>
            </a:r>
          </a:p>
          <a:p>
            <a:r>
              <a:rPr lang="en-US" sz="2400" dirty="0"/>
              <a:t>f(n) = n</a:t>
            </a:r>
            <a:r>
              <a:rPr lang="en-US" sz="2400" baseline="30000" dirty="0"/>
              <a:t>2</a:t>
            </a:r>
            <a:r>
              <a:rPr lang="en-US" sz="2400" dirty="0"/>
              <a:t> + 3n + 2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3</a:t>
            </a:r>
            <a:r>
              <a:rPr lang="en-US" sz="2400" dirty="0"/>
              <a:t>?</a:t>
            </a:r>
          </a:p>
          <a:p>
            <a:r>
              <a:rPr lang="en-US" sz="2400" dirty="0"/>
              <a:t>f(n) = n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2</a:t>
            </a:r>
            <a:r>
              <a:rPr lang="en-US" sz="2400" dirty="0"/>
              <a:t> + 3n + 2 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89B32-CB4A-4389-90F3-C30C2342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D2105-57E9-4F08-AB4E-D436C71D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DA7282-A9CE-4BD8-BB32-3EE4B1E945CD}"/>
              </a:ext>
            </a:extLst>
          </p:cNvPr>
          <p:cNvSpPr/>
          <p:nvPr/>
        </p:nvSpPr>
        <p:spPr>
          <a:xfrm>
            <a:off x="4082071" y="1417954"/>
            <a:ext cx="6800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– all linear functions are treated as equivalent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6FA16-B47D-433B-94BE-F2E5DD38313A}"/>
              </a:ext>
            </a:extLst>
          </p:cNvPr>
          <p:cNvSpPr/>
          <p:nvPr/>
        </p:nvSpPr>
        <p:spPr>
          <a:xfrm>
            <a:off x="4082071" y="1955236"/>
            <a:ext cx="83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278991-C7A6-47B9-AE5E-CDD9B8517C16}"/>
              </a:ext>
            </a:extLst>
          </p:cNvPr>
          <p:cNvSpPr/>
          <p:nvPr/>
        </p:nvSpPr>
        <p:spPr>
          <a:xfrm>
            <a:off x="4082071" y="2417569"/>
            <a:ext cx="1049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22B727-4EB9-407B-8F0B-E2FD1298E7D4}"/>
              </a:ext>
            </a:extLst>
          </p:cNvPr>
          <p:cNvSpPr/>
          <p:nvPr/>
        </p:nvSpPr>
        <p:spPr>
          <a:xfrm>
            <a:off x="4082071" y="2925742"/>
            <a:ext cx="5919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– quadratic will always dominate linear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780A-227E-473D-A073-1D19696E8409}"/>
              </a:ext>
            </a:extLst>
          </p:cNvPr>
          <p:cNvSpPr/>
          <p:nvPr/>
        </p:nvSpPr>
        <p:spPr>
          <a:xfrm>
            <a:off x="4794683" y="3429000"/>
            <a:ext cx="81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  <a:r>
              <a:rPr lang="en-US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650CEF-6C8D-4BB3-A53A-72276217AFA5}"/>
              </a:ext>
            </a:extLst>
          </p:cNvPr>
          <p:cNvSpPr/>
          <p:nvPr/>
        </p:nvSpPr>
        <p:spPr>
          <a:xfrm>
            <a:off x="4888023" y="3971865"/>
            <a:ext cx="827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1226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EA7D-0D1C-4982-BCBA-B43FF758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Definition: </a:t>
            </a:r>
            <a:r>
              <a:rPr lang="en-US" dirty="0">
                <a:solidFill>
                  <a:srgbClr val="4C3282"/>
                </a:solidFill>
              </a:rPr>
              <a:t>function domination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5D12A-C30B-46C4-8050-948F9F37A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A function f(n) is </a:t>
            </a:r>
            <a:r>
              <a:rPr lang="en-US" b="1" dirty="0">
                <a:solidFill>
                  <a:srgbClr val="4C3282"/>
                </a:solidFill>
              </a:rPr>
              <a:t>dominated</a:t>
            </a:r>
            <a:r>
              <a:rPr lang="en-US" dirty="0"/>
              <a:t> by g(n) when…</a:t>
            </a:r>
          </a:p>
          <a:p>
            <a:r>
              <a:rPr lang="en-US" dirty="0"/>
              <a:t>There exists two constants c &gt; 0 and n</a:t>
            </a:r>
            <a:r>
              <a:rPr lang="en-US" baseline="-25000" dirty="0"/>
              <a:t>0</a:t>
            </a:r>
            <a:r>
              <a:rPr lang="en-US" dirty="0"/>
              <a:t> &gt; 0</a:t>
            </a:r>
          </a:p>
          <a:p>
            <a:r>
              <a:rPr lang="en-US" dirty="0"/>
              <a:t>Such that for all values of n ≥ n</a:t>
            </a:r>
            <a:r>
              <a:rPr lang="en-US" baseline="-25000" dirty="0"/>
              <a:t>0</a:t>
            </a:r>
          </a:p>
          <a:p>
            <a:r>
              <a:rPr lang="en-US" dirty="0"/>
              <a:t>f(n) </a:t>
            </a:r>
            <a:r>
              <a:rPr lang="en-US" sz="2000" b="1" dirty="0"/>
              <a:t>≤</a:t>
            </a:r>
            <a:r>
              <a:rPr lang="en-US" dirty="0"/>
              <a:t> c * g(n)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/>
              <a:t>Is f(n) = n dominated by g(n) = 5n + 3 ?</a:t>
            </a:r>
          </a:p>
          <a:p>
            <a:pPr marL="0" indent="0">
              <a:buNone/>
            </a:pPr>
            <a:r>
              <a:rPr lang="en-US" dirty="0"/>
              <a:t>c = 1</a:t>
            </a:r>
          </a:p>
          <a:p>
            <a:pPr marL="0" indent="0">
              <a:buNone/>
            </a:pPr>
            <a:r>
              <a:rPr lang="en-US" dirty="0"/>
              <a:t>n</a:t>
            </a:r>
            <a:r>
              <a:rPr lang="en-US" baseline="-25000" dirty="0"/>
              <a:t>0</a:t>
            </a:r>
            <a:r>
              <a:rPr lang="en-US" dirty="0"/>
              <a:t> = 1</a:t>
            </a:r>
          </a:p>
          <a:p>
            <a:pPr marL="0" indent="0">
              <a:buNone/>
            </a:pPr>
            <a:r>
              <a:rPr lang="en-US" dirty="0"/>
              <a:t>Yes!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8BF57-344C-4F1B-A10B-100C67FA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483B4-801D-48C5-B1F5-215C9CF8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E1E117-4770-444B-83AD-FC302C8AE9ED}"/>
              </a:ext>
            </a:extLst>
          </p:cNvPr>
          <p:cNvSpPr/>
          <p:nvPr/>
        </p:nvSpPr>
        <p:spPr>
          <a:xfrm>
            <a:off x="637310" y="1889760"/>
            <a:ext cx="5436523" cy="1939636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0FCAC-A465-4306-88F9-19BB5CB7D831}"/>
              </a:ext>
            </a:extLst>
          </p:cNvPr>
          <p:cNvSpPr/>
          <p:nvPr/>
        </p:nvSpPr>
        <p:spPr>
          <a:xfrm>
            <a:off x="637310" y="1463857"/>
            <a:ext cx="5436523" cy="4259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Definition: Domination</a:t>
            </a:r>
          </a:p>
        </p:txBody>
      </p:sp>
    </p:spTree>
    <p:extLst>
      <p:ext uri="{BB962C8B-B14F-4D97-AF65-F5344CB8AC3E}">
        <p14:creationId xmlns:p14="http://schemas.microsoft.com/office/powerpoint/2010/main" val="32693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2791D-7EF7-4FDA-986F-AC3A48B2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Exercise: Function Domination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29B0E-1A4D-4B9B-A7CE-BE1648305A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Demonstrate that 5n</a:t>
                </a:r>
                <a:r>
                  <a:rPr lang="en-US" baseline="30000" dirty="0"/>
                  <a:t>2</a:t>
                </a:r>
                <a:r>
                  <a:rPr lang="en-US" dirty="0"/>
                  <a:t> + 3n + 6 is dominated by n</a:t>
                </a:r>
                <a:r>
                  <a:rPr lang="en-US" baseline="30000" dirty="0"/>
                  <a:t>3</a:t>
                </a:r>
                <a:r>
                  <a:rPr lang="en-US" dirty="0"/>
                  <a:t> by finding a c and n</a:t>
                </a:r>
                <a:r>
                  <a:rPr lang="en-US" baseline="-25000" dirty="0"/>
                  <a:t>0</a:t>
                </a:r>
                <a:r>
                  <a:rPr lang="en-US" dirty="0"/>
                  <a:t> that satisfy the definition of domination</a:t>
                </a:r>
              </a:p>
              <a:p>
                <a:endParaRPr lang="en-US" dirty="0"/>
              </a:p>
              <a:p>
                <a:r>
                  <a:rPr lang="en-US" dirty="0"/>
                  <a:t>5n</a:t>
                </a:r>
                <a:r>
                  <a:rPr lang="en-US" baseline="30000" dirty="0"/>
                  <a:t>2</a:t>
                </a:r>
                <a:r>
                  <a:rPr lang="en-US" dirty="0"/>
                  <a:t> + 3n + 6 ≤ 5n</a:t>
                </a:r>
                <a:r>
                  <a:rPr lang="en-US" baseline="30000" dirty="0"/>
                  <a:t>2</a:t>
                </a:r>
                <a:r>
                  <a:rPr lang="en-US" dirty="0"/>
                  <a:t> + 3n</a:t>
                </a:r>
                <a:r>
                  <a:rPr lang="en-US" baseline="30000" dirty="0"/>
                  <a:t>2</a:t>
                </a:r>
                <a:r>
                  <a:rPr lang="en-US" dirty="0"/>
                  <a:t> + 6n</a:t>
                </a:r>
                <a:r>
                  <a:rPr lang="en-US" baseline="30000" dirty="0"/>
                  <a:t>2</a:t>
                </a:r>
                <a:r>
                  <a:rPr lang="en-US" dirty="0"/>
                  <a:t> when n ≥ 1</a:t>
                </a:r>
              </a:p>
              <a:p>
                <a:r>
                  <a:rPr lang="en-US" dirty="0"/>
                  <a:t>5n</a:t>
                </a:r>
                <a:r>
                  <a:rPr lang="en-US" baseline="30000" dirty="0"/>
                  <a:t>2</a:t>
                </a:r>
                <a:r>
                  <a:rPr lang="en-US" dirty="0"/>
                  <a:t> + 3n</a:t>
                </a:r>
                <a:r>
                  <a:rPr lang="en-US" baseline="30000" dirty="0"/>
                  <a:t>2</a:t>
                </a:r>
                <a:r>
                  <a:rPr lang="en-US" dirty="0"/>
                  <a:t> + 6n</a:t>
                </a:r>
                <a:r>
                  <a:rPr lang="en-US" baseline="30000" dirty="0"/>
                  <a:t>2</a:t>
                </a:r>
                <a:r>
                  <a:rPr lang="en-US" dirty="0"/>
                  <a:t>  = 14n</a:t>
                </a:r>
                <a:r>
                  <a:rPr lang="en-US" baseline="30000" dirty="0"/>
                  <a:t>2</a:t>
                </a:r>
              </a:p>
              <a:p>
                <a:r>
                  <a:rPr lang="en-US" dirty="0"/>
                  <a:t>5n</a:t>
                </a:r>
                <a:r>
                  <a:rPr lang="en-US" baseline="30000" dirty="0"/>
                  <a:t>2</a:t>
                </a:r>
                <a:r>
                  <a:rPr lang="en-US" dirty="0"/>
                  <a:t> + 3n + 6 ≤ 14n</a:t>
                </a:r>
                <a:r>
                  <a:rPr lang="en-US" baseline="30000" dirty="0"/>
                  <a:t>2</a:t>
                </a:r>
                <a:r>
                  <a:rPr lang="en-US" dirty="0"/>
                  <a:t> for n ≥ 1</a:t>
                </a:r>
              </a:p>
              <a:p>
                <a:r>
                  <a:rPr lang="en-US" dirty="0"/>
                  <a:t>14n</a:t>
                </a:r>
                <a:r>
                  <a:rPr lang="en-US" baseline="30000" dirty="0"/>
                  <a:t>2</a:t>
                </a:r>
                <a:r>
                  <a:rPr lang="en-US" dirty="0"/>
                  <a:t> ≤ c*n</a:t>
                </a:r>
                <a:r>
                  <a:rPr lang="en-US" baseline="30000" dirty="0"/>
                  <a:t>3</a:t>
                </a:r>
                <a:r>
                  <a:rPr lang="en-US" dirty="0"/>
                  <a:t> for c = ? n &gt;= 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-&gt; </a:t>
                </a:r>
                <a:r>
                  <a:rPr lang="en-US" b="1" dirty="0">
                    <a:solidFill>
                      <a:srgbClr val="4C3282"/>
                    </a:solidFill>
                  </a:rPr>
                  <a:t>c = 14 &amp; n &gt;=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29B0E-1A4D-4B9B-A7CE-BE1648305A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32A94-DED5-42DF-BA4E-28271A10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A44BF-BDAD-47B6-AA60-E8563F6C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76F3C-9997-4536-890C-D6068D61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B6A479"/>
                </a:solidFill>
              </a:rPr>
              <a:t>Definition: </a:t>
            </a:r>
            <a:r>
              <a:rPr lang="en-US" dirty="0">
                <a:solidFill>
                  <a:srgbClr val="4C3282"/>
                </a:solidFill>
              </a:rPr>
              <a:t>Big 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22D1-2B6A-4157-9625-31D7F078A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f(n) = n ≤ g(n) = 5n + 3 ≤ h(n) = 100n </a:t>
            </a:r>
            <a:r>
              <a:rPr lang="en-US" u="sng" dirty="0"/>
              <a:t>and</a:t>
            </a:r>
          </a:p>
          <a:p>
            <a:r>
              <a:rPr lang="en-US" dirty="0"/>
              <a:t>h(n) = 100n ≤ g(n) = 5n + 3 ≤ f(n) n</a:t>
            </a:r>
          </a:p>
          <a:p>
            <a:r>
              <a:rPr lang="en-US" dirty="0"/>
              <a:t>Really they are all the “same”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4C3282"/>
                </a:solidFill>
              </a:rPr>
              <a:t>O</a:t>
            </a:r>
            <a:r>
              <a:rPr lang="en-US" b="1" dirty="0">
                <a:solidFill>
                  <a:srgbClr val="4C3282"/>
                </a:solidFill>
              </a:rPr>
              <a:t>(f(n))</a:t>
            </a:r>
            <a:r>
              <a:rPr lang="en-US" dirty="0"/>
              <a:t> is the “family” or “set” of </a:t>
            </a:r>
            <a:r>
              <a:rPr lang="en-US" u="sng" dirty="0"/>
              <a:t>all</a:t>
            </a:r>
            <a:r>
              <a:rPr lang="en-US" dirty="0"/>
              <a:t> functions that are </a:t>
            </a:r>
            <a:r>
              <a:rPr lang="en-US" u="sng" dirty="0"/>
              <a:t>dominated by</a:t>
            </a:r>
            <a:r>
              <a:rPr lang="en-US" dirty="0"/>
              <a:t> f(n)</a:t>
            </a:r>
          </a:p>
          <a:p>
            <a:endParaRPr lang="en-US" dirty="0"/>
          </a:p>
          <a:p>
            <a:r>
              <a:rPr lang="en-US" dirty="0"/>
              <a:t>Question: are O(n), O(5n + 3) and O(100n) all the same?</a:t>
            </a:r>
          </a:p>
          <a:p>
            <a:r>
              <a:rPr lang="en-US" dirty="0"/>
              <a:t>True! By convention we pick simplest of the above -&gt; O(n) </a:t>
            </a:r>
            <a:r>
              <a:rPr lang="en-US" dirty="0" err="1"/>
              <a:t>ie</a:t>
            </a:r>
            <a:r>
              <a:rPr lang="en-US" dirty="0"/>
              <a:t> “linear”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7AB62-5FDD-4C88-B840-D72ABA90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90E51-C935-4B04-8921-09AE912B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C40C8-9DCB-4185-AD31-E7FA5700C66C}"/>
              </a:ext>
            </a:extLst>
          </p:cNvPr>
          <p:cNvSpPr/>
          <p:nvPr/>
        </p:nvSpPr>
        <p:spPr>
          <a:xfrm>
            <a:off x="575239" y="3290501"/>
            <a:ext cx="8717351" cy="604841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0B0BF-22B6-49F2-B5D2-75CA105FD29D}"/>
              </a:ext>
            </a:extLst>
          </p:cNvPr>
          <p:cNvSpPr/>
          <p:nvPr/>
        </p:nvSpPr>
        <p:spPr>
          <a:xfrm>
            <a:off x="575239" y="2866886"/>
            <a:ext cx="8717351" cy="4259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Definition: Big O</a:t>
            </a:r>
          </a:p>
        </p:txBody>
      </p:sp>
    </p:spTree>
    <p:extLst>
      <p:ext uri="{BB962C8B-B14F-4D97-AF65-F5344CB8AC3E}">
        <p14:creationId xmlns:p14="http://schemas.microsoft.com/office/powerpoint/2010/main" val="1078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69A94-87EA-4DC7-BE01-431E7B69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Definitions: </a:t>
            </a:r>
            <a:r>
              <a:rPr lang="en-US" dirty="0">
                <a:solidFill>
                  <a:srgbClr val="4C3282"/>
                </a:solidFill>
              </a:rPr>
              <a:t>Big </a:t>
            </a:r>
            <a:r>
              <a:rPr lang="el-GR" dirty="0">
                <a:solidFill>
                  <a:srgbClr val="4C3282"/>
                </a:solidFill>
              </a:rPr>
              <a:t>Ω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CD007-AE4F-491E-873D-BD29E6FE0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“f(n) is greater than or equal to g(n)”</a:t>
            </a:r>
          </a:p>
          <a:p>
            <a:r>
              <a:rPr lang="en-US" dirty="0"/>
              <a:t>F(n) dominates g(n) when:</a:t>
            </a:r>
          </a:p>
          <a:p>
            <a:r>
              <a:rPr lang="en-US" dirty="0"/>
              <a:t>There exists two constants such that c &gt; 0 and n0 &gt; 0</a:t>
            </a:r>
          </a:p>
          <a:p>
            <a:r>
              <a:rPr lang="en-US" dirty="0"/>
              <a:t>Such that for all values n &gt;= n0</a:t>
            </a:r>
          </a:p>
          <a:p>
            <a:r>
              <a:rPr lang="en-US" dirty="0"/>
              <a:t>F(n) &gt;= c * g(n) is true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Ω(f(n)) </a:t>
            </a:r>
            <a:r>
              <a:rPr lang="en-US" dirty="0"/>
              <a:t>is the family of all functions that dominates f(n)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750A0-51BF-4056-A3BE-671B8550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9F913-17AD-4F1E-B864-59D5F235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7E904F-E70C-4E28-B65B-C6039E11A07A}"/>
              </a:ext>
            </a:extLst>
          </p:cNvPr>
          <p:cNvSpPr/>
          <p:nvPr/>
        </p:nvSpPr>
        <p:spPr>
          <a:xfrm>
            <a:off x="619572" y="4312512"/>
            <a:ext cx="6645751" cy="425903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CC172-B282-49A3-B62E-A05DE1267C16}"/>
              </a:ext>
            </a:extLst>
          </p:cNvPr>
          <p:cNvSpPr/>
          <p:nvPr/>
        </p:nvSpPr>
        <p:spPr>
          <a:xfrm>
            <a:off x="619573" y="3886609"/>
            <a:ext cx="6645751" cy="4259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Definition: Big Ω</a:t>
            </a:r>
          </a:p>
        </p:txBody>
      </p:sp>
    </p:spTree>
    <p:extLst>
      <p:ext uri="{BB962C8B-B14F-4D97-AF65-F5344CB8AC3E}">
        <p14:creationId xmlns:p14="http://schemas.microsoft.com/office/powerpoint/2010/main" val="414588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B200-2401-4DE9-A28E-D4955F52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∈ Element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6891C-055F-44AD-96DC-672277733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f(n) is dominated by g(n)</a:t>
            </a:r>
          </a:p>
          <a:p>
            <a:r>
              <a:rPr lang="en-US" dirty="0"/>
              <a:t>Is that the same as</a:t>
            </a:r>
          </a:p>
          <a:p>
            <a:r>
              <a:rPr lang="en-US" dirty="0"/>
              <a:t>“f(n) is contained inside O(g(n))”</a:t>
            </a:r>
          </a:p>
          <a:p>
            <a:r>
              <a:rPr lang="en-US" dirty="0"/>
              <a:t>Yes!</a:t>
            </a:r>
          </a:p>
          <a:p>
            <a:r>
              <a:rPr lang="en-US" dirty="0"/>
              <a:t>f(n) </a:t>
            </a:r>
            <a:r>
              <a:rPr lang="en-US" b="1" dirty="0">
                <a:solidFill>
                  <a:srgbClr val="B6A479"/>
                </a:solidFill>
              </a:rPr>
              <a:t>∈</a:t>
            </a:r>
            <a:r>
              <a:rPr lang="en-US" dirty="0"/>
              <a:t> g(n)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20F5A-83D3-4ED2-8067-8F2574FD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C73DE-058D-426C-8E2F-8811E9EF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54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CDF9-EDBE-496E-B2CE-88D78CF1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4FC08-38EC-440A-8F1A-AA45CD379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996760" cy="4845504"/>
          </a:xfrm>
        </p:spPr>
        <p:txBody>
          <a:bodyPr/>
          <a:lstStyle/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(1)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F8B7D-25CA-4053-9483-B25390D8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AB6C3-10A7-4344-BF52-93298620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F0FF53-AAD3-4BB1-885A-2E8E38E27AC8}"/>
              </a:ext>
            </a:extLst>
          </p:cNvPr>
          <p:cNvSpPr txBox="1">
            <a:spLocks/>
          </p:cNvSpPr>
          <p:nvPr/>
        </p:nvSpPr>
        <p:spPr>
          <a:xfrm>
            <a:off x="4572000" y="1376227"/>
            <a:ext cx="3996760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O(1)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030F8C-DEE2-4323-9F51-CAB092534BBB}"/>
              </a:ext>
            </a:extLst>
          </p:cNvPr>
          <p:cNvSpPr/>
          <p:nvPr/>
        </p:nvSpPr>
        <p:spPr>
          <a:xfrm>
            <a:off x="8025095" y="833446"/>
            <a:ext cx="3823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(f(n))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is the “family” or “set” of </a:t>
            </a:r>
            <a:r>
              <a:rPr lang="en-US" u="sng" dirty="0">
                <a:latin typeface="Segoe UI" panose="020B0502040204020203" pitchFamily="34" charset="0"/>
                <a:cs typeface="Segoe UI" panose="020B0502040204020203" pitchFamily="34" charset="0"/>
              </a:rPr>
              <a:t>all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functions that are </a:t>
            </a:r>
            <a:r>
              <a:rPr lang="en-US" u="sng" dirty="0">
                <a:latin typeface="Segoe UI" panose="020B0502040204020203" pitchFamily="34" charset="0"/>
                <a:cs typeface="Segoe UI" panose="020B0502040204020203" pitchFamily="34" charset="0"/>
              </a:rPr>
              <a:t>dominated by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f(n)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34EAA-48A1-4E8F-B5F7-4BD57AEFA835}"/>
              </a:ext>
            </a:extLst>
          </p:cNvPr>
          <p:cNvSpPr/>
          <p:nvPr/>
        </p:nvSpPr>
        <p:spPr>
          <a:xfrm>
            <a:off x="8084404" y="2258279"/>
            <a:ext cx="3303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Ω(f(n))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the family of all functions that dominates f(n)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071810-C4AA-4772-80C1-B41B2F7BD705}"/>
              </a:ext>
            </a:extLst>
          </p:cNvPr>
          <p:cNvSpPr/>
          <p:nvPr/>
        </p:nvSpPr>
        <p:spPr>
          <a:xfrm>
            <a:off x="8084404" y="856799"/>
            <a:ext cx="3678094" cy="604841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00EE9D-5B65-41F3-BCF5-66F3D187DC6E}"/>
              </a:ext>
            </a:extLst>
          </p:cNvPr>
          <p:cNvSpPr/>
          <p:nvPr/>
        </p:nvSpPr>
        <p:spPr>
          <a:xfrm>
            <a:off x="8084404" y="430896"/>
            <a:ext cx="3678093" cy="4259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Definition: Big 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EBD076-4A2B-42A4-8E27-9F3E37012838}"/>
              </a:ext>
            </a:extLst>
          </p:cNvPr>
          <p:cNvSpPr/>
          <p:nvPr/>
        </p:nvSpPr>
        <p:spPr>
          <a:xfrm>
            <a:off x="8084404" y="2258279"/>
            <a:ext cx="3678093" cy="646331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04A8C-677D-4B8B-8886-752BFAC9F963}"/>
              </a:ext>
            </a:extLst>
          </p:cNvPr>
          <p:cNvSpPr/>
          <p:nvPr/>
        </p:nvSpPr>
        <p:spPr>
          <a:xfrm>
            <a:off x="8084404" y="1832376"/>
            <a:ext cx="3678093" cy="4259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Definition: Big Ω</a:t>
            </a:r>
          </a:p>
        </p:txBody>
      </p:sp>
    </p:spTree>
    <p:extLst>
      <p:ext uri="{BB962C8B-B14F-4D97-AF65-F5344CB8AC3E}">
        <p14:creationId xmlns:p14="http://schemas.microsoft.com/office/powerpoint/2010/main" val="38974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F09F0-2F80-47E4-9643-977505D4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Definitions: </a:t>
            </a:r>
            <a:r>
              <a:rPr lang="en-US" dirty="0">
                <a:solidFill>
                  <a:srgbClr val="4C3282"/>
                </a:solidFill>
              </a:rPr>
              <a:t>Big </a:t>
            </a:r>
            <a:r>
              <a:rPr lang="el-GR" dirty="0">
                <a:solidFill>
                  <a:srgbClr val="4C3282"/>
                </a:solidFill>
              </a:rPr>
              <a:t>Θ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5A622-ACC2-46E4-9BBA-995D5A6A9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say f(n) ∈ </a:t>
            </a:r>
            <a:r>
              <a:rPr lang="el-GR" dirty="0"/>
              <a:t>Θ</a:t>
            </a:r>
            <a:r>
              <a:rPr lang="en-US" dirty="0"/>
              <a:t>(g(n)) when both</a:t>
            </a:r>
          </a:p>
          <a:p>
            <a:r>
              <a:rPr lang="en-US" dirty="0"/>
              <a:t>f(n) ∈ O(g(n)) and f(n) ∈ </a:t>
            </a:r>
            <a:r>
              <a:rPr lang="el-GR" dirty="0"/>
              <a:t>Ω</a:t>
            </a:r>
            <a:r>
              <a:rPr lang="en-US" dirty="0"/>
              <a:t> (g(n)) are true</a:t>
            </a:r>
          </a:p>
          <a:p>
            <a:r>
              <a:rPr lang="en-US" dirty="0"/>
              <a:t>Which is only when f(n) = g(n)</a:t>
            </a:r>
          </a:p>
          <a:p>
            <a:endParaRPr lang="en-US" dirty="0"/>
          </a:p>
          <a:p>
            <a:r>
              <a:rPr lang="el-GR" b="1" dirty="0">
                <a:solidFill>
                  <a:srgbClr val="4C3282"/>
                </a:solidFill>
              </a:rPr>
              <a:t>Θ</a:t>
            </a:r>
            <a:r>
              <a:rPr lang="en-US" b="1" dirty="0">
                <a:solidFill>
                  <a:srgbClr val="4C3282"/>
                </a:solidFill>
              </a:rPr>
              <a:t>(f(n)) </a:t>
            </a:r>
            <a:r>
              <a:rPr lang="en-US" dirty="0"/>
              <a:t>is the family of functions that are equivalent to f(n)</a:t>
            </a:r>
          </a:p>
          <a:p>
            <a:endParaRPr lang="en-US" dirty="0"/>
          </a:p>
          <a:p>
            <a:r>
              <a:rPr lang="en-US" dirty="0"/>
              <a:t>Industry uses “Big </a:t>
            </a:r>
            <a:r>
              <a:rPr lang="el-GR" dirty="0"/>
              <a:t>Θ</a:t>
            </a:r>
            <a:r>
              <a:rPr lang="en-US" dirty="0"/>
              <a:t>” and “Big O” interchangeably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49A2C-EAE4-42CD-B2B0-002B3EAD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37B17-67AC-4B71-AF1C-D8A994A8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2802E-5CB7-4750-9AB9-4BDDA87B0FFF}"/>
              </a:ext>
            </a:extLst>
          </p:cNvPr>
          <p:cNvSpPr/>
          <p:nvPr/>
        </p:nvSpPr>
        <p:spPr>
          <a:xfrm>
            <a:off x="669448" y="3337152"/>
            <a:ext cx="7000428" cy="425903"/>
          </a:xfrm>
          <a:prstGeom prst="rect">
            <a:avLst/>
          </a:prstGeom>
          <a:solidFill>
            <a:srgbClr val="D8D8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BD6B88-7087-439C-9800-52D7B5A9A89E}"/>
              </a:ext>
            </a:extLst>
          </p:cNvPr>
          <p:cNvSpPr/>
          <p:nvPr/>
        </p:nvSpPr>
        <p:spPr>
          <a:xfrm>
            <a:off x="669448" y="2911249"/>
            <a:ext cx="7000428" cy="4259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Definition: Big </a:t>
            </a:r>
            <a:r>
              <a:rPr lang="el-GR" dirty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69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2E447D-0315-45F8-AB00-F85836EB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E0F36-E4E9-4AA9-A724-A065583F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8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6CE6-51DE-4E99-8B9D-5F6D28CA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C8E7E-0F20-4B6E-B31A-B33488B91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Last Lecture:</a:t>
            </a:r>
          </a:p>
          <a:p>
            <a:r>
              <a:rPr lang="en-US" dirty="0"/>
              <a:t>Imagine you have implemented a Map with the following functions:</a:t>
            </a:r>
          </a:p>
          <a:p>
            <a:r>
              <a:rPr lang="en-US" dirty="0"/>
              <a:t>- put(</a:t>
            </a:r>
            <a:r>
              <a:rPr lang="en-US" dirty="0" err="1"/>
              <a:t>key,value</a:t>
            </a:r>
            <a:r>
              <a:rPr lang="en-US" dirty="0"/>
              <a:t>)</a:t>
            </a:r>
          </a:p>
          <a:p>
            <a:r>
              <a:rPr lang="en-US" dirty="0"/>
              <a:t>- get(key)</a:t>
            </a:r>
          </a:p>
          <a:p>
            <a:r>
              <a:rPr lang="en-US" dirty="0"/>
              <a:t>- size()</a:t>
            </a:r>
          </a:p>
          <a:p>
            <a:r>
              <a:rPr lang="en-US" dirty="0"/>
              <a:t>What are some test cases you would use to check it works?</a:t>
            </a:r>
          </a:p>
          <a:p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b="1" dirty="0">
                <a:solidFill>
                  <a:srgbClr val="4C3282"/>
                </a:solidFill>
              </a:rPr>
              <a:t>Socrative:</a:t>
            </a:r>
          </a:p>
          <a:p>
            <a:pPr marL="128016" lvl="1" indent="0">
              <a:buNone/>
            </a:pPr>
            <a:r>
              <a:rPr lang="en-US" dirty="0">
                <a:hlinkClick r:id="rId3"/>
              </a:rPr>
              <a:t>www.socrative.com</a:t>
            </a:r>
            <a:endParaRPr lang="en-US" dirty="0"/>
          </a:p>
          <a:p>
            <a:pPr marL="128016" lvl="1" indent="0">
              <a:buNone/>
            </a:pPr>
            <a:r>
              <a:rPr lang="en-US" dirty="0"/>
              <a:t>Room Name: CSE373</a:t>
            </a:r>
          </a:p>
          <a:p>
            <a:pPr marL="128016" lvl="1" indent="0">
              <a:buNone/>
            </a:pPr>
            <a:r>
              <a:rPr lang="en-US" dirty="0"/>
              <a:t>Please enter your name as: Last,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01BC0-058B-45A8-8B13-FC7B2513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3E32B-B32F-46A5-8323-4D0A6B1E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3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3ED31-96A0-448D-87C8-1F495AE1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4C3282"/>
                </a:solidFill>
              </a:rPr>
              <a:t>Administrivia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00116-8002-455A-B5FA-6DD160E0E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dates:</a:t>
            </a:r>
          </a:p>
          <a:p>
            <a:r>
              <a:rPr lang="en-US" dirty="0"/>
              <a:t>- Partner form Thursday April 5</a:t>
            </a:r>
            <a:r>
              <a:rPr lang="en-US" baseline="30000" dirty="0"/>
              <a:t>th</a:t>
            </a:r>
            <a:r>
              <a:rPr lang="en-US" dirty="0"/>
              <a:t> at 1:59pm</a:t>
            </a:r>
          </a:p>
          <a:p>
            <a:r>
              <a:rPr lang="en-US" dirty="0"/>
              <a:t>- Homework #1 Friday April 6</a:t>
            </a:r>
            <a:r>
              <a:rPr lang="en-US" baseline="30000" dirty="0"/>
              <a:t>th</a:t>
            </a:r>
            <a:r>
              <a:rPr lang="en-US" dirty="0"/>
              <a:t> at 11:59pm</a:t>
            </a:r>
          </a:p>
          <a:p>
            <a:r>
              <a:rPr lang="en-US" dirty="0"/>
              <a:t>- Class Survey Friday April 6</a:t>
            </a:r>
            <a:r>
              <a:rPr lang="en-US" baseline="30000" dirty="0"/>
              <a:t>th</a:t>
            </a:r>
            <a:r>
              <a:rPr lang="en-US" dirty="0"/>
              <a:t> at 11:59pm</a:t>
            </a:r>
          </a:p>
          <a:p>
            <a:endParaRPr lang="en-US" dirty="0"/>
          </a:p>
          <a:p>
            <a:r>
              <a:rPr lang="en-US" dirty="0"/>
              <a:t>Notes:</a:t>
            </a:r>
          </a:p>
          <a:p>
            <a:r>
              <a:rPr lang="en-US" dirty="0"/>
              <a:t>- Sign up for piazza!</a:t>
            </a:r>
          </a:p>
          <a:p>
            <a:r>
              <a:rPr lang="en-US" dirty="0"/>
              <a:t>- Set up your development environment</a:t>
            </a:r>
          </a:p>
          <a:p>
            <a:r>
              <a:rPr lang="en-US" dirty="0"/>
              <a:t>- Project 1 to go out Friday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8B3B7-3170-40B3-A9B0-33D099D40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D72F2-8E66-4A36-89AA-3F51B4E3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Asymptotic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asymptotic analysis</a:t>
            </a:r>
            <a:r>
              <a:rPr lang="en-US" dirty="0"/>
              <a:t>: how the runtime of an algorithm grows as the data set grows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b="1" dirty="0">
                <a:solidFill>
                  <a:srgbClr val="4C3282"/>
                </a:solidFill>
              </a:rPr>
              <a:t>Approximations</a:t>
            </a:r>
          </a:p>
          <a:p>
            <a:pPr lvl="1">
              <a:buFontTx/>
              <a:buChar char="-"/>
            </a:pPr>
            <a:r>
              <a:rPr lang="en-US" dirty="0"/>
              <a:t>Basic operations take “constant” time</a:t>
            </a:r>
          </a:p>
          <a:p>
            <a:pPr lvl="2">
              <a:buFontTx/>
              <a:buChar char="-"/>
            </a:pPr>
            <a:r>
              <a:rPr lang="en-US" dirty="0"/>
              <a:t>Assigning a variable</a:t>
            </a:r>
          </a:p>
          <a:p>
            <a:pPr lvl="2">
              <a:buFontTx/>
              <a:buChar char="-"/>
            </a:pPr>
            <a:r>
              <a:rPr lang="en-US" dirty="0"/>
              <a:t>Accessing a field or array index</a:t>
            </a:r>
          </a:p>
          <a:p>
            <a:pPr lvl="1">
              <a:buFontTx/>
              <a:buChar char="-"/>
            </a:pPr>
            <a:r>
              <a:rPr lang="en-US" dirty="0"/>
              <a:t>Consecutive statements</a:t>
            </a:r>
          </a:p>
          <a:p>
            <a:pPr lvl="2">
              <a:buFontTx/>
              <a:buChar char="-"/>
            </a:pPr>
            <a:r>
              <a:rPr lang="en-US" dirty="0"/>
              <a:t>Some of time for each statement</a:t>
            </a:r>
          </a:p>
          <a:p>
            <a:pPr lvl="1">
              <a:buFontTx/>
              <a:buChar char="-"/>
            </a:pPr>
            <a:r>
              <a:rPr lang="en-US" dirty="0"/>
              <a:t>Function calls</a:t>
            </a:r>
          </a:p>
          <a:p>
            <a:pPr lvl="2">
              <a:buFontTx/>
              <a:buChar char="-"/>
            </a:pPr>
            <a:r>
              <a:rPr lang="en-US" dirty="0"/>
              <a:t>Time of function’s body</a:t>
            </a:r>
          </a:p>
          <a:p>
            <a:pPr lvl="1">
              <a:buFontTx/>
              <a:buChar char="-"/>
            </a:pPr>
            <a:r>
              <a:rPr lang="en-US" dirty="0"/>
              <a:t>Conditionals</a:t>
            </a:r>
          </a:p>
          <a:p>
            <a:pPr lvl="2">
              <a:buFontTx/>
              <a:buChar char="-"/>
            </a:pPr>
            <a:r>
              <a:rPr lang="en-US" dirty="0"/>
              <a:t>Time of condition + maximum time of branch code</a:t>
            </a:r>
          </a:p>
          <a:p>
            <a:pPr lvl="1">
              <a:buFontTx/>
              <a:buChar char="-"/>
            </a:pPr>
            <a:r>
              <a:rPr lang="en-US" dirty="0"/>
              <a:t>Loops</a:t>
            </a:r>
          </a:p>
          <a:p>
            <a:pPr lvl="2">
              <a:buFontTx/>
              <a:buChar char="-"/>
            </a:pPr>
            <a:r>
              <a:rPr lang="en-US" dirty="0"/>
              <a:t>Number of iterations x time for loop body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9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Goal: </a:t>
            </a:r>
            <a:r>
              <a:rPr lang="en-US" dirty="0"/>
              <a:t>return ‘true’ if a sorted array of </a:t>
            </a:r>
            <a:r>
              <a:rPr lang="en-US" dirty="0" err="1"/>
              <a:t>ints</a:t>
            </a:r>
            <a:r>
              <a:rPr lang="en-US" dirty="0"/>
              <a:t> contains duplicates</a:t>
            </a:r>
          </a:p>
          <a:p>
            <a:endParaRPr lang="en-US" sz="900" dirty="0"/>
          </a:p>
          <a:p>
            <a:r>
              <a:rPr lang="en-US" dirty="0">
                <a:solidFill>
                  <a:srgbClr val="B6A479"/>
                </a:solidFill>
              </a:rPr>
              <a:t>Solution 1: </a:t>
            </a:r>
            <a:r>
              <a:rPr lang="en-US" dirty="0"/>
              <a:t>compare each pair of elements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hasDuplicate1(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!= j &amp;&amp; array[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== array[j])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true;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false;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solidFill>
                  <a:srgbClr val="4C3282"/>
                </a:solidFill>
              </a:rPr>
              <a:t>Solution 2</a:t>
            </a:r>
            <a:r>
              <a:rPr lang="en-US" dirty="0"/>
              <a:t>: compare each consecutive pair of elements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hasDuplicate2(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- 1;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(array[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== array[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+ 1])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true;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false;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wi</a:t>
            </a:r>
            <a:r>
              <a:rPr lang="en-US" dirty="0"/>
              <a:t>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Case Study: Solution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T(n) where n = </a:t>
            </a:r>
            <a:r>
              <a:rPr lang="en-US" dirty="0" err="1"/>
              <a:t>array.length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-&gt; work inside out</a:t>
            </a:r>
          </a:p>
          <a:p>
            <a:r>
              <a:rPr lang="en-US" dirty="0">
                <a:solidFill>
                  <a:srgbClr val="4C3282"/>
                </a:solidFill>
              </a:rPr>
              <a:t>Solution 2</a:t>
            </a:r>
            <a:r>
              <a:rPr lang="en-US" dirty="0"/>
              <a:t>: compare each consecutive pair of elements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hasDuplicate2(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- 1;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(array[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== array[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+ 1])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true;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false;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800" dirty="0">
                <a:solidFill>
                  <a:srgbClr val="4C3282"/>
                </a:solidFill>
              </a:rPr>
              <a:t>T(n) = 5 (n-1) + 1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4C3282"/>
                </a:solidFill>
              </a:rPr>
              <a:t> linear time complexity class 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wi</a:t>
            </a:r>
            <a:r>
              <a:rPr lang="en-US" dirty="0"/>
              <a:t>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1255" y="348144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1589" y="43434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8340" y="3179918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56801" y="3392531"/>
            <a:ext cx="96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 n - 1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8161099" y="3287577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01250" y="3570108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If statement = 5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A9C9C6D8-A695-4972-85CC-B8AEFC296F97}"/>
              </a:ext>
            </a:extLst>
          </p:cNvPr>
          <p:cNvSpPr/>
          <p:nvPr/>
        </p:nvSpPr>
        <p:spPr>
          <a:xfrm>
            <a:off x="9900135" y="2953214"/>
            <a:ext cx="442112" cy="1390186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Modeling Case Study: </a:t>
            </a:r>
            <a:r>
              <a:rPr lang="en-US" dirty="0">
                <a:solidFill>
                  <a:srgbClr val="B6A479"/>
                </a:solidFill>
              </a:rPr>
              <a:t>Solution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Solution 1: </a:t>
            </a:r>
            <a:r>
              <a:rPr lang="en-US" dirty="0"/>
              <a:t>compare each consecutive pair of elements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hasDuplicate1(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[] array)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!= j &amp;&amp; array[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== array[j]) {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true;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false;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800" dirty="0">
                <a:solidFill>
                  <a:srgbClr val="4C3282"/>
                </a:solidFill>
              </a:rPr>
              <a:t>T(n) = 6 n</a:t>
            </a:r>
            <a:r>
              <a:rPr lang="en-US" sz="2800" baseline="30000" dirty="0">
                <a:solidFill>
                  <a:srgbClr val="4C3282"/>
                </a:solidFill>
              </a:rPr>
              <a:t>2</a:t>
            </a:r>
            <a:r>
              <a:rPr lang="en-US" sz="2800" dirty="0">
                <a:solidFill>
                  <a:srgbClr val="4C3282"/>
                </a:solidFill>
              </a:rPr>
              <a:t> + 1</a:t>
            </a:r>
          </a:p>
          <a:p>
            <a:r>
              <a:rPr lang="en-US" sz="2800" dirty="0">
                <a:solidFill>
                  <a:srgbClr val="4C3282"/>
                </a:solidFill>
              </a:rPr>
              <a:t> quadratic time complexity class O(n</a:t>
            </a:r>
            <a:r>
              <a:rPr lang="en-US" sz="2800" baseline="30000" dirty="0">
                <a:solidFill>
                  <a:srgbClr val="4C3282"/>
                </a:solidFill>
              </a:rPr>
              <a:t>2</a:t>
            </a:r>
            <a:r>
              <a:rPr lang="en-US" sz="2800" dirty="0">
                <a:solidFill>
                  <a:srgbClr val="4C3282"/>
                </a:solidFill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wi</a:t>
            </a:r>
            <a:r>
              <a:rPr lang="en-US" dirty="0"/>
              <a:t>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1255" y="314618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6171" y="4411749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30232" y="2737244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+5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94512" y="2388647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 n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9678780" y="2873762"/>
            <a:ext cx="442112" cy="861960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20892" y="3168166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8067" y="2051982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 n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10265242" y="2599267"/>
            <a:ext cx="442112" cy="113645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707354" y="3014277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6n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10960091" y="2218267"/>
            <a:ext cx="442112" cy="1517455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18367" y="2823105"/>
            <a:ext cx="50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6n</a:t>
            </a:r>
            <a:r>
              <a:rPr lang="en-US" sz="1400" b="1" baseline="30000" dirty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47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76A1-6909-4239-B9D3-553E1EB1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Functions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A3328-F2A0-43DA-8B98-249A9AE6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E87F5-1DEA-462C-B36A-9D31E75F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75BF3-D9D9-4F16-80A1-9B78DE44A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1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AE38-BC29-40E3-B368-21552E69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Function growth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1B4D9-F1F0-4AB4-99C1-DEDA9F09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FF030-7773-4F0E-86F9-11E45375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0AC8C-CDC3-4453-8CA6-9B6C7C4C7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87"/>
          <a:stretch/>
        </p:blipFill>
        <p:spPr>
          <a:xfrm>
            <a:off x="558834" y="2445109"/>
            <a:ext cx="3059430" cy="2120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83B3F7-2662-487D-B67E-08D707407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999" y="2433085"/>
            <a:ext cx="3209692" cy="2233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7120DD-072E-467B-A275-C79AD4334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227" y="2161566"/>
            <a:ext cx="3889712" cy="2534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5D44DE-433C-469B-B956-435372ED4D61}"/>
              </a:ext>
            </a:extLst>
          </p:cNvPr>
          <p:cNvSpPr txBox="1"/>
          <p:nvPr/>
        </p:nvSpPr>
        <p:spPr>
          <a:xfrm>
            <a:off x="3581776" y="4255056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D5464-7327-4DE5-9184-0F64F89C39D7}"/>
              </a:ext>
            </a:extLst>
          </p:cNvPr>
          <p:cNvSpPr txBox="1"/>
          <p:nvPr/>
        </p:nvSpPr>
        <p:spPr>
          <a:xfrm>
            <a:off x="7329100" y="4325093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3A5F59-FDA0-41BE-817D-C75A00FEB161}"/>
              </a:ext>
            </a:extLst>
          </p:cNvPr>
          <p:cNvSpPr/>
          <p:nvPr/>
        </p:nvSpPr>
        <p:spPr>
          <a:xfrm>
            <a:off x="4345548" y="4660823"/>
            <a:ext cx="3291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 and 4n look the same over 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ADDEFA-2EBA-4DB5-9C89-A05ABCA096F7}"/>
              </a:ext>
            </a:extLst>
          </p:cNvPr>
          <p:cNvSpPr/>
          <p:nvPr/>
        </p:nvSpPr>
        <p:spPr>
          <a:xfrm>
            <a:off x="4352460" y="4996553"/>
            <a:ext cx="2582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eventually dominates 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C54A9E-A41B-4A35-AAD6-06B77DB9BBC1}"/>
              </a:ext>
            </a:extLst>
          </p:cNvPr>
          <p:cNvSpPr/>
          <p:nvPr/>
        </p:nvSpPr>
        <p:spPr>
          <a:xfrm>
            <a:off x="476646" y="4606605"/>
            <a:ext cx="3634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 and 4n look very different up close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95566C-EC38-4A87-8895-7250849DA9F7}"/>
              </a:ext>
            </a:extLst>
          </p:cNvPr>
          <p:cNvSpPr/>
          <p:nvPr/>
        </p:nvSpPr>
        <p:spPr>
          <a:xfrm>
            <a:off x="7940597" y="4802261"/>
            <a:ext cx="3550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doesn’t start off dominating the linear functions</a:t>
            </a:r>
          </a:p>
          <a:p>
            <a:r>
              <a:rPr lang="en-US" dirty="0"/>
              <a:t>It eventually takes over…</a:t>
            </a:r>
          </a:p>
        </p:txBody>
      </p:sp>
    </p:spTree>
    <p:extLst>
      <p:ext uri="{BB962C8B-B14F-4D97-AF65-F5344CB8AC3E}">
        <p14:creationId xmlns:p14="http://schemas.microsoft.com/office/powerpoint/2010/main" val="18424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3701</TotalTime>
  <Words>1555</Words>
  <Application>Microsoft Office PowerPoint</Application>
  <PresentationFormat>Widescreen</PresentationFormat>
  <Paragraphs>261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Algorithm Analysis and Modeling</vt:lpstr>
      <vt:lpstr>Warm Up</vt:lpstr>
      <vt:lpstr>Administrivia</vt:lpstr>
      <vt:lpstr>Asymptotic Analysis</vt:lpstr>
      <vt:lpstr>Modeling Case Study</vt:lpstr>
      <vt:lpstr>Modeling Case Study: Solution 2</vt:lpstr>
      <vt:lpstr>Modeling Case Study: Solution 1</vt:lpstr>
      <vt:lpstr>Comparing Functions</vt:lpstr>
      <vt:lpstr>Function growth</vt:lpstr>
      <vt:lpstr>Function comparison: exercise</vt:lpstr>
      <vt:lpstr>Definition: function domination</vt:lpstr>
      <vt:lpstr>Exercise: Function Domination</vt:lpstr>
      <vt:lpstr>Definition: Big O</vt:lpstr>
      <vt:lpstr>Definitions: Big Ω</vt:lpstr>
      <vt:lpstr>∈ Element Of</vt:lpstr>
      <vt:lpstr>Examples</vt:lpstr>
      <vt:lpstr>Definitions: Big 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27</cp:revision>
  <dcterms:created xsi:type="dcterms:W3CDTF">2018-03-22T00:41:11Z</dcterms:created>
  <dcterms:modified xsi:type="dcterms:W3CDTF">2018-04-07T05:38:52Z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