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78" r:id="rId4"/>
    <p:sldId id="279" r:id="rId5"/>
    <p:sldId id="257" r:id="rId6"/>
    <p:sldId id="258" r:id="rId7"/>
    <p:sldId id="259" r:id="rId8"/>
    <p:sldId id="267" r:id="rId9"/>
    <p:sldId id="260" r:id="rId10"/>
    <p:sldId id="261" r:id="rId11"/>
    <p:sldId id="262" r:id="rId12"/>
    <p:sldId id="263" r:id="rId13"/>
    <p:sldId id="265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282"/>
    <a:srgbClr val="B6A479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88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98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5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104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50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128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764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07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00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39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73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22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74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0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29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7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DD856-3D34-4775-A9BE-BAF5C749D5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333F-41AF-40F0-869C-ADD867240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B2877-8B01-4D01-8B35-D14BD804C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F07-707E-4E79-B636-F1F75CBF5CC4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EE42F-96F0-4431-BB4A-2F6D0FF6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F63A9-F396-4EF4-99F5-67D5E608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32DD-8718-421E-BFAD-49C29C8C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F89C-8FAB-4385-AB3E-B465996C4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066E7A-7733-4BFE-BB86-DB5C41046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0BB27-2637-4C87-8771-A64D8023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F07-707E-4E79-B636-F1F75CBF5CC4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17CE0-8C94-4513-BD5F-FCBFFC27C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CFD4F-BDE8-424C-AE6B-19E2AD83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32DD-8718-421E-BFAD-49C29C8C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9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EC9BCF-F27D-4BEE-B50C-A7D4A008C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B5E391-7B9C-487E-AA53-3BC3A2882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A4DA1-A81A-4C8C-BBAD-49CF2DB60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F07-707E-4E79-B636-F1F75CBF5CC4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BF4A1-DD3D-4772-851D-9A36A79AF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BB23A-10BE-48A9-B281-60AB653A9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32DD-8718-421E-BFAD-49C29C8C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78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6B41-E1C6-43E0-A462-B34D4E649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E6375-414F-4E36-A88D-78F800C3A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28981-3BD2-49E7-A52B-69DD162EF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F07-707E-4E79-B636-F1F75CBF5CC4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79266-3A6F-4E94-B2D9-BAB524FA6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BD88A-5946-46AA-AB18-7799357C5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32DD-8718-421E-BFAD-49C29C8C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173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E0CD2-697A-48C2-A6C8-425FC2C87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5E44D-13CF-40F6-9D6E-10DC1197A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14B11-BC64-49B2-BF13-1DDB38D51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F07-707E-4E79-B636-F1F75CBF5CC4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27678-D305-401D-A3E9-76E57D1B2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367C0-DEC6-44AB-8DB5-7862F4A0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32DD-8718-421E-BFAD-49C29C8C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1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DE0E0-3BB2-41B7-9150-DDA6E2DB5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C0055-6FF1-44A4-943E-CC443635C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1BA48E-8C58-482A-A742-D217CA57E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0629A-DE51-4B26-B6F2-4D5A4663B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F07-707E-4E79-B636-F1F75CBF5CC4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E79F0-B1D5-428B-89F7-F06276107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EE275-7D3A-4388-BA8E-8E3AD4E3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32DD-8718-421E-BFAD-49C29C8C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3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F85D2-B281-4A5F-97BA-3746CBE1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30B2A-6CEC-4673-A98D-7DC381969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D0F36-0ECD-4D62-AE1F-A6B56D7DF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7C1F97-F279-443F-B422-987F490A4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64C921-7B89-4BAB-8538-9AC74281A0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1FCC50-CD25-43EC-97A6-C078892C3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F07-707E-4E79-B636-F1F75CBF5CC4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A8E019-4C61-48E3-A74F-BBF242A33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C06BC3-BFEE-4733-898F-EA408D4C4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32DD-8718-421E-BFAD-49C29C8C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3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8EFB1-317E-4BC4-B673-B790F38B0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282348-F685-4E59-92B9-10A287245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F07-707E-4E79-B636-F1F75CBF5CC4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F94F0-1D8C-4D19-BBA6-5A95226A5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76E82D-23F0-4DA4-8077-AE3FB9353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32DD-8718-421E-BFAD-49C29C8C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4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48347A-7151-4B15-8129-BADB127A0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F07-707E-4E79-B636-F1F75CBF5CC4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2F57F-F571-42B0-ADA9-37823B63E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FA5AB-C228-4AC5-B01D-85BEC4F52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32DD-8718-421E-BFAD-49C29C8C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2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95FC7-B55D-4826-8D39-EDFE3DA76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8B0CC-2B4F-4FBF-9D6B-DF036E25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B8734-FF0C-43BF-9A3C-7B12889AB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06E82-84FD-4A61-8C8D-BD4759F96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F07-707E-4E79-B636-F1F75CBF5CC4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FC3B4-0BC5-46D3-B273-125007D03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2C649-FE99-4E3E-9235-EE8265C44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32DD-8718-421E-BFAD-49C29C8C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4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4E6D6-8688-434E-9291-45A40AB20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599D4-BFAF-4AA2-AE7A-893F2A7D30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6F4A3-F170-4D47-832C-4BEEB98CF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E288E-6625-485C-92EF-4CA950B57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F07-707E-4E79-B636-F1F75CBF5CC4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624EE-BD71-48DF-8470-EDA0551EC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F69D1-C5C2-4CA8-8C54-CD05D1B8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32DD-8718-421E-BFAD-49C29C8C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52A919-0E00-4A99-A1E4-976D0ADAA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5A777-38B2-4248-AB78-313E9C98E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2D219-4F5B-49D0-B29F-6D63E88C3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A3F07-707E-4E79-B636-F1F75CBF5CC4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C6AC-68EA-4529-BF51-D080A0EE35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0E9E8-7882-437E-BA13-2877BD377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432DD-8718-421E-BFAD-49C29C8C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0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rativ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junit.org/junit5/docs/5.0.1/api/org/junit/jupiter/api/Assertion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Testing and Debugging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56BA-7597-4030-87D1-FCA021165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Write Tests for our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3FBA5-BDEC-4ED9-B080-2295263EA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426957-C195-473F-BEAF-0BDCC5E83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BD76B-FC15-4970-9696-FDF96F20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46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9F090-8697-4B72-A7DA-5B8751665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Debugger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FBC11-1EA0-4C84-BFCF-274877A27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9AAA5-559A-4270-A757-0253CAD9A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1E3AD4-6165-4DD7-A29E-D626C60F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49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Analysis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20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B6A479"/>
                </a:solidFill>
              </a:rPr>
              <a:t>Review:</a:t>
            </a:r>
            <a:r>
              <a:rPr lang="en-US" dirty="0"/>
              <a:t> </a:t>
            </a:r>
            <a:r>
              <a:rPr lang="en-US" dirty="0">
                <a:solidFill>
                  <a:srgbClr val="4C3282"/>
                </a:solidFill>
              </a:rPr>
              <a:t>Sequential Search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143 SP 17 – Zora Fung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>
                <a:solidFill>
                  <a:srgbClr val="4C3282"/>
                </a:solidFill>
              </a:rPr>
              <a:t>sequential search</a:t>
            </a:r>
            <a:r>
              <a:rPr lang="en-US" altLang="en-US" dirty="0">
                <a:solidFill>
                  <a:srgbClr val="4C3282"/>
                </a:solidFill>
              </a:rPr>
              <a:t>: </a:t>
            </a:r>
            <a:r>
              <a:rPr lang="en-US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Locates a target value in an array / list by examining each element from start to finish. </a:t>
            </a:r>
            <a:endParaRPr lang="en-US" altLang="en-US" sz="800" dirty="0"/>
          </a:p>
          <a:p>
            <a:pPr lvl="1"/>
            <a:r>
              <a:rPr lang="en-US" altLang="en-US" dirty="0"/>
              <a:t>How many elements will it need to examine?</a:t>
            </a:r>
          </a:p>
          <a:p>
            <a:pPr lvl="1"/>
            <a:endParaRPr lang="en-US" altLang="en-US" sz="800" dirty="0"/>
          </a:p>
          <a:p>
            <a:pPr lvl="1"/>
            <a:r>
              <a:rPr lang="en-US" altLang="en-US" dirty="0"/>
              <a:t>Example: Searching the array below for the value </a:t>
            </a:r>
            <a:r>
              <a:rPr lang="en-US" altLang="en-US" b="1" dirty="0"/>
              <a:t>42</a:t>
            </a:r>
            <a:r>
              <a:rPr lang="en-US" altLang="en-US" dirty="0"/>
              <a:t>: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>
              <a:buFontTx/>
              <a:buNone/>
            </a:pPr>
            <a:endParaRPr lang="en-US" altLang="en-US" dirty="0"/>
          </a:p>
          <a:p>
            <a:pPr lvl="1"/>
            <a:r>
              <a:rPr lang="en-US" altLang="en-US" dirty="0"/>
              <a:t>What is the best case?</a:t>
            </a:r>
          </a:p>
          <a:p>
            <a:pPr lvl="1"/>
            <a:r>
              <a:rPr lang="en-US" altLang="en-US" dirty="0"/>
              <a:t>What is the worst case?</a:t>
            </a:r>
          </a:p>
          <a:p>
            <a:pPr lvl="1"/>
            <a:r>
              <a:rPr lang="en-US" altLang="en-US" dirty="0"/>
              <a:t>What is the complexity class?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700446"/>
              </p:ext>
            </p:extLst>
          </p:nvPr>
        </p:nvGraphicFramePr>
        <p:xfrm>
          <a:off x="1687286" y="3356882"/>
          <a:ext cx="8701088" cy="792164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53" marB="45653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53" marB="45653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2439762" y="4147457"/>
            <a:ext cx="619125" cy="833438"/>
            <a:chOff x="618" y="2880"/>
            <a:chExt cx="390" cy="525"/>
          </a:xfrm>
        </p:grpSpPr>
        <p:sp>
          <p:nvSpPr>
            <p:cNvPr id="9" name="Text Box 64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</a:rPr>
                <a:t>i</a:t>
              </a:r>
            </a:p>
          </p:txBody>
        </p:sp>
        <p:sp>
          <p:nvSpPr>
            <p:cNvPr id="10" name="Line 65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275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0.37005 0.0060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3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B6A479"/>
                </a:solidFill>
              </a:rPr>
              <a:t>Review: </a:t>
            </a:r>
            <a:r>
              <a:rPr lang="en-US" dirty="0">
                <a:solidFill>
                  <a:srgbClr val="4C3282"/>
                </a:solidFill>
              </a:rPr>
              <a:t>Binary Search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143 SP 17 – </a:t>
            </a:r>
            <a:r>
              <a:rPr lang="en-US" dirty="0" err="1"/>
              <a:t>zora</a:t>
            </a:r>
            <a:r>
              <a:rPr lang="en-US" dirty="0"/>
              <a:t> </a:t>
            </a:r>
            <a:r>
              <a:rPr lang="en-US" dirty="0" err="1"/>
              <a:t>fung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>
                <a:solidFill>
                  <a:srgbClr val="4C3282"/>
                </a:solidFill>
              </a:rPr>
              <a:t>binary search</a:t>
            </a:r>
            <a:r>
              <a:rPr lang="en-US" altLang="en-US" dirty="0">
                <a:solidFill>
                  <a:srgbClr val="4C3282"/>
                </a:solidFill>
              </a:rPr>
              <a:t>: </a:t>
            </a:r>
            <a:r>
              <a:rPr lang="en-US" altLang="en-US" dirty="0"/>
              <a:t>Locates a target value in a </a:t>
            </a:r>
            <a:r>
              <a:rPr lang="en-US" altLang="en-US" i="1" dirty="0"/>
              <a:t>sorted </a:t>
            </a:r>
            <a:r>
              <a:rPr lang="en-US" altLang="en-US" dirty="0"/>
              <a:t>array or list by successively eliminating half of the array from consideration.</a:t>
            </a:r>
          </a:p>
          <a:p>
            <a:pPr lvl="1"/>
            <a:endParaRPr lang="en-US" altLang="en-US" sz="800" dirty="0"/>
          </a:p>
          <a:p>
            <a:pPr lvl="1"/>
            <a:r>
              <a:rPr lang="en-US" altLang="en-US" dirty="0"/>
              <a:t>How many elements will it need to examine?</a:t>
            </a:r>
          </a:p>
          <a:p>
            <a:pPr lvl="1"/>
            <a:endParaRPr lang="en-US" altLang="en-US" sz="800" dirty="0"/>
          </a:p>
          <a:p>
            <a:pPr lvl="1"/>
            <a:r>
              <a:rPr lang="en-US" altLang="en-US" dirty="0"/>
              <a:t>Example: Searching the array below for the value </a:t>
            </a:r>
            <a:r>
              <a:rPr lang="en-US" altLang="en-US" b="1" dirty="0"/>
              <a:t>42</a:t>
            </a:r>
            <a:r>
              <a:rPr lang="en-US" altLang="en-US" dirty="0"/>
              <a:t>: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What is the best case?</a:t>
            </a:r>
          </a:p>
          <a:p>
            <a:pPr lvl="1"/>
            <a:r>
              <a:rPr lang="en-US" altLang="en-US" dirty="0"/>
              <a:t>What is the worst case?</a:t>
            </a:r>
          </a:p>
          <a:p>
            <a:pPr lvl="1"/>
            <a:r>
              <a:rPr lang="en-US" altLang="en-US" dirty="0"/>
              <a:t>What is the complexity class?</a:t>
            </a:r>
          </a:p>
          <a:p>
            <a:pPr lvl="1"/>
            <a:endParaRPr lang="en-US" altLang="en-US" dirty="0"/>
          </a:p>
        </p:txBody>
      </p:sp>
      <p:graphicFrame>
        <p:nvGraphicFramePr>
          <p:cNvPr id="1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272031"/>
              </p:ext>
            </p:extLst>
          </p:nvPr>
        </p:nvGraphicFramePr>
        <p:xfrm>
          <a:off x="1589314" y="3374989"/>
          <a:ext cx="8701088" cy="792164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index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3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4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5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6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7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8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9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11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13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14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15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16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value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-4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7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15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20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22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25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30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36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42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50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56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68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85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92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103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8" name="Group 63"/>
          <p:cNvGrpSpPr>
            <a:grpSpLocks/>
          </p:cNvGrpSpPr>
          <p:nvPr/>
        </p:nvGrpSpPr>
        <p:grpSpPr bwMode="auto">
          <a:xfrm>
            <a:off x="2346552" y="4268744"/>
            <a:ext cx="619125" cy="833438"/>
            <a:chOff x="618" y="2880"/>
            <a:chExt cx="390" cy="525"/>
          </a:xfrm>
        </p:grpSpPr>
        <p:sp>
          <p:nvSpPr>
            <p:cNvPr id="19" name="Text Box 64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Tahoma" charset="0"/>
                </a:rPr>
                <a:t>min</a:t>
              </a:r>
            </a:p>
          </p:txBody>
        </p:sp>
        <p:sp>
          <p:nvSpPr>
            <p:cNvPr id="20" name="Line 65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1" name="Group 66"/>
          <p:cNvGrpSpPr>
            <a:grpSpLocks/>
          </p:cNvGrpSpPr>
          <p:nvPr/>
        </p:nvGrpSpPr>
        <p:grpSpPr bwMode="auto">
          <a:xfrm>
            <a:off x="5939858" y="4291218"/>
            <a:ext cx="619125" cy="833438"/>
            <a:chOff x="618" y="2880"/>
            <a:chExt cx="390" cy="525"/>
          </a:xfrm>
        </p:grpSpPr>
        <p:sp>
          <p:nvSpPr>
            <p:cNvPr id="22" name="Text Box 67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Tahoma" charset="0"/>
                </a:rPr>
                <a:t>mid</a:t>
              </a:r>
            </a:p>
          </p:txBody>
        </p:sp>
        <p:sp>
          <p:nvSpPr>
            <p:cNvPr id="23" name="Line 68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4" name="Group 69"/>
          <p:cNvGrpSpPr>
            <a:grpSpLocks/>
          </p:cNvGrpSpPr>
          <p:nvPr/>
        </p:nvGrpSpPr>
        <p:grpSpPr bwMode="auto">
          <a:xfrm>
            <a:off x="9671277" y="4285312"/>
            <a:ext cx="619125" cy="833438"/>
            <a:chOff x="618" y="2880"/>
            <a:chExt cx="390" cy="525"/>
          </a:xfrm>
        </p:grpSpPr>
        <p:sp>
          <p:nvSpPr>
            <p:cNvPr id="25" name="Text Box 70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</a:rPr>
                <a:t>max</a:t>
              </a:r>
            </a:p>
          </p:txBody>
        </p:sp>
        <p:sp>
          <p:nvSpPr>
            <p:cNvPr id="26" name="Line 71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5333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59259E-6 L 0.1526 0.0002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30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85185E-6 L 0.29518 -0.0087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53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26 0.00023 L 0.07982 0.0002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33333E-6 L -0.15781 3.33333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Analyzing 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pattern?</a:t>
            </a:r>
          </a:p>
          <a:p>
            <a:pPr lvl="1"/>
            <a:r>
              <a:rPr lang="en-US" dirty="0"/>
              <a:t>At each iteration, we eliminate half of the remaining elements</a:t>
            </a:r>
          </a:p>
          <a:p>
            <a:r>
              <a:rPr lang="en-US" dirty="0"/>
              <a:t>How long does it take to finish?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iteration – N/2 elements remain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iteration – N/4 elements remain</a:t>
            </a:r>
          </a:p>
          <a:p>
            <a:pPr lvl="1"/>
            <a:r>
              <a:rPr lang="en-US" dirty="0"/>
              <a:t>Kth iteration - N/2^k elements remain</a:t>
            </a:r>
          </a:p>
          <a:p>
            <a:pPr lvl="1"/>
            <a:r>
              <a:rPr lang="en-US" dirty="0"/>
              <a:t>Done when N/2^k = 1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1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922131"/>
              </p:ext>
            </p:extLst>
          </p:nvPr>
        </p:nvGraphicFramePr>
        <p:xfrm>
          <a:off x="1136964" y="4396252"/>
          <a:ext cx="8701088" cy="792164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index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3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4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5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6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7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8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9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11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13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14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15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B6A479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16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value</a:t>
                      </a:r>
                    </a:p>
                  </a:txBody>
                  <a:tcPr marT="45653" marB="4565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-4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7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15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20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22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25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30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36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42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50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56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68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85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92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282"/>
                          </a:solidFill>
                          <a:effectLst/>
                          <a:latin typeface="Tahoma" charset="0"/>
                          <a:ea typeface="ＭＳ Ｐゴシック" charset="0"/>
                          <a:cs typeface="+mn-cs"/>
                        </a:rPr>
                        <a:t>103</a:t>
                      </a:r>
                    </a:p>
                  </a:txBody>
                  <a:tcPr marT="45653" marB="456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901228" y="4282289"/>
            <a:ext cx="3639493" cy="1258432"/>
          </a:xfrm>
          <a:prstGeom prst="rect">
            <a:avLst/>
          </a:prstGeom>
          <a:solidFill>
            <a:srgbClr val="D8D8D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43101" y="4282289"/>
            <a:ext cx="1994951" cy="1258432"/>
          </a:xfrm>
          <a:prstGeom prst="rect">
            <a:avLst/>
          </a:prstGeom>
          <a:solidFill>
            <a:srgbClr val="D8D8D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8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Analyzing 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Finishes when N / 2</a:t>
            </a:r>
            <a:r>
              <a:rPr lang="en-US" baseline="30000" dirty="0"/>
              <a:t>K</a:t>
            </a:r>
            <a:r>
              <a:rPr lang="en-US" dirty="0"/>
              <a:t> = 1 </a:t>
            </a:r>
          </a:p>
          <a:p>
            <a:r>
              <a:rPr lang="en-US" dirty="0"/>
              <a:t>N / 2</a:t>
            </a:r>
            <a:r>
              <a:rPr lang="en-US" baseline="30000" dirty="0"/>
              <a:t>K</a:t>
            </a:r>
            <a:r>
              <a:rPr lang="en-US" dirty="0"/>
              <a:t> = 1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-&gt; multiply right side by 2</a:t>
            </a:r>
            <a:r>
              <a:rPr lang="en-US" baseline="30000" dirty="0">
                <a:solidFill>
                  <a:schemeClr val="bg1">
                    <a:lumMod val="65000"/>
                  </a:schemeClr>
                </a:solidFill>
              </a:rPr>
              <a:t>K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N = 2</a:t>
            </a:r>
            <a:r>
              <a:rPr lang="en-US" baseline="30000" dirty="0"/>
              <a:t>K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-&gt; isolate K exponent with logarithm</a:t>
            </a:r>
          </a:p>
          <a:p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N = k</a:t>
            </a:r>
          </a:p>
          <a:p>
            <a:endParaRPr lang="en-US" dirty="0"/>
          </a:p>
          <a:p>
            <a:r>
              <a:rPr lang="en-US" dirty="0"/>
              <a:t>Is this exact?</a:t>
            </a:r>
          </a:p>
          <a:p>
            <a:pPr lvl="1"/>
            <a:r>
              <a:rPr lang="en-US" dirty="0"/>
              <a:t>N can be things other than powers of 2</a:t>
            </a:r>
          </a:p>
          <a:p>
            <a:pPr lvl="1"/>
            <a:r>
              <a:rPr lang="en-US" dirty="0"/>
              <a:t>If N is odd we can’t technically use Log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When we have an odd number of elements we select the larger half</a:t>
            </a:r>
          </a:p>
          <a:p>
            <a:pPr lvl="1"/>
            <a:r>
              <a:rPr lang="en-US" dirty="0"/>
              <a:t>Within a fair rounding error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0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Asymptotic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C3282"/>
                </a:solidFill>
              </a:rPr>
              <a:t>asymptotic analysis</a:t>
            </a:r>
            <a:r>
              <a:rPr lang="en-US" dirty="0"/>
              <a:t>: how the runtime of an algorithm grows as the data set grows</a:t>
            </a:r>
          </a:p>
          <a:p>
            <a:pPr lvl="1"/>
            <a:r>
              <a:rPr lang="en-US" dirty="0" err="1"/>
              <a:t>bigO</a:t>
            </a:r>
            <a:r>
              <a:rPr lang="en-US" dirty="0"/>
              <a:t> is the upper bound of an algorithm’s asymptotic runtime</a:t>
            </a:r>
          </a:p>
          <a:p>
            <a:pPr lvl="1"/>
            <a:endParaRPr lang="en-US" dirty="0"/>
          </a:p>
          <a:p>
            <a:pPr marL="128016" lvl="1" indent="0">
              <a:buNone/>
            </a:pPr>
            <a:r>
              <a:rPr lang="en-US" b="1" dirty="0">
                <a:solidFill>
                  <a:srgbClr val="4C3282"/>
                </a:solidFill>
              </a:rPr>
              <a:t>Approximations</a:t>
            </a:r>
          </a:p>
          <a:p>
            <a:pPr lvl="1">
              <a:buFontTx/>
              <a:buChar char="-"/>
            </a:pPr>
            <a:r>
              <a:rPr lang="en-US" dirty="0"/>
              <a:t>Basic operations take “constant” time</a:t>
            </a:r>
          </a:p>
          <a:p>
            <a:pPr lvl="2">
              <a:buFontTx/>
              <a:buChar char="-"/>
            </a:pPr>
            <a:r>
              <a:rPr lang="en-US" dirty="0"/>
              <a:t>Assigning a variable</a:t>
            </a:r>
          </a:p>
          <a:p>
            <a:pPr lvl="2">
              <a:buFontTx/>
              <a:buChar char="-"/>
            </a:pPr>
            <a:r>
              <a:rPr lang="en-US" dirty="0"/>
              <a:t>Accessing a field or array index</a:t>
            </a:r>
          </a:p>
          <a:p>
            <a:pPr lvl="1">
              <a:buFontTx/>
              <a:buChar char="-"/>
            </a:pPr>
            <a:r>
              <a:rPr lang="en-US" dirty="0"/>
              <a:t>Consecutive statements</a:t>
            </a:r>
          </a:p>
          <a:p>
            <a:pPr lvl="2">
              <a:buFontTx/>
              <a:buChar char="-"/>
            </a:pPr>
            <a:r>
              <a:rPr lang="en-US" dirty="0"/>
              <a:t>Some of time for each statement</a:t>
            </a:r>
          </a:p>
          <a:p>
            <a:pPr lvl="1">
              <a:buFontTx/>
              <a:buChar char="-"/>
            </a:pPr>
            <a:r>
              <a:rPr lang="en-US" dirty="0"/>
              <a:t>Function calls</a:t>
            </a:r>
          </a:p>
          <a:p>
            <a:pPr lvl="2">
              <a:buFontTx/>
              <a:buChar char="-"/>
            </a:pPr>
            <a:r>
              <a:rPr lang="en-US" dirty="0"/>
              <a:t>Time of function’s body</a:t>
            </a:r>
          </a:p>
          <a:p>
            <a:pPr lvl="1">
              <a:buFontTx/>
              <a:buChar char="-"/>
            </a:pPr>
            <a:r>
              <a:rPr lang="en-US" dirty="0"/>
              <a:t>Conditionals</a:t>
            </a:r>
          </a:p>
          <a:p>
            <a:pPr lvl="2">
              <a:buFontTx/>
              <a:buChar char="-"/>
            </a:pPr>
            <a:r>
              <a:rPr lang="en-US" dirty="0"/>
              <a:t>Time of condition + maximum time of branch code</a:t>
            </a:r>
          </a:p>
          <a:p>
            <a:pPr lvl="1">
              <a:buFontTx/>
              <a:buChar char="-"/>
            </a:pPr>
            <a:r>
              <a:rPr lang="en-US" dirty="0"/>
              <a:t>Loops</a:t>
            </a:r>
          </a:p>
          <a:p>
            <a:pPr lvl="2">
              <a:buFontTx/>
              <a:buChar char="-"/>
            </a:pPr>
            <a:r>
              <a:rPr lang="en-US" dirty="0"/>
              <a:t>Number of iterations x time for loop body</a:t>
            </a:r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9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C3282"/>
                </a:solidFill>
              </a:rPr>
              <a:t>From Last Lecture:</a:t>
            </a:r>
          </a:p>
          <a:p>
            <a:pPr lvl="1"/>
            <a:r>
              <a:rPr lang="en-US" sz="2000" dirty="0"/>
              <a:t>What are the expected operations for a “map” ADT?</a:t>
            </a:r>
          </a:p>
          <a:p>
            <a:pPr lvl="1"/>
            <a:r>
              <a:rPr lang="en-US" sz="2000" dirty="0"/>
              <a:t>How would you implement a Map…</a:t>
            </a:r>
          </a:p>
          <a:p>
            <a:pPr lvl="2"/>
            <a:r>
              <a:rPr lang="en-US" sz="1600" dirty="0"/>
              <a:t>To optimize for insertion?</a:t>
            </a:r>
          </a:p>
          <a:p>
            <a:pPr lvl="2"/>
            <a:r>
              <a:rPr lang="en-US" sz="1600" dirty="0"/>
              <a:t>To optimize for retrieval?</a:t>
            </a:r>
          </a:p>
          <a:p>
            <a:pPr lvl="1">
              <a:buSzPct val="100000"/>
            </a:pPr>
            <a:r>
              <a:rPr lang="en-US" sz="2000" dirty="0"/>
              <a:t>What is an “Iterator” and what are its two key operations?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</a:pPr>
            <a:endParaRPr lang="en-US" sz="2200" b="1" dirty="0">
              <a:solidFill>
                <a:srgbClr val="4C3282"/>
              </a:solidFill>
            </a:endParaRP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None/>
            </a:pPr>
            <a:endParaRPr lang="en-US" sz="2200" b="1" dirty="0">
              <a:solidFill>
                <a:srgbClr val="4C3282"/>
              </a:solidFill>
            </a:endParaRP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</a:pPr>
            <a:r>
              <a:rPr lang="en-US" sz="2200" b="1" dirty="0">
                <a:solidFill>
                  <a:srgbClr val="4C3282"/>
                </a:solidFill>
              </a:rPr>
              <a:t>Socrative:</a:t>
            </a:r>
          </a:p>
          <a:p>
            <a:pPr marL="128016" lvl="1" indent="0">
              <a:buNone/>
            </a:pPr>
            <a:r>
              <a:rPr lang="en-US" dirty="0">
                <a:hlinkClick r:id="rId3"/>
              </a:rPr>
              <a:t>www.socrative.com</a:t>
            </a:r>
            <a:endParaRPr lang="en-US" dirty="0"/>
          </a:p>
          <a:p>
            <a:pPr marL="128016" lvl="1" indent="0">
              <a:buNone/>
            </a:pPr>
            <a:r>
              <a:rPr lang="en-US" dirty="0"/>
              <a:t>Room Name: CSE373</a:t>
            </a:r>
          </a:p>
          <a:p>
            <a:pPr marL="128016" lvl="1" indent="0">
              <a:buNone/>
            </a:pPr>
            <a:r>
              <a:rPr lang="en-US" dirty="0"/>
              <a:t>Please enter your name as: Last, First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1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out class survey – posted today</a:t>
            </a:r>
          </a:p>
          <a:p>
            <a:r>
              <a:rPr lang="en-US" dirty="0"/>
              <a:t>Find a partner by Thursday!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4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F3D28-6C6B-4933-8DAF-09FA6EC7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F0276-BD34-4164-AE4D-4F221309F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Computers don’t make mistakes- people do!</a:t>
            </a:r>
          </a:p>
          <a:p>
            <a:r>
              <a:rPr lang="en-US" i="1" dirty="0"/>
              <a:t>“I’m almost done, I just need to make sure it works” </a:t>
            </a:r>
          </a:p>
          <a:p>
            <a:pPr>
              <a:spcBef>
                <a:spcPts val="0"/>
              </a:spcBef>
            </a:pPr>
            <a:r>
              <a:rPr lang="en-US" sz="1700" i="1" dirty="0"/>
              <a:t>– Naive 14Xers</a:t>
            </a:r>
          </a:p>
          <a:p>
            <a:r>
              <a:rPr lang="en-US" b="1" dirty="0">
                <a:solidFill>
                  <a:srgbClr val="4C3282"/>
                </a:solidFill>
              </a:rPr>
              <a:t>Software Test: </a:t>
            </a:r>
            <a:r>
              <a:rPr lang="en-US" dirty="0"/>
              <a:t>a separate piece of code that exercises the code you are assessing by providing input to your code and finishes with an assertion of what the result should be. </a:t>
            </a:r>
          </a:p>
          <a:p>
            <a:endParaRPr lang="en-US" dirty="0"/>
          </a:p>
          <a:p>
            <a:r>
              <a:rPr lang="en-US" dirty="0"/>
              <a:t>1. Isolate</a:t>
            </a:r>
          </a:p>
          <a:p>
            <a:r>
              <a:rPr lang="en-US" dirty="0"/>
              <a:t>break your code into small modules</a:t>
            </a:r>
          </a:p>
          <a:p>
            <a:r>
              <a:rPr lang="en-US" dirty="0"/>
              <a:t>2. Build in increments</a:t>
            </a:r>
          </a:p>
          <a:p>
            <a:r>
              <a:rPr lang="en-US" dirty="0"/>
              <a:t>Make a plan from simplest to most complex cases</a:t>
            </a:r>
          </a:p>
          <a:p>
            <a:r>
              <a:rPr lang="en-US" dirty="0"/>
              <a:t>3. Test as you go</a:t>
            </a:r>
          </a:p>
          <a:p>
            <a:r>
              <a:rPr lang="en-US" dirty="0"/>
              <a:t>As your code grows, so should your tests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236544-659F-4F00-8332-E2474010A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54AF2-562D-4578-9F1F-925D8FC1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2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47590-500B-4B6D-B6BC-CA0989102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Types of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7586B-9EC3-4573-82AC-8A63F2462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C3282"/>
                </a:solidFill>
              </a:rPr>
              <a:t>Black Box</a:t>
            </a:r>
          </a:p>
          <a:p>
            <a:pPr lvl="1"/>
            <a:r>
              <a:rPr lang="en-US" dirty="0"/>
              <a:t>Behavior only – ADT requirements</a:t>
            </a:r>
          </a:p>
          <a:p>
            <a:pPr lvl="1"/>
            <a:r>
              <a:rPr lang="en-US" dirty="0"/>
              <a:t>From an outside point of view</a:t>
            </a:r>
          </a:p>
          <a:p>
            <a:pPr lvl="1"/>
            <a:r>
              <a:rPr lang="en-US" dirty="0"/>
              <a:t>Does your code uphold its contracts with its users?</a:t>
            </a:r>
          </a:p>
          <a:p>
            <a:pPr lvl="1"/>
            <a:r>
              <a:rPr lang="en-US" dirty="0"/>
              <a:t>Performance/efficiency</a:t>
            </a:r>
          </a:p>
          <a:p>
            <a:endParaRPr lang="en-US" dirty="0"/>
          </a:p>
          <a:p>
            <a:r>
              <a:rPr lang="en-US" b="1" dirty="0">
                <a:solidFill>
                  <a:srgbClr val="B6A479"/>
                </a:solidFill>
              </a:rPr>
              <a:t>White Box</a:t>
            </a:r>
          </a:p>
          <a:p>
            <a:pPr lvl="1"/>
            <a:r>
              <a:rPr lang="en-US" dirty="0"/>
              <a:t>Includes an understanding of the implementation</a:t>
            </a:r>
          </a:p>
          <a:p>
            <a:pPr lvl="1"/>
            <a:r>
              <a:rPr lang="en-US" dirty="0"/>
              <a:t>Written by the author as they develop their code</a:t>
            </a:r>
          </a:p>
          <a:p>
            <a:pPr lvl="1"/>
            <a:r>
              <a:rPr lang="en-US" dirty="0"/>
              <a:t>Break apart requirements into smaller steps</a:t>
            </a:r>
          </a:p>
          <a:p>
            <a:pPr lvl="1"/>
            <a:r>
              <a:rPr lang="en-US" dirty="0"/>
              <a:t>“unit tests” break implementation into single assertions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CBF2F-664C-4DA7-B565-BD7FA323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F9E34F-01B1-433D-A39D-495B29888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AB655-0000-411D-B271-892B7FD1D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What to test?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FF50B-96DA-42B7-9E1D-3F1E392A2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Expected behavior</a:t>
            </a:r>
          </a:p>
          <a:p>
            <a:pPr lvl="1"/>
            <a:r>
              <a:rPr lang="en-US" dirty="0"/>
              <a:t>The main use case scenario</a:t>
            </a:r>
          </a:p>
          <a:p>
            <a:pPr lvl="1"/>
            <a:r>
              <a:rPr lang="en-US" dirty="0"/>
              <a:t>Does your code do what it should given friendly conditions?</a:t>
            </a:r>
          </a:p>
          <a:p>
            <a:pPr marL="0" indent="0">
              <a:buNone/>
            </a:pPr>
            <a:r>
              <a:rPr lang="en-US" dirty="0"/>
              <a:t>Forbidden Input</a:t>
            </a:r>
          </a:p>
          <a:p>
            <a:pPr lvl="1"/>
            <a:r>
              <a:rPr lang="en-US" dirty="0"/>
              <a:t>What are all the ways the user can mess up?</a:t>
            </a:r>
          </a:p>
          <a:p>
            <a:pPr marL="0" indent="0">
              <a:buNone/>
            </a:pPr>
            <a:r>
              <a:rPr lang="en-US" dirty="0"/>
              <a:t>Empty/Null</a:t>
            </a:r>
          </a:p>
          <a:p>
            <a:pPr lvl="1"/>
            <a:r>
              <a:rPr lang="en-US" dirty="0"/>
              <a:t>Protect yourself!</a:t>
            </a:r>
          </a:p>
          <a:p>
            <a:pPr lvl="1"/>
            <a:r>
              <a:rPr lang="en-US" dirty="0"/>
              <a:t>How do things get started?</a:t>
            </a:r>
          </a:p>
          <a:p>
            <a:pPr marL="0" indent="0">
              <a:buNone/>
            </a:pPr>
            <a:r>
              <a:rPr lang="en-US" dirty="0"/>
              <a:t>Boundary/Edge Cases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First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last</a:t>
            </a:r>
          </a:p>
          <a:p>
            <a:pPr marL="0" indent="0">
              <a:buNone/>
            </a:pPr>
            <a:r>
              <a:rPr lang="en-US" dirty="0"/>
              <a:t>Scale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Is there a difference between 10, 100, 1000, 10000 items?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CE0693-9645-47E8-A334-1856354B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5A944-F575-4E3B-9D01-F8AE26E28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7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4C3282"/>
                </a:solidFill>
              </a:rPr>
              <a:t>Tips for testing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You cannot test every possible input, parameter value, etc.</a:t>
            </a:r>
          </a:p>
          <a:p>
            <a:pPr lvl="1"/>
            <a:r>
              <a:rPr lang="en-US" altLang="en-US"/>
              <a:t>Think of a limited set of tests likely to expose bugs.</a:t>
            </a:r>
          </a:p>
          <a:p>
            <a:pPr lvl="1"/>
            <a:endParaRPr lang="en-US" altLang="en-US" sz="1200"/>
          </a:p>
          <a:p>
            <a:r>
              <a:rPr lang="en-US" altLang="en-US"/>
              <a:t>Think about boundary cases</a:t>
            </a:r>
          </a:p>
          <a:p>
            <a:pPr lvl="1"/>
            <a:r>
              <a:rPr lang="en-US" altLang="en-US"/>
              <a:t>Positive; zero; negative numbers</a:t>
            </a:r>
          </a:p>
          <a:p>
            <a:pPr lvl="1"/>
            <a:r>
              <a:rPr lang="en-US" altLang="en-US"/>
              <a:t>Right at the edge of an array or collection's size</a:t>
            </a:r>
          </a:p>
          <a:p>
            <a:pPr lvl="1"/>
            <a:endParaRPr lang="en-US" altLang="en-US" sz="1200"/>
          </a:p>
          <a:p>
            <a:r>
              <a:rPr lang="en-US" altLang="en-US"/>
              <a:t>Think about empty cases and error cases</a:t>
            </a:r>
          </a:p>
          <a:p>
            <a:pPr lvl="1"/>
            <a:r>
              <a:rPr lang="en-US" altLang="en-US"/>
              <a:t>0, -1, null;  an empty list or array</a:t>
            </a:r>
          </a:p>
          <a:p>
            <a:pPr lvl="1"/>
            <a:endParaRPr lang="en-US" altLang="en-US" sz="1200"/>
          </a:p>
          <a:p>
            <a:r>
              <a:rPr lang="en-US" altLang="en-US"/>
              <a:t>test behavior in combination</a:t>
            </a:r>
          </a:p>
          <a:p>
            <a:pPr lvl="1"/>
            <a:r>
              <a:rPr lang="en-US" altLang="en-US"/>
              <a:t>Maybe </a:t>
            </a:r>
            <a:r>
              <a:rPr lang="en-US" altLang="en-US">
                <a:latin typeface="Courier New" panose="02070309020205020404" pitchFamily="49" charset="0"/>
              </a:rPr>
              <a:t>add</a:t>
            </a:r>
            <a:r>
              <a:rPr lang="en-US" altLang="en-US"/>
              <a:t> usually works, but fails after you call </a:t>
            </a:r>
            <a:r>
              <a:rPr lang="en-US" altLang="en-US">
                <a:latin typeface="Courier New" panose="02070309020205020404" pitchFamily="49" charset="0"/>
              </a:rPr>
              <a:t>remove</a:t>
            </a:r>
          </a:p>
          <a:p>
            <a:pPr lvl="1"/>
            <a:r>
              <a:rPr lang="en-US" altLang="en-US"/>
              <a:t>Make multiple calls;  maybe </a:t>
            </a:r>
            <a:r>
              <a:rPr lang="en-US" altLang="en-US">
                <a:latin typeface="Courier New" panose="02070309020205020404" pitchFamily="49" charset="0"/>
              </a:rPr>
              <a:t>size</a:t>
            </a:r>
            <a:r>
              <a:rPr lang="en-US" altLang="en-US"/>
              <a:t> fails the second time only</a:t>
            </a:r>
          </a:p>
        </p:txBody>
      </p:sp>
    </p:spTree>
    <p:extLst>
      <p:ext uri="{BB962C8B-B14F-4D97-AF65-F5344CB8AC3E}">
        <p14:creationId xmlns:p14="http://schemas.microsoft.com/office/powerpoint/2010/main" val="235236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92704-0DF8-420D-B1F0-EBB97575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Thought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D5BEE-BE67-4AD1-ABAF-0EFB07D4B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041520" cy="484550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Discuss with your neighbors: </a:t>
            </a:r>
            <a:r>
              <a:rPr lang="en-US" dirty="0"/>
              <a:t>Imagine you are writing an implementation of the List interface that stores integers in an Array. What are some ways you can assess your program’s correctness in the following cases:</a:t>
            </a:r>
          </a:p>
          <a:p>
            <a:r>
              <a:rPr lang="en-US" dirty="0"/>
              <a:t>Expected Behavior</a:t>
            </a:r>
          </a:p>
          <a:p>
            <a:pPr lvl="1"/>
            <a:r>
              <a:rPr lang="en-US" dirty="0"/>
              <a:t>Create a new list</a:t>
            </a:r>
          </a:p>
          <a:p>
            <a:pPr lvl="1"/>
            <a:r>
              <a:rPr lang="en-US" dirty="0"/>
              <a:t>Add some amount of items to it</a:t>
            </a:r>
          </a:p>
          <a:p>
            <a:pPr lvl="1"/>
            <a:r>
              <a:rPr lang="en-US" dirty="0"/>
              <a:t>Remove a couple of them</a:t>
            </a:r>
          </a:p>
          <a:p>
            <a:r>
              <a:rPr lang="en-US" dirty="0"/>
              <a:t>Forbidden Input</a:t>
            </a:r>
          </a:p>
          <a:p>
            <a:pPr lvl="1"/>
            <a:r>
              <a:rPr lang="en-US" dirty="0"/>
              <a:t>Add a negative number</a:t>
            </a:r>
          </a:p>
          <a:p>
            <a:pPr lvl="1"/>
            <a:r>
              <a:rPr lang="en-US" dirty="0"/>
              <a:t>Add duplicates</a:t>
            </a:r>
          </a:p>
          <a:p>
            <a:pPr lvl="1"/>
            <a:r>
              <a:rPr lang="en-US" dirty="0"/>
              <a:t>Add extra large numbers</a:t>
            </a:r>
          </a:p>
          <a:p>
            <a:r>
              <a:rPr lang="en-US" dirty="0"/>
              <a:t>Empty/Null</a:t>
            </a:r>
          </a:p>
          <a:p>
            <a:pPr lvl="1"/>
            <a:r>
              <a:rPr lang="en-US" dirty="0"/>
              <a:t>Call remove on an empty list</a:t>
            </a:r>
          </a:p>
          <a:p>
            <a:pPr lvl="1"/>
            <a:r>
              <a:rPr lang="en-US" dirty="0"/>
              <a:t>Add to a null list</a:t>
            </a:r>
          </a:p>
          <a:p>
            <a:pPr lvl="1"/>
            <a:r>
              <a:rPr lang="en-US" dirty="0"/>
              <a:t>Call size on an null 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0CD836-6CFA-4535-86DA-A6D9F789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34896-0604-4FD6-B43C-3DB7F6EF0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9816459-5CC2-4F23-9A7F-E4B3838E4459}"/>
              </a:ext>
            </a:extLst>
          </p:cNvPr>
          <p:cNvSpPr txBox="1">
            <a:spLocks/>
          </p:cNvSpPr>
          <p:nvPr/>
        </p:nvSpPr>
        <p:spPr>
          <a:xfrm>
            <a:off x="4723292" y="2308984"/>
            <a:ext cx="4900076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Boundary/Edge Cases</a:t>
            </a:r>
          </a:p>
          <a:p>
            <a:pPr lvl="1"/>
            <a:r>
              <a:rPr lang="en-US" dirty="0"/>
              <a:t>Add 1 item to an empty list</a:t>
            </a:r>
          </a:p>
          <a:p>
            <a:pPr lvl="1"/>
            <a:r>
              <a:rPr lang="en-US" dirty="0"/>
              <a:t>Set an item at the front of the list</a:t>
            </a:r>
          </a:p>
          <a:p>
            <a:pPr lvl="1"/>
            <a:r>
              <a:rPr lang="en-US" dirty="0"/>
              <a:t>Set an item at the back of the list</a:t>
            </a:r>
          </a:p>
          <a:p>
            <a:r>
              <a:rPr lang="en-US" dirty="0"/>
              <a:t>Scale</a:t>
            </a:r>
          </a:p>
          <a:p>
            <a:pPr lvl="1"/>
            <a:r>
              <a:rPr lang="en-US" dirty="0"/>
              <a:t>Add 1000 items to the list</a:t>
            </a:r>
          </a:p>
          <a:p>
            <a:pPr lvl="1"/>
            <a:r>
              <a:rPr lang="en-US" dirty="0"/>
              <a:t>Remove 100 items in a row</a:t>
            </a:r>
          </a:p>
          <a:p>
            <a:pPr lvl="1"/>
            <a:r>
              <a:rPr lang="en-US" dirty="0"/>
              <a:t>Set the value of the same item 50 times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3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C7B2B-F3E3-41D4-A7A6-DB666138A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JUnit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42F26-FD58-46C7-BA58-73EDA1660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JUnit: </a:t>
            </a:r>
            <a:r>
              <a:rPr lang="en-US" dirty="0"/>
              <a:t>a testing framework that works with IDEs to give you a special GUI experience when testing your code</a:t>
            </a:r>
          </a:p>
          <a:p>
            <a:r>
              <a:rPr lang="en-US" sz="1600" b="1" dirty="0">
                <a:solidFill>
                  <a:srgbClr val="B6A47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myTest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Map&lt;String, Integer&gt;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LinkedListDict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&lt;String, Integer&gt;();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basicMap.put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(“Kasey”, 42);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rgbClr val="B6A47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(42,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basicMap.get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(“Kasey”));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/>
              <a:t>Assertions:</a:t>
            </a:r>
          </a:p>
          <a:p>
            <a:pPr lvl="1"/>
            <a:r>
              <a:rPr lang="en-US" dirty="0" err="1"/>
              <a:t>assertEquals</a:t>
            </a:r>
            <a:r>
              <a:rPr lang="en-US" dirty="0"/>
              <a:t>(item1, item2)</a:t>
            </a:r>
          </a:p>
          <a:p>
            <a:pPr lvl="1"/>
            <a:r>
              <a:rPr lang="en-US" dirty="0" err="1"/>
              <a:t>assertTrue</a:t>
            </a:r>
            <a:r>
              <a:rPr lang="en-US" dirty="0"/>
              <a:t>(Boolean expression)</a:t>
            </a:r>
          </a:p>
          <a:p>
            <a:pPr lvl="1"/>
            <a:r>
              <a:rPr lang="en-US" dirty="0" err="1"/>
              <a:t>assertFalse</a:t>
            </a:r>
            <a:r>
              <a:rPr lang="en-US" dirty="0"/>
              <a:t>(</a:t>
            </a:r>
            <a:r>
              <a:rPr lang="en-US" dirty="0" err="1"/>
              <a:t>bollean</a:t>
            </a:r>
            <a:r>
              <a:rPr lang="en-US" dirty="0"/>
              <a:t> expression)</a:t>
            </a:r>
          </a:p>
          <a:p>
            <a:pPr lvl="1"/>
            <a:r>
              <a:rPr lang="en-US" dirty="0" err="1"/>
              <a:t>assertNotNull</a:t>
            </a:r>
            <a:r>
              <a:rPr lang="en-US" dirty="0"/>
              <a:t>(item)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9CF77-0BD7-41A5-809E-E8729763F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B599A-CBF9-4B57-8EC4-E8E35F63C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52232C-407A-45AB-B7E9-67CCCB5462B5}"/>
              </a:ext>
            </a:extLst>
          </p:cNvPr>
          <p:cNvSpPr/>
          <p:nvPr/>
        </p:nvSpPr>
        <p:spPr>
          <a:xfrm>
            <a:off x="137436" y="6425447"/>
            <a:ext cx="93113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More: </a:t>
            </a:r>
            <a:r>
              <a:rPr lang="en-US" sz="1600" dirty="0">
                <a:latin typeface="Segoe UI Semilight" panose="020B0402040204020203" pitchFamily="34" charset="0"/>
                <a:cs typeface="Segoe UI Semilight" panose="020B0402040204020203" pitchFamily="34" charset="0"/>
                <a:hlinkClick r:id="rId3"/>
              </a:rPr>
              <a:t>https://junit.org/junit5/docs/5.0.1/api/org/junit/jupiter/api/Assertions.html</a:t>
            </a:r>
            <a:r>
              <a:rPr lang="en-US" sz="1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850981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2395</TotalTime>
  <Words>1270</Words>
  <Application>Microsoft Office PowerPoint</Application>
  <PresentationFormat>Widescreen</PresentationFormat>
  <Paragraphs>340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Courier New</vt:lpstr>
      <vt:lpstr>Segoe UI</vt:lpstr>
      <vt:lpstr>Segoe UI Light</vt:lpstr>
      <vt:lpstr>Segoe UI Semibold</vt:lpstr>
      <vt:lpstr>Segoe UI Semilight</vt:lpstr>
      <vt:lpstr>Tahoma</vt:lpstr>
      <vt:lpstr>Tw Cen MT</vt:lpstr>
      <vt:lpstr>Wingdings 3</vt:lpstr>
      <vt:lpstr>Office Theme</vt:lpstr>
      <vt:lpstr>Integral</vt:lpstr>
      <vt:lpstr>Testing and Debugging</vt:lpstr>
      <vt:lpstr>Warm Up</vt:lpstr>
      <vt:lpstr>Administrivia</vt:lpstr>
      <vt:lpstr>Testing</vt:lpstr>
      <vt:lpstr>Types of Tests</vt:lpstr>
      <vt:lpstr>What to test?</vt:lpstr>
      <vt:lpstr>Tips for testing</vt:lpstr>
      <vt:lpstr>Thought Experiment</vt:lpstr>
      <vt:lpstr>JUnit</vt:lpstr>
      <vt:lpstr>Write Tests for our Dictionary</vt:lpstr>
      <vt:lpstr>Debugger</vt:lpstr>
      <vt:lpstr>Algorithm Analysis</vt:lpstr>
      <vt:lpstr>Review: Sequential Search</vt:lpstr>
      <vt:lpstr>Review: Binary Search</vt:lpstr>
      <vt:lpstr>Analyzing Binary Search</vt:lpstr>
      <vt:lpstr>Analyzing Binary Search</vt:lpstr>
      <vt:lpstr>Asymptotic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Kasey Champion</cp:lastModifiedBy>
  <cp:revision>71</cp:revision>
  <dcterms:created xsi:type="dcterms:W3CDTF">2018-03-22T00:41:11Z</dcterms:created>
  <dcterms:modified xsi:type="dcterms:W3CDTF">2018-04-07T05:53:15Z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