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4" r:id="rId13"/>
    <p:sldId id="269" r:id="rId14"/>
    <p:sldId id="268" r:id="rId15"/>
    <p:sldId id="27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3282"/>
    <a:srgbClr val="B6A479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2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86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226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408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631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91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55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65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72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39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81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Implement over the map we just made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47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8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8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 userDrawn="1"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 userDrawn="1"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 userDrawn="1"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 userDrawn="1"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050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B8EB76-3B7A-4486-95E5-0316680FFD7E}"/>
              </a:ext>
            </a:extLst>
          </p:cNvPr>
          <p:cNvCxnSpPr>
            <a:cxnSpLocks/>
          </p:cNvCxnSpPr>
          <p:nvPr userDrawn="1"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junit.org/junit5/docs/5.0.1/api/org/junit/jupiter/api/Assertions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rativ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3: Working with Data Structures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660B4-D96C-4E54-B1D6-38FFCDBB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AB655-0000-411D-B271-892B7FD1D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test?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FF50B-96DA-42B7-9E1D-3F1E392A2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Expected behavior</a:t>
            </a:r>
          </a:p>
          <a:p>
            <a:pPr lvl="1"/>
            <a:r>
              <a:rPr lang="en-US" dirty="0"/>
              <a:t>The main use case scenario</a:t>
            </a:r>
          </a:p>
          <a:p>
            <a:pPr lvl="1"/>
            <a:r>
              <a:rPr lang="en-US" dirty="0"/>
              <a:t>Does your code do what it should given friendly conditions?</a:t>
            </a:r>
          </a:p>
          <a:p>
            <a:pPr marL="0" indent="0">
              <a:buNone/>
            </a:pPr>
            <a:r>
              <a:rPr lang="en-US" dirty="0"/>
              <a:t>Forbidden Input</a:t>
            </a:r>
          </a:p>
          <a:p>
            <a:pPr lvl="1"/>
            <a:r>
              <a:rPr lang="en-US" dirty="0"/>
              <a:t>What are all the ways the user can mess up?</a:t>
            </a:r>
          </a:p>
          <a:p>
            <a:pPr marL="0" indent="0">
              <a:buNone/>
            </a:pPr>
            <a:r>
              <a:rPr lang="en-US" dirty="0"/>
              <a:t>Empty/Null</a:t>
            </a:r>
          </a:p>
          <a:p>
            <a:pPr lvl="1"/>
            <a:r>
              <a:rPr lang="en-US" dirty="0"/>
              <a:t>Protect yourself!</a:t>
            </a:r>
          </a:p>
          <a:p>
            <a:pPr lvl="1"/>
            <a:r>
              <a:rPr lang="en-US" dirty="0"/>
              <a:t>How do things get started?</a:t>
            </a:r>
          </a:p>
          <a:p>
            <a:pPr marL="0" indent="0">
              <a:buNone/>
            </a:pPr>
            <a:r>
              <a:rPr lang="en-US" dirty="0"/>
              <a:t>Boundary/Edge Cases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First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last</a:t>
            </a:r>
          </a:p>
          <a:p>
            <a:pPr marL="0" indent="0">
              <a:buNone/>
            </a:pPr>
            <a:r>
              <a:rPr lang="en-US" dirty="0"/>
              <a:t>Scale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Is there a difference between 10, 100, 1000, 10000 items?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CE0693-9645-47E8-A334-1856354B5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F5A944-F575-4E3B-9D01-F8AE26E28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27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92704-0DF8-420D-B1F0-EBB97575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 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D5BEE-BE67-4AD1-ABAF-0EFB07D4B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041520" cy="484550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Discuss with your neighbors: </a:t>
            </a:r>
            <a:r>
              <a:rPr lang="en-US" dirty="0"/>
              <a:t>Imagine you are writing an implementation of the List interface that stores integers in an Array. What are some ways you can assess your program’s correctness in the following cases:</a:t>
            </a:r>
          </a:p>
          <a:p>
            <a:r>
              <a:rPr lang="en-US" dirty="0"/>
              <a:t>Expected Behavior</a:t>
            </a:r>
          </a:p>
          <a:p>
            <a:pPr lvl="1"/>
            <a:r>
              <a:rPr lang="en-US" dirty="0"/>
              <a:t>Create a new list</a:t>
            </a:r>
          </a:p>
          <a:p>
            <a:pPr lvl="1"/>
            <a:r>
              <a:rPr lang="en-US" dirty="0"/>
              <a:t>Add some amount of items to it</a:t>
            </a:r>
          </a:p>
          <a:p>
            <a:pPr lvl="1"/>
            <a:r>
              <a:rPr lang="en-US" dirty="0"/>
              <a:t>Remove a couple of them</a:t>
            </a:r>
          </a:p>
          <a:p>
            <a:r>
              <a:rPr lang="en-US" dirty="0"/>
              <a:t>Forbidden Input</a:t>
            </a:r>
          </a:p>
          <a:p>
            <a:pPr lvl="1"/>
            <a:r>
              <a:rPr lang="en-US" dirty="0"/>
              <a:t>Add a negative number</a:t>
            </a:r>
          </a:p>
          <a:p>
            <a:pPr lvl="1"/>
            <a:r>
              <a:rPr lang="en-US" dirty="0"/>
              <a:t>Add duplicates</a:t>
            </a:r>
          </a:p>
          <a:p>
            <a:pPr lvl="1"/>
            <a:r>
              <a:rPr lang="en-US" dirty="0"/>
              <a:t>Add extra large numbers</a:t>
            </a:r>
          </a:p>
          <a:p>
            <a:r>
              <a:rPr lang="en-US" dirty="0"/>
              <a:t>Empty/Null</a:t>
            </a:r>
          </a:p>
          <a:p>
            <a:pPr lvl="1"/>
            <a:r>
              <a:rPr lang="en-US" dirty="0"/>
              <a:t>Call remove on an empty list</a:t>
            </a:r>
          </a:p>
          <a:p>
            <a:pPr lvl="1"/>
            <a:r>
              <a:rPr lang="en-US" dirty="0"/>
              <a:t>Add to a null list</a:t>
            </a:r>
          </a:p>
          <a:p>
            <a:pPr lvl="1"/>
            <a:r>
              <a:rPr lang="en-US" dirty="0"/>
              <a:t>Call size on an null list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0CD836-6CFA-4535-86DA-A6D9F7895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34896-0604-4FD6-B43C-3DB7F6EF0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9816459-5CC2-4F23-9A7F-E4B3838E4459}"/>
              </a:ext>
            </a:extLst>
          </p:cNvPr>
          <p:cNvSpPr txBox="1">
            <a:spLocks/>
          </p:cNvSpPr>
          <p:nvPr/>
        </p:nvSpPr>
        <p:spPr>
          <a:xfrm>
            <a:off x="4723292" y="2308984"/>
            <a:ext cx="4900076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Boundary/Edge Cases</a:t>
            </a:r>
          </a:p>
          <a:p>
            <a:pPr lvl="1"/>
            <a:r>
              <a:rPr lang="en-US" dirty="0"/>
              <a:t>Add 1 item to an empty list</a:t>
            </a:r>
          </a:p>
          <a:p>
            <a:pPr lvl="1"/>
            <a:r>
              <a:rPr lang="en-US" dirty="0"/>
              <a:t>Set an item at the front of the list</a:t>
            </a:r>
          </a:p>
          <a:p>
            <a:pPr lvl="1"/>
            <a:r>
              <a:rPr lang="en-US" dirty="0"/>
              <a:t>Set an item at the back of the list</a:t>
            </a:r>
          </a:p>
          <a:p>
            <a:r>
              <a:rPr lang="en-US" dirty="0"/>
              <a:t>Scale</a:t>
            </a:r>
          </a:p>
          <a:p>
            <a:pPr lvl="1"/>
            <a:r>
              <a:rPr lang="en-US" dirty="0"/>
              <a:t>Add 1000 items to the list</a:t>
            </a:r>
          </a:p>
          <a:p>
            <a:pPr lvl="1"/>
            <a:r>
              <a:rPr lang="en-US" dirty="0"/>
              <a:t>Remove 100 items in a row</a:t>
            </a:r>
          </a:p>
          <a:p>
            <a:pPr lvl="1"/>
            <a:r>
              <a:rPr lang="en-US" dirty="0"/>
              <a:t>Set the value of the same item 50 times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14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C7B2B-F3E3-41D4-A7A6-DB666138A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42F26-FD58-46C7-BA58-73EDA1660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JUnit: </a:t>
            </a:r>
            <a:r>
              <a:rPr lang="en-US" dirty="0"/>
              <a:t>a testing framework that works with IDEs to give you a special GUI experience when testing your code</a:t>
            </a:r>
          </a:p>
          <a:p>
            <a:r>
              <a:rPr lang="en-US" sz="1600" b="1" dirty="0">
                <a:solidFill>
                  <a:srgbClr val="B6A47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@Test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myTest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Map&lt;String, Integer&gt;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basicMap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LinkedListDict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&lt;String, Integer&gt;();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basicMap.put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(“Kasey”, 42);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>
                <a:solidFill>
                  <a:srgbClr val="B6A47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(42,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basicMap.get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(“Kasey”));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/>
              <a:t>Assertions:</a:t>
            </a:r>
          </a:p>
          <a:p>
            <a:pPr lvl="1"/>
            <a:r>
              <a:rPr lang="en-US" dirty="0" err="1"/>
              <a:t>assertEquals</a:t>
            </a:r>
            <a:r>
              <a:rPr lang="en-US" dirty="0"/>
              <a:t>(item1, item2)</a:t>
            </a:r>
          </a:p>
          <a:p>
            <a:pPr lvl="1"/>
            <a:r>
              <a:rPr lang="en-US" dirty="0" err="1"/>
              <a:t>assertTrue</a:t>
            </a:r>
            <a:r>
              <a:rPr lang="en-US" dirty="0"/>
              <a:t>(Boolean expression)</a:t>
            </a:r>
          </a:p>
          <a:p>
            <a:pPr lvl="1"/>
            <a:r>
              <a:rPr lang="en-US" dirty="0" err="1"/>
              <a:t>assertFalse</a:t>
            </a:r>
            <a:r>
              <a:rPr lang="en-US" dirty="0"/>
              <a:t>(</a:t>
            </a:r>
            <a:r>
              <a:rPr lang="en-US" dirty="0" err="1"/>
              <a:t>bollean</a:t>
            </a:r>
            <a:r>
              <a:rPr lang="en-US" dirty="0"/>
              <a:t> expression)</a:t>
            </a:r>
          </a:p>
          <a:p>
            <a:pPr lvl="1"/>
            <a:r>
              <a:rPr lang="en-US" dirty="0" err="1"/>
              <a:t>assertNotNull</a:t>
            </a:r>
            <a:r>
              <a:rPr lang="en-US" dirty="0"/>
              <a:t>(item)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E9CF77-0BD7-41A5-809E-E8729763F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CB599A-CBF9-4B57-8EC4-E8E35F63C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52232C-407A-45AB-B7E9-67CCCB5462B5}"/>
              </a:ext>
            </a:extLst>
          </p:cNvPr>
          <p:cNvSpPr/>
          <p:nvPr/>
        </p:nvSpPr>
        <p:spPr>
          <a:xfrm>
            <a:off x="137436" y="6425447"/>
            <a:ext cx="93113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More: </a:t>
            </a:r>
            <a:r>
              <a:rPr lang="en-US" sz="1600" dirty="0">
                <a:latin typeface="Segoe UI Semilight" panose="020B0402040204020203" pitchFamily="34" charset="0"/>
                <a:cs typeface="Segoe UI Semilight" panose="020B0402040204020203" pitchFamily="34" charset="0"/>
                <a:hlinkClick r:id="rId3"/>
              </a:rPr>
              <a:t>https://junit.org/junit5/docs/5.0.1/api/org/junit/jupiter/api/Assertions.html</a:t>
            </a:r>
            <a:r>
              <a:rPr lang="en-US" sz="16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3033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56BA-7597-4030-87D1-FCA021165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Tests for our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3FBA5-BDEC-4ED9-B080-2295263EA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426957-C195-473F-BEAF-0BDCC5E83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BD76B-FC15-4970-9696-FDF96F20A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84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9F090-8697-4B72-A7DA-5B8751665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FBC11-1EA0-4C84-BFCF-274877A27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99AAA5-559A-4270-A757-0253CAD9A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1E3AD4-6165-4DD7-A29E-D626C60F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44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90E80-6729-403F-8261-A68C1DB25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TODO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EA1E1-0E6D-40C0-8929-7ED27E5DB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1 is live!</a:t>
            </a:r>
          </a:p>
          <a:p>
            <a:r>
              <a:rPr lang="en-US" dirty="0"/>
              <a:t>Individual assignment</a:t>
            </a:r>
          </a:p>
          <a:p>
            <a:r>
              <a:rPr lang="en-US" dirty="0"/>
              <a:t>Due 4/6 at 11:59pm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417827-D2D8-42E9-8B23-73BEDBF20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A3F2C2-158A-4BCC-A0AA-BD9F51596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7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59EAC-D26B-4E7C-9A91-269FD0A7A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8210A-1DA6-4669-9E70-624E42694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From last lecture:</a:t>
            </a:r>
          </a:p>
          <a:p>
            <a:pPr lvl="1"/>
            <a:r>
              <a:rPr lang="en-US" dirty="0"/>
              <a:t>What is an example of “constant time” complexity</a:t>
            </a:r>
          </a:p>
          <a:p>
            <a:pPr lvl="1"/>
            <a:r>
              <a:rPr lang="en-US" dirty="0"/>
              <a:t>What is an example of “linear time” complexity</a:t>
            </a:r>
          </a:p>
          <a:p>
            <a:pPr lvl="1"/>
            <a:r>
              <a:rPr lang="en-US" dirty="0"/>
              <a:t>What is the complexity class of the binary search algorithm?</a:t>
            </a:r>
          </a:p>
          <a:p>
            <a:endParaRPr lang="en-US" dirty="0"/>
          </a:p>
          <a:p>
            <a:pPr marL="128016" lvl="1" indent="0">
              <a:buNone/>
            </a:pPr>
            <a:r>
              <a:rPr lang="en-US" sz="2200" b="1" dirty="0">
                <a:solidFill>
                  <a:srgbClr val="B6A479"/>
                </a:solidFill>
              </a:rPr>
              <a:t>From CSE 143:</a:t>
            </a:r>
          </a:p>
          <a:p>
            <a:pPr lvl="1"/>
            <a:r>
              <a:rPr lang="en-US" dirty="0"/>
              <a:t>What is a “map” and what are some situations you would use it in?</a:t>
            </a:r>
          </a:p>
          <a:p>
            <a:pPr lvl="1"/>
            <a:r>
              <a:rPr lang="en-US" dirty="0"/>
              <a:t>What are the main methods you use when traversing data with a Scanner?</a:t>
            </a:r>
          </a:p>
          <a:p>
            <a:endParaRPr lang="en-US" dirty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</a:pPr>
            <a:r>
              <a:rPr lang="en-US" sz="2200" b="1" dirty="0">
                <a:solidFill>
                  <a:srgbClr val="4C3282"/>
                </a:solidFill>
              </a:rPr>
              <a:t>Socrative:</a:t>
            </a:r>
          </a:p>
          <a:p>
            <a:pPr marL="128016" lvl="1" indent="0">
              <a:buNone/>
            </a:pPr>
            <a:r>
              <a:rPr lang="en-US" dirty="0">
                <a:hlinkClick r:id="rId3"/>
              </a:rPr>
              <a:t>www.socrative.com</a:t>
            </a:r>
            <a:endParaRPr lang="en-US" dirty="0"/>
          </a:p>
          <a:p>
            <a:pPr marL="128016" lvl="1" indent="0">
              <a:buNone/>
            </a:pPr>
            <a:r>
              <a:rPr lang="en-US" dirty="0"/>
              <a:t>Room Name: CSE373</a:t>
            </a:r>
          </a:p>
          <a:p>
            <a:pPr marL="128016" lvl="1" indent="0">
              <a:buNone/>
            </a:pPr>
            <a:r>
              <a:rPr lang="en-US" dirty="0"/>
              <a:t>Please enter your name as: Last, First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9CFA3E-00DE-44D0-A67B-74366EAC3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B28BA2-67CF-4B9E-B70F-83B5DF360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3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562A7FB0-EE36-45B5-8477-04AC72DB0954}"/>
              </a:ext>
            </a:extLst>
          </p:cNvPr>
          <p:cNvSpPr/>
          <p:nvPr/>
        </p:nvSpPr>
        <p:spPr>
          <a:xfrm>
            <a:off x="7554924" y="2210522"/>
            <a:ext cx="4350328" cy="1917469"/>
          </a:xfrm>
          <a:prstGeom prst="ellipse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FB73DA-8BAD-4A3A-9678-53E818DD4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B6A479"/>
                </a:solidFill>
              </a:rPr>
              <a:t>Review: </a:t>
            </a:r>
            <a:r>
              <a:rPr lang="en-US" dirty="0"/>
              <a:t>Maps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AF241-ECB0-4536-AAFB-B6597FF21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4C3282"/>
                </a:solidFill>
              </a:rPr>
              <a:t>map</a:t>
            </a:r>
            <a:r>
              <a:rPr lang="en-US" altLang="en-US" dirty="0"/>
              <a:t>: Holds a set of unique </a:t>
            </a:r>
            <a:r>
              <a:rPr lang="en-US" altLang="en-US" i="1" dirty="0"/>
              <a:t>keys</a:t>
            </a:r>
            <a:r>
              <a:rPr lang="en-US" altLang="en-US" dirty="0"/>
              <a:t> and a collection of </a:t>
            </a:r>
            <a:r>
              <a:rPr lang="en-US" altLang="en-US" i="1" dirty="0"/>
              <a:t>values</a:t>
            </a:r>
            <a:r>
              <a:rPr lang="en-US" altLang="en-US" dirty="0"/>
              <a:t>, where each key is associated with one value.</a:t>
            </a:r>
          </a:p>
          <a:p>
            <a:pPr lvl="1"/>
            <a:r>
              <a:rPr lang="en-US" altLang="en-US" dirty="0"/>
              <a:t>a.k.a. "dictionary", "associative array", "hash"</a:t>
            </a:r>
          </a:p>
          <a:p>
            <a:pPr lvl="1"/>
            <a:endParaRPr lang="en-US" altLang="en-US" sz="1200" dirty="0"/>
          </a:p>
          <a:p>
            <a:r>
              <a:rPr lang="en-US" altLang="en-US" b="1" dirty="0">
                <a:solidFill>
                  <a:srgbClr val="B6A479"/>
                </a:solidFill>
              </a:rPr>
              <a:t>operations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b="1" dirty="0"/>
              <a:t>put</a:t>
            </a:r>
            <a:r>
              <a:rPr lang="en-US" altLang="en-US" dirty="0"/>
              <a:t>(</a:t>
            </a:r>
            <a:r>
              <a:rPr lang="en-US" altLang="en-US" i="1" dirty="0"/>
              <a:t>key</a:t>
            </a:r>
            <a:r>
              <a:rPr lang="en-US" altLang="en-US" dirty="0"/>
              <a:t>, </a:t>
            </a:r>
            <a:r>
              <a:rPr lang="en-US" altLang="en-US" i="1" dirty="0"/>
              <a:t>value </a:t>
            </a:r>
            <a:r>
              <a:rPr lang="en-US" altLang="en-US" dirty="0"/>
              <a:t>): Adds a </a:t>
            </a:r>
            <a:br>
              <a:rPr lang="en-US" altLang="en-US" dirty="0"/>
            </a:br>
            <a:r>
              <a:rPr lang="en-US" altLang="en-US" dirty="0"/>
              <a:t>mapping from a key to</a:t>
            </a:r>
            <a:br>
              <a:rPr lang="en-US" altLang="en-US" dirty="0"/>
            </a:br>
            <a:r>
              <a:rPr lang="en-US" altLang="en-US" dirty="0"/>
              <a:t>a value.</a:t>
            </a:r>
            <a:br>
              <a:rPr lang="en-US" altLang="en-US" dirty="0"/>
            </a:br>
            <a:endParaRPr lang="en-US" altLang="en-US" sz="800" dirty="0"/>
          </a:p>
          <a:p>
            <a:pPr lvl="1"/>
            <a:r>
              <a:rPr lang="en-US" altLang="en-US" b="1" dirty="0"/>
              <a:t>get</a:t>
            </a:r>
            <a:r>
              <a:rPr lang="en-US" altLang="en-US" dirty="0"/>
              <a:t>(</a:t>
            </a:r>
            <a:r>
              <a:rPr lang="en-US" altLang="en-US" i="1" dirty="0"/>
              <a:t>key </a:t>
            </a:r>
            <a:r>
              <a:rPr lang="en-US" altLang="en-US" dirty="0"/>
              <a:t>): Retrieves the</a:t>
            </a:r>
            <a:br>
              <a:rPr lang="en-US" altLang="en-US" dirty="0"/>
            </a:br>
            <a:r>
              <a:rPr lang="en-US" altLang="en-US" dirty="0"/>
              <a:t>value mapped to the key.</a:t>
            </a:r>
            <a:br>
              <a:rPr lang="en-US" altLang="en-US" dirty="0"/>
            </a:br>
            <a:endParaRPr lang="en-US" altLang="en-US" sz="800" dirty="0"/>
          </a:p>
          <a:p>
            <a:pPr lvl="1"/>
            <a:r>
              <a:rPr lang="en-US" altLang="en-US" b="1" dirty="0"/>
              <a:t>remove</a:t>
            </a:r>
            <a:r>
              <a:rPr lang="en-US" altLang="en-US" dirty="0"/>
              <a:t>(</a:t>
            </a:r>
            <a:r>
              <a:rPr lang="en-US" altLang="en-US" i="1" dirty="0"/>
              <a:t>key </a:t>
            </a:r>
            <a:r>
              <a:rPr lang="en-US" altLang="en-US" dirty="0"/>
              <a:t>): Removes</a:t>
            </a:r>
            <a:br>
              <a:rPr lang="en-US" altLang="en-US" dirty="0"/>
            </a:br>
            <a:r>
              <a:rPr lang="en-US" altLang="en-US" dirty="0"/>
              <a:t>the given key and its</a:t>
            </a:r>
            <a:br>
              <a:rPr lang="en-US" altLang="en-US" dirty="0"/>
            </a:br>
            <a:r>
              <a:rPr lang="en-US" altLang="en-US" dirty="0"/>
              <a:t>mapped value.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28EA46-3034-4F50-817B-475237CF7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143 SP 17 – </a:t>
            </a:r>
            <a:r>
              <a:rPr lang="en-US" dirty="0" err="1"/>
              <a:t>zora</a:t>
            </a:r>
            <a:r>
              <a:rPr lang="en-US" dirty="0"/>
              <a:t> </a:t>
            </a:r>
            <a:r>
              <a:rPr lang="en-US" dirty="0" err="1"/>
              <a:t>fung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DE4AA9-43D8-4BF0-93FC-ECCFA30E0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12DE51E1-1CD1-4E0B-8A62-814150528A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594" y="2697086"/>
            <a:ext cx="4014787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185C69CA-8C91-4A22-82F7-C775303F42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895603"/>
              </p:ext>
            </p:extLst>
          </p:nvPr>
        </p:nvGraphicFramePr>
        <p:xfrm>
          <a:off x="7890333" y="3053293"/>
          <a:ext cx="1222127" cy="517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9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868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key</a:t>
                      </a:r>
                    </a:p>
                  </a:txBody>
                  <a:tcPr marT="45643" marB="45643" anchor="ctr"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value</a:t>
                      </a:r>
                    </a:p>
                  </a:txBody>
                  <a:tcPr marT="45643" marB="45643" anchor="ctr"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4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ourier New" charset="0"/>
                          <a:ea typeface="+mn-ea"/>
                        </a:rPr>
                        <a:t>“you"</a:t>
                      </a:r>
                    </a:p>
                  </a:txBody>
                  <a:tcPr marT="45643" marB="4564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22</a:t>
                      </a:r>
                    </a:p>
                  </a:txBody>
                  <a:tcPr marT="45643" marB="4564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2D221D3-2F6E-4506-89D5-0ABE68D0D9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94792"/>
              </p:ext>
            </p:extLst>
          </p:nvPr>
        </p:nvGraphicFramePr>
        <p:xfrm>
          <a:off x="10278611" y="2794367"/>
          <a:ext cx="1222127" cy="517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9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868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key</a:t>
                      </a:r>
                    </a:p>
                  </a:txBody>
                  <a:tcPr marT="45643" marB="45643" anchor="ctr"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value</a:t>
                      </a:r>
                    </a:p>
                  </a:txBody>
                  <a:tcPr marT="45643" marB="45643" anchor="ctr"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4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ourier New" charset="0"/>
                          <a:ea typeface="+mn-ea"/>
                        </a:rPr>
                        <a:t>“in"</a:t>
                      </a:r>
                    </a:p>
                  </a:txBody>
                  <a:tcPr marT="45643" marB="4564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37</a:t>
                      </a:r>
                    </a:p>
                  </a:txBody>
                  <a:tcPr marT="45643" marB="4564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BDAF3C3-B420-407C-9C5F-C61955991E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681578"/>
              </p:ext>
            </p:extLst>
          </p:nvPr>
        </p:nvGraphicFramePr>
        <p:xfrm>
          <a:off x="9267475" y="3450659"/>
          <a:ext cx="1222127" cy="517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9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868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key</a:t>
                      </a:r>
                    </a:p>
                  </a:txBody>
                  <a:tcPr marT="45643" marB="45643" anchor="ctr"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value</a:t>
                      </a:r>
                    </a:p>
                  </a:txBody>
                  <a:tcPr marT="45643" marB="45643" anchor="ctr"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4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ourier New" charset="0"/>
                          <a:ea typeface="+mn-ea"/>
                        </a:rPr>
                        <a:t>“the"</a:t>
                      </a:r>
                    </a:p>
                  </a:txBody>
                  <a:tcPr marT="45643" marB="4564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56</a:t>
                      </a:r>
                    </a:p>
                  </a:txBody>
                  <a:tcPr marT="45643" marB="4564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D417CDE0-E265-4FCC-A931-28CB2331C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175392"/>
              </p:ext>
            </p:extLst>
          </p:nvPr>
        </p:nvGraphicFramePr>
        <p:xfrm>
          <a:off x="8956941" y="2438160"/>
          <a:ext cx="1222127" cy="517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9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868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key</a:t>
                      </a:r>
                    </a:p>
                  </a:txBody>
                  <a:tcPr marT="45643" marB="45643" anchor="ctr"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value</a:t>
                      </a:r>
                    </a:p>
                  </a:txBody>
                  <a:tcPr marT="45643" marB="45643" anchor="ctr">
                    <a:solidFill>
                      <a:srgbClr val="B6A4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4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ourier New" charset="0"/>
                          <a:ea typeface="+mn-ea"/>
                        </a:rPr>
                        <a:t>“at"</a:t>
                      </a:r>
                    </a:p>
                  </a:txBody>
                  <a:tcPr marT="45643" marB="4564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43</a:t>
                      </a:r>
                    </a:p>
                  </a:txBody>
                  <a:tcPr marT="45643" marB="4564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 Box 6">
            <a:extLst>
              <a:ext uri="{FF2B5EF4-FFF2-40B4-BE49-F238E27FC236}">
                <a16:creationId xmlns:a16="http://schemas.microsoft.com/office/drawing/2014/main" id="{79B42129-871F-4CFC-82B2-CB21E7F2C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5349" y="5774257"/>
            <a:ext cx="2377341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charset="0"/>
                <a:ea typeface="+mn-ea"/>
              </a:rPr>
              <a:t>map.get</a:t>
            </a:r>
            <a:r>
              <a:rPr lang="en-US" dirty="0">
                <a:latin typeface="Courier New" charset="0"/>
                <a:ea typeface="+mn-ea"/>
              </a:rPr>
              <a:t>("the")</a:t>
            </a:r>
          </a:p>
        </p:txBody>
      </p:sp>
      <p:sp>
        <p:nvSpPr>
          <p:cNvPr id="25" name="Text Box 8">
            <a:extLst>
              <a:ext uri="{FF2B5EF4-FFF2-40B4-BE49-F238E27FC236}">
                <a16:creationId xmlns:a16="http://schemas.microsoft.com/office/drawing/2014/main" id="{E35EE7A6-EF33-495D-9C9F-B0EAC1576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1347" y="5756962"/>
            <a:ext cx="517589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charset="0"/>
                <a:ea typeface="+mn-ea"/>
              </a:rPr>
              <a:t>56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A479D91-5B74-4629-A5EA-6155A1E93DDB}"/>
              </a:ext>
            </a:extLst>
          </p:cNvPr>
          <p:cNvCxnSpPr/>
          <p:nvPr/>
        </p:nvCxnSpPr>
        <p:spPr>
          <a:xfrm flipV="1">
            <a:off x="8751628" y="4078620"/>
            <a:ext cx="0" cy="1717964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381412F-F5D2-4E41-9D96-BFD00F654BE3}"/>
              </a:ext>
            </a:extLst>
          </p:cNvPr>
          <p:cNvCxnSpPr>
            <a:cxnSpLocks/>
          </p:cNvCxnSpPr>
          <p:nvPr/>
        </p:nvCxnSpPr>
        <p:spPr>
          <a:xfrm flipH="1">
            <a:off x="10744123" y="4078620"/>
            <a:ext cx="1" cy="1651620"/>
          </a:xfrm>
          <a:prstGeom prst="straightConnector1">
            <a:avLst/>
          </a:prstGeom>
          <a:ln w="19050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959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BF3A6-F1DA-4A12-A06B-EEF27DC31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 a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C66DD-7CB3-4580-94BE-460CD0152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E34995-E8A4-4B35-9F72-A95529176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4C1A85-BD45-4FE6-AD59-E0806C86C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53DEA-C2A2-4617-AE6B-2BB107E16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A9F5C-2FC1-4042-AD89-DD1C07DE4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Array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arr.length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/>
              <a:t>List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myList.size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myList.get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(T item : list)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(item);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607DC9-B62A-438D-894A-B3CA8C7F0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452E09-02F2-4C1C-979C-7159A701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196339-FEA3-47D3-9EE4-B2838D07B4C5}"/>
              </a:ext>
            </a:extLst>
          </p:cNvPr>
          <p:cNvSpPr txBox="1"/>
          <p:nvPr/>
        </p:nvSpPr>
        <p:spPr>
          <a:xfrm>
            <a:off x="7374786" y="4727171"/>
            <a:ext cx="1411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4C328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Iterator!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1AC1080-516E-43B5-BDE7-DDE21D3C4400}"/>
              </a:ext>
            </a:extLst>
          </p:cNvPr>
          <p:cNvCxnSpPr>
            <a:cxnSpLocks/>
          </p:cNvCxnSpPr>
          <p:nvPr/>
        </p:nvCxnSpPr>
        <p:spPr>
          <a:xfrm flipH="1">
            <a:off x="4616336" y="5039939"/>
            <a:ext cx="2726573" cy="0"/>
          </a:xfrm>
          <a:prstGeom prst="straightConnector1">
            <a:avLst/>
          </a:prstGeom>
          <a:ln w="28575"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54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5BFD0-45E0-4DCF-BD02-CA8B792A0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03989-F9EF-417A-838D-3882C44D7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C3282"/>
                </a:solidFill>
              </a:rPr>
              <a:t>iterator</a:t>
            </a:r>
            <a:r>
              <a:rPr lang="en-US" dirty="0"/>
              <a:t>: a Java interface that dictates how a collection of data should be traversed.</a:t>
            </a:r>
          </a:p>
          <a:p>
            <a:endParaRPr lang="en-US" dirty="0"/>
          </a:p>
          <a:p>
            <a:r>
              <a:rPr lang="en-US" b="1" dirty="0">
                <a:solidFill>
                  <a:srgbClr val="B6A479"/>
                </a:solidFill>
              </a:rPr>
              <a:t>Behaviors</a:t>
            </a:r>
            <a:r>
              <a:rPr lang="en-US" dirty="0"/>
              <a:t>:</a:t>
            </a:r>
          </a:p>
          <a:p>
            <a:r>
              <a:rPr lang="en-US" b="1" dirty="0" err="1"/>
              <a:t>hasNext</a:t>
            </a:r>
            <a:r>
              <a:rPr lang="en-US" b="1" dirty="0"/>
              <a:t>() </a:t>
            </a:r>
            <a:r>
              <a:rPr lang="en-US" dirty="0"/>
              <a:t>– returns true if the iteration has more elements</a:t>
            </a:r>
          </a:p>
          <a:p>
            <a:r>
              <a:rPr lang="en-US" b="1" dirty="0"/>
              <a:t>next() </a:t>
            </a:r>
            <a:r>
              <a:rPr lang="en-US" dirty="0"/>
              <a:t>– returns the next element in the iteration</a:t>
            </a:r>
          </a:p>
          <a:p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iterator.hasNext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T item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iterator.next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A389BC-5A86-4E3A-B634-60A422C16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D746EF-2529-4E97-8E11-8B9DC26CD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04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34FA8-BBF2-4294-8B37-3CF3A8A51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an Iterator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8A80A-4E49-4C92-8473-D31B0DE51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B6D47D-9802-4188-BC25-045F333D4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3CD76C-1974-4E8E-8865-13F5625A7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89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F3D28-6C6B-4933-8DAF-09FA6EC7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F0276-BD34-4164-AE4D-4F221309F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Computers don’t make mistakes- people do!</a:t>
            </a:r>
          </a:p>
          <a:p>
            <a:r>
              <a:rPr lang="en-US" i="1" dirty="0"/>
              <a:t>“I’m almost done, I just need to make sure it works” </a:t>
            </a:r>
          </a:p>
          <a:p>
            <a:pPr>
              <a:spcBef>
                <a:spcPts val="0"/>
              </a:spcBef>
            </a:pPr>
            <a:r>
              <a:rPr lang="en-US" sz="1700" i="1" dirty="0"/>
              <a:t>– Naive 14Xers</a:t>
            </a:r>
          </a:p>
          <a:p>
            <a:r>
              <a:rPr lang="en-US" b="1" dirty="0">
                <a:solidFill>
                  <a:srgbClr val="4C3282"/>
                </a:solidFill>
              </a:rPr>
              <a:t>Software Test: </a:t>
            </a:r>
            <a:r>
              <a:rPr lang="en-US" dirty="0"/>
              <a:t>a separate piece of code that exercises the code you are assessing by providing input to your code and finishes with an assertion of what the result should be. </a:t>
            </a:r>
          </a:p>
          <a:p>
            <a:endParaRPr lang="en-US" dirty="0"/>
          </a:p>
          <a:p>
            <a:r>
              <a:rPr lang="en-US" dirty="0"/>
              <a:t>1. Isolate</a:t>
            </a:r>
          </a:p>
          <a:p>
            <a:r>
              <a:rPr lang="en-US" dirty="0"/>
              <a:t>break your code into small modules</a:t>
            </a:r>
          </a:p>
          <a:p>
            <a:r>
              <a:rPr lang="en-US" dirty="0"/>
              <a:t>2. Build in increments</a:t>
            </a:r>
          </a:p>
          <a:p>
            <a:r>
              <a:rPr lang="en-US" dirty="0"/>
              <a:t>Make a plan from simplest to most complex cases</a:t>
            </a:r>
          </a:p>
          <a:p>
            <a:r>
              <a:rPr lang="en-US" dirty="0"/>
              <a:t>3. Test as you go</a:t>
            </a:r>
          </a:p>
          <a:p>
            <a:r>
              <a:rPr lang="en-US" dirty="0"/>
              <a:t>As your code grows, so should your tests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236544-659F-4F00-8332-E2474010A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54AF2-562D-4578-9F1F-925D8FC10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12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47590-500B-4B6D-B6BC-CA0989102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7586B-9EC3-4573-82AC-8A63F2462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Black Box</a:t>
            </a:r>
          </a:p>
          <a:p>
            <a:pPr lvl="1"/>
            <a:r>
              <a:rPr lang="en-US" dirty="0"/>
              <a:t>Behavior only – ADT requirements</a:t>
            </a:r>
          </a:p>
          <a:p>
            <a:pPr lvl="1"/>
            <a:r>
              <a:rPr lang="en-US" dirty="0"/>
              <a:t>From an outside point of view</a:t>
            </a:r>
          </a:p>
          <a:p>
            <a:pPr lvl="1"/>
            <a:r>
              <a:rPr lang="en-US" dirty="0"/>
              <a:t>Does your code uphold its contracts with its users?</a:t>
            </a:r>
          </a:p>
          <a:p>
            <a:pPr lvl="1"/>
            <a:r>
              <a:rPr lang="en-US" dirty="0"/>
              <a:t>Performance/efficiency</a:t>
            </a:r>
          </a:p>
          <a:p>
            <a:endParaRPr lang="en-US" dirty="0"/>
          </a:p>
          <a:p>
            <a:r>
              <a:rPr lang="en-US" b="1" dirty="0"/>
              <a:t>White Box</a:t>
            </a:r>
          </a:p>
          <a:p>
            <a:pPr lvl="1"/>
            <a:r>
              <a:rPr lang="en-US" dirty="0"/>
              <a:t>Includes an understanding of the implementation</a:t>
            </a:r>
          </a:p>
          <a:p>
            <a:pPr lvl="1"/>
            <a:r>
              <a:rPr lang="en-US" dirty="0"/>
              <a:t>Written by the author as they develop their code</a:t>
            </a:r>
          </a:p>
          <a:p>
            <a:pPr lvl="1"/>
            <a:r>
              <a:rPr lang="en-US" dirty="0"/>
              <a:t>Break apart requirements into smaller steps</a:t>
            </a:r>
          </a:p>
          <a:p>
            <a:pPr lvl="1"/>
            <a:r>
              <a:rPr lang="en-US" dirty="0"/>
              <a:t>“unit tests” break implementation into single assertions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CCBF2F-664C-4DA7-B565-BD7FA323C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F9E34F-01B1-433D-A39D-495B29888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09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661</TotalTime>
  <Words>876</Words>
  <Application>Microsoft Office PowerPoint</Application>
  <PresentationFormat>Widescreen</PresentationFormat>
  <Paragraphs>194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Calibri</vt:lpstr>
      <vt:lpstr>Courier New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Lecture 3: Working with Data Structures</vt:lpstr>
      <vt:lpstr>Warm Up</vt:lpstr>
      <vt:lpstr>Review: Maps</vt:lpstr>
      <vt:lpstr>Implement a Map</vt:lpstr>
      <vt:lpstr>Traversing Data</vt:lpstr>
      <vt:lpstr>Iterators</vt:lpstr>
      <vt:lpstr>Implementing an Iterator</vt:lpstr>
      <vt:lpstr>Testing</vt:lpstr>
      <vt:lpstr>Types of Tests</vt:lpstr>
      <vt:lpstr>What to test?</vt:lpstr>
      <vt:lpstr>Thought Experiment</vt:lpstr>
      <vt:lpstr>JUnit</vt:lpstr>
      <vt:lpstr>Write Tests for our Dictionary</vt:lpstr>
      <vt:lpstr>Debugger</vt:lpstr>
      <vt:lpstr>TODO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kasey champion</cp:lastModifiedBy>
  <cp:revision>47</cp:revision>
  <dcterms:created xsi:type="dcterms:W3CDTF">2018-03-22T00:41:11Z</dcterms:created>
  <dcterms:modified xsi:type="dcterms:W3CDTF">2018-03-30T20:10:29Z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