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89" r:id="rId4"/>
    <p:sldId id="284" r:id="rId5"/>
    <p:sldId id="276" r:id="rId6"/>
    <p:sldId id="281" r:id="rId7"/>
    <p:sldId id="282" r:id="rId8"/>
    <p:sldId id="285" r:id="rId9"/>
    <p:sldId id="280" r:id="rId10"/>
    <p:sldId id="278" r:id="rId11"/>
    <p:sldId id="258" r:id="rId12"/>
    <p:sldId id="260" r:id="rId13"/>
    <p:sldId id="283" r:id="rId14"/>
    <p:sldId id="286" r:id="rId15"/>
    <p:sldId id="259" r:id="rId16"/>
    <p:sldId id="261" r:id="rId17"/>
    <p:sldId id="287" r:id="rId18"/>
    <p:sldId id="288" r:id="rId19"/>
    <p:sldId id="279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3282"/>
    <a:srgbClr val="B6A479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6" autoAdjust="0"/>
    <p:restoredTop sz="80956" autoAdjust="0"/>
  </p:normalViewPr>
  <p:slideViewPr>
    <p:cSldViewPr snapToGrid="0">
      <p:cViewPr varScale="1">
        <p:scale>
          <a:sx n="74" d="100"/>
          <a:sy n="74" d="100"/>
        </p:scale>
        <p:origin x="510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A2DB0-ED42-4BA9-97D4-3103DF415320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336D0-BB87-4158-9DDA-BA914A234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09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754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1399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8072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4721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42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Spend 10 minutes implementing a stack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8450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0887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Spend rest of class implementing queue – do we need to address circular queues?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377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9180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1701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449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806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763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261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620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65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593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6185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799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5EC2F33-17DA-436E-A851-E42A0D33E292}" type="datetime1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50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4/6/2018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 userDrawn="1"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 userDrawn="1"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>
            <a:lvl1pPr marL="91440" indent="-91440">
              <a:buClr>
                <a:srgbClr val="4C3282"/>
              </a:buClr>
              <a:buFont typeface="Segoe UI Semilight" panose="020B0402040204020203" pitchFamily="34" charset="0"/>
              <a:buChar char="-"/>
              <a:defRPr/>
            </a:lvl1pPr>
            <a:lvl2pPr>
              <a:buClr>
                <a:srgbClr val="4C3282"/>
              </a:buClr>
              <a:defRPr/>
            </a:lvl2pPr>
            <a:lvl3pPr>
              <a:buClr>
                <a:srgbClr val="4C3282"/>
              </a:buClr>
              <a:defRPr/>
            </a:lvl3pPr>
            <a:lvl4pPr>
              <a:buClr>
                <a:srgbClr val="4C3282"/>
              </a:buClr>
              <a:defRPr/>
            </a:lvl4pPr>
            <a:lvl5pPr>
              <a:buClr>
                <a:srgbClr val="4C328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2775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 userDrawn="1"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4/6/2018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 userDrawn="1"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 userDrawn="1"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 userDrawn="1"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0505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2204-D29B-4470-B3F3-74BB4720C8BD}" type="datetime1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9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A1C4-F49F-4502-B33D-B8ED0A36CCF4}" type="datetime1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57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562C-2DAC-44DC-8D70-6EE9220D4C24}" type="datetime1">
              <a:rPr lang="en-US" smtClean="0"/>
              <a:t>4/6/2018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666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D04B-10FF-4801-A134-D6688E0221BA}" type="datetime1">
              <a:rPr lang="en-US" smtClean="0"/>
              <a:t>4/6/2018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10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20A-4AF7-4E30-ADB3-371D26C74958}" type="datetime1">
              <a:rPr lang="en-US" smtClean="0"/>
              <a:t>4/6/2018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3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16E4-2A0B-4B27-A3A8-D1D355A92CC7}" type="datetime1">
              <a:rPr lang="en-US" smtClean="0"/>
              <a:t>4/6/2018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1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2EE2-AF54-4C36-93AD-A5D9C8C4F0E5}" type="datetime1">
              <a:rPr lang="en-US" smtClean="0"/>
              <a:t>4/6/2018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797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4/6/2018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 userDrawn="1"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 userDrawn="1"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FB8EB76-3B7A-4486-95E5-0316680FFD7E}"/>
              </a:ext>
            </a:extLst>
          </p:cNvPr>
          <p:cNvCxnSpPr>
            <a:cxnSpLocks/>
          </p:cNvCxnSpPr>
          <p:nvPr userDrawn="1"/>
        </p:nvCxnSpPr>
        <p:spPr>
          <a:xfrm>
            <a:off x="3315880" y="4545974"/>
            <a:ext cx="5590283" cy="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53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0B1D116-9EEC-4608-812B-930500586DFA}" type="datetime1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1670" y="6521027"/>
            <a:ext cx="42192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81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oracle.com/javase/tutorial/java/generics/types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crative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B674C-AD1D-4C9D-88D4-76616DF5B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2: Implementing ADTs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5873D0-155C-4A49-BE31-7C26918C8D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Data Structures and Algorithms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0660B4-D96C-4E54-B1D6-38FFCDBB5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DF771-CBF5-4810-A04A-36DE8C4C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527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E61A0-A368-4E72-88FE-CD3416BA1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 Experiment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E9F9D-2923-4EA0-84E4-0DDF4980A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Discuss with your neighbors: </a:t>
            </a:r>
            <a:r>
              <a:rPr lang="en-US" dirty="0"/>
              <a:t>How would you implement the List ADT for each of the following situations?  For each consider the most important functions to optimize.</a:t>
            </a:r>
          </a:p>
          <a:p>
            <a:r>
              <a:rPr lang="en-US" b="1" dirty="0">
                <a:solidFill>
                  <a:srgbClr val="B6A479"/>
                </a:solidFill>
              </a:rPr>
              <a:t>Situation #1: </a:t>
            </a:r>
            <a:r>
              <a:rPr lang="en-US" dirty="0"/>
              <a:t>Write a data structure that implements the List ADT that will be used to store a list of songs in a playlist. </a:t>
            </a:r>
          </a:p>
          <a:p>
            <a:pPr algn="ctr"/>
            <a:r>
              <a:rPr lang="en-US" dirty="0"/>
              <a:t>LinkedList</a:t>
            </a:r>
          </a:p>
          <a:p>
            <a:r>
              <a:rPr lang="en-US" b="1" dirty="0">
                <a:solidFill>
                  <a:srgbClr val="B6A479"/>
                </a:solidFill>
              </a:rPr>
              <a:t>Situation #2: </a:t>
            </a:r>
            <a:r>
              <a:rPr lang="en-US" dirty="0"/>
              <a:t>Write a data structure that implements the List ADT that will be used to store the count of students who attend class each day of lecture.</a:t>
            </a:r>
          </a:p>
          <a:p>
            <a:pPr algn="ctr"/>
            <a:r>
              <a:rPr lang="en-US" dirty="0" err="1"/>
              <a:t>ArrayList</a:t>
            </a:r>
            <a:endParaRPr lang="en-US" dirty="0"/>
          </a:p>
          <a:p>
            <a:r>
              <a:rPr lang="en-US" b="1" dirty="0">
                <a:solidFill>
                  <a:srgbClr val="B6A479"/>
                </a:solidFill>
              </a:rPr>
              <a:t>Situation #3: </a:t>
            </a:r>
            <a:r>
              <a:rPr lang="en-US" dirty="0"/>
              <a:t>Write a data structure that implements the List ADT that will be used to store the set of operations a user does on a document so another developer can implement the undo function.</a:t>
            </a:r>
          </a:p>
          <a:p>
            <a:pPr algn="ctr"/>
            <a:r>
              <a:rPr lang="en-US" dirty="0"/>
              <a:t>Stack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DBE39F-F487-4CC6-B49C-883960345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C12254-5039-41F1-97ED-007D962F8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7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7C3E6-1915-4A36-AC58-1FCA0811A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B6A479"/>
                </a:solidFill>
              </a:rPr>
              <a:t>Review:</a:t>
            </a:r>
            <a:r>
              <a:rPr lang="en-US" dirty="0"/>
              <a:t> What is a Stack?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97004-A995-482E-9F89-B771BDFF5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4C3282"/>
                </a:solidFill>
              </a:rPr>
              <a:t>stack</a:t>
            </a:r>
            <a:r>
              <a:rPr lang="en-US" altLang="en-US" dirty="0">
                <a:solidFill>
                  <a:srgbClr val="4C3282"/>
                </a:solidFill>
              </a:rPr>
              <a:t>: </a:t>
            </a:r>
            <a:r>
              <a:rPr lang="en-US" altLang="en-US" dirty="0"/>
              <a:t>A collection based on the principle of adding elements and retrieving them in the opposite order.</a:t>
            </a:r>
          </a:p>
          <a:p>
            <a:pPr lvl="1"/>
            <a:r>
              <a:rPr lang="en-US" altLang="en-US" dirty="0"/>
              <a:t>Last-In, First-Out ("LIFO")</a:t>
            </a:r>
          </a:p>
          <a:p>
            <a:pPr lvl="1"/>
            <a:r>
              <a:rPr lang="en-US" altLang="en-US" dirty="0"/>
              <a:t>Elements are stored in order of insertion.</a:t>
            </a:r>
          </a:p>
          <a:p>
            <a:pPr lvl="2"/>
            <a:r>
              <a:rPr lang="en-US" altLang="en-US" dirty="0"/>
              <a:t>We do not think of them as having indexes.</a:t>
            </a:r>
          </a:p>
          <a:p>
            <a:pPr lvl="1"/>
            <a:r>
              <a:rPr lang="en-US" altLang="en-US" dirty="0"/>
              <a:t>Client can only add/remove/examine </a:t>
            </a:r>
            <a:br>
              <a:rPr lang="en-US" altLang="en-US" dirty="0"/>
            </a:br>
            <a:r>
              <a:rPr lang="en-US" altLang="en-US" dirty="0"/>
              <a:t>the last element added (the "top").</a:t>
            </a:r>
          </a:p>
          <a:p>
            <a:pPr lvl="1"/>
            <a:endParaRPr lang="en-US" altLang="en-US" dirty="0"/>
          </a:p>
          <a:p>
            <a:r>
              <a:rPr lang="en-US" altLang="en-US" dirty="0">
                <a:solidFill>
                  <a:srgbClr val="B6A479"/>
                </a:solidFill>
              </a:rPr>
              <a:t>basic stack operations:</a:t>
            </a:r>
          </a:p>
          <a:p>
            <a:pPr lvl="1"/>
            <a:r>
              <a:rPr lang="en-US" altLang="en-US" b="1" dirty="0"/>
              <a:t>push(item)</a:t>
            </a:r>
            <a:r>
              <a:rPr lang="en-US" altLang="en-US" dirty="0"/>
              <a:t>: Add an element to the top of stack</a:t>
            </a:r>
          </a:p>
          <a:p>
            <a:pPr lvl="1"/>
            <a:r>
              <a:rPr lang="en-US" altLang="en-US" b="1" dirty="0"/>
              <a:t>pop()</a:t>
            </a:r>
            <a:r>
              <a:rPr lang="en-US" altLang="en-US" dirty="0"/>
              <a:t>: Remove the top element and returns it</a:t>
            </a:r>
          </a:p>
          <a:p>
            <a:pPr lvl="1"/>
            <a:r>
              <a:rPr lang="en-US" altLang="en-US" b="1" dirty="0"/>
              <a:t>peek()</a:t>
            </a:r>
            <a:r>
              <a:rPr lang="en-US" altLang="en-US" dirty="0"/>
              <a:t>: Examine the top element without removing it</a:t>
            </a:r>
          </a:p>
          <a:p>
            <a:pPr lvl="1"/>
            <a:r>
              <a:rPr lang="en-US" altLang="en-US" b="1" dirty="0"/>
              <a:t>size(): </a:t>
            </a:r>
            <a:r>
              <a:rPr lang="en-US" altLang="en-US" dirty="0"/>
              <a:t>how many items are in the stack?</a:t>
            </a:r>
          </a:p>
          <a:p>
            <a:pPr lvl="1"/>
            <a:r>
              <a:rPr lang="en-US" altLang="en-US" b="1" dirty="0" err="1"/>
              <a:t>isEmpty</a:t>
            </a:r>
            <a:r>
              <a:rPr lang="en-US" altLang="en-US" b="1" dirty="0"/>
              <a:t>(): </a:t>
            </a:r>
            <a:r>
              <a:rPr lang="en-US" altLang="en-US" dirty="0"/>
              <a:t>true if there are 1 or more items in stack, false otherwise</a:t>
            </a:r>
          </a:p>
          <a:p>
            <a:pPr lvl="1"/>
            <a:endParaRPr lang="en-US" alt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DA3962-501B-4DBB-82AD-87CF5EC2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143 SP 17 – Zora Fung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125C0C-A6F4-4665-AEFF-AC3E669AD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11</a:t>
            </a:fld>
            <a:endParaRPr lang="en-US"/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2B3310C1-1ED2-4F81-8EE4-299D0115A7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1546" y="6096000"/>
            <a:ext cx="701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Tahoma" charset="0"/>
                <a:ea typeface="+mn-ea"/>
              </a:rPr>
              <a:t>stack</a:t>
            </a:r>
          </a:p>
        </p:txBody>
      </p:sp>
      <p:graphicFrame>
        <p:nvGraphicFramePr>
          <p:cNvPr id="7" name="Group 134">
            <a:extLst>
              <a:ext uri="{FF2B5EF4-FFF2-40B4-BE49-F238E27FC236}">
                <a16:creationId xmlns:a16="http://schemas.microsoft.com/office/drawing/2014/main" id="{52EEEA4B-AFF8-43FF-AA58-6D1FC8D544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724436"/>
              </p:ext>
            </p:extLst>
          </p:nvPr>
        </p:nvGraphicFramePr>
        <p:xfrm>
          <a:off x="7453746" y="4221163"/>
          <a:ext cx="2133600" cy="1584816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41514254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917066332"/>
                    </a:ext>
                  </a:extLst>
                </a:gridCol>
              </a:tblGrid>
              <a:tr h="395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02" marB="45702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033683"/>
                  </a:ext>
                </a:extLst>
              </a:tr>
              <a:tr h="395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</a:rPr>
                        <a:t>top</a:t>
                      </a:r>
                    </a:p>
                  </a:txBody>
                  <a:tcPr marT="45702" marB="45702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</a:rPr>
                        <a:t>3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1148407"/>
                  </a:ext>
                </a:extLst>
              </a:tr>
              <a:tr h="395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02" marB="45702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</a:rPr>
                        <a:t>2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327139"/>
                  </a:ext>
                </a:extLst>
              </a:tr>
              <a:tr h="395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</a:rPr>
                        <a:t>bottom</a:t>
                      </a:r>
                    </a:p>
                  </a:txBody>
                  <a:tcPr marT="45702" marB="45702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4743078"/>
                  </a:ext>
                </a:extLst>
              </a:tr>
            </a:tbl>
          </a:graphicData>
        </a:graphic>
      </p:graphicFrame>
      <p:sp>
        <p:nvSpPr>
          <p:cNvPr id="8" name="Line 73">
            <a:extLst>
              <a:ext uri="{FF2B5EF4-FFF2-40B4-BE49-F238E27FC236}">
                <a16:creationId xmlns:a16="http://schemas.microsoft.com/office/drawing/2014/main" id="{76F83C57-5FF6-4DCA-B472-E4B184783D13}"/>
              </a:ext>
            </a:extLst>
          </p:cNvPr>
          <p:cNvSpPr>
            <a:spLocks noChangeShapeType="1"/>
          </p:cNvSpPr>
          <p:nvPr/>
        </p:nvSpPr>
        <p:spPr bwMode="auto">
          <a:xfrm>
            <a:off x="8291946" y="3687763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9" name="Text Box 74">
            <a:extLst>
              <a:ext uri="{FF2B5EF4-FFF2-40B4-BE49-F238E27FC236}">
                <a16:creationId xmlns:a16="http://schemas.microsoft.com/office/drawing/2014/main" id="{116D4573-1C94-4174-9D4C-B98992063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8346" y="3443288"/>
            <a:ext cx="12906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Tahoma" charset="0"/>
                <a:ea typeface="+mn-ea"/>
              </a:rPr>
              <a:t>pop, peek</a:t>
            </a:r>
          </a:p>
        </p:txBody>
      </p:sp>
      <p:sp>
        <p:nvSpPr>
          <p:cNvPr id="10" name="Text Box 75">
            <a:extLst>
              <a:ext uri="{FF2B5EF4-FFF2-40B4-BE49-F238E27FC236}">
                <a16:creationId xmlns:a16="http://schemas.microsoft.com/office/drawing/2014/main" id="{224BE95C-4D75-47DF-85D5-85A650AFB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6146" y="3429000"/>
            <a:ext cx="719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Tahoma" charset="0"/>
                <a:ea typeface="+mn-ea"/>
              </a:rPr>
              <a:t>push</a:t>
            </a:r>
          </a:p>
        </p:txBody>
      </p:sp>
      <p:sp>
        <p:nvSpPr>
          <p:cNvPr id="11" name="Line 76">
            <a:extLst>
              <a:ext uri="{FF2B5EF4-FFF2-40B4-BE49-F238E27FC236}">
                <a16:creationId xmlns:a16="http://schemas.microsoft.com/office/drawing/2014/main" id="{85EF3B67-820D-4DA5-A092-7D8BD974EA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358746" y="3687763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pic>
        <p:nvPicPr>
          <p:cNvPr id="12" name="Picture 5">
            <a:extLst>
              <a:ext uri="{FF2B5EF4-FFF2-40B4-BE49-F238E27FC236}">
                <a16:creationId xmlns:a16="http://schemas.microsoft.com/office/drawing/2014/main" id="{A322361A-4763-43CE-B465-EB12F6DA0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479" y="2319568"/>
            <a:ext cx="95091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1425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56936-C1A0-45A5-9EE9-73C303D26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a Stack with an Array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AC63299-11D1-4E32-8A11-24DDA3C137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7404586"/>
              </p:ext>
            </p:extLst>
          </p:nvPr>
        </p:nvGraphicFramePr>
        <p:xfrm>
          <a:off x="6700915" y="2286000"/>
          <a:ext cx="4010200" cy="815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040">
                  <a:extLst>
                    <a:ext uri="{9D8B030D-6E8A-4147-A177-3AD203B41FA5}">
                      <a16:colId xmlns:a16="http://schemas.microsoft.com/office/drawing/2014/main" val="3634816842"/>
                    </a:ext>
                  </a:extLst>
                </a:gridCol>
                <a:gridCol w="802040">
                  <a:extLst>
                    <a:ext uri="{9D8B030D-6E8A-4147-A177-3AD203B41FA5}">
                      <a16:colId xmlns:a16="http://schemas.microsoft.com/office/drawing/2014/main" val="2376362431"/>
                    </a:ext>
                  </a:extLst>
                </a:gridCol>
                <a:gridCol w="802040">
                  <a:extLst>
                    <a:ext uri="{9D8B030D-6E8A-4147-A177-3AD203B41FA5}">
                      <a16:colId xmlns:a16="http://schemas.microsoft.com/office/drawing/2014/main" val="2204204455"/>
                    </a:ext>
                  </a:extLst>
                </a:gridCol>
                <a:gridCol w="802040">
                  <a:extLst>
                    <a:ext uri="{9D8B030D-6E8A-4147-A177-3AD203B41FA5}">
                      <a16:colId xmlns:a16="http://schemas.microsoft.com/office/drawing/2014/main" val="584026190"/>
                    </a:ext>
                  </a:extLst>
                </a:gridCol>
                <a:gridCol w="802040">
                  <a:extLst>
                    <a:ext uri="{9D8B030D-6E8A-4147-A177-3AD203B41FA5}">
                      <a16:colId xmlns:a16="http://schemas.microsoft.com/office/drawing/2014/main" val="350452031"/>
                    </a:ext>
                  </a:extLst>
                </a:gridCol>
              </a:tblGrid>
              <a:tr h="40793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0879438"/>
                  </a:ext>
                </a:extLst>
              </a:tr>
              <a:tr h="40793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4997942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44D2F0-E307-460B-87CE-E0AB27789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A46355-91B8-4866-83B6-BA68E8C3F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F93BC5-EC5F-4261-A1F1-9CC889E45A12}"/>
              </a:ext>
            </a:extLst>
          </p:cNvPr>
          <p:cNvSpPr txBox="1"/>
          <p:nvPr/>
        </p:nvSpPr>
        <p:spPr>
          <a:xfrm>
            <a:off x="575239" y="1738648"/>
            <a:ext cx="786686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push(3)</a:t>
            </a:r>
          </a:p>
          <a:p>
            <a:r>
              <a:rPr lang="en-US" sz="4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push(4)</a:t>
            </a:r>
          </a:p>
          <a:p>
            <a:r>
              <a:rPr lang="en-US" sz="4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pop()</a:t>
            </a:r>
          </a:p>
          <a:p>
            <a:r>
              <a:rPr lang="en-US" sz="4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push(5)</a:t>
            </a:r>
          </a:p>
          <a:p>
            <a:endParaRPr lang="en-US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BEA012-944E-411E-867D-BC0A86929C1F}"/>
              </a:ext>
            </a:extLst>
          </p:cNvPr>
          <p:cNvSpPr txBox="1"/>
          <p:nvPr/>
        </p:nvSpPr>
        <p:spPr>
          <a:xfrm>
            <a:off x="6935460" y="272230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B0F66E-4278-45B3-86F9-E3AAED1D2E4D}"/>
              </a:ext>
            </a:extLst>
          </p:cNvPr>
          <p:cNvSpPr txBox="1"/>
          <p:nvPr/>
        </p:nvSpPr>
        <p:spPr>
          <a:xfrm>
            <a:off x="7756562" y="272842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1A1597-8AB3-486E-A738-DF2FA5A06EAB}"/>
              </a:ext>
            </a:extLst>
          </p:cNvPr>
          <p:cNvSpPr txBox="1"/>
          <p:nvPr/>
        </p:nvSpPr>
        <p:spPr>
          <a:xfrm>
            <a:off x="7756562" y="2712355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C85905-B048-40F6-B3A5-E63CBFBA5287}"/>
              </a:ext>
            </a:extLst>
          </p:cNvPr>
          <p:cNvSpPr txBox="1"/>
          <p:nvPr/>
        </p:nvSpPr>
        <p:spPr>
          <a:xfrm>
            <a:off x="6561363" y="3735541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numberOfItems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C03733-F64B-490B-8257-2393BFC4606F}"/>
              </a:ext>
            </a:extLst>
          </p:cNvPr>
          <p:cNvSpPr txBox="1"/>
          <p:nvPr/>
        </p:nvSpPr>
        <p:spPr>
          <a:xfrm>
            <a:off x="8897065" y="3735541"/>
            <a:ext cx="322524" cy="369332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F7436C-B274-4B85-9226-C1558F6753FB}"/>
              </a:ext>
            </a:extLst>
          </p:cNvPr>
          <p:cNvSpPr txBox="1"/>
          <p:nvPr/>
        </p:nvSpPr>
        <p:spPr>
          <a:xfrm>
            <a:off x="8897065" y="3735541"/>
            <a:ext cx="322524" cy="369332"/>
          </a:xfrm>
          <a:prstGeom prst="rect">
            <a:avLst/>
          </a:prstGeom>
          <a:solidFill>
            <a:schemeClr val="bg1"/>
          </a:solidFill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E7B92E-4145-4E18-8AFC-479544962C2A}"/>
              </a:ext>
            </a:extLst>
          </p:cNvPr>
          <p:cNvSpPr txBox="1"/>
          <p:nvPr/>
        </p:nvSpPr>
        <p:spPr>
          <a:xfrm>
            <a:off x="8897065" y="3745689"/>
            <a:ext cx="322524" cy="369332"/>
          </a:xfrm>
          <a:prstGeom prst="rect">
            <a:avLst/>
          </a:prstGeom>
          <a:solidFill>
            <a:schemeClr val="bg1"/>
          </a:solidFill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1679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  <p:bldP spid="10" grpId="0" animBg="1"/>
      <p:bldP spid="11" grpId="0"/>
      <p:bldP spid="12" grpId="0" animBg="1"/>
      <p:bldP spid="13" grpId="0" animBg="1"/>
      <p:bldP spid="14" grpId="0" animBg="1"/>
      <p:bldP spid="14" grpId="1" animBg="1"/>
      <p:bldP spid="14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7DEF6-2F52-4B0F-898F-0DCE17F67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B6A479"/>
                </a:solidFill>
              </a:rPr>
              <a:t>Review: </a:t>
            </a:r>
            <a:r>
              <a:rPr lang="en-US" dirty="0"/>
              <a:t>Generics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5DA2C-627B-4D9E-A076-6CD2DCE78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6704101" cy="4845504"/>
          </a:xfrm>
        </p:spPr>
        <p:txBody>
          <a:bodyPr>
            <a:normAutofit/>
          </a:bodyPr>
          <a:lstStyle/>
          <a:p>
            <a:pPr lvl="1">
              <a:lnSpc>
                <a:spcPct val="80000"/>
              </a:lnSpc>
              <a:buNone/>
            </a:pPr>
            <a:r>
              <a:rPr lang="en-US" altLang="en-US" sz="2000" dirty="0">
                <a:solidFill>
                  <a:srgbClr val="B6A479"/>
                </a:solidFill>
                <a:latin typeface="Courier New" panose="02070309020205020404" pitchFamily="49" charset="0"/>
              </a:rPr>
              <a:t>// a parameterized (generic) class</a:t>
            </a:r>
          </a:p>
          <a:p>
            <a:pPr lvl="1">
              <a:lnSpc>
                <a:spcPct val="80000"/>
              </a:lnSpc>
              <a:buNone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public class </a:t>
            </a: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alt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TypeParameter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&gt; {</a:t>
            </a:r>
          </a:p>
          <a:p>
            <a:pPr lvl="1">
              <a:lnSpc>
                <a:spcPct val="80000"/>
              </a:lnSpc>
              <a:buNone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pPr lvl="1">
              <a:lnSpc>
                <a:spcPct val="80000"/>
              </a:lnSpc>
              <a:buNone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lvl="1">
              <a:lnSpc>
                <a:spcPct val="80000"/>
              </a:lnSpc>
              <a:buNone/>
            </a:pPr>
            <a:endParaRPr lang="en-US" alt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altLang="en-US" sz="2000" dirty="0"/>
              <a:t>Forces any client that constructs your object to supply a type.</a:t>
            </a:r>
          </a:p>
          <a:p>
            <a:pPr lvl="2"/>
            <a:r>
              <a:rPr lang="en-US" altLang="en-US" sz="1600" dirty="0"/>
              <a:t>Don't write an actual type such as String; the client does that.</a:t>
            </a:r>
          </a:p>
          <a:p>
            <a:pPr lvl="2"/>
            <a:r>
              <a:rPr lang="en-US" altLang="en-US" sz="1600" dirty="0"/>
              <a:t>Instead, write a type variable name such as </a:t>
            </a:r>
            <a:r>
              <a:rPr lang="en-US" altLang="en-US" sz="1600" dirty="0">
                <a:latin typeface="Courier New" panose="02070309020205020404" pitchFamily="49" charset="0"/>
              </a:rPr>
              <a:t>E</a:t>
            </a:r>
            <a:r>
              <a:rPr lang="en-US" altLang="en-US" sz="1600" dirty="0"/>
              <a:t> (for "element") or </a:t>
            </a:r>
            <a:r>
              <a:rPr lang="en-US" altLang="en-US" sz="1600" dirty="0">
                <a:latin typeface="Courier New" panose="02070309020205020404" pitchFamily="49" charset="0"/>
              </a:rPr>
              <a:t>T </a:t>
            </a:r>
            <a:r>
              <a:rPr lang="en-US" altLang="en-US" sz="1600" dirty="0"/>
              <a:t>(for "type").</a:t>
            </a:r>
            <a:endParaRPr lang="en-US" altLang="en-US" sz="900" dirty="0"/>
          </a:p>
          <a:p>
            <a:pPr lvl="2"/>
            <a:r>
              <a:rPr lang="en-US" altLang="en-US" sz="1600" dirty="0"/>
              <a:t>You can require multiple type parameters separated by commas.</a:t>
            </a:r>
          </a:p>
          <a:p>
            <a:pPr lvl="2"/>
            <a:endParaRPr lang="en-US" altLang="en-US" sz="1600" dirty="0"/>
          </a:p>
          <a:p>
            <a:pPr lvl="1"/>
            <a:r>
              <a:rPr lang="en-US" altLang="en-US" sz="2000" dirty="0"/>
              <a:t>The rest of your class's code can refer to that type by name.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A03E32-FDF9-475D-9358-B58C49F62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E05886-378E-412C-8188-C20809310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13</a:t>
            </a:fld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BD6C771-7EE3-41B0-92F7-C916FF807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5763" y="936035"/>
            <a:ext cx="4028141" cy="2031325"/>
          </a:xfrm>
          <a:prstGeom prst="rect">
            <a:avLst/>
          </a:prstGeom>
          <a:noFill/>
          <a:ln w="9525">
            <a:solidFill>
              <a:srgbClr val="D8D8D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class Box {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private Object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object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public void set(Object object) {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this.object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object;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public Object get() {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return object;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}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1D25FBB-55EA-4EBD-BC98-0DCA27F41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5099" y="4154069"/>
            <a:ext cx="2909467" cy="2031325"/>
          </a:xfrm>
          <a:prstGeom prst="rect">
            <a:avLst/>
          </a:prstGeom>
          <a:noFill/>
          <a:ln w="9525">
            <a:solidFill>
              <a:srgbClr val="D8D8D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class Box&lt;T&gt; {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private T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public void set(T t) {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this.t = t;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public T get() {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return t;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}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89009949-A5B6-4CF6-9B4F-D9FC377EF0DE}"/>
              </a:ext>
            </a:extLst>
          </p:cNvPr>
          <p:cNvSpPr/>
          <p:nvPr/>
        </p:nvSpPr>
        <p:spPr>
          <a:xfrm rot="5400000">
            <a:off x="9111148" y="3354273"/>
            <a:ext cx="737368" cy="438892"/>
          </a:xfrm>
          <a:prstGeom prst="rightArrow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D48BEC-8555-4DAC-A7DB-69684CADA2E2}"/>
              </a:ext>
            </a:extLst>
          </p:cNvPr>
          <p:cNvSpPr/>
          <p:nvPr/>
        </p:nvSpPr>
        <p:spPr>
          <a:xfrm>
            <a:off x="88407" y="6367138"/>
            <a:ext cx="62155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Segoe UI Semilight" panose="020B0402040204020203" pitchFamily="34" charset="0"/>
                <a:cs typeface="Segoe UI Semilight" panose="020B0402040204020203" pitchFamily="34" charset="0"/>
                <a:hlinkClick r:id="rId3"/>
              </a:rPr>
              <a:t>More details: https://docs.oracle.com/javase/tutorial/java/generics/types.html</a:t>
            </a:r>
            <a:r>
              <a:rPr lang="en-US" sz="1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4230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2F755-9068-448C-BFA8-B4B618B88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a Generic Stack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C06A4-9158-4B60-8F04-58A992545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23BCC-6953-416D-A2B8-E666FB7F6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4A2A53-E6F8-4E1B-8C73-BCC2C03F8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87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8E7D2-EE8E-4665-B68E-B3B7B101A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B6A479"/>
                </a:solidFill>
              </a:rPr>
              <a:t>Review: </a:t>
            </a:r>
            <a:r>
              <a:rPr lang="en-US" dirty="0"/>
              <a:t>What is a Queue?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F9AB26-302B-4F93-B77E-B50206B7D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7910624" cy="4845504"/>
          </a:xfrm>
        </p:spPr>
        <p:txBody>
          <a:bodyPr/>
          <a:lstStyle/>
          <a:p>
            <a:r>
              <a:rPr lang="en-US" altLang="en-US" b="1" dirty="0">
                <a:solidFill>
                  <a:srgbClr val="4C3282"/>
                </a:solidFill>
              </a:rPr>
              <a:t>queue</a:t>
            </a:r>
            <a:r>
              <a:rPr lang="en-US" altLang="en-US" dirty="0">
                <a:solidFill>
                  <a:srgbClr val="4C3282"/>
                </a:solidFill>
              </a:rPr>
              <a:t>:</a:t>
            </a:r>
            <a:r>
              <a:rPr lang="en-US" altLang="en-US" dirty="0"/>
              <a:t> Retrieves elements in the order they were added.</a:t>
            </a:r>
          </a:p>
          <a:p>
            <a:pPr lvl="1"/>
            <a:r>
              <a:rPr lang="en-US" altLang="en-US" dirty="0"/>
              <a:t>First-In, First-Out ("FIFO")</a:t>
            </a:r>
          </a:p>
          <a:p>
            <a:pPr lvl="1"/>
            <a:r>
              <a:rPr lang="en-US" altLang="en-US" dirty="0"/>
              <a:t>Elements are stored in order of insertion but don't have indexes.</a:t>
            </a:r>
          </a:p>
          <a:p>
            <a:pPr lvl="1"/>
            <a:r>
              <a:rPr lang="en-US" altLang="en-US" dirty="0"/>
              <a:t>Client can only add to the end of the queue, and can only examine/remove the front of the queue.</a:t>
            </a:r>
          </a:p>
          <a:p>
            <a:pPr lvl="1"/>
            <a:endParaRPr lang="en-US" altLang="en-US" dirty="0"/>
          </a:p>
          <a:p>
            <a:r>
              <a:rPr lang="en-US" altLang="en-US" dirty="0">
                <a:solidFill>
                  <a:srgbClr val="B6A479"/>
                </a:solidFill>
              </a:rPr>
              <a:t>basic queue operations:</a:t>
            </a:r>
          </a:p>
          <a:p>
            <a:pPr lvl="1"/>
            <a:r>
              <a:rPr lang="en-US" altLang="en-US" b="1" dirty="0"/>
              <a:t>add(item): </a:t>
            </a:r>
            <a:r>
              <a:rPr lang="en-US" altLang="en-US" dirty="0"/>
              <a:t>aka “enqueue” add an element to the back.</a:t>
            </a:r>
          </a:p>
          <a:p>
            <a:pPr lvl="1"/>
            <a:r>
              <a:rPr lang="en-US" altLang="en-US" b="1" dirty="0"/>
              <a:t>remove():</a:t>
            </a:r>
            <a:r>
              <a:rPr lang="en-US" altLang="en-US" dirty="0"/>
              <a:t> aka “dequeue” Remove the front element and return.</a:t>
            </a:r>
          </a:p>
          <a:p>
            <a:pPr lvl="1"/>
            <a:r>
              <a:rPr lang="en-US" altLang="en-US" b="1" dirty="0"/>
              <a:t>peek()</a:t>
            </a:r>
            <a:r>
              <a:rPr lang="en-US" altLang="en-US" dirty="0"/>
              <a:t>: Examine the front element without removing it.</a:t>
            </a:r>
          </a:p>
          <a:p>
            <a:pPr lvl="1"/>
            <a:r>
              <a:rPr lang="en-US" altLang="en-US" b="1" dirty="0"/>
              <a:t>size(): </a:t>
            </a:r>
            <a:r>
              <a:rPr lang="en-US" altLang="en-US" dirty="0"/>
              <a:t>how many items are stored in the queue?</a:t>
            </a:r>
          </a:p>
          <a:p>
            <a:pPr lvl="1"/>
            <a:r>
              <a:rPr lang="en-US" altLang="en-US" b="1" dirty="0" err="1"/>
              <a:t>isEmpty</a:t>
            </a:r>
            <a:r>
              <a:rPr lang="en-US" altLang="en-US" b="1" dirty="0"/>
              <a:t>(): </a:t>
            </a:r>
            <a:r>
              <a:rPr lang="en-US" altLang="en-US" dirty="0"/>
              <a:t>if 1 or more items in the queue returns true, false otherwise</a:t>
            </a:r>
          </a:p>
          <a:p>
            <a:pPr lvl="1"/>
            <a:endParaRPr lang="en-US" alt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31A6B5-2067-4AA3-9153-CA4EB1ECE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143 SP 17 – Zora Fung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217E4-C11C-40ED-9F01-2EF5F69D2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15</a:t>
            </a:fld>
            <a:endParaRPr lang="en-US"/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EA9EBCC1-6251-4AA0-85BB-047434E12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5814" y="5331725"/>
            <a:ext cx="806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Tahoma" charset="0"/>
                <a:ea typeface="+mn-ea"/>
              </a:rPr>
              <a:t>queue</a:t>
            </a:r>
          </a:p>
        </p:txBody>
      </p:sp>
      <p:graphicFrame>
        <p:nvGraphicFramePr>
          <p:cNvPr id="7" name="Group 135">
            <a:extLst>
              <a:ext uri="{FF2B5EF4-FFF2-40B4-BE49-F238E27FC236}">
                <a16:creationId xmlns:a16="http://schemas.microsoft.com/office/drawing/2014/main" id="{10DB36E2-F518-4D85-9B34-ADCFE11C4D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686490"/>
              </p:ext>
            </p:extLst>
          </p:nvPr>
        </p:nvGraphicFramePr>
        <p:xfrm>
          <a:off x="8485864" y="4264925"/>
          <a:ext cx="2559050" cy="965200"/>
        </p:xfrm>
        <a:graphic>
          <a:graphicData uri="http://schemas.openxmlformats.org/drawingml/2006/table">
            <a:tbl>
              <a:tblPr/>
              <a:tblGrid>
                <a:gridCol w="852488">
                  <a:extLst>
                    <a:ext uri="{9D8B030D-6E8A-4147-A177-3AD203B41FA5}">
                      <a16:colId xmlns:a16="http://schemas.microsoft.com/office/drawing/2014/main" val="155430290"/>
                    </a:ext>
                  </a:extLst>
                </a:gridCol>
                <a:gridCol w="854075">
                  <a:extLst>
                    <a:ext uri="{9D8B030D-6E8A-4147-A177-3AD203B41FA5}">
                      <a16:colId xmlns:a16="http://schemas.microsoft.com/office/drawing/2014/main" val="2721957330"/>
                    </a:ext>
                  </a:extLst>
                </a:gridCol>
                <a:gridCol w="852487">
                  <a:extLst>
                    <a:ext uri="{9D8B030D-6E8A-4147-A177-3AD203B41FA5}">
                      <a16:colId xmlns:a16="http://schemas.microsoft.com/office/drawing/2014/main" val="3666642777"/>
                    </a:ext>
                  </a:extLst>
                </a:gridCol>
              </a:tblGrid>
              <a:tr h="482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</a:rPr>
                        <a:t>front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</a:rPr>
                        <a:t>back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808073"/>
                  </a:ext>
                </a:extLst>
              </a:tr>
              <a:tr h="482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3436592"/>
                  </a:ext>
                </a:extLst>
              </a:tr>
            </a:tbl>
          </a:graphicData>
        </a:graphic>
      </p:graphicFrame>
      <p:sp>
        <p:nvSpPr>
          <p:cNvPr id="8" name="Line 130">
            <a:extLst>
              <a:ext uri="{FF2B5EF4-FFF2-40B4-BE49-F238E27FC236}">
                <a16:creationId xmlns:a16="http://schemas.microsoft.com/office/drawing/2014/main" id="{515BEBD5-41E9-40C2-BF72-3179D33B264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152864" y="4950725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9" name="Text Box 131">
            <a:extLst>
              <a:ext uri="{FF2B5EF4-FFF2-40B4-BE49-F238E27FC236}">
                <a16:creationId xmlns:a16="http://schemas.microsoft.com/office/drawing/2014/main" id="{52453C8E-5409-404A-B5C5-FB4D606DA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57664" y="4553850"/>
            <a:ext cx="596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Tahoma" charset="0"/>
                <a:ea typeface="+mn-ea"/>
              </a:rPr>
              <a:t>add</a:t>
            </a:r>
          </a:p>
        </p:txBody>
      </p:sp>
      <p:sp>
        <p:nvSpPr>
          <p:cNvPr id="10" name="Line 132">
            <a:extLst>
              <a:ext uri="{FF2B5EF4-FFF2-40B4-BE49-F238E27FC236}">
                <a16:creationId xmlns:a16="http://schemas.microsoft.com/office/drawing/2014/main" id="{C8C71462-9D40-48CD-A352-90125A72693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23864" y="4965013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1" name="Text Box 133">
            <a:extLst>
              <a:ext uri="{FF2B5EF4-FFF2-40B4-BE49-F238E27FC236}">
                <a16:creationId xmlns:a16="http://schemas.microsoft.com/office/drawing/2014/main" id="{036AEA02-126A-43D8-BFB2-AE1355236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7064" y="4539563"/>
            <a:ext cx="1709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Tahoma" charset="0"/>
                <a:ea typeface="+mn-ea"/>
              </a:rPr>
              <a:t>remove, peek</a:t>
            </a:r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id="{D195FC31-A89A-475E-B1A3-527731697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193" y="1646007"/>
            <a:ext cx="2819400" cy="171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1251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A1FAB-5DC5-499D-8292-DE1A31D1F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a Queue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A8D6DB0-8FC4-4508-B2B2-23ABF9955F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3925250"/>
              </p:ext>
            </p:extLst>
          </p:nvPr>
        </p:nvGraphicFramePr>
        <p:xfrm>
          <a:off x="6853127" y="1883605"/>
          <a:ext cx="3952250" cy="134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50">
                  <a:extLst>
                    <a:ext uri="{9D8B030D-6E8A-4147-A177-3AD203B41FA5}">
                      <a16:colId xmlns:a16="http://schemas.microsoft.com/office/drawing/2014/main" val="3841469450"/>
                    </a:ext>
                  </a:extLst>
                </a:gridCol>
                <a:gridCol w="790450">
                  <a:extLst>
                    <a:ext uri="{9D8B030D-6E8A-4147-A177-3AD203B41FA5}">
                      <a16:colId xmlns:a16="http://schemas.microsoft.com/office/drawing/2014/main" val="4098681375"/>
                    </a:ext>
                  </a:extLst>
                </a:gridCol>
                <a:gridCol w="790450">
                  <a:extLst>
                    <a:ext uri="{9D8B030D-6E8A-4147-A177-3AD203B41FA5}">
                      <a16:colId xmlns:a16="http://schemas.microsoft.com/office/drawing/2014/main" val="661582428"/>
                    </a:ext>
                  </a:extLst>
                </a:gridCol>
                <a:gridCol w="790450">
                  <a:extLst>
                    <a:ext uri="{9D8B030D-6E8A-4147-A177-3AD203B41FA5}">
                      <a16:colId xmlns:a16="http://schemas.microsoft.com/office/drawing/2014/main" val="1595276035"/>
                    </a:ext>
                  </a:extLst>
                </a:gridCol>
                <a:gridCol w="790450">
                  <a:extLst>
                    <a:ext uri="{9D8B030D-6E8A-4147-A177-3AD203B41FA5}">
                      <a16:colId xmlns:a16="http://schemas.microsoft.com/office/drawing/2014/main" val="1189247982"/>
                    </a:ext>
                  </a:extLst>
                </a:gridCol>
              </a:tblGrid>
              <a:tr h="6719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7437719"/>
                  </a:ext>
                </a:extLst>
              </a:tr>
              <a:tr h="6719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0638349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F2DD76-9349-4693-9878-E35C2285A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3486CE-B5F9-4E95-B300-C508C69D7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2D862C-78C8-4933-9480-0AA1CE398C2F}"/>
              </a:ext>
            </a:extLst>
          </p:cNvPr>
          <p:cNvSpPr txBox="1"/>
          <p:nvPr/>
        </p:nvSpPr>
        <p:spPr>
          <a:xfrm>
            <a:off x="575239" y="1738648"/>
            <a:ext cx="522669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enqueue(5)</a:t>
            </a:r>
          </a:p>
          <a:p>
            <a:r>
              <a:rPr lang="en-US" sz="4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enqueue(8)</a:t>
            </a:r>
          </a:p>
          <a:p>
            <a:r>
              <a:rPr lang="en-US" sz="4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enqueue(9)</a:t>
            </a:r>
          </a:p>
          <a:p>
            <a:r>
              <a:rPr lang="en-US" sz="4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dequeue()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4D351B-E5C9-46D4-BE2E-7996563D5290}"/>
              </a:ext>
            </a:extLst>
          </p:cNvPr>
          <p:cNvSpPr txBox="1"/>
          <p:nvPr/>
        </p:nvSpPr>
        <p:spPr>
          <a:xfrm>
            <a:off x="6853127" y="3833187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numberOfItems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D5550B-86F8-4A1F-B6A0-F16674B43346}"/>
              </a:ext>
            </a:extLst>
          </p:cNvPr>
          <p:cNvSpPr txBox="1"/>
          <p:nvPr/>
        </p:nvSpPr>
        <p:spPr>
          <a:xfrm>
            <a:off x="9243525" y="3833187"/>
            <a:ext cx="322524" cy="369332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10BE18-1CF6-452F-893D-A44D0A1D19F5}"/>
              </a:ext>
            </a:extLst>
          </p:cNvPr>
          <p:cNvSpPr txBox="1"/>
          <p:nvPr/>
        </p:nvSpPr>
        <p:spPr>
          <a:xfrm>
            <a:off x="7038303" y="2628613"/>
            <a:ext cx="399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4C32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FA9B92-BCA8-4E90-9085-0B8C74AA7120}"/>
              </a:ext>
            </a:extLst>
          </p:cNvPr>
          <p:cNvSpPr txBox="1"/>
          <p:nvPr/>
        </p:nvSpPr>
        <p:spPr>
          <a:xfrm>
            <a:off x="7848592" y="2628613"/>
            <a:ext cx="399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4C32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D9F463-BEED-479C-B412-10EB6EF63606}"/>
              </a:ext>
            </a:extLst>
          </p:cNvPr>
          <p:cNvSpPr txBox="1"/>
          <p:nvPr/>
        </p:nvSpPr>
        <p:spPr>
          <a:xfrm>
            <a:off x="8629518" y="2628613"/>
            <a:ext cx="399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4C32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606E28-763B-4499-B7C9-A7CD0188CA55}"/>
              </a:ext>
            </a:extLst>
          </p:cNvPr>
          <p:cNvSpPr txBox="1"/>
          <p:nvPr/>
        </p:nvSpPr>
        <p:spPr>
          <a:xfrm>
            <a:off x="9243525" y="3832781"/>
            <a:ext cx="322524" cy="369332"/>
          </a:xfrm>
          <a:prstGeom prst="rect">
            <a:avLst/>
          </a:prstGeom>
          <a:solidFill>
            <a:schemeClr val="bg1"/>
          </a:solidFill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771B11-40D5-457C-A02A-292FE796BEF0}"/>
              </a:ext>
            </a:extLst>
          </p:cNvPr>
          <p:cNvSpPr txBox="1"/>
          <p:nvPr/>
        </p:nvSpPr>
        <p:spPr>
          <a:xfrm>
            <a:off x="9243525" y="3832781"/>
            <a:ext cx="322524" cy="369332"/>
          </a:xfrm>
          <a:prstGeom prst="rect">
            <a:avLst/>
          </a:prstGeom>
          <a:solidFill>
            <a:schemeClr val="bg1"/>
          </a:solidFill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50320F-07C0-4535-8008-10B5BC335559}"/>
              </a:ext>
            </a:extLst>
          </p:cNvPr>
          <p:cNvSpPr txBox="1"/>
          <p:nvPr/>
        </p:nvSpPr>
        <p:spPr>
          <a:xfrm>
            <a:off x="9243525" y="3832781"/>
            <a:ext cx="322524" cy="369332"/>
          </a:xfrm>
          <a:prstGeom prst="rect">
            <a:avLst/>
          </a:prstGeom>
          <a:solidFill>
            <a:schemeClr val="bg1"/>
          </a:solidFill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9562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0" grpId="1"/>
      <p:bldP spid="11" grpId="0"/>
      <p:bldP spid="12" grpId="0"/>
      <p:bldP spid="13" grpId="0" animBg="1"/>
      <p:bldP spid="14" grpId="0" animBg="1"/>
      <p:bldP spid="15" grpId="0" animBg="1"/>
      <p:bldP spid="1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91271-C0B1-4F36-AC7A-430506FAD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Circular Queues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868A8B-EA10-48E2-8B39-AD739EFF4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F473F4-AE3D-4EE1-BB28-75C78D395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16" name="Content Placeholder 5">
            <a:extLst>
              <a:ext uri="{FF2B5EF4-FFF2-40B4-BE49-F238E27FC236}">
                <a16:creationId xmlns:a16="http://schemas.microsoft.com/office/drawing/2014/main" id="{F4BCE672-8651-4DA3-89D4-44A8C0DAE9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7734400"/>
              </p:ext>
            </p:extLst>
          </p:nvPr>
        </p:nvGraphicFramePr>
        <p:xfrm>
          <a:off x="6853127" y="1883605"/>
          <a:ext cx="3952250" cy="134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50">
                  <a:extLst>
                    <a:ext uri="{9D8B030D-6E8A-4147-A177-3AD203B41FA5}">
                      <a16:colId xmlns:a16="http://schemas.microsoft.com/office/drawing/2014/main" val="3841469450"/>
                    </a:ext>
                  </a:extLst>
                </a:gridCol>
                <a:gridCol w="790450">
                  <a:extLst>
                    <a:ext uri="{9D8B030D-6E8A-4147-A177-3AD203B41FA5}">
                      <a16:colId xmlns:a16="http://schemas.microsoft.com/office/drawing/2014/main" val="4098681375"/>
                    </a:ext>
                  </a:extLst>
                </a:gridCol>
                <a:gridCol w="790450">
                  <a:extLst>
                    <a:ext uri="{9D8B030D-6E8A-4147-A177-3AD203B41FA5}">
                      <a16:colId xmlns:a16="http://schemas.microsoft.com/office/drawing/2014/main" val="661582428"/>
                    </a:ext>
                  </a:extLst>
                </a:gridCol>
                <a:gridCol w="790450">
                  <a:extLst>
                    <a:ext uri="{9D8B030D-6E8A-4147-A177-3AD203B41FA5}">
                      <a16:colId xmlns:a16="http://schemas.microsoft.com/office/drawing/2014/main" val="1595276035"/>
                    </a:ext>
                  </a:extLst>
                </a:gridCol>
                <a:gridCol w="790450">
                  <a:extLst>
                    <a:ext uri="{9D8B030D-6E8A-4147-A177-3AD203B41FA5}">
                      <a16:colId xmlns:a16="http://schemas.microsoft.com/office/drawing/2014/main" val="1189247982"/>
                    </a:ext>
                  </a:extLst>
                </a:gridCol>
              </a:tblGrid>
              <a:tr h="6719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7437719"/>
                  </a:ext>
                </a:extLst>
              </a:tr>
              <a:tr h="6719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0638349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BD4AB989-B24D-42A4-8D68-6F66D5CE9085}"/>
              </a:ext>
            </a:extLst>
          </p:cNvPr>
          <p:cNvSpPr txBox="1"/>
          <p:nvPr/>
        </p:nvSpPr>
        <p:spPr>
          <a:xfrm>
            <a:off x="6853127" y="3833187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numberOfItems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1055CA-BC4E-4884-AFD8-AF9832BFB974}"/>
              </a:ext>
            </a:extLst>
          </p:cNvPr>
          <p:cNvSpPr txBox="1"/>
          <p:nvPr/>
        </p:nvSpPr>
        <p:spPr>
          <a:xfrm>
            <a:off x="9243525" y="3833187"/>
            <a:ext cx="322524" cy="369332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9265A7-E566-4C4D-A48E-59141DC2A2AA}"/>
              </a:ext>
            </a:extLst>
          </p:cNvPr>
          <p:cNvSpPr txBox="1"/>
          <p:nvPr/>
        </p:nvSpPr>
        <p:spPr>
          <a:xfrm>
            <a:off x="7038303" y="2628613"/>
            <a:ext cx="399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4C32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0BB80B4-CE5C-458B-B0C2-38791296F5FB}"/>
              </a:ext>
            </a:extLst>
          </p:cNvPr>
          <p:cNvSpPr txBox="1"/>
          <p:nvPr/>
        </p:nvSpPr>
        <p:spPr>
          <a:xfrm>
            <a:off x="7848592" y="2628613"/>
            <a:ext cx="399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4C32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731168A-AD54-4378-BBAF-7BBFA89C4528}"/>
              </a:ext>
            </a:extLst>
          </p:cNvPr>
          <p:cNvSpPr txBox="1"/>
          <p:nvPr/>
        </p:nvSpPr>
        <p:spPr>
          <a:xfrm>
            <a:off x="8629518" y="2628613"/>
            <a:ext cx="399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4C32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6ED5C41-4217-4176-A86E-46C7C3923158}"/>
              </a:ext>
            </a:extLst>
          </p:cNvPr>
          <p:cNvSpPr txBox="1"/>
          <p:nvPr/>
        </p:nvSpPr>
        <p:spPr>
          <a:xfrm>
            <a:off x="9243525" y="3832781"/>
            <a:ext cx="322524" cy="369332"/>
          </a:xfrm>
          <a:prstGeom prst="rect">
            <a:avLst/>
          </a:prstGeom>
          <a:solidFill>
            <a:schemeClr val="bg1"/>
          </a:solidFill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F878842-DC2A-45E1-9D57-8E1027544589}"/>
              </a:ext>
            </a:extLst>
          </p:cNvPr>
          <p:cNvSpPr txBox="1"/>
          <p:nvPr/>
        </p:nvSpPr>
        <p:spPr>
          <a:xfrm>
            <a:off x="9243525" y="3832781"/>
            <a:ext cx="322524" cy="369332"/>
          </a:xfrm>
          <a:prstGeom prst="rect">
            <a:avLst/>
          </a:prstGeom>
          <a:solidFill>
            <a:schemeClr val="bg1"/>
          </a:solidFill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39E15EC-0B92-4DD3-8391-A3F030A7D8C2}"/>
              </a:ext>
            </a:extLst>
          </p:cNvPr>
          <p:cNvSpPr txBox="1"/>
          <p:nvPr/>
        </p:nvSpPr>
        <p:spPr>
          <a:xfrm>
            <a:off x="9243525" y="3832781"/>
            <a:ext cx="322524" cy="369332"/>
          </a:xfrm>
          <a:prstGeom prst="rect">
            <a:avLst/>
          </a:prstGeom>
          <a:solidFill>
            <a:schemeClr val="bg1"/>
          </a:solidFill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51A9EAA-E20A-44B3-9620-94B76BC7FFA7}"/>
              </a:ext>
            </a:extLst>
          </p:cNvPr>
          <p:cNvSpPr txBox="1"/>
          <p:nvPr/>
        </p:nvSpPr>
        <p:spPr>
          <a:xfrm>
            <a:off x="575239" y="1738648"/>
            <a:ext cx="522669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enqueue(5)</a:t>
            </a:r>
          </a:p>
          <a:p>
            <a:r>
              <a:rPr lang="en-US" sz="4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enqueue(8)</a:t>
            </a:r>
          </a:p>
          <a:p>
            <a:r>
              <a:rPr lang="en-US" sz="4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enqueue(9)</a:t>
            </a:r>
          </a:p>
          <a:p>
            <a:r>
              <a:rPr lang="en-US" sz="4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dequeue()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DAAEF20-3841-48E3-AF06-004DD46AE5EB}"/>
              </a:ext>
            </a:extLst>
          </p:cNvPr>
          <p:cNvSpPr txBox="1"/>
          <p:nvPr/>
        </p:nvSpPr>
        <p:spPr>
          <a:xfrm>
            <a:off x="6801058" y="842313"/>
            <a:ext cx="873957" cy="369332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front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B7BF1CE-87EB-4A6C-9831-2A177954641E}"/>
              </a:ext>
            </a:extLst>
          </p:cNvPr>
          <p:cNvSpPr txBox="1"/>
          <p:nvPr/>
        </p:nvSpPr>
        <p:spPr>
          <a:xfrm>
            <a:off x="8048326" y="842249"/>
            <a:ext cx="736099" cy="369332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back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15E8F2E-2350-4660-A843-7F2BB0DF546E}"/>
              </a:ext>
            </a:extLst>
          </p:cNvPr>
          <p:cNvCxnSpPr>
            <a:stCxn id="26" idx="2"/>
          </p:cNvCxnSpPr>
          <p:nvPr/>
        </p:nvCxnSpPr>
        <p:spPr>
          <a:xfrm flipH="1">
            <a:off x="7238036" y="1211645"/>
            <a:ext cx="1" cy="769555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ECBE50E5-CD52-4249-BCA4-FC66C22BE4E3}"/>
              </a:ext>
            </a:extLst>
          </p:cNvPr>
          <p:cNvCxnSpPr>
            <a:stCxn id="27" idx="2"/>
          </p:cNvCxnSpPr>
          <p:nvPr/>
        </p:nvCxnSpPr>
        <p:spPr>
          <a:xfrm rot="5400000">
            <a:off x="7667684" y="781933"/>
            <a:ext cx="319045" cy="1178340"/>
          </a:xfrm>
          <a:prstGeom prst="bentConnector2">
            <a:avLst/>
          </a:prstGeom>
          <a:ln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7A32550D-8343-4577-87CC-2777840A75A9}"/>
              </a:ext>
            </a:extLst>
          </p:cNvPr>
          <p:cNvCxnSpPr>
            <a:stCxn id="27" idx="2"/>
          </p:cNvCxnSpPr>
          <p:nvPr/>
        </p:nvCxnSpPr>
        <p:spPr>
          <a:xfrm rot="5400000">
            <a:off x="7870733" y="1389174"/>
            <a:ext cx="723236" cy="368050"/>
          </a:xfrm>
          <a:prstGeom prst="bentConnector3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or: Elbow 40">
            <a:extLst>
              <a:ext uri="{FF2B5EF4-FFF2-40B4-BE49-F238E27FC236}">
                <a16:creationId xmlns:a16="http://schemas.microsoft.com/office/drawing/2014/main" id="{11E28B3B-2042-4CA7-BA70-F18920324D33}"/>
              </a:ext>
            </a:extLst>
          </p:cNvPr>
          <p:cNvCxnSpPr>
            <a:stCxn id="27" idx="2"/>
            <a:endCxn id="16" idx="0"/>
          </p:cNvCxnSpPr>
          <p:nvPr/>
        </p:nvCxnSpPr>
        <p:spPr>
          <a:xfrm rot="16200000" flipH="1">
            <a:off x="8286802" y="1341155"/>
            <a:ext cx="672024" cy="412876"/>
          </a:xfrm>
          <a:prstGeom prst="bentConnector3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9B71B965-2A61-4C57-83AF-8C80631ACE38}"/>
              </a:ext>
            </a:extLst>
          </p:cNvPr>
          <p:cNvCxnSpPr>
            <a:cxnSpLocks/>
            <a:stCxn id="27" idx="3"/>
          </p:cNvCxnSpPr>
          <p:nvPr/>
        </p:nvCxnSpPr>
        <p:spPr>
          <a:xfrm>
            <a:off x="8784425" y="1026915"/>
            <a:ext cx="829782" cy="1066470"/>
          </a:xfrm>
          <a:prstGeom prst="bentConnector2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or: Elbow 57">
            <a:extLst>
              <a:ext uri="{FF2B5EF4-FFF2-40B4-BE49-F238E27FC236}">
                <a16:creationId xmlns:a16="http://schemas.microsoft.com/office/drawing/2014/main" id="{159A8036-9708-4CD5-8149-198784D317DD}"/>
              </a:ext>
            </a:extLst>
          </p:cNvPr>
          <p:cNvCxnSpPr>
            <a:stCxn id="26" idx="3"/>
          </p:cNvCxnSpPr>
          <p:nvPr/>
        </p:nvCxnSpPr>
        <p:spPr>
          <a:xfrm>
            <a:off x="7675015" y="1026979"/>
            <a:ext cx="243159" cy="1066406"/>
          </a:xfrm>
          <a:prstGeom prst="bentConnector2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483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/>
      <p:bldP spid="20" grpId="0"/>
      <p:bldP spid="21" grpId="0"/>
      <p:bldP spid="22" grpId="0" animBg="1"/>
      <p:bldP spid="23" grpId="0" animBg="1"/>
      <p:bldP spid="24" grpId="0" animBg="1"/>
      <p:bldP spid="24" grpId="1" animBg="1"/>
      <p:bldP spid="26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B29B5-F302-4ACB-928B-225E055D6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Wrapping Around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364C2C-F943-4F6F-9AA7-C44F4249B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D686EB-8378-4025-B91D-CEF92C7BF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50100AD-E8A7-4A5A-9294-6A4FBC11B7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964243"/>
              </p:ext>
            </p:extLst>
          </p:nvPr>
        </p:nvGraphicFramePr>
        <p:xfrm>
          <a:off x="6853127" y="1883605"/>
          <a:ext cx="3952250" cy="134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50">
                  <a:extLst>
                    <a:ext uri="{9D8B030D-6E8A-4147-A177-3AD203B41FA5}">
                      <a16:colId xmlns:a16="http://schemas.microsoft.com/office/drawing/2014/main" val="3841469450"/>
                    </a:ext>
                  </a:extLst>
                </a:gridCol>
                <a:gridCol w="790450">
                  <a:extLst>
                    <a:ext uri="{9D8B030D-6E8A-4147-A177-3AD203B41FA5}">
                      <a16:colId xmlns:a16="http://schemas.microsoft.com/office/drawing/2014/main" val="4098681375"/>
                    </a:ext>
                  </a:extLst>
                </a:gridCol>
                <a:gridCol w="790450">
                  <a:extLst>
                    <a:ext uri="{9D8B030D-6E8A-4147-A177-3AD203B41FA5}">
                      <a16:colId xmlns:a16="http://schemas.microsoft.com/office/drawing/2014/main" val="661582428"/>
                    </a:ext>
                  </a:extLst>
                </a:gridCol>
                <a:gridCol w="790450">
                  <a:extLst>
                    <a:ext uri="{9D8B030D-6E8A-4147-A177-3AD203B41FA5}">
                      <a16:colId xmlns:a16="http://schemas.microsoft.com/office/drawing/2014/main" val="1595276035"/>
                    </a:ext>
                  </a:extLst>
                </a:gridCol>
                <a:gridCol w="790450">
                  <a:extLst>
                    <a:ext uri="{9D8B030D-6E8A-4147-A177-3AD203B41FA5}">
                      <a16:colId xmlns:a16="http://schemas.microsoft.com/office/drawing/2014/main" val="1189247982"/>
                    </a:ext>
                  </a:extLst>
                </a:gridCol>
              </a:tblGrid>
              <a:tr h="6719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7437719"/>
                  </a:ext>
                </a:extLst>
              </a:tr>
              <a:tr h="6719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063834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F60052E-1886-44E2-A79F-ACB648C49F74}"/>
              </a:ext>
            </a:extLst>
          </p:cNvPr>
          <p:cNvSpPr txBox="1"/>
          <p:nvPr/>
        </p:nvSpPr>
        <p:spPr>
          <a:xfrm>
            <a:off x="6853127" y="3833187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numberOfItems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092558-4AB5-455D-B330-441328737CD1}"/>
              </a:ext>
            </a:extLst>
          </p:cNvPr>
          <p:cNvSpPr txBox="1"/>
          <p:nvPr/>
        </p:nvSpPr>
        <p:spPr>
          <a:xfrm>
            <a:off x="9243525" y="3832781"/>
            <a:ext cx="322524" cy="369332"/>
          </a:xfrm>
          <a:prstGeom prst="rect">
            <a:avLst/>
          </a:prstGeom>
          <a:solidFill>
            <a:schemeClr val="bg1"/>
          </a:solidFill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3F97C8-D6B0-4133-B86A-F7D0CF7F4D55}"/>
              </a:ext>
            </a:extLst>
          </p:cNvPr>
          <p:cNvSpPr txBox="1"/>
          <p:nvPr/>
        </p:nvSpPr>
        <p:spPr>
          <a:xfrm>
            <a:off x="7583957" y="908611"/>
            <a:ext cx="873957" cy="369332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front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A0FCFD-9BE2-4662-B865-0E1D72E80CB1}"/>
              </a:ext>
            </a:extLst>
          </p:cNvPr>
          <p:cNvSpPr txBox="1"/>
          <p:nvPr/>
        </p:nvSpPr>
        <p:spPr>
          <a:xfrm>
            <a:off x="10069278" y="890260"/>
            <a:ext cx="736099" cy="369332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back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0AD5211-EA1B-4A7E-8EBA-38EF1358C9DB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8020936" y="1277943"/>
            <a:ext cx="0" cy="770183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C3C1ED3-B571-4404-8B57-6CE2BF24B650}"/>
              </a:ext>
            </a:extLst>
          </p:cNvPr>
          <p:cNvCxnSpPr>
            <a:stCxn id="10" idx="2"/>
          </p:cNvCxnSpPr>
          <p:nvPr/>
        </p:nvCxnSpPr>
        <p:spPr>
          <a:xfrm flipH="1">
            <a:off x="10431887" y="1259592"/>
            <a:ext cx="5441" cy="685118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9EF20D1-FF23-4C37-92FA-918098F65D47}"/>
              </a:ext>
            </a:extLst>
          </p:cNvPr>
          <p:cNvSpPr txBox="1"/>
          <p:nvPr/>
        </p:nvSpPr>
        <p:spPr>
          <a:xfrm>
            <a:off x="7848592" y="2618272"/>
            <a:ext cx="399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4C32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2009C6-DB88-409F-AEA3-1A8AE62C5C4B}"/>
              </a:ext>
            </a:extLst>
          </p:cNvPr>
          <p:cNvSpPr txBox="1"/>
          <p:nvPr/>
        </p:nvSpPr>
        <p:spPr>
          <a:xfrm>
            <a:off x="8643471" y="2618272"/>
            <a:ext cx="399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4C32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BA355DA-3A34-4EE7-ABDB-F74A755B0252}"/>
              </a:ext>
            </a:extLst>
          </p:cNvPr>
          <p:cNvSpPr txBox="1"/>
          <p:nvPr/>
        </p:nvSpPr>
        <p:spPr>
          <a:xfrm>
            <a:off x="9407803" y="2618272"/>
            <a:ext cx="399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4C32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5B10A2-80B9-40F5-A386-657B0BB8E0B7}"/>
              </a:ext>
            </a:extLst>
          </p:cNvPr>
          <p:cNvSpPr txBox="1"/>
          <p:nvPr/>
        </p:nvSpPr>
        <p:spPr>
          <a:xfrm>
            <a:off x="10232153" y="2618272"/>
            <a:ext cx="399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4C32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A5755E-E5A4-4DC6-9116-14907062A883}"/>
              </a:ext>
            </a:extLst>
          </p:cNvPr>
          <p:cNvSpPr txBox="1"/>
          <p:nvPr/>
        </p:nvSpPr>
        <p:spPr>
          <a:xfrm>
            <a:off x="7024242" y="2618272"/>
            <a:ext cx="399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4C32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529B322-58B3-4BE0-8B80-BF150A027424}"/>
              </a:ext>
            </a:extLst>
          </p:cNvPr>
          <p:cNvSpPr txBox="1"/>
          <p:nvPr/>
        </p:nvSpPr>
        <p:spPr>
          <a:xfrm>
            <a:off x="575239" y="1738648"/>
            <a:ext cx="52266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enqueue(7)</a:t>
            </a:r>
          </a:p>
          <a:p>
            <a:r>
              <a:rPr lang="en-US" sz="4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enqueue(4)</a:t>
            </a:r>
          </a:p>
          <a:p>
            <a:r>
              <a:rPr lang="en-US" sz="4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enqueue(1)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2D90F61-33B0-4AEA-9A47-89C800860B82}"/>
              </a:ext>
            </a:extLst>
          </p:cNvPr>
          <p:cNvSpPr txBox="1"/>
          <p:nvPr/>
        </p:nvSpPr>
        <p:spPr>
          <a:xfrm>
            <a:off x="9243525" y="3832781"/>
            <a:ext cx="322524" cy="369332"/>
          </a:xfrm>
          <a:prstGeom prst="rect">
            <a:avLst/>
          </a:prstGeom>
          <a:solidFill>
            <a:schemeClr val="bg1"/>
          </a:solidFill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D80EAF4-B2C8-4114-BBF4-3361004E1EFE}"/>
              </a:ext>
            </a:extLst>
          </p:cNvPr>
          <p:cNvCxnSpPr>
            <a:stCxn id="10" idx="1"/>
          </p:cNvCxnSpPr>
          <p:nvPr/>
        </p:nvCxnSpPr>
        <p:spPr>
          <a:xfrm flipH="1">
            <a:off x="7308574" y="1074926"/>
            <a:ext cx="2760704" cy="973200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DE2C82F-5CB4-4C06-9F41-B2A6D801AB34}"/>
              </a:ext>
            </a:extLst>
          </p:cNvPr>
          <p:cNvSpPr txBox="1"/>
          <p:nvPr/>
        </p:nvSpPr>
        <p:spPr>
          <a:xfrm>
            <a:off x="9238374" y="3832781"/>
            <a:ext cx="322524" cy="369332"/>
          </a:xfrm>
          <a:prstGeom prst="rect">
            <a:avLst/>
          </a:prstGeom>
          <a:solidFill>
            <a:schemeClr val="bg1"/>
          </a:solidFill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</p:txBody>
      </p: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5CBF526B-99FD-4206-A88A-9A497EB3D9D3}"/>
              </a:ext>
            </a:extLst>
          </p:cNvPr>
          <p:cNvCxnSpPr>
            <a:stCxn id="10" idx="1"/>
          </p:cNvCxnSpPr>
          <p:nvPr/>
        </p:nvCxnSpPr>
        <p:spPr>
          <a:xfrm rot="10800000" flipV="1">
            <a:off x="8020936" y="1074926"/>
            <a:ext cx="2048343" cy="486600"/>
          </a:xfrm>
          <a:prstGeom prst="bentConnector3">
            <a:avLst/>
          </a:prstGeom>
          <a:ln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Content Placeholder 5">
            <a:extLst>
              <a:ext uri="{FF2B5EF4-FFF2-40B4-BE49-F238E27FC236}">
                <a16:creationId xmlns:a16="http://schemas.microsoft.com/office/drawing/2014/main" id="{6C0CA7C9-2257-4059-8B5B-095566EEE1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6411180"/>
              </p:ext>
            </p:extLst>
          </p:nvPr>
        </p:nvGraphicFramePr>
        <p:xfrm>
          <a:off x="1333597" y="4855647"/>
          <a:ext cx="8898560" cy="134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9856">
                  <a:extLst>
                    <a:ext uri="{9D8B030D-6E8A-4147-A177-3AD203B41FA5}">
                      <a16:colId xmlns:a16="http://schemas.microsoft.com/office/drawing/2014/main" val="3841469450"/>
                    </a:ext>
                  </a:extLst>
                </a:gridCol>
                <a:gridCol w="889856">
                  <a:extLst>
                    <a:ext uri="{9D8B030D-6E8A-4147-A177-3AD203B41FA5}">
                      <a16:colId xmlns:a16="http://schemas.microsoft.com/office/drawing/2014/main" val="4098681375"/>
                    </a:ext>
                  </a:extLst>
                </a:gridCol>
                <a:gridCol w="889856">
                  <a:extLst>
                    <a:ext uri="{9D8B030D-6E8A-4147-A177-3AD203B41FA5}">
                      <a16:colId xmlns:a16="http://schemas.microsoft.com/office/drawing/2014/main" val="661582428"/>
                    </a:ext>
                  </a:extLst>
                </a:gridCol>
                <a:gridCol w="889856">
                  <a:extLst>
                    <a:ext uri="{9D8B030D-6E8A-4147-A177-3AD203B41FA5}">
                      <a16:colId xmlns:a16="http://schemas.microsoft.com/office/drawing/2014/main" val="1595276035"/>
                    </a:ext>
                  </a:extLst>
                </a:gridCol>
                <a:gridCol w="889856">
                  <a:extLst>
                    <a:ext uri="{9D8B030D-6E8A-4147-A177-3AD203B41FA5}">
                      <a16:colId xmlns:a16="http://schemas.microsoft.com/office/drawing/2014/main" val="1189247982"/>
                    </a:ext>
                  </a:extLst>
                </a:gridCol>
                <a:gridCol w="889856">
                  <a:extLst>
                    <a:ext uri="{9D8B030D-6E8A-4147-A177-3AD203B41FA5}">
                      <a16:colId xmlns:a16="http://schemas.microsoft.com/office/drawing/2014/main" val="97032416"/>
                    </a:ext>
                  </a:extLst>
                </a:gridCol>
                <a:gridCol w="889856">
                  <a:extLst>
                    <a:ext uri="{9D8B030D-6E8A-4147-A177-3AD203B41FA5}">
                      <a16:colId xmlns:a16="http://schemas.microsoft.com/office/drawing/2014/main" val="2657480612"/>
                    </a:ext>
                  </a:extLst>
                </a:gridCol>
                <a:gridCol w="889856">
                  <a:extLst>
                    <a:ext uri="{9D8B030D-6E8A-4147-A177-3AD203B41FA5}">
                      <a16:colId xmlns:a16="http://schemas.microsoft.com/office/drawing/2014/main" val="398093445"/>
                    </a:ext>
                  </a:extLst>
                </a:gridCol>
                <a:gridCol w="889856">
                  <a:extLst>
                    <a:ext uri="{9D8B030D-6E8A-4147-A177-3AD203B41FA5}">
                      <a16:colId xmlns:a16="http://schemas.microsoft.com/office/drawing/2014/main" val="2764165528"/>
                    </a:ext>
                  </a:extLst>
                </a:gridCol>
                <a:gridCol w="889856">
                  <a:extLst>
                    <a:ext uri="{9D8B030D-6E8A-4147-A177-3AD203B41FA5}">
                      <a16:colId xmlns:a16="http://schemas.microsoft.com/office/drawing/2014/main" val="463216641"/>
                    </a:ext>
                  </a:extLst>
                </a:gridCol>
              </a:tblGrid>
              <a:tr h="6719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7437719"/>
                  </a:ext>
                </a:extLst>
              </a:tr>
              <a:tr h="67196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4C328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4C328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4C328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4C328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4C328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4C3282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4C3282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4C3282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4C3282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4C3282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0638349"/>
                  </a:ext>
                </a:extLst>
              </a:tr>
            </a:tbl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A22B83DB-5B2F-49C9-AEB7-7883E5A9D8E5}"/>
              </a:ext>
            </a:extLst>
          </p:cNvPr>
          <p:cNvSpPr txBox="1"/>
          <p:nvPr/>
        </p:nvSpPr>
        <p:spPr>
          <a:xfrm>
            <a:off x="1333597" y="3763887"/>
            <a:ext cx="873957" cy="369332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front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D3EFB44-C8E6-4FC7-9E03-128385FE355B}"/>
              </a:ext>
            </a:extLst>
          </p:cNvPr>
          <p:cNvCxnSpPr>
            <a:cxnSpLocks/>
            <a:stCxn id="31" idx="2"/>
          </p:cNvCxnSpPr>
          <p:nvPr/>
        </p:nvCxnSpPr>
        <p:spPr>
          <a:xfrm>
            <a:off x="1770576" y="4133219"/>
            <a:ext cx="0" cy="770183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343D3142-3064-43F1-A59F-A26EABC3288D}"/>
              </a:ext>
            </a:extLst>
          </p:cNvPr>
          <p:cNvSpPr txBox="1"/>
          <p:nvPr/>
        </p:nvSpPr>
        <p:spPr>
          <a:xfrm>
            <a:off x="4970824" y="3832781"/>
            <a:ext cx="736099" cy="369332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back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161EE3F-1677-463C-8716-3FE7A73EBD8E}"/>
              </a:ext>
            </a:extLst>
          </p:cNvPr>
          <p:cNvCxnSpPr>
            <a:stCxn id="33" idx="2"/>
          </p:cNvCxnSpPr>
          <p:nvPr/>
        </p:nvCxnSpPr>
        <p:spPr>
          <a:xfrm flipH="1">
            <a:off x="5333433" y="4202113"/>
            <a:ext cx="5441" cy="685118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BF5D40EF-2AE3-462F-AFE4-C2D9971D7EAA}"/>
              </a:ext>
            </a:extLst>
          </p:cNvPr>
          <p:cNvSpPr txBox="1"/>
          <p:nvPr/>
        </p:nvSpPr>
        <p:spPr>
          <a:xfrm>
            <a:off x="6026418" y="5583157"/>
            <a:ext cx="399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4C32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0621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 animBg="1"/>
      <p:bldP spid="27" grpId="0" animBg="1"/>
      <p:bldP spid="31" grpId="0" animBg="1"/>
      <p:bldP spid="33" grpId="0" animBg="1"/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90E80-6729-403F-8261-A68C1DB25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TODO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EA1E1-0E6D-40C0-8929-7ED27E5DB4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Fill out survey!</a:t>
            </a:r>
          </a:p>
          <a:p>
            <a:pPr lvl="1"/>
            <a:r>
              <a:rPr lang="en-US" sz="2800" dirty="0"/>
              <a:t>Link on class page</a:t>
            </a:r>
          </a:p>
          <a:p>
            <a:r>
              <a:rPr lang="en-US" sz="3200" dirty="0"/>
              <a:t>Class webpage to be live tonight:</a:t>
            </a:r>
          </a:p>
          <a:p>
            <a:pPr lvl="1"/>
            <a:r>
              <a:rPr lang="en-US" sz="2800" dirty="0"/>
              <a:t>Skim through full Syllabus on class web page</a:t>
            </a:r>
          </a:p>
          <a:p>
            <a:pPr lvl="1"/>
            <a:r>
              <a:rPr lang="en-US" sz="2800" dirty="0"/>
              <a:t>Sign up for Piazza</a:t>
            </a:r>
          </a:p>
          <a:p>
            <a:pPr lvl="1"/>
            <a:r>
              <a:rPr lang="en-US" sz="2800" dirty="0"/>
              <a:t>Review 142/143 materials. Materials provided on class webpage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417827-D2D8-42E9-8B23-73BEDBF20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A3F2C2-158A-4BCC-A0AA-BD9F51596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472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E156E-C705-464E-BA5F-87C3AD4DC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 – Discuss with your neighbors!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145F3-6E6E-417B-BCF6-73245EF93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4C3282"/>
                </a:solidFill>
              </a:rPr>
              <a:t>From last lecture:</a:t>
            </a:r>
          </a:p>
          <a:p>
            <a:pPr lvl="1"/>
            <a:r>
              <a:rPr lang="en-US" dirty="0"/>
              <a:t>What is an ADT?</a:t>
            </a:r>
          </a:p>
          <a:p>
            <a:pPr lvl="1"/>
            <a:r>
              <a:rPr lang="en-US" dirty="0"/>
              <a:t>What is a data structure?</a:t>
            </a:r>
          </a:p>
          <a:p>
            <a:pPr lvl="1"/>
            <a:endParaRPr lang="en-US" dirty="0"/>
          </a:p>
          <a:p>
            <a:pPr marL="128016" lvl="1" indent="0">
              <a:buNone/>
            </a:pPr>
            <a:r>
              <a:rPr lang="en-US" sz="2200" b="1" dirty="0">
                <a:solidFill>
                  <a:srgbClr val="B6A479"/>
                </a:solidFill>
              </a:rPr>
              <a:t>From CSE 143</a:t>
            </a:r>
            <a:r>
              <a:rPr lang="en-US" b="1" dirty="0">
                <a:solidFill>
                  <a:srgbClr val="B6A479"/>
                </a:solidFill>
              </a:rPr>
              <a:t>:</a:t>
            </a:r>
          </a:p>
          <a:p>
            <a:pPr lvl="1"/>
            <a:r>
              <a:rPr lang="en-US" dirty="0"/>
              <a:t>What is a “linked list” and what operations is it best at?</a:t>
            </a:r>
          </a:p>
          <a:p>
            <a:pPr lvl="1"/>
            <a:r>
              <a:rPr lang="en-US" dirty="0"/>
              <a:t>What is a “stack” and what operations is it best at?</a:t>
            </a:r>
          </a:p>
          <a:p>
            <a:pPr lvl="1"/>
            <a:r>
              <a:rPr lang="en-US" dirty="0"/>
              <a:t>What is a “queue” and what operations is it best at?</a:t>
            </a:r>
          </a:p>
          <a:p>
            <a:pPr lvl="1"/>
            <a:endParaRPr lang="en-US" dirty="0"/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2200" b="1" dirty="0">
                <a:solidFill>
                  <a:srgbClr val="4C3282"/>
                </a:solidFill>
              </a:rPr>
              <a:t>Socrative:</a:t>
            </a:r>
          </a:p>
          <a:p>
            <a:pPr marL="128016" lvl="1" indent="0">
              <a:buNone/>
            </a:pPr>
            <a:r>
              <a:rPr lang="en-US" dirty="0">
                <a:hlinkClick r:id="rId3"/>
              </a:rPr>
              <a:t>www.socrative.com</a:t>
            </a:r>
            <a:endParaRPr lang="en-US" dirty="0"/>
          </a:p>
          <a:p>
            <a:pPr marL="128016" lvl="1" indent="0">
              <a:buNone/>
            </a:pPr>
            <a:r>
              <a:rPr lang="en-US" dirty="0"/>
              <a:t>Room Name: CSE373</a:t>
            </a:r>
          </a:p>
          <a:p>
            <a:pPr marL="128016" lvl="1" indent="0">
              <a:buNone/>
            </a:pPr>
            <a:r>
              <a:rPr lang="en-US" dirty="0"/>
              <a:t>Please enter your name as: Last, First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09423C-8F26-411C-B7E3-561FD413E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87CBB3-D5FD-4E1A-BA72-F7177D5DE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684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7EBC4-168D-419C-B069-32C4C6C5E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Announcements/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6A7AA-C01A-4D7F-B036-621B85B5A7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overloading, wait for drops</a:t>
            </a:r>
          </a:p>
          <a:p>
            <a:r>
              <a:rPr lang="en-US" dirty="0"/>
              <a:t>Class page to be live tonight</a:t>
            </a:r>
          </a:p>
          <a:p>
            <a:r>
              <a:rPr lang="en-US" dirty="0"/>
              <a:t>Sections start tomorrow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BA0BAD-C7E6-4FF4-8C0F-5FE2F717A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6D5A52-ECDF-491F-B4E4-FCD7D20F5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72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B0376-6CA6-4C71-89EA-3B626A027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 Introductions!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7C778D5-CBAA-41B3-9015-47F53279A0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68" y="1836668"/>
            <a:ext cx="2781300" cy="280035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33B5E5-CB70-4A73-84AD-5007A736A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4E900A-8898-42BC-93B7-2F8A06CDD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1DE9C1-4686-4CFA-B1CB-39990B794524}"/>
              </a:ext>
            </a:extLst>
          </p:cNvPr>
          <p:cNvSpPr txBox="1"/>
          <p:nvPr/>
        </p:nvSpPr>
        <p:spPr>
          <a:xfrm>
            <a:off x="888068" y="4734078"/>
            <a:ext cx="33938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Ryan Pham</a:t>
            </a:r>
          </a:p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Office Hours: Monday 9:30-11:30</a:t>
            </a:r>
          </a:p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Section: Thursday 1:30</a:t>
            </a:r>
          </a:p>
        </p:txBody>
      </p:sp>
      <p:pic>
        <p:nvPicPr>
          <p:cNvPr id="1026" name="Picture 2" descr="https://scontent-sea1-1.xx.fbcdn.net/v/t31.0-1/21728923_1429089847180169_5180855389848987908_o.jpg?_nc_cat=0&amp;oh=9c6151458eedcb4d6427ffaa9dea90cf&amp;oe=5B719705">
            <a:extLst>
              <a:ext uri="{FF2B5EF4-FFF2-40B4-BE49-F238E27FC236}">
                <a16:creationId xmlns:a16="http://schemas.microsoft.com/office/drawing/2014/main" id="{7B9408DB-0878-4ECA-A611-3B8DD16E0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017" y="1904999"/>
            <a:ext cx="2663687" cy="266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CDC1794-E77D-4EC6-A7DA-10FEC1FB3C68}"/>
              </a:ext>
            </a:extLst>
          </p:cNvPr>
          <p:cNvSpPr txBox="1"/>
          <p:nvPr/>
        </p:nvSpPr>
        <p:spPr>
          <a:xfrm>
            <a:off x="6498684" y="4734077"/>
            <a:ext cx="35637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Meredith Wu</a:t>
            </a:r>
          </a:p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Office Hours: Friday 1:00 – 3:00pm</a:t>
            </a:r>
          </a:p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Section: Thursday 10:30</a:t>
            </a:r>
          </a:p>
        </p:txBody>
      </p:sp>
    </p:spTree>
    <p:extLst>
      <p:ext uri="{BB962C8B-B14F-4D97-AF65-F5344CB8AC3E}">
        <p14:creationId xmlns:p14="http://schemas.microsoft.com/office/powerpoint/2010/main" val="1386842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74038-7B2F-4BBA-A191-FEEAF4CE3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Decisions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1CBD5-547C-47D3-8CE9-64F11E597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every ADT there are lots of different ways to implement them</a:t>
            </a:r>
          </a:p>
          <a:p>
            <a:r>
              <a:rPr lang="en-US" dirty="0"/>
              <a:t>Example: List can be implemented with an Array or a LinkedList</a:t>
            </a:r>
          </a:p>
          <a:p>
            <a:endParaRPr lang="en-US" dirty="0"/>
          </a:p>
          <a:p>
            <a:r>
              <a:rPr lang="en-US" dirty="0"/>
              <a:t>Based on your situation you should consider:</a:t>
            </a:r>
          </a:p>
          <a:p>
            <a:pPr lvl="1"/>
            <a:r>
              <a:rPr lang="en-US" dirty="0"/>
              <a:t>Memory vs Speed</a:t>
            </a:r>
          </a:p>
          <a:p>
            <a:pPr lvl="1"/>
            <a:r>
              <a:rPr lang="en-US" dirty="0"/>
              <a:t>Generic/Reusability vs Specific/Specialized</a:t>
            </a:r>
          </a:p>
          <a:p>
            <a:pPr lvl="1"/>
            <a:r>
              <a:rPr lang="en-US" dirty="0"/>
              <a:t>One Function vs Another</a:t>
            </a:r>
          </a:p>
          <a:p>
            <a:pPr lvl="1"/>
            <a:r>
              <a:rPr lang="en-US" dirty="0"/>
              <a:t>Robustness vs Performance</a:t>
            </a:r>
          </a:p>
          <a:p>
            <a:pPr lvl="1"/>
            <a:endParaRPr lang="en-US" dirty="0"/>
          </a:p>
          <a:p>
            <a:pPr marL="128016" lvl="1" indent="0">
              <a:buNone/>
            </a:pPr>
            <a:r>
              <a:rPr lang="en-US" sz="2200" dirty="0">
                <a:solidFill>
                  <a:srgbClr val="4C3282"/>
                </a:solidFill>
              </a:rPr>
              <a:t>This class is all about implementing ADTs based on making the right design tradeoffs!</a:t>
            </a:r>
          </a:p>
          <a:p>
            <a:pPr marL="128016" lvl="1" indent="0">
              <a:buNone/>
            </a:pPr>
            <a:r>
              <a:rPr lang="en-US" sz="2200" dirty="0"/>
              <a:t>&gt; A common topic in interview questions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033616-31F4-44BF-A8ED-A782588FD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E72B77-9E0F-4E4D-83D8-3A4AF6BBF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67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06D8C-1CAB-4BBE-B04E-B0560C763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B6A479"/>
                </a:solidFill>
              </a:rPr>
              <a:t>Review: </a:t>
            </a:r>
            <a:r>
              <a:rPr lang="en-US" dirty="0"/>
              <a:t>“Big Oh”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286A3-F138-4A24-AC56-820FD57AD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b="1" dirty="0">
                <a:solidFill>
                  <a:srgbClr val="4C3282"/>
                </a:solidFill>
              </a:rPr>
              <a:t>efficiency</a:t>
            </a:r>
            <a:r>
              <a:rPr lang="en-US" altLang="en-US" dirty="0">
                <a:solidFill>
                  <a:srgbClr val="4C3282"/>
                </a:solidFill>
              </a:rPr>
              <a:t>: </a:t>
            </a:r>
            <a:r>
              <a:rPr lang="en-US" altLang="en-US" dirty="0"/>
              <a:t>measure of computing resources used by code.</a:t>
            </a:r>
          </a:p>
          <a:p>
            <a:pPr lvl="1"/>
            <a:r>
              <a:rPr lang="en-US" altLang="en-US" dirty="0"/>
              <a:t>can be relative to speed (time), memory (space), etc.</a:t>
            </a:r>
          </a:p>
          <a:p>
            <a:pPr lvl="1"/>
            <a:r>
              <a:rPr lang="en-US" altLang="en-US" dirty="0"/>
              <a:t>most commonly refers to run time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Assume the following:</a:t>
            </a:r>
          </a:p>
          <a:p>
            <a:pPr lvl="1"/>
            <a:r>
              <a:rPr lang="en-US" altLang="en-US" dirty="0"/>
              <a:t>Any single Java statement takes same amount of time to run.</a:t>
            </a:r>
          </a:p>
          <a:p>
            <a:pPr lvl="1"/>
            <a:r>
              <a:rPr lang="en-US" altLang="en-US" dirty="0"/>
              <a:t>A method call's runtime is measured by the total of the statements inside the method's body.</a:t>
            </a:r>
          </a:p>
          <a:p>
            <a:pPr lvl="1"/>
            <a:r>
              <a:rPr lang="en-US" altLang="en-US" dirty="0"/>
              <a:t>A loop's runtime, if the loop repeats N times, is N times the runtime of the statements in its body.</a:t>
            </a:r>
          </a:p>
          <a:p>
            <a:r>
              <a:rPr lang="en-US" altLang="en-US" dirty="0"/>
              <a:t>We measure runtime in proportion to the input data size, N.</a:t>
            </a:r>
          </a:p>
          <a:p>
            <a:pPr lvl="1"/>
            <a:r>
              <a:rPr lang="en-US" altLang="en-US" b="1" dirty="0">
                <a:solidFill>
                  <a:srgbClr val="4C3282"/>
                </a:solidFill>
              </a:rPr>
              <a:t>growth rate</a:t>
            </a:r>
            <a:r>
              <a:rPr lang="en-US" altLang="en-US" dirty="0">
                <a:solidFill>
                  <a:srgbClr val="4C3282"/>
                </a:solidFill>
              </a:rPr>
              <a:t>: </a:t>
            </a:r>
            <a:r>
              <a:rPr lang="en-US" altLang="en-US" dirty="0"/>
              <a:t>Change in runtime as N gets bigger. How does this algorithm perform with larger and larger sets of data?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Say an algorithm runs </a:t>
            </a:r>
            <a:r>
              <a:rPr lang="en-US" altLang="en-US" b="1" dirty="0"/>
              <a:t>0.4N</a:t>
            </a:r>
            <a:r>
              <a:rPr lang="en-US" altLang="en-US" b="1" baseline="30000" dirty="0"/>
              <a:t>3</a:t>
            </a:r>
            <a:r>
              <a:rPr lang="en-US" altLang="en-US" b="1" dirty="0"/>
              <a:t> + 25N</a:t>
            </a:r>
            <a:r>
              <a:rPr lang="en-US" altLang="en-US" b="1" baseline="30000" dirty="0"/>
              <a:t>2</a:t>
            </a:r>
            <a:r>
              <a:rPr lang="en-US" altLang="en-US" b="1" dirty="0"/>
              <a:t> + 8N + 17</a:t>
            </a:r>
            <a:r>
              <a:rPr lang="en-US" altLang="en-US" dirty="0"/>
              <a:t> statements.</a:t>
            </a:r>
            <a:endParaRPr lang="en-US" altLang="en-US" sz="800" dirty="0"/>
          </a:p>
          <a:p>
            <a:pPr lvl="1"/>
            <a:r>
              <a:rPr lang="en-US" altLang="en-US" dirty="0"/>
              <a:t>We ignore constants like 25 because they are tiny next to N.</a:t>
            </a:r>
          </a:p>
          <a:p>
            <a:pPr lvl="1"/>
            <a:r>
              <a:rPr lang="en-US" altLang="en-US" dirty="0"/>
              <a:t>The highest-order term (N</a:t>
            </a:r>
            <a:r>
              <a:rPr lang="en-US" altLang="en-US" baseline="30000" dirty="0"/>
              <a:t>3</a:t>
            </a:r>
            <a:r>
              <a:rPr lang="en-US" altLang="en-US" dirty="0"/>
              <a:t>) dominates the overall runtime.</a:t>
            </a:r>
          </a:p>
          <a:p>
            <a:pPr lvl="1"/>
            <a:r>
              <a:rPr lang="en-US" altLang="en-US" dirty="0"/>
              <a:t>We say that this algorithm runs "on the order of" N</a:t>
            </a:r>
            <a:r>
              <a:rPr lang="en-US" altLang="en-US" baseline="30000" dirty="0"/>
              <a:t>3</a:t>
            </a:r>
            <a:r>
              <a:rPr lang="en-US" altLang="en-US" dirty="0"/>
              <a:t>.</a:t>
            </a:r>
          </a:p>
          <a:p>
            <a:pPr lvl="1"/>
            <a:r>
              <a:rPr lang="en-US" altLang="en-US" dirty="0"/>
              <a:t>or </a:t>
            </a:r>
            <a:r>
              <a:rPr lang="en-US" altLang="en-US" b="1" dirty="0"/>
              <a:t>O(N</a:t>
            </a:r>
            <a:r>
              <a:rPr lang="en-US" altLang="en-US" b="1" baseline="30000" dirty="0"/>
              <a:t>3</a:t>
            </a:r>
            <a:r>
              <a:rPr lang="en-US" altLang="en-US" b="1" dirty="0"/>
              <a:t>)</a:t>
            </a:r>
            <a:r>
              <a:rPr lang="en-US" altLang="en-US" dirty="0"/>
              <a:t> for short   ("</a:t>
            </a:r>
            <a:r>
              <a:rPr lang="en-US" altLang="en-US" b="1" dirty="0"/>
              <a:t>Big-Oh</a:t>
            </a:r>
            <a:r>
              <a:rPr lang="en-US" altLang="en-US" dirty="0"/>
              <a:t> of N cubed")</a:t>
            </a:r>
          </a:p>
          <a:p>
            <a:pPr lvl="1"/>
            <a:endParaRPr lang="en-US" alt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D15FEB-EC3E-46EF-ADE0-182A6A4AE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143 SP 17 – Zora Fung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63BEE7-62F4-4E9C-A714-2A5010C59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91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CA9A2-9B0D-49FC-B3C4-7E08DEECF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B6A479"/>
                </a:solidFill>
              </a:rPr>
              <a:t>Review: </a:t>
            </a:r>
            <a:r>
              <a:rPr lang="en-US" dirty="0"/>
              <a:t>Complexity Class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1697F4-C0EB-4087-A2E5-45FE152E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E1ADC2-F5A1-4D5D-9D00-615E12CD3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7</a:t>
            </a:fld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4DA47026-4EDD-4A2F-AC31-BDEAA8CED30A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2400" b="1" dirty="0">
                <a:solidFill>
                  <a:srgbClr val="4C3282"/>
                </a:solidFill>
              </a:rPr>
              <a:t>complexity class: </a:t>
            </a:r>
            <a:r>
              <a:rPr lang="en-US" sz="2400" dirty="0"/>
              <a:t>A category of algorithm efficiency based on the algorithm's relationship to the input size N.</a:t>
            </a:r>
          </a:p>
        </p:txBody>
      </p:sp>
      <p:graphicFrame>
        <p:nvGraphicFramePr>
          <p:cNvPr id="8" name="Group 107">
            <a:extLst>
              <a:ext uri="{FF2B5EF4-FFF2-40B4-BE49-F238E27FC236}">
                <a16:creationId xmlns:a16="http://schemas.microsoft.com/office/drawing/2014/main" id="{70D60BB8-065B-4936-944B-C42EDCFDA8E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75238" y="2560398"/>
          <a:ext cx="10833842" cy="3066888"/>
        </p:xfrm>
        <a:graphic>
          <a:graphicData uri="http://schemas.openxmlformats.org/drawingml/2006/table">
            <a:tbl>
              <a:tblPr/>
              <a:tblGrid>
                <a:gridCol w="2288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48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38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663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74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Class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Big-Oh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If you double N, ...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Example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4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constant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O(1)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unchanged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Accessing an index of an array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4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logarithmic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O(log</a:t>
                      </a:r>
                      <a:r>
                        <a:rPr kumimoji="0" lang="en-US" sz="17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 N)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increases slightly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Binary search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4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linear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O(N)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doubles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Looping over an array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55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log-linear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O(N log</a:t>
                      </a:r>
                      <a:r>
                        <a:rPr kumimoji="0" lang="en-US" sz="17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 N)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slightly more than doubles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Merge sort algorithm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quadratic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O(N</a:t>
                      </a:r>
                      <a:r>
                        <a:rPr kumimoji="0" lang="en-US" sz="17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)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quadruples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Nested loops!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3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...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...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...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...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55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exponential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O(2</a:t>
                      </a:r>
                      <a:r>
                        <a:rPr kumimoji="0" lang="en-US" sz="17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N</a:t>
                      </a: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)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multiplies drastically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Fibonacci with recursion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2117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7AFC5-E8A6-4D5F-A889-829860526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B6A479"/>
                </a:solidFill>
              </a:rPr>
              <a:t>Review: </a:t>
            </a:r>
            <a:r>
              <a:rPr lang="en-US" dirty="0"/>
              <a:t>Case Study: The List ADT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9FDCB-EE78-4E53-9606-EF7B874A3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4845504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4C3282"/>
                </a:solidFill>
              </a:rPr>
              <a:t>list: </a:t>
            </a:r>
            <a:r>
              <a:rPr lang="en-US" sz="2800" dirty="0"/>
              <a:t>stores an ordered sequence of information. </a:t>
            </a:r>
          </a:p>
          <a:p>
            <a:pPr lvl="1"/>
            <a:r>
              <a:rPr lang="en-US" sz="2400" dirty="0"/>
              <a:t>Each item is accessible by an index.</a:t>
            </a:r>
          </a:p>
          <a:p>
            <a:pPr lvl="1"/>
            <a:r>
              <a:rPr lang="en-US" sz="2400" dirty="0"/>
              <a:t>Lists have a variable size as items can be added and removed</a:t>
            </a:r>
          </a:p>
          <a:p>
            <a:pPr lvl="1"/>
            <a:endParaRPr lang="en-US" sz="2400" dirty="0"/>
          </a:p>
          <a:p>
            <a:r>
              <a:rPr lang="en-US" sz="2800" dirty="0"/>
              <a:t>Supported Operations:</a:t>
            </a:r>
          </a:p>
          <a:p>
            <a:pPr lvl="1"/>
            <a:r>
              <a:rPr lang="en-US" sz="2400" b="1" dirty="0"/>
              <a:t>get(index): </a:t>
            </a:r>
            <a:r>
              <a:rPr lang="en-US" sz="2400" dirty="0"/>
              <a:t>returns the item at the given index</a:t>
            </a:r>
          </a:p>
          <a:p>
            <a:pPr lvl="1"/>
            <a:r>
              <a:rPr lang="en-US" sz="2400" b="1" dirty="0"/>
              <a:t>set(value, index): </a:t>
            </a:r>
            <a:r>
              <a:rPr lang="en-US" sz="2400" dirty="0"/>
              <a:t>sets the item at the given index to the given value</a:t>
            </a:r>
          </a:p>
          <a:p>
            <a:pPr lvl="1"/>
            <a:r>
              <a:rPr lang="en-US" sz="2400" b="1" dirty="0"/>
              <a:t>append(value): </a:t>
            </a:r>
            <a:r>
              <a:rPr lang="en-US" sz="2400" dirty="0"/>
              <a:t>adds the given item to the end of the list</a:t>
            </a:r>
          </a:p>
          <a:p>
            <a:pPr lvl="1"/>
            <a:r>
              <a:rPr lang="en-US" sz="2400" b="1" dirty="0"/>
              <a:t>insert(value, index): </a:t>
            </a:r>
            <a:r>
              <a:rPr lang="en-US" sz="2400" dirty="0"/>
              <a:t>insert the given item at the given index maintaining order</a:t>
            </a:r>
          </a:p>
          <a:p>
            <a:pPr lvl="1"/>
            <a:r>
              <a:rPr lang="en-US" sz="2400" b="1" dirty="0"/>
              <a:t>delete(index): </a:t>
            </a:r>
            <a:r>
              <a:rPr lang="en-US" sz="2400" dirty="0"/>
              <a:t>removes the item at the given index maintaining order</a:t>
            </a:r>
          </a:p>
          <a:p>
            <a:pPr lvl="1"/>
            <a:r>
              <a:rPr lang="en-US" sz="2400" b="1" dirty="0"/>
              <a:t>size(): </a:t>
            </a:r>
            <a:r>
              <a:rPr lang="en-US" sz="2400" dirty="0"/>
              <a:t>returns the number of elements in the list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A4F1E3-A0A3-40CC-A313-6A7CE3140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B45279-1056-442F-80B8-942EE8AAA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61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C0B73-23F5-4B1B-8D8E-49C7D11F6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ADT tradeoffs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193C5-3041-464C-99F3-871F1179E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9" y="1476733"/>
            <a:ext cx="11187258" cy="4845504"/>
          </a:xfrm>
        </p:spPr>
        <p:txBody>
          <a:bodyPr>
            <a:normAutofit/>
          </a:bodyPr>
          <a:lstStyle/>
          <a:p>
            <a:r>
              <a:rPr lang="en-US" dirty="0"/>
              <a:t>Time needed to access </a:t>
            </a:r>
            <a:r>
              <a:rPr lang="en-US" dirty="0" err="1"/>
              <a:t>i-th</a:t>
            </a:r>
            <a:r>
              <a:rPr lang="en-US" dirty="0"/>
              <a:t> element:</a:t>
            </a:r>
          </a:p>
          <a:p>
            <a:pPr lvl="1"/>
            <a:r>
              <a:rPr lang="en-US" u="sng" dirty="0">
                <a:solidFill>
                  <a:srgbClr val="4C3282"/>
                </a:solidFill>
              </a:rPr>
              <a:t>Array</a:t>
            </a:r>
            <a:r>
              <a:rPr lang="en-US" dirty="0"/>
              <a:t>: O(1) constant time</a:t>
            </a:r>
          </a:p>
          <a:p>
            <a:pPr lvl="1"/>
            <a:r>
              <a:rPr lang="en-US" u="sng" dirty="0">
                <a:solidFill>
                  <a:srgbClr val="B6A479"/>
                </a:solidFill>
              </a:rPr>
              <a:t>LinkedList</a:t>
            </a:r>
            <a:r>
              <a:rPr lang="en-US" dirty="0"/>
              <a:t>: O(n) linear time</a:t>
            </a:r>
          </a:p>
          <a:p>
            <a:r>
              <a:rPr lang="en-US" dirty="0"/>
              <a:t>Time needed to insert at </a:t>
            </a:r>
            <a:r>
              <a:rPr lang="en-US" dirty="0" err="1"/>
              <a:t>i-th</a:t>
            </a:r>
            <a:r>
              <a:rPr lang="en-US" dirty="0"/>
              <a:t> element</a:t>
            </a:r>
          </a:p>
          <a:p>
            <a:pPr lvl="1"/>
            <a:r>
              <a:rPr lang="en-US" u="sng" dirty="0">
                <a:solidFill>
                  <a:srgbClr val="4C3282"/>
                </a:solidFill>
              </a:rPr>
              <a:t>Array</a:t>
            </a:r>
            <a:r>
              <a:rPr lang="en-US" dirty="0"/>
              <a:t>: O(n) linear time</a:t>
            </a:r>
          </a:p>
          <a:p>
            <a:pPr lvl="1"/>
            <a:r>
              <a:rPr lang="en-US" u="sng" dirty="0">
                <a:solidFill>
                  <a:srgbClr val="B6A479"/>
                </a:solidFill>
              </a:rPr>
              <a:t>LinkedList</a:t>
            </a:r>
            <a:r>
              <a:rPr lang="en-US" dirty="0"/>
              <a:t>: O(n) linear time</a:t>
            </a:r>
          </a:p>
          <a:p>
            <a:r>
              <a:rPr lang="en-US" dirty="0"/>
              <a:t>Amount of space used overall</a:t>
            </a:r>
          </a:p>
          <a:p>
            <a:pPr lvl="1"/>
            <a:r>
              <a:rPr lang="en-US" u="sng" dirty="0">
                <a:solidFill>
                  <a:srgbClr val="4C3282"/>
                </a:solidFill>
              </a:rPr>
              <a:t>Array</a:t>
            </a:r>
            <a:r>
              <a:rPr lang="en-US" dirty="0"/>
              <a:t>: sometimes wasted space</a:t>
            </a:r>
          </a:p>
          <a:p>
            <a:pPr lvl="1"/>
            <a:r>
              <a:rPr lang="en-US" u="sng" dirty="0">
                <a:solidFill>
                  <a:srgbClr val="B6A479"/>
                </a:solidFill>
              </a:rPr>
              <a:t>LinkedList</a:t>
            </a:r>
            <a:r>
              <a:rPr lang="en-US" dirty="0"/>
              <a:t>: compact</a:t>
            </a:r>
          </a:p>
          <a:p>
            <a:r>
              <a:rPr lang="en-US" dirty="0"/>
              <a:t>Amount of space used per element</a:t>
            </a:r>
          </a:p>
          <a:p>
            <a:pPr lvl="1"/>
            <a:r>
              <a:rPr lang="en-US" u="sng" dirty="0">
                <a:solidFill>
                  <a:srgbClr val="4C3282"/>
                </a:solidFill>
              </a:rPr>
              <a:t>Array</a:t>
            </a:r>
            <a:r>
              <a:rPr lang="en-US" dirty="0"/>
              <a:t>: minimal</a:t>
            </a:r>
          </a:p>
          <a:p>
            <a:pPr lvl="1"/>
            <a:r>
              <a:rPr lang="en-US" u="sng" dirty="0">
                <a:solidFill>
                  <a:srgbClr val="B6A479"/>
                </a:solidFill>
              </a:rPr>
              <a:t>LinkedList</a:t>
            </a:r>
            <a:r>
              <a:rPr lang="en-US" dirty="0"/>
              <a:t>: tiny extra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FBD577-D717-42F7-BC8E-38058E070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F47F6E-6DD0-4229-9147-DAE4C7E57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A4CD886-8A8F-4F9B-AED7-69502F235F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200794"/>
              </p:ext>
            </p:extLst>
          </p:nvPr>
        </p:nvGraphicFramePr>
        <p:xfrm>
          <a:off x="7856328" y="1801035"/>
          <a:ext cx="3083340" cy="1022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6668">
                  <a:extLst>
                    <a:ext uri="{9D8B030D-6E8A-4147-A177-3AD203B41FA5}">
                      <a16:colId xmlns:a16="http://schemas.microsoft.com/office/drawing/2014/main" val="2446071598"/>
                    </a:ext>
                  </a:extLst>
                </a:gridCol>
                <a:gridCol w="616668">
                  <a:extLst>
                    <a:ext uri="{9D8B030D-6E8A-4147-A177-3AD203B41FA5}">
                      <a16:colId xmlns:a16="http://schemas.microsoft.com/office/drawing/2014/main" val="3620560489"/>
                    </a:ext>
                  </a:extLst>
                </a:gridCol>
                <a:gridCol w="616668">
                  <a:extLst>
                    <a:ext uri="{9D8B030D-6E8A-4147-A177-3AD203B41FA5}">
                      <a16:colId xmlns:a16="http://schemas.microsoft.com/office/drawing/2014/main" val="2959674909"/>
                    </a:ext>
                  </a:extLst>
                </a:gridCol>
                <a:gridCol w="616668">
                  <a:extLst>
                    <a:ext uri="{9D8B030D-6E8A-4147-A177-3AD203B41FA5}">
                      <a16:colId xmlns:a16="http://schemas.microsoft.com/office/drawing/2014/main" val="339803086"/>
                    </a:ext>
                  </a:extLst>
                </a:gridCol>
                <a:gridCol w="616668">
                  <a:extLst>
                    <a:ext uri="{9D8B030D-6E8A-4147-A177-3AD203B41FA5}">
                      <a16:colId xmlns:a16="http://schemas.microsoft.com/office/drawing/2014/main" val="973120545"/>
                    </a:ext>
                  </a:extLst>
                </a:gridCol>
              </a:tblGrid>
              <a:tr h="51149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6364455"/>
                  </a:ext>
                </a:extLst>
              </a:tr>
              <a:tr h="51149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‘h’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‘e’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‘l’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‘l’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‘o’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710787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0871158-10E1-4E62-B723-A67134869F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006853"/>
              </p:ext>
            </p:extLst>
          </p:nvPr>
        </p:nvGraphicFramePr>
        <p:xfrm>
          <a:off x="6261298" y="4144554"/>
          <a:ext cx="907775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9357">
                  <a:extLst>
                    <a:ext uri="{9D8B030D-6E8A-4147-A177-3AD203B41FA5}">
                      <a16:colId xmlns:a16="http://schemas.microsoft.com/office/drawing/2014/main" val="321960373"/>
                    </a:ext>
                  </a:extLst>
                </a:gridCol>
                <a:gridCol w="258418">
                  <a:extLst>
                    <a:ext uri="{9D8B030D-6E8A-4147-A177-3AD203B41FA5}">
                      <a16:colId xmlns:a16="http://schemas.microsoft.com/office/drawing/2014/main" val="1075968545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rgbClr val="4C3282"/>
                          </a:solidFill>
                          <a:latin typeface="+mn-lt"/>
                          <a:ea typeface="+mn-ea"/>
                          <a:cs typeface="+mn-cs"/>
                        </a:rPr>
                        <a:t>‘h’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4592676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383BCA7-96F6-4DE0-94CC-614BD9FB82FA}"/>
              </a:ext>
            </a:extLst>
          </p:cNvPr>
          <p:cNvCxnSpPr>
            <a:cxnSpLocks/>
          </p:cNvCxnSpPr>
          <p:nvPr/>
        </p:nvCxnSpPr>
        <p:spPr>
          <a:xfrm>
            <a:off x="7016673" y="4442727"/>
            <a:ext cx="377556" cy="0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BCB1EA20-783D-4B46-A8ED-046B93A83B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55917"/>
              </p:ext>
            </p:extLst>
          </p:nvPr>
        </p:nvGraphicFramePr>
        <p:xfrm>
          <a:off x="10984856" y="4147414"/>
          <a:ext cx="907775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9357">
                  <a:extLst>
                    <a:ext uri="{9D8B030D-6E8A-4147-A177-3AD203B41FA5}">
                      <a16:colId xmlns:a16="http://schemas.microsoft.com/office/drawing/2014/main" val="321960373"/>
                    </a:ext>
                  </a:extLst>
                </a:gridCol>
                <a:gridCol w="258418">
                  <a:extLst>
                    <a:ext uri="{9D8B030D-6E8A-4147-A177-3AD203B41FA5}">
                      <a16:colId xmlns:a16="http://schemas.microsoft.com/office/drawing/2014/main" val="1075968545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rgbClr val="4C3282"/>
                          </a:solidFill>
                          <a:latin typeface="+mn-lt"/>
                          <a:ea typeface="+mn-ea"/>
                          <a:cs typeface="+mn-cs"/>
                        </a:rPr>
                        <a:t>‘o’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/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4592676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3D46166A-ACE1-4C83-823B-6F0B5A0855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804720"/>
              </p:ext>
            </p:extLst>
          </p:nvPr>
        </p:nvGraphicFramePr>
        <p:xfrm>
          <a:off x="7470560" y="4158716"/>
          <a:ext cx="907775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9357">
                  <a:extLst>
                    <a:ext uri="{9D8B030D-6E8A-4147-A177-3AD203B41FA5}">
                      <a16:colId xmlns:a16="http://schemas.microsoft.com/office/drawing/2014/main" val="321960373"/>
                    </a:ext>
                  </a:extLst>
                </a:gridCol>
                <a:gridCol w="258418">
                  <a:extLst>
                    <a:ext uri="{9D8B030D-6E8A-4147-A177-3AD203B41FA5}">
                      <a16:colId xmlns:a16="http://schemas.microsoft.com/office/drawing/2014/main" val="1075968545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rgbClr val="4C3282"/>
                          </a:solidFill>
                          <a:latin typeface="+mn-lt"/>
                          <a:ea typeface="+mn-ea"/>
                          <a:cs typeface="+mn-cs"/>
                        </a:rPr>
                        <a:t>‘e’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4592676"/>
                  </a:ext>
                </a:extLst>
              </a:tr>
            </a:tbl>
          </a:graphicData>
        </a:graphic>
      </p:graphicFrame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E44B41F-5AD1-4930-9827-7F855390238E}"/>
              </a:ext>
            </a:extLst>
          </p:cNvPr>
          <p:cNvCxnSpPr>
            <a:cxnSpLocks/>
          </p:cNvCxnSpPr>
          <p:nvPr/>
        </p:nvCxnSpPr>
        <p:spPr>
          <a:xfrm>
            <a:off x="8225935" y="4456889"/>
            <a:ext cx="377556" cy="0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3DD2678B-204A-4ABF-A204-4709D822A4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517395"/>
              </p:ext>
            </p:extLst>
          </p:nvPr>
        </p:nvGraphicFramePr>
        <p:xfrm>
          <a:off x="8643313" y="4158716"/>
          <a:ext cx="907775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9357">
                  <a:extLst>
                    <a:ext uri="{9D8B030D-6E8A-4147-A177-3AD203B41FA5}">
                      <a16:colId xmlns:a16="http://schemas.microsoft.com/office/drawing/2014/main" val="321960373"/>
                    </a:ext>
                  </a:extLst>
                </a:gridCol>
                <a:gridCol w="258418">
                  <a:extLst>
                    <a:ext uri="{9D8B030D-6E8A-4147-A177-3AD203B41FA5}">
                      <a16:colId xmlns:a16="http://schemas.microsoft.com/office/drawing/2014/main" val="1075968545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rgbClr val="4C3282"/>
                          </a:solidFill>
                          <a:latin typeface="+mn-lt"/>
                          <a:ea typeface="+mn-ea"/>
                          <a:cs typeface="+mn-cs"/>
                        </a:rPr>
                        <a:t>‘l’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4592676"/>
                  </a:ext>
                </a:extLst>
              </a:tr>
            </a:tbl>
          </a:graphicData>
        </a:graphic>
      </p:graphicFrame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D1AF675-71F7-448F-9B1E-B067D4C4FA3A}"/>
              </a:ext>
            </a:extLst>
          </p:cNvPr>
          <p:cNvCxnSpPr>
            <a:cxnSpLocks/>
          </p:cNvCxnSpPr>
          <p:nvPr/>
        </p:nvCxnSpPr>
        <p:spPr>
          <a:xfrm>
            <a:off x="9398688" y="4456889"/>
            <a:ext cx="377556" cy="0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778D3BE9-6598-4143-8DA2-35FAA7E424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800343"/>
              </p:ext>
            </p:extLst>
          </p:nvPr>
        </p:nvGraphicFramePr>
        <p:xfrm>
          <a:off x="9816066" y="4158716"/>
          <a:ext cx="907775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9357">
                  <a:extLst>
                    <a:ext uri="{9D8B030D-6E8A-4147-A177-3AD203B41FA5}">
                      <a16:colId xmlns:a16="http://schemas.microsoft.com/office/drawing/2014/main" val="321960373"/>
                    </a:ext>
                  </a:extLst>
                </a:gridCol>
                <a:gridCol w="258418">
                  <a:extLst>
                    <a:ext uri="{9D8B030D-6E8A-4147-A177-3AD203B41FA5}">
                      <a16:colId xmlns:a16="http://schemas.microsoft.com/office/drawing/2014/main" val="1075968545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rgbClr val="4C3282"/>
                          </a:solidFill>
                          <a:latin typeface="+mn-lt"/>
                          <a:ea typeface="+mn-ea"/>
                          <a:cs typeface="+mn-cs"/>
                        </a:rPr>
                        <a:t>‘l’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4592676"/>
                  </a:ext>
                </a:extLst>
              </a:tr>
            </a:tbl>
          </a:graphicData>
        </a:graphic>
      </p:graphicFrame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D6EB688-BFE5-4808-9F53-7E66D02C5F8C}"/>
              </a:ext>
            </a:extLst>
          </p:cNvPr>
          <p:cNvCxnSpPr>
            <a:cxnSpLocks/>
          </p:cNvCxnSpPr>
          <p:nvPr/>
        </p:nvCxnSpPr>
        <p:spPr>
          <a:xfrm>
            <a:off x="10571441" y="4456889"/>
            <a:ext cx="377556" cy="0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3B5DAF9-F0AE-4FF2-B0BC-CA639C4156FE}"/>
              </a:ext>
            </a:extLst>
          </p:cNvPr>
          <p:cNvCxnSpPr>
            <a:cxnSpLocks/>
          </p:cNvCxnSpPr>
          <p:nvPr/>
        </p:nvCxnSpPr>
        <p:spPr>
          <a:xfrm>
            <a:off x="5824886" y="4442727"/>
            <a:ext cx="377556" cy="0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C6197FF-E2F8-4FDE-B1B9-F2DF9845EE0F}"/>
              </a:ext>
            </a:extLst>
          </p:cNvPr>
          <p:cNvSpPr txBox="1"/>
          <p:nvPr/>
        </p:nvSpPr>
        <p:spPr>
          <a:xfrm>
            <a:off x="7513508" y="1489609"/>
            <a:ext cx="3768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char[]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myArr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new char[5]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2C33B82-7639-4149-9489-FEC387D2B261}"/>
              </a:ext>
            </a:extLst>
          </p:cNvPr>
          <p:cNvSpPr txBox="1"/>
          <p:nvPr/>
        </p:nvSpPr>
        <p:spPr>
          <a:xfrm>
            <a:off x="5125484" y="4258061"/>
            <a:ext cx="660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front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9857ECA-D33C-4725-ABBF-5C98E0659BFD}"/>
              </a:ext>
            </a:extLst>
          </p:cNvPr>
          <p:cNvSpPr txBox="1"/>
          <p:nvPr/>
        </p:nvSpPr>
        <p:spPr>
          <a:xfrm>
            <a:off x="5125484" y="3706605"/>
            <a:ext cx="72202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LinkedList&lt;Character&gt;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myLl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new LinkedList&lt;Character&gt;();</a:t>
            </a:r>
          </a:p>
        </p:txBody>
      </p:sp>
    </p:spTree>
    <p:extLst>
      <p:ext uri="{BB962C8B-B14F-4D97-AF65-F5344CB8AC3E}">
        <p14:creationId xmlns:p14="http://schemas.microsoft.com/office/powerpoint/2010/main" val="31060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1036</TotalTime>
  <Words>1675</Words>
  <Application>Microsoft Office PowerPoint</Application>
  <PresentationFormat>Widescreen</PresentationFormat>
  <Paragraphs>374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MS PGothic</vt:lpstr>
      <vt:lpstr>MS PGothic</vt:lpstr>
      <vt:lpstr>Calibri</vt:lpstr>
      <vt:lpstr>Courier New</vt:lpstr>
      <vt:lpstr>Segoe UI</vt:lpstr>
      <vt:lpstr>Segoe UI Light</vt:lpstr>
      <vt:lpstr>Segoe UI Semibold</vt:lpstr>
      <vt:lpstr>Segoe UI Semilight</vt:lpstr>
      <vt:lpstr>Tahoma</vt:lpstr>
      <vt:lpstr>Tw Cen MT</vt:lpstr>
      <vt:lpstr>Wingdings 3</vt:lpstr>
      <vt:lpstr>Integral</vt:lpstr>
      <vt:lpstr>Lecture 2: Implementing ADTs </vt:lpstr>
      <vt:lpstr>Warm Up – Discuss with your neighbors!</vt:lpstr>
      <vt:lpstr>Announcements/ Questions</vt:lpstr>
      <vt:lpstr>TA Introductions!</vt:lpstr>
      <vt:lpstr>Design Decisions</vt:lpstr>
      <vt:lpstr>Review: “Big Oh”</vt:lpstr>
      <vt:lpstr>Review: Complexity Class </vt:lpstr>
      <vt:lpstr>Review: Case Study: The List ADT</vt:lpstr>
      <vt:lpstr>List ADT tradeoffs </vt:lpstr>
      <vt:lpstr>Thought Experiment</vt:lpstr>
      <vt:lpstr>Review: What is a Stack?</vt:lpstr>
      <vt:lpstr>Implementing a Stack with an Array</vt:lpstr>
      <vt:lpstr>Review: Generics</vt:lpstr>
      <vt:lpstr>Implementing a Generic Stack</vt:lpstr>
      <vt:lpstr>Review: What is a Queue?</vt:lpstr>
      <vt:lpstr>Implementing a Queue</vt:lpstr>
      <vt:lpstr>Circular Queues</vt:lpstr>
      <vt:lpstr>Wrapping Around</vt:lpstr>
      <vt:lpstr>TODO list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Kasey Champion</dc:creator>
  <cp:lastModifiedBy>kasey champion</cp:lastModifiedBy>
  <cp:revision>78</cp:revision>
  <dcterms:created xsi:type="dcterms:W3CDTF">2018-03-22T00:41:11Z</dcterms:created>
  <dcterms:modified xsi:type="dcterms:W3CDTF">2018-04-07T05:26:25Z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kaseyc@microsoft.com</vt:lpwstr>
  </property>
  <property fmtid="{D5CDD505-2E9C-101B-9397-08002B2CF9AE}" pid="5" name="MSIP_Label_f42aa342-8706-4288-bd11-ebb85995028c_SetDate">
    <vt:lpwstr>2018-03-22T00:48:15.4212377Z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