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97" r:id="rId2"/>
    <p:sldId id="483" r:id="rId3"/>
    <p:sldId id="496" r:id="rId4"/>
    <p:sldId id="495" r:id="rId5"/>
    <p:sldId id="497" r:id="rId6"/>
    <p:sldId id="498" r:id="rId7"/>
    <p:sldId id="499" r:id="rId8"/>
    <p:sldId id="259" r:id="rId9"/>
    <p:sldId id="260" r:id="rId10"/>
    <p:sldId id="261" r:id="rId11"/>
    <p:sldId id="262" r:id="rId12"/>
    <p:sldId id="263" r:id="rId13"/>
    <p:sldId id="500" r:id="rId14"/>
    <p:sldId id="501" r:id="rId15"/>
    <p:sldId id="502" r:id="rId16"/>
    <p:sldId id="503" r:id="rId17"/>
    <p:sldId id="504" r:id="rId18"/>
    <p:sldId id="341" r:id="rId19"/>
    <p:sldId id="370" r:id="rId20"/>
    <p:sldId id="392" r:id="rId21"/>
    <p:sldId id="505" r:id="rId22"/>
    <p:sldId id="427" r:id="rId23"/>
    <p:sldId id="462" r:id="rId24"/>
    <p:sldId id="463" r:id="rId25"/>
    <p:sldId id="472" r:id="rId26"/>
    <p:sldId id="469" r:id="rId27"/>
    <p:sldId id="506" r:id="rId28"/>
    <p:sldId id="282" r:id="rId29"/>
    <p:sldId id="288" r:id="rId30"/>
    <p:sldId id="507" r:id="rId31"/>
    <p:sldId id="267" r:id="rId32"/>
    <p:sldId id="508" r:id="rId33"/>
    <p:sldId id="270" r:id="rId34"/>
    <p:sldId id="271" r:id="rId35"/>
    <p:sldId id="289" r:id="rId36"/>
    <p:sldId id="509" r:id="rId37"/>
    <p:sldId id="510" r:id="rId38"/>
    <p:sldId id="511" r:id="rId39"/>
    <p:sldId id="512" r:id="rId40"/>
    <p:sldId id="513" r:id="rId41"/>
    <p:sldId id="514" r:id="rId42"/>
    <p:sldId id="515" r:id="rId43"/>
    <p:sldId id="516" r:id="rId44"/>
    <p:sldId id="518" r:id="rId45"/>
    <p:sldId id="280" r:id="rId46"/>
    <p:sldId id="281" r:id="rId47"/>
    <p:sldId id="285" r:id="rId48"/>
    <p:sldId id="312"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3282"/>
    <a:srgbClr val="B6A479"/>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80" autoAdjust="0"/>
    <p:restoredTop sz="75499" autoAdjust="0"/>
  </p:normalViewPr>
  <p:slideViewPr>
    <p:cSldViewPr snapToGrid="0">
      <p:cViewPr varScale="1">
        <p:scale>
          <a:sx n="97" d="100"/>
          <a:sy n="97" d="100"/>
        </p:scale>
        <p:origin x="2344" y="1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137" d="100"/>
          <a:sy n="137" d="100"/>
        </p:scale>
        <p:origin x="3536"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566AD0-111E-2F48-BC51-EC4E84E1DE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1C7D159-4E1C-8448-BD9B-B83A2D5F5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6C0B6F-1112-B64A-B223-2C6050629445}" type="datetimeFigureOut">
              <a:rPr lang="en-US" smtClean="0"/>
              <a:t>12/7/18</a:t>
            </a:fld>
            <a:endParaRPr lang="en-US"/>
          </a:p>
        </p:txBody>
      </p:sp>
      <p:sp>
        <p:nvSpPr>
          <p:cNvPr id="4" name="Footer Placeholder 3">
            <a:extLst>
              <a:ext uri="{FF2B5EF4-FFF2-40B4-BE49-F238E27FC236}">
                <a16:creationId xmlns:a16="http://schemas.microsoft.com/office/drawing/2014/main" id="{C70C7381-D439-8C45-B33C-9DFF198498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66733CE-0079-6A46-974E-D22DB50D0E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7F5AEF-92BD-B14B-8708-547047FF8A05}" type="slidenum">
              <a:rPr lang="en-US" smtClean="0"/>
              <a:t>‹#›</a:t>
            </a:fld>
            <a:endParaRPr lang="en-US"/>
          </a:p>
        </p:txBody>
      </p:sp>
    </p:spTree>
    <p:extLst>
      <p:ext uri="{BB962C8B-B14F-4D97-AF65-F5344CB8AC3E}">
        <p14:creationId xmlns:p14="http://schemas.microsoft.com/office/powerpoint/2010/main" val="11775460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A2DB0-ED42-4BA9-97D4-3103DF415320}" type="datetimeFigureOut">
              <a:rPr lang="en-US" smtClean="0"/>
              <a:t>12/7/18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B336D0-BB87-4158-9DDA-BA914A234D18}" type="slidenum">
              <a:rPr lang="en-US" smtClean="0"/>
              <a:t>‹#›</a:t>
            </a:fld>
            <a:endParaRPr lang="en-US"/>
          </a:p>
        </p:txBody>
      </p:sp>
    </p:spTree>
    <p:extLst>
      <p:ext uri="{BB962C8B-B14F-4D97-AF65-F5344CB8AC3E}">
        <p14:creationId xmlns:p14="http://schemas.microsoft.com/office/powerpoint/2010/main" val="5935094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B336D0-BB87-4158-9DDA-BA914A234D18}" type="slidenum">
              <a:rPr lang="en-US" smtClean="0"/>
              <a:t>1</a:t>
            </a:fld>
            <a:endParaRPr lang="en-US"/>
          </a:p>
        </p:txBody>
      </p:sp>
    </p:spTree>
    <p:extLst>
      <p:ext uri="{BB962C8B-B14F-4D97-AF65-F5344CB8AC3E}">
        <p14:creationId xmlns:p14="http://schemas.microsoft.com/office/powerpoint/2010/main" val="86212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43</a:t>
            </a:fld>
            <a:endParaRPr lang="en-US"/>
          </a:p>
        </p:txBody>
      </p:sp>
    </p:spTree>
    <p:extLst>
      <p:ext uri="{BB962C8B-B14F-4D97-AF65-F5344CB8AC3E}">
        <p14:creationId xmlns:p14="http://schemas.microsoft.com/office/powerpoint/2010/main" val="1071540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44</a:t>
            </a:fld>
            <a:endParaRPr lang="en-US"/>
          </a:p>
        </p:txBody>
      </p:sp>
    </p:spTree>
    <p:extLst>
      <p:ext uri="{BB962C8B-B14F-4D97-AF65-F5344CB8AC3E}">
        <p14:creationId xmlns:p14="http://schemas.microsoft.com/office/powerpoint/2010/main" val="141531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B336D0-BB87-4158-9DDA-BA914A234D18}" type="slidenum">
              <a:rPr lang="en-US" smtClean="0"/>
              <a:t>13</a:t>
            </a:fld>
            <a:endParaRPr lang="en-US"/>
          </a:p>
        </p:txBody>
      </p:sp>
    </p:spTree>
    <p:extLst>
      <p:ext uri="{BB962C8B-B14F-4D97-AF65-F5344CB8AC3E}">
        <p14:creationId xmlns:p14="http://schemas.microsoft.com/office/powerpoint/2010/main" val="2247680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When to use Pre-Order, In-order or Post-Order?</a:t>
            </a:r>
          </a:p>
          <a:p>
            <a:pPr fontAlgn="base"/>
            <a:r>
              <a:rPr lang="en-US" sz="1200" b="0" i="0" kern="1200" dirty="0">
                <a:solidFill>
                  <a:schemeClr val="tx1"/>
                </a:solidFill>
                <a:effectLst/>
                <a:latin typeface="+mn-lt"/>
                <a:ea typeface="+mn-ea"/>
                <a:cs typeface="+mn-cs"/>
              </a:rPr>
              <a:t>The traversal strategy the programmer selects depends on the specific needs of the algorithm being designed. The goal is speed, so pick the strategy that brings you the nodes you require the fastest.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 If you know you need to explore the roots before inspecting any leaves, you pick </a:t>
            </a:r>
            <a:r>
              <a:rPr lang="en-US" sz="1200" b="1" i="0" kern="1200" dirty="0">
                <a:solidFill>
                  <a:schemeClr val="tx1"/>
                </a:solidFill>
                <a:effectLst/>
                <a:latin typeface="+mn-lt"/>
                <a:ea typeface="+mn-ea"/>
                <a:cs typeface="+mn-cs"/>
              </a:rPr>
              <a:t>pre-</a:t>
            </a:r>
            <a:r>
              <a:rPr lang="en-US" sz="1200" b="1" i="0" kern="1200" dirty="0" err="1">
                <a:solidFill>
                  <a:schemeClr val="tx1"/>
                </a:solidFill>
                <a:effectLst/>
                <a:latin typeface="+mn-lt"/>
                <a:ea typeface="+mn-ea"/>
                <a:cs typeface="+mn-cs"/>
              </a:rPr>
              <a:t>order</a:t>
            </a:r>
            <a:r>
              <a:rPr lang="en-US" sz="1200" b="0" i="0" kern="1200" dirty="0" err="1">
                <a:solidFill>
                  <a:schemeClr val="tx1"/>
                </a:solidFill>
                <a:effectLst/>
                <a:latin typeface="+mn-lt"/>
                <a:ea typeface="+mn-ea"/>
                <a:cs typeface="+mn-cs"/>
              </a:rPr>
              <a:t>because</a:t>
            </a:r>
            <a:r>
              <a:rPr lang="en-US" sz="1200" b="0" i="0" kern="1200" dirty="0">
                <a:solidFill>
                  <a:schemeClr val="tx1"/>
                </a:solidFill>
                <a:effectLst/>
                <a:latin typeface="+mn-lt"/>
                <a:ea typeface="+mn-ea"/>
                <a:cs typeface="+mn-cs"/>
              </a:rPr>
              <a:t> you will encounter all the roots before all of the leaves.</a:t>
            </a:r>
          </a:p>
          <a:p>
            <a:pPr fontAlgn="base"/>
            <a:r>
              <a:rPr lang="en-US" sz="1200" b="0" i="0" kern="1200" dirty="0">
                <a:solidFill>
                  <a:schemeClr val="tx1"/>
                </a:solidFill>
                <a:effectLst/>
                <a:latin typeface="+mn-lt"/>
                <a:ea typeface="+mn-ea"/>
                <a:cs typeface="+mn-cs"/>
              </a:rPr>
              <a:t>- If you know you need to explore all the leaves before any nodes, you select </a:t>
            </a:r>
            <a:r>
              <a:rPr lang="en-US" sz="1200" b="1" i="0" kern="1200" dirty="0">
                <a:solidFill>
                  <a:schemeClr val="tx1"/>
                </a:solidFill>
                <a:effectLst/>
                <a:latin typeface="+mn-lt"/>
                <a:ea typeface="+mn-ea"/>
                <a:cs typeface="+mn-cs"/>
              </a:rPr>
              <a:t>post-</a:t>
            </a:r>
            <a:r>
              <a:rPr lang="en-US" sz="1200" b="1" i="0" kern="1200" dirty="0" err="1">
                <a:solidFill>
                  <a:schemeClr val="tx1"/>
                </a:solidFill>
                <a:effectLst/>
                <a:latin typeface="+mn-lt"/>
                <a:ea typeface="+mn-ea"/>
                <a:cs typeface="+mn-cs"/>
              </a:rPr>
              <a:t>order</a:t>
            </a:r>
            <a:r>
              <a:rPr lang="en-US" sz="1200" b="0" i="0" kern="1200" dirty="0" err="1">
                <a:solidFill>
                  <a:schemeClr val="tx1"/>
                </a:solidFill>
                <a:effectLst/>
                <a:latin typeface="+mn-lt"/>
                <a:ea typeface="+mn-ea"/>
                <a:cs typeface="+mn-cs"/>
              </a:rPr>
              <a:t>because</a:t>
            </a:r>
            <a:r>
              <a:rPr lang="en-US" sz="1200" b="0" i="0" kern="1200" dirty="0">
                <a:solidFill>
                  <a:schemeClr val="tx1"/>
                </a:solidFill>
                <a:effectLst/>
                <a:latin typeface="+mn-lt"/>
                <a:ea typeface="+mn-ea"/>
                <a:cs typeface="+mn-cs"/>
              </a:rPr>
              <a:t> you don't waste any time inspecting roots in search for leaves.</a:t>
            </a:r>
          </a:p>
          <a:p>
            <a:pPr fontAlgn="base"/>
            <a:r>
              <a:rPr lang="en-US" sz="1200" b="0" i="0" kern="1200" dirty="0">
                <a:solidFill>
                  <a:schemeClr val="tx1"/>
                </a:solidFill>
                <a:effectLst/>
                <a:latin typeface="+mn-lt"/>
                <a:ea typeface="+mn-ea"/>
                <a:cs typeface="+mn-cs"/>
              </a:rPr>
              <a:t>- If you know that the tree has an inherent sequence in the nodes, and you want to flatten the tree back into its original sequence, than an </a:t>
            </a:r>
            <a:r>
              <a:rPr lang="en-US" sz="1200" b="1" i="0" kern="1200" dirty="0">
                <a:solidFill>
                  <a:schemeClr val="tx1"/>
                </a:solidFill>
                <a:effectLst/>
                <a:latin typeface="+mn-lt"/>
                <a:ea typeface="+mn-ea"/>
                <a:cs typeface="+mn-cs"/>
              </a:rPr>
              <a:t>in-order</a:t>
            </a:r>
            <a:r>
              <a:rPr lang="en-US" sz="1200" b="0" i="0" kern="1200" dirty="0">
                <a:solidFill>
                  <a:schemeClr val="tx1"/>
                </a:solidFill>
                <a:effectLst/>
                <a:latin typeface="+mn-lt"/>
                <a:ea typeface="+mn-ea"/>
                <a:cs typeface="+mn-cs"/>
              </a:rPr>
              <a:t> traversal should be used. The tree would be flattened in the same way it was created. A pre-order or post-order traversal might not unwind the tree back into the sequence which was used to create it.</a:t>
            </a:r>
          </a:p>
          <a:p>
            <a:endParaRPr lang="en-US" dirty="0"/>
          </a:p>
          <a:p>
            <a:endParaRPr lang="en-US" dirty="0"/>
          </a:p>
        </p:txBody>
      </p:sp>
      <p:sp>
        <p:nvSpPr>
          <p:cNvPr id="4" name="Slide Number Placeholder 3"/>
          <p:cNvSpPr>
            <a:spLocks noGrp="1"/>
          </p:cNvSpPr>
          <p:nvPr>
            <p:ph type="sldNum" sz="quarter" idx="10"/>
          </p:nvPr>
        </p:nvSpPr>
        <p:spPr/>
        <p:txBody>
          <a:bodyPr/>
          <a:lstStyle/>
          <a:p>
            <a:fld id="{93B336D0-BB87-4158-9DDA-BA914A234D18}" type="slidenum">
              <a:rPr lang="en-US" smtClean="0"/>
              <a:t>14</a:t>
            </a:fld>
            <a:endParaRPr lang="en-US"/>
          </a:p>
        </p:txBody>
      </p:sp>
    </p:spTree>
    <p:extLst>
      <p:ext uri="{BB962C8B-B14F-4D97-AF65-F5344CB8AC3E}">
        <p14:creationId xmlns:p14="http://schemas.microsoft.com/office/powerpoint/2010/main" val="671806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B336D0-BB87-4158-9DDA-BA914A234D18}" type="slidenum">
              <a:rPr lang="en-US" smtClean="0"/>
              <a:t>15</a:t>
            </a:fld>
            <a:endParaRPr lang="en-US"/>
          </a:p>
        </p:txBody>
      </p:sp>
    </p:spTree>
    <p:extLst>
      <p:ext uri="{BB962C8B-B14F-4D97-AF65-F5344CB8AC3E}">
        <p14:creationId xmlns:p14="http://schemas.microsoft.com/office/powerpoint/2010/main" val="747132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B336D0-BB87-4158-9DDA-BA914A234D18}" type="slidenum">
              <a:rPr lang="en-US" smtClean="0"/>
              <a:t>16</a:t>
            </a:fld>
            <a:endParaRPr lang="en-US"/>
          </a:p>
        </p:txBody>
      </p:sp>
    </p:spTree>
    <p:extLst>
      <p:ext uri="{BB962C8B-B14F-4D97-AF65-F5344CB8AC3E}">
        <p14:creationId xmlns:p14="http://schemas.microsoft.com/office/powerpoint/2010/main" val="3928788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12:30</a:t>
            </a:r>
          </a:p>
        </p:txBody>
      </p:sp>
      <p:sp>
        <p:nvSpPr>
          <p:cNvPr id="4" name="Slide Number Placeholder 3"/>
          <p:cNvSpPr>
            <a:spLocks noGrp="1"/>
          </p:cNvSpPr>
          <p:nvPr>
            <p:ph type="sldNum" sz="quarter" idx="10"/>
          </p:nvPr>
        </p:nvSpPr>
        <p:spPr/>
        <p:txBody>
          <a:bodyPr/>
          <a:lstStyle/>
          <a:p>
            <a:fld id="{93B336D0-BB87-4158-9DDA-BA914A234D18}" type="slidenum">
              <a:rPr lang="en-US" smtClean="0"/>
              <a:t>28</a:t>
            </a:fld>
            <a:endParaRPr lang="en-US"/>
          </a:p>
        </p:txBody>
      </p:sp>
    </p:spTree>
    <p:extLst>
      <p:ext uri="{BB962C8B-B14F-4D97-AF65-F5344CB8AC3E}">
        <p14:creationId xmlns:p14="http://schemas.microsoft.com/office/powerpoint/2010/main" val="313106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B336D0-BB87-4158-9DDA-BA914A234D18}" type="slidenum">
              <a:rPr lang="en-US" smtClean="0"/>
              <a:t>36</a:t>
            </a:fld>
            <a:endParaRPr lang="en-US"/>
          </a:p>
        </p:txBody>
      </p:sp>
    </p:spTree>
    <p:extLst>
      <p:ext uri="{BB962C8B-B14F-4D97-AF65-F5344CB8AC3E}">
        <p14:creationId xmlns:p14="http://schemas.microsoft.com/office/powerpoint/2010/main" val="401278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40</a:t>
            </a:fld>
            <a:endParaRPr lang="en-US"/>
          </a:p>
        </p:txBody>
      </p:sp>
    </p:spTree>
    <p:extLst>
      <p:ext uri="{BB962C8B-B14F-4D97-AF65-F5344CB8AC3E}">
        <p14:creationId xmlns:p14="http://schemas.microsoft.com/office/powerpoint/2010/main" val="409342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B336D0-BB87-4158-9DDA-BA914A234D18}" type="slidenum">
              <a:rPr lang="en-US" smtClean="0"/>
              <a:t>41</a:t>
            </a:fld>
            <a:endParaRPr lang="en-US"/>
          </a:p>
        </p:txBody>
      </p:sp>
    </p:spTree>
    <p:extLst>
      <p:ext uri="{BB962C8B-B14F-4D97-AF65-F5344CB8AC3E}">
        <p14:creationId xmlns:p14="http://schemas.microsoft.com/office/powerpoint/2010/main" val="630253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201159"/>
            <a:ext cx="12191999" cy="1463040"/>
          </a:xfrm>
        </p:spPr>
        <p:txBody>
          <a:bodyPr anchor="ctr">
            <a:normAutofit/>
          </a:bodyPr>
          <a:lstStyle>
            <a:lvl1pPr algn="ctr">
              <a:defRPr sz="5000" spc="200" baseline="0"/>
            </a:lvl1pPr>
          </a:lstStyle>
          <a:p>
            <a:r>
              <a:rPr lang="en-US" dirty="0"/>
              <a:t>Click to edit Master title style</a:t>
            </a:r>
          </a:p>
        </p:txBody>
      </p:sp>
      <p:sp>
        <p:nvSpPr>
          <p:cNvPr id="3" name="Subtitle 2"/>
          <p:cNvSpPr>
            <a:spLocks noGrp="1"/>
          </p:cNvSpPr>
          <p:nvPr>
            <p:ph type="subTitle" idx="1"/>
          </p:nvPr>
        </p:nvSpPr>
        <p:spPr>
          <a:xfrm>
            <a:off x="0" y="641336"/>
            <a:ext cx="12192000" cy="859786"/>
          </a:xfrm>
        </p:spPr>
        <p:txBody>
          <a:bodyPr lIns="91440" rIns="91440" anchor="ctr">
            <a:normAutofit/>
          </a:bodyPr>
          <a:lstStyle>
            <a:lvl1pPr marL="0" indent="0" algn="ctr">
              <a:lnSpc>
                <a:spcPct val="100000"/>
              </a:lnSpc>
              <a:spcBef>
                <a:spcPts val="0"/>
              </a:spcBef>
              <a:buNone/>
              <a:defRPr sz="2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659665DE-58FC-41F4-AC58-2C90A5E00527}" type="slidenum">
              <a:rPr lang="en-US" smtClean="0"/>
              <a:t>‹#›</a:t>
            </a:fld>
            <a:endParaRPr lang="en-US"/>
          </a:p>
        </p:txBody>
      </p:sp>
    </p:spTree>
    <p:extLst>
      <p:ext uri="{BB962C8B-B14F-4D97-AF65-F5344CB8AC3E}">
        <p14:creationId xmlns:p14="http://schemas.microsoft.com/office/powerpoint/2010/main" val="63450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3" name="Text Placeholder 2"/>
          <p:cNvSpPr>
            <a:spLocks noGrp="1"/>
          </p:cNvSpPr>
          <p:nvPr>
            <p:ph type="body" idx="1"/>
          </p:nvPr>
        </p:nvSpPr>
        <p:spPr>
          <a:xfrm>
            <a:off x="575239" y="1531279"/>
            <a:ext cx="5397688" cy="447646"/>
          </a:xfrm>
        </p:spPr>
        <p:txBody>
          <a:bodyPr lIns="137160" rIns="137160" anchor="ctr">
            <a:normAutofit/>
          </a:bodyPr>
          <a:lstStyle>
            <a:lvl1pPr marL="0" indent="0">
              <a:spcBef>
                <a:spcPts val="0"/>
              </a:spcBef>
              <a:spcAft>
                <a:spcPts val="0"/>
              </a:spcAft>
              <a:buNone/>
              <a:defRPr lang="en-US" sz="1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dirty="0"/>
              <a:t>Edit Master text styles</a:t>
            </a:r>
          </a:p>
        </p:txBody>
      </p:sp>
      <p:sp>
        <p:nvSpPr>
          <p:cNvPr id="11" name="Content Placeholder 2">
            <a:extLst>
              <a:ext uri="{FF2B5EF4-FFF2-40B4-BE49-F238E27FC236}">
                <a16:creationId xmlns:a16="http://schemas.microsoft.com/office/drawing/2014/main" id="{57CD2F29-FDCB-4CD4-A706-8477E063ED40}"/>
              </a:ext>
            </a:extLst>
          </p:cNvPr>
          <p:cNvSpPr>
            <a:spLocks noGrp="1"/>
          </p:cNvSpPr>
          <p:nvPr>
            <p:ph sz="half" idx="13"/>
          </p:nvPr>
        </p:nvSpPr>
        <p:spPr>
          <a:xfrm>
            <a:off x="584218" y="2096446"/>
            <a:ext cx="5397689" cy="43304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a:extLst>
              <a:ext uri="{FF2B5EF4-FFF2-40B4-BE49-F238E27FC236}">
                <a16:creationId xmlns:a16="http://schemas.microsoft.com/office/drawing/2014/main" id="{F6C8EDAC-3655-4870-AA43-44830ED94DF0}"/>
              </a:ext>
            </a:extLst>
          </p:cNvPr>
          <p:cNvSpPr>
            <a:spLocks noGrp="1"/>
          </p:cNvSpPr>
          <p:nvPr>
            <p:ph type="body" idx="14"/>
          </p:nvPr>
        </p:nvSpPr>
        <p:spPr>
          <a:xfrm>
            <a:off x="6355830" y="1531279"/>
            <a:ext cx="5397688" cy="447646"/>
          </a:xfrm>
        </p:spPr>
        <p:txBody>
          <a:bodyPr lIns="137160" rIns="137160" anchor="ctr">
            <a:normAutofit/>
          </a:bodyPr>
          <a:lstStyle>
            <a:lvl1pPr marL="0" indent="0">
              <a:spcBef>
                <a:spcPts val="0"/>
              </a:spcBef>
              <a:spcAft>
                <a:spcPts val="0"/>
              </a:spcAft>
              <a:buNone/>
              <a:defRPr lang="en-US" sz="1800" b="0" kern="1200" cap="all" baseline="0" dirty="0" smtClean="0">
                <a:solidFill>
                  <a:srgbClr val="4C3282"/>
                </a:solidFill>
                <a:latin typeface="Segoe UI" panose="020B0502040204020203" pitchFamily="34" charset="0"/>
                <a:ea typeface="+mn-ea"/>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spcAft>
                <a:spcPts val="0"/>
              </a:spcAft>
              <a:buClr>
                <a:schemeClr val="accent1"/>
              </a:buClr>
              <a:buSzPct val="100000"/>
              <a:buFont typeface="Tw Cen MT" panose="020B0602020104020603" pitchFamily="34" charset="0"/>
              <a:buNone/>
            </a:pPr>
            <a:r>
              <a:rPr lang="en-US" dirty="0"/>
              <a:t>Edit Master text styles</a:t>
            </a:r>
          </a:p>
        </p:txBody>
      </p:sp>
      <p:sp>
        <p:nvSpPr>
          <p:cNvPr id="13" name="Content Placeholder 2">
            <a:extLst>
              <a:ext uri="{FF2B5EF4-FFF2-40B4-BE49-F238E27FC236}">
                <a16:creationId xmlns:a16="http://schemas.microsoft.com/office/drawing/2014/main" id="{C6DFFB8E-9225-4B12-B4C6-960DAE3BDB96}"/>
              </a:ext>
            </a:extLst>
          </p:cNvPr>
          <p:cNvSpPr>
            <a:spLocks noGrp="1"/>
          </p:cNvSpPr>
          <p:nvPr>
            <p:ph sz="half" idx="15"/>
          </p:nvPr>
        </p:nvSpPr>
        <p:spPr>
          <a:xfrm>
            <a:off x="6364809" y="2096446"/>
            <a:ext cx="5397689" cy="43304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6A67D2F5-1349-864B-9157-70965CF7D01F}"/>
              </a:ext>
            </a:extLst>
          </p:cNvPr>
          <p:cNvSpPr>
            <a:spLocks noGrp="1"/>
          </p:cNvSpPr>
          <p:nvPr>
            <p:ph type="dt" sz="half" idx="16"/>
          </p:nvPr>
        </p:nvSpPr>
        <p:spPr/>
        <p:txBody>
          <a:bodyPr/>
          <a:lstStyle/>
          <a:p>
            <a:endParaRPr lang="en-US"/>
          </a:p>
        </p:txBody>
      </p:sp>
      <p:sp>
        <p:nvSpPr>
          <p:cNvPr id="4" name="Footer Placeholder 3">
            <a:extLst>
              <a:ext uri="{FF2B5EF4-FFF2-40B4-BE49-F238E27FC236}">
                <a16:creationId xmlns:a16="http://schemas.microsoft.com/office/drawing/2014/main" id="{BEB0EF9B-246C-FE41-8332-8646DCADC575}"/>
              </a:ext>
            </a:extLst>
          </p:cNvPr>
          <p:cNvSpPr>
            <a:spLocks noGrp="1"/>
          </p:cNvSpPr>
          <p:nvPr>
            <p:ph type="ftr" sz="quarter" idx="17"/>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8470C209-4026-6B45-85D8-631DC77CD4F5}"/>
              </a:ext>
            </a:extLst>
          </p:cNvPr>
          <p:cNvSpPr>
            <a:spLocks noGrp="1"/>
          </p:cNvSpPr>
          <p:nvPr>
            <p:ph type="sldNum" sz="quarter" idx="18"/>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840103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4" name="Date Placeholder 3">
            <a:extLst>
              <a:ext uri="{FF2B5EF4-FFF2-40B4-BE49-F238E27FC236}">
                <a16:creationId xmlns:a16="http://schemas.microsoft.com/office/drawing/2014/main" id="{8CD6ACA4-6DA3-7041-844B-85F93667A652}"/>
              </a:ext>
            </a:extLst>
          </p:cNvPr>
          <p:cNvSpPr>
            <a:spLocks noGrp="1"/>
          </p:cNvSpPr>
          <p:nvPr>
            <p:ph type="dt" sz="half" idx="10"/>
          </p:nvPr>
        </p:nvSpPr>
        <p:spPr/>
        <p:txBody>
          <a:bodyPr/>
          <a:lstStyle/>
          <a:p>
            <a:endParaRPr lang="en-US"/>
          </a:p>
        </p:txBody>
      </p:sp>
      <p:sp>
        <p:nvSpPr>
          <p:cNvPr id="7" name="Footer Placeholder 6">
            <a:extLst>
              <a:ext uri="{FF2B5EF4-FFF2-40B4-BE49-F238E27FC236}">
                <a16:creationId xmlns:a16="http://schemas.microsoft.com/office/drawing/2014/main" id="{FB18CBAD-9189-5E4F-A89D-A70F6F9BB5D5}"/>
              </a:ext>
            </a:extLst>
          </p:cNvPr>
          <p:cNvSpPr>
            <a:spLocks noGrp="1"/>
          </p:cNvSpPr>
          <p:nvPr>
            <p:ph type="ftr" sz="quarter" idx="11"/>
          </p:nvPr>
        </p:nvSpPr>
        <p:spPr/>
        <p:txBody>
          <a:bodyPr/>
          <a:lstStyle/>
          <a:p>
            <a:r>
              <a:rPr lang="en-US"/>
              <a:t>CSE 373 AU 18</a:t>
            </a:r>
            <a:endParaRPr lang="en-US" dirty="0"/>
          </a:p>
        </p:txBody>
      </p:sp>
      <p:sp>
        <p:nvSpPr>
          <p:cNvPr id="8" name="Slide Number Placeholder 7">
            <a:extLst>
              <a:ext uri="{FF2B5EF4-FFF2-40B4-BE49-F238E27FC236}">
                <a16:creationId xmlns:a16="http://schemas.microsoft.com/office/drawing/2014/main" id="{1552ED43-82A1-6143-AB9E-1294D3149DC4}"/>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875337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7B8ED51-AC7C-6E46-8CC6-F6787B46B93A}"/>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0264FC2-8BD7-534B-876C-2763D5F417D8}"/>
              </a:ext>
            </a:extLst>
          </p:cNvPr>
          <p:cNvSpPr>
            <a:spLocks noGrp="1"/>
          </p:cNvSpPr>
          <p:nvPr>
            <p:ph type="ftr" sz="quarter" idx="11"/>
          </p:nvPr>
        </p:nvSpPr>
        <p:spPr/>
        <p:txBody>
          <a:bodyPr/>
          <a:lstStyle/>
          <a:p>
            <a:r>
              <a:rPr lang="en-US"/>
              <a:t>CSE 373 AU 18</a:t>
            </a:r>
            <a:endParaRPr lang="en-US" dirty="0"/>
          </a:p>
        </p:txBody>
      </p:sp>
      <p:sp>
        <p:nvSpPr>
          <p:cNvPr id="7" name="Slide Number Placeholder 6">
            <a:extLst>
              <a:ext uri="{FF2B5EF4-FFF2-40B4-BE49-F238E27FC236}">
                <a16:creationId xmlns:a16="http://schemas.microsoft.com/office/drawing/2014/main" id="{EA1FFA9C-7BB4-3B4B-A32A-B67888BDF9B2}"/>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2515616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
        <p:nvSpPr>
          <p:cNvPr id="6" name="Date Placeholder 5">
            <a:extLst>
              <a:ext uri="{FF2B5EF4-FFF2-40B4-BE49-F238E27FC236}">
                <a16:creationId xmlns:a16="http://schemas.microsoft.com/office/drawing/2014/main" id="{E5DF07EF-E848-C74E-95B2-15098E356987}"/>
              </a:ext>
            </a:extLst>
          </p:cNvPr>
          <p:cNvSpPr>
            <a:spLocks noGrp="1"/>
          </p:cNvSpPr>
          <p:nvPr>
            <p:ph type="dt" sz="half" idx="10"/>
          </p:nvPr>
        </p:nvSpPr>
        <p:spPr/>
        <p:txBody>
          <a:bodyPr/>
          <a:lstStyle/>
          <a:p>
            <a:endParaRPr lang="en-US"/>
          </a:p>
        </p:txBody>
      </p:sp>
      <p:sp>
        <p:nvSpPr>
          <p:cNvPr id="10" name="Footer Placeholder 9">
            <a:extLst>
              <a:ext uri="{FF2B5EF4-FFF2-40B4-BE49-F238E27FC236}">
                <a16:creationId xmlns:a16="http://schemas.microsoft.com/office/drawing/2014/main" id="{87D151F2-562E-A744-A27C-396BDC9BB047}"/>
              </a:ext>
            </a:extLst>
          </p:cNvPr>
          <p:cNvSpPr>
            <a:spLocks noGrp="1"/>
          </p:cNvSpPr>
          <p:nvPr>
            <p:ph type="ftr" sz="quarter" idx="11"/>
          </p:nvPr>
        </p:nvSpPr>
        <p:spPr/>
        <p:txBody>
          <a:bodyPr/>
          <a:lstStyle/>
          <a:p>
            <a:r>
              <a:rPr lang="en-US"/>
              <a:t>CSE 373 AU 18</a:t>
            </a:r>
            <a:endParaRPr lang="en-US" dirty="0"/>
          </a:p>
        </p:txBody>
      </p:sp>
      <p:sp>
        <p:nvSpPr>
          <p:cNvPr id="11" name="Slide Number Placeholder 10">
            <a:extLst>
              <a:ext uri="{FF2B5EF4-FFF2-40B4-BE49-F238E27FC236}">
                <a16:creationId xmlns:a16="http://schemas.microsoft.com/office/drawing/2014/main" id="{91020367-A4F1-744C-8ECA-89D12FB8A6C2}"/>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2077797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B2A4-11AD-445D-9449-ECE97BF7265C}"/>
              </a:ext>
            </a:extLst>
          </p:cNvPr>
          <p:cNvSpPr>
            <a:spLocks noGrp="1"/>
          </p:cNvSpPr>
          <p:nvPr>
            <p:ph type="title" hasCustomPrompt="1"/>
          </p:nvPr>
        </p:nvSpPr>
        <p:spPr>
          <a:xfrm>
            <a:off x="3315881" y="3446573"/>
            <a:ext cx="5590283" cy="1014667"/>
          </a:xfrm>
        </p:spPr>
        <p:txBody>
          <a:bodyPr/>
          <a:lstStyle>
            <a:lvl1pPr algn="ctr">
              <a:defRPr cap="none" baseline="0"/>
            </a:lvl1pPr>
          </a:lstStyle>
          <a:p>
            <a:r>
              <a:rPr lang="en-US" dirty="0"/>
              <a:t>Big Concept</a:t>
            </a:r>
          </a:p>
        </p:txBody>
      </p:sp>
      <p:cxnSp>
        <p:nvCxnSpPr>
          <p:cNvPr id="21" name="Straight Connector 20">
            <a:extLst>
              <a:ext uri="{FF2B5EF4-FFF2-40B4-BE49-F238E27FC236}">
                <a16:creationId xmlns:a16="http://schemas.microsoft.com/office/drawing/2014/main" id="{C067791F-5EAB-433C-8512-E3D8B5FEA33C}"/>
              </a:ext>
            </a:extLst>
          </p:cNvPr>
          <p:cNvCxnSpPr/>
          <p:nvPr userDrawn="1"/>
        </p:nvCxnSpPr>
        <p:spPr>
          <a:xfrm>
            <a:off x="138752" y="1917510"/>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19FC5ADD-7CD5-4855-8137-142378EFA26D}"/>
              </a:ext>
            </a:extLst>
          </p:cNvPr>
          <p:cNvGrpSpPr/>
          <p:nvPr userDrawn="1"/>
        </p:nvGrpSpPr>
        <p:grpSpPr>
          <a:xfrm>
            <a:off x="4736398" y="555634"/>
            <a:ext cx="2723751" cy="2723751"/>
            <a:chOff x="4360460" y="449353"/>
            <a:chExt cx="3282287" cy="3282287"/>
          </a:xfrm>
        </p:grpSpPr>
        <p:sp>
          <p:nvSpPr>
            <p:cNvPr id="6" name="Oval 5">
              <a:extLst>
                <a:ext uri="{FF2B5EF4-FFF2-40B4-BE49-F238E27FC236}">
                  <a16:creationId xmlns:a16="http://schemas.microsoft.com/office/drawing/2014/main" id="{161030CC-581E-4D1E-9ACA-A92F5BB6C0CB}"/>
                </a:ext>
              </a:extLst>
            </p:cNvPr>
            <p:cNvSpPr/>
            <p:nvPr userDrawn="1"/>
          </p:nvSpPr>
          <p:spPr>
            <a:xfrm>
              <a:off x="4360460" y="449353"/>
              <a:ext cx="3282287" cy="3282287"/>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Shape 822">
              <a:extLst>
                <a:ext uri="{FF2B5EF4-FFF2-40B4-BE49-F238E27FC236}">
                  <a16:creationId xmlns:a16="http://schemas.microsoft.com/office/drawing/2014/main" id="{9662AC8F-8502-4CF6-87AC-2CB7EFEBC5CD}"/>
                </a:ext>
              </a:extLst>
            </p:cNvPr>
            <p:cNvGrpSpPr/>
            <p:nvPr userDrawn="1"/>
          </p:nvGrpSpPr>
          <p:grpSpPr>
            <a:xfrm>
              <a:off x="4868910" y="1003939"/>
              <a:ext cx="2265387" cy="2173113"/>
              <a:chOff x="5233525" y="4954450"/>
              <a:chExt cx="538275" cy="516350"/>
            </a:xfrm>
          </p:grpSpPr>
          <p:sp>
            <p:nvSpPr>
              <p:cNvPr id="8" name="Shape 823">
                <a:extLst>
                  <a:ext uri="{FF2B5EF4-FFF2-40B4-BE49-F238E27FC236}">
                    <a16:creationId xmlns:a16="http://schemas.microsoft.com/office/drawing/2014/main" id="{915C32CE-F54C-4A91-A795-5F6EE0E2C310}"/>
                  </a:ext>
                </a:extLst>
              </p:cNvPr>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824">
                <a:extLst>
                  <a:ext uri="{FF2B5EF4-FFF2-40B4-BE49-F238E27FC236}">
                    <a16:creationId xmlns:a16="http://schemas.microsoft.com/office/drawing/2014/main" id="{25663F7D-C889-439B-A68E-97D8B29147A8}"/>
                  </a:ext>
                </a:extLst>
              </p:cNvPr>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825">
                <a:extLst>
                  <a:ext uri="{FF2B5EF4-FFF2-40B4-BE49-F238E27FC236}">
                    <a16:creationId xmlns:a16="http://schemas.microsoft.com/office/drawing/2014/main" id="{5C225417-5386-4CF0-A050-D547324972FC}"/>
                  </a:ext>
                </a:extLst>
              </p:cNvPr>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826">
                <a:extLst>
                  <a:ext uri="{FF2B5EF4-FFF2-40B4-BE49-F238E27FC236}">
                    <a16:creationId xmlns:a16="http://schemas.microsoft.com/office/drawing/2014/main" id="{F2B2177A-3C1C-4737-A983-B5086B44BAC9}"/>
                  </a:ext>
                </a:extLst>
              </p:cNvPr>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827">
                <a:extLst>
                  <a:ext uri="{FF2B5EF4-FFF2-40B4-BE49-F238E27FC236}">
                    <a16:creationId xmlns:a16="http://schemas.microsoft.com/office/drawing/2014/main" id="{065E0883-FD56-4990-A3BA-7394FB6E3D9D}"/>
                  </a:ext>
                </a:extLst>
              </p:cNvPr>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828">
                <a:extLst>
                  <a:ext uri="{FF2B5EF4-FFF2-40B4-BE49-F238E27FC236}">
                    <a16:creationId xmlns:a16="http://schemas.microsoft.com/office/drawing/2014/main" id="{C497A5ED-CCEE-4F09-A7B4-7079C57F1DC1}"/>
                  </a:ext>
                </a:extLst>
              </p:cNvPr>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829">
                <a:extLst>
                  <a:ext uri="{FF2B5EF4-FFF2-40B4-BE49-F238E27FC236}">
                    <a16:creationId xmlns:a16="http://schemas.microsoft.com/office/drawing/2014/main" id="{D8CBE5C1-1916-4EF1-B9E9-DC5E58DE62C4}"/>
                  </a:ext>
                </a:extLst>
              </p:cNvPr>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830">
                <a:extLst>
                  <a:ext uri="{FF2B5EF4-FFF2-40B4-BE49-F238E27FC236}">
                    <a16:creationId xmlns:a16="http://schemas.microsoft.com/office/drawing/2014/main" id="{BB37530B-08B3-4205-8A08-E876EE3F9FBE}"/>
                  </a:ext>
                </a:extLst>
              </p:cNvPr>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831">
                <a:extLst>
                  <a:ext uri="{FF2B5EF4-FFF2-40B4-BE49-F238E27FC236}">
                    <a16:creationId xmlns:a16="http://schemas.microsoft.com/office/drawing/2014/main" id="{14DEB002-C856-4D51-9E3F-42951B8C7A10}"/>
                  </a:ext>
                </a:extLst>
              </p:cNvPr>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832">
                <a:extLst>
                  <a:ext uri="{FF2B5EF4-FFF2-40B4-BE49-F238E27FC236}">
                    <a16:creationId xmlns:a16="http://schemas.microsoft.com/office/drawing/2014/main" id="{5B5D5E96-C594-4AB6-9DF5-2ED8F56CCF52}"/>
                  </a:ext>
                </a:extLst>
              </p:cNvPr>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833">
                <a:extLst>
                  <a:ext uri="{FF2B5EF4-FFF2-40B4-BE49-F238E27FC236}">
                    <a16:creationId xmlns:a16="http://schemas.microsoft.com/office/drawing/2014/main" id="{3FC3F998-CA08-40F4-81A5-CEC994EBBF42}"/>
                  </a:ext>
                </a:extLst>
              </p:cNvPr>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285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3" name="Text Placeholder 2">
            <a:extLst>
              <a:ext uri="{FF2B5EF4-FFF2-40B4-BE49-F238E27FC236}">
                <a16:creationId xmlns:a16="http://schemas.microsoft.com/office/drawing/2014/main" id="{9C05CDBC-229D-45E2-B2F9-9037D7DF9793}"/>
              </a:ext>
            </a:extLst>
          </p:cNvPr>
          <p:cNvSpPr>
            <a:spLocks noGrp="1"/>
          </p:cNvSpPr>
          <p:nvPr>
            <p:ph type="body" idx="1"/>
          </p:nvPr>
        </p:nvSpPr>
        <p:spPr>
          <a:xfrm>
            <a:off x="3315880" y="4628428"/>
            <a:ext cx="5590283" cy="1463040"/>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24" name="Rectangle 23">
            <a:extLst>
              <a:ext uri="{FF2B5EF4-FFF2-40B4-BE49-F238E27FC236}">
                <a16:creationId xmlns:a16="http://schemas.microsoft.com/office/drawing/2014/main" id="{4D812236-1A32-4FE2-AB5A-F8F998D835F3}"/>
              </a:ext>
            </a:extLst>
          </p:cNvPr>
          <p:cNvSpPr/>
          <p:nvPr userDrawn="1"/>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DFB8EB76-3B7A-4486-95E5-0316680FFD7E}"/>
              </a:ext>
            </a:extLst>
          </p:cNvPr>
          <p:cNvCxnSpPr>
            <a:cxnSpLocks/>
          </p:cNvCxnSpPr>
          <p:nvPr userDrawn="1"/>
        </p:nvCxnSpPr>
        <p:spPr>
          <a:xfrm>
            <a:off x="3315880" y="4545974"/>
            <a:ext cx="5590283" cy="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33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01CC624-0437-43EF-99D3-4B5E545BF210}"/>
              </a:ext>
            </a:extLst>
          </p:cNvPr>
          <p:cNvSpPr/>
          <p:nvPr userDrawn="1"/>
        </p:nvSpPr>
        <p:spPr>
          <a:xfrm>
            <a:off x="272955" y="0"/>
            <a:ext cx="423081" cy="15623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537B5817-8D3A-4DD3-92FF-32BBC5F91560}"/>
              </a:ext>
            </a:extLst>
          </p:cNvPr>
          <p:cNvCxnSpPr/>
          <p:nvPr userDrawn="1"/>
        </p:nvCxnSpPr>
        <p:spPr>
          <a:xfrm>
            <a:off x="61415" y="753975"/>
            <a:ext cx="12008609" cy="0"/>
          </a:xfrm>
          <a:prstGeom prst="line">
            <a:avLst/>
          </a:prstGeom>
          <a:ln>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32B1C59-33FF-4FB4-BDD7-F61C64008581}"/>
              </a:ext>
            </a:extLst>
          </p:cNvPr>
          <p:cNvSpPr>
            <a:spLocks noGrp="1"/>
          </p:cNvSpPr>
          <p:nvPr>
            <p:ph type="title"/>
          </p:nvPr>
        </p:nvSpPr>
        <p:spPr>
          <a:xfrm>
            <a:off x="1428134" y="263276"/>
            <a:ext cx="10334364" cy="1014667"/>
          </a:xfrm>
          <a:solidFill>
            <a:schemeClr val="bg1"/>
          </a:solidFill>
        </p:spPr>
        <p:txBody>
          <a:bodyPr/>
          <a:lstStyle>
            <a:lvl1pPr>
              <a:defRPr>
                <a:solidFill>
                  <a:srgbClr val="4C3282"/>
                </a:solidFill>
              </a:defRPr>
            </a:lvl1pPr>
          </a:lstStyle>
          <a:p>
            <a:r>
              <a:rPr lang="en-US" dirty="0"/>
              <a:t>Click to edit Master title style</a:t>
            </a:r>
          </a:p>
        </p:txBody>
      </p:sp>
      <p:grpSp>
        <p:nvGrpSpPr>
          <p:cNvPr id="13" name="Group 12">
            <a:extLst>
              <a:ext uri="{FF2B5EF4-FFF2-40B4-BE49-F238E27FC236}">
                <a16:creationId xmlns:a16="http://schemas.microsoft.com/office/drawing/2014/main" id="{FB754F48-B758-43EB-980F-1E2884C8E2A7}"/>
              </a:ext>
            </a:extLst>
          </p:cNvPr>
          <p:cNvGrpSpPr/>
          <p:nvPr userDrawn="1"/>
        </p:nvGrpSpPr>
        <p:grpSpPr>
          <a:xfrm>
            <a:off x="575239" y="475151"/>
            <a:ext cx="631298" cy="631298"/>
            <a:chOff x="1530939" y="2405329"/>
            <a:chExt cx="631298" cy="631298"/>
          </a:xfrm>
        </p:grpSpPr>
        <p:sp>
          <p:nvSpPr>
            <p:cNvPr id="7" name="Oval 6">
              <a:extLst>
                <a:ext uri="{FF2B5EF4-FFF2-40B4-BE49-F238E27FC236}">
                  <a16:creationId xmlns:a16="http://schemas.microsoft.com/office/drawing/2014/main" id="{99BADBD9-302C-40D9-A763-C65CCFE16FDE}"/>
                </a:ext>
              </a:extLst>
            </p:cNvPr>
            <p:cNvSpPr/>
            <p:nvPr userDrawn="1"/>
          </p:nvSpPr>
          <p:spPr>
            <a:xfrm>
              <a:off x="1530939" y="2405329"/>
              <a:ext cx="631298" cy="631298"/>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Shape 490">
              <a:extLst>
                <a:ext uri="{FF2B5EF4-FFF2-40B4-BE49-F238E27FC236}">
                  <a16:creationId xmlns:a16="http://schemas.microsoft.com/office/drawing/2014/main" id="{ABC713E7-D704-4682-B292-907313F269C9}"/>
                </a:ext>
              </a:extLst>
            </p:cNvPr>
            <p:cNvGrpSpPr/>
            <p:nvPr userDrawn="1"/>
          </p:nvGrpSpPr>
          <p:grpSpPr>
            <a:xfrm>
              <a:off x="1661835" y="2536225"/>
              <a:ext cx="369505" cy="369505"/>
              <a:chOff x="2594050" y="1631825"/>
              <a:chExt cx="439625" cy="439625"/>
            </a:xfrm>
          </p:grpSpPr>
          <p:sp>
            <p:nvSpPr>
              <p:cNvPr id="9" name="Shape 491">
                <a:extLst>
                  <a:ext uri="{FF2B5EF4-FFF2-40B4-BE49-F238E27FC236}">
                    <a16:creationId xmlns:a16="http://schemas.microsoft.com/office/drawing/2014/main" id="{5701E159-D011-460A-BF32-22B3BFF6328B}"/>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492">
                <a:extLst>
                  <a:ext uri="{FF2B5EF4-FFF2-40B4-BE49-F238E27FC236}">
                    <a16:creationId xmlns:a16="http://schemas.microsoft.com/office/drawing/2014/main" id="{CA3D8659-8AB7-48FB-9131-98E6A18A0B20}"/>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493">
                <a:extLst>
                  <a:ext uri="{FF2B5EF4-FFF2-40B4-BE49-F238E27FC236}">
                    <a16:creationId xmlns:a16="http://schemas.microsoft.com/office/drawing/2014/main" id="{A811AE90-64AA-41C3-9DE9-62A86028AA6C}"/>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4">
                <a:extLst>
                  <a:ext uri="{FF2B5EF4-FFF2-40B4-BE49-F238E27FC236}">
                    <a16:creationId xmlns:a16="http://schemas.microsoft.com/office/drawing/2014/main" id="{0551D70B-4457-48F5-81B9-3A38F6B661D9}"/>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17" name="Content Placeholder 2">
            <a:extLst>
              <a:ext uri="{FF2B5EF4-FFF2-40B4-BE49-F238E27FC236}">
                <a16:creationId xmlns:a16="http://schemas.microsoft.com/office/drawing/2014/main" id="{572BD7EC-0D21-433C-A8B8-B34982C0240B}"/>
              </a:ext>
            </a:extLst>
          </p:cNvPr>
          <p:cNvSpPr>
            <a:spLocks noGrp="1"/>
          </p:cNvSpPr>
          <p:nvPr>
            <p:ph idx="1"/>
          </p:nvPr>
        </p:nvSpPr>
        <p:spPr>
          <a:xfrm>
            <a:off x="1428134" y="1463857"/>
            <a:ext cx="10334364" cy="4845504"/>
          </a:xfrm>
        </p:spPr>
        <p:txBody>
          <a:bodyPr/>
          <a:lstStyle>
            <a:lvl1pPr marL="91440" indent="-91440">
              <a:buClr>
                <a:srgbClr val="4C3282"/>
              </a:buClr>
              <a:buFont typeface="Segoe UI Semilight" panose="020B0402040204020203" pitchFamily="34" charset="0"/>
              <a:buChar char="-"/>
              <a:defRPr/>
            </a:lvl1pPr>
            <a:lvl2pPr>
              <a:buClr>
                <a:srgbClr val="4C3282"/>
              </a:buClr>
              <a:defRPr/>
            </a:lvl2pPr>
            <a:lvl3pPr>
              <a:buClr>
                <a:srgbClr val="4C3282"/>
              </a:buClr>
              <a:defRPr/>
            </a:lvl3pPr>
            <a:lvl4pPr>
              <a:buClr>
                <a:srgbClr val="4C3282"/>
              </a:buClr>
              <a:defRPr/>
            </a:lvl4pPr>
            <a:lvl5pPr>
              <a:buClr>
                <a:srgbClr val="4C328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6585507-7DB2-8D4E-8192-6A3BE5FC525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1E1C618-BF4A-E847-BBF0-DEDBA0DFDC61}"/>
              </a:ext>
            </a:extLst>
          </p:cNvPr>
          <p:cNvSpPr>
            <a:spLocks noGrp="1"/>
          </p:cNvSpPr>
          <p:nvPr>
            <p:ph type="ftr" sz="quarter" idx="11"/>
          </p:nvPr>
        </p:nvSpPr>
        <p:spPr/>
        <p:txBody>
          <a:bodyPr/>
          <a:lstStyle/>
          <a:p>
            <a:r>
              <a:rPr lang="en-US"/>
              <a:t>CSE 373 AU 18</a:t>
            </a:r>
            <a:endParaRPr lang="en-US" dirty="0"/>
          </a:p>
        </p:txBody>
      </p:sp>
      <p:sp>
        <p:nvSpPr>
          <p:cNvPr id="15" name="Slide Number Placeholder 14">
            <a:extLst>
              <a:ext uri="{FF2B5EF4-FFF2-40B4-BE49-F238E27FC236}">
                <a16:creationId xmlns:a16="http://schemas.microsoft.com/office/drawing/2014/main" id="{9E9A1739-2A8C-6D4C-8967-6C642894782B}"/>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2062775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6356FD08-8E43-4554-8ACC-11234BCBCF4E}"/>
              </a:ext>
            </a:extLst>
          </p:cNvPr>
          <p:cNvCxnSpPr/>
          <p:nvPr userDrawn="1"/>
        </p:nvCxnSpPr>
        <p:spPr>
          <a:xfrm>
            <a:off x="127669" y="3557888"/>
            <a:ext cx="11914495" cy="0"/>
          </a:xfrm>
          <a:prstGeom prst="line">
            <a:avLst/>
          </a:prstGeom>
          <a:ln w="19050">
            <a:solidFill>
              <a:srgbClr val="D8D8D8"/>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777F25E-8269-472E-9791-7EB74F793C8D}"/>
              </a:ext>
            </a:extLst>
          </p:cNvPr>
          <p:cNvSpPr>
            <a:spLocks noGrp="1"/>
          </p:cNvSpPr>
          <p:nvPr>
            <p:ph type="title"/>
          </p:nvPr>
        </p:nvSpPr>
        <p:spPr>
          <a:xfrm>
            <a:off x="1902775" y="3262680"/>
            <a:ext cx="6504161" cy="590415"/>
          </a:xfrm>
          <a:solidFill>
            <a:schemeClr val="bg1"/>
          </a:solidFill>
        </p:spPr>
        <p:txBody>
          <a:bodyPr>
            <a:noAutofit/>
          </a:bodyPr>
          <a:lstStyle>
            <a:lvl1pPr>
              <a:defRPr sz="3200">
                <a:latin typeface="Segoe UI Semibold" panose="020B0702040204020203" pitchFamily="34" charset="0"/>
                <a:cs typeface="Segoe UI Semibold" panose="020B0702040204020203" pitchFamily="34" charset="0"/>
              </a:defRPr>
            </a:lvl1pPr>
          </a:lstStyle>
          <a:p>
            <a:r>
              <a:rPr lang="en-US" dirty="0"/>
              <a:t>Click to edit Master title style</a:t>
            </a:r>
          </a:p>
        </p:txBody>
      </p:sp>
      <p:sp>
        <p:nvSpPr>
          <p:cNvPr id="7" name="Oval 6">
            <a:extLst>
              <a:ext uri="{FF2B5EF4-FFF2-40B4-BE49-F238E27FC236}">
                <a16:creationId xmlns:a16="http://schemas.microsoft.com/office/drawing/2014/main" id="{886714E5-EBF9-4569-A5F7-79EC8ADBC566}"/>
              </a:ext>
            </a:extLst>
          </p:cNvPr>
          <p:cNvSpPr/>
          <p:nvPr userDrawn="1"/>
        </p:nvSpPr>
        <p:spPr>
          <a:xfrm>
            <a:off x="743453" y="3050554"/>
            <a:ext cx="897775" cy="897775"/>
          </a:xfrm>
          <a:prstGeom prst="ellipse">
            <a:avLst/>
          </a:prstGeom>
          <a:solidFill>
            <a:srgbClr val="B6A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48A67AF-FC3C-498E-9019-5526D4E35E56}"/>
              </a:ext>
            </a:extLst>
          </p:cNvPr>
          <p:cNvSpPr/>
          <p:nvPr userDrawn="1"/>
        </p:nvSpPr>
        <p:spPr>
          <a:xfrm>
            <a:off x="321425" y="60960"/>
            <a:ext cx="171797" cy="14741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Shape 496">
            <a:extLst>
              <a:ext uri="{FF2B5EF4-FFF2-40B4-BE49-F238E27FC236}">
                <a16:creationId xmlns:a16="http://schemas.microsoft.com/office/drawing/2014/main" id="{A9D83950-EFA8-45B6-9842-F0E75D62D1E4}"/>
              </a:ext>
            </a:extLst>
          </p:cNvPr>
          <p:cNvGrpSpPr/>
          <p:nvPr userDrawn="1"/>
        </p:nvGrpSpPr>
        <p:grpSpPr>
          <a:xfrm>
            <a:off x="1042384" y="3287057"/>
            <a:ext cx="299911" cy="424768"/>
            <a:chOff x="3979850" y="1598950"/>
            <a:chExt cx="356825" cy="505375"/>
          </a:xfrm>
        </p:grpSpPr>
        <p:sp>
          <p:nvSpPr>
            <p:cNvPr id="11" name="Shape 497">
              <a:extLst>
                <a:ext uri="{FF2B5EF4-FFF2-40B4-BE49-F238E27FC236}">
                  <a16:creationId xmlns:a16="http://schemas.microsoft.com/office/drawing/2014/main" id="{5AC1FC31-D74E-4136-9F49-9396640AE6A7}"/>
                </a:ext>
              </a:extLst>
            </p:cNvPr>
            <p:cNvSpPr/>
            <p:nvPr/>
          </p:nvSpPr>
          <p:spPr>
            <a:xfrm>
              <a:off x="3979850" y="1602600"/>
              <a:ext cx="44475" cy="501725"/>
            </a:xfrm>
            <a:custGeom>
              <a:avLst/>
              <a:gdLst/>
              <a:ahLst/>
              <a:cxnLst/>
              <a:rect l="0" t="0" r="0" b="0"/>
              <a:pathLst>
                <a:path w="1779" h="20069" fill="none" extrusionOk="0">
                  <a:moveTo>
                    <a:pt x="1778" y="20069"/>
                  </a:moveTo>
                  <a:lnTo>
                    <a:pt x="1778" y="488"/>
                  </a:lnTo>
                  <a:lnTo>
                    <a:pt x="1778" y="488"/>
                  </a:lnTo>
                  <a:lnTo>
                    <a:pt x="1778" y="390"/>
                  </a:lnTo>
                  <a:lnTo>
                    <a:pt x="1730" y="293"/>
                  </a:lnTo>
                  <a:lnTo>
                    <a:pt x="1705" y="220"/>
                  </a:lnTo>
                  <a:lnTo>
                    <a:pt x="1632" y="147"/>
                  </a:lnTo>
                  <a:lnTo>
                    <a:pt x="1559" y="74"/>
                  </a:lnTo>
                  <a:lnTo>
                    <a:pt x="1486" y="25"/>
                  </a:lnTo>
                  <a:lnTo>
                    <a:pt x="1389" y="0"/>
                  </a:lnTo>
                  <a:lnTo>
                    <a:pt x="1291" y="0"/>
                  </a:lnTo>
                  <a:lnTo>
                    <a:pt x="488" y="0"/>
                  </a:lnTo>
                  <a:lnTo>
                    <a:pt x="488" y="0"/>
                  </a:lnTo>
                  <a:lnTo>
                    <a:pt x="390" y="0"/>
                  </a:lnTo>
                  <a:lnTo>
                    <a:pt x="293" y="25"/>
                  </a:lnTo>
                  <a:lnTo>
                    <a:pt x="220" y="74"/>
                  </a:lnTo>
                  <a:lnTo>
                    <a:pt x="147" y="147"/>
                  </a:lnTo>
                  <a:lnTo>
                    <a:pt x="98" y="220"/>
                  </a:lnTo>
                  <a:lnTo>
                    <a:pt x="49" y="293"/>
                  </a:lnTo>
                  <a:lnTo>
                    <a:pt x="25" y="390"/>
                  </a:lnTo>
                  <a:lnTo>
                    <a:pt x="1" y="488"/>
                  </a:lnTo>
                  <a:lnTo>
                    <a:pt x="1" y="20069"/>
                  </a:lnTo>
                  <a:lnTo>
                    <a:pt x="1778" y="2006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498">
              <a:extLst>
                <a:ext uri="{FF2B5EF4-FFF2-40B4-BE49-F238E27FC236}">
                  <a16:creationId xmlns:a16="http://schemas.microsoft.com/office/drawing/2014/main" id="{55224696-5DAC-453B-AD17-A914F23CD917}"/>
                </a:ext>
              </a:extLst>
            </p:cNvPr>
            <p:cNvSpPr/>
            <p:nvPr/>
          </p:nvSpPr>
          <p:spPr>
            <a:xfrm>
              <a:off x="4037075" y="1598950"/>
              <a:ext cx="299600" cy="228950"/>
            </a:xfrm>
            <a:custGeom>
              <a:avLst/>
              <a:gdLst/>
              <a:ahLst/>
              <a:cxnLst/>
              <a:rect l="0" t="0" r="0" b="0"/>
              <a:pathLst>
                <a:path w="11984" h="9158" fill="none" extrusionOk="0">
                  <a:moveTo>
                    <a:pt x="1" y="8403"/>
                  </a:moveTo>
                  <a:lnTo>
                    <a:pt x="1" y="8403"/>
                  </a:lnTo>
                  <a:lnTo>
                    <a:pt x="366" y="8184"/>
                  </a:lnTo>
                  <a:lnTo>
                    <a:pt x="732" y="8013"/>
                  </a:lnTo>
                  <a:lnTo>
                    <a:pt x="1097" y="7867"/>
                  </a:lnTo>
                  <a:lnTo>
                    <a:pt x="1438" y="7770"/>
                  </a:lnTo>
                  <a:lnTo>
                    <a:pt x="1803" y="7696"/>
                  </a:lnTo>
                  <a:lnTo>
                    <a:pt x="2168" y="7672"/>
                  </a:lnTo>
                  <a:lnTo>
                    <a:pt x="2534" y="7648"/>
                  </a:lnTo>
                  <a:lnTo>
                    <a:pt x="2875" y="7672"/>
                  </a:lnTo>
                  <a:lnTo>
                    <a:pt x="3240" y="7696"/>
                  </a:lnTo>
                  <a:lnTo>
                    <a:pt x="3605" y="7745"/>
                  </a:lnTo>
                  <a:lnTo>
                    <a:pt x="3971" y="7818"/>
                  </a:lnTo>
                  <a:lnTo>
                    <a:pt x="4312" y="7891"/>
                  </a:lnTo>
                  <a:lnTo>
                    <a:pt x="5042" y="8111"/>
                  </a:lnTo>
                  <a:lnTo>
                    <a:pt x="5749" y="8330"/>
                  </a:lnTo>
                  <a:lnTo>
                    <a:pt x="6479" y="8549"/>
                  </a:lnTo>
                  <a:lnTo>
                    <a:pt x="7186" y="8768"/>
                  </a:lnTo>
                  <a:lnTo>
                    <a:pt x="7916" y="8963"/>
                  </a:lnTo>
                  <a:lnTo>
                    <a:pt x="8282" y="9036"/>
                  </a:lnTo>
                  <a:lnTo>
                    <a:pt x="8623" y="9085"/>
                  </a:lnTo>
                  <a:lnTo>
                    <a:pt x="8988" y="9133"/>
                  </a:lnTo>
                  <a:lnTo>
                    <a:pt x="9353" y="9158"/>
                  </a:lnTo>
                  <a:lnTo>
                    <a:pt x="9719" y="9133"/>
                  </a:lnTo>
                  <a:lnTo>
                    <a:pt x="10059" y="9109"/>
                  </a:lnTo>
                  <a:lnTo>
                    <a:pt x="10425" y="9060"/>
                  </a:lnTo>
                  <a:lnTo>
                    <a:pt x="10790" y="8963"/>
                  </a:lnTo>
                  <a:lnTo>
                    <a:pt x="11155" y="8841"/>
                  </a:lnTo>
                  <a:lnTo>
                    <a:pt x="11496" y="8671"/>
                  </a:lnTo>
                  <a:lnTo>
                    <a:pt x="11496" y="8671"/>
                  </a:lnTo>
                  <a:lnTo>
                    <a:pt x="11667" y="8573"/>
                  </a:lnTo>
                  <a:lnTo>
                    <a:pt x="11789" y="8476"/>
                  </a:lnTo>
                  <a:lnTo>
                    <a:pt x="11862" y="8354"/>
                  </a:lnTo>
                  <a:lnTo>
                    <a:pt x="11935" y="8232"/>
                  </a:lnTo>
                  <a:lnTo>
                    <a:pt x="11984" y="8111"/>
                  </a:lnTo>
                  <a:lnTo>
                    <a:pt x="11984" y="7989"/>
                  </a:lnTo>
                  <a:lnTo>
                    <a:pt x="11935" y="7891"/>
                  </a:lnTo>
                  <a:lnTo>
                    <a:pt x="11886" y="7794"/>
                  </a:lnTo>
                  <a:lnTo>
                    <a:pt x="11886" y="7794"/>
                  </a:lnTo>
                  <a:lnTo>
                    <a:pt x="11496" y="7404"/>
                  </a:lnTo>
                  <a:lnTo>
                    <a:pt x="11107" y="6941"/>
                  </a:lnTo>
                  <a:lnTo>
                    <a:pt x="10741" y="6454"/>
                  </a:lnTo>
                  <a:lnTo>
                    <a:pt x="10352" y="5943"/>
                  </a:lnTo>
                  <a:lnTo>
                    <a:pt x="10352" y="5943"/>
                  </a:lnTo>
                  <a:lnTo>
                    <a:pt x="10279" y="5797"/>
                  </a:lnTo>
                  <a:lnTo>
                    <a:pt x="10230" y="5651"/>
                  </a:lnTo>
                  <a:lnTo>
                    <a:pt x="10206" y="5480"/>
                  </a:lnTo>
                  <a:lnTo>
                    <a:pt x="10181" y="5285"/>
                  </a:lnTo>
                  <a:lnTo>
                    <a:pt x="10206" y="5115"/>
                  </a:lnTo>
                  <a:lnTo>
                    <a:pt x="10230" y="4944"/>
                  </a:lnTo>
                  <a:lnTo>
                    <a:pt x="10279" y="4774"/>
                  </a:lnTo>
                  <a:lnTo>
                    <a:pt x="10352" y="4603"/>
                  </a:lnTo>
                  <a:lnTo>
                    <a:pt x="10352" y="4603"/>
                  </a:lnTo>
                  <a:lnTo>
                    <a:pt x="10741" y="3873"/>
                  </a:lnTo>
                  <a:lnTo>
                    <a:pt x="11107" y="3118"/>
                  </a:lnTo>
                  <a:lnTo>
                    <a:pt x="11496" y="2338"/>
                  </a:lnTo>
                  <a:lnTo>
                    <a:pt x="11886" y="1486"/>
                  </a:lnTo>
                  <a:lnTo>
                    <a:pt x="11886" y="1486"/>
                  </a:lnTo>
                  <a:lnTo>
                    <a:pt x="11959" y="1315"/>
                  </a:lnTo>
                  <a:lnTo>
                    <a:pt x="11984" y="1169"/>
                  </a:lnTo>
                  <a:lnTo>
                    <a:pt x="11984" y="1048"/>
                  </a:lnTo>
                  <a:lnTo>
                    <a:pt x="11935" y="975"/>
                  </a:lnTo>
                  <a:lnTo>
                    <a:pt x="11862" y="950"/>
                  </a:lnTo>
                  <a:lnTo>
                    <a:pt x="11789" y="926"/>
                  </a:lnTo>
                  <a:lnTo>
                    <a:pt x="11667" y="975"/>
                  </a:lnTo>
                  <a:lnTo>
                    <a:pt x="11496" y="1023"/>
                  </a:lnTo>
                  <a:lnTo>
                    <a:pt x="11496" y="1023"/>
                  </a:lnTo>
                  <a:lnTo>
                    <a:pt x="11155" y="1194"/>
                  </a:lnTo>
                  <a:lnTo>
                    <a:pt x="10790" y="1315"/>
                  </a:lnTo>
                  <a:lnTo>
                    <a:pt x="10425" y="1413"/>
                  </a:lnTo>
                  <a:lnTo>
                    <a:pt x="10059" y="1462"/>
                  </a:lnTo>
                  <a:lnTo>
                    <a:pt x="9719" y="1510"/>
                  </a:lnTo>
                  <a:lnTo>
                    <a:pt x="9353" y="1510"/>
                  </a:lnTo>
                  <a:lnTo>
                    <a:pt x="8988" y="1486"/>
                  </a:lnTo>
                  <a:lnTo>
                    <a:pt x="8623" y="1462"/>
                  </a:lnTo>
                  <a:lnTo>
                    <a:pt x="8282" y="1389"/>
                  </a:lnTo>
                  <a:lnTo>
                    <a:pt x="7916" y="1315"/>
                  </a:lnTo>
                  <a:lnTo>
                    <a:pt x="7186" y="1145"/>
                  </a:lnTo>
                  <a:lnTo>
                    <a:pt x="6479" y="926"/>
                  </a:lnTo>
                  <a:lnTo>
                    <a:pt x="5749" y="682"/>
                  </a:lnTo>
                  <a:lnTo>
                    <a:pt x="5042" y="463"/>
                  </a:lnTo>
                  <a:lnTo>
                    <a:pt x="4312" y="268"/>
                  </a:lnTo>
                  <a:lnTo>
                    <a:pt x="3971" y="171"/>
                  </a:lnTo>
                  <a:lnTo>
                    <a:pt x="3605" y="98"/>
                  </a:lnTo>
                  <a:lnTo>
                    <a:pt x="3240" y="49"/>
                  </a:lnTo>
                  <a:lnTo>
                    <a:pt x="2875" y="25"/>
                  </a:lnTo>
                  <a:lnTo>
                    <a:pt x="2534" y="0"/>
                  </a:lnTo>
                  <a:lnTo>
                    <a:pt x="2168" y="25"/>
                  </a:lnTo>
                  <a:lnTo>
                    <a:pt x="1803" y="73"/>
                  </a:lnTo>
                  <a:lnTo>
                    <a:pt x="1438" y="122"/>
                  </a:lnTo>
                  <a:lnTo>
                    <a:pt x="1097" y="244"/>
                  </a:lnTo>
                  <a:lnTo>
                    <a:pt x="732" y="366"/>
                  </a:lnTo>
                  <a:lnTo>
                    <a:pt x="366" y="536"/>
                  </a:lnTo>
                  <a:lnTo>
                    <a:pt x="1" y="755"/>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Text Placeholder 2">
            <a:extLst>
              <a:ext uri="{FF2B5EF4-FFF2-40B4-BE49-F238E27FC236}">
                <a16:creationId xmlns:a16="http://schemas.microsoft.com/office/drawing/2014/main" id="{75FA472A-7AFD-46BC-8C3E-7439952E8F2E}"/>
              </a:ext>
            </a:extLst>
          </p:cNvPr>
          <p:cNvSpPr>
            <a:spLocks noGrp="1"/>
          </p:cNvSpPr>
          <p:nvPr>
            <p:ph type="body" idx="1"/>
          </p:nvPr>
        </p:nvSpPr>
        <p:spPr>
          <a:xfrm>
            <a:off x="1902775" y="3931493"/>
            <a:ext cx="6504161" cy="506283"/>
          </a:xfrm>
        </p:spPr>
        <p:txBody>
          <a:bodyPr lIns="91440" rIns="91440" anchor="t">
            <a:normAutofit/>
          </a:bodyPr>
          <a:lstStyle>
            <a:lvl1pPr marL="0" indent="0">
              <a:lnSpc>
                <a:spcPct val="100000"/>
              </a:lnSpc>
              <a:spcBef>
                <a:spcPts val="0"/>
              </a:spcBef>
              <a:buNone/>
              <a:defRPr sz="1800">
                <a:solidFill>
                  <a:schemeClr val="tx1">
                    <a:lumMod val="95000"/>
                    <a:lumOff val="5000"/>
                  </a:schemeClr>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97050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6150B792-B7B3-EB4B-A712-E140923AD28E}"/>
              </a:ext>
            </a:extLst>
          </p:cNvPr>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4" name="Date Placeholder 3">
            <a:extLst>
              <a:ext uri="{FF2B5EF4-FFF2-40B4-BE49-F238E27FC236}">
                <a16:creationId xmlns:a16="http://schemas.microsoft.com/office/drawing/2014/main" id="{5193193E-F699-D34B-8BEA-E0EF891495F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87E8551-9C06-0541-BE71-AE3150ABF818}"/>
              </a:ext>
            </a:extLst>
          </p:cNvPr>
          <p:cNvSpPr>
            <a:spLocks noGrp="1"/>
          </p:cNvSpPr>
          <p:nvPr>
            <p:ph type="ftr" sz="quarter" idx="11"/>
          </p:nvPr>
        </p:nvSpPr>
        <p:spPr/>
        <p:txBody>
          <a:bodyPr/>
          <a:lstStyle/>
          <a:p>
            <a:r>
              <a:rPr lang="en-US"/>
              <a:t>CSE 373 AU 18</a:t>
            </a:r>
            <a:endParaRPr lang="en-US" dirty="0"/>
          </a:p>
        </p:txBody>
      </p:sp>
      <p:sp>
        <p:nvSpPr>
          <p:cNvPr id="6" name="Slide Number Placeholder 5">
            <a:extLst>
              <a:ext uri="{FF2B5EF4-FFF2-40B4-BE49-F238E27FC236}">
                <a16:creationId xmlns:a16="http://schemas.microsoft.com/office/drawing/2014/main" id="{38E5D34C-21ED-8141-8408-9198EE8A1C49}"/>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165039161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ullete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457200" indent="-457200">
              <a:buClr>
                <a:schemeClr val="tx1"/>
              </a:buClr>
              <a:buFont typeface="+mj-lt"/>
              <a:buAutoNum type="arabicPeriod"/>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6150B792-B7B3-EB4B-A712-E140923AD28E}"/>
              </a:ext>
            </a:extLst>
          </p:cNvPr>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4" name="Date Placeholder 3">
            <a:extLst>
              <a:ext uri="{FF2B5EF4-FFF2-40B4-BE49-F238E27FC236}">
                <a16:creationId xmlns:a16="http://schemas.microsoft.com/office/drawing/2014/main" id="{5193193E-F699-D34B-8BEA-E0EF891495F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87E8551-9C06-0541-BE71-AE3150ABF818}"/>
              </a:ext>
            </a:extLst>
          </p:cNvPr>
          <p:cNvSpPr>
            <a:spLocks noGrp="1"/>
          </p:cNvSpPr>
          <p:nvPr>
            <p:ph type="ftr" sz="quarter" idx="11"/>
          </p:nvPr>
        </p:nvSpPr>
        <p:spPr/>
        <p:txBody>
          <a:bodyPr/>
          <a:lstStyle/>
          <a:p>
            <a:r>
              <a:rPr lang="en-US"/>
              <a:t>CSE 373 AU 18</a:t>
            </a:r>
            <a:endParaRPr lang="en-US" dirty="0"/>
          </a:p>
        </p:txBody>
      </p:sp>
      <p:sp>
        <p:nvSpPr>
          <p:cNvPr id="6" name="Slide Number Placeholder 5">
            <a:extLst>
              <a:ext uri="{FF2B5EF4-FFF2-40B4-BE49-F238E27FC236}">
                <a16:creationId xmlns:a16="http://schemas.microsoft.com/office/drawing/2014/main" id="{38E5D34C-21ED-8141-8408-9198EE8A1C49}"/>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1442482526"/>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rt algo - in-framework">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240" y="1463857"/>
            <a:ext cx="11187258" cy="18359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6150B792-B7B3-EB4B-A712-E140923AD28E}"/>
              </a:ext>
            </a:extLst>
          </p:cNvPr>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2" name="Rectangle 1">
            <a:extLst>
              <a:ext uri="{FF2B5EF4-FFF2-40B4-BE49-F238E27FC236}">
                <a16:creationId xmlns:a16="http://schemas.microsoft.com/office/drawing/2014/main" id="{AF82F70E-9AE7-A94A-A2D1-7491748FA8F9}"/>
              </a:ext>
            </a:extLst>
          </p:cNvPr>
          <p:cNvSpPr/>
          <p:nvPr userDrawn="1"/>
        </p:nvSpPr>
        <p:spPr>
          <a:xfrm>
            <a:off x="575239" y="3485705"/>
            <a:ext cx="11187259" cy="3076227"/>
          </a:xfrm>
          <a:prstGeom prst="rect">
            <a:avLst/>
          </a:prstGeom>
        </p:spPr>
        <p:txBody>
          <a:bodyPr wrap="square">
            <a:spAutoFit/>
          </a:bodyPr>
          <a:lstStyle/>
          <a:p>
            <a:pPr>
              <a:lnSpc>
                <a:spcPct val="150000"/>
              </a:lnSpc>
            </a:pPr>
            <a:r>
              <a:rPr lang="en-US" sz="2200" b="0" i="0" dirty="0">
                <a:latin typeface="Segoe UI Light" panose="020B0502040204020203" pitchFamily="34" charset="0"/>
                <a:cs typeface="Segoe UI Light" panose="020B0502040204020203" pitchFamily="34" charset="0"/>
              </a:rPr>
              <a:t>Loop/step invariant: _______________________________________________________________________</a:t>
            </a:r>
          </a:p>
          <a:p>
            <a:pPr>
              <a:lnSpc>
                <a:spcPct val="150000"/>
              </a:lnSpc>
            </a:pPr>
            <a:r>
              <a:rPr lang="en-US" sz="2200" b="0" i="0" dirty="0">
                <a:latin typeface="Segoe UI Light" panose="020B0502040204020203" pitchFamily="34" charset="0"/>
                <a:cs typeface="Segoe UI Light" panose="020B0502040204020203" pitchFamily="34" charset="0"/>
              </a:rPr>
              <a:t>Runtime:   Worst ______________      Average ______________       Best ______________</a:t>
            </a:r>
          </a:p>
          <a:p>
            <a:pPr>
              <a:lnSpc>
                <a:spcPct val="150000"/>
              </a:lnSpc>
            </a:pPr>
            <a:r>
              <a:rPr lang="en-US" sz="2200" b="0" i="0" dirty="0">
                <a:latin typeface="Segoe UI Light" panose="020B0502040204020203" pitchFamily="34" charset="0"/>
                <a:cs typeface="Segoe UI Light" panose="020B0502040204020203" pitchFamily="34" charset="0"/>
              </a:rPr>
              <a:t>Input:        Worst ______________________      Best ______________________</a:t>
            </a:r>
          </a:p>
          <a:p>
            <a:pPr>
              <a:lnSpc>
                <a:spcPct val="150000"/>
              </a:lnSpc>
            </a:pPr>
            <a:r>
              <a:rPr lang="en-US" sz="2200" b="0" i="0" dirty="0">
                <a:latin typeface="Segoe UI Light" panose="020B0502040204020203" pitchFamily="34" charset="0"/>
                <a:cs typeface="Segoe UI Light" panose="020B0502040204020203" pitchFamily="34" charset="0"/>
              </a:rPr>
              <a:t>Stable ____________________           In-place ____________________  Adaptive ____________________</a:t>
            </a:r>
          </a:p>
          <a:p>
            <a:pPr>
              <a:lnSpc>
                <a:spcPct val="150000"/>
              </a:lnSpc>
            </a:pPr>
            <a:r>
              <a:rPr lang="en-US" sz="2200" b="0" i="0" dirty="0">
                <a:latin typeface="Segoe UI Light" panose="020B0502040204020203" pitchFamily="34" charset="0"/>
                <a:cs typeface="Segoe UI Light" panose="020B0502040204020203" pitchFamily="34" charset="0"/>
              </a:rPr>
              <a:t>Operations:  Comparisons __________________________ Moves</a:t>
            </a:r>
          </a:p>
          <a:p>
            <a:pPr>
              <a:lnSpc>
                <a:spcPct val="150000"/>
              </a:lnSpc>
            </a:pPr>
            <a:r>
              <a:rPr lang="en-US" sz="2200" b="0" i="0" dirty="0">
                <a:latin typeface="Segoe UI Light" panose="020B0502040204020203" pitchFamily="34" charset="0"/>
                <a:cs typeface="Segoe UI Light" panose="020B0502040204020203" pitchFamily="34" charset="0"/>
              </a:rPr>
              <a:t>Data structure ______________________________________________________</a:t>
            </a:r>
          </a:p>
        </p:txBody>
      </p:sp>
      <p:sp>
        <p:nvSpPr>
          <p:cNvPr id="4" name="Date Placeholder 3">
            <a:extLst>
              <a:ext uri="{FF2B5EF4-FFF2-40B4-BE49-F238E27FC236}">
                <a16:creationId xmlns:a16="http://schemas.microsoft.com/office/drawing/2014/main" id="{E28FF10F-42DD-F74A-A82B-3C34947AB41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962AA52-E524-574C-A30E-AC7482C09475}"/>
              </a:ext>
            </a:extLst>
          </p:cNvPr>
          <p:cNvSpPr>
            <a:spLocks noGrp="1"/>
          </p:cNvSpPr>
          <p:nvPr>
            <p:ph type="ftr" sz="quarter" idx="11"/>
          </p:nvPr>
        </p:nvSpPr>
        <p:spPr/>
        <p:txBody>
          <a:bodyPr/>
          <a:lstStyle/>
          <a:p>
            <a:r>
              <a:rPr lang="en-US"/>
              <a:t>CSE 373 AU 18</a:t>
            </a:r>
            <a:endParaRPr lang="en-US" dirty="0"/>
          </a:p>
        </p:txBody>
      </p:sp>
      <p:sp>
        <p:nvSpPr>
          <p:cNvPr id="6" name="Slide Number Placeholder 5">
            <a:extLst>
              <a:ext uri="{FF2B5EF4-FFF2-40B4-BE49-F238E27FC236}">
                <a16:creationId xmlns:a16="http://schemas.microsoft.com/office/drawing/2014/main" id="{34D339AF-DAF2-4A46-86E0-97C6777A2BA0}"/>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64377924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6150B792-B7B3-EB4B-A712-E140923AD28E}"/>
              </a:ext>
            </a:extLst>
          </p:cNvPr>
          <p:cNvSpPr>
            <a:spLocks noGrp="1"/>
          </p:cNvSpPr>
          <p:nvPr>
            <p:ph type="title"/>
          </p:nvPr>
        </p:nvSpPr>
        <p:spPr/>
        <p:txBody>
          <a:bodyPr/>
          <a:lstStyle>
            <a:lvl1pPr>
              <a:defRPr>
                <a:solidFill>
                  <a:srgbClr val="4C3282"/>
                </a:solidFill>
              </a:defRPr>
            </a:lvl1pPr>
          </a:lstStyle>
          <a:p>
            <a:r>
              <a:rPr lang="en-US" dirty="0"/>
              <a:t>Click to edit Master title style</a:t>
            </a:r>
          </a:p>
        </p:txBody>
      </p:sp>
      <p:sp>
        <p:nvSpPr>
          <p:cNvPr id="2" name="TextBox 1">
            <a:extLst>
              <a:ext uri="{FF2B5EF4-FFF2-40B4-BE49-F238E27FC236}">
                <a16:creationId xmlns:a16="http://schemas.microsoft.com/office/drawing/2014/main" id="{C51B40C3-479D-0B4E-A658-0A5104EF3990}"/>
              </a:ext>
            </a:extLst>
          </p:cNvPr>
          <p:cNvSpPr txBox="1"/>
          <p:nvPr userDrawn="1"/>
        </p:nvSpPr>
        <p:spPr>
          <a:xfrm>
            <a:off x="10359199" y="77362"/>
            <a:ext cx="1744394" cy="707886"/>
          </a:xfrm>
          <a:prstGeom prst="rect">
            <a:avLst/>
          </a:prstGeom>
          <a:solidFill>
            <a:schemeClr val="bg1"/>
          </a:solidFill>
          <a:ln>
            <a:solidFill>
              <a:srgbClr val="B6A479"/>
            </a:solidFill>
          </a:ln>
        </p:spPr>
        <p:txBody>
          <a:bodyPr wrap="square" rtlCol="0">
            <a:spAutoFit/>
          </a:bodyPr>
          <a:lstStyle/>
          <a:p>
            <a:r>
              <a:rPr lang="en-US" sz="4000" dirty="0">
                <a:solidFill>
                  <a:srgbClr val="B6A479"/>
                </a:solidFill>
                <a:latin typeface="Segoe UI" panose="020B0502040204020203" pitchFamily="34" charset="0"/>
                <a:cs typeface="Segoe UI" panose="020B0502040204020203" pitchFamily="34" charset="0"/>
              </a:rPr>
              <a:t>Review</a:t>
            </a:r>
          </a:p>
        </p:txBody>
      </p:sp>
      <p:sp>
        <p:nvSpPr>
          <p:cNvPr id="4" name="Date Placeholder 3">
            <a:extLst>
              <a:ext uri="{FF2B5EF4-FFF2-40B4-BE49-F238E27FC236}">
                <a16:creationId xmlns:a16="http://schemas.microsoft.com/office/drawing/2014/main" id="{C94F259C-4382-C049-B632-CD714D836E2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F635489-2568-F040-BD80-0E40C9682DA8}"/>
              </a:ext>
            </a:extLst>
          </p:cNvPr>
          <p:cNvSpPr>
            <a:spLocks noGrp="1"/>
          </p:cNvSpPr>
          <p:nvPr>
            <p:ph type="ftr" sz="quarter" idx="11"/>
          </p:nvPr>
        </p:nvSpPr>
        <p:spPr/>
        <p:txBody>
          <a:bodyPr/>
          <a:lstStyle/>
          <a:p>
            <a:r>
              <a:rPr lang="en-US"/>
              <a:t>CSE 373 AU 18</a:t>
            </a:r>
            <a:endParaRPr lang="en-US" dirty="0"/>
          </a:p>
        </p:txBody>
      </p:sp>
      <p:sp>
        <p:nvSpPr>
          <p:cNvPr id="6" name="Slide Number Placeholder 5">
            <a:extLst>
              <a:ext uri="{FF2B5EF4-FFF2-40B4-BE49-F238E27FC236}">
                <a16:creationId xmlns:a16="http://schemas.microsoft.com/office/drawing/2014/main" id="{DF1615DC-76F0-4D49-B841-498697FBE5AF}"/>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3145902830"/>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cxnSp>
        <p:nvCxnSpPr>
          <p:cNvPr id="8" name="Straight Connector 7"/>
          <p:cNvCxnSpPr/>
          <p:nvPr/>
        </p:nvCxnSpPr>
        <p:spPr>
          <a:xfrm flipV="1">
            <a:off x="8386843" y="5264106"/>
            <a:ext cx="0" cy="914400"/>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pic>
        <p:nvPicPr>
          <p:cNvPr id="2050" name="Picture 2" descr="UW building">
            <a:extLst>
              <a:ext uri="{FF2B5EF4-FFF2-40B4-BE49-F238E27FC236}">
                <a16:creationId xmlns:a16="http://schemas.microsoft.com/office/drawing/2014/main" id="{8DB080C4-5F0D-47C3-B99E-D2AD3B91FD7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8185" b="5565"/>
          <a:stretch/>
        </p:blipFill>
        <p:spPr bwMode="auto">
          <a:xfrm>
            <a:off x="3" y="0"/>
            <a:ext cx="12191997" cy="4572001"/>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a:extLst>
              <a:ext uri="{FF2B5EF4-FFF2-40B4-BE49-F238E27FC236}">
                <a16:creationId xmlns:a16="http://schemas.microsoft.com/office/drawing/2014/main" id="{40459A97-3FBF-9E4B-A6BE-7DA8E6DEF0D2}"/>
              </a:ext>
            </a:extLst>
          </p:cNvPr>
          <p:cNvSpPr>
            <a:spLocks noGrp="1"/>
          </p:cNvSpPr>
          <p:nvPr>
            <p:ph type="dt" sz="half" idx="10"/>
          </p:nvPr>
        </p:nvSpPr>
        <p:spPr/>
        <p:txBody>
          <a:bodyPr/>
          <a:lstStyle/>
          <a:p>
            <a:endParaRPr lang="en-US"/>
          </a:p>
        </p:txBody>
      </p:sp>
      <p:sp>
        <p:nvSpPr>
          <p:cNvPr id="7" name="Footer Placeholder 6">
            <a:extLst>
              <a:ext uri="{FF2B5EF4-FFF2-40B4-BE49-F238E27FC236}">
                <a16:creationId xmlns:a16="http://schemas.microsoft.com/office/drawing/2014/main" id="{55EBDAA9-3F1D-CE42-BA28-59F3E2E23790}"/>
              </a:ext>
            </a:extLst>
          </p:cNvPr>
          <p:cNvSpPr>
            <a:spLocks noGrp="1"/>
          </p:cNvSpPr>
          <p:nvPr>
            <p:ph type="ftr" sz="quarter" idx="11"/>
          </p:nvPr>
        </p:nvSpPr>
        <p:spPr/>
        <p:txBody>
          <a:bodyPr/>
          <a:lstStyle/>
          <a:p>
            <a:r>
              <a:rPr lang="en-US"/>
              <a:t>CSE 373 AU 18</a:t>
            </a:r>
            <a:endParaRPr lang="en-US" dirty="0"/>
          </a:p>
        </p:txBody>
      </p:sp>
      <p:sp>
        <p:nvSpPr>
          <p:cNvPr id="10" name="Slide Number Placeholder 9">
            <a:extLst>
              <a:ext uri="{FF2B5EF4-FFF2-40B4-BE49-F238E27FC236}">
                <a16:creationId xmlns:a16="http://schemas.microsoft.com/office/drawing/2014/main" id="{623E26D3-9380-AF42-B706-201689C8DD4C}"/>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4047576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4620" y="1512985"/>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809" y="1512984"/>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lvl1pPr>
              <a:defRPr>
                <a:solidFill>
                  <a:srgbClr val="4C3282"/>
                </a:solidFill>
              </a:defRPr>
            </a:lvl1pPr>
          </a:lstStyle>
          <a:p>
            <a:r>
              <a:rPr lang="en-US" dirty="0"/>
              <a:t>Click to edit Master title style</a:t>
            </a:r>
          </a:p>
        </p:txBody>
      </p:sp>
      <p:sp>
        <p:nvSpPr>
          <p:cNvPr id="2" name="Date Placeholder 1">
            <a:extLst>
              <a:ext uri="{FF2B5EF4-FFF2-40B4-BE49-F238E27FC236}">
                <a16:creationId xmlns:a16="http://schemas.microsoft.com/office/drawing/2014/main" id="{20AE4822-56A5-2645-B8EA-D4B2DD73712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2C36FDFB-D458-BA4B-AA10-7C01EB2827CE}"/>
              </a:ext>
            </a:extLst>
          </p:cNvPr>
          <p:cNvSpPr>
            <a:spLocks noGrp="1"/>
          </p:cNvSpPr>
          <p:nvPr>
            <p:ph type="ftr" sz="quarter" idx="11"/>
          </p:nvPr>
        </p:nvSpPr>
        <p:spPr/>
        <p:txBody>
          <a:bodyPr/>
          <a:lstStyle/>
          <a:p>
            <a:r>
              <a:rPr lang="en-US"/>
              <a:t>CSE 373 AU 18</a:t>
            </a:r>
            <a:endParaRPr lang="en-US" dirty="0"/>
          </a:p>
        </p:txBody>
      </p:sp>
      <p:sp>
        <p:nvSpPr>
          <p:cNvPr id="10" name="Slide Number Placeholder 9">
            <a:extLst>
              <a:ext uri="{FF2B5EF4-FFF2-40B4-BE49-F238E27FC236}">
                <a16:creationId xmlns:a16="http://schemas.microsoft.com/office/drawing/2014/main" id="{5DCD2D9B-0751-B44B-9F6D-3E597C8ED63E}"/>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87666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34620" y="1512985"/>
            <a:ext cx="5397689" cy="47963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noChangeAspect="1"/>
          </p:cNvSpPr>
          <p:nvPr>
            <p:ph sz="half" idx="2"/>
          </p:nvPr>
        </p:nvSpPr>
        <p:spPr>
          <a:xfrm>
            <a:off x="6705904" y="70078"/>
            <a:ext cx="5397689" cy="4796375"/>
          </a:xfr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lvl1pPr>
              <a:defRPr>
                <a:solidFill>
                  <a:srgbClr val="4C3282"/>
                </a:solidFill>
              </a:defRPr>
            </a:lvl1pPr>
          </a:lstStyle>
          <a:p>
            <a:r>
              <a:rPr lang="en-US" dirty="0"/>
              <a:t>Click to edit Master title style</a:t>
            </a:r>
          </a:p>
        </p:txBody>
      </p:sp>
      <p:sp>
        <p:nvSpPr>
          <p:cNvPr id="2" name="Date Placeholder 1">
            <a:extLst>
              <a:ext uri="{FF2B5EF4-FFF2-40B4-BE49-F238E27FC236}">
                <a16:creationId xmlns:a16="http://schemas.microsoft.com/office/drawing/2014/main" id="{BE0BCBD5-0D4E-7A46-8240-34E8B9E526E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C6DAA3D9-B0E1-4A41-8F4F-2BE4898DE4A9}"/>
              </a:ext>
            </a:extLst>
          </p:cNvPr>
          <p:cNvSpPr>
            <a:spLocks noGrp="1"/>
          </p:cNvSpPr>
          <p:nvPr>
            <p:ph type="ftr" sz="quarter" idx="11"/>
          </p:nvPr>
        </p:nvSpPr>
        <p:spPr/>
        <p:txBody>
          <a:bodyPr/>
          <a:lstStyle/>
          <a:p>
            <a:r>
              <a:rPr lang="en-US"/>
              <a:t>CSE 373 AU 18</a:t>
            </a:r>
            <a:endParaRPr lang="en-US" dirty="0"/>
          </a:p>
        </p:txBody>
      </p:sp>
      <p:sp>
        <p:nvSpPr>
          <p:cNvPr id="10" name="Slide Number Placeholder 9">
            <a:extLst>
              <a:ext uri="{FF2B5EF4-FFF2-40B4-BE49-F238E27FC236}">
                <a16:creationId xmlns:a16="http://schemas.microsoft.com/office/drawing/2014/main" id="{DCEDFD19-C54C-3C4F-A9AC-FA9FC69C43C6}"/>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1337108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43787" y="1729954"/>
            <a:ext cx="6252741" cy="27402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noChangeAspect="1"/>
          </p:cNvSpPr>
          <p:nvPr>
            <p:ph sz="half" idx="2"/>
          </p:nvPr>
        </p:nvSpPr>
        <p:spPr>
          <a:xfrm>
            <a:off x="490050" y="4993105"/>
            <a:ext cx="11357635" cy="1028379"/>
          </a:xfr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a:extLst>
              <a:ext uri="{FF2B5EF4-FFF2-40B4-BE49-F238E27FC236}">
                <a16:creationId xmlns:a16="http://schemas.microsoft.com/office/drawing/2014/main" id="{F45E9297-2ED3-49ED-918C-68275E6EDE6A}"/>
              </a:ext>
            </a:extLst>
          </p:cNvPr>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lvl1pPr>
              <a:defRPr>
                <a:solidFill>
                  <a:srgbClr val="4C3282"/>
                </a:solidFill>
              </a:defRPr>
            </a:lvl1pPr>
          </a:lstStyle>
          <a:p>
            <a:r>
              <a:rPr lang="en-US" dirty="0"/>
              <a:t>Click to edit Master title style</a:t>
            </a:r>
          </a:p>
        </p:txBody>
      </p:sp>
      <p:sp>
        <p:nvSpPr>
          <p:cNvPr id="2" name="Date Placeholder 1">
            <a:extLst>
              <a:ext uri="{FF2B5EF4-FFF2-40B4-BE49-F238E27FC236}">
                <a16:creationId xmlns:a16="http://schemas.microsoft.com/office/drawing/2014/main" id="{C074372A-3A29-A342-98B3-F2917458A60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2E46C6C-420B-6240-B816-B044D8260399}"/>
              </a:ext>
            </a:extLst>
          </p:cNvPr>
          <p:cNvSpPr>
            <a:spLocks noGrp="1"/>
          </p:cNvSpPr>
          <p:nvPr>
            <p:ph type="ftr" sz="quarter" idx="11"/>
          </p:nvPr>
        </p:nvSpPr>
        <p:spPr/>
        <p:txBody>
          <a:bodyPr/>
          <a:lstStyle/>
          <a:p>
            <a:r>
              <a:rPr lang="en-US"/>
              <a:t>CSE 373 AU 18</a:t>
            </a:r>
            <a:endParaRPr lang="en-US" dirty="0"/>
          </a:p>
        </p:txBody>
      </p:sp>
      <p:sp>
        <p:nvSpPr>
          <p:cNvPr id="10" name="Slide Number Placeholder 9">
            <a:extLst>
              <a:ext uri="{FF2B5EF4-FFF2-40B4-BE49-F238E27FC236}">
                <a16:creationId xmlns:a16="http://schemas.microsoft.com/office/drawing/2014/main" id="{3A677C0E-4B54-B342-B44D-92218A14960A}"/>
              </a:ext>
            </a:extLst>
          </p:cNvPr>
          <p:cNvSpPr>
            <a:spLocks noGrp="1"/>
          </p:cNvSpPr>
          <p:nvPr>
            <p:ph type="sldNum" sz="quarter" idx="12"/>
          </p:nvPr>
        </p:nvSpPr>
        <p:spPr/>
        <p:txBody>
          <a:bodyPr/>
          <a:lstStyle/>
          <a:p>
            <a:fld id="{659665DE-58FC-41F4-AC58-2C90A5E00527}" type="slidenum">
              <a:rPr lang="en-US" smtClean="0"/>
              <a:pPr/>
              <a:t>‹#›</a:t>
            </a:fld>
            <a:endParaRPr lang="en-US"/>
          </a:p>
        </p:txBody>
      </p:sp>
    </p:spTree>
    <p:extLst>
      <p:ext uri="{BB962C8B-B14F-4D97-AF65-F5344CB8AC3E}">
        <p14:creationId xmlns:p14="http://schemas.microsoft.com/office/powerpoint/2010/main" val="168385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5239" y="263276"/>
            <a:ext cx="11187259" cy="10146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5240" y="1463857"/>
            <a:ext cx="11187258" cy="4845504"/>
          </a:xfrm>
          <a:prstGeom prst="rect">
            <a:avLst/>
          </a:prstGeom>
        </p:spPr>
        <p:txBody>
          <a:bodyPr vert="horz" lIns="45720" tIns="45720" rIns="4572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75240" y="6544402"/>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endParaRPr lang="en-US"/>
          </a:p>
        </p:txBody>
      </p:sp>
      <p:sp>
        <p:nvSpPr>
          <p:cNvPr id="5" name="Footer Placeholder 4"/>
          <p:cNvSpPr>
            <a:spLocks noGrp="1"/>
          </p:cNvSpPr>
          <p:nvPr>
            <p:ph type="ftr" sz="quarter" idx="3"/>
          </p:nvPr>
        </p:nvSpPr>
        <p:spPr>
          <a:xfrm>
            <a:off x="5715301" y="6521027"/>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Segoe UI Light" panose="020B0502040204020203" pitchFamily="34" charset="0"/>
                <a:cs typeface="Segoe UI Light" panose="020B0502040204020203" pitchFamily="34" charset="0"/>
              </a:defRPr>
            </a:lvl1pPr>
          </a:lstStyle>
          <a:p>
            <a:r>
              <a:rPr lang="en-US"/>
              <a:t>CSE 373 AU 18</a:t>
            </a:r>
            <a:endParaRPr lang="en-US" dirty="0"/>
          </a:p>
        </p:txBody>
      </p:sp>
      <p:sp>
        <p:nvSpPr>
          <p:cNvPr id="6" name="Slide Number Placeholder 5"/>
          <p:cNvSpPr>
            <a:spLocks noGrp="1"/>
          </p:cNvSpPr>
          <p:nvPr>
            <p:ph type="sldNum" sz="quarter" idx="4"/>
          </p:nvPr>
        </p:nvSpPr>
        <p:spPr>
          <a:xfrm>
            <a:off x="11681670" y="6521027"/>
            <a:ext cx="421923" cy="274320"/>
          </a:xfrm>
          <a:prstGeom prst="rect">
            <a:avLst/>
          </a:prstGeom>
        </p:spPr>
        <p:txBody>
          <a:bodyPr vert="horz" lIns="91440" tIns="45720" rIns="91440" bIns="45720" rtlCol="0" anchor="ctr"/>
          <a:lstStyle>
            <a:lvl1pPr algn="r">
              <a:defRPr sz="1000">
                <a:solidFill>
                  <a:schemeClr val="tx1">
                    <a:lumMod val="95000"/>
                    <a:lumOff val="5000"/>
                  </a:schemeClr>
                </a:solidFill>
                <a:latin typeface="Segoe UI Light" panose="020B0502040204020203" pitchFamily="34" charset="0"/>
                <a:cs typeface="Segoe UI Light" panose="020B0502040204020203" pitchFamily="34" charset="0"/>
              </a:defRPr>
            </a:lvl1pPr>
          </a:lstStyle>
          <a:p>
            <a:fld id="{659665DE-58FC-41F4-AC58-2C90A5E00527}" type="slidenum">
              <a:rPr lang="en-US" smtClean="0"/>
              <a:pPr/>
              <a:t>‹#›</a:t>
            </a:fld>
            <a:endParaRPr lang="en-US"/>
          </a:p>
        </p:txBody>
      </p:sp>
      <p:cxnSp>
        <p:nvCxnSpPr>
          <p:cNvPr id="7" name="Straight Connector 6"/>
          <p:cNvCxnSpPr>
            <a:cxnSpLocks/>
          </p:cNvCxnSpPr>
          <p:nvPr/>
        </p:nvCxnSpPr>
        <p:spPr>
          <a:xfrm flipV="1">
            <a:off x="429491" y="172390"/>
            <a:ext cx="0" cy="1196439"/>
          </a:xfrm>
          <a:prstGeom prst="line">
            <a:avLst/>
          </a:prstGeom>
          <a:ln w="19050">
            <a:solidFill>
              <a:srgbClr val="4C328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814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7" r:id="rId3"/>
    <p:sldLayoutId id="2147483676" r:id="rId4"/>
    <p:sldLayoutId id="2147483675" r:id="rId5"/>
    <p:sldLayoutId id="2147483663" r:id="rId6"/>
    <p:sldLayoutId id="2147483664" r:id="rId7"/>
    <p:sldLayoutId id="2147483673" r:id="rId8"/>
    <p:sldLayoutId id="2147483674" r:id="rId9"/>
    <p:sldLayoutId id="2147483665" r:id="rId10"/>
    <p:sldLayoutId id="2147483666" r:id="rId11"/>
    <p:sldLayoutId id="2147483667" r:id="rId12"/>
    <p:sldLayoutId id="2147483669" r:id="rId13"/>
    <p:sldLayoutId id="2147483670" r:id="rId14"/>
    <p:sldLayoutId id="2147483671" r:id="rId15"/>
    <p:sldLayoutId id="2147483672" r:id="rId16"/>
  </p:sldLayoutIdLst>
  <p:hf hdr="0" dt="0"/>
  <p:txStyles>
    <p:titleStyle>
      <a:lvl1pPr algn="l" defTabSz="914400" rtl="0" eaLnBrk="1" latinLnBrk="0" hangingPunct="1">
        <a:lnSpc>
          <a:spcPct val="80000"/>
        </a:lnSpc>
        <a:spcBef>
          <a:spcPct val="0"/>
        </a:spcBef>
        <a:buNone/>
        <a:defRPr sz="4400" kern="1200" cap="none" spc="100" baseline="0">
          <a:solidFill>
            <a:schemeClr val="tx1">
              <a:lumMod val="95000"/>
              <a:lumOff val="5000"/>
            </a:schemeClr>
          </a:solidFill>
          <a:latin typeface="Segoe UI" panose="020B0502040204020203" pitchFamily="34" charset="0"/>
          <a:ea typeface="+mj-ea"/>
          <a:cs typeface="Segoe UI" panose="020B0502040204020203" pitchFamily="34"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Semilight" panose="020B0402040204020203" pitchFamily="34" charset="0"/>
          <a:ea typeface="+mn-ea"/>
          <a:cs typeface="Segoe UI Semilight" panose="020B0402040204020203" pitchFamily="34" charset="0"/>
        </a:defRPr>
      </a:lvl1pPr>
      <a:lvl2pPr marL="26517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2pPr>
      <a:lvl3pPr marL="44805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3pPr>
      <a:lvl4pPr marL="59436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4pPr>
      <a:lvl5pPr marL="77724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ri@cs.washingto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NUL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62506"/>
            <a:ext cx="12192000" cy="1463040"/>
          </a:xfrm>
        </p:spPr>
        <p:txBody>
          <a:bodyPr>
            <a:normAutofit/>
          </a:bodyPr>
          <a:lstStyle/>
          <a:p>
            <a:r>
              <a:rPr lang="en-US" dirty="0">
                <a:solidFill>
                  <a:srgbClr val="4C3282"/>
                </a:solidFill>
              </a:rPr>
              <a:t>Final Review</a:t>
            </a:r>
            <a:endParaRPr lang="en-US" sz="5000" dirty="0">
              <a:solidFill>
                <a:srgbClr val="4C3282"/>
              </a:solidFill>
            </a:endParaRPr>
          </a:p>
        </p:txBody>
      </p:sp>
      <p:sp>
        <p:nvSpPr>
          <p:cNvPr id="3" name="Subtitle 2"/>
          <p:cNvSpPr>
            <a:spLocks noGrp="1"/>
          </p:cNvSpPr>
          <p:nvPr>
            <p:ph type="subTitle" idx="1"/>
          </p:nvPr>
        </p:nvSpPr>
        <p:spPr/>
        <p:txBody>
          <a:bodyPr/>
          <a:lstStyle/>
          <a:p>
            <a:r>
              <a:rPr lang="en-US" dirty="0">
                <a:solidFill>
                  <a:srgbClr val="B6A479"/>
                </a:solidFill>
              </a:rPr>
              <a:t>CSE 373: Data Structures and Algorithms</a:t>
            </a:r>
          </a:p>
        </p:txBody>
      </p:sp>
      <p:sp>
        <p:nvSpPr>
          <p:cNvPr id="5" name="Rectangle 4">
            <a:extLst>
              <a:ext uri="{FF2B5EF4-FFF2-40B4-BE49-F238E27FC236}">
                <a16:creationId xmlns:a16="http://schemas.microsoft.com/office/drawing/2014/main" id="{0C7E81C8-54FA-814C-9464-335D39131796}"/>
              </a:ext>
            </a:extLst>
          </p:cNvPr>
          <p:cNvSpPr/>
          <p:nvPr/>
        </p:nvSpPr>
        <p:spPr>
          <a:xfrm>
            <a:off x="405300" y="5918764"/>
            <a:ext cx="11381400" cy="646331"/>
          </a:xfrm>
          <a:prstGeom prst="rect">
            <a:avLst/>
          </a:prstGeom>
        </p:spPr>
        <p:txBody>
          <a:bodyPr wrap="square">
            <a:spAutoFit/>
          </a:bodyPr>
          <a:lstStyle/>
          <a:p>
            <a:r>
              <a:rPr lang="en-US" dirty="0">
                <a:latin typeface="Helvetica Neue Light" charset="0"/>
                <a:ea typeface="Helvetica Neue Light" charset="0"/>
                <a:cs typeface="Helvetica Neue Light" charset="0"/>
              </a:rPr>
              <a:t>Thanks to Kasey Champion, Ben Jones, Adam Blank, Michael Lee, Evan McCarty, Robbie Weber, Whitaker Brand, Zora Fung, Stuart </a:t>
            </a:r>
            <a:r>
              <a:rPr lang="en-US" dirty="0" err="1">
                <a:latin typeface="Helvetica Neue Light" charset="0"/>
                <a:ea typeface="Helvetica Neue Light" charset="0"/>
                <a:cs typeface="Helvetica Neue Light" charset="0"/>
              </a:rPr>
              <a:t>Reges</a:t>
            </a:r>
            <a:r>
              <a:rPr lang="en-US" dirty="0">
                <a:latin typeface="Helvetica Neue Light" charset="0"/>
                <a:ea typeface="Helvetica Neue Light" charset="0"/>
                <a:cs typeface="Helvetica Neue Light" charset="0"/>
              </a:rPr>
              <a:t>, Justin Hsia, Ruth Anderson, and many others for sample slides and materials ...</a:t>
            </a:r>
          </a:p>
        </p:txBody>
      </p:sp>
      <p:sp>
        <p:nvSpPr>
          <p:cNvPr id="6" name="Subtitle 2"/>
          <p:cNvSpPr txBox="1">
            <a:spLocks/>
          </p:cNvSpPr>
          <p:nvPr/>
        </p:nvSpPr>
        <p:spPr>
          <a:xfrm>
            <a:off x="0" y="3286930"/>
            <a:ext cx="12192000" cy="2196444"/>
          </a:xfrm>
          <a:prstGeom prst="rect">
            <a:avLst/>
          </a:prstGeom>
        </p:spPr>
        <p:txBody>
          <a:bodyPr vert="horz" lIns="91440" tIns="45720" rIns="91440" bIns="45720" rtlCol="0" anchor="ctr">
            <a:normAutofit/>
          </a:bodyPr>
          <a:lstStyle>
            <a:lvl1pPr marL="0" indent="0" algn="ctr"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3200" kern="1200">
                <a:solidFill>
                  <a:schemeClr val="tx1">
                    <a:lumMod val="95000"/>
                    <a:lumOff val="5000"/>
                  </a:schemeClr>
                </a:solidFill>
                <a:latin typeface="Segoe UI Semilight" panose="020B0402040204020203" pitchFamily="34" charset="0"/>
                <a:ea typeface="+mn-ea"/>
                <a:cs typeface="Segoe UI Semilight" panose="020B0402040204020203" pitchFamily="34" charset="0"/>
              </a:defRPr>
            </a:lvl1pPr>
            <a:lvl2pPr marL="457200" indent="0" algn="ctr"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1800" kern="1200">
                <a:solidFill>
                  <a:schemeClr val="tx1"/>
                </a:solidFill>
                <a:latin typeface="Segoe UI Semilight" panose="020B0402040204020203" pitchFamily="34" charset="0"/>
                <a:ea typeface="+mn-ea"/>
                <a:cs typeface="Segoe UI Semilight" panose="020B0402040204020203" pitchFamily="34" charset="0"/>
              </a:defRPr>
            </a:lvl2pPr>
            <a:lvl3pPr marL="914400" indent="0" algn="ctr"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1800" kern="1200">
                <a:solidFill>
                  <a:schemeClr val="tx1"/>
                </a:solidFill>
                <a:latin typeface="Segoe UI Semilight" panose="020B0402040204020203" pitchFamily="34" charset="0"/>
                <a:ea typeface="+mn-ea"/>
                <a:cs typeface="Segoe UI Semilight" panose="020B0402040204020203" pitchFamily="34" charset="0"/>
              </a:defRPr>
            </a:lvl3pPr>
            <a:lvl4pPr marL="1371600" indent="0" algn="ctr"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1800" kern="1200">
                <a:solidFill>
                  <a:schemeClr val="tx1"/>
                </a:solidFill>
                <a:latin typeface="Segoe UI Semilight" panose="020B0402040204020203" pitchFamily="34" charset="0"/>
                <a:ea typeface="+mn-ea"/>
                <a:cs typeface="Segoe UI Semilight" panose="020B0402040204020203" pitchFamily="34" charset="0"/>
              </a:defRPr>
            </a:lvl4pPr>
            <a:lvl5pPr marL="1828800" indent="0" algn="ctr" defTabSz="914400" rtl="0" eaLnBrk="1" latinLnBrk="0" hangingPunct="1">
              <a:lnSpc>
                <a:spcPct val="90000"/>
              </a:lnSpc>
              <a:spcBef>
                <a:spcPts val="200"/>
              </a:spcBef>
              <a:spcAft>
                <a:spcPts val="400"/>
              </a:spcAft>
              <a:buClr>
                <a:srgbClr val="B6A479"/>
              </a:buClr>
              <a:buFont typeface="Segoe UI Semilight" panose="020B0402040204020203" pitchFamily="34" charset="0"/>
              <a:buNone/>
              <a:defRPr sz="1800" kern="1200">
                <a:solidFill>
                  <a:schemeClr val="tx1"/>
                </a:solidFill>
                <a:latin typeface="Segoe UI Semilight" panose="020B0402040204020203" pitchFamily="34" charset="0"/>
                <a:ea typeface="+mn-ea"/>
                <a:cs typeface="Segoe UI Semilight" panose="020B0402040204020203" pitchFamily="34" charset="0"/>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r>
              <a:rPr lang="en-US" dirty="0">
                <a:solidFill>
                  <a:schemeClr val="tx1">
                    <a:lumMod val="50000"/>
                    <a:lumOff val="50000"/>
                  </a:schemeClr>
                </a:solidFill>
              </a:rPr>
              <a:t>Autumn 2018</a:t>
            </a:r>
          </a:p>
          <a:p>
            <a:endParaRPr lang="en-US" dirty="0">
              <a:solidFill>
                <a:schemeClr val="tx1">
                  <a:lumMod val="50000"/>
                  <a:lumOff val="50000"/>
                </a:schemeClr>
              </a:solidFill>
            </a:endParaRPr>
          </a:p>
          <a:p>
            <a:r>
              <a:rPr lang="en-US" dirty="0">
                <a:solidFill>
                  <a:schemeClr val="tx1">
                    <a:lumMod val="50000"/>
                    <a:lumOff val="50000"/>
                  </a:schemeClr>
                </a:solidFill>
              </a:rPr>
              <a:t>Shrirang (Shri) Mare</a:t>
            </a:r>
          </a:p>
          <a:p>
            <a:r>
              <a:rPr lang="en-US" dirty="0">
                <a:solidFill>
                  <a:schemeClr val="tx1">
                    <a:lumMod val="50000"/>
                    <a:lumOff val="50000"/>
                  </a:schemeClr>
                </a:solidFill>
                <a:hlinkClick r:id="rId3"/>
              </a:rPr>
              <a:t>shri@cs.washington.edu</a:t>
            </a:r>
            <a:endParaRPr lang="en-US" dirty="0">
              <a:solidFill>
                <a:schemeClr val="tx1">
                  <a:lumMod val="50000"/>
                  <a:lumOff val="50000"/>
                </a:schemeClr>
              </a:solidFill>
            </a:endParaRPr>
          </a:p>
        </p:txBody>
      </p:sp>
      <p:sp>
        <p:nvSpPr>
          <p:cNvPr id="4" name="TextBox 3"/>
          <p:cNvSpPr txBox="1"/>
          <p:nvPr/>
        </p:nvSpPr>
        <p:spPr>
          <a:xfrm>
            <a:off x="-1500188" y="2257425"/>
            <a:ext cx="184731" cy="369332"/>
          </a:xfrm>
          <a:prstGeom prst="rect">
            <a:avLst/>
          </a:prstGeom>
          <a:noFill/>
        </p:spPr>
        <p:txBody>
          <a:bodyPr wrap="none" rtlCol="0">
            <a:spAutoFit/>
          </a:bodyPr>
          <a:lstStyle/>
          <a:p>
            <a:endParaRPr lang="en-US"/>
          </a:p>
        </p:txBody>
      </p:sp>
      <p:sp>
        <p:nvSpPr>
          <p:cNvPr id="7" name="Slide Number Placeholder 6">
            <a:extLst>
              <a:ext uri="{FF2B5EF4-FFF2-40B4-BE49-F238E27FC236}">
                <a16:creationId xmlns:a16="http://schemas.microsoft.com/office/drawing/2014/main" id="{1D27F251-5D4B-284E-A8FE-578DEF7CCB0B}"/>
              </a:ext>
            </a:extLst>
          </p:cNvPr>
          <p:cNvSpPr>
            <a:spLocks noGrp="1"/>
          </p:cNvSpPr>
          <p:nvPr>
            <p:ph type="sldNum" sz="quarter" idx="12"/>
          </p:nvPr>
        </p:nvSpPr>
        <p:spPr/>
        <p:txBody>
          <a:bodyPr/>
          <a:lstStyle/>
          <a:p>
            <a:fld id="{659665DE-58FC-41F4-AC58-2C90A5E00527}" type="slidenum">
              <a:rPr lang="en-US" smtClean="0"/>
              <a:t>1</a:t>
            </a:fld>
            <a:endParaRPr lang="en-US"/>
          </a:p>
        </p:txBody>
      </p:sp>
    </p:spTree>
    <p:extLst>
      <p:ext uri="{BB962C8B-B14F-4D97-AF65-F5344CB8AC3E}">
        <p14:creationId xmlns:p14="http://schemas.microsoft.com/office/powerpoint/2010/main" val="141975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97C5-9107-4FB9-A95F-7078BDC7C380}"/>
              </a:ext>
            </a:extLst>
          </p:cNvPr>
          <p:cNvSpPr>
            <a:spLocks noGrp="1"/>
          </p:cNvSpPr>
          <p:nvPr>
            <p:ph type="title"/>
          </p:nvPr>
        </p:nvSpPr>
        <p:spPr/>
        <p:txBody>
          <a:bodyPr/>
          <a:lstStyle/>
          <a:p>
            <a:r>
              <a:rPr lang="en-US" dirty="0"/>
              <a:t>Stack ADT</a:t>
            </a:r>
          </a:p>
        </p:txBody>
      </p:sp>
      <p:sp>
        <p:nvSpPr>
          <p:cNvPr id="4" name="Footer Placeholder 3">
            <a:extLst>
              <a:ext uri="{FF2B5EF4-FFF2-40B4-BE49-F238E27FC236}">
                <a16:creationId xmlns:a16="http://schemas.microsoft.com/office/drawing/2014/main" id="{2E4E143B-1DD3-417F-8F2F-E6534FDCD330}"/>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251922F5-024D-4ABE-AF7E-49A5268A1ABB}"/>
              </a:ext>
            </a:extLst>
          </p:cNvPr>
          <p:cNvSpPr>
            <a:spLocks noGrp="1"/>
          </p:cNvSpPr>
          <p:nvPr>
            <p:ph type="sldNum" sz="quarter" idx="12"/>
          </p:nvPr>
        </p:nvSpPr>
        <p:spPr/>
        <p:txBody>
          <a:bodyPr/>
          <a:lstStyle/>
          <a:p>
            <a:fld id="{659665DE-58FC-41F4-AC58-2C90A5E00527}" type="slidenum">
              <a:rPr lang="en-US" smtClean="0"/>
              <a:t>10</a:t>
            </a:fld>
            <a:endParaRPr lang="en-US"/>
          </a:p>
        </p:txBody>
      </p:sp>
      <p:sp>
        <p:nvSpPr>
          <p:cNvPr id="6" name="Content Placeholder 2">
            <a:extLst>
              <a:ext uri="{FF2B5EF4-FFF2-40B4-BE49-F238E27FC236}">
                <a16:creationId xmlns:a16="http://schemas.microsoft.com/office/drawing/2014/main" id="{CB32CF57-FCDC-473F-86A2-8C78E32A4E25}"/>
              </a:ext>
            </a:extLst>
          </p:cNvPr>
          <p:cNvSpPr>
            <a:spLocks noGrp="1"/>
          </p:cNvSpPr>
          <p:nvPr>
            <p:ph idx="1"/>
          </p:nvPr>
        </p:nvSpPr>
        <p:spPr>
          <a:xfrm>
            <a:off x="575240" y="1463857"/>
            <a:ext cx="11187258" cy="4845504"/>
          </a:xfrm>
        </p:spPr>
        <p:txBody>
          <a:bodyPr/>
          <a:lstStyle/>
          <a:p>
            <a:r>
              <a:rPr lang="en-US" altLang="en-US" b="1" dirty="0">
                <a:solidFill>
                  <a:srgbClr val="4C3282"/>
                </a:solidFill>
              </a:rPr>
              <a:t>stack</a:t>
            </a:r>
            <a:r>
              <a:rPr lang="en-US" altLang="en-US" dirty="0">
                <a:solidFill>
                  <a:srgbClr val="4C3282"/>
                </a:solidFill>
              </a:rPr>
              <a:t>: </a:t>
            </a:r>
            <a:r>
              <a:rPr lang="en-US" altLang="en-US" dirty="0"/>
              <a:t>A collection based on the principle of adding elements and retrieving them in the opposite order.</a:t>
            </a:r>
          </a:p>
          <a:p>
            <a:pPr lvl="1"/>
            <a:r>
              <a:rPr lang="en-US" altLang="en-US" dirty="0"/>
              <a:t>Last-In, First-Out ("LIFO")</a:t>
            </a:r>
          </a:p>
          <a:p>
            <a:pPr lvl="1"/>
            <a:r>
              <a:rPr lang="en-US" altLang="en-US" dirty="0"/>
              <a:t>Elements are stored in order of insertion.</a:t>
            </a:r>
          </a:p>
          <a:p>
            <a:pPr lvl="2"/>
            <a:r>
              <a:rPr lang="en-US" altLang="en-US" dirty="0"/>
              <a:t>We do not think of them as having indexes.</a:t>
            </a:r>
          </a:p>
          <a:p>
            <a:pPr lvl="1"/>
            <a:r>
              <a:rPr lang="en-US" altLang="en-US" dirty="0"/>
              <a:t>Client can only add/remove/examine </a:t>
            </a:r>
            <a:br>
              <a:rPr lang="en-US" altLang="en-US" dirty="0"/>
            </a:br>
            <a:r>
              <a:rPr lang="en-US" altLang="en-US" dirty="0"/>
              <a:t>the last element added (the "top").</a:t>
            </a:r>
          </a:p>
          <a:p>
            <a:pPr lvl="1"/>
            <a:endParaRPr lang="en-US" altLang="en-US" dirty="0"/>
          </a:p>
          <a:p>
            <a:r>
              <a:rPr lang="en-US" altLang="en-US" dirty="0">
                <a:solidFill>
                  <a:srgbClr val="B6A479"/>
                </a:solidFill>
              </a:rPr>
              <a:t>basic stack operations:</a:t>
            </a:r>
          </a:p>
          <a:p>
            <a:pPr lvl="1"/>
            <a:r>
              <a:rPr lang="en-US" altLang="en-US" b="1" dirty="0"/>
              <a:t>push(item)</a:t>
            </a:r>
            <a:r>
              <a:rPr lang="en-US" altLang="en-US" dirty="0"/>
              <a:t>: Add an element to the top of stack</a:t>
            </a:r>
          </a:p>
          <a:p>
            <a:pPr lvl="1"/>
            <a:r>
              <a:rPr lang="en-US" altLang="en-US" b="1" dirty="0"/>
              <a:t>pop()</a:t>
            </a:r>
            <a:r>
              <a:rPr lang="en-US" altLang="en-US" dirty="0"/>
              <a:t>: Remove the top element and returns it</a:t>
            </a:r>
          </a:p>
          <a:p>
            <a:pPr lvl="1"/>
            <a:r>
              <a:rPr lang="en-US" altLang="en-US" b="1" dirty="0"/>
              <a:t>peek()</a:t>
            </a:r>
            <a:r>
              <a:rPr lang="en-US" altLang="en-US" dirty="0"/>
              <a:t>: Examine the top element without removing it</a:t>
            </a:r>
          </a:p>
          <a:p>
            <a:pPr lvl="1"/>
            <a:r>
              <a:rPr lang="en-US" altLang="en-US" b="1" dirty="0"/>
              <a:t>size(): </a:t>
            </a:r>
            <a:r>
              <a:rPr lang="en-US" altLang="en-US" dirty="0"/>
              <a:t>how many items are in the stack?</a:t>
            </a:r>
          </a:p>
          <a:p>
            <a:pPr lvl="1"/>
            <a:r>
              <a:rPr lang="en-US" altLang="en-US" b="1" dirty="0" err="1"/>
              <a:t>isEmpty</a:t>
            </a:r>
            <a:r>
              <a:rPr lang="en-US" altLang="en-US" b="1" dirty="0"/>
              <a:t>(): </a:t>
            </a:r>
            <a:r>
              <a:rPr lang="en-US" altLang="en-US" dirty="0"/>
              <a:t>true if there are 1 or more items in stack, false otherwise</a:t>
            </a:r>
          </a:p>
          <a:p>
            <a:pPr lvl="1"/>
            <a:endParaRPr lang="en-US" altLang="en-US" dirty="0"/>
          </a:p>
          <a:p>
            <a:endParaRPr lang="en-US" dirty="0"/>
          </a:p>
        </p:txBody>
      </p:sp>
      <p:sp>
        <p:nvSpPr>
          <p:cNvPr id="7" name="Text Box 6">
            <a:extLst>
              <a:ext uri="{FF2B5EF4-FFF2-40B4-BE49-F238E27FC236}">
                <a16:creationId xmlns:a16="http://schemas.microsoft.com/office/drawing/2014/main" id="{421FEC72-05CD-459A-B99E-85527E7FA400}"/>
              </a:ext>
            </a:extLst>
          </p:cNvPr>
          <p:cNvSpPr txBox="1">
            <a:spLocks noChangeArrowheads="1"/>
          </p:cNvSpPr>
          <p:nvPr/>
        </p:nvSpPr>
        <p:spPr bwMode="auto">
          <a:xfrm>
            <a:off x="8901546" y="6096000"/>
            <a:ext cx="701675" cy="3667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fontAlgn="auto" hangingPunct="1">
              <a:spcBef>
                <a:spcPts val="0"/>
              </a:spcBef>
              <a:spcAft>
                <a:spcPts val="0"/>
              </a:spcAft>
              <a:defRPr/>
            </a:pPr>
            <a:r>
              <a:rPr lang="en-US">
                <a:latin typeface="Tahoma" charset="0"/>
                <a:ea typeface="+mn-ea"/>
              </a:rPr>
              <a:t>stack</a:t>
            </a:r>
          </a:p>
        </p:txBody>
      </p:sp>
      <p:graphicFrame>
        <p:nvGraphicFramePr>
          <p:cNvPr id="8" name="Group 134">
            <a:extLst>
              <a:ext uri="{FF2B5EF4-FFF2-40B4-BE49-F238E27FC236}">
                <a16:creationId xmlns:a16="http://schemas.microsoft.com/office/drawing/2014/main" id="{B6DDC270-BB4A-494E-9350-3D75C9D3FE7C}"/>
              </a:ext>
            </a:extLst>
          </p:cNvPr>
          <p:cNvGraphicFramePr>
            <a:graphicFrameLocks noGrp="1"/>
          </p:cNvGraphicFramePr>
          <p:nvPr>
            <p:extLst/>
          </p:nvPr>
        </p:nvGraphicFramePr>
        <p:xfrm>
          <a:off x="7453746" y="4221163"/>
          <a:ext cx="2133600" cy="1584816"/>
        </p:xfrm>
        <a:graphic>
          <a:graphicData uri="http://schemas.openxmlformats.org/drawingml/2006/table">
            <a:tbl>
              <a:tblPr/>
              <a:tblGrid>
                <a:gridCol w="1219200">
                  <a:extLst>
                    <a:ext uri="{9D8B030D-6E8A-4147-A177-3AD203B41FA5}">
                      <a16:colId xmlns:a16="http://schemas.microsoft.com/office/drawing/2014/main" val="415142542"/>
                    </a:ext>
                  </a:extLst>
                </a:gridCol>
                <a:gridCol w="914400">
                  <a:extLst>
                    <a:ext uri="{9D8B030D-6E8A-4147-A177-3AD203B41FA5}">
                      <a16:colId xmlns:a16="http://schemas.microsoft.com/office/drawing/2014/main" val="2917066332"/>
                    </a:ext>
                  </a:extLst>
                </a:gridCol>
              </a:tblGrid>
              <a:tr h="395288">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ahoma" panose="020B0604030504040204" pitchFamily="34" charset="0"/>
                        <a:ea typeface="MS PGothic" panose="020B0600070205080204" pitchFamily="34" charset="-128"/>
                      </a:endParaRPr>
                    </a:p>
                  </a:txBody>
                  <a:tcPr marT="45702" marB="45702"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Tahoma" panose="020B0604030504040204" pitchFamily="34" charset="0"/>
                        <a:ea typeface="MS PGothic" panose="020B0600070205080204" pitchFamily="34" charset="-128"/>
                      </a:endParaRPr>
                    </a:p>
                  </a:txBody>
                  <a:tcPr marT="45702" marB="457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2033683"/>
                  </a:ext>
                </a:extLst>
              </a:tr>
              <a:tr h="395288">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ea typeface="MS PGothic" panose="020B0600070205080204" pitchFamily="34" charset="-128"/>
                        </a:rPr>
                        <a:t>top</a:t>
                      </a:r>
                    </a:p>
                  </a:txBody>
                  <a:tcPr marT="45702" marB="45702"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ea typeface="MS PGothic" panose="020B0600070205080204" pitchFamily="34" charset="-128"/>
                        </a:rPr>
                        <a:t>3</a:t>
                      </a:r>
                    </a:p>
                  </a:txBody>
                  <a:tcPr marT="45702" marB="457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291148407"/>
                  </a:ext>
                </a:extLst>
              </a:tr>
              <a:tr h="395288">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a:ln>
                          <a:noFill/>
                        </a:ln>
                        <a:solidFill>
                          <a:schemeClr val="tx1"/>
                        </a:solidFill>
                        <a:effectLst/>
                        <a:latin typeface="Tahoma" panose="020B0604030504040204" pitchFamily="34" charset="0"/>
                        <a:ea typeface="MS PGothic" panose="020B0600070205080204" pitchFamily="34" charset="-128"/>
                      </a:endParaRPr>
                    </a:p>
                  </a:txBody>
                  <a:tcPr marT="45702" marB="45702"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ea typeface="MS PGothic" panose="020B0600070205080204" pitchFamily="34" charset="-128"/>
                        </a:rPr>
                        <a:t>2</a:t>
                      </a:r>
                    </a:p>
                  </a:txBody>
                  <a:tcPr marT="45702" marB="457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653327139"/>
                  </a:ext>
                </a:extLst>
              </a:tr>
              <a:tr h="395288">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ea typeface="MS PGothic" panose="020B0600070205080204" pitchFamily="34" charset="-128"/>
                        </a:rPr>
                        <a:t>bottom</a:t>
                      </a:r>
                    </a:p>
                  </a:txBody>
                  <a:tcPr marT="45702" marB="45702"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ea typeface="MS PGothic" panose="020B0600070205080204" pitchFamily="34" charset="-128"/>
                        </a:rPr>
                        <a:t>1</a:t>
                      </a:r>
                    </a:p>
                  </a:txBody>
                  <a:tcPr marT="45702" marB="4570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2614743078"/>
                  </a:ext>
                </a:extLst>
              </a:tr>
            </a:tbl>
          </a:graphicData>
        </a:graphic>
      </p:graphicFrame>
      <p:sp>
        <p:nvSpPr>
          <p:cNvPr id="9" name="Line 73">
            <a:extLst>
              <a:ext uri="{FF2B5EF4-FFF2-40B4-BE49-F238E27FC236}">
                <a16:creationId xmlns:a16="http://schemas.microsoft.com/office/drawing/2014/main" id="{68597323-4AC9-46AF-82E6-EB418365A347}"/>
              </a:ext>
            </a:extLst>
          </p:cNvPr>
          <p:cNvSpPr>
            <a:spLocks noChangeShapeType="1"/>
          </p:cNvSpPr>
          <p:nvPr/>
        </p:nvSpPr>
        <p:spPr bwMode="auto">
          <a:xfrm>
            <a:off x="8291946" y="3687763"/>
            <a:ext cx="609600" cy="457200"/>
          </a:xfrm>
          <a:prstGeom prst="line">
            <a:avLst/>
          </a:prstGeom>
          <a:noFill/>
          <a:ln w="9525">
            <a:solidFill>
              <a:schemeClr val="tx1"/>
            </a:solidFill>
            <a:round/>
            <a:headEnd/>
            <a:tailEnd type="triangle" w="med" len="med"/>
          </a:ln>
          <a:effectLst/>
          <a:extLst>
            <a:ext uri="{909E8E84-426E-40dd-AFC4-6F175D3DCCD1}"/>
            <a:ext uri="{AF507438-7753-43e0-B8FC-AC1667EBCBE1}"/>
          </a:extLst>
        </p:spPr>
        <p:txBody>
          <a:bodyPr/>
          <a:lstStyle/>
          <a:p>
            <a:pPr eaLnBrk="1" fontAlgn="auto" hangingPunct="1">
              <a:spcBef>
                <a:spcPts val="0"/>
              </a:spcBef>
              <a:spcAft>
                <a:spcPts val="0"/>
              </a:spcAft>
              <a:defRPr/>
            </a:pPr>
            <a:endParaRPr lang="en-US">
              <a:latin typeface="+mn-lt"/>
              <a:ea typeface="+mn-ea"/>
            </a:endParaRPr>
          </a:p>
        </p:txBody>
      </p:sp>
      <p:sp>
        <p:nvSpPr>
          <p:cNvPr id="10" name="Text Box 74">
            <a:extLst>
              <a:ext uri="{FF2B5EF4-FFF2-40B4-BE49-F238E27FC236}">
                <a16:creationId xmlns:a16="http://schemas.microsoft.com/office/drawing/2014/main" id="{34EB7727-5E75-4631-85E6-1A4C482668BE}"/>
              </a:ext>
            </a:extLst>
          </p:cNvPr>
          <p:cNvSpPr txBox="1">
            <a:spLocks noChangeArrowheads="1"/>
          </p:cNvSpPr>
          <p:nvPr/>
        </p:nvSpPr>
        <p:spPr bwMode="auto">
          <a:xfrm>
            <a:off x="9968346" y="3443288"/>
            <a:ext cx="1290638" cy="3968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fontAlgn="auto" hangingPunct="1">
              <a:spcBef>
                <a:spcPts val="0"/>
              </a:spcBef>
              <a:spcAft>
                <a:spcPts val="0"/>
              </a:spcAft>
              <a:defRPr/>
            </a:pPr>
            <a:r>
              <a:rPr lang="en-US" sz="2000">
                <a:latin typeface="Tahoma" charset="0"/>
                <a:ea typeface="+mn-ea"/>
              </a:rPr>
              <a:t>pop, peek</a:t>
            </a:r>
          </a:p>
        </p:txBody>
      </p:sp>
      <p:sp>
        <p:nvSpPr>
          <p:cNvPr id="11" name="Text Box 75">
            <a:extLst>
              <a:ext uri="{FF2B5EF4-FFF2-40B4-BE49-F238E27FC236}">
                <a16:creationId xmlns:a16="http://schemas.microsoft.com/office/drawing/2014/main" id="{E1855341-00C4-40AD-80BD-1FED7B45540C}"/>
              </a:ext>
            </a:extLst>
          </p:cNvPr>
          <p:cNvSpPr txBox="1">
            <a:spLocks noChangeArrowheads="1"/>
          </p:cNvSpPr>
          <p:nvPr/>
        </p:nvSpPr>
        <p:spPr bwMode="auto">
          <a:xfrm>
            <a:off x="7606146" y="3429000"/>
            <a:ext cx="719138" cy="3968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fontAlgn="auto" hangingPunct="1">
              <a:spcBef>
                <a:spcPts val="0"/>
              </a:spcBef>
              <a:spcAft>
                <a:spcPts val="0"/>
              </a:spcAft>
              <a:defRPr/>
            </a:pPr>
            <a:r>
              <a:rPr lang="en-US" sz="2000">
                <a:latin typeface="Tahoma" charset="0"/>
                <a:ea typeface="+mn-ea"/>
              </a:rPr>
              <a:t>push</a:t>
            </a:r>
          </a:p>
        </p:txBody>
      </p:sp>
      <p:sp>
        <p:nvSpPr>
          <p:cNvPr id="12" name="Line 76">
            <a:extLst>
              <a:ext uri="{FF2B5EF4-FFF2-40B4-BE49-F238E27FC236}">
                <a16:creationId xmlns:a16="http://schemas.microsoft.com/office/drawing/2014/main" id="{46C648CF-5041-4D91-A0B0-C044412C6D03}"/>
              </a:ext>
            </a:extLst>
          </p:cNvPr>
          <p:cNvSpPr>
            <a:spLocks noChangeShapeType="1"/>
          </p:cNvSpPr>
          <p:nvPr/>
        </p:nvSpPr>
        <p:spPr bwMode="auto">
          <a:xfrm flipV="1">
            <a:off x="9358746" y="3687763"/>
            <a:ext cx="609600" cy="457200"/>
          </a:xfrm>
          <a:prstGeom prst="line">
            <a:avLst/>
          </a:prstGeom>
          <a:noFill/>
          <a:ln w="9525">
            <a:solidFill>
              <a:schemeClr val="tx1"/>
            </a:solidFill>
            <a:round/>
            <a:headEnd/>
            <a:tailEnd type="triangle" w="med" len="med"/>
          </a:ln>
          <a:effectLst/>
          <a:extLst>
            <a:ext uri="{909E8E84-426E-40dd-AFC4-6F175D3DCCD1}"/>
            <a:ext uri="{AF507438-7753-43e0-B8FC-AC1667EBCBE1}"/>
          </a:extLst>
        </p:spPr>
        <p:txBody>
          <a:bodyPr/>
          <a:lstStyle/>
          <a:p>
            <a:pPr eaLnBrk="1" fontAlgn="auto" hangingPunct="1">
              <a:spcBef>
                <a:spcPts val="0"/>
              </a:spcBef>
              <a:spcAft>
                <a:spcPts val="0"/>
              </a:spcAft>
              <a:defRPr/>
            </a:pPr>
            <a:endParaRPr lang="en-US">
              <a:latin typeface="+mn-lt"/>
              <a:ea typeface="+mn-ea"/>
            </a:endParaRPr>
          </a:p>
        </p:txBody>
      </p:sp>
      <p:pic>
        <p:nvPicPr>
          <p:cNvPr id="13" name="Picture 5">
            <a:extLst>
              <a:ext uri="{FF2B5EF4-FFF2-40B4-BE49-F238E27FC236}">
                <a16:creationId xmlns:a16="http://schemas.microsoft.com/office/drawing/2014/main" id="{BB98F8D2-8430-43F6-90C4-A64526A80A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4479" y="2319568"/>
            <a:ext cx="95091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473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4B8F8-E6AB-41BD-98B6-17339504BC62}"/>
              </a:ext>
            </a:extLst>
          </p:cNvPr>
          <p:cNvSpPr>
            <a:spLocks noGrp="1"/>
          </p:cNvSpPr>
          <p:nvPr>
            <p:ph type="title"/>
          </p:nvPr>
        </p:nvSpPr>
        <p:spPr/>
        <p:txBody>
          <a:bodyPr/>
          <a:lstStyle/>
          <a:p>
            <a:r>
              <a:rPr lang="en-US" dirty="0"/>
              <a:t>Queue ADT</a:t>
            </a:r>
          </a:p>
        </p:txBody>
      </p:sp>
      <p:sp>
        <p:nvSpPr>
          <p:cNvPr id="4" name="Footer Placeholder 3">
            <a:extLst>
              <a:ext uri="{FF2B5EF4-FFF2-40B4-BE49-F238E27FC236}">
                <a16:creationId xmlns:a16="http://schemas.microsoft.com/office/drawing/2014/main" id="{4E24E460-44CD-4990-8CE8-724D96E69D0B}"/>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6AA0363B-65B0-4786-BBC4-F5C50508EF11}"/>
              </a:ext>
            </a:extLst>
          </p:cNvPr>
          <p:cNvSpPr>
            <a:spLocks noGrp="1"/>
          </p:cNvSpPr>
          <p:nvPr>
            <p:ph type="sldNum" sz="quarter" idx="12"/>
          </p:nvPr>
        </p:nvSpPr>
        <p:spPr/>
        <p:txBody>
          <a:bodyPr/>
          <a:lstStyle/>
          <a:p>
            <a:fld id="{659665DE-58FC-41F4-AC58-2C90A5E00527}" type="slidenum">
              <a:rPr lang="en-US" smtClean="0"/>
              <a:t>11</a:t>
            </a:fld>
            <a:endParaRPr lang="en-US"/>
          </a:p>
        </p:txBody>
      </p:sp>
      <p:sp>
        <p:nvSpPr>
          <p:cNvPr id="6" name="Content Placeholder 2">
            <a:extLst>
              <a:ext uri="{FF2B5EF4-FFF2-40B4-BE49-F238E27FC236}">
                <a16:creationId xmlns:a16="http://schemas.microsoft.com/office/drawing/2014/main" id="{FF7EEA2A-4DCB-4496-B0B3-0571C1308F92}"/>
              </a:ext>
            </a:extLst>
          </p:cNvPr>
          <p:cNvSpPr>
            <a:spLocks noGrp="1"/>
          </p:cNvSpPr>
          <p:nvPr>
            <p:ph idx="1"/>
          </p:nvPr>
        </p:nvSpPr>
        <p:spPr>
          <a:xfrm>
            <a:off x="575240" y="1463857"/>
            <a:ext cx="7910624" cy="4845504"/>
          </a:xfrm>
        </p:spPr>
        <p:txBody>
          <a:bodyPr/>
          <a:lstStyle/>
          <a:p>
            <a:r>
              <a:rPr lang="en-US" altLang="en-US" b="1" dirty="0">
                <a:solidFill>
                  <a:srgbClr val="4C3282"/>
                </a:solidFill>
              </a:rPr>
              <a:t>queue</a:t>
            </a:r>
            <a:r>
              <a:rPr lang="en-US" altLang="en-US" dirty="0">
                <a:solidFill>
                  <a:srgbClr val="4C3282"/>
                </a:solidFill>
              </a:rPr>
              <a:t>:</a:t>
            </a:r>
            <a:r>
              <a:rPr lang="en-US" altLang="en-US" dirty="0"/>
              <a:t> Retrieves elements in the order they were added.</a:t>
            </a:r>
          </a:p>
          <a:p>
            <a:pPr lvl="1"/>
            <a:r>
              <a:rPr lang="en-US" altLang="en-US" dirty="0"/>
              <a:t>First-In, First-Out ("FIFO")</a:t>
            </a:r>
          </a:p>
          <a:p>
            <a:pPr lvl="1"/>
            <a:r>
              <a:rPr lang="en-US" altLang="en-US" dirty="0"/>
              <a:t>Elements are stored in order of insertion but don't have indexes.</a:t>
            </a:r>
          </a:p>
          <a:p>
            <a:pPr lvl="1"/>
            <a:r>
              <a:rPr lang="en-US" altLang="en-US" dirty="0"/>
              <a:t>Client can only add to the end of the queue, and can only examine/remove the front of the queue.</a:t>
            </a:r>
          </a:p>
          <a:p>
            <a:pPr lvl="1"/>
            <a:endParaRPr lang="en-US" altLang="en-US" dirty="0"/>
          </a:p>
          <a:p>
            <a:r>
              <a:rPr lang="en-US" altLang="en-US" dirty="0">
                <a:solidFill>
                  <a:srgbClr val="B6A479"/>
                </a:solidFill>
              </a:rPr>
              <a:t>basic queue operations:</a:t>
            </a:r>
          </a:p>
          <a:p>
            <a:pPr lvl="1"/>
            <a:r>
              <a:rPr lang="en-US" altLang="en-US" b="1" dirty="0"/>
              <a:t>add(item): </a:t>
            </a:r>
            <a:r>
              <a:rPr lang="en-US" altLang="en-US" dirty="0"/>
              <a:t>aka “enqueue” add an element to the back.</a:t>
            </a:r>
          </a:p>
          <a:p>
            <a:pPr lvl="1"/>
            <a:r>
              <a:rPr lang="en-US" altLang="en-US" b="1" dirty="0"/>
              <a:t>remove():</a:t>
            </a:r>
            <a:r>
              <a:rPr lang="en-US" altLang="en-US" dirty="0"/>
              <a:t> aka “dequeue” Remove the front element and return.</a:t>
            </a:r>
          </a:p>
          <a:p>
            <a:pPr lvl="1"/>
            <a:r>
              <a:rPr lang="en-US" altLang="en-US" b="1" dirty="0"/>
              <a:t>peek()</a:t>
            </a:r>
            <a:r>
              <a:rPr lang="en-US" altLang="en-US" dirty="0"/>
              <a:t>: Examine the front element without removing it.</a:t>
            </a:r>
          </a:p>
          <a:p>
            <a:pPr lvl="1"/>
            <a:r>
              <a:rPr lang="en-US" altLang="en-US" b="1" dirty="0"/>
              <a:t>size(): </a:t>
            </a:r>
            <a:r>
              <a:rPr lang="en-US" altLang="en-US" dirty="0"/>
              <a:t>how many items are stored in the queue?</a:t>
            </a:r>
          </a:p>
          <a:p>
            <a:pPr lvl="1"/>
            <a:r>
              <a:rPr lang="en-US" altLang="en-US" b="1" dirty="0" err="1"/>
              <a:t>isEmpty</a:t>
            </a:r>
            <a:r>
              <a:rPr lang="en-US" altLang="en-US" b="1" dirty="0"/>
              <a:t>(): </a:t>
            </a:r>
            <a:r>
              <a:rPr lang="en-US" altLang="en-US" dirty="0"/>
              <a:t>if 1 or more items in the queue returns true, false otherwise</a:t>
            </a:r>
          </a:p>
          <a:p>
            <a:pPr lvl="1"/>
            <a:endParaRPr lang="en-US" altLang="en-US" dirty="0"/>
          </a:p>
          <a:p>
            <a:endParaRPr lang="en-US" dirty="0"/>
          </a:p>
        </p:txBody>
      </p:sp>
      <p:sp>
        <p:nvSpPr>
          <p:cNvPr id="7" name="Text Box 7">
            <a:extLst>
              <a:ext uri="{FF2B5EF4-FFF2-40B4-BE49-F238E27FC236}">
                <a16:creationId xmlns:a16="http://schemas.microsoft.com/office/drawing/2014/main" id="{C2C685F6-104D-41B0-9B71-885AF905F45D}"/>
              </a:ext>
            </a:extLst>
          </p:cNvPr>
          <p:cNvSpPr txBox="1">
            <a:spLocks noChangeArrowheads="1"/>
          </p:cNvSpPr>
          <p:nvPr/>
        </p:nvSpPr>
        <p:spPr bwMode="auto">
          <a:xfrm>
            <a:off x="9355814" y="5331725"/>
            <a:ext cx="806450" cy="366713"/>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fontAlgn="auto" hangingPunct="1">
              <a:spcBef>
                <a:spcPts val="0"/>
              </a:spcBef>
              <a:spcAft>
                <a:spcPts val="0"/>
              </a:spcAft>
              <a:defRPr/>
            </a:pPr>
            <a:r>
              <a:rPr lang="en-US">
                <a:latin typeface="Tahoma" charset="0"/>
                <a:ea typeface="+mn-ea"/>
              </a:rPr>
              <a:t>queue</a:t>
            </a:r>
          </a:p>
        </p:txBody>
      </p:sp>
      <p:graphicFrame>
        <p:nvGraphicFramePr>
          <p:cNvPr id="8" name="Group 135">
            <a:extLst>
              <a:ext uri="{FF2B5EF4-FFF2-40B4-BE49-F238E27FC236}">
                <a16:creationId xmlns:a16="http://schemas.microsoft.com/office/drawing/2014/main" id="{062A3E3E-AA89-4B78-8B17-8240C77D513B}"/>
              </a:ext>
            </a:extLst>
          </p:cNvPr>
          <p:cNvGraphicFramePr>
            <a:graphicFrameLocks noGrp="1"/>
          </p:cNvGraphicFramePr>
          <p:nvPr>
            <p:extLst/>
          </p:nvPr>
        </p:nvGraphicFramePr>
        <p:xfrm>
          <a:off x="8485864" y="4264925"/>
          <a:ext cx="2559050" cy="965200"/>
        </p:xfrm>
        <a:graphic>
          <a:graphicData uri="http://schemas.openxmlformats.org/drawingml/2006/table">
            <a:tbl>
              <a:tblPr/>
              <a:tblGrid>
                <a:gridCol w="852488">
                  <a:extLst>
                    <a:ext uri="{9D8B030D-6E8A-4147-A177-3AD203B41FA5}">
                      <a16:colId xmlns:a16="http://schemas.microsoft.com/office/drawing/2014/main" val="155430290"/>
                    </a:ext>
                  </a:extLst>
                </a:gridCol>
                <a:gridCol w="854075">
                  <a:extLst>
                    <a:ext uri="{9D8B030D-6E8A-4147-A177-3AD203B41FA5}">
                      <a16:colId xmlns:a16="http://schemas.microsoft.com/office/drawing/2014/main" val="2721957330"/>
                    </a:ext>
                  </a:extLst>
                </a:gridCol>
                <a:gridCol w="852487">
                  <a:extLst>
                    <a:ext uri="{9D8B030D-6E8A-4147-A177-3AD203B41FA5}">
                      <a16:colId xmlns:a16="http://schemas.microsoft.com/office/drawing/2014/main" val="3666642777"/>
                    </a:ext>
                  </a:extLst>
                </a:gridCol>
              </a:tblGrid>
              <a:tr h="482600">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ea typeface="MS PGothic" panose="020B0600070205080204" pitchFamily="34" charset="-128"/>
                        </a:rPr>
                        <a:t>front</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Tahoma" panose="020B0604030504040204" pitchFamily="34" charset="0"/>
                        <a:ea typeface="MS PGothic" panose="020B0600070205080204" pitchFamily="34" charset="-128"/>
                      </a:endParaRP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1" u="none" strike="noStrike" cap="none" normalizeH="0" baseline="0">
                          <a:ln>
                            <a:noFill/>
                          </a:ln>
                          <a:solidFill>
                            <a:schemeClr val="tx1"/>
                          </a:solidFill>
                          <a:effectLst/>
                          <a:latin typeface="Tahoma" panose="020B0604030504040204" pitchFamily="34" charset="0"/>
                          <a:ea typeface="MS PGothic" panose="020B0600070205080204" pitchFamily="34" charset="-128"/>
                        </a:rPr>
                        <a:t>back</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808073"/>
                  </a:ext>
                </a:extLst>
              </a:tr>
              <a:tr h="482600">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ea typeface="MS PGothic" panose="020B0600070205080204"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Tahoma" panose="020B0604030504040204" pitchFamily="34" charset="0"/>
                          <a:ea typeface="MS PGothic" panose="020B0600070205080204" pitchFamily="34"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a:spcBef>
                          <a:spcPct val="20000"/>
                        </a:spcBef>
                        <a:buClr>
                          <a:srgbClr val="EB641B"/>
                        </a:buClr>
                        <a:buSzPct val="95000"/>
                        <a:buFont typeface="Wingdings 2" panose="05020102010507070707" pitchFamily="18" charset="2"/>
                        <a:defRPr sz="2000">
                          <a:solidFill>
                            <a:schemeClr val="tx1"/>
                          </a:solidFill>
                          <a:latin typeface="Verdana" panose="020B0604030504040204" pitchFamily="34"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defRPr>
                          <a:solidFill>
                            <a:schemeClr val="tx1"/>
                          </a:solidFill>
                          <a:latin typeface="Verdana" panose="020B0604030504040204" pitchFamily="34"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defRPr sz="1600">
                          <a:solidFill>
                            <a:schemeClr val="tx1"/>
                          </a:solidFill>
                          <a:latin typeface="Verdana" panose="020B0604030504040204" pitchFamily="34" charset="0"/>
                          <a:ea typeface="MS PGothic" panose="020B0600070205080204" pitchFamily="34" charset="-128"/>
                        </a:defRPr>
                      </a:lvl3pPr>
                      <a:lvl4pPr marL="1600200" indent="-228600">
                        <a:spcBef>
                          <a:spcPct val="20000"/>
                        </a:spcBef>
                        <a:buClr>
                          <a:srgbClr val="EB641B"/>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4pPr>
                      <a:lvl5pPr marL="2057400" indent="-228600">
                        <a:spcBef>
                          <a:spcPct val="20000"/>
                        </a:spcBef>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rgbClr val="39639D"/>
                        </a:buClr>
                        <a:buSzPct val="65000"/>
                        <a:buFont typeface="Wingdings 2" panose="05020102010507070707" pitchFamily="18" charset="2"/>
                        <a:defRPr sz="1500">
                          <a:solidFill>
                            <a:schemeClr val="tx1"/>
                          </a:solidFill>
                          <a:latin typeface="Verdana" panose="020B060403050404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ea typeface="MS PGothic" panose="020B0600070205080204" pitchFamily="34"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2873436592"/>
                  </a:ext>
                </a:extLst>
              </a:tr>
            </a:tbl>
          </a:graphicData>
        </a:graphic>
      </p:graphicFrame>
      <p:sp>
        <p:nvSpPr>
          <p:cNvPr id="9" name="Line 130">
            <a:extLst>
              <a:ext uri="{FF2B5EF4-FFF2-40B4-BE49-F238E27FC236}">
                <a16:creationId xmlns:a16="http://schemas.microsoft.com/office/drawing/2014/main" id="{E33CF8EA-7FB7-492C-B9D9-40CD160EBD81}"/>
              </a:ext>
            </a:extLst>
          </p:cNvPr>
          <p:cNvSpPr>
            <a:spLocks noChangeShapeType="1"/>
          </p:cNvSpPr>
          <p:nvPr/>
        </p:nvSpPr>
        <p:spPr bwMode="auto">
          <a:xfrm flipH="1">
            <a:off x="11152864" y="4950725"/>
            <a:ext cx="685800" cy="0"/>
          </a:xfrm>
          <a:prstGeom prst="line">
            <a:avLst/>
          </a:prstGeom>
          <a:noFill/>
          <a:ln w="9525">
            <a:solidFill>
              <a:schemeClr val="tx1"/>
            </a:solidFill>
            <a:round/>
            <a:headEnd/>
            <a:tailEnd type="triangle" w="med" len="med"/>
          </a:ln>
          <a:effectLst/>
          <a:extLst>
            <a:ext uri="{909E8E84-426E-40dd-AFC4-6F175D3DCCD1}"/>
            <a:ext uri="{AF507438-7753-43e0-B8FC-AC1667EBCBE1}"/>
          </a:extLst>
        </p:spPr>
        <p:txBody>
          <a:bodyPr/>
          <a:lstStyle/>
          <a:p>
            <a:pPr eaLnBrk="1" fontAlgn="auto" hangingPunct="1">
              <a:spcBef>
                <a:spcPts val="0"/>
              </a:spcBef>
              <a:spcAft>
                <a:spcPts val="0"/>
              </a:spcAft>
              <a:defRPr/>
            </a:pPr>
            <a:endParaRPr lang="en-US">
              <a:latin typeface="+mn-lt"/>
              <a:ea typeface="+mn-ea"/>
            </a:endParaRPr>
          </a:p>
        </p:txBody>
      </p:sp>
      <p:sp>
        <p:nvSpPr>
          <p:cNvPr id="10" name="Text Box 131">
            <a:extLst>
              <a:ext uri="{FF2B5EF4-FFF2-40B4-BE49-F238E27FC236}">
                <a16:creationId xmlns:a16="http://schemas.microsoft.com/office/drawing/2014/main" id="{FF42D566-4371-4E9F-9E00-9B753F06B4B4}"/>
              </a:ext>
            </a:extLst>
          </p:cNvPr>
          <p:cNvSpPr txBox="1">
            <a:spLocks noChangeArrowheads="1"/>
          </p:cNvSpPr>
          <p:nvPr/>
        </p:nvSpPr>
        <p:spPr bwMode="auto">
          <a:xfrm>
            <a:off x="11457664" y="4553850"/>
            <a:ext cx="596900" cy="3968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fontAlgn="auto" hangingPunct="1">
              <a:spcBef>
                <a:spcPts val="0"/>
              </a:spcBef>
              <a:spcAft>
                <a:spcPts val="0"/>
              </a:spcAft>
              <a:defRPr/>
            </a:pPr>
            <a:r>
              <a:rPr lang="en-US" sz="2000">
                <a:latin typeface="Tahoma" charset="0"/>
                <a:ea typeface="+mn-ea"/>
              </a:rPr>
              <a:t>add</a:t>
            </a:r>
          </a:p>
        </p:txBody>
      </p:sp>
      <p:sp>
        <p:nvSpPr>
          <p:cNvPr id="11" name="Line 132">
            <a:extLst>
              <a:ext uri="{FF2B5EF4-FFF2-40B4-BE49-F238E27FC236}">
                <a16:creationId xmlns:a16="http://schemas.microsoft.com/office/drawing/2014/main" id="{27FAF195-7640-415D-B2C1-AE3326428338}"/>
              </a:ext>
            </a:extLst>
          </p:cNvPr>
          <p:cNvSpPr>
            <a:spLocks noChangeShapeType="1"/>
          </p:cNvSpPr>
          <p:nvPr/>
        </p:nvSpPr>
        <p:spPr bwMode="auto">
          <a:xfrm flipH="1">
            <a:off x="7723864" y="4965013"/>
            <a:ext cx="685800" cy="0"/>
          </a:xfrm>
          <a:prstGeom prst="line">
            <a:avLst/>
          </a:prstGeom>
          <a:noFill/>
          <a:ln w="9525">
            <a:solidFill>
              <a:schemeClr val="tx1"/>
            </a:solidFill>
            <a:round/>
            <a:headEnd/>
            <a:tailEnd type="triangle" w="med" len="med"/>
          </a:ln>
          <a:effectLst/>
          <a:extLst>
            <a:ext uri="{909E8E84-426E-40dd-AFC4-6F175D3DCCD1}"/>
            <a:ext uri="{AF507438-7753-43e0-B8FC-AC1667EBCBE1}"/>
          </a:extLst>
        </p:spPr>
        <p:txBody>
          <a:bodyPr/>
          <a:lstStyle/>
          <a:p>
            <a:pPr eaLnBrk="1" fontAlgn="auto" hangingPunct="1">
              <a:spcBef>
                <a:spcPts val="0"/>
              </a:spcBef>
              <a:spcAft>
                <a:spcPts val="0"/>
              </a:spcAft>
              <a:defRPr/>
            </a:pPr>
            <a:endParaRPr lang="en-US">
              <a:latin typeface="+mn-lt"/>
              <a:ea typeface="+mn-ea"/>
            </a:endParaRPr>
          </a:p>
        </p:txBody>
      </p:sp>
      <p:sp>
        <p:nvSpPr>
          <p:cNvPr id="12" name="Text Box 133">
            <a:extLst>
              <a:ext uri="{FF2B5EF4-FFF2-40B4-BE49-F238E27FC236}">
                <a16:creationId xmlns:a16="http://schemas.microsoft.com/office/drawing/2014/main" id="{AA965C0A-162A-420C-B4EA-62A777457D16}"/>
              </a:ext>
            </a:extLst>
          </p:cNvPr>
          <p:cNvSpPr txBox="1">
            <a:spLocks noChangeArrowheads="1"/>
          </p:cNvSpPr>
          <p:nvPr/>
        </p:nvSpPr>
        <p:spPr bwMode="auto">
          <a:xfrm>
            <a:off x="6657064" y="4539563"/>
            <a:ext cx="1709738" cy="396875"/>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fontAlgn="auto" hangingPunct="1">
              <a:spcBef>
                <a:spcPts val="0"/>
              </a:spcBef>
              <a:spcAft>
                <a:spcPts val="0"/>
              </a:spcAft>
              <a:defRPr/>
            </a:pPr>
            <a:r>
              <a:rPr lang="en-US" sz="2000" dirty="0">
                <a:latin typeface="Tahoma" charset="0"/>
                <a:ea typeface="+mn-ea"/>
              </a:rPr>
              <a:t>remove, peek</a:t>
            </a:r>
          </a:p>
        </p:txBody>
      </p:sp>
      <p:pic>
        <p:nvPicPr>
          <p:cNvPr id="13" name="Picture 6">
            <a:extLst>
              <a:ext uri="{FF2B5EF4-FFF2-40B4-BE49-F238E27FC236}">
                <a16:creationId xmlns:a16="http://schemas.microsoft.com/office/drawing/2014/main" id="{FA829ABB-105D-4B23-B451-82D77B5AF2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5193" y="1646007"/>
            <a:ext cx="2819400" cy="171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99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63393-DBF9-4AFF-A632-2D1424ED146F}"/>
              </a:ext>
            </a:extLst>
          </p:cNvPr>
          <p:cNvSpPr>
            <a:spLocks noGrp="1"/>
          </p:cNvSpPr>
          <p:nvPr>
            <p:ph type="title"/>
          </p:nvPr>
        </p:nvSpPr>
        <p:spPr/>
        <p:txBody>
          <a:bodyPr/>
          <a:lstStyle/>
          <a:p>
            <a:r>
              <a:rPr lang="en-US" dirty="0"/>
              <a:t>Map ADT (Dictionary)</a:t>
            </a:r>
          </a:p>
        </p:txBody>
      </p:sp>
      <p:sp>
        <p:nvSpPr>
          <p:cNvPr id="4" name="Footer Placeholder 3">
            <a:extLst>
              <a:ext uri="{FF2B5EF4-FFF2-40B4-BE49-F238E27FC236}">
                <a16:creationId xmlns:a16="http://schemas.microsoft.com/office/drawing/2014/main" id="{DED55310-8E49-4ED0-A3B8-3E86E1BF652A}"/>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499A570F-8B39-496C-976D-4F73EF8526C4}"/>
              </a:ext>
            </a:extLst>
          </p:cNvPr>
          <p:cNvSpPr>
            <a:spLocks noGrp="1"/>
          </p:cNvSpPr>
          <p:nvPr>
            <p:ph type="sldNum" sz="quarter" idx="12"/>
          </p:nvPr>
        </p:nvSpPr>
        <p:spPr/>
        <p:txBody>
          <a:bodyPr/>
          <a:lstStyle/>
          <a:p>
            <a:fld id="{659665DE-58FC-41F4-AC58-2C90A5E00527}" type="slidenum">
              <a:rPr lang="en-US" smtClean="0"/>
              <a:t>12</a:t>
            </a:fld>
            <a:endParaRPr lang="en-US"/>
          </a:p>
        </p:txBody>
      </p:sp>
      <p:sp>
        <p:nvSpPr>
          <p:cNvPr id="6" name="Oval 5">
            <a:extLst>
              <a:ext uri="{FF2B5EF4-FFF2-40B4-BE49-F238E27FC236}">
                <a16:creationId xmlns:a16="http://schemas.microsoft.com/office/drawing/2014/main" id="{04B03C90-F494-4FB9-8CC1-43B99411912D}"/>
              </a:ext>
            </a:extLst>
          </p:cNvPr>
          <p:cNvSpPr/>
          <p:nvPr/>
        </p:nvSpPr>
        <p:spPr>
          <a:xfrm>
            <a:off x="7554924" y="2210522"/>
            <a:ext cx="4350328" cy="1917469"/>
          </a:xfrm>
          <a:prstGeom prst="ellipse">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EF058B5E-9960-42AA-9B01-526A7474281D}"/>
              </a:ext>
            </a:extLst>
          </p:cNvPr>
          <p:cNvSpPr>
            <a:spLocks noGrp="1"/>
          </p:cNvSpPr>
          <p:nvPr>
            <p:ph idx="1"/>
          </p:nvPr>
        </p:nvSpPr>
        <p:spPr>
          <a:xfrm>
            <a:off x="575240" y="1463857"/>
            <a:ext cx="11187258" cy="4845504"/>
          </a:xfrm>
        </p:spPr>
        <p:txBody>
          <a:bodyPr/>
          <a:lstStyle/>
          <a:p>
            <a:r>
              <a:rPr lang="en-US" altLang="en-US" b="1" dirty="0">
                <a:solidFill>
                  <a:srgbClr val="4C3282"/>
                </a:solidFill>
              </a:rPr>
              <a:t>map</a:t>
            </a:r>
            <a:r>
              <a:rPr lang="en-US" altLang="en-US" dirty="0"/>
              <a:t>: Holds a set of unique </a:t>
            </a:r>
            <a:r>
              <a:rPr lang="en-US" altLang="en-US" i="1" dirty="0"/>
              <a:t>keys</a:t>
            </a:r>
            <a:r>
              <a:rPr lang="en-US" altLang="en-US" dirty="0"/>
              <a:t> and a collection of </a:t>
            </a:r>
            <a:r>
              <a:rPr lang="en-US" altLang="en-US" i="1" dirty="0"/>
              <a:t>values</a:t>
            </a:r>
            <a:r>
              <a:rPr lang="en-US" altLang="en-US" dirty="0"/>
              <a:t>, where each key is associated with one value.</a:t>
            </a:r>
          </a:p>
          <a:p>
            <a:pPr lvl="1"/>
            <a:r>
              <a:rPr lang="en-US" altLang="en-US" dirty="0"/>
              <a:t>a.k.a. "dictionary", "associative array", "hash"</a:t>
            </a:r>
          </a:p>
          <a:p>
            <a:pPr lvl="1"/>
            <a:endParaRPr lang="en-US" altLang="en-US" sz="1200" dirty="0"/>
          </a:p>
          <a:p>
            <a:r>
              <a:rPr lang="en-US" altLang="en-US" b="1" dirty="0">
                <a:solidFill>
                  <a:srgbClr val="B6A479"/>
                </a:solidFill>
              </a:rPr>
              <a:t>operations</a:t>
            </a:r>
            <a:r>
              <a:rPr lang="en-US" altLang="en-US" dirty="0"/>
              <a:t>:</a:t>
            </a:r>
          </a:p>
          <a:p>
            <a:pPr lvl="1"/>
            <a:r>
              <a:rPr lang="en-US" altLang="en-US" b="1" dirty="0"/>
              <a:t>put</a:t>
            </a:r>
            <a:r>
              <a:rPr lang="en-US" altLang="en-US" dirty="0"/>
              <a:t>(</a:t>
            </a:r>
            <a:r>
              <a:rPr lang="en-US" altLang="en-US" i="1" dirty="0"/>
              <a:t>key</a:t>
            </a:r>
            <a:r>
              <a:rPr lang="en-US" altLang="en-US" dirty="0"/>
              <a:t>, </a:t>
            </a:r>
            <a:r>
              <a:rPr lang="en-US" altLang="en-US" i="1" dirty="0"/>
              <a:t>value </a:t>
            </a:r>
            <a:r>
              <a:rPr lang="en-US" altLang="en-US" dirty="0"/>
              <a:t>): Adds a </a:t>
            </a:r>
            <a:br>
              <a:rPr lang="en-US" altLang="en-US" dirty="0"/>
            </a:br>
            <a:r>
              <a:rPr lang="en-US" altLang="en-US" dirty="0"/>
              <a:t>mapping from a key to</a:t>
            </a:r>
            <a:br>
              <a:rPr lang="en-US" altLang="en-US" dirty="0"/>
            </a:br>
            <a:r>
              <a:rPr lang="en-US" altLang="en-US" dirty="0"/>
              <a:t>a value.</a:t>
            </a:r>
            <a:br>
              <a:rPr lang="en-US" altLang="en-US" dirty="0"/>
            </a:br>
            <a:endParaRPr lang="en-US" altLang="en-US" sz="800" dirty="0"/>
          </a:p>
          <a:p>
            <a:pPr lvl="1"/>
            <a:r>
              <a:rPr lang="en-US" altLang="en-US" b="1" dirty="0"/>
              <a:t>get</a:t>
            </a:r>
            <a:r>
              <a:rPr lang="en-US" altLang="en-US" dirty="0"/>
              <a:t>(</a:t>
            </a:r>
            <a:r>
              <a:rPr lang="en-US" altLang="en-US" i="1" dirty="0"/>
              <a:t>key </a:t>
            </a:r>
            <a:r>
              <a:rPr lang="en-US" altLang="en-US" dirty="0"/>
              <a:t>): Retrieves the</a:t>
            </a:r>
            <a:br>
              <a:rPr lang="en-US" altLang="en-US" dirty="0"/>
            </a:br>
            <a:r>
              <a:rPr lang="en-US" altLang="en-US" dirty="0"/>
              <a:t>value mapped to the key.</a:t>
            </a:r>
            <a:br>
              <a:rPr lang="en-US" altLang="en-US" dirty="0"/>
            </a:br>
            <a:endParaRPr lang="en-US" altLang="en-US" sz="800" dirty="0"/>
          </a:p>
          <a:p>
            <a:pPr lvl="1"/>
            <a:r>
              <a:rPr lang="en-US" altLang="en-US" b="1" dirty="0"/>
              <a:t>remove</a:t>
            </a:r>
            <a:r>
              <a:rPr lang="en-US" altLang="en-US" dirty="0"/>
              <a:t>(</a:t>
            </a:r>
            <a:r>
              <a:rPr lang="en-US" altLang="en-US" i="1" dirty="0"/>
              <a:t>key </a:t>
            </a:r>
            <a:r>
              <a:rPr lang="en-US" altLang="en-US" dirty="0"/>
              <a:t>): Removes</a:t>
            </a:r>
            <a:br>
              <a:rPr lang="en-US" altLang="en-US" dirty="0"/>
            </a:br>
            <a:r>
              <a:rPr lang="en-US" altLang="en-US" dirty="0"/>
              <a:t>the given key and its</a:t>
            </a:r>
            <a:br>
              <a:rPr lang="en-US" altLang="en-US" dirty="0"/>
            </a:br>
            <a:r>
              <a:rPr lang="en-US" altLang="en-US" dirty="0"/>
              <a:t>mapped value.</a:t>
            </a:r>
          </a:p>
          <a:p>
            <a:endParaRPr lang="en-US" dirty="0"/>
          </a:p>
        </p:txBody>
      </p:sp>
      <p:pic>
        <p:nvPicPr>
          <p:cNvPr id="8" name="Picture 1">
            <a:extLst>
              <a:ext uri="{FF2B5EF4-FFF2-40B4-BE49-F238E27FC236}">
                <a16:creationId xmlns:a16="http://schemas.microsoft.com/office/drawing/2014/main" id="{F51FAE1E-D051-4FB1-A519-D265C99D7C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0594" y="2697086"/>
            <a:ext cx="4014787" cy="252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a:extLst>
              <a:ext uri="{FF2B5EF4-FFF2-40B4-BE49-F238E27FC236}">
                <a16:creationId xmlns:a16="http://schemas.microsoft.com/office/drawing/2014/main" id="{5EFCAF0D-2021-4971-8314-0F294D01D7A5}"/>
              </a:ext>
            </a:extLst>
          </p:cNvPr>
          <p:cNvGraphicFramePr>
            <a:graphicFrameLocks noGrp="1"/>
          </p:cNvGraphicFramePr>
          <p:nvPr>
            <p:extLst/>
          </p:nvPr>
        </p:nvGraphicFramePr>
        <p:xfrm>
          <a:off x="7890333" y="3053293"/>
          <a:ext cx="1222127" cy="517852"/>
        </p:xfrm>
        <a:graphic>
          <a:graphicData uri="http://schemas.openxmlformats.org/drawingml/2006/table">
            <a:tbl>
              <a:tblPr firstRow="1" bandRow="1">
                <a:tableStyleId>{5940675A-B579-460E-94D1-54222C63F5DA}</a:tableStyleId>
              </a:tblPr>
              <a:tblGrid>
                <a:gridCol w="649194">
                  <a:extLst>
                    <a:ext uri="{9D8B030D-6E8A-4147-A177-3AD203B41FA5}">
                      <a16:colId xmlns:a16="http://schemas.microsoft.com/office/drawing/2014/main" val="20000"/>
                    </a:ext>
                  </a:extLst>
                </a:gridCol>
                <a:gridCol w="572933">
                  <a:extLst>
                    <a:ext uri="{9D8B030D-6E8A-4147-A177-3AD203B41FA5}">
                      <a16:colId xmlns:a16="http://schemas.microsoft.com/office/drawing/2014/main" val="20001"/>
                    </a:ext>
                  </a:extLst>
                </a:gridCol>
              </a:tblGrid>
              <a:tr h="208689">
                <a:tc>
                  <a:txBody>
                    <a:bodyPr/>
                    <a:lstStyle/>
                    <a:p>
                      <a:pPr algn="ctr"/>
                      <a:r>
                        <a:rPr lang="en-US" sz="1000" dirty="0"/>
                        <a:t>key</a:t>
                      </a:r>
                    </a:p>
                  </a:txBody>
                  <a:tcPr marT="45643" marB="45643" anchor="ctr">
                    <a:solidFill>
                      <a:srgbClr val="B6A479"/>
                    </a:solidFill>
                  </a:tcPr>
                </a:tc>
                <a:tc>
                  <a:txBody>
                    <a:bodyPr/>
                    <a:lstStyle/>
                    <a:p>
                      <a:pPr algn="ctr"/>
                      <a:r>
                        <a:rPr lang="en-US" sz="1000" dirty="0"/>
                        <a:t>value</a:t>
                      </a:r>
                    </a:p>
                  </a:txBody>
                  <a:tcPr marT="45643" marB="45643" anchor="ctr">
                    <a:solidFill>
                      <a:srgbClr val="B6A479"/>
                    </a:solidFill>
                  </a:tcPr>
                </a:tc>
                <a:extLst>
                  <a:ext uri="{0D108BD9-81ED-4DB2-BD59-A6C34878D82A}">
                    <a16:rowId xmlns:a16="http://schemas.microsoft.com/office/drawing/2014/main" val="10000"/>
                  </a:ext>
                </a:extLst>
              </a:tr>
              <a:tr h="2404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Courier New" charset="0"/>
                          <a:ea typeface="+mn-ea"/>
                        </a:rPr>
                        <a:t>“you"</a:t>
                      </a:r>
                    </a:p>
                  </a:txBody>
                  <a:tcPr marT="45643" marB="45643" anchor="ctr">
                    <a:solidFill>
                      <a:schemeClr val="bg1"/>
                    </a:solidFill>
                  </a:tcPr>
                </a:tc>
                <a:tc>
                  <a:txBody>
                    <a:bodyPr/>
                    <a:lstStyle/>
                    <a:p>
                      <a:pPr algn="ctr"/>
                      <a:r>
                        <a:rPr lang="en-US" sz="1200" b="1" dirty="0">
                          <a:latin typeface="Courier New" charset="0"/>
                          <a:ea typeface="Courier New" charset="0"/>
                          <a:cs typeface="Courier New" charset="0"/>
                        </a:rPr>
                        <a:t>22</a:t>
                      </a:r>
                    </a:p>
                  </a:txBody>
                  <a:tcPr marT="45643" marB="45643" anchor="ctr">
                    <a:solidFill>
                      <a:schemeClr val="bg1"/>
                    </a:solidFill>
                  </a:tcPr>
                </a:tc>
                <a:extLst>
                  <a:ext uri="{0D108BD9-81ED-4DB2-BD59-A6C34878D82A}">
                    <a16:rowId xmlns:a16="http://schemas.microsoft.com/office/drawing/2014/main" val="10001"/>
                  </a:ext>
                </a:extLst>
              </a:tr>
            </a:tbl>
          </a:graphicData>
        </a:graphic>
      </p:graphicFrame>
      <p:graphicFrame>
        <p:nvGraphicFramePr>
          <p:cNvPr id="10" name="Table 9">
            <a:extLst>
              <a:ext uri="{FF2B5EF4-FFF2-40B4-BE49-F238E27FC236}">
                <a16:creationId xmlns:a16="http://schemas.microsoft.com/office/drawing/2014/main" id="{6DC5E773-1C26-4F8F-AFC6-E0701E61FFAD}"/>
              </a:ext>
            </a:extLst>
          </p:cNvPr>
          <p:cNvGraphicFramePr>
            <a:graphicFrameLocks noGrp="1"/>
          </p:cNvGraphicFramePr>
          <p:nvPr>
            <p:extLst/>
          </p:nvPr>
        </p:nvGraphicFramePr>
        <p:xfrm>
          <a:off x="10278611" y="2794367"/>
          <a:ext cx="1222127" cy="517852"/>
        </p:xfrm>
        <a:graphic>
          <a:graphicData uri="http://schemas.openxmlformats.org/drawingml/2006/table">
            <a:tbl>
              <a:tblPr firstRow="1" bandRow="1">
                <a:tableStyleId>{5940675A-B579-460E-94D1-54222C63F5DA}</a:tableStyleId>
              </a:tblPr>
              <a:tblGrid>
                <a:gridCol w="649194">
                  <a:extLst>
                    <a:ext uri="{9D8B030D-6E8A-4147-A177-3AD203B41FA5}">
                      <a16:colId xmlns:a16="http://schemas.microsoft.com/office/drawing/2014/main" val="20000"/>
                    </a:ext>
                  </a:extLst>
                </a:gridCol>
                <a:gridCol w="572933">
                  <a:extLst>
                    <a:ext uri="{9D8B030D-6E8A-4147-A177-3AD203B41FA5}">
                      <a16:colId xmlns:a16="http://schemas.microsoft.com/office/drawing/2014/main" val="20001"/>
                    </a:ext>
                  </a:extLst>
                </a:gridCol>
              </a:tblGrid>
              <a:tr h="208689">
                <a:tc>
                  <a:txBody>
                    <a:bodyPr/>
                    <a:lstStyle/>
                    <a:p>
                      <a:pPr algn="ctr"/>
                      <a:r>
                        <a:rPr lang="en-US" sz="1000" dirty="0"/>
                        <a:t>key</a:t>
                      </a:r>
                    </a:p>
                  </a:txBody>
                  <a:tcPr marT="45643" marB="45643" anchor="ctr">
                    <a:solidFill>
                      <a:srgbClr val="B6A479"/>
                    </a:solidFill>
                  </a:tcPr>
                </a:tc>
                <a:tc>
                  <a:txBody>
                    <a:bodyPr/>
                    <a:lstStyle/>
                    <a:p>
                      <a:pPr algn="ctr"/>
                      <a:r>
                        <a:rPr lang="en-US" sz="1000" dirty="0"/>
                        <a:t>value</a:t>
                      </a:r>
                    </a:p>
                  </a:txBody>
                  <a:tcPr marT="45643" marB="45643" anchor="ctr">
                    <a:solidFill>
                      <a:srgbClr val="B6A479"/>
                    </a:solidFill>
                  </a:tcPr>
                </a:tc>
                <a:extLst>
                  <a:ext uri="{0D108BD9-81ED-4DB2-BD59-A6C34878D82A}">
                    <a16:rowId xmlns:a16="http://schemas.microsoft.com/office/drawing/2014/main" val="10000"/>
                  </a:ext>
                </a:extLst>
              </a:tr>
              <a:tr h="2404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Courier New" charset="0"/>
                          <a:ea typeface="+mn-ea"/>
                        </a:rPr>
                        <a:t>“in"</a:t>
                      </a:r>
                    </a:p>
                  </a:txBody>
                  <a:tcPr marT="45643" marB="45643" anchor="ctr">
                    <a:solidFill>
                      <a:schemeClr val="bg1"/>
                    </a:solidFill>
                  </a:tcPr>
                </a:tc>
                <a:tc>
                  <a:txBody>
                    <a:bodyPr/>
                    <a:lstStyle/>
                    <a:p>
                      <a:pPr algn="ctr"/>
                      <a:r>
                        <a:rPr lang="en-US" sz="1200" b="1" dirty="0">
                          <a:latin typeface="Courier New" charset="0"/>
                          <a:ea typeface="Courier New" charset="0"/>
                          <a:cs typeface="Courier New" charset="0"/>
                        </a:rPr>
                        <a:t>37</a:t>
                      </a:r>
                    </a:p>
                  </a:txBody>
                  <a:tcPr marT="45643" marB="45643" anchor="ctr">
                    <a:solidFill>
                      <a:schemeClr val="bg1"/>
                    </a:solidFill>
                  </a:tcPr>
                </a:tc>
                <a:extLst>
                  <a:ext uri="{0D108BD9-81ED-4DB2-BD59-A6C34878D82A}">
                    <a16:rowId xmlns:a16="http://schemas.microsoft.com/office/drawing/2014/main" val="10001"/>
                  </a:ext>
                </a:extLst>
              </a:tr>
            </a:tbl>
          </a:graphicData>
        </a:graphic>
      </p:graphicFrame>
      <p:graphicFrame>
        <p:nvGraphicFramePr>
          <p:cNvPr id="11" name="Table 10">
            <a:extLst>
              <a:ext uri="{FF2B5EF4-FFF2-40B4-BE49-F238E27FC236}">
                <a16:creationId xmlns:a16="http://schemas.microsoft.com/office/drawing/2014/main" id="{67CA00AE-FE5E-47EE-8E38-A35B547ADD90}"/>
              </a:ext>
            </a:extLst>
          </p:cNvPr>
          <p:cNvGraphicFramePr>
            <a:graphicFrameLocks noGrp="1"/>
          </p:cNvGraphicFramePr>
          <p:nvPr>
            <p:extLst/>
          </p:nvPr>
        </p:nvGraphicFramePr>
        <p:xfrm>
          <a:off x="9267475" y="3450659"/>
          <a:ext cx="1222127" cy="517852"/>
        </p:xfrm>
        <a:graphic>
          <a:graphicData uri="http://schemas.openxmlformats.org/drawingml/2006/table">
            <a:tbl>
              <a:tblPr firstRow="1" bandRow="1">
                <a:tableStyleId>{5940675A-B579-460E-94D1-54222C63F5DA}</a:tableStyleId>
              </a:tblPr>
              <a:tblGrid>
                <a:gridCol w="649194">
                  <a:extLst>
                    <a:ext uri="{9D8B030D-6E8A-4147-A177-3AD203B41FA5}">
                      <a16:colId xmlns:a16="http://schemas.microsoft.com/office/drawing/2014/main" val="20000"/>
                    </a:ext>
                  </a:extLst>
                </a:gridCol>
                <a:gridCol w="572933">
                  <a:extLst>
                    <a:ext uri="{9D8B030D-6E8A-4147-A177-3AD203B41FA5}">
                      <a16:colId xmlns:a16="http://schemas.microsoft.com/office/drawing/2014/main" val="20001"/>
                    </a:ext>
                  </a:extLst>
                </a:gridCol>
              </a:tblGrid>
              <a:tr h="208689">
                <a:tc>
                  <a:txBody>
                    <a:bodyPr/>
                    <a:lstStyle/>
                    <a:p>
                      <a:pPr algn="ctr"/>
                      <a:r>
                        <a:rPr lang="en-US" sz="1000" dirty="0"/>
                        <a:t>key</a:t>
                      </a:r>
                    </a:p>
                  </a:txBody>
                  <a:tcPr marT="45643" marB="45643" anchor="ctr">
                    <a:solidFill>
                      <a:srgbClr val="B6A479"/>
                    </a:solidFill>
                  </a:tcPr>
                </a:tc>
                <a:tc>
                  <a:txBody>
                    <a:bodyPr/>
                    <a:lstStyle/>
                    <a:p>
                      <a:pPr algn="ctr"/>
                      <a:r>
                        <a:rPr lang="en-US" sz="1000" dirty="0"/>
                        <a:t>value</a:t>
                      </a:r>
                    </a:p>
                  </a:txBody>
                  <a:tcPr marT="45643" marB="45643" anchor="ctr">
                    <a:solidFill>
                      <a:srgbClr val="B6A479"/>
                    </a:solidFill>
                  </a:tcPr>
                </a:tc>
                <a:extLst>
                  <a:ext uri="{0D108BD9-81ED-4DB2-BD59-A6C34878D82A}">
                    <a16:rowId xmlns:a16="http://schemas.microsoft.com/office/drawing/2014/main" val="10000"/>
                  </a:ext>
                </a:extLst>
              </a:tr>
              <a:tr h="2404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Courier New" charset="0"/>
                          <a:ea typeface="+mn-ea"/>
                        </a:rPr>
                        <a:t>“the"</a:t>
                      </a:r>
                    </a:p>
                  </a:txBody>
                  <a:tcPr marT="45643" marB="45643" anchor="ctr">
                    <a:solidFill>
                      <a:schemeClr val="bg1"/>
                    </a:solidFill>
                  </a:tcPr>
                </a:tc>
                <a:tc>
                  <a:txBody>
                    <a:bodyPr/>
                    <a:lstStyle/>
                    <a:p>
                      <a:pPr algn="ctr"/>
                      <a:r>
                        <a:rPr lang="en-US" sz="1200" b="1" dirty="0">
                          <a:latin typeface="Courier New" charset="0"/>
                          <a:ea typeface="Courier New" charset="0"/>
                          <a:cs typeface="Courier New" charset="0"/>
                        </a:rPr>
                        <a:t>56</a:t>
                      </a:r>
                    </a:p>
                  </a:txBody>
                  <a:tcPr marT="45643" marB="45643" anchor="ctr">
                    <a:solidFill>
                      <a:schemeClr val="bg1"/>
                    </a:solidFill>
                  </a:tcPr>
                </a:tc>
                <a:extLst>
                  <a:ext uri="{0D108BD9-81ED-4DB2-BD59-A6C34878D82A}">
                    <a16:rowId xmlns:a16="http://schemas.microsoft.com/office/drawing/2014/main" val="10001"/>
                  </a:ext>
                </a:extLst>
              </a:tr>
            </a:tbl>
          </a:graphicData>
        </a:graphic>
      </p:graphicFrame>
      <p:graphicFrame>
        <p:nvGraphicFramePr>
          <p:cNvPr id="12" name="Table 11">
            <a:extLst>
              <a:ext uri="{FF2B5EF4-FFF2-40B4-BE49-F238E27FC236}">
                <a16:creationId xmlns:a16="http://schemas.microsoft.com/office/drawing/2014/main" id="{88479CB0-7B9A-4485-A06F-8155352E58EF}"/>
              </a:ext>
            </a:extLst>
          </p:cNvPr>
          <p:cNvGraphicFramePr>
            <a:graphicFrameLocks noGrp="1"/>
          </p:cNvGraphicFramePr>
          <p:nvPr>
            <p:extLst/>
          </p:nvPr>
        </p:nvGraphicFramePr>
        <p:xfrm>
          <a:off x="8956941" y="2438160"/>
          <a:ext cx="1222127" cy="517852"/>
        </p:xfrm>
        <a:graphic>
          <a:graphicData uri="http://schemas.openxmlformats.org/drawingml/2006/table">
            <a:tbl>
              <a:tblPr firstRow="1" bandRow="1">
                <a:tableStyleId>{5940675A-B579-460E-94D1-54222C63F5DA}</a:tableStyleId>
              </a:tblPr>
              <a:tblGrid>
                <a:gridCol w="649194">
                  <a:extLst>
                    <a:ext uri="{9D8B030D-6E8A-4147-A177-3AD203B41FA5}">
                      <a16:colId xmlns:a16="http://schemas.microsoft.com/office/drawing/2014/main" val="20000"/>
                    </a:ext>
                  </a:extLst>
                </a:gridCol>
                <a:gridCol w="572933">
                  <a:extLst>
                    <a:ext uri="{9D8B030D-6E8A-4147-A177-3AD203B41FA5}">
                      <a16:colId xmlns:a16="http://schemas.microsoft.com/office/drawing/2014/main" val="20001"/>
                    </a:ext>
                  </a:extLst>
                </a:gridCol>
              </a:tblGrid>
              <a:tr h="208689">
                <a:tc>
                  <a:txBody>
                    <a:bodyPr/>
                    <a:lstStyle/>
                    <a:p>
                      <a:pPr algn="ctr"/>
                      <a:r>
                        <a:rPr lang="en-US" sz="1000" dirty="0"/>
                        <a:t>key</a:t>
                      </a:r>
                    </a:p>
                  </a:txBody>
                  <a:tcPr marT="45643" marB="45643" anchor="ctr">
                    <a:solidFill>
                      <a:srgbClr val="B6A479"/>
                    </a:solidFill>
                  </a:tcPr>
                </a:tc>
                <a:tc>
                  <a:txBody>
                    <a:bodyPr/>
                    <a:lstStyle/>
                    <a:p>
                      <a:pPr algn="ctr"/>
                      <a:r>
                        <a:rPr lang="en-US" sz="1000" dirty="0"/>
                        <a:t>value</a:t>
                      </a:r>
                    </a:p>
                  </a:txBody>
                  <a:tcPr marT="45643" marB="45643" anchor="ctr">
                    <a:solidFill>
                      <a:srgbClr val="B6A479"/>
                    </a:solidFill>
                  </a:tcPr>
                </a:tc>
                <a:extLst>
                  <a:ext uri="{0D108BD9-81ED-4DB2-BD59-A6C34878D82A}">
                    <a16:rowId xmlns:a16="http://schemas.microsoft.com/office/drawing/2014/main" val="10000"/>
                  </a:ext>
                </a:extLst>
              </a:tr>
              <a:tr h="2404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a:latin typeface="Courier New" charset="0"/>
                          <a:ea typeface="+mn-ea"/>
                        </a:rPr>
                        <a:t>“at"</a:t>
                      </a:r>
                    </a:p>
                  </a:txBody>
                  <a:tcPr marT="45643" marB="45643" anchor="ctr">
                    <a:solidFill>
                      <a:schemeClr val="bg1"/>
                    </a:solidFill>
                  </a:tcPr>
                </a:tc>
                <a:tc>
                  <a:txBody>
                    <a:bodyPr/>
                    <a:lstStyle/>
                    <a:p>
                      <a:pPr algn="ctr"/>
                      <a:r>
                        <a:rPr lang="en-US" sz="1200" b="1" dirty="0">
                          <a:latin typeface="Courier New" charset="0"/>
                          <a:ea typeface="Courier New" charset="0"/>
                          <a:cs typeface="Courier New" charset="0"/>
                        </a:rPr>
                        <a:t>43</a:t>
                      </a:r>
                    </a:p>
                  </a:txBody>
                  <a:tcPr marT="45643" marB="45643" anchor="ctr">
                    <a:solidFill>
                      <a:schemeClr val="bg1"/>
                    </a:solidFill>
                  </a:tcPr>
                </a:tc>
                <a:extLst>
                  <a:ext uri="{0D108BD9-81ED-4DB2-BD59-A6C34878D82A}">
                    <a16:rowId xmlns:a16="http://schemas.microsoft.com/office/drawing/2014/main" val="10001"/>
                  </a:ext>
                </a:extLst>
              </a:tr>
            </a:tbl>
          </a:graphicData>
        </a:graphic>
      </p:graphicFrame>
      <p:sp>
        <p:nvSpPr>
          <p:cNvPr id="13" name="Text Box 6">
            <a:extLst>
              <a:ext uri="{FF2B5EF4-FFF2-40B4-BE49-F238E27FC236}">
                <a16:creationId xmlns:a16="http://schemas.microsoft.com/office/drawing/2014/main" id="{FB117FAD-1E69-4125-AE9A-070A7183C99F}"/>
              </a:ext>
            </a:extLst>
          </p:cNvPr>
          <p:cNvSpPr txBox="1">
            <a:spLocks noChangeArrowheads="1"/>
          </p:cNvSpPr>
          <p:nvPr/>
        </p:nvSpPr>
        <p:spPr bwMode="auto">
          <a:xfrm>
            <a:off x="7685349" y="5774257"/>
            <a:ext cx="2377341" cy="369888"/>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fontAlgn="auto" hangingPunct="1">
              <a:spcBef>
                <a:spcPts val="0"/>
              </a:spcBef>
              <a:spcAft>
                <a:spcPts val="0"/>
              </a:spcAft>
              <a:defRPr/>
            </a:pPr>
            <a:r>
              <a:rPr lang="en-US" dirty="0" err="1">
                <a:latin typeface="Courier New" charset="0"/>
                <a:ea typeface="+mn-ea"/>
              </a:rPr>
              <a:t>map.get</a:t>
            </a:r>
            <a:r>
              <a:rPr lang="en-US" dirty="0">
                <a:latin typeface="Courier New" charset="0"/>
                <a:ea typeface="+mn-ea"/>
              </a:rPr>
              <a:t>("the")</a:t>
            </a:r>
          </a:p>
        </p:txBody>
      </p:sp>
      <p:sp>
        <p:nvSpPr>
          <p:cNvPr id="14" name="Text Box 8">
            <a:extLst>
              <a:ext uri="{FF2B5EF4-FFF2-40B4-BE49-F238E27FC236}">
                <a16:creationId xmlns:a16="http://schemas.microsoft.com/office/drawing/2014/main" id="{D79B6827-B8AE-4F4F-B470-97505BB49076}"/>
              </a:ext>
            </a:extLst>
          </p:cNvPr>
          <p:cNvSpPr txBox="1">
            <a:spLocks noChangeArrowheads="1"/>
          </p:cNvSpPr>
          <p:nvPr/>
        </p:nvSpPr>
        <p:spPr bwMode="auto">
          <a:xfrm>
            <a:off x="10541347" y="5756962"/>
            <a:ext cx="517589" cy="369888"/>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eaLnBrk="1" fontAlgn="auto" hangingPunct="1">
              <a:spcBef>
                <a:spcPts val="0"/>
              </a:spcBef>
              <a:spcAft>
                <a:spcPts val="0"/>
              </a:spcAft>
              <a:defRPr/>
            </a:pPr>
            <a:r>
              <a:rPr lang="en-US" dirty="0">
                <a:latin typeface="Courier New" charset="0"/>
                <a:ea typeface="+mn-ea"/>
              </a:rPr>
              <a:t>56</a:t>
            </a:r>
          </a:p>
        </p:txBody>
      </p:sp>
      <p:cxnSp>
        <p:nvCxnSpPr>
          <p:cNvPr id="15" name="Straight Arrow Connector 14">
            <a:extLst>
              <a:ext uri="{FF2B5EF4-FFF2-40B4-BE49-F238E27FC236}">
                <a16:creationId xmlns:a16="http://schemas.microsoft.com/office/drawing/2014/main" id="{0A5041CF-E76C-4DD4-ADCE-91AD86CF1925}"/>
              </a:ext>
            </a:extLst>
          </p:cNvPr>
          <p:cNvCxnSpPr/>
          <p:nvPr/>
        </p:nvCxnSpPr>
        <p:spPr>
          <a:xfrm flipV="1">
            <a:off x="8751628" y="4078620"/>
            <a:ext cx="0" cy="1717964"/>
          </a:xfrm>
          <a:prstGeom prst="straightConnector1">
            <a:avLst/>
          </a:prstGeom>
          <a:ln w="19050">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5BF2555-D22F-4B51-921D-54152A863F38}"/>
              </a:ext>
            </a:extLst>
          </p:cNvPr>
          <p:cNvCxnSpPr>
            <a:cxnSpLocks/>
          </p:cNvCxnSpPr>
          <p:nvPr/>
        </p:nvCxnSpPr>
        <p:spPr>
          <a:xfrm flipH="1">
            <a:off x="10744123" y="4078620"/>
            <a:ext cx="1" cy="1651620"/>
          </a:xfrm>
          <a:prstGeom prst="straightConnector1">
            <a:avLst/>
          </a:prstGeom>
          <a:ln w="19050">
            <a:solidFill>
              <a:srgbClr val="B6A47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57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D884-0766-439D-AE3C-9271880A9FAE}"/>
              </a:ext>
            </a:extLst>
          </p:cNvPr>
          <p:cNvSpPr>
            <a:spLocks noGrp="1"/>
          </p:cNvSpPr>
          <p:nvPr>
            <p:ph type="title"/>
          </p:nvPr>
        </p:nvSpPr>
        <p:spPr/>
        <p:txBody>
          <a:bodyPr/>
          <a:lstStyle/>
          <a:p>
            <a:r>
              <a:rPr lang="en-US" dirty="0"/>
              <a:t>Tree Height</a:t>
            </a:r>
          </a:p>
        </p:txBody>
      </p:sp>
      <p:sp>
        <p:nvSpPr>
          <p:cNvPr id="3" name="Content Placeholder 2">
            <a:extLst>
              <a:ext uri="{FF2B5EF4-FFF2-40B4-BE49-F238E27FC236}">
                <a16:creationId xmlns:a16="http://schemas.microsoft.com/office/drawing/2014/main" id="{8341305D-ED84-40C8-AFC7-24C2E9783A12}"/>
              </a:ext>
            </a:extLst>
          </p:cNvPr>
          <p:cNvSpPr>
            <a:spLocks noGrp="1"/>
          </p:cNvSpPr>
          <p:nvPr>
            <p:ph idx="1"/>
          </p:nvPr>
        </p:nvSpPr>
        <p:spPr>
          <a:xfrm>
            <a:off x="569264" y="1463857"/>
            <a:ext cx="11187258" cy="4845504"/>
          </a:xfrm>
        </p:spPr>
        <p:txBody>
          <a:bodyPr/>
          <a:lstStyle/>
          <a:p>
            <a:r>
              <a:rPr lang="en-US" dirty="0"/>
              <a:t>What is the height of the following trees?</a:t>
            </a:r>
          </a:p>
        </p:txBody>
      </p:sp>
      <p:sp>
        <p:nvSpPr>
          <p:cNvPr id="4" name="Footer Placeholder 3">
            <a:extLst>
              <a:ext uri="{FF2B5EF4-FFF2-40B4-BE49-F238E27FC236}">
                <a16:creationId xmlns:a16="http://schemas.microsoft.com/office/drawing/2014/main" id="{FF3D7CC8-EE13-483A-8B4C-A799AAD813FC}"/>
              </a:ext>
            </a:extLst>
          </p:cNvPr>
          <p:cNvSpPr>
            <a:spLocks noGrp="1"/>
          </p:cNvSpPr>
          <p:nvPr>
            <p:ph type="ftr" sz="quarter" idx="11"/>
          </p:nvPr>
        </p:nvSpPr>
        <p:spPr>
          <a:xfrm>
            <a:off x="5715301" y="6521027"/>
            <a:ext cx="5901459" cy="274320"/>
          </a:xfrm>
        </p:spPr>
        <p:txBody>
          <a:bodyPr/>
          <a:lstStyle/>
          <a:p>
            <a:r>
              <a:rPr lang="en-US"/>
              <a:t>CSE 373 SP 18 - Kasey Champion</a:t>
            </a:r>
          </a:p>
        </p:txBody>
      </p:sp>
      <p:sp>
        <p:nvSpPr>
          <p:cNvPr id="5" name="Slide Number Placeholder 4">
            <a:extLst>
              <a:ext uri="{FF2B5EF4-FFF2-40B4-BE49-F238E27FC236}">
                <a16:creationId xmlns:a16="http://schemas.microsoft.com/office/drawing/2014/main" id="{699ACE84-700E-4922-8885-902F1DBCA307}"/>
              </a:ext>
            </a:extLst>
          </p:cNvPr>
          <p:cNvSpPr>
            <a:spLocks noGrp="1"/>
          </p:cNvSpPr>
          <p:nvPr>
            <p:ph type="sldNum" sz="quarter" idx="12"/>
          </p:nvPr>
        </p:nvSpPr>
        <p:spPr/>
        <p:txBody>
          <a:bodyPr/>
          <a:lstStyle/>
          <a:p>
            <a:fld id="{659665DE-58FC-41F4-AC58-2C90A5E00527}" type="slidenum">
              <a:rPr lang="en-US" smtClean="0"/>
              <a:t>13</a:t>
            </a:fld>
            <a:endParaRPr lang="en-US"/>
          </a:p>
        </p:txBody>
      </p:sp>
      <p:grpSp>
        <p:nvGrpSpPr>
          <p:cNvPr id="6" name="Group 5">
            <a:extLst>
              <a:ext uri="{FF2B5EF4-FFF2-40B4-BE49-F238E27FC236}">
                <a16:creationId xmlns:a16="http://schemas.microsoft.com/office/drawing/2014/main" id="{FFE94197-7233-4C71-A93D-81730E1670D2}"/>
              </a:ext>
            </a:extLst>
          </p:cNvPr>
          <p:cNvGrpSpPr/>
          <p:nvPr/>
        </p:nvGrpSpPr>
        <p:grpSpPr>
          <a:xfrm>
            <a:off x="1072941" y="3204497"/>
            <a:ext cx="1313520" cy="1102513"/>
            <a:chOff x="8178965" y="3174615"/>
            <a:chExt cx="1313520" cy="1102513"/>
          </a:xfrm>
        </p:grpSpPr>
        <p:sp>
          <p:nvSpPr>
            <p:cNvPr id="7" name="Rectangle 6">
              <a:extLst>
                <a:ext uri="{FF2B5EF4-FFF2-40B4-BE49-F238E27FC236}">
                  <a16:creationId xmlns:a16="http://schemas.microsoft.com/office/drawing/2014/main" id="{D0FE65FC-D757-41EC-913E-5B5FDFCEDDA1}"/>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67900D8-9C62-419B-9FCF-A203734F1C3E}"/>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56E731A-D8D9-40DB-B4D9-1A1F028B27E9}"/>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B1FFA10-FD14-4B87-95EA-FFCB559670F6}"/>
                </a:ext>
              </a:extLst>
            </p:cNvPr>
            <p:cNvSpPr txBox="1"/>
            <p:nvPr/>
          </p:nvSpPr>
          <p:spPr>
            <a:xfrm>
              <a:off x="8677938" y="3189510"/>
              <a:ext cx="322524"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1</a:t>
              </a:r>
            </a:p>
          </p:txBody>
        </p:sp>
        <p:cxnSp>
          <p:nvCxnSpPr>
            <p:cNvPr id="11" name="Straight Arrow Connector 10">
              <a:extLst>
                <a:ext uri="{FF2B5EF4-FFF2-40B4-BE49-F238E27FC236}">
                  <a16:creationId xmlns:a16="http://schemas.microsoft.com/office/drawing/2014/main" id="{293D6FD0-D243-4FC1-8356-A5F015A43528}"/>
                </a:ext>
              </a:extLst>
            </p:cNvPr>
            <p:cNvCxnSpPr/>
            <p:nvPr/>
          </p:nvCxnSpPr>
          <p:spPr>
            <a:xfrm flipH="1">
              <a:off x="8178965" y="3769944"/>
              <a:ext cx="457958" cy="5071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1D529D7-DD5E-49DA-9BED-3CCA737C3120}"/>
                </a:ext>
              </a:extLst>
            </p:cNvPr>
            <p:cNvCxnSpPr/>
            <p:nvPr/>
          </p:nvCxnSpPr>
          <p:spPr>
            <a:xfrm>
              <a:off x="9041892" y="3769944"/>
              <a:ext cx="450593" cy="480378"/>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2332DA81-86D1-4B19-BE8E-8F425753681D}"/>
              </a:ext>
            </a:extLst>
          </p:cNvPr>
          <p:cNvGrpSpPr/>
          <p:nvPr/>
        </p:nvGrpSpPr>
        <p:grpSpPr>
          <a:xfrm>
            <a:off x="620411" y="4390405"/>
            <a:ext cx="809522" cy="798022"/>
            <a:chOff x="8434647" y="3174615"/>
            <a:chExt cx="809522" cy="798022"/>
          </a:xfrm>
        </p:grpSpPr>
        <p:sp>
          <p:nvSpPr>
            <p:cNvPr id="14" name="Rectangle 13">
              <a:extLst>
                <a:ext uri="{FF2B5EF4-FFF2-40B4-BE49-F238E27FC236}">
                  <a16:creationId xmlns:a16="http://schemas.microsoft.com/office/drawing/2014/main" id="{1699FD4A-13AF-43D1-B7DE-39DE7DDC1C37}"/>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D8EE9BE-FA73-4FA5-B440-5B1F7F1DF25B}"/>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DB0281C-8F08-4E08-A451-931AE1859A47}"/>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69939093-4306-4F38-8A8E-17F9092002DC}"/>
                </a:ext>
              </a:extLst>
            </p:cNvPr>
            <p:cNvSpPr txBox="1"/>
            <p:nvPr/>
          </p:nvSpPr>
          <p:spPr>
            <a:xfrm>
              <a:off x="8677938" y="3189510"/>
              <a:ext cx="322524"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2</a:t>
              </a:r>
            </a:p>
          </p:txBody>
        </p:sp>
      </p:grpSp>
      <p:grpSp>
        <p:nvGrpSpPr>
          <p:cNvPr id="19" name="Group 18">
            <a:extLst>
              <a:ext uri="{FF2B5EF4-FFF2-40B4-BE49-F238E27FC236}">
                <a16:creationId xmlns:a16="http://schemas.microsoft.com/office/drawing/2014/main" id="{E0704B2F-8759-4012-8E68-B3DE124BB12B}"/>
              </a:ext>
            </a:extLst>
          </p:cNvPr>
          <p:cNvGrpSpPr/>
          <p:nvPr/>
        </p:nvGrpSpPr>
        <p:grpSpPr>
          <a:xfrm>
            <a:off x="2416846" y="4421649"/>
            <a:ext cx="1057838" cy="1075707"/>
            <a:chOff x="8434647" y="3174615"/>
            <a:chExt cx="1057838" cy="1075707"/>
          </a:xfrm>
        </p:grpSpPr>
        <p:sp>
          <p:nvSpPr>
            <p:cNvPr id="20" name="Rectangle 19">
              <a:extLst>
                <a:ext uri="{FF2B5EF4-FFF2-40B4-BE49-F238E27FC236}">
                  <a16:creationId xmlns:a16="http://schemas.microsoft.com/office/drawing/2014/main" id="{0C323C3A-280F-4514-87E2-0D8DB2E72AA5}"/>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B358B19-4065-4672-B4E4-A760E8926A78}"/>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72240D5-66BD-4A8C-A760-7009056D01F6}"/>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8D15AEB-4379-4D2A-BD89-01679DA32168}"/>
                </a:ext>
              </a:extLst>
            </p:cNvPr>
            <p:cNvSpPr txBox="1"/>
            <p:nvPr/>
          </p:nvSpPr>
          <p:spPr>
            <a:xfrm>
              <a:off x="8677938" y="3189510"/>
              <a:ext cx="322524"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5</a:t>
              </a:r>
            </a:p>
          </p:txBody>
        </p:sp>
        <p:cxnSp>
          <p:nvCxnSpPr>
            <p:cNvPr id="25" name="Straight Arrow Connector 24">
              <a:extLst>
                <a:ext uri="{FF2B5EF4-FFF2-40B4-BE49-F238E27FC236}">
                  <a16:creationId xmlns:a16="http://schemas.microsoft.com/office/drawing/2014/main" id="{69522E75-09A6-4CF7-85CB-FF085ABA16A6}"/>
                </a:ext>
              </a:extLst>
            </p:cNvPr>
            <p:cNvCxnSpPr/>
            <p:nvPr/>
          </p:nvCxnSpPr>
          <p:spPr>
            <a:xfrm>
              <a:off x="9041892" y="3769944"/>
              <a:ext cx="450593" cy="480378"/>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225C92B0-72AE-440A-877E-761096D8E384}"/>
              </a:ext>
            </a:extLst>
          </p:cNvPr>
          <p:cNvGrpSpPr/>
          <p:nvPr/>
        </p:nvGrpSpPr>
        <p:grpSpPr>
          <a:xfrm>
            <a:off x="3276343" y="5631573"/>
            <a:ext cx="809522" cy="798022"/>
            <a:chOff x="8434647" y="3174615"/>
            <a:chExt cx="809522" cy="798022"/>
          </a:xfrm>
        </p:grpSpPr>
        <p:sp>
          <p:nvSpPr>
            <p:cNvPr id="27" name="Rectangle 26">
              <a:extLst>
                <a:ext uri="{FF2B5EF4-FFF2-40B4-BE49-F238E27FC236}">
                  <a16:creationId xmlns:a16="http://schemas.microsoft.com/office/drawing/2014/main" id="{07639DD2-A15A-481F-A52D-19C1E9587A48}"/>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2553D0D-4498-4B9E-8594-59B941A5C0B2}"/>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9E92DC18-3E87-402B-A814-23B7C9ADF0E0}"/>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B3CBBA1-7FCB-4905-9C39-D98461B6955F}"/>
                </a:ext>
              </a:extLst>
            </p:cNvPr>
            <p:cNvSpPr txBox="1"/>
            <p:nvPr/>
          </p:nvSpPr>
          <p:spPr>
            <a:xfrm>
              <a:off x="8677938" y="3189510"/>
              <a:ext cx="322524"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7</a:t>
              </a:r>
            </a:p>
          </p:txBody>
        </p:sp>
      </p:grpSp>
      <p:cxnSp>
        <p:nvCxnSpPr>
          <p:cNvPr id="32" name="Straight Connector 31">
            <a:extLst>
              <a:ext uri="{FF2B5EF4-FFF2-40B4-BE49-F238E27FC236}">
                <a16:creationId xmlns:a16="http://schemas.microsoft.com/office/drawing/2014/main" id="{EF555E8B-F494-4BA9-B78C-2193F183E6FF}"/>
              </a:ext>
            </a:extLst>
          </p:cNvPr>
          <p:cNvCxnSpPr>
            <a:cxnSpLocks/>
          </p:cNvCxnSpPr>
          <p:nvPr/>
        </p:nvCxnSpPr>
        <p:spPr>
          <a:xfrm flipH="1">
            <a:off x="675307" y="4848321"/>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4231A22-57BD-4807-8ABC-691E4E1FE3DC}"/>
              </a:ext>
            </a:extLst>
          </p:cNvPr>
          <p:cNvCxnSpPr>
            <a:cxnSpLocks/>
          </p:cNvCxnSpPr>
          <p:nvPr/>
        </p:nvCxnSpPr>
        <p:spPr>
          <a:xfrm flipH="1">
            <a:off x="1079860" y="4814702"/>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2D19F50-02BF-4643-8AA2-BD9E44063E0B}"/>
              </a:ext>
            </a:extLst>
          </p:cNvPr>
          <p:cNvCxnSpPr>
            <a:cxnSpLocks/>
          </p:cNvCxnSpPr>
          <p:nvPr/>
        </p:nvCxnSpPr>
        <p:spPr>
          <a:xfrm flipH="1">
            <a:off x="3331448" y="6067220"/>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9798CB3-51BF-4539-B241-66E1AE24309B}"/>
              </a:ext>
            </a:extLst>
          </p:cNvPr>
          <p:cNvCxnSpPr>
            <a:cxnSpLocks/>
          </p:cNvCxnSpPr>
          <p:nvPr/>
        </p:nvCxnSpPr>
        <p:spPr>
          <a:xfrm flipH="1">
            <a:off x="3760471" y="6067220"/>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852526D-F9FF-454F-86F3-1F38AEEFA044}"/>
              </a:ext>
            </a:extLst>
          </p:cNvPr>
          <p:cNvCxnSpPr>
            <a:cxnSpLocks/>
          </p:cNvCxnSpPr>
          <p:nvPr/>
        </p:nvCxnSpPr>
        <p:spPr>
          <a:xfrm flipH="1">
            <a:off x="2471742" y="4879052"/>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B8A54900-8C0A-42AF-8CD7-84903C63CECA}"/>
              </a:ext>
            </a:extLst>
          </p:cNvPr>
          <p:cNvGrpSpPr/>
          <p:nvPr/>
        </p:nvGrpSpPr>
        <p:grpSpPr>
          <a:xfrm>
            <a:off x="5837176" y="3219392"/>
            <a:ext cx="809522" cy="798022"/>
            <a:chOff x="8434647" y="3174615"/>
            <a:chExt cx="809522" cy="798022"/>
          </a:xfrm>
        </p:grpSpPr>
        <p:sp>
          <p:nvSpPr>
            <p:cNvPr id="38" name="Rectangle 37">
              <a:extLst>
                <a:ext uri="{FF2B5EF4-FFF2-40B4-BE49-F238E27FC236}">
                  <a16:creationId xmlns:a16="http://schemas.microsoft.com/office/drawing/2014/main" id="{5FA9A6C5-D000-4468-8859-F0D477E186F1}"/>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312AE57F-BD4E-4A95-A11D-3423FC3258F2}"/>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3AD41CD7-90C3-492C-B87D-00148F0F4833}"/>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3286381B-14DE-49DE-AFC5-568ED5AC0A7E}"/>
                </a:ext>
              </a:extLst>
            </p:cNvPr>
            <p:cNvSpPr txBox="1"/>
            <p:nvPr/>
          </p:nvSpPr>
          <p:spPr>
            <a:xfrm>
              <a:off x="8677938" y="3189510"/>
              <a:ext cx="322524"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7</a:t>
              </a:r>
            </a:p>
          </p:txBody>
        </p:sp>
      </p:grpSp>
      <p:cxnSp>
        <p:nvCxnSpPr>
          <p:cNvPr id="42" name="Straight Connector 41">
            <a:extLst>
              <a:ext uri="{FF2B5EF4-FFF2-40B4-BE49-F238E27FC236}">
                <a16:creationId xmlns:a16="http://schemas.microsoft.com/office/drawing/2014/main" id="{5B61FA80-21B7-4CFC-A334-88BBFE876C16}"/>
              </a:ext>
            </a:extLst>
          </p:cNvPr>
          <p:cNvCxnSpPr>
            <a:cxnSpLocks/>
          </p:cNvCxnSpPr>
          <p:nvPr/>
        </p:nvCxnSpPr>
        <p:spPr>
          <a:xfrm flipH="1">
            <a:off x="5892281" y="3655039"/>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E473CAE-A46E-47F7-82CC-5DCF09F0D76A}"/>
              </a:ext>
            </a:extLst>
          </p:cNvPr>
          <p:cNvCxnSpPr>
            <a:cxnSpLocks/>
          </p:cNvCxnSpPr>
          <p:nvPr/>
        </p:nvCxnSpPr>
        <p:spPr>
          <a:xfrm flipH="1">
            <a:off x="6321304" y="3655039"/>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3AF5F0E4-45AF-4415-8DC4-87A422CB4974}"/>
              </a:ext>
            </a:extLst>
          </p:cNvPr>
          <p:cNvSpPr txBox="1"/>
          <p:nvPr/>
        </p:nvSpPr>
        <p:spPr>
          <a:xfrm>
            <a:off x="1134516" y="2507860"/>
            <a:ext cx="1337226" cy="369332"/>
          </a:xfrm>
          <a:prstGeom prst="rect">
            <a:avLst/>
          </a:prstGeom>
          <a:noFill/>
        </p:spPr>
        <p:txBody>
          <a:bodyPr wrap="none" rtlCol="0">
            <a:spAutoFit/>
          </a:bodyPr>
          <a:lstStyle/>
          <a:p>
            <a:r>
              <a:rPr lang="en-US" dirty="0" err="1">
                <a:latin typeface="Segoe UI" panose="020B0502040204020203" pitchFamily="34" charset="0"/>
                <a:cs typeface="Segoe UI" panose="020B0502040204020203" pitchFamily="34" charset="0"/>
              </a:rPr>
              <a:t>overallRoot</a:t>
            </a:r>
            <a:endParaRPr lang="en-US" dirty="0">
              <a:latin typeface="Segoe UI" panose="020B0502040204020203" pitchFamily="34" charset="0"/>
              <a:cs typeface="Segoe UI" panose="020B0502040204020203" pitchFamily="34" charset="0"/>
            </a:endParaRPr>
          </a:p>
        </p:txBody>
      </p:sp>
      <p:sp>
        <p:nvSpPr>
          <p:cNvPr id="45" name="TextBox 44">
            <a:extLst>
              <a:ext uri="{FF2B5EF4-FFF2-40B4-BE49-F238E27FC236}">
                <a16:creationId xmlns:a16="http://schemas.microsoft.com/office/drawing/2014/main" id="{614AAAA3-85CD-4FA4-BC7C-56A94C3C685A}"/>
              </a:ext>
            </a:extLst>
          </p:cNvPr>
          <p:cNvSpPr txBox="1"/>
          <p:nvPr/>
        </p:nvSpPr>
        <p:spPr>
          <a:xfrm>
            <a:off x="5573116" y="2468800"/>
            <a:ext cx="1337226" cy="369332"/>
          </a:xfrm>
          <a:prstGeom prst="rect">
            <a:avLst/>
          </a:prstGeom>
          <a:noFill/>
        </p:spPr>
        <p:txBody>
          <a:bodyPr wrap="none" rtlCol="0">
            <a:spAutoFit/>
          </a:bodyPr>
          <a:lstStyle/>
          <a:p>
            <a:r>
              <a:rPr lang="en-US" dirty="0" err="1">
                <a:latin typeface="Segoe UI" panose="020B0502040204020203" pitchFamily="34" charset="0"/>
                <a:cs typeface="Segoe UI" panose="020B0502040204020203" pitchFamily="34" charset="0"/>
              </a:rPr>
              <a:t>overallRoot</a:t>
            </a:r>
            <a:endParaRPr lang="en-US" dirty="0">
              <a:latin typeface="Segoe UI" panose="020B0502040204020203" pitchFamily="34" charset="0"/>
              <a:cs typeface="Segoe UI" panose="020B0502040204020203" pitchFamily="34" charset="0"/>
            </a:endParaRPr>
          </a:p>
        </p:txBody>
      </p:sp>
      <p:sp>
        <p:nvSpPr>
          <p:cNvPr id="46" name="TextBox 45">
            <a:extLst>
              <a:ext uri="{FF2B5EF4-FFF2-40B4-BE49-F238E27FC236}">
                <a16:creationId xmlns:a16="http://schemas.microsoft.com/office/drawing/2014/main" id="{90322ED1-35C3-48D6-A17C-721B6309B86C}"/>
              </a:ext>
            </a:extLst>
          </p:cNvPr>
          <p:cNvSpPr txBox="1"/>
          <p:nvPr/>
        </p:nvSpPr>
        <p:spPr>
          <a:xfrm>
            <a:off x="9624091" y="2468800"/>
            <a:ext cx="1337226" cy="369332"/>
          </a:xfrm>
          <a:prstGeom prst="rect">
            <a:avLst/>
          </a:prstGeom>
          <a:noFill/>
        </p:spPr>
        <p:txBody>
          <a:bodyPr wrap="none" rtlCol="0">
            <a:spAutoFit/>
          </a:bodyPr>
          <a:lstStyle/>
          <a:p>
            <a:r>
              <a:rPr lang="en-US" dirty="0" err="1">
                <a:latin typeface="Segoe UI" panose="020B0502040204020203" pitchFamily="34" charset="0"/>
                <a:cs typeface="Segoe UI" panose="020B0502040204020203" pitchFamily="34" charset="0"/>
              </a:rPr>
              <a:t>overallRoot</a:t>
            </a:r>
            <a:endParaRPr lang="en-US" dirty="0">
              <a:latin typeface="Segoe UI" panose="020B0502040204020203" pitchFamily="34" charset="0"/>
              <a:cs typeface="Segoe UI" panose="020B0502040204020203" pitchFamily="34" charset="0"/>
            </a:endParaRPr>
          </a:p>
        </p:txBody>
      </p:sp>
      <p:sp>
        <p:nvSpPr>
          <p:cNvPr id="47" name="TextBox 46">
            <a:extLst>
              <a:ext uri="{FF2B5EF4-FFF2-40B4-BE49-F238E27FC236}">
                <a16:creationId xmlns:a16="http://schemas.microsoft.com/office/drawing/2014/main" id="{7B88DE87-7A6A-4387-921E-3F462FBB8280}"/>
              </a:ext>
            </a:extLst>
          </p:cNvPr>
          <p:cNvSpPr txBox="1"/>
          <p:nvPr/>
        </p:nvSpPr>
        <p:spPr>
          <a:xfrm>
            <a:off x="9924655" y="3201362"/>
            <a:ext cx="736099"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null</a:t>
            </a:r>
          </a:p>
        </p:txBody>
      </p:sp>
      <p:cxnSp>
        <p:nvCxnSpPr>
          <p:cNvPr id="48" name="Straight Arrow Connector 47">
            <a:extLst>
              <a:ext uri="{FF2B5EF4-FFF2-40B4-BE49-F238E27FC236}">
                <a16:creationId xmlns:a16="http://schemas.microsoft.com/office/drawing/2014/main" id="{B113571D-CB0A-4103-9587-9EA29F3A1DCA}"/>
              </a:ext>
            </a:extLst>
          </p:cNvPr>
          <p:cNvCxnSpPr>
            <a:cxnSpLocks/>
            <a:endCxn id="7" idx="0"/>
          </p:cNvCxnSpPr>
          <p:nvPr/>
        </p:nvCxnSpPr>
        <p:spPr>
          <a:xfrm flipH="1">
            <a:off x="1733384" y="2843901"/>
            <a:ext cx="3236" cy="36059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F0EAE8F7-BC05-4D66-ADE3-FDF3C5D9C3C5}"/>
              </a:ext>
            </a:extLst>
          </p:cNvPr>
          <p:cNvCxnSpPr>
            <a:cxnSpLocks/>
          </p:cNvCxnSpPr>
          <p:nvPr/>
        </p:nvCxnSpPr>
        <p:spPr>
          <a:xfrm flipH="1">
            <a:off x="6241729" y="2806662"/>
            <a:ext cx="3236" cy="36059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45D85D36-992E-47EE-BEB0-C461C2A27AAA}"/>
              </a:ext>
            </a:extLst>
          </p:cNvPr>
          <p:cNvCxnSpPr>
            <a:cxnSpLocks/>
          </p:cNvCxnSpPr>
          <p:nvPr/>
        </p:nvCxnSpPr>
        <p:spPr>
          <a:xfrm flipH="1">
            <a:off x="10268200" y="2794120"/>
            <a:ext cx="3236" cy="360596"/>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0E4B7C2-A5DE-4F86-B660-A3AF46E9F041}"/>
              </a:ext>
            </a:extLst>
          </p:cNvPr>
          <p:cNvSpPr txBox="1"/>
          <p:nvPr/>
        </p:nvSpPr>
        <p:spPr>
          <a:xfrm>
            <a:off x="1261645" y="5982487"/>
            <a:ext cx="1348446" cy="369332"/>
          </a:xfrm>
          <a:prstGeom prst="rect">
            <a:avLst/>
          </a:prstGeom>
          <a:noFill/>
        </p:spPr>
        <p:txBody>
          <a:bodyPr wrap="none" rtlCol="0">
            <a:spAutoFit/>
          </a:bodyPr>
          <a:lstStyle/>
          <a:p>
            <a:r>
              <a:rPr lang="en-US" b="1" dirty="0">
                <a:solidFill>
                  <a:srgbClr val="4C3282"/>
                </a:solidFill>
                <a:latin typeface="Segoe UI" panose="020B0502040204020203" pitchFamily="34" charset="0"/>
                <a:cs typeface="Segoe UI" panose="020B0502040204020203" pitchFamily="34" charset="0"/>
              </a:rPr>
              <a:t>Height = 2</a:t>
            </a:r>
          </a:p>
        </p:txBody>
      </p:sp>
      <p:sp>
        <p:nvSpPr>
          <p:cNvPr id="53" name="TextBox 52">
            <a:extLst>
              <a:ext uri="{FF2B5EF4-FFF2-40B4-BE49-F238E27FC236}">
                <a16:creationId xmlns:a16="http://schemas.microsoft.com/office/drawing/2014/main" id="{A688E6D6-8BAE-4FE7-A46C-8C4421677DBE}"/>
              </a:ext>
            </a:extLst>
          </p:cNvPr>
          <p:cNvSpPr txBox="1"/>
          <p:nvPr/>
        </p:nvSpPr>
        <p:spPr>
          <a:xfrm>
            <a:off x="5647081" y="5982487"/>
            <a:ext cx="1348446" cy="369332"/>
          </a:xfrm>
          <a:prstGeom prst="rect">
            <a:avLst/>
          </a:prstGeom>
          <a:noFill/>
        </p:spPr>
        <p:txBody>
          <a:bodyPr wrap="none" rtlCol="0">
            <a:spAutoFit/>
          </a:bodyPr>
          <a:lstStyle/>
          <a:p>
            <a:r>
              <a:rPr lang="en-US" b="1" dirty="0">
                <a:solidFill>
                  <a:srgbClr val="4C3282"/>
                </a:solidFill>
                <a:latin typeface="Segoe UI" panose="020B0502040204020203" pitchFamily="34" charset="0"/>
                <a:cs typeface="Segoe UI" panose="020B0502040204020203" pitchFamily="34" charset="0"/>
              </a:rPr>
              <a:t>Height = 0</a:t>
            </a:r>
          </a:p>
        </p:txBody>
      </p:sp>
      <p:sp>
        <p:nvSpPr>
          <p:cNvPr id="54" name="TextBox 53">
            <a:extLst>
              <a:ext uri="{FF2B5EF4-FFF2-40B4-BE49-F238E27FC236}">
                <a16:creationId xmlns:a16="http://schemas.microsoft.com/office/drawing/2014/main" id="{1706C83B-D06E-465A-90B8-0806CECE401C}"/>
              </a:ext>
            </a:extLst>
          </p:cNvPr>
          <p:cNvSpPr txBox="1"/>
          <p:nvPr/>
        </p:nvSpPr>
        <p:spPr>
          <a:xfrm>
            <a:off x="9351573" y="5986675"/>
            <a:ext cx="2146742" cy="369332"/>
          </a:xfrm>
          <a:prstGeom prst="rect">
            <a:avLst/>
          </a:prstGeom>
          <a:noFill/>
        </p:spPr>
        <p:txBody>
          <a:bodyPr wrap="none" rtlCol="0">
            <a:spAutoFit/>
          </a:bodyPr>
          <a:lstStyle/>
          <a:p>
            <a:r>
              <a:rPr lang="en-US" b="1" dirty="0">
                <a:solidFill>
                  <a:srgbClr val="4C3282"/>
                </a:solidFill>
                <a:latin typeface="Segoe UI" panose="020B0502040204020203" pitchFamily="34" charset="0"/>
                <a:cs typeface="Segoe UI" panose="020B0502040204020203" pitchFamily="34" charset="0"/>
              </a:rPr>
              <a:t>Height = -1 or NA</a:t>
            </a:r>
          </a:p>
        </p:txBody>
      </p:sp>
    </p:spTree>
    <p:extLst>
      <p:ext uri="{BB962C8B-B14F-4D97-AF65-F5344CB8AC3E}">
        <p14:creationId xmlns:p14="http://schemas.microsoft.com/office/powerpoint/2010/main" val="406969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5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fade">
                                      <p:cBhvr>
                                        <p:cTn id="1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P spid="5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664E-8995-4320-A9C6-A2D74CA76D2B}"/>
              </a:ext>
            </a:extLst>
          </p:cNvPr>
          <p:cNvSpPr>
            <a:spLocks noGrp="1"/>
          </p:cNvSpPr>
          <p:nvPr>
            <p:ph type="title"/>
          </p:nvPr>
        </p:nvSpPr>
        <p:spPr/>
        <p:txBody>
          <a:bodyPr/>
          <a:lstStyle/>
          <a:p>
            <a:r>
              <a:rPr lang="en-US" dirty="0"/>
              <a:t>Traversals</a:t>
            </a:r>
          </a:p>
        </p:txBody>
      </p:sp>
      <p:sp>
        <p:nvSpPr>
          <p:cNvPr id="3" name="Content Placeholder 2">
            <a:extLst>
              <a:ext uri="{FF2B5EF4-FFF2-40B4-BE49-F238E27FC236}">
                <a16:creationId xmlns:a16="http://schemas.microsoft.com/office/drawing/2014/main" id="{56C30029-19A0-4E5A-9321-C60F6E6B8F59}"/>
              </a:ext>
            </a:extLst>
          </p:cNvPr>
          <p:cNvSpPr>
            <a:spLocks noGrp="1"/>
          </p:cNvSpPr>
          <p:nvPr>
            <p:ph idx="1"/>
          </p:nvPr>
        </p:nvSpPr>
        <p:spPr/>
        <p:txBody>
          <a:bodyPr>
            <a:normAutofit/>
          </a:bodyPr>
          <a:lstStyle/>
          <a:p>
            <a:pPr marL="0" inden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b="1" dirty="0"/>
              <a:t>traversal</a:t>
            </a:r>
            <a:r>
              <a:rPr lang="en-US" altLang="en-US" dirty="0"/>
              <a:t>: An examination of the elements of a tree.</a:t>
            </a:r>
          </a:p>
          <a:p>
            <a:pPr marL="623888" lvl="1" indent="-277813">
              <a:buFont typeface="Tahom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A pattern used in many tree algorithms and methods</a:t>
            </a:r>
          </a:p>
          <a:p>
            <a:pPr marL="623888" lvl="1" indent="-277813">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a:p>
            <a:pPr marL="0" inden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Common orderings for traversals:</a:t>
            </a:r>
          </a:p>
          <a:p>
            <a:pPr marL="623888" lvl="1" indent="-277813">
              <a:buFont typeface="Tahom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b="1" dirty="0"/>
              <a:t>pre-order</a:t>
            </a:r>
            <a:r>
              <a:rPr lang="en-US" altLang="en-US" dirty="0"/>
              <a:t>:	process root node, then its left/right subtrees</a:t>
            </a:r>
          </a:p>
          <a:p>
            <a:pPr marL="806768" lvl="2" indent="-277813">
              <a:buFont typeface="Tahom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latin typeface="Courier New" panose="02070309020205020404" pitchFamily="49" charset="0"/>
              </a:rPr>
              <a:t>17 41 29 6 9 81 40</a:t>
            </a:r>
            <a:endParaRPr lang="en-US" altLang="en-US" dirty="0"/>
          </a:p>
          <a:p>
            <a:pPr marL="623888" lvl="1" indent="-277813">
              <a:buFont typeface="Tahom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b="1" dirty="0"/>
              <a:t>in-order</a:t>
            </a:r>
            <a:r>
              <a:rPr lang="en-US" altLang="en-US" dirty="0"/>
              <a:t>:	process left subtree, then root node, then right</a:t>
            </a:r>
          </a:p>
          <a:p>
            <a:pPr marL="806768" lvl="2" indent="-277813">
              <a:buFont typeface="Tahom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latin typeface="Courier New" panose="02070309020205020404" pitchFamily="49" charset="0"/>
              </a:rPr>
              <a:t>29 41 6 17 81 9 40</a:t>
            </a:r>
            <a:endParaRPr lang="en-US" altLang="en-US" dirty="0"/>
          </a:p>
          <a:p>
            <a:pPr marL="623888" lvl="1" indent="-277813">
              <a:buFont typeface="Tahom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b="1" dirty="0"/>
              <a:t>post-order</a:t>
            </a:r>
            <a:r>
              <a:rPr lang="en-US" altLang="en-US" dirty="0"/>
              <a:t>:	process left/right subtrees, then root node</a:t>
            </a:r>
          </a:p>
          <a:p>
            <a:pPr marL="806768" lvl="2" indent="-277813">
              <a:buFont typeface="Tahoma" panose="020B060403050404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latin typeface="Courier New" panose="02070309020205020404" pitchFamily="49" charset="0"/>
              </a:rPr>
              <a:t>29 6 41 81 40 9 17</a:t>
            </a:r>
          </a:p>
          <a:p>
            <a:pPr marL="172339" inden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a:p>
            <a:pPr marL="346075" lvl="1" inden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en-US" dirty="0"/>
          </a:p>
          <a:p>
            <a:endParaRPr lang="en-US" dirty="0"/>
          </a:p>
        </p:txBody>
      </p:sp>
      <p:sp>
        <p:nvSpPr>
          <p:cNvPr id="4" name="Footer Placeholder 3">
            <a:extLst>
              <a:ext uri="{FF2B5EF4-FFF2-40B4-BE49-F238E27FC236}">
                <a16:creationId xmlns:a16="http://schemas.microsoft.com/office/drawing/2014/main" id="{173C3D63-78E5-4FE9-ADAC-61068A9DC2D4}"/>
              </a:ext>
            </a:extLst>
          </p:cNvPr>
          <p:cNvSpPr>
            <a:spLocks noGrp="1"/>
          </p:cNvSpPr>
          <p:nvPr>
            <p:ph type="ftr" sz="quarter" idx="11"/>
          </p:nvPr>
        </p:nvSpPr>
        <p:spPr/>
        <p:txBody>
          <a:bodyPr/>
          <a:lstStyle/>
          <a:p>
            <a:r>
              <a:rPr lang="en-US" dirty="0"/>
              <a:t>CSE 373 SP 17 – Zora Fung</a:t>
            </a:r>
          </a:p>
        </p:txBody>
      </p:sp>
      <p:sp>
        <p:nvSpPr>
          <p:cNvPr id="5" name="Slide Number Placeholder 4">
            <a:extLst>
              <a:ext uri="{FF2B5EF4-FFF2-40B4-BE49-F238E27FC236}">
                <a16:creationId xmlns:a16="http://schemas.microsoft.com/office/drawing/2014/main" id="{A44E4326-D292-4837-882A-B117A9D5FDB4}"/>
              </a:ext>
            </a:extLst>
          </p:cNvPr>
          <p:cNvSpPr>
            <a:spLocks noGrp="1"/>
          </p:cNvSpPr>
          <p:nvPr>
            <p:ph type="sldNum" sz="quarter" idx="12"/>
          </p:nvPr>
        </p:nvSpPr>
        <p:spPr/>
        <p:txBody>
          <a:bodyPr/>
          <a:lstStyle/>
          <a:p>
            <a:fld id="{659665DE-58FC-41F4-AC58-2C90A5E00527}" type="slidenum">
              <a:rPr lang="en-US" smtClean="0"/>
              <a:t>14</a:t>
            </a:fld>
            <a:endParaRPr lang="en-US"/>
          </a:p>
        </p:txBody>
      </p:sp>
      <p:grpSp>
        <p:nvGrpSpPr>
          <p:cNvPr id="6" name="Group 3">
            <a:extLst>
              <a:ext uri="{FF2B5EF4-FFF2-40B4-BE49-F238E27FC236}">
                <a16:creationId xmlns:a16="http://schemas.microsoft.com/office/drawing/2014/main" id="{529BC5B3-2EBB-43F0-A0A1-0C265EF2BC11}"/>
              </a:ext>
            </a:extLst>
          </p:cNvPr>
          <p:cNvGrpSpPr>
            <a:grpSpLocks/>
          </p:cNvGrpSpPr>
          <p:nvPr/>
        </p:nvGrpSpPr>
        <p:grpSpPr bwMode="auto">
          <a:xfrm>
            <a:off x="7892018" y="2516094"/>
            <a:ext cx="3198813" cy="2986088"/>
            <a:chOff x="1872" y="768"/>
            <a:chExt cx="2015" cy="1881"/>
          </a:xfrm>
        </p:grpSpPr>
        <p:sp>
          <p:nvSpPr>
            <p:cNvPr id="7" name="Oval 4">
              <a:extLst>
                <a:ext uri="{FF2B5EF4-FFF2-40B4-BE49-F238E27FC236}">
                  <a16:creationId xmlns:a16="http://schemas.microsoft.com/office/drawing/2014/main" id="{03A63861-C1AD-4433-BC40-4D488E9AE02D}"/>
                </a:ext>
              </a:extLst>
            </p:cNvPr>
            <p:cNvSpPr>
              <a:spLocks noChangeArrowheads="1"/>
            </p:cNvSpPr>
            <p:nvPr/>
          </p:nvSpPr>
          <p:spPr bwMode="auto">
            <a:xfrm>
              <a:off x="3566" y="2317"/>
              <a:ext cx="322" cy="333"/>
            </a:xfrm>
            <a:prstGeom prst="ellipse">
              <a:avLst/>
            </a:prstGeom>
            <a:gradFill rotWithShape="0">
              <a:gsLst>
                <a:gs pos="0">
                  <a:srgbClr val="A1ADAE"/>
                </a:gs>
                <a:gs pos="100000">
                  <a:srgbClr val="E1F2F3"/>
                </a:gs>
              </a:gsLst>
              <a:lin ang="13500000" scaled="1"/>
            </a:gradFill>
            <a:ln w="38160">
              <a:solidFill>
                <a:srgbClr val="000000"/>
              </a:solidFill>
              <a:miter lim="800000"/>
              <a:headEnd/>
              <a:tailEnd/>
            </a:ln>
            <a:effectLst/>
            <a:extLst>
              <a:ext uri="{AF507438-7753-43e0-B8FC-AC1667EBCBE1}"/>
            </a:extLst>
          </p:spPr>
          <p:txBody>
            <a:bodyPr wrap="none" lIns="90000" tIns="46800" rIns="90000" bIns="46800" anchor="ctr"/>
            <a:lstStyle/>
            <a:p>
              <a:pPr algn="ctr" fontAlgn="auto">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a:solidFill>
                    <a:srgbClr val="000000"/>
                  </a:solidFill>
                  <a:latin typeface="Tahoma" charset="0"/>
                  <a:ea typeface="+mn-ea"/>
                </a:rPr>
                <a:t>40</a:t>
              </a:r>
            </a:p>
          </p:txBody>
        </p:sp>
        <p:sp>
          <p:nvSpPr>
            <p:cNvPr id="8" name="Oval 5">
              <a:extLst>
                <a:ext uri="{FF2B5EF4-FFF2-40B4-BE49-F238E27FC236}">
                  <a16:creationId xmlns:a16="http://schemas.microsoft.com/office/drawing/2014/main" id="{DE179E23-EA76-48BF-A7C5-564CA7B489AC}"/>
                </a:ext>
              </a:extLst>
            </p:cNvPr>
            <p:cNvSpPr>
              <a:spLocks noChangeArrowheads="1"/>
            </p:cNvSpPr>
            <p:nvPr/>
          </p:nvSpPr>
          <p:spPr bwMode="auto">
            <a:xfrm>
              <a:off x="3031" y="2317"/>
              <a:ext cx="323" cy="333"/>
            </a:xfrm>
            <a:prstGeom prst="ellipse">
              <a:avLst/>
            </a:prstGeom>
            <a:gradFill rotWithShape="0">
              <a:gsLst>
                <a:gs pos="0">
                  <a:srgbClr val="A1ADAE"/>
                </a:gs>
                <a:gs pos="100000">
                  <a:srgbClr val="E1F2F3"/>
                </a:gs>
              </a:gsLst>
              <a:lin ang="13500000" scaled="1"/>
            </a:gradFill>
            <a:ln w="38160">
              <a:solidFill>
                <a:srgbClr val="000000"/>
              </a:solidFill>
              <a:miter lim="800000"/>
              <a:headEnd/>
              <a:tailEnd/>
            </a:ln>
            <a:effectLst/>
            <a:extLst>
              <a:ext uri="{AF507438-7753-43e0-B8FC-AC1667EBCBE1}"/>
            </a:extLst>
          </p:spPr>
          <p:txBody>
            <a:bodyPr wrap="none" lIns="90000" tIns="46800" rIns="90000" bIns="46800" anchor="ctr"/>
            <a:lstStyle/>
            <a:p>
              <a:pPr algn="ctr" fontAlgn="auto">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a:solidFill>
                    <a:srgbClr val="000000"/>
                  </a:solidFill>
                  <a:latin typeface="Tahoma" charset="0"/>
                  <a:ea typeface="+mn-ea"/>
                </a:rPr>
                <a:t>81</a:t>
              </a:r>
            </a:p>
          </p:txBody>
        </p:sp>
        <p:sp>
          <p:nvSpPr>
            <p:cNvPr id="9" name="Oval 6">
              <a:extLst>
                <a:ext uri="{FF2B5EF4-FFF2-40B4-BE49-F238E27FC236}">
                  <a16:creationId xmlns:a16="http://schemas.microsoft.com/office/drawing/2014/main" id="{8FCA4DFF-CCD0-4205-B289-67A503AAA3B7}"/>
                </a:ext>
              </a:extLst>
            </p:cNvPr>
            <p:cNvSpPr>
              <a:spLocks noChangeArrowheads="1"/>
            </p:cNvSpPr>
            <p:nvPr/>
          </p:nvSpPr>
          <p:spPr bwMode="auto">
            <a:xfrm>
              <a:off x="3293" y="1716"/>
              <a:ext cx="323" cy="333"/>
            </a:xfrm>
            <a:prstGeom prst="ellipse">
              <a:avLst/>
            </a:prstGeom>
            <a:gradFill rotWithShape="0">
              <a:gsLst>
                <a:gs pos="0">
                  <a:srgbClr val="A1ADAE"/>
                </a:gs>
                <a:gs pos="100000">
                  <a:srgbClr val="E1F2F3"/>
                </a:gs>
              </a:gsLst>
              <a:lin ang="13500000" scaled="1"/>
            </a:gradFill>
            <a:ln w="38160">
              <a:solidFill>
                <a:srgbClr val="000000"/>
              </a:solidFill>
              <a:miter lim="800000"/>
              <a:headEnd/>
              <a:tailEnd/>
            </a:ln>
            <a:effectLst/>
            <a:extLst>
              <a:ext uri="{AF507438-7753-43e0-B8FC-AC1667EBCBE1}"/>
            </a:extLst>
          </p:spPr>
          <p:txBody>
            <a:bodyPr wrap="none" lIns="90000" tIns="46800" rIns="90000" bIns="46800" anchor="ctr"/>
            <a:lstStyle/>
            <a:p>
              <a:pPr algn="ctr" fontAlgn="auto">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a:solidFill>
                    <a:srgbClr val="000000"/>
                  </a:solidFill>
                  <a:latin typeface="Tahoma" charset="0"/>
                  <a:ea typeface="+mn-ea"/>
                </a:rPr>
                <a:t>9</a:t>
              </a:r>
            </a:p>
          </p:txBody>
        </p:sp>
        <p:sp>
          <p:nvSpPr>
            <p:cNvPr id="10" name="Oval 7">
              <a:extLst>
                <a:ext uri="{FF2B5EF4-FFF2-40B4-BE49-F238E27FC236}">
                  <a16:creationId xmlns:a16="http://schemas.microsoft.com/office/drawing/2014/main" id="{030C612F-3E38-4C21-B8CC-AB3AF21A475E}"/>
                </a:ext>
              </a:extLst>
            </p:cNvPr>
            <p:cNvSpPr>
              <a:spLocks noChangeArrowheads="1"/>
            </p:cNvSpPr>
            <p:nvPr/>
          </p:nvSpPr>
          <p:spPr bwMode="auto">
            <a:xfrm>
              <a:off x="2130" y="1716"/>
              <a:ext cx="324" cy="333"/>
            </a:xfrm>
            <a:prstGeom prst="ellipse">
              <a:avLst/>
            </a:prstGeom>
            <a:gradFill rotWithShape="0">
              <a:gsLst>
                <a:gs pos="0">
                  <a:srgbClr val="A1ADAE"/>
                </a:gs>
                <a:gs pos="100000">
                  <a:srgbClr val="E1F2F3"/>
                </a:gs>
              </a:gsLst>
              <a:lin ang="13500000" scaled="1"/>
            </a:gradFill>
            <a:ln w="38160">
              <a:solidFill>
                <a:srgbClr val="000000"/>
              </a:solidFill>
              <a:miter lim="800000"/>
              <a:headEnd/>
              <a:tailEnd/>
            </a:ln>
            <a:effectLst/>
            <a:extLst>
              <a:ext uri="{AF507438-7753-43e0-B8FC-AC1667EBCBE1}"/>
            </a:extLst>
          </p:spPr>
          <p:txBody>
            <a:bodyPr wrap="none" lIns="90000" tIns="46800" rIns="90000" bIns="46800" anchor="ctr"/>
            <a:lstStyle/>
            <a:p>
              <a:pPr algn="ctr" fontAlgn="auto">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a:solidFill>
                    <a:srgbClr val="000000"/>
                  </a:solidFill>
                  <a:latin typeface="Tahoma" charset="0"/>
                  <a:ea typeface="+mn-ea"/>
                </a:rPr>
                <a:t>41</a:t>
              </a:r>
            </a:p>
          </p:txBody>
        </p:sp>
        <p:sp>
          <p:nvSpPr>
            <p:cNvPr id="11" name="Oval 8">
              <a:extLst>
                <a:ext uri="{FF2B5EF4-FFF2-40B4-BE49-F238E27FC236}">
                  <a16:creationId xmlns:a16="http://schemas.microsoft.com/office/drawing/2014/main" id="{28CE4014-C2E3-431D-90FD-51F0B2B71C13}"/>
                </a:ext>
              </a:extLst>
            </p:cNvPr>
            <p:cNvSpPr>
              <a:spLocks noChangeArrowheads="1"/>
            </p:cNvSpPr>
            <p:nvPr/>
          </p:nvSpPr>
          <p:spPr bwMode="auto">
            <a:xfrm>
              <a:off x="2712" y="1182"/>
              <a:ext cx="322" cy="333"/>
            </a:xfrm>
            <a:prstGeom prst="ellipse">
              <a:avLst/>
            </a:prstGeom>
            <a:gradFill rotWithShape="0">
              <a:gsLst>
                <a:gs pos="0">
                  <a:srgbClr val="A1ADAE"/>
                </a:gs>
                <a:gs pos="100000">
                  <a:srgbClr val="E1F2F3"/>
                </a:gs>
              </a:gsLst>
              <a:lin ang="13500000" scaled="1"/>
            </a:gradFill>
            <a:ln w="38160">
              <a:solidFill>
                <a:srgbClr val="000000"/>
              </a:solidFill>
              <a:miter lim="800000"/>
              <a:headEnd/>
              <a:tailEnd/>
            </a:ln>
            <a:effectLst/>
            <a:extLst>
              <a:ext uri="{AF507438-7753-43e0-B8FC-AC1667EBCBE1}"/>
            </a:extLst>
          </p:spPr>
          <p:txBody>
            <a:bodyPr wrap="none" lIns="90000" tIns="46800" rIns="90000" bIns="46800" anchor="ctr"/>
            <a:lstStyle/>
            <a:p>
              <a:pPr algn="ctr" fontAlgn="auto">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a:solidFill>
                    <a:srgbClr val="000000"/>
                  </a:solidFill>
                  <a:latin typeface="Tahoma" charset="0"/>
                  <a:ea typeface="+mn-ea"/>
                </a:rPr>
                <a:t>17</a:t>
              </a:r>
            </a:p>
          </p:txBody>
        </p:sp>
        <p:cxnSp>
          <p:nvCxnSpPr>
            <p:cNvPr id="12" name="AutoShape 9">
              <a:extLst>
                <a:ext uri="{FF2B5EF4-FFF2-40B4-BE49-F238E27FC236}">
                  <a16:creationId xmlns:a16="http://schemas.microsoft.com/office/drawing/2014/main" id="{2D518CAA-C1E2-4F85-B197-19673EA8572E}"/>
                </a:ext>
              </a:extLst>
            </p:cNvPr>
            <p:cNvCxnSpPr>
              <a:cxnSpLocks noChangeShapeType="1"/>
              <a:stCxn id="11" idx="3"/>
              <a:endCxn id="10" idx="0"/>
            </p:cNvCxnSpPr>
            <p:nvPr/>
          </p:nvCxnSpPr>
          <p:spPr bwMode="auto">
            <a:xfrm flipH="1">
              <a:off x="2292" y="1484"/>
              <a:ext cx="467" cy="215"/>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3" name="AutoShape 10">
              <a:extLst>
                <a:ext uri="{FF2B5EF4-FFF2-40B4-BE49-F238E27FC236}">
                  <a16:creationId xmlns:a16="http://schemas.microsoft.com/office/drawing/2014/main" id="{DFF480F0-63B4-4DE8-9C43-7FCDB5A723A1}"/>
                </a:ext>
              </a:extLst>
            </p:cNvPr>
            <p:cNvCxnSpPr>
              <a:cxnSpLocks noChangeShapeType="1"/>
              <a:stCxn id="11" idx="5"/>
              <a:endCxn id="9" idx="0"/>
            </p:cNvCxnSpPr>
            <p:nvPr/>
          </p:nvCxnSpPr>
          <p:spPr bwMode="auto">
            <a:xfrm>
              <a:off x="2987" y="1466"/>
              <a:ext cx="468" cy="250"/>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4" name="AutoShape 11">
              <a:extLst>
                <a:ext uri="{FF2B5EF4-FFF2-40B4-BE49-F238E27FC236}">
                  <a16:creationId xmlns:a16="http://schemas.microsoft.com/office/drawing/2014/main" id="{E1748DAC-9F6E-4A2B-893E-A52736C8B08A}"/>
                </a:ext>
              </a:extLst>
            </p:cNvPr>
            <p:cNvCxnSpPr>
              <a:cxnSpLocks noChangeShapeType="1"/>
              <a:stCxn id="9" idx="3"/>
              <a:endCxn id="8" idx="0"/>
            </p:cNvCxnSpPr>
            <p:nvPr/>
          </p:nvCxnSpPr>
          <p:spPr bwMode="auto">
            <a:xfrm flipH="1">
              <a:off x="3192" y="2000"/>
              <a:ext cx="147" cy="317"/>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5" name="AutoShape 12">
              <a:extLst>
                <a:ext uri="{FF2B5EF4-FFF2-40B4-BE49-F238E27FC236}">
                  <a16:creationId xmlns:a16="http://schemas.microsoft.com/office/drawing/2014/main" id="{E35F8B0F-5F17-4FD0-AE39-1A9E0F38E6E5}"/>
                </a:ext>
              </a:extLst>
            </p:cNvPr>
            <p:cNvCxnSpPr>
              <a:cxnSpLocks noChangeShapeType="1"/>
              <a:stCxn id="9" idx="5"/>
              <a:endCxn id="7" idx="0"/>
            </p:cNvCxnSpPr>
            <p:nvPr/>
          </p:nvCxnSpPr>
          <p:spPr bwMode="auto">
            <a:xfrm>
              <a:off x="3569" y="2000"/>
              <a:ext cx="158" cy="317"/>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16" name="Oval 13">
              <a:extLst>
                <a:ext uri="{FF2B5EF4-FFF2-40B4-BE49-F238E27FC236}">
                  <a16:creationId xmlns:a16="http://schemas.microsoft.com/office/drawing/2014/main" id="{32D34DB5-79F6-4CF9-B36A-31F8E51FEEB9}"/>
                </a:ext>
              </a:extLst>
            </p:cNvPr>
            <p:cNvSpPr>
              <a:spLocks noChangeArrowheads="1"/>
            </p:cNvSpPr>
            <p:nvPr/>
          </p:nvSpPr>
          <p:spPr bwMode="auto">
            <a:xfrm>
              <a:off x="2405" y="2317"/>
              <a:ext cx="324" cy="333"/>
            </a:xfrm>
            <a:prstGeom prst="ellipse">
              <a:avLst/>
            </a:prstGeom>
            <a:gradFill rotWithShape="0">
              <a:gsLst>
                <a:gs pos="0">
                  <a:srgbClr val="A1ADAE"/>
                </a:gs>
                <a:gs pos="100000">
                  <a:srgbClr val="E1F2F3"/>
                </a:gs>
              </a:gsLst>
              <a:lin ang="13500000" scaled="1"/>
            </a:gradFill>
            <a:ln w="38160">
              <a:solidFill>
                <a:srgbClr val="000000"/>
              </a:solidFill>
              <a:miter lim="800000"/>
              <a:headEnd/>
              <a:tailEnd/>
            </a:ln>
            <a:effectLst/>
            <a:extLst>
              <a:ext uri="{AF507438-7753-43e0-B8FC-AC1667EBCBE1}"/>
            </a:extLst>
          </p:spPr>
          <p:txBody>
            <a:bodyPr wrap="none" lIns="90000" tIns="46800" rIns="90000" bIns="46800" anchor="ctr"/>
            <a:lstStyle/>
            <a:p>
              <a:pPr algn="ctr" fontAlgn="auto">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a:solidFill>
                    <a:srgbClr val="000000"/>
                  </a:solidFill>
                  <a:latin typeface="Tahoma" charset="0"/>
                  <a:ea typeface="+mn-ea"/>
                </a:rPr>
                <a:t>6</a:t>
              </a:r>
            </a:p>
          </p:txBody>
        </p:sp>
        <p:sp>
          <p:nvSpPr>
            <p:cNvPr id="17" name="Oval 14">
              <a:extLst>
                <a:ext uri="{FF2B5EF4-FFF2-40B4-BE49-F238E27FC236}">
                  <a16:creationId xmlns:a16="http://schemas.microsoft.com/office/drawing/2014/main" id="{721D34D0-A83D-4BBB-B74E-129FFAFAD735}"/>
                </a:ext>
              </a:extLst>
            </p:cNvPr>
            <p:cNvSpPr>
              <a:spLocks noChangeArrowheads="1"/>
            </p:cNvSpPr>
            <p:nvPr/>
          </p:nvSpPr>
          <p:spPr bwMode="auto">
            <a:xfrm>
              <a:off x="1872" y="2317"/>
              <a:ext cx="323" cy="333"/>
            </a:xfrm>
            <a:prstGeom prst="ellipse">
              <a:avLst/>
            </a:prstGeom>
            <a:gradFill rotWithShape="0">
              <a:gsLst>
                <a:gs pos="0">
                  <a:srgbClr val="A1ADAE"/>
                </a:gs>
                <a:gs pos="100000">
                  <a:srgbClr val="E1F2F3"/>
                </a:gs>
              </a:gsLst>
              <a:lin ang="13500000" scaled="1"/>
            </a:gradFill>
            <a:ln w="38160">
              <a:solidFill>
                <a:srgbClr val="000000"/>
              </a:solidFill>
              <a:miter lim="800000"/>
              <a:headEnd/>
              <a:tailEnd/>
            </a:ln>
            <a:effectLst/>
            <a:extLst>
              <a:ext uri="{AF507438-7753-43e0-B8FC-AC1667EBCBE1}"/>
            </a:extLst>
          </p:spPr>
          <p:txBody>
            <a:bodyPr wrap="none" lIns="90000" tIns="46800" rIns="90000" bIns="46800" anchor="ctr"/>
            <a:lstStyle/>
            <a:p>
              <a:pPr algn="ctr" fontAlgn="auto">
                <a:spcBef>
                  <a:spcPts val="0"/>
                </a:spcBef>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a:solidFill>
                    <a:srgbClr val="000000"/>
                  </a:solidFill>
                  <a:latin typeface="Tahoma" charset="0"/>
                  <a:ea typeface="+mn-ea"/>
                </a:rPr>
                <a:t>29</a:t>
              </a:r>
            </a:p>
          </p:txBody>
        </p:sp>
        <p:cxnSp>
          <p:nvCxnSpPr>
            <p:cNvPr id="18" name="AutoShape 15">
              <a:extLst>
                <a:ext uri="{FF2B5EF4-FFF2-40B4-BE49-F238E27FC236}">
                  <a16:creationId xmlns:a16="http://schemas.microsoft.com/office/drawing/2014/main" id="{BD38F0A4-EDE9-4AEB-9280-C90A4A4ED67E}"/>
                </a:ext>
              </a:extLst>
            </p:cNvPr>
            <p:cNvCxnSpPr>
              <a:cxnSpLocks noChangeShapeType="1"/>
              <a:stCxn id="10" idx="3"/>
              <a:endCxn id="17" idx="0"/>
            </p:cNvCxnSpPr>
            <p:nvPr/>
          </p:nvCxnSpPr>
          <p:spPr bwMode="auto">
            <a:xfrm flipH="1">
              <a:off x="2033" y="2000"/>
              <a:ext cx="144" cy="317"/>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19" name="AutoShape 16">
              <a:extLst>
                <a:ext uri="{FF2B5EF4-FFF2-40B4-BE49-F238E27FC236}">
                  <a16:creationId xmlns:a16="http://schemas.microsoft.com/office/drawing/2014/main" id="{28B21A21-899D-4543-934B-177087F9ADC9}"/>
                </a:ext>
              </a:extLst>
            </p:cNvPr>
            <p:cNvCxnSpPr>
              <a:cxnSpLocks noChangeShapeType="1"/>
              <a:stCxn id="10" idx="5"/>
              <a:endCxn id="16" idx="0"/>
            </p:cNvCxnSpPr>
            <p:nvPr/>
          </p:nvCxnSpPr>
          <p:spPr bwMode="auto">
            <a:xfrm>
              <a:off x="2407" y="2000"/>
              <a:ext cx="161" cy="317"/>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20" name="Text Box 17">
              <a:extLst>
                <a:ext uri="{FF2B5EF4-FFF2-40B4-BE49-F238E27FC236}">
                  <a16:creationId xmlns:a16="http://schemas.microsoft.com/office/drawing/2014/main" id="{0A9DA42F-B301-4A28-A515-E86B7BAB2CEF}"/>
                </a:ext>
              </a:extLst>
            </p:cNvPr>
            <p:cNvSpPr txBox="1">
              <a:spLocks noChangeArrowheads="1"/>
            </p:cNvSpPr>
            <p:nvPr/>
          </p:nvSpPr>
          <p:spPr bwMode="auto">
            <a:xfrm>
              <a:off x="2419" y="768"/>
              <a:ext cx="909"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1pPr>
              <a:lvl2pPr marL="742950" indent="-28575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2pPr>
              <a:lvl3pPr marL="11430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3pPr>
              <a:lvl4pPr marL="16002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4pPr>
              <a:lvl5pPr marL="2057400" indent="-2286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Verdana" panose="020B0604030504040204" pitchFamily="34" charset="0"/>
                  <a:ea typeface="MS PGothic" panose="020B0600070205080204" pitchFamily="34" charset="-128"/>
                </a:defRPr>
              </a:lvl9pPr>
            </a:lstStyle>
            <a:p>
              <a:pPr algn="ctr" eaLnBrk="1" hangingPunct="1"/>
              <a:r>
                <a:rPr lang="en-US" altLang="en-US" sz="2000" dirty="0" err="1">
                  <a:solidFill>
                    <a:srgbClr val="000000"/>
                  </a:solidFill>
                  <a:latin typeface="Tahoma" panose="020B0604030504040204" pitchFamily="34" charset="0"/>
                  <a:ea typeface="DejaVu Sans"/>
                  <a:cs typeface="DejaVu Sans"/>
                </a:rPr>
                <a:t>overallRoot</a:t>
              </a:r>
              <a:endParaRPr lang="en-US" altLang="en-US" sz="2000" dirty="0">
                <a:solidFill>
                  <a:srgbClr val="000000"/>
                </a:solidFill>
                <a:latin typeface="Tahoma" panose="020B0604030504040204" pitchFamily="34" charset="0"/>
                <a:ea typeface="DejaVu Sans"/>
                <a:cs typeface="DejaVu Sans"/>
              </a:endParaRPr>
            </a:p>
          </p:txBody>
        </p:sp>
        <p:cxnSp>
          <p:nvCxnSpPr>
            <p:cNvPr id="21" name="AutoShape 18">
              <a:extLst>
                <a:ext uri="{FF2B5EF4-FFF2-40B4-BE49-F238E27FC236}">
                  <a16:creationId xmlns:a16="http://schemas.microsoft.com/office/drawing/2014/main" id="{0DCB10C5-2094-48FE-9584-A8940938DAB5}"/>
                </a:ext>
              </a:extLst>
            </p:cNvPr>
            <p:cNvCxnSpPr>
              <a:cxnSpLocks noChangeShapeType="1"/>
              <a:stCxn id="20" idx="2"/>
              <a:endCxn id="11" idx="0"/>
            </p:cNvCxnSpPr>
            <p:nvPr/>
          </p:nvCxnSpPr>
          <p:spPr bwMode="auto">
            <a:xfrm>
              <a:off x="2873" y="1019"/>
              <a:ext cx="1" cy="163"/>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081856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9184E-5A4F-47B7-99CF-1088843EA33C}"/>
              </a:ext>
            </a:extLst>
          </p:cNvPr>
          <p:cNvSpPr>
            <a:spLocks noGrp="1"/>
          </p:cNvSpPr>
          <p:nvPr>
            <p:ph type="title"/>
          </p:nvPr>
        </p:nvSpPr>
        <p:spPr/>
        <p:txBody>
          <a:bodyPr/>
          <a:lstStyle/>
          <a:p>
            <a:r>
              <a:rPr lang="en-US" dirty="0"/>
              <a:t>Binary Search Trees</a:t>
            </a:r>
          </a:p>
        </p:txBody>
      </p:sp>
      <p:sp>
        <p:nvSpPr>
          <p:cNvPr id="3" name="Content Placeholder 2">
            <a:extLst>
              <a:ext uri="{FF2B5EF4-FFF2-40B4-BE49-F238E27FC236}">
                <a16:creationId xmlns:a16="http://schemas.microsoft.com/office/drawing/2014/main" id="{8D255FF2-ED6D-4661-9649-050949130728}"/>
              </a:ext>
            </a:extLst>
          </p:cNvPr>
          <p:cNvSpPr>
            <a:spLocks noGrp="1"/>
          </p:cNvSpPr>
          <p:nvPr>
            <p:ph idx="1"/>
          </p:nvPr>
        </p:nvSpPr>
        <p:spPr>
          <a:xfrm>
            <a:off x="504377" y="1354586"/>
            <a:ext cx="11187258" cy="4845504"/>
          </a:xfrm>
        </p:spPr>
        <p:txBody>
          <a:bodyPr/>
          <a:lstStyle/>
          <a:p>
            <a:r>
              <a:rPr lang="en-US" dirty="0"/>
              <a:t>A </a:t>
            </a:r>
            <a:r>
              <a:rPr lang="en-US" b="1" dirty="0">
                <a:solidFill>
                  <a:srgbClr val="4C3282"/>
                </a:solidFill>
              </a:rPr>
              <a:t>binary search tree </a:t>
            </a:r>
            <a:r>
              <a:rPr lang="en-US" dirty="0"/>
              <a:t>is a </a:t>
            </a:r>
            <a:r>
              <a:rPr lang="en-US" u="sng" dirty="0"/>
              <a:t>binary tree</a:t>
            </a:r>
            <a:r>
              <a:rPr lang="en-US" dirty="0"/>
              <a:t> that contains comparable items such that for every node, </a:t>
            </a:r>
            <a:r>
              <a:rPr lang="en-US" u="sng" dirty="0"/>
              <a:t>all children to the left contain smaller data </a:t>
            </a:r>
            <a:r>
              <a:rPr lang="en-US" dirty="0"/>
              <a:t>and </a:t>
            </a:r>
            <a:r>
              <a:rPr lang="en-US" u="sng" dirty="0"/>
              <a:t>all children to the right contain larger data</a:t>
            </a:r>
            <a:r>
              <a:rPr lang="en-US" dirty="0"/>
              <a:t>.</a:t>
            </a:r>
          </a:p>
        </p:txBody>
      </p:sp>
      <p:sp>
        <p:nvSpPr>
          <p:cNvPr id="4" name="Footer Placeholder 3">
            <a:extLst>
              <a:ext uri="{FF2B5EF4-FFF2-40B4-BE49-F238E27FC236}">
                <a16:creationId xmlns:a16="http://schemas.microsoft.com/office/drawing/2014/main" id="{C81679FC-200C-41F4-A7EC-343A7EA2A807}"/>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02C3C3B0-1C2C-4E56-ADCE-A59354F514E7}"/>
              </a:ext>
            </a:extLst>
          </p:cNvPr>
          <p:cNvSpPr>
            <a:spLocks noGrp="1"/>
          </p:cNvSpPr>
          <p:nvPr>
            <p:ph type="sldNum" sz="quarter" idx="12"/>
          </p:nvPr>
        </p:nvSpPr>
        <p:spPr/>
        <p:txBody>
          <a:bodyPr/>
          <a:lstStyle/>
          <a:p>
            <a:fld id="{659665DE-58FC-41F4-AC58-2C90A5E00527}" type="slidenum">
              <a:rPr lang="en-US" smtClean="0"/>
              <a:t>15</a:t>
            </a:fld>
            <a:endParaRPr lang="en-US"/>
          </a:p>
        </p:txBody>
      </p:sp>
      <p:grpSp>
        <p:nvGrpSpPr>
          <p:cNvPr id="6" name="Group 5">
            <a:extLst>
              <a:ext uri="{FF2B5EF4-FFF2-40B4-BE49-F238E27FC236}">
                <a16:creationId xmlns:a16="http://schemas.microsoft.com/office/drawing/2014/main" id="{D39D1835-C3EE-45CE-B55C-2A791CF4B9BB}"/>
              </a:ext>
            </a:extLst>
          </p:cNvPr>
          <p:cNvGrpSpPr/>
          <p:nvPr/>
        </p:nvGrpSpPr>
        <p:grpSpPr>
          <a:xfrm>
            <a:off x="5274400" y="2326487"/>
            <a:ext cx="1313520" cy="1102513"/>
            <a:chOff x="8178965" y="3174615"/>
            <a:chExt cx="1313520" cy="1102513"/>
          </a:xfrm>
        </p:grpSpPr>
        <p:sp>
          <p:nvSpPr>
            <p:cNvPr id="7" name="Rectangle 6">
              <a:extLst>
                <a:ext uri="{FF2B5EF4-FFF2-40B4-BE49-F238E27FC236}">
                  <a16:creationId xmlns:a16="http://schemas.microsoft.com/office/drawing/2014/main" id="{D0384400-2993-4A48-A958-9569E0FAA0FE}"/>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D10D73B-C53F-4E53-9141-53AA19C7234E}"/>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EFA5626-10CB-471B-94D0-D13138866A43}"/>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01B24E9-CC24-4071-ABE4-FED950170100}"/>
                </a:ext>
              </a:extLst>
            </p:cNvPr>
            <p:cNvSpPr txBox="1"/>
            <p:nvPr/>
          </p:nvSpPr>
          <p:spPr>
            <a:xfrm>
              <a:off x="8677938" y="3189510"/>
              <a:ext cx="460382"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10</a:t>
              </a:r>
            </a:p>
          </p:txBody>
        </p:sp>
        <p:cxnSp>
          <p:nvCxnSpPr>
            <p:cNvPr id="11" name="Straight Arrow Connector 10">
              <a:extLst>
                <a:ext uri="{FF2B5EF4-FFF2-40B4-BE49-F238E27FC236}">
                  <a16:creationId xmlns:a16="http://schemas.microsoft.com/office/drawing/2014/main" id="{ACC67D64-B9C9-4432-90BF-E26DDA8881EB}"/>
                </a:ext>
              </a:extLst>
            </p:cNvPr>
            <p:cNvCxnSpPr/>
            <p:nvPr/>
          </p:nvCxnSpPr>
          <p:spPr>
            <a:xfrm flipH="1">
              <a:off x="8178965" y="3769944"/>
              <a:ext cx="457958" cy="5071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A88F35CA-D945-4D03-8A43-9BB457F08BDA}"/>
                </a:ext>
              </a:extLst>
            </p:cNvPr>
            <p:cNvCxnSpPr/>
            <p:nvPr/>
          </p:nvCxnSpPr>
          <p:spPr>
            <a:xfrm>
              <a:off x="9041892" y="3769944"/>
              <a:ext cx="450593" cy="480378"/>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5909B093-C29E-4F20-921F-253707B838C5}"/>
              </a:ext>
            </a:extLst>
          </p:cNvPr>
          <p:cNvGrpSpPr/>
          <p:nvPr/>
        </p:nvGrpSpPr>
        <p:grpSpPr>
          <a:xfrm>
            <a:off x="4566188" y="3512395"/>
            <a:ext cx="1065204" cy="1102513"/>
            <a:chOff x="8178965" y="3174615"/>
            <a:chExt cx="1065204" cy="1102513"/>
          </a:xfrm>
        </p:grpSpPr>
        <p:sp>
          <p:nvSpPr>
            <p:cNvPr id="14" name="Rectangle 13">
              <a:extLst>
                <a:ext uri="{FF2B5EF4-FFF2-40B4-BE49-F238E27FC236}">
                  <a16:creationId xmlns:a16="http://schemas.microsoft.com/office/drawing/2014/main" id="{396E056F-5391-460A-9FB5-9A3AAA377066}"/>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76DDCAB-999E-4B33-B11F-60FB3F5DFDDB}"/>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34DBE81-289E-4C0A-8EB5-9D8740E95BCC}"/>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EA9761A-86D1-4BF3-85F6-6D60E8E95353}"/>
                </a:ext>
              </a:extLst>
            </p:cNvPr>
            <p:cNvSpPr txBox="1"/>
            <p:nvPr/>
          </p:nvSpPr>
          <p:spPr>
            <a:xfrm>
              <a:off x="8677938" y="3189510"/>
              <a:ext cx="322524"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9</a:t>
              </a:r>
            </a:p>
          </p:txBody>
        </p:sp>
        <p:cxnSp>
          <p:nvCxnSpPr>
            <p:cNvPr id="18" name="Straight Arrow Connector 17">
              <a:extLst>
                <a:ext uri="{FF2B5EF4-FFF2-40B4-BE49-F238E27FC236}">
                  <a16:creationId xmlns:a16="http://schemas.microsoft.com/office/drawing/2014/main" id="{A5ECE52F-0F2E-473A-911A-EFB727865EBF}"/>
                </a:ext>
              </a:extLst>
            </p:cNvPr>
            <p:cNvCxnSpPr/>
            <p:nvPr/>
          </p:nvCxnSpPr>
          <p:spPr>
            <a:xfrm flipH="1">
              <a:off x="8178965" y="3769944"/>
              <a:ext cx="457958" cy="5071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3A3CAE09-C46D-4F5B-8A61-69BED8BEDE9C}"/>
              </a:ext>
            </a:extLst>
          </p:cNvPr>
          <p:cNvGrpSpPr/>
          <p:nvPr/>
        </p:nvGrpSpPr>
        <p:grpSpPr>
          <a:xfrm>
            <a:off x="6362623" y="3543639"/>
            <a:ext cx="1313520" cy="1102513"/>
            <a:chOff x="8178965" y="3174615"/>
            <a:chExt cx="1313520" cy="1102513"/>
          </a:xfrm>
        </p:grpSpPr>
        <p:sp>
          <p:nvSpPr>
            <p:cNvPr id="20" name="Rectangle 19">
              <a:extLst>
                <a:ext uri="{FF2B5EF4-FFF2-40B4-BE49-F238E27FC236}">
                  <a16:creationId xmlns:a16="http://schemas.microsoft.com/office/drawing/2014/main" id="{53D2027F-C84B-4B37-A578-C709B4A10B56}"/>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EC09BB0-41E9-4CA1-8FE4-BFD2E48DCA2C}"/>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BFF74A-B58F-47C0-AB50-9ADCB7B7F599}"/>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2997138-6AA2-4B76-8933-0F513705D91A}"/>
                </a:ext>
              </a:extLst>
            </p:cNvPr>
            <p:cNvSpPr txBox="1"/>
            <p:nvPr/>
          </p:nvSpPr>
          <p:spPr>
            <a:xfrm>
              <a:off x="8677938" y="3189510"/>
              <a:ext cx="460382"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15</a:t>
              </a:r>
            </a:p>
          </p:txBody>
        </p:sp>
        <p:cxnSp>
          <p:nvCxnSpPr>
            <p:cNvPr id="24" name="Straight Arrow Connector 23">
              <a:extLst>
                <a:ext uri="{FF2B5EF4-FFF2-40B4-BE49-F238E27FC236}">
                  <a16:creationId xmlns:a16="http://schemas.microsoft.com/office/drawing/2014/main" id="{127E8FC9-AA5F-4871-9D0D-5FCC9F279FD5}"/>
                </a:ext>
              </a:extLst>
            </p:cNvPr>
            <p:cNvCxnSpPr/>
            <p:nvPr/>
          </p:nvCxnSpPr>
          <p:spPr>
            <a:xfrm flipH="1">
              <a:off x="8178965" y="3769944"/>
              <a:ext cx="457958" cy="5071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1EDC545-06C4-453E-9661-FBE232F72311}"/>
                </a:ext>
              </a:extLst>
            </p:cNvPr>
            <p:cNvCxnSpPr/>
            <p:nvPr/>
          </p:nvCxnSpPr>
          <p:spPr>
            <a:xfrm>
              <a:off x="9041892" y="3769944"/>
              <a:ext cx="450593" cy="480378"/>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14374B0A-3476-46D1-BD24-5B6AE35CDA22}"/>
              </a:ext>
            </a:extLst>
          </p:cNvPr>
          <p:cNvGrpSpPr/>
          <p:nvPr/>
        </p:nvGrpSpPr>
        <p:grpSpPr>
          <a:xfrm>
            <a:off x="3864581" y="4698710"/>
            <a:ext cx="1057838" cy="1075707"/>
            <a:chOff x="8434647" y="3174615"/>
            <a:chExt cx="1057838" cy="1075707"/>
          </a:xfrm>
        </p:grpSpPr>
        <p:sp>
          <p:nvSpPr>
            <p:cNvPr id="27" name="Rectangle 26">
              <a:extLst>
                <a:ext uri="{FF2B5EF4-FFF2-40B4-BE49-F238E27FC236}">
                  <a16:creationId xmlns:a16="http://schemas.microsoft.com/office/drawing/2014/main" id="{6CE37083-C31C-40CD-97B5-5A844B5D721C}"/>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E278824-B5CD-490C-8593-8D0314DEE2AF}"/>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9A8F0B9-8F4B-4ACA-8696-27833C61DE8F}"/>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DBE2F6D-0224-4C57-A944-6010C6964472}"/>
                </a:ext>
              </a:extLst>
            </p:cNvPr>
            <p:cNvSpPr txBox="1"/>
            <p:nvPr/>
          </p:nvSpPr>
          <p:spPr>
            <a:xfrm>
              <a:off x="8677938" y="3189510"/>
              <a:ext cx="322524"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7</a:t>
              </a:r>
            </a:p>
          </p:txBody>
        </p:sp>
        <p:cxnSp>
          <p:nvCxnSpPr>
            <p:cNvPr id="31" name="Straight Arrow Connector 30">
              <a:extLst>
                <a:ext uri="{FF2B5EF4-FFF2-40B4-BE49-F238E27FC236}">
                  <a16:creationId xmlns:a16="http://schemas.microsoft.com/office/drawing/2014/main" id="{394E643D-54AB-4C96-A09D-2DAC164A76BE}"/>
                </a:ext>
              </a:extLst>
            </p:cNvPr>
            <p:cNvCxnSpPr/>
            <p:nvPr/>
          </p:nvCxnSpPr>
          <p:spPr>
            <a:xfrm>
              <a:off x="9041892" y="3769944"/>
              <a:ext cx="450593" cy="480378"/>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2" name="Group 31">
            <a:extLst>
              <a:ext uri="{FF2B5EF4-FFF2-40B4-BE49-F238E27FC236}">
                <a16:creationId xmlns:a16="http://schemas.microsoft.com/office/drawing/2014/main" id="{FC192848-88EB-4CD4-9984-2A0EB09548E6}"/>
              </a:ext>
            </a:extLst>
          </p:cNvPr>
          <p:cNvGrpSpPr/>
          <p:nvPr/>
        </p:nvGrpSpPr>
        <p:grpSpPr>
          <a:xfrm>
            <a:off x="5887074" y="4773203"/>
            <a:ext cx="809522" cy="798022"/>
            <a:chOff x="8434647" y="3174615"/>
            <a:chExt cx="809522" cy="798022"/>
          </a:xfrm>
        </p:grpSpPr>
        <p:sp>
          <p:nvSpPr>
            <p:cNvPr id="33" name="Rectangle 32">
              <a:extLst>
                <a:ext uri="{FF2B5EF4-FFF2-40B4-BE49-F238E27FC236}">
                  <a16:creationId xmlns:a16="http://schemas.microsoft.com/office/drawing/2014/main" id="{75789FBD-6CAE-4BF3-B48C-363F2CB9D0D0}"/>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67EC03D-626E-462E-99E0-FFE147046E30}"/>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323290C-CD34-4B15-9B4A-F0A3B7D1C347}"/>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35633E80-AD7D-4F5A-811B-B4520C06965A}"/>
                </a:ext>
              </a:extLst>
            </p:cNvPr>
            <p:cNvSpPr txBox="1"/>
            <p:nvPr/>
          </p:nvSpPr>
          <p:spPr>
            <a:xfrm>
              <a:off x="8677938" y="3189510"/>
              <a:ext cx="460382"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12</a:t>
              </a:r>
            </a:p>
          </p:txBody>
        </p:sp>
      </p:grpSp>
      <p:grpSp>
        <p:nvGrpSpPr>
          <p:cNvPr id="37" name="Group 36">
            <a:extLst>
              <a:ext uri="{FF2B5EF4-FFF2-40B4-BE49-F238E27FC236}">
                <a16:creationId xmlns:a16="http://schemas.microsoft.com/office/drawing/2014/main" id="{616084EF-C0AB-47D5-97A0-4BB763FCA0C8}"/>
              </a:ext>
            </a:extLst>
          </p:cNvPr>
          <p:cNvGrpSpPr/>
          <p:nvPr/>
        </p:nvGrpSpPr>
        <p:grpSpPr>
          <a:xfrm>
            <a:off x="7222120" y="4753563"/>
            <a:ext cx="1065204" cy="1102513"/>
            <a:chOff x="8178965" y="3174615"/>
            <a:chExt cx="1065204" cy="1102513"/>
          </a:xfrm>
        </p:grpSpPr>
        <p:sp>
          <p:nvSpPr>
            <p:cNvPr id="38" name="Rectangle 37">
              <a:extLst>
                <a:ext uri="{FF2B5EF4-FFF2-40B4-BE49-F238E27FC236}">
                  <a16:creationId xmlns:a16="http://schemas.microsoft.com/office/drawing/2014/main" id="{E3D91134-9971-4976-954D-FCFC2E1E0C86}"/>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497F931-0079-4311-9CE0-AC645E71B986}"/>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DF3E6099-8516-4D7B-AEF4-1DCF2D0D1DC2}"/>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0FD7A12-2016-4FEF-B255-38F3C1ADCF97}"/>
                </a:ext>
              </a:extLst>
            </p:cNvPr>
            <p:cNvSpPr txBox="1"/>
            <p:nvPr/>
          </p:nvSpPr>
          <p:spPr>
            <a:xfrm>
              <a:off x="8677938" y="3189510"/>
              <a:ext cx="460382"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18</a:t>
              </a:r>
            </a:p>
          </p:txBody>
        </p:sp>
        <p:cxnSp>
          <p:nvCxnSpPr>
            <p:cNvPr id="42" name="Straight Arrow Connector 41">
              <a:extLst>
                <a:ext uri="{FF2B5EF4-FFF2-40B4-BE49-F238E27FC236}">
                  <a16:creationId xmlns:a16="http://schemas.microsoft.com/office/drawing/2014/main" id="{98DC7432-91F3-4BA8-841E-BEBEDB65277B}"/>
                </a:ext>
              </a:extLst>
            </p:cNvPr>
            <p:cNvCxnSpPr/>
            <p:nvPr/>
          </p:nvCxnSpPr>
          <p:spPr>
            <a:xfrm flipH="1">
              <a:off x="8178965" y="3769944"/>
              <a:ext cx="457958" cy="507184"/>
            </a:xfrm>
            <a:prstGeom prst="straightConnector1">
              <a:avLst/>
            </a:prstGeom>
            <a:ln>
              <a:solidFill>
                <a:srgbClr val="B6A479"/>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D7D94832-F3E3-4876-A45B-254B12FD3F9F}"/>
              </a:ext>
            </a:extLst>
          </p:cNvPr>
          <p:cNvGrpSpPr/>
          <p:nvPr/>
        </p:nvGrpSpPr>
        <p:grpSpPr>
          <a:xfrm>
            <a:off x="4491602" y="5902291"/>
            <a:ext cx="809522" cy="798022"/>
            <a:chOff x="8434647" y="3174615"/>
            <a:chExt cx="809522" cy="798022"/>
          </a:xfrm>
        </p:grpSpPr>
        <p:sp>
          <p:nvSpPr>
            <p:cNvPr id="44" name="Rectangle 43">
              <a:extLst>
                <a:ext uri="{FF2B5EF4-FFF2-40B4-BE49-F238E27FC236}">
                  <a16:creationId xmlns:a16="http://schemas.microsoft.com/office/drawing/2014/main" id="{9B9C4834-4747-442D-B884-6E14E04E2697}"/>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7C5A677-069C-431E-8874-E3745A5BA738}"/>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F0BF9679-586A-4D5D-A98D-53B63C5C0877}"/>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764B5EBC-1C87-4E5C-9680-F5FA5FD00EA0}"/>
                </a:ext>
              </a:extLst>
            </p:cNvPr>
            <p:cNvSpPr txBox="1"/>
            <p:nvPr/>
          </p:nvSpPr>
          <p:spPr>
            <a:xfrm>
              <a:off x="8677938" y="3189510"/>
              <a:ext cx="322524"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8</a:t>
              </a:r>
            </a:p>
          </p:txBody>
        </p:sp>
      </p:grpSp>
      <p:grpSp>
        <p:nvGrpSpPr>
          <p:cNvPr id="48" name="Group 47">
            <a:extLst>
              <a:ext uri="{FF2B5EF4-FFF2-40B4-BE49-F238E27FC236}">
                <a16:creationId xmlns:a16="http://schemas.microsoft.com/office/drawing/2014/main" id="{7EA25DFC-086F-4714-86FB-6DD3B1F09E35}"/>
              </a:ext>
            </a:extLst>
          </p:cNvPr>
          <p:cNvGrpSpPr/>
          <p:nvPr/>
        </p:nvGrpSpPr>
        <p:grpSpPr>
          <a:xfrm>
            <a:off x="6636337" y="5932719"/>
            <a:ext cx="809522" cy="798022"/>
            <a:chOff x="8434647" y="3174615"/>
            <a:chExt cx="809522" cy="798022"/>
          </a:xfrm>
        </p:grpSpPr>
        <p:sp>
          <p:nvSpPr>
            <p:cNvPr id="49" name="Rectangle 48">
              <a:extLst>
                <a:ext uri="{FF2B5EF4-FFF2-40B4-BE49-F238E27FC236}">
                  <a16:creationId xmlns:a16="http://schemas.microsoft.com/office/drawing/2014/main" id="{F17B1CC1-9C3A-4701-93D5-377AFDF6FFDD}"/>
                </a:ext>
              </a:extLst>
            </p:cNvPr>
            <p:cNvSpPr/>
            <p:nvPr/>
          </p:nvSpPr>
          <p:spPr>
            <a:xfrm>
              <a:off x="8434647" y="3174615"/>
              <a:ext cx="809522" cy="798022"/>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9BDF834-B161-4A8B-92A7-302A8BFF5B47}"/>
                </a:ext>
              </a:extLst>
            </p:cNvPr>
            <p:cNvSpPr/>
            <p:nvPr/>
          </p:nvSpPr>
          <p:spPr>
            <a:xfrm>
              <a:off x="8434647" y="3567668"/>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0AAFC95C-6F7B-4306-B51C-88020C2DB27D}"/>
                </a:ext>
              </a:extLst>
            </p:cNvPr>
            <p:cNvSpPr/>
            <p:nvPr/>
          </p:nvSpPr>
          <p:spPr>
            <a:xfrm>
              <a:off x="8839616" y="3567804"/>
              <a:ext cx="404553" cy="404553"/>
            </a:xfrm>
            <a:prstGeom prst="rect">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E24A9DA6-01DB-4841-935E-EC9E857937FB}"/>
                </a:ext>
              </a:extLst>
            </p:cNvPr>
            <p:cNvSpPr txBox="1"/>
            <p:nvPr/>
          </p:nvSpPr>
          <p:spPr>
            <a:xfrm>
              <a:off x="8677938" y="3189510"/>
              <a:ext cx="460382" cy="369332"/>
            </a:xfrm>
            <a:prstGeom prst="rect">
              <a:avLst/>
            </a:prstGeom>
            <a:noFill/>
          </p:spPr>
          <p:txBody>
            <a:bodyPr wrap="none" rtlCol="0">
              <a:spAutoFit/>
            </a:bodyPr>
            <a:lstStyle/>
            <a:p>
              <a:r>
                <a:rPr lang="en-US" dirty="0">
                  <a:latin typeface="Courier New" panose="02070309020205020404" pitchFamily="49" charset="0"/>
                  <a:cs typeface="Courier New" panose="02070309020205020404" pitchFamily="49" charset="0"/>
                </a:rPr>
                <a:t>17</a:t>
              </a:r>
            </a:p>
          </p:txBody>
        </p:sp>
      </p:grpSp>
      <p:cxnSp>
        <p:nvCxnSpPr>
          <p:cNvPr id="53" name="Straight Connector 52">
            <a:extLst>
              <a:ext uri="{FF2B5EF4-FFF2-40B4-BE49-F238E27FC236}">
                <a16:creationId xmlns:a16="http://schemas.microsoft.com/office/drawing/2014/main" id="{F95942F9-2124-429D-AB05-5EBDB28BA627}"/>
              </a:ext>
            </a:extLst>
          </p:cNvPr>
          <p:cNvCxnSpPr>
            <a:cxnSpLocks/>
          </p:cNvCxnSpPr>
          <p:nvPr/>
        </p:nvCxnSpPr>
        <p:spPr>
          <a:xfrm flipH="1">
            <a:off x="3934092" y="5128070"/>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AB310B54-9290-46ED-95CB-11F7B66D0E0F}"/>
              </a:ext>
            </a:extLst>
          </p:cNvPr>
          <p:cNvCxnSpPr>
            <a:cxnSpLocks/>
          </p:cNvCxnSpPr>
          <p:nvPr/>
        </p:nvCxnSpPr>
        <p:spPr>
          <a:xfrm flipH="1">
            <a:off x="5275996" y="3962936"/>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88D950D-09DC-46EE-8499-B03D6CB59FD3}"/>
              </a:ext>
            </a:extLst>
          </p:cNvPr>
          <p:cNvCxnSpPr>
            <a:cxnSpLocks/>
          </p:cNvCxnSpPr>
          <p:nvPr/>
        </p:nvCxnSpPr>
        <p:spPr>
          <a:xfrm flipH="1">
            <a:off x="5950626" y="5204645"/>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E6B11A4-8FAF-49D3-96A9-3EA9CDC116B7}"/>
              </a:ext>
            </a:extLst>
          </p:cNvPr>
          <p:cNvCxnSpPr>
            <a:cxnSpLocks/>
          </p:cNvCxnSpPr>
          <p:nvPr/>
        </p:nvCxnSpPr>
        <p:spPr>
          <a:xfrm flipH="1">
            <a:off x="6367426" y="5205321"/>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CE21D469-7C83-4F49-AFEE-7D7095E1555E}"/>
              </a:ext>
            </a:extLst>
          </p:cNvPr>
          <p:cNvCxnSpPr>
            <a:cxnSpLocks/>
          </p:cNvCxnSpPr>
          <p:nvPr/>
        </p:nvCxnSpPr>
        <p:spPr>
          <a:xfrm flipH="1">
            <a:off x="4555127" y="6337938"/>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8B127707-0C39-42BD-A416-4C56413BE69C}"/>
              </a:ext>
            </a:extLst>
          </p:cNvPr>
          <p:cNvCxnSpPr>
            <a:cxnSpLocks/>
          </p:cNvCxnSpPr>
          <p:nvPr/>
        </p:nvCxnSpPr>
        <p:spPr>
          <a:xfrm flipH="1">
            <a:off x="4959680" y="6331730"/>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FAED563A-0360-499D-B1D8-20EB6C177E49}"/>
              </a:ext>
            </a:extLst>
          </p:cNvPr>
          <p:cNvCxnSpPr>
            <a:cxnSpLocks/>
          </p:cNvCxnSpPr>
          <p:nvPr/>
        </p:nvCxnSpPr>
        <p:spPr>
          <a:xfrm flipH="1">
            <a:off x="6684547" y="6375137"/>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8ABF8C20-0831-4B2A-9D62-6C41A9D27FE3}"/>
              </a:ext>
            </a:extLst>
          </p:cNvPr>
          <p:cNvCxnSpPr>
            <a:cxnSpLocks/>
          </p:cNvCxnSpPr>
          <p:nvPr/>
        </p:nvCxnSpPr>
        <p:spPr>
          <a:xfrm flipH="1">
            <a:off x="7102416" y="6375137"/>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B420093-0DAC-4CD1-B887-1DB7C063D59C}"/>
              </a:ext>
            </a:extLst>
          </p:cNvPr>
          <p:cNvCxnSpPr>
            <a:cxnSpLocks/>
          </p:cNvCxnSpPr>
          <p:nvPr/>
        </p:nvCxnSpPr>
        <p:spPr>
          <a:xfrm flipH="1">
            <a:off x="7938378" y="5189210"/>
            <a:ext cx="294760" cy="319364"/>
          </a:xfrm>
          <a:prstGeom prst="line">
            <a:avLst/>
          </a:prstGeom>
          <a:ln>
            <a:solidFill>
              <a:srgbClr val="B6A4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790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trees: Balanced BSTs</a:t>
            </a:r>
          </a:p>
        </p:txBody>
      </p:sp>
      <p:sp>
        <p:nvSpPr>
          <p:cNvPr id="3" name="Content Placeholder 2"/>
          <p:cNvSpPr>
            <a:spLocks noGrp="1"/>
          </p:cNvSpPr>
          <p:nvPr>
            <p:ph idx="1"/>
          </p:nvPr>
        </p:nvSpPr>
        <p:spPr/>
        <p:txBody>
          <a:bodyPr>
            <a:normAutofit/>
          </a:bodyPr>
          <a:lstStyle/>
          <a:p>
            <a:r>
              <a:rPr lang="en-US" b="1" dirty="0">
                <a:solidFill>
                  <a:srgbClr val="4C3282"/>
                </a:solidFill>
              </a:rPr>
              <a:t>AVL Trees </a:t>
            </a:r>
            <a:r>
              <a:rPr lang="en-US" dirty="0"/>
              <a:t>must satisfy the following properties: </a:t>
            </a:r>
            <a:endParaRPr lang="en-US" dirty="0">
              <a:solidFill>
                <a:srgbClr val="4C3282"/>
              </a:solidFill>
            </a:endParaRPr>
          </a:p>
          <a:p>
            <a:pPr lvl="1"/>
            <a:r>
              <a:rPr lang="en-US" dirty="0">
                <a:solidFill>
                  <a:srgbClr val="4C3282"/>
                </a:solidFill>
              </a:rPr>
              <a:t>binary trees: </a:t>
            </a:r>
            <a:r>
              <a:rPr lang="en-US" dirty="0"/>
              <a:t>every node must have between 0 and 2 children</a:t>
            </a:r>
          </a:p>
          <a:p>
            <a:pPr lvl="1"/>
            <a:r>
              <a:rPr lang="en-US" dirty="0">
                <a:solidFill>
                  <a:srgbClr val="4C3282"/>
                </a:solidFill>
              </a:rPr>
              <a:t>binary search tree (BST property)</a:t>
            </a:r>
            <a:r>
              <a:rPr lang="en-US" dirty="0"/>
              <a:t>: for every node, all keys in the left subtree must be smaller and all keys in the right subtree must be larger than the root node</a:t>
            </a:r>
            <a:endParaRPr lang="en-US" dirty="0">
              <a:solidFill>
                <a:srgbClr val="4C3282"/>
              </a:solidFill>
            </a:endParaRPr>
          </a:p>
          <a:p>
            <a:pPr lvl="1"/>
            <a:r>
              <a:rPr lang="en-US" dirty="0">
                <a:solidFill>
                  <a:srgbClr val="4C3282"/>
                </a:solidFill>
              </a:rPr>
              <a:t>Balanced (AVL property): </a:t>
            </a:r>
            <a:r>
              <a:rPr lang="en-US" dirty="0"/>
              <a:t>for every node, there can be no more than a difference of 1 in the height of the left subtree from the right. </a:t>
            </a:r>
            <a:r>
              <a:rPr lang="en-US" dirty="0" err="1"/>
              <a:t>Math.abs</a:t>
            </a:r>
            <a:r>
              <a:rPr lang="en-US" dirty="0"/>
              <a:t>(height(left subtree) – height(right subtree)) ≤ 1</a:t>
            </a:r>
          </a:p>
          <a:p>
            <a:pPr lvl="1"/>
            <a:endParaRPr lang="en-US" dirty="0"/>
          </a:p>
          <a:p>
            <a:pPr marL="128016" lvl="1" indent="0">
              <a:buNone/>
            </a:pPr>
            <a:r>
              <a:rPr lang="en-US" dirty="0"/>
              <a:t>AVL stands for </a:t>
            </a:r>
            <a:r>
              <a:rPr lang="en-US" b="1" dirty="0"/>
              <a:t>A</a:t>
            </a:r>
            <a:r>
              <a:rPr lang="en-US" dirty="0"/>
              <a:t>delson-</a:t>
            </a:r>
            <a:r>
              <a:rPr lang="en-US" b="1" dirty="0" err="1"/>
              <a:t>V</a:t>
            </a:r>
            <a:r>
              <a:rPr lang="en-US" dirty="0" err="1"/>
              <a:t>elsky</a:t>
            </a:r>
            <a:r>
              <a:rPr lang="en-US" dirty="0"/>
              <a:t> and </a:t>
            </a:r>
            <a:r>
              <a:rPr lang="en-US" b="1" dirty="0"/>
              <a:t>L</a:t>
            </a:r>
            <a:r>
              <a:rPr lang="en-US" dirty="0"/>
              <a:t>andis (the inventors of the data structure)</a:t>
            </a:r>
          </a:p>
          <a:p>
            <a:pPr marL="128016" lvl="1" indent="0">
              <a:buNone/>
            </a:pPr>
            <a:endParaRPr lang="en-US" dirty="0"/>
          </a:p>
          <a:p>
            <a:pPr marL="128016" lvl="1" indent="0">
              <a:buNone/>
            </a:pPr>
            <a:r>
              <a:rPr lang="en-US" dirty="0"/>
              <a:t>The AVL property:</a:t>
            </a:r>
          </a:p>
          <a:p>
            <a:r>
              <a:rPr lang="en-US" dirty="0"/>
              <a:t>1. ensures depth is always </a:t>
            </a:r>
            <a:r>
              <a:rPr lang="en-US" i="1" dirty="0"/>
              <a:t>O</a:t>
            </a:r>
            <a:r>
              <a:rPr lang="en-US" dirty="0"/>
              <a:t>(</a:t>
            </a:r>
            <a:r>
              <a:rPr lang="en-US" b="1" dirty="0"/>
              <a:t>log </a:t>
            </a:r>
            <a:r>
              <a:rPr lang="en-US" i="1" dirty="0"/>
              <a:t>n</a:t>
            </a:r>
            <a:r>
              <a:rPr lang="en-US" dirty="0"/>
              <a:t>)  – </a:t>
            </a:r>
            <a:r>
              <a:rPr lang="en-US" dirty="0">
                <a:solidFill>
                  <a:srgbClr val="B6A479"/>
                </a:solidFill>
              </a:rPr>
              <a:t>Yes! </a:t>
            </a:r>
          </a:p>
          <a:p>
            <a:r>
              <a:rPr lang="en-US" dirty="0"/>
              <a:t>2. is easy to maintain                          – </a:t>
            </a:r>
            <a:r>
              <a:rPr lang="en-US" dirty="0">
                <a:solidFill>
                  <a:srgbClr val="B6A479"/>
                </a:solidFill>
              </a:rPr>
              <a:t>Yes!  (using single and double rotations)</a:t>
            </a:r>
          </a:p>
        </p:txBody>
      </p:sp>
      <p:sp>
        <p:nvSpPr>
          <p:cNvPr id="4" name="Footer Placeholder 3"/>
          <p:cNvSpPr>
            <a:spLocks noGrp="1"/>
          </p:cNvSpPr>
          <p:nvPr>
            <p:ph type="ftr" sz="quarter" idx="11"/>
          </p:nvPr>
        </p:nvSpPr>
        <p:spPr/>
        <p:txBody>
          <a:bodyPr/>
          <a:lstStyle/>
          <a:p>
            <a:r>
              <a:rPr lang="en-US" dirty="0"/>
              <a:t>CSE 373 AU 18 – Shri mare</a:t>
            </a:r>
          </a:p>
        </p:txBody>
      </p:sp>
      <p:sp>
        <p:nvSpPr>
          <p:cNvPr id="5" name="Slide Number Placeholder 4"/>
          <p:cNvSpPr>
            <a:spLocks noGrp="1"/>
          </p:cNvSpPr>
          <p:nvPr>
            <p:ph type="sldNum" sz="quarter" idx="12"/>
          </p:nvPr>
        </p:nvSpPr>
        <p:spPr/>
        <p:txBody>
          <a:bodyPr/>
          <a:lstStyle/>
          <a:p>
            <a:fld id="{659665DE-58FC-41F4-AC58-2C90A5E00527}" type="slidenum">
              <a:rPr lang="en-US" smtClean="0"/>
              <a:t>16</a:t>
            </a:fld>
            <a:endParaRPr lang="en-US"/>
          </a:p>
        </p:txBody>
      </p:sp>
    </p:spTree>
    <p:extLst>
      <p:ext uri="{BB962C8B-B14F-4D97-AF65-F5344CB8AC3E}">
        <p14:creationId xmlns:p14="http://schemas.microsoft.com/office/powerpoint/2010/main" val="2076560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cases to consider</a:t>
            </a:r>
          </a:p>
        </p:txBody>
      </p:sp>
      <p:sp>
        <p:nvSpPr>
          <p:cNvPr id="4" name="Oval 3"/>
          <p:cNvSpPr/>
          <p:nvPr/>
        </p:nvSpPr>
        <p:spPr>
          <a:xfrm>
            <a:off x="1238045" y="2422234"/>
            <a:ext cx="843761" cy="843761"/>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2"/>
                </a:solidFill>
              </a:rPr>
              <a:t>x</a:t>
            </a:r>
            <a:endParaRPr lang="en-US" sz="3200" dirty="0"/>
          </a:p>
        </p:txBody>
      </p:sp>
      <p:sp>
        <p:nvSpPr>
          <p:cNvPr id="5" name="Oval 4"/>
          <p:cNvSpPr/>
          <p:nvPr/>
        </p:nvSpPr>
        <p:spPr>
          <a:xfrm>
            <a:off x="2328686" y="1531817"/>
            <a:ext cx="843761" cy="843761"/>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2"/>
                </a:solidFill>
              </a:rPr>
              <a:t>y</a:t>
            </a:r>
            <a:endParaRPr lang="en-US" sz="3200" dirty="0"/>
          </a:p>
        </p:txBody>
      </p:sp>
      <p:sp>
        <p:nvSpPr>
          <p:cNvPr id="6" name="Oval 5"/>
          <p:cNvSpPr/>
          <p:nvPr/>
        </p:nvSpPr>
        <p:spPr>
          <a:xfrm>
            <a:off x="3317551" y="2496811"/>
            <a:ext cx="843761" cy="843761"/>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z</a:t>
            </a:r>
          </a:p>
        </p:txBody>
      </p:sp>
      <p:cxnSp>
        <p:nvCxnSpPr>
          <p:cNvPr id="7" name="Straight Arrow Connector 6"/>
          <p:cNvCxnSpPr>
            <a:stCxn id="4" idx="5"/>
          </p:cNvCxnSpPr>
          <p:nvPr/>
        </p:nvCxnSpPr>
        <p:spPr>
          <a:xfrm>
            <a:off x="1958240" y="3142429"/>
            <a:ext cx="194160" cy="364937"/>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5"/>
            <a:endCxn id="6" idx="1"/>
          </p:cNvCxnSpPr>
          <p:nvPr/>
        </p:nvCxnSpPr>
        <p:spPr>
          <a:xfrm>
            <a:off x="3048881" y="2252012"/>
            <a:ext cx="392236" cy="368365"/>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Isosceles Triangle 8"/>
          <p:cNvSpPr/>
          <p:nvPr/>
        </p:nvSpPr>
        <p:spPr>
          <a:xfrm>
            <a:off x="211947" y="3388668"/>
            <a:ext cx="1344674" cy="238677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A</a:t>
            </a:r>
          </a:p>
        </p:txBody>
      </p:sp>
      <p:cxnSp>
        <p:nvCxnSpPr>
          <p:cNvPr id="10" name="Straight Arrow Connector 9"/>
          <p:cNvCxnSpPr>
            <a:stCxn id="4" idx="3"/>
            <a:endCxn id="9" idx="0"/>
          </p:cNvCxnSpPr>
          <p:nvPr/>
        </p:nvCxnSpPr>
        <p:spPr>
          <a:xfrm flipH="1">
            <a:off x="884284" y="3142429"/>
            <a:ext cx="477327" cy="246239"/>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Isosceles Triangle 10"/>
          <p:cNvSpPr/>
          <p:nvPr/>
        </p:nvSpPr>
        <p:spPr>
          <a:xfrm>
            <a:off x="1580004" y="3535893"/>
            <a:ext cx="1073907" cy="1310441"/>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rPr>
              <a:t>B</a:t>
            </a:r>
          </a:p>
        </p:txBody>
      </p:sp>
      <p:cxnSp>
        <p:nvCxnSpPr>
          <p:cNvPr id="12" name="Straight Arrow Connector 11"/>
          <p:cNvCxnSpPr>
            <a:endCxn id="4" idx="7"/>
          </p:cNvCxnSpPr>
          <p:nvPr/>
        </p:nvCxnSpPr>
        <p:spPr>
          <a:xfrm flipH="1">
            <a:off x="1958240" y="2152336"/>
            <a:ext cx="423714" cy="3934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Isosceles Triangle 12"/>
          <p:cNvSpPr/>
          <p:nvPr/>
        </p:nvSpPr>
        <p:spPr>
          <a:xfrm>
            <a:off x="2720325" y="3703335"/>
            <a:ext cx="1153911" cy="11430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C</a:t>
            </a:r>
          </a:p>
        </p:txBody>
      </p:sp>
      <p:sp>
        <p:nvSpPr>
          <p:cNvPr id="14" name="Isosceles Triangle 13"/>
          <p:cNvSpPr/>
          <p:nvPr/>
        </p:nvSpPr>
        <p:spPr>
          <a:xfrm>
            <a:off x="4019520" y="3703334"/>
            <a:ext cx="999598" cy="2072111"/>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D</a:t>
            </a:r>
          </a:p>
        </p:txBody>
      </p:sp>
      <p:cxnSp>
        <p:nvCxnSpPr>
          <p:cNvPr id="15" name="Straight Arrow Connector 14"/>
          <p:cNvCxnSpPr>
            <a:stCxn id="6" idx="5"/>
            <a:endCxn id="14" idx="0"/>
          </p:cNvCxnSpPr>
          <p:nvPr/>
        </p:nvCxnSpPr>
        <p:spPr>
          <a:xfrm>
            <a:off x="4037746" y="3217006"/>
            <a:ext cx="481573" cy="486328"/>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cxnSpLocks/>
            <a:stCxn id="6" idx="3"/>
            <a:endCxn id="13" idx="0"/>
          </p:cNvCxnSpPr>
          <p:nvPr/>
        </p:nvCxnSpPr>
        <p:spPr>
          <a:xfrm flipH="1">
            <a:off x="3297281" y="3217006"/>
            <a:ext cx="143836" cy="486329"/>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aphicFrame>
        <p:nvGraphicFramePr>
          <p:cNvPr id="30" name="Table 29"/>
          <p:cNvGraphicFramePr>
            <a:graphicFrameLocks noGrp="1"/>
          </p:cNvGraphicFramePr>
          <p:nvPr>
            <p:extLst/>
          </p:nvPr>
        </p:nvGraphicFramePr>
        <p:xfrm>
          <a:off x="4806726" y="1173593"/>
          <a:ext cx="7354306" cy="3017520"/>
        </p:xfrm>
        <a:graphic>
          <a:graphicData uri="http://schemas.openxmlformats.org/drawingml/2006/table">
            <a:tbl>
              <a:tblPr firstRow="1" bandRow="1">
                <a:tableStyleId>{5C22544A-7EE6-4342-B048-85BDC9FD1C3A}</a:tableStyleId>
              </a:tblPr>
              <a:tblGrid>
                <a:gridCol w="4199711">
                  <a:extLst>
                    <a:ext uri="{9D8B030D-6E8A-4147-A177-3AD203B41FA5}">
                      <a16:colId xmlns:a16="http://schemas.microsoft.com/office/drawing/2014/main" val="20000"/>
                    </a:ext>
                  </a:extLst>
                </a:gridCol>
                <a:gridCol w="3154595">
                  <a:extLst>
                    <a:ext uri="{9D8B030D-6E8A-4147-A177-3AD203B41FA5}">
                      <a16:colId xmlns:a16="http://schemas.microsoft.com/office/drawing/2014/main" val="20001"/>
                    </a:ext>
                  </a:extLst>
                </a:gridCol>
              </a:tblGrid>
              <a:tr h="370840">
                <a:tc>
                  <a:txBody>
                    <a:bodyPr/>
                    <a:lstStyle/>
                    <a:p>
                      <a:r>
                        <a:rPr lang="en-US" sz="2400" dirty="0"/>
                        <a:t>Insert</a:t>
                      </a:r>
                      <a:r>
                        <a:rPr lang="en-US" sz="2400" baseline="0" dirty="0"/>
                        <a:t> location</a:t>
                      </a:r>
                      <a:endParaRPr lang="en-US" sz="2400" dirty="0"/>
                    </a:p>
                  </a:txBody>
                  <a:tcPr/>
                </a:tc>
                <a:tc>
                  <a:txBody>
                    <a:bodyPr/>
                    <a:lstStyle/>
                    <a:p>
                      <a:r>
                        <a:rPr lang="en-US" sz="2400" dirty="0"/>
                        <a:t>Solution</a:t>
                      </a:r>
                    </a:p>
                  </a:txBody>
                  <a:tcPr/>
                </a:tc>
                <a:extLst>
                  <a:ext uri="{0D108BD9-81ED-4DB2-BD59-A6C34878D82A}">
                    <a16:rowId xmlns:a16="http://schemas.microsoft.com/office/drawing/2014/main" val="10000"/>
                  </a:ext>
                </a:extLst>
              </a:tr>
              <a:tr h="370840">
                <a:tc>
                  <a:txBody>
                    <a:bodyPr/>
                    <a:lstStyle/>
                    <a:p>
                      <a:r>
                        <a:rPr lang="en-US" sz="2400" dirty="0"/>
                        <a:t>Left subtree of left child of y</a:t>
                      </a:r>
                    </a:p>
                  </a:txBody>
                  <a:tcPr/>
                </a:tc>
                <a:tc>
                  <a:txBody>
                    <a:bodyPr/>
                    <a:lstStyle/>
                    <a:p>
                      <a:r>
                        <a:rPr lang="en-US" sz="2400" dirty="0"/>
                        <a:t>Single right rotation</a:t>
                      </a:r>
                    </a:p>
                  </a:txBody>
                  <a:tcPr/>
                </a:tc>
                <a:extLst>
                  <a:ext uri="{0D108BD9-81ED-4DB2-BD59-A6C34878D82A}">
                    <a16:rowId xmlns:a16="http://schemas.microsoft.com/office/drawing/2014/main" val="10001"/>
                  </a:ext>
                </a:extLst>
              </a:tr>
              <a:tr h="370840">
                <a:tc>
                  <a:txBody>
                    <a:bodyPr/>
                    <a:lstStyle/>
                    <a:p>
                      <a:r>
                        <a:rPr lang="en-US" sz="2400" dirty="0"/>
                        <a:t>Right subtree of left child of y</a:t>
                      </a:r>
                    </a:p>
                  </a:txBody>
                  <a:tcPr/>
                </a:tc>
                <a:tc>
                  <a:txBody>
                    <a:bodyPr/>
                    <a:lstStyle/>
                    <a:p>
                      <a:r>
                        <a:rPr lang="en-US" sz="2400" dirty="0"/>
                        <a:t>Double</a:t>
                      </a:r>
                      <a:r>
                        <a:rPr lang="en-US" sz="2400" baseline="0" dirty="0"/>
                        <a:t> (left-right) rotation</a:t>
                      </a:r>
                      <a:endParaRPr lang="en-US" sz="2400" dirty="0"/>
                    </a:p>
                  </a:txBody>
                  <a:tcPr/>
                </a:tc>
                <a:extLst>
                  <a:ext uri="{0D108BD9-81ED-4DB2-BD59-A6C34878D82A}">
                    <a16:rowId xmlns:a16="http://schemas.microsoft.com/office/drawing/2014/main" val="10002"/>
                  </a:ext>
                </a:extLst>
              </a:tr>
              <a:tr h="370840">
                <a:tc>
                  <a:txBody>
                    <a:bodyPr/>
                    <a:lstStyle/>
                    <a:p>
                      <a:r>
                        <a:rPr lang="en-US" sz="2400" dirty="0"/>
                        <a:t>Left</a:t>
                      </a:r>
                      <a:r>
                        <a:rPr lang="en-US" sz="2400" baseline="0" dirty="0"/>
                        <a:t> subtree of right child of y</a:t>
                      </a:r>
                      <a:endParaRPr lang="en-US" sz="2400" dirty="0"/>
                    </a:p>
                  </a:txBody>
                  <a:tcPr/>
                </a:tc>
                <a:tc>
                  <a:txBody>
                    <a:bodyPr/>
                    <a:lstStyle/>
                    <a:p>
                      <a:r>
                        <a:rPr lang="en-US" sz="2400" dirty="0"/>
                        <a:t>Double (right-left) rotation</a:t>
                      </a:r>
                    </a:p>
                  </a:txBody>
                  <a:tcPr/>
                </a:tc>
                <a:extLst>
                  <a:ext uri="{0D108BD9-81ED-4DB2-BD59-A6C34878D82A}">
                    <a16:rowId xmlns:a16="http://schemas.microsoft.com/office/drawing/2014/main" val="10003"/>
                  </a:ext>
                </a:extLst>
              </a:tr>
              <a:tr h="370840">
                <a:tc>
                  <a:txBody>
                    <a:bodyPr/>
                    <a:lstStyle/>
                    <a:p>
                      <a:r>
                        <a:rPr lang="en-US" sz="2400" dirty="0"/>
                        <a:t>Right subtree of right child of y</a:t>
                      </a:r>
                    </a:p>
                  </a:txBody>
                  <a:tcPr/>
                </a:tc>
                <a:tc>
                  <a:txBody>
                    <a:bodyPr/>
                    <a:lstStyle/>
                    <a:p>
                      <a:r>
                        <a:rPr lang="en-US" sz="2400" dirty="0"/>
                        <a:t>Single left rotation</a:t>
                      </a:r>
                    </a:p>
                  </a:txBody>
                  <a:tcPr/>
                </a:tc>
                <a:extLst>
                  <a:ext uri="{0D108BD9-81ED-4DB2-BD59-A6C34878D82A}">
                    <a16:rowId xmlns:a16="http://schemas.microsoft.com/office/drawing/2014/main" val="10004"/>
                  </a:ext>
                </a:extLst>
              </a:tr>
            </a:tbl>
          </a:graphicData>
        </a:graphic>
      </p:graphicFrame>
      <p:sp>
        <p:nvSpPr>
          <p:cNvPr id="17" name="Footer Placeholder 3">
            <a:extLst>
              <a:ext uri="{FF2B5EF4-FFF2-40B4-BE49-F238E27FC236}">
                <a16:creationId xmlns:a16="http://schemas.microsoft.com/office/drawing/2014/main" id="{61BAA52A-F23D-CD46-ACD5-D831FC77AB55}"/>
              </a:ext>
            </a:extLst>
          </p:cNvPr>
          <p:cNvSpPr>
            <a:spLocks noGrp="1"/>
          </p:cNvSpPr>
          <p:nvPr>
            <p:ph type="ftr" sz="quarter" idx="11"/>
          </p:nvPr>
        </p:nvSpPr>
        <p:spPr>
          <a:xfrm>
            <a:off x="6053328" y="6521027"/>
            <a:ext cx="5486400" cy="274320"/>
          </a:xfrm>
        </p:spPr>
        <p:txBody>
          <a:bodyPr/>
          <a:lstStyle/>
          <a:p>
            <a:r>
              <a:rPr lang="en-US" dirty="0"/>
              <a:t>CSE 332 SU 18 – Robbie weber</a:t>
            </a:r>
          </a:p>
        </p:txBody>
      </p:sp>
    </p:spTree>
    <p:extLst>
      <p:ext uri="{BB962C8B-B14F-4D97-AF65-F5344CB8AC3E}">
        <p14:creationId xmlns:p14="http://schemas.microsoft.com/office/powerpoint/2010/main" val="420579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Does Rebalancing Take?</a:t>
            </a:r>
          </a:p>
        </p:txBody>
      </p:sp>
      <p:sp>
        <p:nvSpPr>
          <p:cNvPr id="3" name="Content Placeholder 2"/>
          <p:cNvSpPr>
            <a:spLocks noGrp="1"/>
          </p:cNvSpPr>
          <p:nvPr>
            <p:ph idx="1"/>
          </p:nvPr>
        </p:nvSpPr>
        <p:spPr/>
        <p:txBody>
          <a:bodyPr>
            <a:normAutofit/>
          </a:bodyPr>
          <a:lstStyle/>
          <a:p>
            <a:r>
              <a:rPr lang="en-US" sz="2800" dirty="0"/>
              <a:t>Assume we store in each node the height of its subtree.</a:t>
            </a:r>
          </a:p>
          <a:p>
            <a:r>
              <a:rPr lang="en-US" sz="2800" dirty="0"/>
              <a:t>How do we find an unbalanced node?</a:t>
            </a:r>
          </a:p>
          <a:p>
            <a:pPr lvl="1"/>
            <a:r>
              <a:rPr lang="en-US" sz="2400" dirty="0"/>
              <a:t>Just go back up the tree from where we inserted.</a:t>
            </a:r>
          </a:p>
          <a:p>
            <a:endParaRPr lang="en-US" sz="2800" dirty="0"/>
          </a:p>
          <a:p>
            <a:r>
              <a:rPr lang="en-US" sz="2800" dirty="0"/>
              <a:t>How many rotations might we have to do?</a:t>
            </a:r>
          </a:p>
          <a:p>
            <a:pPr lvl="1"/>
            <a:r>
              <a:rPr lang="en-US" sz="2400" dirty="0"/>
              <a:t>Just a single or double rotation on the lowest unbalanced node. </a:t>
            </a:r>
          </a:p>
          <a:p>
            <a:pPr lvl="1"/>
            <a:r>
              <a:rPr lang="en-US" sz="2400" dirty="0"/>
              <a:t>A rotation will cause the subtree rooted where the rotation happens to have the same height it had before insertion.</a:t>
            </a:r>
          </a:p>
        </p:txBody>
      </p:sp>
      <p:sp>
        <p:nvSpPr>
          <p:cNvPr id="4" name="Footer Placeholder 3">
            <a:extLst>
              <a:ext uri="{FF2B5EF4-FFF2-40B4-BE49-F238E27FC236}">
                <a16:creationId xmlns:a16="http://schemas.microsoft.com/office/drawing/2014/main" id="{3B03B7C8-50E9-314D-B1EC-7905BA0FABB5}"/>
              </a:ext>
            </a:extLst>
          </p:cNvPr>
          <p:cNvSpPr>
            <a:spLocks noGrp="1"/>
          </p:cNvSpPr>
          <p:nvPr>
            <p:ph type="ftr" sz="quarter" idx="11"/>
          </p:nvPr>
        </p:nvSpPr>
        <p:spPr>
          <a:xfrm>
            <a:off x="6053328" y="6521027"/>
            <a:ext cx="5486400" cy="274320"/>
          </a:xfrm>
        </p:spPr>
        <p:txBody>
          <a:bodyPr/>
          <a:lstStyle/>
          <a:p>
            <a:r>
              <a:rPr lang="en-US" dirty="0"/>
              <a:t>CSE 332 SU 18 – Robbie weber</a:t>
            </a:r>
          </a:p>
        </p:txBody>
      </p:sp>
    </p:spTree>
    <p:extLst>
      <p:ext uri="{BB962C8B-B14F-4D97-AF65-F5344CB8AC3E}">
        <p14:creationId xmlns:p14="http://schemas.microsoft.com/office/powerpoint/2010/main" val="1036174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57E00D-AD22-2F41-9B09-8CCD703D2ABE}"/>
              </a:ext>
            </a:extLst>
          </p:cNvPr>
          <p:cNvSpPr>
            <a:spLocks noGrp="1"/>
          </p:cNvSpPr>
          <p:nvPr>
            <p:ph idx="1"/>
          </p:nvPr>
        </p:nvSpPr>
        <p:spPr/>
        <p:txBody>
          <a:bodyPr/>
          <a:lstStyle/>
          <a:p>
            <a:r>
              <a:rPr lang="en-US" dirty="0"/>
              <a:t>- data = (key, value)</a:t>
            </a:r>
          </a:p>
          <a:p>
            <a:r>
              <a:rPr lang="en-US" dirty="0"/>
              <a:t>- operations: </a:t>
            </a:r>
            <a:r>
              <a:rPr lang="en-US" dirty="0">
                <a:latin typeface="Inconsolata" panose="020B0609030003000000" pitchFamily="49" charset="0"/>
              </a:rPr>
              <a:t>put(key, value);   get(key);   remove(key)</a:t>
            </a:r>
          </a:p>
          <a:p>
            <a:endParaRPr lang="en-US" dirty="0"/>
          </a:p>
          <a:p>
            <a:r>
              <a:rPr lang="en-US" dirty="0"/>
              <a:t>- O(n)  with Arrays and Linked List</a:t>
            </a:r>
          </a:p>
          <a:p>
            <a:r>
              <a:rPr lang="en-US" dirty="0"/>
              <a:t>- O(log n) with BST and AVL trees.</a:t>
            </a:r>
          </a:p>
          <a:p>
            <a:endParaRPr lang="en-US" dirty="0"/>
          </a:p>
          <a:p>
            <a:r>
              <a:rPr lang="en-US" dirty="0"/>
              <a:t>- Can we do better? Can we do this in O(1)  ?</a:t>
            </a:r>
          </a:p>
        </p:txBody>
      </p:sp>
      <p:sp>
        <p:nvSpPr>
          <p:cNvPr id="3" name="Title 2">
            <a:extLst>
              <a:ext uri="{FF2B5EF4-FFF2-40B4-BE49-F238E27FC236}">
                <a16:creationId xmlns:a16="http://schemas.microsoft.com/office/drawing/2014/main" id="{52C5BA50-37DC-F848-AA6F-820B3B74AF56}"/>
              </a:ext>
            </a:extLst>
          </p:cNvPr>
          <p:cNvSpPr>
            <a:spLocks noGrp="1"/>
          </p:cNvSpPr>
          <p:nvPr>
            <p:ph type="title"/>
          </p:nvPr>
        </p:nvSpPr>
        <p:spPr/>
        <p:txBody>
          <a:bodyPr/>
          <a:lstStyle/>
          <a:p>
            <a:r>
              <a:rPr lang="en-US" dirty="0"/>
              <a:t>Hash tables: Motivation</a:t>
            </a:r>
          </a:p>
        </p:txBody>
      </p:sp>
      <p:sp>
        <p:nvSpPr>
          <p:cNvPr id="4" name="Footer Placeholder 3">
            <a:extLst>
              <a:ext uri="{FF2B5EF4-FFF2-40B4-BE49-F238E27FC236}">
                <a16:creationId xmlns:a16="http://schemas.microsoft.com/office/drawing/2014/main" id="{C16F9B1E-96C3-3E41-9F95-76AD567D121F}"/>
              </a:ext>
            </a:extLst>
          </p:cNvPr>
          <p:cNvSpPr>
            <a:spLocks noGrp="1"/>
          </p:cNvSpPr>
          <p:nvPr>
            <p:ph type="ftr" sz="quarter" idx="11"/>
          </p:nvPr>
        </p:nvSpPr>
        <p:spPr/>
        <p:txBody>
          <a:bodyPr/>
          <a:lstStyle/>
          <a:p>
            <a:r>
              <a:rPr lang="en-US"/>
              <a:t>CSE 373 AU 18 </a:t>
            </a:r>
            <a:r>
              <a:rPr lang="mr-IN"/>
              <a:t>–</a:t>
            </a:r>
            <a:r>
              <a:rPr lang="en-US"/>
              <a:t> Shri mare</a:t>
            </a:r>
            <a:endParaRPr lang="en-US" dirty="0"/>
          </a:p>
        </p:txBody>
      </p:sp>
      <p:sp>
        <p:nvSpPr>
          <p:cNvPr id="5" name="Slide Number Placeholder 4">
            <a:extLst>
              <a:ext uri="{FF2B5EF4-FFF2-40B4-BE49-F238E27FC236}">
                <a16:creationId xmlns:a16="http://schemas.microsoft.com/office/drawing/2014/main" id="{86846E5A-D8A4-BB43-A99A-0350E70B02F9}"/>
              </a:ext>
            </a:extLst>
          </p:cNvPr>
          <p:cNvSpPr>
            <a:spLocks noGrp="1"/>
          </p:cNvSpPr>
          <p:nvPr>
            <p:ph type="sldNum" sz="quarter" idx="12"/>
          </p:nvPr>
        </p:nvSpPr>
        <p:spPr/>
        <p:txBody>
          <a:bodyPr/>
          <a:lstStyle/>
          <a:p>
            <a:fld id="{659665DE-58FC-41F4-AC58-2C90A5E00527}" type="slidenum">
              <a:rPr lang="en-US" smtClean="0"/>
              <a:pPr/>
              <a:t>19</a:t>
            </a:fld>
            <a:endParaRPr lang="en-US"/>
          </a:p>
        </p:txBody>
      </p:sp>
    </p:spTree>
    <p:extLst>
      <p:ext uri="{BB962C8B-B14F-4D97-AF65-F5344CB8AC3E}">
        <p14:creationId xmlns:p14="http://schemas.microsoft.com/office/powerpoint/2010/main" val="314245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1950A2-2EA8-EE43-8E91-6B010CAE2DB1}"/>
              </a:ext>
            </a:extLst>
          </p:cNvPr>
          <p:cNvSpPr>
            <a:spLocks noGrp="1"/>
          </p:cNvSpPr>
          <p:nvPr>
            <p:ph idx="1"/>
          </p:nvPr>
        </p:nvSpPr>
        <p:spPr/>
        <p:txBody>
          <a:bodyPr/>
          <a:lstStyle/>
          <a:p>
            <a:r>
              <a:rPr lang="en-US" dirty="0"/>
              <a:t>Practice exam posted </a:t>
            </a:r>
          </a:p>
          <a:p>
            <a:pPr lvl="1"/>
            <a:r>
              <a:rPr lang="en-US" dirty="0"/>
              <a:t>Use it as reference for exam question formats, not as a study material.</a:t>
            </a:r>
          </a:p>
          <a:p>
            <a:r>
              <a:rPr lang="en-US" dirty="0"/>
              <a:t>TA-led review session</a:t>
            </a:r>
          </a:p>
          <a:p>
            <a:pPr lvl="1"/>
            <a:r>
              <a:rPr lang="en-US" dirty="0"/>
              <a:t>Sunday 2-5pm in </a:t>
            </a:r>
            <a:r>
              <a:rPr lang="en-US" b="1" dirty="0"/>
              <a:t>Smith Hall (SMI) 120</a:t>
            </a:r>
          </a:p>
          <a:p>
            <a:r>
              <a:rPr lang="en-US" dirty="0"/>
              <a:t>Office hours on Monday</a:t>
            </a:r>
          </a:p>
          <a:p>
            <a:pPr lvl="1"/>
            <a:r>
              <a:rPr lang="en-US" dirty="0"/>
              <a:t>Check the course calendar tomorrow</a:t>
            </a:r>
          </a:p>
          <a:p>
            <a:pPr lvl="1"/>
            <a:endParaRPr lang="en-US" dirty="0"/>
          </a:p>
          <a:p>
            <a:r>
              <a:rPr lang="en-US" dirty="0"/>
              <a:t>HW5 Part 2</a:t>
            </a:r>
          </a:p>
        </p:txBody>
      </p:sp>
      <p:sp>
        <p:nvSpPr>
          <p:cNvPr id="3" name="Title 2">
            <a:extLst>
              <a:ext uri="{FF2B5EF4-FFF2-40B4-BE49-F238E27FC236}">
                <a16:creationId xmlns:a16="http://schemas.microsoft.com/office/drawing/2014/main" id="{21EBF838-2098-EE47-8B3C-196C464BE384}"/>
              </a:ext>
            </a:extLst>
          </p:cNvPr>
          <p:cNvSpPr>
            <a:spLocks noGrp="1"/>
          </p:cNvSpPr>
          <p:nvPr>
            <p:ph type="title"/>
          </p:nvPr>
        </p:nvSpPr>
        <p:spPr/>
        <p:txBody>
          <a:bodyPr/>
          <a:lstStyle/>
          <a:p>
            <a:r>
              <a:rPr lang="en-US" dirty="0"/>
              <a:t>Today</a:t>
            </a:r>
          </a:p>
        </p:txBody>
      </p:sp>
      <p:sp>
        <p:nvSpPr>
          <p:cNvPr id="4" name="Footer Placeholder 3">
            <a:extLst>
              <a:ext uri="{FF2B5EF4-FFF2-40B4-BE49-F238E27FC236}">
                <a16:creationId xmlns:a16="http://schemas.microsoft.com/office/drawing/2014/main" id="{5F597FA6-9233-B14E-BC75-89F6FDAD149E}"/>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F89529F5-75FF-8549-BC8D-1C243B1641BC}"/>
              </a:ext>
            </a:extLst>
          </p:cNvPr>
          <p:cNvSpPr>
            <a:spLocks noGrp="1"/>
          </p:cNvSpPr>
          <p:nvPr>
            <p:ph type="sldNum" sz="quarter" idx="12"/>
          </p:nvPr>
        </p:nvSpPr>
        <p:spPr/>
        <p:txBody>
          <a:bodyPr/>
          <a:lstStyle/>
          <a:p>
            <a:fld id="{659665DE-58FC-41F4-AC58-2C90A5E00527}" type="slidenum">
              <a:rPr lang="en-US" smtClean="0"/>
              <a:pPr/>
              <a:t>2</a:t>
            </a:fld>
            <a:endParaRPr lang="en-US"/>
          </a:p>
        </p:txBody>
      </p:sp>
    </p:spTree>
    <p:extLst>
      <p:ext uri="{BB962C8B-B14F-4D97-AF65-F5344CB8AC3E}">
        <p14:creationId xmlns:p14="http://schemas.microsoft.com/office/powerpoint/2010/main" val="2486730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ECEBE4-D6E6-D44F-BA99-2FD231324AF0}"/>
              </a:ext>
            </a:extLst>
          </p:cNvPr>
          <p:cNvSpPr>
            <a:spLocks noGrp="1"/>
          </p:cNvSpPr>
          <p:nvPr>
            <p:ph idx="1"/>
          </p:nvPr>
        </p:nvSpPr>
        <p:spPr/>
        <p:txBody>
          <a:bodyPr/>
          <a:lstStyle/>
          <a:p>
            <a:r>
              <a:rPr lang="en-US" dirty="0"/>
              <a:t>There are multiple strategies. In this class, we’ll cover the following three:</a:t>
            </a:r>
          </a:p>
          <a:p>
            <a:endParaRPr lang="en-US" dirty="0"/>
          </a:p>
          <a:p>
            <a:r>
              <a:rPr lang="en-US" dirty="0"/>
              <a:t>1. Separate chaining</a:t>
            </a:r>
          </a:p>
          <a:p>
            <a:r>
              <a:rPr lang="en-US" dirty="0"/>
              <a:t>2. Open addressing</a:t>
            </a:r>
          </a:p>
          <a:p>
            <a:pPr lvl="1"/>
            <a:r>
              <a:rPr lang="en-US" dirty="0"/>
              <a:t>Linear probing</a:t>
            </a:r>
          </a:p>
          <a:p>
            <a:pPr lvl="1"/>
            <a:r>
              <a:rPr lang="en-US" dirty="0"/>
              <a:t>Quadratic probing</a:t>
            </a:r>
          </a:p>
          <a:p>
            <a:r>
              <a:rPr lang="en-US" dirty="0"/>
              <a:t>3. Double hashing</a:t>
            </a:r>
          </a:p>
        </p:txBody>
      </p:sp>
      <p:sp>
        <p:nvSpPr>
          <p:cNvPr id="3" name="Title 2">
            <a:extLst>
              <a:ext uri="{FF2B5EF4-FFF2-40B4-BE49-F238E27FC236}">
                <a16:creationId xmlns:a16="http://schemas.microsoft.com/office/drawing/2014/main" id="{066A4F6B-5DAD-7842-B27E-47326804FCD8}"/>
              </a:ext>
            </a:extLst>
          </p:cNvPr>
          <p:cNvSpPr>
            <a:spLocks noGrp="1"/>
          </p:cNvSpPr>
          <p:nvPr>
            <p:ph type="title"/>
          </p:nvPr>
        </p:nvSpPr>
        <p:spPr/>
        <p:txBody>
          <a:bodyPr/>
          <a:lstStyle/>
          <a:p>
            <a:r>
              <a:rPr lang="en-US" dirty="0"/>
              <a:t>Strategies to handle hash collision</a:t>
            </a:r>
          </a:p>
        </p:txBody>
      </p:sp>
      <p:sp>
        <p:nvSpPr>
          <p:cNvPr id="4" name="Footer Placeholder 3">
            <a:extLst>
              <a:ext uri="{FF2B5EF4-FFF2-40B4-BE49-F238E27FC236}">
                <a16:creationId xmlns:a16="http://schemas.microsoft.com/office/drawing/2014/main" id="{1AF2523C-C4BD-104C-A50C-886F0F7CF4BF}"/>
              </a:ext>
            </a:extLst>
          </p:cNvPr>
          <p:cNvSpPr>
            <a:spLocks noGrp="1"/>
          </p:cNvSpPr>
          <p:nvPr>
            <p:ph type="ftr" sz="quarter" idx="11"/>
          </p:nvPr>
        </p:nvSpPr>
        <p:spPr/>
        <p:txBody>
          <a:bodyPr/>
          <a:lstStyle/>
          <a:p>
            <a:r>
              <a:rPr lang="en-US"/>
              <a:t>CSE 373 AU 18 </a:t>
            </a:r>
            <a:r>
              <a:rPr lang="mr-IN"/>
              <a:t>–</a:t>
            </a:r>
            <a:r>
              <a:rPr lang="en-US"/>
              <a:t> Shri mare</a:t>
            </a:r>
            <a:endParaRPr lang="en-US" dirty="0"/>
          </a:p>
        </p:txBody>
      </p:sp>
      <p:sp>
        <p:nvSpPr>
          <p:cNvPr id="5" name="Slide Number Placeholder 4">
            <a:extLst>
              <a:ext uri="{FF2B5EF4-FFF2-40B4-BE49-F238E27FC236}">
                <a16:creationId xmlns:a16="http://schemas.microsoft.com/office/drawing/2014/main" id="{CF02D3F1-A3E2-E24A-A275-EAFAD84E7876}"/>
              </a:ext>
            </a:extLst>
          </p:cNvPr>
          <p:cNvSpPr>
            <a:spLocks noGrp="1"/>
          </p:cNvSpPr>
          <p:nvPr>
            <p:ph type="sldNum" sz="quarter" idx="12"/>
          </p:nvPr>
        </p:nvSpPr>
        <p:spPr/>
        <p:txBody>
          <a:bodyPr/>
          <a:lstStyle/>
          <a:p>
            <a:fld id="{659665DE-58FC-41F4-AC58-2C90A5E00527}" type="slidenum">
              <a:rPr lang="en-US" smtClean="0"/>
              <a:pPr/>
              <a:t>20</a:t>
            </a:fld>
            <a:endParaRPr lang="en-US"/>
          </a:p>
        </p:txBody>
      </p:sp>
    </p:spTree>
    <p:extLst>
      <p:ext uri="{BB962C8B-B14F-4D97-AF65-F5344CB8AC3E}">
        <p14:creationId xmlns:p14="http://schemas.microsoft.com/office/powerpoint/2010/main" val="3285394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tables review</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800" dirty="0"/>
                  <a:t>Hash Tables:</a:t>
                </a:r>
              </a:p>
              <a:p>
                <a:pPr lvl="1"/>
                <a:r>
                  <a:rPr lang="en-US" sz="2400" dirty="0"/>
                  <a:t>Efficient find, insert, delete </a:t>
                </a:r>
                <a:r>
                  <a:rPr lang="en-US" sz="2400" b="1" dirty="0"/>
                  <a:t>on average, under some assumptions</a:t>
                </a:r>
                <a:endParaRPr lang="en-US" sz="2400" dirty="0"/>
              </a:p>
              <a:p>
                <a:pPr lvl="1"/>
                <a:r>
                  <a:rPr lang="en-US" sz="2400" dirty="0"/>
                  <a:t>Items not in sorted order</a:t>
                </a:r>
              </a:p>
              <a:p>
                <a:pPr marL="0" indent="0">
                  <a:buNone/>
                </a:pPr>
                <a:r>
                  <a:rPr lang="en-US" sz="2800" dirty="0"/>
                  <a:t>Resizing:</a:t>
                </a:r>
              </a:p>
              <a:p>
                <a:pPr lvl="1"/>
                <a:r>
                  <a:rPr lang="en-US" sz="2400" dirty="0"/>
                  <a:t>Always make the table size a prime number.</a:t>
                </a:r>
              </a:p>
              <a:p>
                <a:pPr lvl="1"/>
                <a14:m>
                  <m:oMath xmlns:m="http://schemas.openxmlformats.org/officeDocument/2006/math">
                    <m:r>
                      <a:rPr lang="en-US" sz="2400" b="0" i="1" smtClean="0">
                        <a:latin typeface="Cambria Math" panose="02040503050406030204" pitchFamily="18" charset="0"/>
                      </a:rPr>
                      <m:t>𝜆</m:t>
                    </m:r>
                  </m:oMath>
                </a14:m>
                <a:r>
                  <a:rPr lang="en-US" sz="2400" dirty="0"/>
                  <a:t> determines when to resize, but depends on collision resolution strategy.</a:t>
                </a:r>
              </a:p>
              <a:p>
                <a:r>
                  <a:rPr lang="en-US" sz="2800" dirty="0"/>
                  <a:t>Things to know:</a:t>
                </a:r>
              </a:p>
              <a:p>
                <a:pPr lvl="1"/>
                <a:r>
                  <a:rPr lang="en-US" sz="2400" dirty="0"/>
                  <a:t>How different collision strategies work</a:t>
                </a:r>
              </a:p>
              <a:p>
                <a:pPr lvl="1"/>
                <a:r>
                  <a:rPr lang="en-US" sz="2400" dirty="0"/>
                  <a:t>Advantages and disadvantages of different strategies</a:t>
                </a:r>
              </a:p>
              <a:p>
                <a:pPr lvl="1"/>
                <a:r>
                  <a:rPr lang="en-US" sz="2400" dirty="0"/>
                  <a:t>How insert, find, delete works (or should not be implemented)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474" t="-1828"/>
                </a:stretch>
              </a:blipFill>
            </p:spPr>
            <p:txBody>
              <a:bodyPr/>
              <a:lstStyle/>
              <a:p>
                <a:r>
                  <a:rPr lang="en-US">
                    <a:noFill/>
                  </a:rPr>
                  <a:t> </a:t>
                </a:r>
              </a:p>
            </p:txBody>
          </p:sp>
        </mc:Fallback>
      </mc:AlternateContent>
    </p:spTree>
    <p:extLst>
      <p:ext uri="{BB962C8B-B14F-4D97-AF65-F5344CB8AC3E}">
        <p14:creationId xmlns:p14="http://schemas.microsoft.com/office/powerpoint/2010/main" val="89928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0434A01C-A326-E340-B904-36FCD27E5B20}"/>
                  </a:ext>
                </a:extLst>
              </p:cNvPr>
              <p:cNvSpPr>
                <a:spLocks noGrp="1"/>
              </p:cNvSpPr>
              <p:nvPr>
                <p:ph idx="1"/>
              </p:nvPr>
            </p:nvSpPr>
            <p:spPr/>
            <p:txBody>
              <a:bodyPr/>
              <a:lstStyle/>
              <a:p>
                <a:r>
                  <a:rPr lang="en-US" dirty="0"/>
                  <a:t>Heap is a tree-based data structure that satisfies</a:t>
                </a:r>
              </a:p>
              <a:p>
                <a:r>
                  <a:rPr lang="en-US" dirty="0"/>
                  <a:t>- (a) structure property: it’s a complete tree</a:t>
                </a:r>
              </a:p>
              <a:p>
                <a:pPr>
                  <a:lnSpc>
                    <a:spcPct val="150000"/>
                  </a:lnSpc>
                </a:pPr>
                <a:r>
                  <a:rPr lang="en-US" dirty="0"/>
                  <a:t>- (b) heap property, which states:</a:t>
                </a:r>
              </a:p>
              <a:p>
                <a:pPr lvl="2"/>
                <a:r>
                  <a:rPr lang="en-US" sz="1800" dirty="0"/>
                  <a:t>for min-heap:  </a:t>
                </a:r>
                <a14:m>
                  <m:oMath xmlns:m="http://schemas.openxmlformats.org/officeDocument/2006/math">
                    <m:r>
                      <a:rPr lang="en-US" sz="1800" b="0" i="1" smtClean="0">
                        <a:latin typeface="Cambria Math" panose="02040503050406030204" pitchFamily="18" charset="0"/>
                      </a:rPr>
                      <m:t>𝑝𝑎𝑟𝑒𝑛𝑡</m:t>
                    </m:r>
                    <m:r>
                      <a:rPr lang="en-US" sz="1800" b="0" i="1" smtClean="0">
                        <a:latin typeface="Cambria Math" panose="02040503050406030204" pitchFamily="18" charset="0"/>
                      </a:rPr>
                      <m:t>≤</m:t>
                    </m:r>
                    <m:r>
                      <a:rPr lang="en-US" sz="1800" b="0" i="1" smtClean="0">
                        <a:latin typeface="Cambria Math" panose="02040503050406030204" pitchFamily="18" charset="0"/>
                      </a:rPr>
                      <m:t>𝑐h𝑖𝑙𝑑𝑟𝑒𝑛</m:t>
                    </m:r>
                  </m:oMath>
                </a14:m>
                <a:endParaRPr lang="en-US" sz="1800" dirty="0"/>
              </a:p>
              <a:p>
                <a:pPr lvl="2"/>
                <a:r>
                  <a:rPr lang="en-US" sz="1800" dirty="0"/>
                  <a:t>for max-heap:  </a:t>
                </a:r>
                <a14:m>
                  <m:oMath xmlns:m="http://schemas.openxmlformats.org/officeDocument/2006/math">
                    <m:r>
                      <a:rPr lang="en-US" sz="1800" b="0" i="1" smtClean="0">
                        <a:latin typeface="Cambria Math" panose="02040503050406030204" pitchFamily="18" charset="0"/>
                      </a:rPr>
                      <m:t>𝑝𝑎𝑟𝑒𝑛𝑡</m:t>
                    </m:r>
                    <m:r>
                      <a:rPr lang="en-US" sz="1800" b="0" i="1" smtClean="0">
                        <a:latin typeface="Cambria Math" panose="02040503050406030204" pitchFamily="18" charset="0"/>
                      </a:rPr>
                      <m:t>≥</m:t>
                    </m:r>
                    <m:r>
                      <a:rPr lang="en-US" sz="1800" b="0" i="1" smtClean="0">
                        <a:latin typeface="Cambria Math" panose="02040503050406030204" pitchFamily="18" charset="0"/>
                      </a:rPr>
                      <m:t>𝑐h𝑖𝑙𝑑𝑟𝑒𝑛</m:t>
                    </m:r>
                  </m:oMath>
                </a14:m>
                <a:endParaRPr lang="en-US" sz="1800" dirty="0"/>
              </a:p>
              <a:p>
                <a:pPr lvl="2"/>
                <a:endParaRPr lang="en-US" dirty="0"/>
              </a:p>
              <a:p>
                <a:pPr lvl="1"/>
                <a:r>
                  <a:rPr lang="en-US" dirty="0"/>
                  <a:t>Operations of interest:</a:t>
                </a:r>
              </a:p>
              <a:p>
                <a:pPr lvl="2"/>
                <a:r>
                  <a:rPr lang="en-US" sz="1800" dirty="0" err="1"/>
                  <a:t>removeMin</a:t>
                </a:r>
                <a:r>
                  <a:rPr lang="en-US" sz="1800" dirty="0"/>
                  <a:t>()</a:t>
                </a:r>
              </a:p>
              <a:p>
                <a:pPr lvl="2"/>
                <a:r>
                  <a:rPr lang="en-US" sz="1800" dirty="0" err="1"/>
                  <a:t>peekMin</a:t>
                </a:r>
                <a:r>
                  <a:rPr lang="en-US" sz="1800" dirty="0"/>
                  <a:t>()</a:t>
                </a:r>
              </a:p>
              <a:p>
                <a:pPr lvl="2"/>
                <a:r>
                  <a:rPr lang="en-US" sz="1800" dirty="0"/>
                  <a:t>insert()</a:t>
                </a:r>
              </a:p>
              <a:p>
                <a:pPr lvl="1"/>
                <a:endParaRPr lang="en-US" dirty="0"/>
              </a:p>
              <a:p>
                <a:pPr lvl="1"/>
                <a:r>
                  <a:rPr lang="en-US" dirty="0"/>
                  <a:t>Applications: priority queue, sorting, ..</a:t>
                </a:r>
              </a:p>
            </p:txBody>
          </p:sp>
        </mc:Choice>
        <mc:Fallback xmlns="">
          <p:sp>
            <p:nvSpPr>
              <p:cNvPr id="2" name="Content Placeholder 1">
                <a:extLst>
                  <a:ext uri="{FF2B5EF4-FFF2-40B4-BE49-F238E27FC236}">
                    <a16:creationId xmlns:a16="http://schemas.microsoft.com/office/drawing/2014/main" id="{0434A01C-A326-E340-B904-36FCD27E5B20}"/>
                  </a:ext>
                </a:extLst>
              </p:cNvPr>
              <p:cNvSpPr>
                <a:spLocks noGrp="1" noRot="1" noChangeAspect="1" noMove="1" noResize="1" noEditPoints="1" noAdjustHandles="1" noChangeArrowheads="1" noChangeShapeType="1" noTextEdit="1"/>
              </p:cNvSpPr>
              <p:nvPr>
                <p:ph idx="1"/>
              </p:nvPr>
            </p:nvSpPr>
            <p:spPr>
              <a:blipFill>
                <a:blip r:embed="rId2"/>
                <a:stretch>
                  <a:fillRect l="-227" t="-1305"/>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A1B04B89-5DEB-584E-A0A4-C94215D98F1D}"/>
              </a:ext>
            </a:extLst>
          </p:cNvPr>
          <p:cNvSpPr>
            <a:spLocks noGrp="1"/>
          </p:cNvSpPr>
          <p:nvPr>
            <p:ph type="title"/>
          </p:nvPr>
        </p:nvSpPr>
        <p:spPr/>
        <p:txBody>
          <a:bodyPr/>
          <a:lstStyle/>
          <a:p>
            <a:r>
              <a:rPr lang="en-US" dirty="0"/>
              <a:t>Heap review</a:t>
            </a:r>
          </a:p>
        </p:txBody>
      </p:sp>
      <p:sp>
        <p:nvSpPr>
          <p:cNvPr id="4" name="Footer Placeholder 3">
            <a:extLst>
              <a:ext uri="{FF2B5EF4-FFF2-40B4-BE49-F238E27FC236}">
                <a16:creationId xmlns:a16="http://schemas.microsoft.com/office/drawing/2014/main" id="{DB63D742-F234-104D-ADBB-7F9363070366}"/>
              </a:ext>
            </a:extLst>
          </p:cNvPr>
          <p:cNvSpPr>
            <a:spLocks noGrp="1"/>
          </p:cNvSpPr>
          <p:nvPr>
            <p:ph type="ftr" sz="quarter" idx="11"/>
          </p:nvPr>
        </p:nvSpPr>
        <p:spPr/>
        <p:txBody>
          <a:bodyPr/>
          <a:lstStyle/>
          <a:p>
            <a:r>
              <a:rPr lang="en-US"/>
              <a:t>CSE 373 AU 18 </a:t>
            </a:r>
            <a:r>
              <a:rPr lang="mr-IN"/>
              <a:t>–</a:t>
            </a:r>
            <a:r>
              <a:rPr lang="en-US"/>
              <a:t> Shri mare</a:t>
            </a:r>
            <a:endParaRPr lang="en-US" dirty="0"/>
          </a:p>
        </p:txBody>
      </p:sp>
      <p:sp>
        <p:nvSpPr>
          <p:cNvPr id="5" name="Slide Number Placeholder 4">
            <a:extLst>
              <a:ext uri="{FF2B5EF4-FFF2-40B4-BE49-F238E27FC236}">
                <a16:creationId xmlns:a16="http://schemas.microsoft.com/office/drawing/2014/main" id="{99267E2D-E5BC-424B-B8D9-211FBB8280D9}"/>
              </a:ext>
            </a:extLst>
          </p:cNvPr>
          <p:cNvSpPr>
            <a:spLocks noGrp="1"/>
          </p:cNvSpPr>
          <p:nvPr>
            <p:ph type="sldNum" sz="quarter" idx="12"/>
          </p:nvPr>
        </p:nvSpPr>
        <p:spPr/>
        <p:txBody>
          <a:bodyPr/>
          <a:lstStyle/>
          <a:p>
            <a:fld id="{659665DE-58FC-41F4-AC58-2C90A5E00527}" type="slidenum">
              <a:rPr lang="en-US" smtClean="0"/>
              <a:pPr/>
              <a:t>22</a:t>
            </a:fld>
            <a:endParaRPr lang="en-US"/>
          </a:p>
        </p:txBody>
      </p:sp>
    </p:spTree>
    <p:extLst>
      <p:ext uri="{BB962C8B-B14F-4D97-AF65-F5344CB8AC3E}">
        <p14:creationId xmlns:p14="http://schemas.microsoft.com/office/powerpoint/2010/main" val="2666441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8C89C408-9FF9-A145-B510-F5ECAC1CD428}"/>
                  </a:ext>
                </a:extLst>
              </p:cNvPr>
              <p:cNvSpPr>
                <a:spLocks noGrp="1"/>
              </p:cNvSpPr>
              <p:nvPr>
                <p:ph idx="1"/>
              </p:nvPr>
            </p:nvSpPr>
            <p:spPr/>
            <p:txBody>
              <a:bodyPr/>
              <a:lstStyle/>
              <a:p>
                <a:r>
                  <a:rPr lang="en-US" dirty="0"/>
                  <a:t>Stable</a:t>
                </a:r>
              </a:p>
              <a:p>
                <a:pPr lvl="1"/>
                <a:r>
                  <a:rPr lang="en-US" dirty="0"/>
                  <a:t>In the output, equal elements (i.e., elements with equal keys) appear in their original order</a:t>
                </a:r>
              </a:p>
              <a:p>
                <a:r>
                  <a:rPr lang="en-US" dirty="0"/>
                  <a:t>In-place</a:t>
                </a:r>
              </a:p>
              <a:p>
                <a:pPr lvl="1"/>
                <a:r>
                  <a:rPr lang="en-US" dirty="0"/>
                  <a:t>Algorithm uses a constant additional space, </a:t>
                </a:r>
                <a14:m>
                  <m:oMath xmlns:m="http://schemas.openxmlformats.org/officeDocument/2006/math">
                    <m:r>
                      <a:rPr lang="en-US" dirty="0">
                        <a:latin typeface="Cambria Math" panose="02040503050406030204" pitchFamily="18" charset="0"/>
                      </a:rPr>
                      <m:t>𝑂</m:t>
                    </m:r>
                    <m:r>
                      <a:rPr lang="en-US" dirty="0">
                        <a:latin typeface="Cambria Math" panose="02040503050406030204" pitchFamily="18" charset="0"/>
                      </a:rPr>
                      <m:t>(1)</m:t>
                    </m:r>
                  </m:oMath>
                </a14:m>
                <a:r>
                  <a:rPr lang="en-US" dirty="0"/>
                  <a:t> extra space</a:t>
                </a:r>
              </a:p>
              <a:p>
                <a:r>
                  <a:rPr lang="en-US" dirty="0"/>
                  <a:t>Adaptive</a:t>
                </a:r>
              </a:p>
              <a:p>
                <a:pPr lvl="1"/>
                <a:r>
                  <a:rPr lang="en-US" dirty="0"/>
                  <a:t>Performs better when input is almost sorted or nearly sorted</a:t>
                </a:r>
              </a:p>
              <a:p>
                <a:pPr lvl="1"/>
                <a:r>
                  <a:rPr lang="en-US" dirty="0"/>
                  <a:t>(Likely different big-O for best-case and worst-case)</a:t>
                </a:r>
              </a:p>
              <a:p>
                <a:r>
                  <a:rPr lang="en-US" dirty="0"/>
                  <a:t>Fast. </a:t>
                </a:r>
                <a14:m>
                  <m:oMath xmlns:m="http://schemas.openxmlformats.org/officeDocument/2006/math">
                    <m:r>
                      <a:rPr lang="en-US">
                        <a:latin typeface="Cambria Math" panose="02040503050406030204" pitchFamily="18" charset="0"/>
                      </a:rPr>
                      <m:t>𝑂</m:t>
                    </m:r>
                    <m:r>
                      <a:rPr lang="en-US">
                        <a:latin typeface="Cambria Math" panose="02040503050406030204" pitchFamily="18" charset="0"/>
                      </a:rPr>
                      <m:t> (</m:t>
                    </m:r>
                    <m:r>
                      <a:rPr lang="en-US">
                        <a:latin typeface="Cambria Math" panose="02040503050406030204" pitchFamily="18" charset="0"/>
                      </a:rPr>
                      <m:t>𝑛</m:t>
                    </m:r>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a:latin typeface="Cambria Math" panose="02040503050406030204" pitchFamily="18" charset="0"/>
                          </a:rPr>
                          <m:t>𝑛</m:t>
                        </m:r>
                        <m:r>
                          <a:rPr lang="en-US">
                            <a:latin typeface="Cambria Math" panose="02040503050406030204" pitchFamily="18" charset="0"/>
                          </a:rPr>
                          <m:t>)</m:t>
                        </m:r>
                      </m:e>
                    </m:func>
                  </m:oMath>
                </a14:m>
                <a:endParaRPr lang="en-US" dirty="0"/>
              </a:p>
              <a:p>
                <a:endParaRPr lang="en-US" dirty="0"/>
              </a:p>
              <a:p>
                <a:r>
                  <a:rPr lang="en-US" dirty="0"/>
                  <a:t>No algorithm has all of these properties. So choice of algorithm depends on the situation.</a:t>
                </a:r>
              </a:p>
              <a:p>
                <a:endParaRPr lang="en-US" dirty="0"/>
              </a:p>
            </p:txBody>
          </p:sp>
        </mc:Choice>
        <mc:Fallback xmlns="">
          <p:sp>
            <p:nvSpPr>
              <p:cNvPr id="2" name="Content Placeholder 1">
                <a:extLst>
                  <a:ext uri="{FF2B5EF4-FFF2-40B4-BE49-F238E27FC236}">
                    <a16:creationId xmlns:a16="http://schemas.microsoft.com/office/drawing/2014/main" id="{8C89C408-9FF9-A145-B510-F5ECAC1CD428}"/>
                  </a:ext>
                </a:extLst>
              </p:cNvPr>
              <p:cNvSpPr>
                <a:spLocks noGrp="1" noRot="1" noChangeAspect="1" noMove="1" noResize="1" noEditPoints="1" noAdjustHandles="1" noChangeArrowheads="1" noChangeShapeType="1" noTextEdit="1"/>
              </p:cNvSpPr>
              <p:nvPr>
                <p:ph idx="1"/>
              </p:nvPr>
            </p:nvSpPr>
            <p:spPr>
              <a:blipFill>
                <a:blip r:embed="rId2"/>
                <a:stretch>
                  <a:fillRect l="-227" t="-1305"/>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5D5AFA2C-1EBF-3546-AD78-B5A4F5C3D15D}"/>
              </a:ext>
            </a:extLst>
          </p:cNvPr>
          <p:cNvSpPr>
            <a:spLocks noGrp="1"/>
          </p:cNvSpPr>
          <p:nvPr>
            <p:ph type="title"/>
          </p:nvPr>
        </p:nvSpPr>
        <p:spPr/>
        <p:txBody>
          <a:bodyPr/>
          <a:lstStyle/>
          <a:p>
            <a:r>
              <a:rPr lang="en-US" dirty="0"/>
              <a:t>Desired properties in a sorting algorithm</a:t>
            </a:r>
          </a:p>
        </p:txBody>
      </p:sp>
      <p:sp>
        <p:nvSpPr>
          <p:cNvPr id="4" name="Footer Placeholder 3">
            <a:extLst>
              <a:ext uri="{FF2B5EF4-FFF2-40B4-BE49-F238E27FC236}">
                <a16:creationId xmlns:a16="http://schemas.microsoft.com/office/drawing/2014/main" id="{4708E669-BB2D-0A4D-AF1C-52BE0A03A5D2}"/>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80BD98D9-4636-FD40-B518-912DA261474E}"/>
              </a:ext>
            </a:extLst>
          </p:cNvPr>
          <p:cNvSpPr>
            <a:spLocks noGrp="1"/>
          </p:cNvSpPr>
          <p:nvPr>
            <p:ph type="sldNum" sz="quarter" idx="12"/>
          </p:nvPr>
        </p:nvSpPr>
        <p:spPr/>
        <p:txBody>
          <a:bodyPr/>
          <a:lstStyle/>
          <a:p>
            <a:fld id="{659665DE-58FC-41F4-AC58-2C90A5E00527}" type="slidenum">
              <a:rPr lang="en-US" smtClean="0"/>
              <a:pPr/>
              <a:t>23</a:t>
            </a:fld>
            <a:endParaRPr lang="en-US"/>
          </a:p>
        </p:txBody>
      </p:sp>
    </p:spTree>
    <p:extLst>
      <p:ext uri="{BB962C8B-B14F-4D97-AF65-F5344CB8AC3E}">
        <p14:creationId xmlns:p14="http://schemas.microsoft.com/office/powerpoint/2010/main" val="2990377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1070E735-7549-9744-B3AC-BE8006056859}"/>
                  </a:ext>
                </a:extLst>
              </p:cNvPr>
              <p:cNvSpPr>
                <a:spLocks noGrp="1"/>
              </p:cNvSpPr>
              <p:nvPr>
                <p:ph idx="1"/>
              </p:nvPr>
            </p:nvSpPr>
            <p:spPr/>
            <p:txBody>
              <a:bodyPr/>
              <a:lstStyle/>
              <a:p>
                <a:r>
                  <a:rPr lang="en-US" dirty="0"/>
                  <a:t>- </a:t>
                </a:r>
                <a14:m>
                  <m:oMath xmlns:m="http://schemas.openxmlformats.org/officeDocument/2006/math">
                    <m:r>
                      <a:rPr lang="en-US" i="1" dirty="0">
                        <a:latin typeface="Cambria Math" panose="02040503050406030204" pitchFamily="18" charset="0"/>
                      </a:rPr>
                      <m:t>𝑂</m:t>
                    </m:r>
                    <m:d>
                      <m:dPr>
                        <m:ctrlPr>
                          <a:rPr lang="en-US" i="1" dirty="0">
                            <a:latin typeface="Cambria Math" panose="02040503050406030204" pitchFamily="18" charset="0"/>
                          </a:rPr>
                        </m:ctrlPr>
                      </m:dPr>
                      <m:e>
                        <m:sSup>
                          <m:sSupPr>
                            <m:ctrlPr>
                              <a:rPr lang="en-US" i="1" dirty="0">
                                <a:latin typeface="Cambria Math" panose="02040503050406030204" pitchFamily="18" charset="0"/>
                              </a:rPr>
                            </m:ctrlPr>
                          </m:sSupPr>
                          <m:e>
                            <m:r>
                              <a:rPr lang="en-US" i="1" dirty="0">
                                <a:latin typeface="Cambria Math" panose="02040503050406030204" pitchFamily="18" charset="0"/>
                              </a:rPr>
                              <m:t>𝑛</m:t>
                            </m:r>
                          </m:e>
                          <m:sup>
                            <m:r>
                              <a:rPr lang="en-US" i="1" dirty="0">
                                <a:latin typeface="Cambria Math" panose="02040503050406030204" pitchFamily="18" charset="0"/>
                              </a:rPr>
                              <m:t>2</m:t>
                            </m:r>
                          </m:sup>
                        </m:sSup>
                      </m:e>
                    </m:d>
                  </m:oMath>
                </a14:m>
                <a:endParaRPr lang="en-US" dirty="0"/>
              </a:p>
              <a:p>
                <a:pPr lvl="1"/>
                <a:r>
                  <a:rPr lang="en-US" dirty="0"/>
                  <a:t>Insertion sort</a:t>
                </a:r>
              </a:p>
              <a:p>
                <a:pPr lvl="1"/>
                <a:r>
                  <a:rPr lang="en-US" dirty="0"/>
                  <a:t>Selection sort</a:t>
                </a:r>
              </a:p>
              <a:p>
                <a:pPr lvl="1"/>
                <a:r>
                  <a:rPr lang="en-US" dirty="0"/>
                  <a:t>Quick sort (worst)</a:t>
                </a:r>
              </a:p>
              <a:p>
                <a:r>
                  <a:rPr lang="en-US" dirty="0"/>
                  <a:t>- </a:t>
                </a:r>
                <a14:m>
                  <m:oMath xmlns:m="http://schemas.openxmlformats.org/officeDocument/2006/math">
                    <m:r>
                      <a:rPr lang="en-US" i="1">
                        <a:latin typeface="Cambria Math" panose="02040503050406030204" pitchFamily="18" charset="0"/>
                      </a:rPr>
                      <m:t>𝑂</m:t>
                    </m:r>
                    <m:r>
                      <a:rPr lang="en-US" i="1">
                        <a:latin typeface="Cambria Math" panose="02040503050406030204" pitchFamily="18" charset="0"/>
                      </a:rPr>
                      <m:t>(</m:t>
                    </m:r>
                    <m:r>
                      <a:rPr lang="en-US" i="1">
                        <a:latin typeface="Cambria Math" panose="02040503050406030204" pitchFamily="18" charset="0"/>
                      </a:rPr>
                      <m:t>𝑛</m:t>
                    </m:r>
                    <m:func>
                      <m:funcPr>
                        <m:ctrlPr>
                          <a:rPr lang="en-US" i="1">
                            <a:latin typeface="Cambria Math" panose="02040503050406030204" pitchFamily="18" charset="0"/>
                          </a:rPr>
                        </m:ctrlPr>
                      </m:funcPr>
                      <m:fName>
                        <m:r>
                          <m:rPr>
                            <m:sty m:val="p"/>
                          </m:rPr>
                          <a:rPr lang="en-US">
                            <a:latin typeface="Cambria Math" panose="02040503050406030204" pitchFamily="18" charset="0"/>
                          </a:rPr>
                          <m:t>log</m:t>
                        </m:r>
                      </m:fName>
                      <m:e>
                        <m:r>
                          <a:rPr lang="en-US" i="1">
                            <a:latin typeface="Cambria Math" panose="02040503050406030204" pitchFamily="18" charset="0"/>
                          </a:rPr>
                          <m:t>𝑛</m:t>
                        </m:r>
                        <m:r>
                          <a:rPr lang="en-US" i="1">
                            <a:latin typeface="Cambria Math" panose="02040503050406030204" pitchFamily="18" charset="0"/>
                          </a:rPr>
                          <m:t>)</m:t>
                        </m:r>
                      </m:e>
                    </m:func>
                  </m:oMath>
                </a14:m>
                <a:endParaRPr lang="en-US" dirty="0"/>
              </a:p>
              <a:p>
                <a:pPr lvl="1"/>
                <a:r>
                  <a:rPr lang="en-US" dirty="0"/>
                  <a:t>Merge sort</a:t>
                </a:r>
              </a:p>
              <a:p>
                <a:pPr lvl="1"/>
                <a:r>
                  <a:rPr lang="en-US" dirty="0"/>
                  <a:t>Heap sort</a:t>
                </a:r>
              </a:p>
              <a:p>
                <a:pPr lvl="1"/>
                <a:r>
                  <a:rPr lang="en-US" dirty="0"/>
                  <a:t>Quick sort (</a:t>
                </a:r>
                <a:r>
                  <a:rPr lang="en-US" dirty="0" err="1"/>
                  <a:t>avg</a:t>
                </a:r>
                <a:r>
                  <a:rPr lang="en-US" dirty="0"/>
                  <a:t>)</a:t>
                </a:r>
              </a:p>
              <a:p>
                <a:r>
                  <a:rPr lang="en-US" dirty="0"/>
                  <a:t>- </a:t>
                </a:r>
                <a14:m>
                  <m:oMath xmlns:m="http://schemas.openxmlformats.org/officeDocument/2006/math">
                    <m:r>
                      <m:rPr>
                        <m:sty m:val="p"/>
                      </m:rPr>
                      <a:rPr lang="el-GR" i="1">
                        <a:latin typeface="Cambria Math" panose="02040503050406030204" pitchFamily="18" charset="0"/>
                        <a:ea typeface="Cambria Math" panose="02040503050406030204" pitchFamily="18" charset="0"/>
                      </a:rPr>
                      <m:t>Ω</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𝑛</m:t>
                    </m:r>
                    <m:func>
                      <m:funcPr>
                        <m:ctrlPr>
                          <a:rPr lang="en-US" i="1">
                            <a:latin typeface="Cambria Math" panose="02040503050406030204" pitchFamily="18" charset="0"/>
                            <a:ea typeface="Cambria Math" panose="02040503050406030204" pitchFamily="18" charset="0"/>
                          </a:rPr>
                        </m:ctrlPr>
                      </m:funcPr>
                      <m:fName>
                        <m:r>
                          <m:rPr>
                            <m:sty m:val="p"/>
                          </m:rPr>
                          <a:rPr lang="en-US">
                            <a:latin typeface="Cambria Math" panose="02040503050406030204" pitchFamily="18" charset="0"/>
                            <a:ea typeface="Cambria Math" panose="02040503050406030204" pitchFamily="18" charset="0"/>
                          </a:rPr>
                          <m:t>log</m:t>
                        </m:r>
                      </m:fName>
                      <m:e>
                        <m:r>
                          <a:rPr lang="en-US" i="1">
                            <a:latin typeface="Cambria Math" panose="02040503050406030204" pitchFamily="18" charset="0"/>
                            <a:ea typeface="Cambria Math" panose="02040503050406030204" pitchFamily="18" charset="0"/>
                          </a:rPr>
                          <m:t>𝑛</m:t>
                        </m:r>
                        <m:r>
                          <a:rPr lang="en-US" i="1">
                            <a:latin typeface="Cambria Math" panose="02040503050406030204" pitchFamily="18" charset="0"/>
                            <a:ea typeface="Cambria Math" panose="02040503050406030204" pitchFamily="18" charset="0"/>
                          </a:rPr>
                          <m:t>)</m:t>
                        </m:r>
                      </m:e>
                    </m:func>
                    <m:r>
                      <a:rPr lang="en-US" i="1">
                        <a:latin typeface="Cambria Math" panose="02040503050406030204" pitchFamily="18" charset="0"/>
                        <a:ea typeface="Cambria Math" panose="02040503050406030204" pitchFamily="18" charset="0"/>
                      </a:rPr>
                      <m:t> </m:t>
                    </m:r>
                  </m:oMath>
                </a14:m>
                <a:r>
                  <a:rPr lang="en-US" dirty="0"/>
                  <a:t> -- lower bound on comparison sorts</a:t>
                </a:r>
              </a:p>
              <a:p>
                <a:r>
                  <a:rPr lang="en-US" dirty="0"/>
                  <a:t>- </a:t>
                </a:r>
                <a14:m>
                  <m:oMath xmlns:m="http://schemas.openxmlformats.org/officeDocument/2006/math">
                    <m:r>
                      <a:rPr lang="en-US" i="1" dirty="0">
                        <a:latin typeface="Cambria Math" panose="02040503050406030204" pitchFamily="18" charset="0"/>
                      </a:rPr>
                      <m:t>𝑂</m:t>
                    </m:r>
                    <m:r>
                      <a:rPr lang="en-US" i="1" dirty="0">
                        <a:latin typeface="Cambria Math" panose="02040503050406030204" pitchFamily="18" charset="0"/>
                      </a:rPr>
                      <m:t>(</m:t>
                    </m:r>
                    <m:r>
                      <a:rPr lang="en-US" i="1" dirty="0">
                        <a:latin typeface="Cambria Math" panose="02040503050406030204" pitchFamily="18" charset="0"/>
                      </a:rPr>
                      <m:t>𝑛</m:t>
                    </m:r>
                    <m:r>
                      <a:rPr lang="en-US" i="1" dirty="0">
                        <a:latin typeface="Cambria Math" panose="02040503050406030204" pitchFamily="18" charset="0"/>
                      </a:rPr>
                      <m:t>)</m:t>
                    </m:r>
                  </m:oMath>
                </a14:m>
                <a:r>
                  <a:rPr lang="en-US" dirty="0"/>
                  <a:t> – non-comparison sorts</a:t>
                </a:r>
              </a:p>
              <a:p>
                <a:pPr lvl="1"/>
                <a:r>
                  <a:rPr lang="en-US" dirty="0"/>
                  <a:t>Bucket sort (</a:t>
                </a:r>
                <a:r>
                  <a:rPr lang="en-US" dirty="0" err="1"/>
                  <a:t>avg</a:t>
                </a:r>
                <a:r>
                  <a:rPr lang="en-US" dirty="0"/>
                  <a:t>)</a:t>
                </a:r>
              </a:p>
              <a:p>
                <a:pPr lvl="1"/>
                <a:endParaRPr lang="en-US" dirty="0"/>
              </a:p>
              <a:p>
                <a:endParaRPr lang="en-US" dirty="0"/>
              </a:p>
            </p:txBody>
          </p:sp>
        </mc:Choice>
        <mc:Fallback xmlns="">
          <p:sp>
            <p:nvSpPr>
              <p:cNvPr id="2" name="Content Placeholder 1">
                <a:extLst>
                  <a:ext uri="{FF2B5EF4-FFF2-40B4-BE49-F238E27FC236}">
                    <a16:creationId xmlns:a16="http://schemas.microsoft.com/office/drawing/2014/main" id="{1070E735-7549-9744-B3AC-BE8006056859}"/>
                  </a:ext>
                </a:extLst>
              </p:cNvPr>
              <p:cNvSpPr>
                <a:spLocks noGrp="1" noRot="1" noChangeAspect="1" noMove="1" noResize="1" noEditPoints="1" noAdjustHandles="1" noChangeArrowheads="1" noChangeShapeType="1" noTextEdit="1"/>
              </p:cNvSpPr>
              <p:nvPr>
                <p:ph idx="1"/>
              </p:nvPr>
            </p:nvSpPr>
            <p:spPr>
              <a:blipFill>
                <a:blip r:embed="rId2"/>
                <a:stretch>
                  <a:fillRect l="-227" t="-1305"/>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7A8E4363-A246-444F-B469-F6AC32A5A922}"/>
              </a:ext>
            </a:extLst>
          </p:cNvPr>
          <p:cNvSpPr>
            <a:spLocks noGrp="1"/>
          </p:cNvSpPr>
          <p:nvPr>
            <p:ph type="title"/>
          </p:nvPr>
        </p:nvSpPr>
        <p:spPr/>
        <p:txBody>
          <a:bodyPr/>
          <a:lstStyle/>
          <a:p>
            <a:r>
              <a:rPr lang="en-US" dirty="0"/>
              <a:t>Sorting algorithms – High-level view</a:t>
            </a:r>
          </a:p>
        </p:txBody>
      </p:sp>
      <p:sp>
        <p:nvSpPr>
          <p:cNvPr id="4" name="Footer Placeholder 3">
            <a:extLst>
              <a:ext uri="{FF2B5EF4-FFF2-40B4-BE49-F238E27FC236}">
                <a16:creationId xmlns:a16="http://schemas.microsoft.com/office/drawing/2014/main" id="{D9977DF5-9639-9A4F-85AA-A86EB1D19911}"/>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57E2F455-3019-3C49-A9B4-F4365CF22F0C}"/>
              </a:ext>
            </a:extLst>
          </p:cNvPr>
          <p:cNvSpPr>
            <a:spLocks noGrp="1"/>
          </p:cNvSpPr>
          <p:nvPr>
            <p:ph type="sldNum" sz="quarter" idx="12"/>
          </p:nvPr>
        </p:nvSpPr>
        <p:spPr/>
        <p:txBody>
          <a:bodyPr/>
          <a:lstStyle/>
          <a:p>
            <a:fld id="{659665DE-58FC-41F4-AC58-2C90A5E00527}" type="slidenum">
              <a:rPr lang="en-US" smtClean="0"/>
              <a:pPr/>
              <a:t>24</a:t>
            </a:fld>
            <a:endParaRPr lang="en-US"/>
          </a:p>
        </p:txBody>
      </p:sp>
    </p:spTree>
    <p:extLst>
      <p:ext uri="{BB962C8B-B14F-4D97-AF65-F5344CB8AC3E}">
        <p14:creationId xmlns:p14="http://schemas.microsoft.com/office/powerpoint/2010/main" val="1780314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A45ECB49-4D9E-F846-9775-EFC621C710D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613688"/>
            <a:ext cx="10182763" cy="3907339"/>
          </a:xfrm>
        </p:spPr>
      </p:pic>
      <p:sp>
        <p:nvSpPr>
          <p:cNvPr id="3" name="Title 2">
            <a:extLst>
              <a:ext uri="{FF2B5EF4-FFF2-40B4-BE49-F238E27FC236}">
                <a16:creationId xmlns:a16="http://schemas.microsoft.com/office/drawing/2014/main" id="{ED906130-DC2E-A248-A36A-DCDAB2CF572B}"/>
              </a:ext>
            </a:extLst>
          </p:cNvPr>
          <p:cNvSpPr>
            <a:spLocks noGrp="1"/>
          </p:cNvSpPr>
          <p:nvPr>
            <p:ph type="title"/>
          </p:nvPr>
        </p:nvSpPr>
        <p:spPr/>
        <p:txBody>
          <a:bodyPr/>
          <a:lstStyle/>
          <a:p>
            <a:r>
              <a:rPr lang="en-US" dirty="0"/>
              <a:t>Tree method</a:t>
            </a:r>
          </a:p>
        </p:txBody>
      </p:sp>
      <p:sp>
        <p:nvSpPr>
          <p:cNvPr id="4" name="Footer Placeholder 3">
            <a:extLst>
              <a:ext uri="{FF2B5EF4-FFF2-40B4-BE49-F238E27FC236}">
                <a16:creationId xmlns:a16="http://schemas.microsoft.com/office/drawing/2014/main" id="{9C6DF36D-3A83-EE46-99C4-B4B551A31374}"/>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785D5F4A-15BE-694F-9D8F-127A8BD20CED}"/>
              </a:ext>
            </a:extLst>
          </p:cNvPr>
          <p:cNvSpPr>
            <a:spLocks noGrp="1"/>
          </p:cNvSpPr>
          <p:nvPr>
            <p:ph type="sldNum" sz="quarter" idx="12"/>
          </p:nvPr>
        </p:nvSpPr>
        <p:spPr/>
        <p:txBody>
          <a:bodyPr/>
          <a:lstStyle/>
          <a:p>
            <a:fld id="{659665DE-58FC-41F4-AC58-2C90A5E00527}" type="slidenum">
              <a:rPr lang="en-US" smtClean="0"/>
              <a:pPr/>
              <a:t>25</a:t>
            </a:fld>
            <a:endParaRPr lang="en-US"/>
          </a:p>
        </p:txBody>
      </p:sp>
      <mc:AlternateContent xmlns:mc="http://schemas.openxmlformats.org/markup-compatibility/2006" xmlns:a14="http://schemas.microsoft.com/office/drawing/2010/main">
        <mc:Choice Requires="a14">
          <p:graphicFrame>
            <p:nvGraphicFramePr>
              <p:cNvPr id="8" name="Table 7">
                <a:extLst>
                  <a:ext uri="{FF2B5EF4-FFF2-40B4-BE49-F238E27FC236}">
                    <a16:creationId xmlns:a16="http://schemas.microsoft.com/office/drawing/2014/main" id="{A12F6B5F-F208-7B48-B7BB-E6F144246011}"/>
                  </a:ext>
                </a:extLst>
              </p:cNvPr>
              <p:cNvGraphicFramePr>
                <a:graphicFrameLocks noGrp="1"/>
              </p:cNvGraphicFramePr>
              <p:nvPr>
                <p:extLst/>
              </p:nvPr>
            </p:nvGraphicFramePr>
            <p:xfrm>
              <a:off x="8666030" y="771573"/>
              <a:ext cx="3352008" cy="3127755"/>
            </p:xfrm>
            <a:graphic>
              <a:graphicData uri="http://schemas.openxmlformats.org/drawingml/2006/table">
                <a:tbl>
                  <a:tblPr firstRow="1" bandRow="1">
                    <a:tableStyleId>{5C22544A-7EE6-4342-B048-85BDC9FD1C3A}</a:tableStyleId>
                  </a:tblPr>
                  <a:tblGrid>
                    <a:gridCol w="838002">
                      <a:extLst>
                        <a:ext uri="{9D8B030D-6E8A-4147-A177-3AD203B41FA5}">
                          <a16:colId xmlns:a16="http://schemas.microsoft.com/office/drawing/2014/main" val="3339560639"/>
                        </a:ext>
                      </a:extLst>
                    </a:gridCol>
                    <a:gridCol w="838002">
                      <a:extLst>
                        <a:ext uri="{9D8B030D-6E8A-4147-A177-3AD203B41FA5}">
                          <a16:colId xmlns:a16="http://schemas.microsoft.com/office/drawing/2014/main" val="908006400"/>
                        </a:ext>
                      </a:extLst>
                    </a:gridCol>
                    <a:gridCol w="838002">
                      <a:extLst>
                        <a:ext uri="{9D8B030D-6E8A-4147-A177-3AD203B41FA5}">
                          <a16:colId xmlns:a16="http://schemas.microsoft.com/office/drawing/2014/main" val="244720956"/>
                        </a:ext>
                      </a:extLst>
                    </a:gridCol>
                    <a:gridCol w="838002">
                      <a:extLst>
                        <a:ext uri="{9D8B030D-6E8A-4147-A177-3AD203B41FA5}">
                          <a16:colId xmlns:a16="http://schemas.microsoft.com/office/drawing/2014/main" val="325415090"/>
                        </a:ext>
                      </a:extLst>
                    </a:gridCol>
                  </a:tblGrid>
                  <a:tr h="494530">
                    <a:tc>
                      <a:txBody>
                        <a:bodyPr/>
                        <a:lstStyle/>
                        <a:p>
                          <a:pPr algn="ctr"/>
                          <a:r>
                            <a:rPr lang="en-US" sz="1400" dirty="0"/>
                            <a:t>Level</a:t>
                          </a:r>
                        </a:p>
                      </a:txBody>
                      <a:tcPr anchor="ctr">
                        <a:lnB w="12700" cap="flat" cmpd="sng" algn="ctr">
                          <a:solidFill>
                            <a:schemeClr val="tx1"/>
                          </a:solidFill>
                          <a:prstDash val="solid"/>
                          <a:round/>
                          <a:headEnd type="none" w="med" len="med"/>
                          <a:tailEnd type="none" w="med" len="med"/>
                        </a:lnB>
                        <a:solidFill>
                          <a:srgbClr val="4C3282"/>
                        </a:solidFill>
                      </a:tcPr>
                    </a:tc>
                    <a:tc>
                      <a:txBody>
                        <a:bodyPr/>
                        <a:lstStyle/>
                        <a:p>
                          <a:pPr algn="ctr"/>
                          <a:r>
                            <a:rPr lang="en-US" sz="1400" dirty="0"/>
                            <a:t>Number of Nodes at level</a:t>
                          </a:r>
                        </a:p>
                      </a:txBody>
                      <a:tcPr anchor="ctr">
                        <a:lnB w="12700" cap="flat" cmpd="sng" algn="ctr">
                          <a:solidFill>
                            <a:schemeClr val="tx1"/>
                          </a:solidFill>
                          <a:prstDash val="solid"/>
                          <a:round/>
                          <a:headEnd type="none" w="med" len="med"/>
                          <a:tailEnd type="none" w="med" len="med"/>
                        </a:lnB>
                        <a:solidFill>
                          <a:srgbClr val="4C3282"/>
                        </a:solidFill>
                      </a:tcPr>
                    </a:tc>
                    <a:tc>
                      <a:txBody>
                        <a:bodyPr/>
                        <a:lstStyle/>
                        <a:p>
                          <a:pPr algn="ctr"/>
                          <a:r>
                            <a:rPr lang="en-US" sz="1400" dirty="0"/>
                            <a:t>Work per Node</a:t>
                          </a:r>
                        </a:p>
                      </a:txBody>
                      <a:tcPr anchor="ctr">
                        <a:lnB w="12700" cap="flat" cmpd="sng" algn="ctr">
                          <a:solidFill>
                            <a:schemeClr val="tx1"/>
                          </a:solidFill>
                          <a:prstDash val="solid"/>
                          <a:round/>
                          <a:headEnd type="none" w="med" len="med"/>
                          <a:tailEnd type="none" w="med" len="med"/>
                        </a:lnB>
                        <a:solidFill>
                          <a:srgbClr val="4C3282"/>
                        </a:solidFill>
                      </a:tcPr>
                    </a:tc>
                    <a:tc>
                      <a:txBody>
                        <a:bodyPr/>
                        <a:lstStyle/>
                        <a:p>
                          <a:pPr algn="ctr"/>
                          <a:r>
                            <a:rPr lang="en-US" sz="1400" dirty="0"/>
                            <a:t>Work per Level</a:t>
                          </a:r>
                        </a:p>
                      </a:txBody>
                      <a:tcPr anchor="ctr">
                        <a:lnB w="12700" cap="flat" cmpd="sng" algn="ctr">
                          <a:solidFill>
                            <a:schemeClr val="tx1"/>
                          </a:solidFill>
                          <a:prstDash val="solid"/>
                          <a:round/>
                          <a:headEnd type="none" w="med" len="med"/>
                          <a:tailEnd type="none" w="med" len="med"/>
                        </a:lnB>
                        <a:solidFill>
                          <a:srgbClr val="4C3282"/>
                        </a:solidFill>
                      </a:tcPr>
                    </a:tc>
                    <a:extLst>
                      <a:ext uri="{0D108BD9-81ED-4DB2-BD59-A6C34878D82A}">
                        <a16:rowId xmlns:a16="http://schemas.microsoft.com/office/drawing/2014/main" val="1014705001"/>
                      </a:ext>
                    </a:extLst>
                  </a:tr>
                  <a:tr h="318621">
                    <a:tc>
                      <a:txBody>
                        <a:bodyPr/>
                        <a:lstStyle/>
                        <a:p>
                          <a:pPr algn="ctr"/>
                          <a:r>
                            <a:rPr lang="en-US" sz="1400"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aseline="30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7877009"/>
                      </a:ext>
                    </a:extLst>
                  </a:tr>
                  <a:tr h="487561">
                    <a:tc>
                      <a:txBody>
                        <a:bodyPr/>
                        <a:lstStyle/>
                        <a:p>
                          <a:pPr algn="ctr"/>
                          <a:r>
                            <a:rPr lang="en-US" sz="14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4742703"/>
                      </a:ext>
                    </a:extLst>
                  </a:tr>
                  <a:tr h="529036">
                    <a:tc>
                      <a:txBody>
                        <a:bodyPr/>
                        <a:lstStyle/>
                        <a:p>
                          <a:pPr algn="ctr"/>
                          <a:r>
                            <a:rPr lang="en-US" sz="14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229571"/>
                      </a:ext>
                    </a:extLst>
                  </a:tr>
                  <a:tr h="529036">
                    <a:tc>
                      <a:txBody>
                        <a:bodyPr/>
                        <a:lstStyle/>
                        <a:p>
                          <a:pPr algn="ctr"/>
                          <a14:m>
                            <m:oMathPara xmlns:m="http://schemas.openxmlformats.org/officeDocument/2006/math">
                              <m:oMathParaPr>
                                <m:jc m:val="centerGroup"/>
                              </m:oMathParaPr>
                              <m:oMath xmlns:m="http://schemas.openxmlformats.org/officeDocument/2006/math">
                                <m:r>
                                  <a:rPr lang="en-US" sz="1400" i="1" dirty="0" smtClean="0">
                                    <a:latin typeface="Cambria Math" panose="02040503050406030204" pitchFamily="18" charset="0"/>
                                  </a:rPr>
                                  <m:t>𝑖</m:t>
                                </m:r>
                              </m:oMath>
                            </m:oMathPara>
                          </a14:m>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198370"/>
                      </a:ext>
                    </a:extLst>
                  </a:tr>
                  <a:tr h="318621">
                    <a:tc>
                      <a:txBody>
                        <a:bodyPr/>
                        <a:lstStyle/>
                        <a:p>
                          <a:pPr algn="ctr"/>
                          <a:r>
                            <a:rPr lang="en-US" sz="1400" dirty="0"/>
                            <a:t>base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839276"/>
                      </a:ext>
                    </a:extLst>
                  </a:tr>
                </a:tbl>
              </a:graphicData>
            </a:graphic>
          </p:graphicFrame>
        </mc:Choice>
        <mc:Fallback xmlns="">
          <p:graphicFrame>
            <p:nvGraphicFramePr>
              <p:cNvPr id="8" name="Table 7">
                <a:extLst>
                  <a:ext uri="{FF2B5EF4-FFF2-40B4-BE49-F238E27FC236}">
                    <a16:creationId xmlns:a16="http://schemas.microsoft.com/office/drawing/2014/main" id="{A12F6B5F-F208-7B48-B7BB-E6F144246011}"/>
                  </a:ext>
                </a:extLst>
              </p:cNvPr>
              <p:cNvGraphicFramePr>
                <a:graphicFrameLocks noGrp="1"/>
              </p:cNvGraphicFramePr>
              <p:nvPr>
                <p:extLst>
                  <p:ext uri="{D42A27DB-BD31-4B8C-83A1-F6EECF244321}">
                    <p14:modId xmlns:p14="http://schemas.microsoft.com/office/powerpoint/2010/main" val="1398568885"/>
                  </p:ext>
                </p:extLst>
              </p:nvPr>
            </p:nvGraphicFramePr>
            <p:xfrm>
              <a:off x="8666030" y="771573"/>
              <a:ext cx="3352008" cy="3127755"/>
            </p:xfrm>
            <a:graphic>
              <a:graphicData uri="http://schemas.openxmlformats.org/drawingml/2006/table">
                <a:tbl>
                  <a:tblPr firstRow="1" bandRow="1">
                    <a:tableStyleId>{5C22544A-7EE6-4342-B048-85BDC9FD1C3A}</a:tableStyleId>
                  </a:tblPr>
                  <a:tblGrid>
                    <a:gridCol w="838002">
                      <a:extLst>
                        <a:ext uri="{9D8B030D-6E8A-4147-A177-3AD203B41FA5}">
                          <a16:colId xmlns:a16="http://schemas.microsoft.com/office/drawing/2014/main" val="3339560639"/>
                        </a:ext>
                      </a:extLst>
                    </a:gridCol>
                    <a:gridCol w="838002">
                      <a:extLst>
                        <a:ext uri="{9D8B030D-6E8A-4147-A177-3AD203B41FA5}">
                          <a16:colId xmlns:a16="http://schemas.microsoft.com/office/drawing/2014/main" val="908006400"/>
                        </a:ext>
                      </a:extLst>
                    </a:gridCol>
                    <a:gridCol w="838002">
                      <a:extLst>
                        <a:ext uri="{9D8B030D-6E8A-4147-A177-3AD203B41FA5}">
                          <a16:colId xmlns:a16="http://schemas.microsoft.com/office/drawing/2014/main" val="244720956"/>
                        </a:ext>
                      </a:extLst>
                    </a:gridCol>
                    <a:gridCol w="838002">
                      <a:extLst>
                        <a:ext uri="{9D8B030D-6E8A-4147-A177-3AD203B41FA5}">
                          <a16:colId xmlns:a16="http://schemas.microsoft.com/office/drawing/2014/main" val="325415090"/>
                        </a:ext>
                      </a:extLst>
                    </a:gridCol>
                  </a:tblGrid>
                  <a:tr h="944880">
                    <a:tc>
                      <a:txBody>
                        <a:bodyPr/>
                        <a:lstStyle/>
                        <a:p>
                          <a:pPr algn="ctr"/>
                          <a:r>
                            <a:rPr lang="en-US" sz="1400" dirty="0"/>
                            <a:t>Level</a:t>
                          </a:r>
                        </a:p>
                      </a:txBody>
                      <a:tcPr anchor="ctr">
                        <a:lnB w="12700" cap="flat" cmpd="sng" algn="ctr">
                          <a:solidFill>
                            <a:schemeClr val="tx1"/>
                          </a:solidFill>
                          <a:prstDash val="solid"/>
                          <a:round/>
                          <a:headEnd type="none" w="med" len="med"/>
                          <a:tailEnd type="none" w="med" len="med"/>
                        </a:lnB>
                        <a:solidFill>
                          <a:srgbClr val="4C3282"/>
                        </a:solidFill>
                      </a:tcPr>
                    </a:tc>
                    <a:tc>
                      <a:txBody>
                        <a:bodyPr/>
                        <a:lstStyle/>
                        <a:p>
                          <a:pPr algn="ctr"/>
                          <a:r>
                            <a:rPr lang="en-US" sz="1400" dirty="0"/>
                            <a:t>Number of Nodes at level</a:t>
                          </a:r>
                        </a:p>
                      </a:txBody>
                      <a:tcPr anchor="ctr">
                        <a:lnB w="12700" cap="flat" cmpd="sng" algn="ctr">
                          <a:solidFill>
                            <a:schemeClr val="tx1"/>
                          </a:solidFill>
                          <a:prstDash val="solid"/>
                          <a:round/>
                          <a:headEnd type="none" w="med" len="med"/>
                          <a:tailEnd type="none" w="med" len="med"/>
                        </a:lnB>
                        <a:solidFill>
                          <a:srgbClr val="4C3282"/>
                        </a:solidFill>
                      </a:tcPr>
                    </a:tc>
                    <a:tc>
                      <a:txBody>
                        <a:bodyPr/>
                        <a:lstStyle/>
                        <a:p>
                          <a:pPr algn="ctr"/>
                          <a:r>
                            <a:rPr lang="en-US" sz="1400" dirty="0"/>
                            <a:t>Work per Node</a:t>
                          </a:r>
                        </a:p>
                      </a:txBody>
                      <a:tcPr anchor="ctr">
                        <a:lnB w="12700" cap="flat" cmpd="sng" algn="ctr">
                          <a:solidFill>
                            <a:schemeClr val="tx1"/>
                          </a:solidFill>
                          <a:prstDash val="solid"/>
                          <a:round/>
                          <a:headEnd type="none" w="med" len="med"/>
                          <a:tailEnd type="none" w="med" len="med"/>
                        </a:lnB>
                        <a:solidFill>
                          <a:srgbClr val="4C3282"/>
                        </a:solidFill>
                      </a:tcPr>
                    </a:tc>
                    <a:tc>
                      <a:txBody>
                        <a:bodyPr/>
                        <a:lstStyle/>
                        <a:p>
                          <a:pPr algn="ctr"/>
                          <a:r>
                            <a:rPr lang="en-US" sz="1400" dirty="0"/>
                            <a:t>Work per Level</a:t>
                          </a:r>
                        </a:p>
                      </a:txBody>
                      <a:tcPr anchor="ctr">
                        <a:lnB w="12700" cap="flat" cmpd="sng" algn="ctr">
                          <a:solidFill>
                            <a:schemeClr val="tx1"/>
                          </a:solidFill>
                          <a:prstDash val="solid"/>
                          <a:round/>
                          <a:headEnd type="none" w="med" len="med"/>
                          <a:tailEnd type="none" w="med" len="med"/>
                        </a:lnB>
                        <a:solidFill>
                          <a:srgbClr val="4C3282"/>
                        </a:solidFill>
                      </a:tcPr>
                    </a:tc>
                    <a:extLst>
                      <a:ext uri="{0D108BD9-81ED-4DB2-BD59-A6C34878D82A}">
                        <a16:rowId xmlns:a16="http://schemas.microsoft.com/office/drawing/2014/main" val="1014705001"/>
                      </a:ext>
                    </a:extLst>
                  </a:tr>
                  <a:tr h="318621">
                    <a:tc>
                      <a:txBody>
                        <a:bodyPr/>
                        <a:lstStyle/>
                        <a:p>
                          <a:pPr algn="ctr"/>
                          <a:r>
                            <a:rPr lang="en-US" sz="1400" dirty="0"/>
                            <a:t>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aseline="30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7877009"/>
                      </a:ext>
                    </a:extLst>
                  </a:tr>
                  <a:tr h="487561">
                    <a:tc>
                      <a:txBody>
                        <a:bodyPr/>
                        <a:lstStyle/>
                        <a:p>
                          <a:pPr algn="ctr"/>
                          <a:r>
                            <a:rPr lang="en-US" sz="1400"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4742703"/>
                      </a:ext>
                    </a:extLst>
                  </a:tr>
                  <a:tr h="529036">
                    <a:tc>
                      <a:txBody>
                        <a:bodyPr/>
                        <a:lstStyle/>
                        <a:p>
                          <a:pPr algn="ctr"/>
                          <a:r>
                            <a:rPr lang="en-US" sz="1400"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30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2229571"/>
                      </a:ext>
                    </a:extLst>
                  </a:tr>
                  <a:tr h="529036">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1515" t="-430952" r="-301515" b="-69048"/>
                          </a:stretch>
                        </a:blip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198370"/>
                      </a:ext>
                    </a:extLst>
                  </a:tr>
                  <a:tr h="318621">
                    <a:tc>
                      <a:txBody>
                        <a:bodyPr/>
                        <a:lstStyle/>
                        <a:p>
                          <a:pPr algn="ctr"/>
                          <a:r>
                            <a:rPr lang="en-US" sz="1400" dirty="0"/>
                            <a:t>base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839276"/>
                      </a:ext>
                    </a:extLst>
                  </a:tr>
                </a:tbl>
              </a:graphicData>
            </a:graphic>
          </p:graphicFrame>
        </mc:Fallback>
      </mc:AlternateContent>
      <p:pic>
        <p:nvPicPr>
          <p:cNvPr id="10" name="Picture 9">
            <a:extLst>
              <a:ext uri="{FF2B5EF4-FFF2-40B4-BE49-F238E27FC236}">
                <a16:creationId xmlns:a16="http://schemas.microsoft.com/office/drawing/2014/main" id="{52002452-E90B-BA47-A360-AE67EB819D1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376" y="1517501"/>
            <a:ext cx="3582134" cy="738096"/>
          </a:xfrm>
          <a:prstGeom prst="rect">
            <a:avLst/>
          </a:prstGeom>
        </p:spPr>
      </p:pic>
      <p:sp>
        <p:nvSpPr>
          <p:cNvPr id="11" name="TextBox 10">
            <a:extLst>
              <a:ext uri="{FF2B5EF4-FFF2-40B4-BE49-F238E27FC236}">
                <a16:creationId xmlns:a16="http://schemas.microsoft.com/office/drawing/2014/main" id="{881B531D-551E-4F48-B130-F9146F9A1A01}"/>
              </a:ext>
            </a:extLst>
          </p:cNvPr>
          <p:cNvSpPr txBox="1"/>
          <p:nvPr/>
        </p:nvSpPr>
        <p:spPr>
          <a:xfrm>
            <a:off x="8601558" y="4000119"/>
            <a:ext cx="3339886" cy="369332"/>
          </a:xfrm>
          <a:prstGeom prst="rect">
            <a:avLst/>
          </a:prstGeom>
          <a:noFill/>
        </p:spPr>
        <p:txBody>
          <a:bodyPr wrap="square" rtlCol="0">
            <a:spAutoFit/>
          </a:bodyPr>
          <a:lstStyle/>
          <a:p>
            <a:r>
              <a:rPr lang="en-US" dirty="0"/>
              <a:t>Last recursive level:</a:t>
            </a:r>
          </a:p>
        </p:txBody>
      </p:sp>
    </p:spTree>
    <p:extLst>
      <p:ext uri="{BB962C8B-B14F-4D97-AF65-F5344CB8AC3E}">
        <p14:creationId xmlns:p14="http://schemas.microsoft.com/office/powerpoint/2010/main" val="2239793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C0D64D-A87B-1F4B-98C4-5E42C5F329BF}"/>
              </a:ext>
            </a:extLst>
          </p:cNvPr>
          <p:cNvSpPr>
            <a:spLocks noGrp="1"/>
          </p:cNvSpPr>
          <p:nvPr>
            <p:ph idx="1"/>
          </p:nvPr>
        </p:nvSpPr>
        <p:spPr/>
        <p:txBody>
          <a:bodyPr/>
          <a:lstStyle/>
          <a:p>
            <a:r>
              <a:rPr lang="en-US" dirty="0"/>
              <a:t>Very important technique in algorithm to attack problems</a:t>
            </a:r>
          </a:p>
          <a:p>
            <a:r>
              <a:rPr lang="en-US" dirty="0"/>
              <a:t>Three steps:</a:t>
            </a:r>
          </a:p>
          <a:p>
            <a:r>
              <a:rPr lang="en-US" dirty="0"/>
              <a:t>1. Divide: Split the original problem into smaller parts</a:t>
            </a:r>
          </a:p>
          <a:p>
            <a:r>
              <a:rPr lang="en-US" dirty="0"/>
              <a:t>2. Conquer: Solve individual parts independently (think recursion)</a:t>
            </a:r>
          </a:p>
          <a:p>
            <a:r>
              <a:rPr lang="en-US" dirty="0"/>
              <a:t>3. Combine: Put together individual solved parts to produce an overall solution</a:t>
            </a:r>
          </a:p>
          <a:p>
            <a:endParaRPr lang="en-US" dirty="0"/>
          </a:p>
          <a:p>
            <a:r>
              <a:rPr lang="en-US" dirty="0"/>
              <a:t>Merge sort and Quick sort are classic examples of sorting algorithms that use this technique</a:t>
            </a:r>
          </a:p>
          <a:p>
            <a:endParaRPr lang="en-US" dirty="0"/>
          </a:p>
        </p:txBody>
      </p:sp>
      <p:sp>
        <p:nvSpPr>
          <p:cNvPr id="3" name="Title 2">
            <a:extLst>
              <a:ext uri="{FF2B5EF4-FFF2-40B4-BE49-F238E27FC236}">
                <a16:creationId xmlns:a16="http://schemas.microsoft.com/office/drawing/2014/main" id="{A7D0181F-6394-FD41-9038-8E70C4D1BFA0}"/>
              </a:ext>
            </a:extLst>
          </p:cNvPr>
          <p:cNvSpPr>
            <a:spLocks noGrp="1"/>
          </p:cNvSpPr>
          <p:nvPr>
            <p:ph type="title"/>
          </p:nvPr>
        </p:nvSpPr>
        <p:spPr/>
        <p:txBody>
          <a:bodyPr/>
          <a:lstStyle/>
          <a:p>
            <a:r>
              <a:rPr lang="en-US" dirty="0"/>
              <a:t>Design technique: Divide-and-conquer</a:t>
            </a:r>
          </a:p>
        </p:txBody>
      </p:sp>
      <p:sp>
        <p:nvSpPr>
          <p:cNvPr id="4" name="Footer Placeholder 3">
            <a:extLst>
              <a:ext uri="{FF2B5EF4-FFF2-40B4-BE49-F238E27FC236}">
                <a16:creationId xmlns:a16="http://schemas.microsoft.com/office/drawing/2014/main" id="{06FF4D72-7944-DF4A-9D43-4EDF4AA1736B}"/>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DCC8CB63-60A1-A24B-97FA-49DB8D18F2C2}"/>
              </a:ext>
            </a:extLst>
          </p:cNvPr>
          <p:cNvSpPr>
            <a:spLocks noGrp="1"/>
          </p:cNvSpPr>
          <p:nvPr>
            <p:ph type="sldNum" sz="quarter" idx="12"/>
          </p:nvPr>
        </p:nvSpPr>
        <p:spPr/>
        <p:txBody>
          <a:bodyPr/>
          <a:lstStyle/>
          <a:p>
            <a:fld id="{659665DE-58FC-41F4-AC58-2C90A5E00527}" type="slidenum">
              <a:rPr lang="en-US" smtClean="0"/>
              <a:pPr/>
              <a:t>26</a:t>
            </a:fld>
            <a:endParaRPr lang="en-US"/>
          </a:p>
        </p:txBody>
      </p:sp>
    </p:spTree>
    <p:extLst>
      <p:ext uri="{BB962C8B-B14F-4D97-AF65-F5344CB8AC3E}">
        <p14:creationId xmlns:p14="http://schemas.microsoft.com/office/powerpoint/2010/main" val="2821835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8C764-9F88-45E6-AA35-1BE1F5B5BCC4}"/>
              </a:ext>
            </a:extLst>
          </p:cNvPr>
          <p:cNvSpPr>
            <a:spLocks noGrp="1"/>
          </p:cNvSpPr>
          <p:nvPr>
            <p:ph type="title"/>
          </p:nvPr>
        </p:nvSpPr>
        <p:spPr/>
        <p:txBody>
          <a:bodyPr/>
          <a:lstStyle/>
          <a:p>
            <a:r>
              <a:rPr lang="en-US" dirty="0"/>
              <a:t>Graph Review</a:t>
            </a:r>
          </a:p>
        </p:txBody>
      </p:sp>
      <p:sp>
        <p:nvSpPr>
          <p:cNvPr id="3" name="Content Placeholder 2">
            <a:extLst>
              <a:ext uri="{FF2B5EF4-FFF2-40B4-BE49-F238E27FC236}">
                <a16:creationId xmlns:a16="http://schemas.microsoft.com/office/drawing/2014/main" id="{6252DF5B-3B67-4CD6-9EC7-505728BD80EE}"/>
              </a:ext>
            </a:extLst>
          </p:cNvPr>
          <p:cNvSpPr>
            <a:spLocks noGrp="1"/>
          </p:cNvSpPr>
          <p:nvPr>
            <p:ph idx="1"/>
          </p:nvPr>
        </p:nvSpPr>
        <p:spPr/>
        <p:txBody>
          <a:bodyPr>
            <a:normAutofit fontScale="92500" lnSpcReduction="20000"/>
          </a:bodyPr>
          <a:lstStyle/>
          <a:p>
            <a:r>
              <a:rPr lang="en-US" dirty="0"/>
              <a:t>Graph Definitions/Vocabulary</a:t>
            </a:r>
          </a:p>
          <a:p>
            <a:pPr lvl="1"/>
            <a:r>
              <a:rPr lang="en-US" dirty="0"/>
              <a:t>Vertices, Edges</a:t>
            </a:r>
          </a:p>
          <a:p>
            <a:pPr lvl="1"/>
            <a:r>
              <a:rPr lang="en-US" dirty="0"/>
              <a:t>Directed/undirected</a:t>
            </a:r>
          </a:p>
          <a:p>
            <a:pPr lvl="1"/>
            <a:r>
              <a:rPr lang="en-US" dirty="0"/>
              <a:t>Weighted</a:t>
            </a:r>
          </a:p>
          <a:p>
            <a:pPr lvl="1"/>
            <a:r>
              <a:rPr lang="en-US" dirty="0" err="1"/>
              <a:t>Etc</a:t>
            </a:r>
            <a:r>
              <a:rPr lang="en-US" dirty="0"/>
              <a:t>…</a:t>
            </a:r>
          </a:p>
          <a:p>
            <a:r>
              <a:rPr lang="en-US" dirty="0"/>
              <a:t>Graph Traversals</a:t>
            </a:r>
          </a:p>
          <a:p>
            <a:pPr lvl="1"/>
            <a:r>
              <a:rPr lang="en-US" dirty="0"/>
              <a:t>Breadth First Search</a:t>
            </a:r>
          </a:p>
          <a:p>
            <a:pPr lvl="1"/>
            <a:r>
              <a:rPr lang="en-US" dirty="0"/>
              <a:t>Depth First Search</a:t>
            </a:r>
          </a:p>
          <a:p>
            <a:r>
              <a:rPr lang="en-US" dirty="0"/>
              <a:t>Finding Shortest Path</a:t>
            </a:r>
          </a:p>
          <a:p>
            <a:pPr lvl="1"/>
            <a:r>
              <a:rPr lang="en-US" dirty="0"/>
              <a:t>Dijkstra’s</a:t>
            </a:r>
          </a:p>
          <a:p>
            <a:r>
              <a:rPr lang="en-US" dirty="0"/>
              <a:t>Topological Sort, Strongly connected components</a:t>
            </a:r>
          </a:p>
          <a:p>
            <a:r>
              <a:rPr lang="en-US" dirty="0"/>
              <a:t>Minimum Spanning Trees</a:t>
            </a:r>
          </a:p>
          <a:p>
            <a:pPr lvl="1"/>
            <a:r>
              <a:rPr lang="en-US" dirty="0"/>
              <a:t>Primm’s</a:t>
            </a:r>
          </a:p>
          <a:p>
            <a:pPr lvl="1"/>
            <a:r>
              <a:rPr lang="en-US" dirty="0"/>
              <a:t>Kruskal’s</a:t>
            </a:r>
          </a:p>
          <a:p>
            <a:r>
              <a:rPr lang="en-US" dirty="0"/>
              <a:t>Disjoint Sets</a:t>
            </a:r>
          </a:p>
          <a:p>
            <a:pPr lvl="1"/>
            <a:r>
              <a:rPr lang="en-US" dirty="0"/>
              <a:t>Implementing Kruskal’s</a:t>
            </a:r>
          </a:p>
        </p:txBody>
      </p:sp>
      <p:sp>
        <p:nvSpPr>
          <p:cNvPr id="4" name="Footer Placeholder 3">
            <a:extLst>
              <a:ext uri="{FF2B5EF4-FFF2-40B4-BE49-F238E27FC236}">
                <a16:creationId xmlns:a16="http://schemas.microsoft.com/office/drawing/2014/main" id="{8C76A4AE-F5C5-4483-885D-F97480F2283C}"/>
              </a:ext>
            </a:extLst>
          </p:cNvPr>
          <p:cNvSpPr>
            <a:spLocks noGrp="1"/>
          </p:cNvSpPr>
          <p:nvPr>
            <p:ph type="ftr" sz="quarter" idx="11"/>
          </p:nvPr>
        </p:nvSpPr>
        <p:spPr/>
        <p:txBody>
          <a:bodyPr/>
          <a:lstStyle/>
          <a:p>
            <a:r>
              <a:rPr lang="en-US"/>
              <a:t>CSE 373 AU 18</a:t>
            </a:r>
          </a:p>
        </p:txBody>
      </p:sp>
      <p:sp>
        <p:nvSpPr>
          <p:cNvPr id="5" name="Slide Number Placeholder 4">
            <a:extLst>
              <a:ext uri="{FF2B5EF4-FFF2-40B4-BE49-F238E27FC236}">
                <a16:creationId xmlns:a16="http://schemas.microsoft.com/office/drawing/2014/main" id="{B1D0BE02-BA7C-4706-BE14-0330728BA836}"/>
              </a:ext>
            </a:extLst>
          </p:cNvPr>
          <p:cNvSpPr>
            <a:spLocks noGrp="1"/>
          </p:cNvSpPr>
          <p:nvPr>
            <p:ph type="sldNum" sz="quarter" idx="12"/>
          </p:nvPr>
        </p:nvSpPr>
        <p:spPr/>
        <p:txBody>
          <a:bodyPr/>
          <a:lstStyle/>
          <a:p>
            <a:fld id="{659665DE-58FC-41F4-AC58-2C90A5E00527}" type="slidenum">
              <a:rPr lang="en-US" smtClean="0"/>
              <a:t>27</a:t>
            </a:fld>
            <a:endParaRPr lang="en-US"/>
          </a:p>
        </p:txBody>
      </p:sp>
    </p:spTree>
    <p:extLst>
      <p:ext uri="{BB962C8B-B14F-4D97-AF65-F5344CB8AC3E}">
        <p14:creationId xmlns:p14="http://schemas.microsoft.com/office/powerpoint/2010/main" val="194159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2775" y="3262680"/>
            <a:ext cx="6692585" cy="590415"/>
          </a:xfrm>
        </p:spPr>
        <p:txBody>
          <a:bodyPr/>
          <a:lstStyle/>
          <a:p>
            <a:r>
              <a:rPr lang="en-US" dirty="0"/>
              <a:t>Strongly Connected Components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89098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Connected [Undirected] Graphs</a:t>
            </a:r>
          </a:p>
        </p:txBody>
      </p:sp>
      <p:sp>
        <p:nvSpPr>
          <p:cNvPr id="3" name="Content Placeholder 2"/>
          <p:cNvSpPr>
            <a:spLocks noGrp="1"/>
          </p:cNvSpPr>
          <p:nvPr>
            <p:ph idx="1"/>
          </p:nvPr>
        </p:nvSpPr>
        <p:spPr>
          <a:xfrm>
            <a:off x="575240" y="1463857"/>
            <a:ext cx="5899132" cy="4845504"/>
          </a:xfrm>
        </p:spPr>
        <p:txBody>
          <a:bodyPr/>
          <a:lstStyle/>
          <a:p>
            <a:r>
              <a:rPr lang="en-US" b="1" dirty="0">
                <a:solidFill>
                  <a:srgbClr val="4C3282"/>
                </a:solidFill>
              </a:rPr>
              <a:t>Connected graph </a:t>
            </a:r>
            <a:r>
              <a:rPr lang="en-US" dirty="0"/>
              <a:t>– a graph where every vertex is connected to every other vertex via some path. It is not required for every vertex to have an edge to every other vertex</a:t>
            </a:r>
          </a:p>
          <a:p>
            <a:r>
              <a:rPr lang="en-US" dirty="0"/>
              <a:t>There exists some way to get from each vertex to every other vertex</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29</a:t>
            </a:fld>
            <a:endParaRPr lang="en-US"/>
          </a:p>
        </p:txBody>
      </p:sp>
      <p:grpSp>
        <p:nvGrpSpPr>
          <p:cNvPr id="99" name="Group 98"/>
          <p:cNvGrpSpPr/>
          <p:nvPr/>
        </p:nvGrpSpPr>
        <p:grpSpPr>
          <a:xfrm>
            <a:off x="1712552" y="3687335"/>
            <a:ext cx="3521444" cy="2807940"/>
            <a:chOff x="2819060" y="3257461"/>
            <a:chExt cx="3521444" cy="2807940"/>
          </a:xfrm>
        </p:grpSpPr>
        <p:grpSp>
          <p:nvGrpSpPr>
            <p:cNvPr id="29" name="Group 28"/>
            <p:cNvGrpSpPr/>
            <p:nvPr/>
          </p:nvGrpSpPr>
          <p:grpSpPr>
            <a:xfrm>
              <a:off x="5650391" y="3582395"/>
              <a:ext cx="690113" cy="690113"/>
              <a:chOff x="2818938" y="3650271"/>
              <a:chExt cx="690113" cy="690113"/>
            </a:xfrm>
          </p:grpSpPr>
          <p:sp>
            <p:nvSpPr>
              <p:cNvPr id="7" name="Oval 6">
                <a:extLst>
                  <a:ext uri="{FF2B5EF4-FFF2-40B4-BE49-F238E27FC236}">
                    <a16:creationId xmlns:a16="http://schemas.microsoft.com/office/drawing/2014/main" id="{77E46D07-7717-4D2B-8DFB-AC5B358FEB42}"/>
                  </a:ext>
                </a:extLst>
              </p:cNvPr>
              <p:cNvSpPr/>
              <p:nvPr/>
            </p:nvSpPr>
            <p:spPr>
              <a:xfrm>
                <a:off x="2818938" y="3650271"/>
                <a:ext cx="690113" cy="690113"/>
              </a:xfrm>
              <a:prstGeom prst="ellipse">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ABC76B3-4C90-42A6-A4DC-0A42EEDC70E1}"/>
                  </a:ext>
                </a:extLst>
              </p:cNvPr>
              <p:cNvSpPr txBox="1"/>
              <p:nvPr/>
            </p:nvSpPr>
            <p:spPr>
              <a:xfrm>
                <a:off x="2881705" y="3856828"/>
                <a:ext cx="564578" cy="276999"/>
              </a:xfrm>
              <a:prstGeom prst="rect">
                <a:avLst/>
              </a:prstGeom>
              <a:noFill/>
            </p:spPr>
            <p:txBody>
              <a:bodyPr wrap="none" rtlCol="0">
                <a:spAutoFit/>
              </a:bodyPr>
              <a:lstStyle/>
              <a:p>
                <a:r>
                  <a:rPr lang="en-US" sz="1200" dirty="0"/>
                  <a:t>Sansa</a:t>
                </a:r>
              </a:p>
            </p:txBody>
          </p:sp>
        </p:grpSp>
        <p:grpSp>
          <p:nvGrpSpPr>
            <p:cNvPr id="28" name="Group 27"/>
            <p:cNvGrpSpPr/>
            <p:nvPr/>
          </p:nvGrpSpPr>
          <p:grpSpPr>
            <a:xfrm>
              <a:off x="4513291" y="3257461"/>
              <a:ext cx="690113" cy="690113"/>
              <a:chOff x="1487764" y="2875405"/>
              <a:chExt cx="690113" cy="690113"/>
            </a:xfrm>
          </p:grpSpPr>
          <p:sp>
            <p:nvSpPr>
              <p:cNvPr id="9" name="Oval 8">
                <a:extLst>
                  <a:ext uri="{FF2B5EF4-FFF2-40B4-BE49-F238E27FC236}">
                    <a16:creationId xmlns:a16="http://schemas.microsoft.com/office/drawing/2014/main" id="{0F274594-38F8-4320-A8F4-3D1F3B67AF46}"/>
                  </a:ext>
                </a:extLst>
              </p:cNvPr>
              <p:cNvSpPr/>
              <p:nvPr/>
            </p:nvSpPr>
            <p:spPr>
              <a:xfrm>
                <a:off x="1487764" y="2875405"/>
                <a:ext cx="690113" cy="690113"/>
              </a:xfrm>
              <a:prstGeom prst="ellipse">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A198564-00BB-47FE-B66B-1C98CC6A95B9}"/>
                  </a:ext>
                </a:extLst>
              </p:cNvPr>
              <p:cNvSpPr txBox="1"/>
              <p:nvPr/>
            </p:nvSpPr>
            <p:spPr>
              <a:xfrm>
                <a:off x="1566369" y="3081962"/>
                <a:ext cx="532903" cy="276999"/>
              </a:xfrm>
              <a:prstGeom prst="rect">
                <a:avLst/>
              </a:prstGeom>
              <a:noFill/>
            </p:spPr>
            <p:txBody>
              <a:bodyPr wrap="none" rtlCol="0">
                <a:spAutoFit/>
              </a:bodyPr>
              <a:lstStyle/>
              <a:p>
                <a:pPr algn="ctr"/>
                <a:r>
                  <a:rPr lang="en-US" sz="1200" dirty="0"/>
                  <a:t>Robb</a:t>
                </a:r>
              </a:p>
            </p:txBody>
          </p:sp>
        </p:grpSp>
        <p:grpSp>
          <p:nvGrpSpPr>
            <p:cNvPr id="32" name="Group 31"/>
            <p:cNvGrpSpPr/>
            <p:nvPr/>
          </p:nvGrpSpPr>
          <p:grpSpPr>
            <a:xfrm>
              <a:off x="4796079" y="5375288"/>
              <a:ext cx="690113" cy="690113"/>
              <a:chOff x="3259894" y="5197009"/>
              <a:chExt cx="690113" cy="690113"/>
            </a:xfrm>
          </p:grpSpPr>
          <p:sp>
            <p:nvSpPr>
              <p:cNvPr id="11" name="Oval 10">
                <a:extLst>
                  <a:ext uri="{FF2B5EF4-FFF2-40B4-BE49-F238E27FC236}">
                    <a16:creationId xmlns:a16="http://schemas.microsoft.com/office/drawing/2014/main" id="{7BD2C6DB-9CEA-4B1C-8504-25D16D3C8C97}"/>
                  </a:ext>
                </a:extLst>
              </p:cNvPr>
              <p:cNvSpPr/>
              <p:nvPr/>
            </p:nvSpPr>
            <p:spPr>
              <a:xfrm>
                <a:off x="3259894" y="5197009"/>
                <a:ext cx="690113" cy="690113"/>
              </a:xfrm>
              <a:prstGeom prst="ellipse">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487F23F-4D8C-4075-B484-156B607C29CD}"/>
                  </a:ext>
                </a:extLst>
              </p:cNvPr>
              <p:cNvSpPr txBox="1"/>
              <p:nvPr/>
            </p:nvSpPr>
            <p:spPr>
              <a:xfrm>
                <a:off x="3361935" y="5403566"/>
                <a:ext cx="486031" cy="276999"/>
              </a:xfrm>
              <a:prstGeom prst="rect">
                <a:avLst/>
              </a:prstGeom>
              <a:noFill/>
            </p:spPr>
            <p:txBody>
              <a:bodyPr wrap="none" rtlCol="0">
                <a:spAutoFit/>
              </a:bodyPr>
              <a:lstStyle/>
              <a:p>
                <a:pPr algn="ctr"/>
                <a:r>
                  <a:rPr lang="en-US" sz="1200" dirty="0"/>
                  <a:t>Bran</a:t>
                </a:r>
              </a:p>
            </p:txBody>
          </p:sp>
        </p:grpSp>
        <p:grpSp>
          <p:nvGrpSpPr>
            <p:cNvPr id="33" name="Group 32"/>
            <p:cNvGrpSpPr/>
            <p:nvPr/>
          </p:nvGrpSpPr>
          <p:grpSpPr>
            <a:xfrm>
              <a:off x="2873796" y="5067278"/>
              <a:ext cx="690113" cy="690113"/>
              <a:chOff x="763708" y="4854507"/>
              <a:chExt cx="690113" cy="690113"/>
            </a:xfrm>
          </p:grpSpPr>
          <p:sp>
            <p:nvSpPr>
              <p:cNvPr id="13" name="Oval 12">
                <a:extLst>
                  <a:ext uri="{FF2B5EF4-FFF2-40B4-BE49-F238E27FC236}">
                    <a16:creationId xmlns:a16="http://schemas.microsoft.com/office/drawing/2014/main" id="{7BD2C6DB-9CEA-4B1C-8504-25D16D3C8C97}"/>
                  </a:ext>
                </a:extLst>
              </p:cNvPr>
              <p:cNvSpPr/>
              <p:nvPr/>
            </p:nvSpPr>
            <p:spPr>
              <a:xfrm>
                <a:off x="763708" y="4854507"/>
                <a:ext cx="690113" cy="690113"/>
              </a:xfrm>
              <a:prstGeom prst="ellipse">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487F23F-4D8C-4075-B484-156B607C29CD}"/>
                  </a:ext>
                </a:extLst>
              </p:cNvPr>
              <p:cNvSpPr txBox="1"/>
              <p:nvPr/>
            </p:nvSpPr>
            <p:spPr>
              <a:xfrm>
                <a:off x="863472" y="5061064"/>
                <a:ext cx="490584" cy="276999"/>
              </a:xfrm>
              <a:prstGeom prst="rect">
                <a:avLst/>
              </a:prstGeom>
              <a:noFill/>
            </p:spPr>
            <p:txBody>
              <a:bodyPr wrap="none" rtlCol="0">
                <a:spAutoFit/>
              </a:bodyPr>
              <a:lstStyle/>
              <a:p>
                <a:pPr algn="ctr"/>
                <a:r>
                  <a:rPr lang="en-US" sz="1200" dirty="0"/>
                  <a:t>Arya</a:t>
                </a:r>
              </a:p>
            </p:txBody>
          </p:sp>
        </p:grpSp>
        <p:cxnSp>
          <p:nvCxnSpPr>
            <p:cNvPr id="15" name="Straight Connector 14">
              <a:extLst>
                <a:ext uri="{FF2B5EF4-FFF2-40B4-BE49-F238E27FC236}">
                  <a16:creationId xmlns:a16="http://schemas.microsoft.com/office/drawing/2014/main" id="{5968D3FF-247D-4C9B-A358-154B4727934A}"/>
                </a:ext>
              </a:extLst>
            </p:cNvPr>
            <p:cNvCxnSpPr>
              <a:cxnSpLocks/>
              <a:stCxn id="21" idx="3"/>
              <a:endCxn id="13" idx="1"/>
            </p:cNvCxnSpPr>
            <p:nvPr/>
          </p:nvCxnSpPr>
          <p:spPr>
            <a:xfrm>
              <a:off x="2920125" y="4557139"/>
              <a:ext cx="54736" cy="611204"/>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968D3FF-247D-4C9B-A358-154B4727934A}"/>
                </a:ext>
              </a:extLst>
            </p:cNvPr>
            <p:cNvCxnSpPr>
              <a:cxnSpLocks/>
              <a:stCxn id="11" idx="2"/>
              <a:endCxn id="13" idx="5"/>
            </p:cNvCxnSpPr>
            <p:nvPr/>
          </p:nvCxnSpPr>
          <p:spPr>
            <a:xfrm flipH="1" flipV="1">
              <a:off x="3462844" y="5656326"/>
              <a:ext cx="1333235" cy="64019"/>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968D3FF-247D-4C9B-A358-154B4727934A}"/>
                </a:ext>
              </a:extLst>
            </p:cNvPr>
            <p:cNvCxnSpPr>
              <a:cxnSpLocks/>
              <a:stCxn id="9" idx="6"/>
              <a:endCxn id="7" idx="1"/>
            </p:cNvCxnSpPr>
            <p:nvPr/>
          </p:nvCxnSpPr>
          <p:spPr>
            <a:xfrm>
              <a:off x="5203404" y="3602518"/>
              <a:ext cx="548052" cy="80942"/>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968D3FF-247D-4C9B-A358-154B4727934A}"/>
                </a:ext>
              </a:extLst>
            </p:cNvPr>
            <p:cNvCxnSpPr>
              <a:cxnSpLocks/>
              <a:stCxn id="7" idx="2"/>
              <a:endCxn id="21" idx="7"/>
            </p:cNvCxnSpPr>
            <p:nvPr/>
          </p:nvCxnSpPr>
          <p:spPr>
            <a:xfrm flipH="1">
              <a:off x="3408108" y="3927452"/>
              <a:ext cx="2242283" cy="141704"/>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968D3FF-247D-4C9B-A358-154B4727934A}"/>
                </a:ext>
              </a:extLst>
            </p:cNvPr>
            <p:cNvCxnSpPr>
              <a:cxnSpLocks/>
              <a:stCxn id="9" idx="4"/>
              <a:endCxn id="11" idx="0"/>
            </p:cNvCxnSpPr>
            <p:nvPr/>
          </p:nvCxnSpPr>
          <p:spPr>
            <a:xfrm>
              <a:off x="4858348" y="3947574"/>
              <a:ext cx="282788" cy="1427714"/>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968D3FF-247D-4C9B-A358-154B4727934A}"/>
                </a:ext>
              </a:extLst>
            </p:cNvPr>
            <p:cNvCxnSpPr>
              <a:cxnSpLocks/>
              <a:stCxn id="7" idx="5"/>
              <a:endCxn id="11" idx="7"/>
            </p:cNvCxnSpPr>
            <p:nvPr/>
          </p:nvCxnSpPr>
          <p:spPr>
            <a:xfrm flipH="1">
              <a:off x="5385127" y="4171443"/>
              <a:ext cx="854312" cy="1304910"/>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2819060" y="3968091"/>
              <a:ext cx="690113" cy="690113"/>
              <a:chOff x="4460870" y="4340384"/>
              <a:chExt cx="690113" cy="690113"/>
            </a:xfrm>
          </p:grpSpPr>
          <p:sp>
            <p:nvSpPr>
              <p:cNvPr id="21" name="Oval 20">
                <a:extLst>
                  <a:ext uri="{FF2B5EF4-FFF2-40B4-BE49-F238E27FC236}">
                    <a16:creationId xmlns:a16="http://schemas.microsoft.com/office/drawing/2014/main" id="{77E46D07-7717-4D2B-8DFB-AC5B358FEB42}"/>
                  </a:ext>
                </a:extLst>
              </p:cNvPr>
              <p:cNvSpPr/>
              <p:nvPr/>
            </p:nvSpPr>
            <p:spPr>
              <a:xfrm>
                <a:off x="4460870" y="4340384"/>
                <a:ext cx="690113" cy="690113"/>
              </a:xfrm>
              <a:prstGeom prst="ellipse">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8ABC76B3-4C90-42A6-A4DC-0A42EEDC70E1}"/>
                  </a:ext>
                </a:extLst>
              </p:cNvPr>
              <p:cNvSpPr txBox="1"/>
              <p:nvPr/>
            </p:nvSpPr>
            <p:spPr>
              <a:xfrm>
                <a:off x="4497124" y="4546940"/>
                <a:ext cx="617605" cy="276999"/>
              </a:xfrm>
              <a:prstGeom prst="rect">
                <a:avLst/>
              </a:prstGeom>
              <a:noFill/>
            </p:spPr>
            <p:txBody>
              <a:bodyPr wrap="none" rtlCol="0">
                <a:spAutoFit/>
              </a:bodyPr>
              <a:lstStyle/>
              <a:p>
                <a:r>
                  <a:rPr lang="en-US" sz="1200" dirty="0" err="1"/>
                  <a:t>Rickon</a:t>
                </a:r>
                <a:endParaRPr lang="en-US" sz="1200" dirty="0"/>
              </a:p>
            </p:txBody>
          </p:sp>
        </p:grpSp>
        <p:cxnSp>
          <p:nvCxnSpPr>
            <p:cNvPr id="37" name="Straight Connector 36">
              <a:extLst>
                <a:ext uri="{FF2B5EF4-FFF2-40B4-BE49-F238E27FC236}">
                  <a16:creationId xmlns:a16="http://schemas.microsoft.com/office/drawing/2014/main" id="{5968D3FF-247D-4C9B-A358-154B4727934A}"/>
                </a:ext>
              </a:extLst>
            </p:cNvPr>
            <p:cNvCxnSpPr>
              <a:cxnSpLocks/>
              <a:stCxn id="21" idx="0"/>
              <a:endCxn id="9" idx="2"/>
            </p:cNvCxnSpPr>
            <p:nvPr/>
          </p:nvCxnSpPr>
          <p:spPr>
            <a:xfrm flipV="1">
              <a:off x="3164117" y="3602518"/>
              <a:ext cx="1349174" cy="365573"/>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968D3FF-247D-4C9B-A358-154B4727934A}"/>
                </a:ext>
              </a:extLst>
            </p:cNvPr>
            <p:cNvCxnSpPr>
              <a:cxnSpLocks/>
              <a:stCxn id="13" idx="6"/>
              <a:endCxn id="7" idx="3"/>
            </p:cNvCxnSpPr>
            <p:nvPr/>
          </p:nvCxnSpPr>
          <p:spPr>
            <a:xfrm flipV="1">
              <a:off x="3563909" y="4171443"/>
              <a:ext cx="2187547" cy="1240892"/>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968D3FF-247D-4C9B-A358-154B4727934A}"/>
                </a:ext>
              </a:extLst>
            </p:cNvPr>
            <p:cNvCxnSpPr>
              <a:cxnSpLocks/>
              <a:stCxn id="21" idx="4"/>
              <a:endCxn id="11" idx="1"/>
            </p:cNvCxnSpPr>
            <p:nvPr/>
          </p:nvCxnSpPr>
          <p:spPr>
            <a:xfrm>
              <a:off x="3164117" y="4658204"/>
              <a:ext cx="1733027" cy="818149"/>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968D3FF-247D-4C9B-A358-154B4727934A}"/>
                </a:ext>
              </a:extLst>
            </p:cNvPr>
            <p:cNvCxnSpPr>
              <a:cxnSpLocks/>
              <a:stCxn id="13" idx="0"/>
              <a:endCxn id="9" idx="3"/>
            </p:cNvCxnSpPr>
            <p:nvPr/>
          </p:nvCxnSpPr>
          <p:spPr>
            <a:xfrm flipV="1">
              <a:off x="3218853" y="3846509"/>
              <a:ext cx="1395503" cy="1220769"/>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p:nvGrpSpPr>
        <p:grpSpPr>
          <a:xfrm>
            <a:off x="4959050" y="5561170"/>
            <a:ext cx="690113" cy="690113"/>
            <a:chOff x="2818938" y="3650271"/>
            <a:chExt cx="690113" cy="690113"/>
          </a:xfrm>
        </p:grpSpPr>
        <p:sp>
          <p:nvSpPr>
            <p:cNvPr id="89" name="Oval 88">
              <a:extLst>
                <a:ext uri="{FF2B5EF4-FFF2-40B4-BE49-F238E27FC236}">
                  <a16:creationId xmlns:a16="http://schemas.microsoft.com/office/drawing/2014/main" id="{77E46D07-7717-4D2B-8DFB-AC5B358FEB42}"/>
                </a:ext>
              </a:extLst>
            </p:cNvPr>
            <p:cNvSpPr/>
            <p:nvPr/>
          </p:nvSpPr>
          <p:spPr>
            <a:xfrm>
              <a:off x="2818938" y="3650271"/>
              <a:ext cx="690113" cy="690113"/>
            </a:xfrm>
            <a:prstGeom prst="ellipse">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8ABC76B3-4C90-42A6-A4DC-0A42EEDC70E1}"/>
                </a:ext>
              </a:extLst>
            </p:cNvPr>
            <p:cNvSpPr txBox="1"/>
            <p:nvPr/>
          </p:nvSpPr>
          <p:spPr>
            <a:xfrm>
              <a:off x="2960644" y="3856827"/>
              <a:ext cx="410690" cy="276999"/>
            </a:xfrm>
            <a:prstGeom prst="rect">
              <a:avLst/>
            </a:prstGeom>
            <a:noFill/>
          </p:spPr>
          <p:txBody>
            <a:bodyPr wrap="none" rtlCol="0">
              <a:spAutoFit/>
            </a:bodyPr>
            <a:lstStyle/>
            <a:p>
              <a:r>
                <a:rPr lang="en-US" sz="1200" dirty="0"/>
                <a:t>Jon</a:t>
              </a:r>
            </a:p>
          </p:txBody>
        </p:sp>
      </p:grpSp>
      <p:grpSp>
        <p:nvGrpSpPr>
          <p:cNvPr id="91" name="Group 90"/>
          <p:cNvGrpSpPr/>
          <p:nvPr/>
        </p:nvGrpSpPr>
        <p:grpSpPr>
          <a:xfrm>
            <a:off x="6178231" y="4712550"/>
            <a:ext cx="690113" cy="690113"/>
            <a:chOff x="2818938" y="3650271"/>
            <a:chExt cx="690113" cy="690113"/>
          </a:xfrm>
        </p:grpSpPr>
        <p:sp>
          <p:nvSpPr>
            <p:cNvPr id="92" name="Oval 91">
              <a:extLst>
                <a:ext uri="{FF2B5EF4-FFF2-40B4-BE49-F238E27FC236}">
                  <a16:creationId xmlns:a16="http://schemas.microsoft.com/office/drawing/2014/main" id="{77E46D07-7717-4D2B-8DFB-AC5B358FEB42}"/>
                </a:ext>
              </a:extLst>
            </p:cNvPr>
            <p:cNvSpPr/>
            <p:nvPr/>
          </p:nvSpPr>
          <p:spPr>
            <a:xfrm>
              <a:off x="2818938" y="3650271"/>
              <a:ext cx="690113" cy="690113"/>
            </a:xfrm>
            <a:prstGeom prst="ellipse">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8ABC76B3-4C90-42A6-A4DC-0A42EEDC70E1}"/>
                </a:ext>
              </a:extLst>
            </p:cNvPr>
            <p:cNvSpPr txBox="1"/>
            <p:nvPr/>
          </p:nvSpPr>
          <p:spPr>
            <a:xfrm>
              <a:off x="2901742" y="3832625"/>
              <a:ext cx="524503" cy="276999"/>
            </a:xfrm>
            <a:prstGeom prst="rect">
              <a:avLst/>
            </a:prstGeom>
            <a:noFill/>
          </p:spPr>
          <p:txBody>
            <a:bodyPr wrap="none" rtlCol="0">
              <a:spAutoFit/>
            </a:bodyPr>
            <a:lstStyle/>
            <a:p>
              <a:r>
                <a:rPr lang="en-US" sz="1200" dirty="0" err="1"/>
                <a:t>Dany</a:t>
              </a:r>
              <a:endParaRPr lang="en-US" sz="1200" dirty="0"/>
            </a:p>
          </p:txBody>
        </p:sp>
      </p:grpSp>
      <p:cxnSp>
        <p:nvCxnSpPr>
          <p:cNvPr id="94" name="Straight Connector 93">
            <a:extLst>
              <a:ext uri="{FF2B5EF4-FFF2-40B4-BE49-F238E27FC236}">
                <a16:creationId xmlns:a16="http://schemas.microsoft.com/office/drawing/2014/main" id="{5968D3FF-247D-4C9B-A358-154B4727934A}"/>
              </a:ext>
            </a:extLst>
          </p:cNvPr>
          <p:cNvCxnSpPr>
            <a:cxnSpLocks/>
            <a:stCxn id="92" idx="2"/>
            <a:endCxn id="89" idx="7"/>
          </p:cNvCxnSpPr>
          <p:nvPr/>
        </p:nvCxnSpPr>
        <p:spPr>
          <a:xfrm flipH="1">
            <a:off x="5548098" y="5057607"/>
            <a:ext cx="630133" cy="604628"/>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sp>
        <p:nvSpPr>
          <p:cNvPr id="98" name="Content Placeholder 2"/>
          <p:cNvSpPr txBox="1">
            <a:spLocks/>
          </p:cNvSpPr>
          <p:nvPr/>
        </p:nvSpPr>
        <p:spPr>
          <a:xfrm>
            <a:off x="6564615" y="1444656"/>
            <a:ext cx="4881151" cy="4845504"/>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Segoe UI Semilight" panose="020B0402040204020203" pitchFamily="34" charset="0"/>
                <a:ea typeface="+mn-ea"/>
                <a:cs typeface="Segoe UI Semilight" panose="020B0402040204020203" pitchFamily="34" charset="0"/>
              </a:defRPr>
            </a:lvl1pPr>
            <a:lvl2pPr marL="26517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2pPr>
            <a:lvl3pPr marL="448056"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3pPr>
            <a:lvl4pPr marL="59436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4pPr>
            <a:lvl5pPr marL="777240" indent="-137160" algn="l" defTabSz="914400" rtl="0" eaLnBrk="1" latinLnBrk="0" hangingPunct="1">
              <a:lnSpc>
                <a:spcPct val="90000"/>
              </a:lnSpc>
              <a:spcBef>
                <a:spcPts val="200"/>
              </a:spcBef>
              <a:spcAft>
                <a:spcPts val="400"/>
              </a:spcAft>
              <a:buClr>
                <a:srgbClr val="B6A479"/>
              </a:buClr>
              <a:buFont typeface="Segoe UI Semilight" panose="020B0402040204020203" pitchFamily="34" charset="0"/>
              <a:buChar char="-"/>
              <a:defRPr sz="1400" kern="1200">
                <a:solidFill>
                  <a:schemeClr val="tx1"/>
                </a:solidFill>
                <a:latin typeface="Segoe UI Semilight" panose="020B0402040204020203" pitchFamily="34" charset="0"/>
                <a:ea typeface="+mn-ea"/>
                <a:cs typeface="Segoe UI Semilight" panose="020B0402040204020203" pitchFamily="34" charset="0"/>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US" b="1" dirty="0">
                <a:solidFill>
                  <a:srgbClr val="4C3282"/>
                </a:solidFill>
              </a:rPr>
              <a:t>Connected Component </a:t>
            </a:r>
            <a:r>
              <a:rPr lang="en-US" dirty="0"/>
              <a:t>– a </a:t>
            </a:r>
            <a:r>
              <a:rPr lang="en-US" i="1" dirty="0"/>
              <a:t>subgraph</a:t>
            </a:r>
            <a:r>
              <a:rPr lang="en-US" dirty="0"/>
              <a:t> in which any two vertices are connected via some path, but is connected to no additional vertices in the </a:t>
            </a:r>
            <a:r>
              <a:rPr lang="en-US" i="1" dirty="0" err="1"/>
              <a:t>supergraph</a:t>
            </a:r>
            <a:endParaRPr lang="en-US" i="1" dirty="0"/>
          </a:p>
          <a:p>
            <a:pPr lvl="1"/>
            <a:r>
              <a:rPr lang="en-US" dirty="0"/>
              <a:t>There exists some way to get from each vertex within the connected component to every other vertex in the connected component</a:t>
            </a:r>
          </a:p>
          <a:p>
            <a:pPr lvl="1"/>
            <a:r>
              <a:rPr lang="en-US" dirty="0"/>
              <a:t>A vertex with no edges is itself a connected component</a:t>
            </a:r>
          </a:p>
        </p:txBody>
      </p:sp>
      <p:grpSp>
        <p:nvGrpSpPr>
          <p:cNvPr id="100" name="Group 99"/>
          <p:cNvGrpSpPr/>
          <p:nvPr/>
        </p:nvGrpSpPr>
        <p:grpSpPr>
          <a:xfrm>
            <a:off x="7324596" y="5198626"/>
            <a:ext cx="690113" cy="690113"/>
            <a:chOff x="2818938" y="3650271"/>
            <a:chExt cx="690113" cy="690113"/>
          </a:xfrm>
        </p:grpSpPr>
        <p:sp>
          <p:nvSpPr>
            <p:cNvPr id="101" name="Oval 100">
              <a:extLst>
                <a:ext uri="{FF2B5EF4-FFF2-40B4-BE49-F238E27FC236}">
                  <a16:creationId xmlns:a16="http://schemas.microsoft.com/office/drawing/2014/main" id="{77E46D07-7717-4D2B-8DFB-AC5B358FEB42}"/>
                </a:ext>
              </a:extLst>
            </p:cNvPr>
            <p:cNvSpPr/>
            <p:nvPr/>
          </p:nvSpPr>
          <p:spPr>
            <a:xfrm>
              <a:off x="2818938" y="3650271"/>
              <a:ext cx="690113" cy="690113"/>
            </a:xfrm>
            <a:prstGeom prst="ellipse">
              <a:avLst/>
            </a:prstGeom>
            <a:noFill/>
            <a:ln>
              <a:solidFill>
                <a:srgbClr val="4C32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8ABC76B3-4C90-42A6-A4DC-0A42EEDC70E1}"/>
                </a:ext>
              </a:extLst>
            </p:cNvPr>
            <p:cNvSpPr txBox="1"/>
            <p:nvPr/>
          </p:nvSpPr>
          <p:spPr>
            <a:xfrm>
              <a:off x="2836923" y="3836881"/>
              <a:ext cx="647678" cy="276999"/>
            </a:xfrm>
            <a:prstGeom prst="rect">
              <a:avLst/>
            </a:prstGeom>
            <a:noFill/>
          </p:spPr>
          <p:txBody>
            <a:bodyPr wrap="none" rtlCol="0">
              <a:spAutoFit/>
            </a:bodyPr>
            <a:lstStyle/>
            <a:p>
              <a:r>
                <a:rPr lang="en-US" sz="1200" dirty="0" err="1"/>
                <a:t>Viserys</a:t>
              </a:r>
              <a:endParaRPr lang="en-US" sz="1200" dirty="0"/>
            </a:p>
          </p:txBody>
        </p:sp>
      </p:grpSp>
      <p:cxnSp>
        <p:nvCxnSpPr>
          <p:cNvPr id="103" name="Straight Connector 102">
            <a:extLst>
              <a:ext uri="{FF2B5EF4-FFF2-40B4-BE49-F238E27FC236}">
                <a16:creationId xmlns:a16="http://schemas.microsoft.com/office/drawing/2014/main" id="{5968D3FF-247D-4C9B-A358-154B4727934A}"/>
              </a:ext>
            </a:extLst>
          </p:cNvPr>
          <p:cNvCxnSpPr>
            <a:cxnSpLocks/>
            <a:stCxn id="92" idx="6"/>
            <a:endCxn id="101" idx="1"/>
          </p:cNvCxnSpPr>
          <p:nvPr/>
        </p:nvCxnSpPr>
        <p:spPr>
          <a:xfrm>
            <a:off x="6868344" y="5057607"/>
            <a:ext cx="557317" cy="242084"/>
          </a:xfrm>
          <a:prstGeom prst="line">
            <a:avLst/>
          </a:prstGeom>
          <a:ln w="28575">
            <a:solidFill>
              <a:srgbClr val="B6A4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1730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F57E34-B5F6-1A45-9CF4-74ADE5C41AFA}"/>
              </a:ext>
            </a:extLst>
          </p:cNvPr>
          <p:cNvSpPr>
            <a:spLocks noGrp="1"/>
          </p:cNvSpPr>
          <p:nvPr>
            <p:ph idx="1"/>
          </p:nvPr>
        </p:nvSpPr>
        <p:spPr/>
        <p:txBody>
          <a:bodyPr/>
          <a:lstStyle/>
          <a:p>
            <a:r>
              <a:rPr lang="en-US" b="1" dirty="0"/>
              <a:t>Type of questions</a:t>
            </a:r>
          </a:p>
          <a:p>
            <a:r>
              <a:rPr lang="en-US" dirty="0"/>
              <a:t>1. Multiple choice questions (MCQ)</a:t>
            </a:r>
          </a:p>
          <a:p>
            <a:pPr lvl="1"/>
            <a:r>
              <a:rPr lang="en-US" dirty="0"/>
              <a:t>Select one correct choice</a:t>
            </a:r>
          </a:p>
          <a:p>
            <a:pPr lvl="1"/>
            <a:r>
              <a:rPr lang="en-US" dirty="0"/>
              <a:t>Select multiple correct choices</a:t>
            </a:r>
          </a:p>
          <a:p>
            <a:r>
              <a:rPr lang="en-US" dirty="0"/>
              <a:t>2. Short-answer question (SAQ)</a:t>
            </a:r>
          </a:p>
          <a:p>
            <a:pPr lvl="1"/>
            <a:r>
              <a:rPr lang="en-US" dirty="0"/>
              <a:t>Answer in one word or one sentence</a:t>
            </a:r>
          </a:p>
          <a:p>
            <a:r>
              <a:rPr lang="en-US" dirty="0"/>
              <a:t>3. Medium-answer question  (MAQ)</a:t>
            </a:r>
          </a:p>
          <a:p>
            <a:pPr lvl="1"/>
            <a:r>
              <a:rPr lang="en-US" dirty="0"/>
              <a:t>Expected in 4-5 sentences</a:t>
            </a:r>
          </a:p>
          <a:p>
            <a:pPr lvl="1"/>
            <a:r>
              <a:rPr lang="en-US" dirty="0"/>
              <a:t>E.g., explain how you would solve so and so problem</a:t>
            </a:r>
          </a:p>
          <a:p>
            <a:endParaRPr lang="en-US" dirty="0"/>
          </a:p>
        </p:txBody>
      </p:sp>
      <p:sp>
        <p:nvSpPr>
          <p:cNvPr id="3" name="Title 2">
            <a:extLst>
              <a:ext uri="{FF2B5EF4-FFF2-40B4-BE49-F238E27FC236}">
                <a16:creationId xmlns:a16="http://schemas.microsoft.com/office/drawing/2014/main" id="{DA4C8005-89A9-CF4D-AF70-18841F31C691}"/>
              </a:ext>
            </a:extLst>
          </p:cNvPr>
          <p:cNvSpPr>
            <a:spLocks noGrp="1"/>
          </p:cNvSpPr>
          <p:nvPr>
            <p:ph type="title"/>
          </p:nvPr>
        </p:nvSpPr>
        <p:spPr/>
        <p:txBody>
          <a:bodyPr/>
          <a:lstStyle/>
          <a:p>
            <a:r>
              <a:rPr lang="en-US" dirty="0"/>
              <a:t>Exam format: Type of questions</a:t>
            </a:r>
          </a:p>
        </p:txBody>
      </p:sp>
      <p:sp>
        <p:nvSpPr>
          <p:cNvPr id="4" name="Footer Placeholder 3">
            <a:extLst>
              <a:ext uri="{FF2B5EF4-FFF2-40B4-BE49-F238E27FC236}">
                <a16:creationId xmlns:a16="http://schemas.microsoft.com/office/drawing/2014/main" id="{ED77C676-0B89-8845-871E-D1F6B8A27BFA}"/>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CAD59F35-2A49-DD49-A08E-EB0C5E3CCCCC}"/>
              </a:ext>
            </a:extLst>
          </p:cNvPr>
          <p:cNvSpPr>
            <a:spLocks noGrp="1"/>
          </p:cNvSpPr>
          <p:nvPr>
            <p:ph type="sldNum" sz="quarter" idx="12"/>
          </p:nvPr>
        </p:nvSpPr>
        <p:spPr/>
        <p:txBody>
          <a:bodyPr/>
          <a:lstStyle/>
          <a:p>
            <a:fld id="{659665DE-58FC-41F4-AC58-2C90A5E00527}" type="slidenum">
              <a:rPr lang="en-US" smtClean="0"/>
              <a:pPr/>
              <a:t>3</a:t>
            </a:fld>
            <a:endParaRPr lang="en-US"/>
          </a:p>
        </p:txBody>
      </p:sp>
    </p:spTree>
    <p:extLst>
      <p:ext uri="{BB962C8B-B14F-4D97-AF65-F5344CB8AC3E}">
        <p14:creationId xmlns:p14="http://schemas.microsoft.com/office/powerpoint/2010/main" val="291634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Strongly Connected Components</a:t>
            </a:r>
          </a:p>
        </p:txBody>
      </p:sp>
      <p:sp>
        <p:nvSpPr>
          <p:cNvPr id="3" name="Content Placeholder 2"/>
          <p:cNvSpPr>
            <a:spLocks noGrp="1"/>
          </p:cNvSpPr>
          <p:nvPr>
            <p:ph idx="1"/>
          </p:nvPr>
        </p:nvSpPr>
        <p:spPr>
          <a:xfrm>
            <a:off x="575240" y="5775475"/>
            <a:ext cx="11187258" cy="745552"/>
          </a:xfrm>
        </p:spPr>
        <p:txBody>
          <a:bodyPr/>
          <a:lstStyle/>
          <a:p>
            <a:r>
              <a:rPr lang="en-US" dirty="0"/>
              <a:t>Note: the direction of the edges matters!</a:t>
            </a:r>
          </a:p>
          <a:p>
            <a:endParaRPr lang="en-US" dirty="0"/>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30</a:t>
            </a:fld>
            <a:endParaRPr lang="en-US"/>
          </a:p>
        </p:txBody>
      </p:sp>
      <p:grpSp>
        <p:nvGrpSpPr>
          <p:cNvPr id="8" name="Group 7"/>
          <p:cNvGrpSpPr/>
          <p:nvPr/>
        </p:nvGrpSpPr>
        <p:grpSpPr>
          <a:xfrm>
            <a:off x="511827" y="1323813"/>
            <a:ext cx="8072372" cy="1642815"/>
            <a:chOff x="498764" y="4764762"/>
            <a:chExt cx="8072372" cy="1387844"/>
          </a:xfrm>
        </p:grpSpPr>
        <p:sp>
          <p:nvSpPr>
            <p:cNvPr id="6" name="Rectangle 5"/>
            <p:cNvSpPr/>
            <p:nvPr/>
          </p:nvSpPr>
          <p:spPr>
            <a:xfrm>
              <a:off x="498764" y="4764762"/>
              <a:ext cx="8072372" cy="1387844"/>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dirty="0"/>
            </a:p>
            <a:p>
              <a:r>
                <a:rPr lang="en-US" sz="2200" dirty="0"/>
                <a:t>A subgraph C such that every pair of vertices in C is connected via some path </a:t>
              </a:r>
              <a:r>
                <a:rPr lang="en-US" sz="2200" b="1" dirty="0"/>
                <a:t>in both directions, </a:t>
              </a:r>
              <a:r>
                <a:rPr lang="en-US" sz="2200" dirty="0"/>
                <a:t>and there is no other vertex which is connected to every vertex of C in both directions.</a:t>
              </a:r>
            </a:p>
          </p:txBody>
        </p:sp>
        <p:sp>
          <p:nvSpPr>
            <p:cNvPr id="7" name="Rectangle 6"/>
            <p:cNvSpPr/>
            <p:nvPr/>
          </p:nvSpPr>
          <p:spPr>
            <a:xfrm>
              <a:off x="498764" y="4764762"/>
              <a:ext cx="8072372" cy="417278"/>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Strongly Connected Component</a:t>
              </a:r>
            </a:p>
          </p:txBody>
        </p:sp>
      </p:grpSp>
      <p:sp>
        <p:nvSpPr>
          <p:cNvPr id="10" name="Oval 9"/>
          <p:cNvSpPr/>
          <p:nvPr/>
        </p:nvSpPr>
        <p:spPr>
          <a:xfrm>
            <a:off x="5111114" y="3761834"/>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11" name="Oval 10"/>
          <p:cNvSpPr/>
          <p:nvPr/>
        </p:nvSpPr>
        <p:spPr>
          <a:xfrm>
            <a:off x="4393027" y="4548962"/>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2" name="Oval 11"/>
          <p:cNvSpPr/>
          <p:nvPr/>
        </p:nvSpPr>
        <p:spPr>
          <a:xfrm>
            <a:off x="5756365" y="4548962"/>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3" name="Straight Arrow Connector 12"/>
          <p:cNvCxnSpPr>
            <a:stCxn id="11" idx="7"/>
            <a:endCxn id="10" idx="3"/>
          </p:cNvCxnSpPr>
          <p:nvPr/>
        </p:nvCxnSpPr>
        <p:spPr>
          <a:xfrm flipV="1">
            <a:off x="4813702" y="4173527"/>
            <a:ext cx="369588" cy="44607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5"/>
            <a:endCxn id="12" idx="0"/>
          </p:cNvCxnSpPr>
          <p:nvPr/>
        </p:nvCxnSpPr>
        <p:spPr>
          <a:xfrm>
            <a:off x="5531789" y="4173527"/>
            <a:ext cx="471002" cy="37543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2" idx="2"/>
            <a:endCxn id="11" idx="6"/>
          </p:cNvCxnSpPr>
          <p:nvPr/>
        </p:nvCxnSpPr>
        <p:spPr>
          <a:xfrm flipH="1">
            <a:off x="4885878" y="4790126"/>
            <a:ext cx="870487" cy="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254944" y="3758319"/>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sp>
        <p:nvSpPr>
          <p:cNvPr id="17" name="Oval 16"/>
          <p:cNvSpPr/>
          <p:nvPr/>
        </p:nvSpPr>
        <p:spPr>
          <a:xfrm>
            <a:off x="6654222" y="3765919"/>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cxnSp>
        <p:nvCxnSpPr>
          <p:cNvPr id="18" name="Straight Arrow Connector 17"/>
          <p:cNvCxnSpPr>
            <a:stCxn id="16" idx="6"/>
            <a:endCxn id="10" idx="2"/>
          </p:cNvCxnSpPr>
          <p:nvPr/>
        </p:nvCxnSpPr>
        <p:spPr>
          <a:xfrm>
            <a:off x="3747795" y="3999483"/>
            <a:ext cx="1363319" cy="351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7"/>
            <a:endCxn id="17" idx="3"/>
          </p:cNvCxnSpPr>
          <p:nvPr/>
        </p:nvCxnSpPr>
        <p:spPr>
          <a:xfrm flipV="1">
            <a:off x="6177040" y="4177612"/>
            <a:ext cx="549358" cy="4419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2"/>
            <a:endCxn id="10" idx="6"/>
          </p:cNvCxnSpPr>
          <p:nvPr/>
        </p:nvCxnSpPr>
        <p:spPr>
          <a:xfrm flipH="1" flipV="1">
            <a:off x="5603965" y="4002998"/>
            <a:ext cx="1050257" cy="40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561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Strongly Connected Components Problem</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31</a:t>
            </a:fld>
            <a:endParaRPr lang="en-US"/>
          </a:p>
        </p:txBody>
      </p:sp>
      <p:grpSp>
        <p:nvGrpSpPr>
          <p:cNvPr id="6" name="Group 5"/>
          <p:cNvGrpSpPr/>
          <p:nvPr/>
        </p:nvGrpSpPr>
        <p:grpSpPr>
          <a:xfrm>
            <a:off x="575239" y="4480644"/>
            <a:ext cx="8072372" cy="1387844"/>
            <a:chOff x="498764" y="4764762"/>
            <a:chExt cx="8072372" cy="1387844"/>
          </a:xfrm>
        </p:grpSpPr>
        <p:sp>
          <p:nvSpPr>
            <p:cNvPr id="7" name="Rectangle 6"/>
            <p:cNvSpPr/>
            <p:nvPr/>
          </p:nvSpPr>
          <p:spPr>
            <a:xfrm>
              <a:off x="498764" y="4764762"/>
              <a:ext cx="8072372" cy="1387844"/>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dirty="0"/>
            </a:p>
            <a:p>
              <a:r>
                <a:rPr lang="en-US" sz="2200" b="1" dirty="0"/>
                <a:t>Given</a:t>
              </a:r>
              <a:r>
                <a:rPr lang="en-US" sz="2200" dirty="0"/>
                <a:t>: A directed graph G</a:t>
              </a:r>
            </a:p>
            <a:p>
              <a:r>
                <a:rPr lang="en-US" sz="2200" b="1" dirty="0"/>
                <a:t>Find</a:t>
              </a:r>
              <a:r>
                <a:rPr lang="en-US" sz="2200" dirty="0"/>
                <a:t>: The strongly connected components of G</a:t>
              </a:r>
            </a:p>
          </p:txBody>
        </p:sp>
        <p:sp>
          <p:nvSpPr>
            <p:cNvPr id="8" name="Rectangle 7"/>
            <p:cNvSpPr/>
            <p:nvPr/>
          </p:nvSpPr>
          <p:spPr>
            <a:xfrm>
              <a:off x="498764" y="4764762"/>
              <a:ext cx="8072372" cy="476250"/>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Strongly Connected Components Problem</a:t>
              </a:r>
            </a:p>
          </p:txBody>
        </p:sp>
      </p:grpSp>
      <p:grpSp>
        <p:nvGrpSpPr>
          <p:cNvPr id="3" name="Group 2">
            <a:extLst>
              <a:ext uri="{FF2B5EF4-FFF2-40B4-BE49-F238E27FC236}">
                <a16:creationId xmlns:a16="http://schemas.microsoft.com/office/drawing/2014/main" id="{615E97BE-55FA-4EF1-958A-48484C14CA58}"/>
              </a:ext>
            </a:extLst>
          </p:cNvPr>
          <p:cNvGrpSpPr/>
          <p:nvPr/>
        </p:nvGrpSpPr>
        <p:grpSpPr>
          <a:xfrm>
            <a:off x="1286456" y="1695902"/>
            <a:ext cx="6510474" cy="1375698"/>
            <a:chOff x="1286456" y="3769632"/>
            <a:chExt cx="6510474" cy="1375698"/>
          </a:xfrm>
        </p:grpSpPr>
        <p:sp>
          <p:nvSpPr>
            <p:cNvPr id="10" name="Oval 9"/>
            <p:cNvSpPr/>
            <p:nvPr/>
          </p:nvSpPr>
          <p:spPr>
            <a:xfrm>
              <a:off x="4353468" y="3774897"/>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11" name="Oval 10"/>
            <p:cNvSpPr/>
            <p:nvPr/>
          </p:nvSpPr>
          <p:spPr>
            <a:xfrm>
              <a:off x="3635381" y="4562025"/>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2" name="Oval 11"/>
            <p:cNvSpPr/>
            <p:nvPr/>
          </p:nvSpPr>
          <p:spPr>
            <a:xfrm>
              <a:off x="4998719" y="4562025"/>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cxnSp>
          <p:nvCxnSpPr>
            <p:cNvPr id="13" name="Straight Arrow Connector 12"/>
            <p:cNvCxnSpPr>
              <a:stCxn id="11" idx="7"/>
              <a:endCxn id="10" idx="3"/>
            </p:cNvCxnSpPr>
            <p:nvPr/>
          </p:nvCxnSpPr>
          <p:spPr>
            <a:xfrm flipV="1">
              <a:off x="4056056" y="4186590"/>
              <a:ext cx="369588" cy="44607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5"/>
              <a:endCxn id="12" idx="0"/>
            </p:cNvCxnSpPr>
            <p:nvPr/>
          </p:nvCxnSpPr>
          <p:spPr>
            <a:xfrm>
              <a:off x="4774143" y="4186590"/>
              <a:ext cx="471002" cy="37543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4"/>
              <a:endCxn id="11" idx="6"/>
            </p:cNvCxnSpPr>
            <p:nvPr/>
          </p:nvCxnSpPr>
          <p:spPr>
            <a:xfrm flipH="1">
              <a:off x="4128232" y="4257225"/>
              <a:ext cx="471662" cy="545964"/>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759373" y="3771382"/>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17" name="Oval 16"/>
            <p:cNvSpPr/>
            <p:nvPr/>
          </p:nvSpPr>
          <p:spPr>
            <a:xfrm>
              <a:off x="5896576" y="3778982"/>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cxnSp>
          <p:nvCxnSpPr>
            <p:cNvPr id="18" name="Straight Arrow Connector 17"/>
            <p:cNvCxnSpPr>
              <a:stCxn id="16" idx="6"/>
              <a:endCxn id="10" idx="2"/>
            </p:cNvCxnSpPr>
            <p:nvPr/>
          </p:nvCxnSpPr>
          <p:spPr>
            <a:xfrm>
              <a:off x="3252224" y="4012546"/>
              <a:ext cx="1101244" cy="351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7"/>
              <a:endCxn id="17" idx="3"/>
            </p:cNvCxnSpPr>
            <p:nvPr/>
          </p:nvCxnSpPr>
          <p:spPr>
            <a:xfrm flipV="1">
              <a:off x="5419394" y="4190675"/>
              <a:ext cx="549358" cy="4419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7" idx="2"/>
              <a:endCxn id="10" idx="6"/>
            </p:cNvCxnSpPr>
            <p:nvPr/>
          </p:nvCxnSpPr>
          <p:spPr>
            <a:xfrm flipH="1" flipV="1">
              <a:off x="4846319" y="4016061"/>
              <a:ext cx="1050257" cy="40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286456" y="3771382"/>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cxnSp>
          <p:nvCxnSpPr>
            <p:cNvPr id="23" name="Straight Arrow Connector 22"/>
            <p:cNvCxnSpPr>
              <a:stCxn id="22" idx="6"/>
              <a:endCxn id="16" idx="2"/>
            </p:cNvCxnSpPr>
            <p:nvPr/>
          </p:nvCxnSpPr>
          <p:spPr>
            <a:xfrm>
              <a:off x="1779307" y="4012546"/>
              <a:ext cx="980066" cy="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304079" y="3769632"/>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K</a:t>
              </a:r>
            </a:p>
          </p:txBody>
        </p:sp>
        <p:cxnSp>
          <p:nvCxnSpPr>
            <p:cNvPr id="29" name="Straight Arrow Connector 28"/>
            <p:cNvCxnSpPr>
              <a:stCxn id="17" idx="6"/>
              <a:endCxn id="28" idx="2"/>
            </p:cNvCxnSpPr>
            <p:nvPr/>
          </p:nvCxnSpPr>
          <p:spPr>
            <a:xfrm flipV="1">
              <a:off x="6389427" y="4010796"/>
              <a:ext cx="914652" cy="935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6785275" y="4663002"/>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a:t>
              </a:r>
            </a:p>
          </p:txBody>
        </p:sp>
        <p:cxnSp>
          <p:nvCxnSpPr>
            <p:cNvPr id="33" name="Straight Arrow Connector 32"/>
            <p:cNvCxnSpPr>
              <a:stCxn id="12" idx="6"/>
              <a:endCxn id="32" idx="2"/>
            </p:cNvCxnSpPr>
            <p:nvPr/>
          </p:nvCxnSpPr>
          <p:spPr>
            <a:xfrm>
              <a:off x="5491570" y="4803189"/>
              <a:ext cx="1293705" cy="10097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8" idx="4"/>
              <a:endCxn id="32" idx="7"/>
            </p:cNvCxnSpPr>
            <p:nvPr/>
          </p:nvCxnSpPr>
          <p:spPr>
            <a:xfrm flipH="1">
              <a:off x="7205950" y="4251960"/>
              <a:ext cx="344555" cy="48167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2" idx="0"/>
              <a:endCxn id="28" idx="3"/>
            </p:cNvCxnSpPr>
            <p:nvPr/>
          </p:nvCxnSpPr>
          <p:spPr>
            <a:xfrm flipV="1">
              <a:off x="7031701" y="4181325"/>
              <a:ext cx="344554" cy="48167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690639" y="3659972"/>
            <a:ext cx="9457509" cy="430887"/>
          </a:xfrm>
          <a:prstGeom prst="rect">
            <a:avLst/>
          </a:prstGeom>
          <a:noFill/>
        </p:spPr>
        <p:txBody>
          <a:bodyPr wrap="square" rtlCol="0">
            <a:spAutoFit/>
          </a:bodyPr>
          <a:lstStyle/>
          <a:p>
            <a:r>
              <a:rPr lang="en-US" sz="2200" dirty="0"/>
              <a:t>{A}, {B}, {C,D,E,F}, {J,K}</a:t>
            </a:r>
          </a:p>
        </p:txBody>
      </p:sp>
    </p:spTree>
    <p:extLst>
      <p:ext uri="{BB962C8B-B14F-4D97-AF65-F5344CB8AC3E}">
        <p14:creationId xmlns:p14="http://schemas.microsoft.com/office/powerpoint/2010/main" val="313771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SCC Algorithm</a:t>
            </a:r>
          </a:p>
        </p:txBody>
      </p:sp>
      <p:sp>
        <p:nvSpPr>
          <p:cNvPr id="3" name="Content Placeholder 2"/>
          <p:cNvSpPr>
            <a:spLocks noGrp="1"/>
          </p:cNvSpPr>
          <p:nvPr>
            <p:ph idx="1"/>
          </p:nvPr>
        </p:nvSpPr>
        <p:spPr/>
        <p:txBody>
          <a:bodyPr>
            <a:normAutofit fontScale="92500" lnSpcReduction="20000"/>
          </a:bodyPr>
          <a:lstStyle/>
          <a:p>
            <a:r>
              <a:rPr lang="en-US" dirty="0"/>
              <a:t>Ok. How do we make a computer do this?</a:t>
            </a:r>
          </a:p>
          <a:p>
            <a:r>
              <a:rPr lang="en-US" dirty="0"/>
              <a:t>You could: </a:t>
            </a:r>
          </a:p>
          <a:p>
            <a:pPr lvl="1"/>
            <a:r>
              <a:rPr lang="en-US" dirty="0"/>
              <a:t>run a [B/D]FS from every vertex, </a:t>
            </a:r>
          </a:p>
          <a:p>
            <a:pPr lvl="1"/>
            <a:r>
              <a:rPr lang="en-US" dirty="0"/>
              <a:t>For each vertex record what other vertices it can get to </a:t>
            </a:r>
          </a:p>
          <a:p>
            <a:pPr lvl="1"/>
            <a:r>
              <a:rPr lang="en-US" dirty="0"/>
              <a:t>and figure it out from there. </a:t>
            </a:r>
          </a:p>
          <a:p>
            <a:r>
              <a:rPr lang="en-US" dirty="0"/>
              <a:t>But you can do better. There’s actually an O(|V|+|E|) algorithm!</a:t>
            </a:r>
          </a:p>
          <a:p>
            <a:pPr marL="0" indent="0">
              <a:buNone/>
            </a:pPr>
            <a:endParaRPr lang="en-US" dirty="0"/>
          </a:p>
          <a:p>
            <a:r>
              <a:rPr lang="en-US" dirty="0"/>
              <a:t>I only want you to remember two things about the algorithm: </a:t>
            </a:r>
          </a:p>
          <a:p>
            <a:pPr lvl="1"/>
            <a:r>
              <a:rPr lang="en-US" dirty="0"/>
              <a:t>It is an application of depth first search. </a:t>
            </a:r>
          </a:p>
          <a:p>
            <a:pPr lvl="1"/>
            <a:r>
              <a:rPr lang="en-US" dirty="0"/>
              <a:t>It runs in linear time</a:t>
            </a:r>
          </a:p>
          <a:p>
            <a:r>
              <a:rPr lang="en-US" dirty="0"/>
              <a:t>The problem with running a [B/D]FS from every vertex is you recompute a lot of information.</a:t>
            </a:r>
          </a:p>
          <a:p>
            <a:r>
              <a:rPr lang="en-US" dirty="0"/>
              <a:t>The time you are popped off the stack in DFS contains a “smart” ordering to do a second DFS where you don’t need to recompute that information.</a:t>
            </a:r>
          </a:p>
          <a:p>
            <a:r>
              <a:rPr lang="en-US" dirty="0"/>
              <a:t> </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32</a:t>
            </a:fld>
            <a:endParaRPr lang="en-US"/>
          </a:p>
        </p:txBody>
      </p:sp>
    </p:spTree>
    <p:extLst>
      <p:ext uri="{BB962C8B-B14F-4D97-AF65-F5344CB8AC3E}">
        <p14:creationId xmlns:p14="http://schemas.microsoft.com/office/powerpoint/2010/main" val="4043035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Find SCCs?</a:t>
            </a:r>
          </a:p>
        </p:txBody>
      </p:sp>
      <p:sp>
        <p:nvSpPr>
          <p:cNvPr id="3" name="Content Placeholder 2"/>
          <p:cNvSpPr>
            <a:spLocks noGrp="1"/>
          </p:cNvSpPr>
          <p:nvPr>
            <p:ph idx="1"/>
          </p:nvPr>
        </p:nvSpPr>
        <p:spPr>
          <a:xfrm>
            <a:off x="575240" y="1463857"/>
            <a:ext cx="11187258" cy="2129433"/>
          </a:xfrm>
        </p:spPr>
        <p:txBody>
          <a:bodyPr/>
          <a:lstStyle/>
          <a:p>
            <a:r>
              <a:rPr lang="en-US" dirty="0"/>
              <a:t>Graphs are useful because they encode relationships between arbitrary objects.</a:t>
            </a:r>
          </a:p>
          <a:p>
            <a:r>
              <a:rPr lang="en-US" dirty="0"/>
              <a:t>We’ve found the strongly connected components of G.</a:t>
            </a:r>
          </a:p>
          <a:p>
            <a:r>
              <a:rPr lang="en-US" dirty="0"/>
              <a:t>Let’s build a new graph out of them! Call it </a:t>
            </a:r>
            <a:r>
              <a:rPr lang="en-US" dirty="0">
                <a:solidFill>
                  <a:schemeClr val="accent1"/>
                </a:solidFill>
              </a:rPr>
              <a:t>H</a:t>
            </a:r>
          </a:p>
          <a:p>
            <a:pPr lvl="1"/>
            <a:r>
              <a:rPr lang="en-US" dirty="0"/>
              <a:t>Have a vertex for each of the strongly connected components</a:t>
            </a:r>
          </a:p>
          <a:p>
            <a:pPr lvl="1"/>
            <a:r>
              <a:rPr lang="en-US" dirty="0"/>
              <a:t>Add an edge from component 1 to component 2 if there is an edge from a vertex inside 1 to one inside 2.</a:t>
            </a:r>
          </a:p>
          <a:p>
            <a:endParaRPr lang="en-US" dirty="0"/>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33</a:t>
            </a:fld>
            <a:endParaRPr lang="en-US"/>
          </a:p>
        </p:txBody>
      </p:sp>
      <p:sp>
        <p:nvSpPr>
          <p:cNvPr id="53" name="Oval 52"/>
          <p:cNvSpPr/>
          <p:nvPr/>
        </p:nvSpPr>
        <p:spPr>
          <a:xfrm>
            <a:off x="5907947" y="4166781"/>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54" name="Oval 53"/>
          <p:cNvSpPr/>
          <p:nvPr/>
        </p:nvSpPr>
        <p:spPr>
          <a:xfrm>
            <a:off x="5491850" y="4966930"/>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55" name="Oval 54"/>
          <p:cNvSpPr/>
          <p:nvPr/>
        </p:nvSpPr>
        <p:spPr>
          <a:xfrm>
            <a:off x="6553198" y="4953909"/>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cxnSp>
        <p:nvCxnSpPr>
          <p:cNvPr id="56" name="Straight Arrow Connector 55"/>
          <p:cNvCxnSpPr>
            <a:stCxn id="54" idx="7"/>
            <a:endCxn id="53" idx="3"/>
          </p:cNvCxnSpPr>
          <p:nvPr/>
        </p:nvCxnSpPr>
        <p:spPr>
          <a:xfrm flipV="1">
            <a:off x="5912525" y="4578474"/>
            <a:ext cx="67598" cy="45909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53" idx="5"/>
            <a:endCxn id="55" idx="0"/>
          </p:cNvCxnSpPr>
          <p:nvPr/>
        </p:nvCxnSpPr>
        <p:spPr>
          <a:xfrm>
            <a:off x="6328622" y="4578474"/>
            <a:ext cx="471002" cy="37543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3" idx="4"/>
            <a:endCxn id="54" idx="6"/>
          </p:cNvCxnSpPr>
          <p:nvPr/>
        </p:nvCxnSpPr>
        <p:spPr>
          <a:xfrm flipH="1">
            <a:off x="5984701" y="4649109"/>
            <a:ext cx="169672" cy="5589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3283654" y="4170866"/>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60" name="Oval 59"/>
          <p:cNvSpPr/>
          <p:nvPr/>
        </p:nvSpPr>
        <p:spPr>
          <a:xfrm>
            <a:off x="7451055" y="4170866"/>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cxnSp>
        <p:nvCxnSpPr>
          <p:cNvPr id="61" name="Straight Arrow Connector 60"/>
          <p:cNvCxnSpPr>
            <a:stCxn id="59" idx="6"/>
            <a:endCxn id="53" idx="2"/>
          </p:cNvCxnSpPr>
          <p:nvPr/>
        </p:nvCxnSpPr>
        <p:spPr>
          <a:xfrm flipV="1">
            <a:off x="3776505" y="4407945"/>
            <a:ext cx="2131442" cy="40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5" idx="7"/>
            <a:endCxn id="60" idx="3"/>
          </p:cNvCxnSpPr>
          <p:nvPr/>
        </p:nvCxnSpPr>
        <p:spPr>
          <a:xfrm flipV="1">
            <a:off x="6973873" y="4582559"/>
            <a:ext cx="549358" cy="4419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60" idx="2"/>
            <a:endCxn id="53" idx="6"/>
          </p:cNvCxnSpPr>
          <p:nvPr/>
        </p:nvCxnSpPr>
        <p:spPr>
          <a:xfrm flipH="1" flipV="1">
            <a:off x="6400798" y="4407945"/>
            <a:ext cx="1050257" cy="40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1544256" y="4179817"/>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cxnSp>
        <p:nvCxnSpPr>
          <p:cNvPr id="65" name="Straight Arrow Connector 64"/>
          <p:cNvCxnSpPr>
            <a:stCxn id="64" idx="6"/>
            <a:endCxn id="59" idx="2"/>
          </p:cNvCxnSpPr>
          <p:nvPr/>
        </p:nvCxnSpPr>
        <p:spPr>
          <a:xfrm flipV="1">
            <a:off x="2037107" y="4412030"/>
            <a:ext cx="1246547" cy="895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9801890" y="4211351"/>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K</a:t>
            </a:r>
          </a:p>
        </p:txBody>
      </p:sp>
      <p:cxnSp>
        <p:nvCxnSpPr>
          <p:cNvPr id="67" name="Straight Arrow Connector 66"/>
          <p:cNvCxnSpPr>
            <a:stCxn id="60" idx="6"/>
            <a:endCxn id="66" idx="2"/>
          </p:cNvCxnSpPr>
          <p:nvPr/>
        </p:nvCxnSpPr>
        <p:spPr>
          <a:xfrm>
            <a:off x="7943906" y="4412030"/>
            <a:ext cx="1857984" cy="404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9309039" y="5037565"/>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a:t>
            </a:r>
          </a:p>
        </p:txBody>
      </p:sp>
      <p:cxnSp>
        <p:nvCxnSpPr>
          <p:cNvPr id="69" name="Straight Arrow Connector 68"/>
          <p:cNvCxnSpPr>
            <a:stCxn id="55" idx="6"/>
            <a:endCxn id="68" idx="2"/>
          </p:cNvCxnSpPr>
          <p:nvPr/>
        </p:nvCxnSpPr>
        <p:spPr>
          <a:xfrm>
            <a:off x="7046049" y="5195073"/>
            <a:ext cx="2262990" cy="8365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6" idx="4"/>
            <a:endCxn id="68" idx="7"/>
          </p:cNvCxnSpPr>
          <p:nvPr/>
        </p:nvCxnSpPr>
        <p:spPr>
          <a:xfrm flipH="1">
            <a:off x="9729714" y="4693679"/>
            <a:ext cx="318602" cy="41452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68" idx="0"/>
            <a:endCxn id="66" idx="3"/>
          </p:cNvCxnSpPr>
          <p:nvPr/>
        </p:nvCxnSpPr>
        <p:spPr>
          <a:xfrm flipV="1">
            <a:off x="9555465" y="4623044"/>
            <a:ext cx="318601" cy="41452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2" name="Right Arrow 71"/>
          <p:cNvSpPr/>
          <p:nvPr/>
        </p:nvSpPr>
        <p:spPr>
          <a:xfrm>
            <a:off x="2302846" y="4084678"/>
            <a:ext cx="722027" cy="2602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ight Arrow 72"/>
          <p:cNvSpPr/>
          <p:nvPr/>
        </p:nvSpPr>
        <p:spPr>
          <a:xfrm>
            <a:off x="4289324" y="4505565"/>
            <a:ext cx="1010449" cy="3407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Arrow 73"/>
          <p:cNvSpPr/>
          <p:nvPr/>
        </p:nvSpPr>
        <p:spPr>
          <a:xfrm>
            <a:off x="8289540" y="4578474"/>
            <a:ext cx="722027" cy="388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1278517" y="4536043"/>
            <a:ext cx="290464" cy="430887"/>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2200" dirty="0"/>
              <a:t>1</a:t>
            </a:r>
          </a:p>
        </p:txBody>
      </p:sp>
      <p:sp>
        <p:nvSpPr>
          <p:cNvPr id="76" name="TextBox 75"/>
          <p:cNvSpPr txBox="1"/>
          <p:nvPr/>
        </p:nvSpPr>
        <p:spPr>
          <a:xfrm>
            <a:off x="7248552" y="5330445"/>
            <a:ext cx="333894" cy="430887"/>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200" dirty="0"/>
              <a:t>3</a:t>
            </a:r>
          </a:p>
        </p:txBody>
      </p:sp>
      <p:sp>
        <p:nvSpPr>
          <p:cNvPr id="77" name="TextBox 76"/>
          <p:cNvSpPr txBox="1"/>
          <p:nvPr/>
        </p:nvSpPr>
        <p:spPr>
          <a:xfrm>
            <a:off x="10174056" y="5270304"/>
            <a:ext cx="340158" cy="430887"/>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2200" dirty="0"/>
              <a:t>4</a:t>
            </a:r>
          </a:p>
        </p:txBody>
      </p:sp>
      <p:sp>
        <p:nvSpPr>
          <p:cNvPr id="78" name="TextBox 77"/>
          <p:cNvSpPr txBox="1"/>
          <p:nvPr/>
        </p:nvSpPr>
        <p:spPr>
          <a:xfrm>
            <a:off x="3013941" y="4669123"/>
            <a:ext cx="333746" cy="430887"/>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2200" dirty="0"/>
              <a:t>2</a:t>
            </a:r>
          </a:p>
        </p:txBody>
      </p:sp>
      <p:sp>
        <p:nvSpPr>
          <p:cNvPr id="79" name="Oval 78"/>
          <p:cNvSpPr/>
          <p:nvPr/>
        </p:nvSpPr>
        <p:spPr>
          <a:xfrm>
            <a:off x="1043195" y="3825216"/>
            <a:ext cx="1360698" cy="1360698"/>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2921291" y="3847396"/>
            <a:ext cx="1360698" cy="1360698"/>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5299773" y="3860067"/>
            <a:ext cx="2980051" cy="2079105"/>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9065704" y="3983782"/>
            <a:ext cx="1789532" cy="1966296"/>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31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Find SCCs?	</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pPr marL="0" indent="0">
              <a:buNone/>
            </a:pPr>
            <a:endParaRPr lang="en-US" dirty="0"/>
          </a:p>
          <a:p>
            <a:pPr marL="0" indent="0">
              <a:buNone/>
            </a:pPr>
            <a:endParaRPr lang="en-US" dirty="0"/>
          </a:p>
          <a:p>
            <a:r>
              <a:rPr lang="en-US" dirty="0"/>
              <a:t>That’s awful meta. Why?</a:t>
            </a:r>
          </a:p>
          <a:p>
            <a:r>
              <a:rPr lang="en-US" dirty="0"/>
              <a:t>This new graph summarizes reachability information of the original graph. </a:t>
            </a:r>
          </a:p>
          <a:p>
            <a:pPr lvl="1"/>
            <a:r>
              <a:rPr lang="en-US" dirty="0"/>
              <a:t>I can get from A (of G) in </a:t>
            </a:r>
            <a:r>
              <a:rPr lang="en-US" dirty="0">
                <a:solidFill>
                  <a:schemeClr val="accent1"/>
                </a:solidFill>
              </a:rPr>
              <a:t>1</a:t>
            </a:r>
            <a:r>
              <a:rPr lang="en-US" dirty="0"/>
              <a:t> to F (of G) in </a:t>
            </a:r>
            <a:r>
              <a:rPr lang="en-US" dirty="0">
                <a:solidFill>
                  <a:schemeClr val="accent1"/>
                </a:solidFill>
              </a:rPr>
              <a:t>3</a:t>
            </a:r>
            <a:r>
              <a:rPr lang="en-US" dirty="0"/>
              <a:t> if and only if I can get from </a:t>
            </a:r>
            <a:r>
              <a:rPr lang="en-US" dirty="0">
                <a:solidFill>
                  <a:schemeClr val="accent1"/>
                </a:solidFill>
              </a:rPr>
              <a:t>1</a:t>
            </a:r>
            <a:r>
              <a:rPr lang="en-US" dirty="0"/>
              <a:t> to </a:t>
            </a:r>
            <a:r>
              <a:rPr lang="en-US" dirty="0">
                <a:solidFill>
                  <a:schemeClr val="accent1"/>
                </a:solidFill>
              </a:rPr>
              <a:t>3</a:t>
            </a:r>
            <a:r>
              <a:rPr lang="en-US" dirty="0"/>
              <a:t> in </a:t>
            </a:r>
            <a:r>
              <a:rPr lang="en-US" dirty="0">
                <a:solidFill>
                  <a:schemeClr val="accent1"/>
                </a:solidFill>
              </a:rPr>
              <a:t>H</a:t>
            </a:r>
            <a:r>
              <a:rPr lang="en-US" dirty="0"/>
              <a:t>. </a:t>
            </a:r>
          </a:p>
          <a:p>
            <a:endParaRPr lang="en-US" dirty="0"/>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34</a:t>
            </a:fld>
            <a:endParaRPr lang="en-US"/>
          </a:p>
        </p:txBody>
      </p:sp>
      <p:sp>
        <p:nvSpPr>
          <p:cNvPr id="62" name="Oval 61"/>
          <p:cNvSpPr/>
          <p:nvPr/>
        </p:nvSpPr>
        <p:spPr>
          <a:xfrm>
            <a:off x="5907947" y="2076716"/>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63" name="Oval 62"/>
          <p:cNvSpPr/>
          <p:nvPr/>
        </p:nvSpPr>
        <p:spPr>
          <a:xfrm>
            <a:off x="5491850" y="2876865"/>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64" name="Oval 63"/>
          <p:cNvSpPr/>
          <p:nvPr/>
        </p:nvSpPr>
        <p:spPr>
          <a:xfrm>
            <a:off x="6553198" y="2863844"/>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p:txBody>
      </p:sp>
      <p:cxnSp>
        <p:nvCxnSpPr>
          <p:cNvPr id="65" name="Straight Arrow Connector 64"/>
          <p:cNvCxnSpPr>
            <a:stCxn id="63" idx="7"/>
            <a:endCxn id="62" idx="3"/>
          </p:cNvCxnSpPr>
          <p:nvPr/>
        </p:nvCxnSpPr>
        <p:spPr>
          <a:xfrm flipV="1">
            <a:off x="5912525" y="2488409"/>
            <a:ext cx="67598" cy="45909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62" idx="5"/>
            <a:endCxn id="64" idx="0"/>
          </p:cNvCxnSpPr>
          <p:nvPr/>
        </p:nvCxnSpPr>
        <p:spPr>
          <a:xfrm>
            <a:off x="6328622" y="2488409"/>
            <a:ext cx="471002" cy="37543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62" idx="4"/>
            <a:endCxn id="63" idx="6"/>
          </p:cNvCxnSpPr>
          <p:nvPr/>
        </p:nvCxnSpPr>
        <p:spPr>
          <a:xfrm flipH="1">
            <a:off x="5984701" y="2559044"/>
            <a:ext cx="169672" cy="5589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3283654" y="2080801"/>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sp>
        <p:nvSpPr>
          <p:cNvPr id="69" name="Oval 68"/>
          <p:cNvSpPr/>
          <p:nvPr/>
        </p:nvSpPr>
        <p:spPr>
          <a:xfrm>
            <a:off x="7451055" y="2080801"/>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cxnSp>
        <p:nvCxnSpPr>
          <p:cNvPr id="70" name="Straight Arrow Connector 69"/>
          <p:cNvCxnSpPr>
            <a:stCxn id="68" idx="6"/>
            <a:endCxn id="62" idx="2"/>
          </p:cNvCxnSpPr>
          <p:nvPr/>
        </p:nvCxnSpPr>
        <p:spPr>
          <a:xfrm flipV="1">
            <a:off x="3776505" y="2317880"/>
            <a:ext cx="2131442" cy="40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64" idx="7"/>
            <a:endCxn id="69" idx="3"/>
          </p:cNvCxnSpPr>
          <p:nvPr/>
        </p:nvCxnSpPr>
        <p:spPr>
          <a:xfrm flipV="1">
            <a:off x="6973873" y="2492494"/>
            <a:ext cx="549358" cy="4419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9" idx="2"/>
            <a:endCxn id="62" idx="6"/>
          </p:cNvCxnSpPr>
          <p:nvPr/>
        </p:nvCxnSpPr>
        <p:spPr>
          <a:xfrm flipH="1" flipV="1">
            <a:off x="6400798" y="2317880"/>
            <a:ext cx="1050257" cy="40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1544256" y="2089752"/>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cxnSp>
        <p:nvCxnSpPr>
          <p:cNvPr id="74" name="Straight Arrow Connector 73"/>
          <p:cNvCxnSpPr>
            <a:stCxn id="73" idx="6"/>
            <a:endCxn id="68" idx="2"/>
          </p:cNvCxnSpPr>
          <p:nvPr/>
        </p:nvCxnSpPr>
        <p:spPr>
          <a:xfrm flipV="1">
            <a:off x="2037107" y="2321965"/>
            <a:ext cx="1246547" cy="895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9801890" y="2121286"/>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K</a:t>
            </a:r>
          </a:p>
        </p:txBody>
      </p:sp>
      <p:cxnSp>
        <p:nvCxnSpPr>
          <p:cNvPr id="76" name="Straight Arrow Connector 75"/>
          <p:cNvCxnSpPr>
            <a:stCxn id="69" idx="6"/>
            <a:endCxn id="75" idx="2"/>
          </p:cNvCxnSpPr>
          <p:nvPr/>
        </p:nvCxnSpPr>
        <p:spPr>
          <a:xfrm>
            <a:off x="7943906" y="2321965"/>
            <a:ext cx="1857984" cy="4048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9309039" y="2947500"/>
            <a:ext cx="492851" cy="482328"/>
          </a:xfrm>
          <a:prstGeom prst="ellipse">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a:t>
            </a:r>
          </a:p>
        </p:txBody>
      </p:sp>
      <p:cxnSp>
        <p:nvCxnSpPr>
          <p:cNvPr id="78" name="Straight Arrow Connector 77"/>
          <p:cNvCxnSpPr>
            <a:stCxn id="64" idx="6"/>
            <a:endCxn id="77" idx="2"/>
          </p:cNvCxnSpPr>
          <p:nvPr/>
        </p:nvCxnSpPr>
        <p:spPr>
          <a:xfrm>
            <a:off x="7046049" y="3105008"/>
            <a:ext cx="2262990" cy="83656"/>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75" idx="4"/>
            <a:endCxn id="77" idx="7"/>
          </p:cNvCxnSpPr>
          <p:nvPr/>
        </p:nvCxnSpPr>
        <p:spPr>
          <a:xfrm flipH="1">
            <a:off x="9729714" y="2603614"/>
            <a:ext cx="318602" cy="41452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77" idx="0"/>
            <a:endCxn id="75" idx="3"/>
          </p:cNvCxnSpPr>
          <p:nvPr/>
        </p:nvCxnSpPr>
        <p:spPr>
          <a:xfrm flipV="1">
            <a:off x="9555465" y="2532979"/>
            <a:ext cx="318601" cy="41452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1" name="Right Arrow 80"/>
          <p:cNvSpPr/>
          <p:nvPr/>
        </p:nvSpPr>
        <p:spPr>
          <a:xfrm>
            <a:off x="2302846" y="1994613"/>
            <a:ext cx="722027" cy="2602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ight Arrow 81"/>
          <p:cNvSpPr/>
          <p:nvPr/>
        </p:nvSpPr>
        <p:spPr>
          <a:xfrm>
            <a:off x="4289324" y="2415500"/>
            <a:ext cx="1010449" cy="3407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ight Arrow 82"/>
          <p:cNvSpPr/>
          <p:nvPr/>
        </p:nvSpPr>
        <p:spPr>
          <a:xfrm>
            <a:off x="8289540" y="2488409"/>
            <a:ext cx="722027" cy="388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1278517" y="2445978"/>
            <a:ext cx="290464" cy="430887"/>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2200" dirty="0"/>
              <a:t>1</a:t>
            </a:r>
          </a:p>
        </p:txBody>
      </p:sp>
      <p:sp>
        <p:nvSpPr>
          <p:cNvPr id="85" name="TextBox 84"/>
          <p:cNvSpPr txBox="1"/>
          <p:nvPr/>
        </p:nvSpPr>
        <p:spPr>
          <a:xfrm>
            <a:off x="7248552" y="3240380"/>
            <a:ext cx="333894" cy="430887"/>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2200" dirty="0"/>
              <a:t>3</a:t>
            </a:r>
          </a:p>
        </p:txBody>
      </p:sp>
      <p:sp>
        <p:nvSpPr>
          <p:cNvPr id="86" name="TextBox 85"/>
          <p:cNvSpPr txBox="1"/>
          <p:nvPr/>
        </p:nvSpPr>
        <p:spPr>
          <a:xfrm>
            <a:off x="10174056" y="3180239"/>
            <a:ext cx="340158" cy="430887"/>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2200" dirty="0"/>
              <a:t>4</a:t>
            </a:r>
          </a:p>
        </p:txBody>
      </p:sp>
      <p:sp>
        <p:nvSpPr>
          <p:cNvPr id="87" name="TextBox 86"/>
          <p:cNvSpPr txBox="1"/>
          <p:nvPr/>
        </p:nvSpPr>
        <p:spPr>
          <a:xfrm>
            <a:off x="3013941" y="2579058"/>
            <a:ext cx="333746" cy="430887"/>
          </a:xfrm>
          <a:prstGeom prst="rect">
            <a:avLst/>
          </a:prstGeom>
          <a:ln/>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sz="2200" dirty="0"/>
              <a:t>2</a:t>
            </a:r>
          </a:p>
        </p:txBody>
      </p:sp>
      <p:sp>
        <p:nvSpPr>
          <p:cNvPr id="88" name="Oval 87"/>
          <p:cNvSpPr/>
          <p:nvPr/>
        </p:nvSpPr>
        <p:spPr>
          <a:xfrm>
            <a:off x="1043195" y="1735151"/>
            <a:ext cx="1360698" cy="1360698"/>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2921291" y="1757331"/>
            <a:ext cx="1360698" cy="1360698"/>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5299773" y="1770002"/>
            <a:ext cx="2980051" cy="2079105"/>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9065704" y="1893717"/>
            <a:ext cx="1789532" cy="1966296"/>
          </a:xfrm>
          <a:prstGeom prst="ellipse">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363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Must </a:t>
            </a:r>
            <a:r>
              <a:rPr lang="en-US" dirty="0">
                <a:solidFill>
                  <a:srgbClr val="00B0F0"/>
                </a:solidFill>
              </a:rPr>
              <a:t>H</a:t>
            </a:r>
            <a:r>
              <a:rPr lang="en-US" dirty="0"/>
              <a:t> Be a DAG?</a:t>
            </a:r>
          </a:p>
        </p:txBody>
      </p:sp>
      <p:sp>
        <p:nvSpPr>
          <p:cNvPr id="3" name="Content Placeholder 2"/>
          <p:cNvSpPr>
            <a:spLocks noGrp="1"/>
          </p:cNvSpPr>
          <p:nvPr>
            <p:ph idx="1"/>
          </p:nvPr>
        </p:nvSpPr>
        <p:spPr/>
        <p:txBody>
          <a:bodyPr/>
          <a:lstStyle/>
          <a:p>
            <a:r>
              <a:rPr lang="en-US" dirty="0">
                <a:solidFill>
                  <a:schemeClr val="accent1"/>
                </a:solidFill>
              </a:rPr>
              <a:t>H</a:t>
            </a:r>
            <a:r>
              <a:rPr lang="en-US" dirty="0"/>
              <a:t> is always a DAG (do you see why?).</a:t>
            </a:r>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35</a:t>
            </a:fld>
            <a:endParaRPr lang="en-US"/>
          </a:p>
        </p:txBody>
      </p:sp>
    </p:spTree>
    <p:extLst>
      <p:ext uri="{BB962C8B-B14F-4D97-AF65-F5344CB8AC3E}">
        <p14:creationId xmlns:p14="http://schemas.microsoft.com/office/powerpoint/2010/main" val="3178543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Takeaways</a:t>
            </a:r>
          </a:p>
        </p:txBody>
      </p:sp>
      <p:sp>
        <p:nvSpPr>
          <p:cNvPr id="3" name="Content Placeholder 2"/>
          <p:cNvSpPr>
            <a:spLocks noGrp="1"/>
          </p:cNvSpPr>
          <p:nvPr>
            <p:ph idx="1"/>
          </p:nvPr>
        </p:nvSpPr>
        <p:spPr/>
        <p:txBody>
          <a:bodyPr>
            <a:normAutofit/>
          </a:bodyPr>
          <a:lstStyle/>
          <a:p>
            <a:r>
              <a:rPr lang="en-US" dirty="0"/>
              <a:t>Finding SCCs lets you </a:t>
            </a:r>
            <a:r>
              <a:rPr lang="en-US" b="1" dirty="0"/>
              <a:t>collapse </a:t>
            </a:r>
            <a:r>
              <a:rPr lang="en-US" dirty="0"/>
              <a:t>your graph to the meta-structure.</a:t>
            </a:r>
            <a:br>
              <a:rPr lang="en-US" dirty="0"/>
            </a:br>
            <a:r>
              <a:rPr lang="en-US" dirty="0"/>
              <a:t>If (and only if) your graph is a DAG, you can find a topological sort of your graph.</a:t>
            </a:r>
          </a:p>
          <a:p>
            <a:endParaRPr lang="en-US" dirty="0"/>
          </a:p>
          <a:p>
            <a:r>
              <a:rPr lang="en-US" dirty="0"/>
              <a:t>Both of these algorithms run in linear time.</a:t>
            </a:r>
          </a:p>
          <a:p>
            <a:r>
              <a:rPr lang="en-US" dirty="0"/>
              <a:t>Just about everything you could want to do with your graph will take at least as long.</a:t>
            </a:r>
          </a:p>
          <a:p>
            <a:r>
              <a:rPr lang="en-US" dirty="0"/>
              <a:t>You should think of these as </a:t>
            </a:r>
            <a:r>
              <a:rPr lang="en-US" b="1" dirty="0"/>
              <a:t>“almost free” preprocessing </a:t>
            </a:r>
            <a:r>
              <a:rPr lang="en-US" dirty="0"/>
              <a:t>of your graph. </a:t>
            </a:r>
          </a:p>
          <a:p>
            <a:pPr lvl="1"/>
            <a:r>
              <a:rPr lang="en-US" dirty="0"/>
              <a:t>Your other graph algorithms only need to work on </a:t>
            </a:r>
          </a:p>
          <a:p>
            <a:pPr lvl="2"/>
            <a:r>
              <a:rPr lang="en-US" sz="1800" dirty="0"/>
              <a:t>topologically sorted graphs and </a:t>
            </a:r>
          </a:p>
          <a:p>
            <a:pPr lvl="2"/>
            <a:r>
              <a:rPr lang="en-US" sz="1800" dirty="0"/>
              <a:t>strongly connected graphs. </a:t>
            </a:r>
          </a:p>
          <a:p>
            <a:endParaRPr lang="en-US" dirty="0"/>
          </a:p>
        </p:txBody>
      </p:sp>
      <p:sp>
        <p:nvSpPr>
          <p:cNvPr id="4" name="Footer Placeholder 3"/>
          <p:cNvSpPr>
            <a:spLocks noGrp="1"/>
          </p:cNvSpPr>
          <p:nvPr>
            <p:ph type="ftr" sz="quarter" idx="11"/>
          </p:nvPr>
        </p:nvSpPr>
        <p:spPr/>
        <p:txBody>
          <a:bodyPr/>
          <a:lstStyle/>
          <a:p>
            <a:r>
              <a:rPr lang="en-US"/>
              <a:t>CSE 373 AU 18</a:t>
            </a:r>
          </a:p>
        </p:txBody>
      </p:sp>
      <p:sp>
        <p:nvSpPr>
          <p:cNvPr id="5" name="Slide Number Placeholder 4"/>
          <p:cNvSpPr>
            <a:spLocks noGrp="1"/>
          </p:cNvSpPr>
          <p:nvPr>
            <p:ph type="sldNum" sz="quarter" idx="12"/>
          </p:nvPr>
        </p:nvSpPr>
        <p:spPr/>
        <p:txBody>
          <a:bodyPr/>
          <a:lstStyle/>
          <a:p>
            <a:fld id="{659665DE-58FC-41F4-AC58-2C90A5E00527}" type="slidenum">
              <a:rPr lang="en-US" smtClean="0"/>
              <a:t>36</a:t>
            </a:fld>
            <a:endParaRPr lang="en-US"/>
          </a:p>
        </p:txBody>
      </p:sp>
    </p:spTree>
    <p:extLst>
      <p:ext uri="{BB962C8B-B14F-4D97-AF65-F5344CB8AC3E}">
        <p14:creationId xmlns:p14="http://schemas.microsoft.com/office/powerpoint/2010/main" val="286422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DD8041-24D5-2543-82AF-3B45D2BD490C}"/>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AF85D3D9-0F3A-5240-B761-9C3EEA7B4A0C}"/>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F2138E0D-4359-BC4D-8C45-FC8D2E9BE516}"/>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55399598-BA22-1A47-BD45-E18156DFB148}"/>
              </a:ext>
            </a:extLst>
          </p:cNvPr>
          <p:cNvSpPr>
            <a:spLocks noGrp="1"/>
          </p:cNvSpPr>
          <p:nvPr>
            <p:ph type="sldNum" sz="quarter" idx="12"/>
          </p:nvPr>
        </p:nvSpPr>
        <p:spPr/>
        <p:txBody>
          <a:bodyPr/>
          <a:lstStyle/>
          <a:p>
            <a:fld id="{659665DE-58FC-41F4-AC58-2C90A5E00527}" type="slidenum">
              <a:rPr lang="en-US" smtClean="0"/>
              <a:pPr/>
              <a:t>37</a:t>
            </a:fld>
            <a:endParaRPr lang="en-US"/>
          </a:p>
        </p:txBody>
      </p:sp>
    </p:spTree>
    <p:extLst>
      <p:ext uri="{BB962C8B-B14F-4D97-AF65-F5344CB8AC3E}">
        <p14:creationId xmlns:p14="http://schemas.microsoft.com/office/powerpoint/2010/main" val="40662206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DA7058-B0BF-AC4D-91E8-FECB64951D20}"/>
              </a:ext>
            </a:extLst>
          </p:cNvPr>
          <p:cNvSpPr>
            <a:spLocks noGrp="1"/>
          </p:cNvSpPr>
          <p:nvPr>
            <p:ph idx="1"/>
          </p:nvPr>
        </p:nvSpPr>
        <p:spPr/>
        <p:txBody>
          <a:bodyPr/>
          <a:lstStyle/>
          <a:p>
            <a:r>
              <a:rPr lang="en-US" dirty="0"/>
              <a:t>Recall that in insertion sort, the algorithm does a linear search to find the position in the sorted subarray where the current element should be inserted. Suppose you use a binary search instead of the linear search to find that position, what would be the worst-case tight big-O time complexity of the sort? Briefly justify your answer.</a:t>
            </a:r>
          </a:p>
          <a:p>
            <a:endParaRPr lang="en-US" dirty="0"/>
          </a:p>
          <a:p>
            <a:endParaRPr lang="en-US" dirty="0"/>
          </a:p>
        </p:txBody>
      </p:sp>
      <p:sp>
        <p:nvSpPr>
          <p:cNvPr id="3" name="Title 2">
            <a:extLst>
              <a:ext uri="{FF2B5EF4-FFF2-40B4-BE49-F238E27FC236}">
                <a16:creationId xmlns:a16="http://schemas.microsoft.com/office/drawing/2014/main" id="{1B1397A3-0114-0C4D-A2CF-6C36D66D170B}"/>
              </a:ext>
            </a:extLst>
          </p:cNvPr>
          <p:cNvSpPr>
            <a:spLocks noGrp="1"/>
          </p:cNvSpPr>
          <p:nvPr>
            <p:ph type="title"/>
          </p:nvPr>
        </p:nvSpPr>
        <p:spPr/>
        <p:txBody>
          <a:bodyPr/>
          <a:lstStyle/>
          <a:p>
            <a:r>
              <a:rPr lang="en-US" dirty="0"/>
              <a:t>Practice exam Q5</a:t>
            </a:r>
          </a:p>
        </p:txBody>
      </p:sp>
      <p:sp>
        <p:nvSpPr>
          <p:cNvPr id="4" name="Footer Placeholder 3">
            <a:extLst>
              <a:ext uri="{FF2B5EF4-FFF2-40B4-BE49-F238E27FC236}">
                <a16:creationId xmlns:a16="http://schemas.microsoft.com/office/drawing/2014/main" id="{6242DDFD-C59E-AD4C-8C1B-C8080AD6B9C2}"/>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21F69A0F-135D-FF42-A3F4-0A0E3BD7EB1B}"/>
              </a:ext>
            </a:extLst>
          </p:cNvPr>
          <p:cNvSpPr>
            <a:spLocks noGrp="1"/>
          </p:cNvSpPr>
          <p:nvPr>
            <p:ph type="sldNum" sz="quarter" idx="12"/>
          </p:nvPr>
        </p:nvSpPr>
        <p:spPr/>
        <p:txBody>
          <a:bodyPr/>
          <a:lstStyle/>
          <a:p>
            <a:fld id="{659665DE-58FC-41F4-AC58-2C90A5E00527}" type="slidenum">
              <a:rPr lang="en-US" smtClean="0"/>
              <a:pPr/>
              <a:t>38</a:t>
            </a:fld>
            <a:endParaRPr lang="en-US"/>
          </a:p>
        </p:txBody>
      </p:sp>
    </p:spTree>
    <p:extLst>
      <p:ext uri="{BB962C8B-B14F-4D97-AF65-F5344CB8AC3E}">
        <p14:creationId xmlns:p14="http://schemas.microsoft.com/office/powerpoint/2010/main" val="36367610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4BDA7058-B0BF-AC4D-91E8-FECB64951D20}"/>
                  </a:ext>
                </a:extLst>
              </p:cNvPr>
              <p:cNvSpPr>
                <a:spLocks noGrp="1"/>
              </p:cNvSpPr>
              <p:nvPr>
                <p:ph idx="1"/>
              </p:nvPr>
            </p:nvSpPr>
            <p:spPr/>
            <p:txBody>
              <a:bodyPr/>
              <a:lstStyle/>
              <a:p>
                <a:r>
                  <a:rPr lang="en-US" dirty="0"/>
                  <a:t>Recall that in insertion sort, the algorithm does a linear search to find the position in the sorted subarray where the current element should be inserted. Suppose you use a binary search instead of the linear search to find that position, what would be the worst-case tight big-O time complexity of the sort? Briefly justify your answer.</a:t>
                </a:r>
              </a:p>
              <a:p>
                <a:endParaRPr lang="en-US" dirty="0"/>
              </a:p>
              <a:p>
                <a:r>
                  <a:rPr lang="en-US" dirty="0"/>
                  <a:t>Solution: O(n</a:t>
                </a:r>
                <a14:m>
                  <m:oMath xmlns:m="http://schemas.openxmlformats.org/officeDocument/2006/math">
                    <m:r>
                      <a:rPr lang="en-US" i="1">
                        <a:latin typeface="Cambria Math" panose="02040503050406030204" pitchFamily="18" charset="0"/>
                      </a:rPr>
                      <m:t>^2</m:t>
                    </m:r>
                  </m:oMath>
                </a14:m>
                <a:r>
                  <a:rPr lang="en-US" dirty="0"/>
                  <a:t>)Because even if we find the insertion index quickly (in O (log n) time), we still need to shift all the elements, which takes O (n) time, so the time complexity still remains as O(n^2).</a:t>
                </a:r>
              </a:p>
              <a:p>
                <a:endParaRPr lang="en-US" dirty="0"/>
              </a:p>
              <a:p>
                <a:endParaRPr lang="en-US" dirty="0"/>
              </a:p>
            </p:txBody>
          </p:sp>
        </mc:Choice>
        <mc:Fallback xmlns="">
          <p:sp>
            <p:nvSpPr>
              <p:cNvPr id="2" name="Content Placeholder 1">
                <a:extLst>
                  <a:ext uri="{FF2B5EF4-FFF2-40B4-BE49-F238E27FC236}">
                    <a16:creationId xmlns:a16="http://schemas.microsoft.com/office/drawing/2014/main" id="{4BDA7058-B0BF-AC4D-91E8-FECB64951D20}"/>
                  </a:ext>
                </a:extLst>
              </p:cNvPr>
              <p:cNvSpPr>
                <a:spLocks noGrp="1" noRot="1" noChangeAspect="1" noMove="1" noResize="1" noEditPoints="1" noAdjustHandles="1" noChangeArrowheads="1" noChangeShapeType="1" noTextEdit="1"/>
              </p:cNvSpPr>
              <p:nvPr>
                <p:ph idx="1"/>
              </p:nvPr>
            </p:nvSpPr>
            <p:spPr>
              <a:blipFill>
                <a:blip r:embed="rId2"/>
                <a:stretch>
                  <a:fillRect l="-227" t="-1567" r="-1361"/>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1B1397A3-0114-0C4D-A2CF-6C36D66D170B}"/>
              </a:ext>
            </a:extLst>
          </p:cNvPr>
          <p:cNvSpPr>
            <a:spLocks noGrp="1"/>
          </p:cNvSpPr>
          <p:nvPr>
            <p:ph type="title"/>
          </p:nvPr>
        </p:nvSpPr>
        <p:spPr/>
        <p:txBody>
          <a:bodyPr/>
          <a:lstStyle/>
          <a:p>
            <a:r>
              <a:rPr lang="en-US" dirty="0"/>
              <a:t>Practice exam Q5</a:t>
            </a:r>
          </a:p>
        </p:txBody>
      </p:sp>
      <p:sp>
        <p:nvSpPr>
          <p:cNvPr id="4" name="Footer Placeholder 3">
            <a:extLst>
              <a:ext uri="{FF2B5EF4-FFF2-40B4-BE49-F238E27FC236}">
                <a16:creationId xmlns:a16="http://schemas.microsoft.com/office/drawing/2014/main" id="{6242DDFD-C59E-AD4C-8C1B-C8080AD6B9C2}"/>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21F69A0F-135D-FF42-A3F4-0A0E3BD7EB1B}"/>
              </a:ext>
            </a:extLst>
          </p:cNvPr>
          <p:cNvSpPr>
            <a:spLocks noGrp="1"/>
          </p:cNvSpPr>
          <p:nvPr>
            <p:ph type="sldNum" sz="quarter" idx="12"/>
          </p:nvPr>
        </p:nvSpPr>
        <p:spPr/>
        <p:txBody>
          <a:bodyPr/>
          <a:lstStyle/>
          <a:p>
            <a:fld id="{659665DE-58FC-41F4-AC58-2C90A5E00527}" type="slidenum">
              <a:rPr lang="en-US" smtClean="0"/>
              <a:pPr/>
              <a:t>39</a:t>
            </a:fld>
            <a:endParaRPr lang="en-US"/>
          </a:p>
        </p:txBody>
      </p:sp>
    </p:spTree>
    <p:extLst>
      <p:ext uri="{BB962C8B-B14F-4D97-AF65-F5344CB8AC3E}">
        <p14:creationId xmlns:p14="http://schemas.microsoft.com/office/powerpoint/2010/main" val="221571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89244B-8326-1C4A-BE2A-E7526C4EA8DA}"/>
              </a:ext>
            </a:extLst>
          </p:cNvPr>
          <p:cNvSpPr>
            <a:spLocks noGrp="1"/>
          </p:cNvSpPr>
          <p:nvPr>
            <p:ph idx="1"/>
          </p:nvPr>
        </p:nvSpPr>
        <p:spPr/>
        <p:txBody>
          <a:bodyPr/>
          <a:lstStyle/>
          <a:p>
            <a:r>
              <a:rPr lang="en-US" dirty="0"/>
              <a:t>- Somewhat different than previous term exams that you may have seen.</a:t>
            </a:r>
          </a:p>
          <a:p>
            <a:r>
              <a:rPr lang="en-US" dirty="0"/>
              <a:t>- Ordered roughly in the order of difficultly</a:t>
            </a:r>
          </a:p>
          <a:p>
            <a:r>
              <a:rPr lang="en-US" dirty="0"/>
              <a:t>Three (or maybe four) sections</a:t>
            </a:r>
          </a:p>
          <a:p>
            <a:r>
              <a:rPr lang="en-US" dirty="0"/>
              <a:t>1. Warmup – mostly MCQs and SAQs</a:t>
            </a:r>
          </a:p>
          <a:p>
            <a:r>
              <a:rPr lang="en-US" dirty="0"/>
              <a:t>2. Basic – mostly MCQs and SAQs</a:t>
            </a:r>
          </a:p>
          <a:p>
            <a:r>
              <a:rPr lang="en-US" dirty="0"/>
              <a:t>3. Applied – mostly MAQs</a:t>
            </a:r>
          </a:p>
          <a:p>
            <a:r>
              <a:rPr lang="en-US" dirty="0"/>
              <a:t>4. … ?</a:t>
            </a:r>
          </a:p>
          <a:p>
            <a:pPr marL="0" indent="0">
              <a:buNone/>
            </a:pPr>
            <a:endParaRPr lang="en-US" dirty="0"/>
          </a:p>
        </p:txBody>
      </p:sp>
      <p:sp>
        <p:nvSpPr>
          <p:cNvPr id="3" name="Title 2">
            <a:extLst>
              <a:ext uri="{FF2B5EF4-FFF2-40B4-BE49-F238E27FC236}">
                <a16:creationId xmlns:a16="http://schemas.microsoft.com/office/drawing/2014/main" id="{90C61715-FED7-194E-B47B-058FC0387322}"/>
              </a:ext>
            </a:extLst>
          </p:cNvPr>
          <p:cNvSpPr>
            <a:spLocks noGrp="1"/>
          </p:cNvSpPr>
          <p:nvPr>
            <p:ph type="title"/>
          </p:nvPr>
        </p:nvSpPr>
        <p:spPr/>
        <p:txBody>
          <a:bodyPr/>
          <a:lstStyle/>
          <a:p>
            <a:r>
              <a:rPr lang="en-US" dirty="0"/>
              <a:t>Exam format</a:t>
            </a:r>
          </a:p>
        </p:txBody>
      </p:sp>
      <p:sp>
        <p:nvSpPr>
          <p:cNvPr id="4" name="Footer Placeholder 3">
            <a:extLst>
              <a:ext uri="{FF2B5EF4-FFF2-40B4-BE49-F238E27FC236}">
                <a16:creationId xmlns:a16="http://schemas.microsoft.com/office/drawing/2014/main" id="{0A69C878-1ADF-D04D-B117-ADD05FE29265}"/>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00A45307-41B1-6340-97B6-476D7B75D6AF}"/>
              </a:ext>
            </a:extLst>
          </p:cNvPr>
          <p:cNvSpPr>
            <a:spLocks noGrp="1"/>
          </p:cNvSpPr>
          <p:nvPr>
            <p:ph type="sldNum" sz="quarter" idx="12"/>
          </p:nvPr>
        </p:nvSpPr>
        <p:spPr/>
        <p:txBody>
          <a:bodyPr/>
          <a:lstStyle/>
          <a:p>
            <a:fld id="{659665DE-58FC-41F4-AC58-2C90A5E00527}" type="slidenum">
              <a:rPr lang="en-US" smtClean="0"/>
              <a:pPr/>
              <a:t>4</a:t>
            </a:fld>
            <a:endParaRPr lang="en-US"/>
          </a:p>
        </p:txBody>
      </p:sp>
    </p:spTree>
    <p:extLst>
      <p:ext uri="{BB962C8B-B14F-4D97-AF65-F5344CB8AC3E}">
        <p14:creationId xmlns:p14="http://schemas.microsoft.com/office/powerpoint/2010/main" val="3314682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D11CA-B4F5-2C43-AEF3-67E43D710CB3}"/>
              </a:ext>
            </a:extLst>
          </p:cNvPr>
          <p:cNvSpPr>
            <a:spLocks noGrp="1"/>
          </p:cNvSpPr>
          <p:nvPr>
            <p:ph idx="1"/>
          </p:nvPr>
        </p:nvSpPr>
        <p:spPr/>
        <p:txBody>
          <a:bodyPr/>
          <a:lstStyle/>
          <a:p>
            <a:r>
              <a:rPr lang="en-US" dirty="0"/>
              <a:t>Suppose you are given a source code and you need to figure out the order in which to compile the files. Explain how you would solve this problem? State the runtime of your solution.</a:t>
            </a:r>
          </a:p>
          <a:p>
            <a:pPr marL="0" indent="0">
              <a:buNone/>
            </a:pPr>
            <a:endParaRPr lang="en-US" dirty="0"/>
          </a:p>
          <a:p>
            <a:endParaRPr lang="en-US" dirty="0"/>
          </a:p>
        </p:txBody>
      </p:sp>
      <p:sp>
        <p:nvSpPr>
          <p:cNvPr id="3" name="Title 2">
            <a:extLst>
              <a:ext uri="{FF2B5EF4-FFF2-40B4-BE49-F238E27FC236}">
                <a16:creationId xmlns:a16="http://schemas.microsoft.com/office/drawing/2014/main" id="{36215AD9-65CF-5F4C-A231-B8ED0BFB5685}"/>
              </a:ext>
            </a:extLst>
          </p:cNvPr>
          <p:cNvSpPr>
            <a:spLocks noGrp="1"/>
          </p:cNvSpPr>
          <p:nvPr>
            <p:ph type="title"/>
          </p:nvPr>
        </p:nvSpPr>
        <p:spPr/>
        <p:txBody>
          <a:bodyPr/>
          <a:lstStyle/>
          <a:p>
            <a:r>
              <a:rPr lang="en-US" dirty="0"/>
              <a:t>Practice exam Q6</a:t>
            </a:r>
          </a:p>
        </p:txBody>
      </p:sp>
      <p:sp>
        <p:nvSpPr>
          <p:cNvPr id="4" name="Footer Placeholder 3">
            <a:extLst>
              <a:ext uri="{FF2B5EF4-FFF2-40B4-BE49-F238E27FC236}">
                <a16:creationId xmlns:a16="http://schemas.microsoft.com/office/drawing/2014/main" id="{B4163A1C-BB76-3846-8451-85E792A1BC8F}"/>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CA8E3484-2399-324C-A382-8B4DC5B284BC}"/>
              </a:ext>
            </a:extLst>
          </p:cNvPr>
          <p:cNvSpPr>
            <a:spLocks noGrp="1"/>
          </p:cNvSpPr>
          <p:nvPr>
            <p:ph type="sldNum" sz="quarter" idx="12"/>
          </p:nvPr>
        </p:nvSpPr>
        <p:spPr/>
        <p:txBody>
          <a:bodyPr/>
          <a:lstStyle/>
          <a:p>
            <a:fld id="{659665DE-58FC-41F4-AC58-2C90A5E00527}" type="slidenum">
              <a:rPr lang="en-US" smtClean="0"/>
              <a:pPr/>
              <a:t>40</a:t>
            </a:fld>
            <a:endParaRPr lang="en-US"/>
          </a:p>
        </p:txBody>
      </p:sp>
    </p:spTree>
    <p:extLst>
      <p:ext uri="{BB962C8B-B14F-4D97-AF65-F5344CB8AC3E}">
        <p14:creationId xmlns:p14="http://schemas.microsoft.com/office/powerpoint/2010/main" val="23472678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FD11CA-B4F5-2C43-AEF3-67E43D710CB3}"/>
              </a:ext>
            </a:extLst>
          </p:cNvPr>
          <p:cNvSpPr>
            <a:spLocks noGrp="1"/>
          </p:cNvSpPr>
          <p:nvPr>
            <p:ph idx="1"/>
          </p:nvPr>
        </p:nvSpPr>
        <p:spPr/>
        <p:txBody>
          <a:bodyPr/>
          <a:lstStyle/>
          <a:p>
            <a:r>
              <a:rPr lang="en-US" dirty="0"/>
              <a:t>Suppose you are given a source code and you need to figure out the order in which to compile the files. Explain how you would solve this problem? State the runtime of your solution.</a:t>
            </a:r>
          </a:p>
          <a:p>
            <a:endParaRPr lang="en-US" dirty="0"/>
          </a:p>
          <a:p>
            <a:r>
              <a:rPr lang="en-US" b="1" dirty="0"/>
              <a:t>Solution:</a:t>
            </a:r>
            <a:r>
              <a:rPr lang="en-US" dirty="0"/>
              <a:t> Represent the source code files as a directed unweighted graph, where each vertex is a file and an edge represents dependency, i.e., if file A imports file B, there is an edge from B to A.</a:t>
            </a:r>
          </a:p>
          <a:p>
            <a:r>
              <a:rPr lang="en-US" dirty="0"/>
              <a:t>Run topological sort, and use one of the topological orderings to compile files.</a:t>
            </a:r>
          </a:p>
          <a:p>
            <a:endParaRPr lang="en-US" dirty="0"/>
          </a:p>
          <a:p>
            <a:endParaRPr lang="en-US" dirty="0"/>
          </a:p>
        </p:txBody>
      </p:sp>
      <p:sp>
        <p:nvSpPr>
          <p:cNvPr id="3" name="Title 2">
            <a:extLst>
              <a:ext uri="{FF2B5EF4-FFF2-40B4-BE49-F238E27FC236}">
                <a16:creationId xmlns:a16="http://schemas.microsoft.com/office/drawing/2014/main" id="{36215AD9-65CF-5F4C-A231-B8ED0BFB5685}"/>
              </a:ext>
            </a:extLst>
          </p:cNvPr>
          <p:cNvSpPr>
            <a:spLocks noGrp="1"/>
          </p:cNvSpPr>
          <p:nvPr>
            <p:ph type="title"/>
          </p:nvPr>
        </p:nvSpPr>
        <p:spPr/>
        <p:txBody>
          <a:bodyPr/>
          <a:lstStyle/>
          <a:p>
            <a:r>
              <a:rPr lang="en-US" dirty="0"/>
              <a:t>Practice exam Q6</a:t>
            </a:r>
          </a:p>
        </p:txBody>
      </p:sp>
      <p:sp>
        <p:nvSpPr>
          <p:cNvPr id="4" name="Footer Placeholder 3">
            <a:extLst>
              <a:ext uri="{FF2B5EF4-FFF2-40B4-BE49-F238E27FC236}">
                <a16:creationId xmlns:a16="http://schemas.microsoft.com/office/drawing/2014/main" id="{B4163A1C-BB76-3846-8451-85E792A1BC8F}"/>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CA8E3484-2399-324C-A382-8B4DC5B284BC}"/>
              </a:ext>
            </a:extLst>
          </p:cNvPr>
          <p:cNvSpPr>
            <a:spLocks noGrp="1"/>
          </p:cNvSpPr>
          <p:nvPr>
            <p:ph type="sldNum" sz="quarter" idx="12"/>
          </p:nvPr>
        </p:nvSpPr>
        <p:spPr/>
        <p:txBody>
          <a:bodyPr/>
          <a:lstStyle/>
          <a:p>
            <a:fld id="{659665DE-58FC-41F4-AC58-2C90A5E00527}" type="slidenum">
              <a:rPr lang="en-US" smtClean="0"/>
              <a:pPr/>
              <a:t>41</a:t>
            </a:fld>
            <a:endParaRPr lang="en-US"/>
          </a:p>
        </p:txBody>
      </p:sp>
    </p:spTree>
    <p:extLst>
      <p:ext uri="{BB962C8B-B14F-4D97-AF65-F5344CB8AC3E}">
        <p14:creationId xmlns:p14="http://schemas.microsoft.com/office/powerpoint/2010/main" val="22307992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745AFF-DACC-8947-BD2C-2650A7A4A931}"/>
              </a:ext>
            </a:extLst>
          </p:cNvPr>
          <p:cNvSpPr>
            <a:spLocks noGrp="1"/>
          </p:cNvSpPr>
          <p:nvPr>
            <p:ph idx="1"/>
          </p:nvPr>
        </p:nvSpPr>
        <p:spPr/>
        <p:txBody>
          <a:bodyPr/>
          <a:lstStyle/>
          <a:p>
            <a:r>
              <a:rPr lang="en-US" dirty="0"/>
              <a:t>Frodo and Sam are on their way to Mordor to destroy the ring, and along their path they have to pass through several human villages on their way, some of which are now deserted and likely Orc territory. They learn that there are some paths that are being heavily guarded by Orcs, and they want to avoid those paths at all costs. Friendly spies tell Frodo and Sam that they should avoid the road between two deserted villages, as it is more likely be monitored by Orcs.</a:t>
            </a:r>
          </a:p>
          <a:p>
            <a:endParaRPr lang="en-US" dirty="0"/>
          </a:p>
        </p:txBody>
      </p:sp>
      <p:sp>
        <p:nvSpPr>
          <p:cNvPr id="3" name="Title 2">
            <a:extLst>
              <a:ext uri="{FF2B5EF4-FFF2-40B4-BE49-F238E27FC236}">
                <a16:creationId xmlns:a16="http://schemas.microsoft.com/office/drawing/2014/main" id="{EE1F5046-A351-D34D-BF34-10F389E17F93}"/>
              </a:ext>
            </a:extLst>
          </p:cNvPr>
          <p:cNvSpPr>
            <a:spLocks noGrp="1"/>
          </p:cNvSpPr>
          <p:nvPr>
            <p:ph type="title"/>
          </p:nvPr>
        </p:nvSpPr>
        <p:spPr/>
        <p:txBody>
          <a:bodyPr/>
          <a:lstStyle/>
          <a:p>
            <a:r>
              <a:rPr lang="en-US" dirty="0"/>
              <a:t>Practice exam Q7</a:t>
            </a:r>
          </a:p>
        </p:txBody>
      </p:sp>
      <p:sp>
        <p:nvSpPr>
          <p:cNvPr id="4" name="Footer Placeholder 3">
            <a:extLst>
              <a:ext uri="{FF2B5EF4-FFF2-40B4-BE49-F238E27FC236}">
                <a16:creationId xmlns:a16="http://schemas.microsoft.com/office/drawing/2014/main" id="{A80D7795-8D3E-7D44-B790-B383EA0DC29C}"/>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09A02AE0-E5A3-EC48-8DB0-770B23BABF9E}"/>
              </a:ext>
            </a:extLst>
          </p:cNvPr>
          <p:cNvSpPr>
            <a:spLocks noGrp="1"/>
          </p:cNvSpPr>
          <p:nvPr>
            <p:ph type="sldNum" sz="quarter" idx="12"/>
          </p:nvPr>
        </p:nvSpPr>
        <p:spPr/>
        <p:txBody>
          <a:bodyPr/>
          <a:lstStyle/>
          <a:p>
            <a:fld id="{659665DE-58FC-41F4-AC58-2C90A5E00527}" type="slidenum">
              <a:rPr lang="en-US" smtClean="0"/>
              <a:pPr/>
              <a:t>42</a:t>
            </a:fld>
            <a:endParaRPr lang="en-US"/>
          </a:p>
        </p:txBody>
      </p:sp>
    </p:spTree>
    <p:extLst>
      <p:ext uri="{BB962C8B-B14F-4D97-AF65-F5344CB8AC3E}">
        <p14:creationId xmlns:p14="http://schemas.microsoft.com/office/powerpoint/2010/main" val="2135776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745AFF-DACC-8947-BD2C-2650A7A4A931}"/>
              </a:ext>
            </a:extLst>
          </p:cNvPr>
          <p:cNvSpPr>
            <a:spLocks noGrp="1"/>
          </p:cNvSpPr>
          <p:nvPr>
            <p:ph idx="1"/>
          </p:nvPr>
        </p:nvSpPr>
        <p:spPr/>
        <p:txBody>
          <a:bodyPr/>
          <a:lstStyle/>
          <a:p>
            <a:r>
              <a:rPr lang="en-US" dirty="0"/>
              <a:t>Frodo and Sam are on their way to Mordor to destroy the ring, and along their path they have to pass through several human villages on their way, some of which are now deserted and likely Orc territory. They learn that there are some paths that are being heavily guarded by Orcs, and they want to avoid those paths at all costs. Friendly spies tell Frodo and Sam that they should avoid the road between two deserted villages, as it is more likely be monitored by Orcs.</a:t>
            </a:r>
          </a:p>
          <a:p>
            <a:endParaRPr lang="en-US" dirty="0"/>
          </a:p>
          <a:p>
            <a:r>
              <a:rPr lang="en-US" b="1" dirty="0"/>
              <a:t>Solution: </a:t>
            </a:r>
          </a:p>
          <a:p>
            <a:r>
              <a:rPr lang="en-US" dirty="0"/>
              <a:t>Run BFS, identify all unsafe edges, and then remove them. </a:t>
            </a:r>
          </a:p>
          <a:p>
            <a:r>
              <a:rPr lang="en-US" dirty="0"/>
              <a:t>Run Dijkstra’s to find the shortest path.</a:t>
            </a:r>
          </a:p>
          <a:p>
            <a:endParaRPr lang="en-US" b="1" dirty="0"/>
          </a:p>
        </p:txBody>
      </p:sp>
      <p:sp>
        <p:nvSpPr>
          <p:cNvPr id="3" name="Title 2">
            <a:extLst>
              <a:ext uri="{FF2B5EF4-FFF2-40B4-BE49-F238E27FC236}">
                <a16:creationId xmlns:a16="http://schemas.microsoft.com/office/drawing/2014/main" id="{EE1F5046-A351-D34D-BF34-10F389E17F93}"/>
              </a:ext>
            </a:extLst>
          </p:cNvPr>
          <p:cNvSpPr>
            <a:spLocks noGrp="1"/>
          </p:cNvSpPr>
          <p:nvPr>
            <p:ph type="title"/>
          </p:nvPr>
        </p:nvSpPr>
        <p:spPr/>
        <p:txBody>
          <a:bodyPr/>
          <a:lstStyle/>
          <a:p>
            <a:r>
              <a:rPr lang="en-US" dirty="0"/>
              <a:t>Practice exam Q7</a:t>
            </a:r>
          </a:p>
        </p:txBody>
      </p:sp>
      <p:sp>
        <p:nvSpPr>
          <p:cNvPr id="4" name="Footer Placeholder 3">
            <a:extLst>
              <a:ext uri="{FF2B5EF4-FFF2-40B4-BE49-F238E27FC236}">
                <a16:creationId xmlns:a16="http://schemas.microsoft.com/office/drawing/2014/main" id="{A80D7795-8D3E-7D44-B790-B383EA0DC29C}"/>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09A02AE0-E5A3-EC48-8DB0-770B23BABF9E}"/>
              </a:ext>
            </a:extLst>
          </p:cNvPr>
          <p:cNvSpPr>
            <a:spLocks noGrp="1"/>
          </p:cNvSpPr>
          <p:nvPr>
            <p:ph type="sldNum" sz="quarter" idx="12"/>
          </p:nvPr>
        </p:nvSpPr>
        <p:spPr/>
        <p:txBody>
          <a:bodyPr/>
          <a:lstStyle/>
          <a:p>
            <a:fld id="{659665DE-58FC-41F4-AC58-2C90A5E00527}" type="slidenum">
              <a:rPr lang="en-US" smtClean="0"/>
              <a:pPr/>
              <a:t>43</a:t>
            </a:fld>
            <a:endParaRPr lang="en-US"/>
          </a:p>
        </p:txBody>
      </p:sp>
    </p:spTree>
    <p:extLst>
      <p:ext uri="{BB962C8B-B14F-4D97-AF65-F5344CB8AC3E}">
        <p14:creationId xmlns:p14="http://schemas.microsoft.com/office/powerpoint/2010/main" val="3528996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974E-EFE5-7A40-BA31-D90CEC596A14}"/>
              </a:ext>
            </a:extLst>
          </p:cNvPr>
          <p:cNvSpPr>
            <a:spLocks noGrp="1"/>
          </p:cNvSpPr>
          <p:nvPr>
            <p:ph type="title"/>
          </p:nvPr>
        </p:nvSpPr>
        <p:spPr/>
        <p:txBody>
          <a:bodyPr/>
          <a:lstStyle/>
          <a:p>
            <a:r>
              <a:rPr lang="en-US" dirty="0"/>
              <a:t>P vs. NP review slides</a:t>
            </a:r>
          </a:p>
        </p:txBody>
      </p:sp>
      <p:sp>
        <p:nvSpPr>
          <p:cNvPr id="3" name="Text Placeholder 2">
            <a:extLst>
              <a:ext uri="{FF2B5EF4-FFF2-40B4-BE49-F238E27FC236}">
                <a16:creationId xmlns:a16="http://schemas.microsoft.com/office/drawing/2014/main" id="{53D4B615-A2E8-7447-A7C3-E744C264C3E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14711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Problems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800" dirty="0"/>
                  <a:t>Let’s go back to dividing problems into solvable/not solvable.</a:t>
                </a:r>
                <a:br>
                  <a:rPr lang="en-US" sz="2800" dirty="0"/>
                </a:br>
                <a:r>
                  <a:rPr lang="en-US" sz="2800" dirty="0"/>
                  <a:t>For today, we’re going to talk about </a:t>
                </a:r>
                <a:r>
                  <a:rPr lang="en-US" sz="2800" b="1" dirty="0"/>
                  <a:t>decision problems</a:t>
                </a:r>
                <a:r>
                  <a:rPr lang="en-US" sz="2800" dirty="0"/>
                  <a:t>.</a:t>
                </a:r>
              </a:p>
              <a:p>
                <a:r>
                  <a:rPr lang="en-US" sz="2800" dirty="0"/>
                  <a:t>Problems that have a “yes” or “no” answer.</a:t>
                </a:r>
              </a:p>
              <a:p>
                <a:r>
                  <a:rPr lang="en-US" sz="2800" dirty="0"/>
                  <a:t>Why?</a:t>
                </a:r>
              </a:p>
              <a:p>
                <a:r>
                  <a:rPr lang="en-US" sz="2800" dirty="0"/>
                  <a:t>Theory reasons (ask me later).</a:t>
                </a:r>
              </a:p>
              <a:p>
                <a:r>
                  <a:rPr lang="en-US" sz="2800" dirty="0"/>
                  <a:t>But it’s not too bad</a:t>
                </a:r>
              </a:p>
              <a:p>
                <a:pPr lvl="1"/>
                <a:r>
                  <a:rPr lang="en-US" sz="2400" dirty="0"/>
                  <a:t>most problems can be rephrased as very similar decision problems.</a:t>
                </a:r>
              </a:p>
              <a:p>
                <a:r>
                  <a:rPr lang="en-US" sz="2800" dirty="0"/>
                  <a:t>E.g. instead of “find the shortest path from s to t” ask</a:t>
                </a:r>
                <a:br>
                  <a:rPr lang="en-US" sz="2800" dirty="0"/>
                </a:br>
                <a:r>
                  <a:rPr lang="en-US" sz="2800" dirty="0"/>
                  <a:t>Is there a path from s to t of length at most </a:t>
                </a:r>
                <a14:m>
                  <m:oMath xmlns:m="http://schemas.openxmlformats.org/officeDocument/2006/math">
                    <m:r>
                      <a:rPr lang="en-US" sz="2800" b="0" i="1" smtClean="0">
                        <a:latin typeface="Cambria Math" panose="02040503050406030204" pitchFamily="18" charset="0"/>
                      </a:rPr>
                      <m:t>𝑘</m:t>
                    </m:r>
                  </m:oMath>
                </a14:m>
                <a:r>
                  <a:rPr lang="en-US" sz="2800"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08" t="-2138"/>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CSE 373 - 18AU</a:t>
            </a:r>
          </a:p>
        </p:txBody>
      </p:sp>
      <p:sp>
        <p:nvSpPr>
          <p:cNvPr id="5" name="Slide Number Placeholder 4"/>
          <p:cNvSpPr>
            <a:spLocks noGrp="1"/>
          </p:cNvSpPr>
          <p:nvPr>
            <p:ph type="sldNum" sz="quarter" idx="12"/>
          </p:nvPr>
        </p:nvSpPr>
        <p:spPr/>
        <p:txBody>
          <a:bodyPr/>
          <a:lstStyle/>
          <a:p>
            <a:fld id="{64B20650-8027-43D4-AFF5-7B5B1208C986}" type="slidenum">
              <a:rPr lang="en-US" smtClean="0"/>
              <a:t>45</a:t>
            </a:fld>
            <a:endParaRPr lang="en-US"/>
          </a:p>
        </p:txBody>
      </p:sp>
    </p:spTree>
    <p:extLst>
      <p:ext uri="{BB962C8B-B14F-4D97-AF65-F5344CB8AC3E}">
        <p14:creationId xmlns:p14="http://schemas.microsoft.com/office/powerpoint/2010/main" val="23931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p>
        </p:txBody>
      </p:sp>
      <p:sp>
        <p:nvSpPr>
          <p:cNvPr id="3" name="Content Placeholder 2"/>
          <p:cNvSpPr>
            <a:spLocks noGrp="1"/>
          </p:cNvSpPr>
          <p:nvPr>
            <p:ph idx="1"/>
          </p:nvPr>
        </p:nvSpPr>
        <p:spPr/>
        <p:txBody>
          <a:bodyPr>
            <a:normAutofit/>
          </a:bodyPr>
          <a:lstStyle/>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mc:AlternateContent xmlns:mc="http://schemas.openxmlformats.org/markup-compatibility/2006" xmlns:a14="http://schemas.microsoft.com/office/drawing/2010/main">
        <mc:Choice Requires="a14">
          <p:sp>
            <p:nvSpPr>
              <p:cNvPr id="4" name="Rectangle 3"/>
              <p:cNvSpPr/>
              <p:nvPr/>
            </p:nvSpPr>
            <p:spPr>
              <a:xfrm>
                <a:off x="575238" y="1372686"/>
                <a:ext cx="10168961" cy="1485900"/>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p>
              <a:p>
                <a:r>
                  <a:rPr lang="en-US" sz="2800" dirty="0"/>
                  <a:t>The set of all decision problems that have an algorithm that runs in time </a:t>
                </a:r>
                <a14:m>
                  <m:oMath xmlns:m="http://schemas.openxmlformats.org/officeDocument/2006/math">
                    <m:r>
                      <a:rPr lang="en-US" sz="2800" b="0" i="1" smtClean="0">
                        <a:latin typeface="Cambria Math" panose="02040503050406030204" pitchFamily="18" charset="0"/>
                      </a:rPr>
                      <m:t>𝑂</m:t>
                    </m:r>
                    <m:d>
                      <m:dPr>
                        <m:ctrlPr>
                          <a:rPr lang="en-US" sz="2800" i="1" smtClean="0">
                            <a:latin typeface="Cambria Math" panose="02040503050406030204" pitchFamily="18" charset="0"/>
                          </a:rPr>
                        </m:ctrlPr>
                      </m:dPr>
                      <m:e>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𝑛</m:t>
                            </m:r>
                          </m:e>
                          <m:sup>
                            <m:r>
                              <a:rPr lang="en-US" sz="2800" b="0" i="1" smtClean="0">
                                <a:latin typeface="Cambria Math" panose="02040503050406030204" pitchFamily="18" charset="0"/>
                              </a:rPr>
                              <m:t>𝑘</m:t>
                            </m:r>
                          </m:sup>
                        </m:sSup>
                      </m:e>
                    </m:d>
                  </m:oMath>
                </a14:m>
                <a:r>
                  <a:rPr lang="en-US" sz="2800" dirty="0"/>
                  <a:t> for some constant </a:t>
                </a:r>
                <a14:m>
                  <m:oMath xmlns:m="http://schemas.openxmlformats.org/officeDocument/2006/math">
                    <m:r>
                      <a:rPr lang="en-US" sz="2800" b="0" i="1" smtClean="0">
                        <a:latin typeface="Cambria Math" panose="02040503050406030204" pitchFamily="18" charset="0"/>
                      </a:rPr>
                      <m:t>𝑘</m:t>
                    </m:r>
                  </m:oMath>
                </a14:m>
                <a:r>
                  <a:rPr lang="en-US" sz="2800" dirty="0"/>
                  <a:t>.</a:t>
                </a:r>
              </a:p>
            </p:txBody>
          </p:sp>
        </mc:Choice>
        <mc:Fallback xmlns="">
          <p:sp>
            <p:nvSpPr>
              <p:cNvPr id="4" name="Rectangle 3"/>
              <p:cNvSpPr>
                <a:spLocks noRot="1" noChangeAspect="1" noMove="1" noResize="1" noEditPoints="1" noAdjustHandles="1" noChangeArrowheads="1" noChangeShapeType="1" noTextEdit="1"/>
              </p:cNvSpPr>
              <p:nvPr/>
            </p:nvSpPr>
            <p:spPr>
              <a:xfrm>
                <a:off x="575238" y="1372686"/>
                <a:ext cx="10168961" cy="1485900"/>
              </a:xfrm>
              <a:prstGeom prst="rect">
                <a:avLst/>
              </a:prstGeom>
              <a:blipFill rotWithShape="0">
                <a:blip r:embed="rId2"/>
                <a:stretch>
                  <a:fillRect l="-1199" r="-420" b="-6967"/>
                </a:stretch>
              </a:blipFill>
              <a:ln>
                <a:noFill/>
              </a:ln>
            </p:spPr>
            <p:txBody>
              <a:bodyPr/>
              <a:lstStyle/>
              <a:p>
                <a:r>
                  <a:rPr lang="en-US">
                    <a:noFill/>
                  </a:rPr>
                  <a:t> </a:t>
                </a:r>
              </a:p>
            </p:txBody>
          </p:sp>
        </mc:Fallback>
      </mc:AlternateContent>
      <p:sp>
        <p:nvSpPr>
          <p:cNvPr id="5" name="Rectangle 4"/>
          <p:cNvSpPr/>
          <p:nvPr/>
        </p:nvSpPr>
        <p:spPr>
          <a:xfrm>
            <a:off x="575237" y="1379037"/>
            <a:ext cx="10168961" cy="569202"/>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P (stands for “Polynomial”)</a:t>
            </a:r>
          </a:p>
        </p:txBody>
      </p:sp>
      <p:sp>
        <p:nvSpPr>
          <p:cNvPr id="9" name="TextBox 8"/>
          <p:cNvSpPr txBox="1"/>
          <p:nvPr/>
        </p:nvSpPr>
        <p:spPr>
          <a:xfrm>
            <a:off x="575236" y="2858586"/>
            <a:ext cx="11097780" cy="2246769"/>
          </a:xfrm>
          <a:prstGeom prst="rect">
            <a:avLst/>
          </a:prstGeom>
          <a:noFill/>
        </p:spPr>
        <p:txBody>
          <a:bodyPr wrap="square" rtlCol="0">
            <a:spAutoFit/>
          </a:bodyPr>
          <a:lstStyle/>
          <a:p>
            <a:r>
              <a:rPr lang="en-US" sz="2800" dirty="0"/>
              <a:t>The decision version of all problems we’ve solved in this class are in P.</a:t>
            </a:r>
          </a:p>
          <a:p>
            <a:endParaRPr lang="en-US" sz="2800" dirty="0"/>
          </a:p>
          <a:p>
            <a:r>
              <a:rPr lang="en-US" sz="2800" dirty="0"/>
              <a:t>P is an example of a “complexity class”</a:t>
            </a:r>
          </a:p>
          <a:p>
            <a:r>
              <a:rPr lang="en-US" sz="2800" dirty="0"/>
              <a:t>A set of problems that can be solved under some limitations (e.g. with some amount of memory or in some amount of time).</a:t>
            </a:r>
          </a:p>
        </p:txBody>
      </p:sp>
      <p:sp>
        <p:nvSpPr>
          <p:cNvPr id="6" name="Footer Placeholder 5"/>
          <p:cNvSpPr>
            <a:spLocks noGrp="1"/>
          </p:cNvSpPr>
          <p:nvPr>
            <p:ph type="ftr" sz="quarter" idx="11"/>
          </p:nvPr>
        </p:nvSpPr>
        <p:spPr/>
        <p:txBody>
          <a:bodyPr/>
          <a:lstStyle/>
          <a:p>
            <a:r>
              <a:rPr lang="en-US"/>
              <a:t>CSE 373 - 18AU</a:t>
            </a:r>
          </a:p>
        </p:txBody>
      </p:sp>
      <p:sp>
        <p:nvSpPr>
          <p:cNvPr id="7" name="Slide Number Placeholder 6"/>
          <p:cNvSpPr>
            <a:spLocks noGrp="1"/>
          </p:cNvSpPr>
          <p:nvPr>
            <p:ph type="sldNum" sz="quarter" idx="12"/>
          </p:nvPr>
        </p:nvSpPr>
        <p:spPr/>
        <p:txBody>
          <a:bodyPr/>
          <a:lstStyle/>
          <a:p>
            <a:fld id="{64B20650-8027-43D4-AFF5-7B5B1208C986}" type="slidenum">
              <a:rPr lang="en-US" smtClean="0"/>
              <a:t>46</a:t>
            </a:fld>
            <a:endParaRPr lang="en-US"/>
          </a:p>
        </p:txBody>
      </p:sp>
    </p:spTree>
    <p:extLst>
      <p:ext uri="{BB962C8B-B14F-4D97-AF65-F5344CB8AC3E}">
        <p14:creationId xmlns:p14="http://schemas.microsoft.com/office/powerpoint/2010/main" val="110050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 vs. NP</a:t>
            </a:r>
          </a:p>
        </p:txBody>
      </p:sp>
      <p:sp>
        <p:nvSpPr>
          <p:cNvPr id="3" name="Content Placeholder 2"/>
          <p:cNvSpPr>
            <a:spLocks noGrp="1"/>
          </p:cNvSpPr>
          <p:nvPr>
            <p:ph idx="1"/>
          </p:nvPr>
        </p:nvSpPr>
        <p:spPr>
          <a:xfrm>
            <a:off x="575240" y="4909751"/>
            <a:ext cx="11187258" cy="1399610"/>
          </a:xfrm>
        </p:spPr>
        <p:txBody>
          <a:bodyPr>
            <a:normAutofit/>
          </a:bodyPr>
          <a:lstStyle/>
          <a:p>
            <a:r>
              <a:rPr lang="en-US" sz="2800" dirty="0"/>
              <a:t>Claim: P is a subset of NP, i.e. every problem in P is also in NP</a:t>
            </a:r>
          </a:p>
          <a:p>
            <a:r>
              <a:rPr lang="en-US" sz="2800" dirty="0"/>
              <a:t>(do you see why?)</a:t>
            </a:r>
          </a:p>
          <a:p>
            <a:endParaRPr lang="en-US" sz="2800" dirty="0"/>
          </a:p>
        </p:txBody>
      </p:sp>
      <p:sp>
        <p:nvSpPr>
          <p:cNvPr id="4" name="Rectangle 3"/>
          <p:cNvSpPr/>
          <p:nvPr/>
        </p:nvSpPr>
        <p:spPr>
          <a:xfrm>
            <a:off x="575237" y="2994540"/>
            <a:ext cx="10168961" cy="1602178"/>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p>
          <a:p>
            <a:r>
              <a:rPr lang="en-US" sz="2800" dirty="0"/>
              <a:t>The set of all decision problems such that if the answer is YES, there is a proof of that which can be verified in polynomial time.</a:t>
            </a:r>
          </a:p>
        </p:txBody>
      </p:sp>
      <p:sp>
        <p:nvSpPr>
          <p:cNvPr id="5" name="Rectangle 4"/>
          <p:cNvSpPr/>
          <p:nvPr/>
        </p:nvSpPr>
        <p:spPr>
          <a:xfrm>
            <a:off x="575237" y="2994540"/>
            <a:ext cx="10168961" cy="569202"/>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NP (stands for “nondeterministic polynomial”)</a:t>
            </a:r>
          </a:p>
        </p:txBody>
      </p:sp>
      <mc:AlternateContent xmlns:mc="http://schemas.openxmlformats.org/markup-compatibility/2006" xmlns:a14="http://schemas.microsoft.com/office/drawing/2010/main">
        <mc:Choice Requires="a14">
          <p:sp>
            <p:nvSpPr>
              <p:cNvPr id="6" name="Rectangle 5"/>
              <p:cNvSpPr/>
              <p:nvPr/>
            </p:nvSpPr>
            <p:spPr>
              <a:xfrm>
                <a:off x="575238" y="1372686"/>
                <a:ext cx="10168961" cy="1485900"/>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p>
              <a:p>
                <a:r>
                  <a:rPr lang="en-US" sz="2800" b="1" dirty="0"/>
                  <a:t>The set of all decision problems that have an algorithm that runs in time </a:t>
                </a:r>
                <a14:m>
                  <m:oMath xmlns:m="http://schemas.openxmlformats.org/officeDocument/2006/math">
                    <m:r>
                      <a:rPr lang="en-US" sz="2800" b="1" i="1" smtClean="0">
                        <a:latin typeface="Cambria Math" panose="02040503050406030204" pitchFamily="18" charset="0"/>
                      </a:rPr>
                      <m:t>𝑶</m:t>
                    </m:r>
                    <m:d>
                      <m:dPr>
                        <m:ctrlPr>
                          <a:rPr lang="en-US" sz="2800" b="1" i="1" smtClean="0">
                            <a:latin typeface="Cambria Math" panose="02040503050406030204" pitchFamily="18" charset="0"/>
                          </a:rPr>
                        </m:ctrlPr>
                      </m:dPr>
                      <m:e>
                        <m:sSup>
                          <m:sSupPr>
                            <m:ctrlPr>
                              <a:rPr lang="en-US" sz="2800" b="1" i="1" smtClean="0">
                                <a:latin typeface="Cambria Math" panose="02040503050406030204" pitchFamily="18" charset="0"/>
                              </a:rPr>
                            </m:ctrlPr>
                          </m:sSupPr>
                          <m:e>
                            <m:r>
                              <a:rPr lang="en-US" sz="2800" b="1" i="1" smtClean="0">
                                <a:latin typeface="Cambria Math" panose="02040503050406030204" pitchFamily="18" charset="0"/>
                              </a:rPr>
                              <m:t>𝒏</m:t>
                            </m:r>
                          </m:e>
                          <m:sup>
                            <m:r>
                              <a:rPr lang="en-US" sz="2800" b="1" i="1" smtClean="0">
                                <a:latin typeface="Cambria Math" panose="02040503050406030204" pitchFamily="18" charset="0"/>
                              </a:rPr>
                              <m:t>𝒌</m:t>
                            </m:r>
                          </m:sup>
                        </m:sSup>
                      </m:e>
                    </m:d>
                  </m:oMath>
                </a14:m>
                <a:r>
                  <a:rPr lang="en-US" sz="2800" dirty="0"/>
                  <a:t> for some constant </a:t>
                </a:r>
                <a14:m>
                  <m:oMath xmlns:m="http://schemas.openxmlformats.org/officeDocument/2006/math">
                    <m:r>
                      <a:rPr lang="en-US" sz="2800" b="0" i="1" smtClean="0">
                        <a:latin typeface="Cambria Math" panose="02040503050406030204" pitchFamily="18" charset="0"/>
                      </a:rPr>
                      <m:t>𝑘</m:t>
                    </m:r>
                  </m:oMath>
                </a14:m>
                <a:r>
                  <a:rPr lang="en-US" sz="2800" dirty="0"/>
                  <a:t>.</a:t>
                </a:r>
              </a:p>
            </p:txBody>
          </p:sp>
        </mc:Choice>
        <mc:Fallback xmlns="">
          <p:sp>
            <p:nvSpPr>
              <p:cNvPr id="6" name="Rectangle 5"/>
              <p:cNvSpPr>
                <a:spLocks noRot="1" noChangeAspect="1" noMove="1" noResize="1" noEditPoints="1" noAdjustHandles="1" noChangeArrowheads="1" noChangeShapeType="1" noTextEdit="1"/>
              </p:cNvSpPr>
              <p:nvPr/>
            </p:nvSpPr>
            <p:spPr>
              <a:xfrm>
                <a:off x="575238" y="1372686"/>
                <a:ext cx="10168961" cy="1485900"/>
              </a:xfrm>
              <a:prstGeom prst="rect">
                <a:avLst/>
              </a:prstGeom>
              <a:blipFill rotWithShape="0">
                <a:blip r:embed="rId3"/>
                <a:stretch>
                  <a:fillRect l="-1199" r="-540" b="-6967"/>
                </a:stretch>
              </a:blipFill>
              <a:ln>
                <a:noFill/>
              </a:ln>
            </p:spPr>
            <p:txBody>
              <a:bodyPr/>
              <a:lstStyle/>
              <a:p>
                <a:r>
                  <a:rPr lang="en-US">
                    <a:noFill/>
                  </a:rPr>
                  <a:t> </a:t>
                </a:r>
              </a:p>
            </p:txBody>
          </p:sp>
        </mc:Fallback>
      </mc:AlternateContent>
      <p:sp>
        <p:nvSpPr>
          <p:cNvPr id="7" name="Rectangle 6"/>
          <p:cNvSpPr/>
          <p:nvPr/>
        </p:nvSpPr>
        <p:spPr>
          <a:xfrm>
            <a:off x="575237" y="1379037"/>
            <a:ext cx="10168961" cy="569202"/>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P (stands for “Polynomial”)</a:t>
            </a:r>
          </a:p>
        </p:txBody>
      </p:sp>
      <p:sp>
        <p:nvSpPr>
          <p:cNvPr id="8" name="Footer Placeholder 7"/>
          <p:cNvSpPr>
            <a:spLocks noGrp="1"/>
          </p:cNvSpPr>
          <p:nvPr>
            <p:ph type="ftr" sz="quarter" idx="11"/>
          </p:nvPr>
        </p:nvSpPr>
        <p:spPr/>
        <p:txBody>
          <a:bodyPr/>
          <a:lstStyle/>
          <a:p>
            <a:r>
              <a:rPr lang="en-US"/>
              <a:t>CSE 373 - 18AU</a:t>
            </a:r>
          </a:p>
        </p:txBody>
      </p:sp>
      <p:sp>
        <p:nvSpPr>
          <p:cNvPr id="9" name="Slide Number Placeholder 8"/>
          <p:cNvSpPr>
            <a:spLocks noGrp="1"/>
          </p:cNvSpPr>
          <p:nvPr>
            <p:ph type="sldNum" sz="quarter" idx="12"/>
          </p:nvPr>
        </p:nvSpPr>
        <p:spPr/>
        <p:txBody>
          <a:bodyPr/>
          <a:lstStyle/>
          <a:p>
            <a:fld id="{64B20650-8027-43D4-AFF5-7B5B1208C986}" type="slidenum">
              <a:rPr lang="en-US" smtClean="0"/>
              <a:t>47</a:t>
            </a:fld>
            <a:endParaRPr lang="en-US"/>
          </a:p>
        </p:txBody>
      </p:sp>
    </p:spTree>
    <p:extLst>
      <p:ext uri="{BB962C8B-B14F-4D97-AF65-F5344CB8AC3E}">
        <p14:creationId xmlns:p14="http://schemas.microsoft.com/office/powerpoint/2010/main" val="104677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NP-Complete</a:t>
            </a:r>
          </a:p>
        </p:txBody>
      </p:sp>
      <p:sp>
        <p:nvSpPr>
          <p:cNvPr id="3" name="Content Placeholder 2"/>
          <p:cNvSpPr>
            <a:spLocks noGrp="1"/>
          </p:cNvSpPr>
          <p:nvPr>
            <p:ph idx="1"/>
          </p:nvPr>
        </p:nvSpPr>
        <p:spPr/>
        <p:txBody>
          <a:bodyPr>
            <a:normAutofit/>
          </a:bodyPr>
          <a:lstStyle/>
          <a:p>
            <a:r>
              <a:rPr lang="en-US" sz="2800" dirty="0"/>
              <a:t>Let’s say we want to prove that some problem in NP needs exponential time (i.e. that P is not equal to NP). </a:t>
            </a:r>
          </a:p>
          <a:p>
            <a:r>
              <a:rPr lang="en-US" sz="2800" dirty="0"/>
              <a:t>Ideally we’d start with a really hard problem in NP. </a:t>
            </a:r>
          </a:p>
          <a:p>
            <a:r>
              <a:rPr lang="en-US" sz="2800" dirty="0"/>
              <a:t>What is the hardest problem in NP?</a:t>
            </a:r>
          </a:p>
          <a:p>
            <a:r>
              <a:rPr lang="en-US" sz="2800" dirty="0"/>
              <a:t>What does it mean to be a hard problem?</a:t>
            </a:r>
          </a:p>
          <a:p>
            <a:endParaRPr lang="en-US" sz="2800" dirty="0"/>
          </a:p>
          <a:p>
            <a:endParaRPr lang="en-US" sz="2800" dirty="0"/>
          </a:p>
          <a:p>
            <a:pPr marL="0" indent="0">
              <a:buNone/>
            </a:pPr>
            <a:endParaRPr lang="en-US" sz="2800" dirty="0"/>
          </a:p>
          <a:p>
            <a:endParaRPr lang="en-US" sz="2800" dirty="0"/>
          </a:p>
        </p:txBody>
      </p:sp>
      <p:sp>
        <p:nvSpPr>
          <p:cNvPr id="4" name="Rectangle 3"/>
          <p:cNvSpPr/>
          <p:nvPr/>
        </p:nvSpPr>
        <p:spPr>
          <a:xfrm>
            <a:off x="575236" y="4390833"/>
            <a:ext cx="10168961" cy="1602178"/>
          </a:xfrm>
          <a:prstGeom prst="rect">
            <a:avLst/>
          </a:prstGeom>
          <a:solidFill>
            <a:srgbClr val="A4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p>
          <a:p>
            <a:r>
              <a:rPr lang="en-US" sz="2800" dirty="0"/>
              <a:t>We say that a problem B is “NP-complete” if B is in NP and </a:t>
            </a:r>
            <a:br>
              <a:rPr lang="en-US" sz="2800" dirty="0"/>
            </a:br>
            <a:r>
              <a:rPr lang="en-US" sz="2800" dirty="0"/>
              <a:t>for all problems A in NP, A reduces to B. </a:t>
            </a:r>
          </a:p>
        </p:txBody>
      </p:sp>
      <p:sp>
        <p:nvSpPr>
          <p:cNvPr id="5" name="Rectangle 4"/>
          <p:cNvSpPr/>
          <p:nvPr/>
        </p:nvSpPr>
        <p:spPr>
          <a:xfrm>
            <a:off x="575235" y="4297134"/>
            <a:ext cx="10168961" cy="569202"/>
          </a:xfrm>
          <a:prstGeom prst="rect">
            <a:avLst/>
          </a:prstGeom>
          <a:solidFill>
            <a:srgbClr val="4C32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NP-complete</a:t>
            </a:r>
          </a:p>
        </p:txBody>
      </p:sp>
      <p:sp>
        <p:nvSpPr>
          <p:cNvPr id="6" name="Footer Placeholder 5"/>
          <p:cNvSpPr>
            <a:spLocks noGrp="1"/>
          </p:cNvSpPr>
          <p:nvPr>
            <p:ph type="ftr" sz="quarter" idx="11"/>
          </p:nvPr>
        </p:nvSpPr>
        <p:spPr/>
        <p:txBody>
          <a:bodyPr/>
          <a:lstStyle/>
          <a:p>
            <a:r>
              <a:rPr lang="en-US"/>
              <a:t>CSE 373 - 18AU</a:t>
            </a:r>
          </a:p>
        </p:txBody>
      </p:sp>
      <p:sp>
        <p:nvSpPr>
          <p:cNvPr id="7" name="Slide Number Placeholder 6"/>
          <p:cNvSpPr>
            <a:spLocks noGrp="1"/>
          </p:cNvSpPr>
          <p:nvPr>
            <p:ph type="sldNum" sz="quarter" idx="12"/>
          </p:nvPr>
        </p:nvSpPr>
        <p:spPr/>
        <p:txBody>
          <a:bodyPr/>
          <a:lstStyle/>
          <a:p>
            <a:fld id="{64B20650-8027-43D4-AFF5-7B5B1208C986}" type="slidenum">
              <a:rPr lang="en-US" smtClean="0"/>
              <a:t>48</a:t>
            </a:fld>
            <a:endParaRPr lang="en-US"/>
          </a:p>
        </p:txBody>
      </p:sp>
    </p:spTree>
    <p:extLst>
      <p:ext uri="{BB962C8B-B14F-4D97-AF65-F5344CB8AC3E}">
        <p14:creationId xmlns:p14="http://schemas.microsoft.com/office/powerpoint/2010/main" val="62081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CB9112-DD9C-CB4A-A9B3-E61CAD2BFD44}"/>
              </a:ext>
            </a:extLst>
          </p:cNvPr>
          <p:cNvSpPr>
            <a:spLocks noGrp="1"/>
          </p:cNvSpPr>
          <p:nvPr>
            <p:ph idx="1"/>
          </p:nvPr>
        </p:nvSpPr>
        <p:spPr/>
        <p:txBody>
          <a:bodyPr/>
          <a:lstStyle/>
          <a:p>
            <a:pPr marL="457200" indent="-457200">
              <a:buFont typeface="+mj-lt"/>
              <a:buAutoNum type="arabicPeriod"/>
            </a:pPr>
            <a:r>
              <a:rPr lang="en-US" dirty="0"/>
              <a:t>Manage your time well</a:t>
            </a:r>
          </a:p>
          <a:p>
            <a:pPr marL="457200" indent="-457200">
              <a:buFont typeface="+mj-lt"/>
              <a:buAutoNum type="arabicPeriod"/>
            </a:pPr>
            <a:r>
              <a:rPr lang="en-US" dirty="0"/>
              <a:t>Don’t dwell on MCQs for too long</a:t>
            </a:r>
          </a:p>
          <a:p>
            <a:pPr marL="457200" indent="-457200">
              <a:buFont typeface="+mj-lt"/>
              <a:buAutoNum type="arabicPeriod"/>
            </a:pPr>
            <a:r>
              <a:rPr lang="en-US" dirty="0"/>
              <a:t>(Rough guideline) 1 point worth MCQ means you should not spend more than 1 minute on it.</a:t>
            </a:r>
          </a:p>
          <a:p>
            <a:pPr marL="457200" indent="-457200">
              <a:buFont typeface="+mj-lt"/>
              <a:buAutoNum type="arabicPeriod"/>
            </a:pPr>
            <a:r>
              <a:rPr lang="en-US" dirty="0"/>
              <a:t>What type of questions you won’t get on the exam:</a:t>
            </a:r>
          </a:p>
          <a:p>
            <a:pPr marL="630936" lvl="1" indent="-457200">
              <a:buFont typeface="+mj-lt"/>
              <a:buAutoNum type="arabicPeriod"/>
            </a:pPr>
            <a:r>
              <a:rPr lang="en-US" dirty="0"/>
              <a:t>Execute Primm’s algorithm on this graph and fill the Primm’s algorithm table</a:t>
            </a:r>
          </a:p>
          <a:p>
            <a:pPr marL="630936" lvl="1" indent="-457200">
              <a:buFont typeface="+mj-lt"/>
              <a:buAutoNum type="arabicPeriod"/>
            </a:pPr>
            <a:r>
              <a:rPr lang="en-US" dirty="0"/>
              <a:t>Insert given list of values in a hash table that uses quadratic probing</a:t>
            </a:r>
          </a:p>
          <a:p>
            <a:pPr marL="630936" lvl="1" indent="-457200">
              <a:buFont typeface="+mj-lt"/>
              <a:buAutoNum type="arabicPeriod"/>
            </a:pPr>
            <a:r>
              <a:rPr lang="en-US" dirty="0"/>
              <a:t>Insert elements in heap or AVL tree</a:t>
            </a:r>
          </a:p>
          <a:p>
            <a:pPr marL="630936" lvl="1" indent="-457200">
              <a:buFont typeface="+mj-lt"/>
              <a:buAutoNum type="arabicPeriod"/>
            </a:pPr>
            <a:r>
              <a:rPr lang="en-US" dirty="0"/>
              <a:t>Questions asking you to write java code</a:t>
            </a:r>
          </a:p>
          <a:p>
            <a:pPr marL="630936" lvl="1" indent="-457200">
              <a:buFont typeface="+mj-lt"/>
              <a:buAutoNum type="arabicPeriod"/>
            </a:pPr>
            <a:r>
              <a:rPr lang="en-US" dirty="0"/>
              <a:t>Find c and n0, or solve summations</a:t>
            </a:r>
          </a:p>
          <a:p>
            <a:pPr marL="457200" indent="-457200">
              <a:buFont typeface="+mj-lt"/>
              <a:buAutoNum type="arabicPeriod"/>
            </a:pPr>
            <a:endParaRPr lang="en-US" dirty="0"/>
          </a:p>
          <a:p>
            <a:pPr marL="457200" indent="-457200">
              <a:buFont typeface="+mj-lt"/>
              <a:buAutoNum type="arabicPeriod"/>
            </a:pPr>
            <a:endParaRPr lang="en-US" dirty="0"/>
          </a:p>
        </p:txBody>
      </p:sp>
      <p:sp>
        <p:nvSpPr>
          <p:cNvPr id="3" name="Title 2">
            <a:extLst>
              <a:ext uri="{FF2B5EF4-FFF2-40B4-BE49-F238E27FC236}">
                <a16:creationId xmlns:a16="http://schemas.microsoft.com/office/drawing/2014/main" id="{E2C079E2-1270-3643-BC2F-2BF0ED4D3977}"/>
              </a:ext>
            </a:extLst>
          </p:cNvPr>
          <p:cNvSpPr>
            <a:spLocks noGrp="1"/>
          </p:cNvSpPr>
          <p:nvPr>
            <p:ph type="title"/>
          </p:nvPr>
        </p:nvSpPr>
        <p:spPr/>
        <p:txBody>
          <a:bodyPr/>
          <a:lstStyle/>
          <a:p>
            <a:r>
              <a:rPr lang="en-US" dirty="0"/>
              <a:t>Exam Tips</a:t>
            </a:r>
          </a:p>
        </p:txBody>
      </p:sp>
      <p:sp>
        <p:nvSpPr>
          <p:cNvPr id="4" name="Footer Placeholder 3">
            <a:extLst>
              <a:ext uri="{FF2B5EF4-FFF2-40B4-BE49-F238E27FC236}">
                <a16:creationId xmlns:a16="http://schemas.microsoft.com/office/drawing/2014/main" id="{1D6A9CA0-9319-9645-81D0-300CCC4EC176}"/>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C3D33E10-100A-364E-9D39-F2A904CD3156}"/>
              </a:ext>
            </a:extLst>
          </p:cNvPr>
          <p:cNvSpPr>
            <a:spLocks noGrp="1"/>
          </p:cNvSpPr>
          <p:nvPr>
            <p:ph type="sldNum" sz="quarter" idx="12"/>
          </p:nvPr>
        </p:nvSpPr>
        <p:spPr/>
        <p:txBody>
          <a:bodyPr/>
          <a:lstStyle/>
          <a:p>
            <a:fld id="{659665DE-58FC-41F4-AC58-2C90A5E00527}" type="slidenum">
              <a:rPr lang="en-US" smtClean="0"/>
              <a:pPr/>
              <a:t>5</a:t>
            </a:fld>
            <a:endParaRPr lang="en-US"/>
          </a:p>
        </p:txBody>
      </p:sp>
    </p:spTree>
    <p:extLst>
      <p:ext uri="{BB962C8B-B14F-4D97-AF65-F5344CB8AC3E}">
        <p14:creationId xmlns:p14="http://schemas.microsoft.com/office/powerpoint/2010/main" val="3680969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32603A2-010F-3C49-811D-85C25A12D109}"/>
              </a:ext>
            </a:extLst>
          </p:cNvPr>
          <p:cNvSpPr>
            <a:spLocks noGrp="1"/>
          </p:cNvSpPr>
          <p:nvPr>
            <p:ph idx="1"/>
          </p:nvPr>
        </p:nvSpPr>
        <p:spPr/>
        <p:txBody>
          <a:bodyPr/>
          <a:lstStyle/>
          <a:p>
            <a:r>
              <a:rPr lang="en-US" dirty="0"/>
              <a:t>1. No need to explain how the algorithms we covered in the class. You can use them as black box tools in your solution, unless you are modifying the algorithm, in which case you need to describe your modification.</a:t>
            </a:r>
          </a:p>
          <a:p>
            <a:r>
              <a:rPr lang="en-US" dirty="0"/>
              <a:t>2. Don’t worry about constant factors unless the question explicitly asks otherwise.</a:t>
            </a:r>
          </a:p>
          <a:p>
            <a:r>
              <a:rPr lang="en-US" dirty="0"/>
              <a:t>3. Expectation: Answer in 4-5 sentences. </a:t>
            </a:r>
          </a:p>
          <a:p>
            <a:endParaRPr lang="en-US" dirty="0"/>
          </a:p>
          <a:p>
            <a:r>
              <a:rPr lang="en-US" dirty="0"/>
              <a:t>(For partial credit)</a:t>
            </a:r>
          </a:p>
          <a:p>
            <a:r>
              <a:rPr lang="en-US" dirty="0"/>
              <a:t>4. A brute force solution that works will get more partial credit than an efficient but incomplete answer. So, if you are stuck at finding and efficient, but know a brute force solution give that first.</a:t>
            </a:r>
          </a:p>
          <a:p>
            <a:r>
              <a:rPr lang="en-US" dirty="0"/>
              <a:t>5. Solving a problem may involve multiple steps. If you know how to solve one step, but not the other, write down solution to step 1 for partial credit.</a:t>
            </a:r>
          </a:p>
        </p:txBody>
      </p:sp>
      <p:sp>
        <p:nvSpPr>
          <p:cNvPr id="3" name="Title 2">
            <a:extLst>
              <a:ext uri="{FF2B5EF4-FFF2-40B4-BE49-F238E27FC236}">
                <a16:creationId xmlns:a16="http://schemas.microsoft.com/office/drawing/2014/main" id="{0CD6AEB8-C4BA-8945-94E0-2325EAE16E84}"/>
              </a:ext>
            </a:extLst>
          </p:cNvPr>
          <p:cNvSpPr>
            <a:spLocks noGrp="1"/>
          </p:cNvSpPr>
          <p:nvPr>
            <p:ph type="title"/>
          </p:nvPr>
        </p:nvSpPr>
        <p:spPr/>
        <p:txBody>
          <a:bodyPr>
            <a:normAutofit/>
          </a:bodyPr>
          <a:lstStyle/>
          <a:p>
            <a:r>
              <a:rPr lang="en-US" dirty="0"/>
              <a:t>Exam Tips: Medium-answer questions</a:t>
            </a:r>
          </a:p>
        </p:txBody>
      </p:sp>
      <p:sp>
        <p:nvSpPr>
          <p:cNvPr id="4" name="Footer Placeholder 3">
            <a:extLst>
              <a:ext uri="{FF2B5EF4-FFF2-40B4-BE49-F238E27FC236}">
                <a16:creationId xmlns:a16="http://schemas.microsoft.com/office/drawing/2014/main" id="{CA37E21A-F2B7-4945-9621-52FBD892F889}"/>
              </a:ext>
            </a:extLst>
          </p:cNvPr>
          <p:cNvSpPr>
            <a:spLocks noGrp="1"/>
          </p:cNvSpPr>
          <p:nvPr>
            <p:ph type="ftr" sz="quarter" idx="11"/>
          </p:nvPr>
        </p:nvSpPr>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AE3E3C5A-51AA-5E4F-A906-AD34C8D9F895}"/>
              </a:ext>
            </a:extLst>
          </p:cNvPr>
          <p:cNvSpPr>
            <a:spLocks noGrp="1"/>
          </p:cNvSpPr>
          <p:nvPr>
            <p:ph type="sldNum" sz="quarter" idx="12"/>
          </p:nvPr>
        </p:nvSpPr>
        <p:spPr/>
        <p:txBody>
          <a:bodyPr/>
          <a:lstStyle/>
          <a:p>
            <a:fld id="{659665DE-58FC-41F4-AC58-2C90A5E00527}" type="slidenum">
              <a:rPr lang="en-US" smtClean="0"/>
              <a:pPr/>
              <a:t>6</a:t>
            </a:fld>
            <a:endParaRPr lang="en-US"/>
          </a:p>
        </p:txBody>
      </p:sp>
    </p:spTree>
    <p:extLst>
      <p:ext uri="{BB962C8B-B14F-4D97-AF65-F5344CB8AC3E}">
        <p14:creationId xmlns:p14="http://schemas.microsoft.com/office/powerpoint/2010/main" val="17362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AD5596-02F4-0847-B4E8-71C56678E050}"/>
              </a:ext>
            </a:extLst>
          </p:cNvPr>
          <p:cNvSpPr>
            <a:spLocks noGrp="1"/>
          </p:cNvSpPr>
          <p:nvPr>
            <p:ph type="title"/>
          </p:nvPr>
        </p:nvSpPr>
        <p:spPr/>
        <p:txBody>
          <a:bodyPr/>
          <a:lstStyle/>
          <a:p>
            <a:r>
              <a:rPr lang="en-US" dirty="0"/>
              <a:t>Review</a:t>
            </a:r>
          </a:p>
        </p:txBody>
      </p:sp>
      <p:sp>
        <p:nvSpPr>
          <p:cNvPr id="7" name="Text Placeholder 6">
            <a:extLst>
              <a:ext uri="{FF2B5EF4-FFF2-40B4-BE49-F238E27FC236}">
                <a16:creationId xmlns:a16="http://schemas.microsoft.com/office/drawing/2014/main" id="{FB72BD08-BC84-9D4B-8466-99B3E76233F0}"/>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F884893D-BDB5-2D48-B403-ADC9F7F42485}"/>
              </a:ext>
            </a:extLst>
          </p:cNvPr>
          <p:cNvSpPr>
            <a:spLocks noGrp="1"/>
          </p:cNvSpPr>
          <p:nvPr>
            <p:ph type="ftr" sz="quarter" idx="4294967295"/>
          </p:nvPr>
        </p:nvSpPr>
        <p:spPr>
          <a:xfrm>
            <a:off x="6289675" y="6521450"/>
            <a:ext cx="5902325" cy="274638"/>
          </a:xfrm>
        </p:spPr>
        <p:txBody>
          <a:bodyPr/>
          <a:lstStyle/>
          <a:p>
            <a:r>
              <a:rPr lang="en-US"/>
              <a:t>CSE 373 AU 18</a:t>
            </a:r>
            <a:endParaRPr lang="en-US" dirty="0"/>
          </a:p>
        </p:txBody>
      </p:sp>
      <p:sp>
        <p:nvSpPr>
          <p:cNvPr id="5" name="Slide Number Placeholder 4">
            <a:extLst>
              <a:ext uri="{FF2B5EF4-FFF2-40B4-BE49-F238E27FC236}">
                <a16:creationId xmlns:a16="http://schemas.microsoft.com/office/drawing/2014/main" id="{1FF42E72-79AD-314F-8846-1DE20E107A56}"/>
              </a:ext>
            </a:extLst>
          </p:cNvPr>
          <p:cNvSpPr>
            <a:spLocks noGrp="1"/>
          </p:cNvSpPr>
          <p:nvPr>
            <p:ph type="sldNum" sz="quarter" idx="4294967295"/>
          </p:nvPr>
        </p:nvSpPr>
        <p:spPr>
          <a:xfrm>
            <a:off x="11771313" y="6521450"/>
            <a:ext cx="420687" cy="274638"/>
          </a:xfrm>
        </p:spPr>
        <p:txBody>
          <a:bodyPr/>
          <a:lstStyle/>
          <a:p>
            <a:fld id="{659665DE-58FC-41F4-AC58-2C90A5E00527}" type="slidenum">
              <a:rPr lang="en-US" smtClean="0"/>
              <a:pPr/>
              <a:t>7</a:t>
            </a:fld>
            <a:endParaRPr lang="en-US"/>
          </a:p>
        </p:txBody>
      </p:sp>
    </p:spTree>
    <p:extLst>
      <p:ext uri="{BB962C8B-B14F-4D97-AF65-F5344CB8AC3E}">
        <p14:creationId xmlns:p14="http://schemas.microsoft.com/office/powerpoint/2010/main" val="504405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B3F7-5A61-4C16-A172-DD41F098435A}"/>
              </a:ext>
            </a:extLst>
          </p:cNvPr>
          <p:cNvSpPr>
            <a:spLocks noGrp="1"/>
          </p:cNvSpPr>
          <p:nvPr>
            <p:ph type="title"/>
          </p:nvPr>
        </p:nvSpPr>
        <p:spPr/>
        <p:txBody>
          <a:bodyPr/>
          <a:lstStyle/>
          <a:p>
            <a:r>
              <a:rPr lang="en-US" dirty="0"/>
              <a:t>ADTs vs Data Structures</a:t>
            </a:r>
          </a:p>
        </p:txBody>
      </p:sp>
      <p:sp>
        <p:nvSpPr>
          <p:cNvPr id="3" name="Content Placeholder 2">
            <a:extLst>
              <a:ext uri="{FF2B5EF4-FFF2-40B4-BE49-F238E27FC236}">
                <a16:creationId xmlns:a16="http://schemas.microsoft.com/office/drawing/2014/main" id="{C38A70EE-5043-45D7-BB30-8586ADE9C6F1}"/>
              </a:ext>
            </a:extLst>
          </p:cNvPr>
          <p:cNvSpPr>
            <a:spLocks noGrp="1"/>
          </p:cNvSpPr>
          <p:nvPr>
            <p:ph idx="1"/>
          </p:nvPr>
        </p:nvSpPr>
        <p:spPr>
          <a:xfrm>
            <a:off x="575240" y="1463857"/>
            <a:ext cx="6640207" cy="4845504"/>
          </a:xfrm>
        </p:spPr>
        <p:txBody>
          <a:bodyPr>
            <a:normAutofit fontScale="62500" lnSpcReduction="20000"/>
          </a:bodyPr>
          <a:lstStyle/>
          <a:p>
            <a:r>
              <a:rPr lang="en-US" sz="2800" dirty="0">
                <a:solidFill>
                  <a:srgbClr val="4C3282"/>
                </a:solidFill>
              </a:rPr>
              <a:t>Data Structure</a:t>
            </a:r>
          </a:p>
          <a:p>
            <a:pPr lvl="1"/>
            <a:r>
              <a:rPr lang="en-US" sz="2400" i="1" dirty="0"/>
              <a:t>A way of organizing and storing related data points</a:t>
            </a:r>
          </a:p>
          <a:p>
            <a:pPr lvl="1"/>
            <a:r>
              <a:rPr lang="en-US" sz="2400" dirty="0"/>
              <a:t>An object that implements the functionality of a specified ADT</a:t>
            </a:r>
          </a:p>
          <a:p>
            <a:pPr lvl="1"/>
            <a:r>
              <a:rPr lang="en-US" sz="2400" dirty="0"/>
              <a:t>Describes exactly how the collection will perform the required operations</a:t>
            </a:r>
          </a:p>
          <a:p>
            <a:pPr lvl="1"/>
            <a:r>
              <a:rPr lang="en-US" sz="2400" dirty="0"/>
              <a:t>Examples: </a:t>
            </a:r>
            <a:r>
              <a:rPr lang="en-US" sz="2400" dirty="0" err="1"/>
              <a:t>LinkedIntList</a:t>
            </a:r>
            <a:r>
              <a:rPr lang="en-US" sz="2400" dirty="0"/>
              <a:t>, </a:t>
            </a:r>
            <a:r>
              <a:rPr lang="en-US" sz="2400" dirty="0" err="1"/>
              <a:t>ArrayIntList</a:t>
            </a:r>
            <a:endParaRPr lang="en-US" sz="2400" dirty="0"/>
          </a:p>
          <a:p>
            <a:endParaRPr lang="en-US" sz="2800" dirty="0">
              <a:solidFill>
                <a:srgbClr val="4C3282"/>
              </a:solidFill>
            </a:endParaRPr>
          </a:p>
          <a:p>
            <a:r>
              <a:rPr lang="en-US" sz="2800" dirty="0">
                <a:solidFill>
                  <a:srgbClr val="4C3282"/>
                </a:solidFill>
              </a:rPr>
              <a:t>Algorithm</a:t>
            </a:r>
          </a:p>
          <a:p>
            <a:pPr lvl="1"/>
            <a:r>
              <a:rPr lang="en-US" sz="2400" dirty="0"/>
              <a:t>A series of precise instructions used to perform a task</a:t>
            </a:r>
          </a:p>
          <a:p>
            <a:pPr lvl="1"/>
            <a:r>
              <a:rPr lang="en-US" sz="2400" dirty="0"/>
              <a:t>Examples from CSE 14X: binary search, merge sort, recursive backtracking</a:t>
            </a:r>
          </a:p>
          <a:p>
            <a:endParaRPr lang="en-US" sz="2800" dirty="0">
              <a:solidFill>
                <a:srgbClr val="4C3282"/>
              </a:solidFill>
            </a:endParaRPr>
          </a:p>
          <a:p>
            <a:r>
              <a:rPr lang="en-US" sz="2800" dirty="0">
                <a:solidFill>
                  <a:srgbClr val="4C3282"/>
                </a:solidFill>
              </a:rPr>
              <a:t>Abstract Data Type (ADT)</a:t>
            </a:r>
          </a:p>
          <a:p>
            <a:pPr lvl="1"/>
            <a:r>
              <a:rPr lang="en-US" sz="2400" i="1" dirty="0"/>
              <a:t>A definition for expected operations and behavior</a:t>
            </a:r>
          </a:p>
          <a:p>
            <a:pPr lvl="1"/>
            <a:r>
              <a:rPr lang="en-US" sz="2400" dirty="0"/>
              <a:t>A mathematical description of a collection with a set of supported operations and how they should behave when called upon</a:t>
            </a:r>
          </a:p>
          <a:p>
            <a:pPr lvl="1"/>
            <a:r>
              <a:rPr lang="en-US" sz="2400" dirty="0"/>
              <a:t>Describes what a collection does, not how it does it</a:t>
            </a:r>
          </a:p>
          <a:p>
            <a:pPr lvl="1"/>
            <a:r>
              <a:rPr lang="en-US" sz="2400" dirty="0"/>
              <a:t>Can be expressed as an interface</a:t>
            </a:r>
          </a:p>
          <a:p>
            <a:pPr lvl="1"/>
            <a:r>
              <a:rPr lang="en-US" sz="2400" dirty="0"/>
              <a:t>Examples: List, Map, Set</a:t>
            </a:r>
          </a:p>
        </p:txBody>
      </p:sp>
      <p:sp>
        <p:nvSpPr>
          <p:cNvPr id="4" name="Footer Placeholder 3">
            <a:extLst>
              <a:ext uri="{FF2B5EF4-FFF2-40B4-BE49-F238E27FC236}">
                <a16:creationId xmlns:a16="http://schemas.microsoft.com/office/drawing/2014/main" id="{18CDE203-7536-4D98-886F-DE5640D75449}"/>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E6CA9D3E-7713-47C2-B5C3-245C31CBD471}"/>
              </a:ext>
            </a:extLst>
          </p:cNvPr>
          <p:cNvSpPr>
            <a:spLocks noGrp="1"/>
          </p:cNvSpPr>
          <p:nvPr>
            <p:ph type="sldNum" sz="quarter" idx="12"/>
          </p:nvPr>
        </p:nvSpPr>
        <p:spPr/>
        <p:txBody>
          <a:bodyPr/>
          <a:lstStyle/>
          <a:p>
            <a:fld id="{659665DE-58FC-41F4-AC58-2C90A5E00527}" type="slidenum">
              <a:rPr lang="en-US" smtClean="0"/>
              <a:t>8</a:t>
            </a:fld>
            <a:endParaRPr lang="en-US"/>
          </a:p>
        </p:txBody>
      </p:sp>
    </p:spTree>
    <p:extLst>
      <p:ext uri="{BB962C8B-B14F-4D97-AF65-F5344CB8AC3E}">
        <p14:creationId xmlns:p14="http://schemas.microsoft.com/office/powerpoint/2010/main" val="1471378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43E01-F43D-42C6-88EA-D31F06EAC1ED}"/>
              </a:ext>
            </a:extLst>
          </p:cNvPr>
          <p:cNvSpPr>
            <a:spLocks noGrp="1"/>
          </p:cNvSpPr>
          <p:nvPr>
            <p:ph type="title"/>
          </p:nvPr>
        </p:nvSpPr>
        <p:spPr/>
        <p:txBody>
          <a:bodyPr/>
          <a:lstStyle/>
          <a:p>
            <a:r>
              <a:rPr lang="en-US" dirty="0"/>
              <a:t>List ADT</a:t>
            </a:r>
          </a:p>
        </p:txBody>
      </p:sp>
      <p:sp>
        <p:nvSpPr>
          <p:cNvPr id="3" name="Content Placeholder 2">
            <a:extLst>
              <a:ext uri="{FF2B5EF4-FFF2-40B4-BE49-F238E27FC236}">
                <a16:creationId xmlns:a16="http://schemas.microsoft.com/office/drawing/2014/main" id="{31399440-2DF2-4BA1-8776-0863F53BC6D6}"/>
              </a:ext>
            </a:extLst>
          </p:cNvPr>
          <p:cNvSpPr>
            <a:spLocks noGrp="1"/>
          </p:cNvSpPr>
          <p:nvPr>
            <p:ph idx="1"/>
          </p:nvPr>
        </p:nvSpPr>
        <p:spPr>
          <a:xfrm>
            <a:off x="575240" y="1463857"/>
            <a:ext cx="11528353" cy="4845504"/>
          </a:xfrm>
        </p:spPr>
        <p:txBody>
          <a:bodyPr>
            <a:normAutofit/>
          </a:bodyPr>
          <a:lstStyle/>
          <a:p>
            <a:r>
              <a:rPr lang="en-US" sz="1800" b="1" dirty="0">
                <a:solidFill>
                  <a:srgbClr val="4C3282"/>
                </a:solidFill>
              </a:rPr>
              <a:t>list: </a:t>
            </a:r>
            <a:r>
              <a:rPr lang="en-US" sz="1800" dirty="0"/>
              <a:t>stores an ordered sequence of information. </a:t>
            </a:r>
          </a:p>
          <a:p>
            <a:pPr lvl="1"/>
            <a:r>
              <a:rPr lang="en-US" sz="1600" dirty="0"/>
              <a:t>Each item is accessible by an index.</a:t>
            </a:r>
          </a:p>
          <a:p>
            <a:pPr lvl="1"/>
            <a:r>
              <a:rPr lang="en-US" sz="1600" dirty="0"/>
              <a:t>Lists have a variable size as items can be added and removed</a:t>
            </a:r>
          </a:p>
          <a:p>
            <a:r>
              <a:rPr lang="en-US" sz="1800" dirty="0"/>
              <a:t>Supported Operations:</a:t>
            </a:r>
          </a:p>
          <a:p>
            <a:pPr lvl="1"/>
            <a:r>
              <a:rPr lang="en-US" sz="1600" b="1" dirty="0"/>
              <a:t>get(index): </a:t>
            </a:r>
            <a:r>
              <a:rPr lang="en-US" sz="1600" dirty="0"/>
              <a:t>returns the item at the given index</a:t>
            </a:r>
          </a:p>
          <a:p>
            <a:pPr lvl="1"/>
            <a:r>
              <a:rPr lang="en-US" sz="1600" b="1" dirty="0"/>
              <a:t>set(value, index): </a:t>
            </a:r>
            <a:r>
              <a:rPr lang="en-US" sz="1600" dirty="0"/>
              <a:t>sets the item at the given index to the given value</a:t>
            </a:r>
          </a:p>
          <a:p>
            <a:pPr lvl="1"/>
            <a:r>
              <a:rPr lang="en-US" sz="1600" b="1" dirty="0"/>
              <a:t>append(value): </a:t>
            </a:r>
            <a:r>
              <a:rPr lang="en-US" sz="1600" dirty="0"/>
              <a:t>adds the given item to the end of the list</a:t>
            </a:r>
          </a:p>
          <a:p>
            <a:pPr lvl="1"/>
            <a:r>
              <a:rPr lang="en-US" sz="1600" b="1" dirty="0"/>
              <a:t>insert(value, index): </a:t>
            </a:r>
            <a:r>
              <a:rPr lang="en-US" sz="1600" dirty="0"/>
              <a:t>insert the given item at the given index maintaining order</a:t>
            </a:r>
          </a:p>
          <a:p>
            <a:pPr lvl="1"/>
            <a:r>
              <a:rPr lang="en-US" sz="1600" b="1" dirty="0"/>
              <a:t>delete(index): </a:t>
            </a:r>
            <a:r>
              <a:rPr lang="en-US" sz="1600" dirty="0"/>
              <a:t>removes the item at the given index maintaining order</a:t>
            </a:r>
          </a:p>
          <a:p>
            <a:pPr lvl="1"/>
            <a:r>
              <a:rPr lang="en-US" sz="1600" b="1" dirty="0"/>
              <a:t>size(): </a:t>
            </a:r>
            <a:r>
              <a:rPr lang="en-US" sz="1600" dirty="0"/>
              <a:t>returns the number of elements in the list</a:t>
            </a:r>
          </a:p>
          <a:p>
            <a:endParaRPr lang="en-US" sz="1600" dirty="0"/>
          </a:p>
        </p:txBody>
      </p:sp>
      <p:sp>
        <p:nvSpPr>
          <p:cNvPr id="4" name="Footer Placeholder 3">
            <a:extLst>
              <a:ext uri="{FF2B5EF4-FFF2-40B4-BE49-F238E27FC236}">
                <a16:creationId xmlns:a16="http://schemas.microsoft.com/office/drawing/2014/main" id="{82101CD4-3862-4499-9E1C-D0BEE50A8D44}"/>
              </a:ext>
            </a:extLst>
          </p:cNvPr>
          <p:cNvSpPr>
            <a:spLocks noGrp="1"/>
          </p:cNvSpPr>
          <p:nvPr>
            <p:ph type="ftr" sz="quarter" idx="11"/>
          </p:nvPr>
        </p:nvSpPr>
        <p:spPr/>
        <p:txBody>
          <a:bodyPr/>
          <a:lstStyle/>
          <a:p>
            <a:r>
              <a:rPr lang="en-US"/>
              <a:t>CSE 373 SP 18 - Kasey Champion</a:t>
            </a:r>
          </a:p>
        </p:txBody>
      </p:sp>
      <p:sp>
        <p:nvSpPr>
          <p:cNvPr id="5" name="Slide Number Placeholder 4">
            <a:extLst>
              <a:ext uri="{FF2B5EF4-FFF2-40B4-BE49-F238E27FC236}">
                <a16:creationId xmlns:a16="http://schemas.microsoft.com/office/drawing/2014/main" id="{2D6DD417-66B7-4312-A253-159EEECEAB05}"/>
              </a:ext>
            </a:extLst>
          </p:cNvPr>
          <p:cNvSpPr>
            <a:spLocks noGrp="1"/>
          </p:cNvSpPr>
          <p:nvPr>
            <p:ph type="sldNum" sz="quarter" idx="12"/>
          </p:nvPr>
        </p:nvSpPr>
        <p:spPr/>
        <p:txBody>
          <a:bodyPr/>
          <a:lstStyle/>
          <a:p>
            <a:fld id="{659665DE-58FC-41F4-AC58-2C90A5E00527}" type="slidenum">
              <a:rPr lang="en-US" smtClean="0"/>
              <a:t>9</a:t>
            </a:fld>
            <a:endParaRPr lang="en-US"/>
          </a:p>
        </p:txBody>
      </p:sp>
      <p:pic>
        <p:nvPicPr>
          <p:cNvPr id="6" name="Picture 4" descr="art08_03">
            <a:extLst>
              <a:ext uri="{FF2B5EF4-FFF2-40B4-BE49-F238E27FC236}">
                <a16:creationId xmlns:a16="http://schemas.microsoft.com/office/drawing/2014/main" id="{2C28C72F-3649-4C33-A5C6-15825A93F292}"/>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800" y="4556644"/>
            <a:ext cx="5371549" cy="21987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315066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1">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33006F"/>
      </a:hlink>
      <a:folHlink>
        <a:srgbClr val="9A7B4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9074</TotalTime>
  <Words>3576</Words>
  <Application>Microsoft Macintosh PowerPoint</Application>
  <PresentationFormat>Widescreen</PresentationFormat>
  <Paragraphs>599</Paragraphs>
  <Slides>48</Slides>
  <Notes>11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48</vt:i4>
      </vt:variant>
    </vt:vector>
  </HeadingPairs>
  <TitlesOfParts>
    <vt:vector size="61" baseType="lpstr">
      <vt:lpstr>Calibri</vt:lpstr>
      <vt:lpstr>Cambria Math</vt:lpstr>
      <vt:lpstr>Courier New</vt:lpstr>
      <vt:lpstr>Helvetica Neue Light</vt:lpstr>
      <vt:lpstr>Inconsolata</vt:lpstr>
      <vt:lpstr>Segoe UI</vt:lpstr>
      <vt:lpstr>Segoe UI Light</vt:lpstr>
      <vt:lpstr>Segoe UI Semibold</vt:lpstr>
      <vt:lpstr>Segoe UI Semilight</vt:lpstr>
      <vt:lpstr>Tahoma</vt:lpstr>
      <vt:lpstr>Tw Cen MT</vt:lpstr>
      <vt:lpstr>Wingdings 3</vt:lpstr>
      <vt:lpstr>Integral</vt:lpstr>
      <vt:lpstr>Final Review</vt:lpstr>
      <vt:lpstr>Today</vt:lpstr>
      <vt:lpstr>Exam format: Type of questions</vt:lpstr>
      <vt:lpstr>Exam format</vt:lpstr>
      <vt:lpstr>Exam Tips</vt:lpstr>
      <vt:lpstr>Exam Tips: Medium-answer questions</vt:lpstr>
      <vt:lpstr>Review</vt:lpstr>
      <vt:lpstr>ADTs vs Data Structures</vt:lpstr>
      <vt:lpstr>List ADT</vt:lpstr>
      <vt:lpstr>Stack ADT</vt:lpstr>
      <vt:lpstr>Queue ADT</vt:lpstr>
      <vt:lpstr>Map ADT (Dictionary)</vt:lpstr>
      <vt:lpstr>Tree Height</vt:lpstr>
      <vt:lpstr>Traversals</vt:lpstr>
      <vt:lpstr>Binary Search Trees</vt:lpstr>
      <vt:lpstr>AVL trees: Balanced BSTs</vt:lpstr>
      <vt:lpstr>Four cases to consider</vt:lpstr>
      <vt:lpstr>How Long Does Rebalancing Take?</vt:lpstr>
      <vt:lpstr>Hash tables: Motivation</vt:lpstr>
      <vt:lpstr>Strategies to handle hash collision</vt:lpstr>
      <vt:lpstr>Hash tables review</vt:lpstr>
      <vt:lpstr>Heap review</vt:lpstr>
      <vt:lpstr>Desired properties in a sorting algorithm</vt:lpstr>
      <vt:lpstr>Sorting algorithms – High-level view</vt:lpstr>
      <vt:lpstr>Tree method</vt:lpstr>
      <vt:lpstr>Design technique: Divide-and-conquer</vt:lpstr>
      <vt:lpstr>Graph Review</vt:lpstr>
      <vt:lpstr>Strongly Connected Components</vt:lpstr>
      <vt:lpstr>Connected [Undirected] Graphs</vt:lpstr>
      <vt:lpstr>Strongly Connected Components</vt:lpstr>
      <vt:lpstr>Strongly Connected Components Problem</vt:lpstr>
      <vt:lpstr>SCC Algorithm</vt:lpstr>
      <vt:lpstr>Why Find SCCs?</vt:lpstr>
      <vt:lpstr>Why Find SCCs? </vt:lpstr>
      <vt:lpstr>Why Must H Be a DAG?</vt:lpstr>
      <vt:lpstr>Takeaways</vt:lpstr>
      <vt:lpstr>PowerPoint Presentation</vt:lpstr>
      <vt:lpstr>Practice exam Q5</vt:lpstr>
      <vt:lpstr>Practice exam Q5</vt:lpstr>
      <vt:lpstr>Practice exam Q6</vt:lpstr>
      <vt:lpstr>Practice exam Q6</vt:lpstr>
      <vt:lpstr>Practice exam Q7</vt:lpstr>
      <vt:lpstr>Practice exam Q7</vt:lpstr>
      <vt:lpstr>P vs. NP review slides</vt:lpstr>
      <vt:lpstr>Decision Problems</vt:lpstr>
      <vt:lpstr>P</vt:lpstr>
      <vt:lpstr>P vs. NP</vt:lpstr>
      <vt:lpstr>NP-Complete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Shrirang Mare</dc:creator>
  <cp:keywords/>
  <dc:description>Slide template prepared by Kasey Champion</dc:description>
  <cp:lastModifiedBy>Shrirang Mare</cp:lastModifiedBy>
  <cp:revision>1162</cp:revision>
  <cp:lastPrinted>2018-11-30T22:18:09Z</cp:lastPrinted>
  <dcterms:created xsi:type="dcterms:W3CDTF">2018-03-22T00:41:11Z</dcterms:created>
  <dcterms:modified xsi:type="dcterms:W3CDTF">2018-12-08T00:04:54Z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kaseyc@microsoft.com</vt:lpwstr>
  </property>
  <property fmtid="{D5CDD505-2E9C-101B-9397-08002B2CF9AE}" pid="5" name="MSIP_Label_f42aa342-8706-4288-bd11-ebb85995028c_SetDate">
    <vt:lpwstr>2018-03-22T00:48:15.4212377Z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ies>
</file>