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311" r:id="rId3"/>
    <p:sldId id="316" r:id="rId4"/>
    <p:sldId id="276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315" r:id="rId14"/>
    <p:sldId id="288" r:id="rId15"/>
    <p:sldId id="314" r:id="rId16"/>
    <p:sldId id="312" r:id="rId17"/>
    <p:sldId id="306" r:id="rId18"/>
    <p:sldId id="307" r:id="rId19"/>
    <p:sldId id="308" r:id="rId20"/>
    <p:sldId id="309" r:id="rId21"/>
    <p:sldId id="290" r:id="rId22"/>
    <p:sldId id="291" r:id="rId23"/>
    <p:sldId id="257" r:id="rId24"/>
    <p:sldId id="258" r:id="rId25"/>
    <p:sldId id="259" r:id="rId26"/>
    <p:sldId id="260" r:id="rId27"/>
    <p:sldId id="261" r:id="rId28"/>
    <p:sldId id="262" r:id="rId29"/>
    <p:sldId id="263" r:id="rId30"/>
    <p:sldId id="26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94660"/>
  </p:normalViewPr>
  <p:slideViewPr>
    <p:cSldViewPr snapToGrid="0">
      <p:cViewPr varScale="1">
        <p:scale>
          <a:sx n="73" d="100"/>
          <a:sy n="73" d="100"/>
        </p:scale>
        <p:origin x="224" y="1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CD2C0-1583-4871-915C-ACA45CE3DC90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D5188-736F-48F5-BADB-78FBA63F8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2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D5188-736F-48F5-BADB-78FBA63F8E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9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DD19357-6FD6-4B42-9958-472F9EC8689E}" type="datetime1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134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D805-FCB0-4EBE-BCDA-3850692FA6CD}" type="datetime1">
              <a:rPr lang="en-US" smtClean="0"/>
              <a:t>12/5/18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9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C4560-3545-452C-982B-069CE17F29EE}" type="datetime1">
              <a:rPr lang="en-US" smtClean="0"/>
              <a:t>12/5/18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94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466D-509C-473A-B392-9BCF55D6E794}" type="datetime1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E3ED-493E-44F8-89EB-C5E9F53E7740}" type="datetime1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05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7FC6-C1B4-45B2-87C6-B88ECCEAE904}" type="datetime1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124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62E7-6CE1-449F-8FC6-A798774E1794}" type="datetime1">
              <a:rPr lang="en-US" smtClean="0"/>
              <a:t>12/5/18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5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E209B-1DD3-4518-95FB-1F90B7E2706E}" type="datetime1">
              <a:rPr lang="en-US" smtClean="0"/>
              <a:t>12/5/18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4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3302-8707-4B7F-A99E-4B5A0F781E5E}" type="datetime1">
              <a:rPr lang="en-US" smtClean="0"/>
              <a:t>12/5/18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BD035-35CB-4138-852D-FA563BE6D8A0}" type="datetime1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773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3FCA-22BF-41E9-B3FE-CD11D8B435DC}" type="datetime1">
              <a:rPr lang="en-US" smtClean="0"/>
              <a:t>12/5/18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335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2096609-7A71-4B09-8359-2F7771BC44DA}" type="datetime1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373 - 18AU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4B20650-8027-43D4-AFF5-7B5B1208C98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95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 vs. NP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3"/>
            <a:ext cx="11187258" cy="5279843"/>
          </a:xfrm>
        </p:spPr>
        <p:txBody>
          <a:bodyPr>
            <a:normAutofit/>
          </a:bodyPr>
          <a:lstStyle/>
          <a:p>
            <a:r>
              <a:rPr lang="en-US" sz="2800" dirty="0"/>
              <a:t>More formally,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It’s a common misconception that NP stands for “not polynomial”</a:t>
            </a:r>
            <a:br>
              <a:rPr lang="en-US" sz="2800" dirty="0"/>
            </a:br>
            <a:r>
              <a:rPr lang="en-US" sz="2800" dirty="0"/>
              <a:t>Please never ever </a:t>
            </a:r>
            <a:r>
              <a:rPr lang="en-US" sz="2800" dirty="0" err="1"/>
              <a:t>ever</a:t>
            </a:r>
            <a:r>
              <a:rPr lang="en-US" sz="2800" dirty="0"/>
              <a:t> </a:t>
            </a:r>
            <a:r>
              <a:rPr lang="en-US" sz="2800" dirty="0" err="1"/>
              <a:t>ever</a:t>
            </a:r>
            <a:r>
              <a:rPr lang="en-US" sz="2800" dirty="0"/>
              <a:t> say that.</a:t>
            </a:r>
          </a:p>
          <a:p>
            <a:r>
              <a:rPr lang="en-US" sz="2800" dirty="0"/>
              <a:t>Please.</a:t>
            </a:r>
          </a:p>
          <a:p>
            <a:r>
              <a:rPr lang="en-US" sz="2800" dirty="0"/>
              <a:t>Every time you do a theoretical computer scientist sheds a single tear. </a:t>
            </a:r>
          </a:p>
          <a:p>
            <a:r>
              <a:rPr lang="en-US" sz="2800" dirty="0"/>
              <a:t>(That theoretical computer scientist is me)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7" y="1741356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1741356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 (stands for “nondeterministic polynomial”)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can </a:t>
            </a:r>
            <a:r>
              <a:rPr lang="en-US" sz="2800" b="1" dirty="0"/>
              <a:t>verify </a:t>
            </a:r>
            <a:r>
              <a:rPr lang="en-US" sz="2800" dirty="0"/>
              <a:t>YES instances of NP problems efficiently, but can we </a:t>
            </a:r>
            <a:r>
              <a:rPr lang="en-US" sz="2800" b="1" dirty="0"/>
              <a:t>decide </a:t>
            </a:r>
            <a:r>
              <a:rPr lang="en-US" sz="2800" dirty="0"/>
              <a:t>whether the answer is YES or NO efficiently?</a:t>
            </a:r>
          </a:p>
          <a:p>
            <a:endParaRPr lang="en-US" sz="2800" b="1" dirty="0"/>
          </a:p>
          <a:p>
            <a:r>
              <a:rPr lang="en-US" sz="2800" dirty="0"/>
              <a:t>I.e. can you bootstrap the ability to check a certificate into the ability to find a certificate?</a:t>
            </a:r>
          </a:p>
          <a:p>
            <a:endParaRPr lang="en-US" sz="2800" dirty="0"/>
          </a:p>
          <a:p>
            <a:r>
              <a:rPr lang="en-US" sz="2800" dirty="0"/>
              <a:t>We don’t know.</a:t>
            </a:r>
          </a:p>
          <a:p>
            <a:r>
              <a:rPr lang="en-US" sz="2800" dirty="0"/>
              <a:t>This is the P vs. NP problem.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4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4909751"/>
            <a:ext cx="11187258" cy="1399610"/>
          </a:xfrm>
        </p:spPr>
        <p:txBody>
          <a:bodyPr>
            <a:normAutofit/>
          </a:bodyPr>
          <a:lstStyle/>
          <a:p>
            <a:r>
              <a:rPr lang="en-US" sz="2800" dirty="0"/>
              <a:t>Claim: P is a subset of NP, i.e. every problem in P is also in NP</a:t>
            </a:r>
          </a:p>
          <a:p>
            <a:r>
              <a:rPr lang="en-US" sz="2800" dirty="0"/>
              <a:t>(do you see why?)</a:t>
            </a: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5237" y="2994540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The set of all decision problems such that if the answer is YES, there is a proof of that which can be verified in polynomial time.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7" y="2994540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 (stands for “nondeterministic polynomial”)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b="1" dirty="0"/>
                  <a:t>The set of all decision problems that have an algorithm that runs in time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blipFill rotWithShape="0">
                <a:blip r:embed="rId3"/>
                <a:stretch>
                  <a:fillRect l="-1199" r="-540" b="-6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(stands for “Polynomial”)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71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vs. NP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3367143"/>
            <a:ext cx="11187258" cy="2942217"/>
          </a:xfrm>
        </p:spPr>
        <p:txBody>
          <a:bodyPr>
            <a:normAutofit/>
          </a:bodyPr>
          <a:lstStyle/>
          <a:p>
            <a:r>
              <a:rPr lang="en-US" sz="2600" dirty="0"/>
              <a:t>No one knows the answer to this problem. </a:t>
            </a:r>
          </a:p>
          <a:p>
            <a:r>
              <a:rPr lang="en-US" sz="2600" dirty="0"/>
              <a:t>In fact, it’s the biggest open problem in Computer Science.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5238" y="1372686"/>
            <a:ext cx="10168961" cy="199445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b="1" dirty="0"/>
              <a:t>Are P and NP the same complexity class? </a:t>
            </a:r>
          </a:p>
          <a:p>
            <a:r>
              <a:rPr lang="en-US" sz="2800" b="1" dirty="0"/>
              <a:t>That is, can every problem that can be </a:t>
            </a:r>
            <a:r>
              <a:rPr lang="en-US" sz="2800" dirty="0"/>
              <a:t>verified </a:t>
            </a:r>
            <a:r>
              <a:rPr lang="en-US" sz="2800" b="1" dirty="0"/>
              <a:t>in polynomial time also be </a:t>
            </a:r>
            <a:r>
              <a:rPr lang="en-US" sz="2800" dirty="0"/>
              <a:t>solved </a:t>
            </a:r>
            <a:r>
              <a:rPr lang="en-US" sz="2800" b="1" dirty="0"/>
              <a:t>in polynomial time.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vs. NP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12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Let’s say we want to prove that some problem in NP needs exponential time (i.e. that P is not equal to NP). </a:t>
            </a:r>
          </a:p>
          <a:p>
            <a:r>
              <a:rPr lang="en-US" sz="2800" dirty="0"/>
              <a:t>Ideally we’d start with a really hard problem in NP. </a:t>
            </a:r>
          </a:p>
          <a:p>
            <a:r>
              <a:rPr lang="en-US" sz="2800" dirty="0"/>
              <a:t>What is the hardest problem in NP?</a:t>
            </a:r>
          </a:p>
          <a:p>
            <a:r>
              <a:rPr lang="en-US" sz="2800" dirty="0"/>
              <a:t>What does it mean to be a hard problem?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62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/>
          <p:cNvGrpSpPr/>
          <p:nvPr/>
        </p:nvGrpSpPr>
        <p:grpSpPr>
          <a:xfrm>
            <a:off x="387175" y="2463606"/>
            <a:ext cx="3244286" cy="1553495"/>
            <a:chOff x="1571625" y="2325233"/>
            <a:chExt cx="2247900" cy="1233998"/>
          </a:xfrm>
        </p:grpSpPr>
        <p:sp>
          <p:nvSpPr>
            <p:cNvPr id="6" name="Oval 5"/>
            <p:cNvSpPr/>
            <p:nvPr/>
          </p:nvSpPr>
          <p:spPr>
            <a:xfrm>
              <a:off x="1571625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480876" y="234025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447922" y="315028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505200" y="281463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0" name="Straight Arrow Connector 9"/>
            <p:cNvCxnSpPr>
              <a:stCxn id="7" idx="6"/>
              <a:endCxn id="9" idx="1"/>
            </p:cNvCxnSpPr>
            <p:nvPr/>
          </p:nvCxnSpPr>
          <p:spPr>
            <a:xfrm>
              <a:off x="2795201" y="249741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6" idx="5"/>
              <a:endCxn id="8" idx="2"/>
            </p:cNvCxnSpPr>
            <p:nvPr/>
          </p:nvCxnSpPr>
          <p:spPr>
            <a:xfrm>
              <a:off x="1839918" y="308293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6"/>
              <a:endCxn id="9" idx="2"/>
            </p:cNvCxnSpPr>
            <p:nvPr/>
          </p:nvCxnSpPr>
          <p:spPr>
            <a:xfrm>
              <a:off x="1885950" y="2971800"/>
              <a:ext cx="1619250" cy="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6"/>
              <a:endCxn id="9" idx="3"/>
            </p:cNvCxnSpPr>
            <p:nvPr/>
          </p:nvCxnSpPr>
          <p:spPr>
            <a:xfrm flipV="1">
              <a:off x="2762247" y="3082930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6" idx="0"/>
              <a:endCxn id="7" idx="2"/>
            </p:cNvCxnSpPr>
            <p:nvPr/>
          </p:nvCxnSpPr>
          <p:spPr>
            <a:xfrm flipV="1">
              <a:off x="1728788" y="2497415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478021" y="2658034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850954" y="232523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85225" y="3189899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20946" y="2338937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881915" y="3170553"/>
              <a:ext cx="534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3810601" y="2215554"/>
            <a:ext cx="3704744" cy="1636920"/>
            <a:chOff x="8696325" y="2321202"/>
            <a:chExt cx="2247900" cy="1124356"/>
          </a:xfrm>
        </p:grpSpPr>
        <p:sp>
          <p:nvSpPr>
            <p:cNvPr id="41" name="Oval 40"/>
            <p:cNvSpPr/>
            <p:nvPr/>
          </p:nvSpPr>
          <p:spPr>
            <a:xfrm>
              <a:off x="8696325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9605576" y="232120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9572622" y="3131233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10629900" y="279558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45" name="Straight Arrow Connector 44"/>
            <p:cNvCxnSpPr>
              <a:stCxn id="42" idx="6"/>
              <a:endCxn id="44" idx="1"/>
            </p:cNvCxnSpPr>
            <p:nvPr/>
          </p:nvCxnSpPr>
          <p:spPr>
            <a:xfrm>
              <a:off x="9919901" y="2478365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5"/>
              <a:endCxn id="43" idx="2"/>
            </p:cNvCxnSpPr>
            <p:nvPr/>
          </p:nvCxnSpPr>
          <p:spPr>
            <a:xfrm>
              <a:off x="8964618" y="3063880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1" idx="6"/>
              <a:endCxn id="86" idx="2"/>
            </p:cNvCxnSpPr>
            <p:nvPr/>
          </p:nvCxnSpPr>
          <p:spPr>
            <a:xfrm flipV="1">
              <a:off x="9010650" y="2950889"/>
              <a:ext cx="700347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3" idx="6"/>
              <a:endCxn id="76" idx="2"/>
            </p:cNvCxnSpPr>
            <p:nvPr/>
          </p:nvCxnSpPr>
          <p:spPr>
            <a:xfrm flipV="1">
              <a:off x="9886947" y="3224696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5" idx="6"/>
              <a:endCxn id="42" idx="2"/>
            </p:cNvCxnSpPr>
            <p:nvPr/>
          </p:nvCxnSpPr>
          <p:spPr>
            <a:xfrm flipV="1">
              <a:off x="9337284" y="2478365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9172576" y="25160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Arrow Connector 56"/>
            <p:cNvCxnSpPr>
              <a:stCxn id="41" idx="0"/>
              <a:endCxn id="55" idx="2"/>
            </p:cNvCxnSpPr>
            <p:nvPr/>
          </p:nvCxnSpPr>
          <p:spPr>
            <a:xfrm flipV="1">
              <a:off x="8853488" y="2598451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10215562" y="314234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Straight Arrow Connector 78"/>
            <p:cNvCxnSpPr>
              <a:stCxn id="76" idx="7"/>
              <a:endCxn id="44" idx="3"/>
            </p:cNvCxnSpPr>
            <p:nvPr/>
          </p:nvCxnSpPr>
          <p:spPr>
            <a:xfrm flipV="1">
              <a:off x="10356149" y="3063880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9710997" y="2868535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Straight Arrow Connector 87"/>
            <p:cNvCxnSpPr>
              <a:stCxn id="86" idx="6"/>
              <a:endCxn id="44" idx="2"/>
            </p:cNvCxnSpPr>
            <p:nvPr/>
          </p:nvCxnSpPr>
          <p:spPr>
            <a:xfrm>
              <a:off x="9875705" y="2950889"/>
              <a:ext cx="754195" cy="1861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/>
          <p:cNvGrpSpPr/>
          <p:nvPr/>
        </p:nvGrpSpPr>
        <p:grpSpPr>
          <a:xfrm>
            <a:off x="8316156" y="3604223"/>
            <a:ext cx="3882622" cy="1370080"/>
            <a:chOff x="8666030" y="5165757"/>
            <a:chExt cx="2633528" cy="1124356"/>
          </a:xfrm>
        </p:grpSpPr>
        <p:sp>
          <p:nvSpPr>
            <p:cNvPr id="93" name="Oval 92"/>
            <p:cNvSpPr/>
            <p:nvPr/>
          </p:nvSpPr>
          <p:spPr>
            <a:xfrm>
              <a:off x="8666030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9575281" y="5165757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95" name="Oval 94"/>
            <p:cNvSpPr/>
            <p:nvPr/>
          </p:nvSpPr>
          <p:spPr>
            <a:xfrm>
              <a:off x="9542327" y="5975788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6" name="Oval 95"/>
            <p:cNvSpPr/>
            <p:nvPr/>
          </p:nvSpPr>
          <p:spPr>
            <a:xfrm>
              <a:off x="10599605" y="5640142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7" name="Straight Arrow Connector 96"/>
            <p:cNvCxnSpPr>
              <a:stCxn id="94" idx="6"/>
              <a:endCxn id="96" idx="1"/>
            </p:cNvCxnSpPr>
            <p:nvPr/>
          </p:nvCxnSpPr>
          <p:spPr>
            <a:xfrm>
              <a:off x="9889606" y="5322920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93" idx="5"/>
              <a:endCxn id="95" idx="2"/>
            </p:cNvCxnSpPr>
            <p:nvPr/>
          </p:nvCxnSpPr>
          <p:spPr>
            <a:xfrm>
              <a:off x="8934323" y="5908435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 flipV="1">
              <a:off x="8980355" y="5804969"/>
              <a:ext cx="700347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95" idx="6"/>
              <a:endCxn id="104" idx="2"/>
            </p:cNvCxnSpPr>
            <p:nvPr/>
          </p:nvCxnSpPr>
          <p:spPr>
            <a:xfrm flipV="1">
              <a:off x="9856652" y="6069251"/>
              <a:ext cx="328615" cy="63700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102" idx="6"/>
              <a:endCxn id="94" idx="2"/>
            </p:cNvCxnSpPr>
            <p:nvPr/>
          </p:nvCxnSpPr>
          <p:spPr>
            <a:xfrm flipV="1">
              <a:off x="9306989" y="5322920"/>
              <a:ext cx="268292" cy="12008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/>
            <p:nvPr/>
          </p:nvSpPr>
          <p:spPr>
            <a:xfrm>
              <a:off x="9142281" y="5360652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3" name="Straight Arrow Connector 102"/>
            <p:cNvCxnSpPr>
              <a:stCxn id="93" idx="0"/>
              <a:endCxn id="102" idx="2"/>
            </p:cNvCxnSpPr>
            <p:nvPr/>
          </p:nvCxnSpPr>
          <p:spPr>
            <a:xfrm flipV="1">
              <a:off x="8823193" y="5443006"/>
              <a:ext cx="319088" cy="19713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10185267" y="5986897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5" name="Straight Arrow Connector 104"/>
            <p:cNvCxnSpPr>
              <a:stCxn id="104" idx="7"/>
              <a:endCxn id="96" idx="3"/>
            </p:cNvCxnSpPr>
            <p:nvPr/>
          </p:nvCxnSpPr>
          <p:spPr>
            <a:xfrm flipV="1">
              <a:off x="10325854" y="5908435"/>
              <a:ext cx="319783" cy="102583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/>
            <p:cNvSpPr/>
            <p:nvPr/>
          </p:nvSpPr>
          <p:spPr>
            <a:xfrm>
              <a:off x="9680702" y="5713090"/>
              <a:ext cx="164708" cy="1647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07" name="Straight Arrow Connector 106"/>
            <p:cNvCxnSpPr/>
            <p:nvPr/>
          </p:nvCxnSpPr>
          <p:spPr>
            <a:xfrm>
              <a:off x="9845410" y="5804969"/>
              <a:ext cx="754195" cy="18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10888264" y="5591747"/>
              <a:ext cx="411294" cy="354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176919" y="5225123"/>
            <a:ext cx="3733457" cy="1500000"/>
            <a:chOff x="1546223" y="5087551"/>
            <a:chExt cx="2664553" cy="1238086"/>
          </a:xfrm>
        </p:grpSpPr>
        <p:sp>
          <p:nvSpPr>
            <p:cNvPr id="125" name="Oval 124"/>
            <p:cNvSpPr/>
            <p:nvPr/>
          </p:nvSpPr>
          <p:spPr>
            <a:xfrm>
              <a:off x="1546223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s</a:t>
              </a:r>
            </a:p>
          </p:txBody>
        </p:sp>
        <p:sp>
          <p:nvSpPr>
            <p:cNvPr id="126" name="Oval 125"/>
            <p:cNvSpPr/>
            <p:nvPr/>
          </p:nvSpPr>
          <p:spPr>
            <a:xfrm>
              <a:off x="2455474" y="5102570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u</a:t>
              </a:r>
            </a:p>
          </p:txBody>
        </p:sp>
        <p:sp>
          <p:nvSpPr>
            <p:cNvPr id="127" name="Oval 126"/>
            <p:cNvSpPr/>
            <p:nvPr/>
          </p:nvSpPr>
          <p:spPr>
            <a:xfrm>
              <a:off x="2422520" y="5912601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28" name="Oval 127"/>
            <p:cNvSpPr/>
            <p:nvPr/>
          </p:nvSpPr>
          <p:spPr>
            <a:xfrm>
              <a:off x="3479798" y="5576955"/>
              <a:ext cx="314325" cy="3143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129" name="Straight Arrow Connector 128"/>
            <p:cNvCxnSpPr>
              <a:stCxn id="126" idx="6"/>
              <a:endCxn id="128" idx="1"/>
            </p:cNvCxnSpPr>
            <p:nvPr/>
          </p:nvCxnSpPr>
          <p:spPr>
            <a:xfrm>
              <a:off x="2769799" y="5259733"/>
              <a:ext cx="756031" cy="363254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/>
            <p:cNvCxnSpPr>
              <a:stCxn id="125" idx="5"/>
              <a:endCxn id="127" idx="2"/>
            </p:cNvCxnSpPr>
            <p:nvPr/>
          </p:nvCxnSpPr>
          <p:spPr>
            <a:xfrm>
              <a:off x="1814516" y="5845248"/>
              <a:ext cx="608004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/>
            <p:cNvCxnSpPr>
              <a:stCxn id="125" idx="6"/>
              <a:endCxn id="128" idx="2"/>
            </p:cNvCxnSpPr>
            <p:nvPr/>
          </p:nvCxnSpPr>
          <p:spPr>
            <a:xfrm>
              <a:off x="1860548" y="5734118"/>
              <a:ext cx="16192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/>
            <p:cNvCxnSpPr>
              <a:stCxn id="127" idx="6"/>
              <a:endCxn id="128" idx="3"/>
            </p:cNvCxnSpPr>
            <p:nvPr/>
          </p:nvCxnSpPr>
          <p:spPr>
            <a:xfrm flipV="1">
              <a:off x="2736845" y="5845248"/>
              <a:ext cx="788985" cy="224516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>
              <a:stCxn id="125" idx="0"/>
              <a:endCxn id="126" idx="2"/>
            </p:cNvCxnSpPr>
            <p:nvPr/>
          </p:nvCxnSpPr>
          <p:spPr>
            <a:xfrm flipV="1">
              <a:off x="1703386" y="5259733"/>
              <a:ext cx="752088" cy="317222"/>
            </a:xfrm>
            <a:prstGeom prst="straightConnector1">
              <a:avLst/>
            </a:prstGeom>
            <a:ln w="28575"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TextBox 133"/>
            <p:cNvSpPr txBox="1"/>
            <p:nvPr/>
          </p:nvSpPr>
          <p:spPr>
            <a:xfrm>
              <a:off x="2452619" y="5420352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825552" y="508755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959823" y="5952217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2995544" y="5101255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856513" y="5932871"/>
              <a:ext cx="534259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3799482" y="5543269"/>
              <a:ext cx="411294" cy="373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4C3282"/>
                  </a:solidFill>
                </a:rPr>
                <a:t>2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3775074" y="2190337"/>
            <a:ext cx="3790615" cy="1802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Input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142336" y="3446147"/>
            <a:ext cx="4049663" cy="17603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Unweighted Shortest Paths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946849" y="5066469"/>
            <a:ext cx="3789692" cy="1678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Transform Output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77376" y="280854"/>
            <a:ext cx="8559430" cy="1005072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Using an algorithm for Problem B to solve Problem A.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77376" y="280854"/>
            <a:ext cx="8559430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Reduction (informally)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29961 -0.0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5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0.36966 -0.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966 -0.1 L 0.37683 0.1828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00143 0.262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0.26204 L -0.34558 0.245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-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-0.32304 -0.0159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9" y="-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Let’s say we want to prove that some problem in NP needs exponential time (i.e. that P is not equal to NP). </a:t>
            </a:r>
          </a:p>
          <a:p>
            <a:r>
              <a:rPr lang="en-US" sz="2800" dirty="0"/>
              <a:t>Ideally we’d start with a really hard problem in NP. </a:t>
            </a:r>
          </a:p>
          <a:p>
            <a:r>
              <a:rPr lang="en-US" sz="2800" dirty="0"/>
              <a:t>What is the hardest problem in NP?</a:t>
            </a:r>
          </a:p>
          <a:p>
            <a:r>
              <a:rPr lang="en-US" sz="2800" dirty="0"/>
              <a:t>What does it mean to be a hard problem?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75236" y="4390833"/>
            <a:ext cx="10168961" cy="1602178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We say that a problem B is “NP-complete” if B is in NP and </a:t>
            </a:r>
            <a:br>
              <a:rPr lang="en-US" sz="2800" dirty="0"/>
            </a:br>
            <a:r>
              <a:rPr lang="en-US" sz="2800" dirty="0"/>
              <a:t>for all problems A in NP, A reduces to B.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5235" y="4297134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NP-complete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3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389195"/>
            <a:ext cx="11187258" cy="1921164"/>
          </a:xfrm>
        </p:spPr>
        <p:txBody>
          <a:bodyPr>
            <a:noAutofit/>
          </a:bodyPr>
          <a:lstStyle/>
          <a:p>
            <a:r>
              <a:rPr lang="en-US" sz="2800" dirty="0"/>
              <a:t>An NP-complete problem is a </a:t>
            </a:r>
            <a:r>
              <a:rPr lang="en-US" sz="2800" b="1" dirty="0"/>
              <a:t>universal language </a:t>
            </a:r>
            <a:r>
              <a:rPr lang="en-US" sz="2800" dirty="0"/>
              <a:t>for encoding “I’ll know it when I see it” problems.</a:t>
            </a:r>
          </a:p>
          <a:p>
            <a:r>
              <a:rPr lang="en-US" sz="2800" dirty="0"/>
              <a:t>If you find an efficient algorithm for an NP-complete problem, you have an algorithm for </a:t>
            </a:r>
            <a:r>
              <a:rPr lang="en-US" sz="2800" b="1" dirty="0"/>
              <a:t>every </a:t>
            </a:r>
            <a:r>
              <a:rPr lang="en-US" sz="2800" dirty="0"/>
              <a:t>problem in NP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239" y="3436888"/>
            <a:ext cx="6111311" cy="1013460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3-SAT is NP-complete </a:t>
            </a:r>
          </a:p>
        </p:txBody>
      </p:sp>
      <p:sp>
        <p:nvSpPr>
          <p:cNvPr id="9" name="Rectangle 8"/>
          <p:cNvSpPr/>
          <p:nvPr/>
        </p:nvSpPr>
        <p:spPr>
          <a:xfrm>
            <a:off x="584764" y="3436888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Cook-Levin Theorem (1971)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56" y="4716602"/>
            <a:ext cx="7472604" cy="150540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660" y="1907517"/>
            <a:ext cx="5091215" cy="2039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7517"/>
            <a:ext cx="3941179" cy="49596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179" y="1907517"/>
            <a:ext cx="3977311" cy="4959627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75240" y="1344169"/>
            <a:ext cx="11187258" cy="491552"/>
          </a:xfrm>
        </p:spPr>
        <p:txBody>
          <a:bodyPr>
            <a:noAutofit/>
          </a:bodyPr>
          <a:lstStyle/>
          <a:p>
            <a:r>
              <a:rPr lang="en-US" sz="2800" dirty="0"/>
              <a:t>But Wait! There’s more!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929301" y="4088891"/>
            <a:ext cx="4092293" cy="1953093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A lot of problems are NP-complete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29301" y="4088891"/>
            <a:ext cx="4085915" cy="575706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Karp’s Theorem (1972)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70390" y="1463857"/>
            <a:ext cx="6898511" cy="4845504"/>
          </a:xfrm>
        </p:spPr>
        <p:txBody>
          <a:bodyPr>
            <a:noAutofit/>
          </a:bodyPr>
          <a:lstStyle/>
          <a:p>
            <a:r>
              <a:rPr lang="en-US" sz="2800" dirty="0"/>
              <a:t>But Wait! There’s more!</a:t>
            </a:r>
          </a:p>
          <a:p>
            <a:pPr marL="0" indent="0">
              <a:buNone/>
            </a:pPr>
            <a:r>
              <a:rPr lang="en-US" sz="2800" dirty="0"/>
              <a:t> By 1979, at least 300 problems had been proven NP-complete.</a:t>
            </a:r>
            <a:br>
              <a:rPr lang="en-US" sz="2800" dirty="0"/>
            </a:b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Garey</a:t>
            </a:r>
            <a:r>
              <a:rPr lang="en-US" sz="2800" dirty="0"/>
              <a:t> and Johnson put a list of all the NP-complete problems they could find in this textbook.</a:t>
            </a:r>
          </a:p>
          <a:p>
            <a:pPr marL="0" indent="0">
              <a:buNone/>
            </a:pPr>
            <a:r>
              <a:rPr lang="en-US" sz="2800" dirty="0"/>
              <a:t>Took them almost 100 pages to just list them all.</a:t>
            </a:r>
          </a:p>
          <a:p>
            <a:pPr marL="0" indent="0">
              <a:buNone/>
            </a:pPr>
            <a:r>
              <a:rPr lang="en-US" sz="2800" dirty="0"/>
              <a:t>No one has made </a:t>
            </a:r>
            <a:r>
              <a:rPr lang="en-US" sz="2600" dirty="0"/>
              <a:t>a comprehensive list since.</a:t>
            </a:r>
            <a:endParaRPr lang="en-US" dirty="0"/>
          </a:p>
        </p:txBody>
      </p:sp>
      <p:pic>
        <p:nvPicPr>
          <p:cNvPr id="1026" name="Picture 2" descr="Image result for garey johnson computers and intractabil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6" b="7628"/>
          <a:stretch/>
        </p:blipFill>
        <p:spPr bwMode="auto">
          <a:xfrm>
            <a:off x="7268901" y="601884"/>
            <a:ext cx="4923100" cy="627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23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Define “P, NP, and NP-complete”</a:t>
            </a:r>
          </a:p>
          <a:p>
            <a:r>
              <a:rPr lang="en-US" sz="2600" dirty="0"/>
              <a:t>Explain the P vs. NP problem</a:t>
            </a:r>
          </a:p>
          <a:p>
            <a:pPr lvl="1"/>
            <a:r>
              <a:rPr lang="en-US" sz="2600" dirty="0"/>
              <a:t>why it’s the biggest open problem in CS.</a:t>
            </a:r>
          </a:p>
          <a:p>
            <a:pPr lvl="1"/>
            <a:r>
              <a:rPr lang="en-US" sz="2600" dirty="0"/>
              <a:t>And what to do when a problem you want to solve is “NP-complete”</a:t>
            </a:r>
          </a:p>
          <a:p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010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But Wait! There’s more!</a:t>
            </a:r>
          </a:p>
          <a:p>
            <a:endParaRPr lang="en-US" sz="2800" dirty="0"/>
          </a:p>
          <a:p>
            <a:r>
              <a:rPr lang="en-US" sz="2800" dirty="0"/>
              <a:t>In the last month, mathematicians and computer scientists have put papers on the </a:t>
            </a:r>
            <a:r>
              <a:rPr lang="en-US" sz="2800" dirty="0" err="1"/>
              <a:t>arXiv</a:t>
            </a:r>
            <a:r>
              <a:rPr lang="en-US" sz="2800" dirty="0"/>
              <a:t> claiming to show (at least) 11 more problems are NP-complete.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There are literally thousands of NP-complete problems known. </a:t>
            </a:r>
          </a:p>
          <a:p>
            <a:r>
              <a:rPr lang="en-US" sz="2800" dirty="0"/>
              <a:t>And some of them look weirdly similar to problems we’ve already studied.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0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0524" y="3554715"/>
                <a:ext cx="4729930" cy="184107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directed graph, report if there is a path from s to t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4" y="3554715"/>
                <a:ext cx="4729930" cy="1841075"/>
              </a:xfrm>
              <a:prstGeom prst="rect">
                <a:avLst/>
              </a:prstGeom>
              <a:blipFill rotWithShape="0">
                <a:blip r:embed="rId2"/>
                <a:stretch>
                  <a:fillRect l="-2577" b="-8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50524" y="3554716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Short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26378" y="3562948"/>
                <a:ext cx="4729930" cy="184107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directed graph, report if there is a path from s to t of length at least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378" y="3562948"/>
                <a:ext cx="4729930" cy="1841075"/>
              </a:xfrm>
              <a:prstGeom prst="rect">
                <a:avLst/>
              </a:prstGeom>
              <a:blipFill rotWithShape="0">
                <a:blip r:embed="rId3"/>
                <a:stretch>
                  <a:fillRect l="-2577" b="-82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226378" y="3562949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Long Path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239" y="3040845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81068" y="3031495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NP-Complete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239" y="1433384"/>
            <a:ext cx="104469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literally thousands of NP-complete problems.</a:t>
            </a:r>
          </a:p>
          <a:p>
            <a:r>
              <a:rPr lang="en-US" sz="2800" dirty="0"/>
              <a:t>And some of them look weirdly similar to problems we do know efficient algorithms for.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3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05214" y="2110830"/>
                <a:ext cx="4729930" cy="2371412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weighted graph, find a spanning tree (a set of edges that connect all vertices)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14" y="2110830"/>
                <a:ext cx="4729930" cy="2371412"/>
              </a:xfrm>
              <a:prstGeom prst="rect">
                <a:avLst/>
              </a:prstGeom>
              <a:blipFill rotWithShape="0">
                <a:blip r:embed="rId2"/>
                <a:stretch>
                  <a:fillRect l="-2706" r="-1418" b="-41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05214" y="2110831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Light Spanning Tree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81068" y="2119063"/>
                <a:ext cx="4729930" cy="236317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Given a weighted graph, find a tour (a walk that visits every vertex and returns to its start) of weight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68" y="2119063"/>
                <a:ext cx="4729930" cy="2363179"/>
              </a:xfrm>
              <a:prstGeom prst="rect">
                <a:avLst/>
              </a:prstGeom>
              <a:blipFill rotWithShape="0">
                <a:blip r:embed="rId3"/>
                <a:stretch>
                  <a:fillRect l="-2706" r="-3479" b="-43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181068" y="2119064"/>
            <a:ext cx="4729930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Traveling Salesperson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825" y="4761533"/>
            <a:ext cx="10620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electric company just needs a greedy algorithm to lay its wires.</a:t>
            </a:r>
          </a:p>
          <a:p>
            <a:r>
              <a:rPr lang="en-US" sz="2800" dirty="0"/>
              <a:t>Amazon doesn’t know a way to optimally route its delivery trucks.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239" y="1468253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 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1068" y="1458903"/>
            <a:ext cx="465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NP-Complete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Option 1: Maybe it’s a special case we understand</a:t>
            </a:r>
          </a:p>
          <a:p>
            <a:r>
              <a:rPr lang="en-US" sz="2800" dirty="0"/>
              <a:t>Maybe you don’t need to solve the general problem, just a special case</a:t>
            </a:r>
          </a:p>
          <a:p>
            <a:pPr lvl="1"/>
            <a:endParaRPr lang="en-US" sz="2800" dirty="0"/>
          </a:p>
          <a:p>
            <a:r>
              <a:rPr lang="en-US" sz="2800" b="1" dirty="0"/>
              <a:t>Option 2:  Maybe it’s a special case we </a:t>
            </a:r>
            <a:r>
              <a:rPr lang="en-US" sz="2800" b="1" i="1" dirty="0"/>
              <a:t>don’t </a:t>
            </a:r>
            <a:r>
              <a:rPr lang="en-US" sz="2800" b="1" dirty="0"/>
              <a:t>understand (yet)</a:t>
            </a:r>
          </a:p>
          <a:p>
            <a:r>
              <a:rPr lang="en-US" sz="2800" dirty="0"/>
              <a:t>There are algorithms that are known to run quickly on “nice” instances. Maybe your problem has one of those.</a:t>
            </a:r>
          </a:p>
          <a:p>
            <a:r>
              <a:rPr lang="en-US" sz="2800" dirty="0"/>
              <a:t>One approach: Turn your problem into a SAT instance, find a solver and cross your fingers.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91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NP-Completeness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Option 3: Approximation Algorithms</a:t>
            </a:r>
          </a:p>
          <a:p>
            <a:r>
              <a:rPr lang="en-US" sz="2800" dirty="0"/>
              <a:t>You might not be able to get an exact answer, but you might be able to get close.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1030332" y="2836694"/>
            <a:ext cx="10254983" cy="1550112"/>
          </a:xfrm>
          <a:prstGeom prst="rect">
            <a:avLst/>
          </a:prstGeom>
          <a:solidFill>
            <a:srgbClr val="A48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/>
          </a:p>
          <a:p>
            <a:r>
              <a:rPr lang="en-US" sz="2800" dirty="0"/>
              <a:t>Given a weighted graph, find a tour (a walk that visits every vertex and returns to its start) of minimum weight.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0332" y="2836694"/>
            <a:ext cx="10254983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Optimization version of Traveling Salesperson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4386806"/>
            <a:ext cx="111872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Algorithm:</a:t>
            </a:r>
          </a:p>
          <a:p>
            <a:r>
              <a:rPr lang="en-US" sz="2800" dirty="0"/>
              <a:t>Find a minimum spanning tree.</a:t>
            </a:r>
          </a:p>
          <a:p>
            <a:r>
              <a:rPr lang="en-US" sz="2800" dirty="0"/>
              <a:t>Have the tour follow the visitation order of a DFS of the spanning tree.</a:t>
            </a:r>
          </a:p>
          <a:p>
            <a:r>
              <a:rPr lang="en-US" sz="2800" b="1" dirty="0"/>
              <a:t>Theorem: </a:t>
            </a:r>
            <a:r>
              <a:rPr lang="en-US" sz="2800" dirty="0"/>
              <a:t>This tour is at most twice as long as the best one.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about P vs.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Most computer scientists are convinced that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</a:t>
                </a:r>
              </a:p>
              <a:p>
                <a:r>
                  <a:rPr lang="en-US" sz="2800" dirty="0"/>
                  <a:t>Why should you care about this problem?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It’s your chance for:</a:t>
                </a:r>
              </a:p>
              <a:p>
                <a:r>
                  <a:rPr lang="en-US" sz="2800" dirty="0"/>
                  <a:t>$1,000,000. The Clay Mathematics Institute will give $1,000,000 to whoever solves P vs. NP (or any of the 5 remaining problems they listed)</a:t>
                </a:r>
              </a:p>
              <a:p>
                <a:r>
                  <a:rPr lang="en-US" sz="2800" dirty="0"/>
                  <a:t>To get a Turing Award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222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about P vs.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Most computer scientists are convinced that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</a:t>
                </a:r>
              </a:p>
              <a:p>
                <a:r>
                  <a:rPr lang="en-US" sz="2800" dirty="0"/>
                  <a:t>Why should you care about this problem?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It’s your chance for:</a:t>
                </a:r>
              </a:p>
              <a:p>
                <a:r>
                  <a:rPr lang="en-US" sz="2800" dirty="0"/>
                  <a:t>$1,000,000. The Clay Mathematics Institute will give $1,000,000 to whoever solves P vs. NP (or any of the 5 remaining problems they listed)</a:t>
                </a:r>
              </a:p>
              <a:p>
                <a:r>
                  <a:rPr lang="en-US" sz="2800" dirty="0"/>
                  <a:t>To get </a:t>
                </a:r>
                <a:r>
                  <a:rPr lang="en-US" sz="2800" strike="sngStrike" dirty="0"/>
                  <a:t>a Turing Award </a:t>
                </a:r>
                <a:r>
                  <a:rPr lang="en-US" sz="2800" dirty="0"/>
                  <a:t>the Turing Award renamed after you.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88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if P=NP?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03161"/>
          </a:xfrm>
        </p:spPr>
        <p:txBody>
          <a:bodyPr>
            <a:normAutofit/>
          </a:bodyPr>
          <a:lstStyle/>
          <a:p>
            <a:r>
              <a:rPr lang="en-US" sz="2800" dirty="0"/>
              <a:t>Suppose P=NP. </a:t>
            </a:r>
          </a:p>
          <a:p>
            <a:r>
              <a:rPr lang="en-US" sz="2800" dirty="0"/>
              <a:t>Specifically that we found a genuinely in-practice efficient algorithm for an NP-complete problem. What would you do?</a:t>
            </a:r>
          </a:p>
          <a:p>
            <a:pPr lvl="1"/>
            <a:r>
              <a:rPr lang="en-US" sz="2800" dirty="0"/>
              <a:t>$1,000,000 from the Clay Math Institute obviously, but what’s next?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1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Care if P=NP?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 found a genuinely in-practice efficient algorithm for an NP-complete problem. What would you do?</a:t>
            </a:r>
          </a:p>
          <a:p>
            <a:pPr lvl="1"/>
            <a:r>
              <a:rPr lang="en-US" sz="2800" dirty="0"/>
              <a:t>Another $5,000,000 from the Clay Math Institute</a:t>
            </a:r>
          </a:p>
          <a:p>
            <a:pPr lvl="1"/>
            <a:r>
              <a:rPr lang="en-US" sz="2800" dirty="0"/>
              <a:t>Put mathematicians out of work.</a:t>
            </a:r>
          </a:p>
          <a:p>
            <a:pPr lvl="1"/>
            <a:r>
              <a:rPr lang="en-US" sz="2800" dirty="0"/>
              <a:t>Decrypt (essentially) all current internet communication. </a:t>
            </a:r>
          </a:p>
          <a:p>
            <a:pPr lvl="1"/>
            <a:r>
              <a:rPr lang="en-US" sz="2800" dirty="0"/>
              <a:t>No more secure online shopping or online banking or online messaging…or online </a:t>
            </a:r>
            <a:r>
              <a:rPr lang="en-US" sz="2800" i="1" dirty="0"/>
              <a:t>anything.</a:t>
            </a:r>
          </a:p>
          <a:p>
            <a:pPr marL="128016" lvl="1" indent="0">
              <a:buNone/>
            </a:pPr>
            <a:endParaRPr lang="en-US" sz="2800" dirty="0"/>
          </a:p>
          <a:p>
            <a:pPr marL="128016" lvl="1" indent="0">
              <a:buNone/>
            </a:pPr>
            <a:r>
              <a:rPr lang="en-US" sz="2800" dirty="0"/>
              <a:t>A world where P=NP is a very </a:t>
            </a:r>
            <a:r>
              <a:rPr lang="en-US" sz="2800" dirty="0" err="1"/>
              <a:t>very</a:t>
            </a:r>
            <a:r>
              <a:rPr lang="en-US" sz="2800" dirty="0"/>
              <a:t> different place from the world we live in now.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5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Should You Care 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NP?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 already expect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NP. Why should you care when we finally prove it?</a:t>
                </a:r>
              </a:p>
              <a:p>
                <a:r>
                  <a:rPr lang="en-US" sz="2800" dirty="0"/>
                  <a:t>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 says something fundamental about the universe.</a:t>
                </a:r>
              </a:p>
              <a:p>
                <a:r>
                  <a:rPr lang="en-US" sz="2800" dirty="0"/>
                  <a:t>For some questions there is not a clever way to find the right answer</a:t>
                </a:r>
              </a:p>
              <a:p>
                <a:pPr lvl="1"/>
                <a:r>
                  <a:rPr lang="en-US" sz="2800" dirty="0"/>
                  <a:t>Even though you’ll know it when you see it.</a:t>
                </a:r>
              </a:p>
              <a:p>
                <a:r>
                  <a:rPr lang="en-US" sz="2800" dirty="0"/>
                  <a:t>There is actually a way to obscure information, so it cannot be found quickly no matter how clever you are.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8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5067572"/>
          </a:xfrm>
        </p:spPr>
        <p:txBody>
          <a:bodyPr>
            <a:normAutofit/>
          </a:bodyPr>
          <a:lstStyle/>
          <a:p>
            <a:r>
              <a:rPr lang="en-US" dirty="0"/>
              <a:t>You just started a job at Amazon.</a:t>
            </a:r>
          </a:p>
          <a:p>
            <a:r>
              <a:rPr lang="en-US" dirty="0"/>
              <a:t>They give you the following problem: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You have a weighted, directed graph, where each vertex is a place to deliver a package.</a:t>
            </a:r>
          </a:p>
          <a:p>
            <a:r>
              <a:rPr lang="en-US" dirty="0"/>
              <a:t>One vertex is marked as the amazon warehouse.</a:t>
            </a:r>
          </a:p>
          <a:p>
            <a:endParaRPr lang="en-US" dirty="0"/>
          </a:p>
          <a:p>
            <a:r>
              <a:rPr lang="en-US" dirty="0"/>
              <a:t>How do you direct the truck to deliver all the packages, and return to the warehouse, using the least amount of gas?</a:t>
            </a:r>
          </a:p>
          <a:p>
            <a:r>
              <a:rPr lang="en-US" dirty="0"/>
              <a:t>This is NOT just finding a minimum spanning tree.</a:t>
            </a:r>
          </a:p>
          <a:p>
            <a:endParaRPr lang="en-US" dirty="0"/>
          </a:p>
          <a:p>
            <a:r>
              <a:rPr lang="en-US" dirty="0"/>
              <a:t>Keep this problem in mind, today we’ll discuss why you shouldn’t hope to solve it, and what you should do instead.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3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Why Should You Care if 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NP?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800" dirty="0"/>
                  <a:t>To prove P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/>
                  <a:t>NP we need to better understand the differences between problems. </a:t>
                </a:r>
              </a:p>
              <a:p>
                <a:pPr lvl="1"/>
                <a:r>
                  <a:rPr lang="en-US" sz="2800" dirty="0"/>
                  <a:t>Why do some problems allow easy solutions and others don’t?</a:t>
                </a:r>
              </a:p>
              <a:p>
                <a:pPr lvl="1"/>
                <a:r>
                  <a:rPr lang="en-US" sz="2800" dirty="0"/>
                  <a:t>What is the structure of these problems?</a:t>
                </a:r>
              </a:p>
              <a:p>
                <a:r>
                  <a:rPr lang="en-US" sz="2800" dirty="0"/>
                  <a:t>We don’t care about P vs NP just because it has a huge effect about what the world looks like.</a:t>
                </a:r>
              </a:p>
              <a:p>
                <a:r>
                  <a:rPr lang="en-US" sz="2800" dirty="0"/>
                  <a:t>We will learn a lot about computation along the way.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8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Big Step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has this quarter been about?</a:t>
            </a:r>
          </a:p>
          <a:p>
            <a:r>
              <a:rPr lang="en-US" sz="2800" dirty="0"/>
              <a:t>We’ve taken problems you probably knew how to solve slowly,</a:t>
            </a:r>
          </a:p>
          <a:p>
            <a:r>
              <a:rPr lang="en-US" sz="2800" dirty="0"/>
              <a:t>And we figured out how to solve them faster. </a:t>
            </a:r>
          </a:p>
          <a:p>
            <a:endParaRPr lang="en-US" sz="2800" dirty="0"/>
          </a:p>
          <a:p>
            <a:r>
              <a:rPr lang="en-US" sz="2800" dirty="0"/>
              <a:t>In some sense, that’s the job of a computer scientist.</a:t>
            </a:r>
          </a:p>
          <a:p>
            <a:r>
              <a:rPr lang="en-US" sz="2800" dirty="0"/>
              <a:t>Figure out how to take our problems</a:t>
            </a:r>
          </a:p>
          <a:p>
            <a:r>
              <a:rPr lang="en-US" sz="2800" dirty="0"/>
              <a:t>And make the computer do the hard work for us.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a Big Step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Let’s take a big step back, and try to break problems into two types:</a:t>
            </a:r>
          </a:p>
          <a:p>
            <a:pPr marL="0" indent="0">
              <a:buNone/>
            </a:pPr>
            <a:r>
              <a:rPr lang="en-US" sz="2800" dirty="0"/>
              <a:t>Those for which a computer might be able to help.</a:t>
            </a:r>
          </a:p>
          <a:p>
            <a:pPr marL="0" indent="0">
              <a:buNone/>
            </a:pPr>
            <a:r>
              <a:rPr lang="en-US" sz="2800" dirty="0"/>
              <a:t>And those which would take so long to solve </a:t>
            </a:r>
            <a:r>
              <a:rPr lang="en-US" sz="2800" b="1" dirty="0"/>
              <a:t>even on a computer</a:t>
            </a:r>
            <a:r>
              <a:rPr lang="en-US" sz="2800" dirty="0"/>
              <a:t> we wouldn’t expect to solve them.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There are problems we could solve in finite time…but we’ll all be long dead before our computer tells us the answer.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2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We’ll consider a problem “efficiently solvable” if it has a polynomial time algorithm.</a:t>
                </a:r>
              </a:p>
              <a:p>
                <a:r>
                  <a:rPr lang="en-US" sz="2800" dirty="0"/>
                  <a:t>I.e.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is a constant.</a:t>
                </a:r>
              </a:p>
              <a:p>
                <a:r>
                  <a:rPr lang="en-US" sz="2800" dirty="0"/>
                  <a:t>Are these algorithms always actually efficient?</a:t>
                </a:r>
              </a:p>
              <a:p>
                <a:r>
                  <a:rPr lang="en-US" sz="2800" dirty="0"/>
                  <a:t>Well………no</a:t>
                </a:r>
              </a:p>
              <a:p>
                <a:r>
                  <a:rPr lang="en-US" sz="2800" dirty="0"/>
                  <a:t>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/>
                  <a:t> algorithm or even your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</m:sup>
                        </m:sSup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⋅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/>
                  <a:t> algorithm probably aren’t going to finish anytime soon.</a:t>
                </a:r>
              </a:p>
              <a:p>
                <a:r>
                  <a:rPr lang="en-US" sz="2800" dirty="0"/>
                  <a:t>But these edge cases are rare, and polynomial time is good as a low bar</a:t>
                </a:r>
              </a:p>
              <a:p>
                <a:pPr lvl="1"/>
                <a:r>
                  <a:rPr lang="en-US" sz="2800" dirty="0"/>
                  <a:t>If we can’t even find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10000</m:t>
                        </m:r>
                      </m:sup>
                    </m:sSup>
                  </m:oMath>
                </a14:m>
                <a:r>
                  <a:rPr lang="en-US" sz="2800" dirty="0"/>
                  <a:t> algorithm, we should probably rethink our strategy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 r="-1471" b="-8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7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Let’s go back to dividing problems into solvable/not solvable.</a:t>
                </a:r>
                <a:br>
                  <a:rPr lang="en-US" sz="2800" dirty="0"/>
                </a:br>
                <a:r>
                  <a:rPr lang="en-US" sz="2800" dirty="0"/>
                  <a:t>For today, we’re going to talk about </a:t>
                </a:r>
                <a:r>
                  <a:rPr lang="en-US" sz="2800" b="1" dirty="0"/>
                  <a:t>decision problems</a:t>
                </a:r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Problems that have a “yes” or “no” answer.</a:t>
                </a:r>
              </a:p>
              <a:p>
                <a:r>
                  <a:rPr lang="en-US" sz="2800" dirty="0"/>
                  <a:t>Why?</a:t>
                </a:r>
              </a:p>
              <a:p>
                <a:r>
                  <a:rPr lang="en-US" sz="2800" dirty="0"/>
                  <a:t>Theory reasons (ask me later).</a:t>
                </a:r>
              </a:p>
              <a:p>
                <a:r>
                  <a:rPr lang="en-US" sz="2800" dirty="0"/>
                  <a:t>But it’s not too bad</a:t>
                </a:r>
              </a:p>
              <a:p>
                <a:pPr lvl="1"/>
                <a:r>
                  <a:rPr lang="en-US" sz="2400" dirty="0"/>
                  <a:t>most problems can be rephrased as very similar decision problems.</a:t>
                </a:r>
              </a:p>
              <a:p>
                <a:r>
                  <a:rPr lang="en-US" sz="2800" dirty="0"/>
                  <a:t>E.g. instead of “find the shortest path from s to t” ask</a:t>
                </a:r>
                <a:br>
                  <a:rPr lang="en-US" sz="2800" dirty="0"/>
                </a:br>
                <a:r>
                  <a:rPr lang="en-US" sz="2800" dirty="0"/>
                  <a:t>Is there a path from s to t of length at most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dirty="0"/>
              </a:p>
              <a:p>
                <a:r>
                  <a:rPr lang="en-US" sz="2800" dirty="0"/>
                  <a:t>The set of all decision problems that have an algorithm that runs in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for some constant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372686"/>
                <a:ext cx="10168961" cy="1485900"/>
              </a:xfrm>
              <a:prstGeom prst="rect">
                <a:avLst/>
              </a:prstGeom>
              <a:blipFill rotWithShape="0">
                <a:blip r:embed="rId2"/>
                <a:stretch>
                  <a:fillRect l="-1199" r="-420" b="-69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75237" y="1379037"/>
            <a:ext cx="10168961" cy="569202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P (stands for “Polynomial”)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236" y="2858586"/>
            <a:ext cx="11097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decision version of all problems we’ve solved in this class are in P.</a:t>
            </a:r>
          </a:p>
          <a:p>
            <a:endParaRPr lang="en-US" sz="2800" dirty="0"/>
          </a:p>
          <a:p>
            <a:r>
              <a:rPr lang="en-US" sz="2800" dirty="0"/>
              <a:t>P is an example of a “complexity class”</a:t>
            </a:r>
          </a:p>
          <a:p>
            <a:r>
              <a:rPr lang="en-US" sz="2800" dirty="0"/>
              <a:t>A set of problems that can be solved under some limitations (e.g. with some amount of memory or in some amount of time).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9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I’ll know it when I see it.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083699"/>
          </a:xfrm>
        </p:spPr>
        <p:txBody>
          <a:bodyPr>
            <a:normAutofit/>
          </a:bodyPr>
          <a:lstStyle/>
          <a:p>
            <a:r>
              <a:rPr lang="en-US" sz="2800" dirty="0"/>
              <a:t>Another class of problems we want to talk about.</a:t>
            </a:r>
          </a:p>
          <a:p>
            <a:r>
              <a:rPr lang="en-US" sz="2800" dirty="0"/>
              <a:t>“I’ll know it when I see it” Problems.</a:t>
            </a:r>
          </a:p>
          <a:p>
            <a:endParaRPr lang="en-US" sz="2800" dirty="0"/>
          </a:p>
          <a:p>
            <a:r>
              <a:rPr lang="en-US" sz="2800" dirty="0"/>
              <a:t>Decision Problems such that:</a:t>
            </a:r>
          </a:p>
          <a:p>
            <a:r>
              <a:rPr lang="en-US" sz="2800" dirty="0"/>
              <a:t>If the answer is YES, you can prove the answer is yes by </a:t>
            </a:r>
          </a:p>
          <a:p>
            <a:pPr lvl="1"/>
            <a:r>
              <a:rPr lang="en-US" sz="2400" dirty="0"/>
              <a:t>Being given a “proof” or a “certificate”</a:t>
            </a:r>
          </a:p>
          <a:p>
            <a:pPr lvl="1"/>
            <a:r>
              <a:rPr lang="en-US" sz="2400" dirty="0"/>
              <a:t>Verifying that certificate in polynomial time. </a:t>
            </a:r>
          </a:p>
          <a:p>
            <a:r>
              <a:rPr lang="en-US" sz="2800" dirty="0"/>
              <a:t>What certificate would be convenient for short paths? </a:t>
            </a:r>
          </a:p>
          <a:p>
            <a:pPr lvl="1"/>
            <a:r>
              <a:rPr lang="en-US" sz="2800" dirty="0"/>
              <a:t>The path itself. Easy to check the path is really in the graph and really short.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373 - 18AU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20650-8027-43D4-AFF5-7B5B1208C9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Kasey">
      <a:majorFont>
        <a:latin typeface="Georgia"/>
        <a:ea typeface=""/>
        <a:cs typeface=""/>
      </a:majorFont>
      <a:minorFont>
        <a:latin typeface="Segoe UI Semilight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5-14-Dijkstra</Template>
  <TotalTime>3104</TotalTime>
  <Words>2009</Words>
  <Application>Microsoft Macintosh PowerPoint</Application>
  <PresentationFormat>Widescreen</PresentationFormat>
  <Paragraphs>317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 vs. NP</vt:lpstr>
      <vt:lpstr>Goals for today</vt:lpstr>
      <vt:lpstr>Problem For Today</vt:lpstr>
      <vt:lpstr>Taking a Big Step Back</vt:lpstr>
      <vt:lpstr>Taking a Big Step Back</vt:lpstr>
      <vt:lpstr>Efficient</vt:lpstr>
      <vt:lpstr>Decision Problems</vt:lpstr>
      <vt:lpstr>P</vt:lpstr>
      <vt:lpstr>I’ll know it when I see it.</vt:lpstr>
      <vt:lpstr>I’ll know it when I see it.</vt:lpstr>
      <vt:lpstr>NP</vt:lpstr>
      <vt:lpstr>P vs. NP</vt:lpstr>
      <vt:lpstr>P vs. NP</vt:lpstr>
      <vt:lpstr>Hard Problems</vt:lpstr>
      <vt:lpstr>PowerPoint Presentation</vt:lpstr>
      <vt:lpstr>NP-Complete</vt:lpstr>
      <vt:lpstr>NP-Completeness</vt:lpstr>
      <vt:lpstr>NP-Complete Problems</vt:lpstr>
      <vt:lpstr>NP-Complete Problems</vt:lpstr>
      <vt:lpstr>NP-Complete Problems</vt:lpstr>
      <vt:lpstr>Examples</vt:lpstr>
      <vt:lpstr>Examples</vt:lpstr>
      <vt:lpstr>Dealing with NP-Completeness</vt:lpstr>
      <vt:lpstr>Dealing with NP-Completeness</vt:lpstr>
      <vt:lpstr>Why should you care about P vs. NP</vt:lpstr>
      <vt:lpstr>Why should you care about P vs. NP</vt:lpstr>
      <vt:lpstr>Why Should You Care if P=NP?</vt:lpstr>
      <vt:lpstr>Why Should You Care if P=NP?</vt:lpstr>
      <vt:lpstr>Why Should You Care if P≠NP?</vt:lpstr>
      <vt:lpstr>Why Should You Care if P≠NP?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Shrirang Mare</cp:lastModifiedBy>
  <cp:revision>13</cp:revision>
  <cp:lastPrinted>2018-12-06T01:25:42Z</cp:lastPrinted>
  <dcterms:created xsi:type="dcterms:W3CDTF">2018-12-03T17:30:12Z</dcterms:created>
  <dcterms:modified xsi:type="dcterms:W3CDTF">2018-12-06T01:25:52Z</dcterms:modified>
</cp:coreProperties>
</file>