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97" r:id="rId2"/>
    <p:sldId id="483" r:id="rId3"/>
    <p:sldId id="265" r:id="rId4"/>
    <p:sldId id="493" r:id="rId5"/>
    <p:sldId id="266" r:id="rId6"/>
    <p:sldId id="269" r:id="rId7"/>
    <p:sldId id="484" r:id="rId8"/>
    <p:sldId id="485" r:id="rId9"/>
    <p:sldId id="272" r:id="rId10"/>
    <p:sldId id="486" r:id="rId11"/>
    <p:sldId id="487" r:id="rId12"/>
    <p:sldId id="274" r:id="rId13"/>
    <p:sldId id="275" r:id="rId14"/>
    <p:sldId id="276" r:id="rId15"/>
    <p:sldId id="488" r:id="rId16"/>
    <p:sldId id="489" r:id="rId17"/>
    <p:sldId id="490" r:id="rId18"/>
    <p:sldId id="49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0" autoAdjust="0"/>
    <p:restoredTop sz="75511" autoAdjust="0"/>
  </p:normalViewPr>
  <p:slideViewPr>
    <p:cSldViewPr snapToGrid="0">
      <p:cViewPr varScale="1">
        <p:scale>
          <a:sx n="152" d="100"/>
          <a:sy n="152" d="100"/>
        </p:scale>
        <p:origin x="216" y="16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566AD0-111E-2F48-BC51-EC4E84E1D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7D159-4E1C-8448-BD9B-B83A2D5F50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0B6F-1112-B64A-B223-2C6050629445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C7381-D439-8C45-B33C-9DFF19849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733CE-0079-6A46-974E-D22DB50D0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5AEF-92BD-B14B-8708-547047FF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1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7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1159"/>
            <a:ext cx="12191999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1336"/>
            <a:ext cx="12192000" cy="859786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7D2F5-1349-864B-9157-70965CF7D01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0EF9B-246C-FE41-8332-8646DCADC57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0C209-4026-6B45-85D8-631DC77CD4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6ACA4-6DA3-7041-844B-85F93667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18CBAD-9189-5E4F-A89D-A70F6F9B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52ED43-82A1-6143-AB9E-1294D314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B8ED51-AC7C-6E46-8CC6-F6787B46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64FC2-8BD7-534B-876C-2763D5F4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FFA9C-7BB4-3B4B-A32A-B67888BD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DF07EF-E848-C74E-95B2-15098E35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7D151F2-562E-A744-A27C-396BDC9B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020367-A4F1-744C-8ECA-89D12FB8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5507-7DB2-8D4E-8192-6A3BE5FC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1C618-BF4A-E847-BBF0-DEDBA0DF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E9A1739-2A8C-6D4C-8967-6C642894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193E-F699-D34B-8BEA-E0EF8914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8551-9C06-0541-BE71-AE3150AB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D34C-21ED-8141-8408-9198EE8A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tx1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193E-F699-D34B-8BEA-E0EF8914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8551-9C06-0541-BE71-AE3150AB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D34C-21ED-8141-8408-9198EE8A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82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algo - in-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8359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82F70E-9AE7-A94A-A2D1-7491748FA8F9}"/>
              </a:ext>
            </a:extLst>
          </p:cNvPr>
          <p:cNvSpPr/>
          <p:nvPr userDrawn="1"/>
        </p:nvSpPr>
        <p:spPr>
          <a:xfrm>
            <a:off x="575239" y="3485705"/>
            <a:ext cx="11187259" cy="307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Loop/step invariant: 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Runtime:   Worst ______________      Average ______________       Best 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Input:        Worst ______________________      Best ______________________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Stable ____________________           In-place ____________________  Adaptive ____________________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Operations:  Comparisons __________________________ Moves</a:t>
            </a:r>
          </a:p>
          <a:p>
            <a:pPr>
              <a:lnSpc>
                <a:spcPct val="150000"/>
              </a:lnSpc>
            </a:pPr>
            <a:r>
              <a:rPr lang="en-US" sz="22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Data structure ______________________________________________________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FF10F-42DD-F74A-A82B-3C34947A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2AA52-E524-574C-A30E-AC7482C0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339AF-DAF2-4A46-86E0-97C6777A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92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B40C3-479D-0B4E-A658-0A5104EF3990}"/>
              </a:ext>
            </a:extLst>
          </p:cNvPr>
          <p:cNvSpPr txBox="1"/>
          <p:nvPr userDrawn="1"/>
        </p:nvSpPr>
        <p:spPr>
          <a:xfrm>
            <a:off x="10359199" y="77362"/>
            <a:ext cx="1744394" cy="707886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6A4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259C-4382-C049-B632-CD714D83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35489-2568-F040-BD80-0E40C968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615DC-76F0-4D49-B841-498697FB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028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59A97-3FBF-9E4B-A6BE-7DA8E6DE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EBDAA9-3F1D-CE42-BA28-59F3E2E2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3E26D3-9380-AF42-B706-201689C8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E4822-56A5-2645-B8EA-D4B2DD73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FDFB-D458-BA4B-AA10-7C01EB28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CD2D9B-0751-B44B-9F6D-3E597C8E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half" idx="2"/>
          </p:nvPr>
        </p:nvSpPr>
        <p:spPr>
          <a:xfrm>
            <a:off x="6705904" y="70078"/>
            <a:ext cx="5397689" cy="479637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BCBD5-0D4E-7A46-8240-34E8B9E5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AA3D9-B0E1-4A41-8F4F-2BE4898D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CEDFD19-C54C-3C4F-A9AC-FA9FC69C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3787" y="1729954"/>
            <a:ext cx="6252741" cy="27402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half" idx="2"/>
          </p:nvPr>
        </p:nvSpPr>
        <p:spPr>
          <a:xfrm>
            <a:off x="490050" y="4993105"/>
            <a:ext cx="11357635" cy="1028379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4372A-3A29-A342-98B3-F2917458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46C6C-420B-6240-B816-B044D826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A677C0E-4B54-B342-B44D-92218A14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5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76" r:id="rId4"/>
    <p:sldLayoutId id="2147483675" r:id="rId5"/>
    <p:sldLayoutId id="2147483663" r:id="rId6"/>
    <p:sldLayoutId id="2147483664" r:id="rId7"/>
    <p:sldLayoutId id="2147483673" r:id="rId8"/>
    <p:sldLayoutId id="214748367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2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ri@cs.washing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2506"/>
            <a:ext cx="12192000" cy="1463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More on disjoint sets</a:t>
            </a:r>
            <a:endParaRPr lang="en-US" sz="5000" dirty="0">
              <a:solidFill>
                <a:srgbClr val="4C328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CSE 373: Data Structures and Algorithms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E81C8-54FA-814C-9464-335D39131796}"/>
              </a:ext>
            </a:extLst>
          </p:cNvPr>
          <p:cNvSpPr/>
          <p:nvPr/>
        </p:nvSpPr>
        <p:spPr>
          <a:xfrm>
            <a:off x="405300" y="5918764"/>
            <a:ext cx="113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Thanks to Kasey Champion, Ben Jones, Adam Blank, Michael Lee, Evan McCarty, Robbie Weber, Whitaker Brand, Zora Fung, Stuart </a:t>
            </a:r>
            <a:r>
              <a:rPr lang="en-US" dirty="0" err="1">
                <a:latin typeface="Helvetica Neue Light" charset="0"/>
                <a:ea typeface="Helvetica Neue Light" charset="0"/>
                <a:cs typeface="Helvetica Neue Light" charset="0"/>
              </a:rPr>
              <a:t>Reges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, Justin Hsia, Ruth Anderson, and many others for sample slides and materials ...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86930"/>
            <a:ext cx="12192000" cy="219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Autumn 2018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Shrirang (Shri) Mare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shri@cs.washington.edu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00188" y="22574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7F251-5D4B-284E-A8FE-578DEF7C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B05D-3FB2-4108-82C1-6EF843A7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34350-7844-46A8-8DA5-3F97D00A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C2541-A511-4F0C-B869-FDE518DD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10A9D3-ABA5-4721-A0BF-63AE31D256B0}"/>
              </a:ext>
            </a:extLst>
          </p:cNvPr>
          <p:cNvGrpSpPr/>
          <p:nvPr/>
        </p:nvGrpSpPr>
        <p:grpSpPr>
          <a:xfrm>
            <a:off x="5005856" y="1991679"/>
            <a:ext cx="255198" cy="261610"/>
            <a:chOff x="4033946" y="330026"/>
            <a:chExt cx="369435" cy="37871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5C0E5B1-4648-4692-BD1E-6C636241D8B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B0D27F-A255-4AA4-B403-F3C83AB09F3D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A8F123D-6A0F-4ABE-9D50-D97C0EEC0C28}"/>
              </a:ext>
            </a:extLst>
          </p:cNvPr>
          <p:cNvSpPr/>
          <p:nvPr/>
        </p:nvSpPr>
        <p:spPr>
          <a:xfrm>
            <a:off x="3894531" y="1869289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597B1-AE6D-4788-B3AF-C8D0887D5A1A}"/>
              </a:ext>
            </a:extLst>
          </p:cNvPr>
          <p:cNvGrpSpPr/>
          <p:nvPr/>
        </p:nvGrpSpPr>
        <p:grpSpPr>
          <a:xfrm>
            <a:off x="5517954" y="2515279"/>
            <a:ext cx="326307" cy="261611"/>
            <a:chOff x="4020857" y="315514"/>
            <a:chExt cx="472375" cy="3787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E9C4268-F334-459C-AD65-CE39DD1C5FD6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20DEB0-E0C5-49C4-9014-06B0A74C2B79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2658AB-BD80-454E-83BF-8E993FDC06FF}"/>
              </a:ext>
            </a:extLst>
          </p:cNvPr>
          <p:cNvGrpSpPr/>
          <p:nvPr/>
        </p:nvGrpSpPr>
        <p:grpSpPr>
          <a:xfrm>
            <a:off x="4019501" y="3052139"/>
            <a:ext cx="255198" cy="261610"/>
            <a:chOff x="4033946" y="330026"/>
            <a:chExt cx="369435" cy="37871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26B1657-C4A9-4AF8-B436-FA047121E767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BB538F5-FD07-4724-9BC7-BF5D6E469E45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9FC94-AAFD-4389-A7A1-DEAFD6B15CB3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5476558" y="2776889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CE9848-3823-4B68-8AA7-9E5A598E277F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H="1" flipV="1">
            <a:off x="5133455" y="2253289"/>
            <a:ext cx="547653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849E7D2-8AFA-40E6-9B2E-81ECCE6BDBAB}"/>
              </a:ext>
            </a:extLst>
          </p:cNvPr>
          <p:cNvSpPr txBox="1"/>
          <p:nvPr/>
        </p:nvSpPr>
        <p:spPr>
          <a:xfrm>
            <a:off x="1095984" y="142952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FF5622-B658-498E-AFBA-2340EBA407EC}"/>
              </a:ext>
            </a:extLst>
          </p:cNvPr>
          <p:cNvGrpSpPr/>
          <p:nvPr/>
        </p:nvGrpSpPr>
        <p:grpSpPr>
          <a:xfrm>
            <a:off x="4381997" y="3052139"/>
            <a:ext cx="308226" cy="261610"/>
            <a:chOff x="4025392" y="338513"/>
            <a:chExt cx="446200" cy="37871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57E6148-DB93-41CB-861B-71D148648A0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20EF04-BD20-49BE-A274-3BF244FFF287}"/>
                </a:ext>
              </a:extLst>
            </p:cNvPr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9F866B9-548A-4B2F-9D0A-81CCDDA9C418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>
          <a:xfrm flipV="1">
            <a:off x="4509596" y="2253289"/>
            <a:ext cx="623859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570B85-1AE6-4B35-B0D9-5282AED5D524}"/>
              </a:ext>
            </a:extLst>
          </p:cNvPr>
          <p:cNvGrpSpPr/>
          <p:nvPr/>
        </p:nvGrpSpPr>
        <p:grpSpPr>
          <a:xfrm>
            <a:off x="4381997" y="2525304"/>
            <a:ext cx="255198" cy="261610"/>
            <a:chOff x="4033946" y="330026"/>
            <a:chExt cx="369435" cy="37871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DDDCFE-ABA6-412A-A496-4DA0D40F15C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CC3CCB-C7C7-4E33-BAFD-796435363BC9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A59EFD-5DF6-4C01-860C-E012146874CB}"/>
              </a:ext>
            </a:extLst>
          </p:cNvPr>
          <p:cNvCxnSpPr>
            <a:cxnSpLocks/>
            <a:stCxn id="15" idx="0"/>
            <a:endCxn id="25" idx="2"/>
          </p:cNvCxnSpPr>
          <p:nvPr/>
        </p:nvCxnSpPr>
        <p:spPr>
          <a:xfrm flipV="1">
            <a:off x="4147100" y="2786914"/>
            <a:ext cx="362496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FC5C3A-BA50-43D7-A3C5-2F1A9C2D0BF4}"/>
              </a:ext>
            </a:extLst>
          </p:cNvPr>
          <p:cNvGrpSpPr/>
          <p:nvPr/>
        </p:nvGrpSpPr>
        <p:grpSpPr>
          <a:xfrm>
            <a:off x="5733455" y="3052139"/>
            <a:ext cx="348519" cy="261610"/>
            <a:chOff x="4033945" y="330026"/>
            <a:chExt cx="504530" cy="3787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E919AB-9815-473D-BA59-09B358365229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3DD4DB-63B6-40D5-AFDA-47A45DC57258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9720CB-16C0-4183-AC31-2040C4700F6E}"/>
              </a:ext>
            </a:extLst>
          </p:cNvPr>
          <p:cNvGrpSpPr/>
          <p:nvPr/>
        </p:nvGrpSpPr>
        <p:grpSpPr>
          <a:xfrm>
            <a:off x="4797521" y="3052139"/>
            <a:ext cx="255198" cy="261610"/>
            <a:chOff x="4033946" y="330026"/>
            <a:chExt cx="369435" cy="37871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708EFDF-CDBC-4749-B31C-168E5DEC92A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3A139E4-42AE-4CD3-9DB7-18B34154298C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3941D8-BDBB-4D16-B7F9-AC9A273A927E}"/>
              </a:ext>
            </a:extLst>
          </p:cNvPr>
          <p:cNvGrpSpPr/>
          <p:nvPr/>
        </p:nvGrpSpPr>
        <p:grpSpPr>
          <a:xfrm>
            <a:off x="5302298" y="3052139"/>
            <a:ext cx="348519" cy="261610"/>
            <a:chOff x="4033945" y="330026"/>
            <a:chExt cx="504530" cy="37871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1A207F-0036-4914-AA51-E3A50B69083E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91D77B-C441-4B26-A3A3-D114D13B0E33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EAC483-5C8C-419F-877C-1DADD740353E}"/>
              </a:ext>
            </a:extLst>
          </p:cNvPr>
          <p:cNvCxnSpPr>
            <a:cxnSpLocks/>
            <a:stCxn id="21" idx="0"/>
            <a:endCxn id="25" idx="2"/>
          </p:cNvCxnSpPr>
          <p:nvPr/>
        </p:nvCxnSpPr>
        <p:spPr>
          <a:xfrm flipH="1" flipV="1">
            <a:off x="4509596" y="2786914"/>
            <a:ext cx="2651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AA0CB2-8067-458C-8236-E5299E355481}"/>
              </a:ext>
            </a:extLst>
          </p:cNvPr>
          <p:cNvCxnSpPr>
            <a:cxnSpLocks/>
            <a:stCxn id="32" idx="0"/>
            <a:endCxn id="25" idx="2"/>
          </p:cNvCxnSpPr>
          <p:nvPr/>
        </p:nvCxnSpPr>
        <p:spPr>
          <a:xfrm flipH="1" flipV="1">
            <a:off x="4509596" y="2786914"/>
            <a:ext cx="41552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E019AC2-F819-4E74-893F-2FDB5BB9908A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5660669" y="2776889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DC3123-40E0-4C3D-BAFD-B86DDFCDD179}"/>
              </a:ext>
            </a:extLst>
          </p:cNvPr>
          <p:cNvGrpSpPr/>
          <p:nvPr/>
        </p:nvGrpSpPr>
        <p:grpSpPr>
          <a:xfrm>
            <a:off x="1317243" y="1839931"/>
            <a:ext cx="572504" cy="645587"/>
            <a:chOff x="4783136" y="4639107"/>
            <a:chExt cx="572504" cy="64558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709BDD1-2D8E-47A8-8E78-F917A378C2B2}"/>
                </a:ext>
              </a:extLst>
            </p:cNvPr>
            <p:cNvGrpSpPr/>
            <p:nvPr/>
          </p:nvGrpSpPr>
          <p:grpSpPr>
            <a:xfrm>
              <a:off x="4965418" y="4831095"/>
              <a:ext cx="255198" cy="261610"/>
              <a:chOff x="4033946" y="330026"/>
              <a:chExt cx="369435" cy="378718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3CA677F-0330-4131-8E9B-FA397F9C368C}"/>
                  </a:ext>
                </a:extLst>
              </p:cNvPr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2357E92-E790-43F6-A32A-015D2F3ADFFD}"/>
                  </a:ext>
                </a:extLst>
              </p:cNvPr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0</a:t>
                </a:r>
              </a:p>
            </p:txBody>
          </p:sp>
        </p:grpSp>
        <p:sp>
          <p:nvSpPr>
            <p:cNvPr id="42" name="Rounded Rectangle 8">
              <a:extLst>
                <a:ext uri="{FF2B5EF4-FFF2-40B4-BE49-F238E27FC236}">
                  <a16:creationId xmlns:a16="http://schemas.microsoft.com/office/drawing/2014/main" id="{01A2F42C-C6C9-4CAE-8E25-7D5FC693CE72}"/>
                </a:ext>
              </a:extLst>
            </p:cNvPr>
            <p:cNvSpPr/>
            <p:nvPr/>
          </p:nvSpPr>
          <p:spPr>
            <a:xfrm>
              <a:off x="4783136" y="4639107"/>
              <a:ext cx="572504" cy="645587"/>
            </a:xfrm>
            <a:prstGeom prst="round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78F8650-0FA2-4BFA-AEBA-29AD24204D3B}"/>
              </a:ext>
            </a:extLst>
          </p:cNvPr>
          <p:cNvCxnSpPr>
            <a:cxnSpLocks/>
            <a:stCxn id="64" idx="0"/>
            <a:endCxn id="35" idx="2"/>
          </p:cNvCxnSpPr>
          <p:nvPr/>
        </p:nvCxnSpPr>
        <p:spPr>
          <a:xfrm flipV="1">
            <a:off x="5219662" y="3313749"/>
            <a:ext cx="256896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44EE804-7575-46FF-A659-C6511E7EBF56}"/>
              </a:ext>
            </a:extLst>
          </p:cNvPr>
          <p:cNvGrpSpPr/>
          <p:nvPr/>
        </p:nvGrpSpPr>
        <p:grpSpPr>
          <a:xfrm>
            <a:off x="5476558" y="3718227"/>
            <a:ext cx="255198" cy="261610"/>
            <a:chOff x="4033946" y="330026"/>
            <a:chExt cx="369435" cy="378718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3357897-4748-430E-A944-D884B51C5E44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9993EA-ABC7-49B7-A26C-774BE5D8EC36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4D771A-2E38-4F1E-B069-44049C2FD1F9}"/>
              </a:ext>
            </a:extLst>
          </p:cNvPr>
          <p:cNvGrpSpPr/>
          <p:nvPr/>
        </p:nvGrpSpPr>
        <p:grpSpPr>
          <a:xfrm>
            <a:off x="5045402" y="3718227"/>
            <a:ext cx="348519" cy="261610"/>
            <a:chOff x="4033945" y="330026"/>
            <a:chExt cx="504530" cy="37871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EA5DF42-0EBE-48CE-83A5-DC8E7BCA9E1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821FA6-E727-45FC-9DC5-E8DF7D2F159D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EEEC5DA-EAA7-4F6D-A40A-D65BD2FE6871}"/>
              </a:ext>
            </a:extLst>
          </p:cNvPr>
          <p:cNvCxnSpPr>
            <a:cxnSpLocks/>
            <a:stCxn id="61" idx="0"/>
            <a:endCxn id="35" idx="2"/>
          </p:cNvCxnSpPr>
          <p:nvPr/>
        </p:nvCxnSpPr>
        <p:spPr>
          <a:xfrm flipH="1" flipV="1">
            <a:off x="5476558" y="3313749"/>
            <a:ext cx="127599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009FB17-073C-41F4-A9D7-5E55E8EDBA1F}"/>
              </a:ext>
            </a:extLst>
          </p:cNvPr>
          <p:cNvGrpSpPr/>
          <p:nvPr/>
        </p:nvGrpSpPr>
        <p:grpSpPr>
          <a:xfrm>
            <a:off x="9187097" y="1962321"/>
            <a:ext cx="388065" cy="261610"/>
            <a:chOff x="4033945" y="330026"/>
            <a:chExt cx="561779" cy="3787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8FBA0DA-2102-4D25-A891-39F45658AD9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0C8FEB7-32DF-49B9-A4A1-40F135EF06BB}"/>
                </a:ext>
              </a:extLst>
            </p:cNvPr>
            <p:cNvSpPr txBox="1"/>
            <p:nvPr/>
          </p:nvSpPr>
          <p:spPr>
            <a:xfrm>
              <a:off x="4033945" y="330026"/>
              <a:ext cx="561779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sp>
        <p:nvSpPr>
          <p:cNvPr id="72" name="Rounded Rectangle 8">
            <a:extLst>
              <a:ext uri="{FF2B5EF4-FFF2-40B4-BE49-F238E27FC236}">
                <a16:creationId xmlns:a16="http://schemas.microsoft.com/office/drawing/2014/main" id="{3882DB60-0FE7-4077-ADA5-95893939F313}"/>
              </a:ext>
            </a:extLst>
          </p:cNvPr>
          <p:cNvSpPr/>
          <p:nvPr/>
        </p:nvSpPr>
        <p:spPr>
          <a:xfrm>
            <a:off x="8075774" y="1839931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FFEEEA-362B-4830-9819-68152D5A7E06}"/>
              </a:ext>
            </a:extLst>
          </p:cNvPr>
          <p:cNvGrpSpPr/>
          <p:nvPr/>
        </p:nvGrpSpPr>
        <p:grpSpPr>
          <a:xfrm>
            <a:off x="9699197" y="2485921"/>
            <a:ext cx="326307" cy="261611"/>
            <a:chOff x="4020857" y="315514"/>
            <a:chExt cx="472375" cy="37871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69582A9-D325-4E1E-B52E-1DE4B43D9B4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E83BD55-08E3-49CA-B014-8902BCAD9040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CBECADF-7F10-44D3-B43B-775A12F6F2A0}"/>
              </a:ext>
            </a:extLst>
          </p:cNvPr>
          <p:cNvGrpSpPr/>
          <p:nvPr/>
        </p:nvGrpSpPr>
        <p:grpSpPr>
          <a:xfrm>
            <a:off x="8200745" y="3022781"/>
            <a:ext cx="340528" cy="261610"/>
            <a:chOff x="4033946" y="330026"/>
            <a:chExt cx="492962" cy="37871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CFE6755-9D0E-443D-9AF1-F38409F0CE1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E338030-12E7-4480-96FE-412806035809}"/>
                </a:ext>
              </a:extLst>
            </p:cNvPr>
            <p:cNvSpPr txBox="1"/>
            <p:nvPr/>
          </p:nvSpPr>
          <p:spPr>
            <a:xfrm>
              <a:off x="4033946" y="330026"/>
              <a:ext cx="492962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324DF9-654A-48E8-80E0-8ECBE222BF7C}"/>
              </a:ext>
            </a:extLst>
          </p:cNvPr>
          <p:cNvCxnSpPr>
            <a:cxnSpLocks/>
            <a:stCxn id="98" idx="0"/>
          </p:cNvCxnSpPr>
          <p:nvPr/>
        </p:nvCxnSpPr>
        <p:spPr>
          <a:xfrm flipV="1">
            <a:off x="9657801" y="2747531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E6094A2-83CD-4AC4-BE23-0180D7C900BA}"/>
              </a:ext>
            </a:extLst>
          </p:cNvPr>
          <p:cNvCxnSpPr>
            <a:cxnSpLocks/>
            <a:stCxn id="75" idx="0"/>
            <a:endCxn id="71" idx="2"/>
          </p:cNvCxnSpPr>
          <p:nvPr/>
        </p:nvCxnSpPr>
        <p:spPr>
          <a:xfrm flipH="1" flipV="1">
            <a:off x="9381130" y="2223931"/>
            <a:ext cx="481221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803D54C-F3B0-4C16-8BEA-E76AC12A5D58}"/>
              </a:ext>
            </a:extLst>
          </p:cNvPr>
          <p:cNvSpPr txBox="1"/>
          <p:nvPr/>
        </p:nvSpPr>
        <p:spPr>
          <a:xfrm>
            <a:off x="8833934" y="142907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DA6E09F-79F7-440F-8ADC-035FD78A29E4}"/>
              </a:ext>
            </a:extLst>
          </p:cNvPr>
          <p:cNvGrpSpPr/>
          <p:nvPr/>
        </p:nvGrpSpPr>
        <p:grpSpPr>
          <a:xfrm>
            <a:off x="8563239" y="3022781"/>
            <a:ext cx="442986" cy="261610"/>
            <a:chOff x="4025392" y="338513"/>
            <a:chExt cx="641284" cy="37871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D03F4D1-3CFD-4127-AC28-62E89C4F0B63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504D19-316B-4038-A19A-8CBE33CB379E}"/>
                </a:ext>
              </a:extLst>
            </p:cNvPr>
            <p:cNvSpPr txBox="1"/>
            <p:nvPr/>
          </p:nvSpPr>
          <p:spPr>
            <a:xfrm>
              <a:off x="4025392" y="338513"/>
              <a:ext cx="64128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14</a:t>
              </a:r>
            </a:p>
          </p:txBody>
        </p: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D5BEF0A-C1EB-4BF9-AD81-CE08F8F87505}"/>
              </a:ext>
            </a:extLst>
          </p:cNvPr>
          <p:cNvCxnSpPr>
            <a:cxnSpLocks/>
            <a:stCxn id="88" idx="0"/>
            <a:endCxn id="71" idx="2"/>
          </p:cNvCxnSpPr>
          <p:nvPr/>
        </p:nvCxnSpPr>
        <p:spPr>
          <a:xfrm flipV="1">
            <a:off x="8726392" y="2223931"/>
            <a:ext cx="654738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BC4A1E4-19F4-4E89-8DE5-23D18ACFDC5C}"/>
              </a:ext>
            </a:extLst>
          </p:cNvPr>
          <p:cNvGrpSpPr/>
          <p:nvPr/>
        </p:nvGrpSpPr>
        <p:grpSpPr>
          <a:xfrm>
            <a:off x="8563239" y="2495946"/>
            <a:ext cx="326306" cy="261610"/>
            <a:chOff x="4033946" y="330026"/>
            <a:chExt cx="472374" cy="37871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AD4DDC7-F151-454D-9482-9CD7FD3F1CC1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BE2DD2F-5A0E-4F87-86DB-38A298A1A193}"/>
                </a:ext>
              </a:extLst>
            </p:cNvPr>
            <p:cNvSpPr txBox="1"/>
            <p:nvPr/>
          </p:nvSpPr>
          <p:spPr>
            <a:xfrm>
              <a:off x="4033946" y="330026"/>
              <a:ext cx="47237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1F30169-330B-4EAA-8EDA-21D3147BE728}"/>
              </a:ext>
            </a:extLst>
          </p:cNvPr>
          <p:cNvCxnSpPr>
            <a:cxnSpLocks/>
            <a:stCxn id="78" idx="0"/>
            <a:endCxn id="88" idx="2"/>
          </p:cNvCxnSpPr>
          <p:nvPr/>
        </p:nvCxnSpPr>
        <p:spPr>
          <a:xfrm flipV="1">
            <a:off x="8371009" y="2757556"/>
            <a:ext cx="355383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0E1FE48-12F5-4DD5-BAFB-E289B64CAA27}"/>
              </a:ext>
            </a:extLst>
          </p:cNvPr>
          <p:cNvGrpSpPr/>
          <p:nvPr/>
        </p:nvGrpSpPr>
        <p:grpSpPr>
          <a:xfrm>
            <a:off x="9914698" y="3022781"/>
            <a:ext cx="348519" cy="261610"/>
            <a:chOff x="4033945" y="330026"/>
            <a:chExt cx="504530" cy="37871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37C2194-265C-4DA3-9403-FB742516016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037519B-D8DC-410B-8B0A-F37AE66EA961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17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2449AF2-35DF-404A-93F9-32AEC06E0523}"/>
              </a:ext>
            </a:extLst>
          </p:cNvPr>
          <p:cNvGrpSpPr/>
          <p:nvPr/>
        </p:nvGrpSpPr>
        <p:grpSpPr>
          <a:xfrm>
            <a:off x="9483541" y="3022781"/>
            <a:ext cx="348519" cy="261610"/>
            <a:chOff x="4033945" y="330026"/>
            <a:chExt cx="504530" cy="378718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FFE877B-BE61-403D-BA7A-5512216ABC8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97DAC85-86D0-4452-BF51-1DFD422F2052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16</a:t>
              </a: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63E6655-F3DC-4C2A-AD32-C440E5C93C03}"/>
              </a:ext>
            </a:extLst>
          </p:cNvPr>
          <p:cNvCxnSpPr>
            <a:cxnSpLocks/>
            <a:stCxn id="84" idx="0"/>
            <a:endCxn id="88" idx="2"/>
          </p:cNvCxnSpPr>
          <p:nvPr/>
        </p:nvCxnSpPr>
        <p:spPr>
          <a:xfrm flipH="1" flipV="1">
            <a:off x="8726392" y="2757556"/>
            <a:ext cx="58340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831AAE0-FA0B-428D-9C27-238F3DA0EB2F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9841912" y="2747531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D25EB4A-8894-440B-8878-E827E4A17F85}"/>
              </a:ext>
            </a:extLst>
          </p:cNvPr>
          <p:cNvGrpSpPr/>
          <p:nvPr/>
        </p:nvGrpSpPr>
        <p:grpSpPr>
          <a:xfrm>
            <a:off x="9897902" y="3696327"/>
            <a:ext cx="365312" cy="261610"/>
            <a:chOff x="4033946" y="330026"/>
            <a:chExt cx="528841" cy="378718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20C5510-DB31-4A19-BA38-B255D1AA3A2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8DC1438-5948-4AC8-BB72-A58F5BB5CA4E}"/>
                </a:ext>
              </a:extLst>
            </p:cNvPr>
            <p:cNvSpPr txBox="1"/>
            <p:nvPr/>
          </p:nvSpPr>
          <p:spPr>
            <a:xfrm>
              <a:off x="4033946" y="330026"/>
              <a:ext cx="528841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18</a:t>
              </a:r>
            </a:p>
          </p:txBody>
        </p:sp>
      </p:grp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D18E2A4-3838-495B-B094-B8BA70869BDE}"/>
              </a:ext>
            </a:extLst>
          </p:cNvPr>
          <p:cNvCxnSpPr>
            <a:cxnSpLocks/>
            <a:stCxn id="105" idx="0"/>
            <a:endCxn id="92" idx="2"/>
          </p:cNvCxnSpPr>
          <p:nvPr/>
        </p:nvCxnSpPr>
        <p:spPr>
          <a:xfrm flipV="1">
            <a:off x="10080558" y="3284391"/>
            <a:ext cx="8400" cy="4119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5F08168-02A8-439F-B27E-E62B821A0DEA}"/>
              </a:ext>
            </a:extLst>
          </p:cNvPr>
          <p:cNvSpPr txBox="1"/>
          <p:nvPr/>
        </p:nvSpPr>
        <p:spPr>
          <a:xfrm>
            <a:off x="4479479" y="143544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6E97A69C-FBFF-433C-ABA2-B78E3F02A0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6031" y="5081154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00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B05D-3FB2-4108-82C1-6EF843A7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34350-7844-46A8-8DA5-3F97D00A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C2541-A511-4F0C-B869-FDE518DD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10A9D3-ABA5-4721-A0BF-63AE31D256B0}"/>
              </a:ext>
            </a:extLst>
          </p:cNvPr>
          <p:cNvGrpSpPr/>
          <p:nvPr/>
        </p:nvGrpSpPr>
        <p:grpSpPr>
          <a:xfrm>
            <a:off x="5005856" y="1991679"/>
            <a:ext cx="255198" cy="261610"/>
            <a:chOff x="4033946" y="330026"/>
            <a:chExt cx="369435" cy="37871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5C0E5B1-4648-4692-BD1E-6C636241D8B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B0D27F-A255-4AA4-B403-F3C83AB09F3D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A8F123D-6A0F-4ABE-9D50-D97C0EEC0C28}"/>
              </a:ext>
            </a:extLst>
          </p:cNvPr>
          <p:cNvSpPr/>
          <p:nvPr/>
        </p:nvSpPr>
        <p:spPr>
          <a:xfrm>
            <a:off x="3894531" y="1869289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597B1-AE6D-4788-B3AF-C8D0887D5A1A}"/>
              </a:ext>
            </a:extLst>
          </p:cNvPr>
          <p:cNvGrpSpPr/>
          <p:nvPr/>
        </p:nvGrpSpPr>
        <p:grpSpPr>
          <a:xfrm>
            <a:off x="5517954" y="2515279"/>
            <a:ext cx="326307" cy="261611"/>
            <a:chOff x="4020857" y="315514"/>
            <a:chExt cx="472375" cy="3787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E9C4268-F334-459C-AD65-CE39DD1C5FD6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20DEB0-E0C5-49C4-9014-06B0A74C2B79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2658AB-BD80-454E-83BF-8E993FDC06FF}"/>
              </a:ext>
            </a:extLst>
          </p:cNvPr>
          <p:cNvGrpSpPr/>
          <p:nvPr/>
        </p:nvGrpSpPr>
        <p:grpSpPr>
          <a:xfrm>
            <a:off x="4019501" y="3052139"/>
            <a:ext cx="255198" cy="261610"/>
            <a:chOff x="4033946" y="330026"/>
            <a:chExt cx="369435" cy="37871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26B1657-C4A9-4AF8-B436-FA047121E767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BB538F5-FD07-4724-9BC7-BF5D6E469E45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9FC94-AAFD-4389-A7A1-DEAFD6B15CB3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5476558" y="2776889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CE9848-3823-4B68-8AA7-9E5A598E277F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H="1" flipV="1">
            <a:off x="5133455" y="2253289"/>
            <a:ext cx="547653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849E7D2-8AFA-40E6-9B2E-81ECCE6BDBAB}"/>
              </a:ext>
            </a:extLst>
          </p:cNvPr>
          <p:cNvSpPr txBox="1"/>
          <p:nvPr/>
        </p:nvSpPr>
        <p:spPr>
          <a:xfrm>
            <a:off x="1095984" y="142952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FF5622-B658-498E-AFBA-2340EBA407EC}"/>
              </a:ext>
            </a:extLst>
          </p:cNvPr>
          <p:cNvGrpSpPr/>
          <p:nvPr/>
        </p:nvGrpSpPr>
        <p:grpSpPr>
          <a:xfrm>
            <a:off x="4381997" y="3052139"/>
            <a:ext cx="308226" cy="261610"/>
            <a:chOff x="4025392" y="338513"/>
            <a:chExt cx="446200" cy="37871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57E6148-DB93-41CB-861B-71D148648A0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20EF04-BD20-49BE-A274-3BF244FFF287}"/>
                </a:ext>
              </a:extLst>
            </p:cNvPr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9F866B9-548A-4B2F-9D0A-81CCDDA9C418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>
          <a:xfrm flipV="1">
            <a:off x="4509596" y="2253289"/>
            <a:ext cx="623859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570B85-1AE6-4B35-B0D9-5282AED5D524}"/>
              </a:ext>
            </a:extLst>
          </p:cNvPr>
          <p:cNvGrpSpPr/>
          <p:nvPr/>
        </p:nvGrpSpPr>
        <p:grpSpPr>
          <a:xfrm>
            <a:off x="4381997" y="2525304"/>
            <a:ext cx="255198" cy="261610"/>
            <a:chOff x="4033946" y="330026"/>
            <a:chExt cx="369435" cy="37871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DDDDCFE-ABA6-412A-A496-4DA0D40F15C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CC3CCB-C7C7-4E33-BAFD-796435363BC9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A59EFD-5DF6-4C01-860C-E012146874CB}"/>
              </a:ext>
            </a:extLst>
          </p:cNvPr>
          <p:cNvCxnSpPr>
            <a:cxnSpLocks/>
            <a:stCxn id="15" idx="0"/>
            <a:endCxn id="25" idx="2"/>
          </p:cNvCxnSpPr>
          <p:nvPr/>
        </p:nvCxnSpPr>
        <p:spPr>
          <a:xfrm flipV="1">
            <a:off x="4147100" y="2786914"/>
            <a:ext cx="362496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FC5C3A-BA50-43D7-A3C5-2F1A9C2D0BF4}"/>
              </a:ext>
            </a:extLst>
          </p:cNvPr>
          <p:cNvGrpSpPr/>
          <p:nvPr/>
        </p:nvGrpSpPr>
        <p:grpSpPr>
          <a:xfrm>
            <a:off x="5733455" y="3052139"/>
            <a:ext cx="348519" cy="261610"/>
            <a:chOff x="4033945" y="330026"/>
            <a:chExt cx="504530" cy="3787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E919AB-9815-473D-BA59-09B358365229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3DD4DB-63B6-40D5-AFDA-47A45DC57258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9720CB-16C0-4183-AC31-2040C4700F6E}"/>
              </a:ext>
            </a:extLst>
          </p:cNvPr>
          <p:cNvGrpSpPr/>
          <p:nvPr/>
        </p:nvGrpSpPr>
        <p:grpSpPr>
          <a:xfrm>
            <a:off x="4797521" y="3052139"/>
            <a:ext cx="255198" cy="261610"/>
            <a:chOff x="4033946" y="330026"/>
            <a:chExt cx="369435" cy="37871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708EFDF-CDBC-4749-B31C-168E5DEC92A8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3A139E4-42AE-4CD3-9DB7-18B34154298C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3941D8-BDBB-4D16-B7F9-AC9A273A927E}"/>
              </a:ext>
            </a:extLst>
          </p:cNvPr>
          <p:cNvGrpSpPr/>
          <p:nvPr/>
        </p:nvGrpSpPr>
        <p:grpSpPr>
          <a:xfrm>
            <a:off x="5302298" y="3052139"/>
            <a:ext cx="348519" cy="261610"/>
            <a:chOff x="4033945" y="330026"/>
            <a:chExt cx="504530" cy="37871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1A207F-0036-4914-AA51-E3A50B69083E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91D77B-C441-4B26-A3A3-D114D13B0E33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EAC483-5C8C-419F-877C-1DADD740353E}"/>
              </a:ext>
            </a:extLst>
          </p:cNvPr>
          <p:cNvCxnSpPr>
            <a:cxnSpLocks/>
            <a:stCxn id="21" idx="0"/>
            <a:endCxn id="25" idx="2"/>
          </p:cNvCxnSpPr>
          <p:nvPr/>
        </p:nvCxnSpPr>
        <p:spPr>
          <a:xfrm flipH="1" flipV="1">
            <a:off x="4509596" y="2786914"/>
            <a:ext cx="2651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AA0CB2-8067-458C-8236-E5299E355481}"/>
              </a:ext>
            </a:extLst>
          </p:cNvPr>
          <p:cNvCxnSpPr>
            <a:cxnSpLocks/>
            <a:stCxn id="32" idx="0"/>
            <a:endCxn id="25" idx="2"/>
          </p:cNvCxnSpPr>
          <p:nvPr/>
        </p:nvCxnSpPr>
        <p:spPr>
          <a:xfrm flipH="1" flipV="1">
            <a:off x="4509596" y="2786914"/>
            <a:ext cx="415524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E019AC2-F819-4E74-893F-2FDB5BB9908A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5660669" y="2776889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DC3123-40E0-4C3D-BAFD-B86DDFCDD179}"/>
              </a:ext>
            </a:extLst>
          </p:cNvPr>
          <p:cNvGrpSpPr/>
          <p:nvPr/>
        </p:nvGrpSpPr>
        <p:grpSpPr>
          <a:xfrm>
            <a:off x="1317243" y="1839931"/>
            <a:ext cx="572504" cy="645587"/>
            <a:chOff x="4783136" y="4639107"/>
            <a:chExt cx="572504" cy="64558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709BDD1-2D8E-47A8-8E78-F917A378C2B2}"/>
                </a:ext>
              </a:extLst>
            </p:cNvPr>
            <p:cNvGrpSpPr/>
            <p:nvPr/>
          </p:nvGrpSpPr>
          <p:grpSpPr>
            <a:xfrm>
              <a:off x="4965418" y="4831095"/>
              <a:ext cx="255198" cy="261610"/>
              <a:chOff x="4033946" y="330026"/>
              <a:chExt cx="369435" cy="378718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3CA677F-0330-4131-8E9B-FA397F9C368C}"/>
                  </a:ext>
                </a:extLst>
              </p:cNvPr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2357E92-E790-43F6-A32A-015D2F3ADFFD}"/>
                  </a:ext>
                </a:extLst>
              </p:cNvPr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0</a:t>
                </a:r>
              </a:p>
            </p:txBody>
          </p:sp>
        </p:grpSp>
        <p:sp>
          <p:nvSpPr>
            <p:cNvPr id="42" name="Rounded Rectangle 8">
              <a:extLst>
                <a:ext uri="{FF2B5EF4-FFF2-40B4-BE49-F238E27FC236}">
                  <a16:creationId xmlns:a16="http://schemas.microsoft.com/office/drawing/2014/main" id="{01A2F42C-C6C9-4CAE-8E25-7D5FC693CE72}"/>
                </a:ext>
              </a:extLst>
            </p:cNvPr>
            <p:cNvSpPr/>
            <p:nvPr/>
          </p:nvSpPr>
          <p:spPr>
            <a:xfrm>
              <a:off x="4783136" y="4639107"/>
              <a:ext cx="572504" cy="645587"/>
            </a:xfrm>
            <a:prstGeom prst="round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78F8650-0FA2-4BFA-AEBA-29AD24204D3B}"/>
              </a:ext>
            </a:extLst>
          </p:cNvPr>
          <p:cNvCxnSpPr>
            <a:cxnSpLocks/>
            <a:stCxn id="64" idx="0"/>
            <a:endCxn id="35" idx="2"/>
          </p:cNvCxnSpPr>
          <p:nvPr/>
        </p:nvCxnSpPr>
        <p:spPr>
          <a:xfrm flipV="1">
            <a:off x="5219662" y="3313749"/>
            <a:ext cx="256896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44EE804-7575-46FF-A659-C6511E7EBF56}"/>
              </a:ext>
            </a:extLst>
          </p:cNvPr>
          <p:cNvGrpSpPr/>
          <p:nvPr/>
        </p:nvGrpSpPr>
        <p:grpSpPr>
          <a:xfrm>
            <a:off x="5476558" y="3718227"/>
            <a:ext cx="255198" cy="261610"/>
            <a:chOff x="4033946" y="330026"/>
            <a:chExt cx="369435" cy="378718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3357897-4748-430E-A944-D884B51C5E44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9993EA-ABC7-49B7-A26C-774BE5D8EC36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4D771A-2E38-4F1E-B069-44049C2FD1F9}"/>
              </a:ext>
            </a:extLst>
          </p:cNvPr>
          <p:cNvGrpSpPr/>
          <p:nvPr/>
        </p:nvGrpSpPr>
        <p:grpSpPr>
          <a:xfrm>
            <a:off x="5045402" y="3718227"/>
            <a:ext cx="348519" cy="261610"/>
            <a:chOff x="4033945" y="330026"/>
            <a:chExt cx="504530" cy="37871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EA5DF42-0EBE-48CE-83A5-DC8E7BCA9E1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821FA6-E727-45FC-9DC5-E8DF7D2F159D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EEEC5DA-EAA7-4F6D-A40A-D65BD2FE6871}"/>
              </a:ext>
            </a:extLst>
          </p:cNvPr>
          <p:cNvCxnSpPr>
            <a:cxnSpLocks/>
            <a:stCxn id="61" idx="0"/>
            <a:endCxn id="35" idx="2"/>
          </p:cNvCxnSpPr>
          <p:nvPr/>
        </p:nvCxnSpPr>
        <p:spPr>
          <a:xfrm flipH="1" flipV="1">
            <a:off x="5476558" y="3313749"/>
            <a:ext cx="127599" cy="4044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009FB17-073C-41F4-A9D7-5E55E8EDBA1F}"/>
              </a:ext>
            </a:extLst>
          </p:cNvPr>
          <p:cNvGrpSpPr/>
          <p:nvPr/>
        </p:nvGrpSpPr>
        <p:grpSpPr>
          <a:xfrm>
            <a:off x="9187097" y="1962321"/>
            <a:ext cx="388065" cy="261610"/>
            <a:chOff x="4033945" y="330026"/>
            <a:chExt cx="561779" cy="3787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8FBA0DA-2102-4D25-A891-39F45658AD9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0C8FEB7-32DF-49B9-A4A1-40F135EF06BB}"/>
                </a:ext>
              </a:extLst>
            </p:cNvPr>
            <p:cNvSpPr txBox="1"/>
            <p:nvPr/>
          </p:nvSpPr>
          <p:spPr>
            <a:xfrm>
              <a:off x="4033945" y="330026"/>
              <a:ext cx="561779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sp>
        <p:nvSpPr>
          <p:cNvPr id="72" name="Rounded Rectangle 8">
            <a:extLst>
              <a:ext uri="{FF2B5EF4-FFF2-40B4-BE49-F238E27FC236}">
                <a16:creationId xmlns:a16="http://schemas.microsoft.com/office/drawing/2014/main" id="{3882DB60-0FE7-4077-ADA5-95893939F313}"/>
              </a:ext>
            </a:extLst>
          </p:cNvPr>
          <p:cNvSpPr/>
          <p:nvPr/>
        </p:nvSpPr>
        <p:spPr>
          <a:xfrm>
            <a:off x="8075774" y="1839931"/>
            <a:ext cx="2254247" cy="2294240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FFEEEA-362B-4830-9819-68152D5A7E06}"/>
              </a:ext>
            </a:extLst>
          </p:cNvPr>
          <p:cNvGrpSpPr/>
          <p:nvPr/>
        </p:nvGrpSpPr>
        <p:grpSpPr>
          <a:xfrm>
            <a:off x="9699197" y="2485921"/>
            <a:ext cx="326307" cy="261611"/>
            <a:chOff x="4020857" y="315514"/>
            <a:chExt cx="472375" cy="37871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69582A9-D325-4E1E-B52E-1DE4B43D9B4F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E83BD55-08E3-49CA-B014-8902BCAD9040}"/>
                </a:ext>
              </a:extLst>
            </p:cNvPr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15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CBECADF-7F10-44D3-B43B-775A12F6F2A0}"/>
              </a:ext>
            </a:extLst>
          </p:cNvPr>
          <p:cNvGrpSpPr/>
          <p:nvPr/>
        </p:nvGrpSpPr>
        <p:grpSpPr>
          <a:xfrm>
            <a:off x="8200745" y="3022781"/>
            <a:ext cx="340528" cy="261610"/>
            <a:chOff x="4033946" y="330026"/>
            <a:chExt cx="492962" cy="37871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CFE6755-9D0E-443D-9AF1-F38409F0CE1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E338030-12E7-4480-96FE-412806035809}"/>
                </a:ext>
              </a:extLst>
            </p:cNvPr>
            <p:cNvSpPr txBox="1"/>
            <p:nvPr/>
          </p:nvSpPr>
          <p:spPr>
            <a:xfrm>
              <a:off x="4033946" y="330026"/>
              <a:ext cx="492962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324DF9-654A-48E8-80E0-8ECBE222BF7C}"/>
              </a:ext>
            </a:extLst>
          </p:cNvPr>
          <p:cNvCxnSpPr>
            <a:cxnSpLocks/>
            <a:stCxn id="98" idx="0"/>
          </p:cNvCxnSpPr>
          <p:nvPr/>
        </p:nvCxnSpPr>
        <p:spPr>
          <a:xfrm flipV="1">
            <a:off x="9657801" y="2747531"/>
            <a:ext cx="184110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E6094A2-83CD-4AC4-BE23-0180D7C900BA}"/>
              </a:ext>
            </a:extLst>
          </p:cNvPr>
          <p:cNvCxnSpPr>
            <a:cxnSpLocks/>
            <a:stCxn id="75" idx="0"/>
            <a:endCxn id="71" idx="2"/>
          </p:cNvCxnSpPr>
          <p:nvPr/>
        </p:nvCxnSpPr>
        <p:spPr>
          <a:xfrm flipH="1" flipV="1">
            <a:off x="9381130" y="2223931"/>
            <a:ext cx="481221" cy="2619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803D54C-F3B0-4C16-8BEA-E76AC12A5D58}"/>
              </a:ext>
            </a:extLst>
          </p:cNvPr>
          <p:cNvSpPr txBox="1"/>
          <p:nvPr/>
        </p:nvSpPr>
        <p:spPr>
          <a:xfrm>
            <a:off x="8833934" y="142907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DA6E09F-79F7-440F-8ADC-035FD78A29E4}"/>
              </a:ext>
            </a:extLst>
          </p:cNvPr>
          <p:cNvGrpSpPr/>
          <p:nvPr/>
        </p:nvGrpSpPr>
        <p:grpSpPr>
          <a:xfrm>
            <a:off x="8563239" y="3022781"/>
            <a:ext cx="442986" cy="261610"/>
            <a:chOff x="4025392" y="338513"/>
            <a:chExt cx="641284" cy="37871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D03F4D1-3CFD-4127-AC28-62E89C4F0B63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504D19-316B-4038-A19A-8CBE33CB379E}"/>
                </a:ext>
              </a:extLst>
            </p:cNvPr>
            <p:cNvSpPr txBox="1"/>
            <p:nvPr/>
          </p:nvSpPr>
          <p:spPr>
            <a:xfrm>
              <a:off x="4025392" y="338513"/>
              <a:ext cx="64128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14</a:t>
              </a:r>
            </a:p>
          </p:txBody>
        </p: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D5BEF0A-C1EB-4BF9-AD81-CE08F8F87505}"/>
              </a:ext>
            </a:extLst>
          </p:cNvPr>
          <p:cNvCxnSpPr>
            <a:cxnSpLocks/>
            <a:stCxn id="88" idx="0"/>
            <a:endCxn id="71" idx="2"/>
          </p:cNvCxnSpPr>
          <p:nvPr/>
        </p:nvCxnSpPr>
        <p:spPr>
          <a:xfrm flipV="1">
            <a:off x="8726392" y="2223931"/>
            <a:ext cx="654738" cy="27201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BC4A1E4-19F4-4E89-8DE5-23D18ACFDC5C}"/>
              </a:ext>
            </a:extLst>
          </p:cNvPr>
          <p:cNvGrpSpPr/>
          <p:nvPr/>
        </p:nvGrpSpPr>
        <p:grpSpPr>
          <a:xfrm>
            <a:off x="8563239" y="2495946"/>
            <a:ext cx="326306" cy="261610"/>
            <a:chOff x="4033946" y="330026"/>
            <a:chExt cx="472374" cy="37871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AD4DDC7-F151-454D-9482-9CD7FD3F1CC1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BE2DD2F-5A0E-4F87-86DB-38A298A1A193}"/>
                </a:ext>
              </a:extLst>
            </p:cNvPr>
            <p:cNvSpPr txBox="1"/>
            <p:nvPr/>
          </p:nvSpPr>
          <p:spPr>
            <a:xfrm>
              <a:off x="4033946" y="330026"/>
              <a:ext cx="472374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1F30169-330B-4EAA-8EDA-21D3147BE728}"/>
              </a:ext>
            </a:extLst>
          </p:cNvPr>
          <p:cNvCxnSpPr>
            <a:cxnSpLocks/>
            <a:stCxn id="78" idx="0"/>
            <a:endCxn id="88" idx="2"/>
          </p:cNvCxnSpPr>
          <p:nvPr/>
        </p:nvCxnSpPr>
        <p:spPr>
          <a:xfrm flipV="1">
            <a:off x="8371009" y="2757556"/>
            <a:ext cx="355383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0E1FE48-12F5-4DD5-BAFB-E289B64CAA27}"/>
              </a:ext>
            </a:extLst>
          </p:cNvPr>
          <p:cNvGrpSpPr/>
          <p:nvPr/>
        </p:nvGrpSpPr>
        <p:grpSpPr>
          <a:xfrm>
            <a:off x="9914698" y="3022781"/>
            <a:ext cx="348519" cy="261610"/>
            <a:chOff x="4033945" y="330026"/>
            <a:chExt cx="504530" cy="37871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37C2194-265C-4DA3-9403-FB7425160162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037519B-D8DC-410B-8B0A-F37AE66EA961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17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2449AF2-35DF-404A-93F9-32AEC06E0523}"/>
              </a:ext>
            </a:extLst>
          </p:cNvPr>
          <p:cNvGrpSpPr/>
          <p:nvPr/>
        </p:nvGrpSpPr>
        <p:grpSpPr>
          <a:xfrm>
            <a:off x="9483541" y="3022781"/>
            <a:ext cx="348519" cy="261610"/>
            <a:chOff x="4033945" y="330026"/>
            <a:chExt cx="504530" cy="378718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FFE877B-BE61-403D-BA7A-5512216ABC8D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97DAC85-86D0-4452-BF51-1DFD422F2052}"/>
                </a:ext>
              </a:extLst>
            </p:cNvPr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16</a:t>
              </a: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63E6655-F3DC-4C2A-AD32-C440E5C93C03}"/>
              </a:ext>
            </a:extLst>
          </p:cNvPr>
          <p:cNvCxnSpPr>
            <a:cxnSpLocks/>
            <a:stCxn id="84" idx="0"/>
            <a:endCxn id="88" idx="2"/>
          </p:cNvCxnSpPr>
          <p:nvPr/>
        </p:nvCxnSpPr>
        <p:spPr>
          <a:xfrm flipH="1" flipV="1">
            <a:off x="8726392" y="2757556"/>
            <a:ext cx="58340" cy="26522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831AAE0-FA0B-428D-9C27-238F3DA0EB2F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9841912" y="2747531"/>
            <a:ext cx="247046" cy="27525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D25EB4A-8894-440B-8878-E827E4A17F85}"/>
              </a:ext>
            </a:extLst>
          </p:cNvPr>
          <p:cNvGrpSpPr/>
          <p:nvPr/>
        </p:nvGrpSpPr>
        <p:grpSpPr>
          <a:xfrm>
            <a:off x="9897902" y="3696327"/>
            <a:ext cx="365312" cy="261610"/>
            <a:chOff x="4033946" y="330026"/>
            <a:chExt cx="528841" cy="378718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20C5510-DB31-4A19-BA38-B255D1AA3A25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8DC1438-5948-4AC8-BB72-A58F5BB5CA4E}"/>
                </a:ext>
              </a:extLst>
            </p:cNvPr>
            <p:cNvSpPr txBox="1"/>
            <p:nvPr/>
          </p:nvSpPr>
          <p:spPr>
            <a:xfrm>
              <a:off x="4033946" y="330026"/>
              <a:ext cx="528841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18</a:t>
              </a:r>
            </a:p>
          </p:txBody>
        </p:sp>
      </p:grp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D18E2A4-3838-495B-B094-B8BA70869BDE}"/>
              </a:ext>
            </a:extLst>
          </p:cNvPr>
          <p:cNvCxnSpPr>
            <a:cxnSpLocks/>
            <a:stCxn id="105" idx="0"/>
            <a:endCxn id="92" idx="2"/>
          </p:cNvCxnSpPr>
          <p:nvPr/>
        </p:nvCxnSpPr>
        <p:spPr>
          <a:xfrm flipV="1">
            <a:off x="10080558" y="3284391"/>
            <a:ext cx="8400" cy="41193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5F08168-02A8-439F-B27E-E62B821A0DEA}"/>
              </a:ext>
            </a:extLst>
          </p:cNvPr>
          <p:cNvSpPr txBox="1"/>
          <p:nvPr/>
        </p:nvSpPr>
        <p:spPr>
          <a:xfrm>
            <a:off x="4479479" y="143544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id="{6E97A69C-FBFF-433C-ABA2-B78E3F02A0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6031" y="5081154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94C0ED81-2D4A-467B-95F9-5D18EF2A34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6121" y="5087077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  <p:sp>
        <p:nvSpPr>
          <p:cNvPr id="123" name="TextBox 122">
            <a:extLst>
              <a:ext uri="{FF2B5EF4-FFF2-40B4-BE49-F238E27FC236}">
                <a16:creationId xmlns:a16="http://schemas.microsoft.com/office/drawing/2014/main" id="{006CC123-95EF-4925-915C-2304923CA1B4}"/>
              </a:ext>
            </a:extLst>
          </p:cNvPr>
          <p:cNvSpPr txBox="1"/>
          <p:nvPr/>
        </p:nvSpPr>
        <p:spPr>
          <a:xfrm>
            <a:off x="191553" y="5919397"/>
            <a:ext cx="20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 (rank * -1) - 1</a:t>
            </a:r>
          </a:p>
        </p:txBody>
      </p:sp>
      <p:graphicFrame>
        <p:nvGraphicFramePr>
          <p:cNvPr id="124" name="Table 123">
            <a:extLst>
              <a:ext uri="{FF2B5EF4-FFF2-40B4-BE49-F238E27FC236}">
                <a16:creationId xmlns:a16="http://schemas.microsoft.com/office/drawing/2014/main" id="{503FDC1B-2DB6-4334-BE26-F327F86E7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95297"/>
              </p:ext>
            </p:extLst>
          </p:nvPr>
        </p:nvGraphicFramePr>
        <p:xfrm>
          <a:off x="316938" y="5093000"/>
          <a:ext cx="116854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26">
                  <a:extLst>
                    <a:ext uri="{9D8B030D-6E8A-4147-A177-3AD203B41FA5}">
                      <a16:colId xmlns:a16="http://schemas.microsoft.com/office/drawing/2014/main" val="418415364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15577269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17120203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3559512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04237756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917074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85739087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5313099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8431398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4172502347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0376166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72553774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819466481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848457728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2450006550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56032162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527431115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697621669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538768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2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C9E05FF9-E0F0-1843-B9B8-9526F62BD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05" y="1463675"/>
            <a:ext cx="10525453" cy="48450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D78987-1EF3-44CE-880B-C1A3FB2D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Worksheet question 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6D9A8-5A08-4143-933A-CD36A4F6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C969C-D545-4D86-81F0-D3BA5FDE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7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9223-F1E1-4449-A3E4-AF888C77D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method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3587-3874-4308-B791-827A25BDD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4C3282"/>
                </a:solidFill>
              </a:rPr>
              <a:t>makeSet</a:t>
            </a:r>
            <a:r>
              <a:rPr lang="en-US" b="1" dirty="0">
                <a:solidFill>
                  <a:srgbClr val="4C3282"/>
                </a:solidFill>
              </a:rPr>
              <a:t>(x)</a:t>
            </a:r>
          </a:p>
          <a:p>
            <a:r>
              <a:rPr lang="en-US" dirty="0"/>
              <a:t>add new value to array with a rank of -1</a:t>
            </a:r>
          </a:p>
          <a:p>
            <a:r>
              <a:rPr lang="en-US" b="1" dirty="0" err="1">
                <a:solidFill>
                  <a:srgbClr val="4C3282"/>
                </a:solidFill>
              </a:rPr>
              <a:t>findSet</a:t>
            </a:r>
            <a:r>
              <a:rPr lang="en-US" b="1" dirty="0">
                <a:solidFill>
                  <a:srgbClr val="4C3282"/>
                </a:solidFill>
              </a:rPr>
              <a:t>(x)</a:t>
            </a:r>
          </a:p>
          <a:p>
            <a:r>
              <a:rPr lang="en-US" dirty="0"/>
              <a:t>Jump into array at index/value you’re looking for, jump to parent based on element at that index, continue until you hit negative number</a:t>
            </a:r>
          </a:p>
          <a:p>
            <a:r>
              <a:rPr lang="en-US" b="1" dirty="0">
                <a:solidFill>
                  <a:srgbClr val="4C3282"/>
                </a:solidFill>
              </a:rPr>
              <a:t>union(x, y)</a:t>
            </a:r>
          </a:p>
          <a:p>
            <a:r>
              <a:rPr lang="en-US" dirty="0" err="1"/>
              <a:t>findSet</a:t>
            </a:r>
            <a:r>
              <a:rPr lang="en-US" dirty="0"/>
              <a:t>(x) and </a:t>
            </a:r>
            <a:r>
              <a:rPr lang="en-US" dirty="0" err="1"/>
              <a:t>findSet</a:t>
            </a:r>
            <a:r>
              <a:rPr lang="en-US" dirty="0"/>
              <a:t>(y) to decide who has larger rank, update element to represent new parent as appropriate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D2105-D339-4D17-A209-2007484A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E58B6-FAA6-4D02-95E8-D94F18AE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C764-9F88-45E6-AA35-1BE1F5B5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DF5B-3B67-4CD6-9EC7-505728BD8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Graph Definitions/Vocabulary</a:t>
            </a:r>
          </a:p>
          <a:p>
            <a:pPr lvl="1"/>
            <a:r>
              <a:rPr lang="en-US" dirty="0"/>
              <a:t>Vertices, Edges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Graph Traversals</a:t>
            </a:r>
          </a:p>
          <a:p>
            <a:pPr lvl="1"/>
            <a:r>
              <a:rPr lang="en-US" dirty="0"/>
              <a:t>Breadth First Search</a:t>
            </a:r>
          </a:p>
          <a:p>
            <a:pPr lvl="1"/>
            <a:r>
              <a:rPr lang="en-US" dirty="0"/>
              <a:t>Depth First Search</a:t>
            </a:r>
          </a:p>
          <a:p>
            <a:r>
              <a:rPr lang="en-US" dirty="0"/>
              <a:t>Finding Shortest Path</a:t>
            </a:r>
          </a:p>
          <a:p>
            <a:pPr lvl="1"/>
            <a:r>
              <a:rPr lang="en-US" dirty="0"/>
              <a:t>Dijkstra’s</a:t>
            </a:r>
          </a:p>
          <a:p>
            <a:r>
              <a:rPr lang="en-US" dirty="0"/>
              <a:t>Topological Sort, Strongly connected components</a:t>
            </a:r>
          </a:p>
          <a:p>
            <a:r>
              <a:rPr lang="en-US" dirty="0"/>
              <a:t>Minimum Spanning Trees</a:t>
            </a:r>
          </a:p>
          <a:p>
            <a:pPr lvl="1"/>
            <a:r>
              <a:rPr lang="en-US" dirty="0"/>
              <a:t>Primm’s</a:t>
            </a:r>
          </a:p>
          <a:p>
            <a:pPr lvl="1"/>
            <a:r>
              <a:rPr lang="en-US" dirty="0"/>
              <a:t>Kruskal’s</a:t>
            </a:r>
          </a:p>
          <a:p>
            <a:r>
              <a:rPr lang="en-US" dirty="0"/>
              <a:t>Disjoint Sets</a:t>
            </a:r>
          </a:p>
          <a:p>
            <a:pPr lvl="1"/>
            <a:r>
              <a:rPr lang="en-US" dirty="0"/>
              <a:t>Implementing Kruskal’s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6A4AE-F5C5-4483-885D-F97480F2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0BE02-BA7C-4706-BE14-0330728B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75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A885EA-21FC-8845-BE39-E28D6258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Monday: Guest lecture on Technical Interviews</a:t>
            </a:r>
          </a:p>
          <a:p>
            <a:endParaRPr lang="en-US" dirty="0"/>
          </a:p>
          <a:p>
            <a:r>
              <a:rPr lang="en-US" dirty="0"/>
              <a:t>Wednesday: P vs. NP</a:t>
            </a:r>
          </a:p>
          <a:p>
            <a:endParaRPr lang="en-US" dirty="0"/>
          </a:p>
          <a:p>
            <a:r>
              <a:rPr lang="en-US" dirty="0"/>
              <a:t>Thursday (Section): Final review session</a:t>
            </a:r>
          </a:p>
          <a:p>
            <a:endParaRPr lang="en-US" dirty="0"/>
          </a:p>
          <a:p>
            <a:r>
              <a:rPr lang="en-US" dirty="0"/>
              <a:t>Friday: Final review session</a:t>
            </a:r>
          </a:p>
          <a:p>
            <a:endParaRPr lang="en-US" dirty="0"/>
          </a:p>
          <a:p>
            <a:r>
              <a:rPr lang="en-US" dirty="0"/>
              <a:t>Sunday (tentative): TA lead extra review session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206E8B-5813-324F-B017-427E0E0D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DDD58-11DA-9340-A25F-B1B2110D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5405F-5B33-1949-8553-130E814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46D2AC-DFAF-554E-978D-B7E5F3DCA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616760" cy="4845504"/>
          </a:xfrm>
        </p:spPr>
        <p:txBody>
          <a:bodyPr>
            <a:normAutofit fontScale="92500"/>
          </a:bodyPr>
          <a:lstStyle/>
          <a:p>
            <a:r>
              <a:rPr lang="en-US" dirty="0"/>
              <a:t>- Everything we learned in the class</a:t>
            </a:r>
          </a:p>
          <a:p>
            <a:r>
              <a:rPr lang="en-US" dirty="0"/>
              <a:t>- Final is cumulative with more focus on topics we covered after midterm.</a:t>
            </a:r>
          </a:p>
          <a:p>
            <a:pPr lvl="1"/>
            <a:r>
              <a:rPr lang="en-US" dirty="0"/>
              <a:t>So there will be questions on the topics we covered before midterm as well.</a:t>
            </a:r>
          </a:p>
          <a:p>
            <a:r>
              <a:rPr lang="en-US" dirty="0"/>
              <a:t>- Topics not covered in final</a:t>
            </a:r>
          </a:p>
          <a:p>
            <a:pPr lvl="1"/>
            <a:r>
              <a:rPr lang="en-US" dirty="0"/>
              <a:t>B-Trees</a:t>
            </a:r>
          </a:p>
          <a:p>
            <a:pPr lvl="1"/>
            <a:r>
              <a:rPr lang="en-US" dirty="0"/>
              <a:t>Java generics and Java interfaces</a:t>
            </a:r>
          </a:p>
          <a:p>
            <a:pPr lvl="1"/>
            <a:r>
              <a:rPr lang="en-US" dirty="0"/>
              <a:t>Java Syntax</a:t>
            </a:r>
          </a:p>
          <a:p>
            <a:endParaRPr lang="en-US" dirty="0"/>
          </a:p>
          <a:p>
            <a:r>
              <a:rPr lang="en-US" dirty="0"/>
              <a:t>Advice:</a:t>
            </a:r>
          </a:p>
          <a:p>
            <a:r>
              <a:rPr lang="en-US" dirty="0"/>
              <a:t>- Make use of exams from previous terms. A practice exam will be posted on Monday.</a:t>
            </a:r>
          </a:p>
          <a:p>
            <a:r>
              <a:rPr lang="en-US" dirty="0"/>
              <a:t>- Review section handouts for how to write good answers (particularly algorithm design questions)</a:t>
            </a:r>
          </a:p>
          <a:p>
            <a:r>
              <a:rPr lang="en-US" dirty="0"/>
              <a:t>- Finish HW7 early so you can focus on Final.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B1DC10-5C3A-9C4D-8280-93FF71B5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final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88AC9-6BA7-E94B-A3DD-DFB62662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8C8B8-253A-9748-82B8-94303157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1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30433E-95E2-804A-9715-D3A2D05D5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given a connected graph G. Describe how you would figure out if the graph has a cycle.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(Answer in at most 3-4 sentences.)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AD6C40-9F5D-644D-8238-88CBC98A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74D68-B7EB-5A48-9F56-13F4E7EC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94B53-ADE6-F648-AC26-29347764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30433E-95E2-804A-9715-D3A2D05D5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given a connected graph G. Describe how you would figure out if the graph has a cycle.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(Answer in at most 3-4 sentences.)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rgbClr val="4C3282"/>
                </a:solidFill>
              </a:rPr>
              <a:t>Run DFS but keep track of vertices in the stack.</a:t>
            </a:r>
          </a:p>
          <a:p>
            <a:r>
              <a:rPr lang="en-US" dirty="0">
                <a:solidFill>
                  <a:srgbClr val="4C3282"/>
                </a:solidFill>
              </a:rPr>
              <a:t>If we hit a vertex that is already in the stack, then there is a cycle in the graph.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/>
              <a:t>(Another solution is using topological sort, which is a similar idea, but it works only for directed graphs.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AD6C40-9F5D-644D-8238-88CBC98A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question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74D68-B7EB-5A48-9F56-13F4E7EC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94B53-ADE6-F648-AC26-29347764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8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1950A2-2EA8-EE43-8E91-6B010CAE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Revisiting Kruskal’s algorithm (with union/find operations)</a:t>
            </a:r>
          </a:p>
          <a:p>
            <a:r>
              <a:rPr lang="en-US" dirty="0"/>
              <a:t>Array representation of a disjoint set</a:t>
            </a:r>
          </a:p>
          <a:p>
            <a:r>
              <a:rPr lang="en-US" dirty="0"/>
              <a:t>Review: Answering algorithm design questions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EBF838-2098-EE47-8B3C-196C464B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97FA6-9233-B14E-BC75-89F6FDAD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529F5-75FF-8549-BC8D-1C243B16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and union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E3EADDC-5D7C-2C4E-9B70-7FD0FEF12E02}"/>
              </a:ext>
            </a:extLst>
          </p:cNvPr>
          <p:cNvGrpSpPr/>
          <p:nvPr/>
        </p:nvGrpSpPr>
        <p:grpSpPr>
          <a:xfrm>
            <a:off x="9808393" y="1568921"/>
            <a:ext cx="692057" cy="1553709"/>
            <a:chOff x="3038986" y="4385510"/>
            <a:chExt cx="692057" cy="1553709"/>
          </a:xfrm>
        </p:grpSpPr>
        <p:cxnSp>
          <p:nvCxnSpPr>
            <p:cNvPr id="16" name="Straight Arrow Connector 15"/>
            <p:cNvCxnSpPr>
              <a:stCxn id="15" idx="0"/>
              <a:endCxn id="12" idx="2"/>
            </p:cNvCxnSpPr>
            <p:nvPr/>
          </p:nvCxnSpPr>
          <p:spPr>
            <a:xfrm flipV="1">
              <a:off x="3602289" y="5318728"/>
              <a:ext cx="1155" cy="358881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C4DC3E-52A1-A94C-853F-EC67CC20120E}"/>
                </a:ext>
              </a:extLst>
            </p:cNvPr>
            <p:cNvGrpSpPr/>
            <p:nvPr/>
          </p:nvGrpSpPr>
          <p:grpSpPr>
            <a:xfrm>
              <a:off x="3038986" y="4385510"/>
              <a:ext cx="692057" cy="1553709"/>
              <a:chOff x="3038986" y="4385510"/>
              <a:chExt cx="692057" cy="155370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247835" y="4385510"/>
                <a:ext cx="255198" cy="261610"/>
                <a:chOff x="4033946" y="330026"/>
                <a:chExt cx="369435" cy="378718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4048298" y="340822"/>
                  <a:ext cx="353411" cy="3534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B6A4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033946" y="330026"/>
                  <a:ext cx="369435" cy="378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/>
                    <a:t>2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475845" y="5057118"/>
                <a:ext cx="255198" cy="261610"/>
                <a:chOff x="4033946" y="330026"/>
                <a:chExt cx="369435" cy="378718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4048298" y="340822"/>
                  <a:ext cx="353411" cy="3534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B6A4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033946" y="330026"/>
                  <a:ext cx="369435" cy="378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/>
                    <a:t>3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474690" y="5677609"/>
                <a:ext cx="255198" cy="261610"/>
                <a:chOff x="4033946" y="330026"/>
                <a:chExt cx="369435" cy="378718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4048298" y="340822"/>
                  <a:ext cx="353411" cy="3534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B6A4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033946" y="330026"/>
                  <a:ext cx="369435" cy="378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/>
                    <a:t>5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3038986" y="5057976"/>
                <a:ext cx="255198" cy="261610"/>
                <a:chOff x="4033946" y="330026"/>
                <a:chExt cx="369435" cy="378718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4048298" y="340822"/>
                  <a:ext cx="353411" cy="3534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B6A47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033946" y="330026"/>
                  <a:ext cx="369435" cy="378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/>
                    <a:t>1</a:t>
                  </a:r>
                </a:p>
              </p:txBody>
            </p:sp>
          </p:grpSp>
        </p:grpSp>
        <p:cxnSp>
          <p:nvCxnSpPr>
            <p:cNvPr id="20" name="Straight Arrow Connector 19"/>
            <p:cNvCxnSpPr>
              <a:cxnSpLocks/>
              <a:stCxn id="19" idx="0"/>
              <a:endCxn id="8" idx="2"/>
            </p:cNvCxnSpPr>
            <p:nvPr/>
          </p:nvCxnSpPr>
          <p:spPr>
            <a:xfrm flipV="1">
              <a:off x="3166585" y="4647120"/>
              <a:ext cx="208849" cy="410856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2" idx="0"/>
              <a:endCxn id="8" idx="2"/>
            </p:cNvCxnSpPr>
            <p:nvPr/>
          </p:nvCxnSpPr>
          <p:spPr>
            <a:xfrm flipH="1" flipV="1">
              <a:off x="3375434" y="4647120"/>
              <a:ext cx="228010" cy="409998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30C3E99-F167-4542-BD83-80C1C3B374F1}"/>
              </a:ext>
            </a:extLst>
          </p:cNvPr>
          <p:cNvGrpSpPr/>
          <p:nvPr/>
        </p:nvGrpSpPr>
        <p:grpSpPr>
          <a:xfrm>
            <a:off x="10062436" y="3996721"/>
            <a:ext cx="255198" cy="820096"/>
            <a:chOff x="10651227" y="4648004"/>
            <a:chExt cx="255198" cy="820096"/>
          </a:xfrm>
        </p:grpSpPr>
        <p:grpSp>
          <p:nvGrpSpPr>
            <p:cNvPr id="22" name="Group 21"/>
            <p:cNvGrpSpPr/>
            <p:nvPr/>
          </p:nvGrpSpPr>
          <p:grpSpPr>
            <a:xfrm>
              <a:off x="10651227" y="4648004"/>
              <a:ext cx="255198" cy="261610"/>
              <a:chOff x="4033946" y="330026"/>
              <a:chExt cx="369435" cy="378718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4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F4CDF26-D5E3-2044-B05C-1443C7E6F66F}"/>
                </a:ext>
              </a:extLst>
            </p:cNvPr>
            <p:cNvGrpSpPr/>
            <p:nvPr/>
          </p:nvGrpSpPr>
          <p:grpSpPr>
            <a:xfrm>
              <a:off x="10651227" y="5206490"/>
              <a:ext cx="255198" cy="261610"/>
              <a:chOff x="4033946" y="330026"/>
              <a:chExt cx="369435" cy="378718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57B969D-3153-D14D-B26C-2467BA02ABFE}"/>
                  </a:ext>
                </a:extLst>
              </p:cNvPr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0E4F9B7-CF9B-D14F-933C-24DC9C3C6E8F}"/>
                  </a:ext>
                </a:extLst>
              </p:cNvPr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5</a:t>
                </a:r>
              </a:p>
            </p:txBody>
          </p:sp>
        </p:grp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A12E6D0-5EF9-BA4D-A810-8A9F0F58A4D1}"/>
                </a:ext>
              </a:extLst>
            </p:cNvPr>
            <p:cNvCxnSpPr>
              <a:cxnSpLocks/>
              <a:stCxn id="48" idx="0"/>
              <a:endCxn id="24" idx="2"/>
            </p:cNvCxnSpPr>
            <p:nvPr/>
          </p:nvCxnSpPr>
          <p:spPr>
            <a:xfrm flipV="1">
              <a:off x="10778826" y="4909614"/>
              <a:ext cx="0" cy="296876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00E6E9D6-D5AE-3049-9F39-62D4A28CB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7827012" cy="505717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B6A479"/>
                </a:solidFill>
              </a:rPr>
              <a:t>Set: </a:t>
            </a:r>
          </a:p>
          <a:p>
            <a:pPr lvl="1"/>
            <a:r>
              <a:rPr lang="en-US" sz="2400" dirty="0"/>
              <a:t>Collection of elements. </a:t>
            </a:r>
          </a:p>
          <a:p>
            <a:pPr lvl="1"/>
            <a:r>
              <a:rPr lang="en-US" sz="2400" dirty="0"/>
              <a:t>We want to identify all elements in a set with one value, so that </a:t>
            </a:r>
            <a:r>
              <a:rPr lang="en-US" sz="2400" dirty="0" err="1"/>
              <a:t>findSet</a:t>
            </a:r>
            <a:r>
              <a:rPr lang="en-US" sz="2400" dirty="0"/>
              <a:t>(x) == </a:t>
            </a:r>
            <a:r>
              <a:rPr lang="en-US" sz="2400" dirty="0" err="1"/>
              <a:t>findSet</a:t>
            </a:r>
            <a:r>
              <a:rPr lang="en-US" sz="2400" dirty="0"/>
              <a:t>(y) if x and y in one set.</a:t>
            </a:r>
          </a:p>
          <a:p>
            <a:pPr lvl="1"/>
            <a:r>
              <a:rPr lang="en-US" sz="2400" dirty="0"/>
              <a:t>In tree structure, every node has one root. </a:t>
            </a:r>
          </a:p>
          <a:p>
            <a:pPr lvl="1"/>
            <a:r>
              <a:rPr lang="en-US" sz="2400" dirty="0"/>
              <a:t>So use a tree structure for our set, and identified the set as the root element</a:t>
            </a:r>
          </a:p>
          <a:p>
            <a:pPr lvl="1"/>
            <a:endParaRPr lang="en-US" sz="2400" dirty="0">
              <a:solidFill>
                <a:srgbClr val="B6A479"/>
              </a:solidFill>
            </a:endParaRPr>
          </a:p>
          <a:p>
            <a:r>
              <a:rPr lang="en-US" sz="2800" dirty="0">
                <a:solidFill>
                  <a:srgbClr val="B6A479"/>
                </a:solidFill>
              </a:rPr>
              <a:t>Union of two elements is union of sets of those elements: </a:t>
            </a:r>
          </a:p>
          <a:p>
            <a:pPr lvl="1"/>
            <a:r>
              <a:rPr lang="en-US" sz="2400" dirty="0"/>
              <a:t>Combine the two trees</a:t>
            </a:r>
          </a:p>
          <a:p>
            <a:endParaRPr lang="en-US" sz="2800" dirty="0">
              <a:solidFill>
                <a:srgbClr val="B6A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5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B6A479"/>
                    </a:solidFill>
                  </a:rPr>
                  <a:t>Problem: </a:t>
                </a:r>
                <a:r>
                  <a:rPr lang="en-US" dirty="0"/>
                  <a:t>Trees can be unbalanced</a:t>
                </a:r>
              </a:p>
              <a:p>
                <a:r>
                  <a:rPr lang="en-US" dirty="0">
                    <a:solidFill>
                      <a:srgbClr val="B6A479"/>
                    </a:solidFill>
                  </a:rPr>
                  <a:t>Solution: Union-by-rank!</a:t>
                </a:r>
              </a:p>
              <a:p>
                <a:pPr lvl="1"/>
                <a:r>
                  <a:rPr lang="en-US" dirty="0"/>
                  <a:t>let rank(x) be a number representing the upper bound of the height of x so rank(x)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dirty="0"/>
                  <a:t>height(x)</a:t>
                </a:r>
              </a:p>
              <a:p>
                <a:pPr lvl="1"/>
                <a:r>
                  <a:rPr lang="en-US" dirty="0"/>
                  <a:t>Keep track of rank of all trees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 err="1"/>
                  <a:t>unioning</a:t>
                </a:r>
                <a:r>
                  <a:rPr lang="en-US" dirty="0"/>
                  <a:t> make the tree with larger rank the root</a:t>
                </a:r>
              </a:p>
              <a:p>
                <a:pPr lvl="1"/>
                <a:r>
                  <a:rPr lang="en-US" dirty="0"/>
                  <a:t>If it’s a tie, pick one randomly and increase rank by one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7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union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47835" y="4385510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2453488" y="4263120"/>
            <a:ext cx="1395963" cy="182080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475845" y="5057118"/>
            <a:ext cx="255198" cy="261610"/>
            <a:chOff x="4033946" y="330026"/>
            <a:chExt cx="369435" cy="378718"/>
          </a:xfrm>
        </p:grpSpPr>
        <p:sp>
          <p:nvSpPr>
            <p:cNvPr id="11" name="Oval 1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74690" y="5677609"/>
            <a:ext cx="255198" cy="261610"/>
            <a:chOff x="4033946" y="330026"/>
            <a:chExt cx="369435" cy="378718"/>
          </a:xfrm>
        </p:grpSpPr>
        <p:sp>
          <p:nvSpPr>
            <p:cNvPr id="14" name="Oval 13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16" name="Straight Arrow Connector 15"/>
          <p:cNvCxnSpPr>
            <a:stCxn id="15" idx="0"/>
            <a:endCxn id="12" idx="2"/>
          </p:cNvCxnSpPr>
          <p:nvPr/>
        </p:nvCxnSpPr>
        <p:spPr>
          <a:xfrm flipV="1">
            <a:off x="3602289" y="5318728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038986" y="5057976"/>
            <a:ext cx="255198" cy="261610"/>
            <a:chOff x="4033946" y="330026"/>
            <a:chExt cx="369435" cy="378718"/>
          </a:xfrm>
        </p:grpSpPr>
        <p:sp>
          <p:nvSpPr>
            <p:cNvPr id="18" name="Oval 17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</a:t>
              </a:r>
            </a:p>
          </p:txBody>
        </p:sp>
      </p:grpSp>
      <p:cxnSp>
        <p:nvCxnSpPr>
          <p:cNvPr id="20" name="Straight Arrow Connector 19"/>
          <p:cNvCxnSpPr>
            <a:stCxn id="19" idx="0"/>
            <a:endCxn id="8" idx="2"/>
          </p:cNvCxnSpPr>
          <p:nvPr/>
        </p:nvCxnSpPr>
        <p:spPr>
          <a:xfrm flipV="1">
            <a:off x="3166585" y="4647120"/>
            <a:ext cx="208849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  <a:endCxn id="8" idx="2"/>
          </p:cNvCxnSpPr>
          <p:nvPr/>
        </p:nvCxnSpPr>
        <p:spPr>
          <a:xfrm flipH="1" flipV="1">
            <a:off x="3375434" y="4647120"/>
            <a:ext cx="228010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82190" y="4456157"/>
            <a:ext cx="255198" cy="261610"/>
            <a:chOff x="4033946" y="330026"/>
            <a:chExt cx="369435" cy="378718"/>
          </a:xfrm>
        </p:grpSpPr>
        <p:sp>
          <p:nvSpPr>
            <p:cNvPr id="23" name="Oval 2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829103" y="4271768"/>
            <a:ext cx="561372" cy="1163832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2278" y="392055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43958" y="390864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2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339133" y="4447509"/>
            <a:ext cx="255198" cy="261610"/>
            <a:chOff x="4033946" y="330026"/>
            <a:chExt cx="369435" cy="378718"/>
          </a:xfrm>
        </p:grpSpPr>
        <p:sp>
          <p:nvSpPr>
            <p:cNvPr id="35" name="Oval 34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6186046" y="4263120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767144" y="4456157"/>
            <a:ext cx="255198" cy="261610"/>
            <a:chOff x="4033946" y="330026"/>
            <a:chExt cx="369435" cy="378718"/>
          </a:xfrm>
        </p:grpSpPr>
        <p:sp>
          <p:nvSpPr>
            <p:cNvPr id="39" name="Oval 3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7614057" y="4271768"/>
            <a:ext cx="561372" cy="630389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59221" y="381173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87232" y="381173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87231" y="3819189"/>
            <a:ext cx="10150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rank = 0 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F4CDF26-D5E3-2044-B05C-1443C7E6F66F}"/>
              </a:ext>
            </a:extLst>
          </p:cNvPr>
          <p:cNvGrpSpPr/>
          <p:nvPr/>
        </p:nvGrpSpPr>
        <p:grpSpPr>
          <a:xfrm>
            <a:off x="982190" y="5014643"/>
            <a:ext cx="255198" cy="261610"/>
            <a:chOff x="4033946" y="330026"/>
            <a:chExt cx="369435" cy="37871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57B969D-3153-D14D-B26C-2467BA02ABFE}"/>
                </a:ext>
              </a:extLst>
            </p:cNvPr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0E4F9B7-CF9B-D14F-933C-24DC9C3C6E8F}"/>
                </a:ext>
              </a:extLst>
            </p:cNvPr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A12E6D0-5EF9-BA4D-A810-8A9F0F58A4D1}"/>
              </a:ext>
            </a:extLst>
          </p:cNvPr>
          <p:cNvCxnSpPr>
            <a:cxnSpLocks/>
            <a:stCxn id="48" idx="0"/>
            <a:endCxn id="24" idx="2"/>
          </p:cNvCxnSpPr>
          <p:nvPr/>
        </p:nvCxnSpPr>
        <p:spPr>
          <a:xfrm flipV="1">
            <a:off x="1109789" y="4717767"/>
            <a:ext cx="0" cy="29687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21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Problem: </a:t>
            </a:r>
            <a:r>
              <a:rPr lang="en-US" dirty="0"/>
              <a:t>Every time we call </a:t>
            </a:r>
            <a:r>
              <a:rPr lang="en-US" dirty="0" err="1"/>
              <a:t>findSet</a:t>
            </a:r>
            <a:r>
              <a:rPr lang="en-US" dirty="0"/>
              <a:t>() you must traverse all the levels of the tree to find representative</a:t>
            </a:r>
          </a:p>
          <a:p>
            <a:r>
              <a:rPr lang="en-US" dirty="0">
                <a:solidFill>
                  <a:srgbClr val="B6A479"/>
                </a:solidFill>
              </a:rPr>
              <a:t>Solution: Path Compression</a:t>
            </a:r>
          </a:p>
          <a:p>
            <a:pPr lvl="1"/>
            <a:r>
              <a:rPr lang="en-US" dirty="0"/>
              <a:t>Collapse tree into fewer levels by updating parent pointer of each node you visit</a:t>
            </a:r>
          </a:p>
          <a:p>
            <a:pPr lvl="1"/>
            <a:r>
              <a:rPr lang="en-US" dirty="0"/>
              <a:t>Whenever you call </a:t>
            </a:r>
            <a:r>
              <a:rPr lang="en-US" dirty="0" err="1"/>
              <a:t>findSet</a:t>
            </a:r>
            <a:r>
              <a:rPr lang="en-US" dirty="0"/>
              <a:t>() update each node you touch to point directly to </a:t>
            </a:r>
            <a:r>
              <a:rPr lang="en-US" dirty="0" err="1"/>
              <a:t>overallRoot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 err="1"/>
              <a:t>findSet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219192" y="3863812"/>
            <a:ext cx="255198" cy="261610"/>
            <a:chOff x="4033946" y="330026"/>
            <a:chExt cx="369435" cy="378718"/>
          </a:xfrm>
        </p:grpSpPr>
        <p:sp>
          <p:nvSpPr>
            <p:cNvPr id="7" name="Oval 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8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11307" y="4525396"/>
            <a:ext cx="661876" cy="428563"/>
            <a:chOff x="4020857" y="315514"/>
            <a:chExt cx="472375" cy="378719"/>
          </a:xfrm>
        </p:grpSpPr>
        <p:sp>
          <p:nvSpPr>
            <p:cNvPr id="10" name="Oval 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20857" y="315514"/>
              <a:ext cx="47237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60960" y="5165625"/>
            <a:ext cx="663504" cy="376300"/>
            <a:chOff x="4033945" y="330026"/>
            <a:chExt cx="479336" cy="378718"/>
          </a:xfrm>
        </p:grpSpPr>
        <p:sp>
          <p:nvSpPr>
            <p:cNvPr id="13" name="Oval 1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3945" y="330026"/>
              <a:ext cx="479336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12</a:t>
              </a:r>
            </a:p>
          </p:txBody>
        </p:sp>
      </p:grpSp>
      <p:cxnSp>
        <p:nvCxnSpPr>
          <p:cNvPr id="15" name="Straight Arrow Connector 14"/>
          <p:cNvCxnSpPr>
            <a:stCxn id="14" idx="0"/>
            <a:endCxn id="22" idx="4"/>
          </p:cNvCxnSpPr>
          <p:nvPr/>
        </p:nvCxnSpPr>
        <p:spPr>
          <a:xfrm flipV="1">
            <a:off x="5892712" y="4859018"/>
            <a:ext cx="183579" cy="30660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783488" y="4536278"/>
            <a:ext cx="255198" cy="261610"/>
            <a:chOff x="4033946" y="330026"/>
            <a:chExt cx="369435" cy="378718"/>
          </a:xfrm>
        </p:grpSpPr>
        <p:sp>
          <p:nvSpPr>
            <p:cNvPr id="17" name="Oval 16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9</a:t>
              </a:r>
            </a:p>
          </p:txBody>
        </p:sp>
      </p:grpSp>
      <p:cxnSp>
        <p:nvCxnSpPr>
          <p:cNvPr id="19" name="Straight Arrow Connector 18"/>
          <p:cNvCxnSpPr>
            <a:stCxn id="18" idx="0"/>
            <a:endCxn id="8" idx="2"/>
          </p:cNvCxnSpPr>
          <p:nvPr/>
        </p:nvCxnSpPr>
        <p:spPr>
          <a:xfrm flipV="1">
            <a:off x="4911087" y="4125422"/>
            <a:ext cx="435704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8" idx="2"/>
          </p:cNvCxnSpPr>
          <p:nvPr/>
        </p:nvCxnSpPr>
        <p:spPr>
          <a:xfrm flipH="1" flipV="1">
            <a:off x="5346791" y="4125422"/>
            <a:ext cx="150559" cy="42861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787374" y="4456354"/>
            <a:ext cx="645828" cy="428697"/>
            <a:chOff x="4025392" y="338513"/>
            <a:chExt cx="446200" cy="378718"/>
          </a:xfrm>
        </p:grpSpPr>
        <p:sp>
          <p:nvSpPr>
            <p:cNvPr id="22" name="Oval 2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25392" y="338513"/>
              <a:ext cx="44620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11</a:t>
              </a:r>
            </a:p>
          </p:txBody>
        </p:sp>
      </p:grpSp>
      <p:cxnSp>
        <p:nvCxnSpPr>
          <p:cNvPr id="24" name="Straight Arrow Connector 23"/>
          <p:cNvCxnSpPr>
            <a:stCxn id="22" idx="0"/>
            <a:endCxn id="8" idx="2"/>
          </p:cNvCxnSpPr>
          <p:nvPr/>
        </p:nvCxnSpPr>
        <p:spPr>
          <a:xfrm flipH="1" flipV="1">
            <a:off x="5346791" y="4125422"/>
            <a:ext cx="729500" cy="33354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124982" y="4542871"/>
            <a:ext cx="255198" cy="261610"/>
            <a:chOff x="4033946" y="330026"/>
            <a:chExt cx="369435" cy="378718"/>
          </a:xfrm>
        </p:grpSpPr>
        <p:sp>
          <p:nvSpPr>
            <p:cNvPr id="26" name="Oval 2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26137" y="5214479"/>
            <a:ext cx="255198" cy="261610"/>
            <a:chOff x="4033946" y="330026"/>
            <a:chExt cx="369435" cy="378718"/>
          </a:xfrm>
        </p:grpSpPr>
        <p:sp>
          <p:nvSpPr>
            <p:cNvPr id="29" name="Oval 28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124982" y="5834970"/>
            <a:ext cx="255198" cy="261610"/>
            <a:chOff x="4033946" y="330026"/>
            <a:chExt cx="369435" cy="378718"/>
          </a:xfrm>
        </p:grpSpPr>
        <p:sp>
          <p:nvSpPr>
            <p:cNvPr id="32" name="Oval 31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</p:grpSp>
      <p:cxnSp>
        <p:nvCxnSpPr>
          <p:cNvPr id="34" name="Straight Arrow Connector 33"/>
          <p:cNvCxnSpPr>
            <a:stCxn id="33" idx="0"/>
            <a:endCxn id="30" idx="2"/>
          </p:cNvCxnSpPr>
          <p:nvPr/>
        </p:nvCxnSpPr>
        <p:spPr>
          <a:xfrm flipV="1">
            <a:off x="4252581" y="5476089"/>
            <a:ext cx="1155" cy="35888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0"/>
            <a:endCxn id="27" idx="2"/>
          </p:cNvCxnSpPr>
          <p:nvPr/>
        </p:nvCxnSpPr>
        <p:spPr>
          <a:xfrm flipH="1" flipV="1">
            <a:off x="4252581" y="4804481"/>
            <a:ext cx="1155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506624" y="5214479"/>
            <a:ext cx="255198" cy="261610"/>
            <a:chOff x="4033946" y="330026"/>
            <a:chExt cx="369435" cy="378718"/>
          </a:xfrm>
        </p:grpSpPr>
        <p:sp>
          <p:nvSpPr>
            <p:cNvPr id="41" name="Oval 40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cxnSp>
        <p:nvCxnSpPr>
          <p:cNvPr id="43" name="Straight Arrow Connector 42"/>
          <p:cNvCxnSpPr>
            <a:stCxn id="42" idx="0"/>
            <a:endCxn id="27" idx="2"/>
          </p:cNvCxnSpPr>
          <p:nvPr/>
        </p:nvCxnSpPr>
        <p:spPr>
          <a:xfrm flipH="1" flipV="1">
            <a:off x="4252581" y="4804481"/>
            <a:ext cx="381642" cy="40999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0"/>
            <a:endCxn id="8" idx="2"/>
          </p:cNvCxnSpPr>
          <p:nvPr/>
        </p:nvCxnSpPr>
        <p:spPr>
          <a:xfrm flipV="1">
            <a:off x="4252581" y="4125422"/>
            <a:ext cx="1094210" cy="41744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6778131" y="5180788"/>
            <a:ext cx="255198" cy="261610"/>
            <a:chOff x="4033946" y="330026"/>
            <a:chExt cx="369435" cy="378718"/>
          </a:xfrm>
        </p:grpSpPr>
        <p:sp>
          <p:nvSpPr>
            <p:cNvPr id="50" name="Oval 49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75781" y="4501722"/>
            <a:ext cx="255198" cy="261610"/>
            <a:chOff x="4033946" y="330026"/>
            <a:chExt cx="369435" cy="378718"/>
          </a:xfrm>
        </p:grpSpPr>
        <p:sp>
          <p:nvSpPr>
            <p:cNvPr id="53" name="Oval 52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3946" y="330026"/>
              <a:ext cx="369435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040078" y="5174188"/>
            <a:ext cx="348519" cy="261610"/>
            <a:chOff x="4033945" y="330026"/>
            <a:chExt cx="504530" cy="378718"/>
          </a:xfrm>
        </p:grpSpPr>
        <p:sp>
          <p:nvSpPr>
            <p:cNvPr id="56" name="Oval 55"/>
            <p:cNvSpPr/>
            <p:nvPr/>
          </p:nvSpPr>
          <p:spPr>
            <a:xfrm>
              <a:off x="4048298" y="340822"/>
              <a:ext cx="353411" cy="35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33945" y="330026"/>
              <a:ext cx="504530" cy="37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13</a:t>
              </a:r>
            </a:p>
          </p:txBody>
        </p:sp>
      </p:grpSp>
      <p:cxnSp>
        <p:nvCxnSpPr>
          <p:cNvPr id="58" name="Straight Arrow Connector 57"/>
          <p:cNvCxnSpPr>
            <a:stCxn id="57" idx="0"/>
            <a:endCxn id="54" idx="2"/>
          </p:cNvCxnSpPr>
          <p:nvPr/>
        </p:nvCxnSpPr>
        <p:spPr>
          <a:xfrm flipV="1">
            <a:off x="6214338" y="4763332"/>
            <a:ext cx="389042" cy="4108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0"/>
            <a:endCxn id="54" idx="2"/>
          </p:cNvCxnSpPr>
          <p:nvPr/>
        </p:nvCxnSpPr>
        <p:spPr>
          <a:xfrm flipH="1" flipV="1">
            <a:off x="6603380" y="4763332"/>
            <a:ext cx="302350" cy="41745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0"/>
            <a:endCxn id="8" idx="2"/>
          </p:cNvCxnSpPr>
          <p:nvPr/>
        </p:nvCxnSpPr>
        <p:spPr>
          <a:xfrm flipH="1" flipV="1">
            <a:off x="5346791" y="4125422"/>
            <a:ext cx="1256589" cy="3763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481777" y="3808736"/>
            <a:ext cx="3730028" cy="2577897"/>
          </a:xfrm>
          <a:prstGeom prst="round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862221" y="33978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= 3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38479" y="3828376"/>
            <a:ext cx="2295080" cy="114793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</p:txBody>
      </p:sp>
      <p:cxnSp>
        <p:nvCxnSpPr>
          <p:cNvPr id="65" name="Curved Connector 64"/>
          <p:cNvCxnSpPr>
            <a:stCxn id="33" idx="0"/>
            <a:endCxn id="8" idx="2"/>
          </p:cNvCxnSpPr>
          <p:nvPr/>
        </p:nvCxnSpPr>
        <p:spPr>
          <a:xfrm rot="5400000" flipH="1" flipV="1">
            <a:off x="3944912" y="4433091"/>
            <a:ext cx="1709548" cy="1094210"/>
          </a:xfrm>
          <a:prstGeom prst="curvedConnector3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8" idx="2"/>
          </p:cNvCxnSpPr>
          <p:nvPr/>
        </p:nvCxnSpPr>
        <p:spPr>
          <a:xfrm rot="5400000" flipH="1" flipV="1">
            <a:off x="4255735" y="4123424"/>
            <a:ext cx="1089057" cy="1093055"/>
          </a:xfrm>
          <a:prstGeom prst="curvedConnector3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22D2983-0B6D-614C-929A-0CFD6E164951}"/>
              </a:ext>
            </a:extLst>
          </p:cNvPr>
          <p:cNvGrpSpPr/>
          <p:nvPr/>
        </p:nvGrpSpPr>
        <p:grpSpPr>
          <a:xfrm>
            <a:off x="7647509" y="3397880"/>
            <a:ext cx="4034161" cy="2988753"/>
            <a:chOff x="7647509" y="3397880"/>
            <a:chExt cx="4034161" cy="2988753"/>
          </a:xfrm>
        </p:grpSpPr>
        <p:grpSp>
          <p:nvGrpSpPr>
            <p:cNvPr id="70" name="Group 69"/>
            <p:cNvGrpSpPr/>
            <p:nvPr/>
          </p:nvGrpSpPr>
          <p:grpSpPr>
            <a:xfrm>
              <a:off x="9384924" y="3863812"/>
              <a:ext cx="255198" cy="261610"/>
              <a:chOff x="4033946" y="330026"/>
              <a:chExt cx="369435" cy="378718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8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9712657" y="4599452"/>
              <a:ext cx="658882" cy="339011"/>
              <a:chOff x="4020857" y="315514"/>
              <a:chExt cx="472375" cy="378719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020857" y="315514"/>
                <a:ext cx="47237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10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9849823" y="5255149"/>
              <a:ext cx="723779" cy="316686"/>
              <a:chOff x="4033945" y="330026"/>
              <a:chExt cx="479336" cy="378718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33945" y="330026"/>
                <a:ext cx="479336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12</a:t>
                </a:r>
              </a:p>
            </p:txBody>
          </p:sp>
        </p:grpSp>
        <p:cxnSp>
          <p:nvCxnSpPr>
            <p:cNvPr id="79" name="Straight Arrow Connector 78"/>
            <p:cNvCxnSpPr>
              <a:stCxn id="78" idx="0"/>
              <a:endCxn id="86" idx="4"/>
            </p:cNvCxnSpPr>
            <p:nvPr/>
          </p:nvCxnSpPr>
          <p:spPr>
            <a:xfrm flipV="1">
              <a:off x="10211713" y="4896907"/>
              <a:ext cx="303886" cy="358242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79"/>
            <p:cNvGrpSpPr/>
            <p:nvPr/>
          </p:nvGrpSpPr>
          <p:grpSpPr>
            <a:xfrm>
              <a:off x="9321125" y="4599452"/>
              <a:ext cx="255198" cy="261610"/>
              <a:chOff x="4033946" y="330026"/>
              <a:chExt cx="369435" cy="378718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9</a:t>
                </a:r>
              </a:p>
            </p:txBody>
          </p:sp>
        </p:grpSp>
        <p:cxnSp>
          <p:nvCxnSpPr>
            <p:cNvPr id="83" name="Straight Arrow Connector 82"/>
            <p:cNvCxnSpPr>
              <a:stCxn id="82" idx="0"/>
              <a:endCxn id="72" idx="2"/>
            </p:cNvCxnSpPr>
            <p:nvPr/>
          </p:nvCxnSpPr>
          <p:spPr>
            <a:xfrm flipV="1">
              <a:off x="9448724" y="4125422"/>
              <a:ext cx="63799" cy="474030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4" idx="0"/>
              <a:endCxn id="72" idx="2"/>
            </p:cNvCxnSpPr>
            <p:nvPr/>
          </p:nvCxnSpPr>
          <p:spPr>
            <a:xfrm flipH="1" flipV="1">
              <a:off x="9512523" y="4125422"/>
              <a:ext cx="484883" cy="496685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10304555" y="4599452"/>
              <a:ext cx="471754" cy="316686"/>
              <a:chOff x="4025392" y="338513"/>
              <a:chExt cx="446200" cy="378718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025392" y="338513"/>
                <a:ext cx="446200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11</a:t>
                </a:r>
              </a:p>
            </p:txBody>
          </p:sp>
        </p:grpSp>
        <p:cxnSp>
          <p:nvCxnSpPr>
            <p:cNvPr id="88" name="Straight Arrow Connector 87"/>
            <p:cNvCxnSpPr>
              <a:stCxn id="86" idx="0"/>
              <a:endCxn id="72" idx="2"/>
            </p:cNvCxnSpPr>
            <p:nvPr/>
          </p:nvCxnSpPr>
          <p:spPr>
            <a:xfrm flipH="1" flipV="1">
              <a:off x="9512523" y="4125422"/>
              <a:ext cx="1003076" cy="475961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843456" y="4599452"/>
              <a:ext cx="255198" cy="261610"/>
              <a:chOff x="4033946" y="330026"/>
              <a:chExt cx="369435" cy="378718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6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8218731" y="4599452"/>
              <a:ext cx="255198" cy="261610"/>
              <a:chOff x="4033946" y="330026"/>
              <a:chExt cx="369435" cy="378718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4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728508" y="4599452"/>
              <a:ext cx="255198" cy="261610"/>
              <a:chOff x="4033946" y="330026"/>
              <a:chExt cx="369435" cy="378718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5</a:t>
                </a:r>
              </a:p>
            </p:txBody>
          </p:sp>
        </p:grpSp>
        <p:cxnSp>
          <p:nvCxnSpPr>
            <p:cNvPr id="98" name="Straight Arrow Connector 97"/>
            <p:cNvCxnSpPr>
              <a:stCxn id="97" idx="0"/>
              <a:endCxn id="72" idx="2"/>
            </p:cNvCxnSpPr>
            <p:nvPr/>
          </p:nvCxnSpPr>
          <p:spPr>
            <a:xfrm flipV="1">
              <a:off x="7856107" y="4125422"/>
              <a:ext cx="1656416" cy="474030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4" idx="0"/>
              <a:endCxn id="72" idx="2"/>
            </p:cNvCxnSpPr>
            <p:nvPr/>
          </p:nvCxnSpPr>
          <p:spPr>
            <a:xfrm flipV="1">
              <a:off x="8346330" y="4125422"/>
              <a:ext cx="1166193" cy="474030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9225098" y="5255149"/>
              <a:ext cx="255198" cy="261610"/>
              <a:chOff x="4033946" y="330026"/>
              <a:chExt cx="369435" cy="378718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3</a:t>
                </a:r>
              </a:p>
            </p:txBody>
          </p:sp>
        </p:grpSp>
        <p:cxnSp>
          <p:nvCxnSpPr>
            <p:cNvPr id="107" name="Straight Arrow Connector 106"/>
            <p:cNvCxnSpPr>
              <a:stCxn id="106" idx="0"/>
              <a:endCxn id="91" idx="2"/>
            </p:cNvCxnSpPr>
            <p:nvPr/>
          </p:nvCxnSpPr>
          <p:spPr>
            <a:xfrm flipH="1" flipV="1">
              <a:off x="8971055" y="4861062"/>
              <a:ext cx="381642" cy="394087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91" idx="0"/>
              <a:endCxn id="72" idx="2"/>
            </p:cNvCxnSpPr>
            <p:nvPr/>
          </p:nvCxnSpPr>
          <p:spPr>
            <a:xfrm flipV="1">
              <a:off x="8971055" y="4125422"/>
              <a:ext cx="541468" cy="474030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>
              <a:off x="11320255" y="5255149"/>
              <a:ext cx="255198" cy="261610"/>
              <a:chOff x="4033946" y="330026"/>
              <a:chExt cx="369435" cy="378718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2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1000211" y="4599452"/>
              <a:ext cx="255198" cy="261610"/>
              <a:chOff x="4033946" y="330026"/>
              <a:chExt cx="369435" cy="378718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033946" y="330026"/>
                <a:ext cx="369435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7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0719386" y="5255149"/>
              <a:ext cx="348519" cy="261610"/>
              <a:chOff x="4033945" y="330026"/>
              <a:chExt cx="504530" cy="378718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4048298" y="340822"/>
                <a:ext cx="353411" cy="353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B6A4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033945" y="330026"/>
                <a:ext cx="504530" cy="37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13</a:t>
                </a:r>
              </a:p>
            </p:txBody>
          </p:sp>
        </p:grpSp>
        <p:cxnSp>
          <p:nvCxnSpPr>
            <p:cNvPr id="122" name="Straight Arrow Connector 121"/>
            <p:cNvCxnSpPr>
              <a:stCxn id="121" idx="0"/>
              <a:endCxn id="118" idx="2"/>
            </p:cNvCxnSpPr>
            <p:nvPr/>
          </p:nvCxnSpPr>
          <p:spPr>
            <a:xfrm flipV="1">
              <a:off x="10893646" y="4861062"/>
              <a:ext cx="234164" cy="394087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5" idx="0"/>
              <a:endCxn id="118" idx="2"/>
            </p:cNvCxnSpPr>
            <p:nvPr/>
          </p:nvCxnSpPr>
          <p:spPr>
            <a:xfrm flipH="1" flipV="1">
              <a:off x="11127810" y="4861062"/>
              <a:ext cx="320044" cy="394087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18" idx="0"/>
              <a:endCxn id="72" idx="2"/>
            </p:cNvCxnSpPr>
            <p:nvPr/>
          </p:nvCxnSpPr>
          <p:spPr>
            <a:xfrm flipH="1" flipV="1">
              <a:off x="9512523" y="4125422"/>
              <a:ext cx="1615287" cy="474030"/>
            </a:xfrm>
            <a:prstGeom prst="straightConnector1">
              <a:avLst/>
            </a:prstGeom>
            <a:ln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82632B2-8B91-894C-84C7-93AD64768E19}"/>
                </a:ext>
              </a:extLst>
            </p:cNvPr>
            <p:cNvGrpSpPr/>
            <p:nvPr/>
          </p:nvGrpSpPr>
          <p:grpSpPr>
            <a:xfrm>
              <a:off x="7647509" y="3397880"/>
              <a:ext cx="4034161" cy="2988753"/>
              <a:chOff x="7647509" y="3397880"/>
              <a:chExt cx="4034161" cy="2988753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647509" y="3808736"/>
                <a:ext cx="4034161" cy="2577897"/>
              </a:xfrm>
              <a:prstGeom prst="round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9027953" y="3397880"/>
                <a:ext cx="1015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rank =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52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005D-2570-4AAA-97FC-E9CF8766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disjoint set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1A80-EB66-4FDC-97B8-FF8BDE17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makeSet</a:t>
            </a:r>
            <a:r>
              <a:rPr lang="en-US" b="1" u="sng" dirty="0"/>
              <a:t>(x)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B6A479"/>
                </a:solidFill>
              </a:rPr>
              <a:t>Without Optimizations</a:t>
            </a:r>
          </a:p>
          <a:p>
            <a:r>
              <a:rPr lang="en-US" dirty="0">
                <a:solidFill>
                  <a:srgbClr val="4C3282"/>
                </a:solidFill>
              </a:rPr>
              <a:t> With Optimizations</a:t>
            </a:r>
          </a:p>
          <a:p>
            <a:r>
              <a:rPr lang="en-US" b="1" u="sng" dirty="0" err="1"/>
              <a:t>findSet</a:t>
            </a:r>
            <a:r>
              <a:rPr lang="en-US" b="1" u="sng" dirty="0"/>
              <a:t>(x)</a:t>
            </a:r>
          </a:p>
          <a:p>
            <a:r>
              <a:rPr lang="en-US" dirty="0">
                <a:solidFill>
                  <a:srgbClr val="B6A479"/>
                </a:solidFill>
              </a:rPr>
              <a:t> Without Optimizations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4C3282"/>
                </a:solidFill>
              </a:rPr>
              <a:t>With Optimizations</a:t>
            </a:r>
          </a:p>
          <a:p>
            <a:r>
              <a:rPr lang="en-US" b="1" u="sng" dirty="0"/>
              <a:t>union(x, y)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B6A479"/>
                </a:solidFill>
              </a:rPr>
              <a:t>Without Optimizations</a:t>
            </a:r>
          </a:p>
          <a:p>
            <a:r>
              <a:rPr lang="en-US" dirty="0">
                <a:solidFill>
                  <a:srgbClr val="4C3282"/>
                </a:solidFill>
              </a:rPr>
              <a:t> With Optimizations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FC942-39CA-433B-BB2F-4C1C577C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EDF1C-3D83-4E0E-9FCE-777A8E8B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0DBBBA-217E-4EB4-AFE3-152B6CCD50EC}"/>
              </a:ext>
            </a:extLst>
          </p:cNvPr>
          <p:cNvSpPr txBox="1"/>
          <p:nvPr/>
        </p:nvSpPr>
        <p:spPr>
          <a:xfrm>
            <a:off x="3684270" y="1923797"/>
            <a:ext cx="667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F99FCA-6250-4EB8-888A-10974926DCD8}"/>
              </a:ext>
            </a:extLst>
          </p:cNvPr>
          <p:cNvSpPr txBox="1"/>
          <p:nvPr/>
        </p:nvSpPr>
        <p:spPr>
          <a:xfrm>
            <a:off x="3684270" y="2429175"/>
            <a:ext cx="667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D572C4-DB0A-4210-AA58-C53AADE51B4F}"/>
              </a:ext>
            </a:extLst>
          </p:cNvPr>
          <p:cNvSpPr txBox="1"/>
          <p:nvPr/>
        </p:nvSpPr>
        <p:spPr>
          <a:xfrm>
            <a:off x="3757954" y="3394546"/>
            <a:ext cx="71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BDA209-E75E-4D96-9A44-CD07EB03955D}"/>
              </a:ext>
            </a:extLst>
          </p:cNvPr>
          <p:cNvSpPr txBox="1"/>
          <p:nvPr/>
        </p:nvSpPr>
        <p:spPr>
          <a:xfrm>
            <a:off x="3719691" y="4813935"/>
            <a:ext cx="71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O(n)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DB0A4F-CD60-4678-AD35-758833DBF9A2}"/>
              </a:ext>
            </a:extLst>
          </p:cNvPr>
          <p:cNvSpPr txBox="1"/>
          <p:nvPr/>
        </p:nvSpPr>
        <p:spPr>
          <a:xfrm>
            <a:off x="3757954" y="3854486"/>
            <a:ext cx="24768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Worst case: O(</a:t>
            </a:r>
            <a:r>
              <a:rPr lang="en-US" sz="2200" b="1" dirty="0" err="1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logn</a:t>
            </a:r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9AA557-8CDC-482E-91E6-E02B1863603E}"/>
              </a:ext>
            </a:extLst>
          </p:cNvPr>
          <p:cNvSpPr txBox="1"/>
          <p:nvPr/>
        </p:nvSpPr>
        <p:spPr>
          <a:xfrm>
            <a:off x="3719691" y="5245491"/>
            <a:ext cx="24768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Worst case: O(</a:t>
            </a:r>
            <a:r>
              <a:rPr lang="en-US" sz="2200" b="1" dirty="0" err="1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logn</a:t>
            </a:r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472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2DCEC87-46C2-DC49-ACFB-2C6FB9C87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1" y="2012950"/>
            <a:ext cx="10490200" cy="37465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17849FC-FC85-B84C-8470-11C3B36A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Worksheet question 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74ACB-5F04-0F47-ADA7-FE82BA25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8A76B-1D1E-7044-B81B-CC1AB3F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D5EC8C83-918F-4144-BF7D-17098BA31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1" y="2012950"/>
            <a:ext cx="10490200" cy="37465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17849FC-FC85-B84C-8470-11C3B36A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Worksheet question 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74ACB-5F04-0F47-ADA7-FE82BA25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8A76B-1D1E-7044-B81B-CC1AB3F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4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7F5F-414E-47EC-8875-6B72A389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4DD8-8517-4A31-BB27-ED9E2F394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Nodes?</a:t>
            </a:r>
          </a:p>
          <a:p>
            <a:r>
              <a:rPr lang="en-US" dirty="0"/>
              <a:t>In modern Java (assuming 64-bit JDK) each object takes about 32 bytes</a:t>
            </a:r>
          </a:p>
          <a:p>
            <a:pPr lvl="1"/>
            <a:r>
              <a:rPr lang="en-US" dirty="0"/>
              <a:t>int field takes 4 bytes</a:t>
            </a:r>
          </a:p>
          <a:p>
            <a:pPr lvl="1"/>
            <a:r>
              <a:rPr lang="en-US" dirty="0"/>
              <a:t>Pointer takes 8 bytes</a:t>
            </a:r>
          </a:p>
          <a:p>
            <a:pPr lvl="1"/>
            <a:r>
              <a:rPr lang="en-US" dirty="0"/>
              <a:t>Overhead ~ 16 bytes</a:t>
            </a:r>
          </a:p>
          <a:p>
            <a:pPr lvl="1"/>
            <a:r>
              <a:rPr lang="en-US" dirty="0"/>
              <a:t>Adds up to 28, but we must partition in multiples of 8 =&gt; 32 bytes</a:t>
            </a:r>
          </a:p>
          <a:p>
            <a:pPr lvl="1"/>
            <a:endParaRPr lang="en-US" dirty="0"/>
          </a:p>
          <a:p>
            <a:r>
              <a:rPr lang="en-US" dirty="0"/>
              <a:t>Use arrays instead!</a:t>
            </a:r>
          </a:p>
          <a:p>
            <a:pPr lvl="1"/>
            <a:r>
              <a:rPr lang="en-US" dirty="0"/>
              <a:t>Make index of the array be the vertex number</a:t>
            </a:r>
          </a:p>
          <a:p>
            <a:pPr lvl="2"/>
            <a:r>
              <a:rPr lang="en-US" dirty="0"/>
              <a:t>Either directly to store </a:t>
            </a:r>
            <a:r>
              <a:rPr lang="en-US" dirty="0" err="1"/>
              <a:t>ints</a:t>
            </a:r>
            <a:r>
              <a:rPr lang="en-US" dirty="0"/>
              <a:t> or representationally</a:t>
            </a:r>
          </a:p>
          <a:p>
            <a:pPr lvl="2"/>
            <a:r>
              <a:rPr lang="en-US" dirty="0"/>
              <a:t>We implement </a:t>
            </a:r>
            <a:r>
              <a:rPr lang="en-US" dirty="0" err="1"/>
              <a:t>makeSet</a:t>
            </a:r>
            <a:r>
              <a:rPr lang="en-US" dirty="0"/>
              <a:t>(x) so that </a:t>
            </a:r>
            <a:r>
              <a:rPr lang="en-US" b="1" dirty="0"/>
              <a:t>we</a:t>
            </a:r>
            <a:r>
              <a:rPr lang="en-US" dirty="0"/>
              <a:t> choose the representative</a:t>
            </a:r>
          </a:p>
          <a:p>
            <a:pPr lvl="1"/>
            <a:r>
              <a:rPr lang="en-US" dirty="0"/>
              <a:t>Make element in the array the index of the parent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EE21A-4AE1-43A7-BD08-B630BEF1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4CF49-BBED-4A72-B72D-921FC351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9026</TotalTime>
  <Words>1185</Words>
  <Application>Microsoft Macintosh PowerPoint</Application>
  <PresentationFormat>Widescreen</PresentationFormat>
  <Paragraphs>365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Calibri</vt:lpstr>
      <vt:lpstr>Cambria Math</vt:lpstr>
      <vt:lpstr>Courier New</vt:lpstr>
      <vt:lpstr>Helvetica Neue Light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More on disjoint sets</vt:lpstr>
      <vt:lpstr>Today</vt:lpstr>
      <vt:lpstr>Set and union</vt:lpstr>
      <vt:lpstr>Improving union</vt:lpstr>
      <vt:lpstr>Improving findSet()</vt:lpstr>
      <vt:lpstr>Optimized disjoint set runtime</vt:lpstr>
      <vt:lpstr>Worksheet question 1</vt:lpstr>
      <vt:lpstr>Worksheet question 1</vt:lpstr>
      <vt:lpstr>Implementation</vt:lpstr>
      <vt:lpstr>Array implementation</vt:lpstr>
      <vt:lpstr>Array implementation</vt:lpstr>
      <vt:lpstr>Worksheet question 2</vt:lpstr>
      <vt:lpstr>Array method implementation</vt:lpstr>
      <vt:lpstr>Graph Review</vt:lpstr>
      <vt:lpstr>Next week</vt:lpstr>
      <vt:lpstr>Topics covered in final</vt:lpstr>
      <vt:lpstr>Worksheet question 3</vt:lpstr>
      <vt:lpstr>Worksheet question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Shrirang Mare</dc:creator>
  <cp:keywords/>
  <dc:description>Slide template prepared by Kasey Champion</dc:description>
  <cp:lastModifiedBy>Shrirang Mare</cp:lastModifiedBy>
  <cp:revision>1156</cp:revision>
  <cp:lastPrinted>2018-12-07T23:59:00Z</cp:lastPrinted>
  <dcterms:created xsi:type="dcterms:W3CDTF">2018-03-22T00:41:11Z</dcterms:created>
  <dcterms:modified xsi:type="dcterms:W3CDTF">2018-12-07T23:59:19Z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