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97" r:id="rId2"/>
    <p:sldId id="478" r:id="rId3"/>
    <p:sldId id="483" r:id="rId4"/>
    <p:sldId id="484" r:id="rId5"/>
    <p:sldId id="479" r:id="rId6"/>
    <p:sldId id="480" r:id="rId7"/>
    <p:sldId id="482" r:id="rId8"/>
    <p:sldId id="267" r:id="rId9"/>
    <p:sldId id="487" r:id="rId10"/>
    <p:sldId id="485" r:id="rId11"/>
    <p:sldId id="258" r:id="rId12"/>
    <p:sldId id="260" r:id="rId13"/>
    <p:sldId id="269" r:id="rId14"/>
    <p:sldId id="270" r:id="rId15"/>
    <p:sldId id="261" r:id="rId16"/>
    <p:sldId id="262" r:id="rId17"/>
    <p:sldId id="264" r:id="rId18"/>
    <p:sldId id="271" r:id="rId19"/>
    <p:sldId id="272" r:id="rId20"/>
    <p:sldId id="273" r:id="rId21"/>
    <p:sldId id="263" r:id="rId22"/>
    <p:sldId id="265" r:id="rId23"/>
    <p:sldId id="274" r:id="rId24"/>
    <p:sldId id="275" r:id="rId25"/>
    <p:sldId id="266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3282"/>
    <a:srgbClr val="B6A479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27" autoAdjust="0"/>
    <p:restoredTop sz="75441" autoAdjust="0"/>
  </p:normalViewPr>
  <p:slideViewPr>
    <p:cSldViewPr snapToGrid="0">
      <p:cViewPr varScale="1">
        <p:scale>
          <a:sx n="80" d="100"/>
          <a:sy n="80" d="100"/>
        </p:scale>
        <p:origin x="192" y="9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37" d="100"/>
          <a:sy n="137" d="100"/>
        </p:scale>
        <p:origin x="3536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566AD0-111E-2F48-BC51-EC4E84E1DE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C7D159-4E1C-8448-BD9B-B83A2D5F509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C0B6F-1112-B64A-B223-2C6050629445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0C7381-D439-8C45-B33C-9DFF198498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6733CE-0079-6A46-974E-D22DB50D0E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F5AEF-92BD-B14B-8708-547047FF8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4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5-21T15:38:53.8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17052 11322 367 0,'0'0'8'0,"0"0"1"0,18-15 1 0,-9-1 1 0,-9 16-11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2DB0-ED42-4BA9-97D4-3103DF41532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336D0-BB87-4158-9DDA-BA914A234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94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23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01159"/>
            <a:ext cx="12191999" cy="146304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41336"/>
            <a:ext cx="12192000" cy="859786"/>
          </a:xfrm>
        </p:spPr>
        <p:txBody>
          <a:bodyPr lIns="91440" rIns="91440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0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C328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67D2F5-1349-864B-9157-70965CF7D01F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B0EF9B-246C-FE41-8332-8646DCADC575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70C209-4026-6B45-85D8-631DC77CD4F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0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C328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6ACA4-6DA3-7041-844B-85F93667A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B18CBAD-9189-5E4F-A89D-A70F6F9BB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552ED43-82A1-6143-AB9E-1294D3149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37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B8ED51-AC7C-6E46-8CC6-F6787B46B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264FC2-8BD7-534B-876C-2763D5F41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FFA9C-7BB4-3B4B-A32A-B67888BDF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16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5DF07EF-E848-C74E-95B2-15098E356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87D151F2-562E-A744-A27C-396BDC9BB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1020367-A4F1-744C-8ECA-89D12FB8A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97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 userDrawn="1"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 userDrawn="1"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FB8EB76-3B7A-4486-95E5-0316680FFD7E}"/>
              </a:ext>
            </a:extLst>
          </p:cNvPr>
          <p:cNvCxnSpPr>
            <a:cxnSpLocks/>
          </p:cNvCxnSpPr>
          <p:nvPr userDrawn="1"/>
        </p:nvCxnSpPr>
        <p:spPr>
          <a:xfrm>
            <a:off x="3315880" y="4545974"/>
            <a:ext cx="5590283" cy="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533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 userDrawn="1"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rgbClr val="4C328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 userDrawn="1"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>
            <a:lvl1pPr marL="91440" indent="-91440">
              <a:buClr>
                <a:srgbClr val="4C3282"/>
              </a:buClr>
              <a:buFont typeface="Segoe UI Semilight" panose="020B0402040204020203" pitchFamily="34" charset="0"/>
              <a:buChar char="-"/>
              <a:defRPr/>
            </a:lvl1pPr>
            <a:lvl2pPr>
              <a:buClr>
                <a:srgbClr val="4C3282"/>
              </a:buClr>
              <a:defRPr/>
            </a:lvl2pPr>
            <a:lvl3pPr>
              <a:buClr>
                <a:srgbClr val="4C3282"/>
              </a:buClr>
              <a:defRPr/>
            </a:lvl3pPr>
            <a:lvl4pPr>
              <a:buClr>
                <a:srgbClr val="4C3282"/>
              </a:buClr>
              <a:defRPr/>
            </a:lvl4pPr>
            <a:lvl5pPr>
              <a:buClr>
                <a:srgbClr val="4C3282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85507-7DB2-8D4E-8192-6A3BE5FC5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E1C618-BF4A-E847-BBF0-DEDBA0DFD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9E9A1739-2A8C-6D4C-8967-6C6428947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75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 userDrawn="1"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 userDrawn="1"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 userDrawn="1"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 userDrawn="1"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050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150B792-B7B3-EB4B-A712-E140923AD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C328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3193E-F699-D34B-8BEA-E0EF89149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E8551-9C06-0541-BE71-AE3150ABF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5D34C-21ED-8141-8408-9198EE8A1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9161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chemeClr val="tx1"/>
              </a:buClr>
              <a:buFont typeface="+mj-lt"/>
              <a:buAutoNum type="arabicPeriod"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150B792-B7B3-EB4B-A712-E140923AD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C328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3193E-F699-D34B-8BEA-E0EF89149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E8551-9C06-0541-BE71-AE3150ABF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5D34C-21ED-8141-8408-9198EE8A1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825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rt algo - in-frame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18359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150B792-B7B3-EB4B-A712-E140923AD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C328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F82F70E-9AE7-A94A-A2D1-7491748FA8F9}"/>
              </a:ext>
            </a:extLst>
          </p:cNvPr>
          <p:cNvSpPr/>
          <p:nvPr userDrawn="1"/>
        </p:nvSpPr>
        <p:spPr>
          <a:xfrm>
            <a:off x="575239" y="3485705"/>
            <a:ext cx="11187259" cy="3076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0" i="0" dirty="0">
                <a:latin typeface="Segoe UI Light" panose="020B0502040204020203" pitchFamily="34" charset="0"/>
                <a:cs typeface="Segoe UI Light" panose="020B0502040204020203" pitchFamily="34" charset="0"/>
              </a:rPr>
              <a:t>Loop/step invariant: 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2200" b="0" i="0" dirty="0">
                <a:latin typeface="Segoe UI Light" panose="020B0502040204020203" pitchFamily="34" charset="0"/>
                <a:cs typeface="Segoe UI Light" panose="020B0502040204020203" pitchFamily="34" charset="0"/>
              </a:rPr>
              <a:t>Runtime:   Worst ______________      Average ______________       Best ______________</a:t>
            </a:r>
          </a:p>
          <a:p>
            <a:pPr>
              <a:lnSpc>
                <a:spcPct val="150000"/>
              </a:lnSpc>
            </a:pPr>
            <a:r>
              <a:rPr lang="en-US" sz="2200" b="0" i="0" dirty="0">
                <a:latin typeface="Segoe UI Light" panose="020B0502040204020203" pitchFamily="34" charset="0"/>
                <a:cs typeface="Segoe UI Light" panose="020B0502040204020203" pitchFamily="34" charset="0"/>
              </a:rPr>
              <a:t>Input:        Worst ______________________      Best ______________________</a:t>
            </a:r>
          </a:p>
          <a:p>
            <a:pPr>
              <a:lnSpc>
                <a:spcPct val="150000"/>
              </a:lnSpc>
            </a:pPr>
            <a:r>
              <a:rPr lang="en-US" sz="2200" b="0" i="0" dirty="0">
                <a:latin typeface="Segoe UI Light" panose="020B0502040204020203" pitchFamily="34" charset="0"/>
                <a:cs typeface="Segoe UI Light" panose="020B0502040204020203" pitchFamily="34" charset="0"/>
              </a:rPr>
              <a:t>Stable ____________________           In-place ____________________  Adaptive ____________________</a:t>
            </a:r>
          </a:p>
          <a:p>
            <a:pPr>
              <a:lnSpc>
                <a:spcPct val="150000"/>
              </a:lnSpc>
            </a:pPr>
            <a:r>
              <a:rPr lang="en-US" sz="2200" b="0" i="0" dirty="0">
                <a:latin typeface="Segoe UI Light" panose="020B0502040204020203" pitchFamily="34" charset="0"/>
                <a:cs typeface="Segoe UI Light" panose="020B0502040204020203" pitchFamily="34" charset="0"/>
              </a:rPr>
              <a:t>Operations:  Comparisons __________________________ Moves</a:t>
            </a:r>
          </a:p>
          <a:p>
            <a:pPr>
              <a:lnSpc>
                <a:spcPct val="150000"/>
              </a:lnSpc>
            </a:pPr>
            <a:r>
              <a:rPr lang="en-US" sz="2200" b="0" i="0" dirty="0">
                <a:latin typeface="Segoe UI Light" panose="020B0502040204020203" pitchFamily="34" charset="0"/>
                <a:cs typeface="Segoe UI Light" panose="020B0502040204020203" pitchFamily="34" charset="0"/>
              </a:rPr>
              <a:t>Data structure ______________________________________________________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FF10F-42DD-F74A-A82B-3C34947AB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2AA52-E524-574C-A30E-AC7482C09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339AF-DAF2-4A46-86E0-97C6777A2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7924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150B792-B7B3-EB4B-A712-E140923AD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C328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1B40C3-479D-0B4E-A658-0A5104EF3990}"/>
              </a:ext>
            </a:extLst>
          </p:cNvPr>
          <p:cNvSpPr txBox="1"/>
          <p:nvPr userDrawn="1"/>
        </p:nvSpPr>
        <p:spPr>
          <a:xfrm>
            <a:off x="10359199" y="77362"/>
            <a:ext cx="1744394" cy="707886"/>
          </a:xfrm>
          <a:prstGeom prst="rect">
            <a:avLst/>
          </a:prstGeom>
          <a:solidFill>
            <a:schemeClr val="bg1"/>
          </a:solidFill>
          <a:ln>
            <a:solidFill>
              <a:srgbClr val="B6A479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B6A4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Review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F259C-4382-C049-B632-CD714D836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35489-2568-F040-BD80-0E40C9682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615DC-76F0-4D49-B841-498697FB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0283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459A97-3FBF-9E4B-A6BE-7DA8E6DEF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5EBDAA9-3F1D-CE42-BA28-59F3E2E23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23E26D3-9380-AF42-B706-201689C8D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76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4C328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AE4822-56A5-2645-B8EA-D4B2DD737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36FDFB-D458-BA4B-AA10-7C01EB282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DCD2D9B-0751-B44B-9F6D-3E597C8ED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6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 noChangeAspect="1"/>
          </p:cNvSpPr>
          <p:nvPr>
            <p:ph sz="half" idx="2"/>
          </p:nvPr>
        </p:nvSpPr>
        <p:spPr>
          <a:xfrm>
            <a:off x="6705904" y="70078"/>
            <a:ext cx="5397689" cy="4796375"/>
          </a:xfrm>
        </p:spPr>
        <p:txBody>
          <a:bodyPr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4C328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0BCBD5-0D4E-7A46-8240-34E8B9E52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DAA3D9-B0E1-4A41-8F4F-2BE4898DE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CEDFD19-C54C-3C4F-A9AC-FA9FC69C4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08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3787" y="1729954"/>
            <a:ext cx="6252741" cy="274023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 noChangeAspect="1"/>
          </p:cNvSpPr>
          <p:nvPr>
            <p:ph sz="half" idx="2"/>
          </p:nvPr>
        </p:nvSpPr>
        <p:spPr>
          <a:xfrm>
            <a:off x="490050" y="4993105"/>
            <a:ext cx="11357635" cy="1028379"/>
          </a:xfrm>
        </p:spPr>
        <p:txBody>
          <a:bodyPr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4C328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74372A-3A29-A342-98B3-F2917458A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E46C6C-420B-6240-B816-B044D8260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A677C0E-4B54-B342-B44D-92218A14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85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301" y="6521027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81670" y="6521027"/>
            <a:ext cx="42192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81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7" r:id="rId3"/>
    <p:sldLayoutId id="2147483676" r:id="rId4"/>
    <p:sldLayoutId id="2147483675" r:id="rId5"/>
    <p:sldLayoutId id="2147483663" r:id="rId6"/>
    <p:sldLayoutId id="2147483664" r:id="rId7"/>
    <p:sldLayoutId id="2147483673" r:id="rId8"/>
    <p:sldLayoutId id="2147483674" r:id="rId9"/>
    <p:sldLayoutId id="2147483665" r:id="rId10"/>
    <p:sldLayoutId id="2147483666" r:id="rId11"/>
    <p:sldLayoutId id="2147483667" r:id="rId12"/>
    <p:sldLayoutId id="2147483669" r:id="rId13"/>
    <p:sldLayoutId id="2147483670" r:id="rId14"/>
    <p:sldLayoutId id="2147483671" r:id="rId15"/>
    <p:sldLayoutId id="2147483672" r:id="rId16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ri@cs.washington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62506"/>
            <a:ext cx="12192000" cy="146304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4C3282"/>
                </a:solidFill>
              </a:rPr>
              <a:t>Disjoint Sets</a:t>
            </a:r>
            <a:endParaRPr lang="en-US" sz="5000" dirty="0">
              <a:solidFill>
                <a:srgbClr val="4C328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B6A479"/>
                </a:solidFill>
              </a:rPr>
              <a:t>CSE 373: Data Structures and Algorithms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7E81C8-54FA-814C-9464-335D39131796}"/>
              </a:ext>
            </a:extLst>
          </p:cNvPr>
          <p:cNvSpPr/>
          <p:nvPr/>
        </p:nvSpPr>
        <p:spPr>
          <a:xfrm>
            <a:off x="405300" y="5918764"/>
            <a:ext cx="1138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Helvetica Neue Light" charset="0"/>
                <a:ea typeface="Helvetica Neue Light" charset="0"/>
                <a:cs typeface="Helvetica Neue Light" charset="0"/>
              </a:rPr>
              <a:t>Thanks to Kasey Champion, Ben Jones, Adam Blank, Michael Lee, Evan McCarty, Robbie Weber, Whitaker Brand, Zora Fung, Stuart </a:t>
            </a:r>
            <a:r>
              <a:rPr lang="en-US" dirty="0" err="1">
                <a:latin typeface="Helvetica Neue Light" charset="0"/>
                <a:ea typeface="Helvetica Neue Light" charset="0"/>
                <a:cs typeface="Helvetica Neue Light" charset="0"/>
              </a:rPr>
              <a:t>Reges</a:t>
            </a:r>
            <a:r>
              <a:rPr lang="en-US" dirty="0">
                <a:latin typeface="Helvetica Neue Light" charset="0"/>
                <a:ea typeface="Helvetica Neue Light" charset="0"/>
                <a:cs typeface="Helvetica Neue Light" charset="0"/>
              </a:rPr>
              <a:t>, Justin Hsia, Ruth Anderson, and many others for sample slides and materials ...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3286930"/>
            <a:ext cx="12192000" cy="2196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None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None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None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None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Autumn 2018</a:t>
            </a: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Shrirang (Shri) Mare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shri@cs.washington.edu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500188" y="22574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7F251-5D4B-284E-A8FE-578DEF7C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57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9F0501B-9911-434A-8930-8843CF890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ADT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F7D238C-15EE-9546-ACCC-657C2D84F8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F5025-B09A-D34D-9A18-4F56000B260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89675" y="6521450"/>
            <a:ext cx="5902325" cy="274638"/>
          </a:xfrm>
        </p:spPr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E52288-E987-0940-B093-CC26F5D0CA7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771313" y="6521450"/>
            <a:ext cx="420687" cy="274638"/>
          </a:xfrm>
        </p:spPr>
        <p:txBody>
          <a:bodyPr/>
          <a:lstStyle/>
          <a:p>
            <a:fld id="{659665DE-58FC-41F4-AC58-2C90A5E0052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99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ADT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11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C1D9856-F184-49E2-A458-EC95C5F48620}"/>
              </a:ext>
            </a:extLst>
          </p:cNvPr>
          <p:cNvGrpSpPr/>
          <p:nvPr/>
        </p:nvGrpSpPr>
        <p:grpSpPr>
          <a:xfrm>
            <a:off x="874497" y="1336264"/>
            <a:ext cx="4123749" cy="3953604"/>
            <a:chOff x="908858" y="1530095"/>
            <a:chExt cx="2554778" cy="395360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CC242AB-DC0A-4CCD-9CFA-377C2DAFF4E2}"/>
                </a:ext>
              </a:extLst>
            </p:cNvPr>
            <p:cNvSpPr/>
            <p:nvPr/>
          </p:nvSpPr>
          <p:spPr>
            <a:xfrm>
              <a:off x="908858" y="2061556"/>
              <a:ext cx="2554778" cy="3422143"/>
            </a:xfrm>
            <a:prstGeom prst="rect">
              <a:avLst/>
            </a:prstGeom>
            <a:noFill/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349237B-A02C-43D2-AE06-B4567DAC8A52}"/>
                </a:ext>
              </a:extLst>
            </p:cNvPr>
            <p:cNvSpPr/>
            <p:nvPr/>
          </p:nvSpPr>
          <p:spPr>
            <a:xfrm>
              <a:off x="908858" y="1530095"/>
              <a:ext cx="2554778" cy="531461"/>
            </a:xfrm>
            <a:prstGeom prst="rect">
              <a:avLst/>
            </a:prstGeom>
            <a:solidFill>
              <a:srgbClr val="B6A479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Set ADT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D6FA6F6-9B7E-47D6-BDE8-696163B1195E}"/>
                </a:ext>
              </a:extLst>
            </p:cNvPr>
            <p:cNvSpPr txBox="1"/>
            <p:nvPr/>
          </p:nvSpPr>
          <p:spPr>
            <a:xfrm>
              <a:off x="1058833" y="3718451"/>
              <a:ext cx="22911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4C3282"/>
                  </a:solidFill>
                </a:rPr>
                <a:t>create(x) </a:t>
              </a:r>
              <a:r>
                <a:rPr lang="en-US" sz="1400" dirty="0"/>
                <a:t>- creates a new set with a single member, x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E59632E-4053-4BBC-B052-B02057662CA9}"/>
                </a:ext>
              </a:extLst>
            </p:cNvPr>
            <p:cNvSpPr txBox="1"/>
            <p:nvPr/>
          </p:nvSpPr>
          <p:spPr>
            <a:xfrm>
              <a:off x="1058833" y="3114631"/>
              <a:ext cx="2035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Count of Elements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92B4A1B-DE6B-488B-8450-1A3E832986C6}"/>
                </a:ext>
              </a:extLst>
            </p:cNvPr>
            <p:cNvSpPr txBox="1"/>
            <p:nvPr/>
          </p:nvSpPr>
          <p:spPr>
            <a:xfrm>
              <a:off x="928946" y="2078637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4C3282"/>
                  </a:solidFill>
                </a:rPr>
                <a:t>state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48851FA-61FB-4346-B2D1-FA02D3ECB40A}"/>
                </a:ext>
              </a:extLst>
            </p:cNvPr>
            <p:cNvSpPr txBox="1"/>
            <p:nvPr/>
          </p:nvSpPr>
          <p:spPr>
            <a:xfrm>
              <a:off x="928946" y="3428448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4C3282"/>
                  </a:solidFill>
                </a:rPr>
                <a:t>behavior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702A8D9-90E4-4668-8B17-1A0C7F3ED625}"/>
                </a:ext>
              </a:extLst>
            </p:cNvPr>
            <p:cNvSpPr txBox="1"/>
            <p:nvPr/>
          </p:nvSpPr>
          <p:spPr>
            <a:xfrm>
              <a:off x="1058833" y="2386738"/>
              <a:ext cx="2321936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Set of elements</a:t>
              </a:r>
            </a:p>
            <a:p>
              <a:pPr marL="285750" indent="-285750">
                <a:buFontTx/>
                <a:buChar char="-"/>
              </a:pPr>
              <a:r>
                <a:rPr lang="en-US" sz="1400" dirty="0"/>
                <a:t>Elements must be unique!</a:t>
              </a:r>
            </a:p>
            <a:p>
              <a:pPr marL="285750" indent="-285750">
                <a:buFontTx/>
                <a:buChar char="-"/>
              </a:pPr>
              <a:r>
                <a:rPr lang="en-US" sz="1400" dirty="0"/>
                <a:t>No required order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DE3E202-03EC-4175-95D5-D54431F389D3}"/>
                </a:ext>
              </a:extLst>
            </p:cNvPr>
            <p:cNvSpPr txBox="1"/>
            <p:nvPr/>
          </p:nvSpPr>
          <p:spPr>
            <a:xfrm>
              <a:off x="1058833" y="4165205"/>
              <a:ext cx="22356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4C3282"/>
                  </a:solidFill>
                </a:rPr>
                <a:t>add(x)</a:t>
              </a:r>
              <a:r>
                <a:rPr lang="en-US" sz="1400" dirty="0"/>
                <a:t> - adds x into set if it is unique, otherwise add is ignored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F07495C-41D3-4217-8A2C-7645F04D65C0}"/>
                </a:ext>
              </a:extLst>
            </p:cNvPr>
            <p:cNvSpPr txBox="1"/>
            <p:nvPr/>
          </p:nvSpPr>
          <p:spPr>
            <a:xfrm>
              <a:off x="1058833" y="4611731"/>
              <a:ext cx="23219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4C3282"/>
                  </a:solidFill>
                </a:rPr>
                <a:t>remove(x) </a:t>
              </a:r>
              <a:r>
                <a:rPr lang="en-US" sz="1400" dirty="0"/>
                <a:t>– removes x from set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D48D373-7AAC-407D-92D6-4999B6223101}"/>
                </a:ext>
              </a:extLst>
            </p:cNvPr>
            <p:cNvSpPr txBox="1"/>
            <p:nvPr/>
          </p:nvSpPr>
          <p:spPr>
            <a:xfrm>
              <a:off x="1058833" y="4888506"/>
              <a:ext cx="20352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4C3282"/>
                  </a:solidFill>
                </a:rPr>
                <a:t>size() </a:t>
              </a:r>
              <a:r>
                <a:rPr lang="en-US" sz="1400" dirty="0"/>
                <a:t>– returns current number of elements in set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C1D9856-F184-49E2-A458-EC95C5F48620}"/>
              </a:ext>
            </a:extLst>
          </p:cNvPr>
          <p:cNvGrpSpPr/>
          <p:nvPr/>
        </p:nvGrpSpPr>
        <p:grpSpPr>
          <a:xfrm>
            <a:off x="5591928" y="1336264"/>
            <a:ext cx="6089742" cy="4019440"/>
            <a:chOff x="908858" y="1530095"/>
            <a:chExt cx="2554778" cy="401944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CC242AB-DC0A-4CCD-9CFA-377C2DAFF4E2}"/>
                </a:ext>
              </a:extLst>
            </p:cNvPr>
            <p:cNvSpPr/>
            <p:nvPr/>
          </p:nvSpPr>
          <p:spPr>
            <a:xfrm>
              <a:off x="908858" y="2061555"/>
              <a:ext cx="2554778" cy="3487979"/>
            </a:xfrm>
            <a:prstGeom prst="rect">
              <a:avLst/>
            </a:prstGeom>
            <a:noFill/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349237B-A02C-43D2-AE06-B4567DAC8A52}"/>
                </a:ext>
              </a:extLst>
            </p:cNvPr>
            <p:cNvSpPr/>
            <p:nvPr/>
          </p:nvSpPr>
          <p:spPr>
            <a:xfrm>
              <a:off x="908858" y="1530095"/>
              <a:ext cx="2554778" cy="531461"/>
            </a:xfrm>
            <a:prstGeom prst="rect">
              <a:avLst/>
            </a:prstGeom>
            <a:solidFill>
              <a:srgbClr val="B6A479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Disjoint-Set ADT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D6FA6F6-9B7E-47D6-BDE8-696163B1195E}"/>
                </a:ext>
              </a:extLst>
            </p:cNvPr>
            <p:cNvSpPr txBox="1"/>
            <p:nvPr/>
          </p:nvSpPr>
          <p:spPr>
            <a:xfrm>
              <a:off x="1055462" y="3881379"/>
              <a:ext cx="22911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>
                  <a:solidFill>
                    <a:srgbClr val="4C3282"/>
                  </a:solidFill>
                </a:rPr>
                <a:t>makeSet</a:t>
              </a:r>
              <a:r>
                <a:rPr lang="en-US" sz="1400" dirty="0">
                  <a:solidFill>
                    <a:srgbClr val="4C3282"/>
                  </a:solidFill>
                </a:rPr>
                <a:t>(x) </a:t>
              </a:r>
              <a:r>
                <a:rPr lang="en-US" sz="1400" dirty="0"/>
                <a:t>– creates a new set within the disjoint set where the only member is x. Picks representative for set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E59632E-4053-4BBC-B052-B02057662CA9}"/>
                </a:ext>
              </a:extLst>
            </p:cNvPr>
            <p:cNvSpPr txBox="1"/>
            <p:nvPr/>
          </p:nvSpPr>
          <p:spPr>
            <a:xfrm>
              <a:off x="1055462" y="3302873"/>
              <a:ext cx="2035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Count of Sets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92B4A1B-DE6B-488B-8450-1A3E832986C6}"/>
                </a:ext>
              </a:extLst>
            </p:cNvPr>
            <p:cNvSpPr txBox="1"/>
            <p:nvPr/>
          </p:nvSpPr>
          <p:spPr>
            <a:xfrm>
              <a:off x="928946" y="2078637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4C3282"/>
                  </a:solidFill>
                </a:rPr>
                <a:t>state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48851FA-61FB-4346-B2D1-FA02D3ECB40A}"/>
                </a:ext>
              </a:extLst>
            </p:cNvPr>
            <p:cNvSpPr txBox="1"/>
            <p:nvPr/>
          </p:nvSpPr>
          <p:spPr>
            <a:xfrm>
              <a:off x="928946" y="3572251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4C3282"/>
                  </a:solidFill>
                </a:rPr>
                <a:t>behavior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702A8D9-90E4-4668-8B17-1A0C7F3ED625}"/>
                </a:ext>
              </a:extLst>
            </p:cNvPr>
            <p:cNvSpPr txBox="1"/>
            <p:nvPr/>
          </p:nvSpPr>
          <p:spPr>
            <a:xfrm>
              <a:off x="1055462" y="2386738"/>
              <a:ext cx="232193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Set of Sets</a:t>
              </a:r>
            </a:p>
            <a:p>
              <a:pPr marL="285750" indent="-285750">
                <a:buFontTx/>
                <a:buChar char="-"/>
              </a:pPr>
              <a:r>
                <a:rPr lang="en-US" sz="1400" b="1" dirty="0">
                  <a:solidFill>
                    <a:srgbClr val="4C3282"/>
                  </a:solidFill>
                </a:rPr>
                <a:t>Disjoint:</a:t>
              </a:r>
              <a:r>
                <a:rPr lang="en-US" sz="1400" dirty="0"/>
                <a:t> Elements must be unique across sets</a:t>
              </a:r>
            </a:p>
            <a:p>
              <a:pPr marL="285750" indent="-285750">
                <a:buFontTx/>
                <a:buChar char="-"/>
              </a:pPr>
              <a:r>
                <a:rPr lang="en-US" sz="1400" dirty="0"/>
                <a:t>No required order</a:t>
              </a:r>
            </a:p>
            <a:p>
              <a:pPr marL="285750" indent="-285750">
                <a:buFontTx/>
                <a:buChar char="-"/>
              </a:pPr>
              <a:r>
                <a:rPr lang="en-US" sz="1400" dirty="0"/>
                <a:t>Each set has representative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DE3E202-03EC-4175-95D5-D54431F389D3}"/>
                </a:ext>
              </a:extLst>
            </p:cNvPr>
            <p:cNvSpPr txBox="1"/>
            <p:nvPr/>
          </p:nvSpPr>
          <p:spPr>
            <a:xfrm>
              <a:off x="1055462" y="4366836"/>
              <a:ext cx="22356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>
                  <a:solidFill>
                    <a:srgbClr val="4C3282"/>
                  </a:solidFill>
                </a:rPr>
                <a:t>findSet</a:t>
              </a:r>
              <a:r>
                <a:rPr lang="en-US" sz="1400" dirty="0">
                  <a:solidFill>
                    <a:srgbClr val="4C3282"/>
                  </a:solidFill>
                </a:rPr>
                <a:t>(x) </a:t>
              </a:r>
              <a:r>
                <a:rPr lang="en-US" sz="1400" dirty="0"/>
                <a:t>– looks up the set containing element x, returns representative of that set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F07495C-41D3-4217-8A2C-7645F04D65C0}"/>
                </a:ext>
              </a:extLst>
            </p:cNvPr>
            <p:cNvSpPr txBox="1"/>
            <p:nvPr/>
          </p:nvSpPr>
          <p:spPr>
            <a:xfrm>
              <a:off x="1055462" y="4810871"/>
              <a:ext cx="232193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4C3282"/>
                  </a:solidFill>
                </a:rPr>
                <a:t>union(x, y) </a:t>
              </a:r>
              <a:r>
                <a:rPr lang="en-US" sz="1400" dirty="0"/>
                <a:t>– looks up set containing x and set containing y, combines two sets into one. Picks new representative for resulting set</a:t>
              </a:r>
            </a:p>
          </p:txBody>
        </p:sp>
      </p:grpSp>
      <p:sp>
        <p:nvSpPr>
          <p:cNvPr id="28" name="Cloud 27"/>
          <p:cNvSpPr/>
          <p:nvPr/>
        </p:nvSpPr>
        <p:spPr>
          <a:xfrm>
            <a:off x="1116576" y="5128526"/>
            <a:ext cx="3075479" cy="1562793"/>
          </a:xfrm>
          <a:prstGeom prst="cloud">
            <a:avLst/>
          </a:prstGeom>
          <a:solidFill>
            <a:schemeClr val="bg1"/>
          </a:solidFill>
          <a:ln w="28575"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1692727" y="5821329"/>
            <a:ext cx="353998" cy="369332"/>
            <a:chOff x="4048298" y="332861"/>
            <a:chExt cx="353998" cy="369332"/>
          </a:xfrm>
        </p:grpSpPr>
        <p:sp>
          <p:nvSpPr>
            <p:cNvPr id="29" name="Oval 28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058932" y="332861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314308" y="5419985"/>
            <a:ext cx="353411" cy="369332"/>
            <a:chOff x="4048298" y="332861"/>
            <a:chExt cx="353411" cy="369332"/>
          </a:xfrm>
        </p:grpSpPr>
        <p:sp>
          <p:nvSpPr>
            <p:cNvPr id="33" name="Oval 32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58932" y="33286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612242" y="6062336"/>
            <a:ext cx="353411" cy="369332"/>
            <a:chOff x="4048298" y="332861"/>
            <a:chExt cx="353411" cy="369332"/>
          </a:xfrm>
        </p:grpSpPr>
        <p:sp>
          <p:nvSpPr>
            <p:cNvPr id="36" name="Oval 35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058932" y="332861"/>
              <a:ext cx="332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188423" y="5426778"/>
            <a:ext cx="353411" cy="369332"/>
            <a:chOff x="4048298" y="332861"/>
            <a:chExt cx="353411" cy="369332"/>
          </a:xfrm>
        </p:grpSpPr>
        <p:sp>
          <p:nvSpPr>
            <p:cNvPr id="39" name="Oval 38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58932" y="332861"/>
              <a:ext cx="332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</p:grpSp>
      <p:sp>
        <p:nvSpPr>
          <p:cNvPr id="41" name="Cloud 40"/>
          <p:cNvSpPr/>
          <p:nvPr/>
        </p:nvSpPr>
        <p:spPr>
          <a:xfrm>
            <a:off x="5767297" y="5095394"/>
            <a:ext cx="5128092" cy="1741390"/>
          </a:xfrm>
          <a:prstGeom prst="cloud">
            <a:avLst/>
          </a:prstGeom>
          <a:solidFill>
            <a:schemeClr val="bg1"/>
          </a:solidFill>
          <a:ln w="28575"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loud 41"/>
          <p:cNvSpPr/>
          <p:nvPr/>
        </p:nvSpPr>
        <p:spPr>
          <a:xfrm>
            <a:off x="6458937" y="5332071"/>
            <a:ext cx="1109333" cy="845610"/>
          </a:xfrm>
          <a:prstGeom prst="cloud">
            <a:avLst/>
          </a:prstGeom>
          <a:solidFill>
            <a:schemeClr val="bg1"/>
          </a:solidFill>
          <a:ln w="28575">
            <a:solidFill>
              <a:srgbClr val="B6A4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6683084" y="5732832"/>
            <a:ext cx="282450" cy="261610"/>
            <a:chOff x="4033945" y="330025"/>
            <a:chExt cx="408886" cy="378718"/>
          </a:xfrm>
        </p:grpSpPr>
        <p:sp>
          <p:nvSpPr>
            <p:cNvPr id="44" name="Oval 43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033945" y="330025"/>
              <a:ext cx="408886" cy="3787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D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912707" y="5461198"/>
            <a:ext cx="282450" cy="261610"/>
            <a:chOff x="4033945" y="330025"/>
            <a:chExt cx="408886" cy="378718"/>
          </a:xfrm>
        </p:grpSpPr>
        <p:sp>
          <p:nvSpPr>
            <p:cNvPr id="56" name="Oval 55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033945" y="330025"/>
              <a:ext cx="408886" cy="3787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C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7061574" y="5726928"/>
            <a:ext cx="254044" cy="261610"/>
            <a:chOff x="4033945" y="330025"/>
            <a:chExt cx="367764" cy="378718"/>
          </a:xfrm>
        </p:grpSpPr>
        <p:sp>
          <p:nvSpPr>
            <p:cNvPr id="59" name="Oval 58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033945" y="330025"/>
              <a:ext cx="364794" cy="3787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F</a:t>
              </a:r>
            </a:p>
          </p:txBody>
        </p:sp>
      </p:grpSp>
      <p:sp>
        <p:nvSpPr>
          <p:cNvPr id="61" name="Cloud 60"/>
          <p:cNvSpPr/>
          <p:nvPr/>
        </p:nvSpPr>
        <p:spPr>
          <a:xfrm>
            <a:off x="7813867" y="5817524"/>
            <a:ext cx="1109333" cy="845610"/>
          </a:xfrm>
          <a:prstGeom prst="cloud">
            <a:avLst/>
          </a:prstGeom>
          <a:solidFill>
            <a:schemeClr val="bg1"/>
          </a:solidFill>
          <a:ln w="28575">
            <a:solidFill>
              <a:srgbClr val="B6A4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8038015" y="6218285"/>
            <a:ext cx="263214" cy="261610"/>
            <a:chOff x="4033945" y="330025"/>
            <a:chExt cx="381039" cy="378718"/>
          </a:xfrm>
        </p:grpSpPr>
        <p:sp>
          <p:nvSpPr>
            <p:cNvPr id="63" name="Oval 62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033945" y="330025"/>
              <a:ext cx="381039" cy="3787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B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8267637" y="5946651"/>
            <a:ext cx="282450" cy="261610"/>
            <a:chOff x="4033945" y="330025"/>
            <a:chExt cx="408886" cy="378718"/>
          </a:xfrm>
        </p:grpSpPr>
        <p:sp>
          <p:nvSpPr>
            <p:cNvPr id="66" name="Oval 65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033945" y="330025"/>
              <a:ext cx="408886" cy="3787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A</a:t>
              </a:r>
            </a:p>
          </p:txBody>
        </p:sp>
      </p:grpSp>
      <p:sp>
        <p:nvSpPr>
          <p:cNvPr id="71" name="Cloud 70"/>
          <p:cNvSpPr/>
          <p:nvPr/>
        </p:nvSpPr>
        <p:spPr>
          <a:xfrm>
            <a:off x="9115363" y="5336733"/>
            <a:ext cx="1109333" cy="845610"/>
          </a:xfrm>
          <a:prstGeom prst="cloud">
            <a:avLst/>
          </a:prstGeom>
          <a:solidFill>
            <a:schemeClr val="bg1"/>
          </a:solidFill>
          <a:ln w="28575">
            <a:solidFill>
              <a:srgbClr val="B6A4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71"/>
          <p:cNvGrpSpPr/>
          <p:nvPr/>
        </p:nvGrpSpPr>
        <p:grpSpPr>
          <a:xfrm>
            <a:off x="9286243" y="5521658"/>
            <a:ext cx="280846" cy="261610"/>
            <a:chOff x="4033945" y="330025"/>
            <a:chExt cx="406564" cy="378718"/>
          </a:xfrm>
        </p:grpSpPr>
        <p:sp>
          <p:nvSpPr>
            <p:cNvPr id="73" name="Oval 72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033945" y="330025"/>
              <a:ext cx="406564" cy="3787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G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9805606" y="5659542"/>
            <a:ext cx="282450" cy="261610"/>
            <a:chOff x="4033945" y="330025"/>
            <a:chExt cx="408886" cy="378718"/>
          </a:xfrm>
        </p:grpSpPr>
        <p:sp>
          <p:nvSpPr>
            <p:cNvPr id="76" name="Oval 75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033945" y="330025"/>
              <a:ext cx="408886" cy="3787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H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69163E4-FA70-40D1-8B0B-45D6F411DEE5}"/>
                  </a:ext>
                </a:extLst>
              </p14:cNvPr>
              <p14:cNvContentPartPr/>
              <p14:nvPr/>
            </p14:nvContentPartPr>
            <p14:xfrm>
              <a:off x="6138720" y="4064760"/>
              <a:ext cx="10080" cy="115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69163E4-FA70-40D1-8B0B-45D6F411DEE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29360" y="4055400"/>
                <a:ext cx="28800" cy="3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9830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1" grpId="0" animBg="1"/>
      <p:bldP spid="42" grpId="0" animBg="1"/>
      <p:bldP spid="61" grpId="0" animBg="1"/>
      <p:bldP spid="7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39" y="1201862"/>
            <a:ext cx="2251087" cy="4845504"/>
          </a:xfrm>
        </p:spPr>
        <p:txBody>
          <a:bodyPr/>
          <a:lstStyle/>
          <a:p>
            <a:r>
              <a:rPr lang="en-US" dirty="0"/>
              <a:t>new()</a:t>
            </a:r>
          </a:p>
          <a:p>
            <a:r>
              <a:rPr lang="en-US" dirty="0" err="1"/>
              <a:t>makeSet</a:t>
            </a:r>
            <a:r>
              <a:rPr lang="en-US" dirty="0"/>
              <a:t>(a)</a:t>
            </a:r>
          </a:p>
          <a:p>
            <a:r>
              <a:rPr lang="en-US" dirty="0" err="1"/>
              <a:t>makeSet</a:t>
            </a:r>
            <a:r>
              <a:rPr lang="en-US" dirty="0"/>
              <a:t>(b)</a:t>
            </a:r>
          </a:p>
          <a:p>
            <a:r>
              <a:rPr lang="en-US" dirty="0" err="1"/>
              <a:t>makeSet</a:t>
            </a:r>
            <a:r>
              <a:rPr lang="en-US" dirty="0"/>
              <a:t>(c)</a:t>
            </a:r>
          </a:p>
          <a:p>
            <a:r>
              <a:rPr lang="en-US" dirty="0" err="1"/>
              <a:t>makeSet</a:t>
            </a:r>
            <a:r>
              <a:rPr lang="en-US" dirty="0"/>
              <a:t>(d)</a:t>
            </a:r>
          </a:p>
          <a:p>
            <a:r>
              <a:rPr lang="en-US" dirty="0" err="1"/>
              <a:t>makeSet</a:t>
            </a:r>
            <a:r>
              <a:rPr lang="en-US" dirty="0"/>
              <a:t>(e)</a:t>
            </a:r>
          </a:p>
          <a:p>
            <a:r>
              <a:rPr lang="en-US" dirty="0" err="1"/>
              <a:t>findSet</a:t>
            </a:r>
            <a:r>
              <a:rPr lang="en-US" dirty="0"/>
              <a:t>(a)</a:t>
            </a:r>
          </a:p>
          <a:p>
            <a:r>
              <a:rPr lang="en-US" dirty="0" err="1"/>
              <a:t>findSet</a:t>
            </a:r>
            <a:r>
              <a:rPr lang="en-US" dirty="0"/>
              <a:t>(d)</a:t>
            </a:r>
          </a:p>
          <a:p>
            <a:r>
              <a:rPr lang="en-US" dirty="0"/>
              <a:t>union(a, c)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12</a:t>
            </a:fld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7489171" y="2577145"/>
            <a:ext cx="561372" cy="515762"/>
            <a:chOff x="6438996" y="1759726"/>
            <a:chExt cx="561372" cy="515762"/>
          </a:xfrm>
        </p:grpSpPr>
        <p:grpSp>
          <p:nvGrpSpPr>
            <p:cNvPr id="34" name="Group 33"/>
            <p:cNvGrpSpPr/>
            <p:nvPr/>
          </p:nvGrpSpPr>
          <p:grpSpPr>
            <a:xfrm>
              <a:off x="6592083" y="2013878"/>
              <a:ext cx="255198" cy="261610"/>
              <a:chOff x="4033945" y="330025"/>
              <a:chExt cx="369435" cy="378718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4048298" y="340822"/>
                <a:ext cx="353411" cy="353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B6A4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033945" y="330025"/>
                <a:ext cx="369435" cy="3787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c</a:t>
                </a: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6438996" y="1759726"/>
              <a:ext cx="5613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Rep: 2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321312" y="3370462"/>
            <a:ext cx="561372" cy="515762"/>
            <a:chOff x="6438996" y="1759726"/>
            <a:chExt cx="561372" cy="515762"/>
          </a:xfrm>
        </p:grpSpPr>
        <p:grpSp>
          <p:nvGrpSpPr>
            <p:cNvPr id="39" name="Group 38"/>
            <p:cNvGrpSpPr/>
            <p:nvPr/>
          </p:nvGrpSpPr>
          <p:grpSpPr>
            <a:xfrm>
              <a:off x="6592083" y="2013878"/>
              <a:ext cx="255198" cy="261610"/>
              <a:chOff x="4033945" y="330025"/>
              <a:chExt cx="369435" cy="378718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4048298" y="340822"/>
                <a:ext cx="353411" cy="353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B6A4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4033945" y="330025"/>
                <a:ext cx="369435" cy="3787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e</a:t>
                </a: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6438996" y="1759726"/>
              <a:ext cx="5613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Rep: 4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8920299" y="1550559"/>
            <a:ext cx="561372" cy="515762"/>
            <a:chOff x="6438996" y="1759726"/>
            <a:chExt cx="561372" cy="515762"/>
          </a:xfrm>
        </p:grpSpPr>
        <p:grpSp>
          <p:nvGrpSpPr>
            <p:cNvPr id="44" name="Group 43"/>
            <p:cNvGrpSpPr/>
            <p:nvPr/>
          </p:nvGrpSpPr>
          <p:grpSpPr>
            <a:xfrm>
              <a:off x="6592086" y="2013878"/>
              <a:ext cx="264816" cy="261610"/>
              <a:chOff x="4033945" y="330025"/>
              <a:chExt cx="383358" cy="378718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4048298" y="340822"/>
                <a:ext cx="353411" cy="353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B6A4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4033945" y="330025"/>
                <a:ext cx="383358" cy="3787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b</a:t>
                </a: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6438996" y="1759726"/>
              <a:ext cx="5613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Rep: 1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8666030" y="3868875"/>
            <a:ext cx="561372" cy="515762"/>
            <a:chOff x="6438996" y="1759726"/>
            <a:chExt cx="561372" cy="515762"/>
          </a:xfrm>
        </p:grpSpPr>
        <p:grpSp>
          <p:nvGrpSpPr>
            <p:cNvPr id="49" name="Group 48"/>
            <p:cNvGrpSpPr/>
            <p:nvPr/>
          </p:nvGrpSpPr>
          <p:grpSpPr>
            <a:xfrm>
              <a:off x="6592086" y="2013878"/>
              <a:ext cx="266420" cy="261610"/>
              <a:chOff x="4033945" y="330025"/>
              <a:chExt cx="385680" cy="378718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4048298" y="340822"/>
                <a:ext cx="353411" cy="353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B6A4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4033945" y="330025"/>
                <a:ext cx="385680" cy="3787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d</a:t>
                </a: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6438996" y="1759726"/>
              <a:ext cx="5613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Rep: 3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6438996" y="1750316"/>
            <a:ext cx="578013" cy="630389"/>
            <a:chOff x="6438996" y="1750316"/>
            <a:chExt cx="578013" cy="630389"/>
          </a:xfrm>
        </p:grpSpPr>
        <p:grpSp>
          <p:nvGrpSpPr>
            <p:cNvPr id="32" name="Group 31"/>
            <p:cNvGrpSpPr/>
            <p:nvPr/>
          </p:nvGrpSpPr>
          <p:grpSpPr>
            <a:xfrm>
              <a:off x="6438996" y="1759726"/>
              <a:ext cx="561372" cy="515762"/>
              <a:chOff x="6438996" y="1759726"/>
              <a:chExt cx="561372" cy="515762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6592083" y="2013878"/>
                <a:ext cx="255198" cy="261610"/>
                <a:chOff x="4033945" y="330025"/>
                <a:chExt cx="369435" cy="378718"/>
              </a:xfrm>
            </p:grpSpPr>
            <p:sp>
              <p:nvSpPr>
                <p:cNvPr id="9" name="Oval 8"/>
                <p:cNvSpPr/>
                <p:nvPr/>
              </p:nvSpPr>
              <p:spPr>
                <a:xfrm>
                  <a:off x="4048298" y="340822"/>
                  <a:ext cx="353411" cy="3534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B6A47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4033945" y="330025"/>
                  <a:ext cx="369435" cy="3787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dirty="0"/>
                    <a:t>a</a:t>
                  </a:r>
                </a:p>
              </p:txBody>
            </p:sp>
          </p:grpSp>
          <p:sp>
            <p:nvSpPr>
              <p:cNvPr id="31" name="TextBox 30"/>
              <p:cNvSpPr txBox="1"/>
              <p:nvPr/>
            </p:nvSpPr>
            <p:spPr>
              <a:xfrm>
                <a:off x="6438996" y="1759726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Rep: 0</a:t>
                </a:r>
              </a:p>
            </p:txBody>
          </p:sp>
        </p:grpSp>
        <p:sp>
          <p:nvSpPr>
            <p:cNvPr id="53" name="Rounded Rectangle 52"/>
            <p:cNvSpPr/>
            <p:nvPr/>
          </p:nvSpPr>
          <p:spPr>
            <a:xfrm>
              <a:off x="6455637" y="1750316"/>
              <a:ext cx="561372" cy="630389"/>
            </a:xfrm>
            <a:prstGeom prst="round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Rounded Rectangle 54"/>
          <p:cNvSpPr/>
          <p:nvPr/>
        </p:nvSpPr>
        <p:spPr>
          <a:xfrm>
            <a:off x="7489172" y="2577145"/>
            <a:ext cx="561372" cy="64588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6338742" y="3314454"/>
            <a:ext cx="561372" cy="64588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8920299" y="1527651"/>
            <a:ext cx="561372" cy="64588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8666030" y="3807540"/>
            <a:ext cx="561372" cy="64588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2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  <p:bldP spid="5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13</a:t>
            </a:fld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6592083" y="2442604"/>
            <a:ext cx="255198" cy="261610"/>
            <a:chOff x="4033945" y="330025"/>
            <a:chExt cx="369435" cy="378718"/>
          </a:xfrm>
        </p:grpSpPr>
        <p:sp>
          <p:nvSpPr>
            <p:cNvPr id="36" name="Oval 35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033945" y="330025"/>
              <a:ext cx="369435" cy="3787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c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321312" y="3370462"/>
            <a:ext cx="561372" cy="515762"/>
            <a:chOff x="6438996" y="1759726"/>
            <a:chExt cx="561372" cy="515762"/>
          </a:xfrm>
        </p:grpSpPr>
        <p:grpSp>
          <p:nvGrpSpPr>
            <p:cNvPr id="39" name="Group 38"/>
            <p:cNvGrpSpPr/>
            <p:nvPr/>
          </p:nvGrpSpPr>
          <p:grpSpPr>
            <a:xfrm>
              <a:off x="6592083" y="2013878"/>
              <a:ext cx="255198" cy="261610"/>
              <a:chOff x="4033945" y="330025"/>
              <a:chExt cx="369435" cy="378718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4048298" y="340822"/>
                <a:ext cx="353411" cy="353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B6A4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4033945" y="330025"/>
                <a:ext cx="369435" cy="3787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e</a:t>
                </a: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6438996" y="1759726"/>
              <a:ext cx="5613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Rep: 4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8920299" y="1550559"/>
            <a:ext cx="561372" cy="515762"/>
            <a:chOff x="6438996" y="1759726"/>
            <a:chExt cx="561372" cy="515762"/>
          </a:xfrm>
        </p:grpSpPr>
        <p:grpSp>
          <p:nvGrpSpPr>
            <p:cNvPr id="44" name="Group 43"/>
            <p:cNvGrpSpPr/>
            <p:nvPr/>
          </p:nvGrpSpPr>
          <p:grpSpPr>
            <a:xfrm>
              <a:off x="6592086" y="2013878"/>
              <a:ext cx="264816" cy="261610"/>
              <a:chOff x="4033945" y="330025"/>
              <a:chExt cx="383358" cy="378718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4048298" y="340822"/>
                <a:ext cx="353411" cy="353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B6A4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4033945" y="330025"/>
                <a:ext cx="383358" cy="3787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b</a:t>
                </a: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6438996" y="1759726"/>
              <a:ext cx="5613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Rep: 1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8666030" y="3868875"/>
            <a:ext cx="561372" cy="515762"/>
            <a:chOff x="6438996" y="1759726"/>
            <a:chExt cx="561372" cy="515762"/>
          </a:xfrm>
        </p:grpSpPr>
        <p:grpSp>
          <p:nvGrpSpPr>
            <p:cNvPr id="49" name="Group 48"/>
            <p:cNvGrpSpPr/>
            <p:nvPr/>
          </p:nvGrpSpPr>
          <p:grpSpPr>
            <a:xfrm>
              <a:off x="6592086" y="2013878"/>
              <a:ext cx="266420" cy="261610"/>
              <a:chOff x="4033945" y="330025"/>
              <a:chExt cx="385680" cy="378718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4048298" y="340822"/>
                <a:ext cx="353411" cy="353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B6A4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4033945" y="330025"/>
                <a:ext cx="385680" cy="3787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d</a:t>
                </a: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6438996" y="1759726"/>
              <a:ext cx="5613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Rep: 3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438996" y="1759726"/>
            <a:ext cx="561372" cy="515762"/>
            <a:chOff x="6438996" y="1759726"/>
            <a:chExt cx="561372" cy="515762"/>
          </a:xfrm>
        </p:grpSpPr>
        <p:grpSp>
          <p:nvGrpSpPr>
            <p:cNvPr id="8" name="Group 7"/>
            <p:cNvGrpSpPr/>
            <p:nvPr/>
          </p:nvGrpSpPr>
          <p:grpSpPr>
            <a:xfrm>
              <a:off x="6592083" y="2013878"/>
              <a:ext cx="255198" cy="261610"/>
              <a:chOff x="4033945" y="330025"/>
              <a:chExt cx="369435" cy="378718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4048298" y="340822"/>
                <a:ext cx="353411" cy="353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B6A4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033945" y="330025"/>
                <a:ext cx="369435" cy="3787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a</a:t>
                </a: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6438996" y="1759726"/>
              <a:ext cx="5613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Rep: 0</a:t>
              </a:r>
            </a:p>
          </p:txBody>
        </p:sp>
      </p:grpSp>
      <p:sp>
        <p:nvSpPr>
          <p:cNvPr id="53" name="Rounded Rectangle 52"/>
          <p:cNvSpPr/>
          <p:nvPr/>
        </p:nvSpPr>
        <p:spPr>
          <a:xfrm>
            <a:off x="6455637" y="1750316"/>
            <a:ext cx="561372" cy="108843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6338742" y="3314454"/>
            <a:ext cx="561372" cy="64588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8920299" y="1527651"/>
            <a:ext cx="561372" cy="64588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8666030" y="3807540"/>
            <a:ext cx="561372" cy="64588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575239" y="1201862"/>
            <a:ext cx="2251087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new()</a:t>
            </a:r>
          </a:p>
          <a:p>
            <a:r>
              <a:rPr lang="en-US" dirty="0" err="1"/>
              <a:t>makeSet</a:t>
            </a:r>
            <a:r>
              <a:rPr lang="en-US" dirty="0"/>
              <a:t>(a)</a:t>
            </a:r>
          </a:p>
          <a:p>
            <a:r>
              <a:rPr lang="en-US" dirty="0" err="1"/>
              <a:t>makeSet</a:t>
            </a:r>
            <a:r>
              <a:rPr lang="en-US" dirty="0"/>
              <a:t>(b)</a:t>
            </a:r>
          </a:p>
          <a:p>
            <a:r>
              <a:rPr lang="en-US" dirty="0" err="1"/>
              <a:t>makeSet</a:t>
            </a:r>
            <a:r>
              <a:rPr lang="en-US" dirty="0"/>
              <a:t>(c)</a:t>
            </a:r>
          </a:p>
          <a:p>
            <a:r>
              <a:rPr lang="en-US" dirty="0" err="1"/>
              <a:t>makeSet</a:t>
            </a:r>
            <a:r>
              <a:rPr lang="en-US" dirty="0"/>
              <a:t>(d)</a:t>
            </a:r>
          </a:p>
          <a:p>
            <a:r>
              <a:rPr lang="en-US" dirty="0" err="1"/>
              <a:t>makeSet</a:t>
            </a:r>
            <a:r>
              <a:rPr lang="en-US" dirty="0"/>
              <a:t>(e)</a:t>
            </a:r>
          </a:p>
          <a:p>
            <a:r>
              <a:rPr lang="en-US" dirty="0" err="1"/>
              <a:t>findSet</a:t>
            </a:r>
            <a:r>
              <a:rPr lang="en-US" dirty="0"/>
              <a:t>(a)</a:t>
            </a:r>
          </a:p>
          <a:p>
            <a:r>
              <a:rPr lang="en-US" dirty="0" err="1"/>
              <a:t>findSet</a:t>
            </a:r>
            <a:r>
              <a:rPr lang="en-US" dirty="0"/>
              <a:t>(d)</a:t>
            </a:r>
          </a:p>
          <a:p>
            <a:r>
              <a:rPr lang="en-US" dirty="0"/>
              <a:t>union(a, c)</a:t>
            </a:r>
          </a:p>
          <a:p>
            <a:r>
              <a:rPr lang="en-US" dirty="0"/>
              <a:t>union(b, d)</a:t>
            </a:r>
          </a:p>
        </p:txBody>
      </p:sp>
    </p:spTree>
    <p:extLst>
      <p:ext uri="{BB962C8B-B14F-4D97-AF65-F5344CB8AC3E}">
        <p14:creationId xmlns:p14="http://schemas.microsoft.com/office/powerpoint/2010/main" val="49903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14</a:t>
            </a:fld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6592083" y="2442604"/>
            <a:ext cx="255198" cy="261610"/>
            <a:chOff x="4033945" y="330025"/>
            <a:chExt cx="369435" cy="378718"/>
          </a:xfrm>
        </p:grpSpPr>
        <p:sp>
          <p:nvSpPr>
            <p:cNvPr id="36" name="Oval 35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033945" y="330025"/>
              <a:ext cx="369435" cy="3787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c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321312" y="3370462"/>
            <a:ext cx="561372" cy="515762"/>
            <a:chOff x="6438996" y="1759726"/>
            <a:chExt cx="561372" cy="515762"/>
          </a:xfrm>
        </p:grpSpPr>
        <p:grpSp>
          <p:nvGrpSpPr>
            <p:cNvPr id="39" name="Group 38"/>
            <p:cNvGrpSpPr/>
            <p:nvPr/>
          </p:nvGrpSpPr>
          <p:grpSpPr>
            <a:xfrm>
              <a:off x="6592083" y="2013878"/>
              <a:ext cx="255198" cy="261610"/>
              <a:chOff x="4033945" y="330025"/>
              <a:chExt cx="369435" cy="378718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4048298" y="340822"/>
                <a:ext cx="353411" cy="353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B6A4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4033945" y="330025"/>
                <a:ext cx="369435" cy="3787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e</a:t>
                </a: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6438996" y="1759726"/>
              <a:ext cx="5613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Rep: 4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8920299" y="1550559"/>
            <a:ext cx="561372" cy="515762"/>
            <a:chOff x="6438996" y="1759726"/>
            <a:chExt cx="561372" cy="515762"/>
          </a:xfrm>
        </p:grpSpPr>
        <p:grpSp>
          <p:nvGrpSpPr>
            <p:cNvPr id="44" name="Group 43"/>
            <p:cNvGrpSpPr/>
            <p:nvPr/>
          </p:nvGrpSpPr>
          <p:grpSpPr>
            <a:xfrm>
              <a:off x="6592086" y="2013878"/>
              <a:ext cx="264816" cy="261610"/>
              <a:chOff x="4033945" y="330025"/>
              <a:chExt cx="383358" cy="378718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4048298" y="340822"/>
                <a:ext cx="353411" cy="353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B6A4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4033945" y="330025"/>
                <a:ext cx="383358" cy="3787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b</a:t>
                </a: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6438996" y="1759726"/>
              <a:ext cx="5613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Rep: 1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9073389" y="2221457"/>
            <a:ext cx="266420" cy="261610"/>
            <a:chOff x="4033945" y="330025"/>
            <a:chExt cx="385680" cy="378718"/>
          </a:xfrm>
        </p:grpSpPr>
        <p:sp>
          <p:nvSpPr>
            <p:cNvPr id="51" name="Oval 50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33945" y="330025"/>
              <a:ext cx="385680" cy="3787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d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438996" y="1759726"/>
            <a:ext cx="561372" cy="515762"/>
            <a:chOff x="6438996" y="1759726"/>
            <a:chExt cx="561372" cy="515762"/>
          </a:xfrm>
        </p:grpSpPr>
        <p:grpSp>
          <p:nvGrpSpPr>
            <p:cNvPr id="8" name="Group 7"/>
            <p:cNvGrpSpPr/>
            <p:nvPr/>
          </p:nvGrpSpPr>
          <p:grpSpPr>
            <a:xfrm>
              <a:off x="6592083" y="2013878"/>
              <a:ext cx="255198" cy="261610"/>
              <a:chOff x="4033945" y="330025"/>
              <a:chExt cx="369435" cy="378718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4048298" y="340822"/>
                <a:ext cx="353411" cy="353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B6A4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033945" y="330025"/>
                <a:ext cx="369435" cy="3787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a</a:t>
                </a: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6438996" y="1759726"/>
              <a:ext cx="5613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Rep: 0</a:t>
              </a:r>
            </a:p>
          </p:txBody>
        </p:sp>
      </p:grpSp>
      <p:sp>
        <p:nvSpPr>
          <p:cNvPr id="53" name="Rounded Rectangle 52"/>
          <p:cNvSpPr/>
          <p:nvPr/>
        </p:nvSpPr>
        <p:spPr>
          <a:xfrm>
            <a:off x="6455637" y="1750316"/>
            <a:ext cx="561372" cy="108843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6338742" y="3314454"/>
            <a:ext cx="561372" cy="64588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8920299" y="1527651"/>
            <a:ext cx="561372" cy="1079747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92069" y="5905443"/>
            <a:ext cx="29931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findSet</a:t>
            </a:r>
            <a:r>
              <a:rPr lang="en-US" sz="2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(a) == </a:t>
            </a:r>
            <a:r>
              <a:rPr lang="en-US" sz="2200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findSet</a:t>
            </a:r>
            <a:r>
              <a:rPr lang="en-US" sz="2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(c)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75239" y="6364460"/>
            <a:ext cx="30267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findSet</a:t>
            </a:r>
            <a:r>
              <a:rPr lang="en-US" sz="2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(a) == </a:t>
            </a:r>
            <a:r>
              <a:rPr lang="en-US" sz="2200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findSet</a:t>
            </a:r>
            <a:r>
              <a:rPr lang="en-US" sz="2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(d)</a:t>
            </a:r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575239" y="1201862"/>
            <a:ext cx="2251087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new()</a:t>
            </a:r>
          </a:p>
          <a:p>
            <a:r>
              <a:rPr lang="en-US" dirty="0" err="1"/>
              <a:t>makeSet</a:t>
            </a:r>
            <a:r>
              <a:rPr lang="en-US" dirty="0"/>
              <a:t>(a)</a:t>
            </a:r>
          </a:p>
          <a:p>
            <a:r>
              <a:rPr lang="en-US" dirty="0" err="1"/>
              <a:t>makeSet</a:t>
            </a:r>
            <a:r>
              <a:rPr lang="en-US" dirty="0"/>
              <a:t>(b)</a:t>
            </a:r>
          </a:p>
          <a:p>
            <a:r>
              <a:rPr lang="en-US" dirty="0" err="1"/>
              <a:t>makeSet</a:t>
            </a:r>
            <a:r>
              <a:rPr lang="en-US" dirty="0"/>
              <a:t>(c)</a:t>
            </a:r>
          </a:p>
          <a:p>
            <a:r>
              <a:rPr lang="en-US" dirty="0" err="1"/>
              <a:t>makeSet</a:t>
            </a:r>
            <a:r>
              <a:rPr lang="en-US" dirty="0"/>
              <a:t>(d)</a:t>
            </a:r>
          </a:p>
          <a:p>
            <a:r>
              <a:rPr lang="en-US" dirty="0" err="1"/>
              <a:t>makeSet</a:t>
            </a:r>
            <a:r>
              <a:rPr lang="en-US" dirty="0"/>
              <a:t>(e)</a:t>
            </a:r>
          </a:p>
          <a:p>
            <a:r>
              <a:rPr lang="en-US" dirty="0" err="1"/>
              <a:t>findSet</a:t>
            </a:r>
            <a:r>
              <a:rPr lang="en-US" dirty="0"/>
              <a:t>(a)</a:t>
            </a:r>
          </a:p>
          <a:p>
            <a:r>
              <a:rPr lang="en-US" dirty="0" err="1"/>
              <a:t>findSet</a:t>
            </a:r>
            <a:r>
              <a:rPr lang="en-US" dirty="0"/>
              <a:t>(d)</a:t>
            </a:r>
          </a:p>
          <a:p>
            <a:r>
              <a:rPr lang="en-US" dirty="0"/>
              <a:t>union(a, c)</a:t>
            </a:r>
          </a:p>
          <a:p>
            <a:r>
              <a:rPr lang="en-US" dirty="0"/>
              <a:t>union(b, d)</a:t>
            </a:r>
          </a:p>
        </p:txBody>
      </p:sp>
    </p:spTree>
    <p:extLst>
      <p:ext uri="{BB962C8B-B14F-4D97-AF65-F5344CB8AC3E}">
        <p14:creationId xmlns:p14="http://schemas.microsoft.com/office/powerpoint/2010/main" val="402015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15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7FC7A32-7A63-4FE5-9E50-639B4DFB69C7}"/>
              </a:ext>
            </a:extLst>
          </p:cNvPr>
          <p:cNvGrpSpPr/>
          <p:nvPr/>
        </p:nvGrpSpPr>
        <p:grpSpPr>
          <a:xfrm>
            <a:off x="4657189" y="1455063"/>
            <a:ext cx="2965140" cy="4484405"/>
            <a:chOff x="908858" y="1530095"/>
            <a:chExt cx="2965140" cy="448440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1A682CF-900F-4DAB-84AF-9AF93E9E4E1F}"/>
                </a:ext>
              </a:extLst>
            </p:cNvPr>
            <p:cNvSpPr/>
            <p:nvPr/>
          </p:nvSpPr>
          <p:spPr>
            <a:xfrm>
              <a:off x="908858" y="2061555"/>
              <a:ext cx="2908984" cy="3952945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CD77848-44AE-444C-AE19-CCD4729DC73B}"/>
                </a:ext>
              </a:extLst>
            </p:cNvPr>
            <p:cNvSpPr/>
            <p:nvPr/>
          </p:nvSpPr>
          <p:spPr>
            <a:xfrm>
              <a:off x="908858" y="1530095"/>
              <a:ext cx="2908984" cy="531461"/>
            </a:xfrm>
            <a:prstGeom prst="rect">
              <a:avLst/>
            </a:prstGeom>
            <a:solidFill>
              <a:srgbClr val="4C3282"/>
            </a:solidFill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TreeDisjointSet</a:t>
              </a:r>
              <a:r>
                <a:rPr lang="en-US" dirty="0"/>
                <a:t>&lt;E&gt;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9CE222C-B89E-4DD7-9428-9E0F8778691A}"/>
                </a:ext>
              </a:extLst>
            </p:cNvPr>
            <p:cNvSpPr txBox="1"/>
            <p:nvPr/>
          </p:nvSpPr>
          <p:spPr>
            <a:xfrm>
              <a:off x="1117854" y="3546252"/>
              <a:ext cx="25520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solidFill>
                    <a:srgbClr val="4C328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makeSet</a:t>
              </a:r>
              <a:r>
                <a:rPr lang="en-US" sz="1200" dirty="0">
                  <a:solidFill>
                    <a:srgbClr val="4C328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(x)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-create a new tree of size 1 and add to our forest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D621558-FDAD-47DB-814E-2B675AECF2DF}"/>
                </a:ext>
              </a:extLst>
            </p:cNvPr>
            <p:cNvSpPr txBox="1"/>
            <p:nvPr/>
          </p:nvSpPr>
          <p:spPr>
            <a:xfrm>
              <a:off x="928946" y="2009522"/>
              <a:ext cx="20352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B6A479"/>
                  </a:solidFill>
                </a:rPr>
                <a:t>state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D5EC453-8CE5-4E2D-AA80-C28ED5A0C42B}"/>
                </a:ext>
              </a:extLst>
            </p:cNvPr>
            <p:cNvSpPr txBox="1"/>
            <p:nvPr/>
          </p:nvSpPr>
          <p:spPr>
            <a:xfrm>
              <a:off x="928946" y="3133860"/>
              <a:ext cx="20352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B6A479"/>
                  </a:solidFill>
                </a:rPr>
                <a:t>behavior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D68F3C8-8489-45F2-9149-44F48EDD0B95}"/>
                </a:ext>
              </a:extLst>
            </p:cNvPr>
            <p:cNvSpPr txBox="1"/>
            <p:nvPr/>
          </p:nvSpPr>
          <p:spPr>
            <a:xfrm>
              <a:off x="1123754" y="2307768"/>
              <a:ext cx="26056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Collection&lt;</a:t>
              </a:r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TreeSet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&gt; forest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29B6314-036C-40E7-9BE3-8A3E951C5B9E}"/>
                </a:ext>
              </a:extLst>
            </p:cNvPr>
            <p:cNvSpPr txBox="1"/>
            <p:nvPr/>
          </p:nvSpPr>
          <p:spPr>
            <a:xfrm>
              <a:off x="1084271" y="4280002"/>
              <a:ext cx="27897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solidFill>
                    <a:srgbClr val="4C328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findSet</a:t>
              </a:r>
              <a:r>
                <a:rPr lang="en-US" sz="1200" dirty="0">
                  <a:solidFill>
                    <a:srgbClr val="4C328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(x)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-locates node with x and moves up tree to find root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767EA58-D588-47E7-A44F-A018FB2B1757}"/>
                </a:ext>
              </a:extLst>
            </p:cNvPr>
            <p:cNvSpPr txBox="1"/>
            <p:nvPr/>
          </p:nvSpPr>
          <p:spPr>
            <a:xfrm>
              <a:off x="1095986" y="5045004"/>
              <a:ext cx="26943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4C328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union(x, y)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-append tree with y as a child of tree with x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C1D9856-F184-49E2-A458-EC95C5F48620}"/>
              </a:ext>
            </a:extLst>
          </p:cNvPr>
          <p:cNvGrpSpPr/>
          <p:nvPr/>
        </p:nvGrpSpPr>
        <p:grpSpPr>
          <a:xfrm>
            <a:off x="658467" y="1471063"/>
            <a:ext cx="2908984" cy="4484404"/>
            <a:chOff x="908858" y="1530095"/>
            <a:chExt cx="2554778" cy="401943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CC242AB-DC0A-4CCD-9CFA-377C2DAFF4E2}"/>
                </a:ext>
              </a:extLst>
            </p:cNvPr>
            <p:cNvSpPr/>
            <p:nvPr/>
          </p:nvSpPr>
          <p:spPr>
            <a:xfrm>
              <a:off x="908858" y="2061555"/>
              <a:ext cx="2554778" cy="3487979"/>
            </a:xfrm>
            <a:prstGeom prst="rect">
              <a:avLst/>
            </a:prstGeom>
            <a:noFill/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349237B-A02C-43D2-AE06-B4567DAC8A52}"/>
                </a:ext>
              </a:extLst>
            </p:cNvPr>
            <p:cNvSpPr/>
            <p:nvPr/>
          </p:nvSpPr>
          <p:spPr>
            <a:xfrm>
              <a:off x="908858" y="1530095"/>
              <a:ext cx="2554778" cy="531461"/>
            </a:xfrm>
            <a:prstGeom prst="rect">
              <a:avLst/>
            </a:prstGeom>
            <a:solidFill>
              <a:srgbClr val="B6A479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Disjoint-Set ADT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D6FA6F6-9B7E-47D6-BDE8-696163B1195E}"/>
                </a:ext>
              </a:extLst>
            </p:cNvPr>
            <p:cNvSpPr txBox="1"/>
            <p:nvPr/>
          </p:nvSpPr>
          <p:spPr>
            <a:xfrm>
              <a:off x="1040049" y="3459388"/>
              <a:ext cx="2291110" cy="537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err="1">
                  <a:solidFill>
                    <a:srgbClr val="4C3282"/>
                  </a:solidFill>
                </a:rPr>
                <a:t>makeSet</a:t>
              </a:r>
              <a:r>
                <a:rPr lang="en-US" sz="1100" dirty="0">
                  <a:solidFill>
                    <a:srgbClr val="4C3282"/>
                  </a:solidFill>
                </a:rPr>
                <a:t>(x) </a:t>
              </a:r>
              <a:r>
                <a:rPr lang="en-US" sz="1100" dirty="0"/>
                <a:t>– creates a new set within the disjoint set where the only member is x. Picks representative for set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E59632E-4053-4BBC-B052-B02057662CA9}"/>
                </a:ext>
              </a:extLst>
            </p:cNvPr>
            <p:cNvSpPr txBox="1"/>
            <p:nvPr/>
          </p:nvSpPr>
          <p:spPr>
            <a:xfrm>
              <a:off x="1010508" y="3026516"/>
              <a:ext cx="2035232" cy="234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Count of Sets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92B4A1B-DE6B-488B-8450-1A3E832986C6}"/>
                </a:ext>
              </a:extLst>
            </p:cNvPr>
            <p:cNvSpPr txBox="1"/>
            <p:nvPr/>
          </p:nvSpPr>
          <p:spPr>
            <a:xfrm>
              <a:off x="928946" y="2078637"/>
              <a:ext cx="2035232" cy="2482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rgbClr val="4C3282"/>
                  </a:solidFill>
                </a:rPr>
                <a:t>state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48851FA-61FB-4346-B2D1-FA02D3ECB40A}"/>
                </a:ext>
              </a:extLst>
            </p:cNvPr>
            <p:cNvSpPr txBox="1"/>
            <p:nvPr/>
          </p:nvSpPr>
          <p:spPr>
            <a:xfrm>
              <a:off x="928946" y="3217283"/>
              <a:ext cx="2035232" cy="2482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rgbClr val="4C3282"/>
                  </a:solidFill>
                </a:rPr>
                <a:t>behavior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702A8D9-90E4-4668-8B17-1A0C7F3ED625}"/>
                </a:ext>
              </a:extLst>
            </p:cNvPr>
            <p:cNvSpPr txBox="1"/>
            <p:nvPr/>
          </p:nvSpPr>
          <p:spPr>
            <a:xfrm>
              <a:off x="1024636" y="2248488"/>
              <a:ext cx="2321936" cy="841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Set of Sets</a:t>
              </a:r>
            </a:p>
            <a:p>
              <a:pPr marL="285750" indent="-285750">
                <a:buFontTx/>
                <a:buChar char="-"/>
              </a:pPr>
              <a:r>
                <a:rPr lang="en-US" sz="1100" b="1" dirty="0">
                  <a:solidFill>
                    <a:srgbClr val="4C3282"/>
                  </a:solidFill>
                </a:rPr>
                <a:t>Disjoint:</a:t>
              </a:r>
              <a:r>
                <a:rPr lang="en-US" sz="1100" dirty="0"/>
                <a:t> Elements must be unique across sets</a:t>
              </a:r>
            </a:p>
            <a:p>
              <a:pPr marL="285750" indent="-285750">
                <a:buFontTx/>
                <a:buChar char="-"/>
              </a:pPr>
              <a:r>
                <a:rPr lang="en-US" sz="1100" dirty="0"/>
                <a:t>No required order</a:t>
              </a:r>
            </a:p>
            <a:p>
              <a:pPr marL="285750" indent="-285750">
                <a:buFontTx/>
                <a:buChar char="-"/>
              </a:pPr>
              <a:r>
                <a:rPr lang="en-US" sz="1100" dirty="0"/>
                <a:t>Each set has representative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DE3E202-03EC-4175-95D5-D54431F389D3}"/>
                </a:ext>
              </a:extLst>
            </p:cNvPr>
            <p:cNvSpPr txBox="1"/>
            <p:nvPr/>
          </p:nvSpPr>
          <p:spPr>
            <a:xfrm>
              <a:off x="1024636" y="4080350"/>
              <a:ext cx="2235693" cy="537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err="1">
                  <a:solidFill>
                    <a:srgbClr val="4C3282"/>
                  </a:solidFill>
                </a:rPr>
                <a:t>findSet</a:t>
              </a:r>
              <a:r>
                <a:rPr lang="en-US" sz="1100" dirty="0">
                  <a:solidFill>
                    <a:srgbClr val="4C3282"/>
                  </a:solidFill>
                </a:rPr>
                <a:t>(x) </a:t>
              </a:r>
              <a:r>
                <a:rPr lang="en-US" sz="1100" dirty="0"/>
                <a:t>– looks up the set containing element x, returns representative of that set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F07495C-41D3-4217-8A2C-7645F04D65C0}"/>
                </a:ext>
              </a:extLst>
            </p:cNvPr>
            <p:cNvSpPr txBox="1"/>
            <p:nvPr/>
          </p:nvSpPr>
          <p:spPr>
            <a:xfrm>
              <a:off x="1009224" y="4720186"/>
              <a:ext cx="2321935" cy="689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rgbClr val="4C3282"/>
                  </a:solidFill>
                </a:rPr>
                <a:t>union(x, y) </a:t>
              </a:r>
              <a:r>
                <a:rPr lang="en-US" sz="1100" dirty="0"/>
                <a:t>– looks up set containing x and set containing y, combines two sets into one. Picks new representative for resulting set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0D68F3C8-8489-45F2-9149-44F48EDD0B95}"/>
              </a:ext>
            </a:extLst>
          </p:cNvPr>
          <p:cNvSpPr txBox="1"/>
          <p:nvPr/>
        </p:nvSpPr>
        <p:spPr>
          <a:xfrm>
            <a:off x="4878697" y="2479919"/>
            <a:ext cx="25395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Dictionary&lt;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NodeValues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NodeLocations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nodeInventory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7FC7A32-7A63-4FE5-9E50-639B4DFB69C7}"/>
              </a:ext>
            </a:extLst>
          </p:cNvPr>
          <p:cNvGrpSpPr/>
          <p:nvPr/>
        </p:nvGrpSpPr>
        <p:grpSpPr>
          <a:xfrm>
            <a:off x="8716956" y="1409828"/>
            <a:ext cx="2992717" cy="2195839"/>
            <a:chOff x="908858" y="1530095"/>
            <a:chExt cx="2992717" cy="3651284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51A682CF-900F-4DAB-84AF-9AF93E9E4E1F}"/>
                </a:ext>
              </a:extLst>
            </p:cNvPr>
            <p:cNvSpPr/>
            <p:nvPr/>
          </p:nvSpPr>
          <p:spPr>
            <a:xfrm>
              <a:off x="908858" y="2061555"/>
              <a:ext cx="2908984" cy="3119824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CD77848-44AE-444C-AE19-CCD4729DC73B}"/>
                </a:ext>
              </a:extLst>
            </p:cNvPr>
            <p:cNvSpPr/>
            <p:nvPr/>
          </p:nvSpPr>
          <p:spPr>
            <a:xfrm>
              <a:off x="908858" y="1530095"/>
              <a:ext cx="2908984" cy="531461"/>
            </a:xfrm>
            <a:prstGeom prst="rect">
              <a:avLst/>
            </a:prstGeom>
            <a:solidFill>
              <a:srgbClr val="4C3282"/>
            </a:solidFill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TreeSet</a:t>
              </a:r>
              <a:r>
                <a:rPr lang="en-US" dirty="0"/>
                <a:t>&lt;E&gt;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9CE222C-B89E-4DD7-9428-9E0F8778691A}"/>
                </a:ext>
              </a:extLst>
            </p:cNvPr>
            <p:cNvSpPr txBox="1"/>
            <p:nvPr/>
          </p:nvSpPr>
          <p:spPr>
            <a:xfrm>
              <a:off x="1091573" y="3190099"/>
              <a:ext cx="2552037" cy="460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TreeSet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(x)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D621558-FDAD-47DB-814E-2B675AECF2DF}"/>
                </a:ext>
              </a:extLst>
            </p:cNvPr>
            <p:cNvSpPr txBox="1"/>
            <p:nvPr/>
          </p:nvSpPr>
          <p:spPr>
            <a:xfrm>
              <a:off x="928946" y="2009522"/>
              <a:ext cx="20352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B6A479"/>
                  </a:solidFill>
                </a:rPr>
                <a:t>state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D5EC453-8CE5-4E2D-AA80-C28ED5A0C42B}"/>
                </a:ext>
              </a:extLst>
            </p:cNvPr>
            <p:cNvSpPr txBox="1"/>
            <p:nvPr/>
          </p:nvSpPr>
          <p:spPr>
            <a:xfrm>
              <a:off x="908858" y="2824068"/>
              <a:ext cx="2035232" cy="511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B6A479"/>
                  </a:solidFill>
                </a:rPr>
                <a:t>behavior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D68F3C8-8489-45F2-9149-44F48EDD0B95}"/>
                </a:ext>
              </a:extLst>
            </p:cNvPr>
            <p:cNvSpPr txBox="1"/>
            <p:nvPr/>
          </p:nvSpPr>
          <p:spPr>
            <a:xfrm>
              <a:off x="1109249" y="2431972"/>
              <a:ext cx="23569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SetNode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overallRoot</a:t>
              </a:r>
              <a:endParaRPr lang="en-US" sz="12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29B6314-036C-40E7-9BE3-8A3E951C5B9E}"/>
                </a:ext>
              </a:extLst>
            </p:cNvPr>
            <p:cNvSpPr txBox="1"/>
            <p:nvPr/>
          </p:nvSpPr>
          <p:spPr>
            <a:xfrm>
              <a:off x="1111848" y="3630195"/>
              <a:ext cx="2789727" cy="460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add(x)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767EA58-D588-47E7-A44F-A018FB2B1757}"/>
                </a:ext>
              </a:extLst>
            </p:cNvPr>
            <p:cNvSpPr txBox="1"/>
            <p:nvPr/>
          </p:nvSpPr>
          <p:spPr>
            <a:xfrm>
              <a:off x="1089161" y="4043510"/>
              <a:ext cx="2694399" cy="1074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remove(x, y)</a:t>
              </a:r>
            </a:p>
            <a:p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getRep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()-returns data of </a:t>
              </a:r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overallRoot</a:t>
              </a:r>
              <a:endParaRPr lang="en-US" sz="12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7FC7A32-7A63-4FE5-9E50-639B4DFB69C7}"/>
              </a:ext>
            </a:extLst>
          </p:cNvPr>
          <p:cNvGrpSpPr/>
          <p:nvPr/>
        </p:nvGrpSpPr>
        <p:grpSpPr>
          <a:xfrm>
            <a:off x="8716956" y="3753399"/>
            <a:ext cx="2970030" cy="2240120"/>
            <a:chOff x="908858" y="1530095"/>
            <a:chExt cx="2970030" cy="3724915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1A682CF-900F-4DAB-84AF-9AF93E9E4E1F}"/>
                </a:ext>
              </a:extLst>
            </p:cNvPr>
            <p:cNvSpPr/>
            <p:nvPr/>
          </p:nvSpPr>
          <p:spPr>
            <a:xfrm>
              <a:off x="908858" y="2061555"/>
              <a:ext cx="2908984" cy="3193455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0CD77848-44AE-444C-AE19-CCD4729DC73B}"/>
                </a:ext>
              </a:extLst>
            </p:cNvPr>
            <p:cNvSpPr/>
            <p:nvPr/>
          </p:nvSpPr>
          <p:spPr>
            <a:xfrm>
              <a:off x="908858" y="1530095"/>
              <a:ext cx="2908984" cy="531461"/>
            </a:xfrm>
            <a:prstGeom prst="rect">
              <a:avLst/>
            </a:prstGeom>
            <a:solidFill>
              <a:srgbClr val="4C3282"/>
            </a:solidFill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SetNode</a:t>
              </a:r>
              <a:r>
                <a:rPr lang="en-US" dirty="0"/>
                <a:t>&lt;E&gt;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9CE222C-B89E-4DD7-9428-9E0F8778691A}"/>
                </a:ext>
              </a:extLst>
            </p:cNvPr>
            <p:cNvSpPr txBox="1"/>
            <p:nvPr/>
          </p:nvSpPr>
          <p:spPr>
            <a:xfrm>
              <a:off x="1111848" y="3772379"/>
              <a:ext cx="2552037" cy="460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SetNode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(x)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D621558-FDAD-47DB-814E-2B675AECF2DF}"/>
                </a:ext>
              </a:extLst>
            </p:cNvPr>
            <p:cNvSpPr txBox="1"/>
            <p:nvPr/>
          </p:nvSpPr>
          <p:spPr>
            <a:xfrm>
              <a:off x="928946" y="2009522"/>
              <a:ext cx="20352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B6A479"/>
                  </a:solidFill>
                </a:rPr>
                <a:t>state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D5EC453-8CE5-4E2D-AA80-C28ED5A0C42B}"/>
                </a:ext>
              </a:extLst>
            </p:cNvPr>
            <p:cNvSpPr txBox="1"/>
            <p:nvPr/>
          </p:nvSpPr>
          <p:spPr>
            <a:xfrm>
              <a:off x="928946" y="3333674"/>
              <a:ext cx="2035232" cy="511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B6A479"/>
                  </a:solidFill>
                </a:rPr>
                <a:t>behavior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D68F3C8-8489-45F2-9149-44F48EDD0B95}"/>
                </a:ext>
              </a:extLst>
            </p:cNvPr>
            <p:cNvSpPr txBox="1"/>
            <p:nvPr/>
          </p:nvSpPr>
          <p:spPr>
            <a:xfrm>
              <a:off x="1184852" y="2388160"/>
              <a:ext cx="2356996" cy="460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E data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29B6314-036C-40E7-9BE3-8A3E951C5B9E}"/>
                </a:ext>
              </a:extLst>
            </p:cNvPr>
            <p:cNvSpPr txBox="1"/>
            <p:nvPr/>
          </p:nvSpPr>
          <p:spPr>
            <a:xfrm>
              <a:off x="1089161" y="4211892"/>
              <a:ext cx="2789727" cy="460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addChild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(x)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767EA58-D588-47E7-A44F-A018FB2B1757}"/>
                </a:ext>
              </a:extLst>
            </p:cNvPr>
            <p:cNvSpPr txBox="1"/>
            <p:nvPr/>
          </p:nvSpPr>
          <p:spPr>
            <a:xfrm>
              <a:off x="1103355" y="4672492"/>
              <a:ext cx="2694399" cy="460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removeChild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(x, y)</a:t>
              </a: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0D68F3C8-8489-45F2-9149-44F48EDD0B95}"/>
              </a:ext>
            </a:extLst>
          </p:cNvPr>
          <p:cNvSpPr txBox="1"/>
          <p:nvPr/>
        </p:nvSpPr>
        <p:spPr>
          <a:xfrm>
            <a:off x="9017279" y="4496199"/>
            <a:ext cx="2356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Collection&lt;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SetNode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 children</a:t>
            </a:r>
          </a:p>
        </p:txBody>
      </p:sp>
    </p:spTree>
    <p:extLst>
      <p:ext uri="{BB962C8B-B14F-4D97-AF65-F5344CB8AC3E}">
        <p14:creationId xmlns:p14="http://schemas.microsoft.com/office/powerpoint/2010/main" val="181144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 </a:t>
            </a:r>
            <a:r>
              <a:rPr lang="en-US" dirty="0" err="1"/>
              <a:t>makeSet</a:t>
            </a:r>
            <a:r>
              <a:rPr lang="en-US" dirty="0"/>
              <a:t>(x)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682" y="5640423"/>
            <a:ext cx="11187258" cy="880604"/>
          </a:xfrm>
        </p:spPr>
        <p:txBody>
          <a:bodyPr>
            <a:normAutofit/>
          </a:bodyPr>
          <a:lstStyle/>
          <a:p>
            <a:r>
              <a:rPr lang="en-US" dirty="0"/>
              <a:t>Worst case runtime?</a:t>
            </a:r>
          </a:p>
          <a:p>
            <a:r>
              <a:rPr lang="en-US" b="1" dirty="0">
                <a:solidFill>
                  <a:srgbClr val="4C3282"/>
                </a:solidFill>
              </a:rPr>
              <a:t>O(1)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16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9410258" y="98525"/>
            <a:ext cx="2875768" cy="2730663"/>
            <a:chOff x="4657189" y="1455063"/>
            <a:chExt cx="2875768" cy="2730663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7FC7A32-7A63-4FE5-9E50-639B4DFB69C7}"/>
                </a:ext>
              </a:extLst>
            </p:cNvPr>
            <p:cNvGrpSpPr/>
            <p:nvPr/>
          </p:nvGrpSpPr>
          <p:grpSpPr>
            <a:xfrm>
              <a:off x="4657189" y="1455063"/>
              <a:ext cx="2875768" cy="2730663"/>
              <a:chOff x="908858" y="1530095"/>
              <a:chExt cx="2875768" cy="2730663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1A682CF-900F-4DAB-84AF-9AF93E9E4E1F}"/>
                  </a:ext>
                </a:extLst>
              </p:cNvPr>
              <p:cNvSpPr/>
              <p:nvPr/>
            </p:nvSpPr>
            <p:spPr>
              <a:xfrm>
                <a:off x="908858" y="2061556"/>
                <a:ext cx="2643837" cy="2199202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CD77848-44AE-444C-AE19-CCD4729DC73B}"/>
                  </a:ext>
                </a:extLst>
              </p:cNvPr>
              <p:cNvSpPr/>
              <p:nvPr/>
            </p:nvSpPr>
            <p:spPr>
              <a:xfrm>
                <a:off x="908858" y="1530095"/>
                <a:ext cx="2643837" cy="531461"/>
              </a:xfrm>
              <a:prstGeom prst="rect">
                <a:avLst/>
              </a:prstGeom>
              <a:solidFill>
                <a:srgbClr val="4C3282"/>
              </a:solidFill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/>
                  <a:t>TreeDisjointSet</a:t>
                </a:r>
                <a:r>
                  <a:rPr lang="en-US" dirty="0"/>
                  <a:t>&lt;E&gt;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9CE222C-B89E-4DD7-9428-9E0F8778691A}"/>
                  </a:ext>
                </a:extLst>
              </p:cNvPr>
              <p:cNvSpPr txBox="1"/>
              <p:nvPr/>
            </p:nvSpPr>
            <p:spPr>
              <a:xfrm>
                <a:off x="1000658" y="2989717"/>
                <a:ext cx="2552037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err="1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makeSet</a:t>
                </a:r>
                <a:r>
                  <a:rPr lang="en-US" sz="1050" dirty="0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(x)</a:t>
                </a:r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-create a new tree of size 1 and add to our forest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D621558-FDAD-47DB-814E-2B675AECF2DF}"/>
                  </a:ext>
                </a:extLst>
              </p:cNvPr>
              <p:cNvSpPr txBox="1"/>
              <p:nvPr/>
            </p:nvSpPr>
            <p:spPr>
              <a:xfrm>
                <a:off x="928946" y="2009522"/>
                <a:ext cx="20352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B6A479"/>
                    </a:solidFill>
                  </a:rPr>
                  <a:t>state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D5EC453-8CE5-4E2D-AA80-C28ED5A0C42B}"/>
                  </a:ext>
                </a:extLst>
              </p:cNvPr>
              <p:cNvSpPr txBox="1"/>
              <p:nvPr/>
            </p:nvSpPr>
            <p:spPr>
              <a:xfrm>
                <a:off x="928946" y="2736354"/>
                <a:ext cx="20352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B6A479"/>
                    </a:solidFill>
                  </a:rPr>
                  <a:t>behavior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D68F3C8-8489-45F2-9149-44F48EDD0B95}"/>
                  </a:ext>
                </a:extLst>
              </p:cNvPr>
              <p:cNvSpPr txBox="1"/>
              <p:nvPr/>
            </p:nvSpPr>
            <p:spPr>
              <a:xfrm>
                <a:off x="994899" y="2216644"/>
                <a:ext cx="2356996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Collection&lt;</a:t>
                </a:r>
                <a:r>
                  <a:rPr lang="en-US" sz="105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TreeSet</a:t>
                </a:r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 forest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29B6314-036C-40E7-9BE3-8A3E951C5B9E}"/>
                  </a:ext>
                </a:extLst>
              </p:cNvPr>
              <p:cNvSpPr txBox="1"/>
              <p:nvPr/>
            </p:nvSpPr>
            <p:spPr>
              <a:xfrm>
                <a:off x="994899" y="3474305"/>
                <a:ext cx="278972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err="1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findSet</a:t>
                </a:r>
                <a:r>
                  <a:rPr lang="en-US" sz="1050" dirty="0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(x)</a:t>
                </a:r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-locates node with x and moves up tree to find root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767EA58-D588-47E7-A44F-A018FB2B1757}"/>
                  </a:ext>
                </a:extLst>
              </p:cNvPr>
              <p:cNvSpPr txBox="1"/>
              <p:nvPr/>
            </p:nvSpPr>
            <p:spPr>
              <a:xfrm>
                <a:off x="994899" y="3829871"/>
                <a:ext cx="269439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union(x, y)</a:t>
                </a:r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-append tree with y as a child of tree with x </a:t>
                </a:r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D68F3C8-8489-45F2-9149-44F48EDD0B95}"/>
                </a:ext>
              </a:extLst>
            </p:cNvPr>
            <p:cNvSpPr txBox="1"/>
            <p:nvPr/>
          </p:nvSpPr>
          <p:spPr>
            <a:xfrm>
              <a:off x="4743230" y="2331065"/>
              <a:ext cx="243350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Dictionary&lt;</a:t>
              </a:r>
              <a:r>
                <a:rPr lang="en-US" sz="105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NodeValues</a:t>
              </a:r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sz="105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NodeLocations</a:t>
              </a:r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&gt; </a:t>
              </a:r>
              <a:r>
                <a:rPr lang="en-US" sz="105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nodeInventory</a:t>
              </a:r>
              <a:endParaRPr lang="en-US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3385520" y="1357503"/>
            <a:ext cx="5929410" cy="781095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3650254" y="1591521"/>
            <a:ext cx="255198" cy="261610"/>
            <a:chOff x="4033946" y="330026"/>
            <a:chExt cx="369435" cy="378718"/>
          </a:xfrm>
        </p:grpSpPr>
        <p:sp>
          <p:nvSpPr>
            <p:cNvPr id="23" name="Oval 22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0</a:t>
              </a:r>
            </a:p>
          </p:txBody>
        </p:sp>
      </p:grpSp>
      <p:sp>
        <p:nvSpPr>
          <p:cNvPr id="20" name="Rounded Rectangle 19"/>
          <p:cNvSpPr/>
          <p:nvPr/>
        </p:nvSpPr>
        <p:spPr>
          <a:xfrm>
            <a:off x="3497167" y="1407132"/>
            <a:ext cx="561372" cy="63038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4692292" y="1591521"/>
            <a:ext cx="255198" cy="261610"/>
            <a:chOff x="4033946" y="330026"/>
            <a:chExt cx="369435" cy="378718"/>
          </a:xfrm>
        </p:grpSpPr>
        <p:sp>
          <p:nvSpPr>
            <p:cNvPr id="26" name="Oval 25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</a:t>
              </a:r>
            </a:p>
          </p:txBody>
        </p:sp>
      </p:grpSp>
      <p:sp>
        <p:nvSpPr>
          <p:cNvPr id="28" name="Rounded Rectangle 27"/>
          <p:cNvSpPr/>
          <p:nvPr/>
        </p:nvSpPr>
        <p:spPr>
          <a:xfrm>
            <a:off x="4539205" y="1407132"/>
            <a:ext cx="561372" cy="63038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5734330" y="1591521"/>
            <a:ext cx="255198" cy="261610"/>
            <a:chOff x="4033946" y="330026"/>
            <a:chExt cx="369435" cy="378718"/>
          </a:xfrm>
        </p:grpSpPr>
        <p:sp>
          <p:nvSpPr>
            <p:cNvPr id="30" name="Oval 29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2</a:t>
              </a:r>
            </a:p>
          </p:txBody>
        </p:sp>
      </p:grpSp>
      <p:sp>
        <p:nvSpPr>
          <p:cNvPr id="32" name="Rounded Rectangle 31"/>
          <p:cNvSpPr/>
          <p:nvPr/>
        </p:nvSpPr>
        <p:spPr>
          <a:xfrm>
            <a:off x="5581243" y="1407132"/>
            <a:ext cx="561372" cy="63038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6762363" y="1591521"/>
            <a:ext cx="255198" cy="261610"/>
            <a:chOff x="4033946" y="330026"/>
            <a:chExt cx="369435" cy="378718"/>
          </a:xfrm>
        </p:grpSpPr>
        <p:sp>
          <p:nvSpPr>
            <p:cNvPr id="34" name="Oval 33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3</a:t>
              </a:r>
            </a:p>
          </p:txBody>
        </p:sp>
      </p:grpSp>
      <p:sp>
        <p:nvSpPr>
          <p:cNvPr id="36" name="Rounded Rectangle 35"/>
          <p:cNvSpPr/>
          <p:nvPr/>
        </p:nvSpPr>
        <p:spPr>
          <a:xfrm>
            <a:off x="6609276" y="1407132"/>
            <a:ext cx="561372" cy="63038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7790396" y="1591521"/>
            <a:ext cx="255198" cy="261610"/>
            <a:chOff x="4033946" y="330026"/>
            <a:chExt cx="369435" cy="378718"/>
          </a:xfrm>
        </p:grpSpPr>
        <p:sp>
          <p:nvSpPr>
            <p:cNvPr id="38" name="Oval 37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4</a:t>
              </a:r>
            </a:p>
          </p:txBody>
        </p:sp>
      </p:grpSp>
      <p:sp>
        <p:nvSpPr>
          <p:cNvPr id="40" name="Rounded Rectangle 39"/>
          <p:cNvSpPr/>
          <p:nvPr/>
        </p:nvSpPr>
        <p:spPr>
          <a:xfrm>
            <a:off x="7637309" y="1407132"/>
            <a:ext cx="561372" cy="63038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8818429" y="1591521"/>
            <a:ext cx="255198" cy="261610"/>
            <a:chOff x="4033946" y="330026"/>
            <a:chExt cx="369435" cy="378718"/>
          </a:xfrm>
        </p:grpSpPr>
        <p:sp>
          <p:nvSpPr>
            <p:cNvPr id="42" name="Oval 41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5</a:t>
              </a:r>
            </a:p>
          </p:txBody>
        </p:sp>
      </p:grpSp>
      <p:sp>
        <p:nvSpPr>
          <p:cNvPr id="44" name="Rounded Rectangle 43"/>
          <p:cNvSpPr/>
          <p:nvPr/>
        </p:nvSpPr>
        <p:spPr>
          <a:xfrm>
            <a:off x="8665342" y="1407132"/>
            <a:ext cx="561372" cy="63038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385519" y="1073362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forest</a:t>
            </a: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/>
          </p:nvPr>
        </p:nvGraphicFramePr>
        <p:xfrm>
          <a:off x="3016501" y="3382596"/>
          <a:ext cx="279349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583">
                  <a:extLst>
                    <a:ext uri="{9D8B030D-6E8A-4147-A177-3AD203B41FA5}">
                      <a16:colId xmlns:a16="http://schemas.microsoft.com/office/drawing/2014/main" val="1318496464"/>
                    </a:ext>
                  </a:extLst>
                </a:gridCol>
                <a:gridCol w="465583">
                  <a:extLst>
                    <a:ext uri="{9D8B030D-6E8A-4147-A177-3AD203B41FA5}">
                      <a16:colId xmlns:a16="http://schemas.microsoft.com/office/drawing/2014/main" val="2868499728"/>
                    </a:ext>
                  </a:extLst>
                </a:gridCol>
                <a:gridCol w="465583">
                  <a:extLst>
                    <a:ext uri="{9D8B030D-6E8A-4147-A177-3AD203B41FA5}">
                      <a16:colId xmlns:a16="http://schemas.microsoft.com/office/drawing/2014/main" val="1227844157"/>
                    </a:ext>
                  </a:extLst>
                </a:gridCol>
                <a:gridCol w="465583">
                  <a:extLst>
                    <a:ext uri="{9D8B030D-6E8A-4147-A177-3AD203B41FA5}">
                      <a16:colId xmlns:a16="http://schemas.microsoft.com/office/drawing/2014/main" val="3842253647"/>
                    </a:ext>
                  </a:extLst>
                </a:gridCol>
                <a:gridCol w="465583">
                  <a:extLst>
                    <a:ext uri="{9D8B030D-6E8A-4147-A177-3AD203B41FA5}">
                      <a16:colId xmlns:a16="http://schemas.microsoft.com/office/drawing/2014/main" val="3820628638"/>
                    </a:ext>
                  </a:extLst>
                </a:gridCol>
                <a:gridCol w="465583">
                  <a:extLst>
                    <a:ext uri="{9D8B030D-6E8A-4147-A177-3AD203B41FA5}">
                      <a16:colId xmlns:a16="http://schemas.microsoft.com/office/drawing/2014/main" val="17546275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2031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165765"/>
                  </a:ext>
                </a:extLst>
              </a:tr>
            </a:tbl>
          </a:graphicData>
        </a:graphic>
      </p:graphicFrame>
      <p:cxnSp>
        <p:nvCxnSpPr>
          <p:cNvPr id="48" name="Straight Arrow Connector 47"/>
          <p:cNvCxnSpPr>
            <a:endCxn id="24" idx="2"/>
          </p:cNvCxnSpPr>
          <p:nvPr/>
        </p:nvCxnSpPr>
        <p:spPr>
          <a:xfrm flipV="1">
            <a:off x="3262974" y="1853131"/>
            <a:ext cx="514879" cy="2120073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27" idx="2"/>
          </p:cNvCxnSpPr>
          <p:nvPr/>
        </p:nvCxnSpPr>
        <p:spPr>
          <a:xfrm flipV="1">
            <a:off x="3716454" y="1853131"/>
            <a:ext cx="1103437" cy="2120073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31" idx="2"/>
          </p:cNvCxnSpPr>
          <p:nvPr/>
        </p:nvCxnSpPr>
        <p:spPr>
          <a:xfrm flipV="1">
            <a:off x="4175243" y="1853131"/>
            <a:ext cx="1686686" cy="2120073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35" idx="2"/>
          </p:cNvCxnSpPr>
          <p:nvPr/>
        </p:nvCxnSpPr>
        <p:spPr>
          <a:xfrm flipV="1">
            <a:off x="4650654" y="1853131"/>
            <a:ext cx="2239308" cy="2120073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39" idx="2"/>
          </p:cNvCxnSpPr>
          <p:nvPr/>
        </p:nvCxnSpPr>
        <p:spPr>
          <a:xfrm flipV="1">
            <a:off x="5115949" y="1853131"/>
            <a:ext cx="2802046" cy="2120073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43" idx="2"/>
          </p:cNvCxnSpPr>
          <p:nvPr/>
        </p:nvCxnSpPr>
        <p:spPr>
          <a:xfrm flipV="1">
            <a:off x="5552739" y="1853131"/>
            <a:ext cx="3393289" cy="2120073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ontent Placeholder 2"/>
          <p:cNvSpPr txBox="1">
            <a:spLocks/>
          </p:cNvSpPr>
          <p:nvPr/>
        </p:nvSpPr>
        <p:spPr>
          <a:xfrm>
            <a:off x="298173" y="1545702"/>
            <a:ext cx="2079167" cy="3202985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</p:txBody>
      </p:sp>
    </p:spTree>
    <p:extLst>
      <p:ext uri="{BB962C8B-B14F-4D97-AF65-F5344CB8AC3E}">
        <p14:creationId xmlns:p14="http://schemas.microsoft.com/office/powerpoint/2010/main" val="82152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8" grpId="0" animBg="1"/>
      <p:bldP spid="32" grpId="0" animBg="1"/>
      <p:bldP spid="36" grpId="0" animBg="1"/>
      <p:bldP spid="40" grpId="0" animBg="1"/>
      <p:bldP spid="44" grpId="0" animBg="1"/>
      <p:bldP spid="4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 union(x, 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502" y="7004577"/>
            <a:ext cx="11187258" cy="4845504"/>
          </a:xfrm>
        </p:spPr>
        <p:txBody>
          <a:bodyPr/>
          <a:lstStyle/>
          <a:p>
            <a:r>
              <a:rPr lang="en-US" dirty="0"/>
              <a:t>Runtime</a:t>
            </a:r>
          </a:p>
          <a:p>
            <a:r>
              <a:rPr lang="en-US" dirty="0"/>
              <a:t>Call </a:t>
            </a:r>
            <a:r>
              <a:rPr lang="en-US" dirty="0" err="1"/>
              <a:t>findSet</a:t>
            </a:r>
            <a:r>
              <a:rPr lang="en-US" dirty="0"/>
              <a:t> on both x and y</a:t>
            </a:r>
          </a:p>
          <a:p>
            <a:r>
              <a:rPr lang="en-US" dirty="0"/>
              <a:t>Figure out where to add y into x</a:t>
            </a:r>
          </a:p>
          <a:p>
            <a:r>
              <a:rPr lang="en-US" dirty="0"/>
              <a:t>Worst case runtime?</a:t>
            </a:r>
          </a:p>
          <a:p>
            <a:r>
              <a:rPr lang="en-US" dirty="0"/>
              <a:t>O(n)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98173" y="1545702"/>
            <a:ext cx="2079167" cy="3202985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union(3, 5)</a:t>
            </a:r>
          </a:p>
        </p:txBody>
      </p:sp>
      <p:sp>
        <p:nvSpPr>
          <p:cNvPr id="7" name="Rectangle 6"/>
          <p:cNvSpPr/>
          <p:nvPr/>
        </p:nvSpPr>
        <p:spPr>
          <a:xfrm>
            <a:off x="3385520" y="1357503"/>
            <a:ext cx="5929410" cy="3531368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650254" y="1591521"/>
            <a:ext cx="255198" cy="261610"/>
            <a:chOff x="4033946" y="330026"/>
            <a:chExt cx="369435" cy="378718"/>
          </a:xfrm>
        </p:grpSpPr>
        <p:sp>
          <p:nvSpPr>
            <p:cNvPr id="9" name="Oval 8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0</a:t>
              </a:r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3497167" y="1407132"/>
            <a:ext cx="561372" cy="63038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692292" y="1591521"/>
            <a:ext cx="255198" cy="261610"/>
            <a:chOff x="4033946" y="330026"/>
            <a:chExt cx="369435" cy="378718"/>
          </a:xfrm>
        </p:grpSpPr>
        <p:sp>
          <p:nvSpPr>
            <p:cNvPr id="13" name="Oval 12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</a:t>
              </a:r>
            </a:p>
          </p:txBody>
        </p:sp>
      </p:grpSp>
      <p:sp>
        <p:nvSpPr>
          <p:cNvPr id="15" name="Rounded Rectangle 14"/>
          <p:cNvSpPr/>
          <p:nvPr/>
        </p:nvSpPr>
        <p:spPr>
          <a:xfrm>
            <a:off x="4539205" y="1407132"/>
            <a:ext cx="561372" cy="63038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5734330" y="1591521"/>
            <a:ext cx="255198" cy="261610"/>
            <a:chOff x="4033946" y="330026"/>
            <a:chExt cx="369435" cy="378718"/>
          </a:xfrm>
        </p:grpSpPr>
        <p:sp>
          <p:nvSpPr>
            <p:cNvPr id="17" name="Oval 16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2</a:t>
              </a:r>
            </a:p>
          </p:txBody>
        </p:sp>
      </p:grpSp>
      <p:sp>
        <p:nvSpPr>
          <p:cNvPr id="19" name="Rounded Rectangle 18"/>
          <p:cNvSpPr/>
          <p:nvPr/>
        </p:nvSpPr>
        <p:spPr>
          <a:xfrm>
            <a:off x="5581243" y="1407132"/>
            <a:ext cx="561372" cy="63038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6762363" y="1591521"/>
            <a:ext cx="255198" cy="261610"/>
            <a:chOff x="4033946" y="330026"/>
            <a:chExt cx="369435" cy="378718"/>
          </a:xfrm>
        </p:grpSpPr>
        <p:sp>
          <p:nvSpPr>
            <p:cNvPr id="21" name="Oval 20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3</a:t>
              </a:r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6609276" y="1407132"/>
            <a:ext cx="561372" cy="63038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7790396" y="1591521"/>
            <a:ext cx="255198" cy="261610"/>
            <a:chOff x="4033946" y="330026"/>
            <a:chExt cx="369435" cy="378718"/>
          </a:xfrm>
        </p:grpSpPr>
        <p:sp>
          <p:nvSpPr>
            <p:cNvPr id="25" name="Oval 24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4</a:t>
              </a:r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7637309" y="1407132"/>
            <a:ext cx="561372" cy="63038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8818429" y="1591521"/>
            <a:ext cx="255198" cy="261610"/>
            <a:chOff x="4033946" y="330026"/>
            <a:chExt cx="369435" cy="378718"/>
          </a:xfrm>
        </p:grpSpPr>
        <p:sp>
          <p:nvSpPr>
            <p:cNvPr id="29" name="Oval 28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5</a:t>
              </a:r>
            </a:p>
          </p:txBody>
        </p:sp>
      </p:grpSp>
      <p:sp>
        <p:nvSpPr>
          <p:cNvPr id="31" name="Rounded Rectangle 30"/>
          <p:cNvSpPr/>
          <p:nvPr/>
        </p:nvSpPr>
        <p:spPr>
          <a:xfrm>
            <a:off x="8665342" y="1407132"/>
            <a:ext cx="561372" cy="63038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385519" y="1073362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forest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/>
          </p:nvPr>
        </p:nvGraphicFramePr>
        <p:xfrm>
          <a:off x="3385519" y="5108591"/>
          <a:ext cx="279349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583">
                  <a:extLst>
                    <a:ext uri="{9D8B030D-6E8A-4147-A177-3AD203B41FA5}">
                      <a16:colId xmlns:a16="http://schemas.microsoft.com/office/drawing/2014/main" val="1318496464"/>
                    </a:ext>
                  </a:extLst>
                </a:gridCol>
                <a:gridCol w="465583">
                  <a:extLst>
                    <a:ext uri="{9D8B030D-6E8A-4147-A177-3AD203B41FA5}">
                      <a16:colId xmlns:a16="http://schemas.microsoft.com/office/drawing/2014/main" val="2868499728"/>
                    </a:ext>
                  </a:extLst>
                </a:gridCol>
                <a:gridCol w="465583">
                  <a:extLst>
                    <a:ext uri="{9D8B030D-6E8A-4147-A177-3AD203B41FA5}">
                      <a16:colId xmlns:a16="http://schemas.microsoft.com/office/drawing/2014/main" val="1227844157"/>
                    </a:ext>
                  </a:extLst>
                </a:gridCol>
                <a:gridCol w="465583">
                  <a:extLst>
                    <a:ext uri="{9D8B030D-6E8A-4147-A177-3AD203B41FA5}">
                      <a16:colId xmlns:a16="http://schemas.microsoft.com/office/drawing/2014/main" val="3842253647"/>
                    </a:ext>
                  </a:extLst>
                </a:gridCol>
                <a:gridCol w="465583">
                  <a:extLst>
                    <a:ext uri="{9D8B030D-6E8A-4147-A177-3AD203B41FA5}">
                      <a16:colId xmlns:a16="http://schemas.microsoft.com/office/drawing/2014/main" val="3820628638"/>
                    </a:ext>
                  </a:extLst>
                </a:gridCol>
                <a:gridCol w="465583">
                  <a:extLst>
                    <a:ext uri="{9D8B030D-6E8A-4147-A177-3AD203B41FA5}">
                      <a16:colId xmlns:a16="http://schemas.microsoft.com/office/drawing/2014/main" val="17546275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2031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D8D8D8"/>
                          </a:solidFill>
                        </a:rPr>
                        <a:t>-&gt;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D8D8D8"/>
                          </a:solidFill>
                        </a:rPr>
                        <a:t>-&gt;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D8D8D8"/>
                          </a:solidFill>
                        </a:rPr>
                        <a:t>-&gt;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D8D8D8"/>
                          </a:solidFill>
                        </a:rPr>
                        <a:t>-&gt;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D8D8D8"/>
                          </a:solidFill>
                        </a:rPr>
                        <a:t>-&gt;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D8D8D8"/>
                          </a:solidFill>
                        </a:rPr>
                        <a:t>-&gt;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165765"/>
                  </a:ext>
                </a:extLst>
              </a:tr>
            </a:tbl>
          </a:graphicData>
        </a:graphic>
      </p:graphicFrame>
      <p:grpSp>
        <p:nvGrpSpPr>
          <p:cNvPr id="40" name="Group 39"/>
          <p:cNvGrpSpPr/>
          <p:nvPr/>
        </p:nvGrpSpPr>
        <p:grpSpPr>
          <a:xfrm>
            <a:off x="9410258" y="98525"/>
            <a:ext cx="2875768" cy="2730663"/>
            <a:chOff x="4657189" y="1455063"/>
            <a:chExt cx="2875768" cy="2730663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57FC7A32-7A63-4FE5-9E50-639B4DFB69C7}"/>
                </a:ext>
              </a:extLst>
            </p:cNvPr>
            <p:cNvGrpSpPr/>
            <p:nvPr/>
          </p:nvGrpSpPr>
          <p:grpSpPr>
            <a:xfrm>
              <a:off x="4657189" y="1455063"/>
              <a:ext cx="2875768" cy="2730663"/>
              <a:chOff x="908858" y="1530095"/>
              <a:chExt cx="2875768" cy="2730663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1A682CF-900F-4DAB-84AF-9AF93E9E4E1F}"/>
                  </a:ext>
                </a:extLst>
              </p:cNvPr>
              <p:cNvSpPr/>
              <p:nvPr/>
            </p:nvSpPr>
            <p:spPr>
              <a:xfrm>
                <a:off x="908858" y="2061556"/>
                <a:ext cx="2643837" cy="2199202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0CD77848-44AE-444C-AE19-CCD4729DC73B}"/>
                  </a:ext>
                </a:extLst>
              </p:cNvPr>
              <p:cNvSpPr/>
              <p:nvPr/>
            </p:nvSpPr>
            <p:spPr>
              <a:xfrm>
                <a:off x="908858" y="1530095"/>
                <a:ext cx="2643837" cy="531461"/>
              </a:xfrm>
              <a:prstGeom prst="rect">
                <a:avLst/>
              </a:prstGeom>
              <a:solidFill>
                <a:srgbClr val="4C3282"/>
              </a:solidFill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/>
                  <a:t>TreeDisjointSet</a:t>
                </a:r>
                <a:r>
                  <a:rPr lang="en-US" dirty="0"/>
                  <a:t>&lt;E&gt;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9CE222C-B89E-4DD7-9428-9E0F8778691A}"/>
                  </a:ext>
                </a:extLst>
              </p:cNvPr>
              <p:cNvSpPr txBox="1"/>
              <p:nvPr/>
            </p:nvSpPr>
            <p:spPr>
              <a:xfrm>
                <a:off x="1000658" y="2989717"/>
                <a:ext cx="2552037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err="1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makeSet</a:t>
                </a:r>
                <a:r>
                  <a:rPr lang="en-US" sz="1050" dirty="0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(x)</a:t>
                </a:r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-create a new tree of size 1 and add to our forest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D621558-FDAD-47DB-814E-2B675AECF2DF}"/>
                  </a:ext>
                </a:extLst>
              </p:cNvPr>
              <p:cNvSpPr txBox="1"/>
              <p:nvPr/>
            </p:nvSpPr>
            <p:spPr>
              <a:xfrm>
                <a:off x="928946" y="2009522"/>
                <a:ext cx="20352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B6A479"/>
                    </a:solidFill>
                  </a:rPr>
                  <a:t>state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D5EC453-8CE5-4E2D-AA80-C28ED5A0C42B}"/>
                  </a:ext>
                </a:extLst>
              </p:cNvPr>
              <p:cNvSpPr txBox="1"/>
              <p:nvPr/>
            </p:nvSpPr>
            <p:spPr>
              <a:xfrm>
                <a:off x="928946" y="2736354"/>
                <a:ext cx="20352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B6A479"/>
                    </a:solidFill>
                  </a:rPr>
                  <a:t>behavior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D68F3C8-8489-45F2-9149-44F48EDD0B95}"/>
                  </a:ext>
                </a:extLst>
              </p:cNvPr>
              <p:cNvSpPr txBox="1"/>
              <p:nvPr/>
            </p:nvSpPr>
            <p:spPr>
              <a:xfrm>
                <a:off x="994899" y="2216644"/>
                <a:ext cx="2356996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Collection&lt;</a:t>
                </a:r>
                <a:r>
                  <a:rPr lang="en-US" sz="105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TreeSet</a:t>
                </a:r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 forest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29B6314-036C-40E7-9BE3-8A3E951C5B9E}"/>
                  </a:ext>
                </a:extLst>
              </p:cNvPr>
              <p:cNvSpPr txBox="1"/>
              <p:nvPr/>
            </p:nvSpPr>
            <p:spPr>
              <a:xfrm>
                <a:off x="994899" y="3474305"/>
                <a:ext cx="278972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err="1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findSet</a:t>
                </a:r>
                <a:r>
                  <a:rPr lang="en-US" sz="1050" dirty="0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(x)</a:t>
                </a:r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-locates node with x and moves up tree to find root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767EA58-D588-47E7-A44F-A018FB2B1757}"/>
                  </a:ext>
                </a:extLst>
              </p:cNvPr>
              <p:cNvSpPr txBox="1"/>
              <p:nvPr/>
            </p:nvSpPr>
            <p:spPr>
              <a:xfrm>
                <a:off x="994899" y="3829871"/>
                <a:ext cx="269439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union(x, y)</a:t>
                </a:r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-append tree with y as a child of tree with x </a:t>
                </a:r>
              </a:p>
            </p:txBody>
          </p: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D68F3C8-8489-45F2-9149-44F48EDD0B95}"/>
                </a:ext>
              </a:extLst>
            </p:cNvPr>
            <p:cNvSpPr txBox="1"/>
            <p:nvPr/>
          </p:nvSpPr>
          <p:spPr>
            <a:xfrm>
              <a:off x="4743230" y="2331065"/>
              <a:ext cx="243350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Dictionary&lt;</a:t>
              </a:r>
              <a:r>
                <a:rPr lang="en-US" sz="105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NodeValues</a:t>
              </a:r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sz="105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NodeLocations</a:t>
              </a:r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&gt; </a:t>
              </a:r>
              <a:r>
                <a:rPr lang="en-US" sz="105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nodeInventory</a:t>
              </a:r>
              <a:endParaRPr lang="en-US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cxnSp>
        <p:nvCxnSpPr>
          <p:cNvPr id="52" name="Curved Connector 51"/>
          <p:cNvCxnSpPr>
            <a:stCxn id="30" idx="2"/>
            <a:endCxn id="22" idx="2"/>
          </p:cNvCxnSpPr>
          <p:nvPr/>
        </p:nvCxnSpPr>
        <p:spPr>
          <a:xfrm rot="5400000">
            <a:off x="7917995" y="825098"/>
            <a:ext cx="12700" cy="2056066"/>
          </a:xfrm>
          <a:prstGeom prst="curvedConnector3">
            <a:avLst>
              <a:gd name="adj1" fmla="val 3439598"/>
            </a:avLst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60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 union(x, 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672" y="7086191"/>
            <a:ext cx="11187258" cy="4845504"/>
          </a:xfrm>
        </p:spPr>
        <p:txBody>
          <a:bodyPr/>
          <a:lstStyle/>
          <a:p>
            <a:r>
              <a:rPr lang="en-US" dirty="0"/>
              <a:t>Runtime</a:t>
            </a:r>
          </a:p>
          <a:p>
            <a:r>
              <a:rPr lang="en-US" dirty="0"/>
              <a:t>Call </a:t>
            </a:r>
            <a:r>
              <a:rPr lang="en-US" dirty="0" err="1"/>
              <a:t>findSet</a:t>
            </a:r>
            <a:r>
              <a:rPr lang="en-US" dirty="0"/>
              <a:t> on both x and y</a:t>
            </a:r>
          </a:p>
          <a:p>
            <a:r>
              <a:rPr lang="en-US" dirty="0"/>
              <a:t>Figure out where to add y into x</a:t>
            </a:r>
          </a:p>
          <a:p>
            <a:r>
              <a:rPr lang="en-US" dirty="0"/>
              <a:t>Worst case runtime?</a:t>
            </a:r>
          </a:p>
          <a:p>
            <a:r>
              <a:rPr lang="en-US" dirty="0"/>
              <a:t>O(n)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98173" y="1545702"/>
            <a:ext cx="2079167" cy="3202985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union(3, 5)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union(2, 1)</a:t>
            </a:r>
          </a:p>
        </p:txBody>
      </p:sp>
      <p:sp>
        <p:nvSpPr>
          <p:cNvPr id="7" name="Rectangle 6"/>
          <p:cNvSpPr/>
          <p:nvPr/>
        </p:nvSpPr>
        <p:spPr>
          <a:xfrm>
            <a:off x="3385520" y="1357503"/>
            <a:ext cx="5929410" cy="3531368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650254" y="1591521"/>
            <a:ext cx="255198" cy="261610"/>
            <a:chOff x="4033946" y="330026"/>
            <a:chExt cx="369435" cy="378718"/>
          </a:xfrm>
        </p:grpSpPr>
        <p:sp>
          <p:nvSpPr>
            <p:cNvPr id="9" name="Oval 8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0</a:t>
              </a:r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3497167" y="1407132"/>
            <a:ext cx="561372" cy="63038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692292" y="1591521"/>
            <a:ext cx="255198" cy="261610"/>
            <a:chOff x="4033946" y="330026"/>
            <a:chExt cx="369435" cy="378718"/>
          </a:xfrm>
        </p:grpSpPr>
        <p:sp>
          <p:nvSpPr>
            <p:cNvPr id="13" name="Oval 12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</a:t>
              </a:r>
            </a:p>
          </p:txBody>
        </p:sp>
      </p:grpSp>
      <p:sp>
        <p:nvSpPr>
          <p:cNvPr id="15" name="Rounded Rectangle 14"/>
          <p:cNvSpPr/>
          <p:nvPr/>
        </p:nvSpPr>
        <p:spPr>
          <a:xfrm>
            <a:off x="4539205" y="1407132"/>
            <a:ext cx="561372" cy="63038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5734330" y="1591521"/>
            <a:ext cx="255198" cy="261610"/>
            <a:chOff x="4033946" y="330026"/>
            <a:chExt cx="369435" cy="378718"/>
          </a:xfrm>
        </p:grpSpPr>
        <p:sp>
          <p:nvSpPr>
            <p:cNvPr id="17" name="Oval 16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2</a:t>
              </a:r>
            </a:p>
          </p:txBody>
        </p:sp>
      </p:grpSp>
      <p:sp>
        <p:nvSpPr>
          <p:cNvPr id="19" name="Rounded Rectangle 18"/>
          <p:cNvSpPr/>
          <p:nvPr/>
        </p:nvSpPr>
        <p:spPr>
          <a:xfrm>
            <a:off x="5581243" y="1407132"/>
            <a:ext cx="561372" cy="63038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6762363" y="1591521"/>
            <a:ext cx="255198" cy="261610"/>
            <a:chOff x="4033946" y="330026"/>
            <a:chExt cx="369435" cy="378718"/>
          </a:xfrm>
        </p:grpSpPr>
        <p:sp>
          <p:nvSpPr>
            <p:cNvPr id="21" name="Oval 20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3</a:t>
              </a:r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6609276" y="1407132"/>
            <a:ext cx="561372" cy="1245533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7790396" y="1591521"/>
            <a:ext cx="255198" cy="261610"/>
            <a:chOff x="4033946" y="330026"/>
            <a:chExt cx="369435" cy="378718"/>
          </a:xfrm>
        </p:grpSpPr>
        <p:sp>
          <p:nvSpPr>
            <p:cNvPr id="25" name="Oval 24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4</a:t>
              </a:r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7637309" y="1407132"/>
            <a:ext cx="561372" cy="63038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761208" y="2212012"/>
            <a:ext cx="255198" cy="261610"/>
            <a:chOff x="4033946" y="330026"/>
            <a:chExt cx="369435" cy="378718"/>
          </a:xfrm>
        </p:grpSpPr>
        <p:sp>
          <p:nvSpPr>
            <p:cNvPr id="29" name="Oval 28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5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385519" y="1073362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forest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/>
          </p:nvPr>
        </p:nvGraphicFramePr>
        <p:xfrm>
          <a:off x="3385519" y="5108591"/>
          <a:ext cx="279349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583">
                  <a:extLst>
                    <a:ext uri="{9D8B030D-6E8A-4147-A177-3AD203B41FA5}">
                      <a16:colId xmlns:a16="http://schemas.microsoft.com/office/drawing/2014/main" val="1318496464"/>
                    </a:ext>
                  </a:extLst>
                </a:gridCol>
                <a:gridCol w="465583">
                  <a:extLst>
                    <a:ext uri="{9D8B030D-6E8A-4147-A177-3AD203B41FA5}">
                      <a16:colId xmlns:a16="http://schemas.microsoft.com/office/drawing/2014/main" val="2868499728"/>
                    </a:ext>
                  </a:extLst>
                </a:gridCol>
                <a:gridCol w="465583">
                  <a:extLst>
                    <a:ext uri="{9D8B030D-6E8A-4147-A177-3AD203B41FA5}">
                      <a16:colId xmlns:a16="http://schemas.microsoft.com/office/drawing/2014/main" val="1227844157"/>
                    </a:ext>
                  </a:extLst>
                </a:gridCol>
                <a:gridCol w="465583">
                  <a:extLst>
                    <a:ext uri="{9D8B030D-6E8A-4147-A177-3AD203B41FA5}">
                      <a16:colId xmlns:a16="http://schemas.microsoft.com/office/drawing/2014/main" val="3842253647"/>
                    </a:ext>
                  </a:extLst>
                </a:gridCol>
                <a:gridCol w="465583">
                  <a:extLst>
                    <a:ext uri="{9D8B030D-6E8A-4147-A177-3AD203B41FA5}">
                      <a16:colId xmlns:a16="http://schemas.microsoft.com/office/drawing/2014/main" val="3820628638"/>
                    </a:ext>
                  </a:extLst>
                </a:gridCol>
                <a:gridCol w="465583">
                  <a:extLst>
                    <a:ext uri="{9D8B030D-6E8A-4147-A177-3AD203B41FA5}">
                      <a16:colId xmlns:a16="http://schemas.microsoft.com/office/drawing/2014/main" val="17546275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2031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D8D8D8"/>
                          </a:solidFill>
                        </a:rPr>
                        <a:t>-&gt;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D8D8D8"/>
                          </a:solidFill>
                        </a:rPr>
                        <a:t>-&gt;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D8D8D8"/>
                          </a:solidFill>
                        </a:rPr>
                        <a:t>-&gt;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D8D8D8"/>
                          </a:solidFill>
                        </a:rPr>
                        <a:t>-&gt;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D8D8D8"/>
                          </a:solidFill>
                        </a:rPr>
                        <a:t>-&gt;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D8D8D8"/>
                          </a:solidFill>
                        </a:rPr>
                        <a:t>-&gt;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165765"/>
                  </a:ext>
                </a:extLst>
              </a:tr>
            </a:tbl>
          </a:graphicData>
        </a:graphic>
      </p:graphicFrame>
      <p:grpSp>
        <p:nvGrpSpPr>
          <p:cNvPr id="40" name="Group 39"/>
          <p:cNvGrpSpPr/>
          <p:nvPr/>
        </p:nvGrpSpPr>
        <p:grpSpPr>
          <a:xfrm>
            <a:off x="9410258" y="98525"/>
            <a:ext cx="2875768" cy="2730663"/>
            <a:chOff x="4657189" y="1455063"/>
            <a:chExt cx="2875768" cy="2730663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57FC7A32-7A63-4FE5-9E50-639B4DFB69C7}"/>
                </a:ext>
              </a:extLst>
            </p:cNvPr>
            <p:cNvGrpSpPr/>
            <p:nvPr/>
          </p:nvGrpSpPr>
          <p:grpSpPr>
            <a:xfrm>
              <a:off x="4657189" y="1455063"/>
              <a:ext cx="2875768" cy="2730663"/>
              <a:chOff x="908858" y="1530095"/>
              <a:chExt cx="2875768" cy="2730663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1A682CF-900F-4DAB-84AF-9AF93E9E4E1F}"/>
                  </a:ext>
                </a:extLst>
              </p:cNvPr>
              <p:cNvSpPr/>
              <p:nvPr/>
            </p:nvSpPr>
            <p:spPr>
              <a:xfrm>
                <a:off x="908858" y="2061556"/>
                <a:ext cx="2643837" cy="2199202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0CD77848-44AE-444C-AE19-CCD4729DC73B}"/>
                  </a:ext>
                </a:extLst>
              </p:cNvPr>
              <p:cNvSpPr/>
              <p:nvPr/>
            </p:nvSpPr>
            <p:spPr>
              <a:xfrm>
                <a:off x="908858" y="1530095"/>
                <a:ext cx="2643837" cy="531461"/>
              </a:xfrm>
              <a:prstGeom prst="rect">
                <a:avLst/>
              </a:prstGeom>
              <a:solidFill>
                <a:srgbClr val="4C3282"/>
              </a:solidFill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/>
                  <a:t>TreeDisjointSet</a:t>
                </a:r>
                <a:r>
                  <a:rPr lang="en-US" dirty="0"/>
                  <a:t>&lt;E&gt;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9CE222C-B89E-4DD7-9428-9E0F8778691A}"/>
                  </a:ext>
                </a:extLst>
              </p:cNvPr>
              <p:cNvSpPr txBox="1"/>
              <p:nvPr/>
            </p:nvSpPr>
            <p:spPr>
              <a:xfrm>
                <a:off x="1000658" y="2989717"/>
                <a:ext cx="2552037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err="1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makeSet</a:t>
                </a:r>
                <a:r>
                  <a:rPr lang="en-US" sz="1050" dirty="0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(x)</a:t>
                </a:r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-create a new tree of size 1 and add to our forest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D621558-FDAD-47DB-814E-2B675AECF2DF}"/>
                  </a:ext>
                </a:extLst>
              </p:cNvPr>
              <p:cNvSpPr txBox="1"/>
              <p:nvPr/>
            </p:nvSpPr>
            <p:spPr>
              <a:xfrm>
                <a:off x="928946" y="2009522"/>
                <a:ext cx="20352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B6A479"/>
                    </a:solidFill>
                  </a:rPr>
                  <a:t>state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D5EC453-8CE5-4E2D-AA80-C28ED5A0C42B}"/>
                  </a:ext>
                </a:extLst>
              </p:cNvPr>
              <p:cNvSpPr txBox="1"/>
              <p:nvPr/>
            </p:nvSpPr>
            <p:spPr>
              <a:xfrm>
                <a:off x="928946" y="2736354"/>
                <a:ext cx="20352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B6A479"/>
                    </a:solidFill>
                  </a:rPr>
                  <a:t>behavior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D68F3C8-8489-45F2-9149-44F48EDD0B95}"/>
                  </a:ext>
                </a:extLst>
              </p:cNvPr>
              <p:cNvSpPr txBox="1"/>
              <p:nvPr/>
            </p:nvSpPr>
            <p:spPr>
              <a:xfrm>
                <a:off x="994899" y="2216644"/>
                <a:ext cx="2356996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Collection&lt;</a:t>
                </a:r>
                <a:r>
                  <a:rPr lang="en-US" sz="105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TreeSet</a:t>
                </a:r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 forest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29B6314-036C-40E7-9BE3-8A3E951C5B9E}"/>
                  </a:ext>
                </a:extLst>
              </p:cNvPr>
              <p:cNvSpPr txBox="1"/>
              <p:nvPr/>
            </p:nvSpPr>
            <p:spPr>
              <a:xfrm>
                <a:off x="994899" y="3474305"/>
                <a:ext cx="278972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err="1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findSet</a:t>
                </a:r>
                <a:r>
                  <a:rPr lang="en-US" sz="1050" dirty="0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(x)</a:t>
                </a:r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-locates node with x and moves up tree to find root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767EA58-D588-47E7-A44F-A018FB2B1757}"/>
                  </a:ext>
                </a:extLst>
              </p:cNvPr>
              <p:cNvSpPr txBox="1"/>
              <p:nvPr/>
            </p:nvSpPr>
            <p:spPr>
              <a:xfrm>
                <a:off x="994899" y="3829871"/>
                <a:ext cx="269439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union(x, y)</a:t>
                </a:r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-append tree with y as a child of tree with x </a:t>
                </a:r>
              </a:p>
            </p:txBody>
          </p: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D68F3C8-8489-45F2-9149-44F48EDD0B95}"/>
                </a:ext>
              </a:extLst>
            </p:cNvPr>
            <p:cNvSpPr txBox="1"/>
            <p:nvPr/>
          </p:nvSpPr>
          <p:spPr>
            <a:xfrm>
              <a:off x="4743230" y="2331065"/>
              <a:ext cx="243350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Dictionary&lt;</a:t>
              </a:r>
              <a:r>
                <a:rPr lang="en-US" sz="105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NodeValues</a:t>
              </a:r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sz="105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NodeLocations</a:t>
              </a:r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&gt; </a:t>
              </a:r>
              <a:r>
                <a:rPr lang="en-US" sz="105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nodeInventory</a:t>
              </a:r>
              <a:endParaRPr lang="en-US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cxnSp>
        <p:nvCxnSpPr>
          <p:cNvPr id="35" name="Straight Arrow Connector 34"/>
          <p:cNvCxnSpPr>
            <a:stCxn id="30" idx="0"/>
            <a:endCxn id="22" idx="2"/>
          </p:cNvCxnSpPr>
          <p:nvPr/>
        </p:nvCxnSpPr>
        <p:spPr>
          <a:xfrm flipV="1">
            <a:off x="6888807" y="1853131"/>
            <a:ext cx="1155" cy="358881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>
            <a:stCxn id="14" idx="2"/>
            <a:endCxn id="18" idx="2"/>
          </p:cNvCxnSpPr>
          <p:nvPr/>
        </p:nvCxnSpPr>
        <p:spPr>
          <a:xfrm rot="16200000" flipH="1">
            <a:off x="5340910" y="1332112"/>
            <a:ext cx="12700" cy="1042038"/>
          </a:xfrm>
          <a:prstGeom prst="curvedConnector3">
            <a:avLst>
              <a:gd name="adj1" fmla="val 1800000"/>
            </a:avLst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442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 union(x, 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672" y="7086191"/>
            <a:ext cx="11187258" cy="4845504"/>
          </a:xfrm>
        </p:spPr>
        <p:txBody>
          <a:bodyPr/>
          <a:lstStyle/>
          <a:p>
            <a:r>
              <a:rPr lang="en-US" dirty="0"/>
              <a:t>Runtime</a:t>
            </a:r>
          </a:p>
          <a:p>
            <a:r>
              <a:rPr lang="en-US" dirty="0"/>
              <a:t>Call </a:t>
            </a:r>
            <a:r>
              <a:rPr lang="en-US" dirty="0" err="1"/>
              <a:t>findSet</a:t>
            </a:r>
            <a:r>
              <a:rPr lang="en-US" dirty="0"/>
              <a:t> on both x and y</a:t>
            </a:r>
          </a:p>
          <a:p>
            <a:r>
              <a:rPr lang="en-US" dirty="0"/>
              <a:t>Figure out where to add y into x</a:t>
            </a:r>
          </a:p>
          <a:p>
            <a:r>
              <a:rPr lang="en-US" dirty="0"/>
              <a:t>Worst case runtime?</a:t>
            </a:r>
          </a:p>
          <a:p>
            <a:r>
              <a:rPr lang="en-US" dirty="0"/>
              <a:t>O(n)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19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98173" y="1545702"/>
            <a:ext cx="2079167" cy="3202985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union(3, 5)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union(2, 1)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union(2, 5)</a:t>
            </a:r>
          </a:p>
        </p:txBody>
      </p:sp>
      <p:sp>
        <p:nvSpPr>
          <p:cNvPr id="7" name="Rectangle 6"/>
          <p:cNvSpPr/>
          <p:nvPr/>
        </p:nvSpPr>
        <p:spPr>
          <a:xfrm>
            <a:off x="3385520" y="1357503"/>
            <a:ext cx="5929410" cy="3531368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650254" y="1591521"/>
            <a:ext cx="255198" cy="261610"/>
            <a:chOff x="4033946" y="330026"/>
            <a:chExt cx="369435" cy="378718"/>
          </a:xfrm>
        </p:grpSpPr>
        <p:sp>
          <p:nvSpPr>
            <p:cNvPr id="9" name="Oval 8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0</a:t>
              </a:r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3497167" y="1407132"/>
            <a:ext cx="561372" cy="63038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5734330" y="1591521"/>
            <a:ext cx="255198" cy="261610"/>
            <a:chOff x="4033946" y="330026"/>
            <a:chExt cx="369435" cy="378718"/>
          </a:xfrm>
        </p:grpSpPr>
        <p:sp>
          <p:nvSpPr>
            <p:cNvPr id="17" name="Oval 16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2</a:t>
              </a:r>
            </a:p>
          </p:txBody>
        </p:sp>
      </p:grpSp>
      <p:sp>
        <p:nvSpPr>
          <p:cNvPr id="19" name="Rounded Rectangle 18"/>
          <p:cNvSpPr/>
          <p:nvPr/>
        </p:nvSpPr>
        <p:spPr>
          <a:xfrm>
            <a:off x="5581243" y="1407132"/>
            <a:ext cx="561372" cy="1245533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6762363" y="1591521"/>
            <a:ext cx="255198" cy="261610"/>
            <a:chOff x="4033946" y="330026"/>
            <a:chExt cx="369435" cy="378718"/>
          </a:xfrm>
        </p:grpSpPr>
        <p:sp>
          <p:nvSpPr>
            <p:cNvPr id="21" name="Oval 20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3</a:t>
              </a:r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6609276" y="1407132"/>
            <a:ext cx="561372" cy="1245533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7790396" y="1591521"/>
            <a:ext cx="255198" cy="261610"/>
            <a:chOff x="4033946" y="330026"/>
            <a:chExt cx="369435" cy="378718"/>
          </a:xfrm>
        </p:grpSpPr>
        <p:sp>
          <p:nvSpPr>
            <p:cNvPr id="25" name="Oval 24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4</a:t>
              </a:r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7637309" y="1407132"/>
            <a:ext cx="561372" cy="63038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761208" y="2212012"/>
            <a:ext cx="255198" cy="261610"/>
            <a:chOff x="4033946" y="330026"/>
            <a:chExt cx="369435" cy="378718"/>
          </a:xfrm>
        </p:grpSpPr>
        <p:sp>
          <p:nvSpPr>
            <p:cNvPr id="29" name="Oval 28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5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385519" y="1073362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forest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/>
          </p:nvPr>
        </p:nvGraphicFramePr>
        <p:xfrm>
          <a:off x="3385519" y="5108591"/>
          <a:ext cx="279349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583">
                  <a:extLst>
                    <a:ext uri="{9D8B030D-6E8A-4147-A177-3AD203B41FA5}">
                      <a16:colId xmlns:a16="http://schemas.microsoft.com/office/drawing/2014/main" val="1318496464"/>
                    </a:ext>
                  </a:extLst>
                </a:gridCol>
                <a:gridCol w="465583">
                  <a:extLst>
                    <a:ext uri="{9D8B030D-6E8A-4147-A177-3AD203B41FA5}">
                      <a16:colId xmlns:a16="http://schemas.microsoft.com/office/drawing/2014/main" val="2868499728"/>
                    </a:ext>
                  </a:extLst>
                </a:gridCol>
                <a:gridCol w="465583">
                  <a:extLst>
                    <a:ext uri="{9D8B030D-6E8A-4147-A177-3AD203B41FA5}">
                      <a16:colId xmlns:a16="http://schemas.microsoft.com/office/drawing/2014/main" val="1227844157"/>
                    </a:ext>
                  </a:extLst>
                </a:gridCol>
                <a:gridCol w="465583">
                  <a:extLst>
                    <a:ext uri="{9D8B030D-6E8A-4147-A177-3AD203B41FA5}">
                      <a16:colId xmlns:a16="http://schemas.microsoft.com/office/drawing/2014/main" val="3842253647"/>
                    </a:ext>
                  </a:extLst>
                </a:gridCol>
                <a:gridCol w="465583">
                  <a:extLst>
                    <a:ext uri="{9D8B030D-6E8A-4147-A177-3AD203B41FA5}">
                      <a16:colId xmlns:a16="http://schemas.microsoft.com/office/drawing/2014/main" val="3820628638"/>
                    </a:ext>
                  </a:extLst>
                </a:gridCol>
                <a:gridCol w="465583">
                  <a:extLst>
                    <a:ext uri="{9D8B030D-6E8A-4147-A177-3AD203B41FA5}">
                      <a16:colId xmlns:a16="http://schemas.microsoft.com/office/drawing/2014/main" val="17546275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2031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D8D8D8"/>
                          </a:solidFill>
                        </a:rPr>
                        <a:t>-&gt;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D8D8D8"/>
                          </a:solidFill>
                        </a:rPr>
                        <a:t>-&gt;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D8D8D8"/>
                          </a:solidFill>
                        </a:rPr>
                        <a:t>-&gt;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D8D8D8"/>
                          </a:solidFill>
                        </a:rPr>
                        <a:t>-&gt;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D8D8D8"/>
                          </a:solidFill>
                        </a:rPr>
                        <a:t>-&gt;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D8D8D8"/>
                          </a:solidFill>
                        </a:rPr>
                        <a:t>-&gt;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165765"/>
                  </a:ext>
                </a:extLst>
              </a:tr>
            </a:tbl>
          </a:graphicData>
        </a:graphic>
      </p:graphicFrame>
      <p:grpSp>
        <p:nvGrpSpPr>
          <p:cNvPr id="40" name="Group 39"/>
          <p:cNvGrpSpPr/>
          <p:nvPr/>
        </p:nvGrpSpPr>
        <p:grpSpPr>
          <a:xfrm>
            <a:off x="9410258" y="98525"/>
            <a:ext cx="2875768" cy="2730663"/>
            <a:chOff x="4657189" y="1455063"/>
            <a:chExt cx="2875768" cy="2730663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57FC7A32-7A63-4FE5-9E50-639B4DFB69C7}"/>
                </a:ext>
              </a:extLst>
            </p:cNvPr>
            <p:cNvGrpSpPr/>
            <p:nvPr/>
          </p:nvGrpSpPr>
          <p:grpSpPr>
            <a:xfrm>
              <a:off x="4657189" y="1455063"/>
              <a:ext cx="2875768" cy="2730663"/>
              <a:chOff x="908858" y="1530095"/>
              <a:chExt cx="2875768" cy="2730663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1A682CF-900F-4DAB-84AF-9AF93E9E4E1F}"/>
                  </a:ext>
                </a:extLst>
              </p:cNvPr>
              <p:cNvSpPr/>
              <p:nvPr/>
            </p:nvSpPr>
            <p:spPr>
              <a:xfrm>
                <a:off x="908858" y="2061556"/>
                <a:ext cx="2643837" cy="2199202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0CD77848-44AE-444C-AE19-CCD4729DC73B}"/>
                  </a:ext>
                </a:extLst>
              </p:cNvPr>
              <p:cNvSpPr/>
              <p:nvPr/>
            </p:nvSpPr>
            <p:spPr>
              <a:xfrm>
                <a:off x="908858" y="1530095"/>
                <a:ext cx="2643837" cy="531461"/>
              </a:xfrm>
              <a:prstGeom prst="rect">
                <a:avLst/>
              </a:prstGeom>
              <a:solidFill>
                <a:srgbClr val="4C3282"/>
              </a:solidFill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/>
                  <a:t>TreeDisjointSet</a:t>
                </a:r>
                <a:r>
                  <a:rPr lang="en-US" dirty="0"/>
                  <a:t>&lt;E&gt;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9CE222C-B89E-4DD7-9428-9E0F8778691A}"/>
                  </a:ext>
                </a:extLst>
              </p:cNvPr>
              <p:cNvSpPr txBox="1"/>
              <p:nvPr/>
            </p:nvSpPr>
            <p:spPr>
              <a:xfrm>
                <a:off x="1000658" y="2989717"/>
                <a:ext cx="2552037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err="1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makeSet</a:t>
                </a:r>
                <a:r>
                  <a:rPr lang="en-US" sz="1050" dirty="0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(x)</a:t>
                </a:r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-create a new tree of size 1 and add to our forest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D621558-FDAD-47DB-814E-2B675AECF2DF}"/>
                  </a:ext>
                </a:extLst>
              </p:cNvPr>
              <p:cNvSpPr txBox="1"/>
              <p:nvPr/>
            </p:nvSpPr>
            <p:spPr>
              <a:xfrm>
                <a:off x="928946" y="2009522"/>
                <a:ext cx="20352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B6A479"/>
                    </a:solidFill>
                  </a:rPr>
                  <a:t>state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D5EC453-8CE5-4E2D-AA80-C28ED5A0C42B}"/>
                  </a:ext>
                </a:extLst>
              </p:cNvPr>
              <p:cNvSpPr txBox="1"/>
              <p:nvPr/>
            </p:nvSpPr>
            <p:spPr>
              <a:xfrm>
                <a:off x="928946" y="2736354"/>
                <a:ext cx="20352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B6A479"/>
                    </a:solidFill>
                  </a:rPr>
                  <a:t>behavior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D68F3C8-8489-45F2-9149-44F48EDD0B95}"/>
                  </a:ext>
                </a:extLst>
              </p:cNvPr>
              <p:cNvSpPr txBox="1"/>
              <p:nvPr/>
            </p:nvSpPr>
            <p:spPr>
              <a:xfrm>
                <a:off x="994899" y="2216644"/>
                <a:ext cx="2356996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Collection&lt;</a:t>
                </a:r>
                <a:r>
                  <a:rPr lang="en-US" sz="105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TreeSet</a:t>
                </a:r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 forest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29B6314-036C-40E7-9BE3-8A3E951C5B9E}"/>
                  </a:ext>
                </a:extLst>
              </p:cNvPr>
              <p:cNvSpPr txBox="1"/>
              <p:nvPr/>
            </p:nvSpPr>
            <p:spPr>
              <a:xfrm>
                <a:off x="994899" y="3474305"/>
                <a:ext cx="278972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err="1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findSet</a:t>
                </a:r>
                <a:r>
                  <a:rPr lang="en-US" sz="1050" dirty="0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(x)</a:t>
                </a:r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-locates node with x and moves up tree to find root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767EA58-D588-47E7-A44F-A018FB2B1757}"/>
                  </a:ext>
                </a:extLst>
              </p:cNvPr>
              <p:cNvSpPr txBox="1"/>
              <p:nvPr/>
            </p:nvSpPr>
            <p:spPr>
              <a:xfrm>
                <a:off x="994899" y="3829871"/>
                <a:ext cx="269439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union(x, y)</a:t>
                </a:r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-append tree with y as a child of tree with x </a:t>
                </a:r>
              </a:p>
            </p:txBody>
          </p: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D68F3C8-8489-45F2-9149-44F48EDD0B95}"/>
                </a:ext>
              </a:extLst>
            </p:cNvPr>
            <p:cNvSpPr txBox="1"/>
            <p:nvPr/>
          </p:nvSpPr>
          <p:spPr>
            <a:xfrm>
              <a:off x="4743230" y="2331065"/>
              <a:ext cx="243350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Dictionary&lt;</a:t>
              </a:r>
              <a:r>
                <a:rPr lang="en-US" sz="105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NodeValues</a:t>
              </a:r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sz="105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NodeLocations</a:t>
              </a:r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&gt; </a:t>
              </a:r>
              <a:r>
                <a:rPr lang="en-US" sz="105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nodeInventory</a:t>
              </a:r>
              <a:endParaRPr lang="en-US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cxnSp>
        <p:nvCxnSpPr>
          <p:cNvPr id="35" name="Straight Arrow Connector 34"/>
          <p:cNvCxnSpPr>
            <a:stCxn id="30" idx="0"/>
            <a:endCxn id="22" idx="2"/>
          </p:cNvCxnSpPr>
          <p:nvPr/>
        </p:nvCxnSpPr>
        <p:spPr>
          <a:xfrm flipV="1">
            <a:off x="6888807" y="1853131"/>
            <a:ext cx="1155" cy="358881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5718812" y="2201988"/>
            <a:ext cx="255198" cy="261610"/>
            <a:chOff x="4033946" y="330026"/>
            <a:chExt cx="369435" cy="378718"/>
          </a:xfrm>
        </p:grpSpPr>
        <p:sp>
          <p:nvSpPr>
            <p:cNvPr id="52" name="Oval 51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</a:t>
              </a:r>
            </a:p>
          </p:txBody>
        </p:sp>
      </p:grpSp>
      <p:cxnSp>
        <p:nvCxnSpPr>
          <p:cNvPr id="54" name="Straight Arrow Connector 53"/>
          <p:cNvCxnSpPr>
            <a:stCxn id="53" idx="0"/>
          </p:cNvCxnSpPr>
          <p:nvPr/>
        </p:nvCxnSpPr>
        <p:spPr>
          <a:xfrm flipV="1">
            <a:off x="5846411" y="1843107"/>
            <a:ext cx="1155" cy="358881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22" idx="1"/>
            <a:endCxn id="18" idx="2"/>
          </p:cNvCxnSpPr>
          <p:nvPr/>
        </p:nvCxnSpPr>
        <p:spPr>
          <a:xfrm rot="10800000" flipV="1">
            <a:off x="5861929" y="1722325"/>
            <a:ext cx="900434" cy="130805"/>
          </a:xfrm>
          <a:prstGeom prst="curvedConnector4">
            <a:avLst>
              <a:gd name="adj1" fmla="val 42915"/>
              <a:gd name="adj2" fmla="val 274764"/>
            </a:avLst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80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56E71F6-0AC3-554D-B7F3-797800AFF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 exam info (logistics, topics covered, and practice material) is on course website.</a:t>
            </a:r>
          </a:p>
          <a:p>
            <a:r>
              <a:rPr lang="en-US" dirty="0"/>
              <a:t>Homework 6 is due this Friday at </a:t>
            </a:r>
            <a:r>
              <a:rPr lang="en-US" b="1" dirty="0"/>
              <a:t>noon.</a:t>
            </a:r>
          </a:p>
          <a:p>
            <a:r>
              <a:rPr lang="en-US" dirty="0"/>
              <a:t>Homework 7 will be posted this Friday evening.</a:t>
            </a:r>
          </a:p>
          <a:p>
            <a:pPr lvl="1"/>
            <a:r>
              <a:rPr lang="en-US" dirty="0"/>
              <a:t>Fill out the team sign up form by tomorrow 5pm to get the repo in time.</a:t>
            </a:r>
          </a:p>
          <a:p>
            <a:pPr lvl="1"/>
            <a:r>
              <a:rPr lang="en-US" dirty="0"/>
              <a:t>Fill out the partner pool form by tomorrow 5pm to get assigned to a partner.</a:t>
            </a:r>
          </a:p>
          <a:p>
            <a:endParaRPr lang="en-US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A3B36DA-7CE2-EC45-80F1-DCE242E3A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AFF6E1-2265-5C48-A167-5C16D9A03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E1AC1B-2B80-AB4C-B416-FCECEF40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658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 union(x, 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672" y="7086191"/>
            <a:ext cx="11187258" cy="4845504"/>
          </a:xfrm>
        </p:spPr>
        <p:txBody>
          <a:bodyPr/>
          <a:lstStyle/>
          <a:p>
            <a:r>
              <a:rPr lang="en-US" dirty="0"/>
              <a:t>Runtime</a:t>
            </a:r>
          </a:p>
          <a:p>
            <a:r>
              <a:rPr lang="en-US" dirty="0"/>
              <a:t>Call </a:t>
            </a:r>
            <a:r>
              <a:rPr lang="en-US" dirty="0" err="1"/>
              <a:t>findSet</a:t>
            </a:r>
            <a:r>
              <a:rPr lang="en-US" dirty="0"/>
              <a:t> on both x and y</a:t>
            </a:r>
          </a:p>
          <a:p>
            <a:r>
              <a:rPr lang="en-US" dirty="0"/>
              <a:t>Figure out where to add y into x</a:t>
            </a:r>
          </a:p>
          <a:p>
            <a:r>
              <a:rPr lang="en-US" dirty="0"/>
              <a:t>Worst case runtime?</a:t>
            </a:r>
          </a:p>
          <a:p>
            <a:r>
              <a:rPr lang="en-US" dirty="0"/>
              <a:t>O(n)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20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98173" y="1545702"/>
            <a:ext cx="2079167" cy="3202985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union(3, 5)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union(2, 1)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union(2, 5)</a:t>
            </a:r>
          </a:p>
        </p:txBody>
      </p:sp>
      <p:sp>
        <p:nvSpPr>
          <p:cNvPr id="7" name="Rectangle 6"/>
          <p:cNvSpPr/>
          <p:nvPr/>
        </p:nvSpPr>
        <p:spPr>
          <a:xfrm>
            <a:off x="3385520" y="1357503"/>
            <a:ext cx="5929410" cy="3531368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650254" y="1591521"/>
            <a:ext cx="255198" cy="261610"/>
            <a:chOff x="4033946" y="330026"/>
            <a:chExt cx="369435" cy="378718"/>
          </a:xfrm>
        </p:grpSpPr>
        <p:sp>
          <p:nvSpPr>
            <p:cNvPr id="9" name="Oval 8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0</a:t>
              </a:r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3497167" y="1407132"/>
            <a:ext cx="561372" cy="63038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5927661" y="1529522"/>
            <a:ext cx="255198" cy="261610"/>
            <a:chOff x="4033946" y="330026"/>
            <a:chExt cx="369435" cy="378718"/>
          </a:xfrm>
        </p:grpSpPr>
        <p:sp>
          <p:nvSpPr>
            <p:cNvPr id="17" name="Oval 16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2</a:t>
              </a:r>
            </a:p>
          </p:txBody>
        </p:sp>
      </p:grpSp>
      <p:sp>
        <p:nvSpPr>
          <p:cNvPr id="19" name="Rounded Rectangle 18"/>
          <p:cNvSpPr/>
          <p:nvPr/>
        </p:nvSpPr>
        <p:spPr>
          <a:xfrm>
            <a:off x="5581243" y="1407132"/>
            <a:ext cx="948034" cy="1770634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6155671" y="2201130"/>
            <a:ext cx="255198" cy="261610"/>
            <a:chOff x="4033946" y="330026"/>
            <a:chExt cx="369435" cy="378718"/>
          </a:xfrm>
        </p:grpSpPr>
        <p:sp>
          <p:nvSpPr>
            <p:cNvPr id="21" name="Oval 20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3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790396" y="1591521"/>
            <a:ext cx="255198" cy="261610"/>
            <a:chOff x="4033946" y="330026"/>
            <a:chExt cx="369435" cy="378718"/>
          </a:xfrm>
        </p:grpSpPr>
        <p:sp>
          <p:nvSpPr>
            <p:cNvPr id="25" name="Oval 24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4</a:t>
              </a:r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7637309" y="1407132"/>
            <a:ext cx="561372" cy="63038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154516" y="2821621"/>
            <a:ext cx="255198" cy="261610"/>
            <a:chOff x="4033946" y="330026"/>
            <a:chExt cx="369435" cy="378718"/>
          </a:xfrm>
        </p:grpSpPr>
        <p:sp>
          <p:nvSpPr>
            <p:cNvPr id="29" name="Oval 28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5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385519" y="1073362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forest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/>
          </p:nvPr>
        </p:nvGraphicFramePr>
        <p:xfrm>
          <a:off x="3385519" y="5108591"/>
          <a:ext cx="279349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583">
                  <a:extLst>
                    <a:ext uri="{9D8B030D-6E8A-4147-A177-3AD203B41FA5}">
                      <a16:colId xmlns:a16="http://schemas.microsoft.com/office/drawing/2014/main" val="1318496464"/>
                    </a:ext>
                  </a:extLst>
                </a:gridCol>
                <a:gridCol w="465583">
                  <a:extLst>
                    <a:ext uri="{9D8B030D-6E8A-4147-A177-3AD203B41FA5}">
                      <a16:colId xmlns:a16="http://schemas.microsoft.com/office/drawing/2014/main" val="2868499728"/>
                    </a:ext>
                  </a:extLst>
                </a:gridCol>
                <a:gridCol w="465583">
                  <a:extLst>
                    <a:ext uri="{9D8B030D-6E8A-4147-A177-3AD203B41FA5}">
                      <a16:colId xmlns:a16="http://schemas.microsoft.com/office/drawing/2014/main" val="1227844157"/>
                    </a:ext>
                  </a:extLst>
                </a:gridCol>
                <a:gridCol w="465583">
                  <a:extLst>
                    <a:ext uri="{9D8B030D-6E8A-4147-A177-3AD203B41FA5}">
                      <a16:colId xmlns:a16="http://schemas.microsoft.com/office/drawing/2014/main" val="3842253647"/>
                    </a:ext>
                  </a:extLst>
                </a:gridCol>
                <a:gridCol w="465583">
                  <a:extLst>
                    <a:ext uri="{9D8B030D-6E8A-4147-A177-3AD203B41FA5}">
                      <a16:colId xmlns:a16="http://schemas.microsoft.com/office/drawing/2014/main" val="3820628638"/>
                    </a:ext>
                  </a:extLst>
                </a:gridCol>
                <a:gridCol w="465583">
                  <a:extLst>
                    <a:ext uri="{9D8B030D-6E8A-4147-A177-3AD203B41FA5}">
                      <a16:colId xmlns:a16="http://schemas.microsoft.com/office/drawing/2014/main" val="17546275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2031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165765"/>
                  </a:ext>
                </a:extLst>
              </a:tr>
            </a:tbl>
          </a:graphicData>
        </a:graphic>
      </p:graphicFrame>
      <p:grpSp>
        <p:nvGrpSpPr>
          <p:cNvPr id="40" name="Group 39"/>
          <p:cNvGrpSpPr/>
          <p:nvPr/>
        </p:nvGrpSpPr>
        <p:grpSpPr>
          <a:xfrm>
            <a:off x="9410258" y="98525"/>
            <a:ext cx="2875768" cy="2730663"/>
            <a:chOff x="4657189" y="1455063"/>
            <a:chExt cx="2875768" cy="2730663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57FC7A32-7A63-4FE5-9E50-639B4DFB69C7}"/>
                </a:ext>
              </a:extLst>
            </p:cNvPr>
            <p:cNvGrpSpPr/>
            <p:nvPr/>
          </p:nvGrpSpPr>
          <p:grpSpPr>
            <a:xfrm>
              <a:off x="4657189" y="1455063"/>
              <a:ext cx="2875768" cy="2730663"/>
              <a:chOff x="908858" y="1530095"/>
              <a:chExt cx="2875768" cy="2730663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1A682CF-900F-4DAB-84AF-9AF93E9E4E1F}"/>
                  </a:ext>
                </a:extLst>
              </p:cNvPr>
              <p:cNvSpPr/>
              <p:nvPr/>
            </p:nvSpPr>
            <p:spPr>
              <a:xfrm>
                <a:off x="908858" y="2061556"/>
                <a:ext cx="2643837" cy="2199202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0CD77848-44AE-444C-AE19-CCD4729DC73B}"/>
                  </a:ext>
                </a:extLst>
              </p:cNvPr>
              <p:cNvSpPr/>
              <p:nvPr/>
            </p:nvSpPr>
            <p:spPr>
              <a:xfrm>
                <a:off x="908858" y="1530095"/>
                <a:ext cx="2643837" cy="531461"/>
              </a:xfrm>
              <a:prstGeom prst="rect">
                <a:avLst/>
              </a:prstGeom>
              <a:solidFill>
                <a:srgbClr val="4C3282"/>
              </a:solidFill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/>
                  <a:t>TreeDisjointSet</a:t>
                </a:r>
                <a:r>
                  <a:rPr lang="en-US" dirty="0"/>
                  <a:t>&lt;E&gt;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9CE222C-B89E-4DD7-9428-9E0F8778691A}"/>
                  </a:ext>
                </a:extLst>
              </p:cNvPr>
              <p:cNvSpPr txBox="1"/>
              <p:nvPr/>
            </p:nvSpPr>
            <p:spPr>
              <a:xfrm>
                <a:off x="1000658" y="2989717"/>
                <a:ext cx="2552037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err="1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makeSet</a:t>
                </a:r>
                <a:r>
                  <a:rPr lang="en-US" sz="1050" dirty="0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(x)</a:t>
                </a:r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-create a new tree of size 1 and add to our forest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D621558-FDAD-47DB-814E-2B675AECF2DF}"/>
                  </a:ext>
                </a:extLst>
              </p:cNvPr>
              <p:cNvSpPr txBox="1"/>
              <p:nvPr/>
            </p:nvSpPr>
            <p:spPr>
              <a:xfrm>
                <a:off x="928946" y="2009522"/>
                <a:ext cx="20352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B6A479"/>
                    </a:solidFill>
                  </a:rPr>
                  <a:t>state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D5EC453-8CE5-4E2D-AA80-C28ED5A0C42B}"/>
                  </a:ext>
                </a:extLst>
              </p:cNvPr>
              <p:cNvSpPr txBox="1"/>
              <p:nvPr/>
            </p:nvSpPr>
            <p:spPr>
              <a:xfrm>
                <a:off x="928946" y="2736354"/>
                <a:ext cx="20352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B6A479"/>
                    </a:solidFill>
                  </a:rPr>
                  <a:t>behavior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D68F3C8-8489-45F2-9149-44F48EDD0B95}"/>
                  </a:ext>
                </a:extLst>
              </p:cNvPr>
              <p:cNvSpPr txBox="1"/>
              <p:nvPr/>
            </p:nvSpPr>
            <p:spPr>
              <a:xfrm>
                <a:off x="994899" y="2216644"/>
                <a:ext cx="2356996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Collection&lt;</a:t>
                </a:r>
                <a:r>
                  <a:rPr lang="en-US" sz="105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TreeSet</a:t>
                </a:r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 forest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29B6314-036C-40E7-9BE3-8A3E951C5B9E}"/>
                  </a:ext>
                </a:extLst>
              </p:cNvPr>
              <p:cNvSpPr txBox="1"/>
              <p:nvPr/>
            </p:nvSpPr>
            <p:spPr>
              <a:xfrm>
                <a:off x="994899" y="3474305"/>
                <a:ext cx="278972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err="1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findSet</a:t>
                </a:r>
                <a:r>
                  <a:rPr lang="en-US" sz="1050" dirty="0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(x)</a:t>
                </a:r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-locates node with x and moves up tree to find root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767EA58-D588-47E7-A44F-A018FB2B1757}"/>
                  </a:ext>
                </a:extLst>
              </p:cNvPr>
              <p:cNvSpPr txBox="1"/>
              <p:nvPr/>
            </p:nvSpPr>
            <p:spPr>
              <a:xfrm>
                <a:off x="994899" y="3829871"/>
                <a:ext cx="269439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union(x, y)</a:t>
                </a:r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-append tree with y as a child of tree with x </a:t>
                </a:r>
              </a:p>
            </p:txBody>
          </p: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D68F3C8-8489-45F2-9149-44F48EDD0B95}"/>
                </a:ext>
              </a:extLst>
            </p:cNvPr>
            <p:cNvSpPr txBox="1"/>
            <p:nvPr/>
          </p:nvSpPr>
          <p:spPr>
            <a:xfrm>
              <a:off x="4743230" y="2331065"/>
              <a:ext cx="243350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Dictionary&lt;</a:t>
              </a:r>
              <a:r>
                <a:rPr lang="en-US" sz="105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NodeValues</a:t>
              </a:r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sz="105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NodeLocations</a:t>
              </a:r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&gt; </a:t>
              </a:r>
              <a:r>
                <a:rPr lang="en-US" sz="105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nodeInventory</a:t>
              </a:r>
              <a:endParaRPr lang="en-US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cxnSp>
        <p:nvCxnSpPr>
          <p:cNvPr id="35" name="Straight Arrow Connector 34"/>
          <p:cNvCxnSpPr>
            <a:stCxn id="30" idx="0"/>
            <a:endCxn id="22" idx="2"/>
          </p:cNvCxnSpPr>
          <p:nvPr/>
        </p:nvCxnSpPr>
        <p:spPr>
          <a:xfrm flipV="1">
            <a:off x="6282115" y="2462740"/>
            <a:ext cx="1155" cy="358881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5718812" y="2201988"/>
            <a:ext cx="255198" cy="261610"/>
            <a:chOff x="4033946" y="330026"/>
            <a:chExt cx="369435" cy="378718"/>
          </a:xfrm>
        </p:grpSpPr>
        <p:sp>
          <p:nvSpPr>
            <p:cNvPr id="52" name="Oval 51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</a:t>
              </a:r>
            </a:p>
          </p:txBody>
        </p:sp>
      </p:grpSp>
      <p:cxnSp>
        <p:nvCxnSpPr>
          <p:cNvPr id="54" name="Straight Arrow Connector 53"/>
          <p:cNvCxnSpPr>
            <a:stCxn id="53" idx="0"/>
            <a:endCxn id="18" idx="2"/>
          </p:cNvCxnSpPr>
          <p:nvPr/>
        </p:nvCxnSpPr>
        <p:spPr>
          <a:xfrm flipV="1">
            <a:off x="5846411" y="1791132"/>
            <a:ext cx="208849" cy="41085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2" idx="0"/>
            <a:endCxn id="18" idx="2"/>
          </p:cNvCxnSpPr>
          <p:nvPr/>
        </p:nvCxnSpPr>
        <p:spPr>
          <a:xfrm flipH="1" flipV="1">
            <a:off x="6055260" y="1791132"/>
            <a:ext cx="228010" cy="40999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10" idx="2"/>
          </p:cNvCxnSpPr>
          <p:nvPr/>
        </p:nvCxnSpPr>
        <p:spPr>
          <a:xfrm flipV="1">
            <a:off x="3607245" y="1853131"/>
            <a:ext cx="170608" cy="3819634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53" idx="2"/>
          </p:cNvCxnSpPr>
          <p:nvPr/>
        </p:nvCxnSpPr>
        <p:spPr>
          <a:xfrm flipV="1">
            <a:off x="4060725" y="2463598"/>
            <a:ext cx="1785686" cy="3209167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18" idx="2"/>
          </p:cNvCxnSpPr>
          <p:nvPr/>
        </p:nvCxnSpPr>
        <p:spPr>
          <a:xfrm flipV="1">
            <a:off x="4519514" y="1791132"/>
            <a:ext cx="1535746" cy="3881633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22" idx="2"/>
          </p:cNvCxnSpPr>
          <p:nvPr/>
        </p:nvCxnSpPr>
        <p:spPr>
          <a:xfrm flipV="1">
            <a:off x="4994925" y="2462740"/>
            <a:ext cx="1288345" cy="3210025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26" idx="2"/>
          </p:cNvCxnSpPr>
          <p:nvPr/>
        </p:nvCxnSpPr>
        <p:spPr>
          <a:xfrm flipV="1">
            <a:off x="5460220" y="1853131"/>
            <a:ext cx="2457775" cy="3819634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30" idx="2"/>
          </p:cNvCxnSpPr>
          <p:nvPr/>
        </p:nvCxnSpPr>
        <p:spPr>
          <a:xfrm flipV="1">
            <a:off x="5897010" y="3083231"/>
            <a:ext cx="385105" cy="2589534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948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 </a:t>
            </a:r>
            <a:r>
              <a:rPr lang="en-US" dirty="0" err="1"/>
              <a:t>findSet</a:t>
            </a:r>
            <a:r>
              <a:rPr lang="en-US" dirty="0"/>
              <a:t>(x)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21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98173" y="1545702"/>
            <a:ext cx="2079167" cy="3202985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</p:txBody>
      </p:sp>
      <p:sp>
        <p:nvSpPr>
          <p:cNvPr id="7" name="Rectangle 6"/>
          <p:cNvSpPr/>
          <p:nvPr/>
        </p:nvSpPr>
        <p:spPr>
          <a:xfrm>
            <a:off x="3385520" y="1357503"/>
            <a:ext cx="5929410" cy="3531368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650254" y="1591521"/>
            <a:ext cx="255198" cy="261610"/>
            <a:chOff x="4033946" y="330026"/>
            <a:chExt cx="369435" cy="378718"/>
          </a:xfrm>
        </p:grpSpPr>
        <p:sp>
          <p:nvSpPr>
            <p:cNvPr id="9" name="Oval 8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0</a:t>
              </a:r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3497167" y="1407132"/>
            <a:ext cx="561372" cy="63038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5927661" y="1529522"/>
            <a:ext cx="255198" cy="261610"/>
            <a:chOff x="4033946" y="330026"/>
            <a:chExt cx="369435" cy="378718"/>
          </a:xfrm>
        </p:grpSpPr>
        <p:sp>
          <p:nvSpPr>
            <p:cNvPr id="13" name="Oval 12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2</a:t>
              </a:r>
            </a:p>
          </p:txBody>
        </p:sp>
      </p:grpSp>
      <p:sp>
        <p:nvSpPr>
          <p:cNvPr id="15" name="Rounded Rectangle 14"/>
          <p:cNvSpPr/>
          <p:nvPr/>
        </p:nvSpPr>
        <p:spPr>
          <a:xfrm>
            <a:off x="5581243" y="1407132"/>
            <a:ext cx="948034" cy="1770634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6155671" y="2201130"/>
            <a:ext cx="255198" cy="261610"/>
            <a:chOff x="4033946" y="330026"/>
            <a:chExt cx="369435" cy="378718"/>
          </a:xfrm>
        </p:grpSpPr>
        <p:sp>
          <p:nvSpPr>
            <p:cNvPr id="17" name="Oval 16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3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790396" y="1591521"/>
            <a:ext cx="255198" cy="261610"/>
            <a:chOff x="4033946" y="330026"/>
            <a:chExt cx="369435" cy="378718"/>
          </a:xfrm>
        </p:grpSpPr>
        <p:sp>
          <p:nvSpPr>
            <p:cNvPr id="20" name="Oval 19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4</a:t>
              </a:r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7637309" y="1407132"/>
            <a:ext cx="561372" cy="63038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6154516" y="2821621"/>
            <a:ext cx="255198" cy="261610"/>
            <a:chOff x="4033946" y="330026"/>
            <a:chExt cx="369435" cy="378718"/>
          </a:xfrm>
        </p:grpSpPr>
        <p:sp>
          <p:nvSpPr>
            <p:cNvPr id="24" name="Oval 23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5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385519" y="1073362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forest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/>
          </p:nvPr>
        </p:nvGraphicFramePr>
        <p:xfrm>
          <a:off x="3385519" y="5108591"/>
          <a:ext cx="279349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583">
                  <a:extLst>
                    <a:ext uri="{9D8B030D-6E8A-4147-A177-3AD203B41FA5}">
                      <a16:colId xmlns:a16="http://schemas.microsoft.com/office/drawing/2014/main" val="1318496464"/>
                    </a:ext>
                  </a:extLst>
                </a:gridCol>
                <a:gridCol w="465583">
                  <a:extLst>
                    <a:ext uri="{9D8B030D-6E8A-4147-A177-3AD203B41FA5}">
                      <a16:colId xmlns:a16="http://schemas.microsoft.com/office/drawing/2014/main" val="2868499728"/>
                    </a:ext>
                  </a:extLst>
                </a:gridCol>
                <a:gridCol w="465583">
                  <a:extLst>
                    <a:ext uri="{9D8B030D-6E8A-4147-A177-3AD203B41FA5}">
                      <a16:colId xmlns:a16="http://schemas.microsoft.com/office/drawing/2014/main" val="1227844157"/>
                    </a:ext>
                  </a:extLst>
                </a:gridCol>
                <a:gridCol w="465583">
                  <a:extLst>
                    <a:ext uri="{9D8B030D-6E8A-4147-A177-3AD203B41FA5}">
                      <a16:colId xmlns:a16="http://schemas.microsoft.com/office/drawing/2014/main" val="3842253647"/>
                    </a:ext>
                  </a:extLst>
                </a:gridCol>
                <a:gridCol w="465583">
                  <a:extLst>
                    <a:ext uri="{9D8B030D-6E8A-4147-A177-3AD203B41FA5}">
                      <a16:colId xmlns:a16="http://schemas.microsoft.com/office/drawing/2014/main" val="3820628638"/>
                    </a:ext>
                  </a:extLst>
                </a:gridCol>
                <a:gridCol w="465583">
                  <a:extLst>
                    <a:ext uri="{9D8B030D-6E8A-4147-A177-3AD203B41FA5}">
                      <a16:colId xmlns:a16="http://schemas.microsoft.com/office/drawing/2014/main" val="17546275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2031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165765"/>
                  </a:ext>
                </a:extLst>
              </a:tr>
            </a:tbl>
          </a:graphicData>
        </a:graphic>
      </p:graphicFrame>
      <p:cxnSp>
        <p:nvCxnSpPr>
          <p:cNvPr id="28" name="Straight Arrow Connector 27"/>
          <p:cNvCxnSpPr>
            <a:stCxn id="25" idx="0"/>
            <a:endCxn id="18" idx="2"/>
          </p:cNvCxnSpPr>
          <p:nvPr/>
        </p:nvCxnSpPr>
        <p:spPr>
          <a:xfrm flipV="1">
            <a:off x="6282115" y="2462740"/>
            <a:ext cx="1155" cy="358881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5718812" y="2201988"/>
            <a:ext cx="255198" cy="261610"/>
            <a:chOff x="4033946" y="330026"/>
            <a:chExt cx="369435" cy="378718"/>
          </a:xfrm>
        </p:grpSpPr>
        <p:sp>
          <p:nvSpPr>
            <p:cNvPr id="30" name="Oval 29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</a:t>
              </a:r>
            </a:p>
          </p:txBody>
        </p:sp>
      </p:grpSp>
      <p:cxnSp>
        <p:nvCxnSpPr>
          <p:cNvPr id="32" name="Straight Arrow Connector 31"/>
          <p:cNvCxnSpPr>
            <a:stCxn id="31" idx="0"/>
            <a:endCxn id="14" idx="2"/>
          </p:cNvCxnSpPr>
          <p:nvPr/>
        </p:nvCxnSpPr>
        <p:spPr>
          <a:xfrm flipV="1">
            <a:off x="5846411" y="1791132"/>
            <a:ext cx="208849" cy="41085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8" idx="0"/>
            <a:endCxn id="14" idx="2"/>
          </p:cNvCxnSpPr>
          <p:nvPr/>
        </p:nvCxnSpPr>
        <p:spPr>
          <a:xfrm flipH="1" flipV="1">
            <a:off x="6055260" y="1791132"/>
            <a:ext cx="228010" cy="40999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0" idx="2"/>
          </p:cNvCxnSpPr>
          <p:nvPr/>
        </p:nvCxnSpPr>
        <p:spPr>
          <a:xfrm flipV="1">
            <a:off x="3607245" y="1853131"/>
            <a:ext cx="170608" cy="3819634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31" idx="2"/>
          </p:cNvCxnSpPr>
          <p:nvPr/>
        </p:nvCxnSpPr>
        <p:spPr>
          <a:xfrm flipV="1">
            <a:off x="4060725" y="2463598"/>
            <a:ext cx="1785686" cy="3209167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14" idx="2"/>
          </p:cNvCxnSpPr>
          <p:nvPr/>
        </p:nvCxnSpPr>
        <p:spPr>
          <a:xfrm flipV="1">
            <a:off x="4519514" y="1791132"/>
            <a:ext cx="1535746" cy="3881633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8" idx="2"/>
          </p:cNvCxnSpPr>
          <p:nvPr/>
        </p:nvCxnSpPr>
        <p:spPr>
          <a:xfrm flipV="1">
            <a:off x="4994925" y="2462740"/>
            <a:ext cx="1288345" cy="3210025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1" idx="2"/>
          </p:cNvCxnSpPr>
          <p:nvPr/>
        </p:nvCxnSpPr>
        <p:spPr>
          <a:xfrm flipV="1">
            <a:off x="5460220" y="1853131"/>
            <a:ext cx="2457775" cy="3819634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25" idx="2"/>
          </p:cNvCxnSpPr>
          <p:nvPr/>
        </p:nvCxnSpPr>
        <p:spPr>
          <a:xfrm flipV="1">
            <a:off x="5897010" y="3083231"/>
            <a:ext cx="385105" cy="2589534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9410258" y="98525"/>
            <a:ext cx="2875768" cy="2730663"/>
            <a:chOff x="4657189" y="1455063"/>
            <a:chExt cx="2875768" cy="2730663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57FC7A32-7A63-4FE5-9E50-639B4DFB69C7}"/>
                </a:ext>
              </a:extLst>
            </p:cNvPr>
            <p:cNvGrpSpPr/>
            <p:nvPr/>
          </p:nvGrpSpPr>
          <p:grpSpPr>
            <a:xfrm>
              <a:off x="4657189" y="1455063"/>
              <a:ext cx="2875768" cy="2730663"/>
              <a:chOff x="908858" y="1530095"/>
              <a:chExt cx="2875768" cy="2730663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1A682CF-900F-4DAB-84AF-9AF93E9E4E1F}"/>
                  </a:ext>
                </a:extLst>
              </p:cNvPr>
              <p:cNvSpPr/>
              <p:nvPr/>
            </p:nvSpPr>
            <p:spPr>
              <a:xfrm>
                <a:off x="908858" y="2061556"/>
                <a:ext cx="2643837" cy="2199202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0CD77848-44AE-444C-AE19-CCD4729DC73B}"/>
                  </a:ext>
                </a:extLst>
              </p:cNvPr>
              <p:cNvSpPr/>
              <p:nvPr/>
            </p:nvSpPr>
            <p:spPr>
              <a:xfrm>
                <a:off x="908858" y="1530095"/>
                <a:ext cx="2643837" cy="531461"/>
              </a:xfrm>
              <a:prstGeom prst="rect">
                <a:avLst/>
              </a:prstGeom>
              <a:solidFill>
                <a:srgbClr val="4C3282"/>
              </a:solidFill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/>
                  <a:t>TreeDisjointSet</a:t>
                </a:r>
                <a:r>
                  <a:rPr lang="en-US" dirty="0"/>
                  <a:t>&lt;E&gt;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9CE222C-B89E-4DD7-9428-9E0F8778691A}"/>
                  </a:ext>
                </a:extLst>
              </p:cNvPr>
              <p:cNvSpPr txBox="1"/>
              <p:nvPr/>
            </p:nvSpPr>
            <p:spPr>
              <a:xfrm>
                <a:off x="1000658" y="2989717"/>
                <a:ext cx="2552037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err="1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makeSet</a:t>
                </a:r>
                <a:r>
                  <a:rPr lang="en-US" sz="1050" dirty="0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(x)</a:t>
                </a:r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-create a new tree of size 1 and add to our forest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D621558-FDAD-47DB-814E-2B675AECF2DF}"/>
                  </a:ext>
                </a:extLst>
              </p:cNvPr>
              <p:cNvSpPr txBox="1"/>
              <p:nvPr/>
            </p:nvSpPr>
            <p:spPr>
              <a:xfrm>
                <a:off x="928946" y="2009522"/>
                <a:ext cx="20352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B6A479"/>
                    </a:solidFill>
                  </a:rPr>
                  <a:t>state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D5EC453-8CE5-4E2D-AA80-C28ED5A0C42B}"/>
                  </a:ext>
                </a:extLst>
              </p:cNvPr>
              <p:cNvSpPr txBox="1"/>
              <p:nvPr/>
            </p:nvSpPr>
            <p:spPr>
              <a:xfrm>
                <a:off x="928946" y="2736354"/>
                <a:ext cx="20352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B6A479"/>
                    </a:solidFill>
                  </a:rPr>
                  <a:t>behavior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D68F3C8-8489-45F2-9149-44F48EDD0B95}"/>
                  </a:ext>
                </a:extLst>
              </p:cNvPr>
              <p:cNvSpPr txBox="1"/>
              <p:nvPr/>
            </p:nvSpPr>
            <p:spPr>
              <a:xfrm>
                <a:off x="994899" y="2216644"/>
                <a:ext cx="2356996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Collection&lt;</a:t>
                </a:r>
                <a:r>
                  <a:rPr lang="en-US" sz="105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TreeSet</a:t>
                </a:r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 forest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29B6314-036C-40E7-9BE3-8A3E951C5B9E}"/>
                  </a:ext>
                </a:extLst>
              </p:cNvPr>
              <p:cNvSpPr txBox="1"/>
              <p:nvPr/>
            </p:nvSpPr>
            <p:spPr>
              <a:xfrm>
                <a:off x="994899" y="3474305"/>
                <a:ext cx="278972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err="1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findSet</a:t>
                </a:r>
                <a:r>
                  <a:rPr lang="en-US" sz="1050" dirty="0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(x)</a:t>
                </a:r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-locates node with x and moves up tree to find root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767EA58-D588-47E7-A44F-A018FB2B1757}"/>
                  </a:ext>
                </a:extLst>
              </p:cNvPr>
              <p:cNvSpPr txBox="1"/>
              <p:nvPr/>
            </p:nvSpPr>
            <p:spPr>
              <a:xfrm>
                <a:off x="994899" y="3829871"/>
                <a:ext cx="269439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union(x, y)</a:t>
                </a:r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-append tree with y as a child of tree with x </a:t>
                </a:r>
              </a:p>
            </p:txBody>
          </p: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D68F3C8-8489-45F2-9149-44F48EDD0B95}"/>
                </a:ext>
              </a:extLst>
            </p:cNvPr>
            <p:cNvSpPr txBox="1"/>
            <p:nvPr/>
          </p:nvSpPr>
          <p:spPr>
            <a:xfrm>
              <a:off x="4743230" y="2331065"/>
              <a:ext cx="243350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Dictionary&lt;</a:t>
              </a:r>
              <a:r>
                <a:rPr lang="en-US" sz="105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NodeValues</a:t>
              </a:r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sz="105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NodeLocations</a:t>
              </a:r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&gt; </a:t>
              </a:r>
              <a:r>
                <a:rPr lang="en-US" sz="105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nodeInventory</a:t>
              </a:r>
              <a:endParaRPr lang="en-US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cxnSp>
        <p:nvCxnSpPr>
          <p:cNvPr id="51" name="Straight Arrow Connector 50"/>
          <p:cNvCxnSpPr/>
          <p:nvPr/>
        </p:nvCxnSpPr>
        <p:spPr>
          <a:xfrm flipV="1">
            <a:off x="3605418" y="1861707"/>
            <a:ext cx="170608" cy="381963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4986000" y="2490329"/>
            <a:ext cx="1288345" cy="321002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6062704" y="1798590"/>
            <a:ext cx="228010" cy="40999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5904995" y="3109962"/>
            <a:ext cx="385105" cy="258953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6288173" y="2469340"/>
            <a:ext cx="1155" cy="35888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ontent Placeholder 2"/>
          <p:cNvSpPr txBox="1">
            <a:spLocks/>
          </p:cNvSpPr>
          <p:nvPr/>
        </p:nvSpPr>
        <p:spPr>
          <a:xfrm>
            <a:off x="521682" y="5640423"/>
            <a:ext cx="11187258" cy="1203240"/>
          </a:xfrm>
          <a:prstGeom prst="rect">
            <a:avLst/>
          </a:prstGeom>
        </p:spPr>
        <p:txBody>
          <a:bodyPr vert="horz" lIns="45720" tIns="45720" rIns="45720" bIns="45720" rtlCol="0">
            <a:normAutofit fontScale="55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Worst case runtime?</a:t>
            </a:r>
          </a:p>
          <a:p>
            <a:r>
              <a:rPr lang="en-US" b="1" dirty="0">
                <a:solidFill>
                  <a:srgbClr val="4C3282"/>
                </a:solidFill>
              </a:rPr>
              <a:t>O(n) </a:t>
            </a:r>
          </a:p>
          <a:p>
            <a:r>
              <a:rPr lang="en-US" dirty="0"/>
              <a:t>Worst case runtime of union?</a:t>
            </a:r>
          </a:p>
          <a:p>
            <a:r>
              <a:rPr lang="en-US" b="1" dirty="0">
                <a:solidFill>
                  <a:srgbClr val="4C3282"/>
                </a:solidFill>
              </a:rPr>
              <a:t>O(n)</a:t>
            </a:r>
          </a:p>
        </p:txBody>
      </p:sp>
    </p:spTree>
    <p:extLst>
      <p:ext uri="{BB962C8B-B14F-4D97-AF65-F5344CB8AC3E}">
        <p14:creationId xmlns:p14="http://schemas.microsoft.com/office/powerpoint/2010/main" val="44203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union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B6A479"/>
                </a:solidFill>
              </a:rPr>
              <a:t>Problem: </a:t>
            </a:r>
            <a:r>
              <a:rPr lang="en-US" dirty="0"/>
              <a:t>Trees can be unbalanced</a:t>
            </a:r>
          </a:p>
          <a:p>
            <a:r>
              <a:rPr lang="en-US" dirty="0">
                <a:solidFill>
                  <a:srgbClr val="B6A479"/>
                </a:solidFill>
              </a:rPr>
              <a:t>Solution: Union-by-rank!</a:t>
            </a:r>
          </a:p>
          <a:p>
            <a:pPr lvl="1"/>
            <a:r>
              <a:rPr lang="en-US" dirty="0"/>
              <a:t>let rank(x) be a number representing the upper bound of the height of x so rank(x) &gt;= height(x)</a:t>
            </a:r>
          </a:p>
          <a:p>
            <a:pPr lvl="1"/>
            <a:r>
              <a:rPr lang="en-US" dirty="0"/>
              <a:t>Keep track of rank of all trees</a:t>
            </a:r>
          </a:p>
          <a:p>
            <a:pPr lvl="1"/>
            <a:r>
              <a:rPr lang="en-US" dirty="0"/>
              <a:t>When </a:t>
            </a:r>
            <a:r>
              <a:rPr lang="en-US" dirty="0" err="1"/>
              <a:t>unioning</a:t>
            </a:r>
            <a:r>
              <a:rPr lang="en-US" dirty="0"/>
              <a:t> make the tree with larger rank the root</a:t>
            </a:r>
          </a:p>
          <a:p>
            <a:pPr lvl="1"/>
            <a:r>
              <a:rPr lang="en-US" dirty="0"/>
              <a:t>If it’s a tie, pick one randomly and increase rank by one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247835" y="4385510"/>
            <a:ext cx="255198" cy="261610"/>
            <a:chOff x="4033946" y="330026"/>
            <a:chExt cx="369435" cy="378718"/>
          </a:xfrm>
        </p:grpSpPr>
        <p:sp>
          <p:nvSpPr>
            <p:cNvPr id="7" name="Oval 6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2</a:t>
              </a:r>
            </a:p>
          </p:txBody>
        </p:sp>
      </p:grpSp>
      <p:sp>
        <p:nvSpPr>
          <p:cNvPr id="9" name="Rounded Rectangle 8"/>
          <p:cNvSpPr/>
          <p:nvPr/>
        </p:nvSpPr>
        <p:spPr>
          <a:xfrm>
            <a:off x="2453488" y="4263120"/>
            <a:ext cx="1395963" cy="182080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475845" y="5057118"/>
            <a:ext cx="255198" cy="261610"/>
            <a:chOff x="4033946" y="330026"/>
            <a:chExt cx="369435" cy="378718"/>
          </a:xfrm>
        </p:grpSpPr>
        <p:sp>
          <p:nvSpPr>
            <p:cNvPr id="11" name="Oval 10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3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474690" y="5677609"/>
            <a:ext cx="255198" cy="261610"/>
            <a:chOff x="4033946" y="330026"/>
            <a:chExt cx="369435" cy="378718"/>
          </a:xfrm>
        </p:grpSpPr>
        <p:sp>
          <p:nvSpPr>
            <p:cNvPr id="14" name="Oval 13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5</a:t>
              </a:r>
            </a:p>
          </p:txBody>
        </p:sp>
      </p:grpSp>
      <p:cxnSp>
        <p:nvCxnSpPr>
          <p:cNvPr id="16" name="Straight Arrow Connector 15"/>
          <p:cNvCxnSpPr>
            <a:stCxn id="15" idx="0"/>
            <a:endCxn id="12" idx="2"/>
          </p:cNvCxnSpPr>
          <p:nvPr/>
        </p:nvCxnSpPr>
        <p:spPr>
          <a:xfrm flipV="1">
            <a:off x="3602289" y="5318728"/>
            <a:ext cx="1155" cy="358881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3038986" y="5057976"/>
            <a:ext cx="255198" cy="261610"/>
            <a:chOff x="4033946" y="330026"/>
            <a:chExt cx="369435" cy="378718"/>
          </a:xfrm>
        </p:grpSpPr>
        <p:sp>
          <p:nvSpPr>
            <p:cNvPr id="18" name="Oval 17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</a:t>
              </a:r>
            </a:p>
          </p:txBody>
        </p:sp>
      </p:grpSp>
      <p:cxnSp>
        <p:nvCxnSpPr>
          <p:cNvPr id="20" name="Straight Arrow Connector 19"/>
          <p:cNvCxnSpPr>
            <a:stCxn id="19" idx="0"/>
            <a:endCxn id="8" idx="2"/>
          </p:cNvCxnSpPr>
          <p:nvPr/>
        </p:nvCxnSpPr>
        <p:spPr>
          <a:xfrm flipV="1">
            <a:off x="3166585" y="4647120"/>
            <a:ext cx="208849" cy="41085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0"/>
            <a:endCxn id="8" idx="2"/>
          </p:cNvCxnSpPr>
          <p:nvPr/>
        </p:nvCxnSpPr>
        <p:spPr>
          <a:xfrm flipH="1" flipV="1">
            <a:off x="3375434" y="4647120"/>
            <a:ext cx="228010" cy="40999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982190" y="4456157"/>
            <a:ext cx="255198" cy="261610"/>
            <a:chOff x="4033946" y="330026"/>
            <a:chExt cx="369435" cy="378718"/>
          </a:xfrm>
        </p:grpSpPr>
        <p:sp>
          <p:nvSpPr>
            <p:cNvPr id="23" name="Oval 22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4</a:t>
              </a:r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829103" y="4271768"/>
            <a:ext cx="561372" cy="63038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02278" y="3920556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rank = 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43958" y="3908646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rank = 2</a:t>
            </a:r>
          </a:p>
        </p:txBody>
      </p:sp>
      <p:cxnSp>
        <p:nvCxnSpPr>
          <p:cNvPr id="32" name="Curved Connector 31"/>
          <p:cNvCxnSpPr>
            <a:stCxn id="24" idx="0"/>
            <a:endCxn id="8" idx="2"/>
          </p:cNvCxnSpPr>
          <p:nvPr/>
        </p:nvCxnSpPr>
        <p:spPr>
          <a:xfrm rot="16200000" flipH="1">
            <a:off x="2147129" y="3418816"/>
            <a:ext cx="190963" cy="2265645"/>
          </a:xfrm>
          <a:prstGeom prst="curvedConnector5">
            <a:avLst>
              <a:gd name="adj1" fmla="val -119709"/>
              <a:gd name="adj2" fmla="val 50000"/>
              <a:gd name="adj3" fmla="val 219709"/>
            </a:avLst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6339133" y="4447509"/>
            <a:ext cx="255198" cy="261610"/>
            <a:chOff x="4033946" y="330026"/>
            <a:chExt cx="369435" cy="378718"/>
          </a:xfrm>
        </p:grpSpPr>
        <p:sp>
          <p:nvSpPr>
            <p:cNvPr id="35" name="Oval 34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0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6186046" y="4263120"/>
            <a:ext cx="561372" cy="63038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7767144" y="4456157"/>
            <a:ext cx="255198" cy="261610"/>
            <a:chOff x="4033946" y="330026"/>
            <a:chExt cx="369435" cy="378718"/>
          </a:xfrm>
        </p:grpSpPr>
        <p:sp>
          <p:nvSpPr>
            <p:cNvPr id="39" name="Oval 38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4</a:t>
              </a:r>
            </a:p>
          </p:txBody>
        </p:sp>
      </p:grpSp>
      <p:sp>
        <p:nvSpPr>
          <p:cNvPr id="41" name="Rounded Rectangle 40"/>
          <p:cNvSpPr/>
          <p:nvPr/>
        </p:nvSpPr>
        <p:spPr>
          <a:xfrm>
            <a:off x="7614057" y="4271768"/>
            <a:ext cx="561372" cy="63038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959221" y="3811731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rank = 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387232" y="3811731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rank = 0</a:t>
            </a:r>
          </a:p>
        </p:txBody>
      </p:sp>
      <p:cxnSp>
        <p:nvCxnSpPr>
          <p:cNvPr id="45" name="Curved Connector 44"/>
          <p:cNvCxnSpPr>
            <a:stCxn id="36" idx="0"/>
            <a:endCxn id="40" idx="2"/>
          </p:cNvCxnSpPr>
          <p:nvPr/>
        </p:nvCxnSpPr>
        <p:spPr>
          <a:xfrm rot="16200000" flipH="1">
            <a:off x="7045608" y="3868633"/>
            <a:ext cx="270258" cy="1428011"/>
          </a:xfrm>
          <a:prstGeom prst="curvedConnector5">
            <a:avLst>
              <a:gd name="adj1" fmla="val -84586"/>
              <a:gd name="adj2" fmla="val 50000"/>
              <a:gd name="adj3" fmla="val 184586"/>
            </a:avLst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387232" y="3819189"/>
            <a:ext cx="101502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rank = 1</a:t>
            </a:r>
          </a:p>
        </p:txBody>
      </p:sp>
    </p:spTree>
    <p:extLst>
      <p:ext uri="{BB962C8B-B14F-4D97-AF65-F5344CB8AC3E}">
        <p14:creationId xmlns:p14="http://schemas.microsoft.com/office/powerpoint/2010/main" val="294805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5" grpId="0" animBg="1"/>
      <p:bldP spid="26" grpId="0"/>
      <p:bldP spid="27" grpId="0"/>
      <p:bldP spid="37" grpId="0" animBg="1"/>
      <p:bldP spid="41" grpId="0" animBg="1"/>
      <p:bldP spid="42" grpId="0"/>
      <p:bldP spid="43" grpId="0"/>
      <p:bldP spid="4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Worksheet question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220430"/>
            <a:ext cx="11187258" cy="1147939"/>
          </a:xfrm>
        </p:spPr>
        <p:txBody>
          <a:bodyPr/>
          <a:lstStyle/>
          <a:p>
            <a:r>
              <a:rPr lang="en-US" dirty="0"/>
              <a:t>Given the following disjoint-set what would be the result of the following calls on union if we add the “union-by-rank” optimization. Draw the forest at each stage with corresponding ranks for each tree.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42483" y="6325254"/>
            <a:ext cx="421923" cy="274320"/>
          </a:xfrm>
        </p:spPr>
        <p:txBody>
          <a:bodyPr/>
          <a:lstStyle/>
          <a:p>
            <a:fld id="{659665DE-58FC-41F4-AC58-2C90A5E00527}" type="slidenum">
              <a:rPr lang="en-US" smtClean="0"/>
              <a:t>23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080457" y="2768343"/>
            <a:ext cx="255198" cy="261610"/>
            <a:chOff x="4033946" y="330026"/>
            <a:chExt cx="369435" cy="378718"/>
          </a:xfrm>
        </p:grpSpPr>
        <p:sp>
          <p:nvSpPr>
            <p:cNvPr id="7" name="Oval 6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6</a:t>
              </a:r>
            </a:p>
          </p:txBody>
        </p:sp>
      </p:grpSp>
      <p:sp>
        <p:nvSpPr>
          <p:cNvPr id="9" name="Rounded Rectangle 8"/>
          <p:cNvSpPr/>
          <p:nvPr/>
        </p:nvSpPr>
        <p:spPr>
          <a:xfrm>
            <a:off x="1457608" y="2645953"/>
            <a:ext cx="1457608" cy="182080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2081612" y="3439951"/>
            <a:ext cx="255198" cy="261610"/>
            <a:chOff x="4033946" y="330026"/>
            <a:chExt cx="369435" cy="378718"/>
          </a:xfrm>
        </p:grpSpPr>
        <p:sp>
          <p:nvSpPr>
            <p:cNvPr id="11" name="Oval 10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4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080457" y="4060442"/>
            <a:ext cx="255198" cy="261610"/>
            <a:chOff x="4033946" y="330026"/>
            <a:chExt cx="369435" cy="378718"/>
          </a:xfrm>
        </p:grpSpPr>
        <p:sp>
          <p:nvSpPr>
            <p:cNvPr id="14" name="Oval 13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5</a:t>
              </a:r>
            </a:p>
          </p:txBody>
        </p:sp>
      </p:grpSp>
      <p:cxnSp>
        <p:nvCxnSpPr>
          <p:cNvPr id="16" name="Straight Arrow Connector 15"/>
          <p:cNvCxnSpPr>
            <a:stCxn id="15" idx="0"/>
            <a:endCxn id="12" idx="2"/>
          </p:cNvCxnSpPr>
          <p:nvPr/>
        </p:nvCxnSpPr>
        <p:spPr>
          <a:xfrm flipV="1">
            <a:off x="2208056" y="3701561"/>
            <a:ext cx="1155" cy="358881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1644753" y="3440809"/>
            <a:ext cx="255198" cy="261610"/>
            <a:chOff x="4033946" y="330026"/>
            <a:chExt cx="369435" cy="378718"/>
          </a:xfrm>
        </p:grpSpPr>
        <p:sp>
          <p:nvSpPr>
            <p:cNvPr id="18" name="Oval 17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0</a:t>
              </a:r>
            </a:p>
          </p:txBody>
        </p:sp>
      </p:grpSp>
      <p:cxnSp>
        <p:nvCxnSpPr>
          <p:cNvPr id="20" name="Straight Arrow Connector 19"/>
          <p:cNvCxnSpPr>
            <a:stCxn id="19" idx="0"/>
            <a:endCxn id="8" idx="2"/>
          </p:cNvCxnSpPr>
          <p:nvPr/>
        </p:nvCxnSpPr>
        <p:spPr>
          <a:xfrm flipV="1">
            <a:off x="1772352" y="3029953"/>
            <a:ext cx="435704" cy="41085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0"/>
            <a:endCxn id="8" idx="2"/>
          </p:cNvCxnSpPr>
          <p:nvPr/>
        </p:nvCxnSpPr>
        <p:spPr>
          <a:xfrm flipH="1" flipV="1">
            <a:off x="2208056" y="3029953"/>
            <a:ext cx="1155" cy="40999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27292" y="2235097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rank = 2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462099" y="3439951"/>
            <a:ext cx="255198" cy="261610"/>
            <a:chOff x="4033946" y="330026"/>
            <a:chExt cx="369435" cy="378718"/>
          </a:xfrm>
        </p:grpSpPr>
        <p:sp>
          <p:nvSpPr>
            <p:cNvPr id="24" name="Oval 23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3</a:t>
              </a:r>
            </a:p>
          </p:txBody>
        </p:sp>
      </p:grpSp>
      <p:cxnSp>
        <p:nvCxnSpPr>
          <p:cNvPr id="26" name="Straight Arrow Connector 25"/>
          <p:cNvCxnSpPr>
            <a:stCxn id="25" idx="0"/>
            <a:endCxn id="8" idx="2"/>
          </p:cNvCxnSpPr>
          <p:nvPr/>
        </p:nvCxnSpPr>
        <p:spPr>
          <a:xfrm flipH="1" flipV="1">
            <a:off x="2208056" y="3029953"/>
            <a:ext cx="381642" cy="40999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1654591" y="4060442"/>
            <a:ext cx="255198" cy="261610"/>
            <a:chOff x="4033946" y="330026"/>
            <a:chExt cx="369435" cy="378718"/>
          </a:xfrm>
        </p:grpSpPr>
        <p:sp>
          <p:nvSpPr>
            <p:cNvPr id="29" name="Oval 28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</a:t>
              </a:r>
            </a:p>
          </p:txBody>
        </p:sp>
      </p:grpSp>
      <p:cxnSp>
        <p:nvCxnSpPr>
          <p:cNvPr id="31" name="Straight Arrow Connector 30"/>
          <p:cNvCxnSpPr>
            <a:stCxn id="30" idx="0"/>
            <a:endCxn id="19" idx="2"/>
          </p:cNvCxnSpPr>
          <p:nvPr/>
        </p:nvCxnSpPr>
        <p:spPr>
          <a:xfrm flipH="1" flipV="1">
            <a:off x="1772352" y="3702419"/>
            <a:ext cx="9838" cy="358023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4635796" y="2768343"/>
            <a:ext cx="255198" cy="261610"/>
            <a:chOff x="4033946" y="330026"/>
            <a:chExt cx="369435" cy="378718"/>
          </a:xfrm>
        </p:grpSpPr>
        <p:sp>
          <p:nvSpPr>
            <p:cNvPr id="34" name="Oval 33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2</a:t>
              </a:r>
            </a:p>
          </p:txBody>
        </p:sp>
      </p:grpSp>
      <p:sp>
        <p:nvSpPr>
          <p:cNvPr id="36" name="Rounded Rectangle 35"/>
          <p:cNvSpPr/>
          <p:nvPr/>
        </p:nvSpPr>
        <p:spPr>
          <a:xfrm>
            <a:off x="4012947" y="2645953"/>
            <a:ext cx="1457608" cy="182080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4282631" y="2235097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rank = 0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6993672" y="2768343"/>
            <a:ext cx="255198" cy="261610"/>
            <a:chOff x="4033946" y="330026"/>
            <a:chExt cx="369435" cy="378718"/>
          </a:xfrm>
        </p:grpSpPr>
        <p:sp>
          <p:nvSpPr>
            <p:cNvPr id="59" name="Oval 58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8</a:t>
              </a:r>
            </a:p>
          </p:txBody>
        </p:sp>
      </p:grpSp>
      <p:sp>
        <p:nvSpPr>
          <p:cNvPr id="61" name="Rounded Rectangle 60"/>
          <p:cNvSpPr/>
          <p:nvPr/>
        </p:nvSpPr>
        <p:spPr>
          <a:xfrm>
            <a:off x="6370823" y="2645953"/>
            <a:ext cx="1457608" cy="182080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6874164" y="3463905"/>
            <a:ext cx="575559" cy="427454"/>
            <a:chOff x="4020857" y="315514"/>
            <a:chExt cx="472375" cy="378719"/>
          </a:xfrm>
        </p:grpSpPr>
        <p:sp>
          <p:nvSpPr>
            <p:cNvPr id="63" name="Oval 62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020857" y="315514"/>
              <a:ext cx="47237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10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7335440" y="4070156"/>
            <a:ext cx="739643" cy="241872"/>
            <a:chOff x="4033945" y="330026"/>
            <a:chExt cx="479336" cy="378718"/>
          </a:xfrm>
        </p:grpSpPr>
        <p:sp>
          <p:nvSpPr>
            <p:cNvPr id="66" name="Oval 65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033945" y="330026"/>
              <a:ext cx="479336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12</a:t>
              </a:r>
            </a:p>
          </p:txBody>
        </p:sp>
      </p:grpSp>
      <p:cxnSp>
        <p:nvCxnSpPr>
          <p:cNvPr id="68" name="Straight Arrow Connector 67"/>
          <p:cNvCxnSpPr>
            <a:stCxn id="67" idx="0"/>
            <a:endCxn id="76" idx="4"/>
          </p:cNvCxnSpPr>
          <p:nvPr/>
        </p:nvCxnSpPr>
        <p:spPr>
          <a:xfrm flipH="1" flipV="1">
            <a:off x="7658478" y="3672998"/>
            <a:ext cx="46784" cy="39715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6557968" y="3440809"/>
            <a:ext cx="255198" cy="261610"/>
            <a:chOff x="4033946" y="330026"/>
            <a:chExt cx="369435" cy="378718"/>
          </a:xfrm>
        </p:grpSpPr>
        <p:sp>
          <p:nvSpPr>
            <p:cNvPr id="70" name="Oval 69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9</a:t>
              </a:r>
            </a:p>
          </p:txBody>
        </p:sp>
      </p:grpSp>
      <p:cxnSp>
        <p:nvCxnSpPr>
          <p:cNvPr id="72" name="Straight Arrow Connector 71"/>
          <p:cNvCxnSpPr>
            <a:stCxn id="71" idx="0"/>
            <a:endCxn id="60" idx="2"/>
          </p:cNvCxnSpPr>
          <p:nvPr/>
        </p:nvCxnSpPr>
        <p:spPr>
          <a:xfrm flipV="1">
            <a:off x="6685567" y="3029953"/>
            <a:ext cx="435704" cy="41085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3" idx="0"/>
            <a:endCxn id="60" idx="2"/>
          </p:cNvCxnSpPr>
          <p:nvPr/>
        </p:nvCxnSpPr>
        <p:spPr>
          <a:xfrm flipH="1" flipV="1">
            <a:off x="7121271" y="3029953"/>
            <a:ext cx="1633" cy="462517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640507" y="2235097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rank = 2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7369408" y="3445814"/>
            <a:ext cx="646168" cy="241872"/>
            <a:chOff x="4025392" y="338513"/>
            <a:chExt cx="446200" cy="378718"/>
          </a:xfrm>
        </p:grpSpPr>
        <p:sp>
          <p:nvSpPr>
            <p:cNvPr id="76" name="Oval 75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025392" y="338513"/>
              <a:ext cx="446200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11</a:t>
              </a:r>
            </a:p>
          </p:txBody>
        </p:sp>
      </p:grpSp>
      <p:cxnSp>
        <p:nvCxnSpPr>
          <p:cNvPr id="78" name="Straight Arrow Connector 77"/>
          <p:cNvCxnSpPr>
            <a:stCxn id="76" idx="0"/>
            <a:endCxn id="60" idx="2"/>
          </p:cNvCxnSpPr>
          <p:nvPr/>
        </p:nvCxnSpPr>
        <p:spPr>
          <a:xfrm flipH="1" flipV="1">
            <a:off x="7121271" y="3029953"/>
            <a:ext cx="537207" cy="41733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>
            <a:off x="9439415" y="2768343"/>
            <a:ext cx="255198" cy="261610"/>
            <a:chOff x="4033946" y="330026"/>
            <a:chExt cx="369435" cy="378718"/>
          </a:xfrm>
        </p:grpSpPr>
        <p:sp>
          <p:nvSpPr>
            <p:cNvPr id="84" name="Oval 83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7</a:t>
              </a:r>
            </a:p>
          </p:txBody>
        </p:sp>
      </p:grpSp>
      <p:sp>
        <p:nvSpPr>
          <p:cNvPr id="86" name="Rounded Rectangle 85"/>
          <p:cNvSpPr/>
          <p:nvPr/>
        </p:nvSpPr>
        <p:spPr>
          <a:xfrm>
            <a:off x="8816566" y="2645953"/>
            <a:ext cx="1457608" cy="182080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" name="Group 93"/>
          <p:cNvGrpSpPr/>
          <p:nvPr/>
        </p:nvGrpSpPr>
        <p:grpSpPr>
          <a:xfrm>
            <a:off x="9003712" y="3440809"/>
            <a:ext cx="348519" cy="261610"/>
            <a:chOff x="4033945" y="330026"/>
            <a:chExt cx="504530" cy="378718"/>
          </a:xfrm>
        </p:grpSpPr>
        <p:sp>
          <p:nvSpPr>
            <p:cNvPr id="95" name="Oval 94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033945" y="330026"/>
              <a:ext cx="504530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13</a:t>
              </a:r>
            </a:p>
          </p:txBody>
        </p:sp>
      </p:grpSp>
      <p:cxnSp>
        <p:nvCxnSpPr>
          <p:cNvPr id="97" name="Straight Arrow Connector 96"/>
          <p:cNvCxnSpPr>
            <a:stCxn id="96" idx="0"/>
            <a:endCxn id="85" idx="2"/>
          </p:cNvCxnSpPr>
          <p:nvPr/>
        </p:nvCxnSpPr>
        <p:spPr>
          <a:xfrm flipV="1">
            <a:off x="9177972" y="3029953"/>
            <a:ext cx="389042" cy="41085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9086250" y="2235097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rank = 1</a:t>
            </a:r>
          </a:p>
        </p:txBody>
      </p:sp>
      <p:sp>
        <p:nvSpPr>
          <p:cNvPr id="124" name="Content Placeholder 2"/>
          <p:cNvSpPr txBox="1">
            <a:spLocks/>
          </p:cNvSpPr>
          <p:nvPr/>
        </p:nvSpPr>
        <p:spPr>
          <a:xfrm>
            <a:off x="429502" y="4876854"/>
            <a:ext cx="11187258" cy="1147939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union(2, 13)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union(4, 12)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union(2, 8)</a:t>
            </a:r>
          </a:p>
        </p:txBody>
      </p:sp>
    </p:spTree>
    <p:extLst>
      <p:ext uri="{BB962C8B-B14F-4D97-AF65-F5344CB8AC3E}">
        <p14:creationId xmlns:p14="http://schemas.microsoft.com/office/powerpoint/2010/main" val="32782339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Worksheet question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220430"/>
            <a:ext cx="11187258" cy="1147939"/>
          </a:xfrm>
        </p:spPr>
        <p:txBody>
          <a:bodyPr/>
          <a:lstStyle/>
          <a:p>
            <a:r>
              <a:rPr lang="en-US" dirty="0"/>
              <a:t>Given the following disjoint-set what would be the result of the following calls on union if we add the “union-by-rank” optimization. Draw the forest at each stage with corresponding ranks for each tree.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42483" y="6325254"/>
            <a:ext cx="421923" cy="274320"/>
          </a:xfrm>
        </p:spPr>
        <p:txBody>
          <a:bodyPr/>
          <a:lstStyle/>
          <a:p>
            <a:fld id="{659665DE-58FC-41F4-AC58-2C90A5E00527}" type="slidenum">
              <a:rPr lang="en-US" smtClean="0"/>
              <a:t>24</a:t>
            </a:fld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6993672" y="2768343"/>
            <a:ext cx="255198" cy="261610"/>
            <a:chOff x="4033946" y="330026"/>
            <a:chExt cx="369435" cy="378718"/>
          </a:xfrm>
        </p:grpSpPr>
        <p:sp>
          <p:nvSpPr>
            <p:cNvPr id="59" name="Oval 58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8</a:t>
              </a:r>
            </a:p>
          </p:txBody>
        </p:sp>
      </p:grpSp>
      <p:sp>
        <p:nvSpPr>
          <p:cNvPr id="61" name="Rounded Rectangle 60"/>
          <p:cNvSpPr/>
          <p:nvPr/>
        </p:nvSpPr>
        <p:spPr>
          <a:xfrm>
            <a:off x="5260063" y="2645953"/>
            <a:ext cx="3730028" cy="2577897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6841337" y="3419920"/>
            <a:ext cx="627682" cy="482584"/>
            <a:chOff x="4020857" y="315514"/>
            <a:chExt cx="472375" cy="378719"/>
          </a:xfrm>
        </p:grpSpPr>
        <p:sp>
          <p:nvSpPr>
            <p:cNvPr id="63" name="Oval 62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020857" y="315514"/>
              <a:ext cx="47237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10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7050116" y="4070156"/>
            <a:ext cx="616439" cy="351596"/>
            <a:chOff x="4033945" y="330026"/>
            <a:chExt cx="479336" cy="378718"/>
          </a:xfrm>
        </p:grpSpPr>
        <p:sp>
          <p:nvSpPr>
            <p:cNvPr id="66" name="Oval 65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033945" y="330026"/>
              <a:ext cx="479336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12</a:t>
              </a:r>
            </a:p>
          </p:txBody>
        </p:sp>
      </p:grpSp>
      <p:cxnSp>
        <p:nvCxnSpPr>
          <p:cNvPr id="68" name="Straight Arrow Connector 67"/>
          <p:cNvCxnSpPr>
            <a:stCxn id="67" idx="0"/>
            <a:endCxn id="76" idx="4"/>
          </p:cNvCxnSpPr>
          <p:nvPr/>
        </p:nvCxnSpPr>
        <p:spPr>
          <a:xfrm flipV="1">
            <a:off x="7358336" y="3690433"/>
            <a:ext cx="326953" cy="379723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6557968" y="3440809"/>
            <a:ext cx="255198" cy="261610"/>
            <a:chOff x="4033946" y="330026"/>
            <a:chExt cx="369435" cy="378718"/>
          </a:xfrm>
        </p:grpSpPr>
        <p:sp>
          <p:nvSpPr>
            <p:cNvPr id="70" name="Oval 69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9</a:t>
              </a:r>
            </a:p>
          </p:txBody>
        </p:sp>
      </p:grpSp>
      <p:cxnSp>
        <p:nvCxnSpPr>
          <p:cNvPr id="72" name="Straight Arrow Connector 71"/>
          <p:cNvCxnSpPr>
            <a:stCxn id="71" idx="0"/>
            <a:endCxn id="60" idx="2"/>
          </p:cNvCxnSpPr>
          <p:nvPr/>
        </p:nvCxnSpPr>
        <p:spPr>
          <a:xfrm flipV="1">
            <a:off x="6685567" y="3029953"/>
            <a:ext cx="435704" cy="41085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3" idx="0"/>
            <a:endCxn id="60" idx="2"/>
          </p:cNvCxnSpPr>
          <p:nvPr/>
        </p:nvCxnSpPr>
        <p:spPr>
          <a:xfrm flipV="1">
            <a:off x="7112603" y="3029953"/>
            <a:ext cx="8668" cy="42221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640507" y="2235097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rank = 3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7369408" y="3445814"/>
            <a:ext cx="706102" cy="260434"/>
            <a:chOff x="4025392" y="338513"/>
            <a:chExt cx="446200" cy="378718"/>
          </a:xfrm>
        </p:grpSpPr>
        <p:sp>
          <p:nvSpPr>
            <p:cNvPr id="76" name="Oval 75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025392" y="338513"/>
              <a:ext cx="446200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11</a:t>
              </a:r>
            </a:p>
          </p:txBody>
        </p:sp>
      </p:grpSp>
      <p:cxnSp>
        <p:nvCxnSpPr>
          <p:cNvPr id="78" name="Straight Arrow Connector 77"/>
          <p:cNvCxnSpPr>
            <a:stCxn id="76" idx="0"/>
            <a:endCxn id="60" idx="2"/>
          </p:cNvCxnSpPr>
          <p:nvPr/>
        </p:nvCxnSpPr>
        <p:spPr>
          <a:xfrm flipH="1" flipV="1">
            <a:off x="7121271" y="3029953"/>
            <a:ext cx="564018" cy="417449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Content Placeholder 2"/>
          <p:cNvSpPr txBox="1">
            <a:spLocks/>
          </p:cNvSpPr>
          <p:nvPr/>
        </p:nvSpPr>
        <p:spPr>
          <a:xfrm>
            <a:off x="429502" y="4876854"/>
            <a:ext cx="11187258" cy="1147939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union(2, 13)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union(4, 12)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union(2, 8)</a:t>
            </a:r>
          </a:p>
        </p:txBody>
      </p:sp>
      <p:grpSp>
        <p:nvGrpSpPr>
          <p:cNvPr id="80" name="Group 79"/>
          <p:cNvGrpSpPr/>
          <p:nvPr/>
        </p:nvGrpSpPr>
        <p:grpSpPr>
          <a:xfrm>
            <a:off x="5899462" y="3447402"/>
            <a:ext cx="255198" cy="261610"/>
            <a:chOff x="4033946" y="330026"/>
            <a:chExt cx="369435" cy="378718"/>
          </a:xfrm>
        </p:grpSpPr>
        <p:sp>
          <p:nvSpPr>
            <p:cNvPr id="81" name="Oval 80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6</a:t>
              </a: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5900617" y="4119010"/>
            <a:ext cx="255198" cy="261610"/>
            <a:chOff x="4033946" y="330026"/>
            <a:chExt cx="369435" cy="378718"/>
          </a:xfrm>
        </p:grpSpPr>
        <p:sp>
          <p:nvSpPr>
            <p:cNvPr id="88" name="Oval 87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4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899462" y="4739501"/>
            <a:ext cx="255198" cy="261610"/>
            <a:chOff x="4033946" y="330026"/>
            <a:chExt cx="369435" cy="378718"/>
          </a:xfrm>
        </p:grpSpPr>
        <p:sp>
          <p:nvSpPr>
            <p:cNvPr id="91" name="Oval 90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5</a:t>
              </a:r>
            </a:p>
          </p:txBody>
        </p:sp>
      </p:grpSp>
      <p:cxnSp>
        <p:nvCxnSpPr>
          <p:cNvPr id="93" name="Straight Arrow Connector 92"/>
          <p:cNvCxnSpPr>
            <a:stCxn id="92" idx="0"/>
            <a:endCxn id="89" idx="2"/>
          </p:cNvCxnSpPr>
          <p:nvPr/>
        </p:nvCxnSpPr>
        <p:spPr>
          <a:xfrm flipV="1">
            <a:off x="6027061" y="4380620"/>
            <a:ext cx="1155" cy="358881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Group 97"/>
          <p:cNvGrpSpPr/>
          <p:nvPr/>
        </p:nvGrpSpPr>
        <p:grpSpPr>
          <a:xfrm>
            <a:off x="5463758" y="4119868"/>
            <a:ext cx="255198" cy="261610"/>
            <a:chOff x="4033946" y="330026"/>
            <a:chExt cx="369435" cy="378718"/>
          </a:xfrm>
        </p:grpSpPr>
        <p:sp>
          <p:nvSpPr>
            <p:cNvPr id="100" name="Oval 99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0</a:t>
              </a:r>
            </a:p>
          </p:txBody>
        </p:sp>
      </p:grpSp>
      <p:cxnSp>
        <p:nvCxnSpPr>
          <p:cNvPr id="102" name="Straight Arrow Connector 101"/>
          <p:cNvCxnSpPr>
            <a:stCxn id="101" idx="0"/>
            <a:endCxn id="82" idx="2"/>
          </p:cNvCxnSpPr>
          <p:nvPr/>
        </p:nvCxnSpPr>
        <p:spPr>
          <a:xfrm flipV="1">
            <a:off x="5591357" y="3709012"/>
            <a:ext cx="435704" cy="41085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89" idx="0"/>
            <a:endCxn id="82" idx="2"/>
          </p:cNvCxnSpPr>
          <p:nvPr/>
        </p:nvCxnSpPr>
        <p:spPr>
          <a:xfrm flipH="1" flipV="1">
            <a:off x="6027061" y="3709012"/>
            <a:ext cx="1155" cy="40999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oup 103"/>
          <p:cNvGrpSpPr/>
          <p:nvPr/>
        </p:nvGrpSpPr>
        <p:grpSpPr>
          <a:xfrm>
            <a:off x="6281104" y="4119010"/>
            <a:ext cx="255198" cy="261610"/>
            <a:chOff x="4033946" y="330026"/>
            <a:chExt cx="369435" cy="378718"/>
          </a:xfrm>
        </p:grpSpPr>
        <p:sp>
          <p:nvSpPr>
            <p:cNvPr id="105" name="Oval 104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3</a:t>
              </a:r>
            </a:p>
          </p:txBody>
        </p:sp>
      </p:grpSp>
      <p:cxnSp>
        <p:nvCxnSpPr>
          <p:cNvPr id="107" name="Straight Arrow Connector 106"/>
          <p:cNvCxnSpPr>
            <a:stCxn id="106" idx="0"/>
            <a:endCxn id="82" idx="2"/>
          </p:cNvCxnSpPr>
          <p:nvPr/>
        </p:nvCxnSpPr>
        <p:spPr>
          <a:xfrm flipH="1" flipV="1">
            <a:off x="6027061" y="3709012"/>
            <a:ext cx="381642" cy="40999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Group 107"/>
          <p:cNvGrpSpPr/>
          <p:nvPr/>
        </p:nvGrpSpPr>
        <p:grpSpPr>
          <a:xfrm>
            <a:off x="5473596" y="4739501"/>
            <a:ext cx="255198" cy="261610"/>
            <a:chOff x="4033946" y="330026"/>
            <a:chExt cx="369435" cy="378718"/>
          </a:xfrm>
        </p:grpSpPr>
        <p:sp>
          <p:nvSpPr>
            <p:cNvPr id="109" name="Oval 108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</a:t>
              </a:r>
            </a:p>
          </p:txBody>
        </p:sp>
      </p:grpSp>
      <p:cxnSp>
        <p:nvCxnSpPr>
          <p:cNvPr id="111" name="Straight Arrow Connector 110"/>
          <p:cNvCxnSpPr>
            <a:stCxn id="110" idx="0"/>
            <a:endCxn id="101" idx="2"/>
          </p:cNvCxnSpPr>
          <p:nvPr/>
        </p:nvCxnSpPr>
        <p:spPr>
          <a:xfrm flipH="1" flipV="1">
            <a:off x="5591357" y="4381478"/>
            <a:ext cx="9838" cy="358023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82" idx="0"/>
            <a:endCxn id="60" idx="2"/>
          </p:cNvCxnSpPr>
          <p:nvPr/>
        </p:nvCxnSpPr>
        <p:spPr>
          <a:xfrm flipV="1">
            <a:off x="6027061" y="3029953"/>
            <a:ext cx="1094210" cy="417449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5" name="Group 124"/>
          <p:cNvGrpSpPr/>
          <p:nvPr/>
        </p:nvGrpSpPr>
        <p:grpSpPr>
          <a:xfrm>
            <a:off x="8552611" y="4085319"/>
            <a:ext cx="255198" cy="261610"/>
            <a:chOff x="4033946" y="330026"/>
            <a:chExt cx="369435" cy="378718"/>
          </a:xfrm>
        </p:grpSpPr>
        <p:sp>
          <p:nvSpPr>
            <p:cNvPr id="126" name="Oval 125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2</a:t>
              </a: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8250261" y="3406253"/>
            <a:ext cx="255198" cy="261610"/>
            <a:chOff x="4033946" y="330026"/>
            <a:chExt cx="369435" cy="378718"/>
          </a:xfrm>
        </p:grpSpPr>
        <p:sp>
          <p:nvSpPr>
            <p:cNvPr id="129" name="Oval 128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7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7814558" y="4078719"/>
            <a:ext cx="348519" cy="261610"/>
            <a:chOff x="4033945" y="330026"/>
            <a:chExt cx="504530" cy="378718"/>
          </a:xfrm>
        </p:grpSpPr>
        <p:sp>
          <p:nvSpPr>
            <p:cNvPr id="132" name="Oval 131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4033945" y="330026"/>
              <a:ext cx="504530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13</a:t>
              </a:r>
            </a:p>
          </p:txBody>
        </p:sp>
      </p:grpSp>
      <p:cxnSp>
        <p:nvCxnSpPr>
          <p:cNvPr id="134" name="Straight Arrow Connector 133"/>
          <p:cNvCxnSpPr>
            <a:stCxn id="133" idx="0"/>
            <a:endCxn id="130" idx="2"/>
          </p:cNvCxnSpPr>
          <p:nvPr/>
        </p:nvCxnSpPr>
        <p:spPr>
          <a:xfrm flipV="1">
            <a:off x="7988818" y="3667863"/>
            <a:ext cx="389042" cy="41085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27" idx="0"/>
            <a:endCxn id="130" idx="2"/>
          </p:cNvCxnSpPr>
          <p:nvPr/>
        </p:nvCxnSpPr>
        <p:spPr>
          <a:xfrm flipH="1" flipV="1">
            <a:off x="8377860" y="3667863"/>
            <a:ext cx="302350" cy="41745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130" idx="0"/>
            <a:endCxn id="60" idx="2"/>
          </p:cNvCxnSpPr>
          <p:nvPr/>
        </p:nvCxnSpPr>
        <p:spPr>
          <a:xfrm flipH="1" flipV="1">
            <a:off x="7121271" y="3029953"/>
            <a:ext cx="1256589" cy="37630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Content Placeholder 2"/>
          <p:cNvSpPr txBox="1">
            <a:spLocks/>
          </p:cNvSpPr>
          <p:nvPr/>
        </p:nvSpPr>
        <p:spPr>
          <a:xfrm>
            <a:off x="437811" y="5978673"/>
            <a:ext cx="11187258" cy="1147939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Does this improve the worst case runtimes?</a:t>
            </a:r>
          </a:p>
          <a:p>
            <a:r>
              <a:rPr lang="en-US" sz="2000" dirty="0" err="1">
                <a:solidFill>
                  <a:srgbClr val="4C3282"/>
                </a:solidFill>
              </a:rPr>
              <a:t>findSet</a:t>
            </a:r>
            <a:r>
              <a:rPr lang="en-US" sz="2000" dirty="0">
                <a:solidFill>
                  <a:srgbClr val="4C3282"/>
                </a:solidFill>
              </a:rPr>
              <a:t> is more likely to be O(log(n)) than O(n)</a:t>
            </a:r>
          </a:p>
        </p:txBody>
      </p:sp>
    </p:spTree>
    <p:extLst>
      <p:ext uri="{BB962C8B-B14F-4D97-AF65-F5344CB8AC3E}">
        <p14:creationId xmlns:p14="http://schemas.microsoft.com/office/powerpoint/2010/main" val="11060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</a:t>
            </a:r>
            <a:r>
              <a:rPr lang="en-US" dirty="0" err="1"/>
              <a:t>findSet</a:t>
            </a:r>
            <a:r>
              <a:rPr lang="en-US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B6A479"/>
                </a:solidFill>
              </a:rPr>
              <a:t>Problem: </a:t>
            </a:r>
            <a:r>
              <a:rPr lang="en-US" dirty="0"/>
              <a:t>Every time we call </a:t>
            </a:r>
            <a:r>
              <a:rPr lang="en-US" dirty="0" err="1"/>
              <a:t>findSet</a:t>
            </a:r>
            <a:r>
              <a:rPr lang="en-US" dirty="0"/>
              <a:t>() you must traverse all the levels of the tree to find representative</a:t>
            </a:r>
          </a:p>
          <a:p>
            <a:r>
              <a:rPr lang="en-US" dirty="0">
                <a:solidFill>
                  <a:srgbClr val="B6A479"/>
                </a:solidFill>
              </a:rPr>
              <a:t>Solution: Path Compression</a:t>
            </a:r>
          </a:p>
          <a:p>
            <a:pPr lvl="1"/>
            <a:r>
              <a:rPr lang="en-US" dirty="0"/>
              <a:t>Collapse tree into fewer levels by updating parent pointer of each node you visit</a:t>
            </a:r>
          </a:p>
          <a:p>
            <a:pPr lvl="1"/>
            <a:r>
              <a:rPr lang="en-US" dirty="0"/>
              <a:t>Whenever you call </a:t>
            </a:r>
            <a:r>
              <a:rPr lang="en-US" dirty="0" err="1"/>
              <a:t>findSet</a:t>
            </a:r>
            <a:r>
              <a:rPr lang="en-US" dirty="0"/>
              <a:t>() update each node you touch’s parent pointer to point directly to </a:t>
            </a:r>
            <a:r>
              <a:rPr lang="en-US" dirty="0" err="1"/>
              <a:t>overallRoot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219192" y="3863812"/>
            <a:ext cx="255198" cy="261610"/>
            <a:chOff x="4033946" y="330026"/>
            <a:chExt cx="369435" cy="378718"/>
          </a:xfrm>
        </p:grpSpPr>
        <p:sp>
          <p:nvSpPr>
            <p:cNvPr id="7" name="Oval 6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8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211307" y="4525396"/>
            <a:ext cx="661876" cy="428563"/>
            <a:chOff x="4020857" y="315514"/>
            <a:chExt cx="472375" cy="378719"/>
          </a:xfrm>
        </p:grpSpPr>
        <p:sp>
          <p:nvSpPr>
            <p:cNvPr id="10" name="Oval 9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020857" y="315514"/>
              <a:ext cx="47237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10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560960" y="5165625"/>
            <a:ext cx="663504" cy="376300"/>
            <a:chOff x="4033945" y="330026"/>
            <a:chExt cx="479336" cy="378718"/>
          </a:xfrm>
        </p:grpSpPr>
        <p:sp>
          <p:nvSpPr>
            <p:cNvPr id="13" name="Oval 12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33945" y="330026"/>
              <a:ext cx="479336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12</a:t>
              </a:r>
            </a:p>
          </p:txBody>
        </p:sp>
      </p:grpSp>
      <p:cxnSp>
        <p:nvCxnSpPr>
          <p:cNvPr id="15" name="Straight Arrow Connector 14"/>
          <p:cNvCxnSpPr>
            <a:stCxn id="14" idx="0"/>
            <a:endCxn id="22" idx="4"/>
          </p:cNvCxnSpPr>
          <p:nvPr/>
        </p:nvCxnSpPr>
        <p:spPr>
          <a:xfrm flipV="1">
            <a:off x="5892712" y="4859018"/>
            <a:ext cx="183579" cy="306607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4783488" y="4536278"/>
            <a:ext cx="255198" cy="261610"/>
            <a:chOff x="4033946" y="330026"/>
            <a:chExt cx="369435" cy="378718"/>
          </a:xfrm>
        </p:grpSpPr>
        <p:sp>
          <p:nvSpPr>
            <p:cNvPr id="17" name="Oval 16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9</a:t>
              </a:r>
            </a:p>
          </p:txBody>
        </p:sp>
      </p:grpSp>
      <p:cxnSp>
        <p:nvCxnSpPr>
          <p:cNvPr id="19" name="Straight Arrow Connector 18"/>
          <p:cNvCxnSpPr>
            <a:stCxn id="18" idx="0"/>
            <a:endCxn id="8" idx="2"/>
          </p:cNvCxnSpPr>
          <p:nvPr/>
        </p:nvCxnSpPr>
        <p:spPr>
          <a:xfrm flipV="1">
            <a:off x="4911087" y="4125422"/>
            <a:ext cx="435704" cy="41085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0"/>
            <a:endCxn id="8" idx="2"/>
          </p:cNvCxnSpPr>
          <p:nvPr/>
        </p:nvCxnSpPr>
        <p:spPr>
          <a:xfrm flipH="1" flipV="1">
            <a:off x="5346791" y="4125422"/>
            <a:ext cx="150559" cy="428613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5787374" y="4456354"/>
            <a:ext cx="645828" cy="428697"/>
            <a:chOff x="4025392" y="338513"/>
            <a:chExt cx="446200" cy="378718"/>
          </a:xfrm>
        </p:grpSpPr>
        <p:sp>
          <p:nvSpPr>
            <p:cNvPr id="22" name="Oval 21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025392" y="338513"/>
              <a:ext cx="446200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11</a:t>
              </a:r>
            </a:p>
          </p:txBody>
        </p:sp>
      </p:grpSp>
      <p:cxnSp>
        <p:nvCxnSpPr>
          <p:cNvPr id="24" name="Straight Arrow Connector 23"/>
          <p:cNvCxnSpPr>
            <a:stCxn id="22" idx="0"/>
            <a:endCxn id="8" idx="2"/>
          </p:cNvCxnSpPr>
          <p:nvPr/>
        </p:nvCxnSpPr>
        <p:spPr>
          <a:xfrm flipH="1" flipV="1">
            <a:off x="5346791" y="4125422"/>
            <a:ext cx="729500" cy="33354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4124982" y="4542871"/>
            <a:ext cx="255198" cy="261610"/>
            <a:chOff x="4033946" y="330026"/>
            <a:chExt cx="369435" cy="378718"/>
          </a:xfrm>
        </p:grpSpPr>
        <p:sp>
          <p:nvSpPr>
            <p:cNvPr id="26" name="Oval 25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6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126137" y="5214479"/>
            <a:ext cx="255198" cy="261610"/>
            <a:chOff x="4033946" y="330026"/>
            <a:chExt cx="369435" cy="378718"/>
          </a:xfrm>
        </p:grpSpPr>
        <p:sp>
          <p:nvSpPr>
            <p:cNvPr id="29" name="Oval 28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4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124982" y="5834970"/>
            <a:ext cx="255198" cy="261610"/>
            <a:chOff x="4033946" y="330026"/>
            <a:chExt cx="369435" cy="378718"/>
          </a:xfrm>
        </p:grpSpPr>
        <p:sp>
          <p:nvSpPr>
            <p:cNvPr id="32" name="Oval 31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5</a:t>
              </a:r>
            </a:p>
          </p:txBody>
        </p:sp>
      </p:grpSp>
      <p:cxnSp>
        <p:nvCxnSpPr>
          <p:cNvPr id="34" name="Straight Arrow Connector 33"/>
          <p:cNvCxnSpPr>
            <a:stCxn id="33" idx="0"/>
            <a:endCxn id="30" idx="2"/>
          </p:cNvCxnSpPr>
          <p:nvPr/>
        </p:nvCxnSpPr>
        <p:spPr>
          <a:xfrm flipV="1">
            <a:off x="4252581" y="5476089"/>
            <a:ext cx="1155" cy="358881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0" idx="0"/>
            <a:endCxn id="27" idx="2"/>
          </p:cNvCxnSpPr>
          <p:nvPr/>
        </p:nvCxnSpPr>
        <p:spPr>
          <a:xfrm flipH="1" flipV="1">
            <a:off x="4252581" y="4804481"/>
            <a:ext cx="1155" cy="40999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4506624" y="5214479"/>
            <a:ext cx="255198" cy="261610"/>
            <a:chOff x="4033946" y="330026"/>
            <a:chExt cx="369435" cy="378718"/>
          </a:xfrm>
        </p:grpSpPr>
        <p:sp>
          <p:nvSpPr>
            <p:cNvPr id="41" name="Oval 40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3</a:t>
              </a:r>
            </a:p>
          </p:txBody>
        </p:sp>
      </p:grpSp>
      <p:cxnSp>
        <p:nvCxnSpPr>
          <p:cNvPr id="43" name="Straight Arrow Connector 42"/>
          <p:cNvCxnSpPr>
            <a:stCxn id="42" idx="0"/>
            <a:endCxn id="27" idx="2"/>
          </p:cNvCxnSpPr>
          <p:nvPr/>
        </p:nvCxnSpPr>
        <p:spPr>
          <a:xfrm flipH="1" flipV="1">
            <a:off x="4252581" y="4804481"/>
            <a:ext cx="381642" cy="40999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7" idx="0"/>
            <a:endCxn id="8" idx="2"/>
          </p:cNvCxnSpPr>
          <p:nvPr/>
        </p:nvCxnSpPr>
        <p:spPr>
          <a:xfrm flipV="1">
            <a:off x="4252581" y="4125422"/>
            <a:ext cx="1094210" cy="417449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6778131" y="5180788"/>
            <a:ext cx="255198" cy="261610"/>
            <a:chOff x="4033946" y="330026"/>
            <a:chExt cx="369435" cy="378718"/>
          </a:xfrm>
        </p:grpSpPr>
        <p:sp>
          <p:nvSpPr>
            <p:cNvPr id="50" name="Oval 49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2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6475781" y="4501722"/>
            <a:ext cx="255198" cy="261610"/>
            <a:chOff x="4033946" y="330026"/>
            <a:chExt cx="369435" cy="378718"/>
          </a:xfrm>
        </p:grpSpPr>
        <p:sp>
          <p:nvSpPr>
            <p:cNvPr id="53" name="Oval 52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7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040078" y="5174188"/>
            <a:ext cx="348519" cy="261610"/>
            <a:chOff x="4033945" y="330026"/>
            <a:chExt cx="504530" cy="378718"/>
          </a:xfrm>
        </p:grpSpPr>
        <p:sp>
          <p:nvSpPr>
            <p:cNvPr id="56" name="Oval 55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033945" y="330026"/>
              <a:ext cx="504530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13</a:t>
              </a:r>
            </a:p>
          </p:txBody>
        </p:sp>
      </p:grpSp>
      <p:cxnSp>
        <p:nvCxnSpPr>
          <p:cNvPr id="58" name="Straight Arrow Connector 57"/>
          <p:cNvCxnSpPr>
            <a:stCxn id="57" idx="0"/>
            <a:endCxn id="54" idx="2"/>
          </p:cNvCxnSpPr>
          <p:nvPr/>
        </p:nvCxnSpPr>
        <p:spPr>
          <a:xfrm flipV="1">
            <a:off x="6214338" y="4763332"/>
            <a:ext cx="389042" cy="41085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1" idx="0"/>
            <a:endCxn id="54" idx="2"/>
          </p:cNvCxnSpPr>
          <p:nvPr/>
        </p:nvCxnSpPr>
        <p:spPr>
          <a:xfrm flipH="1" flipV="1">
            <a:off x="6603380" y="4763332"/>
            <a:ext cx="302350" cy="41745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4" idx="0"/>
            <a:endCxn id="8" idx="2"/>
          </p:cNvCxnSpPr>
          <p:nvPr/>
        </p:nvCxnSpPr>
        <p:spPr>
          <a:xfrm flipH="1" flipV="1">
            <a:off x="5346791" y="4125422"/>
            <a:ext cx="1256589" cy="37630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3481777" y="3808736"/>
            <a:ext cx="3730028" cy="2577897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4862221" y="3397880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rank = 3</a:t>
            </a:r>
          </a:p>
        </p:txBody>
      </p:sp>
      <p:sp>
        <p:nvSpPr>
          <p:cNvPr id="63" name="Content Placeholder 2"/>
          <p:cNvSpPr txBox="1">
            <a:spLocks/>
          </p:cNvSpPr>
          <p:nvPr/>
        </p:nvSpPr>
        <p:spPr>
          <a:xfrm>
            <a:off x="438479" y="3828376"/>
            <a:ext cx="2295080" cy="1147939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cxnSp>
        <p:nvCxnSpPr>
          <p:cNvPr id="65" name="Curved Connector 64"/>
          <p:cNvCxnSpPr>
            <a:stCxn id="33" idx="0"/>
            <a:endCxn id="8" idx="2"/>
          </p:cNvCxnSpPr>
          <p:nvPr/>
        </p:nvCxnSpPr>
        <p:spPr>
          <a:xfrm rot="5400000" flipH="1" flipV="1">
            <a:off x="3944912" y="4433091"/>
            <a:ext cx="1709548" cy="1094210"/>
          </a:xfrm>
          <a:prstGeom prst="curvedConnector3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66"/>
          <p:cNvCxnSpPr>
            <a:stCxn id="30" idx="0"/>
            <a:endCxn id="8" idx="2"/>
          </p:cNvCxnSpPr>
          <p:nvPr/>
        </p:nvCxnSpPr>
        <p:spPr>
          <a:xfrm rot="5400000" flipH="1" flipV="1">
            <a:off x="4255735" y="4123424"/>
            <a:ext cx="1089057" cy="1093055"/>
          </a:xfrm>
          <a:prstGeom prst="curvedConnector3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9384924" y="3863812"/>
            <a:ext cx="255198" cy="261610"/>
            <a:chOff x="4033946" y="330026"/>
            <a:chExt cx="369435" cy="378718"/>
          </a:xfrm>
        </p:grpSpPr>
        <p:sp>
          <p:nvSpPr>
            <p:cNvPr id="71" name="Oval 70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8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9712657" y="4599452"/>
            <a:ext cx="658882" cy="339011"/>
            <a:chOff x="4020857" y="315514"/>
            <a:chExt cx="472375" cy="378719"/>
          </a:xfrm>
        </p:grpSpPr>
        <p:sp>
          <p:nvSpPr>
            <p:cNvPr id="74" name="Oval 73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020857" y="315514"/>
              <a:ext cx="47237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10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9849823" y="5255149"/>
            <a:ext cx="723779" cy="316686"/>
            <a:chOff x="4033945" y="330026"/>
            <a:chExt cx="479336" cy="378718"/>
          </a:xfrm>
        </p:grpSpPr>
        <p:sp>
          <p:nvSpPr>
            <p:cNvPr id="77" name="Oval 76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033945" y="330026"/>
              <a:ext cx="479336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12</a:t>
              </a:r>
            </a:p>
          </p:txBody>
        </p:sp>
      </p:grpSp>
      <p:cxnSp>
        <p:nvCxnSpPr>
          <p:cNvPr id="79" name="Straight Arrow Connector 78"/>
          <p:cNvCxnSpPr>
            <a:stCxn id="78" idx="0"/>
            <a:endCxn id="86" idx="4"/>
          </p:cNvCxnSpPr>
          <p:nvPr/>
        </p:nvCxnSpPr>
        <p:spPr>
          <a:xfrm flipV="1">
            <a:off x="10211713" y="4896907"/>
            <a:ext cx="303886" cy="358242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Group 79"/>
          <p:cNvGrpSpPr/>
          <p:nvPr/>
        </p:nvGrpSpPr>
        <p:grpSpPr>
          <a:xfrm>
            <a:off x="9321125" y="4599452"/>
            <a:ext cx="255198" cy="261610"/>
            <a:chOff x="4033946" y="330026"/>
            <a:chExt cx="369435" cy="378718"/>
          </a:xfrm>
        </p:grpSpPr>
        <p:sp>
          <p:nvSpPr>
            <p:cNvPr id="81" name="Oval 80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9</a:t>
              </a:r>
            </a:p>
          </p:txBody>
        </p:sp>
      </p:grpSp>
      <p:cxnSp>
        <p:nvCxnSpPr>
          <p:cNvPr id="83" name="Straight Arrow Connector 82"/>
          <p:cNvCxnSpPr>
            <a:stCxn id="82" idx="0"/>
            <a:endCxn id="72" idx="2"/>
          </p:cNvCxnSpPr>
          <p:nvPr/>
        </p:nvCxnSpPr>
        <p:spPr>
          <a:xfrm flipV="1">
            <a:off x="9448724" y="4125422"/>
            <a:ext cx="63799" cy="47403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74" idx="0"/>
            <a:endCxn id="72" idx="2"/>
          </p:cNvCxnSpPr>
          <p:nvPr/>
        </p:nvCxnSpPr>
        <p:spPr>
          <a:xfrm flipH="1" flipV="1">
            <a:off x="9512523" y="4125422"/>
            <a:ext cx="484883" cy="496685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oup 84"/>
          <p:cNvGrpSpPr/>
          <p:nvPr/>
        </p:nvGrpSpPr>
        <p:grpSpPr>
          <a:xfrm>
            <a:off x="10304555" y="4599452"/>
            <a:ext cx="471754" cy="316686"/>
            <a:chOff x="4025392" y="338513"/>
            <a:chExt cx="446200" cy="378718"/>
          </a:xfrm>
        </p:grpSpPr>
        <p:sp>
          <p:nvSpPr>
            <p:cNvPr id="86" name="Oval 85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025392" y="338513"/>
              <a:ext cx="446200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11</a:t>
              </a:r>
            </a:p>
          </p:txBody>
        </p:sp>
      </p:grpSp>
      <p:cxnSp>
        <p:nvCxnSpPr>
          <p:cNvPr id="88" name="Straight Arrow Connector 87"/>
          <p:cNvCxnSpPr>
            <a:stCxn id="86" idx="0"/>
            <a:endCxn id="72" idx="2"/>
          </p:cNvCxnSpPr>
          <p:nvPr/>
        </p:nvCxnSpPr>
        <p:spPr>
          <a:xfrm flipH="1" flipV="1">
            <a:off x="9512523" y="4125422"/>
            <a:ext cx="1003076" cy="475961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 88"/>
          <p:cNvGrpSpPr/>
          <p:nvPr/>
        </p:nvGrpSpPr>
        <p:grpSpPr>
          <a:xfrm>
            <a:off x="8843456" y="4599452"/>
            <a:ext cx="255198" cy="261610"/>
            <a:chOff x="4033946" y="330026"/>
            <a:chExt cx="369435" cy="378718"/>
          </a:xfrm>
        </p:grpSpPr>
        <p:sp>
          <p:nvSpPr>
            <p:cNvPr id="90" name="Oval 89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6</a:t>
              </a: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8218731" y="4599452"/>
            <a:ext cx="255198" cy="261610"/>
            <a:chOff x="4033946" y="330026"/>
            <a:chExt cx="369435" cy="378718"/>
          </a:xfrm>
        </p:grpSpPr>
        <p:sp>
          <p:nvSpPr>
            <p:cNvPr id="93" name="Oval 92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4</a:t>
              </a: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7728508" y="4599452"/>
            <a:ext cx="255198" cy="261610"/>
            <a:chOff x="4033946" y="330026"/>
            <a:chExt cx="369435" cy="378718"/>
          </a:xfrm>
        </p:grpSpPr>
        <p:sp>
          <p:nvSpPr>
            <p:cNvPr id="96" name="Oval 95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5</a:t>
              </a:r>
            </a:p>
          </p:txBody>
        </p:sp>
      </p:grpSp>
      <p:cxnSp>
        <p:nvCxnSpPr>
          <p:cNvPr id="98" name="Straight Arrow Connector 97"/>
          <p:cNvCxnSpPr>
            <a:stCxn id="97" idx="0"/>
            <a:endCxn id="72" idx="2"/>
          </p:cNvCxnSpPr>
          <p:nvPr/>
        </p:nvCxnSpPr>
        <p:spPr>
          <a:xfrm flipV="1">
            <a:off x="7856107" y="4125422"/>
            <a:ext cx="1656416" cy="47403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94" idx="0"/>
            <a:endCxn id="72" idx="2"/>
          </p:cNvCxnSpPr>
          <p:nvPr/>
        </p:nvCxnSpPr>
        <p:spPr>
          <a:xfrm flipV="1">
            <a:off x="8346330" y="4125422"/>
            <a:ext cx="1166193" cy="47403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oup 103"/>
          <p:cNvGrpSpPr/>
          <p:nvPr/>
        </p:nvGrpSpPr>
        <p:grpSpPr>
          <a:xfrm>
            <a:off x="9225098" y="5255149"/>
            <a:ext cx="255198" cy="261610"/>
            <a:chOff x="4033946" y="330026"/>
            <a:chExt cx="369435" cy="378718"/>
          </a:xfrm>
        </p:grpSpPr>
        <p:sp>
          <p:nvSpPr>
            <p:cNvPr id="105" name="Oval 104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3</a:t>
              </a:r>
            </a:p>
          </p:txBody>
        </p:sp>
      </p:grpSp>
      <p:cxnSp>
        <p:nvCxnSpPr>
          <p:cNvPr id="107" name="Straight Arrow Connector 106"/>
          <p:cNvCxnSpPr>
            <a:stCxn id="106" idx="0"/>
            <a:endCxn id="91" idx="2"/>
          </p:cNvCxnSpPr>
          <p:nvPr/>
        </p:nvCxnSpPr>
        <p:spPr>
          <a:xfrm flipH="1" flipV="1">
            <a:off x="8971055" y="4861062"/>
            <a:ext cx="381642" cy="394087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91" idx="0"/>
            <a:endCxn id="72" idx="2"/>
          </p:cNvCxnSpPr>
          <p:nvPr/>
        </p:nvCxnSpPr>
        <p:spPr>
          <a:xfrm flipV="1">
            <a:off x="8971055" y="4125422"/>
            <a:ext cx="541468" cy="47403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" name="Group 112"/>
          <p:cNvGrpSpPr/>
          <p:nvPr/>
        </p:nvGrpSpPr>
        <p:grpSpPr>
          <a:xfrm>
            <a:off x="11320255" y="5255149"/>
            <a:ext cx="255198" cy="261610"/>
            <a:chOff x="4033946" y="330026"/>
            <a:chExt cx="369435" cy="378718"/>
          </a:xfrm>
        </p:grpSpPr>
        <p:sp>
          <p:nvSpPr>
            <p:cNvPr id="114" name="Oval 113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2</a:t>
              </a: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1000211" y="4599452"/>
            <a:ext cx="255198" cy="261610"/>
            <a:chOff x="4033946" y="330026"/>
            <a:chExt cx="369435" cy="378718"/>
          </a:xfrm>
        </p:grpSpPr>
        <p:sp>
          <p:nvSpPr>
            <p:cNvPr id="117" name="Oval 116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7</a:t>
              </a: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10719386" y="5255149"/>
            <a:ext cx="348519" cy="261610"/>
            <a:chOff x="4033945" y="330026"/>
            <a:chExt cx="504530" cy="378718"/>
          </a:xfrm>
        </p:grpSpPr>
        <p:sp>
          <p:nvSpPr>
            <p:cNvPr id="120" name="Oval 119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4033945" y="330026"/>
              <a:ext cx="504530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13</a:t>
              </a:r>
            </a:p>
          </p:txBody>
        </p:sp>
      </p:grpSp>
      <p:cxnSp>
        <p:nvCxnSpPr>
          <p:cNvPr id="122" name="Straight Arrow Connector 121"/>
          <p:cNvCxnSpPr>
            <a:stCxn id="121" idx="0"/>
            <a:endCxn id="118" idx="2"/>
          </p:cNvCxnSpPr>
          <p:nvPr/>
        </p:nvCxnSpPr>
        <p:spPr>
          <a:xfrm flipV="1">
            <a:off x="10893646" y="4861062"/>
            <a:ext cx="234164" cy="394087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115" idx="0"/>
            <a:endCxn id="118" idx="2"/>
          </p:cNvCxnSpPr>
          <p:nvPr/>
        </p:nvCxnSpPr>
        <p:spPr>
          <a:xfrm flipH="1" flipV="1">
            <a:off x="11127810" y="4861062"/>
            <a:ext cx="320044" cy="394087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18" idx="0"/>
            <a:endCxn id="72" idx="2"/>
          </p:cNvCxnSpPr>
          <p:nvPr/>
        </p:nvCxnSpPr>
        <p:spPr>
          <a:xfrm flipH="1" flipV="1">
            <a:off x="9512523" y="4125422"/>
            <a:ext cx="1615287" cy="47403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ounded Rectangle 124"/>
          <p:cNvSpPr/>
          <p:nvPr/>
        </p:nvSpPr>
        <p:spPr>
          <a:xfrm>
            <a:off x="7647509" y="3808736"/>
            <a:ext cx="4034161" cy="2577897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TextBox 125"/>
          <p:cNvSpPr txBox="1"/>
          <p:nvPr/>
        </p:nvSpPr>
        <p:spPr>
          <a:xfrm>
            <a:off x="9027953" y="3397880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rank = 2</a:t>
            </a:r>
          </a:p>
        </p:txBody>
      </p:sp>
      <p:sp>
        <p:nvSpPr>
          <p:cNvPr id="133" name="Content Placeholder 2"/>
          <p:cNvSpPr txBox="1">
            <a:spLocks/>
          </p:cNvSpPr>
          <p:nvPr/>
        </p:nvSpPr>
        <p:spPr>
          <a:xfrm>
            <a:off x="504721" y="4931897"/>
            <a:ext cx="2653650" cy="1147939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Does this improve the worst case runtimes?</a:t>
            </a:r>
          </a:p>
          <a:p>
            <a:r>
              <a:rPr lang="en-US" sz="2000" dirty="0" err="1">
                <a:solidFill>
                  <a:srgbClr val="4C3282"/>
                </a:solidFill>
              </a:rPr>
              <a:t>findSet</a:t>
            </a:r>
            <a:r>
              <a:rPr lang="en-US" sz="2000" dirty="0">
                <a:solidFill>
                  <a:srgbClr val="4C3282"/>
                </a:solidFill>
              </a:rPr>
              <a:t> is more likely to be O(1) than O(log(n))</a:t>
            </a:r>
          </a:p>
        </p:txBody>
      </p:sp>
    </p:spTree>
    <p:extLst>
      <p:ext uri="{BB962C8B-B14F-4D97-AF65-F5344CB8AC3E}">
        <p14:creationId xmlns:p14="http://schemas.microsoft.com/office/powerpoint/2010/main" val="411520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1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51950A2-2EA8-EE43-8E91-6B010CAE2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Trees and Forests</a:t>
            </a:r>
          </a:p>
          <a:p>
            <a:r>
              <a:rPr lang="en-US" dirty="0"/>
              <a:t>Kruskal’s algorithm</a:t>
            </a:r>
          </a:p>
          <a:p>
            <a:r>
              <a:rPr lang="en-US" dirty="0"/>
              <a:t>Disjoint Set ADT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1EBF838-2098-EE47-8B3C-196C464BE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597FA6-9233-B14E-BC75-89F6FDAD1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9529F5-75FF-8549-BC8D-1C243B164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30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338565-1993-4841-8536-20ED5796B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A tree is an undirected, connected, and acyclic graph.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A graph, however, can have unconnected vertices, or multiple trees.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Collection of trees is a called a forest.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A forest is any undirected and acyclic graph.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By definition a tree is a forest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B2E6E82-67AC-6541-8256-74A0CAC0C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 and Forests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17EEA8-5107-B741-AD5C-AF3C9CE5C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5B0F20-7D12-3A4E-BCDA-72618D0E3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8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03FCC5-2CAB-884E-BDED-72D01313E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E9595C2-6A65-8C47-8957-FC62768F3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Worksheet question 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18C5FC-3A30-7F41-9996-B57582AF7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715E16-B70F-7844-8EAC-CC57A636B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23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4EFABF9-9245-0644-B7CB-FB6768FBF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Worksheet question 2a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0458B7-5394-6648-A30D-65901805E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B83345-335C-F34B-8F5A-4F65B74F0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7DC18A-E883-5A4E-A53D-CDB1131FD5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926" y="1867309"/>
            <a:ext cx="5466674" cy="3267674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BDC7833-199F-6943-A4BF-2009813EC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143236"/>
              </p:ext>
            </p:extLst>
          </p:nvPr>
        </p:nvGraphicFramePr>
        <p:xfrm>
          <a:off x="6235429" y="1219211"/>
          <a:ext cx="5868164" cy="5301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0937">
                  <a:extLst>
                    <a:ext uri="{9D8B030D-6E8A-4147-A177-3AD203B41FA5}">
                      <a16:colId xmlns:a16="http://schemas.microsoft.com/office/drawing/2014/main" val="3379463852"/>
                    </a:ext>
                  </a:extLst>
                </a:gridCol>
                <a:gridCol w="3249038">
                  <a:extLst>
                    <a:ext uri="{9D8B030D-6E8A-4147-A177-3AD203B41FA5}">
                      <a16:colId xmlns:a16="http://schemas.microsoft.com/office/drawing/2014/main" val="16522024"/>
                    </a:ext>
                  </a:extLst>
                </a:gridCol>
                <a:gridCol w="1021405">
                  <a:extLst>
                    <a:ext uri="{9D8B030D-6E8A-4147-A177-3AD203B41FA5}">
                      <a16:colId xmlns:a16="http://schemas.microsoft.com/office/drawing/2014/main" val="268478404"/>
                    </a:ext>
                  </a:extLst>
                </a:gridCol>
                <a:gridCol w="916784">
                  <a:extLst>
                    <a:ext uri="{9D8B030D-6E8A-4147-A177-3AD203B41FA5}">
                      <a16:colId xmlns:a16="http://schemas.microsoft.com/office/drawing/2014/main" val="863625289"/>
                    </a:ext>
                  </a:extLst>
                </a:gridCol>
              </a:tblGrid>
              <a:tr h="44181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Step</a:t>
                      </a:r>
                    </a:p>
                  </a:txBody>
                  <a:tcPr>
                    <a:solidFill>
                      <a:srgbClr val="4C32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Components</a:t>
                      </a:r>
                    </a:p>
                  </a:txBody>
                  <a:tcPr>
                    <a:solidFill>
                      <a:srgbClr val="4C32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Edge</a:t>
                      </a:r>
                    </a:p>
                  </a:txBody>
                  <a:tcPr>
                    <a:solidFill>
                      <a:srgbClr val="4C32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Include?</a:t>
                      </a:r>
                    </a:p>
                  </a:txBody>
                  <a:tcPr>
                    <a:solidFill>
                      <a:srgbClr val="4C32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75822"/>
                  </a:ext>
                </a:extLst>
              </a:tr>
              <a:tr h="441818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21776"/>
                  </a:ext>
                </a:extLst>
              </a:tr>
              <a:tr h="4418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93900"/>
                  </a:ext>
                </a:extLst>
              </a:tr>
              <a:tr h="4418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391831"/>
                  </a:ext>
                </a:extLst>
              </a:tr>
              <a:tr h="4418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57147"/>
                  </a:ext>
                </a:extLst>
              </a:tr>
              <a:tr h="4418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37604"/>
                  </a:ext>
                </a:extLst>
              </a:tr>
              <a:tr h="4418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381765"/>
                  </a:ext>
                </a:extLst>
              </a:tr>
              <a:tr h="4418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003522"/>
                  </a:ext>
                </a:extLst>
              </a:tr>
              <a:tr h="4418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51602"/>
                  </a:ext>
                </a:extLst>
              </a:tr>
              <a:tr h="4418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508666"/>
                  </a:ext>
                </a:extLst>
              </a:tr>
              <a:tr h="4418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676022"/>
                  </a:ext>
                </a:extLst>
              </a:tr>
              <a:tr h="4418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05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3127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8ADA60B-CB40-8243-9188-4C6E18E88C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48" y="2176294"/>
            <a:ext cx="5867400" cy="2641600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4EFABF9-9245-0644-B7CB-FB6768FBF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Worksheet question 2b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0458B7-5394-6648-A30D-65901805E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B83345-335C-F34B-8F5A-4F65B74F0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32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6B54D4E9-9851-C845-8BAB-4B118EC58E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46" y="1865007"/>
            <a:ext cx="7885974" cy="355039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Kruskal’s Algorithm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61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3852DB1-61E5-8543-8509-D73F5F71A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Given a forest, find a set of minimum spanning trees for each tree in the given forest.</a:t>
            </a:r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Question:</a:t>
            </a:r>
            <a:r>
              <a:rPr lang="en-US" dirty="0"/>
              <a:t>  Which algorithm (Prims or </a:t>
            </a:r>
            <a:r>
              <a:rPr lang="en-US" dirty="0" err="1"/>
              <a:t>Kruskals</a:t>
            </a:r>
            <a:r>
              <a:rPr lang="en-US" dirty="0"/>
              <a:t>) would you use to find a minimum spanning forest?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9C5673F-53E0-E64D-9D49-AB390C59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spanning forest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D37461-8F8B-AA4F-B8E0-48E032A8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427F4F-F494-E542-8C9D-D92FF5D58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5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8623</TotalTime>
  <Words>2110</Words>
  <Application>Microsoft Macintosh PowerPoint</Application>
  <PresentationFormat>Widescreen</PresentationFormat>
  <Paragraphs>518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Calibri</vt:lpstr>
      <vt:lpstr>Courier New</vt:lpstr>
      <vt:lpstr>Helvetica Neue Light</vt:lpstr>
      <vt:lpstr>Segoe UI</vt:lpstr>
      <vt:lpstr>Segoe UI Light</vt:lpstr>
      <vt:lpstr>Segoe UI Semibold</vt:lpstr>
      <vt:lpstr>Segoe UI Semilight</vt:lpstr>
      <vt:lpstr>Tw Cen MT</vt:lpstr>
      <vt:lpstr>Wingdings</vt:lpstr>
      <vt:lpstr>Wingdings 3</vt:lpstr>
      <vt:lpstr>Integral</vt:lpstr>
      <vt:lpstr>Disjoint Sets</vt:lpstr>
      <vt:lpstr>Announcements</vt:lpstr>
      <vt:lpstr>Today</vt:lpstr>
      <vt:lpstr>Trees and Forests</vt:lpstr>
      <vt:lpstr>Worksheet question 1</vt:lpstr>
      <vt:lpstr>Worksheet question 2a</vt:lpstr>
      <vt:lpstr>Worksheet question 2b</vt:lpstr>
      <vt:lpstr>Kruskal’s Algorithm</vt:lpstr>
      <vt:lpstr>Minimum spanning forest</vt:lpstr>
      <vt:lpstr>Disjoint Set ADT</vt:lpstr>
      <vt:lpstr>New ADT</vt:lpstr>
      <vt:lpstr>Example</vt:lpstr>
      <vt:lpstr>Example</vt:lpstr>
      <vt:lpstr>Example</vt:lpstr>
      <vt:lpstr>Implementation</vt:lpstr>
      <vt:lpstr>Implement makeSet(x)</vt:lpstr>
      <vt:lpstr>Implement union(x, y)</vt:lpstr>
      <vt:lpstr>Implement union(x, y)</vt:lpstr>
      <vt:lpstr>Implement union(x, y)</vt:lpstr>
      <vt:lpstr>Implement union(x, y)</vt:lpstr>
      <vt:lpstr>Implement findSet(x)</vt:lpstr>
      <vt:lpstr>Improving union</vt:lpstr>
      <vt:lpstr>Worksheet question 3</vt:lpstr>
      <vt:lpstr>Worksheet question 3</vt:lpstr>
      <vt:lpstr>Improving findSet()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Shrirang Mare</dc:creator>
  <cp:keywords/>
  <dc:description>Slide template prepared by Kasey Champion</dc:description>
  <cp:lastModifiedBy>Shrirang Mare</cp:lastModifiedBy>
  <cp:revision>1140</cp:revision>
  <cp:lastPrinted>2018-11-28T22:24:28Z</cp:lastPrinted>
  <dcterms:created xsi:type="dcterms:W3CDTF">2018-03-22T00:41:11Z</dcterms:created>
  <dcterms:modified xsi:type="dcterms:W3CDTF">2018-11-28T22:24:35Z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kaseyc@microsoft.com</vt:lpwstr>
  </property>
  <property fmtid="{D5CDD505-2E9C-101B-9397-08002B2CF9AE}" pid="5" name="MSIP_Label_f42aa342-8706-4288-bd11-ebb85995028c_SetDate">
    <vt:lpwstr>2018-03-22T00:48:15.4212377Z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