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97" r:id="rId2"/>
    <p:sldId id="477" r:id="rId3"/>
    <p:sldId id="271" r:id="rId4"/>
    <p:sldId id="274" r:id="rId5"/>
    <p:sldId id="275" r:id="rId6"/>
    <p:sldId id="258" r:id="rId7"/>
    <p:sldId id="277" r:id="rId8"/>
    <p:sldId id="281" r:id="rId9"/>
    <p:sldId id="261" r:id="rId10"/>
    <p:sldId id="259" r:id="rId11"/>
    <p:sldId id="263" r:id="rId12"/>
    <p:sldId id="262" r:id="rId13"/>
    <p:sldId id="295" r:id="rId14"/>
    <p:sldId id="265" r:id="rId15"/>
    <p:sldId id="266" r:id="rId16"/>
    <p:sldId id="267" r:id="rId17"/>
    <p:sldId id="264" r:id="rId18"/>
    <p:sldId id="282" r:id="rId19"/>
    <p:sldId id="270" r:id="rId20"/>
    <p:sldId id="294" r:id="rId21"/>
    <p:sldId id="268" r:id="rId22"/>
    <p:sldId id="291" r:id="rId23"/>
    <p:sldId id="285" r:id="rId24"/>
    <p:sldId id="292" r:id="rId25"/>
    <p:sldId id="276" r:id="rId26"/>
    <p:sldId id="278" r:id="rId27"/>
    <p:sldId id="27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3282"/>
    <a:srgbClr val="B6A479"/>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405" autoAdjust="0"/>
    <p:restoredTop sz="75438" autoAdjust="0"/>
  </p:normalViewPr>
  <p:slideViewPr>
    <p:cSldViewPr snapToGrid="0">
      <p:cViewPr varScale="1">
        <p:scale>
          <a:sx n="131" d="100"/>
          <a:sy n="131" d="100"/>
        </p:scale>
        <p:origin x="2216"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137" d="100"/>
          <a:sy n="137" d="100"/>
        </p:scale>
        <p:origin x="3536" y="2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566AD0-111E-2F48-BC51-EC4E84E1DE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1C7D159-4E1C-8448-BD9B-B83A2D5F5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6C0B6F-1112-B64A-B223-2C6050629445}" type="datetimeFigureOut">
              <a:rPr lang="en-US" smtClean="0"/>
              <a:t>11/26/18</a:t>
            </a:fld>
            <a:endParaRPr lang="en-US"/>
          </a:p>
        </p:txBody>
      </p:sp>
      <p:sp>
        <p:nvSpPr>
          <p:cNvPr id="4" name="Footer Placeholder 3">
            <a:extLst>
              <a:ext uri="{FF2B5EF4-FFF2-40B4-BE49-F238E27FC236}">
                <a16:creationId xmlns:a16="http://schemas.microsoft.com/office/drawing/2014/main" id="{C70C7381-D439-8C45-B33C-9DFF198498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66733CE-0079-6A46-974E-D22DB50D0EF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7F5AEF-92BD-B14B-8708-547047FF8A05}" type="slidenum">
              <a:rPr lang="en-US" smtClean="0"/>
              <a:t>‹#›</a:t>
            </a:fld>
            <a:endParaRPr lang="en-US"/>
          </a:p>
        </p:txBody>
      </p:sp>
    </p:spTree>
    <p:extLst>
      <p:ext uri="{BB962C8B-B14F-4D97-AF65-F5344CB8AC3E}">
        <p14:creationId xmlns:p14="http://schemas.microsoft.com/office/powerpoint/2010/main" val="11775460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3A2DB0-ED42-4BA9-97D4-3103DF415320}" type="datetimeFigureOut">
              <a:rPr lang="en-US" smtClean="0"/>
              <a:t>11/26/18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B336D0-BB87-4158-9DDA-BA914A234D18}" type="slidenum">
              <a:rPr lang="en-US" smtClean="0"/>
              <a:t>‹#›</a:t>
            </a:fld>
            <a:endParaRPr lang="en-US"/>
          </a:p>
        </p:txBody>
      </p:sp>
    </p:spTree>
    <p:extLst>
      <p:ext uri="{BB962C8B-B14F-4D97-AF65-F5344CB8AC3E}">
        <p14:creationId xmlns:p14="http://schemas.microsoft.com/office/powerpoint/2010/main" val="5935094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B336D0-BB87-4158-9DDA-BA914A234D18}" type="slidenum">
              <a:rPr lang="en-US" smtClean="0"/>
              <a:t>1</a:t>
            </a:fld>
            <a:endParaRPr lang="en-US"/>
          </a:p>
        </p:txBody>
      </p:sp>
    </p:spTree>
    <p:extLst>
      <p:ext uri="{BB962C8B-B14F-4D97-AF65-F5344CB8AC3E}">
        <p14:creationId xmlns:p14="http://schemas.microsoft.com/office/powerpoint/2010/main" val="862123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2</a:t>
            </a:fld>
            <a:endParaRPr lang="en-US"/>
          </a:p>
        </p:txBody>
      </p:sp>
    </p:spTree>
    <p:extLst>
      <p:ext uri="{BB962C8B-B14F-4D97-AF65-F5344CB8AC3E}">
        <p14:creationId xmlns:p14="http://schemas.microsoft.com/office/powerpoint/2010/main" val="1452462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B336D0-BB87-4158-9DDA-BA914A234D18}" type="slidenum">
              <a:rPr lang="en-US" smtClean="0"/>
              <a:t>22</a:t>
            </a:fld>
            <a:endParaRPr lang="en-US"/>
          </a:p>
        </p:txBody>
      </p:sp>
    </p:spTree>
    <p:extLst>
      <p:ext uri="{BB962C8B-B14F-4D97-AF65-F5344CB8AC3E}">
        <p14:creationId xmlns:p14="http://schemas.microsoft.com/office/powerpoint/2010/main" val="2965092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201159"/>
            <a:ext cx="12191999" cy="1463040"/>
          </a:xfrm>
        </p:spPr>
        <p:txBody>
          <a:bodyPr anchor="ctr">
            <a:normAutofit/>
          </a:bodyPr>
          <a:lstStyle>
            <a:lvl1pPr algn="ctr">
              <a:defRPr sz="5000" spc="200" baseline="0"/>
            </a:lvl1pPr>
          </a:lstStyle>
          <a:p>
            <a:r>
              <a:rPr lang="en-US" dirty="0"/>
              <a:t>Click to edit Master title style</a:t>
            </a:r>
          </a:p>
        </p:txBody>
      </p:sp>
      <p:sp>
        <p:nvSpPr>
          <p:cNvPr id="3" name="Subtitle 2"/>
          <p:cNvSpPr>
            <a:spLocks noGrp="1"/>
          </p:cNvSpPr>
          <p:nvPr>
            <p:ph type="subTitle" idx="1"/>
          </p:nvPr>
        </p:nvSpPr>
        <p:spPr>
          <a:xfrm>
            <a:off x="0" y="641336"/>
            <a:ext cx="12192000" cy="859786"/>
          </a:xfrm>
        </p:spPr>
        <p:txBody>
          <a:bodyPr lIns="91440" rIns="91440" anchor="ctr">
            <a:normAutofit/>
          </a:bodyPr>
          <a:lstStyle>
            <a:lvl1pPr marL="0" indent="0" algn="ctr">
              <a:lnSpc>
                <a:spcPct val="100000"/>
              </a:lnSpc>
              <a:spcBef>
                <a:spcPts val="0"/>
              </a:spcBef>
              <a:buNone/>
              <a:defRPr sz="2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659665DE-58FC-41F4-AC58-2C90A5E00527}" type="slidenum">
              <a:rPr lang="en-US" smtClean="0"/>
              <a:t>‹#›</a:t>
            </a:fld>
            <a:endParaRPr lang="en-US"/>
          </a:p>
        </p:txBody>
      </p:sp>
    </p:spTree>
    <p:extLst>
      <p:ext uri="{BB962C8B-B14F-4D97-AF65-F5344CB8AC3E}">
        <p14:creationId xmlns:p14="http://schemas.microsoft.com/office/powerpoint/2010/main" val="63450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solidFill>
                  <a:srgbClr val="4C3282"/>
                </a:solidFill>
              </a:defRPr>
            </a:lvl1pPr>
          </a:lstStyle>
          <a:p>
            <a:r>
              <a:rPr lang="en-US" dirty="0"/>
              <a:t>Click to edit Master title style</a:t>
            </a:r>
          </a:p>
        </p:txBody>
      </p:sp>
      <p:sp>
        <p:nvSpPr>
          <p:cNvPr id="3" name="Text Placeholder 2"/>
          <p:cNvSpPr>
            <a:spLocks noGrp="1"/>
          </p:cNvSpPr>
          <p:nvPr>
            <p:ph type="body" idx="1"/>
          </p:nvPr>
        </p:nvSpPr>
        <p:spPr>
          <a:xfrm>
            <a:off x="575239" y="1531279"/>
            <a:ext cx="5397688" cy="447646"/>
          </a:xfrm>
        </p:spPr>
        <p:txBody>
          <a:bodyPr lIns="137160" rIns="137160" anchor="ctr">
            <a:normAutofit/>
          </a:bodyPr>
          <a:lstStyle>
            <a:lvl1pPr marL="0" indent="0">
              <a:spcBef>
                <a:spcPts val="0"/>
              </a:spcBef>
              <a:spcAft>
                <a:spcPts val="0"/>
              </a:spcAft>
              <a:buNone/>
              <a:defRPr lang="en-US" sz="1800" b="0" kern="1200" cap="all" baseline="0" dirty="0" smtClean="0">
                <a:solidFill>
                  <a:srgbClr val="4C3282"/>
                </a:solidFill>
                <a:latin typeface="Segoe UI" panose="020B0502040204020203" pitchFamily="34" charset="0"/>
                <a:ea typeface="+mn-ea"/>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spcAft>
                <a:spcPts val="0"/>
              </a:spcAft>
              <a:buClr>
                <a:schemeClr val="accent1"/>
              </a:buClr>
              <a:buSzPct val="100000"/>
              <a:buFont typeface="Tw Cen MT" panose="020B0602020104020603" pitchFamily="34" charset="0"/>
              <a:buNone/>
            </a:pPr>
            <a:r>
              <a:rPr lang="en-US" dirty="0"/>
              <a:t>Edit Master text styles</a:t>
            </a:r>
          </a:p>
        </p:txBody>
      </p:sp>
      <p:sp>
        <p:nvSpPr>
          <p:cNvPr id="11" name="Content Placeholder 2">
            <a:extLst>
              <a:ext uri="{FF2B5EF4-FFF2-40B4-BE49-F238E27FC236}">
                <a16:creationId xmlns:a16="http://schemas.microsoft.com/office/drawing/2014/main" id="{57CD2F29-FDCB-4CD4-A706-8477E063ED40}"/>
              </a:ext>
            </a:extLst>
          </p:cNvPr>
          <p:cNvSpPr>
            <a:spLocks noGrp="1"/>
          </p:cNvSpPr>
          <p:nvPr>
            <p:ph sz="half" idx="13"/>
          </p:nvPr>
        </p:nvSpPr>
        <p:spPr>
          <a:xfrm>
            <a:off x="584218" y="2096446"/>
            <a:ext cx="5397689" cy="43304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a:extLst>
              <a:ext uri="{FF2B5EF4-FFF2-40B4-BE49-F238E27FC236}">
                <a16:creationId xmlns:a16="http://schemas.microsoft.com/office/drawing/2014/main" id="{F6C8EDAC-3655-4870-AA43-44830ED94DF0}"/>
              </a:ext>
            </a:extLst>
          </p:cNvPr>
          <p:cNvSpPr>
            <a:spLocks noGrp="1"/>
          </p:cNvSpPr>
          <p:nvPr>
            <p:ph type="body" idx="14"/>
          </p:nvPr>
        </p:nvSpPr>
        <p:spPr>
          <a:xfrm>
            <a:off x="6355830" y="1531279"/>
            <a:ext cx="5397688" cy="447646"/>
          </a:xfrm>
        </p:spPr>
        <p:txBody>
          <a:bodyPr lIns="137160" rIns="137160" anchor="ctr">
            <a:normAutofit/>
          </a:bodyPr>
          <a:lstStyle>
            <a:lvl1pPr marL="0" indent="0">
              <a:spcBef>
                <a:spcPts val="0"/>
              </a:spcBef>
              <a:spcAft>
                <a:spcPts val="0"/>
              </a:spcAft>
              <a:buNone/>
              <a:defRPr lang="en-US" sz="1800" b="0" kern="1200" cap="all" baseline="0" dirty="0" smtClean="0">
                <a:solidFill>
                  <a:srgbClr val="4C3282"/>
                </a:solidFill>
                <a:latin typeface="Segoe UI" panose="020B0502040204020203" pitchFamily="34" charset="0"/>
                <a:ea typeface="+mn-ea"/>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spcAft>
                <a:spcPts val="0"/>
              </a:spcAft>
              <a:buClr>
                <a:schemeClr val="accent1"/>
              </a:buClr>
              <a:buSzPct val="100000"/>
              <a:buFont typeface="Tw Cen MT" panose="020B0602020104020603" pitchFamily="34" charset="0"/>
              <a:buNone/>
            </a:pPr>
            <a:r>
              <a:rPr lang="en-US" dirty="0"/>
              <a:t>Edit Master text styles</a:t>
            </a:r>
          </a:p>
        </p:txBody>
      </p:sp>
      <p:sp>
        <p:nvSpPr>
          <p:cNvPr id="13" name="Content Placeholder 2">
            <a:extLst>
              <a:ext uri="{FF2B5EF4-FFF2-40B4-BE49-F238E27FC236}">
                <a16:creationId xmlns:a16="http://schemas.microsoft.com/office/drawing/2014/main" id="{C6DFFB8E-9225-4B12-B4C6-960DAE3BDB96}"/>
              </a:ext>
            </a:extLst>
          </p:cNvPr>
          <p:cNvSpPr>
            <a:spLocks noGrp="1"/>
          </p:cNvSpPr>
          <p:nvPr>
            <p:ph sz="half" idx="15"/>
          </p:nvPr>
        </p:nvSpPr>
        <p:spPr>
          <a:xfrm>
            <a:off x="6364809" y="2096446"/>
            <a:ext cx="5397689" cy="43304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6A67D2F5-1349-864B-9157-70965CF7D01F}"/>
              </a:ext>
            </a:extLst>
          </p:cNvPr>
          <p:cNvSpPr>
            <a:spLocks noGrp="1"/>
          </p:cNvSpPr>
          <p:nvPr>
            <p:ph type="dt" sz="half" idx="16"/>
          </p:nvPr>
        </p:nvSpPr>
        <p:spPr/>
        <p:txBody>
          <a:bodyPr/>
          <a:lstStyle/>
          <a:p>
            <a:endParaRPr lang="en-US"/>
          </a:p>
        </p:txBody>
      </p:sp>
      <p:sp>
        <p:nvSpPr>
          <p:cNvPr id="4" name="Footer Placeholder 3">
            <a:extLst>
              <a:ext uri="{FF2B5EF4-FFF2-40B4-BE49-F238E27FC236}">
                <a16:creationId xmlns:a16="http://schemas.microsoft.com/office/drawing/2014/main" id="{BEB0EF9B-246C-FE41-8332-8646DCADC575}"/>
              </a:ext>
            </a:extLst>
          </p:cNvPr>
          <p:cNvSpPr>
            <a:spLocks noGrp="1"/>
          </p:cNvSpPr>
          <p:nvPr>
            <p:ph type="ftr" sz="quarter" idx="17"/>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8470C209-4026-6B45-85D8-631DC77CD4F5}"/>
              </a:ext>
            </a:extLst>
          </p:cNvPr>
          <p:cNvSpPr>
            <a:spLocks noGrp="1"/>
          </p:cNvSpPr>
          <p:nvPr>
            <p:ph type="sldNum" sz="quarter" idx="18"/>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84010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C3282"/>
                </a:solidFill>
              </a:defRPr>
            </a:lvl1pPr>
          </a:lstStyle>
          <a:p>
            <a:r>
              <a:rPr lang="en-US" dirty="0"/>
              <a:t>Click to edit Master title style</a:t>
            </a:r>
          </a:p>
        </p:txBody>
      </p:sp>
      <p:sp>
        <p:nvSpPr>
          <p:cNvPr id="4" name="Date Placeholder 3">
            <a:extLst>
              <a:ext uri="{FF2B5EF4-FFF2-40B4-BE49-F238E27FC236}">
                <a16:creationId xmlns:a16="http://schemas.microsoft.com/office/drawing/2014/main" id="{8CD6ACA4-6DA3-7041-844B-85F93667A652}"/>
              </a:ext>
            </a:extLst>
          </p:cNvPr>
          <p:cNvSpPr>
            <a:spLocks noGrp="1"/>
          </p:cNvSpPr>
          <p:nvPr>
            <p:ph type="dt" sz="half" idx="10"/>
          </p:nvPr>
        </p:nvSpPr>
        <p:spPr/>
        <p:txBody>
          <a:bodyPr/>
          <a:lstStyle/>
          <a:p>
            <a:endParaRPr lang="en-US"/>
          </a:p>
        </p:txBody>
      </p:sp>
      <p:sp>
        <p:nvSpPr>
          <p:cNvPr id="7" name="Footer Placeholder 6">
            <a:extLst>
              <a:ext uri="{FF2B5EF4-FFF2-40B4-BE49-F238E27FC236}">
                <a16:creationId xmlns:a16="http://schemas.microsoft.com/office/drawing/2014/main" id="{FB18CBAD-9189-5E4F-A89D-A70F6F9BB5D5}"/>
              </a:ext>
            </a:extLst>
          </p:cNvPr>
          <p:cNvSpPr>
            <a:spLocks noGrp="1"/>
          </p:cNvSpPr>
          <p:nvPr>
            <p:ph type="ftr" sz="quarter" idx="11"/>
          </p:nvPr>
        </p:nvSpPr>
        <p:spPr/>
        <p:txBody>
          <a:bodyPr/>
          <a:lstStyle/>
          <a:p>
            <a:r>
              <a:rPr lang="en-US"/>
              <a:t>CSE 373 AU 18</a:t>
            </a:r>
            <a:endParaRPr lang="en-US" dirty="0"/>
          </a:p>
        </p:txBody>
      </p:sp>
      <p:sp>
        <p:nvSpPr>
          <p:cNvPr id="8" name="Slide Number Placeholder 7">
            <a:extLst>
              <a:ext uri="{FF2B5EF4-FFF2-40B4-BE49-F238E27FC236}">
                <a16:creationId xmlns:a16="http://schemas.microsoft.com/office/drawing/2014/main" id="{1552ED43-82A1-6143-AB9E-1294D3149DC4}"/>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875337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7B8ED51-AC7C-6E46-8CC6-F6787B46B93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20264FC2-8BD7-534B-876C-2763D5F417D8}"/>
              </a:ext>
            </a:extLst>
          </p:cNvPr>
          <p:cNvSpPr>
            <a:spLocks noGrp="1"/>
          </p:cNvSpPr>
          <p:nvPr>
            <p:ph type="ftr" sz="quarter" idx="11"/>
          </p:nvPr>
        </p:nvSpPr>
        <p:spPr/>
        <p:txBody>
          <a:bodyPr/>
          <a:lstStyle/>
          <a:p>
            <a:r>
              <a:rPr lang="en-US"/>
              <a:t>CSE 373 AU 18</a:t>
            </a:r>
            <a:endParaRPr lang="en-US" dirty="0"/>
          </a:p>
        </p:txBody>
      </p:sp>
      <p:sp>
        <p:nvSpPr>
          <p:cNvPr id="7" name="Slide Number Placeholder 6">
            <a:extLst>
              <a:ext uri="{FF2B5EF4-FFF2-40B4-BE49-F238E27FC236}">
                <a16:creationId xmlns:a16="http://schemas.microsoft.com/office/drawing/2014/main" id="{EA1FFA9C-7BB4-3B4B-A32A-B67888BDF9B2}"/>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2515616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cxnSp>
        <p:nvCxnSpPr>
          <p:cNvPr id="8" name="Straight Connector 7"/>
          <p:cNvCxnSpPr/>
          <p:nvPr/>
        </p:nvCxnSpPr>
        <p:spPr>
          <a:xfrm flipV="1">
            <a:off x="8386843" y="5264106"/>
            <a:ext cx="0" cy="91440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sp>
        <p:nvSpPr>
          <p:cNvPr id="6" name="Date Placeholder 5">
            <a:extLst>
              <a:ext uri="{FF2B5EF4-FFF2-40B4-BE49-F238E27FC236}">
                <a16:creationId xmlns:a16="http://schemas.microsoft.com/office/drawing/2014/main" id="{E5DF07EF-E848-C74E-95B2-15098E356987}"/>
              </a:ext>
            </a:extLst>
          </p:cNvPr>
          <p:cNvSpPr>
            <a:spLocks noGrp="1"/>
          </p:cNvSpPr>
          <p:nvPr>
            <p:ph type="dt" sz="half" idx="10"/>
          </p:nvPr>
        </p:nvSpPr>
        <p:spPr/>
        <p:txBody>
          <a:bodyPr/>
          <a:lstStyle/>
          <a:p>
            <a:endParaRPr lang="en-US"/>
          </a:p>
        </p:txBody>
      </p:sp>
      <p:sp>
        <p:nvSpPr>
          <p:cNvPr id="10" name="Footer Placeholder 9">
            <a:extLst>
              <a:ext uri="{FF2B5EF4-FFF2-40B4-BE49-F238E27FC236}">
                <a16:creationId xmlns:a16="http://schemas.microsoft.com/office/drawing/2014/main" id="{87D151F2-562E-A744-A27C-396BDC9BB047}"/>
              </a:ext>
            </a:extLst>
          </p:cNvPr>
          <p:cNvSpPr>
            <a:spLocks noGrp="1"/>
          </p:cNvSpPr>
          <p:nvPr>
            <p:ph type="ftr" sz="quarter" idx="11"/>
          </p:nvPr>
        </p:nvSpPr>
        <p:spPr/>
        <p:txBody>
          <a:bodyPr/>
          <a:lstStyle/>
          <a:p>
            <a:r>
              <a:rPr lang="en-US"/>
              <a:t>CSE 373 AU 18</a:t>
            </a:r>
            <a:endParaRPr lang="en-US" dirty="0"/>
          </a:p>
        </p:txBody>
      </p:sp>
      <p:sp>
        <p:nvSpPr>
          <p:cNvPr id="11" name="Slide Number Placeholder 10">
            <a:extLst>
              <a:ext uri="{FF2B5EF4-FFF2-40B4-BE49-F238E27FC236}">
                <a16:creationId xmlns:a16="http://schemas.microsoft.com/office/drawing/2014/main" id="{91020367-A4F1-744C-8ECA-89D12FB8A6C2}"/>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2077797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CB2A4-11AD-445D-9449-ECE97BF7265C}"/>
              </a:ext>
            </a:extLst>
          </p:cNvPr>
          <p:cNvSpPr>
            <a:spLocks noGrp="1"/>
          </p:cNvSpPr>
          <p:nvPr>
            <p:ph type="title" hasCustomPrompt="1"/>
          </p:nvPr>
        </p:nvSpPr>
        <p:spPr>
          <a:xfrm>
            <a:off x="3315881" y="3446573"/>
            <a:ext cx="5590283" cy="1014667"/>
          </a:xfrm>
        </p:spPr>
        <p:txBody>
          <a:bodyPr/>
          <a:lstStyle>
            <a:lvl1pPr algn="ctr">
              <a:defRPr cap="none" baseline="0"/>
            </a:lvl1pPr>
          </a:lstStyle>
          <a:p>
            <a:r>
              <a:rPr lang="en-US" dirty="0"/>
              <a:t>Big Concept</a:t>
            </a:r>
          </a:p>
        </p:txBody>
      </p:sp>
      <p:cxnSp>
        <p:nvCxnSpPr>
          <p:cNvPr id="21" name="Straight Connector 20">
            <a:extLst>
              <a:ext uri="{FF2B5EF4-FFF2-40B4-BE49-F238E27FC236}">
                <a16:creationId xmlns:a16="http://schemas.microsoft.com/office/drawing/2014/main" id="{C067791F-5EAB-433C-8512-E3D8B5FEA33C}"/>
              </a:ext>
            </a:extLst>
          </p:cNvPr>
          <p:cNvCxnSpPr/>
          <p:nvPr userDrawn="1"/>
        </p:nvCxnSpPr>
        <p:spPr>
          <a:xfrm>
            <a:off x="138752" y="1917510"/>
            <a:ext cx="11914495" cy="0"/>
          </a:xfrm>
          <a:prstGeom prst="line">
            <a:avLst/>
          </a:prstGeom>
          <a:ln w="19050">
            <a:solidFill>
              <a:srgbClr val="D8D8D8"/>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19FC5ADD-7CD5-4855-8137-142378EFA26D}"/>
              </a:ext>
            </a:extLst>
          </p:cNvPr>
          <p:cNvGrpSpPr/>
          <p:nvPr userDrawn="1"/>
        </p:nvGrpSpPr>
        <p:grpSpPr>
          <a:xfrm>
            <a:off x="4736398" y="555634"/>
            <a:ext cx="2723751" cy="2723751"/>
            <a:chOff x="4360460" y="449353"/>
            <a:chExt cx="3282287" cy="3282287"/>
          </a:xfrm>
        </p:grpSpPr>
        <p:sp>
          <p:nvSpPr>
            <p:cNvPr id="6" name="Oval 5">
              <a:extLst>
                <a:ext uri="{FF2B5EF4-FFF2-40B4-BE49-F238E27FC236}">
                  <a16:creationId xmlns:a16="http://schemas.microsoft.com/office/drawing/2014/main" id="{161030CC-581E-4D1E-9ACA-A92F5BB6C0CB}"/>
                </a:ext>
              </a:extLst>
            </p:cNvPr>
            <p:cNvSpPr/>
            <p:nvPr userDrawn="1"/>
          </p:nvSpPr>
          <p:spPr>
            <a:xfrm>
              <a:off x="4360460" y="449353"/>
              <a:ext cx="3282287" cy="3282287"/>
            </a:xfrm>
            <a:prstGeom prst="ellipse">
              <a:avLst/>
            </a:prstGeom>
            <a:solidFill>
              <a:srgbClr val="B6A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Shape 822">
              <a:extLst>
                <a:ext uri="{FF2B5EF4-FFF2-40B4-BE49-F238E27FC236}">
                  <a16:creationId xmlns:a16="http://schemas.microsoft.com/office/drawing/2014/main" id="{9662AC8F-8502-4CF6-87AC-2CB7EFEBC5CD}"/>
                </a:ext>
              </a:extLst>
            </p:cNvPr>
            <p:cNvGrpSpPr/>
            <p:nvPr userDrawn="1"/>
          </p:nvGrpSpPr>
          <p:grpSpPr>
            <a:xfrm>
              <a:off x="4868910" y="1003939"/>
              <a:ext cx="2265387" cy="2173113"/>
              <a:chOff x="5233525" y="4954450"/>
              <a:chExt cx="538275" cy="516350"/>
            </a:xfrm>
          </p:grpSpPr>
          <p:sp>
            <p:nvSpPr>
              <p:cNvPr id="8" name="Shape 823">
                <a:extLst>
                  <a:ext uri="{FF2B5EF4-FFF2-40B4-BE49-F238E27FC236}">
                    <a16:creationId xmlns:a16="http://schemas.microsoft.com/office/drawing/2014/main" id="{915C32CE-F54C-4A91-A795-5F6EE0E2C310}"/>
                  </a:ext>
                </a:extLst>
              </p:cNvPr>
              <p:cNvSpPr/>
              <p:nvPr/>
            </p:nvSpPr>
            <p:spPr>
              <a:xfrm>
                <a:off x="5637825" y="4954450"/>
                <a:ext cx="89525" cy="89525"/>
              </a:xfrm>
              <a:custGeom>
                <a:avLst/>
                <a:gdLst/>
                <a:ahLst/>
                <a:cxnLst/>
                <a:rect l="0" t="0" r="0" b="0"/>
                <a:pathLst>
                  <a:path w="3581" h="3581" fill="none" extrusionOk="0">
                    <a:moveTo>
                      <a:pt x="1023" y="3410"/>
                    </a:moveTo>
                    <a:lnTo>
                      <a:pt x="1023" y="3410"/>
                    </a:lnTo>
                    <a:lnTo>
                      <a:pt x="1193" y="3483"/>
                    </a:lnTo>
                    <a:lnTo>
                      <a:pt x="1388" y="3532"/>
                    </a:lnTo>
                    <a:lnTo>
                      <a:pt x="1583" y="3556"/>
                    </a:lnTo>
                    <a:lnTo>
                      <a:pt x="1778" y="3581"/>
                    </a:lnTo>
                    <a:lnTo>
                      <a:pt x="1778" y="3581"/>
                    </a:lnTo>
                    <a:lnTo>
                      <a:pt x="1973" y="3556"/>
                    </a:lnTo>
                    <a:lnTo>
                      <a:pt x="2143" y="3532"/>
                    </a:lnTo>
                    <a:lnTo>
                      <a:pt x="2314" y="3508"/>
                    </a:lnTo>
                    <a:lnTo>
                      <a:pt x="2484" y="3435"/>
                    </a:lnTo>
                    <a:lnTo>
                      <a:pt x="2630" y="3361"/>
                    </a:lnTo>
                    <a:lnTo>
                      <a:pt x="2776" y="3264"/>
                    </a:lnTo>
                    <a:lnTo>
                      <a:pt x="2923" y="3167"/>
                    </a:lnTo>
                    <a:lnTo>
                      <a:pt x="3044" y="3045"/>
                    </a:lnTo>
                    <a:lnTo>
                      <a:pt x="3166" y="2923"/>
                    </a:lnTo>
                    <a:lnTo>
                      <a:pt x="3264" y="2801"/>
                    </a:lnTo>
                    <a:lnTo>
                      <a:pt x="3361" y="2631"/>
                    </a:lnTo>
                    <a:lnTo>
                      <a:pt x="3434" y="2485"/>
                    </a:lnTo>
                    <a:lnTo>
                      <a:pt x="3483" y="2314"/>
                    </a:lnTo>
                    <a:lnTo>
                      <a:pt x="3531" y="2144"/>
                    </a:lnTo>
                    <a:lnTo>
                      <a:pt x="3556" y="1973"/>
                    </a:lnTo>
                    <a:lnTo>
                      <a:pt x="3580" y="1803"/>
                    </a:lnTo>
                    <a:lnTo>
                      <a:pt x="3580" y="1803"/>
                    </a:lnTo>
                    <a:lnTo>
                      <a:pt x="3556" y="1608"/>
                    </a:lnTo>
                    <a:lnTo>
                      <a:pt x="3531" y="1437"/>
                    </a:lnTo>
                    <a:lnTo>
                      <a:pt x="3483" y="1267"/>
                    </a:lnTo>
                    <a:lnTo>
                      <a:pt x="3434" y="1096"/>
                    </a:lnTo>
                    <a:lnTo>
                      <a:pt x="3361" y="950"/>
                    </a:lnTo>
                    <a:lnTo>
                      <a:pt x="3264" y="804"/>
                    </a:lnTo>
                    <a:lnTo>
                      <a:pt x="3166" y="658"/>
                    </a:lnTo>
                    <a:lnTo>
                      <a:pt x="3044" y="536"/>
                    </a:lnTo>
                    <a:lnTo>
                      <a:pt x="2923" y="414"/>
                    </a:lnTo>
                    <a:lnTo>
                      <a:pt x="2776" y="317"/>
                    </a:lnTo>
                    <a:lnTo>
                      <a:pt x="2630" y="220"/>
                    </a:lnTo>
                    <a:lnTo>
                      <a:pt x="2484" y="147"/>
                    </a:lnTo>
                    <a:lnTo>
                      <a:pt x="2314" y="98"/>
                    </a:lnTo>
                    <a:lnTo>
                      <a:pt x="2143" y="49"/>
                    </a:lnTo>
                    <a:lnTo>
                      <a:pt x="1973" y="25"/>
                    </a:lnTo>
                    <a:lnTo>
                      <a:pt x="1778" y="0"/>
                    </a:lnTo>
                    <a:lnTo>
                      <a:pt x="1778" y="0"/>
                    </a:lnTo>
                    <a:lnTo>
                      <a:pt x="1607" y="25"/>
                    </a:lnTo>
                    <a:lnTo>
                      <a:pt x="1437" y="49"/>
                    </a:lnTo>
                    <a:lnTo>
                      <a:pt x="1266" y="98"/>
                    </a:lnTo>
                    <a:lnTo>
                      <a:pt x="1096" y="147"/>
                    </a:lnTo>
                    <a:lnTo>
                      <a:pt x="925" y="220"/>
                    </a:lnTo>
                    <a:lnTo>
                      <a:pt x="779" y="317"/>
                    </a:lnTo>
                    <a:lnTo>
                      <a:pt x="658" y="414"/>
                    </a:lnTo>
                    <a:lnTo>
                      <a:pt x="536" y="536"/>
                    </a:lnTo>
                    <a:lnTo>
                      <a:pt x="414" y="658"/>
                    </a:lnTo>
                    <a:lnTo>
                      <a:pt x="317" y="804"/>
                    </a:lnTo>
                    <a:lnTo>
                      <a:pt x="219" y="950"/>
                    </a:lnTo>
                    <a:lnTo>
                      <a:pt x="146" y="1096"/>
                    </a:lnTo>
                    <a:lnTo>
                      <a:pt x="73" y="1267"/>
                    </a:lnTo>
                    <a:lnTo>
                      <a:pt x="49" y="1437"/>
                    </a:lnTo>
                    <a:lnTo>
                      <a:pt x="24" y="1608"/>
                    </a:lnTo>
                    <a:lnTo>
                      <a:pt x="0" y="1803"/>
                    </a:lnTo>
                    <a:lnTo>
                      <a:pt x="0" y="1803"/>
                    </a:lnTo>
                    <a:lnTo>
                      <a:pt x="24" y="2071"/>
                    </a:lnTo>
                    <a:lnTo>
                      <a:pt x="97" y="2339"/>
                    </a:lnTo>
                    <a:lnTo>
                      <a:pt x="195" y="2582"/>
                    </a:lnTo>
                    <a:lnTo>
                      <a:pt x="317" y="280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824">
                <a:extLst>
                  <a:ext uri="{FF2B5EF4-FFF2-40B4-BE49-F238E27FC236}">
                    <a16:creationId xmlns:a16="http://schemas.microsoft.com/office/drawing/2014/main" id="{25663F7D-C889-439B-A68E-97D8B29147A8}"/>
                  </a:ext>
                </a:extLst>
              </p:cNvPr>
              <p:cNvSpPr/>
              <p:nvPr/>
            </p:nvSpPr>
            <p:spPr>
              <a:xfrm>
                <a:off x="5323025" y="4980625"/>
                <a:ext cx="88925" cy="88925"/>
              </a:xfrm>
              <a:custGeom>
                <a:avLst/>
                <a:gdLst/>
                <a:ahLst/>
                <a:cxnLst/>
                <a:rect l="0" t="0" r="0" b="0"/>
                <a:pathLst>
                  <a:path w="3557" h="3557" fill="none" extrusionOk="0">
                    <a:moveTo>
                      <a:pt x="3191" y="2850"/>
                    </a:moveTo>
                    <a:lnTo>
                      <a:pt x="3191" y="2850"/>
                    </a:lnTo>
                    <a:lnTo>
                      <a:pt x="3313" y="2680"/>
                    </a:lnTo>
                    <a:lnTo>
                      <a:pt x="3410" y="2509"/>
                    </a:lnTo>
                    <a:lnTo>
                      <a:pt x="3483" y="2314"/>
                    </a:lnTo>
                    <a:lnTo>
                      <a:pt x="3532" y="2095"/>
                    </a:lnTo>
                    <a:lnTo>
                      <a:pt x="3532" y="2095"/>
                    </a:lnTo>
                    <a:lnTo>
                      <a:pt x="3556" y="1925"/>
                    </a:lnTo>
                    <a:lnTo>
                      <a:pt x="3556" y="1730"/>
                    </a:lnTo>
                    <a:lnTo>
                      <a:pt x="3556" y="1559"/>
                    </a:lnTo>
                    <a:lnTo>
                      <a:pt x="3508" y="1389"/>
                    </a:lnTo>
                    <a:lnTo>
                      <a:pt x="3459" y="1218"/>
                    </a:lnTo>
                    <a:lnTo>
                      <a:pt x="3410" y="1072"/>
                    </a:lnTo>
                    <a:lnTo>
                      <a:pt x="3337" y="902"/>
                    </a:lnTo>
                    <a:lnTo>
                      <a:pt x="3240" y="756"/>
                    </a:lnTo>
                    <a:lnTo>
                      <a:pt x="3142" y="634"/>
                    </a:lnTo>
                    <a:lnTo>
                      <a:pt x="3021" y="512"/>
                    </a:lnTo>
                    <a:lnTo>
                      <a:pt x="2899" y="390"/>
                    </a:lnTo>
                    <a:lnTo>
                      <a:pt x="2753" y="293"/>
                    </a:lnTo>
                    <a:lnTo>
                      <a:pt x="2606" y="196"/>
                    </a:lnTo>
                    <a:lnTo>
                      <a:pt x="2436" y="122"/>
                    </a:lnTo>
                    <a:lnTo>
                      <a:pt x="2266" y="74"/>
                    </a:lnTo>
                    <a:lnTo>
                      <a:pt x="2095" y="25"/>
                    </a:lnTo>
                    <a:lnTo>
                      <a:pt x="2095" y="25"/>
                    </a:lnTo>
                    <a:lnTo>
                      <a:pt x="1925" y="1"/>
                    </a:lnTo>
                    <a:lnTo>
                      <a:pt x="1730" y="1"/>
                    </a:lnTo>
                    <a:lnTo>
                      <a:pt x="1559" y="1"/>
                    </a:lnTo>
                    <a:lnTo>
                      <a:pt x="1389" y="25"/>
                    </a:lnTo>
                    <a:lnTo>
                      <a:pt x="1218" y="74"/>
                    </a:lnTo>
                    <a:lnTo>
                      <a:pt x="1072" y="147"/>
                    </a:lnTo>
                    <a:lnTo>
                      <a:pt x="902" y="220"/>
                    </a:lnTo>
                    <a:lnTo>
                      <a:pt x="756" y="317"/>
                    </a:lnTo>
                    <a:lnTo>
                      <a:pt x="634" y="415"/>
                    </a:lnTo>
                    <a:lnTo>
                      <a:pt x="512" y="537"/>
                    </a:lnTo>
                    <a:lnTo>
                      <a:pt x="390" y="658"/>
                    </a:lnTo>
                    <a:lnTo>
                      <a:pt x="293" y="804"/>
                    </a:lnTo>
                    <a:lnTo>
                      <a:pt x="195" y="951"/>
                    </a:lnTo>
                    <a:lnTo>
                      <a:pt x="122" y="1097"/>
                    </a:lnTo>
                    <a:lnTo>
                      <a:pt x="74" y="1267"/>
                    </a:lnTo>
                    <a:lnTo>
                      <a:pt x="25" y="1462"/>
                    </a:lnTo>
                    <a:lnTo>
                      <a:pt x="25" y="1462"/>
                    </a:lnTo>
                    <a:lnTo>
                      <a:pt x="1" y="1633"/>
                    </a:lnTo>
                    <a:lnTo>
                      <a:pt x="1" y="1803"/>
                    </a:lnTo>
                    <a:lnTo>
                      <a:pt x="1" y="1998"/>
                    </a:lnTo>
                    <a:lnTo>
                      <a:pt x="25" y="2168"/>
                    </a:lnTo>
                    <a:lnTo>
                      <a:pt x="74" y="2339"/>
                    </a:lnTo>
                    <a:lnTo>
                      <a:pt x="147" y="2485"/>
                    </a:lnTo>
                    <a:lnTo>
                      <a:pt x="220" y="2655"/>
                    </a:lnTo>
                    <a:lnTo>
                      <a:pt x="317" y="2777"/>
                    </a:lnTo>
                    <a:lnTo>
                      <a:pt x="415" y="2923"/>
                    </a:lnTo>
                    <a:lnTo>
                      <a:pt x="536" y="3045"/>
                    </a:lnTo>
                    <a:lnTo>
                      <a:pt x="658" y="3167"/>
                    </a:lnTo>
                    <a:lnTo>
                      <a:pt x="804" y="3264"/>
                    </a:lnTo>
                    <a:lnTo>
                      <a:pt x="950" y="3362"/>
                    </a:lnTo>
                    <a:lnTo>
                      <a:pt x="1096" y="3435"/>
                    </a:lnTo>
                    <a:lnTo>
                      <a:pt x="1267" y="3483"/>
                    </a:lnTo>
                    <a:lnTo>
                      <a:pt x="1462" y="3532"/>
                    </a:lnTo>
                    <a:lnTo>
                      <a:pt x="1462" y="3532"/>
                    </a:lnTo>
                    <a:lnTo>
                      <a:pt x="1705" y="3557"/>
                    </a:lnTo>
                    <a:lnTo>
                      <a:pt x="1973" y="3557"/>
                    </a:lnTo>
                    <a:lnTo>
                      <a:pt x="2217" y="3508"/>
                    </a:lnTo>
                    <a:lnTo>
                      <a:pt x="2460" y="3435"/>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825">
                <a:extLst>
                  <a:ext uri="{FF2B5EF4-FFF2-40B4-BE49-F238E27FC236}">
                    <a16:creationId xmlns:a16="http://schemas.microsoft.com/office/drawing/2014/main" id="{5C225417-5386-4CF0-A050-D547324972FC}"/>
                  </a:ext>
                </a:extLst>
              </p:cNvPr>
              <p:cNvSpPr/>
              <p:nvPr/>
            </p:nvSpPr>
            <p:spPr>
              <a:xfrm>
                <a:off x="5233525" y="5255225"/>
                <a:ext cx="89525" cy="89525"/>
              </a:xfrm>
              <a:custGeom>
                <a:avLst/>
                <a:gdLst/>
                <a:ahLst/>
                <a:cxnLst/>
                <a:rect l="0" t="0" r="0" b="0"/>
                <a:pathLst>
                  <a:path w="3581" h="3581" fill="none" extrusionOk="0">
                    <a:moveTo>
                      <a:pt x="3215" y="707"/>
                    </a:moveTo>
                    <a:lnTo>
                      <a:pt x="3215" y="707"/>
                    </a:lnTo>
                    <a:lnTo>
                      <a:pt x="3093" y="585"/>
                    </a:lnTo>
                    <a:lnTo>
                      <a:pt x="2972" y="464"/>
                    </a:lnTo>
                    <a:lnTo>
                      <a:pt x="2850" y="342"/>
                    </a:lnTo>
                    <a:lnTo>
                      <a:pt x="2679" y="244"/>
                    </a:lnTo>
                    <a:lnTo>
                      <a:pt x="2679" y="244"/>
                    </a:lnTo>
                    <a:lnTo>
                      <a:pt x="2533" y="171"/>
                    </a:lnTo>
                    <a:lnTo>
                      <a:pt x="2363" y="98"/>
                    </a:lnTo>
                    <a:lnTo>
                      <a:pt x="2192" y="50"/>
                    </a:lnTo>
                    <a:lnTo>
                      <a:pt x="2022" y="25"/>
                    </a:lnTo>
                    <a:lnTo>
                      <a:pt x="1851" y="1"/>
                    </a:lnTo>
                    <a:lnTo>
                      <a:pt x="1681" y="25"/>
                    </a:lnTo>
                    <a:lnTo>
                      <a:pt x="1510" y="25"/>
                    </a:lnTo>
                    <a:lnTo>
                      <a:pt x="1340" y="74"/>
                    </a:lnTo>
                    <a:lnTo>
                      <a:pt x="1169" y="123"/>
                    </a:lnTo>
                    <a:lnTo>
                      <a:pt x="1023" y="196"/>
                    </a:lnTo>
                    <a:lnTo>
                      <a:pt x="877" y="269"/>
                    </a:lnTo>
                    <a:lnTo>
                      <a:pt x="731" y="366"/>
                    </a:lnTo>
                    <a:lnTo>
                      <a:pt x="585" y="488"/>
                    </a:lnTo>
                    <a:lnTo>
                      <a:pt x="463" y="610"/>
                    </a:lnTo>
                    <a:lnTo>
                      <a:pt x="341" y="731"/>
                    </a:lnTo>
                    <a:lnTo>
                      <a:pt x="244" y="902"/>
                    </a:lnTo>
                    <a:lnTo>
                      <a:pt x="244" y="902"/>
                    </a:lnTo>
                    <a:lnTo>
                      <a:pt x="171" y="1048"/>
                    </a:lnTo>
                    <a:lnTo>
                      <a:pt x="98" y="1219"/>
                    </a:lnTo>
                    <a:lnTo>
                      <a:pt x="49" y="1389"/>
                    </a:lnTo>
                    <a:lnTo>
                      <a:pt x="25" y="1560"/>
                    </a:lnTo>
                    <a:lnTo>
                      <a:pt x="0" y="1730"/>
                    </a:lnTo>
                    <a:lnTo>
                      <a:pt x="0" y="1900"/>
                    </a:lnTo>
                    <a:lnTo>
                      <a:pt x="25" y="2071"/>
                    </a:lnTo>
                    <a:lnTo>
                      <a:pt x="73" y="2241"/>
                    </a:lnTo>
                    <a:lnTo>
                      <a:pt x="122" y="2412"/>
                    </a:lnTo>
                    <a:lnTo>
                      <a:pt x="195" y="2558"/>
                    </a:lnTo>
                    <a:lnTo>
                      <a:pt x="268" y="2729"/>
                    </a:lnTo>
                    <a:lnTo>
                      <a:pt x="366" y="2850"/>
                    </a:lnTo>
                    <a:lnTo>
                      <a:pt x="463" y="2996"/>
                    </a:lnTo>
                    <a:lnTo>
                      <a:pt x="609" y="3118"/>
                    </a:lnTo>
                    <a:lnTo>
                      <a:pt x="731" y="3240"/>
                    </a:lnTo>
                    <a:lnTo>
                      <a:pt x="901" y="3337"/>
                    </a:lnTo>
                    <a:lnTo>
                      <a:pt x="901" y="3337"/>
                    </a:lnTo>
                    <a:lnTo>
                      <a:pt x="1048" y="3410"/>
                    </a:lnTo>
                    <a:lnTo>
                      <a:pt x="1218" y="3484"/>
                    </a:lnTo>
                    <a:lnTo>
                      <a:pt x="1389" y="3532"/>
                    </a:lnTo>
                    <a:lnTo>
                      <a:pt x="1559" y="3557"/>
                    </a:lnTo>
                    <a:lnTo>
                      <a:pt x="1730" y="3581"/>
                    </a:lnTo>
                    <a:lnTo>
                      <a:pt x="1900" y="3581"/>
                    </a:lnTo>
                    <a:lnTo>
                      <a:pt x="2071" y="3557"/>
                    </a:lnTo>
                    <a:lnTo>
                      <a:pt x="2241" y="3508"/>
                    </a:lnTo>
                    <a:lnTo>
                      <a:pt x="2411" y="3459"/>
                    </a:lnTo>
                    <a:lnTo>
                      <a:pt x="2558" y="3410"/>
                    </a:lnTo>
                    <a:lnTo>
                      <a:pt x="2704" y="3313"/>
                    </a:lnTo>
                    <a:lnTo>
                      <a:pt x="2850" y="3216"/>
                    </a:lnTo>
                    <a:lnTo>
                      <a:pt x="2996" y="3118"/>
                    </a:lnTo>
                    <a:lnTo>
                      <a:pt x="3118" y="2996"/>
                    </a:lnTo>
                    <a:lnTo>
                      <a:pt x="3240" y="2850"/>
                    </a:lnTo>
                    <a:lnTo>
                      <a:pt x="3337" y="2704"/>
                    </a:lnTo>
                    <a:lnTo>
                      <a:pt x="3337" y="2704"/>
                    </a:lnTo>
                    <a:lnTo>
                      <a:pt x="3459" y="2412"/>
                    </a:lnTo>
                    <a:lnTo>
                      <a:pt x="3532" y="2144"/>
                    </a:lnTo>
                    <a:lnTo>
                      <a:pt x="3581" y="1852"/>
                    </a:lnTo>
                    <a:lnTo>
                      <a:pt x="3556" y="1560"/>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826">
                <a:extLst>
                  <a:ext uri="{FF2B5EF4-FFF2-40B4-BE49-F238E27FC236}">
                    <a16:creationId xmlns:a16="http://schemas.microsoft.com/office/drawing/2014/main" id="{F2B2177A-3C1C-4737-A983-B5086B44BAC9}"/>
                  </a:ext>
                </a:extLst>
              </p:cNvPr>
              <p:cNvSpPr/>
              <p:nvPr/>
            </p:nvSpPr>
            <p:spPr>
              <a:xfrm>
                <a:off x="5453325" y="5382475"/>
                <a:ext cx="88925" cy="88325"/>
              </a:xfrm>
              <a:custGeom>
                <a:avLst/>
                <a:gdLst/>
                <a:ahLst/>
                <a:cxnLst/>
                <a:rect l="0" t="0" r="0" b="0"/>
                <a:pathLst>
                  <a:path w="3557" h="3533" fill="none" extrusionOk="0">
                    <a:moveTo>
                      <a:pt x="1389" y="1"/>
                    </a:moveTo>
                    <a:lnTo>
                      <a:pt x="1389" y="1"/>
                    </a:lnTo>
                    <a:lnTo>
                      <a:pt x="1194" y="50"/>
                    </a:lnTo>
                    <a:lnTo>
                      <a:pt x="999" y="147"/>
                    </a:lnTo>
                    <a:lnTo>
                      <a:pt x="804" y="245"/>
                    </a:lnTo>
                    <a:lnTo>
                      <a:pt x="634" y="366"/>
                    </a:lnTo>
                    <a:lnTo>
                      <a:pt x="634" y="366"/>
                    </a:lnTo>
                    <a:lnTo>
                      <a:pt x="488" y="488"/>
                    </a:lnTo>
                    <a:lnTo>
                      <a:pt x="390" y="634"/>
                    </a:lnTo>
                    <a:lnTo>
                      <a:pt x="268" y="780"/>
                    </a:lnTo>
                    <a:lnTo>
                      <a:pt x="195" y="926"/>
                    </a:lnTo>
                    <a:lnTo>
                      <a:pt x="122" y="1073"/>
                    </a:lnTo>
                    <a:lnTo>
                      <a:pt x="74" y="1243"/>
                    </a:lnTo>
                    <a:lnTo>
                      <a:pt x="25" y="1414"/>
                    </a:lnTo>
                    <a:lnTo>
                      <a:pt x="0" y="1584"/>
                    </a:lnTo>
                    <a:lnTo>
                      <a:pt x="0" y="1755"/>
                    </a:lnTo>
                    <a:lnTo>
                      <a:pt x="0" y="1925"/>
                    </a:lnTo>
                    <a:lnTo>
                      <a:pt x="25" y="2096"/>
                    </a:lnTo>
                    <a:lnTo>
                      <a:pt x="74" y="2266"/>
                    </a:lnTo>
                    <a:lnTo>
                      <a:pt x="122" y="2412"/>
                    </a:lnTo>
                    <a:lnTo>
                      <a:pt x="195" y="2583"/>
                    </a:lnTo>
                    <a:lnTo>
                      <a:pt x="293" y="2729"/>
                    </a:lnTo>
                    <a:lnTo>
                      <a:pt x="415" y="2875"/>
                    </a:lnTo>
                    <a:lnTo>
                      <a:pt x="415" y="2875"/>
                    </a:lnTo>
                    <a:lnTo>
                      <a:pt x="536" y="3021"/>
                    </a:lnTo>
                    <a:lnTo>
                      <a:pt x="658" y="3143"/>
                    </a:lnTo>
                    <a:lnTo>
                      <a:pt x="804" y="3240"/>
                    </a:lnTo>
                    <a:lnTo>
                      <a:pt x="950" y="3313"/>
                    </a:lnTo>
                    <a:lnTo>
                      <a:pt x="1121" y="3386"/>
                    </a:lnTo>
                    <a:lnTo>
                      <a:pt x="1267" y="3459"/>
                    </a:lnTo>
                    <a:lnTo>
                      <a:pt x="1437" y="3484"/>
                    </a:lnTo>
                    <a:lnTo>
                      <a:pt x="1608" y="3508"/>
                    </a:lnTo>
                    <a:lnTo>
                      <a:pt x="1778" y="3532"/>
                    </a:lnTo>
                    <a:lnTo>
                      <a:pt x="1949" y="3508"/>
                    </a:lnTo>
                    <a:lnTo>
                      <a:pt x="2119" y="3484"/>
                    </a:lnTo>
                    <a:lnTo>
                      <a:pt x="2290" y="3435"/>
                    </a:lnTo>
                    <a:lnTo>
                      <a:pt x="2460" y="3386"/>
                    </a:lnTo>
                    <a:lnTo>
                      <a:pt x="2606" y="3313"/>
                    </a:lnTo>
                    <a:lnTo>
                      <a:pt x="2777" y="3216"/>
                    </a:lnTo>
                    <a:lnTo>
                      <a:pt x="2923" y="3118"/>
                    </a:lnTo>
                    <a:lnTo>
                      <a:pt x="2923" y="3118"/>
                    </a:lnTo>
                    <a:lnTo>
                      <a:pt x="3045" y="2997"/>
                    </a:lnTo>
                    <a:lnTo>
                      <a:pt x="3167" y="2851"/>
                    </a:lnTo>
                    <a:lnTo>
                      <a:pt x="3264" y="2704"/>
                    </a:lnTo>
                    <a:lnTo>
                      <a:pt x="3361" y="2558"/>
                    </a:lnTo>
                    <a:lnTo>
                      <a:pt x="3435" y="2412"/>
                    </a:lnTo>
                    <a:lnTo>
                      <a:pt x="3483" y="2242"/>
                    </a:lnTo>
                    <a:lnTo>
                      <a:pt x="3532" y="2071"/>
                    </a:lnTo>
                    <a:lnTo>
                      <a:pt x="3556" y="1901"/>
                    </a:lnTo>
                    <a:lnTo>
                      <a:pt x="3556" y="1730"/>
                    </a:lnTo>
                    <a:lnTo>
                      <a:pt x="3556" y="1560"/>
                    </a:lnTo>
                    <a:lnTo>
                      <a:pt x="3532" y="1389"/>
                    </a:lnTo>
                    <a:lnTo>
                      <a:pt x="3483" y="1219"/>
                    </a:lnTo>
                    <a:lnTo>
                      <a:pt x="3410" y="1048"/>
                    </a:lnTo>
                    <a:lnTo>
                      <a:pt x="3337" y="902"/>
                    </a:lnTo>
                    <a:lnTo>
                      <a:pt x="3264" y="756"/>
                    </a:lnTo>
                    <a:lnTo>
                      <a:pt x="3142" y="610"/>
                    </a:lnTo>
                    <a:lnTo>
                      <a:pt x="3142" y="610"/>
                    </a:lnTo>
                    <a:lnTo>
                      <a:pt x="2972" y="415"/>
                    </a:lnTo>
                    <a:lnTo>
                      <a:pt x="2753" y="245"/>
                    </a:lnTo>
                    <a:lnTo>
                      <a:pt x="2533" y="123"/>
                    </a:lnTo>
                    <a:lnTo>
                      <a:pt x="2314" y="50"/>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827">
                <a:extLst>
                  <a:ext uri="{FF2B5EF4-FFF2-40B4-BE49-F238E27FC236}">
                    <a16:creationId xmlns:a16="http://schemas.microsoft.com/office/drawing/2014/main" id="{065E0883-FD56-4990-A3BA-7394FB6E3D9D}"/>
                  </a:ext>
                </a:extLst>
              </p:cNvPr>
              <p:cNvSpPr/>
              <p:nvPr/>
            </p:nvSpPr>
            <p:spPr>
              <a:xfrm>
                <a:off x="5682875" y="5188875"/>
                <a:ext cx="88925" cy="89525"/>
              </a:xfrm>
              <a:custGeom>
                <a:avLst/>
                <a:gdLst/>
                <a:ahLst/>
                <a:cxnLst/>
                <a:rect l="0" t="0" r="0" b="0"/>
                <a:pathLst>
                  <a:path w="3557" h="3581" fill="none" extrusionOk="0">
                    <a:moveTo>
                      <a:pt x="0" y="2022"/>
                    </a:moveTo>
                    <a:lnTo>
                      <a:pt x="0" y="2022"/>
                    </a:lnTo>
                    <a:lnTo>
                      <a:pt x="25" y="2216"/>
                    </a:lnTo>
                    <a:lnTo>
                      <a:pt x="98" y="2411"/>
                    </a:lnTo>
                    <a:lnTo>
                      <a:pt x="98" y="2411"/>
                    </a:lnTo>
                    <a:lnTo>
                      <a:pt x="171" y="2557"/>
                    </a:lnTo>
                    <a:lnTo>
                      <a:pt x="244" y="2728"/>
                    </a:lnTo>
                    <a:lnTo>
                      <a:pt x="341" y="2874"/>
                    </a:lnTo>
                    <a:lnTo>
                      <a:pt x="463" y="2996"/>
                    </a:lnTo>
                    <a:lnTo>
                      <a:pt x="585" y="3118"/>
                    </a:lnTo>
                    <a:lnTo>
                      <a:pt x="707" y="3239"/>
                    </a:lnTo>
                    <a:lnTo>
                      <a:pt x="853" y="3337"/>
                    </a:lnTo>
                    <a:lnTo>
                      <a:pt x="999" y="3410"/>
                    </a:lnTo>
                    <a:lnTo>
                      <a:pt x="1169" y="3483"/>
                    </a:lnTo>
                    <a:lnTo>
                      <a:pt x="1340" y="3532"/>
                    </a:lnTo>
                    <a:lnTo>
                      <a:pt x="1510" y="3556"/>
                    </a:lnTo>
                    <a:lnTo>
                      <a:pt x="1681" y="3580"/>
                    </a:lnTo>
                    <a:lnTo>
                      <a:pt x="1851" y="3580"/>
                    </a:lnTo>
                    <a:lnTo>
                      <a:pt x="2022" y="3556"/>
                    </a:lnTo>
                    <a:lnTo>
                      <a:pt x="2192" y="3532"/>
                    </a:lnTo>
                    <a:lnTo>
                      <a:pt x="2363" y="3459"/>
                    </a:lnTo>
                    <a:lnTo>
                      <a:pt x="2363" y="3459"/>
                    </a:lnTo>
                    <a:lnTo>
                      <a:pt x="2533" y="3410"/>
                    </a:lnTo>
                    <a:lnTo>
                      <a:pt x="2704" y="3312"/>
                    </a:lnTo>
                    <a:lnTo>
                      <a:pt x="2850" y="3215"/>
                    </a:lnTo>
                    <a:lnTo>
                      <a:pt x="2972" y="3093"/>
                    </a:lnTo>
                    <a:lnTo>
                      <a:pt x="3093" y="2971"/>
                    </a:lnTo>
                    <a:lnTo>
                      <a:pt x="3215" y="2850"/>
                    </a:lnTo>
                    <a:lnTo>
                      <a:pt x="3288" y="2704"/>
                    </a:lnTo>
                    <a:lnTo>
                      <a:pt x="3386" y="2557"/>
                    </a:lnTo>
                    <a:lnTo>
                      <a:pt x="3434" y="2387"/>
                    </a:lnTo>
                    <a:lnTo>
                      <a:pt x="3483" y="2216"/>
                    </a:lnTo>
                    <a:lnTo>
                      <a:pt x="3532" y="2070"/>
                    </a:lnTo>
                    <a:lnTo>
                      <a:pt x="3556" y="1875"/>
                    </a:lnTo>
                    <a:lnTo>
                      <a:pt x="3556" y="1705"/>
                    </a:lnTo>
                    <a:lnTo>
                      <a:pt x="3532" y="1534"/>
                    </a:lnTo>
                    <a:lnTo>
                      <a:pt x="3507" y="1364"/>
                    </a:lnTo>
                    <a:lnTo>
                      <a:pt x="3434" y="1194"/>
                    </a:lnTo>
                    <a:lnTo>
                      <a:pt x="3434" y="1194"/>
                    </a:lnTo>
                    <a:lnTo>
                      <a:pt x="3361" y="1023"/>
                    </a:lnTo>
                    <a:lnTo>
                      <a:pt x="3288" y="853"/>
                    </a:lnTo>
                    <a:lnTo>
                      <a:pt x="3191" y="706"/>
                    </a:lnTo>
                    <a:lnTo>
                      <a:pt x="3069" y="585"/>
                    </a:lnTo>
                    <a:lnTo>
                      <a:pt x="2947" y="463"/>
                    </a:lnTo>
                    <a:lnTo>
                      <a:pt x="2825" y="341"/>
                    </a:lnTo>
                    <a:lnTo>
                      <a:pt x="2679" y="268"/>
                    </a:lnTo>
                    <a:lnTo>
                      <a:pt x="2533" y="171"/>
                    </a:lnTo>
                    <a:lnTo>
                      <a:pt x="2363" y="122"/>
                    </a:lnTo>
                    <a:lnTo>
                      <a:pt x="2192" y="73"/>
                    </a:lnTo>
                    <a:lnTo>
                      <a:pt x="2022" y="24"/>
                    </a:lnTo>
                    <a:lnTo>
                      <a:pt x="1851" y="24"/>
                    </a:lnTo>
                    <a:lnTo>
                      <a:pt x="1681" y="0"/>
                    </a:lnTo>
                    <a:lnTo>
                      <a:pt x="1510" y="24"/>
                    </a:lnTo>
                    <a:lnTo>
                      <a:pt x="1340" y="73"/>
                    </a:lnTo>
                    <a:lnTo>
                      <a:pt x="1169" y="122"/>
                    </a:lnTo>
                    <a:lnTo>
                      <a:pt x="1169" y="122"/>
                    </a:lnTo>
                    <a:lnTo>
                      <a:pt x="974" y="195"/>
                    </a:lnTo>
                    <a:lnTo>
                      <a:pt x="804" y="292"/>
                    </a:lnTo>
                    <a:lnTo>
                      <a:pt x="658" y="390"/>
                    </a:lnTo>
                    <a:lnTo>
                      <a:pt x="512" y="512"/>
                    </a:lnTo>
                    <a:lnTo>
                      <a:pt x="390" y="658"/>
                    </a:lnTo>
                    <a:lnTo>
                      <a:pt x="293" y="804"/>
                    </a:lnTo>
                    <a:lnTo>
                      <a:pt x="195" y="950"/>
                    </a:lnTo>
                    <a:lnTo>
                      <a:pt x="122" y="1120"/>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828">
                <a:extLst>
                  <a:ext uri="{FF2B5EF4-FFF2-40B4-BE49-F238E27FC236}">
                    <a16:creationId xmlns:a16="http://schemas.microsoft.com/office/drawing/2014/main" id="{C497A5ED-CCEE-4F09-A7B4-7079C57F1DC1}"/>
                  </a:ext>
                </a:extLst>
              </p:cNvPr>
              <p:cNvSpPr/>
              <p:nvPr/>
            </p:nvSpPr>
            <p:spPr>
              <a:xfrm>
                <a:off x="5411925" y="5110925"/>
                <a:ext cx="188775" cy="189400"/>
              </a:xfrm>
              <a:custGeom>
                <a:avLst/>
                <a:gdLst/>
                <a:ahLst/>
                <a:cxnLst/>
                <a:rect l="0" t="0" r="0" b="0"/>
                <a:pathLst>
                  <a:path w="7551" h="7576" fill="none" extrusionOk="0">
                    <a:moveTo>
                      <a:pt x="0" y="3776"/>
                    </a:moveTo>
                    <a:lnTo>
                      <a:pt x="0" y="3776"/>
                    </a:lnTo>
                    <a:lnTo>
                      <a:pt x="25" y="3410"/>
                    </a:lnTo>
                    <a:lnTo>
                      <a:pt x="73" y="3021"/>
                    </a:lnTo>
                    <a:lnTo>
                      <a:pt x="171" y="2655"/>
                    </a:lnTo>
                    <a:lnTo>
                      <a:pt x="293" y="2314"/>
                    </a:lnTo>
                    <a:lnTo>
                      <a:pt x="463" y="1973"/>
                    </a:lnTo>
                    <a:lnTo>
                      <a:pt x="658" y="1681"/>
                    </a:lnTo>
                    <a:lnTo>
                      <a:pt x="877" y="1389"/>
                    </a:lnTo>
                    <a:lnTo>
                      <a:pt x="1121" y="1121"/>
                    </a:lnTo>
                    <a:lnTo>
                      <a:pt x="1389" y="877"/>
                    </a:lnTo>
                    <a:lnTo>
                      <a:pt x="1656" y="658"/>
                    </a:lnTo>
                    <a:lnTo>
                      <a:pt x="1973" y="463"/>
                    </a:lnTo>
                    <a:lnTo>
                      <a:pt x="2314" y="293"/>
                    </a:lnTo>
                    <a:lnTo>
                      <a:pt x="2655" y="171"/>
                    </a:lnTo>
                    <a:lnTo>
                      <a:pt x="3020" y="74"/>
                    </a:lnTo>
                    <a:lnTo>
                      <a:pt x="3386" y="25"/>
                    </a:lnTo>
                    <a:lnTo>
                      <a:pt x="3775" y="1"/>
                    </a:lnTo>
                    <a:lnTo>
                      <a:pt x="3775" y="1"/>
                    </a:lnTo>
                    <a:lnTo>
                      <a:pt x="4165" y="25"/>
                    </a:lnTo>
                    <a:lnTo>
                      <a:pt x="4555" y="74"/>
                    </a:lnTo>
                    <a:lnTo>
                      <a:pt x="4896" y="171"/>
                    </a:lnTo>
                    <a:lnTo>
                      <a:pt x="5261" y="293"/>
                    </a:lnTo>
                    <a:lnTo>
                      <a:pt x="5578" y="463"/>
                    </a:lnTo>
                    <a:lnTo>
                      <a:pt x="5894" y="658"/>
                    </a:lnTo>
                    <a:lnTo>
                      <a:pt x="6186" y="877"/>
                    </a:lnTo>
                    <a:lnTo>
                      <a:pt x="6454" y="1121"/>
                    </a:lnTo>
                    <a:lnTo>
                      <a:pt x="6698" y="1389"/>
                    </a:lnTo>
                    <a:lnTo>
                      <a:pt x="6917" y="1681"/>
                    </a:lnTo>
                    <a:lnTo>
                      <a:pt x="7112" y="1973"/>
                    </a:lnTo>
                    <a:lnTo>
                      <a:pt x="7258" y="2314"/>
                    </a:lnTo>
                    <a:lnTo>
                      <a:pt x="7404" y="2655"/>
                    </a:lnTo>
                    <a:lnTo>
                      <a:pt x="7477" y="3021"/>
                    </a:lnTo>
                    <a:lnTo>
                      <a:pt x="7550" y="3410"/>
                    </a:lnTo>
                    <a:lnTo>
                      <a:pt x="7550" y="3776"/>
                    </a:lnTo>
                    <a:lnTo>
                      <a:pt x="7550" y="3776"/>
                    </a:lnTo>
                    <a:lnTo>
                      <a:pt x="7550" y="4165"/>
                    </a:lnTo>
                    <a:lnTo>
                      <a:pt x="7477" y="4555"/>
                    </a:lnTo>
                    <a:lnTo>
                      <a:pt x="7404" y="4920"/>
                    </a:lnTo>
                    <a:lnTo>
                      <a:pt x="7258" y="5261"/>
                    </a:lnTo>
                    <a:lnTo>
                      <a:pt x="7112" y="5578"/>
                    </a:lnTo>
                    <a:lnTo>
                      <a:pt x="6917" y="5895"/>
                    </a:lnTo>
                    <a:lnTo>
                      <a:pt x="6698" y="6187"/>
                    </a:lnTo>
                    <a:lnTo>
                      <a:pt x="6454" y="6455"/>
                    </a:lnTo>
                    <a:lnTo>
                      <a:pt x="6186" y="6698"/>
                    </a:lnTo>
                    <a:lnTo>
                      <a:pt x="5894" y="6917"/>
                    </a:lnTo>
                    <a:lnTo>
                      <a:pt x="5578" y="7112"/>
                    </a:lnTo>
                    <a:lnTo>
                      <a:pt x="5261" y="7258"/>
                    </a:lnTo>
                    <a:lnTo>
                      <a:pt x="4896" y="7405"/>
                    </a:lnTo>
                    <a:lnTo>
                      <a:pt x="4555" y="7478"/>
                    </a:lnTo>
                    <a:lnTo>
                      <a:pt x="4165" y="7551"/>
                    </a:lnTo>
                    <a:lnTo>
                      <a:pt x="3775" y="7575"/>
                    </a:lnTo>
                    <a:lnTo>
                      <a:pt x="3775" y="7575"/>
                    </a:lnTo>
                    <a:lnTo>
                      <a:pt x="3386" y="7551"/>
                    </a:lnTo>
                    <a:lnTo>
                      <a:pt x="3020" y="7478"/>
                    </a:lnTo>
                    <a:lnTo>
                      <a:pt x="2655" y="7405"/>
                    </a:lnTo>
                    <a:lnTo>
                      <a:pt x="2314" y="7258"/>
                    </a:lnTo>
                    <a:lnTo>
                      <a:pt x="1973" y="7112"/>
                    </a:lnTo>
                    <a:lnTo>
                      <a:pt x="1656" y="6917"/>
                    </a:lnTo>
                    <a:lnTo>
                      <a:pt x="1389" y="6698"/>
                    </a:lnTo>
                    <a:lnTo>
                      <a:pt x="1121" y="6455"/>
                    </a:lnTo>
                    <a:lnTo>
                      <a:pt x="877" y="6187"/>
                    </a:lnTo>
                    <a:lnTo>
                      <a:pt x="658" y="5895"/>
                    </a:lnTo>
                    <a:lnTo>
                      <a:pt x="463" y="5578"/>
                    </a:lnTo>
                    <a:lnTo>
                      <a:pt x="293" y="5261"/>
                    </a:lnTo>
                    <a:lnTo>
                      <a:pt x="171" y="4920"/>
                    </a:lnTo>
                    <a:lnTo>
                      <a:pt x="73" y="4555"/>
                    </a:lnTo>
                    <a:lnTo>
                      <a:pt x="25" y="4165"/>
                    </a:lnTo>
                    <a:lnTo>
                      <a:pt x="0" y="3776"/>
                    </a:lnTo>
                    <a:lnTo>
                      <a:pt x="0" y="3776"/>
                    </a:lnTo>
                    <a:close/>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829">
                <a:extLst>
                  <a:ext uri="{FF2B5EF4-FFF2-40B4-BE49-F238E27FC236}">
                    <a16:creationId xmlns:a16="http://schemas.microsoft.com/office/drawing/2014/main" id="{D8CBE5C1-1916-4EF1-B9E9-DC5E58DE62C4}"/>
                  </a:ext>
                </a:extLst>
              </p:cNvPr>
              <p:cNvSpPr/>
              <p:nvPr/>
            </p:nvSpPr>
            <p:spPr>
              <a:xfrm>
                <a:off x="5367475" y="5025075"/>
                <a:ext cx="81600" cy="105975"/>
              </a:xfrm>
              <a:custGeom>
                <a:avLst/>
                <a:gdLst/>
                <a:ahLst/>
                <a:cxnLst/>
                <a:rect l="0" t="0" r="0" b="0"/>
                <a:pathLst>
                  <a:path w="3264" h="4239" fill="none" extrusionOk="0">
                    <a:moveTo>
                      <a:pt x="0" y="1"/>
                    </a:moveTo>
                    <a:lnTo>
                      <a:pt x="3264" y="4238"/>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830">
                <a:extLst>
                  <a:ext uri="{FF2B5EF4-FFF2-40B4-BE49-F238E27FC236}">
                    <a16:creationId xmlns:a16="http://schemas.microsoft.com/office/drawing/2014/main" id="{BB37530B-08B3-4205-8A08-E876EE3F9FBE}"/>
                  </a:ext>
                </a:extLst>
              </p:cNvPr>
              <p:cNvSpPr/>
              <p:nvPr/>
            </p:nvSpPr>
            <p:spPr>
              <a:xfrm>
                <a:off x="5567800" y="4999500"/>
                <a:ext cx="115100" cy="133975"/>
              </a:xfrm>
              <a:custGeom>
                <a:avLst/>
                <a:gdLst/>
                <a:ahLst/>
                <a:cxnLst/>
                <a:rect l="0" t="0" r="0" b="0"/>
                <a:pathLst>
                  <a:path w="4604" h="5359" fill="none" extrusionOk="0">
                    <a:moveTo>
                      <a:pt x="0" y="5359"/>
                    </a:moveTo>
                    <a:lnTo>
                      <a:pt x="4603"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831">
                <a:extLst>
                  <a:ext uri="{FF2B5EF4-FFF2-40B4-BE49-F238E27FC236}">
                    <a16:creationId xmlns:a16="http://schemas.microsoft.com/office/drawing/2014/main" id="{14DEB002-C856-4D51-9E3F-42951B8C7A10}"/>
                  </a:ext>
                </a:extLst>
              </p:cNvPr>
              <p:cNvSpPr/>
              <p:nvPr/>
            </p:nvSpPr>
            <p:spPr>
              <a:xfrm>
                <a:off x="5600075" y="5217475"/>
                <a:ext cx="127275" cy="16475"/>
              </a:xfrm>
              <a:custGeom>
                <a:avLst/>
                <a:gdLst/>
                <a:ahLst/>
                <a:cxnLst/>
                <a:rect l="0" t="0" r="0" b="0"/>
                <a:pathLst>
                  <a:path w="5091" h="659" fill="none" extrusionOk="0">
                    <a:moveTo>
                      <a:pt x="5090" y="658"/>
                    </a:moveTo>
                    <a:lnTo>
                      <a:pt x="0"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832">
                <a:extLst>
                  <a:ext uri="{FF2B5EF4-FFF2-40B4-BE49-F238E27FC236}">
                    <a16:creationId xmlns:a16="http://schemas.microsoft.com/office/drawing/2014/main" id="{5B5D5E96-C594-4AB6-9DF5-2ED8F56CCF52}"/>
                  </a:ext>
                </a:extLst>
              </p:cNvPr>
              <p:cNvSpPr/>
              <p:nvPr/>
            </p:nvSpPr>
            <p:spPr>
              <a:xfrm>
                <a:off x="5497775" y="5299675"/>
                <a:ext cx="4900" cy="126675"/>
              </a:xfrm>
              <a:custGeom>
                <a:avLst/>
                <a:gdLst/>
                <a:ahLst/>
                <a:cxnLst/>
                <a:rect l="0" t="0" r="0" b="0"/>
                <a:pathLst>
                  <a:path w="196" h="5067" fill="none" extrusionOk="0">
                    <a:moveTo>
                      <a:pt x="0" y="5067"/>
                    </a:moveTo>
                    <a:lnTo>
                      <a:pt x="195"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833">
                <a:extLst>
                  <a:ext uri="{FF2B5EF4-FFF2-40B4-BE49-F238E27FC236}">
                    <a16:creationId xmlns:a16="http://schemas.microsoft.com/office/drawing/2014/main" id="{3FC3F998-CA08-40F4-81A5-CEC994EBBF42}"/>
                  </a:ext>
                </a:extLst>
              </p:cNvPr>
              <p:cNvSpPr/>
              <p:nvPr/>
            </p:nvSpPr>
            <p:spPr>
              <a:xfrm>
                <a:off x="5277975" y="5241825"/>
                <a:ext cx="141275" cy="58500"/>
              </a:xfrm>
              <a:custGeom>
                <a:avLst/>
                <a:gdLst/>
                <a:ahLst/>
                <a:cxnLst/>
                <a:rect l="0" t="0" r="0" b="0"/>
                <a:pathLst>
                  <a:path w="5651" h="2340" fill="none" extrusionOk="0">
                    <a:moveTo>
                      <a:pt x="0" y="2339"/>
                    </a:moveTo>
                    <a:lnTo>
                      <a:pt x="5651"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23" name="Text Placeholder 2">
            <a:extLst>
              <a:ext uri="{FF2B5EF4-FFF2-40B4-BE49-F238E27FC236}">
                <a16:creationId xmlns:a16="http://schemas.microsoft.com/office/drawing/2014/main" id="{9C05CDBC-229D-45E2-B2F9-9037D7DF9793}"/>
              </a:ext>
            </a:extLst>
          </p:cNvPr>
          <p:cNvSpPr>
            <a:spLocks noGrp="1"/>
          </p:cNvSpPr>
          <p:nvPr>
            <p:ph type="body" idx="1"/>
          </p:nvPr>
        </p:nvSpPr>
        <p:spPr>
          <a:xfrm>
            <a:off x="3315880" y="4628428"/>
            <a:ext cx="5590283" cy="1463040"/>
          </a:xfrm>
        </p:spPr>
        <p:txBody>
          <a:bodyPr lIns="91440" rIns="91440" anchor="t">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24" name="Rectangle 23">
            <a:extLst>
              <a:ext uri="{FF2B5EF4-FFF2-40B4-BE49-F238E27FC236}">
                <a16:creationId xmlns:a16="http://schemas.microsoft.com/office/drawing/2014/main" id="{4D812236-1A32-4FE2-AB5A-F8F998D835F3}"/>
              </a:ext>
            </a:extLst>
          </p:cNvPr>
          <p:cNvSpPr/>
          <p:nvPr userDrawn="1"/>
        </p:nvSpPr>
        <p:spPr>
          <a:xfrm>
            <a:off x="272955" y="0"/>
            <a:ext cx="423081" cy="15623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DFB8EB76-3B7A-4486-95E5-0316680FFD7E}"/>
              </a:ext>
            </a:extLst>
          </p:cNvPr>
          <p:cNvCxnSpPr>
            <a:cxnSpLocks/>
          </p:cNvCxnSpPr>
          <p:nvPr userDrawn="1"/>
        </p:nvCxnSpPr>
        <p:spPr>
          <a:xfrm>
            <a:off x="3315880" y="4545974"/>
            <a:ext cx="5590283" cy="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533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01CC624-0437-43EF-99D3-4B5E545BF210}"/>
              </a:ext>
            </a:extLst>
          </p:cNvPr>
          <p:cNvSpPr/>
          <p:nvPr userDrawn="1"/>
        </p:nvSpPr>
        <p:spPr>
          <a:xfrm>
            <a:off x="272955" y="0"/>
            <a:ext cx="423081" cy="15623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537B5817-8D3A-4DD3-92FF-32BBC5F91560}"/>
              </a:ext>
            </a:extLst>
          </p:cNvPr>
          <p:cNvCxnSpPr/>
          <p:nvPr userDrawn="1"/>
        </p:nvCxnSpPr>
        <p:spPr>
          <a:xfrm>
            <a:off x="61415" y="753975"/>
            <a:ext cx="12008609" cy="0"/>
          </a:xfrm>
          <a:prstGeom prst="line">
            <a:avLst/>
          </a:prstGeom>
          <a:ln>
            <a:solidFill>
              <a:srgbClr val="D8D8D8"/>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32B1C59-33FF-4FB4-BDD7-F61C64008581}"/>
              </a:ext>
            </a:extLst>
          </p:cNvPr>
          <p:cNvSpPr>
            <a:spLocks noGrp="1"/>
          </p:cNvSpPr>
          <p:nvPr>
            <p:ph type="title"/>
          </p:nvPr>
        </p:nvSpPr>
        <p:spPr>
          <a:xfrm>
            <a:off x="1428134" y="263276"/>
            <a:ext cx="10334364" cy="1014667"/>
          </a:xfrm>
          <a:solidFill>
            <a:schemeClr val="bg1"/>
          </a:solidFill>
        </p:spPr>
        <p:txBody>
          <a:bodyPr/>
          <a:lstStyle>
            <a:lvl1pPr>
              <a:defRPr>
                <a:solidFill>
                  <a:srgbClr val="4C3282"/>
                </a:solidFill>
              </a:defRPr>
            </a:lvl1pPr>
          </a:lstStyle>
          <a:p>
            <a:r>
              <a:rPr lang="en-US" dirty="0"/>
              <a:t>Click to edit Master title style</a:t>
            </a:r>
          </a:p>
        </p:txBody>
      </p:sp>
      <p:grpSp>
        <p:nvGrpSpPr>
          <p:cNvPr id="13" name="Group 12">
            <a:extLst>
              <a:ext uri="{FF2B5EF4-FFF2-40B4-BE49-F238E27FC236}">
                <a16:creationId xmlns:a16="http://schemas.microsoft.com/office/drawing/2014/main" id="{FB754F48-B758-43EB-980F-1E2884C8E2A7}"/>
              </a:ext>
            </a:extLst>
          </p:cNvPr>
          <p:cNvGrpSpPr/>
          <p:nvPr userDrawn="1"/>
        </p:nvGrpSpPr>
        <p:grpSpPr>
          <a:xfrm>
            <a:off x="575239" y="475151"/>
            <a:ext cx="631298" cy="631298"/>
            <a:chOff x="1530939" y="2405329"/>
            <a:chExt cx="631298" cy="631298"/>
          </a:xfrm>
        </p:grpSpPr>
        <p:sp>
          <p:nvSpPr>
            <p:cNvPr id="7" name="Oval 6">
              <a:extLst>
                <a:ext uri="{FF2B5EF4-FFF2-40B4-BE49-F238E27FC236}">
                  <a16:creationId xmlns:a16="http://schemas.microsoft.com/office/drawing/2014/main" id="{99BADBD9-302C-40D9-A763-C65CCFE16FDE}"/>
                </a:ext>
              </a:extLst>
            </p:cNvPr>
            <p:cNvSpPr/>
            <p:nvPr userDrawn="1"/>
          </p:nvSpPr>
          <p:spPr>
            <a:xfrm>
              <a:off x="1530939" y="2405329"/>
              <a:ext cx="631298" cy="631298"/>
            </a:xfrm>
            <a:prstGeom prst="ellipse">
              <a:avLst/>
            </a:prstGeom>
            <a:solidFill>
              <a:srgbClr val="B6A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Shape 490">
              <a:extLst>
                <a:ext uri="{FF2B5EF4-FFF2-40B4-BE49-F238E27FC236}">
                  <a16:creationId xmlns:a16="http://schemas.microsoft.com/office/drawing/2014/main" id="{ABC713E7-D704-4682-B292-907313F269C9}"/>
                </a:ext>
              </a:extLst>
            </p:cNvPr>
            <p:cNvGrpSpPr/>
            <p:nvPr userDrawn="1"/>
          </p:nvGrpSpPr>
          <p:grpSpPr>
            <a:xfrm>
              <a:off x="1661835" y="2536225"/>
              <a:ext cx="369505" cy="369505"/>
              <a:chOff x="2594050" y="1631825"/>
              <a:chExt cx="439625" cy="439625"/>
            </a:xfrm>
          </p:grpSpPr>
          <p:sp>
            <p:nvSpPr>
              <p:cNvPr id="9" name="Shape 491">
                <a:extLst>
                  <a:ext uri="{FF2B5EF4-FFF2-40B4-BE49-F238E27FC236}">
                    <a16:creationId xmlns:a16="http://schemas.microsoft.com/office/drawing/2014/main" id="{5701E159-D011-460A-BF32-22B3BFF6328B}"/>
                  </a:ext>
                </a:extLst>
              </p:cNvPr>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492">
                <a:extLst>
                  <a:ext uri="{FF2B5EF4-FFF2-40B4-BE49-F238E27FC236}">
                    <a16:creationId xmlns:a16="http://schemas.microsoft.com/office/drawing/2014/main" id="{CA3D8659-8AB7-48FB-9131-98E6A18A0B20}"/>
                  </a:ext>
                </a:extLst>
              </p:cNvPr>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493">
                <a:extLst>
                  <a:ext uri="{FF2B5EF4-FFF2-40B4-BE49-F238E27FC236}">
                    <a16:creationId xmlns:a16="http://schemas.microsoft.com/office/drawing/2014/main" id="{A811AE90-64AA-41C3-9DE9-62A86028AA6C}"/>
                  </a:ext>
                </a:extLst>
              </p:cNvPr>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494">
                <a:extLst>
                  <a:ext uri="{FF2B5EF4-FFF2-40B4-BE49-F238E27FC236}">
                    <a16:creationId xmlns:a16="http://schemas.microsoft.com/office/drawing/2014/main" id="{0551D70B-4457-48F5-81B9-3A38F6B661D9}"/>
                  </a:ext>
                </a:extLst>
              </p:cNvPr>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7" name="Content Placeholder 2">
            <a:extLst>
              <a:ext uri="{FF2B5EF4-FFF2-40B4-BE49-F238E27FC236}">
                <a16:creationId xmlns:a16="http://schemas.microsoft.com/office/drawing/2014/main" id="{572BD7EC-0D21-433C-A8B8-B34982C0240B}"/>
              </a:ext>
            </a:extLst>
          </p:cNvPr>
          <p:cNvSpPr>
            <a:spLocks noGrp="1"/>
          </p:cNvSpPr>
          <p:nvPr>
            <p:ph idx="1"/>
          </p:nvPr>
        </p:nvSpPr>
        <p:spPr>
          <a:xfrm>
            <a:off x="1428134" y="1463857"/>
            <a:ext cx="10334364" cy="4845504"/>
          </a:xfrm>
        </p:spPr>
        <p:txBody>
          <a:bodyPr/>
          <a:lstStyle>
            <a:lvl1pPr marL="91440" indent="-91440">
              <a:buClr>
                <a:srgbClr val="4C3282"/>
              </a:buClr>
              <a:buFont typeface="Segoe UI Semilight" panose="020B0402040204020203" pitchFamily="34" charset="0"/>
              <a:buChar char="-"/>
              <a:defRPr/>
            </a:lvl1pPr>
            <a:lvl2pPr>
              <a:buClr>
                <a:srgbClr val="4C3282"/>
              </a:buClr>
              <a:defRPr/>
            </a:lvl2pPr>
            <a:lvl3pPr>
              <a:buClr>
                <a:srgbClr val="4C3282"/>
              </a:buClr>
              <a:defRPr/>
            </a:lvl3pPr>
            <a:lvl4pPr>
              <a:buClr>
                <a:srgbClr val="4C3282"/>
              </a:buClr>
              <a:defRPr/>
            </a:lvl4pPr>
            <a:lvl5pPr>
              <a:buClr>
                <a:srgbClr val="4C3282"/>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6585507-7DB2-8D4E-8192-6A3BE5FC525E}"/>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A1E1C618-BF4A-E847-BBF0-DEDBA0DFDC61}"/>
              </a:ext>
            </a:extLst>
          </p:cNvPr>
          <p:cNvSpPr>
            <a:spLocks noGrp="1"/>
          </p:cNvSpPr>
          <p:nvPr>
            <p:ph type="ftr" sz="quarter" idx="11"/>
          </p:nvPr>
        </p:nvSpPr>
        <p:spPr/>
        <p:txBody>
          <a:bodyPr/>
          <a:lstStyle/>
          <a:p>
            <a:r>
              <a:rPr lang="en-US"/>
              <a:t>CSE 373 AU 18</a:t>
            </a:r>
            <a:endParaRPr lang="en-US" dirty="0"/>
          </a:p>
        </p:txBody>
      </p:sp>
      <p:sp>
        <p:nvSpPr>
          <p:cNvPr id="15" name="Slide Number Placeholder 14">
            <a:extLst>
              <a:ext uri="{FF2B5EF4-FFF2-40B4-BE49-F238E27FC236}">
                <a16:creationId xmlns:a16="http://schemas.microsoft.com/office/drawing/2014/main" id="{9E9A1739-2A8C-6D4C-8967-6C642894782B}"/>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2062775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6356FD08-8E43-4554-8ACC-11234BCBCF4E}"/>
              </a:ext>
            </a:extLst>
          </p:cNvPr>
          <p:cNvCxnSpPr/>
          <p:nvPr userDrawn="1"/>
        </p:nvCxnSpPr>
        <p:spPr>
          <a:xfrm>
            <a:off x="127669" y="3557888"/>
            <a:ext cx="11914495" cy="0"/>
          </a:xfrm>
          <a:prstGeom prst="line">
            <a:avLst/>
          </a:prstGeom>
          <a:ln w="19050">
            <a:solidFill>
              <a:srgbClr val="D8D8D8"/>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777F25E-8269-472E-9791-7EB74F793C8D}"/>
              </a:ext>
            </a:extLst>
          </p:cNvPr>
          <p:cNvSpPr>
            <a:spLocks noGrp="1"/>
          </p:cNvSpPr>
          <p:nvPr>
            <p:ph type="title"/>
          </p:nvPr>
        </p:nvSpPr>
        <p:spPr>
          <a:xfrm>
            <a:off x="1902775" y="3262680"/>
            <a:ext cx="6504161" cy="590415"/>
          </a:xfrm>
          <a:solidFill>
            <a:schemeClr val="bg1"/>
          </a:solidFill>
        </p:spPr>
        <p:txBody>
          <a:bodyPr>
            <a:noAutofit/>
          </a:bodyPr>
          <a:lstStyle>
            <a:lvl1pPr>
              <a:defRPr sz="3200">
                <a:latin typeface="Segoe UI Semibold" panose="020B0702040204020203" pitchFamily="34" charset="0"/>
                <a:cs typeface="Segoe UI Semibold" panose="020B0702040204020203" pitchFamily="34" charset="0"/>
              </a:defRPr>
            </a:lvl1pPr>
          </a:lstStyle>
          <a:p>
            <a:r>
              <a:rPr lang="en-US" dirty="0"/>
              <a:t>Click to edit Master title style</a:t>
            </a:r>
          </a:p>
        </p:txBody>
      </p:sp>
      <p:sp>
        <p:nvSpPr>
          <p:cNvPr id="7" name="Oval 6">
            <a:extLst>
              <a:ext uri="{FF2B5EF4-FFF2-40B4-BE49-F238E27FC236}">
                <a16:creationId xmlns:a16="http://schemas.microsoft.com/office/drawing/2014/main" id="{886714E5-EBF9-4569-A5F7-79EC8ADBC566}"/>
              </a:ext>
            </a:extLst>
          </p:cNvPr>
          <p:cNvSpPr/>
          <p:nvPr userDrawn="1"/>
        </p:nvSpPr>
        <p:spPr>
          <a:xfrm>
            <a:off x="743453" y="3050554"/>
            <a:ext cx="897775" cy="897775"/>
          </a:xfrm>
          <a:prstGeom prst="ellipse">
            <a:avLst/>
          </a:prstGeom>
          <a:solidFill>
            <a:srgbClr val="B6A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48A67AF-FC3C-498E-9019-5526D4E35E56}"/>
              </a:ext>
            </a:extLst>
          </p:cNvPr>
          <p:cNvSpPr/>
          <p:nvPr userDrawn="1"/>
        </p:nvSpPr>
        <p:spPr>
          <a:xfrm>
            <a:off x="321425" y="60960"/>
            <a:ext cx="171797" cy="14741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Shape 496">
            <a:extLst>
              <a:ext uri="{FF2B5EF4-FFF2-40B4-BE49-F238E27FC236}">
                <a16:creationId xmlns:a16="http://schemas.microsoft.com/office/drawing/2014/main" id="{A9D83950-EFA8-45B6-9842-F0E75D62D1E4}"/>
              </a:ext>
            </a:extLst>
          </p:cNvPr>
          <p:cNvGrpSpPr/>
          <p:nvPr userDrawn="1"/>
        </p:nvGrpSpPr>
        <p:grpSpPr>
          <a:xfrm>
            <a:off x="1042384" y="3287057"/>
            <a:ext cx="299911" cy="424768"/>
            <a:chOff x="3979850" y="1598950"/>
            <a:chExt cx="356825" cy="505375"/>
          </a:xfrm>
        </p:grpSpPr>
        <p:sp>
          <p:nvSpPr>
            <p:cNvPr id="11" name="Shape 497">
              <a:extLst>
                <a:ext uri="{FF2B5EF4-FFF2-40B4-BE49-F238E27FC236}">
                  <a16:creationId xmlns:a16="http://schemas.microsoft.com/office/drawing/2014/main" id="{5AC1FC31-D74E-4136-9F49-9396640AE6A7}"/>
                </a:ext>
              </a:extLst>
            </p:cNvPr>
            <p:cNvSpPr/>
            <p:nvPr/>
          </p:nvSpPr>
          <p:spPr>
            <a:xfrm>
              <a:off x="3979850" y="1602600"/>
              <a:ext cx="44475" cy="501725"/>
            </a:xfrm>
            <a:custGeom>
              <a:avLst/>
              <a:gdLst/>
              <a:ahLst/>
              <a:cxnLst/>
              <a:rect l="0" t="0" r="0" b="0"/>
              <a:pathLst>
                <a:path w="1779" h="20069" fill="none" extrusionOk="0">
                  <a:moveTo>
                    <a:pt x="1778" y="20069"/>
                  </a:moveTo>
                  <a:lnTo>
                    <a:pt x="1778" y="488"/>
                  </a:lnTo>
                  <a:lnTo>
                    <a:pt x="1778" y="488"/>
                  </a:lnTo>
                  <a:lnTo>
                    <a:pt x="1778" y="390"/>
                  </a:lnTo>
                  <a:lnTo>
                    <a:pt x="1730" y="293"/>
                  </a:lnTo>
                  <a:lnTo>
                    <a:pt x="1705" y="220"/>
                  </a:lnTo>
                  <a:lnTo>
                    <a:pt x="1632" y="147"/>
                  </a:lnTo>
                  <a:lnTo>
                    <a:pt x="1559" y="74"/>
                  </a:lnTo>
                  <a:lnTo>
                    <a:pt x="1486" y="25"/>
                  </a:lnTo>
                  <a:lnTo>
                    <a:pt x="1389" y="0"/>
                  </a:lnTo>
                  <a:lnTo>
                    <a:pt x="1291" y="0"/>
                  </a:lnTo>
                  <a:lnTo>
                    <a:pt x="488" y="0"/>
                  </a:lnTo>
                  <a:lnTo>
                    <a:pt x="488" y="0"/>
                  </a:lnTo>
                  <a:lnTo>
                    <a:pt x="390" y="0"/>
                  </a:lnTo>
                  <a:lnTo>
                    <a:pt x="293" y="25"/>
                  </a:lnTo>
                  <a:lnTo>
                    <a:pt x="220" y="74"/>
                  </a:lnTo>
                  <a:lnTo>
                    <a:pt x="147" y="147"/>
                  </a:lnTo>
                  <a:lnTo>
                    <a:pt x="98" y="220"/>
                  </a:lnTo>
                  <a:lnTo>
                    <a:pt x="49" y="293"/>
                  </a:lnTo>
                  <a:lnTo>
                    <a:pt x="25" y="390"/>
                  </a:lnTo>
                  <a:lnTo>
                    <a:pt x="1" y="488"/>
                  </a:lnTo>
                  <a:lnTo>
                    <a:pt x="1" y="20069"/>
                  </a:lnTo>
                  <a:lnTo>
                    <a:pt x="1778" y="20069"/>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498">
              <a:extLst>
                <a:ext uri="{FF2B5EF4-FFF2-40B4-BE49-F238E27FC236}">
                  <a16:creationId xmlns:a16="http://schemas.microsoft.com/office/drawing/2014/main" id="{55224696-5DAC-453B-AD17-A914F23CD917}"/>
                </a:ext>
              </a:extLst>
            </p:cNvPr>
            <p:cNvSpPr/>
            <p:nvPr/>
          </p:nvSpPr>
          <p:spPr>
            <a:xfrm>
              <a:off x="4037075" y="1598950"/>
              <a:ext cx="299600" cy="228950"/>
            </a:xfrm>
            <a:custGeom>
              <a:avLst/>
              <a:gdLst/>
              <a:ahLst/>
              <a:cxnLst/>
              <a:rect l="0" t="0" r="0" b="0"/>
              <a:pathLst>
                <a:path w="11984" h="9158" fill="none" extrusionOk="0">
                  <a:moveTo>
                    <a:pt x="1" y="8403"/>
                  </a:moveTo>
                  <a:lnTo>
                    <a:pt x="1" y="8403"/>
                  </a:lnTo>
                  <a:lnTo>
                    <a:pt x="366" y="8184"/>
                  </a:lnTo>
                  <a:lnTo>
                    <a:pt x="732" y="8013"/>
                  </a:lnTo>
                  <a:lnTo>
                    <a:pt x="1097" y="7867"/>
                  </a:lnTo>
                  <a:lnTo>
                    <a:pt x="1438" y="7770"/>
                  </a:lnTo>
                  <a:lnTo>
                    <a:pt x="1803" y="7696"/>
                  </a:lnTo>
                  <a:lnTo>
                    <a:pt x="2168" y="7672"/>
                  </a:lnTo>
                  <a:lnTo>
                    <a:pt x="2534" y="7648"/>
                  </a:lnTo>
                  <a:lnTo>
                    <a:pt x="2875" y="7672"/>
                  </a:lnTo>
                  <a:lnTo>
                    <a:pt x="3240" y="7696"/>
                  </a:lnTo>
                  <a:lnTo>
                    <a:pt x="3605" y="7745"/>
                  </a:lnTo>
                  <a:lnTo>
                    <a:pt x="3971" y="7818"/>
                  </a:lnTo>
                  <a:lnTo>
                    <a:pt x="4312" y="7891"/>
                  </a:lnTo>
                  <a:lnTo>
                    <a:pt x="5042" y="8111"/>
                  </a:lnTo>
                  <a:lnTo>
                    <a:pt x="5749" y="8330"/>
                  </a:lnTo>
                  <a:lnTo>
                    <a:pt x="6479" y="8549"/>
                  </a:lnTo>
                  <a:lnTo>
                    <a:pt x="7186" y="8768"/>
                  </a:lnTo>
                  <a:lnTo>
                    <a:pt x="7916" y="8963"/>
                  </a:lnTo>
                  <a:lnTo>
                    <a:pt x="8282" y="9036"/>
                  </a:lnTo>
                  <a:lnTo>
                    <a:pt x="8623" y="9085"/>
                  </a:lnTo>
                  <a:lnTo>
                    <a:pt x="8988" y="9133"/>
                  </a:lnTo>
                  <a:lnTo>
                    <a:pt x="9353" y="9158"/>
                  </a:lnTo>
                  <a:lnTo>
                    <a:pt x="9719" y="9133"/>
                  </a:lnTo>
                  <a:lnTo>
                    <a:pt x="10059" y="9109"/>
                  </a:lnTo>
                  <a:lnTo>
                    <a:pt x="10425" y="9060"/>
                  </a:lnTo>
                  <a:lnTo>
                    <a:pt x="10790" y="8963"/>
                  </a:lnTo>
                  <a:lnTo>
                    <a:pt x="11155" y="8841"/>
                  </a:lnTo>
                  <a:lnTo>
                    <a:pt x="11496" y="8671"/>
                  </a:lnTo>
                  <a:lnTo>
                    <a:pt x="11496" y="8671"/>
                  </a:lnTo>
                  <a:lnTo>
                    <a:pt x="11667" y="8573"/>
                  </a:lnTo>
                  <a:lnTo>
                    <a:pt x="11789" y="8476"/>
                  </a:lnTo>
                  <a:lnTo>
                    <a:pt x="11862" y="8354"/>
                  </a:lnTo>
                  <a:lnTo>
                    <a:pt x="11935" y="8232"/>
                  </a:lnTo>
                  <a:lnTo>
                    <a:pt x="11984" y="8111"/>
                  </a:lnTo>
                  <a:lnTo>
                    <a:pt x="11984" y="7989"/>
                  </a:lnTo>
                  <a:lnTo>
                    <a:pt x="11935" y="7891"/>
                  </a:lnTo>
                  <a:lnTo>
                    <a:pt x="11886" y="7794"/>
                  </a:lnTo>
                  <a:lnTo>
                    <a:pt x="11886" y="7794"/>
                  </a:lnTo>
                  <a:lnTo>
                    <a:pt x="11496" y="7404"/>
                  </a:lnTo>
                  <a:lnTo>
                    <a:pt x="11107" y="6941"/>
                  </a:lnTo>
                  <a:lnTo>
                    <a:pt x="10741" y="6454"/>
                  </a:lnTo>
                  <a:lnTo>
                    <a:pt x="10352" y="5943"/>
                  </a:lnTo>
                  <a:lnTo>
                    <a:pt x="10352" y="5943"/>
                  </a:lnTo>
                  <a:lnTo>
                    <a:pt x="10279" y="5797"/>
                  </a:lnTo>
                  <a:lnTo>
                    <a:pt x="10230" y="5651"/>
                  </a:lnTo>
                  <a:lnTo>
                    <a:pt x="10206" y="5480"/>
                  </a:lnTo>
                  <a:lnTo>
                    <a:pt x="10181" y="5285"/>
                  </a:lnTo>
                  <a:lnTo>
                    <a:pt x="10206" y="5115"/>
                  </a:lnTo>
                  <a:lnTo>
                    <a:pt x="10230" y="4944"/>
                  </a:lnTo>
                  <a:lnTo>
                    <a:pt x="10279" y="4774"/>
                  </a:lnTo>
                  <a:lnTo>
                    <a:pt x="10352" y="4603"/>
                  </a:lnTo>
                  <a:lnTo>
                    <a:pt x="10352" y="4603"/>
                  </a:lnTo>
                  <a:lnTo>
                    <a:pt x="10741" y="3873"/>
                  </a:lnTo>
                  <a:lnTo>
                    <a:pt x="11107" y="3118"/>
                  </a:lnTo>
                  <a:lnTo>
                    <a:pt x="11496" y="2338"/>
                  </a:lnTo>
                  <a:lnTo>
                    <a:pt x="11886" y="1486"/>
                  </a:lnTo>
                  <a:lnTo>
                    <a:pt x="11886" y="1486"/>
                  </a:lnTo>
                  <a:lnTo>
                    <a:pt x="11959" y="1315"/>
                  </a:lnTo>
                  <a:lnTo>
                    <a:pt x="11984" y="1169"/>
                  </a:lnTo>
                  <a:lnTo>
                    <a:pt x="11984" y="1048"/>
                  </a:lnTo>
                  <a:lnTo>
                    <a:pt x="11935" y="975"/>
                  </a:lnTo>
                  <a:lnTo>
                    <a:pt x="11862" y="950"/>
                  </a:lnTo>
                  <a:lnTo>
                    <a:pt x="11789" y="926"/>
                  </a:lnTo>
                  <a:lnTo>
                    <a:pt x="11667" y="975"/>
                  </a:lnTo>
                  <a:lnTo>
                    <a:pt x="11496" y="1023"/>
                  </a:lnTo>
                  <a:lnTo>
                    <a:pt x="11496" y="1023"/>
                  </a:lnTo>
                  <a:lnTo>
                    <a:pt x="11155" y="1194"/>
                  </a:lnTo>
                  <a:lnTo>
                    <a:pt x="10790" y="1315"/>
                  </a:lnTo>
                  <a:lnTo>
                    <a:pt x="10425" y="1413"/>
                  </a:lnTo>
                  <a:lnTo>
                    <a:pt x="10059" y="1462"/>
                  </a:lnTo>
                  <a:lnTo>
                    <a:pt x="9719" y="1510"/>
                  </a:lnTo>
                  <a:lnTo>
                    <a:pt x="9353" y="1510"/>
                  </a:lnTo>
                  <a:lnTo>
                    <a:pt x="8988" y="1486"/>
                  </a:lnTo>
                  <a:lnTo>
                    <a:pt x="8623" y="1462"/>
                  </a:lnTo>
                  <a:lnTo>
                    <a:pt x="8282" y="1389"/>
                  </a:lnTo>
                  <a:lnTo>
                    <a:pt x="7916" y="1315"/>
                  </a:lnTo>
                  <a:lnTo>
                    <a:pt x="7186" y="1145"/>
                  </a:lnTo>
                  <a:lnTo>
                    <a:pt x="6479" y="926"/>
                  </a:lnTo>
                  <a:lnTo>
                    <a:pt x="5749" y="682"/>
                  </a:lnTo>
                  <a:lnTo>
                    <a:pt x="5042" y="463"/>
                  </a:lnTo>
                  <a:lnTo>
                    <a:pt x="4312" y="268"/>
                  </a:lnTo>
                  <a:lnTo>
                    <a:pt x="3971" y="171"/>
                  </a:lnTo>
                  <a:lnTo>
                    <a:pt x="3605" y="98"/>
                  </a:lnTo>
                  <a:lnTo>
                    <a:pt x="3240" y="49"/>
                  </a:lnTo>
                  <a:lnTo>
                    <a:pt x="2875" y="25"/>
                  </a:lnTo>
                  <a:lnTo>
                    <a:pt x="2534" y="0"/>
                  </a:lnTo>
                  <a:lnTo>
                    <a:pt x="2168" y="25"/>
                  </a:lnTo>
                  <a:lnTo>
                    <a:pt x="1803" y="73"/>
                  </a:lnTo>
                  <a:lnTo>
                    <a:pt x="1438" y="122"/>
                  </a:lnTo>
                  <a:lnTo>
                    <a:pt x="1097" y="244"/>
                  </a:lnTo>
                  <a:lnTo>
                    <a:pt x="732" y="366"/>
                  </a:lnTo>
                  <a:lnTo>
                    <a:pt x="366" y="536"/>
                  </a:lnTo>
                  <a:lnTo>
                    <a:pt x="1" y="755"/>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4" name="Text Placeholder 2">
            <a:extLst>
              <a:ext uri="{FF2B5EF4-FFF2-40B4-BE49-F238E27FC236}">
                <a16:creationId xmlns:a16="http://schemas.microsoft.com/office/drawing/2014/main" id="{75FA472A-7AFD-46BC-8C3E-7439952E8F2E}"/>
              </a:ext>
            </a:extLst>
          </p:cNvPr>
          <p:cNvSpPr>
            <a:spLocks noGrp="1"/>
          </p:cNvSpPr>
          <p:nvPr>
            <p:ph type="body" idx="1"/>
          </p:nvPr>
        </p:nvSpPr>
        <p:spPr>
          <a:xfrm>
            <a:off x="1902775" y="3931493"/>
            <a:ext cx="6504161" cy="506283"/>
          </a:xfrm>
        </p:spPr>
        <p:txBody>
          <a:bodyPr lIns="91440" rIns="91440" anchor="t">
            <a:normAutofit/>
          </a:bodyPr>
          <a:lstStyle>
            <a:lvl1pPr marL="0" indent="0">
              <a:lnSpc>
                <a:spcPct val="100000"/>
              </a:lnSpc>
              <a:spcBef>
                <a:spcPts val="0"/>
              </a:spcBef>
              <a:buNone/>
              <a:defRPr sz="1800">
                <a:solidFill>
                  <a:schemeClr val="tx1">
                    <a:lumMod val="95000"/>
                    <a:lumOff val="5000"/>
                  </a:schemeClr>
                </a:solidFill>
                <a:latin typeface="Segoe UI Light" panose="020B0502040204020203" pitchFamily="34" charset="0"/>
                <a:cs typeface="Segoe UI Light" panose="020B05020402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1970505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a:extLst>
              <a:ext uri="{FF2B5EF4-FFF2-40B4-BE49-F238E27FC236}">
                <a16:creationId xmlns:a16="http://schemas.microsoft.com/office/drawing/2014/main" id="{6150B792-B7B3-EB4B-A712-E140923AD28E}"/>
              </a:ext>
            </a:extLst>
          </p:cNvPr>
          <p:cNvSpPr>
            <a:spLocks noGrp="1"/>
          </p:cNvSpPr>
          <p:nvPr>
            <p:ph type="title"/>
          </p:nvPr>
        </p:nvSpPr>
        <p:spPr/>
        <p:txBody>
          <a:bodyPr/>
          <a:lstStyle>
            <a:lvl1pPr>
              <a:defRPr>
                <a:solidFill>
                  <a:srgbClr val="4C3282"/>
                </a:solidFill>
              </a:defRPr>
            </a:lvl1pPr>
          </a:lstStyle>
          <a:p>
            <a:r>
              <a:rPr lang="en-US" dirty="0"/>
              <a:t>Click to edit Master title style</a:t>
            </a:r>
          </a:p>
        </p:txBody>
      </p:sp>
      <p:sp>
        <p:nvSpPr>
          <p:cNvPr id="4" name="Date Placeholder 3">
            <a:extLst>
              <a:ext uri="{FF2B5EF4-FFF2-40B4-BE49-F238E27FC236}">
                <a16:creationId xmlns:a16="http://schemas.microsoft.com/office/drawing/2014/main" id="{5193193E-F699-D34B-8BEA-E0EF891495F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87E8551-9C06-0541-BE71-AE3150ABF818}"/>
              </a:ext>
            </a:extLst>
          </p:cNvPr>
          <p:cNvSpPr>
            <a:spLocks noGrp="1"/>
          </p:cNvSpPr>
          <p:nvPr>
            <p:ph type="ftr" sz="quarter" idx="11"/>
          </p:nvPr>
        </p:nvSpPr>
        <p:spPr/>
        <p:txBody>
          <a:bodyPr/>
          <a:lstStyle/>
          <a:p>
            <a:r>
              <a:rPr lang="en-US"/>
              <a:t>CSE 373 AU 18</a:t>
            </a:r>
            <a:endParaRPr lang="en-US" dirty="0"/>
          </a:p>
        </p:txBody>
      </p:sp>
      <p:sp>
        <p:nvSpPr>
          <p:cNvPr id="6" name="Slide Number Placeholder 5">
            <a:extLst>
              <a:ext uri="{FF2B5EF4-FFF2-40B4-BE49-F238E27FC236}">
                <a16:creationId xmlns:a16="http://schemas.microsoft.com/office/drawing/2014/main" id="{38E5D34C-21ED-8141-8408-9198EE8A1C49}"/>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165039161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Bullete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457200" indent="-457200">
              <a:buClr>
                <a:schemeClr val="tx1"/>
              </a:buClr>
              <a:buFont typeface="+mj-lt"/>
              <a:buAutoNum type="arabicPeriod"/>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a:extLst>
              <a:ext uri="{FF2B5EF4-FFF2-40B4-BE49-F238E27FC236}">
                <a16:creationId xmlns:a16="http://schemas.microsoft.com/office/drawing/2014/main" id="{6150B792-B7B3-EB4B-A712-E140923AD28E}"/>
              </a:ext>
            </a:extLst>
          </p:cNvPr>
          <p:cNvSpPr>
            <a:spLocks noGrp="1"/>
          </p:cNvSpPr>
          <p:nvPr>
            <p:ph type="title"/>
          </p:nvPr>
        </p:nvSpPr>
        <p:spPr/>
        <p:txBody>
          <a:bodyPr/>
          <a:lstStyle>
            <a:lvl1pPr>
              <a:defRPr>
                <a:solidFill>
                  <a:srgbClr val="4C3282"/>
                </a:solidFill>
              </a:defRPr>
            </a:lvl1pPr>
          </a:lstStyle>
          <a:p>
            <a:r>
              <a:rPr lang="en-US" dirty="0"/>
              <a:t>Click to edit Master title style</a:t>
            </a:r>
          </a:p>
        </p:txBody>
      </p:sp>
      <p:sp>
        <p:nvSpPr>
          <p:cNvPr id="4" name="Date Placeholder 3">
            <a:extLst>
              <a:ext uri="{FF2B5EF4-FFF2-40B4-BE49-F238E27FC236}">
                <a16:creationId xmlns:a16="http://schemas.microsoft.com/office/drawing/2014/main" id="{5193193E-F699-D34B-8BEA-E0EF891495F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87E8551-9C06-0541-BE71-AE3150ABF818}"/>
              </a:ext>
            </a:extLst>
          </p:cNvPr>
          <p:cNvSpPr>
            <a:spLocks noGrp="1"/>
          </p:cNvSpPr>
          <p:nvPr>
            <p:ph type="ftr" sz="quarter" idx="11"/>
          </p:nvPr>
        </p:nvSpPr>
        <p:spPr/>
        <p:txBody>
          <a:bodyPr/>
          <a:lstStyle/>
          <a:p>
            <a:r>
              <a:rPr lang="en-US"/>
              <a:t>CSE 373 AU 18</a:t>
            </a:r>
            <a:endParaRPr lang="en-US" dirty="0"/>
          </a:p>
        </p:txBody>
      </p:sp>
      <p:sp>
        <p:nvSpPr>
          <p:cNvPr id="6" name="Slide Number Placeholder 5">
            <a:extLst>
              <a:ext uri="{FF2B5EF4-FFF2-40B4-BE49-F238E27FC236}">
                <a16:creationId xmlns:a16="http://schemas.microsoft.com/office/drawing/2014/main" id="{38E5D34C-21ED-8141-8408-9198EE8A1C49}"/>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1442482526"/>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rt algo - in-framework">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240" y="1463857"/>
            <a:ext cx="11187258" cy="18359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id="{6150B792-B7B3-EB4B-A712-E140923AD28E}"/>
              </a:ext>
            </a:extLst>
          </p:cNvPr>
          <p:cNvSpPr>
            <a:spLocks noGrp="1"/>
          </p:cNvSpPr>
          <p:nvPr>
            <p:ph type="title"/>
          </p:nvPr>
        </p:nvSpPr>
        <p:spPr/>
        <p:txBody>
          <a:bodyPr/>
          <a:lstStyle>
            <a:lvl1pPr>
              <a:defRPr>
                <a:solidFill>
                  <a:srgbClr val="4C3282"/>
                </a:solidFill>
              </a:defRPr>
            </a:lvl1pPr>
          </a:lstStyle>
          <a:p>
            <a:r>
              <a:rPr lang="en-US" dirty="0"/>
              <a:t>Click to edit Master title style</a:t>
            </a:r>
          </a:p>
        </p:txBody>
      </p:sp>
      <p:sp>
        <p:nvSpPr>
          <p:cNvPr id="2" name="Rectangle 1">
            <a:extLst>
              <a:ext uri="{FF2B5EF4-FFF2-40B4-BE49-F238E27FC236}">
                <a16:creationId xmlns:a16="http://schemas.microsoft.com/office/drawing/2014/main" id="{AF82F70E-9AE7-A94A-A2D1-7491748FA8F9}"/>
              </a:ext>
            </a:extLst>
          </p:cNvPr>
          <p:cNvSpPr/>
          <p:nvPr userDrawn="1"/>
        </p:nvSpPr>
        <p:spPr>
          <a:xfrm>
            <a:off x="575239" y="3485705"/>
            <a:ext cx="11187259" cy="3076227"/>
          </a:xfrm>
          <a:prstGeom prst="rect">
            <a:avLst/>
          </a:prstGeom>
        </p:spPr>
        <p:txBody>
          <a:bodyPr wrap="square">
            <a:spAutoFit/>
          </a:bodyPr>
          <a:lstStyle/>
          <a:p>
            <a:pPr>
              <a:lnSpc>
                <a:spcPct val="150000"/>
              </a:lnSpc>
            </a:pPr>
            <a:r>
              <a:rPr lang="en-US" sz="2200" b="0" i="0" dirty="0">
                <a:latin typeface="Segoe UI Light" panose="020B0502040204020203" pitchFamily="34" charset="0"/>
                <a:cs typeface="Segoe UI Light" panose="020B0502040204020203" pitchFamily="34" charset="0"/>
              </a:rPr>
              <a:t>Loop/step invariant: _______________________________________________________________________</a:t>
            </a:r>
          </a:p>
          <a:p>
            <a:pPr>
              <a:lnSpc>
                <a:spcPct val="150000"/>
              </a:lnSpc>
            </a:pPr>
            <a:r>
              <a:rPr lang="en-US" sz="2200" b="0" i="0" dirty="0">
                <a:latin typeface="Segoe UI Light" panose="020B0502040204020203" pitchFamily="34" charset="0"/>
                <a:cs typeface="Segoe UI Light" panose="020B0502040204020203" pitchFamily="34" charset="0"/>
              </a:rPr>
              <a:t>Runtime:   Worst ______________      Average ______________       Best ______________</a:t>
            </a:r>
          </a:p>
          <a:p>
            <a:pPr>
              <a:lnSpc>
                <a:spcPct val="150000"/>
              </a:lnSpc>
            </a:pPr>
            <a:r>
              <a:rPr lang="en-US" sz="2200" b="0" i="0" dirty="0">
                <a:latin typeface="Segoe UI Light" panose="020B0502040204020203" pitchFamily="34" charset="0"/>
                <a:cs typeface="Segoe UI Light" panose="020B0502040204020203" pitchFamily="34" charset="0"/>
              </a:rPr>
              <a:t>Input:        Worst ______________________      Best ______________________</a:t>
            </a:r>
          </a:p>
          <a:p>
            <a:pPr>
              <a:lnSpc>
                <a:spcPct val="150000"/>
              </a:lnSpc>
            </a:pPr>
            <a:r>
              <a:rPr lang="en-US" sz="2200" b="0" i="0" dirty="0">
                <a:latin typeface="Segoe UI Light" panose="020B0502040204020203" pitchFamily="34" charset="0"/>
                <a:cs typeface="Segoe UI Light" panose="020B0502040204020203" pitchFamily="34" charset="0"/>
              </a:rPr>
              <a:t>Stable ____________________           In-place ____________________  Adaptive ____________________</a:t>
            </a:r>
          </a:p>
          <a:p>
            <a:pPr>
              <a:lnSpc>
                <a:spcPct val="150000"/>
              </a:lnSpc>
            </a:pPr>
            <a:r>
              <a:rPr lang="en-US" sz="2200" b="0" i="0" dirty="0">
                <a:latin typeface="Segoe UI Light" panose="020B0502040204020203" pitchFamily="34" charset="0"/>
                <a:cs typeface="Segoe UI Light" panose="020B0502040204020203" pitchFamily="34" charset="0"/>
              </a:rPr>
              <a:t>Operations:  Comparisons __________________________ Moves</a:t>
            </a:r>
          </a:p>
          <a:p>
            <a:pPr>
              <a:lnSpc>
                <a:spcPct val="150000"/>
              </a:lnSpc>
            </a:pPr>
            <a:r>
              <a:rPr lang="en-US" sz="2200" b="0" i="0" dirty="0">
                <a:latin typeface="Segoe UI Light" panose="020B0502040204020203" pitchFamily="34" charset="0"/>
                <a:cs typeface="Segoe UI Light" panose="020B0502040204020203" pitchFamily="34" charset="0"/>
              </a:rPr>
              <a:t>Data structure ______________________________________________________</a:t>
            </a:r>
          </a:p>
        </p:txBody>
      </p:sp>
      <p:sp>
        <p:nvSpPr>
          <p:cNvPr id="4" name="Date Placeholder 3">
            <a:extLst>
              <a:ext uri="{FF2B5EF4-FFF2-40B4-BE49-F238E27FC236}">
                <a16:creationId xmlns:a16="http://schemas.microsoft.com/office/drawing/2014/main" id="{E28FF10F-42DD-F74A-A82B-3C34947AB41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962AA52-E524-574C-A30E-AC7482C09475}"/>
              </a:ext>
            </a:extLst>
          </p:cNvPr>
          <p:cNvSpPr>
            <a:spLocks noGrp="1"/>
          </p:cNvSpPr>
          <p:nvPr>
            <p:ph type="ftr" sz="quarter" idx="11"/>
          </p:nvPr>
        </p:nvSpPr>
        <p:spPr/>
        <p:txBody>
          <a:bodyPr/>
          <a:lstStyle/>
          <a:p>
            <a:r>
              <a:rPr lang="en-US"/>
              <a:t>CSE 373 AU 18</a:t>
            </a:r>
            <a:endParaRPr lang="en-US" dirty="0"/>
          </a:p>
        </p:txBody>
      </p:sp>
      <p:sp>
        <p:nvSpPr>
          <p:cNvPr id="6" name="Slide Number Placeholder 5">
            <a:extLst>
              <a:ext uri="{FF2B5EF4-FFF2-40B4-BE49-F238E27FC236}">
                <a16:creationId xmlns:a16="http://schemas.microsoft.com/office/drawing/2014/main" id="{34D339AF-DAF2-4A46-86E0-97C6777A2BA0}"/>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643779241"/>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id="{6150B792-B7B3-EB4B-A712-E140923AD28E}"/>
              </a:ext>
            </a:extLst>
          </p:cNvPr>
          <p:cNvSpPr>
            <a:spLocks noGrp="1"/>
          </p:cNvSpPr>
          <p:nvPr>
            <p:ph type="title"/>
          </p:nvPr>
        </p:nvSpPr>
        <p:spPr/>
        <p:txBody>
          <a:bodyPr/>
          <a:lstStyle>
            <a:lvl1pPr>
              <a:defRPr>
                <a:solidFill>
                  <a:srgbClr val="4C3282"/>
                </a:solidFill>
              </a:defRPr>
            </a:lvl1pPr>
          </a:lstStyle>
          <a:p>
            <a:r>
              <a:rPr lang="en-US" dirty="0"/>
              <a:t>Click to edit Master title style</a:t>
            </a:r>
          </a:p>
        </p:txBody>
      </p:sp>
      <p:sp>
        <p:nvSpPr>
          <p:cNvPr id="2" name="TextBox 1">
            <a:extLst>
              <a:ext uri="{FF2B5EF4-FFF2-40B4-BE49-F238E27FC236}">
                <a16:creationId xmlns:a16="http://schemas.microsoft.com/office/drawing/2014/main" id="{C51B40C3-479D-0B4E-A658-0A5104EF3990}"/>
              </a:ext>
            </a:extLst>
          </p:cNvPr>
          <p:cNvSpPr txBox="1"/>
          <p:nvPr userDrawn="1"/>
        </p:nvSpPr>
        <p:spPr>
          <a:xfrm>
            <a:off x="10359199" y="77362"/>
            <a:ext cx="1744394" cy="707886"/>
          </a:xfrm>
          <a:prstGeom prst="rect">
            <a:avLst/>
          </a:prstGeom>
          <a:solidFill>
            <a:schemeClr val="bg1"/>
          </a:solidFill>
          <a:ln>
            <a:solidFill>
              <a:srgbClr val="B6A479"/>
            </a:solidFill>
          </a:ln>
        </p:spPr>
        <p:txBody>
          <a:bodyPr wrap="square" rtlCol="0">
            <a:spAutoFit/>
          </a:bodyPr>
          <a:lstStyle/>
          <a:p>
            <a:r>
              <a:rPr lang="en-US" sz="4000" dirty="0">
                <a:solidFill>
                  <a:srgbClr val="B6A479"/>
                </a:solidFill>
                <a:latin typeface="Segoe UI" panose="020B0502040204020203" pitchFamily="34" charset="0"/>
                <a:cs typeface="Segoe UI" panose="020B0502040204020203" pitchFamily="34" charset="0"/>
              </a:rPr>
              <a:t>Review</a:t>
            </a:r>
          </a:p>
        </p:txBody>
      </p:sp>
      <p:sp>
        <p:nvSpPr>
          <p:cNvPr id="4" name="Date Placeholder 3">
            <a:extLst>
              <a:ext uri="{FF2B5EF4-FFF2-40B4-BE49-F238E27FC236}">
                <a16:creationId xmlns:a16="http://schemas.microsoft.com/office/drawing/2014/main" id="{C94F259C-4382-C049-B632-CD714D836E2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F635489-2568-F040-BD80-0E40C9682DA8}"/>
              </a:ext>
            </a:extLst>
          </p:cNvPr>
          <p:cNvSpPr>
            <a:spLocks noGrp="1"/>
          </p:cNvSpPr>
          <p:nvPr>
            <p:ph type="ftr" sz="quarter" idx="11"/>
          </p:nvPr>
        </p:nvSpPr>
        <p:spPr/>
        <p:txBody>
          <a:bodyPr/>
          <a:lstStyle/>
          <a:p>
            <a:r>
              <a:rPr lang="en-US"/>
              <a:t>CSE 373 AU 18</a:t>
            </a:r>
            <a:endParaRPr lang="en-US" dirty="0"/>
          </a:p>
        </p:txBody>
      </p:sp>
      <p:sp>
        <p:nvSpPr>
          <p:cNvPr id="6" name="Slide Number Placeholder 5">
            <a:extLst>
              <a:ext uri="{FF2B5EF4-FFF2-40B4-BE49-F238E27FC236}">
                <a16:creationId xmlns:a16="http://schemas.microsoft.com/office/drawing/2014/main" id="{DF1615DC-76F0-4D49-B841-498697FBE5AF}"/>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3145902830"/>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8" name="Straight Connector 7"/>
          <p:cNvCxnSpPr/>
          <p:nvPr/>
        </p:nvCxnSpPr>
        <p:spPr>
          <a:xfrm flipV="1">
            <a:off x="8386843" y="5264106"/>
            <a:ext cx="0" cy="91440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pic>
        <p:nvPicPr>
          <p:cNvPr id="2050" name="Picture 2" descr="UW building">
            <a:extLst>
              <a:ext uri="{FF2B5EF4-FFF2-40B4-BE49-F238E27FC236}">
                <a16:creationId xmlns:a16="http://schemas.microsoft.com/office/drawing/2014/main" id="{8DB080C4-5F0D-47C3-B99E-D2AD3B91FD79}"/>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38185" b="5565"/>
          <a:stretch/>
        </p:blipFill>
        <p:spPr bwMode="auto">
          <a:xfrm>
            <a:off x="3" y="0"/>
            <a:ext cx="12191997" cy="4572001"/>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a:extLst>
              <a:ext uri="{FF2B5EF4-FFF2-40B4-BE49-F238E27FC236}">
                <a16:creationId xmlns:a16="http://schemas.microsoft.com/office/drawing/2014/main" id="{40459A97-3FBF-9E4B-A6BE-7DA8E6DEF0D2}"/>
              </a:ext>
            </a:extLst>
          </p:cNvPr>
          <p:cNvSpPr>
            <a:spLocks noGrp="1"/>
          </p:cNvSpPr>
          <p:nvPr>
            <p:ph type="dt" sz="half" idx="10"/>
          </p:nvPr>
        </p:nvSpPr>
        <p:spPr/>
        <p:txBody>
          <a:bodyPr/>
          <a:lstStyle/>
          <a:p>
            <a:endParaRPr lang="en-US"/>
          </a:p>
        </p:txBody>
      </p:sp>
      <p:sp>
        <p:nvSpPr>
          <p:cNvPr id="7" name="Footer Placeholder 6">
            <a:extLst>
              <a:ext uri="{FF2B5EF4-FFF2-40B4-BE49-F238E27FC236}">
                <a16:creationId xmlns:a16="http://schemas.microsoft.com/office/drawing/2014/main" id="{55EBDAA9-3F1D-CE42-BA28-59F3E2E23790}"/>
              </a:ext>
            </a:extLst>
          </p:cNvPr>
          <p:cNvSpPr>
            <a:spLocks noGrp="1"/>
          </p:cNvSpPr>
          <p:nvPr>
            <p:ph type="ftr" sz="quarter" idx="11"/>
          </p:nvPr>
        </p:nvSpPr>
        <p:spPr/>
        <p:txBody>
          <a:bodyPr/>
          <a:lstStyle/>
          <a:p>
            <a:r>
              <a:rPr lang="en-US"/>
              <a:t>CSE 373 AU 18</a:t>
            </a:r>
            <a:endParaRPr lang="en-US" dirty="0"/>
          </a:p>
        </p:txBody>
      </p:sp>
      <p:sp>
        <p:nvSpPr>
          <p:cNvPr id="10" name="Slide Number Placeholder 9">
            <a:extLst>
              <a:ext uri="{FF2B5EF4-FFF2-40B4-BE49-F238E27FC236}">
                <a16:creationId xmlns:a16="http://schemas.microsoft.com/office/drawing/2014/main" id="{623E26D3-9380-AF42-B706-201689C8DD4C}"/>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4047576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4620" y="1512985"/>
            <a:ext cx="5397689" cy="4796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809" y="1512984"/>
            <a:ext cx="5397689" cy="4796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Placeholder 1">
            <a:extLst>
              <a:ext uri="{FF2B5EF4-FFF2-40B4-BE49-F238E27FC236}">
                <a16:creationId xmlns:a16="http://schemas.microsoft.com/office/drawing/2014/main" id="{F45E9297-2ED3-49ED-918C-68275E6EDE6A}"/>
              </a:ext>
            </a:extLst>
          </p:cNvPr>
          <p:cNvSpPr>
            <a:spLocks noGrp="1"/>
          </p:cNvSpPr>
          <p:nvPr>
            <p:ph type="title"/>
          </p:nvPr>
        </p:nvSpPr>
        <p:spPr>
          <a:xfrm>
            <a:off x="575239" y="263276"/>
            <a:ext cx="11187259" cy="1014667"/>
          </a:xfrm>
          <a:prstGeom prst="rect">
            <a:avLst/>
          </a:prstGeom>
        </p:spPr>
        <p:txBody>
          <a:bodyPr vert="horz" lIns="91440" tIns="45720" rIns="91440" bIns="45720" rtlCol="0" anchor="ctr">
            <a:normAutofit/>
          </a:bodyPr>
          <a:lstStyle>
            <a:lvl1pPr>
              <a:defRPr>
                <a:solidFill>
                  <a:srgbClr val="4C3282"/>
                </a:solidFill>
              </a:defRPr>
            </a:lvl1pPr>
          </a:lstStyle>
          <a:p>
            <a:r>
              <a:rPr lang="en-US" dirty="0"/>
              <a:t>Click to edit Master title style</a:t>
            </a:r>
          </a:p>
        </p:txBody>
      </p:sp>
      <p:sp>
        <p:nvSpPr>
          <p:cNvPr id="2" name="Date Placeholder 1">
            <a:extLst>
              <a:ext uri="{FF2B5EF4-FFF2-40B4-BE49-F238E27FC236}">
                <a16:creationId xmlns:a16="http://schemas.microsoft.com/office/drawing/2014/main" id="{20AE4822-56A5-2645-B8EA-D4B2DD737122}"/>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2C36FDFB-D458-BA4B-AA10-7C01EB2827CE}"/>
              </a:ext>
            </a:extLst>
          </p:cNvPr>
          <p:cNvSpPr>
            <a:spLocks noGrp="1"/>
          </p:cNvSpPr>
          <p:nvPr>
            <p:ph type="ftr" sz="quarter" idx="11"/>
          </p:nvPr>
        </p:nvSpPr>
        <p:spPr/>
        <p:txBody>
          <a:bodyPr/>
          <a:lstStyle/>
          <a:p>
            <a:r>
              <a:rPr lang="en-US"/>
              <a:t>CSE 373 AU 18</a:t>
            </a:r>
            <a:endParaRPr lang="en-US" dirty="0"/>
          </a:p>
        </p:txBody>
      </p:sp>
      <p:sp>
        <p:nvSpPr>
          <p:cNvPr id="10" name="Slide Number Placeholder 9">
            <a:extLst>
              <a:ext uri="{FF2B5EF4-FFF2-40B4-BE49-F238E27FC236}">
                <a16:creationId xmlns:a16="http://schemas.microsoft.com/office/drawing/2014/main" id="{5DCD2D9B-0751-B44B-9F6D-3E597C8ED63E}"/>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876663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4620" y="1512985"/>
            <a:ext cx="5397689" cy="4796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noChangeAspect="1"/>
          </p:cNvSpPr>
          <p:nvPr>
            <p:ph sz="half" idx="2"/>
          </p:nvPr>
        </p:nvSpPr>
        <p:spPr>
          <a:xfrm>
            <a:off x="6705904" y="70078"/>
            <a:ext cx="5397689" cy="4796375"/>
          </a:xfr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a:extLst>
              <a:ext uri="{FF2B5EF4-FFF2-40B4-BE49-F238E27FC236}">
                <a16:creationId xmlns:a16="http://schemas.microsoft.com/office/drawing/2014/main" id="{F45E9297-2ED3-49ED-918C-68275E6EDE6A}"/>
              </a:ext>
            </a:extLst>
          </p:cNvPr>
          <p:cNvSpPr>
            <a:spLocks noGrp="1"/>
          </p:cNvSpPr>
          <p:nvPr>
            <p:ph type="title"/>
          </p:nvPr>
        </p:nvSpPr>
        <p:spPr>
          <a:xfrm>
            <a:off x="575239" y="263276"/>
            <a:ext cx="11187259" cy="1014667"/>
          </a:xfrm>
          <a:prstGeom prst="rect">
            <a:avLst/>
          </a:prstGeom>
        </p:spPr>
        <p:txBody>
          <a:bodyPr vert="horz" lIns="91440" tIns="45720" rIns="91440" bIns="45720" rtlCol="0" anchor="ctr">
            <a:normAutofit/>
          </a:bodyPr>
          <a:lstStyle>
            <a:lvl1pPr>
              <a:defRPr>
                <a:solidFill>
                  <a:srgbClr val="4C3282"/>
                </a:solidFill>
              </a:defRPr>
            </a:lvl1pPr>
          </a:lstStyle>
          <a:p>
            <a:r>
              <a:rPr lang="en-US" dirty="0"/>
              <a:t>Click to edit Master title style</a:t>
            </a:r>
          </a:p>
        </p:txBody>
      </p:sp>
      <p:sp>
        <p:nvSpPr>
          <p:cNvPr id="2" name="Date Placeholder 1">
            <a:extLst>
              <a:ext uri="{FF2B5EF4-FFF2-40B4-BE49-F238E27FC236}">
                <a16:creationId xmlns:a16="http://schemas.microsoft.com/office/drawing/2014/main" id="{BE0BCBD5-0D4E-7A46-8240-34E8B9E526EC}"/>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C6DAA3D9-B0E1-4A41-8F4F-2BE4898DE4A9}"/>
              </a:ext>
            </a:extLst>
          </p:cNvPr>
          <p:cNvSpPr>
            <a:spLocks noGrp="1"/>
          </p:cNvSpPr>
          <p:nvPr>
            <p:ph type="ftr" sz="quarter" idx="11"/>
          </p:nvPr>
        </p:nvSpPr>
        <p:spPr/>
        <p:txBody>
          <a:bodyPr/>
          <a:lstStyle/>
          <a:p>
            <a:r>
              <a:rPr lang="en-US"/>
              <a:t>CSE 373 AU 18</a:t>
            </a:r>
            <a:endParaRPr lang="en-US" dirty="0"/>
          </a:p>
        </p:txBody>
      </p:sp>
      <p:sp>
        <p:nvSpPr>
          <p:cNvPr id="10" name="Slide Number Placeholder 9">
            <a:extLst>
              <a:ext uri="{FF2B5EF4-FFF2-40B4-BE49-F238E27FC236}">
                <a16:creationId xmlns:a16="http://schemas.microsoft.com/office/drawing/2014/main" id="{DCEDFD19-C54C-3C4F-A9AC-FA9FC69C43C6}"/>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1337108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43787" y="1729954"/>
            <a:ext cx="6252741" cy="274023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noChangeAspect="1"/>
          </p:cNvSpPr>
          <p:nvPr>
            <p:ph sz="half" idx="2"/>
          </p:nvPr>
        </p:nvSpPr>
        <p:spPr>
          <a:xfrm>
            <a:off x="490050" y="4993105"/>
            <a:ext cx="11357635" cy="1028379"/>
          </a:xfr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a:extLst>
              <a:ext uri="{FF2B5EF4-FFF2-40B4-BE49-F238E27FC236}">
                <a16:creationId xmlns:a16="http://schemas.microsoft.com/office/drawing/2014/main" id="{F45E9297-2ED3-49ED-918C-68275E6EDE6A}"/>
              </a:ext>
            </a:extLst>
          </p:cNvPr>
          <p:cNvSpPr>
            <a:spLocks noGrp="1"/>
          </p:cNvSpPr>
          <p:nvPr>
            <p:ph type="title"/>
          </p:nvPr>
        </p:nvSpPr>
        <p:spPr>
          <a:xfrm>
            <a:off x="575239" y="263276"/>
            <a:ext cx="11187259" cy="1014667"/>
          </a:xfrm>
          <a:prstGeom prst="rect">
            <a:avLst/>
          </a:prstGeom>
        </p:spPr>
        <p:txBody>
          <a:bodyPr vert="horz" lIns="91440" tIns="45720" rIns="91440" bIns="45720" rtlCol="0" anchor="ctr">
            <a:normAutofit/>
          </a:bodyPr>
          <a:lstStyle>
            <a:lvl1pPr>
              <a:defRPr>
                <a:solidFill>
                  <a:srgbClr val="4C3282"/>
                </a:solidFill>
              </a:defRPr>
            </a:lvl1pPr>
          </a:lstStyle>
          <a:p>
            <a:r>
              <a:rPr lang="en-US" dirty="0"/>
              <a:t>Click to edit Master title style</a:t>
            </a:r>
          </a:p>
        </p:txBody>
      </p:sp>
      <p:sp>
        <p:nvSpPr>
          <p:cNvPr id="2" name="Date Placeholder 1">
            <a:extLst>
              <a:ext uri="{FF2B5EF4-FFF2-40B4-BE49-F238E27FC236}">
                <a16:creationId xmlns:a16="http://schemas.microsoft.com/office/drawing/2014/main" id="{C074372A-3A29-A342-98B3-F2917458A60E}"/>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2E46C6C-420B-6240-B816-B044D8260399}"/>
              </a:ext>
            </a:extLst>
          </p:cNvPr>
          <p:cNvSpPr>
            <a:spLocks noGrp="1"/>
          </p:cNvSpPr>
          <p:nvPr>
            <p:ph type="ftr" sz="quarter" idx="11"/>
          </p:nvPr>
        </p:nvSpPr>
        <p:spPr/>
        <p:txBody>
          <a:bodyPr/>
          <a:lstStyle/>
          <a:p>
            <a:r>
              <a:rPr lang="en-US"/>
              <a:t>CSE 373 AU 18</a:t>
            </a:r>
            <a:endParaRPr lang="en-US" dirty="0"/>
          </a:p>
        </p:txBody>
      </p:sp>
      <p:sp>
        <p:nvSpPr>
          <p:cNvPr id="10" name="Slide Number Placeholder 9">
            <a:extLst>
              <a:ext uri="{FF2B5EF4-FFF2-40B4-BE49-F238E27FC236}">
                <a16:creationId xmlns:a16="http://schemas.microsoft.com/office/drawing/2014/main" id="{3A677C0E-4B54-B342-B44D-92218A14960A}"/>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1683851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5239" y="263276"/>
            <a:ext cx="11187259" cy="101466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75240" y="1463857"/>
            <a:ext cx="11187258" cy="4845504"/>
          </a:xfrm>
          <a:prstGeom prst="rect">
            <a:avLst/>
          </a:prstGeom>
        </p:spPr>
        <p:txBody>
          <a:bodyPr vert="horz" lIns="45720" tIns="45720" rIns="4572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75240" y="6544402"/>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Segoe UI Light" panose="020B0502040204020203" pitchFamily="34" charset="0"/>
                <a:cs typeface="Segoe UI Light" panose="020B0502040204020203" pitchFamily="34" charset="0"/>
              </a:defRPr>
            </a:lvl1pPr>
          </a:lstStyle>
          <a:p>
            <a:endParaRPr lang="en-US"/>
          </a:p>
        </p:txBody>
      </p:sp>
      <p:sp>
        <p:nvSpPr>
          <p:cNvPr id="5" name="Footer Placeholder 4"/>
          <p:cNvSpPr>
            <a:spLocks noGrp="1"/>
          </p:cNvSpPr>
          <p:nvPr>
            <p:ph type="ftr" sz="quarter" idx="3"/>
          </p:nvPr>
        </p:nvSpPr>
        <p:spPr>
          <a:xfrm>
            <a:off x="5715301" y="6521027"/>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Segoe UI Light" panose="020B0502040204020203" pitchFamily="34" charset="0"/>
                <a:cs typeface="Segoe UI Light" panose="020B0502040204020203" pitchFamily="34" charset="0"/>
              </a:defRPr>
            </a:lvl1pPr>
          </a:lstStyle>
          <a:p>
            <a:r>
              <a:rPr lang="en-US"/>
              <a:t>CSE 373 AU 18</a:t>
            </a:r>
            <a:endParaRPr lang="en-US" dirty="0"/>
          </a:p>
        </p:txBody>
      </p:sp>
      <p:sp>
        <p:nvSpPr>
          <p:cNvPr id="6" name="Slide Number Placeholder 5"/>
          <p:cNvSpPr>
            <a:spLocks noGrp="1"/>
          </p:cNvSpPr>
          <p:nvPr>
            <p:ph type="sldNum" sz="quarter" idx="4"/>
          </p:nvPr>
        </p:nvSpPr>
        <p:spPr>
          <a:xfrm>
            <a:off x="11681670" y="6521027"/>
            <a:ext cx="421923" cy="274320"/>
          </a:xfrm>
          <a:prstGeom prst="rect">
            <a:avLst/>
          </a:prstGeom>
        </p:spPr>
        <p:txBody>
          <a:bodyPr vert="horz" lIns="91440" tIns="45720" rIns="91440" bIns="45720" rtlCol="0" anchor="ctr"/>
          <a:lstStyle>
            <a:lvl1pPr algn="r">
              <a:defRPr sz="1000">
                <a:solidFill>
                  <a:schemeClr val="tx1">
                    <a:lumMod val="95000"/>
                    <a:lumOff val="5000"/>
                  </a:schemeClr>
                </a:solidFill>
                <a:latin typeface="Segoe UI Light" panose="020B0502040204020203" pitchFamily="34" charset="0"/>
                <a:cs typeface="Segoe UI Light" panose="020B0502040204020203" pitchFamily="34" charset="0"/>
              </a:defRPr>
            </a:lvl1pPr>
          </a:lstStyle>
          <a:p>
            <a:fld id="{659665DE-58FC-41F4-AC58-2C90A5E00527}" type="slidenum">
              <a:rPr lang="en-US" smtClean="0"/>
              <a:pPr/>
              <a:t>‹#›</a:t>
            </a:fld>
            <a:endParaRPr lang="en-US"/>
          </a:p>
        </p:txBody>
      </p:sp>
      <p:cxnSp>
        <p:nvCxnSpPr>
          <p:cNvPr id="7" name="Straight Connector 6"/>
          <p:cNvCxnSpPr>
            <a:cxnSpLocks/>
          </p:cNvCxnSpPr>
          <p:nvPr/>
        </p:nvCxnSpPr>
        <p:spPr>
          <a:xfrm flipV="1">
            <a:off x="429491" y="172390"/>
            <a:ext cx="0" cy="1196439"/>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8814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7" r:id="rId3"/>
    <p:sldLayoutId id="2147483676" r:id="rId4"/>
    <p:sldLayoutId id="2147483675" r:id="rId5"/>
    <p:sldLayoutId id="2147483663" r:id="rId6"/>
    <p:sldLayoutId id="2147483664" r:id="rId7"/>
    <p:sldLayoutId id="2147483673" r:id="rId8"/>
    <p:sldLayoutId id="2147483674" r:id="rId9"/>
    <p:sldLayoutId id="2147483665" r:id="rId10"/>
    <p:sldLayoutId id="2147483666" r:id="rId11"/>
    <p:sldLayoutId id="2147483667" r:id="rId12"/>
    <p:sldLayoutId id="2147483669" r:id="rId13"/>
    <p:sldLayoutId id="2147483670" r:id="rId14"/>
    <p:sldLayoutId id="2147483671" r:id="rId15"/>
    <p:sldLayoutId id="2147483672" r:id="rId16"/>
  </p:sldLayoutIdLst>
  <p:hf hdr="0" dt="0"/>
  <p:txStyles>
    <p:titleStyle>
      <a:lvl1pPr algn="l" defTabSz="914400" rtl="0" eaLnBrk="1" latinLnBrk="0" hangingPunct="1">
        <a:lnSpc>
          <a:spcPct val="80000"/>
        </a:lnSpc>
        <a:spcBef>
          <a:spcPct val="0"/>
        </a:spcBef>
        <a:buNone/>
        <a:defRPr sz="4400" kern="1200" cap="none" spc="100" baseline="0">
          <a:solidFill>
            <a:schemeClr val="tx1">
              <a:lumMod val="95000"/>
              <a:lumOff val="5000"/>
            </a:schemeClr>
          </a:solidFill>
          <a:latin typeface="Segoe UI" panose="020B0502040204020203" pitchFamily="34" charset="0"/>
          <a:ea typeface="+mj-ea"/>
          <a:cs typeface="Segoe UI" panose="020B0502040204020203" pitchFamily="34"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Segoe UI Semilight" panose="020B0402040204020203" pitchFamily="34" charset="0"/>
          <a:ea typeface="+mn-ea"/>
          <a:cs typeface="Segoe UI Semilight" panose="020B0402040204020203" pitchFamily="34" charset="0"/>
        </a:defRPr>
      </a:lvl1pPr>
      <a:lvl2pPr marL="265176"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800" kern="1200">
          <a:solidFill>
            <a:schemeClr val="tx1"/>
          </a:solidFill>
          <a:latin typeface="Segoe UI Semilight" panose="020B0402040204020203" pitchFamily="34" charset="0"/>
          <a:ea typeface="+mn-ea"/>
          <a:cs typeface="Segoe UI Semilight" panose="020B0402040204020203" pitchFamily="34" charset="0"/>
        </a:defRPr>
      </a:lvl2pPr>
      <a:lvl3pPr marL="448056"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400" kern="1200">
          <a:solidFill>
            <a:schemeClr val="tx1"/>
          </a:solidFill>
          <a:latin typeface="Segoe UI Semilight" panose="020B0402040204020203" pitchFamily="34" charset="0"/>
          <a:ea typeface="+mn-ea"/>
          <a:cs typeface="Segoe UI Semilight" panose="020B0402040204020203" pitchFamily="34" charset="0"/>
        </a:defRPr>
      </a:lvl3pPr>
      <a:lvl4pPr marL="594360"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400" kern="1200">
          <a:solidFill>
            <a:schemeClr val="tx1"/>
          </a:solidFill>
          <a:latin typeface="Segoe UI Semilight" panose="020B0402040204020203" pitchFamily="34" charset="0"/>
          <a:ea typeface="+mn-ea"/>
          <a:cs typeface="Segoe UI Semilight" panose="020B0402040204020203" pitchFamily="34" charset="0"/>
        </a:defRPr>
      </a:lvl4pPr>
      <a:lvl5pPr marL="777240"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400" kern="1200">
          <a:solidFill>
            <a:schemeClr val="tx1"/>
          </a:solidFill>
          <a:latin typeface="Segoe UI Semilight" panose="020B0402040204020203" pitchFamily="34" charset="0"/>
          <a:ea typeface="+mn-ea"/>
          <a:cs typeface="Segoe UI Semilight" panose="020B0402040204020203" pitchFamily="34" charset="0"/>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ri@cs.washington.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62506"/>
            <a:ext cx="12192000" cy="1463040"/>
          </a:xfrm>
        </p:spPr>
        <p:txBody>
          <a:bodyPr>
            <a:normAutofit/>
          </a:bodyPr>
          <a:lstStyle/>
          <a:p>
            <a:r>
              <a:rPr lang="en-US" dirty="0">
                <a:solidFill>
                  <a:srgbClr val="4C3282"/>
                </a:solidFill>
              </a:rPr>
              <a:t>Minimum Spanning Tree</a:t>
            </a:r>
            <a:endParaRPr lang="en-US" sz="5000" dirty="0">
              <a:solidFill>
                <a:srgbClr val="4C3282"/>
              </a:solidFill>
            </a:endParaRPr>
          </a:p>
        </p:txBody>
      </p:sp>
      <p:sp>
        <p:nvSpPr>
          <p:cNvPr id="3" name="Subtitle 2"/>
          <p:cNvSpPr>
            <a:spLocks noGrp="1"/>
          </p:cNvSpPr>
          <p:nvPr>
            <p:ph type="subTitle" idx="1"/>
          </p:nvPr>
        </p:nvSpPr>
        <p:spPr/>
        <p:txBody>
          <a:bodyPr/>
          <a:lstStyle/>
          <a:p>
            <a:r>
              <a:rPr lang="en-US" dirty="0">
                <a:solidFill>
                  <a:srgbClr val="B6A479"/>
                </a:solidFill>
              </a:rPr>
              <a:t>CSE 373: Data Structures and Algorithms</a:t>
            </a:r>
          </a:p>
        </p:txBody>
      </p:sp>
      <p:sp>
        <p:nvSpPr>
          <p:cNvPr id="5" name="Rectangle 4">
            <a:extLst>
              <a:ext uri="{FF2B5EF4-FFF2-40B4-BE49-F238E27FC236}">
                <a16:creationId xmlns:a16="http://schemas.microsoft.com/office/drawing/2014/main" id="{0C7E81C8-54FA-814C-9464-335D39131796}"/>
              </a:ext>
            </a:extLst>
          </p:cNvPr>
          <p:cNvSpPr/>
          <p:nvPr/>
        </p:nvSpPr>
        <p:spPr>
          <a:xfrm>
            <a:off x="405300" y="5918764"/>
            <a:ext cx="11381400" cy="646331"/>
          </a:xfrm>
          <a:prstGeom prst="rect">
            <a:avLst/>
          </a:prstGeom>
        </p:spPr>
        <p:txBody>
          <a:bodyPr wrap="square">
            <a:spAutoFit/>
          </a:bodyPr>
          <a:lstStyle/>
          <a:p>
            <a:r>
              <a:rPr lang="en-US" dirty="0">
                <a:latin typeface="Helvetica Neue Light" charset="0"/>
                <a:ea typeface="Helvetica Neue Light" charset="0"/>
                <a:cs typeface="Helvetica Neue Light" charset="0"/>
              </a:rPr>
              <a:t>Thanks to Kasey Champion, Ben Jones, Adam Blank, Michael Lee, Evan McCarty, Robbie Weber, Whitaker Brand, Zora Fung, Stuart </a:t>
            </a:r>
            <a:r>
              <a:rPr lang="en-US" dirty="0" err="1">
                <a:latin typeface="Helvetica Neue Light" charset="0"/>
                <a:ea typeface="Helvetica Neue Light" charset="0"/>
                <a:cs typeface="Helvetica Neue Light" charset="0"/>
              </a:rPr>
              <a:t>Reges</a:t>
            </a:r>
            <a:r>
              <a:rPr lang="en-US" dirty="0">
                <a:latin typeface="Helvetica Neue Light" charset="0"/>
                <a:ea typeface="Helvetica Neue Light" charset="0"/>
                <a:cs typeface="Helvetica Neue Light" charset="0"/>
              </a:rPr>
              <a:t>, Justin Hsia, Ruth Anderson, and many others for sample slides and materials ...</a:t>
            </a:r>
          </a:p>
        </p:txBody>
      </p:sp>
      <p:sp>
        <p:nvSpPr>
          <p:cNvPr id="6" name="Subtitle 2"/>
          <p:cNvSpPr txBox="1">
            <a:spLocks/>
          </p:cNvSpPr>
          <p:nvPr/>
        </p:nvSpPr>
        <p:spPr>
          <a:xfrm>
            <a:off x="0" y="3286930"/>
            <a:ext cx="12192000" cy="2196444"/>
          </a:xfrm>
          <a:prstGeom prst="rect">
            <a:avLst/>
          </a:prstGeom>
        </p:spPr>
        <p:txBody>
          <a:bodyPr vert="horz" lIns="91440" tIns="45720" rIns="91440" bIns="45720" rtlCol="0" anchor="ctr">
            <a:normAutofit/>
          </a:bodyPr>
          <a:lstStyle>
            <a:lvl1pPr marL="0" indent="0" algn="ctr" defTabSz="914400" rtl="0" eaLnBrk="1" latinLnBrk="0" hangingPunct="1">
              <a:lnSpc>
                <a:spcPct val="100000"/>
              </a:lnSpc>
              <a:spcBef>
                <a:spcPts val="0"/>
              </a:spcBef>
              <a:spcAft>
                <a:spcPts val="200"/>
              </a:spcAft>
              <a:buClr>
                <a:schemeClr val="accent1"/>
              </a:buClr>
              <a:buSzPct val="100000"/>
              <a:buFont typeface="Tw Cen MT" panose="020B0602020104020603" pitchFamily="34" charset="0"/>
              <a:buNone/>
              <a:defRPr sz="3200" kern="1200">
                <a:solidFill>
                  <a:schemeClr val="tx1">
                    <a:lumMod val="95000"/>
                    <a:lumOff val="5000"/>
                  </a:schemeClr>
                </a:solidFill>
                <a:latin typeface="Segoe UI Semilight" panose="020B0402040204020203" pitchFamily="34" charset="0"/>
                <a:ea typeface="+mn-ea"/>
                <a:cs typeface="Segoe UI Semilight" panose="020B0402040204020203" pitchFamily="34" charset="0"/>
              </a:defRPr>
            </a:lvl1pPr>
            <a:lvl2pPr marL="457200" indent="0" algn="ctr" defTabSz="914400" rtl="0" eaLnBrk="1" latinLnBrk="0" hangingPunct="1">
              <a:lnSpc>
                <a:spcPct val="90000"/>
              </a:lnSpc>
              <a:spcBef>
                <a:spcPts val="200"/>
              </a:spcBef>
              <a:spcAft>
                <a:spcPts val="400"/>
              </a:spcAft>
              <a:buClr>
                <a:srgbClr val="B6A479"/>
              </a:buClr>
              <a:buFont typeface="Segoe UI Semilight" panose="020B0402040204020203" pitchFamily="34" charset="0"/>
              <a:buNone/>
              <a:defRPr sz="1800" kern="1200">
                <a:solidFill>
                  <a:schemeClr val="tx1"/>
                </a:solidFill>
                <a:latin typeface="Segoe UI Semilight" panose="020B0402040204020203" pitchFamily="34" charset="0"/>
                <a:ea typeface="+mn-ea"/>
                <a:cs typeface="Segoe UI Semilight" panose="020B0402040204020203" pitchFamily="34" charset="0"/>
              </a:defRPr>
            </a:lvl2pPr>
            <a:lvl3pPr marL="914400" indent="0" algn="ctr" defTabSz="914400" rtl="0" eaLnBrk="1" latinLnBrk="0" hangingPunct="1">
              <a:lnSpc>
                <a:spcPct val="90000"/>
              </a:lnSpc>
              <a:spcBef>
                <a:spcPts val="200"/>
              </a:spcBef>
              <a:spcAft>
                <a:spcPts val="400"/>
              </a:spcAft>
              <a:buClr>
                <a:srgbClr val="B6A479"/>
              </a:buClr>
              <a:buFont typeface="Segoe UI Semilight" panose="020B0402040204020203" pitchFamily="34" charset="0"/>
              <a:buNone/>
              <a:defRPr sz="1800" kern="1200">
                <a:solidFill>
                  <a:schemeClr val="tx1"/>
                </a:solidFill>
                <a:latin typeface="Segoe UI Semilight" panose="020B0402040204020203" pitchFamily="34" charset="0"/>
                <a:ea typeface="+mn-ea"/>
                <a:cs typeface="Segoe UI Semilight" panose="020B0402040204020203" pitchFamily="34" charset="0"/>
              </a:defRPr>
            </a:lvl3pPr>
            <a:lvl4pPr marL="1371600" indent="0" algn="ctr" defTabSz="914400" rtl="0" eaLnBrk="1" latinLnBrk="0" hangingPunct="1">
              <a:lnSpc>
                <a:spcPct val="90000"/>
              </a:lnSpc>
              <a:spcBef>
                <a:spcPts val="200"/>
              </a:spcBef>
              <a:spcAft>
                <a:spcPts val="400"/>
              </a:spcAft>
              <a:buClr>
                <a:srgbClr val="B6A479"/>
              </a:buClr>
              <a:buFont typeface="Segoe UI Semilight" panose="020B0402040204020203" pitchFamily="34" charset="0"/>
              <a:buNone/>
              <a:defRPr sz="1800" kern="1200">
                <a:solidFill>
                  <a:schemeClr val="tx1"/>
                </a:solidFill>
                <a:latin typeface="Segoe UI Semilight" panose="020B0402040204020203" pitchFamily="34" charset="0"/>
                <a:ea typeface="+mn-ea"/>
                <a:cs typeface="Segoe UI Semilight" panose="020B0402040204020203" pitchFamily="34" charset="0"/>
              </a:defRPr>
            </a:lvl4pPr>
            <a:lvl5pPr marL="1828800" indent="0" algn="ctr" defTabSz="914400" rtl="0" eaLnBrk="1" latinLnBrk="0" hangingPunct="1">
              <a:lnSpc>
                <a:spcPct val="90000"/>
              </a:lnSpc>
              <a:spcBef>
                <a:spcPts val="200"/>
              </a:spcBef>
              <a:spcAft>
                <a:spcPts val="400"/>
              </a:spcAft>
              <a:buClr>
                <a:srgbClr val="B6A479"/>
              </a:buClr>
              <a:buFont typeface="Segoe UI Semilight" panose="020B0402040204020203" pitchFamily="34" charset="0"/>
              <a:buNone/>
              <a:defRPr sz="1800" kern="1200">
                <a:solidFill>
                  <a:schemeClr val="tx1"/>
                </a:solidFill>
                <a:latin typeface="Segoe UI Semilight" panose="020B0402040204020203" pitchFamily="34" charset="0"/>
                <a:ea typeface="+mn-ea"/>
                <a:cs typeface="Segoe UI Semilight" panose="020B0402040204020203" pitchFamily="34" charset="0"/>
              </a:defRPr>
            </a:lvl5pPr>
            <a:lvl6pPr marL="22860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9pPr>
          </a:lstStyle>
          <a:p>
            <a:r>
              <a:rPr lang="en-US" dirty="0">
                <a:solidFill>
                  <a:schemeClr val="tx1">
                    <a:lumMod val="50000"/>
                    <a:lumOff val="50000"/>
                  </a:schemeClr>
                </a:solidFill>
              </a:rPr>
              <a:t>Autumn 2018</a:t>
            </a:r>
          </a:p>
          <a:p>
            <a:endParaRPr lang="en-US" dirty="0">
              <a:solidFill>
                <a:schemeClr val="tx1">
                  <a:lumMod val="50000"/>
                  <a:lumOff val="50000"/>
                </a:schemeClr>
              </a:solidFill>
            </a:endParaRPr>
          </a:p>
          <a:p>
            <a:r>
              <a:rPr lang="en-US" dirty="0">
                <a:solidFill>
                  <a:schemeClr val="tx1">
                    <a:lumMod val="50000"/>
                    <a:lumOff val="50000"/>
                  </a:schemeClr>
                </a:solidFill>
              </a:rPr>
              <a:t>Shrirang (Shri) Mare</a:t>
            </a:r>
          </a:p>
          <a:p>
            <a:r>
              <a:rPr lang="en-US" dirty="0">
                <a:solidFill>
                  <a:schemeClr val="tx1">
                    <a:lumMod val="50000"/>
                    <a:lumOff val="50000"/>
                  </a:schemeClr>
                </a:solidFill>
                <a:hlinkClick r:id="rId3"/>
              </a:rPr>
              <a:t>shri@cs.washington.edu</a:t>
            </a:r>
            <a:endParaRPr lang="en-US" dirty="0">
              <a:solidFill>
                <a:schemeClr val="tx1">
                  <a:lumMod val="50000"/>
                  <a:lumOff val="50000"/>
                </a:schemeClr>
              </a:solidFill>
            </a:endParaRPr>
          </a:p>
        </p:txBody>
      </p:sp>
      <p:sp>
        <p:nvSpPr>
          <p:cNvPr id="4" name="TextBox 3"/>
          <p:cNvSpPr txBox="1"/>
          <p:nvPr/>
        </p:nvSpPr>
        <p:spPr>
          <a:xfrm>
            <a:off x="-1500188" y="2257425"/>
            <a:ext cx="184731" cy="369332"/>
          </a:xfrm>
          <a:prstGeom prst="rect">
            <a:avLst/>
          </a:prstGeom>
          <a:noFill/>
        </p:spPr>
        <p:txBody>
          <a:bodyPr wrap="none" rtlCol="0">
            <a:spAutoFit/>
          </a:bodyPr>
          <a:lstStyle/>
          <a:p>
            <a:endParaRPr lang="en-US"/>
          </a:p>
        </p:txBody>
      </p:sp>
      <p:sp>
        <p:nvSpPr>
          <p:cNvPr id="7" name="Slide Number Placeholder 6">
            <a:extLst>
              <a:ext uri="{FF2B5EF4-FFF2-40B4-BE49-F238E27FC236}">
                <a16:creationId xmlns:a16="http://schemas.microsoft.com/office/drawing/2014/main" id="{1D27F251-5D4B-284E-A8FE-578DEF7CCB0B}"/>
              </a:ext>
            </a:extLst>
          </p:cNvPr>
          <p:cNvSpPr>
            <a:spLocks noGrp="1"/>
          </p:cNvSpPr>
          <p:nvPr>
            <p:ph type="sldNum" sz="quarter" idx="12"/>
          </p:nvPr>
        </p:nvSpPr>
        <p:spPr/>
        <p:txBody>
          <a:bodyPr/>
          <a:lstStyle/>
          <a:p>
            <a:fld id="{659665DE-58FC-41F4-AC58-2C90A5E00527}" type="slidenum">
              <a:rPr lang="en-US" smtClean="0"/>
              <a:t>1</a:t>
            </a:fld>
            <a:endParaRPr lang="en-US"/>
          </a:p>
        </p:txBody>
      </p:sp>
    </p:spTree>
    <p:extLst>
      <p:ext uri="{BB962C8B-B14F-4D97-AF65-F5344CB8AC3E}">
        <p14:creationId xmlns:p14="http://schemas.microsoft.com/office/powerpoint/2010/main" val="1419757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Prim’s Algorithm</a:t>
            </a:r>
          </a:p>
        </p:txBody>
      </p:sp>
      <p:sp>
        <p:nvSpPr>
          <p:cNvPr id="3" name="Content Placeholder 2"/>
          <p:cNvSpPr>
            <a:spLocks noGrp="1"/>
          </p:cNvSpPr>
          <p:nvPr>
            <p:ph idx="1"/>
          </p:nvPr>
        </p:nvSpPr>
        <p:spPr/>
        <p:txBody>
          <a:bodyPr/>
          <a:lstStyle/>
          <a:p>
            <a:r>
              <a:rPr lang="en-US" dirty="0"/>
              <a:t>Algorithm idea: choose an arbitrary starting point. Add a new edge that:</a:t>
            </a:r>
          </a:p>
          <a:p>
            <a:pPr lvl="1"/>
            <a:r>
              <a:rPr lang="en-US" dirty="0"/>
              <a:t>Will let you reach more vertices.</a:t>
            </a:r>
          </a:p>
          <a:p>
            <a:pPr lvl="1"/>
            <a:r>
              <a:rPr lang="en-US" dirty="0"/>
              <a:t>Is as light as possible</a:t>
            </a:r>
          </a:p>
          <a:p>
            <a:r>
              <a:rPr lang="en-US" dirty="0"/>
              <a:t>We’d like each not-yet-connected vertex to be able to tell us the lightest edge we could add to connect it. </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10</a:t>
            </a:fld>
            <a:endParaRPr lang="en-US"/>
          </a:p>
        </p:txBody>
      </p:sp>
    </p:spTree>
    <p:extLst>
      <p:ext uri="{BB962C8B-B14F-4D97-AF65-F5344CB8AC3E}">
        <p14:creationId xmlns:p14="http://schemas.microsoft.com/office/powerpoint/2010/main" val="650339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11</a:t>
            </a:fld>
            <a:endParaRPr lang="en-US"/>
          </a:p>
        </p:txBody>
      </p:sp>
      <mc:AlternateContent xmlns:mc="http://schemas.openxmlformats.org/markup-compatibility/2006" xmlns:a14="http://schemas.microsoft.com/office/drawing/2010/main">
        <mc:Choice Requires="a14">
          <p:sp>
            <p:nvSpPr>
              <p:cNvPr id="6" name="TextBox 5"/>
              <p:cNvSpPr txBox="1"/>
              <p:nvPr/>
            </p:nvSpPr>
            <p:spPr>
              <a:xfrm>
                <a:off x="1188720" y="1192981"/>
                <a:ext cx="6477000" cy="5211683"/>
              </a:xfrm>
              <a:prstGeom prst="rect">
                <a:avLst/>
              </a:prstGeom>
              <a:noFill/>
            </p:spPr>
            <p:txBody>
              <a:bodyPr wrap="square" rtlCol="0">
                <a:spAutoFit/>
              </a:bodyPr>
              <a:lstStyle/>
              <a:p>
                <a:pPr>
                  <a:spcBef>
                    <a:spcPts val="200"/>
                  </a:spcBef>
                </a:pPr>
                <a:r>
                  <a:rPr lang="en-US" dirty="0" err="1">
                    <a:latin typeface="Courier New" panose="02070309020205020404" pitchFamily="49" charset="0"/>
                    <a:cs typeface="Courier New" panose="02070309020205020404" pitchFamily="49" charset="0"/>
                  </a:rPr>
                  <a:t>PrimMST</a:t>
                </a:r>
                <a:r>
                  <a:rPr lang="en-US" dirty="0">
                    <a:latin typeface="Courier New" panose="02070309020205020404" pitchFamily="49" charset="0"/>
                    <a:cs typeface="Courier New" panose="02070309020205020404" pitchFamily="49" charset="0"/>
                  </a:rPr>
                  <a:t>(Graph G) </a:t>
                </a:r>
              </a:p>
              <a:p>
                <a:pPr>
                  <a:spcBef>
                    <a:spcPts val="200"/>
                  </a:spcBef>
                </a:pPr>
                <a:r>
                  <a:rPr lang="en-US" dirty="0">
                    <a:latin typeface="Courier New" panose="02070309020205020404" pitchFamily="49" charset="0"/>
                    <a:cs typeface="Courier New" panose="02070309020205020404" pitchFamily="49" charset="0"/>
                  </a:rPr>
                  <a:t>   initialize distances to </a:t>
                </a:r>
                <a14:m>
                  <m:oMath xmlns:m="http://schemas.openxmlformats.org/officeDocument/2006/math">
                    <m:r>
                      <a:rPr lang="en-US" b="0" i="1" smtClean="0">
                        <a:latin typeface="Cambria Math" panose="02040503050406030204" pitchFamily="18" charset="0"/>
                        <a:cs typeface="Courier New" panose="02070309020205020404" pitchFamily="49" charset="0"/>
                      </a:rPr>
                      <m:t>∞</m:t>
                    </m:r>
                  </m:oMath>
                </a14:m>
                <a:endParaRPr lang="en-US" b="0" dirty="0">
                  <a:latin typeface="Courier New" panose="02070309020205020404" pitchFamily="49" charset="0"/>
                  <a:cs typeface="Courier New" panose="02070309020205020404" pitchFamily="49" charset="0"/>
                </a:endParaRPr>
              </a:p>
              <a:p>
                <a:pPr>
                  <a:spcBef>
                    <a:spcPts val="200"/>
                  </a:spcBef>
                </a:pPr>
                <a:r>
                  <a:rPr lang="en-US" dirty="0">
                    <a:latin typeface="Courier New" panose="02070309020205020404" pitchFamily="49" charset="0"/>
                    <a:cs typeface="Courier New" panose="02070309020205020404" pitchFamily="49" charset="0"/>
                  </a:rPr>
                  <a:t>	mark source as distance 0</a:t>
                </a:r>
              </a:p>
              <a:p>
                <a:pPr>
                  <a:spcBef>
                    <a:spcPts val="200"/>
                  </a:spcBef>
                </a:pPr>
                <a:r>
                  <a:rPr lang="en-US" dirty="0">
                    <a:latin typeface="Courier New" panose="02070309020205020404" pitchFamily="49" charset="0"/>
                    <a:cs typeface="Courier New" panose="02070309020205020404" pitchFamily="49" charset="0"/>
                  </a:rPr>
                  <a:t>	mark all vertices unprocessed</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foreach</a:t>
                </a:r>
                <a:r>
                  <a:rPr lang="en-US" dirty="0">
                    <a:latin typeface="Courier New" panose="02070309020205020404" pitchFamily="49" charset="0"/>
                    <a:cs typeface="Courier New" panose="02070309020205020404" pitchFamily="49" charset="0"/>
                  </a:rPr>
                  <a:t>(edge (source, v) )</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v.dist</a:t>
                </a:r>
                <a:r>
                  <a:rPr lang="en-US" dirty="0">
                    <a:latin typeface="Courier New" panose="02070309020205020404" pitchFamily="49" charset="0"/>
                    <a:cs typeface="Courier New" panose="02070309020205020404" pitchFamily="49" charset="0"/>
                  </a:rPr>
                  <a:t> = w(</a:t>
                </a:r>
                <a:r>
                  <a:rPr lang="en-US" dirty="0" err="1">
                    <a:latin typeface="Courier New" panose="02070309020205020404" pitchFamily="49" charset="0"/>
                    <a:cs typeface="Courier New" panose="02070309020205020404" pitchFamily="49" charset="0"/>
                  </a:rPr>
                  <a:t>source,v</a:t>
                </a:r>
                <a:r>
                  <a:rPr lang="en-US" dirty="0">
                    <a:latin typeface="Courier New" panose="02070309020205020404" pitchFamily="49" charset="0"/>
                    <a:cs typeface="Courier New" panose="02070309020205020404" pitchFamily="49" charset="0"/>
                  </a:rPr>
                  <a:t>)</a:t>
                </a:r>
              </a:p>
              <a:p>
                <a:pPr>
                  <a:spcBef>
                    <a:spcPts val="200"/>
                  </a:spcBef>
                </a:pPr>
                <a:r>
                  <a:rPr lang="en-US" dirty="0">
                    <a:latin typeface="Courier New" panose="02070309020205020404" pitchFamily="49" charset="0"/>
                    <a:cs typeface="Courier New" panose="02070309020205020404" pitchFamily="49" charset="0"/>
                  </a:rPr>
                  <a:t>	while(there are unprocessed vertices){</a:t>
                </a:r>
              </a:p>
              <a:p>
                <a:pPr>
                  <a:spcBef>
                    <a:spcPts val="200"/>
                  </a:spcBef>
                </a:pPr>
                <a:r>
                  <a:rPr lang="en-US" dirty="0">
                    <a:latin typeface="Courier New" panose="02070309020205020404" pitchFamily="49" charset="0"/>
                    <a:cs typeface="Courier New" panose="02070309020205020404" pitchFamily="49" charset="0"/>
                  </a:rPr>
                  <a:t>   		let u be the closest unprocessed vertex</a:t>
                </a:r>
              </a:p>
              <a:p>
                <a:pPr>
                  <a:spcBef>
                    <a:spcPts val="200"/>
                  </a:spcBef>
                </a:pPr>
                <a:r>
                  <a:rPr lang="en-US" dirty="0">
                    <a:latin typeface="Courier New" panose="02070309020205020404" pitchFamily="49" charset="0"/>
                    <a:cs typeface="Courier New" panose="02070309020205020404" pitchFamily="49" charset="0"/>
                  </a:rPr>
                  <a:t>		add </a:t>
                </a:r>
                <a:r>
                  <a:rPr lang="en-US" dirty="0" err="1">
                    <a:latin typeface="Courier New" panose="02070309020205020404" pitchFamily="49" charset="0"/>
                    <a:cs typeface="Courier New" panose="02070309020205020404" pitchFamily="49" charset="0"/>
                  </a:rPr>
                  <a:t>u.bestEdge</a:t>
                </a:r>
                <a:r>
                  <a:rPr lang="en-US" dirty="0">
                    <a:latin typeface="Courier New" panose="02070309020205020404" pitchFamily="49" charset="0"/>
                    <a:cs typeface="Courier New" panose="02070309020205020404" pitchFamily="49" charset="0"/>
                  </a:rPr>
                  <a:t> to spanning tree</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foreach</a:t>
                </a:r>
                <a:r>
                  <a:rPr lang="en-US" dirty="0">
                    <a:latin typeface="Courier New" panose="02070309020205020404" pitchFamily="49" charset="0"/>
                    <a:cs typeface="Courier New" panose="02070309020205020404" pitchFamily="49" charset="0"/>
                  </a:rPr>
                  <a:t>(edge (</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 leaving u){</a:t>
                </a:r>
              </a:p>
              <a:p>
                <a:pPr>
                  <a:spcBef>
                    <a:spcPts val="200"/>
                  </a:spcBef>
                </a:pPr>
                <a:r>
                  <a:rPr lang="en-US" dirty="0">
                    <a:latin typeface="Courier New" panose="02070309020205020404" pitchFamily="49" charset="0"/>
                    <a:cs typeface="Courier New" panose="02070309020205020404" pitchFamily="49" charset="0"/>
                  </a:rPr>
                  <a:t>		 	if(w(</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 &lt; </a:t>
                </a:r>
                <a:r>
                  <a:rPr lang="en-US" dirty="0" err="1">
                    <a:latin typeface="Courier New" panose="02070309020205020404" pitchFamily="49" charset="0"/>
                    <a:cs typeface="Courier New" panose="02070309020205020404" pitchFamily="49" charset="0"/>
                  </a:rPr>
                  <a:t>v.dist</a:t>
                </a:r>
                <a:r>
                  <a:rPr lang="en-US" dirty="0">
                    <a:latin typeface="Courier New" panose="02070309020205020404" pitchFamily="49" charset="0"/>
                    <a:cs typeface="Courier New" panose="02070309020205020404" pitchFamily="49" charset="0"/>
                  </a:rPr>
                  <a:t>){</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v.dist</a:t>
                </a:r>
                <a:r>
                  <a:rPr lang="en-US" dirty="0">
                    <a:latin typeface="Courier New" panose="02070309020205020404" pitchFamily="49" charset="0"/>
                    <a:cs typeface="Courier New" panose="02070309020205020404" pitchFamily="49" charset="0"/>
                  </a:rPr>
                  <a:t> = w(</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v.bestEdge</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a:t>
                </a:r>
              </a:p>
              <a:p>
                <a:pPr>
                  <a:spcBef>
                    <a:spcPts val="200"/>
                  </a:spcBef>
                </a:pPr>
                <a:r>
                  <a:rPr lang="en-US" dirty="0">
                    <a:latin typeface="Courier New" panose="02070309020205020404" pitchFamily="49" charset="0"/>
                    <a:cs typeface="Courier New" panose="02070309020205020404" pitchFamily="49" charset="0"/>
                  </a:rPr>
                  <a:t>          }</a:t>
                </a:r>
              </a:p>
              <a:p>
                <a:pPr>
                  <a:spcBef>
                    <a:spcPts val="200"/>
                  </a:spcBef>
                </a:pPr>
                <a:r>
                  <a:rPr lang="en-US" dirty="0">
                    <a:latin typeface="Courier New" panose="02070309020205020404" pitchFamily="49" charset="0"/>
                    <a:cs typeface="Courier New" panose="02070309020205020404" pitchFamily="49" charset="0"/>
                  </a:rPr>
                  <a:t>		}</a:t>
                </a:r>
              </a:p>
              <a:p>
                <a:pPr>
                  <a:spcBef>
                    <a:spcPts val="200"/>
                  </a:spcBef>
                </a:pPr>
                <a:r>
                  <a:rPr lang="en-US" dirty="0">
                    <a:latin typeface="Courier New" panose="02070309020205020404" pitchFamily="49" charset="0"/>
                    <a:cs typeface="Courier New" panose="02070309020205020404" pitchFamily="49" charset="0"/>
                  </a:rPr>
                  <a:t>      mark u as processed</a:t>
                </a:r>
              </a:p>
              <a:p>
                <a:pPr>
                  <a:spcBef>
                    <a:spcPts val="200"/>
                  </a:spcBef>
                </a:pPr>
                <a:r>
                  <a:rPr lang="en-US" dirty="0">
                    <a:latin typeface="Courier New" panose="02070309020205020404" pitchFamily="49" charset="0"/>
                    <a:cs typeface="Courier New" panose="02070309020205020404" pitchFamily="49" charset="0"/>
                  </a:rPr>
                  <a:t>	}</a:t>
                </a:r>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1188720" y="1192981"/>
                <a:ext cx="6477000" cy="5211683"/>
              </a:xfrm>
              <a:prstGeom prst="rect">
                <a:avLst/>
              </a:prstGeom>
              <a:blipFill>
                <a:blip r:embed="rId2"/>
                <a:stretch>
                  <a:fillRect l="-783" t="-487" b="-973"/>
                </a:stretch>
              </a:blipFill>
            </p:spPr>
            <p:txBody>
              <a:bodyPr/>
              <a:lstStyle/>
              <a:p>
                <a:r>
                  <a:rPr lang="en-US">
                    <a:noFill/>
                  </a:rPr>
                  <a:t> </a:t>
                </a:r>
              </a:p>
            </p:txBody>
          </p:sp>
        </mc:Fallback>
      </mc:AlternateContent>
    </p:spTree>
    <p:extLst>
      <p:ext uri="{BB962C8B-B14F-4D97-AF65-F5344CB8AC3E}">
        <p14:creationId xmlns:p14="http://schemas.microsoft.com/office/powerpoint/2010/main" val="951926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it Out</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12</a:t>
            </a:fld>
            <a:endParaRPr lang="en-US"/>
          </a:p>
        </p:txBody>
      </p:sp>
      <mc:AlternateContent xmlns:mc="http://schemas.openxmlformats.org/markup-compatibility/2006" xmlns:a14="http://schemas.microsoft.com/office/drawing/2010/main">
        <mc:Choice Requires="a14">
          <p:sp>
            <p:nvSpPr>
              <p:cNvPr id="6" name="TextBox 5"/>
              <p:cNvSpPr txBox="1"/>
              <p:nvPr/>
            </p:nvSpPr>
            <p:spPr>
              <a:xfrm>
                <a:off x="82296" y="1394149"/>
                <a:ext cx="6477000" cy="5211683"/>
              </a:xfrm>
              <a:prstGeom prst="rect">
                <a:avLst/>
              </a:prstGeom>
              <a:noFill/>
            </p:spPr>
            <p:txBody>
              <a:bodyPr wrap="square" rtlCol="0">
                <a:spAutoFit/>
              </a:bodyPr>
              <a:lstStyle/>
              <a:p>
                <a:pPr>
                  <a:spcBef>
                    <a:spcPts val="200"/>
                  </a:spcBef>
                </a:pPr>
                <a:r>
                  <a:rPr lang="en-US" dirty="0" err="1">
                    <a:latin typeface="Courier New" panose="02070309020205020404" pitchFamily="49" charset="0"/>
                    <a:cs typeface="Courier New" panose="02070309020205020404" pitchFamily="49" charset="0"/>
                  </a:rPr>
                  <a:t>PrimMST</a:t>
                </a:r>
                <a:r>
                  <a:rPr lang="en-US" dirty="0">
                    <a:latin typeface="Courier New" panose="02070309020205020404" pitchFamily="49" charset="0"/>
                    <a:cs typeface="Courier New" panose="02070309020205020404" pitchFamily="49" charset="0"/>
                  </a:rPr>
                  <a:t>(Graph G) </a:t>
                </a:r>
              </a:p>
              <a:p>
                <a:pPr>
                  <a:spcBef>
                    <a:spcPts val="200"/>
                  </a:spcBef>
                </a:pPr>
                <a:r>
                  <a:rPr lang="en-US" dirty="0">
                    <a:latin typeface="Courier New" panose="02070309020205020404" pitchFamily="49" charset="0"/>
                    <a:cs typeface="Courier New" panose="02070309020205020404" pitchFamily="49" charset="0"/>
                  </a:rPr>
                  <a:t>   initialize distances to </a:t>
                </a:r>
                <a14:m>
                  <m:oMath xmlns:m="http://schemas.openxmlformats.org/officeDocument/2006/math">
                    <m:r>
                      <a:rPr lang="en-US" b="0" i="1" smtClean="0">
                        <a:latin typeface="Cambria Math" panose="02040503050406030204" pitchFamily="18" charset="0"/>
                        <a:cs typeface="Courier New" panose="02070309020205020404" pitchFamily="49" charset="0"/>
                      </a:rPr>
                      <m:t>∞</m:t>
                    </m:r>
                  </m:oMath>
                </a14:m>
                <a:endParaRPr lang="en-US" b="0" dirty="0">
                  <a:latin typeface="Courier New" panose="02070309020205020404" pitchFamily="49" charset="0"/>
                  <a:cs typeface="Courier New" panose="02070309020205020404" pitchFamily="49" charset="0"/>
                </a:endParaRPr>
              </a:p>
              <a:p>
                <a:pPr>
                  <a:spcBef>
                    <a:spcPts val="200"/>
                  </a:spcBef>
                </a:pPr>
                <a:r>
                  <a:rPr lang="en-US" dirty="0">
                    <a:latin typeface="Courier New" panose="02070309020205020404" pitchFamily="49" charset="0"/>
                    <a:cs typeface="Courier New" panose="02070309020205020404" pitchFamily="49" charset="0"/>
                  </a:rPr>
                  <a:t>	mark source as distance 0</a:t>
                </a:r>
              </a:p>
              <a:p>
                <a:pPr>
                  <a:spcBef>
                    <a:spcPts val="200"/>
                  </a:spcBef>
                </a:pPr>
                <a:r>
                  <a:rPr lang="en-US" dirty="0">
                    <a:latin typeface="Courier New" panose="02070309020205020404" pitchFamily="49" charset="0"/>
                    <a:cs typeface="Courier New" panose="02070309020205020404" pitchFamily="49" charset="0"/>
                  </a:rPr>
                  <a:t>	mark all vertices unprocessed</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foreach</a:t>
                </a:r>
                <a:r>
                  <a:rPr lang="en-US" dirty="0">
                    <a:latin typeface="Courier New" panose="02070309020205020404" pitchFamily="49" charset="0"/>
                    <a:cs typeface="Courier New" panose="02070309020205020404" pitchFamily="49" charset="0"/>
                  </a:rPr>
                  <a:t>(edge (source, v) )</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v.dist</a:t>
                </a:r>
                <a:r>
                  <a:rPr lang="en-US" dirty="0">
                    <a:latin typeface="Courier New" panose="02070309020205020404" pitchFamily="49" charset="0"/>
                    <a:cs typeface="Courier New" panose="02070309020205020404" pitchFamily="49" charset="0"/>
                  </a:rPr>
                  <a:t> = w(</a:t>
                </a:r>
                <a:r>
                  <a:rPr lang="en-US" dirty="0" err="1">
                    <a:latin typeface="Courier New" panose="02070309020205020404" pitchFamily="49" charset="0"/>
                    <a:cs typeface="Courier New" panose="02070309020205020404" pitchFamily="49" charset="0"/>
                  </a:rPr>
                  <a:t>source,v</a:t>
                </a:r>
                <a:r>
                  <a:rPr lang="en-US" dirty="0">
                    <a:latin typeface="Courier New" panose="02070309020205020404" pitchFamily="49" charset="0"/>
                    <a:cs typeface="Courier New" panose="02070309020205020404" pitchFamily="49" charset="0"/>
                  </a:rPr>
                  <a:t>)</a:t>
                </a:r>
              </a:p>
              <a:p>
                <a:pPr>
                  <a:spcBef>
                    <a:spcPts val="200"/>
                  </a:spcBef>
                </a:pPr>
                <a:r>
                  <a:rPr lang="en-US" dirty="0">
                    <a:latin typeface="Courier New" panose="02070309020205020404" pitchFamily="49" charset="0"/>
                    <a:cs typeface="Courier New" panose="02070309020205020404" pitchFamily="49" charset="0"/>
                  </a:rPr>
                  <a:t>	while(there are unprocessed vertices){</a:t>
                </a:r>
              </a:p>
              <a:p>
                <a:pPr>
                  <a:spcBef>
                    <a:spcPts val="200"/>
                  </a:spcBef>
                </a:pPr>
                <a:r>
                  <a:rPr lang="en-US" dirty="0">
                    <a:latin typeface="Courier New" panose="02070309020205020404" pitchFamily="49" charset="0"/>
                    <a:cs typeface="Courier New" panose="02070309020205020404" pitchFamily="49" charset="0"/>
                  </a:rPr>
                  <a:t>   		let u be the closest unprocessed vertex</a:t>
                </a:r>
              </a:p>
              <a:p>
                <a:pPr>
                  <a:spcBef>
                    <a:spcPts val="200"/>
                  </a:spcBef>
                </a:pPr>
                <a:r>
                  <a:rPr lang="en-US" dirty="0">
                    <a:latin typeface="Courier New" panose="02070309020205020404" pitchFamily="49" charset="0"/>
                    <a:cs typeface="Courier New" panose="02070309020205020404" pitchFamily="49" charset="0"/>
                  </a:rPr>
                  <a:t>		add </a:t>
                </a:r>
                <a:r>
                  <a:rPr lang="en-US" dirty="0" err="1">
                    <a:latin typeface="Courier New" panose="02070309020205020404" pitchFamily="49" charset="0"/>
                    <a:cs typeface="Courier New" panose="02070309020205020404" pitchFamily="49" charset="0"/>
                  </a:rPr>
                  <a:t>u.bestEdge</a:t>
                </a:r>
                <a:r>
                  <a:rPr lang="en-US" dirty="0">
                    <a:latin typeface="Courier New" panose="02070309020205020404" pitchFamily="49" charset="0"/>
                    <a:cs typeface="Courier New" panose="02070309020205020404" pitchFamily="49" charset="0"/>
                  </a:rPr>
                  <a:t> to spanning tree</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foreach</a:t>
                </a:r>
                <a:r>
                  <a:rPr lang="en-US" dirty="0">
                    <a:latin typeface="Courier New" panose="02070309020205020404" pitchFamily="49" charset="0"/>
                    <a:cs typeface="Courier New" panose="02070309020205020404" pitchFamily="49" charset="0"/>
                  </a:rPr>
                  <a:t>(edge (</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 leaving u){</a:t>
                </a:r>
              </a:p>
              <a:p>
                <a:pPr>
                  <a:spcBef>
                    <a:spcPts val="200"/>
                  </a:spcBef>
                </a:pPr>
                <a:r>
                  <a:rPr lang="en-US" dirty="0">
                    <a:latin typeface="Courier New" panose="02070309020205020404" pitchFamily="49" charset="0"/>
                    <a:cs typeface="Courier New" panose="02070309020205020404" pitchFamily="49" charset="0"/>
                  </a:rPr>
                  <a:t>		 	if(w(</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 &lt; </a:t>
                </a:r>
                <a:r>
                  <a:rPr lang="en-US" dirty="0" err="1">
                    <a:latin typeface="Courier New" panose="02070309020205020404" pitchFamily="49" charset="0"/>
                    <a:cs typeface="Courier New" panose="02070309020205020404" pitchFamily="49" charset="0"/>
                  </a:rPr>
                  <a:t>v.dist</a:t>
                </a:r>
                <a:r>
                  <a:rPr lang="en-US" dirty="0">
                    <a:latin typeface="Courier New" panose="02070309020205020404" pitchFamily="49" charset="0"/>
                    <a:cs typeface="Courier New" panose="02070309020205020404" pitchFamily="49" charset="0"/>
                  </a:rPr>
                  <a:t>){</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v.dist</a:t>
                </a:r>
                <a:r>
                  <a:rPr lang="en-US" dirty="0">
                    <a:latin typeface="Courier New" panose="02070309020205020404" pitchFamily="49" charset="0"/>
                    <a:cs typeface="Courier New" panose="02070309020205020404" pitchFamily="49" charset="0"/>
                  </a:rPr>
                  <a:t> = w(</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v.bestEdge</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a:t>
                </a:r>
              </a:p>
              <a:p>
                <a:pPr>
                  <a:spcBef>
                    <a:spcPts val="200"/>
                  </a:spcBef>
                </a:pPr>
                <a:r>
                  <a:rPr lang="en-US" dirty="0">
                    <a:latin typeface="Courier New" panose="02070309020205020404" pitchFamily="49" charset="0"/>
                    <a:cs typeface="Courier New" panose="02070309020205020404" pitchFamily="49" charset="0"/>
                  </a:rPr>
                  <a:t>          }</a:t>
                </a:r>
              </a:p>
              <a:p>
                <a:pPr>
                  <a:spcBef>
                    <a:spcPts val="200"/>
                  </a:spcBef>
                </a:pPr>
                <a:r>
                  <a:rPr lang="en-US" dirty="0">
                    <a:latin typeface="Courier New" panose="02070309020205020404" pitchFamily="49" charset="0"/>
                    <a:cs typeface="Courier New" panose="02070309020205020404" pitchFamily="49" charset="0"/>
                  </a:rPr>
                  <a:t>		}</a:t>
                </a:r>
              </a:p>
              <a:p>
                <a:pPr>
                  <a:spcBef>
                    <a:spcPts val="200"/>
                  </a:spcBef>
                </a:pPr>
                <a:r>
                  <a:rPr lang="en-US" dirty="0">
                    <a:latin typeface="Courier New" panose="02070309020205020404" pitchFamily="49" charset="0"/>
                    <a:cs typeface="Courier New" panose="02070309020205020404" pitchFamily="49" charset="0"/>
                  </a:rPr>
                  <a:t>      mark u as processed</a:t>
                </a:r>
              </a:p>
              <a:p>
                <a:pPr>
                  <a:spcBef>
                    <a:spcPts val="200"/>
                  </a:spcBef>
                </a:pPr>
                <a:r>
                  <a:rPr lang="en-US" dirty="0">
                    <a:latin typeface="Courier New" panose="02070309020205020404" pitchFamily="49" charset="0"/>
                    <a:cs typeface="Courier New" panose="02070309020205020404" pitchFamily="49" charset="0"/>
                  </a:rPr>
                  <a:t>	}</a:t>
                </a:r>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82296" y="1394149"/>
                <a:ext cx="6477000" cy="5211683"/>
              </a:xfrm>
              <a:prstGeom prst="rect">
                <a:avLst/>
              </a:prstGeom>
              <a:blipFill rotWithShape="0">
                <a:blip r:embed="rId2"/>
                <a:stretch>
                  <a:fillRect l="-847" t="-702" b="-1053"/>
                </a:stretch>
              </a:blipFill>
            </p:spPr>
            <p:txBody>
              <a:bodyPr/>
              <a:lstStyle/>
              <a:p>
                <a:r>
                  <a:rPr lang="en-US">
                    <a:noFill/>
                  </a:rPr>
                  <a:t> </a:t>
                </a:r>
              </a:p>
            </p:txBody>
          </p:sp>
        </mc:Fallback>
      </mc:AlternateContent>
      <p:sp>
        <p:nvSpPr>
          <p:cNvPr id="7" name="Oval 6"/>
          <p:cNvSpPr/>
          <p:nvPr/>
        </p:nvSpPr>
        <p:spPr>
          <a:xfrm>
            <a:off x="7204647" y="213313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8" name="Oval 7"/>
          <p:cNvSpPr/>
          <p:nvPr/>
        </p:nvSpPr>
        <p:spPr>
          <a:xfrm>
            <a:off x="9115073" y="107777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9" name="Oval 8"/>
          <p:cNvSpPr/>
          <p:nvPr/>
        </p:nvSpPr>
        <p:spPr>
          <a:xfrm>
            <a:off x="8507650" y="3037723"/>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10" name="Oval 9"/>
          <p:cNvSpPr/>
          <p:nvPr/>
        </p:nvSpPr>
        <p:spPr>
          <a:xfrm>
            <a:off x="10547393" y="2832648"/>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1" name="Oval 10"/>
          <p:cNvSpPr/>
          <p:nvPr/>
        </p:nvSpPr>
        <p:spPr>
          <a:xfrm>
            <a:off x="10834878" y="1327123"/>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2" name="Oval 11"/>
          <p:cNvSpPr/>
          <p:nvPr/>
        </p:nvSpPr>
        <p:spPr>
          <a:xfrm>
            <a:off x="8617139" y="19527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3" name="Straight Connector 12"/>
          <p:cNvCxnSpPr>
            <a:cxnSpLocks/>
          </p:cNvCxnSpPr>
          <p:nvPr/>
        </p:nvCxnSpPr>
        <p:spPr>
          <a:xfrm flipH="1">
            <a:off x="7448550" y="1264738"/>
            <a:ext cx="1666523" cy="9564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7" idx="5"/>
            <a:endCxn id="9" idx="2"/>
          </p:cNvCxnSpPr>
          <p:nvPr/>
        </p:nvCxnSpPr>
        <p:spPr>
          <a:xfrm>
            <a:off x="7448550" y="2371832"/>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a:stCxn id="9" idx="0"/>
            <a:endCxn id="12" idx="4"/>
          </p:cNvCxnSpPr>
          <p:nvPr/>
        </p:nvCxnSpPr>
        <p:spPr>
          <a:xfrm flipV="1">
            <a:off x="8650525" y="2232447"/>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2" idx="2"/>
            <a:endCxn id="7" idx="6"/>
          </p:cNvCxnSpPr>
          <p:nvPr/>
        </p:nvCxnSpPr>
        <p:spPr>
          <a:xfrm flipH="1">
            <a:off x="7490397" y="2092623"/>
            <a:ext cx="1126742" cy="1803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2" idx="7"/>
            <a:endCxn id="11" idx="2"/>
          </p:cNvCxnSpPr>
          <p:nvPr/>
        </p:nvCxnSpPr>
        <p:spPr>
          <a:xfrm flipV="1">
            <a:off x="8861042" y="1466948"/>
            <a:ext cx="1973836" cy="526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1" idx="4"/>
            <a:endCxn id="10" idx="0"/>
          </p:cNvCxnSpPr>
          <p:nvPr/>
        </p:nvCxnSpPr>
        <p:spPr>
          <a:xfrm flipH="1">
            <a:off x="10741754" y="1606772"/>
            <a:ext cx="235999" cy="12258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0" idx="3"/>
            <a:endCxn id="9" idx="6"/>
          </p:cNvCxnSpPr>
          <p:nvPr/>
        </p:nvCxnSpPr>
        <p:spPr>
          <a:xfrm flipH="1">
            <a:off x="8793400" y="3157358"/>
            <a:ext cx="1810920" cy="201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a:stCxn id="11" idx="2"/>
            <a:endCxn id="8" idx="6"/>
          </p:cNvCxnSpPr>
          <p:nvPr/>
        </p:nvCxnSpPr>
        <p:spPr>
          <a:xfrm flipH="1" flipV="1">
            <a:off x="9400823" y="1217604"/>
            <a:ext cx="1434055" cy="2493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3"/>
            <a:endCxn id="9" idx="7"/>
          </p:cNvCxnSpPr>
          <p:nvPr/>
        </p:nvCxnSpPr>
        <p:spPr>
          <a:xfrm flipH="1">
            <a:off x="8751553" y="1565818"/>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cxnSpLocks/>
            <a:stCxn id="8" idx="4"/>
            <a:endCxn id="10" idx="2"/>
          </p:cNvCxnSpPr>
          <p:nvPr/>
        </p:nvCxnSpPr>
        <p:spPr>
          <a:xfrm>
            <a:off x="9257948" y="1357428"/>
            <a:ext cx="1289445" cy="16654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499288" y="457803"/>
            <a:ext cx="534408" cy="369332"/>
          </a:xfrm>
          <a:prstGeom prst="rect">
            <a:avLst/>
          </a:prstGeom>
          <a:noFill/>
        </p:spPr>
        <p:txBody>
          <a:bodyPr wrap="square" rtlCol="0">
            <a:spAutoFit/>
          </a:bodyPr>
          <a:lstStyle/>
          <a:p>
            <a:r>
              <a:rPr lang="en-US" dirty="0"/>
              <a:t>50</a:t>
            </a:r>
          </a:p>
        </p:txBody>
      </p:sp>
      <p:sp>
        <p:nvSpPr>
          <p:cNvPr id="24" name="TextBox 23"/>
          <p:cNvSpPr txBox="1"/>
          <p:nvPr/>
        </p:nvSpPr>
        <p:spPr>
          <a:xfrm>
            <a:off x="9482200" y="840373"/>
            <a:ext cx="317944" cy="369667"/>
          </a:xfrm>
          <a:prstGeom prst="rect">
            <a:avLst/>
          </a:prstGeom>
          <a:noFill/>
        </p:spPr>
        <p:txBody>
          <a:bodyPr wrap="square" rtlCol="0">
            <a:spAutoFit/>
          </a:bodyPr>
          <a:lstStyle/>
          <a:p>
            <a:r>
              <a:rPr lang="en-US" dirty="0"/>
              <a:t>6</a:t>
            </a:r>
          </a:p>
        </p:txBody>
      </p:sp>
      <p:sp>
        <p:nvSpPr>
          <p:cNvPr id="25" name="TextBox 24"/>
          <p:cNvSpPr txBox="1"/>
          <p:nvPr/>
        </p:nvSpPr>
        <p:spPr>
          <a:xfrm>
            <a:off x="9342879" y="1315425"/>
            <a:ext cx="317944" cy="369667"/>
          </a:xfrm>
          <a:prstGeom prst="rect">
            <a:avLst/>
          </a:prstGeom>
          <a:noFill/>
        </p:spPr>
        <p:txBody>
          <a:bodyPr wrap="square" rtlCol="0">
            <a:spAutoFit/>
          </a:bodyPr>
          <a:lstStyle/>
          <a:p>
            <a:r>
              <a:rPr lang="en-US" dirty="0"/>
              <a:t>3</a:t>
            </a:r>
          </a:p>
        </p:txBody>
      </p:sp>
      <p:sp>
        <p:nvSpPr>
          <p:cNvPr id="26" name="TextBox 25"/>
          <p:cNvSpPr txBox="1"/>
          <p:nvPr/>
        </p:nvSpPr>
        <p:spPr>
          <a:xfrm>
            <a:off x="7997348" y="1880736"/>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7750239" y="2774690"/>
            <a:ext cx="317944" cy="369667"/>
          </a:xfrm>
          <a:prstGeom prst="rect">
            <a:avLst/>
          </a:prstGeom>
          <a:noFill/>
        </p:spPr>
        <p:txBody>
          <a:bodyPr wrap="square" rtlCol="0">
            <a:spAutoFit/>
          </a:bodyPr>
          <a:lstStyle/>
          <a:p>
            <a:r>
              <a:rPr lang="en-US" dirty="0"/>
              <a:t>7</a:t>
            </a:r>
          </a:p>
        </p:txBody>
      </p:sp>
      <p:sp>
        <p:nvSpPr>
          <p:cNvPr id="28" name="TextBox 27"/>
          <p:cNvSpPr txBox="1"/>
          <p:nvPr/>
        </p:nvSpPr>
        <p:spPr>
          <a:xfrm>
            <a:off x="8436809" y="2376237"/>
            <a:ext cx="317944" cy="369667"/>
          </a:xfrm>
          <a:prstGeom prst="rect">
            <a:avLst/>
          </a:prstGeom>
          <a:noFill/>
        </p:spPr>
        <p:txBody>
          <a:bodyPr wrap="square" rtlCol="0">
            <a:spAutoFit/>
          </a:bodyPr>
          <a:lstStyle/>
          <a:p>
            <a:r>
              <a:rPr lang="en-US" dirty="0"/>
              <a:t>2</a:t>
            </a:r>
          </a:p>
        </p:txBody>
      </p:sp>
      <p:sp>
        <p:nvSpPr>
          <p:cNvPr id="29" name="TextBox 28"/>
          <p:cNvSpPr txBox="1"/>
          <p:nvPr/>
        </p:nvSpPr>
        <p:spPr>
          <a:xfrm>
            <a:off x="9482200" y="3219551"/>
            <a:ext cx="317944" cy="369667"/>
          </a:xfrm>
          <a:prstGeom prst="rect">
            <a:avLst/>
          </a:prstGeom>
          <a:noFill/>
        </p:spPr>
        <p:txBody>
          <a:bodyPr wrap="square" rtlCol="0">
            <a:spAutoFit/>
          </a:bodyPr>
          <a:lstStyle/>
          <a:p>
            <a:r>
              <a:rPr lang="en-US" dirty="0"/>
              <a:t>8</a:t>
            </a:r>
          </a:p>
        </p:txBody>
      </p:sp>
      <p:sp>
        <p:nvSpPr>
          <p:cNvPr id="30" name="TextBox 29"/>
          <p:cNvSpPr txBox="1"/>
          <p:nvPr/>
        </p:nvSpPr>
        <p:spPr>
          <a:xfrm>
            <a:off x="11016410" y="2191493"/>
            <a:ext cx="317944" cy="369667"/>
          </a:xfrm>
          <a:prstGeom prst="rect">
            <a:avLst/>
          </a:prstGeom>
          <a:noFill/>
        </p:spPr>
        <p:txBody>
          <a:bodyPr wrap="square" rtlCol="0">
            <a:spAutoFit/>
          </a:bodyPr>
          <a:lstStyle/>
          <a:p>
            <a:r>
              <a:rPr lang="en-US" dirty="0"/>
              <a:t>9</a:t>
            </a:r>
          </a:p>
        </p:txBody>
      </p:sp>
      <p:sp>
        <p:nvSpPr>
          <p:cNvPr id="31" name="TextBox 30"/>
          <p:cNvSpPr txBox="1"/>
          <p:nvPr/>
        </p:nvSpPr>
        <p:spPr>
          <a:xfrm>
            <a:off x="8968623" y="1904122"/>
            <a:ext cx="405270" cy="369332"/>
          </a:xfrm>
          <a:prstGeom prst="rect">
            <a:avLst/>
          </a:prstGeom>
          <a:noFill/>
        </p:spPr>
        <p:txBody>
          <a:bodyPr wrap="square" rtlCol="0">
            <a:spAutoFit/>
          </a:bodyPr>
          <a:lstStyle/>
          <a:p>
            <a:r>
              <a:rPr lang="en-US" dirty="0"/>
              <a:t>5</a:t>
            </a:r>
          </a:p>
        </p:txBody>
      </p:sp>
      <p:sp>
        <p:nvSpPr>
          <p:cNvPr id="32" name="TextBox 31"/>
          <p:cNvSpPr txBox="1"/>
          <p:nvPr/>
        </p:nvSpPr>
        <p:spPr>
          <a:xfrm>
            <a:off x="8817232" y="2579936"/>
            <a:ext cx="317944" cy="369667"/>
          </a:xfrm>
          <a:prstGeom prst="rect">
            <a:avLst/>
          </a:prstGeom>
          <a:noFill/>
        </p:spPr>
        <p:txBody>
          <a:bodyPr wrap="square" rtlCol="0">
            <a:spAutoFit/>
          </a:bodyPr>
          <a:lstStyle/>
          <a:p>
            <a:r>
              <a:rPr lang="en-US" dirty="0"/>
              <a:t>7</a:t>
            </a:r>
          </a:p>
        </p:txBody>
      </p:sp>
      <p:graphicFrame>
        <p:nvGraphicFramePr>
          <p:cNvPr id="34" name="Table 33"/>
          <p:cNvGraphicFramePr>
            <a:graphicFrameLocks noGrp="1"/>
          </p:cNvGraphicFramePr>
          <p:nvPr>
            <p:extLst/>
          </p:nvPr>
        </p:nvGraphicFramePr>
        <p:xfrm>
          <a:off x="7064689" y="3586554"/>
          <a:ext cx="4672267" cy="2966720"/>
        </p:xfrm>
        <a:graphic>
          <a:graphicData uri="http://schemas.openxmlformats.org/drawingml/2006/table">
            <a:tbl>
              <a:tblPr firstRow="1" bandRow="1">
                <a:tableStyleId>{5C22544A-7EE6-4342-B048-85BDC9FD1C3A}</a:tableStyleId>
              </a:tblPr>
              <a:tblGrid>
                <a:gridCol w="862267">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70840">
                <a:tc>
                  <a:txBody>
                    <a:bodyPr/>
                    <a:lstStyle/>
                    <a:p>
                      <a:r>
                        <a:rPr lang="en-US" dirty="0">
                          <a:solidFill>
                            <a:schemeClr val="bg1"/>
                          </a:solidFill>
                        </a:rPr>
                        <a:t>Vertex</a:t>
                      </a:r>
                    </a:p>
                  </a:txBody>
                  <a:tcPr>
                    <a:solidFill>
                      <a:schemeClr val="accent1"/>
                    </a:solidFill>
                  </a:tcPr>
                </a:tc>
                <a:tc>
                  <a:txBody>
                    <a:bodyPr/>
                    <a:lstStyle/>
                    <a:p>
                      <a:r>
                        <a:rPr lang="en-US" dirty="0"/>
                        <a:t>Distance</a:t>
                      </a:r>
                    </a:p>
                  </a:txBody>
                  <a:tcPr/>
                </a:tc>
                <a:tc>
                  <a:txBody>
                    <a:bodyPr/>
                    <a:lstStyle/>
                    <a:p>
                      <a:r>
                        <a:rPr lang="en-US" dirty="0"/>
                        <a:t>Best Edge</a:t>
                      </a:r>
                    </a:p>
                  </a:txBody>
                  <a:tcPr/>
                </a:tc>
                <a:tc>
                  <a:txBody>
                    <a:bodyPr/>
                    <a:lstStyle/>
                    <a:p>
                      <a:r>
                        <a:rPr lang="en-US" dirty="0"/>
                        <a:t>Processed</a:t>
                      </a:r>
                    </a:p>
                  </a:txBody>
                  <a:tcPr/>
                </a:tc>
                <a:extLst>
                  <a:ext uri="{0D108BD9-81ED-4DB2-BD59-A6C34878D82A}">
                    <a16:rowId xmlns:a16="http://schemas.microsoft.com/office/drawing/2014/main" val="10000"/>
                  </a:ext>
                </a:extLst>
              </a:tr>
              <a:tr h="370840">
                <a:tc>
                  <a:txBody>
                    <a:bodyPr/>
                    <a:lstStyle/>
                    <a:p>
                      <a:r>
                        <a:rPr lang="en-US" dirty="0"/>
                        <a:t>A</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a:t>B</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C</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dirty="0"/>
                        <a:t>D</a:t>
                      </a:r>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370840">
                <a:tc>
                  <a:txBody>
                    <a:bodyPr/>
                    <a:lstStyle/>
                    <a:p>
                      <a:r>
                        <a:rPr lang="en-US" dirty="0"/>
                        <a:t>E</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370840">
                <a:tc>
                  <a:txBody>
                    <a:bodyPr/>
                    <a:lstStyle/>
                    <a:p>
                      <a:r>
                        <a:rPr lang="en-US" dirty="0"/>
                        <a:t>F</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6"/>
                  </a:ext>
                </a:extLst>
              </a:tr>
              <a:tr h="370840">
                <a:tc>
                  <a:txBody>
                    <a:bodyPr/>
                    <a:lstStyle/>
                    <a:p>
                      <a:r>
                        <a:rPr lang="en-US" dirty="0"/>
                        <a:t>G</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105797843"/>
                  </a:ext>
                </a:extLst>
              </a:tr>
            </a:tbl>
          </a:graphicData>
        </a:graphic>
      </p:graphicFrame>
      <p:sp>
        <p:nvSpPr>
          <p:cNvPr id="47" name="Oval 46">
            <a:extLst>
              <a:ext uri="{FF2B5EF4-FFF2-40B4-BE49-F238E27FC236}">
                <a16:creationId xmlns:a16="http://schemas.microsoft.com/office/drawing/2014/main" id="{634C006E-6A19-4FDB-A0C9-EE9701E3B614}"/>
              </a:ext>
            </a:extLst>
          </p:cNvPr>
          <p:cNvSpPr/>
          <p:nvPr/>
        </p:nvSpPr>
        <p:spPr>
          <a:xfrm>
            <a:off x="7900311" y="41941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a:t>
            </a:r>
          </a:p>
        </p:txBody>
      </p:sp>
      <p:cxnSp>
        <p:nvCxnSpPr>
          <p:cNvPr id="48" name="Straight Connector 47">
            <a:extLst>
              <a:ext uri="{FF2B5EF4-FFF2-40B4-BE49-F238E27FC236}">
                <a16:creationId xmlns:a16="http://schemas.microsoft.com/office/drawing/2014/main" id="{C6ED3B5E-B60D-451E-BC34-825E05362B47}"/>
              </a:ext>
            </a:extLst>
          </p:cNvPr>
          <p:cNvCxnSpPr>
            <a:cxnSpLocks/>
            <a:stCxn id="8" idx="1"/>
            <a:endCxn id="47" idx="5"/>
          </p:cNvCxnSpPr>
          <p:nvPr/>
        </p:nvCxnSpPr>
        <p:spPr>
          <a:xfrm flipH="1" flipV="1">
            <a:off x="8144214" y="658112"/>
            <a:ext cx="1012706" cy="4606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FD37B693-82C5-4A12-B222-B4D4AFC73A40}"/>
              </a:ext>
            </a:extLst>
          </p:cNvPr>
          <p:cNvSpPr txBox="1"/>
          <p:nvPr/>
        </p:nvSpPr>
        <p:spPr>
          <a:xfrm>
            <a:off x="8081843" y="1272813"/>
            <a:ext cx="534408"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3386268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it Out</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13</a:t>
            </a:fld>
            <a:endParaRPr lang="en-US"/>
          </a:p>
        </p:txBody>
      </p:sp>
      <mc:AlternateContent xmlns:mc="http://schemas.openxmlformats.org/markup-compatibility/2006" xmlns:a14="http://schemas.microsoft.com/office/drawing/2010/main">
        <mc:Choice Requires="a14">
          <p:sp>
            <p:nvSpPr>
              <p:cNvPr id="6" name="TextBox 5"/>
              <p:cNvSpPr txBox="1"/>
              <p:nvPr/>
            </p:nvSpPr>
            <p:spPr>
              <a:xfrm>
                <a:off x="82296" y="1394149"/>
                <a:ext cx="6477000" cy="5211683"/>
              </a:xfrm>
              <a:prstGeom prst="rect">
                <a:avLst/>
              </a:prstGeom>
              <a:noFill/>
            </p:spPr>
            <p:txBody>
              <a:bodyPr wrap="square" rtlCol="0">
                <a:spAutoFit/>
              </a:bodyPr>
              <a:lstStyle/>
              <a:p>
                <a:pPr>
                  <a:spcBef>
                    <a:spcPts val="200"/>
                  </a:spcBef>
                </a:pPr>
                <a:r>
                  <a:rPr lang="en-US" dirty="0" err="1">
                    <a:latin typeface="Courier New" panose="02070309020205020404" pitchFamily="49" charset="0"/>
                    <a:cs typeface="Courier New" panose="02070309020205020404" pitchFamily="49" charset="0"/>
                  </a:rPr>
                  <a:t>PrimMST</a:t>
                </a:r>
                <a:r>
                  <a:rPr lang="en-US" dirty="0">
                    <a:latin typeface="Courier New" panose="02070309020205020404" pitchFamily="49" charset="0"/>
                    <a:cs typeface="Courier New" panose="02070309020205020404" pitchFamily="49" charset="0"/>
                  </a:rPr>
                  <a:t>(Graph G) </a:t>
                </a:r>
              </a:p>
              <a:p>
                <a:pPr>
                  <a:spcBef>
                    <a:spcPts val="200"/>
                  </a:spcBef>
                </a:pPr>
                <a:r>
                  <a:rPr lang="en-US" dirty="0">
                    <a:latin typeface="Courier New" panose="02070309020205020404" pitchFamily="49" charset="0"/>
                    <a:cs typeface="Courier New" panose="02070309020205020404" pitchFamily="49" charset="0"/>
                  </a:rPr>
                  <a:t>   initialize distances to </a:t>
                </a:r>
                <a14:m>
                  <m:oMath xmlns:m="http://schemas.openxmlformats.org/officeDocument/2006/math">
                    <m:r>
                      <a:rPr lang="en-US" b="0" i="1" smtClean="0">
                        <a:latin typeface="Cambria Math" panose="02040503050406030204" pitchFamily="18" charset="0"/>
                        <a:cs typeface="Courier New" panose="02070309020205020404" pitchFamily="49" charset="0"/>
                      </a:rPr>
                      <m:t>∞</m:t>
                    </m:r>
                  </m:oMath>
                </a14:m>
                <a:endParaRPr lang="en-US" b="0" dirty="0">
                  <a:latin typeface="Courier New" panose="02070309020205020404" pitchFamily="49" charset="0"/>
                  <a:cs typeface="Courier New" panose="02070309020205020404" pitchFamily="49" charset="0"/>
                </a:endParaRPr>
              </a:p>
              <a:p>
                <a:pPr>
                  <a:spcBef>
                    <a:spcPts val="200"/>
                  </a:spcBef>
                </a:pPr>
                <a:r>
                  <a:rPr lang="en-US" dirty="0">
                    <a:latin typeface="Courier New" panose="02070309020205020404" pitchFamily="49" charset="0"/>
                    <a:cs typeface="Courier New" panose="02070309020205020404" pitchFamily="49" charset="0"/>
                  </a:rPr>
                  <a:t>	mark source as distance 0</a:t>
                </a:r>
              </a:p>
              <a:p>
                <a:pPr>
                  <a:spcBef>
                    <a:spcPts val="200"/>
                  </a:spcBef>
                </a:pPr>
                <a:r>
                  <a:rPr lang="en-US" dirty="0">
                    <a:latin typeface="Courier New" panose="02070309020205020404" pitchFamily="49" charset="0"/>
                    <a:cs typeface="Courier New" panose="02070309020205020404" pitchFamily="49" charset="0"/>
                  </a:rPr>
                  <a:t>	mark all vertices unprocessed</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foreach</a:t>
                </a:r>
                <a:r>
                  <a:rPr lang="en-US" dirty="0">
                    <a:latin typeface="Courier New" panose="02070309020205020404" pitchFamily="49" charset="0"/>
                    <a:cs typeface="Courier New" panose="02070309020205020404" pitchFamily="49" charset="0"/>
                  </a:rPr>
                  <a:t>(edge (source, v) )</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v.dist</a:t>
                </a:r>
                <a:r>
                  <a:rPr lang="en-US" dirty="0">
                    <a:latin typeface="Courier New" panose="02070309020205020404" pitchFamily="49" charset="0"/>
                    <a:cs typeface="Courier New" panose="02070309020205020404" pitchFamily="49" charset="0"/>
                  </a:rPr>
                  <a:t> = w(</a:t>
                </a:r>
                <a:r>
                  <a:rPr lang="en-US" dirty="0" err="1">
                    <a:latin typeface="Courier New" panose="02070309020205020404" pitchFamily="49" charset="0"/>
                    <a:cs typeface="Courier New" panose="02070309020205020404" pitchFamily="49" charset="0"/>
                  </a:rPr>
                  <a:t>source,v</a:t>
                </a:r>
                <a:r>
                  <a:rPr lang="en-US" dirty="0">
                    <a:latin typeface="Courier New" panose="02070309020205020404" pitchFamily="49" charset="0"/>
                    <a:cs typeface="Courier New" panose="02070309020205020404" pitchFamily="49" charset="0"/>
                  </a:rPr>
                  <a:t>)</a:t>
                </a:r>
              </a:p>
              <a:p>
                <a:pPr>
                  <a:spcBef>
                    <a:spcPts val="200"/>
                  </a:spcBef>
                </a:pPr>
                <a:r>
                  <a:rPr lang="en-US" dirty="0">
                    <a:latin typeface="Courier New" panose="02070309020205020404" pitchFamily="49" charset="0"/>
                    <a:cs typeface="Courier New" panose="02070309020205020404" pitchFamily="49" charset="0"/>
                  </a:rPr>
                  <a:t>	while(there are unprocessed vertices){</a:t>
                </a:r>
              </a:p>
              <a:p>
                <a:pPr>
                  <a:spcBef>
                    <a:spcPts val="200"/>
                  </a:spcBef>
                </a:pPr>
                <a:r>
                  <a:rPr lang="en-US" dirty="0">
                    <a:latin typeface="Courier New" panose="02070309020205020404" pitchFamily="49" charset="0"/>
                    <a:cs typeface="Courier New" panose="02070309020205020404" pitchFamily="49" charset="0"/>
                  </a:rPr>
                  <a:t>   		let u be the closest unprocessed vertex</a:t>
                </a:r>
              </a:p>
              <a:p>
                <a:pPr>
                  <a:spcBef>
                    <a:spcPts val="200"/>
                  </a:spcBef>
                </a:pPr>
                <a:r>
                  <a:rPr lang="en-US" dirty="0">
                    <a:latin typeface="Courier New" panose="02070309020205020404" pitchFamily="49" charset="0"/>
                    <a:cs typeface="Courier New" panose="02070309020205020404" pitchFamily="49" charset="0"/>
                  </a:rPr>
                  <a:t>		add </a:t>
                </a:r>
                <a:r>
                  <a:rPr lang="en-US" dirty="0" err="1">
                    <a:latin typeface="Courier New" panose="02070309020205020404" pitchFamily="49" charset="0"/>
                    <a:cs typeface="Courier New" panose="02070309020205020404" pitchFamily="49" charset="0"/>
                  </a:rPr>
                  <a:t>u.bestEdge</a:t>
                </a:r>
                <a:r>
                  <a:rPr lang="en-US" dirty="0">
                    <a:latin typeface="Courier New" panose="02070309020205020404" pitchFamily="49" charset="0"/>
                    <a:cs typeface="Courier New" panose="02070309020205020404" pitchFamily="49" charset="0"/>
                  </a:rPr>
                  <a:t> to spanning tree</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foreach</a:t>
                </a:r>
                <a:r>
                  <a:rPr lang="en-US" dirty="0">
                    <a:latin typeface="Courier New" panose="02070309020205020404" pitchFamily="49" charset="0"/>
                    <a:cs typeface="Courier New" panose="02070309020205020404" pitchFamily="49" charset="0"/>
                  </a:rPr>
                  <a:t>(edge (</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 leaving u){</a:t>
                </a:r>
              </a:p>
              <a:p>
                <a:pPr>
                  <a:spcBef>
                    <a:spcPts val="200"/>
                  </a:spcBef>
                </a:pPr>
                <a:r>
                  <a:rPr lang="en-US" dirty="0">
                    <a:latin typeface="Courier New" panose="02070309020205020404" pitchFamily="49" charset="0"/>
                    <a:cs typeface="Courier New" panose="02070309020205020404" pitchFamily="49" charset="0"/>
                  </a:rPr>
                  <a:t>		 	if(w(</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 &lt; </a:t>
                </a:r>
                <a:r>
                  <a:rPr lang="en-US" dirty="0" err="1">
                    <a:latin typeface="Courier New" panose="02070309020205020404" pitchFamily="49" charset="0"/>
                    <a:cs typeface="Courier New" panose="02070309020205020404" pitchFamily="49" charset="0"/>
                  </a:rPr>
                  <a:t>v.dist</a:t>
                </a:r>
                <a:r>
                  <a:rPr lang="en-US" dirty="0">
                    <a:latin typeface="Courier New" panose="02070309020205020404" pitchFamily="49" charset="0"/>
                    <a:cs typeface="Courier New" panose="02070309020205020404" pitchFamily="49" charset="0"/>
                  </a:rPr>
                  <a:t>){</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v.dist</a:t>
                </a:r>
                <a:r>
                  <a:rPr lang="en-US" dirty="0">
                    <a:latin typeface="Courier New" panose="02070309020205020404" pitchFamily="49" charset="0"/>
                    <a:cs typeface="Courier New" panose="02070309020205020404" pitchFamily="49" charset="0"/>
                  </a:rPr>
                  <a:t> = w(</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v.bestEdge</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a:t>
                </a:r>
              </a:p>
              <a:p>
                <a:pPr>
                  <a:spcBef>
                    <a:spcPts val="200"/>
                  </a:spcBef>
                </a:pPr>
                <a:r>
                  <a:rPr lang="en-US" dirty="0">
                    <a:latin typeface="Courier New" panose="02070309020205020404" pitchFamily="49" charset="0"/>
                    <a:cs typeface="Courier New" panose="02070309020205020404" pitchFamily="49" charset="0"/>
                  </a:rPr>
                  <a:t>          }</a:t>
                </a:r>
              </a:p>
              <a:p>
                <a:pPr>
                  <a:spcBef>
                    <a:spcPts val="200"/>
                  </a:spcBef>
                </a:pPr>
                <a:r>
                  <a:rPr lang="en-US" dirty="0">
                    <a:latin typeface="Courier New" panose="02070309020205020404" pitchFamily="49" charset="0"/>
                    <a:cs typeface="Courier New" panose="02070309020205020404" pitchFamily="49" charset="0"/>
                  </a:rPr>
                  <a:t>		}</a:t>
                </a:r>
              </a:p>
              <a:p>
                <a:pPr>
                  <a:spcBef>
                    <a:spcPts val="200"/>
                  </a:spcBef>
                </a:pPr>
                <a:r>
                  <a:rPr lang="en-US" dirty="0">
                    <a:latin typeface="Courier New" panose="02070309020205020404" pitchFamily="49" charset="0"/>
                    <a:cs typeface="Courier New" panose="02070309020205020404" pitchFamily="49" charset="0"/>
                  </a:rPr>
                  <a:t>      mark u as processed</a:t>
                </a:r>
              </a:p>
              <a:p>
                <a:pPr>
                  <a:spcBef>
                    <a:spcPts val="200"/>
                  </a:spcBef>
                </a:pPr>
                <a:r>
                  <a:rPr lang="en-US" dirty="0">
                    <a:latin typeface="Courier New" panose="02070309020205020404" pitchFamily="49" charset="0"/>
                    <a:cs typeface="Courier New" panose="02070309020205020404" pitchFamily="49" charset="0"/>
                  </a:rPr>
                  <a:t>	}</a:t>
                </a:r>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82296" y="1394149"/>
                <a:ext cx="6477000" cy="5211683"/>
              </a:xfrm>
              <a:prstGeom prst="rect">
                <a:avLst/>
              </a:prstGeom>
              <a:blipFill rotWithShape="0">
                <a:blip r:embed="rId2"/>
                <a:stretch>
                  <a:fillRect l="-847" t="-702" b="-1053"/>
                </a:stretch>
              </a:blipFill>
            </p:spPr>
            <p:txBody>
              <a:bodyPr/>
              <a:lstStyle/>
              <a:p>
                <a:r>
                  <a:rPr lang="en-US">
                    <a:noFill/>
                  </a:rPr>
                  <a:t> </a:t>
                </a:r>
              </a:p>
            </p:txBody>
          </p:sp>
        </mc:Fallback>
      </mc:AlternateContent>
      <p:sp>
        <p:nvSpPr>
          <p:cNvPr id="7" name="Oval 6"/>
          <p:cNvSpPr/>
          <p:nvPr/>
        </p:nvSpPr>
        <p:spPr>
          <a:xfrm>
            <a:off x="7204647" y="213313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8" name="Oval 7"/>
          <p:cNvSpPr/>
          <p:nvPr/>
        </p:nvSpPr>
        <p:spPr>
          <a:xfrm>
            <a:off x="9115073" y="107777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9" name="Oval 8"/>
          <p:cNvSpPr/>
          <p:nvPr/>
        </p:nvSpPr>
        <p:spPr>
          <a:xfrm>
            <a:off x="8507650" y="3037723"/>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10" name="Oval 9"/>
          <p:cNvSpPr/>
          <p:nvPr/>
        </p:nvSpPr>
        <p:spPr>
          <a:xfrm>
            <a:off x="10547393" y="2832648"/>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1" name="Oval 10"/>
          <p:cNvSpPr/>
          <p:nvPr/>
        </p:nvSpPr>
        <p:spPr>
          <a:xfrm>
            <a:off x="10834878" y="1327123"/>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2" name="Oval 11"/>
          <p:cNvSpPr/>
          <p:nvPr/>
        </p:nvSpPr>
        <p:spPr>
          <a:xfrm>
            <a:off x="8617139" y="19527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3" name="Straight Connector 12"/>
          <p:cNvCxnSpPr>
            <a:cxnSpLocks/>
          </p:cNvCxnSpPr>
          <p:nvPr/>
        </p:nvCxnSpPr>
        <p:spPr>
          <a:xfrm flipH="1">
            <a:off x="7448550" y="1264738"/>
            <a:ext cx="1666523" cy="9564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7" idx="5"/>
            <a:endCxn id="9" idx="2"/>
          </p:cNvCxnSpPr>
          <p:nvPr/>
        </p:nvCxnSpPr>
        <p:spPr>
          <a:xfrm>
            <a:off x="7448550" y="2371832"/>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a:stCxn id="9" idx="0"/>
            <a:endCxn id="12" idx="4"/>
          </p:cNvCxnSpPr>
          <p:nvPr/>
        </p:nvCxnSpPr>
        <p:spPr>
          <a:xfrm flipV="1">
            <a:off x="8650525" y="2232447"/>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2" idx="2"/>
            <a:endCxn id="7" idx="6"/>
          </p:cNvCxnSpPr>
          <p:nvPr/>
        </p:nvCxnSpPr>
        <p:spPr>
          <a:xfrm flipH="1">
            <a:off x="7490397" y="2092623"/>
            <a:ext cx="1126742" cy="1803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2" idx="7"/>
            <a:endCxn id="11" idx="2"/>
          </p:cNvCxnSpPr>
          <p:nvPr/>
        </p:nvCxnSpPr>
        <p:spPr>
          <a:xfrm flipV="1">
            <a:off x="8861042" y="1466948"/>
            <a:ext cx="1973836" cy="526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1" idx="4"/>
            <a:endCxn id="10" idx="0"/>
          </p:cNvCxnSpPr>
          <p:nvPr/>
        </p:nvCxnSpPr>
        <p:spPr>
          <a:xfrm flipH="1">
            <a:off x="10741754" y="1606772"/>
            <a:ext cx="235999" cy="12258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0" idx="3"/>
            <a:endCxn id="9" idx="6"/>
          </p:cNvCxnSpPr>
          <p:nvPr/>
        </p:nvCxnSpPr>
        <p:spPr>
          <a:xfrm flipH="1">
            <a:off x="8793400" y="3157358"/>
            <a:ext cx="1810920" cy="201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a:stCxn id="11" idx="2"/>
            <a:endCxn id="8" idx="6"/>
          </p:cNvCxnSpPr>
          <p:nvPr/>
        </p:nvCxnSpPr>
        <p:spPr>
          <a:xfrm flipH="1" flipV="1">
            <a:off x="9400823" y="1217604"/>
            <a:ext cx="1434055" cy="2493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3"/>
            <a:endCxn id="9" idx="7"/>
          </p:cNvCxnSpPr>
          <p:nvPr/>
        </p:nvCxnSpPr>
        <p:spPr>
          <a:xfrm flipH="1">
            <a:off x="8751553" y="1565818"/>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cxnSpLocks/>
            <a:stCxn id="8" idx="4"/>
            <a:endCxn id="10" idx="2"/>
          </p:cNvCxnSpPr>
          <p:nvPr/>
        </p:nvCxnSpPr>
        <p:spPr>
          <a:xfrm>
            <a:off x="9257948" y="1357428"/>
            <a:ext cx="1289445" cy="16654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499288" y="457803"/>
            <a:ext cx="534408" cy="369332"/>
          </a:xfrm>
          <a:prstGeom prst="rect">
            <a:avLst/>
          </a:prstGeom>
          <a:noFill/>
        </p:spPr>
        <p:txBody>
          <a:bodyPr wrap="square" rtlCol="0">
            <a:spAutoFit/>
          </a:bodyPr>
          <a:lstStyle/>
          <a:p>
            <a:r>
              <a:rPr lang="en-US" dirty="0"/>
              <a:t>50</a:t>
            </a:r>
          </a:p>
        </p:txBody>
      </p:sp>
      <p:sp>
        <p:nvSpPr>
          <p:cNvPr id="24" name="TextBox 23"/>
          <p:cNvSpPr txBox="1"/>
          <p:nvPr/>
        </p:nvSpPr>
        <p:spPr>
          <a:xfrm>
            <a:off x="9482200" y="840373"/>
            <a:ext cx="317944" cy="369667"/>
          </a:xfrm>
          <a:prstGeom prst="rect">
            <a:avLst/>
          </a:prstGeom>
          <a:noFill/>
        </p:spPr>
        <p:txBody>
          <a:bodyPr wrap="square" rtlCol="0">
            <a:spAutoFit/>
          </a:bodyPr>
          <a:lstStyle/>
          <a:p>
            <a:r>
              <a:rPr lang="en-US" dirty="0"/>
              <a:t>6</a:t>
            </a:r>
          </a:p>
        </p:txBody>
      </p:sp>
      <p:sp>
        <p:nvSpPr>
          <p:cNvPr id="25" name="TextBox 24"/>
          <p:cNvSpPr txBox="1"/>
          <p:nvPr/>
        </p:nvSpPr>
        <p:spPr>
          <a:xfrm>
            <a:off x="9342879" y="1315425"/>
            <a:ext cx="317944" cy="369667"/>
          </a:xfrm>
          <a:prstGeom prst="rect">
            <a:avLst/>
          </a:prstGeom>
          <a:noFill/>
        </p:spPr>
        <p:txBody>
          <a:bodyPr wrap="square" rtlCol="0">
            <a:spAutoFit/>
          </a:bodyPr>
          <a:lstStyle/>
          <a:p>
            <a:r>
              <a:rPr lang="en-US" dirty="0"/>
              <a:t>3</a:t>
            </a:r>
          </a:p>
        </p:txBody>
      </p:sp>
      <p:sp>
        <p:nvSpPr>
          <p:cNvPr id="26" name="TextBox 25"/>
          <p:cNvSpPr txBox="1"/>
          <p:nvPr/>
        </p:nvSpPr>
        <p:spPr>
          <a:xfrm>
            <a:off x="7997348" y="1880736"/>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7750239" y="2774690"/>
            <a:ext cx="317944" cy="369667"/>
          </a:xfrm>
          <a:prstGeom prst="rect">
            <a:avLst/>
          </a:prstGeom>
          <a:noFill/>
        </p:spPr>
        <p:txBody>
          <a:bodyPr wrap="square" rtlCol="0">
            <a:spAutoFit/>
          </a:bodyPr>
          <a:lstStyle/>
          <a:p>
            <a:r>
              <a:rPr lang="en-US" dirty="0"/>
              <a:t>7</a:t>
            </a:r>
          </a:p>
        </p:txBody>
      </p:sp>
      <p:sp>
        <p:nvSpPr>
          <p:cNvPr id="28" name="TextBox 27"/>
          <p:cNvSpPr txBox="1"/>
          <p:nvPr/>
        </p:nvSpPr>
        <p:spPr>
          <a:xfrm>
            <a:off x="8436809" y="2376237"/>
            <a:ext cx="317944" cy="369667"/>
          </a:xfrm>
          <a:prstGeom prst="rect">
            <a:avLst/>
          </a:prstGeom>
          <a:noFill/>
        </p:spPr>
        <p:txBody>
          <a:bodyPr wrap="square" rtlCol="0">
            <a:spAutoFit/>
          </a:bodyPr>
          <a:lstStyle/>
          <a:p>
            <a:r>
              <a:rPr lang="en-US" dirty="0"/>
              <a:t>2</a:t>
            </a:r>
          </a:p>
        </p:txBody>
      </p:sp>
      <p:sp>
        <p:nvSpPr>
          <p:cNvPr id="29" name="TextBox 28"/>
          <p:cNvSpPr txBox="1"/>
          <p:nvPr/>
        </p:nvSpPr>
        <p:spPr>
          <a:xfrm>
            <a:off x="9482200" y="3219551"/>
            <a:ext cx="317944" cy="369667"/>
          </a:xfrm>
          <a:prstGeom prst="rect">
            <a:avLst/>
          </a:prstGeom>
          <a:noFill/>
        </p:spPr>
        <p:txBody>
          <a:bodyPr wrap="square" rtlCol="0">
            <a:spAutoFit/>
          </a:bodyPr>
          <a:lstStyle/>
          <a:p>
            <a:r>
              <a:rPr lang="en-US" dirty="0"/>
              <a:t>8</a:t>
            </a:r>
          </a:p>
        </p:txBody>
      </p:sp>
      <p:sp>
        <p:nvSpPr>
          <p:cNvPr id="30" name="TextBox 29"/>
          <p:cNvSpPr txBox="1"/>
          <p:nvPr/>
        </p:nvSpPr>
        <p:spPr>
          <a:xfrm>
            <a:off x="11016410" y="2191493"/>
            <a:ext cx="317944" cy="369667"/>
          </a:xfrm>
          <a:prstGeom prst="rect">
            <a:avLst/>
          </a:prstGeom>
          <a:noFill/>
        </p:spPr>
        <p:txBody>
          <a:bodyPr wrap="square" rtlCol="0">
            <a:spAutoFit/>
          </a:bodyPr>
          <a:lstStyle/>
          <a:p>
            <a:r>
              <a:rPr lang="en-US" dirty="0"/>
              <a:t>9</a:t>
            </a:r>
          </a:p>
        </p:txBody>
      </p:sp>
      <p:sp>
        <p:nvSpPr>
          <p:cNvPr id="31" name="TextBox 30"/>
          <p:cNvSpPr txBox="1"/>
          <p:nvPr/>
        </p:nvSpPr>
        <p:spPr>
          <a:xfrm>
            <a:off x="8968623" y="1904122"/>
            <a:ext cx="405270" cy="369332"/>
          </a:xfrm>
          <a:prstGeom prst="rect">
            <a:avLst/>
          </a:prstGeom>
          <a:noFill/>
        </p:spPr>
        <p:txBody>
          <a:bodyPr wrap="square" rtlCol="0">
            <a:spAutoFit/>
          </a:bodyPr>
          <a:lstStyle/>
          <a:p>
            <a:r>
              <a:rPr lang="en-US" dirty="0"/>
              <a:t>5</a:t>
            </a:r>
          </a:p>
        </p:txBody>
      </p:sp>
      <p:sp>
        <p:nvSpPr>
          <p:cNvPr id="32" name="TextBox 31"/>
          <p:cNvSpPr txBox="1"/>
          <p:nvPr/>
        </p:nvSpPr>
        <p:spPr>
          <a:xfrm>
            <a:off x="8817232" y="2579936"/>
            <a:ext cx="317944" cy="369667"/>
          </a:xfrm>
          <a:prstGeom prst="rect">
            <a:avLst/>
          </a:prstGeom>
          <a:noFill/>
        </p:spPr>
        <p:txBody>
          <a:bodyPr wrap="square" rtlCol="0">
            <a:spAutoFit/>
          </a:bodyPr>
          <a:lstStyle/>
          <a:p>
            <a:r>
              <a:rPr lang="en-US" dirty="0"/>
              <a:t>7</a:t>
            </a:r>
          </a:p>
        </p:txBody>
      </p:sp>
      <p:graphicFrame>
        <p:nvGraphicFramePr>
          <p:cNvPr id="34" name="Table 33"/>
          <p:cNvGraphicFramePr>
            <a:graphicFrameLocks noGrp="1"/>
          </p:cNvGraphicFramePr>
          <p:nvPr>
            <p:extLst/>
          </p:nvPr>
        </p:nvGraphicFramePr>
        <p:xfrm>
          <a:off x="7064689" y="3586554"/>
          <a:ext cx="4672267" cy="2966720"/>
        </p:xfrm>
        <a:graphic>
          <a:graphicData uri="http://schemas.openxmlformats.org/drawingml/2006/table">
            <a:tbl>
              <a:tblPr firstRow="1" bandRow="1">
                <a:tableStyleId>{5C22544A-7EE6-4342-B048-85BDC9FD1C3A}</a:tableStyleId>
              </a:tblPr>
              <a:tblGrid>
                <a:gridCol w="862267">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70840">
                <a:tc>
                  <a:txBody>
                    <a:bodyPr/>
                    <a:lstStyle/>
                    <a:p>
                      <a:r>
                        <a:rPr lang="en-US" dirty="0">
                          <a:solidFill>
                            <a:schemeClr val="bg1"/>
                          </a:solidFill>
                        </a:rPr>
                        <a:t>Vertex</a:t>
                      </a:r>
                    </a:p>
                  </a:txBody>
                  <a:tcPr>
                    <a:solidFill>
                      <a:schemeClr val="accent1"/>
                    </a:solidFill>
                  </a:tcPr>
                </a:tc>
                <a:tc>
                  <a:txBody>
                    <a:bodyPr/>
                    <a:lstStyle/>
                    <a:p>
                      <a:r>
                        <a:rPr lang="en-US" dirty="0"/>
                        <a:t>Distance</a:t>
                      </a:r>
                    </a:p>
                  </a:txBody>
                  <a:tcPr/>
                </a:tc>
                <a:tc>
                  <a:txBody>
                    <a:bodyPr/>
                    <a:lstStyle/>
                    <a:p>
                      <a:r>
                        <a:rPr lang="en-US" dirty="0"/>
                        <a:t>Best Edge</a:t>
                      </a:r>
                    </a:p>
                  </a:txBody>
                  <a:tcPr/>
                </a:tc>
                <a:tc>
                  <a:txBody>
                    <a:bodyPr/>
                    <a:lstStyle/>
                    <a:p>
                      <a:r>
                        <a:rPr lang="en-US" dirty="0"/>
                        <a:t>Processed</a:t>
                      </a:r>
                    </a:p>
                  </a:txBody>
                  <a:tcPr/>
                </a:tc>
                <a:extLst>
                  <a:ext uri="{0D108BD9-81ED-4DB2-BD59-A6C34878D82A}">
                    <a16:rowId xmlns:a16="http://schemas.microsoft.com/office/drawing/2014/main" val="10000"/>
                  </a:ext>
                </a:extLst>
              </a:tr>
              <a:tr h="370840">
                <a:tc>
                  <a:txBody>
                    <a:bodyPr/>
                    <a:lstStyle/>
                    <a:p>
                      <a:r>
                        <a:rPr lang="en-US" dirty="0"/>
                        <a:t>A</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a:t>B</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C</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dirty="0"/>
                        <a:t>D</a:t>
                      </a:r>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370840">
                <a:tc>
                  <a:txBody>
                    <a:bodyPr/>
                    <a:lstStyle/>
                    <a:p>
                      <a:r>
                        <a:rPr lang="en-US" dirty="0"/>
                        <a:t>E</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370840">
                <a:tc>
                  <a:txBody>
                    <a:bodyPr/>
                    <a:lstStyle/>
                    <a:p>
                      <a:r>
                        <a:rPr lang="en-US" dirty="0"/>
                        <a:t>F</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6"/>
                  </a:ext>
                </a:extLst>
              </a:tr>
              <a:tr h="370840">
                <a:tc>
                  <a:txBody>
                    <a:bodyPr/>
                    <a:lstStyle/>
                    <a:p>
                      <a:r>
                        <a:rPr lang="en-US" dirty="0"/>
                        <a:t>G</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105797843"/>
                  </a:ext>
                </a:extLst>
              </a:tr>
            </a:tbl>
          </a:graphicData>
        </a:graphic>
      </p:graphicFrame>
      <p:sp>
        <p:nvSpPr>
          <p:cNvPr id="47" name="Oval 46">
            <a:extLst>
              <a:ext uri="{FF2B5EF4-FFF2-40B4-BE49-F238E27FC236}">
                <a16:creationId xmlns:a16="http://schemas.microsoft.com/office/drawing/2014/main" id="{634C006E-6A19-4FDB-A0C9-EE9701E3B614}"/>
              </a:ext>
            </a:extLst>
          </p:cNvPr>
          <p:cNvSpPr/>
          <p:nvPr/>
        </p:nvSpPr>
        <p:spPr>
          <a:xfrm>
            <a:off x="7900311" y="41941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a:t>
            </a:r>
          </a:p>
        </p:txBody>
      </p:sp>
      <p:cxnSp>
        <p:nvCxnSpPr>
          <p:cNvPr id="48" name="Straight Connector 47">
            <a:extLst>
              <a:ext uri="{FF2B5EF4-FFF2-40B4-BE49-F238E27FC236}">
                <a16:creationId xmlns:a16="http://schemas.microsoft.com/office/drawing/2014/main" id="{C6ED3B5E-B60D-451E-BC34-825E05362B47}"/>
              </a:ext>
            </a:extLst>
          </p:cNvPr>
          <p:cNvCxnSpPr>
            <a:cxnSpLocks/>
            <a:stCxn id="8" idx="1"/>
            <a:endCxn id="47" idx="5"/>
          </p:cNvCxnSpPr>
          <p:nvPr/>
        </p:nvCxnSpPr>
        <p:spPr>
          <a:xfrm flipH="1" flipV="1">
            <a:off x="8144214" y="658112"/>
            <a:ext cx="1012706" cy="4606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FD37B693-82C5-4A12-B222-B4D4AFC73A40}"/>
              </a:ext>
            </a:extLst>
          </p:cNvPr>
          <p:cNvSpPr txBox="1"/>
          <p:nvPr/>
        </p:nvSpPr>
        <p:spPr>
          <a:xfrm>
            <a:off x="8081843" y="1272813"/>
            <a:ext cx="534408"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983132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 This Algorithm Always Work?	</a:t>
            </a:r>
          </a:p>
        </p:txBody>
      </p:sp>
      <p:sp>
        <p:nvSpPr>
          <p:cNvPr id="3" name="Content Placeholder 2"/>
          <p:cNvSpPr>
            <a:spLocks noGrp="1"/>
          </p:cNvSpPr>
          <p:nvPr>
            <p:ph idx="1"/>
          </p:nvPr>
        </p:nvSpPr>
        <p:spPr/>
        <p:txBody>
          <a:bodyPr/>
          <a:lstStyle/>
          <a:p>
            <a:r>
              <a:rPr lang="en-US" dirty="0"/>
              <a:t>Prim’s Algorithm is a </a:t>
            </a:r>
            <a:r>
              <a:rPr lang="en-US" b="1" dirty="0"/>
              <a:t>greedy </a:t>
            </a:r>
            <a:r>
              <a:rPr lang="en-US" dirty="0"/>
              <a:t>algorithm. Once it decides to include an edge in the MST it never reconsiders its decision. </a:t>
            </a:r>
          </a:p>
          <a:p>
            <a:r>
              <a:rPr lang="en-US" dirty="0"/>
              <a:t>Greedy algorithms rarely work. </a:t>
            </a:r>
          </a:p>
          <a:p>
            <a:r>
              <a:rPr lang="en-US" dirty="0"/>
              <a:t>There are special properties of MSTs that allow greedy algorithms to find them.</a:t>
            </a:r>
          </a:p>
          <a:p>
            <a:endParaRPr lang="en-US" dirty="0"/>
          </a:p>
          <a:p>
            <a:r>
              <a:rPr lang="en-US" dirty="0"/>
              <a:t>In fact MSTs are so </a:t>
            </a:r>
            <a:r>
              <a:rPr lang="en-US" i="1" dirty="0"/>
              <a:t>magical </a:t>
            </a:r>
            <a:r>
              <a:rPr lang="en-US" dirty="0"/>
              <a:t>that there’s more than one greedy algorithm that works.</a:t>
            </a:r>
            <a:endParaRPr lang="en-US" i="1" dirty="0"/>
          </a:p>
        </p:txBody>
      </p:sp>
      <p:sp>
        <p:nvSpPr>
          <p:cNvPr id="4" name="Footer Placeholder 3"/>
          <p:cNvSpPr>
            <a:spLocks noGrp="1"/>
          </p:cNvSpPr>
          <p:nvPr>
            <p:ph type="ftr" sz="quarter" idx="11"/>
          </p:nvPr>
        </p:nvSpPr>
        <p:spPr/>
        <p:txBody>
          <a:bodyPr/>
          <a:lstStyle/>
          <a:p>
            <a:r>
              <a:rPr lang="en-US"/>
              <a:t>CSE 373 AU 18</a:t>
            </a:r>
            <a:endParaRPr lang="en-US" dirty="0"/>
          </a:p>
        </p:txBody>
      </p:sp>
      <p:sp>
        <p:nvSpPr>
          <p:cNvPr id="5" name="Slide Number Placeholder 4"/>
          <p:cNvSpPr>
            <a:spLocks noGrp="1"/>
          </p:cNvSpPr>
          <p:nvPr>
            <p:ph type="sldNum" sz="quarter" idx="12"/>
          </p:nvPr>
        </p:nvSpPr>
        <p:spPr/>
        <p:txBody>
          <a:bodyPr/>
          <a:lstStyle/>
          <a:p>
            <a:fld id="{659665DE-58FC-41F4-AC58-2C90A5E00527}" type="slidenum">
              <a:rPr lang="en-US" smtClean="0"/>
              <a:t>14</a:t>
            </a:fld>
            <a:endParaRPr lang="en-US"/>
          </a:p>
        </p:txBody>
      </p:sp>
    </p:spTree>
    <p:extLst>
      <p:ext uri="{BB962C8B-B14F-4D97-AF65-F5344CB8AC3E}">
        <p14:creationId xmlns:p14="http://schemas.microsoft.com/office/powerpoint/2010/main" val="3109165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different Approach	</a:t>
            </a:r>
          </a:p>
        </p:txBody>
      </p:sp>
      <p:sp>
        <p:nvSpPr>
          <p:cNvPr id="3" name="Content Placeholder 2"/>
          <p:cNvSpPr>
            <a:spLocks noGrp="1"/>
          </p:cNvSpPr>
          <p:nvPr>
            <p:ph idx="1"/>
          </p:nvPr>
        </p:nvSpPr>
        <p:spPr/>
        <p:txBody>
          <a:bodyPr/>
          <a:lstStyle/>
          <a:p>
            <a:r>
              <a:rPr lang="en-US" dirty="0"/>
              <a:t>Prim’s Algorithm started from a single vertex and reached more and more other vertices.</a:t>
            </a:r>
          </a:p>
          <a:p>
            <a:r>
              <a:rPr lang="en-US" dirty="0"/>
              <a:t>Prim’s thinks vertex by vertex (add the closest vertex to the currently reachable set).</a:t>
            </a:r>
          </a:p>
          <a:p>
            <a:r>
              <a:rPr lang="en-US" dirty="0"/>
              <a:t>What if you think edge by edge instead?</a:t>
            </a:r>
          </a:p>
          <a:p>
            <a:r>
              <a:rPr lang="en-US" dirty="0"/>
              <a:t>Start from the lightest edge; add it if it connects new things to each other (don’t add it if it would create a cycle)</a:t>
            </a:r>
          </a:p>
          <a:p>
            <a:endParaRPr lang="en-US" dirty="0"/>
          </a:p>
          <a:p>
            <a:r>
              <a:rPr lang="en-US" dirty="0"/>
              <a:t>This is </a:t>
            </a:r>
            <a:r>
              <a:rPr lang="en-US" dirty="0" err="1"/>
              <a:t>Kruskal’s</a:t>
            </a:r>
            <a:r>
              <a:rPr lang="en-US" dirty="0"/>
              <a:t> Algorithm.</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15</a:t>
            </a:fld>
            <a:endParaRPr lang="en-US"/>
          </a:p>
        </p:txBody>
      </p:sp>
    </p:spTree>
    <p:extLst>
      <p:ext uri="{BB962C8B-B14F-4D97-AF65-F5344CB8AC3E}">
        <p14:creationId xmlns:p14="http://schemas.microsoft.com/office/powerpoint/2010/main" val="217509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Kruskal’s</a:t>
            </a:r>
            <a:r>
              <a:rPr lang="en-US" dirty="0"/>
              <a:t> Algorithm</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16</a:t>
            </a:fld>
            <a:endParaRPr lang="en-US"/>
          </a:p>
        </p:txBody>
      </p:sp>
      <p:sp>
        <p:nvSpPr>
          <p:cNvPr id="7" name="TextBox 6"/>
          <p:cNvSpPr txBox="1"/>
          <p:nvPr/>
        </p:nvSpPr>
        <p:spPr>
          <a:xfrm>
            <a:off x="575239" y="1604461"/>
            <a:ext cx="7534656" cy="2790508"/>
          </a:xfrm>
          <a:prstGeom prst="rect">
            <a:avLst/>
          </a:prstGeom>
          <a:noFill/>
        </p:spPr>
        <p:txBody>
          <a:bodyPr wrap="square" rtlCol="0">
            <a:spAutoFit/>
          </a:bodyPr>
          <a:lstStyle/>
          <a:p>
            <a:pPr>
              <a:spcBef>
                <a:spcPts val="200"/>
              </a:spcBef>
            </a:pPr>
            <a:r>
              <a:rPr lang="en-US" dirty="0" err="1">
                <a:latin typeface="Courier New" panose="02070309020205020404" pitchFamily="49" charset="0"/>
                <a:cs typeface="Courier New" panose="02070309020205020404" pitchFamily="49" charset="0"/>
              </a:rPr>
              <a:t>KruskalMST</a:t>
            </a:r>
            <a:r>
              <a:rPr lang="en-US" dirty="0">
                <a:latin typeface="Courier New" panose="02070309020205020404" pitchFamily="49" charset="0"/>
                <a:cs typeface="Courier New" panose="02070309020205020404" pitchFamily="49" charset="0"/>
              </a:rPr>
              <a:t>(Graph G) </a:t>
            </a:r>
          </a:p>
          <a:p>
            <a:pPr>
              <a:spcBef>
                <a:spcPts val="200"/>
              </a:spcBef>
            </a:pPr>
            <a:r>
              <a:rPr lang="en-US" dirty="0">
                <a:latin typeface="Courier New" panose="02070309020205020404" pitchFamily="49" charset="0"/>
                <a:cs typeface="Courier New" panose="02070309020205020404" pitchFamily="49" charset="0"/>
              </a:rPr>
              <a:t>   initialize each vertex to be a connected component</a:t>
            </a:r>
            <a:endParaRPr lang="en-US" b="0" dirty="0">
              <a:latin typeface="Courier New" panose="02070309020205020404" pitchFamily="49" charset="0"/>
              <a:cs typeface="Courier New" panose="02070309020205020404" pitchFamily="49" charset="0"/>
            </a:endParaRPr>
          </a:p>
          <a:p>
            <a:pPr>
              <a:spcBef>
                <a:spcPts val="200"/>
              </a:spcBef>
            </a:pPr>
            <a:r>
              <a:rPr lang="en-US" dirty="0">
                <a:latin typeface="Courier New" panose="02070309020205020404" pitchFamily="49" charset="0"/>
                <a:cs typeface="Courier New" panose="02070309020205020404" pitchFamily="49" charset="0"/>
              </a:rPr>
              <a:t>	sort the edges by weight</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foreach</a:t>
            </a:r>
            <a:r>
              <a:rPr lang="en-US" dirty="0">
                <a:latin typeface="Courier New" panose="02070309020205020404" pitchFamily="49" charset="0"/>
                <a:cs typeface="Courier New" panose="02070309020205020404" pitchFamily="49" charset="0"/>
              </a:rPr>
              <a:t>(edge (u, v) in sorted order){</a:t>
            </a:r>
          </a:p>
          <a:p>
            <a:pPr>
              <a:spcBef>
                <a:spcPts val="200"/>
              </a:spcBef>
            </a:pPr>
            <a:r>
              <a:rPr lang="en-US" dirty="0">
                <a:latin typeface="Courier New" panose="02070309020205020404" pitchFamily="49" charset="0"/>
                <a:cs typeface="Courier New" panose="02070309020205020404" pitchFamily="49" charset="0"/>
              </a:rPr>
              <a:t>		if(u and v are in different components){</a:t>
            </a:r>
          </a:p>
          <a:p>
            <a:pPr>
              <a:spcBef>
                <a:spcPts val="200"/>
              </a:spcBef>
            </a:pPr>
            <a:r>
              <a:rPr lang="en-US" dirty="0">
                <a:latin typeface="Courier New" panose="02070309020205020404" pitchFamily="49" charset="0"/>
                <a:cs typeface="Courier New" panose="02070309020205020404" pitchFamily="49" charset="0"/>
              </a:rPr>
              <a:t>			add (</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 to the MST</a:t>
            </a:r>
          </a:p>
          <a:p>
            <a:pPr>
              <a:spcBef>
                <a:spcPts val="200"/>
              </a:spcBef>
            </a:pPr>
            <a:r>
              <a:rPr lang="en-US" dirty="0">
                <a:latin typeface="Courier New" panose="02070309020205020404" pitchFamily="49" charset="0"/>
                <a:cs typeface="Courier New" panose="02070309020205020404" pitchFamily="49" charset="0"/>
              </a:rPr>
              <a:t>			Update u and v to be in the same component</a:t>
            </a:r>
          </a:p>
          <a:p>
            <a:pPr>
              <a:spcBef>
                <a:spcPts val="200"/>
              </a:spcBef>
            </a:pPr>
            <a:r>
              <a:rPr lang="en-US" dirty="0">
                <a:latin typeface="Courier New" panose="02070309020205020404" pitchFamily="49" charset="0"/>
                <a:cs typeface="Courier New" panose="02070309020205020404" pitchFamily="49" charset="0"/>
              </a:rPr>
              <a:t>		}</a:t>
            </a:r>
          </a:p>
          <a:p>
            <a:pPr>
              <a:spcBef>
                <a:spcPts val="200"/>
              </a:spcBef>
            </a:pPr>
            <a:r>
              <a:rPr lang="en-US" dirty="0">
                <a:latin typeface="Courier New" panose="02070309020205020404" pitchFamily="49" charset="0"/>
                <a:cs typeface="Courier New" panose="02070309020205020404" pitchFamily="49" charset="0"/>
              </a:rPr>
              <a:t>	}</a:t>
            </a:r>
            <a:endParaRPr lang="en-US" dirty="0"/>
          </a:p>
        </p:txBody>
      </p:sp>
    </p:spTree>
    <p:extLst>
      <p:ext uri="{BB962C8B-B14F-4D97-AF65-F5344CB8AC3E}">
        <p14:creationId xmlns:p14="http://schemas.microsoft.com/office/powerpoint/2010/main" val="4002161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It Out</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17</a:t>
            </a:fld>
            <a:endParaRPr lang="en-US"/>
          </a:p>
        </p:txBody>
      </p:sp>
      <p:sp>
        <p:nvSpPr>
          <p:cNvPr id="6" name="Oval 5"/>
          <p:cNvSpPr/>
          <p:nvPr/>
        </p:nvSpPr>
        <p:spPr>
          <a:xfrm>
            <a:off x="7713695" y="3047540"/>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9411937" y="138878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9016698" y="3952126"/>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11201051" y="3937262"/>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11343926" y="2241526"/>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9126187" y="2867201"/>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7957598" y="1528614"/>
            <a:ext cx="1454339" cy="1559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7957598" y="3286235"/>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9159573" y="3146850"/>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7999445" y="3007026"/>
            <a:ext cx="1126742" cy="1803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9370090" y="2381351"/>
            <a:ext cx="1973836" cy="526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11395412" y="2521175"/>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9302448" y="4091951"/>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9697687" y="1528614"/>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9260601" y="2480221"/>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9370090" y="3105896"/>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244872" y="2011683"/>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9991248" y="1754776"/>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9608024" y="2418291"/>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8506396" y="2748005"/>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8259287" y="3689093"/>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8945857" y="3290640"/>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9991248" y="4133954"/>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11525458" y="3105896"/>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9458472" y="2950781"/>
            <a:ext cx="405270" cy="369332"/>
          </a:xfrm>
          <a:prstGeom prst="rect">
            <a:avLst/>
          </a:prstGeom>
          <a:noFill/>
        </p:spPr>
        <p:txBody>
          <a:bodyPr wrap="square" rtlCol="0">
            <a:spAutoFit/>
          </a:bodyPr>
          <a:lstStyle/>
          <a:p>
            <a:r>
              <a:rPr lang="en-US" dirty="0"/>
              <a:t>10</a:t>
            </a:r>
          </a:p>
        </p:txBody>
      </p:sp>
      <p:sp>
        <p:nvSpPr>
          <p:cNvPr id="31" name="TextBox 30"/>
          <p:cNvSpPr txBox="1"/>
          <p:nvPr/>
        </p:nvSpPr>
        <p:spPr>
          <a:xfrm>
            <a:off x="9326280" y="3494339"/>
            <a:ext cx="317944" cy="369667"/>
          </a:xfrm>
          <a:prstGeom prst="rect">
            <a:avLst/>
          </a:prstGeom>
          <a:noFill/>
        </p:spPr>
        <p:txBody>
          <a:bodyPr wrap="square" rtlCol="0">
            <a:spAutoFit/>
          </a:bodyPr>
          <a:lstStyle/>
          <a:p>
            <a:r>
              <a:rPr lang="en-US" dirty="0"/>
              <a:t>7</a:t>
            </a:r>
          </a:p>
        </p:txBody>
      </p:sp>
      <p:pic>
        <p:nvPicPr>
          <p:cNvPr id="32" name="Picture 2" descr="Factory on Microsoft Windows 10 April 2018 Upd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6476" y="3998212"/>
            <a:ext cx="237871" cy="237871"/>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179039" y="1528614"/>
            <a:ext cx="7534656" cy="2790508"/>
          </a:xfrm>
          <a:prstGeom prst="rect">
            <a:avLst/>
          </a:prstGeom>
          <a:noFill/>
        </p:spPr>
        <p:txBody>
          <a:bodyPr wrap="square" rtlCol="0">
            <a:spAutoFit/>
          </a:bodyPr>
          <a:lstStyle/>
          <a:p>
            <a:pPr>
              <a:spcBef>
                <a:spcPts val="200"/>
              </a:spcBef>
            </a:pPr>
            <a:r>
              <a:rPr lang="en-US" dirty="0" err="1">
                <a:latin typeface="Courier New" panose="02070309020205020404" pitchFamily="49" charset="0"/>
                <a:cs typeface="Courier New" panose="02070309020205020404" pitchFamily="49" charset="0"/>
              </a:rPr>
              <a:t>KruskalMST</a:t>
            </a:r>
            <a:r>
              <a:rPr lang="en-US" dirty="0">
                <a:latin typeface="Courier New" panose="02070309020205020404" pitchFamily="49" charset="0"/>
                <a:cs typeface="Courier New" panose="02070309020205020404" pitchFamily="49" charset="0"/>
              </a:rPr>
              <a:t>(Graph G) </a:t>
            </a:r>
          </a:p>
          <a:p>
            <a:pPr>
              <a:spcBef>
                <a:spcPts val="200"/>
              </a:spcBef>
            </a:pPr>
            <a:r>
              <a:rPr lang="en-US" dirty="0">
                <a:latin typeface="Courier New" panose="02070309020205020404" pitchFamily="49" charset="0"/>
                <a:cs typeface="Courier New" panose="02070309020205020404" pitchFamily="49" charset="0"/>
              </a:rPr>
              <a:t>   initialize each vertex to be a connected component</a:t>
            </a:r>
            <a:endParaRPr lang="en-US" b="0" dirty="0">
              <a:latin typeface="Courier New" panose="02070309020205020404" pitchFamily="49" charset="0"/>
              <a:cs typeface="Courier New" panose="02070309020205020404" pitchFamily="49" charset="0"/>
            </a:endParaRPr>
          </a:p>
          <a:p>
            <a:pPr>
              <a:spcBef>
                <a:spcPts val="200"/>
              </a:spcBef>
            </a:pPr>
            <a:r>
              <a:rPr lang="en-US" dirty="0">
                <a:latin typeface="Courier New" panose="02070309020205020404" pitchFamily="49" charset="0"/>
                <a:cs typeface="Courier New" panose="02070309020205020404" pitchFamily="49" charset="0"/>
              </a:rPr>
              <a:t>	sort the edges by weight</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foreach</a:t>
            </a:r>
            <a:r>
              <a:rPr lang="en-US" dirty="0">
                <a:latin typeface="Courier New" panose="02070309020205020404" pitchFamily="49" charset="0"/>
                <a:cs typeface="Courier New" panose="02070309020205020404" pitchFamily="49" charset="0"/>
              </a:rPr>
              <a:t>(edge (u, v) in sorted order){</a:t>
            </a:r>
          </a:p>
          <a:p>
            <a:pPr>
              <a:spcBef>
                <a:spcPts val="200"/>
              </a:spcBef>
            </a:pPr>
            <a:r>
              <a:rPr lang="en-US" dirty="0">
                <a:latin typeface="Courier New" panose="02070309020205020404" pitchFamily="49" charset="0"/>
                <a:cs typeface="Courier New" panose="02070309020205020404" pitchFamily="49" charset="0"/>
              </a:rPr>
              <a:t>		if(u and v are in different components){</a:t>
            </a:r>
          </a:p>
          <a:p>
            <a:pPr>
              <a:spcBef>
                <a:spcPts val="200"/>
              </a:spcBef>
            </a:pPr>
            <a:r>
              <a:rPr lang="en-US" dirty="0">
                <a:latin typeface="Courier New" panose="02070309020205020404" pitchFamily="49" charset="0"/>
                <a:cs typeface="Courier New" panose="02070309020205020404" pitchFamily="49" charset="0"/>
              </a:rPr>
              <a:t>			add (</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 to the MST</a:t>
            </a:r>
          </a:p>
          <a:p>
            <a:pPr>
              <a:spcBef>
                <a:spcPts val="200"/>
              </a:spcBef>
            </a:pPr>
            <a:r>
              <a:rPr lang="en-US" dirty="0">
                <a:latin typeface="Courier New" panose="02070309020205020404" pitchFamily="49" charset="0"/>
                <a:cs typeface="Courier New" panose="02070309020205020404" pitchFamily="49" charset="0"/>
              </a:rPr>
              <a:t>			Update u and v to be in the same component</a:t>
            </a:r>
          </a:p>
          <a:p>
            <a:pPr>
              <a:spcBef>
                <a:spcPts val="200"/>
              </a:spcBef>
            </a:pPr>
            <a:r>
              <a:rPr lang="en-US" dirty="0">
                <a:latin typeface="Courier New" panose="02070309020205020404" pitchFamily="49" charset="0"/>
                <a:cs typeface="Courier New" panose="02070309020205020404" pitchFamily="49" charset="0"/>
              </a:rPr>
              <a:t>		}</a:t>
            </a:r>
          </a:p>
          <a:p>
            <a:pPr>
              <a:spcBef>
                <a:spcPts val="200"/>
              </a:spcBef>
            </a:pPr>
            <a:r>
              <a:rPr lang="en-US" dirty="0">
                <a:latin typeface="Courier New" panose="02070309020205020404" pitchFamily="49" charset="0"/>
                <a:cs typeface="Courier New" panose="02070309020205020404" pitchFamily="49" charset="0"/>
              </a:rPr>
              <a:t>	}</a:t>
            </a:r>
            <a:endParaRPr lang="en-US" dirty="0"/>
          </a:p>
        </p:txBody>
      </p:sp>
    </p:spTree>
    <p:extLst>
      <p:ext uri="{BB962C8B-B14F-4D97-AF65-F5344CB8AC3E}">
        <p14:creationId xmlns:p14="http://schemas.microsoft.com/office/powerpoint/2010/main" val="111921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15"/>
                                        </p:tgtEl>
                                        <p:attrNameLst>
                                          <p:attrName>stroke.color</p:attrName>
                                        </p:attrNameLst>
                                      </p:cBhvr>
                                      <p:to>
                                        <a:srgbClr val="00B050"/>
                                      </p:to>
                                    </p:animClr>
                                    <p:set>
                                      <p:cBhvr>
                                        <p:cTn id="7" dur="2000" fill="hold"/>
                                        <p:tgtEl>
                                          <p:spTgt spid="15"/>
                                        </p:tgtEl>
                                        <p:attrNameLst>
                                          <p:attrName>stroke.on</p:attrName>
                                        </p:attrNameLst>
                                      </p:cBhvr>
                                      <p:to>
                                        <p:strVal val="true"/>
                                      </p:to>
                                    </p:set>
                                  </p:childTnLst>
                                </p:cTn>
                              </p:par>
                            </p:childTnLst>
                          </p:cTn>
                        </p:par>
                      </p:childTnLst>
                    </p:cTn>
                  </p:par>
                  <p:par>
                    <p:cTn id="8" fill="hold">
                      <p:stCondLst>
                        <p:cond delay="indefinite"/>
                      </p:stCondLst>
                      <p:childTnLst>
                        <p:par>
                          <p:cTn id="9" fill="hold">
                            <p:stCondLst>
                              <p:cond delay="0"/>
                            </p:stCondLst>
                            <p:childTnLst>
                              <p:par>
                                <p:cTn id="10" presetID="7" presetClass="emph" presetSubtype="2" fill="hold" nodeType="clickEffect">
                                  <p:stCondLst>
                                    <p:cond delay="0"/>
                                  </p:stCondLst>
                                  <p:childTnLst>
                                    <p:animClr clrSpc="rgb" dir="cw">
                                      <p:cBhvr>
                                        <p:cTn id="11" dur="2000" fill="hold"/>
                                        <p:tgtEl>
                                          <p:spTgt spid="16"/>
                                        </p:tgtEl>
                                        <p:attrNameLst>
                                          <p:attrName>stroke.color</p:attrName>
                                        </p:attrNameLst>
                                      </p:cBhvr>
                                      <p:to>
                                        <a:srgbClr val="00B050"/>
                                      </p:to>
                                    </p:animClr>
                                    <p:set>
                                      <p:cBhvr>
                                        <p:cTn id="12" dur="2000" fill="hold"/>
                                        <p:tgtEl>
                                          <p:spTgt spid="16"/>
                                        </p:tgtEl>
                                        <p:attrNameLst>
                                          <p:attrName>stroke.on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7" presetClass="emph" presetSubtype="2" fill="hold" nodeType="clickEffect">
                                  <p:stCondLst>
                                    <p:cond delay="0"/>
                                  </p:stCondLst>
                                  <p:childTnLst>
                                    <p:animClr clrSpc="rgb" dir="cw">
                                      <p:cBhvr>
                                        <p:cTn id="16" dur="2000" fill="hold"/>
                                        <p:tgtEl>
                                          <p:spTgt spid="12"/>
                                        </p:tgtEl>
                                        <p:attrNameLst>
                                          <p:attrName>stroke.color</p:attrName>
                                        </p:attrNameLst>
                                      </p:cBhvr>
                                      <p:to>
                                        <a:srgbClr val="00B050"/>
                                      </p:to>
                                    </p:animClr>
                                    <p:set>
                                      <p:cBhvr>
                                        <p:cTn id="17" dur="2000" fill="hold"/>
                                        <p:tgtEl>
                                          <p:spTgt spid="12"/>
                                        </p:tgtEl>
                                        <p:attrNameLst>
                                          <p:attrName>stroke.on</p:attrName>
                                        </p:attrNameLst>
                                      </p:cBhvr>
                                      <p:to>
                                        <p:strVal val="true"/>
                                      </p:to>
                                    </p:set>
                                  </p:childTnLst>
                                </p:cTn>
                              </p:par>
                            </p:childTnLst>
                          </p:cTn>
                        </p:par>
                      </p:childTnLst>
                    </p:cTn>
                  </p:par>
                  <p:par>
                    <p:cTn id="18" fill="hold">
                      <p:stCondLst>
                        <p:cond delay="indefinite"/>
                      </p:stCondLst>
                      <p:childTnLst>
                        <p:par>
                          <p:cTn id="19" fill="hold">
                            <p:stCondLst>
                              <p:cond delay="0"/>
                            </p:stCondLst>
                            <p:childTnLst>
                              <p:par>
                                <p:cTn id="20" presetID="7" presetClass="emph" presetSubtype="2" fill="hold" nodeType="clickEffect">
                                  <p:stCondLst>
                                    <p:cond delay="0"/>
                                  </p:stCondLst>
                                  <p:childTnLst>
                                    <p:animClr clrSpc="rgb" dir="cw">
                                      <p:cBhvr>
                                        <p:cTn id="21" dur="2000" fill="hold"/>
                                        <p:tgtEl>
                                          <p:spTgt spid="13"/>
                                        </p:tgtEl>
                                        <p:attrNameLst>
                                          <p:attrName>stroke.color</p:attrName>
                                        </p:attrNameLst>
                                      </p:cBhvr>
                                      <p:to>
                                        <a:srgbClr val="00B050"/>
                                      </p:to>
                                    </p:animClr>
                                    <p:set>
                                      <p:cBhvr>
                                        <p:cTn id="22" dur="2000" fill="hold"/>
                                        <p:tgtEl>
                                          <p:spTgt spid="13"/>
                                        </p:tgtEl>
                                        <p:attrNameLst>
                                          <p:attrName>stroke.on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7" presetClass="emph" presetSubtype="2" fill="hold" nodeType="clickEffect">
                                  <p:stCondLst>
                                    <p:cond delay="0"/>
                                  </p:stCondLst>
                                  <p:childTnLst>
                                    <p:animClr clrSpc="rgb" dir="cw">
                                      <p:cBhvr>
                                        <p:cTn id="26" dur="2000" fill="hold"/>
                                        <p:tgtEl>
                                          <p:spTgt spid="14"/>
                                        </p:tgtEl>
                                        <p:attrNameLst>
                                          <p:attrName>stroke.color</p:attrName>
                                        </p:attrNameLst>
                                      </p:cBhvr>
                                      <p:to>
                                        <a:srgbClr val="FF0000"/>
                                      </p:to>
                                    </p:animClr>
                                    <p:set>
                                      <p:cBhvr>
                                        <p:cTn id="27" dur="2000" fill="hold"/>
                                        <p:tgtEl>
                                          <p:spTgt spid="14"/>
                                        </p:tgtEl>
                                        <p:attrNameLst>
                                          <p:attrName>stroke.on</p:attrName>
                                        </p:attrNameLst>
                                      </p:cBhvr>
                                      <p:to>
                                        <p:strVal val="true"/>
                                      </p:to>
                                    </p:set>
                                  </p:childTnLst>
                                </p:cTn>
                              </p:par>
                            </p:childTnLst>
                          </p:cTn>
                        </p:par>
                      </p:childTnLst>
                    </p:cTn>
                  </p:par>
                  <p:par>
                    <p:cTn id="28" fill="hold">
                      <p:stCondLst>
                        <p:cond delay="indefinite"/>
                      </p:stCondLst>
                      <p:childTnLst>
                        <p:par>
                          <p:cTn id="29" fill="hold">
                            <p:stCondLst>
                              <p:cond delay="0"/>
                            </p:stCondLst>
                            <p:childTnLst>
                              <p:par>
                                <p:cTn id="30" presetID="7" presetClass="emph" presetSubtype="2" fill="hold" nodeType="clickEffect">
                                  <p:stCondLst>
                                    <p:cond delay="0"/>
                                  </p:stCondLst>
                                  <p:childTnLst>
                                    <p:animClr clrSpc="rgb" dir="cw">
                                      <p:cBhvr>
                                        <p:cTn id="31" dur="2000" fill="hold"/>
                                        <p:tgtEl>
                                          <p:spTgt spid="19"/>
                                        </p:tgtEl>
                                        <p:attrNameLst>
                                          <p:attrName>stroke.color</p:attrName>
                                        </p:attrNameLst>
                                      </p:cBhvr>
                                      <p:to>
                                        <a:srgbClr val="00B050"/>
                                      </p:to>
                                    </p:animClr>
                                    <p:set>
                                      <p:cBhvr>
                                        <p:cTn id="32" dur="2000" fill="hold"/>
                                        <p:tgtEl>
                                          <p:spTgt spid="19"/>
                                        </p:tgtEl>
                                        <p:attrNameLst>
                                          <p:attrName>stroke.on</p:attrName>
                                        </p:attrNameLst>
                                      </p:cBhvr>
                                      <p:to>
                                        <p:strVal val="true"/>
                                      </p:to>
                                    </p:set>
                                  </p:childTnLst>
                                </p:cTn>
                              </p:par>
                            </p:childTnLst>
                          </p:cTn>
                        </p:par>
                      </p:childTnLst>
                    </p:cTn>
                  </p:par>
                  <p:par>
                    <p:cTn id="33" fill="hold">
                      <p:stCondLst>
                        <p:cond delay="indefinite"/>
                      </p:stCondLst>
                      <p:childTnLst>
                        <p:par>
                          <p:cTn id="34" fill="hold">
                            <p:stCondLst>
                              <p:cond delay="0"/>
                            </p:stCondLst>
                            <p:childTnLst>
                              <p:par>
                                <p:cTn id="35" presetID="7" presetClass="emph" presetSubtype="2" fill="hold" nodeType="clickEffect">
                                  <p:stCondLst>
                                    <p:cond delay="0"/>
                                  </p:stCondLst>
                                  <p:childTnLst>
                                    <p:animClr clrSpc="rgb" dir="cw">
                                      <p:cBhvr>
                                        <p:cTn id="36" dur="2000" fill="hold"/>
                                        <p:tgtEl>
                                          <p:spTgt spid="20"/>
                                        </p:tgtEl>
                                        <p:attrNameLst>
                                          <p:attrName>stroke.color</p:attrName>
                                        </p:attrNameLst>
                                      </p:cBhvr>
                                      <p:to>
                                        <a:srgbClr val="FF0000"/>
                                      </p:to>
                                    </p:animClr>
                                    <p:set>
                                      <p:cBhvr>
                                        <p:cTn id="37" dur="2000" fill="hold"/>
                                        <p:tgtEl>
                                          <p:spTgt spid="20"/>
                                        </p:tgtEl>
                                        <p:attrNameLst>
                                          <p:attrName>stroke.on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7" presetClass="emph" presetSubtype="2" fill="hold" nodeType="clickEffect">
                                  <p:stCondLst>
                                    <p:cond delay="0"/>
                                  </p:stCondLst>
                                  <p:childTnLst>
                                    <p:animClr clrSpc="rgb" dir="cw">
                                      <p:cBhvr>
                                        <p:cTn id="41" dur="2000" fill="hold"/>
                                        <p:tgtEl>
                                          <p:spTgt spid="18"/>
                                        </p:tgtEl>
                                        <p:attrNameLst>
                                          <p:attrName>stroke.color</p:attrName>
                                        </p:attrNameLst>
                                      </p:cBhvr>
                                      <p:to>
                                        <a:srgbClr val="FF0000"/>
                                      </p:to>
                                    </p:animClr>
                                    <p:set>
                                      <p:cBhvr>
                                        <p:cTn id="42" dur="2000" fill="hold"/>
                                        <p:tgtEl>
                                          <p:spTgt spid="18"/>
                                        </p:tgtEl>
                                        <p:attrNameLst>
                                          <p:attrName>stroke.on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7" presetClass="emph" presetSubtype="2" fill="hold" nodeType="clickEffect">
                                  <p:stCondLst>
                                    <p:cond delay="0"/>
                                  </p:stCondLst>
                                  <p:childTnLst>
                                    <p:animClr clrSpc="rgb" dir="cw">
                                      <p:cBhvr>
                                        <p:cTn id="46" dur="2000" fill="hold"/>
                                        <p:tgtEl>
                                          <p:spTgt spid="17"/>
                                        </p:tgtEl>
                                        <p:attrNameLst>
                                          <p:attrName>stroke.color</p:attrName>
                                        </p:attrNameLst>
                                      </p:cBhvr>
                                      <p:to>
                                        <a:srgbClr val="FF0000"/>
                                      </p:to>
                                    </p:animClr>
                                    <p:set>
                                      <p:cBhvr>
                                        <p:cTn id="47" dur="2000" fill="hold"/>
                                        <p:tgtEl>
                                          <p:spTgt spid="17"/>
                                        </p:tgtEl>
                                        <p:attrNameLst>
                                          <p:attrName>stroke.on</p:attrName>
                                        </p:attrNameLst>
                                      </p:cBhvr>
                                      <p:to>
                                        <p:strVal val="true"/>
                                      </p:to>
                                    </p:set>
                                  </p:childTnLst>
                                </p:cTn>
                              </p:par>
                            </p:childTnLst>
                          </p:cTn>
                        </p:par>
                      </p:childTnLst>
                    </p:cTn>
                  </p:par>
                  <p:par>
                    <p:cTn id="48" fill="hold">
                      <p:stCondLst>
                        <p:cond delay="indefinite"/>
                      </p:stCondLst>
                      <p:childTnLst>
                        <p:par>
                          <p:cTn id="49" fill="hold">
                            <p:stCondLst>
                              <p:cond delay="0"/>
                            </p:stCondLst>
                            <p:childTnLst>
                              <p:par>
                                <p:cTn id="50" presetID="7" presetClass="emph" presetSubtype="2" fill="hold" nodeType="clickEffect">
                                  <p:stCondLst>
                                    <p:cond delay="0"/>
                                  </p:stCondLst>
                                  <p:childTnLst>
                                    <p:animClr clrSpc="rgb" dir="cw">
                                      <p:cBhvr>
                                        <p:cTn id="51" dur="2000" fill="hold"/>
                                        <p:tgtEl>
                                          <p:spTgt spid="21"/>
                                        </p:tgtEl>
                                        <p:attrNameLst>
                                          <p:attrName>stroke.color</p:attrName>
                                        </p:attrNameLst>
                                      </p:cBhvr>
                                      <p:to>
                                        <a:srgbClr val="FF0000"/>
                                      </p:to>
                                    </p:animClr>
                                    <p:set>
                                      <p:cBhvr>
                                        <p:cTn id="52" dur="2000" fill="hold"/>
                                        <p:tgtEl>
                                          <p:spTgt spid="21"/>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Kruskal’s</a:t>
            </a:r>
            <a:r>
              <a:rPr lang="en-US" dirty="0"/>
              <a:t> Algorithm: Running Time</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18</a:t>
            </a:fld>
            <a:endParaRPr lang="en-US"/>
          </a:p>
        </p:txBody>
      </p:sp>
      <p:sp>
        <p:nvSpPr>
          <p:cNvPr id="7" name="TextBox 6"/>
          <p:cNvSpPr txBox="1"/>
          <p:nvPr/>
        </p:nvSpPr>
        <p:spPr>
          <a:xfrm>
            <a:off x="575239" y="1604461"/>
            <a:ext cx="7534656" cy="2790508"/>
          </a:xfrm>
          <a:prstGeom prst="rect">
            <a:avLst/>
          </a:prstGeom>
          <a:noFill/>
        </p:spPr>
        <p:txBody>
          <a:bodyPr wrap="square" rtlCol="0">
            <a:spAutoFit/>
          </a:bodyPr>
          <a:lstStyle/>
          <a:p>
            <a:pPr>
              <a:spcBef>
                <a:spcPts val="200"/>
              </a:spcBef>
            </a:pPr>
            <a:r>
              <a:rPr lang="en-US" dirty="0" err="1">
                <a:latin typeface="Courier New" panose="02070309020205020404" pitchFamily="49" charset="0"/>
                <a:cs typeface="Courier New" panose="02070309020205020404" pitchFamily="49" charset="0"/>
              </a:rPr>
              <a:t>KruskalMST</a:t>
            </a:r>
            <a:r>
              <a:rPr lang="en-US" dirty="0">
                <a:latin typeface="Courier New" panose="02070309020205020404" pitchFamily="49" charset="0"/>
                <a:cs typeface="Courier New" panose="02070309020205020404" pitchFamily="49" charset="0"/>
              </a:rPr>
              <a:t>(Graph G) </a:t>
            </a:r>
          </a:p>
          <a:p>
            <a:pPr>
              <a:spcBef>
                <a:spcPts val="200"/>
              </a:spcBef>
            </a:pPr>
            <a:r>
              <a:rPr lang="en-US" dirty="0">
                <a:latin typeface="Courier New" panose="02070309020205020404" pitchFamily="49" charset="0"/>
                <a:cs typeface="Courier New" panose="02070309020205020404" pitchFamily="49" charset="0"/>
              </a:rPr>
              <a:t>   initialize each vertex to be a connected component</a:t>
            </a:r>
            <a:endParaRPr lang="en-US" b="0" dirty="0">
              <a:latin typeface="Courier New" panose="02070309020205020404" pitchFamily="49" charset="0"/>
              <a:cs typeface="Courier New" panose="02070309020205020404" pitchFamily="49" charset="0"/>
            </a:endParaRPr>
          </a:p>
          <a:p>
            <a:pPr>
              <a:spcBef>
                <a:spcPts val="200"/>
              </a:spcBef>
            </a:pPr>
            <a:r>
              <a:rPr lang="en-US" dirty="0">
                <a:latin typeface="Courier New" panose="02070309020205020404" pitchFamily="49" charset="0"/>
                <a:cs typeface="Courier New" panose="02070309020205020404" pitchFamily="49" charset="0"/>
              </a:rPr>
              <a:t>	sort the edges by weight</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foreach</a:t>
            </a:r>
            <a:r>
              <a:rPr lang="en-US" dirty="0">
                <a:latin typeface="Courier New" panose="02070309020205020404" pitchFamily="49" charset="0"/>
                <a:cs typeface="Courier New" panose="02070309020205020404" pitchFamily="49" charset="0"/>
              </a:rPr>
              <a:t>(edge (u, v) in sorted order){</a:t>
            </a:r>
          </a:p>
          <a:p>
            <a:pPr>
              <a:spcBef>
                <a:spcPts val="200"/>
              </a:spcBef>
            </a:pPr>
            <a:r>
              <a:rPr lang="en-US" dirty="0">
                <a:latin typeface="Courier New" panose="02070309020205020404" pitchFamily="49" charset="0"/>
                <a:cs typeface="Courier New" panose="02070309020205020404" pitchFamily="49" charset="0"/>
              </a:rPr>
              <a:t>		if(u and v are in different components){</a:t>
            </a:r>
          </a:p>
          <a:p>
            <a:pPr>
              <a:spcBef>
                <a:spcPts val="200"/>
              </a:spcBef>
            </a:pPr>
            <a:r>
              <a:rPr lang="en-US" dirty="0">
                <a:latin typeface="Courier New" panose="02070309020205020404" pitchFamily="49" charset="0"/>
                <a:cs typeface="Courier New" panose="02070309020205020404" pitchFamily="49" charset="0"/>
              </a:rPr>
              <a:t>			add (</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 to the MST</a:t>
            </a:r>
          </a:p>
          <a:p>
            <a:pPr>
              <a:spcBef>
                <a:spcPts val="200"/>
              </a:spcBef>
            </a:pPr>
            <a:r>
              <a:rPr lang="en-US" dirty="0">
                <a:latin typeface="Courier New" panose="02070309020205020404" pitchFamily="49" charset="0"/>
                <a:cs typeface="Courier New" panose="02070309020205020404" pitchFamily="49" charset="0"/>
              </a:rPr>
              <a:t>			Update u and v to be in the same component</a:t>
            </a:r>
          </a:p>
          <a:p>
            <a:pPr>
              <a:spcBef>
                <a:spcPts val="200"/>
              </a:spcBef>
            </a:pPr>
            <a:r>
              <a:rPr lang="en-US" dirty="0">
                <a:latin typeface="Courier New" panose="02070309020205020404" pitchFamily="49" charset="0"/>
                <a:cs typeface="Courier New" panose="02070309020205020404" pitchFamily="49" charset="0"/>
              </a:rPr>
              <a:t>		}</a:t>
            </a:r>
          </a:p>
          <a:p>
            <a:pPr>
              <a:spcBef>
                <a:spcPts val="200"/>
              </a:spcBef>
            </a:pPr>
            <a:r>
              <a:rPr lang="en-US" dirty="0">
                <a:latin typeface="Courier New" panose="02070309020205020404" pitchFamily="49" charset="0"/>
                <a:cs typeface="Courier New" panose="02070309020205020404" pitchFamily="49" charset="0"/>
              </a:rPr>
              <a:t>	}</a:t>
            </a:r>
            <a:endParaRPr lang="en-US" dirty="0"/>
          </a:p>
        </p:txBody>
      </p:sp>
    </p:spTree>
    <p:extLst>
      <p:ext uri="{BB962C8B-B14F-4D97-AF65-F5344CB8AC3E}">
        <p14:creationId xmlns:p14="http://schemas.microsoft.com/office/powerpoint/2010/main" val="726353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Kruskal’s</a:t>
            </a:r>
            <a:r>
              <a:rPr lang="en-US" dirty="0"/>
              <a:t> Algorithm: Running Time</a:t>
            </a:r>
          </a:p>
        </p:txBody>
      </p:sp>
      <p:sp>
        <p:nvSpPr>
          <p:cNvPr id="3" name="Content Placeholder 2"/>
          <p:cNvSpPr>
            <a:spLocks noGrp="1"/>
          </p:cNvSpPr>
          <p:nvPr>
            <p:ph idx="1"/>
          </p:nvPr>
        </p:nvSpPr>
        <p:spPr/>
        <p:txBody>
          <a:bodyPr/>
          <a:lstStyle/>
          <a:p>
            <a:r>
              <a:rPr lang="en-US" dirty="0"/>
              <a:t>Running a new [B/D]FS in the partial MST, at every step seems inefficient.</a:t>
            </a:r>
          </a:p>
          <a:p>
            <a:r>
              <a:rPr lang="en-US" dirty="0"/>
              <a:t>Do we have an ADT that will work here?</a:t>
            </a:r>
          </a:p>
          <a:p>
            <a:r>
              <a:rPr lang="en-US" dirty="0"/>
              <a:t>Not yet…</a:t>
            </a:r>
          </a:p>
          <a:p>
            <a:r>
              <a:rPr lang="en-US" dirty="0"/>
              <a:t>We will cover “Union-Find” next week. </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19</a:t>
            </a:fld>
            <a:endParaRPr lang="en-US"/>
          </a:p>
        </p:txBody>
      </p:sp>
    </p:spTree>
    <p:extLst>
      <p:ext uri="{BB962C8B-B14F-4D97-AF65-F5344CB8AC3E}">
        <p14:creationId xmlns:p14="http://schemas.microsoft.com/office/powerpoint/2010/main" val="1685753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217DAC-CFC2-CF43-A391-2543569C5FEC}"/>
              </a:ext>
            </a:extLst>
          </p:cNvPr>
          <p:cNvSpPr>
            <a:spLocks noGrp="1"/>
          </p:cNvSpPr>
          <p:nvPr>
            <p:ph idx="1"/>
          </p:nvPr>
        </p:nvSpPr>
        <p:spPr/>
        <p:txBody>
          <a:bodyPr>
            <a:normAutofit lnSpcReduction="10000"/>
          </a:bodyPr>
          <a:lstStyle/>
          <a:p>
            <a:pPr marL="0" indent="0">
              <a:buNone/>
            </a:pPr>
            <a:r>
              <a:rPr lang="en-US" dirty="0"/>
              <a:t>.. that can be solved efficiently (in polynomial time)</a:t>
            </a:r>
          </a:p>
          <a:p>
            <a:endParaRPr lang="en-US" dirty="0"/>
          </a:p>
          <a:p>
            <a:r>
              <a:rPr lang="en-US" dirty="0"/>
              <a:t>Shortest path – find a shortest path between two vertices in a graph</a:t>
            </a:r>
          </a:p>
          <a:p>
            <a:r>
              <a:rPr lang="en-US" dirty="0"/>
              <a:t>Minimum spanning tree – find subset of edges with minimum total weights</a:t>
            </a:r>
          </a:p>
          <a:p>
            <a:r>
              <a:rPr lang="en-US" dirty="0"/>
              <a:t>Matching – find set of edges without common vertices</a:t>
            </a:r>
          </a:p>
          <a:p>
            <a:r>
              <a:rPr lang="en-US" dirty="0"/>
              <a:t>Maximum flow – find the maximum flow from a source vertex to a sink vertex</a:t>
            </a:r>
          </a:p>
          <a:p>
            <a:endParaRPr lang="en-US" dirty="0"/>
          </a:p>
          <a:p>
            <a:pPr marL="0" indent="0">
              <a:buNone/>
            </a:pPr>
            <a:r>
              <a:rPr lang="en-US" dirty="0"/>
              <a:t>A wide array of graph problems that can be solved in polynomial time are variants of these above problems.</a:t>
            </a:r>
          </a:p>
          <a:p>
            <a:pPr marL="0" indent="0">
              <a:buNone/>
            </a:pPr>
            <a:endParaRPr lang="en-US" dirty="0"/>
          </a:p>
          <a:p>
            <a:pPr marL="0" indent="0">
              <a:buNone/>
            </a:pPr>
            <a:r>
              <a:rPr lang="en-US" dirty="0"/>
              <a:t>In this class, we’ll cover the first two problems – shortest path and minimum spanning tree</a:t>
            </a:r>
          </a:p>
        </p:txBody>
      </p:sp>
      <p:sp>
        <p:nvSpPr>
          <p:cNvPr id="3" name="Title 2">
            <a:extLst>
              <a:ext uri="{FF2B5EF4-FFF2-40B4-BE49-F238E27FC236}">
                <a16:creationId xmlns:a16="http://schemas.microsoft.com/office/drawing/2014/main" id="{91BBB87F-F28E-CB49-835F-2211F3B91327}"/>
              </a:ext>
            </a:extLst>
          </p:cNvPr>
          <p:cNvSpPr>
            <a:spLocks noGrp="1"/>
          </p:cNvSpPr>
          <p:nvPr>
            <p:ph type="title"/>
          </p:nvPr>
        </p:nvSpPr>
        <p:spPr/>
        <p:txBody>
          <a:bodyPr/>
          <a:lstStyle/>
          <a:p>
            <a:r>
              <a:rPr lang="en-US"/>
              <a:t>Four classes of graph problem</a:t>
            </a:r>
            <a:endParaRPr lang="en-US" dirty="0"/>
          </a:p>
        </p:txBody>
      </p:sp>
      <p:sp>
        <p:nvSpPr>
          <p:cNvPr id="4" name="Footer Placeholder 3">
            <a:extLst>
              <a:ext uri="{FF2B5EF4-FFF2-40B4-BE49-F238E27FC236}">
                <a16:creationId xmlns:a16="http://schemas.microsoft.com/office/drawing/2014/main" id="{29BA05E0-EE09-3342-9D15-3447090D3048}"/>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8CBEC6F8-95A2-7445-A6AC-800D9660D37A}"/>
              </a:ext>
            </a:extLst>
          </p:cNvPr>
          <p:cNvSpPr>
            <a:spLocks noGrp="1"/>
          </p:cNvSpPr>
          <p:nvPr>
            <p:ph type="sldNum" sz="quarter" idx="12"/>
          </p:nvPr>
        </p:nvSpPr>
        <p:spPr/>
        <p:txBody>
          <a:bodyPr/>
          <a:lstStyle/>
          <a:p>
            <a:fld id="{659665DE-58FC-41F4-AC58-2C90A5E00527}" type="slidenum">
              <a:rPr lang="en-US" smtClean="0"/>
              <a:pPr/>
              <a:t>2</a:t>
            </a:fld>
            <a:endParaRPr lang="en-US"/>
          </a:p>
        </p:txBody>
      </p:sp>
    </p:spTree>
    <p:extLst>
      <p:ext uri="{BB962C8B-B14F-4D97-AF65-F5344CB8AC3E}">
        <p14:creationId xmlns:p14="http://schemas.microsoft.com/office/powerpoint/2010/main" val="275783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it Out</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20</a:t>
            </a:fld>
            <a:endParaRPr lang="en-US"/>
          </a:p>
        </p:txBody>
      </p:sp>
      <p:sp>
        <p:nvSpPr>
          <p:cNvPr id="7" name="Oval 6"/>
          <p:cNvSpPr/>
          <p:nvPr/>
        </p:nvSpPr>
        <p:spPr>
          <a:xfrm>
            <a:off x="7204647" y="433299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8" name="Oval 7"/>
          <p:cNvSpPr/>
          <p:nvPr/>
        </p:nvSpPr>
        <p:spPr>
          <a:xfrm>
            <a:off x="9115073" y="3277636"/>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9" name="Oval 8"/>
          <p:cNvSpPr/>
          <p:nvPr/>
        </p:nvSpPr>
        <p:spPr>
          <a:xfrm>
            <a:off x="8507650" y="5237580"/>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10" name="Oval 9"/>
          <p:cNvSpPr/>
          <p:nvPr/>
        </p:nvSpPr>
        <p:spPr>
          <a:xfrm>
            <a:off x="10547393" y="5032505"/>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1" name="Oval 10"/>
          <p:cNvSpPr/>
          <p:nvPr/>
        </p:nvSpPr>
        <p:spPr>
          <a:xfrm>
            <a:off x="10834878" y="3526980"/>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2" name="Oval 11"/>
          <p:cNvSpPr/>
          <p:nvPr/>
        </p:nvSpPr>
        <p:spPr>
          <a:xfrm>
            <a:off x="8617139" y="4152655"/>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3" name="Straight Connector 12"/>
          <p:cNvCxnSpPr>
            <a:cxnSpLocks/>
          </p:cNvCxnSpPr>
          <p:nvPr/>
        </p:nvCxnSpPr>
        <p:spPr>
          <a:xfrm flipH="1">
            <a:off x="7448550" y="3464595"/>
            <a:ext cx="1666523" cy="9564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7" idx="5"/>
            <a:endCxn id="9" idx="2"/>
          </p:cNvCxnSpPr>
          <p:nvPr/>
        </p:nvCxnSpPr>
        <p:spPr>
          <a:xfrm>
            <a:off x="7448550" y="4571689"/>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a:stCxn id="9" idx="0"/>
            <a:endCxn id="12" idx="4"/>
          </p:cNvCxnSpPr>
          <p:nvPr/>
        </p:nvCxnSpPr>
        <p:spPr>
          <a:xfrm flipV="1">
            <a:off x="8650525" y="4432304"/>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2" idx="2"/>
            <a:endCxn id="7" idx="6"/>
          </p:cNvCxnSpPr>
          <p:nvPr/>
        </p:nvCxnSpPr>
        <p:spPr>
          <a:xfrm flipH="1">
            <a:off x="7490397" y="4292480"/>
            <a:ext cx="1126742" cy="1803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2" idx="7"/>
            <a:endCxn id="11" idx="2"/>
          </p:cNvCxnSpPr>
          <p:nvPr/>
        </p:nvCxnSpPr>
        <p:spPr>
          <a:xfrm flipV="1">
            <a:off x="8861042" y="3666805"/>
            <a:ext cx="1973836" cy="526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1" idx="4"/>
            <a:endCxn id="10" idx="0"/>
          </p:cNvCxnSpPr>
          <p:nvPr/>
        </p:nvCxnSpPr>
        <p:spPr>
          <a:xfrm flipH="1">
            <a:off x="10741754" y="3806629"/>
            <a:ext cx="235999" cy="12258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0" idx="3"/>
            <a:endCxn id="9" idx="6"/>
          </p:cNvCxnSpPr>
          <p:nvPr/>
        </p:nvCxnSpPr>
        <p:spPr>
          <a:xfrm flipH="1">
            <a:off x="8793400" y="5357215"/>
            <a:ext cx="1810920" cy="201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cxnSpLocks/>
            <a:stCxn id="11" idx="2"/>
            <a:endCxn id="8" idx="6"/>
          </p:cNvCxnSpPr>
          <p:nvPr/>
        </p:nvCxnSpPr>
        <p:spPr>
          <a:xfrm flipH="1" flipV="1">
            <a:off x="9400823" y="3417461"/>
            <a:ext cx="1434055" cy="2493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3"/>
            <a:endCxn id="9" idx="7"/>
          </p:cNvCxnSpPr>
          <p:nvPr/>
        </p:nvCxnSpPr>
        <p:spPr>
          <a:xfrm flipH="1">
            <a:off x="8751553" y="3765675"/>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cxnSpLocks/>
            <a:stCxn id="8" idx="4"/>
            <a:endCxn id="10" idx="2"/>
          </p:cNvCxnSpPr>
          <p:nvPr/>
        </p:nvCxnSpPr>
        <p:spPr>
          <a:xfrm>
            <a:off x="9257948" y="3557285"/>
            <a:ext cx="1289445" cy="16654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499288" y="2657660"/>
            <a:ext cx="534408" cy="369332"/>
          </a:xfrm>
          <a:prstGeom prst="rect">
            <a:avLst/>
          </a:prstGeom>
          <a:noFill/>
        </p:spPr>
        <p:txBody>
          <a:bodyPr wrap="square" rtlCol="0">
            <a:spAutoFit/>
          </a:bodyPr>
          <a:lstStyle/>
          <a:p>
            <a:r>
              <a:rPr lang="en-US" dirty="0"/>
              <a:t>50</a:t>
            </a:r>
          </a:p>
        </p:txBody>
      </p:sp>
      <p:sp>
        <p:nvSpPr>
          <p:cNvPr id="24" name="TextBox 23"/>
          <p:cNvSpPr txBox="1"/>
          <p:nvPr/>
        </p:nvSpPr>
        <p:spPr>
          <a:xfrm>
            <a:off x="9482200" y="3040230"/>
            <a:ext cx="317944" cy="369667"/>
          </a:xfrm>
          <a:prstGeom prst="rect">
            <a:avLst/>
          </a:prstGeom>
          <a:noFill/>
        </p:spPr>
        <p:txBody>
          <a:bodyPr wrap="square" rtlCol="0">
            <a:spAutoFit/>
          </a:bodyPr>
          <a:lstStyle/>
          <a:p>
            <a:r>
              <a:rPr lang="en-US" dirty="0"/>
              <a:t>6</a:t>
            </a:r>
          </a:p>
        </p:txBody>
      </p:sp>
      <p:sp>
        <p:nvSpPr>
          <p:cNvPr id="25" name="TextBox 24"/>
          <p:cNvSpPr txBox="1"/>
          <p:nvPr/>
        </p:nvSpPr>
        <p:spPr>
          <a:xfrm>
            <a:off x="9342879" y="3515282"/>
            <a:ext cx="317944" cy="369667"/>
          </a:xfrm>
          <a:prstGeom prst="rect">
            <a:avLst/>
          </a:prstGeom>
          <a:noFill/>
        </p:spPr>
        <p:txBody>
          <a:bodyPr wrap="square" rtlCol="0">
            <a:spAutoFit/>
          </a:bodyPr>
          <a:lstStyle/>
          <a:p>
            <a:r>
              <a:rPr lang="en-US" dirty="0"/>
              <a:t>3</a:t>
            </a:r>
          </a:p>
        </p:txBody>
      </p:sp>
      <p:sp>
        <p:nvSpPr>
          <p:cNvPr id="26" name="TextBox 25"/>
          <p:cNvSpPr txBox="1"/>
          <p:nvPr/>
        </p:nvSpPr>
        <p:spPr>
          <a:xfrm>
            <a:off x="7997348" y="4080593"/>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7750239" y="4974547"/>
            <a:ext cx="317944" cy="369667"/>
          </a:xfrm>
          <a:prstGeom prst="rect">
            <a:avLst/>
          </a:prstGeom>
          <a:noFill/>
        </p:spPr>
        <p:txBody>
          <a:bodyPr wrap="square" rtlCol="0">
            <a:spAutoFit/>
          </a:bodyPr>
          <a:lstStyle/>
          <a:p>
            <a:r>
              <a:rPr lang="en-US" dirty="0"/>
              <a:t>7</a:t>
            </a:r>
          </a:p>
        </p:txBody>
      </p:sp>
      <p:sp>
        <p:nvSpPr>
          <p:cNvPr id="28" name="TextBox 27"/>
          <p:cNvSpPr txBox="1"/>
          <p:nvPr/>
        </p:nvSpPr>
        <p:spPr>
          <a:xfrm>
            <a:off x="8436809" y="4576094"/>
            <a:ext cx="317944" cy="369667"/>
          </a:xfrm>
          <a:prstGeom prst="rect">
            <a:avLst/>
          </a:prstGeom>
          <a:noFill/>
        </p:spPr>
        <p:txBody>
          <a:bodyPr wrap="square" rtlCol="0">
            <a:spAutoFit/>
          </a:bodyPr>
          <a:lstStyle/>
          <a:p>
            <a:r>
              <a:rPr lang="en-US" dirty="0"/>
              <a:t>2</a:t>
            </a:r>
          </a:p>
        </p:txBody>
      </p:sp>
      <p:sp>
        <p:nvSpPr>
          <p:cNvPr id="29" name="TextBox 28"/>
          <p:cNvSpPr txBox="1"/>
          <p:nvPr/>
        </p:nvSpPr>
        <p:spPr>
          <a:xfrm>
            <a:off x="9482200" y="5419408"/>
            <a:ext cx="317944" cy="369667"/>
          </a:xfrm>
          <a:prstGeom prst="rect">
            <a:avLst/>
          </a:prstGeom>
          <a:noFill/>
        </p:spPr>
        <p:txBody>
          <a:bodyPr wrap="square" rtlCol="0">
            <a:spAutoFit/>
          </a:bodyPr>
          <a:lstStyle/>
          <a:p>
            <a:r>
              <a:rPr lang="en-US" dirty="0"/>
              <a:t>8</a:t>
            </a:r>
          </a:p>
        </p:txBody>
      </p:sp>
      <p:sp>
        <p:nvSpPr>
          <p:cNvPr id="30" name="TextBox 29"/>
          <p:cNvSpPr txBox="1"/>
          <p:nvPr/>
        </p:nvSpPr>
        <p:spPr>
          <a:xfrm>
            <a:off x="11016410" y="4391350"/>
            <a:ext cx="317944" cy="369667"/>
          </a:xfrm>
          <a:prstGeom prst="rect">
            <a:avLst/>
          </a:prstGeom>
          <a:noFill/>
        </p:spPr>
        <p:txBody>
          <a:bodyPr wrap="square" rtlCol="0">
            <a:spAutoFit/>
          </a:bodyPr>
          <a:lstStyle/>
          <a:p>
            <a:r>
              <a:rPr lang="en-US" dirty="0"/>
              <a:t>9</a:t>
            </a:r>
          </a:p>
        </p:txBody>
      </p:sp>
      <p:sp>
        <p:nvSpPr>
          <p:cNvPr id="31" name="TextBox 30"/>
          <p:cNvSpPr txBox="1"/>
          <p:nvPr/>
        </p:nvSpPr>
        <p:spPr>
          <a:xfrm>
            <a:off x="8968623" y="4103979"/>
            <a:ext cx="405270" cy="369332"/>
          </a:xfrm>
          <a:prstGeom prst="rect">
            <a:avLst/>
          </a:prstGeom>
          <a:noFill/>
        </p:spPr>
        <p:txBody>
          <a:bodyPr wrap="square" rtlCol="0">
            <a:spAutoFit/>
          </a:bodyPr>
          <a:lstStyle/>
          <a:p>
            <a:r>
              <a:rPr lang="en-US" dirty="0"/>
              <a:t>5</a:t>
            </a:r>
          </a:p>
        </p:txBody>
      </p:sp>
      <p:sp>
        <p:nvSpPr>
          <p:cNvPr id="32" name="TextBox 31"/>
          <p:cNvSpPr txBox="1"/>
          <p:nvPr/>
        </p:nvSpPr>
        <p:spPr>
          <a:xfrm>
            <a:off x="8817232" y="4779793"/>
            <a:ext cx="317944" cy="369667"/>
          </a:xfrm>
          <a:prstGeom prst="rect">
            <a:avLst/>
          </a:prstGeom>
          <a:noFill/>
        </p:spPr>
        <p:txBody>
          <a:bodyPr wrap="square" rtlCol="0">
            <a:spAutoFit/>
          </a:bodyPr>
          <a:lstStyle/>
          <a:p>
            <a:r>
              <a:rPr lang="en-US" dirty="0"/>
              <a:t>7</a:t>
            </a:r>
          </a:p>
        </p:txBody>
      </p:sp>
      <p:sp>
        <p:nvSpPr>
          <p:cNvPr id="47" name="Oval 46">
            <a:extLst>
              <a:ext uri="{FF2B5EF4-FFF2-40B4-BE49-F238E27FC236}">
                <a16:creationId xmlns:a16="http://schemas.microsoft.com/office/drawing/2014/main" id="{634C006E-6A19-4FDB-A0C9-EE9701E3B614}"/>
              </a:ext>
            </a:extLst>
          </p:cNvPr>
          <p:cNvSpPr/>
          <p:nvPr/>
        </p:nvSpPr>
        <p:spPr>
          <a:xfrm>
            <a:off x="7900311" y="2619274"/>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a:t>
            </a:r>
          </a:p>
        </p:txBody>
      </p:sp>
      <p:cxnSp>
        <p:nvCxnSpPr>
          <p:cNvPr id="48" name="Straight Connector 47">
            <a:extLst>
              <a:ext uri="{FF2B5EF4-FFF2-40B4-BE49-F238E27FC236}">
                <a16:creationId xmlns:a16="http://schemas.microsoft.com/office/drawing/2014/main" id="{C6ED3B5E-B60D-451E-BC34-825E05362B47}"/>
              </a:ext>
            </a:extLst>
          </p:cNvPr>
          <p:cNvCxnSpPr>
            <a:cxnSpLocks/>
            <a:stCxn id="8" idx="1"/>
            <a:endCxn id="47" idx="5"/>
          </p:cNvCxnSpPr>
          <p:nvPr/>
        </p:nvCxnSpPr>
        <p:spPr>
          <a:xfrm flipH="1" flipV="1">
            <a:off x="8144214" y="2857969"/>
            <a:ext cx="1012706" cy="4606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370AEB10-4B01-4F7B-9EDC-B43EE5374B22}"/>
              </a:ext>
            </a:extLst>
          </p:cNvPr>
          <p:cNvSpPr txBox="1"/>
          <p:nvPr/>
        </p:nvSpPr>
        <p:spPr>
          <a:xfrm>
            <a:off x="218789" y="1466947"/>
            <a:ext cx="7534656" cy="2790508"/>
          </a:xfrm>
          <a:prstGeom prst="rect">
            <a:avLst/>
          </a:prstGeom>
          <a:noFill/>
        </p:spPr>
        <p:txBody>
          <a:bodyPr wrap="square" rtlCol="0">
            <a:spAutoFit/>
          </a:bodyPr>
          <a:lstStyle/>
          <a:p>
            <a:pPr>
              <a:spcBef>
                <a:spcPts val="200"/>
              </a:spcBef>
            </a:pPr>
            <a:r>
              <a:rPr lang="en-US" dirty="0" err="1">
                <a:latin typeface="Courier New" panose="02070309020205020404" pitchFamily="49" charset="0"/>
                <a:cs typeface="Courier New" panose="02070309020205020404" pitchFamily="49" charset="0"/>
              </a:rPr>
              <a:t>KruskalMST</a:t>
            </a:r>
            <a:r>
              <a:rPr lang="en-US" dirty="0">
                <a:latin typeface="Courier New" panose="02070309020205020404" pitchFamily="49" charset="0"/>
                <a:cs typeface="Courier New" panose="02070309020205020404" pitchFamily="49" charset="0"/>
              </a:rPr>
              <a:t>(Graph G) </a:t>
            </a:r>
          </a:p>
          <a:p>
            <a:pPr>
              <a:spcBef>
                <a:spcPts val="200"/>
              </a:spcBef>
            </a:pPr>
            <a:r>
              <a:rPr lang="en-US" dirty="0">
                <a:latin typeface="Courier New" panose="02070309020205020404" pitchFamily="49" charset="0"/>
                <a:cs typeface="Courier New" panose="02070309020205020404" pitchFamily="49" charset="0"/>
              </a:rPr>
              <a:t>   initialize each vertex to be a connected component</a:t>
            </a:r>
            <a:endParaRPr lang="en-US" b="0" dirty="0">
              <a:latin typeface="Courier New" panose="02070309020205020404" pitchFamily="49" charset="0"/>
              <a:cs typeface="Courier New" panose="02070309020205020404" pitchFamily="49" charset="0"/>
            </a:endParaRPr>
          </a:p>
          <a:p>
            <a:pPr>
              <a:spcBef>
                <a:spcPts val="200"/>
              </a:spcBef>
            </a:pPr>
            <a:r>
              <a:rPr lang="en-US" dirty="0">
                <a:latin typeface="Courier New" panose="02070309020205020404" pitchFamily="49" charset="0"/>
                <a:cs typeface="Courier New" panose="02070309020205020404" pitchFamily="49" charset="0"/>
              </a:rPr>
              <a:t>	sort the edges by weight</a:t>
            </a:r>
          </a:p>
          <a:p>
            <a:pPr>
              <a:spcBef>
                <a:spcPts val="200"/>
              </a:spcBef>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foreach</a:t>
            </a:r>
            <a:r>
              <a:rPr lang="en-US" dirty="0">
                <a:latin typeface="Courier New" panose="02070309020205020404" pitchFamily="49" charset="0"/>
                <a:cs typeface="Courier New" panose="02070309020205020404" pitchFamily="49" charset="0"/>
              </a:rPr>
              <a:t>(edge (u, v) in sorted order){</a:t>
            </a:r>
          </a:p>
          <a:p>
            <a:pPr>
              <a:spcBef>
                <a:spcPts val="200"/>
              </a:spcBef>
            </a:pPr>
            <a:r>
              <a:rPr lang="en-US" dirty="0">
                <a:latin typeface="Courier New" panose="02070309020205020404" pitchFamily="49" charset="0"/>
                <a:cs typeface="Courier New" panose="02070309020205020404" pitchFamily="49" charset="0"/>
              </a:rPr>
              <a:t>		if(u and v are in different components){</a:t>
            </a:r>
          </a:p>
          <a:p>
            <a:pPr>
              <a:spcBef>
                <a:spcPts val="200"/>
              </a:spcBef>
            </a:pPr>
            <a:r>
              <a:rPr lang="en-US" dirty="0">
                <a:latin typeface="Courier New" panose="02070309020205020404" pitchFamily="49" charset="0"/>
                <a:cs typeface="Courier New" panose="02070309020205020404" pitchFamily="49" charset="0"/>
              </a:rPr>
              <a:t>			add (</a:t>
            </a:r>
            <a:r>
              <a:rPr lang="en-US" dirty="0" err="1">
                <a:latin typeface="Courier New" panose="02070309020205020404" pitchFamily="49" charset="0"/>
                <a:cs typeface="Courier New" panose="02070309020205020404" pitchFamily="49" charset="0"/>
              </a:rPr>
              <a:t>u,v</a:t>
            </a:r>
            <a:r>
              <a:rPr lang="en-US" dirty="0">
                <a:latin typeface="Courier New" panose="02070309020205020404" pitchFamily="49" charset="0"/>
                <a:cs typeface="Courier New" panose="02070309020205020404" pitchFamily="49" charset="0"/>
              </a:rPr>
              <a:t>) to the MST</a:t>
            </a:r>
          </a:p>
          <a:p>
            <a:pPr>
              <a:spcBef>
                <a:spcPts val="200"/>
              </a:spcBef>
            </a:pPr>
            <a:r>
              <a:rPr lang="en-US" dirty="0">
                <a:latin typeface="Courier New" panose="02070309020205020404" pitchFamily="49" charset="0"/>
                <a:cs typeface="Courier New" panose="02070309020205020404" pitchFamily="49" charset="0"/>
              </a:rPr>
              <a:t>			Update u and v to be in the same component</a:t>
            </a:r>
          </a:p>
          <a:p>
            <a:pPr>
              <a:spcBef>
                <a:spcPts val="200"/>
              </a:spcBef>
            </a:pPr>
            <a:r>
              <a:rPr lang="en-US" dirty="0">
                <a:latin typeface="Courier New" panose="02070309020205020404" pitchFamily="49" charset="0"/>
                <a:cs typeface="Courier New" panose="02070309020205020404" pitchFamily="49" charset="0"/>
              </a:rPr>
              <a:t>		}</a:t>
            </a:r>
          </a:p>
          <a:p>
            <a:pPr>
              <a:spcBef>
                <a:spcPts val="200"/>
              </a:spcBef>
            </a:pPr>
            <a:r>
              <a:rPr lang="en-US" dirty="0">
                <a:latin typeface="Courier New" panose="02070309020205020404" pitchFamily="49" charset="0"/>
                <a:cs typeface="Courier New" panose="02070309020205020404" pitchFamily="49" charset="0"/>
              </a:rPr>
              <a:t>	}</a:t>
            </a:r>
            <a:endParaRPr lang="en-US" dirty="0"/>
          </a:p>
        </p:txBody>
      </p:sp>
      <p:sp>
        <p:nvSpPr>
          <p:cNvPr id="36" name="TextBox 35">
            <a:extLst>
              <a:ext uri="{FF2B5EF4-FFF2-40B4-BE49-F238E27FC236}">
                <a16:creationId xmlns:a16="http://schemas.microsoft.com/office/drawing/2014/main" id="{F7856AC3-D021-44E3-89F4-351FA85702B8}"/>
              </a:ext>
            </a:extLst>
          </p:cNvPr>
          <p:cNvSpPr txBox="1"/>
          <p:nvPr/>
        </p:nvSpPr>
        <p:spPr>
          <a:xfrm>
            <a:off x="8149748" y="3464366"/>
            <a:ext cx="317944" cy="369667"/>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3219684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Aside: A Graph of Trees</a:t>
            </a:r>
          </a:p>
        </p:txBody>
      </p:sp>
      <p:sp>
        <p:nvSpPr>
          <p:cNvPr id="3" name="Content Placeholder 2"/>
          <p:cNvSpPr>
            <a:spLocks noGrp="1"/>
          </p:cNvSpPr>
          <p:nvPr>
            <p:ph idx="1"/>
          </p:nvPr>
        </p:nvSpPr>
        <p:spPr/>
        <p:txBody>
          <a:bodyPr/>
          <a:lstStyle/>
          <a:p>
            <a:r>
              <a:rPr lang="en-US" dirty="0">
                <a:sym typeface="Wingdings" panose="05000000000000000000" pitchFamily="2" charset="2"/>
              </a:rPr>
              <a:t>A tree is an undirected, connected, and acyclic graph.</a:t>
            </a:r>
          </a:p>
          <a:p>
            <a:r>
              <a:rPr lang="en-US" dirty="0">
                <a:sym typeface="Wingdings" panose="05000000000000000000" pitchFamily="2" charset="2"/>
              </a:rPr>
              <a:t>How would we describe the graph </a:t>
            </a:r>
            <a:r>
              <a:rPr lang="en-US" dirty="0" err="1">
                <a:sym typeface="Wingdings" panose="05000000000000000000" pitchFamily="2" charset="2"/>
              </a:rPr>
              <a:t>Kruskal’s</a:t>
            </a:r>
            <a:r>
              <a:rPr lang="en-US" dirty="0">
                <a:sym typeface="Wingdings" panose="05000000000000000000" pitchFamily="2" charset="2"/>
              </a:rPr>
              <a:t> builds. </a:t>
            </a:r>
          </a:p>
          <a:p>
            <a:r>
              <a:rPr lang="en-US" dirty="0">
                <a:sym typeface="Wingdings" panose="05000000000000000000" pitchFamily="2" charset="2"/>
              </a:rPr>
              <a:t>It’s not a tree until the end.</a:t>
            </a:r>
          </a:p>
          <a:p>
            <a:endParaRPr lang="en-US" dirty="0">
              <a:sym typeface="Wingdings" panose="05000000000000000000" pitchFamily="2" charset="2"/>
            </a:endParaRPr>
          </a:p>
          <a:p>
            <a:r>
              <a:rPr lang="en-US" dirty="0">
                <a:sym typeface="Wingdings" panose="05000000000000000000" pitchFamily="2" charset="2"/>
              </a:rPr>
              <a:t>It’s a forest!</a:t>
            </a:r>
          </a:p>
          <a:p>
            <a:r>
              <a:rPr lang="en-US" dirty="0">
                <a:sym typeface="Wingdings" panose="05000000000000000000" pitchFamily="2" charset="2"/>
              </a:rPr>
              <a:t>A forest is any undirected and acyclic graph </a:t>
            </a:r>
            <a:endParaRPr lang="en-US" dirty="0"/>
          </a:p>
          <a:p>
            <a:endParaRPr lang="en-US" dirty="0"/>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21</a:t>
            </a:fld>
            <a:endParaRPr lang="en-US"/>
          </a:p>
        </p:txBody>
      </p:sp>
    </p:spTree>
    <p:extLst>
      <p:ext uri="{BB962C8B-B14F-4D97-AF65-F5344CB8AC3E}">
        <p14:creationId xmlns:p14="http://schemas.microsoft.com/office/powerpoint/2010/main" val="191521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2775" y="3262680"/>
            <a:ext cx="6692585" cy="590415"/>
          </a:xfrm>
        </p:spPr>
        <p:txBody>
          <a:bodyPr/>
          <a:lstStyle/>
          <a:p>
            <a:r>
              <a:rPr lang="en-US" dirty="0"/>
              <a:t>Appendix: MST Properties, Another MST Application</a:t>
            </a:r>
          </a:p>
        </p:txBody>
      </p:sp>
      <p:sp>
        <p:nvSpPr>
          <p:cNvPr id="3" name="Footer Placeholder 2"/>
          <p:cNvSpPr>
            <a:spLocks noGrp="1"/>
          </p:cNvSpPr>
          <p:nvPr>
            <p:ph type="ftr" sz="quarter" idx="11"/>
          </p:nvPr>
        </p:nvSpPr>
        <p:spPr/>
        <p:txBody>
          <a:bodyPr/>
          <a:lstStyle/>
          <a:p>
            <a:r>
              <a:rPr lang="en-US"/>
              <a:t>CSE 373 AU 18</a:t>
            </a:r>
            <a:endParaRPr lang="en-US" dirty="0"/>
          </a:p>
        </p:txBody>
      </p:sp>
      <p:sp>
        <p:nvSpPr>
          <p:cNvPr id="4" name="Slide Number Placeholder 3"/>
          <p:cNvSpPr>
            <a:spLocks noGrp="1"/>
          </p:cNvSpPr>
          <p:nvPr>
            <p:ph type="sldNum" sz="quarter" idx="12"/>
          </p:nvPr>
        </p:nvSpPr>
        <p:spPr/>
        <p:txBody>
          <a:bodyPr/>
          <a:lstStyle/>
          <a:p>
            <a:fld id="{659665DE-58FC-41F4-AC58-2C90A5E00527}" type="slidenum">
              <a:rPr lang="en-US" smtClean="0"/>
              <a:pPr/>
              <a:t>22</a:t>
            </a:fld>
            <a:endParaRPr lang="en-US"/>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189126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6C8E-D380-4183-9054-E41C77F051A4}"/>
              </a:ext>
            </a:extLst>
          </p:cNvPr>
          <p:cNvSpPr>
            <a:spLocks noGrp="1"/>
          </p:cNvSpPr>
          <p:nvPr>
            <p:ph type="title"/>
          </p:nvPr>
        </p:nvSpPr>
        <p:spPr/>
        <p:txBody>
          <a:bodyPr/>
          <a:lstStyle/>
          <a:p>
            <a:r>
              <a:rPr lang="en-US" dirty="0"/>
              <a:t>Some Extra Comments</a:t>
            </a:r>
          </a:p>
        </p:txBody>
      </p:sp>
      <p:sp>
        <p:nvSpPr>
          <p:cNvPr id="3" name="Content Placeholder 2">
            <a:extLst>
              <a:ext uri="{FF2B5EF4-FFF2-40B4-BE49-F238E27FC236}">
                <a16:creationId xmlns:a16="http://schemas.microsoft.com/office/drawing/2014/main" id="{E7594F33-DFDB-441C-AE77-2D93A45BD55E}"/>
              </a:ext>
            </a:extLst>
          </p:cNvPr>
          <p:cNvSpPr>
            <a:spLocks noGrp="1"/>
          </p:cNvSpPr>
          <p:nvPr>
            <p:ph idx="1"/>
          </p:nvPr>
        </p:nvSpPr>
        <p:spPr/>
        <p:txBody>
          <a:bodyPr/>
          <a:lstStyle/>
          <a:p>
            <a:r>
              <a:rPr lang="en-US" dirty="0"/>
              <a:t>Prim was the employee at Bell Labs in the 1950’s</a:t>
            </a:r>
          </a:p>
          <a:p>
            <a:r>
              <a:rPr lang="en-US" dirty="0"/>
              <a:t>The mathematician in the 1920’s was </a:t>
            </a:r>
            <a:r>
              <a:rPr lang="en-US" dirty="0" err="1"/>
              <a:t>Boruvka</a:t>
            </a:r>
            <a:endParaRPr lang="en-US" dirty="0"/>
          </a:p>
          <a:p>
            <a:pPr lvl="1"/>
            <a:r>
              <a:rPr lang="en-US" dirty="0"/>
              <a:t>He had a different </a:t>
            </a:r>
            <a:r>
              <a:rPr lang="en-US" i="1" dirty="0"/>
              <a:t>also greedy </a:t>
            </a:r>
            <a:r>
              <a:rPr lang="en-US" dirty="0"/>
              <a:t>algorithm for MSTs.</a:t>
            </a:r>
          </a:p>
          <a:p>
            <a:pPr lvl="1"/>
            <a:r>
              <a:rPr lang="en-US" dirty="0" err="1"/>
              <a:t>Boruvka’s</a:t>
            </a:r>
            <a:r>
              <a:rPr lang="en-US" dirty="0"/>
              <a:t> algorithm is trickier to implement, but is useful in some cases.</a:t>
            </a:r>
          </a:p>
          <a:p>
            <a:pPr lvl="1"/>
            <a:endParaRPr lang="en-US" dirty="0"/>
          </a:p>
          <a:p>
            <a:r>
              <a:rPr lang="en-US" dirty="0"/>
              <a:t>There’s at least a fourth greedy algorithm for MSTs…</a:t>
            </a:r>
          </a:p>
          <a:p>
            <a:endParaRPr lang="en-US" dirty="0"/>
          </a:p>
          <a:p>
            <a:r>
              <a:rPr lang="en-US" dirty="0"/>
              <a:t>If all the edge weights are distinct, then the MST is unique.</a:t>
            </a:r>
          </a:p>
          <a:p>
            <a:r>
              <a:rPr lang="en-US" dirty="0"/>
              <a:t>If some edge weights are equal, there may be multiple spanning trees. Prim’s/Dijkstra’s are only guaranteed to find you one of them.</a:t>
            </a:r>
          </a:p>
        </p:txBody>
      </p:sp>
      <p:sp>
        <p:nvSpPr>
          <p:cNvPr id="4" name="Footer Placeholder 3">
            <a:extLst>
              <a:ext uri="{FF2B5EF4-FFF2-40B4-BE49-F238E27FC236}">
                <a16:creationId xmlns:a16="http://schemas.microsoft.com/office/drawing/2014/main" id="{DDE77583-E86A-4613-AFFD-30B90551D16A}"/>
              </a:ext>
            </a:extLst>
          </p:cNvPr>
          <p:cNvSpPr>
            <a:spLocks noGrp="1"/>
          </p:cNvSpPr>
          <p:nvPr>
            <p:ph type="ftr" sz="quarter" idx="11"/>
          </p:nvPr>
        </p:nvSpPr>
        <p:spPr/>
        <p:txBody>
          <a:bodyPr/>
          <a:lstStyle/>
          <a:p>
            <a:r>
              <a:rPr lang="en-US"/>
              <a:t>CSE 373 AU 18</a:t>
            </a:r>
          </a:p>
        </p:txBody>
      </p:sp>
      <p:sp>
        <p:nvSpPr>
          <p:cNvPr id="5" name="Slide Number Placeholder 4">
            <a:extLst>
              <a:ext uri="{FF2B5EF4-FFF2-40B4-BE49-F238E27FC236}">
                <a16:creationId xmlns:a16="http://schemas.microsoft.com/office/drawing/2014/main" id="{6F690BA4-CF73-4DEE-88FE-E19CA9B1C7EF}"/>
              </a:ext>
            </a:extLst>
          </p:cNvPr>
          <p:cNvSpPr>
            <a:spLocks noGrp="1"/>
          </p:cNvSpPr>
          <p:nvPr>
            <p:ph type="sldNum" sz="quarter" idx="12"/>
          </p:nvPr>
        </p:nvSpPr>
        <p:spPr/>
        <p:txBody>
          <a:bodyPr/>
          <a:lstStyle/>
          <a:p>
            <a:fld id="{659665DE-58FC-41F4-AC58-2C90A5E00527}" type="slidenum">
              <a:rPr lang="en-US" smtClean="0"/>
              <a:t>23</a:t>
            </a:fld>
            <a:endParaRPr lang="en-US"/>
          </a:p>
        </p:txBody>
      </p:sp>
    </p:spTree>
    <p:extLst>
      <p:ext uri="{BB962C8B-B14F-4D97-AF65-F5344CB8AC3E}">
        <p14:creationId xmlns:p14="http://schemas.microsoft.com/office/powerpoint/2010/main" val="577872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103FC-3B06-441C-813E-A92C14FEEF3F}"/>
              </a:ext>
            </a:extLst>
          </p:cNvPr>
          <p:cNvSpPr>
            <a:spLocks noGrp="1"/>
          </p:cNvSpPr>
          <p:nvPr>
            <p:ph type="title"/>
          </p:nvPr>
        </p:nvSpPr>
        <p:spPr/>
        <p:txBody>
          <a:bodyPr>
            <a:normAutofit fontScale="90000"/>
          </a:bodyPr>
          <a:lstStyle/>
          <a:p>
            <a:r>
              <a:rPr lang="en-US" dirty="0"/>
              <a:t>Why do all of these MST Algorithms Work?</a:t>
            </a:r>
          </a:p>
        </p:txBody>
      </p:sp>
      <p:sp>
        <p:nvSpPr>
          <p:cNvPr id="3" name="Content Placeholder 2">
            <a:extLst>
              <a:ext uri="{FF2B5EF4-FFF2-40B4-BE49-F238E27FC236}">
                <a16:creationId xmlns:a16="http://schemas.microsoft.com/office/drawing/2014/main" id="{7EAC890B-2537-437A-9F0A-62A84DD3E99C}"/>
              </a:ext>
            </a:extLst>
          </p:cNvPr>
          <p:cNvSpPr>
            <a:spLocks noGrp="1"/>
          </p:cNvSpPr>
          <p:nvPr>
            <p:ph idx="1"/>
          </p:nvPr>
        </p:nvSpPr>
        <p:spPr/>
        <p:txBody>
          <a:bodyPr/>
          <a:lstStyle/>
          <a:p>
            <a:r>
              <a:rPr lang="en-US" dirty="0"/>
              <a:t>MSTs satisfy two very useful properties:</a:t>
            </a:r>
          </a:p>
          <a:p>
            <a:r>
              <a:rPr lang="en-US" b="1" dirty="0"/>
              <a:t>Cycle Property: </a:t>
            </a:r>
            <a:r>
              <a:rPr lang="en-US" dirty="0"/>
              <a:t>The heaviest edge along a cycle is NEVER part of an MST.</a:t>
            </a:r>
          </a:p>
          <a:p>
            <a:r>
              <a:rPr lang="en-US" b="1" dirty="0"/>
              <a:t>Cut Property: </a:t>
            </a:r>
            <a:r>
              <a:rPr lang="en-US" dirty="0"/>
              <a:t>Split the vertices of the graph any way you want into two sets A and B. The lightest edge with one endpoint in A and the other in B is ALWAYS part of an MST. </a:t>
            </a:r>
          </a:p>
          <a:p>
            <a:endParaRPr lang="en-US" b="1" dirty="0"/>
          </a:p>
          <a:p>
            <a:r>
              <a:rPr lang="en-US" dirty="0"/>
              <a:t>Whenever you add an edge to a tree you create exactly one cycle, you can then remove any edge from that cycle and get another tree out. </a:t>
            </a:r>
          </a:p>
          <a:p>
            <a:r>
              <a:rPr lang="en-US" dirty="0"/>
              <a:t>This observation, combined with the cycle and cut properties form the basis of all of the greedy algorithms for MSTs.</a:t>
            </a:r>
          </a:p>
        </p:txBody>
      </p:sp>
      <p:sp>
        <p:nvSpPr>
          <p:cNvPr id="4" name="Footer Placeholder 3">
            <a:extLst>
              <a:ext uri="{FF2B5EF4-FFF2-40B4-BE49-F238E27FC236}">
                <a16:creationId xmlns:a16="http://schemas.microsoft.com/office/drawing/2014/main" id="{504C63AC-EC8B-4DD2-95B4-78E8F70236A5}"/>
              </a:ext>
            </a:extLst>
          </p:cNvPr>
          <p:cNvSpPr>
            <a:spLocks noGrp="1"/>
          </p:cNvSpPr>
          <p:nvPr>
            <p:ph type="ftr" sz="quarter" idx="11"/>
          </p:nvPr>
        </p:nvSpPr>
        <p:spPr/>
        <p:txBody>
          <a:bodyPr/>
          <a:lstStyle/>
          <a:p>
            <a:r>
              <a:rPr lang="en-US"/>
              <a:t>CSE 373 AU 18</a:t>
            </a:r>
          </a:p>
        </p:txBody>
      </p:sp>
      <p:sp>
        <p:nvSpPr>
          <p:cNvPr id="5" name="Slide Number Placeholder 4">
            <a:extLst>
              <a:ext uri="{FF2B5EF4-FFF2-40B4-BE49-F238E27FC236}">
                <a16:creationId xmlns:a16="http://schemas.microsoft.com/office/drawing/2014/main" id="{1D3D6947-B626-4526-BA8F-76E3B73BEE91}"/>
              </a:ext>
            </a:extLst>
          </p:cNvPr>
          <p:cNvSpPr>
            <a:spLocks noGrp="1"/>
          </p:cNvSpPr>
          <p:nvPr>
            <p:ph type="sldNum" sz="quarter" idx="12"/>
          </p:nvPr>
        </p:nvSpPr>
        <p:spPr/>
        <p:txBody>
          <a:bodyPr/>
          <a:lstStyle/>
          <a:p>
            <a:fld id="{659665DE-58FC-41F4-AC58-2C90A5E00527}" type="slidenum">
              <a:rPr lang="en-US" smtClean="0"/>
              <a:t>24</a:t>
            </a:fld>
            <a:endParaRPr lang="en-US"/>
          </a:p>
        </p:txBody>
      </p:sp>
    </p:spTree>
    <p:extLst>
      <p:ext uri="{BB962C8B-B14F-4D97-AF65-F5344CB8AC3E}">
        <p14:creationId xmlns:p14="http://schemas.microsoft.com/office/powerpoint/2010/main" val="4051726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More MST application	</a:t>
            </a:r>
          </a:p>
        </p:txBody>
      </p:sp>
      <p:sp>
        <p:nvSpPr>
          <p:cNvPr id="3" name="Content Placeholder 2"/>
          <p:cNvSpPr>
            <a:spLocks noGrp="1"/>
          </p:cNvSpPr>
          <p:nvPr>
            <p:ph idx="1"/>
          </p:nvPr>
        </p:nvSpPr>
        <p:spPr>
          <a:xfrm>
            <a:off x="575240" y="1463857"/>
            <a:ext cx="11187258" cy="3356337"/>
          </a:xfrm>
        </p:spPr>
        <p:txBody>
          <a:bodyPr/>
          <a:lstStyle/>
          <a:p>
            <a:r>
              <a:rPr lang="en-US" dirty="0"/>
              <a:t>Let’s say you’re building a new building. </a:t>
            </a:r>
          </a:p>
          <a:p>
            <a:r>
              <a:rPr lang="en-US" dirty="0"/>
              <a:t>There are very important building donors coming to visit TOMORROW, </a:t>
            </a:r>
          </a:p>
          <a:p>
            <a:pPr lvl="1"/>
            <a:r>
              <a:rPr lang="en-US" dirty="0"/>
              <a:t>and the hallways are not finished. </a:t>
            </a:r>
          </a:p>
          <a:p>
            <a:r>
              <a:rPr lang="en-US" dirty="0"/>
              <a:t>You have n rooms you need to show them, connected by the unfinished hallways.</a:t>
            </a:r>
          </a:p>
          <a:p>
            <a:r>
              <a:rPr lang="en-US" dirty="0"/>
              <a:t>Thanks to your generous donors you have n-1 construction crews, so you can assign one to each of that many hallways. </a:t>
            </a:r>
          </a:p>
          <a:p>
            <a:pPr lvl="1"/>
            <a:r>
              <a:rPr lang="en-US" dirty="0"/>
              <a:t>Sadly the hallways are narrow and you can’t have multiple crews working on the same hallway. </a:t>
            </a:r>
          </a:p>
          <a:p>
            <a:r>
              <a:rPr lang="en-US" dirty="0"/>
              <a:t>Can you finish enough hallways in time to give them a tour?</a:t>
            </a:r>
          </a:p>
          <a:p>
            <a:endParaRPr lang="en-US" dirty="0"/>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25</a:t>
            </a:fld>
            <a:endParaRPr lang="en-US"/>
          </a:p>
        </p:txBody>
      </p:sp>
      <p:sp>
        <p:nvSpPr>
          <p:cNvPr id="6" name="Rectangle 5"/>
          <p:cNvSpPr/>
          <p:nvPr/>
        </p:nvSpPr>
        <p:spPr>
          <a:xfrm>
            <a:off x="568125" y="4795525"/>
            <a:ext cx="6111311" cy="1725502"/>
          </a:xfrm>
          <a:prstGeom prst="rect">
            <a:avLst/>
          </a:prstGeom>
          <a:solidFill>
            <a:srgbClr val="A4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r>
              <a:rPr lang="en-US" sz="2000" b="1" dirty="0"/>
              <a:t>Given</a:t>
            </a:r>
            <a:r>
              <a:rPr lang="en-US" sz="2000" dirty="0"/>
              <a:t>: an undirected, weighted graph G</a:t>
            </a:r>
          </a:p>
          <a:p>
            <a:r>
              <a:rPr lang="en-US" sz="2000" b="1" dirty="0"/>
              <a:t>Find</a:t>
            </a:r>
            <a:r>
              <a:rPr lang="en-US" sz="2000" dirty="0"/>
              <a:t>: A spanning tree such that the weight of the maximum edge is minimized.</a:t>
            </a:r>
          </a:p>
        </p:txBody>
      </p:sp>
      <p:sp>
        <p:nvSpPr>
          <p:cNvPr id="7" name="Rectangle 6"/>
          <p:cNvSpPr/>
          <p:nvPr/>
        </p:nvSpPr>
        <p:spPr>
          <a:xfrm>
            <a:off x="568125" y="4795526"/>
            <a:ext cx="6101786" cy="476250"/>
          </a:xfrm>
          <a:prstGeom prst="rect">
            <a:avLst/>
          </a:prstGeom>
          <a:solidFill>
            <a:srgbClr val="4C32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Minimum </a:t>
            </a:r>
            <a:r>
              <a:rPr lang="en-US" sz="2000" b="1" dirty="0">
                <a:solidFill>
                  <a:srgbClr val="B6A479"/>
                </a:solidFill>
              </a:rPr>
              <a:t>Bottleneck</a:t>
            </a:r>
            <a:r>
              <a:rPr lang="en-US" sz="2000" b="1" dirty="0"/>
              <a:t> Spanning Tree Problem</a:t>
            </a:r>
          </a:p>
        </p:txBody>
      </p:sp>
    </p:spTree>
    <p:extLst>
      <p:ext uri="{BB962C8B-B14F-4D97-AF65-F5344CB8AC3E}">
        <p14:creationId xmlns:p14="http://schemas.microsoft.com/office/powerpoint/2010/main" val="925398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MSTs and MBSTs</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a:xfrm>
            <a:off x="11549151" y="6521028"/>
            <a:ext cx="421923" cy="274320"/>
          </a:xfrm>
        </p:spPr>
        <p:txBody>
          <a:bodyPr/>
          <a:lstStyle/>
          <a:p>
            <a:fld id="{659665DE-58FC-41F4-AC58-2C90A5E00527}" type="slidenum">
              <a:rPr lang="en-US" smtClean="0"/>
              <a:t>26</a:t>
            </a:fld>
            <a:endParaRPr lang="en-US"/>
          </a:p>
        </p:txBody>
      </p:sp>
      <p:sp>
        <p:nvSpPr>
          <p:cNvPr id="6" name="Rectangle 5"/>
          <p:cNvSpPr/>
          <p:nvPr/>
        </p:nvSpPr>
        <p:spPr>
          <a:xfrm>
            <a:off x="5936971" y="1595120"/>
            <a:ext cx="6111311" cy="1725502"/>
          </a:xfrm>
          <a:prstGeom prst="rect">
            <a:avLst/>
          </a:prstGeom>
          <a:solidFill>
            <a:srgbClr val="A4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r>
              <a:rPr lang="en-US" sz="2000" b="1" dirty="0"/>
              <a:t>Given</a:t>
            </a:r>
            <a:r>
              <a:rPr lang="en-US" sz="2000" dirty="0"/>
              <a:t>: an undirected, weighted graph G</a:t>
            </a:r>
          </a:p>
          <a:p>
            <a:r>
              <a:rPr lang="en-US" sz="2000" b="1" dirty="0"/>
              <a:t>Find</a:t>
            </a:r>
            <a:r>
              <a:rPr lang="en-US" sz="2000" dirty="0"/>
              <a:t>: A spanning tree such that the weight of the maximum edge is minimized.</a:t>
            </a:r>
          </a:p>
        </p:txBody>
      </p:sp>
      <p:sp>
        <p:nvSpPr>
          <p:cNvPr id="7" name="Rectangle 6"/>
          <p:cNvSpPr/>
          <p:nvPr/>
        </p:nvSpPr>
        <p:spPr>
          <a:xfrm>
            <a:off x="5936971" y="1595121"/>
            <a:ext cx="6101786" cy="476250"/>
          </a:xfrm>
          <a:prstGeom prst="rect">
            <a:avLst/>
          </a:prstGeom>
          <a:solidFill>
            <a:srgbClr val="4C32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Minimum </a:t>
            </a:r>
            <a:r>
              <a:rPr lang="en-US" sz="2000" b="1" dirty="0">
                <a:solidFill>
                  <a:srgbClr val="B6A479"/>
                </a:solidFill>
              </a:rPr>
              <a:t>Bottleneck</a:t>
            </a:r>
            <a:r>
              <a:rPr lang="en-US" sz="2000" b="1" dirty="0"/>
              <a:t> Spanning Tree Problem</a:t>
            </a:r>
          </a:p>
        </p:txBody>
      </p:sp>
      <p:sp>
        <p:nvSpPr>
          <p:cNvPr id="8" name="Rectangle 7"/>
          <p:cNvSpPr/>
          <p:nvPr/>
        </p:nvSpPr>
        <p:spPr>
          <a:xfrm>
            <a:off x="189303" y="1568998"/>
            <a:ext cx="5628165" cy="1753060"/>
          </a:xfrm>
          <a:prstGeom prst="rect">
            <a:avLst/>
          </a:prstGeom>
          <a:solidFill>
            <a:srgbClr val="A4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000" b="1" dirty="0"/>
          </a:p>
          <a:p>
            <a:r>
              <a:rPr lang="en-US" sz="2000" b="1" dirty="0"/>
              <a:t>Given</a:t>
            </a:r>
            <a:r>
              <a:rPr lang="en-US" sz="2000" dirty="0"/>
              <a:t>: an undirected, weighted graph G</a:t>
            </a:r>
          </a:p>
          <a:p>
            <a:r>
              <a:rPr lang="en-US" sz="2000" b="1" dirty="0"/>
              <a:t>Find</a:t>
            </a:r>
            <a:r>
              <a:rPr lang="en-US" sz="2000" dirty="0"/>
              <a:t>: A minimum-weight set of edges such that you can get from any vertex of G to any other on only those edges.</a:t>
            </a:r>
          </a:p>
        </p:txBody>
      </p:sp>
      <p:sp>
        <p:nvSpPr>
          <p:cNvPr id="9" name="Rectangle 8"/>
          <p:cNvSpPr/>
          <p:nvPr/>
        </p:nvSpPr>
        <p:spPr>
          <a:xfrm>
            <a:off x="189303" y="1568999"/>
            <a:ext cx="5619393" cy="476250"/>
          </a:xfrm>
          <a:prstGeom prst="rect">
            <a:avLst/>
          </a:prstGeom>
          <a:solidFill>
            <a:srgbClr val="4C32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Minimum Spanning Tree Problem</a:t>
            </a:r>
          </a:p>
        </p:txBody>
      </p:sp>
      <p:sp>
        <p:nvSpPr>
          <p:cNvPr id="11" name="Oval 10">
            <a:extLst>
              <a:ext uri="{FF2B5EF4-FFF2-40B4-BE49-F238E27FC236}">
                <a16:creationId xmlns:a16="http://schemas.microsoft.com/office/drawing/2014/main" id="{565F4DFE-CB35-4168-ABF8-1D7A9BBFC0C4}"/>
              </a:ext>
            </a:extLst>
          </p:cNvPr>
          <p:cNvSpPr/>
          <p:nvPr/>
        </p:nvSpPr>
        <p:spPr>
          <a:xfrm>
            <a:off x="6680025" y="4306496"/>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13" name="Oval 12">
            <a:extLst>
              <a:ext uri="{FF2B5EF4-FFF2-40B4-BE49-F238E27FC236}">
                <a16:creationId xmlns:a16="http://schemas.microsoft.com/office/drawing/2014/main" id="{7F162FD8-3E78-456B-BB14-BDCE6FBA2ECF}"/>
              </a:ext>
            </a:extLst>
          </p:cNvPr>
          <p:cNvSpPr/>
          <p:nvPr/>
        </p:nvSpPr>
        <p:spPr>
          <a:xfrm>
            <a:off x="7983028" y="5211082"/>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15" name="Oval 14">
            <a:extLst>
              <a:ext uri="{FF2B5EF4-FFF2-40B4-BE49-F238E27FC236}">
                <a16:creationId xmlns:a16="http://schemas.microsoft.com/office/drawing/2014/main" id="{CE51C7C4-B55B-403F-87FE-AD499899A667}"/>
              </a:ext>
            </a:extLst>
          </p:cNvPr>
          <p:cNvSpPr/>
          <p:nvPr/>
        </p:nvSpPr>
        <p:spPr>
          <a:xfrm>
            <a:off x="10310256" y="3500482"/>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16" name="Oval 15">
            <a:extLst>
              <a:ext uri="{FF2B5EF4-FFF2-40B4-BE49-F238E27FC236}">
                <a16:creationId xmlns:a16="http://schemas.microsoft.com/office/drawing/2014/main" id="{19D7B0C3-CCAE-4D94-B9BB-71BEFB80BFD8}"/>
              </a:ext>
            </a:extLst>
          </p:cNvPr>
          <p:cNvSpPr/>
          <p:nvPr/>
        </p:nvSpPr>
        <p:spPr>
          <a:xfrm>
            <a:off x="8092517" y="412615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8" name="Straight Connector 17">
            <a:extLst>
              <a:ext uri="{FF2B5EF4-FFF2-40B4-BE49-F238E27FC236}">
                <a16:creationId xmlns:a16="http://schemas.microsoft.com/office/drawing/2014/main" id="{C728B529-FC04-4B2F-B0B9-AC5A773CAFE2}"/>
              </a:ext>
            </a:extLst>
          </p:cNvPr>
          <p:cNvCxnSpPr>
            <a:stCxn id="11" idx="5"/>
            <a:endCxn id="13" idx="2"/>
          </p:cNvCxnSpPr>
          <p:nvPr/>
        </p:nvCxnSpPr>
        <p:spPr>
          <a:xfrm>
            <a:off x="6923928" y="4545191"/>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FB3A08A-BD82-4A3E-B941-3C684B7E3A95}"/>
              </a:ext>
            </a:extLst>
          </p:cNvPr>
          <p:cNvCxnSpPr>
            <a:stCxn id="13" idx="0"/>
            <a:endCxn id="16" idx="4"/>
          </p:cNvCxnSpPr>
          <p:nvPr/>
        </p:nvCxnSpPr>
        <p:spPr>
          <a:xfrm flipV="1">
            <a:off x="8125903" y="4405806"/>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258C2D2-F112-4C50-B1DD-A30A0CB4F594}"/>
              </a:ext>
            </a:extLst>
          </p:cNvPr>
          <p:cNvCxnSpPr>
            <a:stCxn id="16" idx="2"/>
            <a:endCxn id="11" idx="6"/>
          </p:cNvCxnSpPr>
          <p:nvPr/>
        </p:nvCxnSpPr>
        <p:spPr>
          <a:xfrm flipH="1">
            <a:off x="6965775" y="4265982"/>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663D041-1C25-44CE-ABEF-9E1DC32FEEF8}"/>
              </a:ext>
            </a:extLst>
          </p:cNvPr>
          <p:cNvCxnSpPr>
            <a:stCxn id="16" idx="7"/>
            <a:endCxn id="15" idx="2"/>
          </p:cNvCxnSpPr>
          <p:nvPr/>
        </p:nvCxnSpPr>
        <p:spPr>
          <a:xfrm flipV="1">
            <a:off x="8336420" y="3640307"/>
            <a:ext cx="1973836" cy="52680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138C915-248E-4E31-BBA5-E80A85791BBD}"/>
              </a:ext>
            </a:extLst>
          </p:cNvPr>
          <p:cNvCxnSpPr>
            <a:stCxn id="15" idx="3"/>
            <a:endCxn id="13" idx="7"/>
          </p:cNvCxnSpPr>
          <p:nvPr/>
        </p:nvCxnSpPr>
        <p:spPr>
          <a:xfrm flipH="1">
            <a:off x="8226931" y="3739177"/>
            <a:ext cx="2125172" cy="151285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95DA56DE-5E2D-40C2-96EA-0E3F1F0AD895}"/>
              </a:ext>
            </a:extLst>
          </p:cNvPr>
          <p:cNvSpPr txBox="1"/>
          <p:nvPr/>
        </p:nvSpPr>
        <p:spPr>
          <a:xfrm>
            <a:off x="7472726" y="4006961"/>
            <a:ext cx="317944" cy="369667"/>
          </a:xfrm>
          <a:prstGeom prst="rect">
            <a:avLst/>
          </a:prstGeom>
          <a:noFill/>
        </p:spPr>
        <p:txBody>
          <a:bodyPr wrap="square" rtlCol="0">
            <a:spAutoFit/>
          </a:bodyPr>
          <a:lstStyle/>
          <a:p>
            <a:r>
              <a:rPr lang="en-US" dirty="0"/>
              <a:t>3</a:t>
            </a:r>
          </a:p>
        </p:txBody>
      </p:sp>
      <p:sp>
        <p:nvSpPr>
          <p:cNvPr id="31" name="TextBox 30">
            <a:extLst>
              <a:ext uri="{FF2B5EF4-FFF2-40B4-BE49-F238E27FC236}">
                <a16:creationId xmlns:a16="http://schemas.microsoft.com/office/drawing/2014/main" id="{0A707E7C-DF04-463E-B6A7-EB4A670E1E98}"/>
              </a:ext>
            </a:extLst>
          </p:cNvPr>
          <p:cNvSpPr txBox="1"/>
          <p:nvPr/>
        </p:nvSpPr>
        <p:spPr>
          <a:xfrm>
            <a:off x="7225617" y="4948049"/>
            <a:ext cx="317944" cy="369667"/>
          </a:xfrm>
          <a:prstGeom prst="rect">
            <a:avLst/>
          </a:prstGeom>
          <a:noFill/>
        </p:spPr>
        <p:txBody>
          <a:bodyPr wrap="square" rtlCol="0">
            <a:spAutoFit/>
          </a:bodyPr>
          <a:lstStyle/>
          <a:p>
            <a:r>
              <a:rPr lang="en-US" dirty="0"/>
              <a:t>4</a:t>
            </a:r>
          </a:p>
        </p:txBody>
      </p:sp>
      <p:sp>
        <p:nvSpPr>
          <p:cNvPr id="32" name="TextBox 31">
            <a:extLst>
              <a:ext uri="{FF2B5EF4-FFF2-40B4-BE49-F238E27FC236}">
                <a16:creationId xmlns:a16="http://schemas.microsoft.com/office/drawing/2014/main" id="{75FB6B22-2D22-4B90-9732-B7F8232E0785}"/>
              </a:ext>
            </a:extLst>
          </p:cNvPr>
          <p:cNvSpPr txBox="1"/>
          <p:nvPr/>
        </p:nvSpPr>
        <p:spPr>
          <a:xfrm>
            <a:off x="7912187" y="4549596"/>
            <a:ext cx="317944" cy="369667"/>
          </a:xfrm>
          <a:prstGeom prst="rect">
            <a:avLst/>
          </a:prstGeom>
          <a:noFill/>
        </p:spPr>
        <p:txBody>
          <a:bodyPr wrap="square" rtlCol="0">
            <a:spAutoFit/>
          </a:bodyPr>
          <a:lstStyle/>
          <a:p>
            <a:r>
              <a:rPr lang="en-US" dirty="0"/>
              <a:t>1</a:t>
            </a:r>
          </a:p>
        </p:txBody>
      </p:sp>
      <p:sp>
        <p:nvSpPr>
          <p:cNvPr id="35" name="TextBox 34">
            <a:extLst>
              <a:ext uri="{FF2B5EF4-FFF2-40B4-BE49-F238E27FC236}">
                <a16:creationId xmlns:a16="http://schemas.microsoft.com/office/drawing/2014/main" id="{4D7B4D0B-A855-49E8-8ED0-B56BAA6B8B9E}"/>
              </a:ext>
            </a:extLst>
          </p:cNvPr>
          <p:cNvSpPr txBox="1"/>
          <p:nvPr/>
        </p:nvSpPr>
        <p:spPr>
          <a:xfrm>
            <a:off x="8715374" y="3640306"/>
            <a:ext cx="405270" cy="369332"/>
          </a:xfrm>
          <a:prstGeom prst="rect">
            <a:avLst/>
          </a:prstGeom>
          <a:noFill/>
        </p:spPr>
        <p:txBody>
          <a:bodyPr wrap="square" rtlCol="0">
            <a:spAutoFit/>
          </a:bodyPr>
          <a:lstStyle/>
          <a:p>
            <a:r>
              <a:rPr lang="en-US" dirty="0"/>
              <a:t>2</a:t>
            </a:r>
          </a:p>
        </p:txBody>
      </p:sp>
      <p:sp>
        <p:nvSpPr>
          <p:cNvPr id="38" name="TextBox 37">
            <a:extLst>
              <a:ext uri="{FF2B5EF4-FFF2-40B4-BE49-F238E27FC236}">
                <a16:creationId xmlns:a16="http://schemas.microsoft.com/office/drawing/2014/main" id="{0620E453-FC64-407E-8807-4257C8DEA957}"/>
              </a:ext>
            </a:extLst>
          </p:cNvPr>
          <p:cNvSpPr txBox="1"/>
          <p:nvPr/>
        </p:nvSpPr>
        <p:spPr>
          <a:xfrm>
            <a:off x="9040051" y="4720357"/>
            <a:ext cx="405270" cy="369332"/>
          </a:xfrm>
          <a:prstGeom prst="rect">
            <a:avLst/>
          </a:prstGeom>
          <a:noFill/>
        </p:spPr>
        <p:txBody>
          <a:bodyPr wrap="square" rtlCol="0">
            <a:spAutoFit/>
          </a:bodyPr>
          <a:lstStyle/>
          <a:p>
            <a:r>
              <a:rPr lang="en-US" dirty="0"/>
              <a:t>2</a:t>
            </a:r>
          </a:p>
        </p:txBody>
      </p:sp>
      <p:sp>
        <p:nvSpPr>
          <p:cNvPr id="39" name="Oval 38">
            <a:extLst>
              <a:ext uri="{FF2B5EF4-FFF2-40B4-BE49-F238E27FC236}">
                <a16:creationId xmlns:a16="http://schemas.microsoft.com/office/drawing/2014/main" id="{05FDFB87-E379-4549-860F-59FEC342D4D3}"/>
              </a:ext>
            </a:extLst>
          </p:cNvPr>
          <p:cNvSpPr/>
          <p:nvPr/>
        </p:nvSpPr>
        <p:spPr>
          <a:xfrm>
            <a:off x="1239998" y="4419141"/>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40" name="Oval 39">
            <a:extLst>
              <a:ext uri="{FF2B5EF4-FFF2-40B4-BE49-F238E27FC236}">
                <a16:creationId xmlns:a16="http://schemas.microsoft.com/office/drawing/2014/main" id="{E17ED70F-F911-4750-A3A6-4AAC566AF79A}"/>
              </a:ext>
            </a:extLst>
          </p:cNvPr>
          <p:cNvSpPr/>
          <p:nvPr/>
        </p:nvSpPr>
        <p:spPr>
          <a:xfrm>
            <a:off x="2543001" y="532372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41" name="Oval 40">
            <a:extLst>
              <a:ext uri="{FF2B5EF4-FFF2-40B4-BE49-F238E27FC236}">
                <a16:creationId xmlns:a16="http://schemas.microsoft.com/office/drawing/2014/main" id="{52A1DEAD-67CD-4442-AFEC-0638B2D6E8AD}"/>
              </a:ext>
            </a:extLst>
          </p:cNvPr>
          <p:cNvSpPr/>
          <p:nvPr/>
        </p:nvSpPr>
        <p:spPr>
          <a:xfrm>
            <a:off x="4870229" y="3613127"/>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42" name="Oval 41">
            <a:extLst>
              <a:ext uri="{FF2B5EF4-FFF2-40B4-BE49-F238E27FC236}">
                <a16:creationId xmlns:a16="http://schemas.microsoft.com/office/drawing/2014/main" id="{3DC06732-4E11-4049-B5D1-5E12FA7086B9}"/>
              </a:ext>
            </a:extLst>
          </p:cNvPr>
          <p:cNvSpPr/>
          <p:nvPr/>
        </p:nvSpPr>
        <p:spPr>
          <a:xfrm>
            <a:off x="2652490" y="4238802"/>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43" name="Straight Connector 42">
            <a:extLst>
              <a:ext uri="{FF2B5EF4-FFF2-40B4-BE49-F238E27FC236}">
                <a16:creationId xmlns:a16="http://schemas.microsoft.com/office/drawing/2014/main" id="{427993AB-E3B1-4D8A-B135-AA7E9D71A04F}"/>
              </a:ext>
            </a:extLst>
          </p:cNvPr>
          <p:cNvCxnSpPr>
            <a:stCxn id="39" idx="5"/>
            <a:endCxn id="40" idx="2"/>
          </p:cNvCxnSpPr>
          <p:nvPr/>
        </p:nvCxnSpPr>
        <p:spPr>
          <a:xfrm>
            <a:off x="1483901" y="4657836"/>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5C02104-A117-467E-8456-0DEA2EC9D534}"/>
              </a:ext>
            </a:extLst>
          </p:cNvPr>
          <p:cNvCxnSpPr>
            <a:stCxn id="40" idx="0"/>
            <a:endCxn id="42" idx="4"/>
          </p:cNvCxnSpPr>
          <p:nvPr/>
        </p:nvCxnSpPr>
        <p:spPr>
          <a:xfrm flipV="1">
            <a:off x="2685876" y="4518451"/>
            <a:ext cx="109489" cy="80527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83BBAE23-660E-451C-BE31-E955F6F85FC4}"/>
              </a:ext>
            </a:extLst>
          </p:cNvPr>
          <p:cNvCxnSpPr>
            <a:stCxn id="42" idx="2"/>
            <a:endCxn id="39" idx="6"/>
          </p:cNvCxnSpPr>
          <p:nvPr/>
        </p:nvCxnSpPr>
        <p:spPr>
          <a:xfrm flipH="1">
            <a:off x="1525748" y="4378627"/>
            <a:ext cx="1126742" cy="18033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39F94FD-9FE2-451B-AB68-6D63052F9BB2}"/>
              </a:ext>
            </a:extLst>
          </p:cNvPr>
          <p:cNvCxnSpPr>
            <a:stCxn id="42" idx="7"/>
            <a:endCxn id="41" idx="2"/>
          </p:cNvCxnSpPr>
          <p:nvPr/>
        </p:nvCxnSpPr>
        <p:spPr>
          <a:xfrm flipV="1">
            <a:off x="2896393" y="3752952"/>
            <a:ext cx="1973836" cy="526804"/>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6E76A67-609B-46F5-AACB-B41DB47EACFF}"/>
              </a:ext>
            </a:extLst>
          </p:cNvPr>
          <p:cNvCxnSpPr>
            <a:stCxn id="41" idx="3"/>
            <a:endCxn id="40" idx="7"/>
          </p:cNvCxnSpPr>
          <p:nvPr/>
        </p:nvCxnSpPr>
        <p:spPr>
          <a:xfrm flipH="1">
            <a:off x="2786904" y="3851822"/>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A1EE28E0-CB58-49E7-A625-417A0722D27D}"/>
              </a:ext>
            </a:extLst>
          </p:cNvPr>
          <p:cNvSpPr txBox="1"/>
          <p:nvPr/>
        </p:nvSpPr>
        <p:spPr>
          <a:xfrm>
            <a:off x="2032699" y="4119606"/>
            <a:ext cx="317944" cy="369667"/>
          </a:xfrm>
          <a:prstGeom prst="rect">
            <a:avLst/>
          </a:prstGeom>
          <a:noFill/>
        </p:spPr>
        <p:txBody>
          <a:bodyPr wrap="square" rtlCol="0">
            <a:spAutoFit/>
          </a:bodyPr>
          <a:lstStyle/>
          <a:p>
            <a:r>
              <a:rPr lang="en-US" dirty="0"/>
              <a:t>3</a:t>
            </a:r>
          </a:p>
        </p:txBody>
      </p:sp>
      <p:sp>
        <p:nvSpPr>
          <p:cNvPr id="49" name="TextBox 48">
            <a:extLst>
              <a:ext uri="{FF2B5EF4-FFF2-40B4-BE49-F238E27FC236}">
                <a16:creationId xmlns:a16="http://schemas.microsoft.com/office/drawing/2014/main" id="{1E58EF84-DDF2-4980-8B45-7E5BE08DF008}"/>
              </a:ext>
            </a:extLst>
          </p:cNvPr>
          <p:cNvSpPr txBox="1"/>
          <p:nvPr/>
        </p:nvSpPr>
        <p:spPr>
          <a:xfrm>
            <a:off x="1785590" y="5060694"/>
            <a:ext cx="317944" cy="369667"/>
          </a:xfrm>
          <a:prstGeom prst="rect">
            <a:avLst/>
          </a:prstGeom>
          <a:noFill/>
        </p:spPr>
        <p:txBody>
          <a:bodyPr wrap="square" rtlCol="0">
            <a:spAutoFit/>
          </a:bodyPr>
          <a:lstStyle/>
          <a:p>
            <a:r>
              <a:rPr lang="en-US" dirty="0"/>
              <a:t>4</a:t>
            </a:r>
          </a:p>
        </p:txBody>
      </p:sp>
      <p:sp>
        <p:nvSpPr>
          <p:cNvPr id="50" name="TextBox 49">
            <a:extLst>
              <a:ext uri="{FF2B5EF4-FFF2-40B4-BE49-F238E27FC236}">
                <a16:creationId xmlns:a16="http://schemas.microsoft.com/office/drawing/2014/main" id="{354C71E2-064E-4CD7-BBAE-542539779143}"/>
              </a:ext>
            </a:extLst>
          </p:cNvPr>
          <p:cNvSpPr txBox="1"/>
          <p:nvPr/>
        </p:nvSpPr>
        <p:spPr>
          <a:xfrm>
            <a:off x="2472160" y="4662241"/>
            <a:ext cx="317944" cy="369667"/>
          </a:xfrm>
          <a:prstGeom prst="rect">
            <a:avLst/>
          </a:prstGeom>
          <a:noFill/>
        </p:spPr>
        <p:txBody>
          <a:bodyPr wrap="square" rtlCol="0">
            <a:spAutoFit/>
          </a:bodyPr>
          <a:lstStyle/>
          <a:p>
            <a:r>
              <a:rPr lang="en-US" dirty="0"/>
              <a:t>1</a:t>
            </a:r>
          </a:p>
        </p:txBody>
      </p:sp>
      <p:sp>
        <p:nvSpPr>
          <p:cNvPr id="51" name="TextBox 50">
            <a:extLst>
              <a:ext uri="{FF2B5EF4-FFF2-40B4-BE49-F238E27FC236}">
                <a16:creationId xmlns:a16="http://schemas.microsoft.com/office/drawing/2014/main" id="{9BC05C61-FC14-4503-909F-21C53036DDEA}"/>
              </a:ext>
            </a:extLst>
          </p:cNvPr>
          <p:cNvSpPr txBox="1"/>
          <p:nvPr/>
        </p:nvSpPr>
        <p:spPr>
          <a:xfrm>
            <a:off x="3275347" y="3752951"/>
            <a:ext cx="405270" cy="369332"/>
          </a:xfrm>
          <a:prstGeom prst="rect">
            <a:avLst/>
          </a:prstGeom>
          <a:noFill/>
        </p:spPr>
        <p:txBody>
          <a:bodyPr wrap="square" rtlCol="0">
            <a:spAutoFit/>
          </a:bodyPr>
          <a:lstStyle/>
          <a:p>
            <a:r>
              <a:rPr lang="en-US" dirty="0"/>
              <a:t>2</a:t>
            </a:r>
          </a:p>
        </p:txBody>
      </p:sp>
      <p:sp>
        <p:nvSpPr>
          <p:cNvPr id="52" name="TextBox 51">
            <a:extLst>
              <a:ext uri="{FF2B5EF4-FFF2-40B4-BE49-F238E27FC236}">
                <a16:creationId xmlns:a16="http://schemas.microsoft.com/office/drawing/2014/main" id="{A88378FC-3AAF-45EC-8715-95C96991617A}"/>
              </a:ext>
            </a:extLst>
          </p:cNvPr>
          <p:cNvSpPr txBox="1"/>
          <p:nvPr/>
        </p:nvSpPr>
        <p:spPr>
          <a:xfrm>
            <a:off x="3600024" y="4833002"/>
            <a:ext cx="405270" cy="369332"/>
          </a:xfrm>
          <a:prstGeom prst="rect">
            <a:avLst/>
          </a:prstGeom>
          <a:noFill/>
        </p:spPr>
        <p:txBody>
          <a:bodyPr wrap="square" rtlCol="0">
            <a:spAutoFit/>
          </a:bodyPr>
          <a:lstStyle/>
          <a:p>
            <a:r>
              <a:rPr lang="en-US" dirty="0"/>
              <a:t>2</a:t>
            </a:r>
          </a:p>
        </p:txBody>
      </p:sp>
      <p:sp>
        <p:nvSpPr>
          <p:cNvPr id="3" name="TextBox 2">
            <a:extLst>
              <a:ext uri="{FF2B5EF4-FFF2-40B4-BE49-F238E27FC236}">
                <a16:creationId xmlns:a16="http://schemas.microsoft.com/office/drawing/2014/main" id="{C01AAB61-4DA1-49CD-A69D-4BC0CC02066B}"/>
              </a:ext>
            </a:extLst>
          </p:cNvPr>
          <p:cNvSpPr txBox="1"/>
          <p:nvPr/>
        </p:nvSpPr>
        <p:spPr>
          <a:xfrm>
            <a:off x="189303" y="5603376"/>
            <a:ext cx="9256018" cy="769441"/>
          </a:xfrm>
          <a:prstGeom prst="rect">
            <a:avLst/>
          </a:prstGeom>
          <a:noFill/>
        </p:spPr>
        <p:txBody>
          <a:bodyPr wrap="square" rtlCol="0">
            <a:spAutoFit/>
          </a:bodyPr>
          <a:lstStyle/>
          <a:p>
            <a:r>
              <a:rPr lang="en-US" sz="2200" dirty="0"/>
              <a:t>Graph on the right is a minimum bottleneck spanning tree, but not a minimum spanning tree.</a:t>
            </a:r>
          </a:p>
        </p:txBody>
      </p:sp>
    </p:spTree>
    <p:extLst>
      <p:ext uri="{BB962C8B-B14F-4D97-AF65-F5344CB8AC3E}">
        <p14:creationId xmlns:p14="http://schemas.microsoft.com/office/powerpoint/2010/main" val="931162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MBSTs</a:t>
            </a:r>
          </a:p>
        </p:txBody>
      </p:sp>
      <p:sp>
        <p:nvSpPr>
          <p:cNvPr id="3" name="Content Placeholder 2"/>
          <p:cNvSpPr>
            <a:spLocks noGrp="1"/>
          </p:cNvSpPr>
          <p:nvPr>
            <p:ph idx="1"/>
          </p:nvPr>
        </p:nvSpPr>
        <p:spPr>
          <a:xfrm>
            <a:off x="575240" y="1166191"/>
            <a:ext cx="11187258" cy="5143170"/>
          </a:xfrm>
        </p:spPr>
        <p:txBody>
          <a:bodyPr/>
          <a:lstStyle/>
          <a:p>
            <a:r>
              <a:rPr lang="en-US" dirty="0"/>
              <a:t>Algorithm Idea: want to use smallest edges. Just start with the smallest edge and add it if it connects previously unrelated things (and don’t if it makes a cycle).</a:t>
            </a:r>
          </a:p>
          <a:p>
            <a:r>
              <a:rPr lang="en-US" dirty="0"/>
              <a:t>Hey wait…that’s Kruskal’s Algorithm!</a:t>
            </a:r>
          </a:p>
          <a:p>
            <a:endParaRPr lang="en-US" dirty="0"/>
          </a:p>
          <a:p>
            <a:r>
              <a:rPr lang="en-US" dirty="0"/>
              <a:t>Every MST is an MBST (because Kruskal’s can find any MST when looking for MBSTs)</a:t>
            </a:r>
          </a:p>
          <a:p>
            <a:r>
              <a:rPr lang="en-US" dirty="0"/>
              <a:t>but not vice versa (see the example on the last slide). </a:t>
            </a:r>
          </a:p>
          <a:p>
            <a:endParaRPr lang="en-US" dirty="0"/>
          </a:p>
          <a:p>
            <a:r>
              <a:rPr lang="en-US" dirty="0"/>
              <a:t>If you need an MBST, any MST algorithm will work.</a:t>
            </a:r>
          </a:p>
          <a:p>
            <a:r>
              <a:rPr lang="en-US" dirty="0"/>
              <a:t>There are also some specially designed MBST algorithms that are </a:t>
            </a:r>
            <a:r>
              <a:rPr lang="en-US" i="1" dirty="0"/>
              <a:t>faster </a:t>
            </a:r>
            <a:r>
              <a:rPr lang="en-US" dirty="0"/>
              <a:t>(see Wikipedia)</a:t>
            </a:r>
          </a:p>
          <a:p>
            <a:r>
              <a:rPr lang="en-US" dirty="0"/>
              <a:t>Takeaway: When you’re modeling a problem, be careful to really understand what you’re looking for. There may be a better algorithm out there.</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27</a:t>
            </a:fld>
            <a:endParaRPr lang="en-US"/>
          </a:p>
        </p:txBody>
      </p:sp>
    </p:spTree>
    <p:extLst>
      <p:ext uri="{BB962C8B-B14F-4D97-AF65-F5344CB8AC3E}">
        <p14:creationId xmlns:p14="http://schemas.microsoft.com/office/powerpoint/2010/main" val="1354783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Spanning Trees</a:t>
            </a:r>
          </a:p>
        </p:txBody>
      </p:sp>
      <p:sp>
        <p:nvSpPr>
          <p:cNvPr id="3" name="Content Placeholder 2"/>
          <p:cNvSpPr>
            <a:spLocks noGrp="1"/>
          </p:cNvSpPr>
          <p:nvPr>
            <p:ph idx="1"/>
          </p:nvPr>
        </p:nvSpPr>
        <p:spPr>
          <a:xfrm>
            <a:off x="575240" y="1463857"/>
            <a:ext cx="11187258" cy="730703"/>
          </a:xfrm>
        </p:spPr>
        <p:txBody>
          <a:bodyPr/>
          <a:lstStyle/>
          <a:p>
            <a:r>
              <a:rPr lang="en-US" dirty="0"/>
              <a:t>It’s the 1920’s. Your friend at the electric company needs to choose where to build wires to connect all these cities to the plant. </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3</a:t>
            </a:fld>
            <a:endParaRPr lang="en-US"/>
          </a:p>
        </p:txBody>
      </p:sp>
      <p:sp>
        <p:nvSpPr>
          <p:cNvPr id="6" name="Oval 5"/>
          <p:cNvSpPr/>
          <p:nvPr/>
        </p:nvSpPr>
        <p:spPr>
          <a:xfrm>
            <a:off x="3208719" y="394364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4906961" y="2284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4511722" y="4848235"/>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6696075" y="4833371"/>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Oval 9"/>
          <p:cNvSpPr/>
          <p:nvPr/>
        </p:nvSpPr>
        <p:spPr>
          <a:xfrm>
            <a:off x="6838950" y="3137635"/>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4621211" y="3763310"/>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20" name="Straight Connector 19"/>
          <p:cNvCxnSpPr>
            <a:stCxn id="7" idx="2"/>
            <a:endCxn id="6" idx="7"/>
          </p:cNvCxnSpPr>
          <p:nvPr/>
        </p:nvCxnSpPr>
        <p:spPr>
          <a:xfrm flipH="1">
            <a:off x="3452622" y="2424723"/>
            <a:ext cx="1454339" cy="1559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5"/>
            <a:endCxn id="8" idx="2"/>
          </p:cNvCxnSpPr>
          <p:nvPr/>
        </p:nvCxnSpPr>
        <p:spPr>
          <a:xfrm>
            <a:off x="3452622" y="4182344"/>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8" idx="0"/>
            <a:endCxn id="11" idx="4"/>
          </p:cNvCxnSpPr>
          <p:nvPr/>
        </p:nvCxnSpPr>
        <p:spPr>
          <a:xfrm flipV="1">
            <a:off x="4654597" y="4042959"/>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1" idx="2"/>
            <a:endCxn id="6" idx="6"/>
          </p:cNvCxnSpPr>
          <p:nvPr/>
        </p:nvCxnSpPr>
        <p:spPr>
          <a:xfrm flipH="1">
            <a:off x="3494469" y="3903135"/>
            <a:ext cx="1126742" cy="1803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1" idx="7"/>
            <a:endCxn id="10" idx="2"/>
          </p:cNvCxnSpPr>
          <p:nvPr/>
        </p:nvCxnSpPr>
        <p:spPr>
          <a:xfrm flipV="1">
            <a:off x="4865114" y="3277460"/>
            <a:ext cx="1973836" cy="526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0" idx="4"/>
            <a:endCxn id="9" idx="0"/>
          </p:cNvCxnSpPr>
          <p:nvPr/>
        </p:nvCxnSpPr>
        <p:spPr>
          <a:xfrm flipH="1">
            <a:off x="6890436" y="3417284"/>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8" idx="6"/>
          </p:cNvCxnSpPr>
          <p:nvPr/>
        </p:nvCxnSpPr>
        <p:spPr>
          <a:xfrm flipH="1" flipV="1">
            <a:off x="4797472" y="4988060"/>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9" idx="1"/>
            <a:endCxn id="7" idx="6"/>
          </p:cNvCxnSpPr>
          <p:nvPr/>
        </p:nvCxnSpPr>
        <p:spPr>
          <a:xfrm flipH="1" flipV="1">
            <a:off x="5192711" y="2424723"/>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0" idx="3"/>
            <a:endCxn id="8" idx="7"/>
          </p:cNvCxnSpPr>
          <p:nvPr/>
        </p:nvCxnSpPr>
        <p:spPr>
          <a:xfrm flipH="1">
            <a:off x="4755625" y="3376330"/>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1" idx="5"/>
            <a:endCxn id="9" idx="2"/>
          </p:cNvCxnSpPr>
          <p:nvPr/>
        </p:nvCxnSpPr>
        <p:spPr>
          <a:xfrm>
            <a:off x="4865114" y="4002005"/>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739896" y="2907792"/>
            <a:ext cx="317944" cy="369667"/>
          </a:xfrm>
          <a:prstGeom prst="rect">
            <a:avLst/>
          </a:prstGeom>
          <a:noFill/>
        </p:spPr>
        <p:txBody>
          <a:bodyPr wrap="square" rtlCol="0">
            <a:spAutoFit/>
          </a:bodyPr>
          <a:lstStyle/>
          <a:p>
            <a:r>
              <a:rPr lang="en-US" dirty="0"/>
              <a:t>3</a:t>
            </a:r>
          </a:p>
        </p:txBody>
      </p:sp>
      <p:sp>
        <p:nvSpPr>
          <p:cNvPr id="55" name="TextBox 54"/>
          <p:cNvSpPr txBox="1"/>
          <p:nvPr/>
        </p:nvSpPr>
        <p:spPr>
          <a:xfrm>
            <a:off x="5486272" y="2650885"/>
            <a:ext cx="317944" cy="369667"/>
          </a:xfrm>
          <a:prstGeom prst="rect">
            <a:avLst/>
          </a:prstGeom>
          <a:noFill/>
        </p:spPr>
        <p:txBody>
          <a:bodyPr wrap="square" rtlCol="0">
            <a:spAutoFit/>
          </a:bodyPr>
          <a:lstStyle/>
          <a:p>
            <a:r>
              <a:rPr lang="en-US" dirty="0"/>
              <a:t>6</a:t>
            </a:r>
          </a:p>
        </p:txBody>
      </p:sp>
      <p:sp>
        <p:nvSpPr>
          <p:cNvPr id="56" name="TextBox 55"/>
          <p:cNvSpPr txBox="1"/>
          <p:nvPr/>
        </p:nvSpPr>
        <p:spPr>
          <a:xfrm>
            <a:off x="5103048" y="3314400"/>
            <a:ext cx="317944" cy="369667"/>
          </a:xfrm>
          <a:prstGeom prst="rect">
            <a:avLst/>
          </a:prstGeom>
          <a:noFill/>
        </p:spPr>
        <p:txBody>
          <a:bodyPr wrap="square" rtlCol="0">
            <a:spAutoFit/>
          </a:bodyPr>
          <a:lstStyle/>
          <a:p>
            <a:r>
              <a:rPr lang="en-US" dirty="0"/>
              <a:t>2</a:t>
            </a:r>
          </a:p>
        </p:txBody>
      </p:sp>
      <p:sp>
        <p:nvSpPr>
          <p:cNvPr id="57" name="TextBox 56"/>
          <p:cNvSpPr txBox="1"/>
          <p:nvPr/>
        </p:nvSpPr>
        <p:spPr>
          <a:xfrm>
            <a:off x="4001420" y="3644114"/>
            <a:ext cx="317944" cy="369667"/>
          </a:xfrm>
          <a:prstGeom prst="rect">
            <a:avLst/>
          </a:prstGeom>
          <a:noFill/>
        </p:spPr>
        <p:txBody>
          <a:bodyPr wrap="square" rtlCol="0">
            <a:spAutoFit/>
          </a:bodyPr>
          <a:lstStyle/>
          <a:p>
            <a:r>
              <a:rPr lang="en-US" dirty="0"/>
              <a:t>1</a:t>
            </a:r>
          </a:p>
        </p:txBody>
      </p:sp>
      <p:sp>
        <p:nvSpPr>
          <p:cNvPr id="58" name="TextBox 57"/>
          <p:cNvSpPr txBox="1"/>
          <p:nvPr/>
        </p:nvSpPr>
        <p:spPr>
          <a:xfrm>
            <a:off x="3754311" y="4585202"/>
            <a:ext cx="317944" cy="369667"/>
          </a:xfrm>
          <a:prstGeom prst="rect">
            <a:avLst/>
          </a:prstGeom>
          <a:noFill/>
        </p:spPr>
        <p:txBody>
          <a:bodyPr wrap="square" rtlCol="0">
            <a:spAutoFit/>
          </a:bodyPr>
          <a:lstStyle/>
          <a:p>
            <a:r>
              <a:rPr lang="en-US" dirty="0"/>
              <a:t>4</a:t>
            </a:r>
          </a:p>
        </p:txBody>
      </p:sp>
      <p:sp>
        <p:nvSpPr>
          <p:cNvPr id="59" name="TextBox 58"/>
          <p:cNvSpPr txBox="1"/>
          <p:nvPr/>
        </p:nvSpPr>
        <p:spPr>
          <a:xfrm>
            <a:off x="4440881" y="4186749"/>
            <a:ext cx="317944" cy="369667"/>
          </a:xfrm>
          <a:prstGeom prst="rect">
            <a:avLst/>
          </a:prstGeom>
          <a:noFill/>
        </p:spPr>
        <p:txBody>
          <a:bodyPr wrap="square" rtlCol="0">
            <a:spAutoFit/>
          </a:bodyPr>
          <a:lstStyle/>
          <a:p>
            <a:r>
              <a:rPr lang="en-US" dirty="0"/>
              <a:t>5</a:t>
            </a:r>
          </a:p>
        </p:txBody>
      </p:sp>
      <p:sp>
        <p:nvSpPr>
          <p:cNvPr id="60" name="TextBox 59"/>
          <p:cNvSpPr txBox="1"/>
          <p:nvPr/>
        </p:nvSpPr>
        <p:spPr>
          <a:xfrm>
            <a:off x="5486272" y="5030063"/>
            <a:ext cx="317944" cy="369667"/>
          </a:xfrm>
          <a:prstGeom prst="rect">
            <a:avLst/>
          </a:prstGeom>
          <a:noFill/>
        </p:spPr>
        <p:txBody>
          <a:bodyPr wrap="square" rtlCol="0">
            <a:spAutoFit/>
          </a:bodyPr>
          <a:lstStyle/>
          <a:p>
            <a:r>
              <a:rPr lang="en-US" dirty="0"/>
              <a:t>8</a:t>
            </a:r>
          </a:p>
        </p:txBody>
      </p:sp>
      <p:sp>
        <p:nvSpPr>
          <p:cNvPr id="61" name="TextBox 60"/>
          <p:cNvSpPr txBox="1"/>
          <p:nvPr/>
        </p:nvSpPr>
        <p:spPr>
          <a:xfrm>
            <a:off x="7020482" y="4002005"/>
            <a:ext cx="317944" cy="369667"/>
          </a:xfrm>
          <a:prstGeom prst="rect">
            <a:avLst/>
          </a:prstGeom>
          <a:noFill/>
        </p:spPr>
        <p:txBody>
          <a:bodyPr wrap="square" rtlCol="0">
            <a:spAutoFit/>
          </a:bodyPr>
          <a:lstStyle/>
          <a:p>
            <a:r>
              <a:rPr lang="en-US" dirty="0"/>
              <a:t>9</a:t>
            </a:r>
          </a:p>
        </p:txBody>
      </p:sp>
      <p:sp>
        <p:nvSpPr>
          <p:cNvPr id="62" name="TextBox 61"/>
          <p:cNvSpPr txBox="1"/>
          <p:nvPr/>
        </p:nvSpPr>
        <p:spPr>
          <a:xfrm>
            <a:off x="4953496" y="3846890"/>
            <a:ext cx="405270" cy="369332"/>
          </a:xfrm>
          <a:prstGeom prst="rect">
            <a:avLst/>
          </a:prstGeom>
          <a:noFill/>
        </p:spPr>
        <p:txBody>
          <a:bodyPr wrap="square" rtlCol="0">
            <a:spAutoFit/>
          </a:bodyPr>
          <a:lstStyle/>
          <a:p>
            <a:r>
              <a:rPr lang="en-US" dirty="0"/>
              <a:t>10</a:t>
            </a:r>
          </a:p>
        </p:txBody>
      </p:sp>
      <p:sp>
        <p:nvSpPr>
          <p:cNvPr id="63" name="TextBox 62"/>
          <p:cNvSpPr txBox="1"/>
          <p:nvPr/>
        </p:nvSpPr>
        <p:spPr>
          <a:xfrm>
            <a:off x="4821304" y="4390448"/>
            <a:ext cx="317944" cy="369667"/>
          </a:xfrm>
          <a:prstGeom prst="rect">
            <a:avLst/>
          </a:prstGeom>
          <a:noFill/>
        </p:spPr>
        <p:txBody>
          <a:bodyPr wrap="square" rtlCol="0">
            <a:spAutoFit/>
          </a:bodyPr>
          <a:lstStyle/>
          <a:p>
            <a:r>
              <a:rPr lang="en-US" dirty="0"/>
              <a:t>7</a:t>
            </a:r>
          </a:p>
        </p:txBody>
      </p:sp>
      <p:sp>
        <p:nvSpPr>
          <p:cNvPr id="64" name="TextBox 63"/>
          <p:cNvSpPr txBox="1"/>
          <p:nvPr/>
        </p:nvSpPr>
        <p:spPr>
          <a:xfrm>
            <a:off x="575239" y="5312664"/>
            <a:ext cx="11187260" cy="646331"/>
          </a:xfrm>
          <a:prstGeom prst="rect">
            <a:avLst/>
          </a:prstGeom>
          <a:noFill/>
        </p:spPr>
        <p:txBody>
          <a:bodyPr wrap="square" rtlCol="0">
            <a:spAutoFit/>
          </a:bodyPr>
          <a:lstStyle/>
          <a:p>
            <a:r>
              <a:rPr lang="en-US" dirty="0"/>
              <a:t>She knows how much it would cost to lay electric wires between any pair of locations, and wants the cheapest way to make sure electricity from the plant to every city.</a:t>
            </a:r>
          </a:p>
        </p:txBody>
      </p:sp>
      <p:pic>
        <p:nvPicPr>
          <p:cNvPr id="1026" name="Picture 2" descr="Factory on Microsoft Windows 10 April 2018 Upd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1500" y="4894321"/>
            <a:ext cx="237871" cy="237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81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Spanning Trees</a:t>
            </a:r>
          </a:p>
        </p:txBody>
      </p:sp>
      <p:sp>
        <p:nvSpPr>
          <p:cNvPr id="3" name="Content Placeholder 2"/>
          <p:cNvSpPr>
            <a:spLocks noGrp="1"/>
          </p:cNvSpPr>
          <p:nvPr>
            <p:ph idx="1"/>
          </p:nvPr>
        </p:nvSpPr>
        <p:spPr>
          <a:xfrm>
            <a:off x="575240" y="1463857"/>
            <a:ext cx="11187258" cy="730703"/>
          </a:xfrm>
        </p:spPr>
        <p:txBody>
          <a:bodyPr/>
          <a:lstStyle/>
          <a:p>
            <a:r>
              <a:rPr lang="en-US" dirty="0"/>
              <a:t>It’s the 1920’s. Your friend at the electric company needs to choose where to build wires to connect all these cities to the plant. </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4</a:t>
            </a:fld>
            <a:endParaRPr lang="en-US"/>
          </a:p>
        </p:txBody>
      </p:sp>
      <p:sp>
        <p:nvSpPr>
          <p:cNvPr id="6" name="Oval 5"/>
          <p:cNvSpPr/>
          <p:nvPr/>
        </p:nvSpPr>
        <p:spPr>
          <a:xfrm>
            <a:off x="3208719" y="394364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4906961" y="2284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4511722" y="4848235"/>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6696075" y="4833371"/>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6838950" y="3137635"/>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4621211" y="3763310"/>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20" name="Straight Connector 19"/>
          <p:cNvCxnSpPr>
            <a:stCxn id="7" idx="2"/>
            <a:endCxn id="6" idx="7"/>
          </p:cNvCxnSpPr>
          <p:nvPr/>
        </p:nvCxnSpPr>
        <p:spPr>
          <a:xfrm flipH="1">
            <a:off x="3452622" y="2424723"/>
            <a:ext cx="1454339" cy="1559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5"/>
            <a:endCxn id="8" idx="2"/>
          </p:cNvCxnSpPr>
          <p:nvPr/>
        </p:nvCxnSpPr>
        <p:spPr>
          <a:xfrm>
            <a:off x="3452622" y="4182344"/>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8" idx="0"/>
            <a:endCxn id="11" idx="4"/>
          </p:cNvCxnSpPr>
          <p:nvPr/>
        </p:nvCxnSpPr>
        <p:spPr>
          <a:xfrm flipV="1">
            <a:off x="4654597" y="4042959"/>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1" idx="2"/>
            <a:endCxn id="6" idx="6"/>
          </p:cNvCxnSpPr>
          <p:nvPr/>
        </p:nvCxnSpPr>
        <p:spPr>
          <a:xfrm flipH="1">
            <a:off x="3494469" y="3903135"/>
            <a:ext cx="1126742" cy="1803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1" idx="7"/>
            <a:endCxn id="10" idx="2"/>
          </p:cNvCxnSpPr>
          <p:nvPr/>
        </p:nvCxnSpPr>
        <p:spPr>
          <a:xfrm flipV="1">
            <a:off x="4865114" y="3277460"/>
            <a:ext cx="1973836" cy="526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0" idx="4"/>
            <a:endCxn id="9" idx="0"/>
          </p:cNvCxnSpPr>
          <p:nvPr/>
        </p:nvCxnSpPr>
        <p:spPr>
          <a:xfrm flipH="1">
            <a:off x="6890436" y="3417284"/>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8" idx="6"/>
          </p:cNvCxnSpPr>
          <p:nvPr/>
        </p:nvCxnSpPr>
        <p:spPr>
          <a:xfrm flipH="1" flipV="1">
            <a:off x="4797472" y="4988060"/>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9" idx="1"/>
            <a:endCxn id="7" idx="6"/>
          </p:cNvCxnSpPr>
          <p:nvPr/>
        </p:nvCxnSpPr>
        <p:spPr>
          <a:xfrm flipH="1" flipV="1">
            <a:off x="5192711" y="2424723"/>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0" idx="3"/>
            <a:endCxn id="8" idx="7"/>
          </p:cNvCxnSpPr>
          <p:nvPr/>
        </p:nvCxnSpPr>
        <p:spPr>
          <a:xfrm flipH="1">
            <a:off x="4755625" y="3376330"/>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1" idx="5"/>
            <a:endCxn id="9" idx="2"/>
          </p:cNvCxnSpPr>
          <p:nvPr/>
        </p:nvCxnSpPr>
        <p:spPr>
          <a:xfrm>
            <a:off x="4865114" y="4002005"/>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739896" y="2907792"/>
            <a:ext cx="317944" cy="369667"/>
          </a:xfrm>
          <a:prstGeom prst="rect">
            <a:avLst/>
          </a:prstGeom>
          <a:noFill/>
        </p:spPr>
        <p:txBody>
          <a:bodyPr wrap="square" rtlCol="0">
            <a:spAutoFit/>
          </a:bodyPr>
          <a:lstStyle/>
          <a:p>
            <a:r>
              <a:rPr lang="en-US" dirty="0"/>
              <a:t>3</a:t>
            </a:r>
          </a:p>
        </p:txBody>
      </p:sp>
      <p:sp>
        <p:nvSpPr>
          <p:cNvPr id="55" name="TextBox 54"/>
          <p:cNvSpPr txBox="1"/>
          <p:nvPr/>
        </p:nvSpPr>
        <p:spPr>
          <a:xfrm>
            <a:off x="5486272" y="2650885"/>
            <a:ext cx="317944" cy="369667"/>
          </a:xfrm>
          <a:prstGeom prst="rect">
            <a:avLst/>
          </a:prstGeom>
          <a:noFill/>
        </p:spPr>
        <p:txBody>
          <a:bodyPr wrap="square" rtlCol="0">
            <a:spAutoFit/>
          </a:bodyPr>
          <a:lstStyle/>
          <a:p>
            <a:r>
              <a:rPr lang="en-US" dirty="0"/>
              <a:t>6</a:t>
            </a:r>
          </a:p>
        </p:txBody>
      </p:sp>
      <p:sp>
        <p:nvSpPr>
          <p:cNvPr id="56" name="TextBox 55"/>
          <p:cNvSpPr txBox="1"/>
          <p:nvPr/>
        </p:nvSpPr>
        <p:spPr>
          <a:xfrm>
            <a:off x="5103048" y="3314400"/>
            <a:ext cx="317944" cy="369667"/>
          </a:xfrm>
          <a:prstGeom prst="rect">
            <a:avLst/>
          </a:prstGeom>
          <a:noFill/>
        </p:spPr>
        <p:txBody>
          <a:bodyPr wrap="square" rtlCol="0">
            <a:spAutoFit/>
          </a:bodyPr>
          <a:lstStyle/>
          <a:p>
            <a:r>
              <a:rPr lang="en-US" dirty="0"/>
              <a:t>2</a:t>
            </a:r>
          </a:p>
        </p:txBody>
      </p:sp>
      <p:sp>
        <p:nvSpPr>
          <p:cNvPr id="57" name="TextBox 56"/>
          <p:cNvSpPr txBox="1"/>
          <p:nvPr/>
        </p:nvSpPr>
        <p:spPr>
          <a:xfrm>
            <a:off x="4001420" y="3644114"/>
            <a:ext cx="317944" cy="369667"/>
          </a:xfrm>
          <a:prstGeom prst="rect">
            <a:avLst/>
          </a:prstGeom>
          <a:noFill/>
        </p:spPr>
        <p:txBody>
          <a:bodyPr wrap="square" rtlCol="0">
            <a:spAutoFit/>
          </a:bodyPr>
          <a:lstStyle/>
          <a:p>
            <a:r>
              <a:rPr lang="en-US" dirty="0"/>
              <a:t>1</a:t>
            </a:r>
          </a:p>
        </p:txBody>
      </p:sp>
      <p:sp>
        <p:nvSpPr>
          <p:cNvPr id="58" name="TextBox 57"/>
          <p:cNvSpPr txBox="1"/>
          <p:nvPr/>
        </p:nvSpPr>
        <p:spPr>
          <a:xfrm>
            <a:off x="3754311" y="4585202"/>
            <a:ext cx="317944" cy="369667"/>
          </a:xfrm>
          <a:prstGeom prst="rect">
            <a:avLst/>
          </a:prstGeom>
          <a:noFill/>
        </p:spPr>
        <p:txBody>
          <a:bodyPr wrap="square" rtlCol="0">
            <a:spAutoFit/>
          </a:bodyPr>
          <a:lstStyle/>
          <a:p>
            <a:r>
              <a:rPr lang="en-US" dirty="0"/>
              <a:t>4</a:t>
            </a:r>
          </a:p>
        </p:txBody>
      </p:sp>
      <p:sp>
        <p:nvSpPr>
          <p:cNvPr id="59" name="TextBox 58"/>
          <p:cNvSpPr txBox="1"/>
          <p:nvPr/>
        </p:nvSpPr>
        <p:spPr>
          <a:xfrm>
            <a:off x="4440881" y="4186749"/>
            <a:ext cx="317944" cy="369667"/>
          </a:xfrm>
          <a:prstGeom prst="rect">
            <a:avLst/>
          </a:prstGeom>
          <a:noFill/>
        </p:spPr>
        <p:txBody>
          <a:bodyPr wrap="square" rtlCol="0">
            <a:spAutoFit/>
          </a:bodyPr>
          <a:lstStyle/>
          <a:p>
            <a:r>
              <a:rPr lang="en-US" dirty="0"/>
              <a:t>5</a:t>
            </a:r>
          </a:p>
        </p:txBody>
      </p:sp>
      <p:sp>
        <p:nvSpPr>
          <p:cNvPr id="60" name="TextBox 59"/>
          <p:cNvSpPr txBox="1"/>
          <p:nvPr/>
        </p:nvSpPr>
        <p:spPr>
          <a:xfrm>
            <a:off x="5486272" y="5030063"/>
            <a:ext cx="317944" cy="369667"/>
          </a:xfrm>
          <a:prstGeom prst="rect">
            <a:avLst/>
          </a:prstGeom>
          <a:noFill/>
        </p:spPr>
        <p:txBody>
          <a:bodyPr wrap="square" rtlCol="0">
            <a:spAutoFit/>
          </a:bodyPr>
          <a:lstStyle/>
          <a:p>
            <a:r>
              <a:rPr lang="en-US" dirty="0"/>
              <a:t>8</a:t>
            </a:r>
          </a:p>
        </p:txBody>
      </p:sp>
      <p:sp>
        <p:nvSpPr>
          <p:cNvPr id="61" name="TextBox 60"/>
          <p:cNvSpPr txBox="1"/>
          <p:nvPr/>
        </p:nvSpPr>
        <p:spPr>
          <a:xfrm>
            <a:off x="7020482" y="4002005"/>
            <a:ext cx="317944" cy="369667"/>
          </a:xfrm>
          <a:prstGeom prst="rect">
            <a:avLst/>
          </a:prstGeom>
          <a:noFill/>
        </p:spPr>
        <p:txBody>
          <a:bodyPr wrap="square" rtlCol="0">
            <a:spAutoFit/>
          </a:bodyPr>
          <a:lstStyle/>
          <a:p>
            <a:r>
              <a:rPr lang="en-US" dirty="0"/>
              <a:t>9</a:t>
            </a:r>
          </a:p>
        </p:txBody>
      </p:sp>
      <p:sp>
        <p:nvSpPr>
          <p:cNvPr id="62" name="TextBox 61"/>
          <p:cNvSpPr txBox="1"/>
          <p:nvPr/>
        </p:nvSpPr>
        <p:spPr>
          <a:xfrm>
            <a:off x="4953496" y="3846890"/>
            <a:ext cx="405270" cy="369332"/>
          </a:xfrm>
          <a:prstGeom prst="rect">
            <a:avLst/>
          </a:prstGeom>
          <a:noFill/>
        </p:spPr>
        <p:txBody>
          <a:bodyPr wrap="square" rtlCol="0">
            <a:spAutoFit/>
          </a:bodyPr>
          <a:lstStyle/>
          <a:p>
            <a:r>
              <a:rPr lang="en-US" dirty="0"/>
              <a:t>10</a:t>
            </a:r>
          </a:p>
        </p:txBody>
      </p:sp>
      <p:sp>
        <p:nvSpPr>
          <p:cNvPr id="63" name="TextBox 62"/>
          <p:cNvSpPr txBox="1"/>
          <p:nvPr/>
        </p:nvSpPr>
        <p:spPr>
          <a:xfrm>
            <a:off x="4821304" y="4390448"/>
            <a:ext cx="317944" cy="369667"/>
          </a:xfrm>
          <a:prstGeom prst="rect">
            <a:avLst/>
          </a:prstGeom>
          <a:noFill/>
        </p:spPr>
        <p:txBody>
          <a:bodyPr wrap="square" rtlCol="0">
            <a:spAutoFit/>
          </a:bodyPr>
          <a:lstStyle/>
          <a:p>
            <a:r>
              <a:rPr lang="en-US" dirty="0"/>
              <a:t>7</a:t>
            </a:r>
          </a:p>
        </p:txBody>
      </p:sp>
      <p:sp>
        <p:nvSpPr>
          <p:cNvPr id="64" name="TextBox 63"/>
          <p:cNvSpPr txBox="1"/>
          <p:nvPr/>
        </p:nvSpPr>
        <p:spPr>
          <a:xfrm>
            <a:off x="575239" y="5312664"/>
            <a:ext cx="11187260" cy="646331"/>
          </a:xfrm>
          <a:prstGeom prst="rect">
            <a:avLst/>
          </a:prstGeom>
          <a:noFill/>
        </p:spPr>
        <p:txBody>
          <a:bodyPr wrap="square" rtlCol="0">
            <a:spAutoFit/>
          </a:bodyPr>
          <a:lstStyle/>
          <a:p>
            <a:r>
              <a:rPr lang="en-US" dirty="0"/>
              <a:t>She knows how much it would cost to lay electric wires between any pair of locations, and wants the cheapest way to make sure electricity from the plant to every city.</a:t>
            </a:r>
          </a:p>
        </p:txBody>
      </p:sp>
      <p:sp>
        <p:nvSpPr>
          <p:cNvPr id="13" name="TextBox 12"/>
          <p:cNvSpPr txBox="1"/>
          <p:nvPr/>
        </p:nvSpPr>
        <p:spPr>
          <a:xfrm>
            <a:off x="1559767" y="1462723"/>
            <a:ext cx="829961" cy="369332"/>
          </a:xfrm>
          <a:prstGeom prst="rect">
            <a:avLst/>
          </a:prstGeom>
          <a:solidFill>
            <a:schemeClr val="bg1"/>
          </a:solidFill>
        </p:spPr>
        <p:txBody>
          <a:bodyPr wrap="square" rtlCol="0">
            <a:spAutoFit/>
          </a:bodyPr>
          <a:lstStyle/>
          <a:p>
            <a:r>
              <a:rPr lang="en-US" dirty="0">
                <a:solidFill>
                  <a:srgbClr val="FF0000"/>
                </a:solidFill>
              </a:rPr>
              <a:t>1950’s</a:t>
            </a:r>
          </a:p>
        </p:txBody>
      </p:sp>
      <p:sp>
        <p:nvSpPr>
          <p:cNvPr id="37" name="TextBox 36"/>
          <p:cNvSpPr txBox="1"/>
          <p:nvPr/>
        </p:nvSpPr>
        <p:spPr>
          <a:xfrm>
            <a:off x="4565295" y="1432526"/>
            <a:ext cx="855697" cy="369332"/>
          </a:xfrm>
          <a:prstGeom prst="rect">
            <a:avLst/>
          </a:prstGeom>
          <a:solidFill>
            <a:schemeClr val="bg1"/>
          </a:solidFill>
        </p:spPr>
        <p:txBody>
          <a:bodyPr wrap="square" rtlCol="0">
            <a:spAutoFit/>
          </a:bodyPr>
          <a:lstStyle/>
          <a:p>
            <a:r>
              <a:rPr lang="en-US" dirty="0">
                <a:solidFill>
                  <a:srgbClr val="FF0000"/>
                </a:solidFill>
              </a:rPr>
              <a:t>phone</a:t>
            </a:r>
          </a:p>
        </p:txBody>
      </p:sp>
      <p:sp>
        <p:nvSpPr>
          <p:cNvPr id="38" name="TextBox 37"/>
          <p:cNvSpPr txBox="1"/>
          <p:nvPr/>
        </p:nvSpPr>
        <p:spPr>
          <a:xfrm>
            <a:off x="4709341" y="5272108"/>
            <a:ext cx="822215" cy="369332"/>
          </a:xfrm>
          <a:prstGeom prst="rect">
            <a:avLst/>
          </a:prstGeom>
          <a:solidFill>
            <a:schemeClr val="bg1"/>
          </a:solidFill>
        </p:spPr>
        <p:txBody>
          <a:bodyPr wrap="square" rtlCol="0">
            <a:spAutoFit/>
          </a:bodyPr>
          <a:lstStyle/>
          <a:p>
            <a:r>
              <a:rPr lang="en-US" dirty="0">
                <a:solidFill>
                  <a:srgbClr val="FF0000"/>
                </a:solidFill>
              </a:rPr>
              <a:t>phone</a:t>
            </a:r>
          </a:p>
        </p:txBody>
      </p:sp>
      <p:sp>
        <p:nvSpPr>
          <p:cNvPr id="39" name="TextBox 38"/>
          <p:cNvSpPr txBox="1"/>
          <p:nvPr/>
        </p:nvSpPr>
        <p:spPr>
          <a:xfrm>
            <a:off x="2394296" y="5601423"/>
            <a:ext cx="3786167" cy="369332"/>
          </a:xfrm>
          <a:prstGeom prst="rect">
            <a:avLst/>
          </a:prstGeom>
          <a:solidFill>
            <a:schemeClr val="bg1"/>
          </a:solidFill>
        </p:spPr>
        <p:txBody>
          <a:bodyPr wrap="square" rtlCol="0">
            <a:spAutoFit/>
          </a:bodyPr>
          <a:lstStyle/>
          <a:p>
            <a:r>
              <a:rPr lang="en-US" dirty="0">
                <a:solidFill>
                  <a:srgbClr val="FF0000"/>
                </a:solidFill>
              </a:rPr>
              <a:t>Everyone can call everyone else.</a:t>
            </a:r>
          </a:p>
        </p:txBody>
      </p:sp>
      <p:sp>
        <p:nvSpPr>
          <p:cNvPr id="40" name="TextBox 39"/>
          <p:cNvSpPr txBox="1"/>
          <p:nvPr/>
        </p:nvSpPr>
        <p:spPr>
          <a:xfrm>
            <a:off x="2946406" y="1462723"/>
            <a:ext cx="855697" cy="369332"/>
          </a:xfrm>
          <a:prstGeom prst="rect">
            <a:avLst/>
          </a:prstGeom>
          <a:solidFill>
            <a:schemeClr val="bg1"/>
          </a:solidFill>
        </p:spPr>
        <p:txBody>
          <a:bodyPr wrap="square" rtlCol="0">
            <a:spAutoFit/>
          </a:bodyPr>
          <a:lstStyle/>
          <a:p>
            <a:r>
              <a:rPr lang="en-US" dirty="0">
                <a:solidFill>
                  <a:srgbClr val="FF0000"/>
                </a:solidFill>
              </a:rPr>
              <a:t>boss</a:t>
            </a:r>
          </a:p>
        </p:txBody>
      </p:sp>
      <p:sp>
        <p:nvSpPr>
          <p:cNvPr id="41" name="TextBox 40"/>
          <p:cNvSpPr txBox="1"/>
          <p:nvPr/>
        </p:nvSpPr>
        <p:spPr>
          <a:xfrm>
            <a:off x="3792035" y="1776625"/>
            <a:ext cx="1272881" cy="369332"/>
          </a:xfrm>
          <a:prstGeom prst="rect">
            <a:avLst/>
          </a:prstGeom>
          <a:solidFill>
            <a:schemeClr val="bg1"/>
          </a:solidFill>
        </p:spPr>
        <p:txBody>
          <a:bodyPr wrap="square" rtlCol="0">
            <a:spAutoFit/>
          </a:bodyPr>
          <a:lstStyle/>
          <a:p>
            <a:r>
              <a:rPr lang="en-US" dirty="0">
                <a:solidFill>
                  <a:srgbClr val="FF0000"/>
                </a:solidFill>
              </a:rPr>
              <a:t>each other.</a:t>
            </a:r>
          </a:p>
        </p:txBody>
      </p:sp>
    </p:spTree>
    <p:extLst>
      <p:ext uri="{BB962C8B-B14F-4D97-AF65-F5344CB8AC3E}">
        <p14:creationId xmlns:p14="http://schemas.microsoft.com/office/powerpoint/2010/main" val="896006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Spanning Trees</a:t>
            </a:r>
          </a:p>
        </p:txBody>
      </p:sp>
      <p:sp>
        <p:nvSpPr>
          <p:cNvPr id="3" name="Content Placeholder 2"/>
          <p:cNvSpPr>
            <a:spLocks noGrp="1"/>
          </p:cNvSpPr>
          <p:nvPr>
            <p:ph idx="1"/>
          </p:nvPr>
        </p:nvSpPr>
        <p:spPr>
          <a:xfrm>
            <a:off x="575240" y="1463857"/>
            <a:ext cx="11187258" cy="730703"/>
          </a:xfrm>
        </p:spPr>
        <p:txBody>
          <a:bodyPr/>
          <a:lstStyle/>
          <a:p>
            <a:r>
              <a:rPr lang="en-US" dirty="0"/>
              <a:t>It’s the 1920’s. Your friend at the electric company needs to choose where to build wires to connect all these cities to the plant. </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5</a:t>
            </a:fld>
            <a:endParaRPr lang="en-US"/>
          </a:p>
        </p:txBody>
      </p:sp>
      <p:sp>
        <p:nvSpPr>
          <p:cNvPr id="6" name="Oval 5"/>
          <p:cNvSpPr/>
          <p:nvPr/>
        </p:nvSpPr>
        <p:spPr>
          <a:xfrm>
            <a:off x="3208719" y="394364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4906961" y="2284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4511722" y="4848235"/>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6696075" y="4833371"/>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Oval 9"/>
          <p:cNvSpPr/>
          <p:nvPr/>
        </p:nvSpPr>
        <p:spPr>
          <a:xfrm>
            <a:off x="6838950" y="3137635"/>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4621211" y="3763310"/>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20" name="Straight Connector 19"/>
          <p:cNvCxnSpPr>
            <a:stCxn id="7" idx="2"/>
            <a:endCxn id="6" idx="7"/>
          </p:cNvCxnSpPr>
          <p:nvPr/>
        </p:nvCxnSpPr>
        <p:spPr>
          <a:xfrm flipH="1">
            <a:off x="3452622" y="2424723"/>
            <a:ext cx="1454339" cy="1559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5"/>
            <a:endCxn id="8" idx="2"/>
          </p:cNvCxnSpPr>
          <p:nvPr/>
        </p:nvCxnSpPr>
        <p:spPr>
          <a:xfrm>
            <a:off x="3452622" y="4182344"/>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8" idx="0"/>
            <a:endCxn id="11" idx="4"/>
          </p:cNvCxnSpPr>
          <p:nvPr/>
        </p:nvCxnSpPr>
        <p:spPr>
          <a:xfrm flipV="1">
            <a:off x="4654597" y="4042959"/>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1" idx="2"/>
            <a:endCxn id="6" idx="6"/>
          </p:cNvCxnSpPr>
          <p:nvPr/>
        </p:nvCxnSpPr>
        <p:spPr>
          <a:xfrm flipH="1">
            <a:off x="3494469" y="3903135"/>
            <a:ext cx="1126742" cy="1803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1" idx="7"/>
            <a:endCxn id="10" idx="2"/>
          </p:cNvCxnSpPr>
          <p:nvPr/>
        </p:nvCxnSpPr>
        <p:spPr>
          <a:xfrm flipV="1">
            <a:off x="4865114" y="3277460"/>
            <a:ext cx="1973836" cy="526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0" idx="4"/>
            <a:endCxn id="9" idx="0"/>
          </p:cNvCxnSpPr>
          <p:nvPr/>
        </p:nvCxnSpPr>
        <p:spPr>
          <a:xfrm flipH="1">
            <a:off x="6890436" y="3417284"/>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3"/>
            <a:endCxn id="8" idx="6"/>
          </p:cNvCxnSpPr>
          <p:nvPr/>
        </p:nvCxnSpPr>
        <p:spPr>
          <a:xfrm flipH="1" flipV="1">
            <a:off x="4797472" y="4988060"/>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9" idx="1"/>
            <a:endCxn id="7" idx="6"/>
          </p:cNvCxnSpPr>
          <p:nvPr/>
        </p:nvCxnSpPr>
        <p:spPr>
          <a:xfrm flipH="1" flipV="1">
            <a:off x="5192711" y="2424723"/>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0" idx="3"/>
            <a:endCxn id="8" idx="7"/>
          </p:cNvCxnSpPr>
          <p:nvPr/>
        </p:nvCxnSpPr>
        <p:spPr>
          <a:xfrm flipH="1">
            <a:off x="4755625" y="3376330"/>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1" idx="5"/>
            <a:endCxn id="9" idx="2"/>
          </p:cNvCxnSpPr>
          <p:nvPr/>
        </p:nvCxnSpPr>
        <p:spPr>
          <a:xfrm>
            <a:off x="4865114" y="4002005"/>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739896" y="2907792"/>
            <a:ext cx="317944" cy="369667"/>
          </a:xfrm>
          <a:prstGeom prst="rect">
            <a:avLst/>
          </a:prstGeom>
          <a:noFill/>
        </p:spPr>
        <p:txBody>
          <a:bodyPr wrap="square" rtlCol="0">
            <a:spAutoFit/>
          </a:bodyPr>
          <a:lstStyle/>
          <a:p>
            <a:r>
              <a:rPr lang="en-US" dirty="0"/>
              <a:t>3</a:t>
            </a:r>
          </a:p>
        </p:txBody>
      </p:sp>
      <p:sp>
        <p:nvSpPr>
          <p:cNvPr id="55" name="TextBox 54"/>
          <p:cNvSpPr txBox="1"/>
          <p:nvPr/>
        </p:nvSpPr>
        <p:spPr>
          <a:xfrm>
            <a:off x="5486272" y="2650885"/>
            <a:ext cx="317944" cy="369667"/>
          </a:xfrm>
          <a:prstGeom prst="rect">
            <a:avLst/>
          </a:prstGeom>
          <a:noFill/>
        </p:spPr>
        <p:txBody>
          <a:bodyPr wrap="square" rtlCol="0">
            <a:spAutoFit/>
          </a:bodyPr>
          <a:lstStyle/>
          <a:p>
            <a:r>
              <a:rPr lang="en-US" dirty="0"/>
              <a:t>6</a:t>
            </a:r>
          </a:p>
        </p:txBody>
      </p:sp>
      <p:sp>
        <p:nvSpPr>
          <p:cNvPr id="56" name="TextBox 55"/>
          <p:cNvSpPr txBox="1"/>
          <p:nvPr/>
        </p:nvSpPr>
        <p:spPr>
          <a:xfrm>
            <a:off x="5103048" y="3314400"/>
            <a:ext cx="317944" cy="369667"/>
          </a:xfrm>
          <a:prstGeom prst="rect">
            <a:avLst/>
          </a:prstGeom>
          <a:noFill/>
        </p:spPr>
        <p:txBody>
          <a:bodyPr wrap="square" rtlCol="0">
            <a:spAutoFit/>
          </a:bodyPr>
          <a:lstStyle/>
          <a:p>
            <a:r>
              <a:rPr lang="en-US" dirty="0"/>
              <a:t>2</a:t>
            </a:r>
          </a:p>
        </p:txBody>
      </p:sp>
      <p:sp>
        <p:nvSpPr>
          <p:cNvPr id="57" name="TextBox 56"/>
          <p:cNvSpPr txBox="1"/>
          <p:nvPr/>
        </p:nvSpPr>
        <p:spPr>
          <a:xfrm>
            <a:off x="4001420" y="3644114"/>
            <a:ext cx="317944" cy="369667"/>
          </a:xfrm>
          <a:prstGeom prst="rect">
            <a:avLst/>
          </a:prstGeom>
          <a:noFill/>
        </p:spPr>
        <p:txBody>
          <a:bodyPr wrap="square" rtlCol="0">
            <a:spAutoFit/>
          </a:bodyPr>
          <a:lstStyle/>
          <a:p>
            <a:r>
              <a:rPr lang="en-US" dirty="0"/>
              <a:t>1</a:t>
            </a:r>
          </a:p>
        </p:txBody>
      </p:sp>
      <p:sp>
        <p:nvSpPr>
          <p:cNvPr id="58" name="TextBox 57"/>
          <p:cNvSpPr txBox="1"/>
          <p:nvPr/>
        </p:nvSpPr>
        <p:spPr>
          <a:xfrm>
            <a:off x="3754311" y="4585202"/>
            <a:ext cx="317944" cy="369667"/>
          </a:xfrm>
          <a:prstGeom prst="rect">
            <a:avLst/>
          </a:prstGeom>
          <a:noFill/>
        </p:spPr>
        <p:txBody>
          <a:bodyPr wrap="square" rtlCol="0">
            <a:spAutoFit/>
          </a:bodyPr>
          <a:lstStyle/>
          <a:p>
            <a:r>
              <a:rPr lang="en-US" dirty="0"/>
              <a:t>4</a:t>
            </a:r>
          </a:p>
        </p:txBody>
      </p:sp>
      <p:sp>
        <p:nvSpPr>
          <p:cNvPr id="59" name="TextBox 58"/>
          <p:cNvSpPr txBox="1"/>
          <p:nvPr/>
        </p:nvSpPr>
        <p:spPr>
          <a:xfrm>
            <a:off x="4440881" y="4186749"/>
            <a:ext cx="317944" cy="369667"/>
          </a:xfrm>
          <a:prstGeom prst="rect">
            <a:avLst/>
          </a:prstGeom>
          <a:noFill/>
        </p:spPr>
        <p:txBody>
          <a:bodyPr wrap="square" rtlCol="0">
            <a:spAutoFit/>
          </a:bodyPr>
          <a:lstStyle/>
          <a:p>
            <a:r>
              <a:rPr lang="en-US" dirty="0"/>
              <a:t>5</a:t>
            </a:r>
          </a:p>
        </p:txBody>
      </p:sp>
      <p:sp>
        <p:nvSpPr>
          <p:cNvPr id="60" name="TextBox 59"/>
          <p:cNvSpPr txBox="1"/>
          <p:nvPr/>
        </p:nvSpPr>
        <p:spPr>
          <a:xfrm>
            <a:off x="5486272" y="5030063"/>
            <a:ext cx="317944" cy="369667"/>
          </a:xfrm>
          <a:prstGeom prst="rect">
            <a:avLst/>
          </a:prstGeom>
          <a:noFill/>
        </p:spPr>
        <p:txBody>
          <a:bodyPr wrap="square" rtlCol="0">
            <a:spAutoFit/>
          </a:bodyPr>
          <a:lstStyle/>
          <a:p>
            <a:r>
              <a:rPr lang="en-US" dirty="0"/>
              <a:t>8</a:t>
            </a:r>
          </a:p>
        </p:txBody>
      </p:sp>
      <p:sp>
        <p:nvSpPr>
          <p:cNvPr id="61" name="TextBox 60"/>
          <p:cNvSpPr txBox="1"/>
          <p:nvPr/>
        </p:nvSpPr>
        <p:spPr>
          <a:xfrm>
            <a:off x="7020482" y="4002005"/>
            <a:ext cx="317944" cy="369667"/>
          </a:xfrm>
          <a:prstGeom prst="rect">
            <a:avLst/>
          </a:prstGeom>
          <a:noFill/>
        </p:spPr>
        <p:txBody>
          <a:bodyPr wrap="square" rtlCol="0">
            <a:spAutoFit/>
          </a:bodyPr>
          <a:lstStyle/>
          <a:p>
            <a:r>
              <a:rPr lang="en-US" dirty="0"/>
              <a:t>9</a:t>
            </a:r>
          </a:p>
        </p:txBody>
      </p:sp>
      <p:sp>
        <p:nvSpPr>
          <p:cNvPr id="62" name="TextBox 61"/>
          <p:cNvSpPr txBox="1"/>
          <p:nvPr/>
        </p:nvSpPr>
        <p:spPr>
          <a:xfrm>
            <a:off x="4953496" y="3846890"/>
            <a:ext cx="405270" cy="369332"/>
          </a:xfrm>
          <a:prstGeom prst="rect">
            <a:avLst/>
          </a:prstGeom>
          <a:noFill/>
        </p:spPr>
        <p:txBody>
          <a:bodyPr wrap="square" rtlCol="0">
            <a:spAutoFit/>
          </a:bodyPr>
          <a:lstStyle/>
          <a:p>
            <a:r>
              <a:rPr lang="en-US" dirty="0"/>
              <a:t>10</a:t>
            </a:r>
          </a:p>
        </p:txBody>
      </p:sp>
      <p:sp>
        <p:nvSpPr>
          <p:cNvPr id="63" name="TextBox 62"/>
          <p:cNvSpPr txBox="1"/>
          <p:nvPr/>
        </p:nvSpPr>
        <p:spPr>
          <a:xfrm>
            <a:off x="4821304" y="4390448"/>
            <a:ext cx="317944" cy="369667"/>
          </a:xfrm>
          <a:prstGeom prst="rect">
            <a:avLst/>
          </a:prstGeom>
          <a:noFill/>
        </p:spPr>
        <p:txBody>
          <a:bodyPr wrap="square" rtlCol="0">
            <a:spAutoFit/>
          </a:bodyPr>
          <a:lstStyle/>
          <a:p>
            <a:r>
              <a:rPr lang="en-US" dirty="0"/>
              <a:t>7</a:t>
            </a:r>
          </a:p>
        </p:txBody>
      </p:sp>
      <p:sp>
        <p:nvSpPr>
          <p:cNvPr id="64" name="TextBox 63"/>
          <p:cNvSpPr txBox="1"/>
          <p:nvPr/>
        </p:nvSpPr>
        <p:spPr>
          <a:xfrm>
            <a:off x="575239" y="5312664"/>
            <a:ext cx="11187260" cy="646331"/>
          </a:xfrm>
          <a:prstGeom prst="rect">
            <a:avLst/>
          </a:prstGeom>
          <a:noFill/>
        </p:spPr>
        <p:txBody>
          <a:bodyPr wrap="square" rtlCol="0">
            <a:spAutoFit/>
          </a:bodyPr>
          <a:lstStyle/>
          <a:p>
            <a:r>
              <a:rPr lang="en-US" dirty="0"/>
              <a:t>She knows how much it would cost to lay electric wires between any pair of locations, and wants the cheapest way to make sure electricity from the plant to every city.</a:t>
            </a:r>
          </a:p>
        </p:txBody>
      </p:sp>
      <p:sp>
        <p:nvSpPr>
          <p:cNvPr id="13" name="TextBox 12"/>
          <p:cNvSpPr txBox="1"/>
          <p:nvPr/>
        </p:nvSpPr>
        <p:spPr>
          <a:xfrm>
            <a:off x="1123721" y="1462723"/>
            <a:ext cx="1178804" cy="369332"/>
          </a:xfrm>
          <a:prstGeom prst="rect">
            <a:avLst/>
          </a:prstGeom>
          <a:solidFill>
            <a:schemeClr val="bg1"/>
          </a:solidFill>
        </p:spPr>
        <p:txBody>
          <a:bodyPr wrap="square" rtlCol="0">
            <a:spAutoFit/>
          </a:bodyPr>
          <a:lstStyle/>
          <a:p>
            <a:r>
              <a:rPr lang="en-US" dirty="0">
                <a:solidFill>
                  <a:srgbClr val="FF0000"/>
                </a:solidFill>
              </a:rPr>
              <a:t>today</a:t>
            </a:r>
          </a:p>
        </p:txBody>
      </p:sp>
      <p:sp>
        <p:nvSpPr>
          <p:cNvPr id="37" name="TextBox 36"/>
          <p:cNvSpPr txBox="1"/>
          <p:nvPr/>
        </p:nvSpPr>
        <p:spPr>
          <a:xfrm>
            <a:off x="4565295" y="1432526"/>
            <a:ext cx="2044825" cy="369332"/>
          </a:xfrm>
          <a:prstGeom prst="rect">
            <a:avLst/>
          </a:prstGeom>
          <a:solidFill>
            <a:schemeClr val="bg1"/>
          </a:solidFill>
        </p:spPr>
        <p:txBody>
          <a:bodyPr wrap="square" rtlCol="0">
            <a:spAutoFit/>
          </a:bodyPr>
          <a:lstStyle/>
          <a:p>
            <a:r>
              <a:rPr lang="en-US" dirty="0">
                <a:solidFill>
                  <a:srgbClr val="FF0000"/>
                </a:solidFill>
              </a:rPr>
              <a:t>ISP</a:t>
            </a:r>
          </a:p>
        </p:txBody>
      </p:sp>
      <p:sp>
        <p:nvSpPr>
          <p:cNvPr id="38" name="TextBox 37"/>
          <p:cNvSpPr txBox="1"/>
          <p:nvPr/>
        </p:nvSpPr>
        <p:spPr>
          <a:xfrm>
            <a:off x="4688067" y="5269269"/>
            <a:ext cx="1338160" cy="369332"/>
          </a:xfrm>
          <a:prstGeom prst="rect">
            <a:avLst/>
          </a:prstGeom>
          <a:solidFill>
            <a:schemeClr val="bg1"/>
          </a:solidFill>
        </p:spPr>
        <p:txBody>
          <a:bodyPr wrap="square" rtlCol="0">
            <a:spAutoFit/>
          </a:bodyPr>
          <a:lstStyle/>
          <a:p>
            <a:r>
              <a:rPr lang="en-US" dirty="0">
                <a:solidFill>
                  <a:srgbClr val="FF0000"/>
                </a:solidFill>
              </a:rPr>
              <a:t>cable</a:t>
            </a:r>
          </a:p>
        </p:txBody>
      </p:sp>
      <p:sp>
        <p:nvSpPr>
          <p:cNvPr id="39" name="TextBox 38"/>
          <p:cNvSpPr txBox="1"/>
          <p:nvPr/>
        </p:nvSpPr>
        <p:spPr>
          <a:xfrm>
            <a:off x="2394296" y="5601423"/>
            <a:ext cx="3786167" cy="369332"/>
          </a:xfrm>
          <a:prstGeom prst="rect">
            <a:avLst/>
          </a:prstGeom>
          <a:solidFill>
            <a:schemeClr val="bg1"/>
          </a:solidFill>
        </p:spPr>
        <p:txBody>
          <a:bodyPr wrap="square" rtlCol="0">
            <a:spAutoFit/>
          </a:bodyPr>
          <a:lstStyle/>
          <a:p>
            <a:r>
              <a:rPr lang="en-US" dirty="0">
                <a:solidFill>
                  <a:srgbClr val="FF0000"/>
                </a:solidFill>
              </a:rPr>
              <a:t>Everyone can reach the server</a:t>
            </a:r>
          </a:p>
        </p:txBody>
      </p:sp>
      <p:sp>
        <p:nvSpPr>
          <p:cNvPr id="40" name="TextBox 39"/>
          <p:cNvSpPr txBox="1"/>
          <p:nvPr/>
        </p:nvSpPr>
        <p:spPr>
          <a:xfrm>
            <a:off x="4239607" y="1783155"/>
            <a:ext cx="3098819" cy="369332"/>
          </a:xfrm>
          <a:prstGeom prst="rect">
            <a:avLst/>
          </a:prstGeom>
          <a:solidFill>
            <a:schemeClr val="bg1"/>
          </a:solidFill>
        </p:spPr>
        <p:txBody>
          <a:bodyPr wrap="square" rtlCol="0">
            <a:spAutoFit/>
          </a:bodyPr>
          <a:lstStyle/>
          <a:p>
            <a:r>
              <a:rPr lang="en-US" dirty="0">
                <a:solidFill>
                  <a:srgbClr val="FF0000"/>
                </a:solidFill>
              </a:rPr>
              <a:t>Internet with fiber optic cable</a:t>
            </a:r>
          </a:p>
        </p:txBody>
      </p:sp>
      <p:pic>
        <p:nvPicPr>
          <p:cNvPr id="2050" name="Picture 2" descr="Desktop Computer on Microsoft Windows 10 April 2018 Upd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49538" y="4881797"/>
            <a:ext cx="299703" cy="299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433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Spanning Trees</a:t>
            </a:r>
          </a:p>
        </p:txBody>
      </p:sp>
      <p:sp>
        <p:nvSpPr>
          <p:cNvPr id="3" name="Content Placeholder 2"/>
          <p:cNvSpPr>
            <a:spLocks noGrp="1"/>
          </p:cNvSpPr>
          <p:nvPr>
            <p:ph idx="1"/>
          </p:nvPr>
        </p:nvSpPr>
        <p:spPr/>
        <p:txBody>
          <a:bodyPr>
            <a:normAutofit/>
          </a:bodyPr>
          <a:lstStyle/>
          <a:p>
            <a:r>
              <a:rPr lang="en-US" dirty="0"/>
              <a:t>What do we need? A set of edges such that:</a:t>
            </a:r>
          </a:p>
          <a:p>
            <a:pPr lvl="1"/>
            <a:r>
              <a:rPr lang="en-US" dirty="0"/>
              <a:t>Every vertex touches at least one of the edges. (the edges </a:t>
            </a:r>
            <a:r>
              <a:rPr lang="en-US" b="1" dirty="0"/>
              <a:t>span</a:t>
            </a:r>
            <a:r>
              <a:rPr lang="en-US" dirty="0"/>
              <a:t> the graph)</a:t>
            </a:r>
          </a:p>
          <a:p>
            <a:pPr lvl="1"/>
            <a:r>
              <a:rPr lang="en-US" dirty="0"/>
              <a:t>The graph on just those edges is </a:t>
            </a:r>
            <a:r>
              <a:rPr lang="en-US" b="1" dirty="0"/>
              <a:t>connected</a:t>
            </a:r>
            <a:r>
              <a:rPr lang="en-US" dirty="0"/>
              <a:t>.</a:t>
            </a:r>
          </a:p>
          <a:p>
            <a:pPr lvl="1"/>
            <a:r>
              <a:rPr lang="en-US" dirty="0"/>
              <a:t>The minimum weight set of edges that meet those conditions.</a:t>
            </a:r>
          </a:p>
          <a:p>
            <a:r>
              <a:rPr lang="en-US" dirty="0"/>
              <a:t>Assume all edge weights are positive.</a:t>
            </a:r>
          </a:p>
          <a:p>
            <a:r>
              <a:rPr lang="en-US" dirty="0"/>
              <a:t>Claim: The set of edges we pick never has a cycle. Why?</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6</a:t>
            </a:fld>
            <a:endParaRPr lang="en-US"/>
          </a:p>
        </p:txBody>
      </p:sp>
    </p:spTree>
    <p:extLst>
      <p:ext uri="{BB962C8B-B14F-4D97-AF65-F5344CB8AC3E}">
        <p14:creationId xmlns:p14="http://schemas.microsoft.com/office/powerpoint/2010/main" val="178400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Aside: Trees 	</a:t>
            </a:r>
          </a:p>
        </p:txBody>
      </p:sp>
      <p:sp>
        <p:nvSpPr>
          <p:cNvPr id="3" name="Content Placeholder 2"/>
          <p:cNvSpPr>
            <a:spLocks noGrp="1"/>
          </p:cNvSpPr>
          <p:nvPr>
            <p:ph idx="1"/>
          </p:nvPr>
        </p:nvSpPr>
        <p:spPr>
          <a:xfrm>
            <a:off x="575240" y="1463857"/>
            <a:ext cx="11187258" cy="4845504"/>
          </a:xfrm>
        </p:spPr>
        <p:txBody>
          <a:bodyPr>
            <a:normAutofit/>
          </a:bodyPr>
          <a:lstStyle/>
          <a:p>
            <a:r>
              <a:rPr lang="en-US" dirty="0"/>
              <a:t>Our BSTs had:</a:t>
            </a:r>
          </a:p>
          <a:p>
            <a:pPr lvl="1"/>
            <a:r>
              <a:rPr lang="en-US" dirty="0"/>
              <a:t>A root</a:t>
            </a:r>
          </a:p>
          <a:p>
            <a:pPr lvl="1"/>
            <a:r>
              <a:rPr lang="en-US" dirty="0"/>
              <a:t>Left and/or right children </a:t>
            </a:r>
          </a:p>
          <a:p>
            <a:pPr lvl="1"/>
            <a:r>
              <a:rPr lang="en-US" dirty="0"/>
              <a:t>Connected and no cycles</a:t>
            </a:r>
          </a:p>
          <a:p>
            <a:r>
              <a:rPr lang="en-US" dirty="0"/>
              <a:t>Our heaps had:</a:t>
            </a:r>
          </a:p>
          <a:p>
            <a:pPr lvl="1"/>
            <a:r>
              <a:rPr lang="en-US" dirty="0"/>
              <a:t>A root</a:t>
            </a:r>
          </a:p>
          <a:p>
            <a:pPr lvl="1"/>
            <a:r>
              <a:rPr lang="en-US" dirty="0"/>
              <a:t>Varying numbers of children (but same at each level of the tree)</a:t>
            </a:r>
          </a:p>
          <a:p>
            <a:pPr lvl="1"/>
            <a:r>
              <a:rPr lang="en-US" dirty="0">
                <a:sym typeface="Wingdings" panose="05000000000000000000" pitchFamily="2" charset="2"/>
              </a:rPr>
              <a:t>Connected and no cycles</a:t>
            </a:r>
          </a:p>
          <a:p>
            <a:r>
              <a:rPr lang="en-US" dirty="0">
                <a:sym typeface="Wingdings" panose="05000000000000000000" pitchFamily="2" charset="2"/>
              </a:rPr>
              <a:t>On graphs our tees:</a:t>
            </a:r>
          </a:p>
          <a:p>
            <a:pPr lvl="1"/>
            <a:r>
              <a:rPr lang="en-US" dirty="0">
                <a:sym typeface="Wingdings" panose="05000000000000000000" pitchFamily="2" charset="2"/>
              </a:rPr>
              <a:t>Don’t need a root (the vertices aren’t ordered, and we can start BFS from anywhere)</a:t>
            </a:r>
          </a:p>
          <a:p>
            <a:pPr lvl="1"/>
            <a:r>
              <a:rPr lang="en-US" dirty="0">
                <a:sym typeface="Wingdings" panose="05000000000000000000" pitchFamily="2" charset="2"/>
              </a:rPr>
              <a:t>Varying numbers of children (can also vary at each level)</a:t>
            </a:r>
          </a:p>
          <a:p>
            <a:pPr lvl="1"/>
            <a:r>
              <a:rPr lang="en-US" dirty="0">
                <a:sym typeface="Wingdings" panose="05000000000000000000" pitchFamily="2" charset="2"/>
              </a:rPr>
              <a:t>Connected and no cycles </a:t>
            </a:r>
          </a:p>
        </p:txBody>
      </p:sp>
      <p:sp>
        <p:nvSpPr>
          <p:cNvPr id="4" name="Footer Placeholder 3"/>
          <p:cNvSpPr>
            <a:spLocks noGrp="1"/>
          </p:cNvSpPr>
          <p:nvPr>
            <p:ph type="ftr" sz="quarter" idx="11"/>
          </p:nvPr>
        </p:nvSpPr>
        <p:spPr>
          <a:xfrm>
            <a:off x="5715301" y="6481271"/>
            <a:ext cx="5901459" cy="274320"/>
          </a:xfrm>
        </p:spPr>
        <p:txBody>
          <a:bodyPr/>
          <a:lstStyle/>
          <a:p>
            <a:r>
              <a:rPr lang="en-US"/>
              <a:t>CSE 373 AU 18</a:t>
            </a:r>
          </a:p>
        </p:txBody>
      </p:sp>
      <p:sp>
        <p:nvSpPr>
          <p:cNvPr id="5" name="Slide Number Placeholder 4"/>
          <p:cNvSpPr>
            <a:spLocks noGrp="1"/>
          </p:cNvSpPr>
          <p:nvPr>
            <p:ph type="sldNum" sz="quarter" idx="12"/>
          </p:nvPr>
        </p:nvSpPr>
        <p:spPr>
          <a:xfrm>
            <a:off x="11681670" y="6481271"/>
            <a:ext cx="421923" cy="274320"/>
          </a:xfrm>
        </p:spPr>
        <p:txBody>
          <a:bodyPr/>
          <a:lstStyle/>
          <a:p>
            <a:fld id="{659665DE-58FC-41F4-AC58-2C90A5E00527}" type="slidenum">
              <a:rPr lang="en-US" smtClean="0"/>
              <a:t>7</a:t>
            </a:fld>
            <a:endParaRPr lang="en-US"/>
          </a:p>
        </p:txBody>
      </p:sp>
      <p:sp>
        <p:nvSpPr>
          <p:cNvPr id="6" name="Rectangle 5">
            <a:extLst>
              <a:ext uri="{FF2B5EF4-FFF2-40B4-BE49-F238E27FC236}">
                <a16:creationId xmlns:a16="http://schemas.microsoft.com/office/drawing/2014/main" id="{0212AD7B-7D51-416A-B4C2-4025989E54C5}"/>
              </a:ext>
            </a:extLst>
          </p:cNvPr>
          <p:cNvSpPr/>
          <p:nvPr/>
        </p:nvSpPr>
        <p:spPr>
          <a:xfrm>
            <a:off x="4719770" y="5157913"/>
            <a:ext cx="6111311" cy="1004346"/>
          </a:xfrm>
          <a:prstGeom prst="rect">
            <a:avLst/>
          </a:prstGeom>
          <a:solidFill>
            <a:srgbClr val="A4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dirty="0"/>
          </a:p>
          <a:p>
            <a:r>
              <a:rPr lang="en-US" sz="2200" dirty="0"/>
              <a:t>An undirected, connected acyclic graph.</a:t>
            </a:r>
          </a:p>
        </p:txBody>
      </p:sp>
      <p:sp>
        <p:nvSpPr>
          <p:cNvPr id="7" name="Rectangle 6">
            <a:extLst>
              <a:ext uri="{FF2B5EF4-FFF2-40B4-BE49-F238E27FC236}">
                <a16:creationId xmlns:a16="http://schemas.microsoft.com/office/drawing/2014/main" id="{8A9946EA-805B-4D0E-9DDF-CD5DEE930681}"/>
              </a:ext>
            </a:extLst>
          </p:cNvPr>
          <p:cNvSpPr/>
          <p:nvPr/>
        </p:nvSpPr>
        <p:spPr>
          <a:xfrm>
            <a:off x="4719770" y="5157913"/>
            <a:ext cx="6101786" cy="476250"/>
          </a:xfrm>
          <a:prstGeom prst="rect">
            <a:avLst/>
          </a:prstGeom>
          <a:solidFill>
            <a:srgbClr val="4C32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Tree</a:t>
            </a:r>
            <a:r>
              <a:rPr lang="en-US" sz="2200" dirty="0"/>
              <a:t> </a:t>
            </a:r>
            <a:r>
              <a:rPr lang="en-US" sz="2200" b="1" dirty="0"/>
              <a:t>(when talking about graphs)</a:t>
            </a:r>
          </a:p>
        </p:txBody>
      </p:sp>
    </p:spTree>
    <p:extLst>
      <p:ext uri="{BB962C8B-B14F-4D97-AF65-F5344CB8AC3E}">
        <p14:creationId xmlns:p14="http://schemas.microsoft.com/office/powerpoint/2010/main" val="46190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MST Problem</a:t>
            </a:r>
          </a:p>
        </p:txBody>
      </p:sp>
      <p:sp>
        <p:nvSpPr>
          <p:cNvPr id="3" name="Content Placeholder 2"/>
          <p:cNvSpPr>
            <a:spLocks noGrp="1"/>
          </p:cNvSpPr>
          <p:nvPr>
            <p:ph idx="1"/>
          </p:nvPr>
        </p:nvSpPr>
        <p:spPr/>
        <p:txBody>
          <a:bodyPr>
            <a:normAutofit/>
          </a:bodyPr>
          <a:lstStyle/>
          <a:p>
            <a:r>
              <a:rPr lang="en-US" dirty="0"/>
              <a:t>What do we need? A set of edges such that:</a:t>
            </a:r>
          </a:p>
          <a:p>
            <a:pPr lvl="1"/>
            <a:r>
              <a:rPr lang="en-US" dirty="0"/>
              <a:t>Every vertex touches at least one of the edges. (the edges </a:t>
            </a:r>
            <a:r>
              <a:rPr lang="en-US" b="1" dirty="0"/>
              <a:t>span</a:t>
            </a:r>
            <a:r>
              <a:rPr lang="en-US" dirty="0"/>
              <a:t> the graph)</a:t>
            </a:r>
          </a:p>
          <a:p>
            <a:pPr lvl="1"/>
            <a:r>
              <a:rPr lang="en-US" dirty="0"/>
              <a:t>The graph on just those edges is </a:t>
            </a:r>
            <a:r>
              <a:rPr lang="en-US" b="1" dirty="0"/>
              <a:t>connected</a:t>
            </a:r>
            <a:r>
              <a:rPr lang="en-US" dirty="0"/>
              <a:t>.</a:t>
            </a:r>
          </a:p>
          <a:p>
            <a:pPr lvl="1"/>
            <a:r>
              <a:rPr lang="en-US" dirty="0"/>
              <a:t>The minimum weight set of edges that meet those conditions.</a:t>
            </a:r>
          </a:p>
          <a:p>
            <a:r>
              <a:rPr lang="en-US" dirty="0"/>
              <a:t>Our goal is a tree!</a:t>
            </a:r>
          </a:p>
          <a:p>
            <a:endParaRPr lang="en-US" dirty="0"/>
          </a:p>
          <a:p>
            <a:endParaRPr lang="en-US" dirty="0"/>
          </a:p>
          <a:p>
            <a:endParaRPr lang="en-US" dirty="0"/>
          </a:p>
          <a:p>
            <a:endParaRPr lang="en-US" dirty="0"/>
          </a:p>
          <a:p>
            <a:r>
              <a:rPr lang="en-US" dirty="0"/>
              <a:t>We’ll go through two different algorithms for this problem today.</a:t>
            </a:r>
          </a:p>
          <a:p>
            <a:endParaRPr lang="en-US" dirty="0"/>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8</a:t>
            </a:fld>
            <a:endParaRPr lang="en-US"/>
          </a:p>
        </p:txBody>
      </p:sp>
      <p:sp>
        <p:nvSpPr>
          <p:cNvPr id="6" name="Rectangle 5"/>
          <p:cNvSpPr/>
          <p:nvPr/>
        </p:nvSpPr>
        <p:spPr>
          <a:xfrm>
            <a:off x="677853" y="3382125"/>
            <a:ext cx="6111311" cy="1843018"/>
          </a:xfrm>
          <a:prstGeom prst="rect">
            <a:avLst/>
          </a:prstGeom>
          <a:solidFill>
            <a:srgbClr val="A4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r>
              <a:rPr lang="en-US" sz="2000" b="1" dirty="0"/>
              <a:t>Given</a:t>
            </a:r>
            <a:r>
              <a:rPr lang="en-US" sz="2000" dirty="0"/>
              <a:t>: an undirected, weighted graph G</a:t>
            </a:r>
          </a:p>
          <a:p>
            <a:r>
              <a:rPr lang="en-US" sz="2000" b="1" dirty="0"/>
              <a:t>Find</a:t>
            </a:r>
            <a:r>
              <a:rPr lang="en-US" sz="2000" dirty="0"/>
              <a:t>: A minimum-weight set of edges such that you can get from any vertex of G to any other on only those edges.</a:t>
            </a:r>
          </a:p>
        </p:txBody>
      </p:sp>
      <p:sp>
        <p:nvSpPr>
          <p:cNvPr id="7" name="Rectangle 6"/>
          <p:cNvSpPr/>
          <p:nvPr/>
        </p:nvSpPr>
        <p:spPr>
          <a:xfrm>
            <a:off x="677853" y="3382126"/>
            <a:ext cx="6101786" cy="476250"/>
          </a:xfrm>
          <a:prstGeom prst="rect">
            <a:avLst/>
          </a:prstGeom>
          <a:solidFill>
            <a:srgbClr val="4C32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Minimum Spanning Tree Problem</a:t>
            </a:r>
          </a:p>
        </p:txBody>
      </p:sp>
    </p:spTree>
    <p:extLst>
      <p:ext uri="{BB962C8B-B14F-4D97-AF65-F5344CB8AC3E}">
        <p14:creationId xmlns:p14="http://schemas.microsoft.com/office/powerpoint/2010/main" val="259386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575240" y="1463856"/>
            <a:ext cx="11187258" cy="673415"/>
          </a:xfrm>
        </p:spPr>
        <p:txBody>
          <a:bodyPr>
            <a:normAutofit lnSpcReduction="10000"/>
          </a:bodyPr>
          <a:lstStyle/>
          <a:p>
            <a:r>
              <a:rPr lang="en-US" dirty="0"/>
              <a:t>Try to find a MST of this graph:</a:t>
            </a:r>
            <a:br>
              <a:rPr lang="en-US" dirty="0"/>
            </a:br>
            <a:endParaRPr lang="en-US" dirty="0"/>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9</a:t>
            </a:fld>
            <a:endParaRPr lang="en-US"/>
          </a:p>
        </p:txBody>
      </p:sp>
      <p:sp>
        <p:nvSpPr>
          <p:cNvPr id="6" name="Oval 5"/>
          <p:cNvSpPr/>
          <p:nvPr/>
        </p:nvSpPr>
        <p:spPr>
          <a:xfrm>
            <a:off x="3208719" y="3943649"/>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7" name="Oval 6"/>
          <p:cNvSpPr/>
          <p:nvPr/>
        </p:nvSpPr>
        <p:spPr>
          <a:xfrm>
            <a:off x="4906961" y="2284898"/>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8" name="Oval 7"/>
          <p:cNvSpPr/>
          <p:nvPr/>
        </p:nvSpPr>
        <p:spPr>
          <a:xfrm>
            <a:off x="4511722" y="4848235"/>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9" name="Oval 8"/>
          <p:cNvSpPr/>
          <p:nvPr/>
        </p:nvSpPr>
        <p:spPr>
          <a:xfrm>
            <a:off x="6696075" y="4833371"/>
            <a:ext cx="388722" cy="380422"/>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sp>
        <p:nvSpPr>
          <p:cNvPr id="10" name="Oval 9"/>
          <p:cNvSpPr/>
          <p:nvPr/>
        </p:nvSpPr>
        <p:spPr>
          <a:xfrm>
            <a:off x="6838950" y="3137635"/>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sp>
        <p:nvSpPr>
          <p:cNvPr id="11" name="Oval 10"/>
          <p:cNvSpPr/>
          <p:nvPr/>
        </p:nvSpPr>
        <p:spPr>
          <a:xfrm>
            <a:off x="4621211" y="3763310"/>
            <a:ext cx="285750" cy="279649"/>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2" name="Straight Connector 11"/>
          <p:cNvCxnSpPr>
            <a:stCxn id="7" idx="2"/>
            <a:endCxn id="6" idx="7"/>
          </p:cNvCxnSpPr>
          <p:nvPr/>
        </p:nvCxnSpPr>
        <p:spPr>
          <a:xfrm flipH="1">
            <a:off x="3452622" y="2424723"/>
            <a:ext cx="1454339" cy="1559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5"/>
            <a:endCxn id="8" idx="2"/>
          </p:cNvCxnSpPr>
          <p:nvPr/>
        </p:nvCxnSpPr>
        <p:spPr>
          <a:xfrm>
            <a:off x="3452622" y="4182344"/>
            <a:ext cx="1059100" cy="805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1" idx="4"/>
          </p:cNvCxnSpPr>
          <p:nvPr/>
        </p:nvCxnSpPr>
        <p:spPr>
          <a:xfrm flipV="1">
            <a:off x="4654597" y="4042959"/>
            <a:ext cx="109489" cy="8052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1" idx="2"/>
            <a:endCxn id="6" idx="6"/>
          </p:cNvCxnSpPr>
          <p:nvPr/>
        </p:nvCxnSpPr>
        <p:spPr>
          <a:xfrm flipH="1">
            <a:off x="3494469" y="3903135"/>
            <a:ext cx="1126742" cy="1803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1" idx="7"/>
            <a:endCxn id="10" idx="2"/>
          </p:cNvCxnSpPr>
          <p:nvPr/>
        </p:nvCxnSpPr>
        <p:spPr>
          <a:xfrm flipV="1">
            <a:off x="4865114" y="3277460"/>
            <a:ext cx="1973836" cy="526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 idx="4"/>
            <a:endCxn id="9" idx="0"/>
          </p:cNvCxnSpPr>
          <p:nvPr/>
        </p:nvCxnSpPr>
        <p:spPr>
          <a:xfrm flipH="1">
            <a:off x="6890436" y="3417284"/>
            <a:ext cx="91389" cy="14160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9" idx="3"/>
            <a:endCxn id="8" idx="6"/>
          </p:cNvCxnSpPr>
          <p:nvPr/>
        </p:nvCxnSpPr>
        <p:spPr>
          <a:xfrm flipH="1" flipV="1">
            <a:off x="4797472" y="4988060"/>
            <a:ext cx="1955530" cy="1700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1"/>
            <a:endCxn id="7" idx="6"/>
          </p:cNvCxnSpPr>
          <p:nvPr/>
        </p:nvCxnSpPr>
        <p:spPr>
          <a:xfrm flipH="1" flipV="1">
            <a:off x="5192711" y="2424723"/>
            <a:ext cx="1560291" cy="24643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3"/>
            <a:endCxn id="8" idx="7"/>
          </p:cNvCxnSpPr>
          <p:nvPr/>
        </p:nvCxnSpPr>
        <p:spPr>
          <a:xfrm flipH="1">
            <a:off x="4755625" y="3376330"/>
            <a:ext cx="2125172" cy="15128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1" idx="5"/>
            <a:endCxn id="9" idx="2"/>
          </p:cNvCxnSpPr>
          <p:nvPr/>
        </p:nvCxnSpPr>
        <p:spPr>
          <a:xfrm>
            <a:off x="4865114" y="4002005"/>
            <a:ext cx="1830961" cy="10215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739896" y="2907792"/>
            <a:ext cx="317944" cy="369667"/>
          </a:xfrm>
          <a:prstGeom prst="rect">
            <a:avLst/>
          </a:prstGeom>
          <a:noFill/>
        </p:spPr>
        <p:txBody>
          <a:bodyPr wrap="square" rtlCol="0">
            <a:spAutoFit/>
          </a:bodyPr>
          <a:lstStyle/>
          <a:p>
            <a:r>
              <a:rPr lang="en-US" dirty="0"/>
              <a:t>3</a:t>
            </a:r>
          </a:p>
        </p:txBody>
      </p:sp>
      <p:sp>
        <p:nvSpPr>
          <p:cNvPr id="23" name="TextBox 22"/>
          <p:cNvSpPr txBox="1"/>
          <p:nvPr/>
        </p:nvSpPr>
        <p:spPr>
          <a:xfrm>
            <a:off x="5486272" y="2650885"/>
            <a:ext cx="317944" cy="369667"/>
          </a:xfrm>
          <a:prstGeom prst="rect">
            <a:avLst/>
          </a:prstGeom>
          <a:noFill/>
        </p:spPr>
        <p:txBody>
          <a:bodyPr wrap="square" rtlCol="0">
            <a:spAutoFit/>
          </a:bodyPr>
          <a:lstStyle/>
          <a:p>
            <a:r>
              <a:rPr lang="en-US" dirty="0"/>
              <a:t>6</a:t>
            </a:r>
          </a:p>
        </p:txBody>
      </p:sp>
      <p:sp>
        <p:nvSpPr>
          <p:cNvPr id="24" name="TextBox 23"/>
          <p:cNvSpPr txBox="1"/>
          <p:nvPr/>
        </p:nvSpPr>
        <p:spPr>
          <a:xfrm>
            <a:off x="5103048" y="3314400"/>
            <a:ext cx="317944" cy="369667"/>
          </a:xfrm>
          <a:prstGeom prst="rect">
            <a:avLst/>
          </a:prstGeom>
          <a:noFill/>
        </p:spPr>
        <p:txBody>
          <a:bodyPr wrap="square" rtlCol="0">
            <a:spAutoFit/>
          </a:bodyPr>
          <a:lstStyle/>
          <a:p>
            <a:r>
              <a:rPr lang="en-US" dirty="0"/>
              <a:t>2</a:t>
            </a:r>
          </a:p>
        </p:txBody>
      </p:sp>
      <p:sp>
        <p:nvSpPr>
          <p:cNvPr id="25" name="TextBox 24"/>
          <p:cNvSpPr txBox="1"/>
          <p:nvPr/>
        </p:nvSpPr>
        <p:spPr>
          <a:xfrm>
            <a:off x="4001420" y="3644114"/>
            <a:ext cx="317944" cy="369667"/>
          </a:xfrm>
          <a:prstGeom prst="rect">
            <a:avLst/>
          </a:prstGeom>
          <a:noFill/>
        </p:spPr>
        <p:txBody>
          <a:bodyPr wrap="square" rtlCol="0">
            <a:spAutoFit/>
          </a:bodyPr>
          <a:lstStyle/>
          <a:p>
            <a:r>
              <a:rPr lang="en-US" dirty="0"/>
              <a:t>1</a:t>
            </a:r>
          </a:p>
        </p:txBody>
      </p:sp>
      <p:sp>
        <p:nvSpPr>
          <p:cNvPr id="26" name="TextBox 25"/>
          <p:cNvSpPr txBox="1"/>
          <p:nvPr/>
        </p:nvSpPr>
        <p:spPr>
          <a:xfrm>
            <a:off x="3754311" y="4585202"/>
            <a:ext cx="317944" cy="369667"/>
          </a:xfrm>
          <a:prstGeom prst="rect">
            <a:avLst/>
          </a:prstGeom>
          <a:noFill/>
        </p:spPr>
        <p:txBody>
          <a:bodyPr wrap="square" rtlCol="0">
            <a:spAutoFit/>
          </a:bodyPr>
          <a:lstStyle/>
          <a:p>
            <a:r>
              <a:rPr lang="en-US" dirty="0"/>
              <a:t>4</a:t>
            </a:r>
          </a:p>
        </p:txBody>
      </p:sp>
      <p:sp>
        <p:nvSpPr>
          <p:cNvPr id="27" name="TextBox 26"/>
          <p:cNvSpPr txBox="1"/>
          <p:nvPr/>
        </p:nvSpPr>
        <p:spPr>
          <a:xfrm>
            <a:off x="4440881" y="4186749"/>
            <a:ext cx="317944" cy="369667"/>
          </a:xfrm>
          <a:prstGeom prst="rect">
            <a:avLst/>
          </a:prstGeom>
          <a:noFill/>
        </p:spPr>
        <p:txBody>
          <a:bodyPr wrap="square" rtlCol="0">
            <a:spAutoFit/>
          </a:bodyPr>
          <a:lstStyle/>
          <a:p>
            <a:r>
              <a:rPr lang="en-US" dirty="0"/>
              <a:t>5</a:t>
            </a:r>
          </a:p>
        </p:txBody>
      </p:sp>
      <p:sp>
        <p:nvSpPr>
          <p:cNvPr id="28" name="TextBox 27"/>
          <p:cNvSpPr txBox="1"/>
          <p:nvPr/>
        </p:nvSpPr>
        <p:spPr>
          <a:xfrm>
            <a:off x="5486272" y="5030063"/>
            <a:ext cx="317944" cy="369667"/>
          </a:xfrm>
          <a:prstGeom prst="rect">
            <a:avLst/>
          </a:prstGeom>
          <a:noFill/>
        </p:spPr>
        <p:txBody>
          <a:bodyPr wrap="square" rtlCol="0">
            <a:spAutoFit/>
          </a:bodyPr>
          <a:lstStyle/>
          <a:p>
            <a:r>
              <a:rPr lang="en-US" dirty="0"/>
              <a:t>8</a:t>
            </a:r>
          </a:p>
        </p:txBody>
      </p:sp>
      <p:sp>
        <p:nvSpPr>
          <p:cNvPr id="29" name="TextBox 28"/>
          <p:cNvSpPr txBox="1"/>
          <p:nvPr/>
        </p:nvSpPr>
        <p:spPr>
          <a:xfrm>
            <a:off x="7020482" y="4002005"/>
            <a:ext cx="317944" cy="369667"/>
          </a:xfrm>
          <a:prstGeom prst="rect">
            <a:avLst/>
          </a:prstGeom>
          <a:noFill/>
        </p:spPr>
        <p:txBody>
          <a:bodyPr wrap="square" rtlCol="0">
            <a:spAutoFit/>
          </a:bodyPr>
          <a:lstStyle/>
          <a:p>
            <a:r>
              <a:rPr lang="en-US" dirty="0"/>
              <a:t>9</a:t>
            </a:r>
          </a:p>
        </p:txBody>
      </p:sp>
      <p:sp>
        <p:nvSpPr>
          <p:cNvPr id="30" name="TextBox 29"/>
          <p:cNvSpPr txBox="1"/>
          <p:nvPr/>
        </p:nvSpPr>
        <p:spPr>
          <a:xfrm>
            <a:off x="4953496" y="3846890"/>
            <a:ext cx="405270" cy="369332"/>
          </a:xfrm>
          <a:prstGeom prst="rect">
            <a:avLst/>
          </a:prstGeom>
          <a:noFill/>
        </p:spPr>
        <p:txBody>
          <a:bodyPr wrap="square" rtlCol="0">
            <a:spAutoFit/>
          </a:bodyPr>
          <a:lstStyle/>
          <a:p>
            <a:r>
              <a:rPr lang="en-US" dirty="0"/>
              <a:t>10</a:t>
            </a:r>
          </a:p>
        </p:txBody>
      </p:sp>
      <p:sp>
        <p:nvSpPr>
          <p:cNvPr id="31" name="TextBox 30"/>
          <p:cNvSpPr txBox="1"/>
          <p:nvPr/>
        </p:nvSpPr>
        <p:spPr>
          <a:xfrm>
            <a:off x="4821304" y="4390448"/>
            <a:ext cx="317944" cy="369667"/>
          </a:xfrm>
          <a:prstGeom prst="rect">
            <a:avLst/>
          </a:prstGeom>
          <a:noFill/>
        </p:spPr>
        <p:txBody>
          <a:bodyPr wrap="square" rtlCol="0">
            <a:spAutoFit/>
          </a:bodyPr>
          <a:lstStyle/>
          <a:p>
            <a:r>
              <a:rPr lang="en-US" dirty="0"/>
              <a:t>7</a:t>
            </a:r>
          </a:p>
        </p:txBody>
      </p:sp>
      <p:pic>
        <p:nvPicPr>
          <p:cNvPr id="33" name="Picture 2" descr="Factory on Microsoft Windows 10 April 2018 Upd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1500" y="4894321"/>
            <a:ext cx="237871" cy="237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668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19"/>
                                        </p:tgtEl>
                                        <p:attrNameLst>
                                          <p:attrName>stroke.color</p:attrName>
                                        </p:attrNameLst>
                                      </p:cBhvr>
                                      <p:to>
                                        <a:srgbClr val="00B050"/>
                                      </p:to>
                                    </p:animClr>
                                    <p:set>
                                      <p:cBhvr>
                                        <p:cTn id="7" dur="2000" fill="hold"/>
                                        <p:tgtEl>
                                          <p:spTgt spid="19"/>
                                        </p:tgtEl>
                                        <p:attrNameLst>
                                          <p:attrName>stroke.on</p:attrName>
                                        </p:attrNameLst>
                                      </p:cBhvr>
                                      <p:to>
                                        <p:strVal val="true"/>
                                      </p:to>
                                    </p:set>
                                  </p:childTnLst>
                                </p:cTn>
                              </p:par>
                            </p:childTnLst>
                          </p:cTn>
                        </p:par>
                      </p:childTnLst>
                    </p:cTn>
                  </p:par>
                  <p:par>
                    <p:cTn id="8" fill="hold">
                      <p:stCondLst>
                        <p:cond delay="indefinite"/>
                      </p:stCondLst>
                      <p:childTnLst>
                        <p:par>
                          <p:cTn id="9" fill="hold">
                            <p:stCondLst>
                              <p:cond delay="0"/>
                            </p:stCondLst>
                            <p:childTnLst>
                              <p:par>
                                <p:cTn id="10" presetID="7" presetClass="emph" presetSubtype="2" fill="hold" nodeType="clickEffect">
                                  <p:stCondLst>
                                    <p:cond delay="0"/>
                                  </p:stCondLst>
                                  <p:childTnLst>
                                    <p:animClr clrSpc="rgb" dir="cw">
                                      <p:cBhvr>
                                        <p:cTn id="11" dur="2000" fill="hold"/>
                                        <p:tgtEl>
                                          <p:spTgt spid="12"/>
                                        </p:tgtEl>
                                        <p:attrNameLst>
                                          <p:attrName>stroke.color</p:attrName>
                                        </p:attrNameLst>
                                      </p:cBhvr>
                                      <p:to>
                                        <a:srgbClr val="00B050"/>
                                      </p:to>
                                    </p:animClr>
                                    <p:set>
                                      <p:cBhvr>
                                        <p:cTn id="12" dur="2000" fill="hold"/>
                                        <p:tgtEl>
                                          <p:spTgt spid="12"/>
                                        </p:tgtEl>
                                        <p:attrNameLst>
                                          <p:attrName>stroke.on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7" presetClass="emph" presetSubtype="2" fill="hold" nodeType="clickEffect">
                                  <p:stCondLst>
                                    <p:cond delay="0"/>
                                  </p:stCondLst>
                                  <p:childTnLst>
                                    <p:animClr clrSpc="rgb" dir="cw">
                                      <p:cBhvr>
                                        <p:cTn id="16" dur="2000" fill="hold"/>
                                        <p:tgtEl>
                                          <p:spTgt spid="15"/>
                                        </p:tgtEl>
                                        <p:attrNameLst>
                                          <p:attrName>stroke.color</p:attrName>
                                        </p:attrNameLst>
                                      </p:cBhvr>
                                      <p:to>
                                        <a:srgbClr val="00B050"/>
                                      </p:to>
                                    </p:animClr>
                                    <p:set>
                                      <p:cBhvr>
                                        <p:cTn id="17" dur="2000" fill="hold"/>
                                        <p:tgtEl>
                                          <p:spTgt spid="15"/>
                                        </p:tgtEl>
                                        <p:attrNameLst>
                                          <p:attrName>stroke.on</p:attrName>
                                        </p:attrNameLst>
                                      </p:cBhvr>
                                      <p:to>
                                        <p:strVal val="true"/>
                                      </p:to>
                                    </p:set>
                                  </p:childTnLst>
                                </p:cTn>
                              </p:par>
                            </p:childTnLst>
                          </p:cTn>
                        </p:par>
                      </p:childTnLst>
                    </p:cTn>
                  </p:par>
                  <p:par>
                    <p:cTn id="18" fill="hold">
                      <p:stCondLst>
                        <p:cond delay="indefinite"/>
                      </p:stCondLst>
                      <p:childTnLst>
                        <p:par>
                          <p:cTn id="19" fill="hold">
                            <p:stCondLst>
                              <p:cond delay="0"/>
                            </p:stCondLst>
                            <p:childTnLst>
                              <p:par>
                                <p:cTn id="20" presetID="7" presetClass="emph" presetSubtype="2" fill="hold" nodeType="clickEffect">
                                  <p:stCondLst>
                                    <p:cond delay="0"/>
                                  </p:stCondLst>
                                  <p:childTnLst>
                                    <p:animClr clrSpc="rgb" dir="cw">
                                      <p:cBhvr>
                                        <p:cTn id="21" dur="2000" fill="hold"/>
                                        <p:tgtEl>
                                          <p:spTgt spid="16"/>
                                        </p:tgtEl>
                                        <p:attrNameLst>
                                          <p:attrName>stroke.color</p:attrName>
                                        </p:attrNameLst>
                                      </p:cBhvr>
                                      <p:to>
                                        <a:srgbClr val="00B050"/>
                                      </p:to>
                                    </p:animClr>
                                    <p:set>
                                      <p:cBhvr>
                                        <p:cTn id="22" dur="2000" fill="hold"/>
                                        <p:tgtEl>
                                          <p:spTgt spid="16"/>
                                        </p:tgtEl>
                                        <p:attrNameLst>
                                          <p:attrName>stroke.on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7" presetClass="emph" presetSubtype="2" fill="hold" nodeType="clickEffect">
                                  <p:stCondLst>
                                    <p:cond delay="0"/>
                                  </p:stCondLst>
                                  <p:childTnLst>
                                    <p:animClr clrSpc="rgb" dir="cw">
                                      <p:cBhvr>
                                        <p:cTn id="26" dur="2000" fill="hold"/>
                                        <p:tgtEl>
                                          <p:spTgt spid="13"/>
                                        </p:tgtEl>
                                        <p:attrNameLst>
                                          <p:attrName>stroke.color</p:attrName>
                                        </p:attrNameLst>
                                      </p:cBhvr>
                                      <p:to>
                                        <a:srgbClr val="00B050"/>
                                      </p:to>
                                    </p:animClr>
                                    <p:set>
                                      <p:cBhvr>
                                        <p:cTn id="27" dur="2000" fill="hold"/>
                                        <p:tgtEl>
                                          <p:spTgt spid="13"/>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1">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33006F"/>
      </a:hlink>
      <a:folHlink>
        <a:srgbClr val="9A7B4C"/>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8461</TotalTime>
  <Words>1931</Words>
  <Application>Microsoft Macintosh PowerPoint</Application>
  <PresentationFormat>Widescreen</PresentationFormat>
  <Paragraphs>481</Paragraphs>
  <Slides>27</Slides>
  <Notes>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27</vt:i4>
      </vt:variant>
    </vt:vector>
  </HeadingPairs>
  <TitlesOfParts>
    <vt:vector size="39" baseType="lpstr">
      <vt:lpstr>Calibri</vt:lpstr>
      <vt:lpstr>Cambria Math</vt:lpstr>
      <vt:lpstr>Courier New</vt:lpstr>
      <vt:lpstr>Helvetica Neue Light</vt:lpstr>
      <vt:lpstr>Segoe UI</vt:lpstr>
      <vt:lpstr>Segoe UI Light</vt:lpstr>
      <vt:lpstr>Segoe UI Semibold</vt:lpstr>
      <vt:lpstr>Segoe UI Semilight</vt:lpstr>
      <vt:lpstr>Tw Cen MT</vt:lpstr>
      <vt:lpstr>Wingdings</vt:lpstr>
      <vt:lpstr>Wingdings 3</vt:lpstr>
      <vt:lpstr>Integral</vt:lpstr>
      <vt:lpstr>Minimum Spanning Tree</vt:lpstr>
      <vt:lpstr>Four classes of graph problem</vt:lpstr>
      <vt:lpstr>Minimum Spanning Trees</vt:lpstr>
      <vt:lpstr>Minimum Spanning Trees</vt:lpstr>
      <vt:lpstr>Minimum Spanning Trees</vt:lpstr>
      <vt:lpstr>Minimum Spanning Trees</vt:lpstr>
      <vt:lpstr>Aside: Trees  </vt:lpstr>
      <vt:lpstr>MST Problem</vt:lpstr>
      <vt:lpstr>Example</vt:lpstr>
      <vt:lpstr>Prim’s Algorithm</vt:lpstr>
      <vt:lpstr>Code</vt:lpstr>
      <vt:lpstr>Try it Out</vt:lpstr>
      <vt:lpstr>Try it Out</vt:lpstr>
      <vt:lpstr>Does This Algorithm Always Work? </vt:lpstr>
      <vt:lpstr>A different Approach </vt:lpstr>
      <vt:lpstr>Kruskal’s Algorithm</vt:lpstr>
      <vt:lpstr>Try It Out</vt:lpstr>
      <vt:lpstr>Kruskal’s Algorithm: Running Time</vt:lpstr>
      <vt:lpstr>Kruskal’s Algorithm: Running Time</vt:lpstr>
      <vt:lpstr>Try it Out</vt:lpstr>
      <vt:lpstr>Aside: A Graph of Trees</vt:lpstr>
      <vt:lpstr>Appendix: MST Properties, Another MST Application</vt:lpstr>
      <vt:lpstr>Some Extra Comments</vt:lpstr>
      <vt:lpstr>Why do all of these MST Algorithms Work?</vt:lpstr>
      <vt:lpstr>One More MST application </vt:lpstr>
      <vt:lpstr>MSTs and MBSTs</vt:lpstr>
      <vt:lpstr>Finding MBSTs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Shrirang Mare</dc:creator>
  <cp:keywords/>
  <dc:description>Slide template prepared by Kasey Champion</dc:description>
  <cp:lastModifiedBy>Shrirang Mare</cp:lastModifiedBy>
  <cp:revision>1127</cp:revision>
  <cp:lastPrinted>2018-11-26T22:22:08Z</cp:lastPrinted>
  <dcterms:created xsi:type="dcterms:W3CDTF">2018-03-22T00:41:11Z</dcterms:created>
  <dcterms:modified xsi:type="dcterms:W3CDTF">2018-11-26T22:22:15Z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kaseyc@microsoft.com</vt:lpwstr>
  </property>
  <property fmtid="{D5CDD505-2E9C-101B-9397-08002B2CF9AE}" pid="5" name="MSIP_Label_f42aa342-8706-4288-bd11-ebb85995028c_SetDate">
    <vt:lpwstr>2018-03-22T00:48:15.4212377Z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