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97" r:id="rId2"/>
    <p:sldId id="605" r:id="rId3"/>
    <p:sldId id="257" r:id="rId4"/>
    <p:sldId id="258" r:id="rId5"/>
    <p:sldId id="259" r:id="rId6"/>
    <p:sldId id="260" r:id="rId7"/>
    <p:sldId id="599" r:id="rId8"/>
    <p:sldId id="600" r:id="rId9"/>
    <p:sldId id="262" r:id="rId10"/>
    <p:sldId id="265" r:id="rId11"/>
    <p:sldId id="604" r:id="rId12"/>
    <p:sldId id="594" r:id="rId13"/>
    <p:sldId id="595" r:id="rId14"/>
    <p:sldId id="606" r:id="rId15"/>
    <p:sldId id="487" r:id="rId16"/>
    <p:sldId id="601" r:id="rId17"/>
    <p:sldId id="486" r:id="rId18"/>
    <p:sldId id="602" r:id="rId19"/>
    <p:sldId id="603" r:id="rId20"/>
    <p:sldId id="291" r:id="rId21"/>
    <p:sldId id="272" r:id="rId22"/>
    <p:sldId id="607" r:id="rId23"/>
    <p:sldId id="275" r:id="rId24"/>
    <p:sldId id="484" r:id="rId25"/>
    <p:sldId id="485" r:id="rId26"/>
    <p:sldId id="278" r:id="rId27"/>
    <p:sldId id="279" r:id="rId28"/>
    <p:sldId id="280" r:id="rId29"/>
    <p:sldId id="281" r:id="rId30"/>
    <p:sldId id="596" r:id="rId31"/>
    <p:sldId id="59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B6A479"/>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10" autoAdjust="0"/>
    <p:restoredTop sz="75434" autoAdjust="0"/>
  </p:normalViewPr>
  <p:slideViewPr>
    <p:cSldViewPr snapToGrid="0">
      <p:cViewPr varScale="1">
        <p:scale>
          <a:sx n="169" d="100"/>
          <a:sy n="169" d="100"/>
        </p:scale>
        <p:origin x="217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137" d="100"/>
          <a:sy n="137" d="100"/>
        </p:scale>
        <p:origin x="3536"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566AD0-111E-2F48-BC51-EC4E84E1DE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C7D159-4E1C-8448-BD9B-B83A2D5F50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6C0B6F-1112-B64A-B223-2C6050629445}" type="datetimeFigureOut">
              <a:rPr lang="en-US" smtClean="0"/>
              <a:t>11/21/18</a:t>
            </a:fld>
            <a:endParaRPr lang="en-US"/>
          </a:p>
        </p:txBody>
      </p:sp>
      <p:sp>
        <p:nvSpPr>
          <p:cNvPr id="4" name="Footer Placeholder 3">
            <a:extLst>
              <a:ext uri="{FF2B5EF4-FFF2-40B4-BE49-F238E27FC236}">
                <a16:creationId xmlns:a16="http://schemas.microsoft.com/office/drawing/2014/main" id="{C70C7381-D439-8C45-B33C-9DFF19849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6733CE-0079-6A46-974E-D22DB50D0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7F5AEF-92BD-B14B-8708-547047FF8A05}" type="slidenum">
              <a:rPr lang="en-US" smtClean="0"/>
              <a:t>‹#›</a:t>
            </a:fld>
            <a:endParaRPr lang="en-US"/>
          </a:p>
        </p:txBody>
      </p:sp>
    </p:spTree>
    <p:extLst>
      <p:ext uri="{BB962C8B-B14F-4D97-AF65-F5344CB8AC3E}">
        <p14:creationId xmlns:p14="http://schemas.microsoft.com/office/powerpoint/2010/main" val="11775460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11/21/18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86212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a:t>
            </a:fld>
            <a:endParaRPr lang="en-US"/>
          </a:p>
        </p:txBody>
      </p:sp>
    </p:spTree>
    <p:extLst>
      <p:ext uri="{BB962C8B-B14F-4D97-AF65-F5344CB8AC3E}">
        <p14:creationId xmlns:p14="http://schemas.microsoft.com/office/powerpoint/2010/main" val="70146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ns vs 8,000,000 is like 1 sec vs 3 months</a:t>
            </a:r>
          </a:p>
          <a:p>
            <a:endParaRPr lang="en-US" dirty="0"/>
          </a:p>
          <a:p>
            <a:r>
              <a:rPr lang="en-US" dirty="0"/>
              <a:t>It’s faster to do:</a:t>
            </a:r>
          </a:p>
          <a:p>
            <a:pPr marL="171450" indent="-171450">
              <a:buFontTx/>
              <a:buChar char="-"/>
            </a:pPr>
            <a:r>
              <a:rPr lang="en-US" dirty="0"/>
              <a:t>5 million arithmetic ops than 1 disk access</a:t>
            </a:r>
          </a:p>
          <a:p>
            <a:pPr marL="171450" indent="-171450">
              <a:buFontTx/>
              <a:buChar char="-"/>
            </a:pPr>
            <a:r>
              <a:rPr lang="en-US" dirty="0"/>
              <a:t>2500 L2 cache accesses than 1 disk access</a:t>
            </a:r>
          </a:p>
          <a:p>
            <a:pPr marL="171450" indent="-171450">
              <a:buFontTx/>
              <a:buChar char="-"/>
            </a:pPr>
            <a:r>
              <a:rPr lang="en-US" dirty="0"/>
              <a:t>400 RAM accesses than 1 disk access</a:t>
            </a:r>
          </a:p>
        </p:txBody>
      </p:sp>
      <p:sp>
        <p:nvSpPr>
          <p:cNvPr id="4" name="Slide Number Placeholder 3"/>
          <p:cNvSpPr>
            <a:spLocks noGrp="1"/>
          </p:cNvSpPr>
          <p:nvPr>
            <p:ph type="sldNum" sz="quarter" idx="10"/>
          </p:nvPr>
        </p:nvSpPr>
        <p:spPr/>
        <p:txBody>
          <a:bodyPr/>
          <a:lstStyle/>
          <a:p>
            <a:fld id="{93B336D0-BB87-4158-9DDA-BA914A234D18}" type="slidenum">
              <a:rPr lang="en-US" smtClean="0"/>
              <a:t>6</a:t>
            </a:fld>
            <a:endParaRPr lang="en-US"/>
          </a:p>
        </p:txBody>
      </p:sp>
    </p:spTree>
    <p:extLst>
      <p:ext uri="{BB962C8B-B14F-4D97-AF65-F5344CB8AC3E}">
        <p14:creationId xmlns:p14="http://schemas.microsoft.com/office/powerpoint/2010/main" val="324683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11</a:t>
            </a:fld>
            <a:endParaRPr lang="en-US"/>
          </a:p>
        </p:txBody>
      </p:sp>
    </p:spTree>
    <p:extLst>
      <p:ext uri="{BB962C8B-B14F-4D97-AF65-F5344CB8AC3E}">
        <p14:creationId xmlns:p14="http://schemas.microsoft.com/office/powerpoint/2010/main" val="3544072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17</a:t>
            </a:fld>
            <a:endParaRPr lang="en-US"/>
          </a:p>
        </p:txBody>
      </p:sp>
    </p:spTree>
    <p:extLst>
      <p:ext uri="{BB962C8B-B14F-4D97-AF65-F5344CB8AC3E}">
        <p14:creationId xmlns:p14="http://schemas.microsoft.com/office/powerpoint/2010/main" val="2130042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21</a:t>
            </a:fld>
            <a:endParaRPr lang="en-US"/>
          </a:p>
        </p:txBody>
      </p:sp>
    </p:spTree>
    <p:extLst>
      <p:ext uri="{BB962C8B-B14F-4D97-AF65-F5344CB8AC3E}">
        <p14:creationId xmlns:p14="http://schemas.microsoft.com/office/powerpoint/2010/main" val="2588085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 to really see why this is useful is to do a bunch of examples. </a:t>
            </a:r>
          </a:p>
          <a:p>
            <a:r>
              <a:rPr lang="en-US" dirty="0"/>
              <a:t>Take CSE 417 for that. The second best way is to see one example right now...</a:t>
            </a:r>
          </a:p>
          <a:p>
            <a:r>
              <a:rPr lang="en-US" dirty="0"/>
              <a:t>This problem doesn’t </a:t>
            </a:r>
            <a:r>
              <a:rPr lang="en-US" i="1" dirty="0"/>
              <a:t>look like </a:t>
            </a:r>
            <a:r>
              <a:rPr lang="en-US" dirty="0"/>
              <a:t>it has anything to do with graphs </a:t>
            </a:r>
          </a:p>
          <a:p>
            <a:pPr lvl="1"/>
            <a:r>
              <a:rPr lang="en-US" dirty="0"/>
              <a:t>no maps</a:t>
            </a:r>
          </a:p>
          <a:p>
            <a:pPr lvl="1"/>
            <a:r>
              <a:rPr lang="en-US" dirty="0"/>
              <a:t>no roads</a:t>
            </a:r>
          </a:p>
          <a:p>
            <a:pPr lvl="1"/>
            <a:r>
              <a:rPr lang="en-US" dirty="0"/>
              <a:t>no social media friendships</a:t>
            </a:r>
          </a:p>
          <a:p>
            <a:r>
              <a:rPr lang="en-US" dirty="0"/>
              <a:t>Nonetheless, a graph representation is the best one.</a:t>
            </a:r>
          </a:p>
          <a:p>
            <a:r>
              <a:rPr lang="en-US" dirty="0">
                <a:solidFill>
                  <a:srgbClr val="FF0000"/>
                </a:solidFill>
              </a:rPr>
              <a:t>I don’t expect you to remember this problem.</a:t>
            </a:r>
          </a:p>
          <a:p>
            <a:r>
              <a:rPr lang="en-US" dirty="0"/>
              <a:t>I just want you to see </a:t>
            </a:r>
          </a:p>
          <a:p>
            <a:pPr lvl="1"/>
            <a:r>
              <a:rPr lang="en-US" dirty="0"/>
              <a:t>graphs can show up anywhere.</a:t>
            </a:r>
          </a:p>
          <a:p>
            <a:pPr lvl="1"/>
            <a:r>
              <a:rPr lang="en-US" dirty="0"/>
              <a:t>SCCs and Topological Sort are useful algorithms.</a:t>
            </a:r>
          </a:p>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23</a:t>
            </a:fld>
            <a:endParaRPr lang="en-US"/>
          </a:p>
        </p:txBody>
      </p:sp>
    </p:spTree>
    <p:extLst>
      <p:ext uri="{BB962C8B-B14F-4D97-AF65-F5344CB8AC3E}">
        <p14:creationId xmlns:p14="http://schemas.microsoft.com/office/powerpoint/2010/main" val="45583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01159"/>
            <a:ext cx="12191999" cy="1463040"/>
          </a:xfrm>
        </p:spPr>
        <p:txBody>
          <a:bodyPr anchor="ctr">
            <a:normAutofit/>
          </a:bodyPr>
          <a:lstStyle>
            <a:lvl1pPr algn="ctr">
              <a:defRPr sz="5000" spc="200" baseline="0"/>
            </a:lvl1pPr>
          </a:lstStyle>
          <a:p>
            <a:r>
              <a:rPr lang="en-US" dirty="0"/>
              <a:t>Click to edit Master title style</a:t>
            </a:r>
          </a:p>
        </p:txBody>
      </p:sp>
      <p:sp>
        <p:nvSpPr>
          <p:cNvPr id="3" name="Subtitle 2"/>
          <p:cNvSpPr>
            <a:spLocks noGrp="1"/>
          </p:cNvSpPr>
          <p:nvPr>
            <p:ph type="subTitle" idx="1"/>
          </p:nvPr>
        </p:nvSpPr>
        <p:spPr>
          <a:xfrm>
            <a:off x="0" y="641336"/>
            <a:ext cx="12192000" cy="859786"/>
          </a:xfrm>
        </p:spPr>
        <p:txBody>
          <a:bodyPr lIns="91440" rIns="91440" anchor="ctr">
            <a:normAutofit/>
          </a:bodyPr>
          <a:lstStyle>
            <a:lvl1pPr marL="0" indent="0" algn="ctr">
              <a:lnSpc>
                <a:spcPct val="100000"/>
              </a:lnSpc>
              <a:spcBef>
                <a:spcPts val="0"/>
              </a:spcBef>
              <a:buNone/>
              <a:defRPr sz="2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6A67D2F5-1349-864B-9157-70965CF7D01F}"/>
              </a:ext>
            </a:extLst>
          </p:cNvPr>
          <p:cNvSpPr>
            <a:spLocks noGrp="1"/>
          </p:cNvSpPr>
          <p:nvPr>
            <p:ph type="dt" sz="half" idx="16"/>
          </p:nvPr>
        </p:nvSpPr>
        <p:spPr/>
        <p:txBody>
          <a:bodyPr/>
          <a:lstStyle/>
          <a:p>
            <a:endParaRPr lang="en-US"/>
          </a:p>
        </p:txBody>
      </p:sp>
      <p:sp>
        <p:nvSpPr>
          <p:cNvPr id="4" name="Footer Placeholder 3">
            <a:extLst>
              <a:ext uri="{FF2B5EF4-FFF2-40B4-BE49-F238E27FC236}">
                <a16:creationId xmlns:a16="http://schemas.microsoft.com/office/drawing/2014/main" id="{BEB0EF9B-246C-FE41-8332-8646DCADC575}"/>
              </a:ext>
            </a:extLst>
          </p:cNvPr>
          <p:cNvSpPr>
            <a:spLocks noGrp="1"/>
          </p:cNvSpPr>
          <p:nvPr>
            <p:ph type="ftr" sz="quarter" idx="17"/>
          </p:nvPr>
        </p:nvSpPr>
        <p:spPr/>
        <p:txBody>
          <a:bodyPr/>
          <a:lstStyle/>
          <a:p>
            <a:r>
              <a:rPr lang="en-US"/>
              <a:t>CSE 373 AU 18</a:t>
            </a:r>
            <a:endParaRPr lang="en-US" dirty="0"/>
          </a:p>
        </p:txBody>
      </p:sp>
      <p:sp>
        <p:nvSpPr>
          <p:cNvPr id="5" name="Slide Number Placeholder 4">
            <a:extLst>
              <a:ext uri="{FF2B5EF4-FFF2-40B4-BE49-F238E27FC236}">
                <a16:creationId xmlns:a16="http://schemas.microsoft.com/office/drawing/2014/main" id="{8470C209-4026-6B45-85D8-631DC77CD4F5}"/>
              </a:ext>
            </a:extLst>
          </p:cNvPr>
          <p:cNvSpPr>
            <a:spLocks noGrp="1"/>
          </p:cNvSpPr>
          <p:nvPr>
            <p:ph type="sldNum" sz="quarter" idx="18"/>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84010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CD6ACA4-6DA3-7041-844B-85F93667A652}"/>
              </a:ext>
            </a:extLst>
          </p:cNvPr>
          <p:cNvSpPr>
            <a:spLocks noGrp="1"/>
          </p:cNvSpPr>
          <p:nvPr>
            <p:ph type="dt" sz="half" idx="10"/>
          </p:nvPr>
        </p:nvSpPr>
        <p:spPr/>
        <p:txBody>
          <a:bodyPr/>
          <a:lstStyle/>
          <a:p>
            <a:endParaRPr lang="en-US"/>
          </a:p>
        </p:txBody>
      </p:sp>
      <p:sp>
        <p:nvSpPr>
          <p:cNvPr id="7" name="Footer Placeholder 6">
            <a:extLst>
              <a:ext uri="{FF2B5EF4-FFF2-40B4-BE49-F238E27FC236}">
                <a16:creationId xmlns:a16="http://schemas.microsoft.com/office/drawing/2014/main" id="{FB18CBAD-9189-5E4F-A89D-A70F6F9BB5D5}"/>
              </a:ext>
            </a:extLst>
          </p:cNvPr>
          <p:cNvSpPr>
            <a:spLocks noGrp="1"/>
          </p:cNvSpPr>
          <p:nvPr>
            <p:ph type="ftr" sz="quarter" idx="11"/>
          </p:nvPr>
        </p:nvSpPr>
        <p:spPr/>
        <p:txBody>
          <a:bodyPr/>
          <a:lstStyle/>
          <a:p>
            <a:r>
              <a:rPr lang="en-US"/>
              <a:t>CSE 373 AU 18</a:t>
            </a:r>
            <a:endParaRPr lang="en-US" dirty="0"/>
          </a:p>
        </p:txBody>
      </p:sp>
      <p:sp>
        <p:nvSpPr>
          <p:cNvPr id="8" name="Slide Number Placeholder 7">
            <a:extLst>
              <a:ext uri="{FF2B5EF4-FFF2-40B4-BE49-F238E27FC236}">
                <a16:creationId xmlns:a16="http://schemas.microsoft.com/office/drawing/2014/main" id="{1552ED43-82A1-6143-AB9E-1294D3149DC4}"/>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7B8ED51-AC7C-6E46-8CC6-F6787B46B93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0264FC2-8BD7-534B-876C-2763D5F417D8}"/>
              </a:ext>
            </a:extLst>
          </p:cNvPr>
          <p:cNvSpPr>
            <a:spLocks noGrp="1"/>
          </p:cNvSpPr>
          <p:nvPr>
            <p:ph type="ftr" sz="quarter" idx="11"/>
          </p:nvPr>
        </p:nvSpPr>
        <p:spPr/>
        <p:txBody>
          <a:bodyPr/>
          <a:lstStyle/>
          <a:p>
            <a:r>
              <a:rPr lang="en-US"/>
              <a:t>CSE 373 AU 18</a:t>
            </a:r>
            <a:endParaRPr lang="en-US" dirty="0"/>
          </a:p>
        </p:txBody>
      </p:sp>
      <p:sp>
        <p:nvSpPr>
          <p:cNvPr id="7" name="Slide Number Placeholder 6">
            <a:extLst>
              <a:ext uri="{FF2B5EF4-FFF2-40B4-BE49-F238E27FC236}">
                <a16:creationId xmlns:a16="http://schemas.microsoft.com/office/drawing/2014/main" id="{EA1FFA9C-7BB4-3B4B-A32A-B67888BDF9B2}"/>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E5DF07EF-E848-C74E-95B2-15098E356987}"/>
              </a:ext>
            </a:extLst>
          </p:cNvPr>
          <p:cNvSpPr>
            <a:spLocks noGrp="1"/>
          </p:cNvSpPr>
          <p:nvPr>
            <p:ph type="dt" sz="half" idx="10"/>
          </p:nvPr>
        </p:nvSpPr>
        <p:spPr/>
        <p:txBody>
          <a:bodyPr/>
          <a:lstStyle/>
          <a:p>
            <a:endParaRPr lang="en-US"/>
          </a:p>
        </p:txBody>
      </p:sp>
      <p:sp>
        <p:nvSpPr>
          <p:cNvPr id="10" name="Footer Placeholder 9">
            <a:extLst>
              <a:ext uri="{FF2B5EF4-FFF2-40B4-BE49-F238E27FC236}">
                <a16:creationId xmlns:a16="http://schemas.microsoft.com/office/drawing/2014/main" id="{87D151F2-562E-A744-A27C-396BDC9BB047}"/>
              </a:ext>
            </a:extLst>
          </p:cNvPr>
          <p:cNvSpPr>
            <a:spLocks noGrp="1"/>
          </p:cNvSpPr>
          <p:nvPr>
            <p:ph type="ftr" sz="quarter" idx="11"/>
          </p:nvPr>
        </p:nvSpPr>
        <p:spPr/>
        <p:txBody>
          <a:bodyPr/>
          <a:lstStyle/>
          <a:p>
            <a:r>
              <a:rPr lang="en-US"/>
              <a:t>CSE 373 AU 18</a:t>
            </a:r>
            <a:endParaRPr lang="en-US" dirty="0"/>
          </a:p>
        </p:txBody>
      </p:sp>
      <p:sp>
        <p:nvSpPr>
          <p:cNvPr id="11" name="Slide Number Placeholder 10">
            <a:extLst>
              <a:ext uri="{FF2B5EF4-FFF2-40B4-BE49-F238E27FC236}">
                <a16:creationId xmlns:a16="http://schemas.microsoft.com/office/drawing/2014/main" id="{91020367-A4F1-744C-8ECA-89D12FB8A6C2}"/>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2077797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lvl1pPr>
              <a:defRPr>
                <a:solidFill>
                  <a:srgbClr val="4C3282"/>
                </a:solidFill>
              </a:defRPr>
            </a:lvl1p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585507-7DB2-8D4E-8192-6A3BE5FC525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1E1C618-BF4A-E847-BBF0-DEDBA0DFDC61}"/>
              </a:ext>
            </a:extLst>
          </p:cNvPr>
          <p:cNvSpPr>
            <a:spLocks noGrp="1"/>
          </p:cNvSpPr>
          <p:nvPr>
            <p:ph type="ftr" sz="quarter" idx="11"/>
          </p:nvPr>
        </p:nvSpPr>
        <p:spPr/>
        <p:txBody>
          <a:bodyPr/>
          <a:lstStyle/>
          <a:p>
            <a:r>
              <a:rPr lang="en-US"/>
              <a:t>CSE 373 AU 18</a:t>
            </a:r>
            <a:endParaRPr lang="en-US" dirty="0"/>
          </a:p>
        </p:txBody>
      </p:sp>
      <p:sp>
        <p:nvSpPr>
          <p:cNvPr id="15" name="Slide Number Placeholder 14">
            <a:extLst>
              <a:ext uri="{FF2B5EF4-FFF2-40B4-BE49-F238E27FC236}">
                <a16:creationId xmlns:a16="http://schemas.microsoft.com/office/drawing/2014/main" id="{9E9A1739-2A8C-6D4C-8967-6C642894782B}"/>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2062775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6150B792-B7B3-EB4B-A712-E140923AD28E}"/>
              </a:ext>
            </a:extLst>
          </p:cNvPr>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5193193E-F699-D34B-8BEA-E0EF891495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87E8551-9C06-0541-BE71-AE3150ABF818}"/>
              </a:ext>
            </a:extLst>
          </p:cNvPr>
          <p:cNvSpPr>
            <a:spLocks noGrp="1"/>
          </p:cNvSpPr>
          <p:nvPr>
            <p:ph type="ftr" sz="quarter" idx="11"/>
          </p:nvPr>
        </p:nvSpPr>
        <p:spPr/>
        <p:txBody>
          <a:bodyPr/>
          <a:lstStyle/>
          <a:p>
            <a:r>
              <a:rPr lang="en-US"/>
              <a:t>CSE 373 AU 18</a:t>
            </a:r>
            <a:endParaRPr lang="en-US" dirty="0"/>
          </a:p>
        </p:txBody>
      </p:sp>
      <p:sp>
        <p:nvSpPr>
          <p:cNvPr id="6" name="Slide Number Placeholder 5">
            <a:extLst>
              <a:ext uri="{FF2B5EF4-FFF2-40B4-BE49-F238E27FC236}">
                <a16:creationId xmlns:a16="http://schemas.microsoft.com/office/drawing/2014/main" id="{38E5D34C-21ED-8141-8408-9198EE8A1C49}"/>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165039161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457200" indent="-457200">
              <a:buClr>
                <a:schemeClr val="tx1"/>
              </a:buClr>
              <a:buFont typeface="+mj-lt"/>
              <a:buAutoNum type="arabicPeriod"/>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6150B792-B7B3-EB4B-A712-E140923AD28E}"/>
              </a:ext>
            </a:extLst>
          </p:cNvPr>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5193193E-F699-D34B-8BEA-E0EF891495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87E8551-9C06-0541-BE71-AE3150ABF818}"/>
              </a:ext>
            </a:extLst>
          </p:cNvPr>
          <p:cNvSpPr>
            <a:spLocks noGrp="1"/>
          </p:cNvSpPr>
          <p:nvPr>
            <p:ph type="ftr" sz="quarter" idx="11"/>
          </p:nvPr>
        </p:nvSpPr>
        <p:spPr/>
        <p:txBody>
          <a:bodyPr/>
          <a:lstStyle/>
          <a:p>
            <a:r>
              <a:rPr lang="en-US"/>
              <a:t>CSE 373 AU 18</a:t>
            </a:r>
            <a:endParaRPr lang="en-US" dirty="0"/>
          </a:p>
        </p:txBody>
      </p:sp>
      <p:sp>
        <p:nvSpPr>
          <p:cNvPr id="6" name="Slide Number Placeholder 5">
            <a:extLst>
              <a:ext uri="{FF2B5EF4-FFF2-40B4-BE49-F238E27FC236}">
                <a16:creationId xmlns:a16="http://schemas.microsoft.com/office/drawing/2014/main" id="{38E5D34C-21ED-8141-8408-9198EE8A1C49}"/>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144248252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rt algo - in-framewo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240" y="1463857"/>
            <a:ext cx="11187258" cy="18359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6150B792-B7B3-EB4B-A712-E140923AD28E}"/>
              </a:ext>
            </a:extLst>
          </p:cNvPr>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2" name="Rectangle 1">
            <a:extLst>
              <a:ext uri="{FF2B5EF4-FFF2-40B4-BE49-F238E27FC236}">
                <a16:creationId xmlns:a16="http://schemas.microsoft.com/office/drawing/2014/main" id="{AF82F70E-9AE7-A94A-A2D1-7491748FA8F9}"/>
              </a:ext>
            </a:extLst>
          </p:cNvPr>
          <p:cNvSpPr/>
          <p:nvPr userDrawn="1"/>
        </p:nvSpPr>
        <p:spPr>
          <a:xfrm>
            <a:off x="575239" y="3485705"/>
            <a:ext cx="11187259" cy="3076227"/>
          </a:xfrm>
          <a:prstGeom prst="rect">
            <a:avLst/>
          </a:prstGeom>
        </p:spPr>
        <p:txBody>
          <a:bodyPr wrap="square">
            <a:spAutoFit/>
          </a:bodyPr>
          <a:lstStyle/>
          <a:p>
            <a:pPr>
              <a:lnSpc>
                <a:spcPct val="150000"/>
              </a:lnSpc>
            </a:pPr>
            <a:r>
              <a:rPr lang="en-US" sz="2200" b="0" i="0" dirty="0">
                <a:latin typeface="Segoe UI Light" panose="020B0502040204020203" pitchFamily="34" charset="0"/>
                <a:cs typeface="Segoe UI Light" panose="020B0502040204020203" pitchFamily="34" charset="0"/>
              </a:rPr>
              <a:t>Loop/step invariant: _______________________________________________________________________</a:t>
            </a:r>
          </a:p>
          <a:p>
            <a:pPr>
              <a:lnSpc>
                <a:spcPct val="150000"/>
              </a:lnSpc>
            </a:pPr>
            <a:r>
              <a:rPr lang="en-US" sz="2200" b="0" i="0" dirty="0">
                <a:latin typeface="Segoe UI Light" panose="020B0502040204020203" pitchFamily="34" charset="0"/>
                <a:cs typeface="Segoe UI Light" panose="020B0502040204020203" pitchFamily="34" charset="0"/>
              </a:rPr>
              <a:t>Runtime:   Worst ______________      Average ______________       Best ______________</a:t>
            </a:r>
          </a:p>
          <a:p>
            <a:pPr>
              <a:lnSpc>
                <a:spcPct val="150000"/>
              </a:lnSpc>
            </a:pPr>
            <a:r>
              <a:rPr lang="en-US" sz="2200" b="0" i="0" dirty="0">
                <a:latin typeface="Segoe UI Light" panose="020B0502040204020203" pitchFamily="34" charset="0"/>
                <a:cs typeface="Segoe UI Light" panose="020B0502040204020203" pitchFamily="34" charset="0"/>
              </a:rPr>
              <a:t>Input:        Worst ______________________      Best ______________________</a:t>
            </a:r>
          </a:p>
          <a:p>
            <a:pPr>
              <a:lnSpc>
                <a:spcPct val="150000"/>
              </a:lnSpc>
            </a:pPr>
            <a:r>
              <a:rPr lang="en-US" sz="2200" b="0" i="0" dirty="0">
                <a:latin typeface="Segoe UI Light" panose="020B0502040204020203" pitchFamily="34" charset="0"/>
                <a:cs typeface="Segoe UI Light" panose="020B0502040204020203" pitchFamily="34" charset="0"/>
              </a:rPr>
              <a:t>Stable ____________________           In-place ____________________  Adaptive ____________________</a:t>
            </a:r>
          </a:p>
          <a:p>
            <a:pPr>
              <a:lnSpc>
                <a:spcPct val="150000"/>
              </a:lnSpc>
            </a:pPr>
            <a:r>
              <a:rPr lang="en-US" sz="2200" b="0" i="0" dirty="0">
                <a:latin typeface="Segoe UI Light" panose="020B0502040204020203" pitchFamily="34" charset="0"/>
                <a:cs typeface="Segoe UI Light" panose="020B0502040204020203" pitchFamily="34" charset="0"/>
              </a:rPr>
              <a:t>Operations:  Comparisons __________________________ Moves</a:t>
            </a:r>
          </a:p>
          <a:p>
            <a:pPr>
              <a:lnSpc>
                <a:spcPct val="150000"/>
              </a:lnSpc>
            </a:pPr>
            <a:r>
              <a:rPr lang="en-US" sz="2200" b="0" i="0" dirty="0">
                <a:latin typeface="Segoe UI Light" panose="020B0502040204020203" pitchFamily="34" charset="0"/>
                <a:cs typeface="Segoe UI Light" panose="020B0502040204020203" pitchFamily="34" charset="0"/>
              </a:rPr>
              <a:t>Data structure ______________________________________________________</a:t>
            </a:r>
          </a:p>
        </p:txBody>
      </p:sp>
      <p:sp>
        <p:nvSpPr>
          <p:cNvPr id="4" name="Date Placeholder 3">
            <a:extLst>
              <a:ext uri="{FF2B5EF4-FFF2-40B4-BE49-F238E27FC236}">
                <a16:creationId xmlns:a16="http://schemas.microsoft.com/office/drawing/2014/main" id="{E28FF10F-42DD-F74A-A82B-3C34947AB41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962AA52-E524-574C-A30E-AC7482C09475}"/>
              </a:ext>
            </a:extLst>
          </p:cNvPr>
          <p:cNvSpPr>
            <a:spLocks noGrp="1"/>
          </p:cNvSpPr>
          <p:nvPr>
            <p:ph type="ftr" sz="quarter" idx="11"/>
          </p:nvPr>
        </p:nvSpPr>
        <p:spPr/>
        <p:txBody>
          <a:bodyPr/>
          <a:lstStyle/>
          <a:p>
            <a:r>
              <a:rPr lang="en-US"/>
              <a:t>CSE 373 AU 18</a:t>
            </a:r>
            <a:endParaRPr lang="en-US" dirty="0"/>
          </a:p>
        </p:txBody>
      </p:sp>
      <p:sp>
        <p:nvSpPr>
          <p:cNvPr id="6" name="Slide Number Placeholder 5">
            <a:extLst>
              <a:ext uri="{FF2B5EF4-FFF2-40B4-BE49-F238E27FC236}">
                <a16:creationId xmlns:a16="http://schemas.microsoft.com/office/drawing/2014/main" id="{34D339AF-DAF2-4A46-86E0-97C6777A2BA0}"/>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64377924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6150B792-B7B3-EB4B-A712-E140923AD28E}"/>
              </a:ext>
            </a:extLst>
          </p:cNvPr>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2" name="TextBox 1">
            <a:extLst>
              <a:ext uri="{FF2B5EF4-FFF2-40B4-BE49-F238E27FC236}">
                <a16:creationId xmlns:a16="http://schemas.microsoft.com/office/drawing/2014/main" id="{C51B40C3-479D-0B4E-A658-0A5104EF3990}"/>
              </a:ext>
            </a:extLst>
          </p:cNvPr>
          <p:cNvSpPr txBox="1"/>
          <p:nvPr userDrawn="1"/>
        </p:nvSpPr>
        <p:spPr>
          <a:xfrm>
            <a:off x="10359199" y="77362"/>
            <a:ext cx="1744394" cy="707886"/>
          </a:xfrm>
          <a:prstGeom prst="rect">
            <a:avLst/>
          </a:prstGeom>
          <a:solidFill>
            <a:schemeClr val="bg1"/>
          </a:solidFill>
          <a:ln>
            <a:solidFill>
              <a:srgbClr val="B6A479"/>
            </a:solidFill>
          </a:ln>
        </p:spPr>
        <p:txBody>
          <a:bodyPr wrap="square" rtlCol="0">
            <a:spAutoFit/>
          </a:bodyPr>
          <a:lstStyle/>
          <a:p>
            <a:r>
              <a:rPr lang="en-US" sz="4000" dirty="0">
                <a:solidFill>
                  <a:srgbClr val="B6A479"/>
                </a:solidFill>
                <a:latin typeface="Segoe UI" panose="020B0502040204020203" pitchFamily="34" charset="0"/>
                <a:cs typeface="Segoe UI" panose="020B0502040204020203" pitchFamily="34" charset="0"/>
              </a:rPr>
              <a:t>Review</a:t>
            </a:r>
          </a:p>
        </p:txBody>
      </p:sp>
      <p:sp>
        <p:nvSpPr>
          <p:cNvPr id="4" name="Date Placeholder 3">
            <a:extLst>
              <a:ext uri="{FF2B5EF4-FFF2-40B4-BE49-F238E27FC236}">
                <a16:creationId xmlns:a16="http://schemas.microsoft.com/office/drawing/2014/main" id="{C94F259C-4382-C049-B632-CD714D836E2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F635489-2568-F040-BD80-0E40C9682DA8}"/>
              </a:ext>
            </a:extLst>
          </p:cNvPr>
          <p:cNvSpPr>
            <a:spLocks noGrp="1"/>
          </p:cNvSpPr>
          <p:nvPr>
            <p:ph type="ftr" sz="quarter" idx="11"/>
          </p:nvPr>
        </p:nvSpPr>
        <p:spPr/>
        <p:txBody>
          <a:bodyPr/>
          <a:lstStyle/>
          <a:p>
            <a:r>
              <a:rPr lang="en-US"/>
              <a:t>CSE 373 AU 18</a:t>
            </a:r>
            <a:endParaRPr lang="en-US" dirty="0"/>
          </a:p>
        </p:txBody>
      </p:sp>
      <p:sp>
        <p:nvSpPr>
          <p:cNvPr id="6" name="Slide Number Placeholder 5">
            <a:extLst>
              <a:ext uri="{FF2B5EF4-FFF2-40B4-BE49-F238E27FC236}">
                <a16:creationId xmlns:a16="http://schemas.microsoft.com/office/drawing/2014/main" id="{DF1615DC-76F0-4D49-B841-498697FBE5AF}"/>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31459028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40459A97-3FBF-9E4B-A6BE-7DA8E6DEF0D2}"/>
              </a:ext>
            </a:extLst>
          </p:cNvPr>
          <p:cNvSpPr>
            <a:spLocks noGrp="1"/>
          </p:cNvSpPr>
          <p:nvPr>
            <p:ph type="dt" sz="half" idx="10"/>
          </p:nvPr>
        </p:nvSpPr>
        <p:spPr/>
        <p:txBody>
          <a:bodyPr/>
          <a:lstStyle/>
          <a:p>
            <a:endParaRPr lang="en-US"/>
          </a:p>
        </p:txBody>
      </p:sp>
      <p:sp>
        <p:nvSpPr>
          <p:cNvPr id="7" name="Footer Placeholder 6">
            <a:extLst>
              <a:ext uri="{FF2B5EF4-FFF2-40B4-BE49-F238E27FC236}">
                <a16:creationId xmlns:a16="http://schemas.microsoft.com/office/drawing/2014/main" id="{55EBDAA9-3F1D-CE42-BA28-59F3E2E23790}"/>
              </a:ext>
            </a:extLst>
          </p:cNvPr>
          <p:cNvSpPr>
            <a:spLocks noGrp="1"/>
          </p:cNvSpPr>
          <p:nvPr>
            <p:ph type="ftr" sz="quarter" idx="11"/>
          </p:nvPr>
        </p:nvSpPr>
        <p:spPr/>
        <p:txBody>
          <a:bodyPr/>
          <a:lstStyle/>
          <a:p>
            <a:r>
              <a:rPr lang="en-US"/>
              <a:t>CSE 373 AU 18</a:t>
            </a:r>
            <a:endParaRPr lang="en-US" dirty="0"/>
          </a:p>
        </p:txBody>
      </p:sp>
      <p:sp>
        <p:nvSpPr>
          <p:cNvPr id="10" name="Slide Number Placeholder 9">
            <a:extLst>
              <a:ext uri="{FF2B5EF4-FFF2-40B4-BE49-F238E27FC236}">
                <a16:creationId xmlns:a16="http://schemas.microsoft.com/office/drawing/2014/main" id="{623E26D3-9380-AF42-B706-201689C8DD4C}"/>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404757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lvl1pPr>
              <a:defRPr>
                <a:solidFill>
                  <a:srgbClr val="4C328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20AE4822-56A5-2645-B8EA-D4B2DD73712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C36FDFB-D458-BA4B-AA10-7C01EB2827CE}"/>
              </a:ext>
            </a:extLst>
          </p:cNvPr>
          <p:cNvSpPr>
            <a:spLocks noGrp="1"/>
          </p:cNvSpPr>
          <p:nvPr>
            <p:ph type="ftr" sz="quarter" idx="11"/>
          </p:nvPr>
        </p:nvSpPr>
        <p:spPr/>
        <p:txBody>
          <a:bodyPr/>
          <a:lstStyle/>
          <a:p>
            <a:r>
              <a:rPr lang="en-US"/>
              <a:t>CSE 373 AU 18</a:t>
            </a:r>
            <a:endParaRPr lang="en-US" dirty="0"/>
          </a:p>
        </p:txBody>
      </p:sp>
      <p:sp>
        <p:nvSpPr>
          <p:cNvPr id="10" name="Slide Number Placeholder 9">
            <a:extLst>
              <a:ext uri="{FF2B5EF4-FFF2-40B4-BE49-F238E27FC236}">
                <a16:creationId xmlns:a16="http://schemas.microsoft.com/office/drawing/2014/main" id="{5DCD2D9B-0751-B44B-9F6D-3E597C8ED63E}"/>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87666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noChangeAspect="1"/>
          </p:cNvSpPr>
          <p:nvPr>
            <p:ph sz="half" idx="2"/>
          </p:nvPr>
        </p:nvSpPr>
        <p:spPr>
          <a:xfrm>
            <a:off x="6705904" y="70078"/>
            <a:ext cx="5397689" cy="4796375"/>
          </a:xfr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lvl1pPr>
              <a:defRPr>
                <a:solidFill>
                  <a:srgbClr val="4C328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BE0BCBD5-0D4E-7A46-8240-34E8B9E526E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6DAA3D9-B0E1-4A41-8F4F-2BE4898DE4A9}"/>
              </a:ext>
            </a:extLst>
          </p:cNvPr>
          <p:cNvSpPr>
            <a:spLocks noGrp="1"/>
          </p:cNvSpPr>
          <p:nvPr>
            <p:ph type="ftr" sz="quarter" idx="11"/>
          </p:nvPr>
        </p:nvSpPr>
        <p:spPr/>
        <p:txBody>
          <a:bodyPr/>
          <a:lstStyle/>
          <a:p>
            <a:r>
              <a:rPr lang="en-US"/>
              <a:t>CSE 373 AU 18</a:t>
            </a:r>
            <a:endParaRPr lang="en-US" dirty="0"/>
          </a:p>
        </p:txBody>
      </p:sp>
      <p:sp>
        <p:nvSpPr>
          <p:cNvPr id="10" name="Slide Number Placeholder 9">
            <a:extLst>
              <a:ext uri="{FF2B5EF4-FFF2-40B4-BE49-F238E27FC236}">
                <a16:creationId xmlns:a16="http://schemas.microsoft.com/office/drawing/2014/main" id="{DCEDFD19-C54C-3C4F-A9AC-FA9FC69C43C6}"/>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133710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43787" y="1729954"/>
            <a:ext cx="6252741" cy="27402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noChangeAspect="1"/>
          </p:cNvSpPr>
          <p:nvPr>
            <p:ph sz="half" idx="2"/>
          </p:nvPr>
        </p:nvSpPr>
        <p:spPr>
          <a:xfrm>
            <a:off x="490050" y="4993105"/>
            <a:ext cx="11357635" cy="1028379"/>
          </a:xfr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lvl1pPr>
              <a:defRPr>
                <a:solidFill>
                  <a:srgbClr val="4C328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C074372A-3A29-A342-98B3-F2917458A60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2E46C6C-420B-6240-B816-B044D8260399}"/>
              </a:ext>
            </a:extLst>
          </p:cNvPr>
          <p:cNvSpPr>
            <a:spLocks noGrp="1"/>
          </p:cNvSpPr>
          <p:nvPr>
            <p:ph type="ftr" sz="quarter" idx="11"/>
          </p:nvPr>
        </p:nvSpPr>
        <p:spPr/>
        <p:txBody>
          <a:bodyPr/>
          <a:lstStyle/>
          <a:p>
            <a:r>
              <a:rPr lang="en-US"/>
              <a:t>CSE 373 AU 18</a:t>
            </a:r>
            <a:endParaRPr lang="en-US" dirty="0"/>
          </a:p>
        </p:txBody>
      </p:sp>
      <p:sp>
        <p:nvSpPr>
          <p:cNvPr id="10" name="Slide Number Placeholder 9">
            <a:extLst>
              <a:ext uri="{FF2B5EF4-FFF2-40B4-BE49-F238E27FC236}">
                <a16:creationId xmlns:a16="http://schemas.microsoft.com/office/drawing/2014/main" id="{3A677C0E-4B54-B342-B44D-92218A14960A}"/>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168385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AU 18</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76" r:id="rId4"/>
    <p:sldLayoutId id="2147483675" r:id="rId5"/>
    <p:sldLayoutId id="2147483663" r:id="rId6"/>
    <p:sldLayoutId id="2147483664" r:id="rId7"/>
    <p:sldLayoutId id="2147483673" r:id="rId8"/>
    <p:sldLayoutId id="2147483674" r:id="rId9"/>
    <p:sldLayoutId id="2147483665" r:id="rId10"/>
    <p:sldLayoutId id="2147483666" r:id="rId11"/>
    <p:sldLayoutId id="2147483667" r:id="rId12"/>
    <p:sldLayoutId id="2147483669" r:id="rId13"/>
    <p:sldLayoutId id="2147483670" r:id="rId14"/>
    <p:sldLayoutId id="2147483671" r:id="rId15"/>
    <p:sldLayoutId id="2147483672" r:id="rId16"/>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ri@cs.washingto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commons.wikimedia.org/wiki/File:Emoji_u1f40e.svg" TargetMode="External"/><Relationship Id="rId3" Type="http://schemas.openxmlformats.org/officeDocument/2006/relationships/image" Target="../media/image7.jp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ommons.wikimedia.org/wiki/File:Phone_Shiny_Icon.svg" TargetMode="External"/><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hyperlink" Target="http://saasmarketingstrategy.blogspot.com/2013/02/old-tactics-can-still-work-for-saas.html" TargetMode="External"/><Relationship Id="rId9" Type="http://schemas.openxmlformats.org/officeDocument/2006/relationships/image" Target="../media/image10.jpg"/></Relationships>
</file>

<file path=ppt/slides/_rels/slide18.xml.rels><?xml version="1.0" encoding="UTF-8" standalone="yes"?>
<Relationships xmlns="http://schemas.openxmlformats.org/package/2006/relationships"><Relationship Id="rId8" Type="http://schemas.openxmlformats.org/officeDocument/2006/relationships/hyperlink" Target="http://commons.wikimedia.org/wiki/File:Emoji_u1f40e.svg" TargetMode="External"/><Relationship Id="rId3" Type="http://schemas.openxmlformats.org/officeDocument/2006/relationships/image" Target="../media/image7.jpg"/><Relationship Id="rId7"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hyperlink" Target="http://commons.wikimedia.org/wiki/File:Phone_Shiny_Icon.svg" TargetMode="External"/><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hyperlink" Target="http://saasmarketingstrategy.blogspot.com/2013/02/old-tactics-can-still-work-for-saas.html" TargetMode="External"/><Relationship Id="rId9" Type="http://schemas.openxmlformats.org/officeDocument/2006/relationships/image" Target="../media/image10.jpg"/></Relationships>
</file>

<file path=ppt/slides/_rels/slide19.xml.rels><?xml version="1.0" encoding="UTF-8" standalone="yes"?>
<Relationships xmlns="http://schemas.openxmlformats.org/package/2006/relationships"><Relationship Id="rId8" Type="http://schemas.openxmlformats.org/officeDocument/2006/relationships/hyperlink" Target="http://commons.wikimedia.org/wiki/File:Emoji_u1f40e.svg" TargetMode="External"/><Relationship Id="rId3" Type="http://schemas.openxmlformats.org/officeDocument/2006/relationships/image" Target="../media/image7.jpg"/><Relationship Id="rId7"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commons.wikimedia.org/wiki/File:Phone_Shiny_Icon.svg" TargetMode="External"/><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hyperlink" Target="http://saasmarketingstrategy.blogspot.com/2013/02/old-tactics-can-still-work-for-saas.html" TargetMode="External"/><Relationship Id="rId9"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aasmarketingstrategy.blogspot.com/2013/02/old-tactics-can-still-work-for-saas.html" TargetMode="External"/><Relationship Id="rId7" Type="http://schemas.openxmlformats.org/officeDocument/2006/relationships/hyperlink" Target="http://commons.wikimedia.org/wiki/File:Emoji_u1f40e.svg"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commons.wikimedia.org/wiki/File:Phone_Shiny_Icon.svg" TargetMode="External"/><Relationship Id="rId4" Type="http://schemas.openxmlformats.org/officeDocument/2006/relationships/image" Target="../media/image8.pn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62506"/>
            <a:ext cx="12192000" cy="1463040"/>
          </a:xfrm>
        </p:spPr>
        <p:txBody>
          <a:bodyPr>
            <a:normAutofit/>
          </a:bodyPr>
          <a:lstStyle/>
          <a:p>
            <a:r>
              <a:rPr lang="en-US" dirty="0">
                <a:solidFill>
                  <a:srgbClr val="4C3282"/>
                </a:solidFill>
              </a:rPr>
              <a:t>Memory and Locality</a:t>
            </a:r>
            <a:endParaRPr lang="en-US" sz="5000" dirty="0">
              <a:solidFill>
                <a:srgbClr val="4C3282"/>
              </a:solidFill>
            </a:endParaRPr>
          </a:p>
        </p:txBody>
      </p:sp>
      <p:sp>
        <p:nvSpPr>
          <p:cNvPr id="3" name="Subtitle 2"/>
          <p:cNvSpPr>
            <a:spLocks noGrp="1"/>
          </p:cNvSpPr>
          <p:nvPr>
            <p:ph type="subTitle" idx="1"/>
          </p:nvPr>
        </p:nvSpPr>
        <p:spPr/>
        <p:txBody>
          <a:bodyPr/>
          <a:lstStyle/>
          <a:p>
            <a:r>
              <a:rPr lang="en-US" dirty="0">
                <a:solidFill>
                  <a:srgbClr val="B6A479"/>
                </a:solidFill>
              </a:rPr>
              <a:t>CSE 373: Data Structures and Algorithms</a:t>
            </a:r>
          </a:p>
        </p:txBody>
      </p:sp>
      <p:sp>
        <p:nvSpPr>
          <p:cNvPr id="5" name="Rectangle 4">
            <a:extLst>
              <a:ext uri="{FF2B5EF4-FFF2-40B4-BE49-F238E27FC236}">
                <a16:creationId xmlns:a16="http://schemas.microsoft.com/office/drawing/2014/main" id="{0C7E81C8-54FA-814C-9464-335D39131796}"/>
              </a:ext>
            </a:extLst>
          </p:cNvPr>
          <p:cNvSpPr/>
          <p:nvPr/>
        </p:nvSpPr>
        <p:spPr>
          <a:xfrm>
            <a:off x="405300" y="5918764"/>
            <a:ext cx="11381400" cy="646331"/>
          </a:xfrm>
          <a:prstGeom prst="rect">
            <a:avLst/>
          </a:prstGeom>
        </p:spPr>
        <p:txBody>
          <a:bodyPr wrap="square">
            <a:spAutoFit/>
          </a:bodyPr>
          <a:lstStyle/>
          <a:p>
            <a:r>
              <a:rPr lang="en-US" dirty="0">
                <a:latin typeface="Helvetica Neue Light" charset="0"/>
                <a:ea typeface="Helvetica Neue Light" charset="0"/>
                <a:cs typeface="Helvetica Neue Light" charset="0"/>
              </a:rPr>
              <a:t>Thanks to Kasey Champion, Ben Jones, Adam Blank, Michael Lee, Evan McCarty, Robbie Weber, Whitaker Brand, Zora Fung, Stuart </a:t>
            </a:r>
            <a:r>
              <a:rPr lang="en-US" dirty="0" err="1">
                <a:latin typeface="Helvetica Neue Light" charset="0"/>
                <a:ea typeface="Helvetica Neue Light" charset="0"/>
                <a:cs typeface="Helvetica Neue Light" charset="0"/>
              </a:rPr>
              <a:t>Reges</a:t>
            </a:r>
            <a:r>
              <a:rPr lang="en-US" dirty="0">
                <a:latin typeface="Helvetica Neue Light" charset="0"/>
                <a:ea typeface="Helvetica Neue Light" charset="0"/>
                <a:cs typeface="Helvetica Neue Light" charset="0"/>
              </a:rPr>
              <a:t>, Justin Hsia, Ruth Anderson, and many others for sample slides and materials ...</a:t>
            </a:r>
          </a:p>
        </p:txBody>
      </p:sp>
      <p:sp>
        <p:nvSpPr>
          <p:cNvPr id="6" name="Subtitle 2"/>
          <p:cNvSpPr txBox="1">
            <a:spLocks/>
          </p:cNvSpPr>
          <p:nvPr/>
        </p:nvSpPr>
        <p:spPr>
          <a:xfrm>
            <a:off x="0" y="3286930"/>
            <a:ext cx="12192000" cy="2196444"/>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3200" kern="1200">
                <a:solidFill>
                  <a:schemeClr val="tx1">
                    <a:lumMod val="95000"/>
                    <a:lumOff val="5000"/>
                  </a:schemeClr>
                </a:solidFill>
                <a:latin typeface="Segoe UI Semilight" panose="020B0402040204020203" pitchFamily="34" charset="0"/>
                <a:ea typeface="+mn-ea"/>
                <a:cs typeface="Segoe UI Semilight" panose="020B0402040204020203" pitchFamily="34" charset="0"/>
              </a:defRPr>
            </a:lvl1pPr>
            <a:lvl2pPr marL="4572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2pPr>
            <a:lvl3pPr marL="9144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3pPr>
            <a:lvl4pPr marL="13716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4pPr>
            <a:lvl5pPr marL="18288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US" dirty="0">
                <a:solidFill>
                  <a:schemeClr val="tx1">
                    <a:lumMod val="50000"/>
                    <a:lumOff val="50000"/>
                  </a:schemeClr>
                </a:solidFill>
              </a:rPr>
              <a:t>Autumn 2018</a:t>
            </a:r>
          </a:p>
          <a:p>
            <a:endParaRPr lang="en-US" dirty="0">
              <a:solidFill>
                <a:schemeClr val="tx1">
                  <a:lumMod val="50000"/>
                  <a:lumOff val="50000"/>
                </a:schemeClr>
              </a:solidFill>
            </a:endParaRPr>
          </a:p>
          <a:p>
            <a:r>
              <a:rPr lang="en-US" dirty="0">
                <a:solidFill>
                  <a:schemeClr val="tx1">
                    <a:lumMod val="50000"/>
                    <a:lumOff val="50000"/>
                  </a:schemeClr>
                </a:solidFill>
              </a:rPr>
              <a:t>Shrirang (Shri) Mare</a:t>
            </a:r>
          </a:p>
          <a:p>
            <a:r>
              <a:rPr lang="en-US" dirty="0">
                <a:solidFill>
                  <a:schemeClr val="tx1">
                    <a:lumMod val="50000"/>
                    <a:lumOff val="50000"/>
                  </a:schemeClr>
                </a:solidFill>
                <a:hlinkClick r:id="rId3"/>
              </a:rPr>
              <a:t>shri@cs.washington.edu</a:t>
            </a:r>
            <a:endParaRPr lang="en-US" dirty="0">
              <a:solidFill>
                <a:schemeClr val="tx1">
                  <a:lumMod val="50000"/>
                  <a:lumOff val="50000"/>
                </a:schemeClr>
              </a:solidFill>
            </a:endParaRPr>
          </a:p>
        </p:txBody>
      </p:sp>
      <p:sp>
        <p:nvSpPr>
          <p:cNvPr id="4" name="TextBox 3"/>
          <p:cNvSpPr txBox="1"/>
          <p:nvPr/>
        </p:nvSpPr>
        <p:spPr>
          <a:xfrm>
            <a:off x="-1500188" y="2257425"/>
            <a:ext cx="184731" cy="369332"/>
          </a:xfrm>
          <a:prstGeom prst="rect">
            <a:avLst/>
          </a:prstGeom>
          <a:noFill/>
        </p:spPr>
        <p:txBody>
          <a:bodyPr wrap="none" rtlCol="0">
            <a:spAutoFit/>
          </a:bodyPr>
          <a:lstStyle/>
          <a:p>
            <a:endParaRPr lang="en-US"/>
          </a:p>
        </p:txBody>
      </p:sp>
      <p:sp>
        <p:nvSpPr>
          <p:cNvPr id="7" name="Slide Number Placeholder 6">
            <a:extLst>
              <a:ext uri="{FF2B5EF4-FFF2-40B4-BE49-F238E27FC236}">
                <a16:creationId xmlns:a16="http://schemas.microsoft.com/office/drawing/2014/main" id="{1D27F251-5D4B-284E-A8FE-578DEF7CCB0B}"/>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1419757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4D55-3DCF-451B-8FB1-A9BB8B09E1E3}"/>
              </a:ext>
            </a:extLst>
          </p:cNvPr>
          <p:cNvSpPr>
            <a:spLocks noGrp="1"/>
          </p:cNvSpPr>
          <p:nvPr>
            <p:ph type="title"/>
          </p:nvPr>
        </p:nvSpPr>
        <p:spPr/>
        <p:txBody>
          <a:bodyPr/>
          <a:lstStyle/>
          <a:p>
            <a:r>
              <a:rPr lang="en-US" dirty="0">
                <a:solidFill>
                  <a:srgbClr val="4C3282"/>
                </a:solidFill>
              </a:rPr>
              <a:t>Moving Memory</a:t>
            </a:r>
          </a:p>
        </p:txBody>
      </p:sp>
      <p:sp>
        <p:nvSpPr>
          <p:cNvPr id="3" name="Content Placeholder 2">
            <a:extLst>
              <a:ext uri="{FF2B5EF4-FFF2-40B4-BE49-F238E27FC236}">
                <a16:creationId xmlns:a16="http://schemas.microsoft.com/office/drawing/2014/main" id="{11C0642C-8D03-4060-8975-B355764B6BE4}"/>
              </a:ext>
            </a:extLst>
          </p:cNvPr>
          <p:cNvSpPr>
            <a:spLocks noGrp="1"/>
          </p:cNvSpPr>
          <p:nvPr>
            <p:ph idx="1"/>
          </p:nvPr>
        </p:nvSpPr>
        <p:spPr/>
        <p:txBody>
          <a:bodyPr>
            <a:normAutofit lnSpcReduction="10000"/>
          </a:bodyPr>
          <a:lstStyle/>
          <a:p>
            <a:r>
              <a:rPr lang="en-US" dirty="0"/>
              <a:t>Amount of memory moved from </a:t>
            </a:r>
            <a:r>
              <a:rPr lang="en-US" b="1" dirty="0"/>
              <a:t>disk</a:t>
            </a:r>
            <a:r>
              <a:rPr lang="en-US" dirty="0"/>
              <a:t> to </a:t>
            </a:r>
            <a:r>
              <a:rPr lang="en-US" b="1" dirty="0"/>
              <a:t>RAM</a:t>
            </a:r>
            <a:endParaRPr lang="en-US" dirty="0"/>
          </a:p>
          <a:p>
            <a:r>
              <a:rPr lang="en-US" dirty="0"/>
              <a:t>- Called a “</a:t>
            </a:r>
            <a:r>
              <a:rPr lang="en-US" b="1" dirty="0"/>
              <a:t>block</a:t>
            </a:r>
            <a:r>
              <a:rPr lang="en-US" dirty="0"/>
              <a:t>” or “</a:t>
            </a:r>
            <a:r>
              <a:rPr lang="en-US" b="1" dirty="0"/>
              <a:t>page</a:t>
            </a:r>
            <a:r>
              <a:rPr lang="en-US" dirty="0"/>
              <a:t>”</a:t>
            </a:r>
          </a:p>
          <a:p>
            <a:pPr lvl="1"/>
            <a:r>
              <a:rPr lang="en-US" dirty="0"/>
              <a:t>≈ 4KB (kilo bytes)</a:t>
            </a:r>
          </a:p>
          <a:p>
            <a:pPr lvl="1"/>
            <a:r>
              <a:rPr lang="en-US" dirty="0"/>
              <a:t>Smallest unit of data on disk</a:t>
            </a:r>
          </a:p>
          <a:p>
            <a:pPr lvl="1"/>
            <a:endParaRPr lang="en-US" dirty="0"/>
          </a:p>
          <a:p>
            <a:r>
              <a:rPr lang="en-US" dirty="0"/>
              <a:t>Amount of memory moved from </a:t>
            </a:r>
            <a:r>
              <a:rPr lang="en-US" b="1" dirty="0"/>
              <a:t>RAM</a:t>
            </a:r>
            <a:r>
              <a:rPr lang="en-US" dirty="0"/>
              <a:t> to </a:t>
            </a:r>
            <a:r>
              <a:rPr lang="en-US" b="1" dirty="0"/>
              <a:t>Cache</a:t>
            </a:r>
            <a:endParaRPr lang="en-US" dirty="0"/>
          </a:p>
          <a:p>
            <a:r>
              <a:rPr lang="en-US" dirty="0"/>
              <a:t>- called a “</a:t>
            </a:r>
            <a:r>
              <a:rPr lang="en-US" b="1" dirty="0"/>
              <a:t>cache line</a:t>
            </a:r>
            <a:r>
              <a:rPr lang="en-US" dirty="0"/>
              <a:t>”</a:t>
            </a:r>
          </a:p>
          <a:p>
            <a:pPr lvl="1"/>
            <a:r>
              <a:rPr lang="en-US" dirty="0"/>
              <a:t>≈ 64 B (bytes)</a:t>
            </a:r>
          </a:p>
          <a:p>
            <a:pPr lvl="1"/>
            <a:endParaRPr lang="en-US" dirty="0"/>
          </a:p>
          <a:p>
            <a:r>
              <a:rPr lang="en-US" dirty="0"/>
              <a:t>Operating System is the Memory Boss</a:t>
            </a:r>
          </a:p>
          <a:p>
            <a:r>
              <a:rPr lang="en-US" dirty="0"/>
              <a:t>- controls page and cache line size</a:t>
            </a:r>
          </a:p>
          <a:p>
            <a:r>
              <a:rPr lang="en-US" dirty="0"/>
              <a:t>- decides when to move data to cache or evict</a:t>
            </a:r>
          </a:p>
        </p:txBody>
      </p:sp>
      <p:sp>
        <p:nvSpPr>
          <p:cNvPr id="4" name="Footer Placeholder 3">
            <a:extLst>
              <a:ext uri="{FF2B5EF4-FFF2-40B4-BE49-F238E27FC236}">
                <a16:creationId xmlns:a16="http://schemas.microsoft.com/office/drawing/2014/main" id="{51DAF508-5D5D-4116-88FD-2AE91A9818DD}"/>
              </a:ext>
            </a:extLst>
          </p:cNvPr>
          <p:cNvSpPr>
            <a:spLocks noGrp="1"/>
          </p:cNvSpPr>
          <p:nvPr>
            <p:ph type="ftr" sz="quarter" idx="11"/>
          </p:nvPr>
        </p:nvSpPr>
        <p:spPr/>
        <p:txBody>
          <a:bodyPr/>
          <a:lstStyle/>
          <a:p>
            <a:r>
              <a:rPr lang="en-US"/>
              <a:t>CSE 373 AU 18</a:t>
            </a:r>
          </a:p>
        </p:txBody>
      </p:sp>
      <p:sp>
        <p:nvSpPr>
          <p:cNvPr id="5" name="Slide Number Placeholder 4">
            <a:extLst>
              <a:ext uri="{FF2B5EF4-FFF2-40B4-BE49-F238E27FC236}">
                <a16:creationId xmlns:a16="http://schemas.microsoft.com/office/drawing/2014/main" id="{5D9AFC5B-A60D-452A-82E2-54E2E2020505}"/>
              </a:ext>
            </a:extLst>
          </p:cNvPr>
          <p:cNvSpPr>
            <a:spLocks noGrp="1"/>
          </p:cNvSpPr>
          <p:nvPr>
            <p:ph type="sldNum" sz="quarter" idx="12"/>
          </p:nvPr>
        </p:nvSpPr>
        <p:spPr/>
        <p:txBody>
          <a:bodyPr/>
          <a:lstStyle/>
          <a:p>
            <a:fld id="{659665DE-58FC-41F4-AC58-2C90A5E00527}" type="slidenum">
              <a:rPr lang="en-US" smtClean="0"/>
              <a:t>10</a:t>
            </a:fld>
            <a:endParaRPr lang="en-US"/>
          </a:p>
        </p:txBody>
      </p:sp>
    </p:spTree>
    <p:extLst>
      <p:ext uri="{BB962C8B-B14F-4D97-AF65-F5344CB8AC3E}">
        <p14:creationId xmlns:p14="http://schemas.microsoft.com/office/powerpoint/2010/main" val="329315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CFAC0E96-0EA9-4E46-A153-4C8393E1378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35710" y="1300708"/>
            <a:ext cx="5397500" cy="2146928"/>
          </a:xfrm>
        </p:spPr>
      </p:pic>
      <p:pic>
        <p:nvPicPr>
          <p:cNvPr id="16" name="Content Placeholder 15">
            <a:extLst>
              <a:ext uri="{FF2B5EF4-FFF2-40B4-BE49-F238E27FC236}">
                <a16:creationId xmlns:a16="http://schemas.microsoft.com/office/drawing/2014/main" id="{B3E5F228-4B9D-ED49-92F9-FF30DB7D2B4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64998" y="1277943"/>
            <a:ext cx="5397500" cy="2192459"/>
          </a:xfrm>
        </p:spPr>
      </p:pic>
      <p:sp>
        <p:nvSpPr>
          <p:cNvPr id="2" name="Title 1">
            <a:extLst>
              <a:ext uri="{FF2B5EF4-FFF2-40B4-BE49-F238E27FC236}">
                <a16:creationId xmlns:a16="http://schemas.microsoft.com/office/drawing/2014/main" id="{C13FDE13-D922-415E-9B57-38A263F1CEA3}"/>
              </a:ext>
            </a:extLst>
          </p:cNvPr>
          <p:cNvSpPr>
            <a:spLocks noGrp="1"/>
          </p:cNvSpPr>
          <p:nvPr>
            <p:ph type="title"/>
          </p:nvPr>
        </p:nvSpPr>
        <p:spPr/>
        <p:txBody>
          <a:bodyPr>
            <a:normAutofit/>
          </a:bodyPr>
          <a:lstStyle/>
          <a:p>
            <a:r>
              <a:rPr lang="en-US" dirty="0">
                <a:solidFill>
                  <a:srgbClr val="4C3282"/>
                </a:solidFill>
              </a:rPr>
              <a:t>Revisiting our warm up question</a:t>
            </a:r>
          </a:p>
        </p:txBody>
      </p:sp>
      <p:sp>
        <p:nvSpPr>
          <p:cNvPr id="4" name="Footer Placeholder 3">
            <a:extLst>
              <a:ext uri="{FF2B5EF4-FFF2-40B4-BE49-F238E27FC236}">
                <a16:creationId xmlns:a16="http://schemas.microsoft.com/office/drawing/2014/main" id="{9456A4DB-6890-439F-81AE-BCC0CE580C61}"/>
              </a:ext>
            </a:extLst>
          </p:cNvPr>
          <p:cNvSpPr>
            <a:spLocks noGrp="1"/>
          </p:cNvSpPr>
          <p:nvPr>
            <p:ph type="ftr" sz="quarter" idx="11"/>
          </p:nvPr>
        </p:nvSpPr>
        <p:spPr/>
        <p:txBody>
          <a:bodyPr/>
          <a:lstStyle/>
          <a:p>
            <a:r>
              <a:rPr lang="en-US"/>
              <a:t>CSE 373 AU 18</a:t>
            </a:r>
          </a:p>
        </p:txBody>
      </p:sp>
      <p:sp>
        <p:nvSpPr>
          <p:cNvPr id="5" name="Slide Number Placeholder 4">
            <a:extLst>
              <a:ext uri="{FF2B5EF4-FFF2-40B4-BE49-F238E27FC236}">
                <a16:creationId xmlns:a16="http://schemas.microsoft.com/office/drawing/2014/main" id="{1BB75150-D726-4BCA-9793-C6C83A03CC04}"/>
              </a:ext>
            </a:extLst>
          </p:cNvPr>
          <p:cNvSpPr>
            <a:spLocks noGrp="1"/>
          </p:cNvSpPr>
          <p:nvPr>
            <p:ph type="sldNum" sz="quarter" idx="12"/>
          </p:nvPr>
        </p:nvSpPr>
        <p:spPr/>
        <p:txBody>
          <a:bodyPr/>
          <a:lstStyle/>
          <a:p>
            <a:fld id="{659665DE-58FC-41F4-AC58-2C90A5E00527}" type="slidenum">
              <a:rPr lang="en-US" smtClean="0"/>
              <a:t>11</a:t>
            </a:fld>
            <a:endParaRPr lang="en-US"/>
          </a:p>
        </p:txBody>
      </p:sp>
      <p:graphicFrame>
        <p:nvGraphicFramePr>
          <p:cNvPr id="9" name="Table 8">
            <a:extLst>
              <a:ext uri="{FF2B5EF4-FFF2-40B4-BE49-F238E27FC236}">
                <a16:creationId xmlns:a16="http://schemas.microsoft.com/office/drawing/2014/main" id="{457F6077-32A5-B34D-A73E-F3A22BE8CAFD}"/>
              </a:ext>
            </a:extLst>
          </p:cNvPr>
          <p:cNvGraphicFramePr>
            <a:graphicFrameLocks noGrp="1"/>
          </p:cNvGraphicFramePr>
          <p:nvPr>
            <p:extLst>
              <p:ext uri="{D42A27DB-BD31-4B8C-83A1-F6EECF244321}">
                <p14:modId xmlns:p14="http://schemas.microsoft.com/office/powerpoint/2010/main" val="1336117026"/>
              </p:ext>
            </p:extLst>
          </p:nvPr>
        </p:nvGraphicFramePr>
        <p:xfrm>
          <a:off x="906003" y="5557959"/>
          <a:ext cx="9643596" cy="370840"/>
        </p:xfrm>
        <a:graphic>
          <a:graphicData uri="http://schemas.openxmlformats.org/drawingml/2006/table">
            <a:tbl>
              <a:tblPr firstRow="1" bandRow="1">
                <a:tableStyleId>{5940675A-B579-460E-94D1-54222C63F5DA}</a:tableStyleId>
              </a:tblPr>
              <a:tblGrid>
                <a:gridCol w="803633">
                  <a:extLst>
                    <a:ext uri="{9D8B030D-6E8A-4147-A177-3AD203B41FA5}">
                      <a16:colId xmlns:a16="http://schemas.microsoft.com/office/drawing/2014/main" val="4199511343"/>
                    </a:ext>
                  </a:extLst>
                </a:gridCol>
                <a:gridCol w="803633">
                  <a:extLst>
                    <a:ext uri="{9D8B030D-6E8A-4147-A177-3AD203B41FA5}">
                      <a16:colId xmlns:a16="http://schemas.microsoft.com/office/drawing/2014/main" val="3185405463"/>
                    </a:ext>
                  </a:extLst>
                </a:gridCol>
                <a:gridCol w="803633">
                  <a:extLst>
                    <a:ext uri="{9D8B030D-6E8A-4147-A177-3AD203B41FA5}">
                      <a16:colId xmlns:a16="http://schemas.microsoft.com/office/drawing/2014/main" val="3642261440"/>
                    </a:ext>
                  </a:extLst>
                </a:gridCol>
                <a:gridCol w="803633">
                  <a:extLst>
                    <a:ext uri="{9D8B030D-6E8A-4147-A177-3AD203B41FA5}">
                      <a16:colId xmlns:a16="http://schemas.microsoft.com/office/drawing/2014/main" val="489019086"/>
                    </a:ext>
                  </a:extLst>
                </a:gridCol>
                <a:gridCol w="803633">
                  <a:extLst>
                    <a:ext uri="{9D8B030D-6E8A-4147-A177-3AD203B41FA5}">
                      <a16:colId xmlns:a16="http://schemas.microsoft.com/office/drawing/2014/main" val="3304302285"/>
                    </a:ext>
                  </a:extLst>
                </a:gridCol>
                <a:gridCol w="803633">
                  <a:extLst>
                    <a:ext uri="{9D8B030D-6E8A-4147-A177-3AD203B41FA5}">
                      <a16:colId xmlns:a16="http://schemas.microsoft.com/office/drawing/2014/main" val="3550123414"/>
                    </a:ext>
                  </a:extLst>
                </a:gridCol>
                <a:gridCol w="803633">
                  <a:extLst>
                    <a:ext uri="{9D8B030D-6E8A-4147-A177-3AD203B41FA5}">
                      <a16:colId xmlns:a16="http://schemas.microsoft.com/office/drawing/2014/main" val="3402896713"/>
                    </a:ext>
                  </a:extLst>
                </a:gridCol>
                <a:gridCol w="803633">
                  <a:extLst>
                    <a:ext uri="{9D8B030D-6E8A-4147-A177-3AD203B41FA5}">
                      <a16:colId xmlns:a16="http://schemas.microsoft.com/office/drawing/2014/main" val="3261044084"/>
                    </a:ext>
                  </a:extLst>
                </a:gridCol>
                <a:gridCol w="803633">
                  <a:extLst>
                    <a:ext uri="{9D8B030D-6E8A-4147-A177-3AD203B41FA5}">
                      <a16:colId xmlns:a16="http://schemas.microsoft.com/office/drawing/2014/main" val="4185826072"/>
                    </a:ext>
                  </a:extLst>
                </a:gridCol>
                <a:gridCol w="803633">
                  <a:extLst>
                    <a:ext uri="{9D8B030D-6E8A-4147-A177-3AD203B41FA5}">
                      <a16:colId xmlns:a16="http://schemas.microsoft.com/office/drawing/2014/main" val="114220557"/>
                    </a:ext>
                  </a:extLst>
                </a:gridCol>
                <a:gridCol w="803633">
                  <a:extLst>
                    <a:ext uri="{9D8B030D-6E8A-4147-A177-3AD203B41FA5}">
                      <a16:colId xmlns:a16="http://schemas.microsoft.com/office/drawing/2014/main" val="2996988833"/>
                    </a:ext>
                  </a:extLst>
                </a:gridCol>
                <a:gridCol w="803633">
                  <a:extLst>
                    <a:ext uri="{9D8B030D-6E8A-4147-A177-3AD203B41FA5}">
                      <a16:colId xmlns:a16="http://schemas.microsoft.com/office/drawing/2014/main" val="247024308"/>
                    </a:ext>
                  </a:extLst>
                </a:gridCol>
              </a:tblGrid>
              <a:tr h="370840">
                <a:tc>
                  <a:txBody>
                    <a:bodyPr/>
                    <a:lstStyle/>
                    <a:p>
                      <a:pPr algn="ctr"/>
                      <a:r>
                        <a:rPr lang="en-US" dirty="0"/>
                        <a:t>10</a:t>
                      </a:r>
                    </a:p>
                  </a:txBody>
                  <a:tcPr/>
                </a:tc>
                <a:tc>
                  <a:txBody>
                    <a:bodyPr/>
                    <a:lstStyle/>
                    <a:p>
                      <a:pPr algn="ctr"/>
                      <a:r>
                        <a:rPr lang="en-US" dirty="0"/>
                        <a:t>21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61</a:t>
                      </a:r>
                    </a:p>
                  </a:txBody>
                  <a:tcPr/>
                </a:tc>
                <a:tc>
                  <a:txBody>
                    <a:bodyPr/>
                    <a:lstStyle/>
                    <a:p>
                      <a:pPr algn="ctr"/>
                      <a:r>
                        <a:rPr lang="en-US" dirty="0"/>
                        <a:t>72</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41</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90660799"/>
                  </a:ext>
                </a:extLst>
              </a:tr>
            </a:tbl>
          </a:graphicData>
        </a:graphic>
      </p:graphicFrame>
      <p:sp>
        <p:nvSpPr>
          <p:cNvPr id="10" name="TextBox 9">
            <a:extLst>
              <a:ext uri="{FF2B5EF4-FFF2-40B4-BE49-F238E27FC236}">
                <a16:creationId xmlns:a16="http://schemas.microsoft.com/office/drawing/2014/main" id="{336D29C5-DBA0-924E-8E64-2841B9EB7FDF}"/>
              </a:ext>
            </a:extLst>
          </p:cNvPr>
          <p:cNvSpPr txBox="1"/>
          <p:nvPr/>
        </p:nvSpPr>
        <p:spPr>
          <a:xfrm>
            <a:off x="906003" y="6151695"/>
            <a:ext cx="3578224" cy="369332"/>
          </a:xfrm>
          <a:prstGeom prst="rect">
            <a:avLst/>
          </a:prstGeom>
          <a:noFill/>
        </p:spPr>
        <p:txBody>
          <a:bodyPr wrap="none" rtlCol="0">
            <a:spAutoFit/>
          </a:bodyPr>
          <a:lstStyle/>
          <a:p>
            <a:r>
              <a:rPr lang="en-US" dirty="0"/>
              <a:t>Memory representation of 2D arrays</a:t>
            </a:r>
          </a:p>
        </p:txBody>
      </p:sp>
      <p:sp>
        <p:nvSpPr>
          <p:cNvPr id="11" name="TextBox 10">
            <a:extLst>
              <a:ext uri="{FF2B5EF4-FFF2-40B4-BE49-F238E27FC236}">
                <a16:creationId xmlns:a16="http://schemas.microsoft.com/office/drawing/2014/main" id="{405F9C4B-2923-C147-A3CC-830076010479}"/>
              </a:ext>
            </a:extLst>
          </p:cNvPr>
          <p:cNvSpPr txBox="1"/>
          <p:nvPr/>
        </p:nvSpPr>
        <p:spPr>
          <a:xfrm>
            <a:off x="703973" y="4054346"/>
            <a:ext cx="5661999" cy="646331"/>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Why does sum1 run so much faster than sum2?</a:t>
            </a:r>
          </a:p>
          <a:p>
            <a:r>
              <a:rPr lang="en-US" dirty="0">
                <a:latin typeface="Segoe UI" panose="020B0502040204020203" pitchFamily="34" charset="0"/>
                <a:cs typeface="Segoe UI" panose="020B0502040204020203" pitchFamily="34" charset="0"/>
              </a:rPr>
              <a:t>sum1 takes advantage of spatial and temporal locality</a:t>
            </a:r>
          </a:p>
        </p:txBody>
      </p:sp>
    </p:spTree>
    <p:extLst>
      <p:ext uri="{BB962C8B-B14F-4D97-AF65-F5344CB8AC3E}">
        <p14:creationId xmlns:p14="http://schemas.microsoft.com/office/powerpoint/2010/main" val="177406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F2216-5AF0-43FE-BB09-902148BEFB53}"/>
              </a:ext>
            </a:extLst>
          </p:cNvPr>
          <p:cNvSpPr>
            <a:spLocks noGrp="1"/>
          </p:cNvSpPr>
          <p:nvPr>
            <p:ph type="title"/>
          </p:nvPr>
        </p:nvSpPr>
        <p:spPr/>
        <p:txBody>
          <a:bodyPr/>
          <a:lstStyle/>
          <a:p>
            <a:r>
              <a:rPr lang="en-US" dirty="0">
                <a:solidFill>
                  <a:srgbClr val="4C3282"/>
                </a:solidFill>
              </a:rPr>
              <a:t>Java and Memory</a:t>
            </a:r>
          </a:p>
        </p:txBody>
      </p:sp>
      <p:sp>
        <p:nvSpPr>
          <p:cNvPr id="3" name="Content Placeholder 2">
            <a:extLst>
              <a:ext uri="{FF2B5EF4-FFF2-40B4-BE49-F238E27FC236}">
                <a16:creationId xmlns:a16="http://schemas.microsoft.com/office/drawing/2014/main" id="{877F2683-96BF-4232-B15C-3AB412D847E1}"/>
              </a:ext>
            </a:extLst>
          </p:cNvPr>
          <p:cNvSpPr>
            <a:spLocks noGrp="1"/>
          </p:cNvSpPr>
          <p:nvPr>
            <p:ph idx="1"/>
          </p:nvPr>
        </p:nvSpPr>
        <p:spPr>
          <a:xfrm>
            <a:off x="575240" y="1463857"/>
            <a:ext cx="4825435" cy="4845504"/>
          </a:xfrm>
        </p:spPr>
        <p:txBody>
          <a:bodyPr>
            <a:normAutofit/>
          </a:bodyPr>
          <a:lstStyle/>
          <a:p>
            <a:r>
              <a:rPr lang="en-US" dirty="0"/>
              <a:t>What happens when you use the “</a:t>
            </a:r>
            <a:r>
              <a:rPr lang="en-US" b="1" dirty="0"/>
              <a:t>new</a:t>
            </a:r>
            <a:r>
              <a:rPr lang="en-US" dirty="0"/>
              <a:t>” keyword in Java?</a:t>
            </a:r>
          </a:p>
          <a:p>
            <a:r>
              <a:rPr lang="en-US" dirty="0"/>
              <a:t>- Your program asks the </a:t>
            </a:r>
            <a:r>
              <a:rPr lang="en-US" b="1" dirty="0"/>
              <a:t>J</a:t>
            </a:r>
            <a:r>
              <a:rPr lang="en-US" dirty="0"/>
              <a:t>ava </a:t>
            </a:r>
            <a:r>
              <a:rPr lang="en-US" b="1" dirty="0"/>
              <a:t>V</a:t>
            </a:r>
            <a:r>
              <a:rPr lang="en-US" dirty="0"/>
              <a:t>irtual </a:t>
            </a:r>
            <a:r>
              <a:rPr lang="en-US" b="1" dirty="0"/>
              <a:t>M</a:t>
            </a:r>
            <a:r>
              <a:rPr lang="en-US" dirty="0"/>
              <a:t>achine for more memory from the “heap”</a:t>
            </a:r>
          </a:p>
          <a:p>
            <a:pPr lvl="1"/>
            <a:r>
              <a:rPr lang="en-US" dirty="0"/>
              <a:t>Pile of recently used memory</a:t>
            </a:r>
          </a:p>
          <a:p>
            <a:r>
              <a:rPr lang="en-US" dirty="0"/>
              <a:t>- If necessary the JVM asks Operating System for more memory</a:t>
            </a:r>
          </a:p>
          <a:p>
            <a:pPr lvl="1"/>
            <a:r>
              <a:rPr lang="en-US" dirty="0"/>
              <a:t>Hardware can only allocate in units of page</a:t>
            </a:r>
          </a:p>
          <a:p>
            <a:pPr lvl="1"/>
            <a:r>
              <a:rPr lang="en-US" dirty="0"/>
              <a:t>If you want 100 bytes you get 4kb</a:t>
            </a:r>
          </a:p>
          <a:p>
            <a:pPr lvl="1"/>
            <a:r>
              <a:rPr lang="en-US" dirty="0"/>
              <a:t>Each page is contiguous</a:t>
            </a:r>
          </a:p>
          <a:p>
            <a:pPr lvl="1"/>
            <a:endParaRPr lang="en-US" dirty="0"/>
          </a:p>
        </p:txBody>
      </p:sp>
      <p:sp>
        <p:nvSpPr>
          <p:cNvPr id="4" name="Footer Placeholder 3">
            <a:extLst>
              <a:ext uri="{FF2B5EF4-FFF2-40B4-BE49-F238E27FC236}">
                <a16:creationId xmlns:a16="http://schemas.microsoft.com/office/drawing/2014/main" id="{9695B137-2C86-4A85-A965-D2A22C3BBA60}"/>
              </a:ext>
            </a:extLst>
          </p:cNvPr>
          <p:cNvSpPr>
            <a:spLocks noGrp="1"/>
          </p:cNvSpPr>
          <p:nvPr>
            <p:ph type="ftr" sz="quarter" idx="11"/>
          </p:nvPr>
        </p:nvSpPr>
        <p:spPr/>
        <p:txBody>
          <a:bodyPr/>
          <a:lstStyle/>
          <a:p>
            <a:r>
              <a:rPr lang="en-US"/>
              <a:t>CSE 373 AU 18</a:t>
            </a:r>
          </a:p>
        </p:txBody>
      </p:sp>
      <p:sp>
        <p:nvSpPr>
          <p:cNvPr id="5" name="Slide Number Placeholder 4">
            <a:extLst>
              <a:ext uri="{FF2B5EF4-FFF2-40B4-BE49-F238E27FC236}">
                <a16:creationId xmlns:a16="http://schemas.microsoft.com/office/drawing/2014/main" id="{30D779F8-663E-49E2-B5D0-4415D80B9554}"/>
              </a:ext>
            </a:extLst>
          </p:cNvPr>
          <p:cNvSpPr>
            <a:spLocks noGrp="1"/>
          </p:cNvSpPr>
          <p:nvPr>
            <p:ph type="sldNum" sz="quarter" idx="12"/>
          </p:nvPr>
        </p:nvSpPr>
        <p:spPr/>
        <p:txBody>
          <a:bodyPr/>
          <a:lstStyle/>
          <a:p>
            <a:fld id="{659665DE-58FC-41F4-AC58-2C90A5E00527}" type="slidenum">
              <a:rPr lang="en-US" smtClean="0"/>
              <a:t>12</a:t>
            </a:fld>
            <a:endParaRPr lang="en-US"/>
          </a:p>
        </p:txBody>
      </p:sp>
      <p:sp>
        <p:nvSpPr>
          <p:cNvPr id="6" name="Rectangle 5">
            <a:extLst>
              <a:ext uri="{FF2B5EF4-FFF2-40B4-BE49-F238E27FC236}">
                <a16:creationId xmlns:a16="http://schemas.microsoft.com/office/drawing/2014/main" id="{4E18DBC1-BE3F-49C6-9A6C-609EFED9CA5C}"/>
              </a:ext>
            </a:extLst>
          </p:cNvPr>
          <p:cNvSpPr/>
          <p:nvPr/>
        </p:nvSpPr>
        <p:spPr>
          <a:xfrm>
            <a:off x="5734718" y="1399563"/>
            <a:ext cx="6157913" cy="4668970"/>
          </a:xfrm>
          <a:prstGeom prst="rect">
            <a:avLst/>
          </a:prstGeom>
        </p:spPr>
        <p:txBody>
          <a:bodyPr wrap="square">
            <a:spAutoFit/>
          </a:bodyPr>
          <a:lstStyle/>
          <a:p>
            <a:r>
              <a:rPr lang="en-US" sz="2200" dirty="0">
                <a:latin typeface="Segoe UI Semilight" panose="020B0402040204020203" pitchFamily="34" charset="0"/>
                <a:cs typeface="Segoe UI Semilight" panose="020B0402040204020203" pitchFamily="34" charset="0"/>
              </a:rPr>
              <a:t>What happens when you create a new array?</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Program asks JVM for one long, contiguous chunk of memory</a:t>
            </a:r>
          </a:p>
          <a:p>
            <a:pPr>
              <a:spcBef>
                <a:spcPts val="500"/>
              </a:spcBef>
            </a:pPr>
            <a:r>
              <a:rPr lang="en-US" sz="2200" dirty="0">
                <a:latin typeface="Segoe UI Semilight" panose="020B0402040204020203" pitchFamily="34" charset="0"/>
                <a:cs typeface="Segoe UI Semilight" panose="020B0402040204020203" pitchFamily="34" charset="0"/>
              </a:rPr>
              <a:t>What happens when you create a new object?</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Program asks the JVM for any random place in memory</a:t>
            </a:r>
          </a:p>
          <a:p>
            <a:pPr>
              <a:spcBef>
                <a:spcPts val="500"/>
              </a:spcBef>
            </a:pPr>
            <a:r>
              <a:rPr lang="en-US" sz="2200" dirty="0">
                <a:latin typeface="Segoe UI Semilight" panose="020B0402040204020203" pitchFamily="34" charset="0"/>
                <a:cs typeface="Segoe UI Semilight" panose="020B0402040204020203" pitchFamily="34" charset="0"/>
              </a:rPr>
              <a:t>What happens when you read an array index?</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Program asks JVM for the address, JVM hands off to OS</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OS checks the L1 caches, the L2 caches then RAM then disk to find it</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If data is found, OS loads it into caches to speed up future lookups</a:t>
            </a:r>
          </a:p>
          <a:p>
            <a:pPr>
              <a:spcBef>
                <a:spcPts val="500"/>
              </a:spcBef>
            </a:pPr>
            <a:r>
              <a:rPr lang="en-US" sz="2200" dirty="0">
                <a:latin typeface="Segoe UI Semilight" panose="020B0402040204020203" pitchFamily="34" charset="0"/>
                <a:cs typeface="Segoe UI Semilight" panose="020B0402040204020203" pitchFamily="34" charset="0"/>
              </a:rPr>
              <a:t>What happens when we open and read data from a file?</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Files are always stored on disk, must make a disk access</a:t>
            </a:r>
          </a:p>
        </p:txBody>
      </p:sp>
    </p:spTree>
    <p:extLst>
      <p:ext uri="{BB962C8B-B14F-4D97-AF65-F5344CB8AC3E}">
        <p14:creationId xmlns:p14="http://schemas.microsoft.com/office/powerpoint/2010/main" val="39027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500"/>
                                        <p:tgtEl>
                                          <p:spTgt spid="6">
                                            <p:txEl>
                                              <p:pRg st="5" end="5"/>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Effect transition="in" filter="fade">
                                      <p:cBhvr>
                                        <p:cTn id="45" dur="500"/>
                                        <p:tgtEl>
                                          <p:spTgt spid="6">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9" end="9"/>
                                            </p:txEl>
                                          </p:spTgt>
                                        </p:tgtEl>
                                        <p:attrNameLst>
                                          <p:attrName>style.visibility</p:attrName>
                                        </p:attrNameLst>
                                      </p:cBhvr>
                                      <p:to>
                                        <p:strVal val="visible"/>
                                      </p:to>
                                    </p:set>
                                    <p:animEffect transition="in" filter="fade">
                                      <p:cBhvr>
                                        <p:cTn id="5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1045-C29A-4599-BFEB-A3F85216CAFC}"/>
              </a:ext>
            </a:extLst>
          </p:cNvPr>
          <p:cNvSpPr>
            <a:spLocks noGrp="1"/>
          </p:cNvSpPr>
          <p:nvPr>
            <p:ph type="title"/>
          </p:nvPr>
        </p:nvSpPr>
        <p:spPr/>
        <p:txBody>
          <a:bodyPr/>
          <a:lstStyle/>
          <a:p>
            <a:r>
              <a:rPr lang="en-US" dirty="0">
                <a:solidFill>
                  <a:srgbClr val="4C3282"/>
                </a:solidFill>
              </a:rPr>
              <a:t>Array v Linked List</a:t>
            </a:r>
          </a:p>
        </p:txBody>
      </p:sp>
      <p:sp>
        <p:nvSpPr>
          <p:cNvPr id="3" name="Content Placeholder 2">
            <a:extLst>
              <a:ext uri="{FF2B5EF4-FFF2-40B4-BE49-F238E27FC236}">
                <a16:creationId xmlns:a16="http://schemas.microsoft.com/office/drawing/2014/main" id="{E1EC58B3-8FD7-4B0B-B967-4E3E2936E53A}"/>
              </a:ext>
            </a:extLst>
          </p:cNvPr>
          <p:cNvSpPr>
            <a:spLocks noGrp="1"/>
          </p:cNvSpPr>
          <p:nvPr>
            <p:ph idx="1"/>
          </p:nvPr>
        </p:nvSpPr>
        <p:spPr/>
        <p:txBody>
          <a:bodyPr/>
          <a:lstStyle/>
          <a:p>
            <a:r>
              <a:rPr lang="en-US" dirty="0"/>
              <a:t>Is iterating over an </a:t>
            </a:r>
            <a:r>
              <a:rPr lang="en-US" dirty="0" err="1"/>
              <a:t>ArrayList</a:t>
            </a:r>
            <a:r>
              <a:rPr lang="en-US" dirty="0"/>
              <a:t> faster than iterating over a LinkedList?</a:t>
            </a:r>
          </a:p>
          <a:p>
            <a:endParaRPr lang="en-US" dirty="0"/>
          </a:p>
          <a:p>
            <a:r>
              <a:rPr lang="en-US" dirty="0"/>
              <a:t>Answer:</a:t>
            </a:r>
          </a:p>
          <a:p>
            <a:r>
              <a:rPr lang="en-US" dirty="0"/>
              <a:t>LinkedList nodes can be stored in memory, which means the don’t have spatial locality. The </a:t>
            </a:r>
            <a:r>
              <a:rPr lang="en-US" dirty="0" err="1"/>
              <a:t>ArrayList</a:t>
            </a:r>
            <a:r>
              <a:rPr lang="en-US" dirty="0"/>
              <a:t> is more likely to be stored in contiguous regions of memory, so it should be quicker to access based on how the OS will load the data into our different memory layers.</a:t>
            </a:r>
          </a:p>
        </p:txBody>
      </p:sp>
      <p:sp>
        <p:nvSpPr>
          <p:cNvPr id="4" name="Footer Placeholder 3">
            <a:extLst>
              <a:ext uri="{FF2B5EF4-FFF2-40B4-BE49-F238E27FC236}">
                <a16:creationId xmlns:a16="http://schemas.microsoft.com/office/drawing/2014/main" id="{B90A71E9-54D6-4A71-B131-924FF1FC8310}"/>
              </a:ext>
            </a:extLst>
          </p:cNvPr>
          <p:cNvSpPr>
            <a:spLocks noGrp="1"/>
          </p:cNvSpPr>
          <p:nvPr>
            <p:ph type="ftr" sz="quarter" idx="11"/>
          </p:nvPr>
        </p:nvSpPr>
        <p:spPr/>
        <p:txBody>
          <a:bodyPr/>
          <a:lstStyle/>
          <a:p>
            <a:r>
              <a:rPr lang="en-US"/>
              <a:t>CSE 373 AU 18</a:t>
            </a:r>
          </a:p>
        </p:txBody>
      </p:sp>
      <p:sp>
        <p:nvSpPr>
          <p:cNvPr id="5" name="Slide Number Placeholder 4">
            <a:extLst>
              <a:ext uri="{FF2B5EF4-FFF2-40B4-BE49-F238E27FC236}">
                <a16:creationId xmlns:a16="http://schemas.microsoft.com/office/drawing/2014/main" id="{CDFDA882-57B8-4C08-8D8C-D82E4E48AF27}"/>
              </a:ext>
            </a:extLst>
          </p:cNvPr>
          <p:cNvSpPr>
            <a:spLocks noGrp="1"/>
          </p:cNvSpPr>
          <p:nvPr>
            <p:ph type="sldNum" sz="quarter" idx="12"/>
          </p:nvPr>
        </p:nvSpPr>
        <p:spPr/>
        <p:txBody>
          <a:bodyPr/>
          <a:lstStyle/>
          <a:p>
            <a:fld id="{659665DE-58FC-41F4-AC58-2C90A5E00527}" type="slidenum">
              <a:rPr lang="en-US" smtClean="0"/>
              <a:t>13</a:t>
            </a:fld>
            <a:endParaRPr lang="en-US"/>
          </a:p>
        </p:txBody>
      </p:sp>
    </p:spTree>
    <p:extLst>
      <p:ext uri="{BB962C8B-B14F-4D97-AF65-F5344CB8AC3E}">
        <p14:creationId xmlns:p14="http://schemas.microsoft.com/office/powerpoint/2010/main" val="306061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E84D05-B33B-2F43-B4B8-C154850181C5}"/>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1E62B9FE-A6FF-6348-94BB-31AE69F39A3D}"/>
              </a:ext>
            </a:extLst>
          </p:cNvPr>
          <p:cNvSpPr>
            <a:spLocks noGrp="1"/>
          </p:cNvSpPr>
          <p:nvPr>
            <p:ph type="title"/>
          </p:nvPr>
        </p:nvSpPr>
        <p:spPr/>
        <p:txBody>
          <a:bodyPr/>
          <a:lstStyle/>
          <a:p>
            <a:r>
              <a:rPr lang="en-US" dirty="0"/>
              <a:t>Worksheet questions 1-2</a:t>
            </a:r>
          </a:p>
        </p:txBody>
      </p:sp>
      <p:sp>
        <p:nvSpPr>
          <p:cNvPr id="4" name="Footer Placeholder 3">
            <a:extLst>
              <a:ext uri="{FF2B5EF4-FFF2-40B4-BE49-F238E27FC236}">
                <a16:creationId xmlns:a16="http://schemas.microsoft.com/office/drawing/2014/main" id="{BD944D8F-11C4-A24C-9DC7-3E42BB9657FC}"/>
              </a:ext>
            </a:extLst>
          </p:cNvPr>
          <p:cNvSpPr>
            <a:spLocks noGrp="1"/>
          </p:cNvSpPr>
          <p:nvPr>
            <p:ph type="ftr" sz="quarter" idx="11"/>
          </p:nvPr>
        </p:nvSpPr>
        <p:spPr/>
        <p:txBody>
          <a:bodyPr/>
          <a:lstStyle/>
          <a:p>
            <a:r>
              <a:rPr lang="en-US"/>
              <a:t>CSE 373 AU 18</a:t>
            </a:r>
            <a:endParaRPr lang="en-US" dirty="0"/>
          </a:p>
        </p:txBody>
      </p:sp>
      <p:sp>
        <p:nvSpPr>
          <p:cNvPr id="5" name="Slide Number Placeholder 4">
            <a:extLst>
              <a:ext uri="{FF2B5EF4-FFF2-40B4-BE49-F238E27FC236}">
                <a16:creationId xmlns:a16="http://schemas.microsoft.com/office/drawing/2014/main" id="{1F1EB4A9-AA88-1843-9CE0-6BD60EE2347A}"/>
              </a:ext>
            </a:extLst>
          </p:cNvPr>
          <p:cNvSpPr>
            <a:spLocks noGrp="1"/>
          </p:cNvSpPr>
          <p:nvPr>
            <p:ph type="sldNum" sz="quarter" idx="12"/>
          </p:nvPr>
        </p:nvSpPr>
        <p:spPr/>
        <p:txBody>
          <a:bodyPr/>
          <a:lstStyle/>
          <a:p>
            <a:fld id="{659665DE-58FC-41F4-AC58-2C90A5E00527}" type="slidenum">
              <a:rPr lang="en-US" smtClean="0"/>
              <a:pPr/>
              <a:t>14</a:t>
            </a:fld>
            <a:endParaRPr lang="en-US"/>
          </a:p>
        </p:txBody>
      </p:sp>
    </p:spTree>
    <p:extLst>
      <p:ext uri="{BB962C8B-B14F-4D97-AF65-F5344CB8AC3E}">
        <p14:creationId xmlns:p14="http://schemas.microsoft.com/office/powerpoint/2010/main" val="760455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A6CB-D0B0-CD4A-AFF4-FC7CEF9C6769}"/>
              </a:ext>
            </a:extLst>
          </p:cNvPr>
          <p:cNvSpPr>
            <a:spLocks noGrp="1"/>
          </p:cNvSpPr>
          <p:nvPr>
            <p:ph type="title"/>
          </p:nvPr>
        </p:nvSpPr>
        <p:spPr>
          <a:xfrm>
            <a:off x="1902775" y="3262680"/>
            <a:ext cx="8369634" cy="590415"/>
          </a:xfrm>
        </p:spPr>
        <p:txBody>
          <a:bodyPr/>
          <a:lstStyle/>
          <a:p>
            <a:r>
              <a:rPr lang="en-US" dirty="0"/>
              <a:t>Framing/modeling problems as graphs</a:t>
            </a:r>
          </a:p>
        </p:txBody>
      </p:sp>
      <p:sp>
        <p:nvSpPr>
          <p:cNvPr id="3" name="Text Placeholder 2">
            <a:extLst>
              <a:ext uri="{FF2B5EF4-FFF2-40B4-BE49-F238E27FC236}">
                <a16:creationId xmlns:a16="http://schemas.microsoft.com/office/drawing/2014/main" id="{B0F8F963-41DA-8C4E-9B79-3747421B771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43607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15E8CA4-85E0-3849-9153-63C4CD00DA57}"/>
              </a:ext>
            </a:extLst>
          </p:cNvPr>
          <p:cNvSpPr>
            <a:spLocks noGrp="1"/>
          </p:cNvSpPr>
          <p:nvPr>
            <p:ph idx="1"/>
          </p:nvPr>
        </p:nvSpPr>
        <p:spPr/>
        <p:txBody>
          <a:bodyPr>
            <a:normAutofit/>
          </a:bodyPr>
          <a:lstStyle/>
          <a:p>
            <a:r>
              <a:rPr lang="en-US" dirty="0"/>
              <a:t>1. Does this problem look like any other problem I know how to solve</a:t>
            </a:r>
          </a:p>
          <a:p>
            <a:r>
              <a:rPr lang="en-US" dirty="0"/>
              <a:t>2. If answer to (1) isn’t clear, can I change the problem so it becomes a problem I know how to solve ("reduction”)</a:t>
            </a:r>
          </a:p>
          <a:p>
            <a:endParaRPr lang="en-US" dirty="0"/>
          </a:p>
          <a:p>
            <a:r>
              <a:rPr lang="en-US" dirty="0"/>
              <a:t>Applying this in the context of graphs:</a:t>
            </a:r>
          </a:p>
          <a:p>
            <a:r>
              <a:rPr lang="en-US" dirty="0"/>
              <a:t>1. Is the question asking about a map or a social network. If so, represent as a graph.</a:t>
            </a:r>
          </a:p>
          <a:p>
            <a:r>
              <a:rPr lang="en-US" dirty="0"/>
              <a:t>2. Otherwise, can convert the problem to a graph problem (what are vertices? How do I represent/encode relationships as edges?)</a:t>
            </a:r>
          </a:p>
          <a:p>
            <a:r>
              <a:rPr lang="en-US" dirty="0"/>
              <a:t>3. Is the problem “encoded” in the graph? If not, go back to (2). If yes, is this one of the 4 classic graph problems we know. Can we apply one of the graph algorithms we know?</a:t>
            </a:r>
          </a:p>
          <a:p>
            <a:r>
              <a:rPr lang="en-US" dirty="0"/>
              <a:t>4. Can I optimize my graph at all? (e.g., add dummy nodes, add edges, reverse edges)</a:t>
            </a:r>
          </a:p>
        </p:txBody>
      </p:sp>
      <p:sp>
        <p:nvSpPr>
          <p:cNvPr id="4" name="Title 3">
            <a:extLst>
              <a:ext uri="{FF2B5EF4-FFF2-40B4-BE49-F238E27FC236}">
                <a16:creationId xmlns:a16="http://schemas.microsoft.com/office/drawing/2014/main" id="{63CE97F9-AB10-2940-AB38-9F5AAE4D9384}"/>
              </a:ext>
            </a:extLst>
          </p:cNvPr>
          <p:cNvSpPr>
            <a:spLocks noGrp="1"/>
          </p:cNvSpPr>
          <p:nvPr>
            <p:ph type="title"/>
          </p:nvPr>
        </p:nvSpPr>
        <p:spPr/>
        <p:txBody>
          <a:bodyPr/>
          <a:lstStyle/>
          <a:p>
            <a:r>
              <a:rPr lang="en-US" dirty="0"/>
              <a:t>General framework to approach problems</a:t>
            </a:r>
          </a:p>
        </p:txBody>
      </p:sp>
      <p:sp>
        <p:nvSpPr>
          <p:cNvPr id="2" name="Footer Placeholder 1">
            <a:extLst>
              <a:ext uri="{FF2B5EF4-FFF2-40B4-BE49-F238E27FC236}">
                <a16:creationId xmlns:a16="http://schemas.microsoft.com/office/drawing/2014/main" id="{BDC9A12F-5FC7-CA41-9C62-4C26FF6FD916}"/>
              </a:ext>
            </a:extLst>
          </p:cNvPr>
          <p:cNvSpPr>
            <a:spLocks noGrp="1"/>
          </p:cNvSpPr>
          <p:nvPr>
            <p:ph type="ftr" sz="quarter" idx="11"/>
          </p:nvPr>
        </p:nvSpPr>
        <p:spPr/>
        <p:txBody>
          <a:bodyPr/>
          <a:lstStyle/>
          <a:p>
            <a:r>
              <a:rPr lang="en-US"/>
              <a:t>CSE 373 AU 18</a:t>
            </a:r>
            <a:endParaRPr lang="en-US" dirty="0"/>
          </a:p>
        </p:txBody>
      </p:sp>
      <p:sp>
        <p:nvSpPr>
          <p:cNvPr id="3" name="Slide Number Placeholder 2">
            <a:extLst>
              <a:ext uri="{FF2B5EF4-FFF2-40B4-BE49-F238E27FC236}">
                <a16:creationId xmlns:a16="http://schemas.microsoft.com/office/drawing/2014/main" id="{3FD32F42-DBB8-CE49-B6D8-7DCB5680B539}"/>
              </a:ext>
            </a:extLst>
          </p:cNvPr>
          <p:cNvSpPr>
            <a:spLocks noGrp="1"/>
          </p:cNvSpPr>
          <p:nvPr>
            <p:ph type="sldNum" sz="quarter" idx="12"/>
          </p:nvPr>
        </p:nvSpPr>
        <p:spPr/>
        <p:txBody>
          <a:bodyPr/>
          <a:lstStyle/>
          <a:p>
            <a:fld id="{659665DE-58FC-41F4-AC58-2C90A5E00527}" type="slidenum">
              <a:rPr lang="en-US" smtClean="0"/>
              <a:pPr/>
              <a:t>16</a:t>
            </a:fld>
            <a:endParaRPr lang="en-US"/>
          </a:p>
        </p:txBody>
      </p:sp>
    </p:spTree>
    <p:extLst>
      <p:ext uri="{BB962C8B-B14F-4D97-AF65-F5344CB8AC3E}">
        <p14:creationId xmlns:p14="http://schemas.microsoft.com/office/powerpoint/2010/main" val="7401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Problem 1: Maximum probability path</a:t>
            </a:r>
          </a:p>
        </p:txBody>
      </p:sp>
      <p:sp>
        <p:nvSpPr>
          <p:cNvPr id="4" name="Footer Placeholder 3"/>
          <p:cNvSpPr>
            <a:spLocks noGrp="1"/>
          </p:cNvSpPr>
          <p:nvPr>
            <p:ph type="ftr" sz="quarter" idx="11"/>
          </p:nvPr>
        </p:nvSpPr>
        <p:spPr/>
        <p:txBody>
          <a:bodyPr/>
          <a:lstStyle/>
          <a:p>
            <a:r>
              <a:rPr lang="en-US" dirty="0"/>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17</a:t>
            </a:fld>
            <a:endParaRPr lang="en-US"/>
          </a:p>
        </p:txBody>
      </p:sp>
      <p:sp>
        <p:nvSpPr>
          <p:cNvPr id="6" name="Rectangle 5"/>
          <p:cNvSpPr/>
          <p:nvPr/>
        </p:nvSpPr>
        <p:spPr>
          <a:xfrm>
            <a:off x="680013" y="4599515"/>
            <a:ext cx="8454461" cy="184890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a:t>
            </a:r>
            <a:r>
              <a:rPr lang="en-US" sz="2200" dirty="0"/>
              <a:t> a directed graph G, where each edge weight is the probability of successfully transmitting a message across that edge</a:t>
            </a:r>
          </a:p>
          <a:p>
            <a:r>
              <a:rPr lang="en-US" sz="2200" b="1" dirty="0"/>
              <a:t>Find: </a:t>
            </a:r>
            <a:r>
              <a:rPr lang="en-US" sz="2200" dirty="0"/>
              <a:t>the</a:t>
            </a:r>
            <a:r>
              <a:rPr lang="en-US" sz="2200" b="1" dirty="0"/>
              <a:t> </a:t>
            </a:r>
            <a:r>
              <a:rPr lang="en-US" sz="2200" dirty="0"/>
              <a:t>path from s to t with maximum probability of message transmission</a:t>
            </a:r>
          </a:p>
        </p:txBody>
      </p:sp>
      <p:sp>
        <p:nvSpPr>
          <p:cNvPr id="7" name="Rectangle 6"/>
          <p:cNvSpPr/>
          <p:nvPr/>
        </p:nvSpPr>
        <p:spPr>
          <a:xfrm>
            <a:off x="680013" y="4599515"/>
            <a:ext cx="8454461"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Maximum Probability Path</a:t>
            </a:r>
          </a:p>
        </p:txBody>
      </p:sp>
      <p:sp>
        <p:nvSpPr>
          <p:cNvPr id="8" name="Rectangle 7"/>
          <p:cNvSpPr/>
          <p:nvPr/>
        </p:nvSpPr>
        <p:spPr>
          <a:xfrm>
            <a:off x="575238" y="1390742"/>
            <a:ext cx="10226111" cy="923330"/>
          </a:xfrm>
          <a:prstGeom prst="rect">
            <a:avLst/>
          </a:prstGeom>
        </p:spPr>
        <p:txBody>
          <a:bodyPr wrap="square">
            <a:spAutoFit/>
          </a:bodyPr>
          <a:lstStyle/>
          <a:p>
            <a:r>
              <a:rPr lang="en-US" dirty="0"/>
              <a:t>I have a message I need to get from point s to point t. </a:t>
            </a:r>
          </a:p>
          <a:p>
            <a:r>
              <a:rPr lang="en-US" dirty="0"/>
              <a:t>But the connections are unreliable. </a:t>
            </a:r>
          </a:p>
          <a:p>
            <a:r>
              <a:rPr lang="en-US" dirty="0"/>
              <a:t>What path should I send the message along so it has the best chance of arriving?</a:t>
            </a:r>
          </a:p>
        </p:txBody>
      </p:sp>
      <p:grpSp>
        <p:nvGrpSpPr>
          <p:cNvPr id="46" name="Group 45">
            <a:extLst>
              <a:ext uri="{FF2B5EF4-FFF2-40B4-BE49-F238E27FC236}">
                <a16:creationId xmlns:a16="http://schemas.microsoft.com/office/drawing/2014/main" id="{02713C38-4E13-417B-BE3D-E5178BFD9D4B}"/>
              </a:ext>
            </a:extLst>
          </p:cNvPr>
          <p:cNvGrpSpPr/>
          <p:nvPr/>
        </p:nvGrpSpPr>
        <p:grpSpPr>
          <a:xfrm>
            <a:off x="3190023" y="2254583"/>
            <a:ext cx="3935308" cy="2232333"/>
            <a:chOff x="2368092" y="2254583"/>
            <a:chExt cx="3935308" cy="2232333"/>
          </a:xfrm>
        </p:grpSpPr>
        <p:pic>
          <p:nvPicPr>
            <p:cNvPr id="34" name="Picture 33">
              <a:extLst>
                <a:ext uri="{FF2B5EF4-FFF2-40B4-BE49-F238E27FC236}">
                  <a16:creationId xmlns:a16="http://schemas.microsoft.com/office/drawing/2014/main" id="{5CB58713-5428-44DC-BDCE-06E3B262AA6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95123" y="2254583"/>
              <a:ext cx="618091" cy="569417"/>
            </a:xfrm>
            <a:prstGeom prst="rect">
              <a:avLst/>
            </a:prstGeom>
          </p:spPr>
        </p:pic>
        <p:sp>
          <p:nvSpPr>
            <p:cNvPr id="10" name="Oval 9">
              <a:extLst>
                <a:ext uri="{FF2B5EF4-FFF2-40B4-BE49-F238E27FC236}">
                  <a16:creationId xmlns:a16="http://schemas.microsoft.com/office/drawing/2014/main" id="{3292B1B5-1510-432C-8B2C-7C8642BA6C29}"/>
                </a:ext>
              </a:extLst>
            </p:cNvPr>
            <p:cNvSpPr/>
            <p:nvPr/>
          </p:nvSpPr>
          <p:spPr>
            <a:xfrm>
              <a:off x="2368092" y="315489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11" name="Oval 10">
              <a:extLst>
                <a:ext uri="{FF2B5EF4-FFF2-40B4-BE49-F238E27FC236}">
                  <a16:creationId xmlns:a16="http://schemas.microsoft.com/office/drawing/2014/main" id="{747A351A-C596-43E5-937E-FEF938C4E7FE}"/>
                </a:ext>
              </a:extLst>
            </p:cNvPr>
            <p:cNvSpPr/>
            <p:nvPr/>
          </p:nvSpPr>
          <p:spPr>
            <a:xfrm>
              <a:off x="4178583" y="228601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2" name="Oval 11">
              <a:extLst>
                <a:ext uri="{FF2B5EF4-FFF2-40B4-BE49-F238E27FC236}">
                  <a16:creationId xmlns:a16="http://schemas.microsoft.com/office/drawing/2014/main" id="{2A91326B-F4C0-43BB-BC3D-C3AAF2202612}"/>
                </a:ext>
              </a:extLst>
            </p:cNvPr>
            <p:cNvSpPr/>
            <p:nvPr/>
          </p:nvSpPr>
          <p:spPr>
            <a:xfrm>
              <a:off x="4372045" y="414331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13" name="Oval 12">
              <a:extLst>
                <a:ext uri="{FF2B5EF4-FFF2-40B4-BE49-F238E27FC236}">
                  <a16:creationId xmlns:a16="http://schemas.microsoft.com/office/drawing/2014/main" id="{DE9CC620-4B56-4EDC-B0FF-2637B68428AF}"/>
                </a:ext>
              </a:extLst>
            </p:cNvPr>
            <p:cNvSpPr/>
            <p:nvPr/>
          </p:nvSpPr>
          <p:spPr>
            <a:xfrm>
              <a:off x="5989075" y="326602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14" name="Straight Arrow Connector 13">
              <a:extLst>
                <a:ext uri="{FF2B5EF4-FFF2-40B4-BE49-F238E27FC236}">
                  <a16:creationId xmlns:a16="http://schemas.microsoft.com/office/drawing/2014/main" id="{F219A0BB-18C1-4BDD-9C3B-AC6AD7042C91}"/>
                </a:ext>
              </a:extLst>
            </p:cNvPr>
            <p:cNvCxnSpPr>
              <a:stCxn id="11" idx="6"/>
              <a:endCxn id="13" idx="1"/>
            </p:cNvCxnSpPr>
            <p:nvPr/>
          </p:nvCxnSpPr>
          <p:spPr>
            <a:xfrm>
              <a:off x="4492908" y="2443174"/>
              <a:ext cx="1542199" cy="8688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AB899B2-97F1-4F3B-959F-5D0FCAC9B559}"/>
                </a:ext>
              </a:extLst>
            </p:cNvPr>
            <p:cNvCxnSpPr>
              <a:stCxn id="10" idx="5"/>
              <a:endCxn id="12" idx="2"/>
            </p:cNvCxnSpPr>
            <p:nvPr/>
          </p:nvCxnSpPr>
          <p:spPr>
            <a:xfrm>
              <a:off x="2636385" y="3423184"/>
              <a:ext cx="1735660" cy="8772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45281AE-12AD-43B3-92B5-05C20971746A}"/>
                </a:ext>
              </a:extLst>
            </p:cNvPr>
            <p:cNvCxnSpPr>
              <a:stCxn id="10" idx="6"/>
              <a:endCxn id="13" idx="2"/>
            </p:cNvCxnSpPr>
            <p:nvPr/>
          </p:nvCxnSpPr>
          <p:spPr>
            <a:xfrm>
              <a:off x="2682417" y="3312054"/>
              <a:ext cx="3306658" cy="11113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434EE7C-B689-40F9-8D51-EC18964B53F8}"/>
                </a:ext>
              </a:extLst>
            </p:cNvPr>
            <p:cNvCxnSpPr>
              <a:stCxn id="12" idx="6"/>
              <a:endCxn id="13" idx="3"/>
            </p:cNvCxnSpPr>
            <p:nvPr/>
          </p:nvCxnSpPr>
          <p:spPr>
            <a:xfrm flipV="1">
              <a:off x="4686370" y="3534314"/>
              <a:ext cx="1348737" cy="76616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5FD525F-D2D7-445A-8665-DE05649F4F32}"/>
                </a:ext>
              </a:extLst>
            </p:cNvPr>
            <p:cNvCxnSpPr>
              <a:stCxn id="10" idx="0"/>
              <a:endCxn id="11" idx="2"/>
            </p:cNvCxnSpPr>
            <p:nvPr/>
          </p:nvCxnSpPr>
          <p:spPr>
            <a:xfrm flipV="1">
              <a:off x="2525255" y="2443174"/>
              <a:ext cx="1653328" cy="71171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202593A-36B9-4BBF-93AB-AFAE797F10D7}"/>
                </a:ext>
              </a:extLst>
            </p:cNvPr>
            <p:cNvSpPr txBox="1"/>
            <p:nvPr/>
          </p:nvSpPr>
          <p:spPr>
            <a:xfrm>
              <a:off x="4046006" y="3310939"/>
              <a:ext cx="652078" cy="369332"/>
            </a:xfrm>
            <a:prstGeom prst="rect">
              <a:avLst/>
            </a:prstGeom>
            <a:noFill/>
          </p:spPr>
          <p:txBody>
            <a:bodyPr wrap="square" rtlCol="0">
              <a:spAutoFit/>
            </a:bodyPr>
            <a:lstStyle/>
            <a:p>
              <a:r>
                <a:rPr lang="en-US" dirty="0"/>
                <a:t>0.6</a:t>
              </a:r>
            </a:p>
          </p:txBody>
        </p:sp>
        <p:sp>
          <p:nvSpPr>
            <p:cNvPr id="20" name="TextBox 19">
              <a:extLst>
                <a:ext uri="{FF2B5EF4-FFF2-40B4-BE49-F238E27FC236}">
                  <a16:creationId xmlns:a16="http://schemas.microsoft.com/office/drawing/2014/main" id="{B0EC4698-5C49-4EF6-9B6A-A67D08035AA6}"/>
                </a:ext>
              </a:extLst>
            </p:cNvPr>
            <p:cNvSpPr txBox="1"/>
            <p:nvPr/>
          </p:nvSpPr>
          <p:spPr>
            <a:xfrm>
              <a:off x="3328607" y="2656458"/>
              <a:ext cx="750284" cy="369332"/>
            </a:xfrm>
            <a:prstGeom prst="rect">
              <a:avLst/>
            </a:prstGeom>
            <a:noFill/>
          </p:spPr>
          <p:txBody>
            <a:bodyPr wrap="square" rtlCol="0">
              <a:spAutoFit/>
            </a:bodyPr>
            <a:lstStyle/>
            <a:p>
              <a:r>
                <a:rPr lang="en-US" dirty="0"/>
                <a:t>0.8</a:t>
              </a:r>
            </a:p>
          </p:txBody>
        </p:sp>
        <p:sp>
          <p:nvSpPr>
            <p:cNvPr id="21" name="TextBox 20">
              <a:extLst>
                <a:ext uri="{FF2B5EF4-FFF2-40B4-BE49-F238E27FC236}">
                  <a16:creationId xmlns:a16="http://schemas.microsoft.com/office/drawing/2014/main" id="{0B5DCFF7-FE49-4589-9942-4B57F0A7BA82}"/>
                </a:ext>
              </a:extLst>
            </p:cNvPr>
            <p:cNvSpPr txBox="1"/>
            <p:nvPr/>
          </p:nvSpPr>
          <p:spPr>
            <a:xfrm>
              <a:off x="4795186" y="3705173"/>
              <a:ext cx="727375" cy="369332"/>
            </a:xfrm>
            <a:prstGeom prst="rect">
              <a:avLst/>
            </a:prstGeom>
            <a:noFill/>
          </p:spPr>
          <p:txBody>
            <a:bodyPr wrap="square" rtlCol="0">
              <a:spAutoFit/>
            </a:bodyPr>
            <a:lstStyle/>
            <a:p>
              <a:r>
                <a:rPr lang="en-US" dirty="0"/>
                <a:t>0.97</a:t>
              </a:r>
            </a:p>
          </p:txBody>
        </p:sp>
        <p:sp>
          <p:nvSpPr>
            <p:cNvPr id="22" name="TextBox 21">
              <a:extLst>
                <a:ext uri="{FF2B5EF4-FFF2-40B4-BE49-F238E27FC236}">
                  <a16:creationId xmlns:a16="http://schemas.microsoft.com/office/drawing/2014/main" id="{1825CAE2-15B3-4B11-BD05-D27F316ABB53}"/>
                </a:ext>
              </a:extLst>
            </p:cNvPr>
            <p:cNvSpPr txBox="1"/>
            <p:nvPr/>
          </p:nvSpPr>
          <p:spPr>
            <a:xfrm>
              <a:off x="4594696" y="2648717"/>
              <a:ext cx="534259" cy="369332"/>
            </a:xfrm>
            <a:prstGeom prst="rect">
              <a:avLst/>
            </a:prstGeom>
            <a:noFill/>
          </p:spPr>
          <p:txBody>
            <a:bodyPr wrap="square" rtlCol="0">
              <a:spAutoFit/>
            </a:bodyPr>
            <a:lstStyle/>
            <a:p>
              <a:r>
                <a:rPr lang="en-US" dirty="0"/>
                <a:t>0.7</a:t>
              </a:r>
            </a:p>
          </p:txBody>
        </p:sp>
        <p:sp>
          <p:nvSpPr>
            <p:cNvPr id="23" name="TextBox 22">
              <a:extLst>
                <a:ext uri="{FF2B5EF4-FFF2-40B4-BE49-F238E27FC236}">
                  <a16:creationId xmlns:a16="http://schemas.microsoft.com/office/drawing/2014/main" id="{ED17B747-2BA4-44B6-B899-149DB3A21E58}"/>
                </a:ext>
              </a:extLst>
            </p:cNvPr>
            <p:cNvSpPr txBox="1"/>
            <p:nvPr/>
          </p:nvSpPr>
          <p:spPr>
            <a:xfrm>
              <a:off x="3496176" y="3580346"/>
              <a:ext cx="534259" cy="369332"/>
            </a:xfrm>
            <a:prstGeom prst="rect">
              <a:avLst/>
            </a:prstGeom>
            <a:noFill/>
          </p:spPr>
          <p:txBody>
            <a:bodyPr wrap="square" rtlCol="0">
              <a:spAutoFit/>
            </a:bodyPr>
            <a:lstStyle/>
            <a:p>
              <a:r>
                <a:rPr lang="en-US" dirty="0"/>
                <a:t>0.2</a:t>
              </a:r>
            </a:p>
          </p:txBody>
        </p:sp>
        <p:pic>
          <p:nvPicPr>
            <p:cNvPr id="37" name="Picture 36">
              <a:extLst>
                <a:ext uri="{FF2B5EF4-FFF2-40B4-BE49-F238E27FC236}">
                  <a16:creationId xmlns:a16="http://schemas.microsoft.com/office/drawing/2014/main" id="{ABEBBA11-D906-43F8-8FA2-2348C4A7BFB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9342" y="3962442"/>
              <a:ext cx="432760" cy="432760"/>
            </a:xfrm>
            <a:prstGeom prst="rect">
              <a:avLst/>
            </a:prstGeom>
          </p:spPr>
        </p:pic>
        <p:pic>
          <p:nvPicPr>
            <p:cNvPr id="40" name="Picture 39">
              <a:extLst>
                <a:ext uri="{FF2B5EF4-FFF2-40B4-BE49-F238E27FC236}">
                  <a16:creationId xmlns:a16="http://schemas.microsoft.com/office/drawing/2014/main" id="{5464E078-0977-4436-AB15-54C9BCD7FAA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5094327" y="2390893"/>
              <a:ext cx="406188" cy="406188"/>
            </a:xfrm>
            <a:prstGeom prst="rect">
              <a:avLst/>
            </a:prstGeom>
          </p:spPr>
        </p:pic>
        <p:pic>
          <p:nvPicPr>
            <p:cNvPr id="43" name="Picture 42">
              <a:extLst>
                <a:ext uri="{FF2B5EF4-FFF2-40B4-BE49-F238E27FC236}">
                  <a16:creationId xmlns:a16="http://schemas.microsoft.com/office/drawing/2014/main" id="{90163ACD-2CC5-42BC-A37A-62C10BCD67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902282" y="3866545"/>
              <a:ext cx="504568" cy="620371"/>
            </a:xfrm>
            <a:prstGeom prst="rect">
              <a:avLst/>
            </a:prstGeom>
          </p:spPr>
        </p:pic>
        <p:pic>
          <p:nvPicPr>
            <p:cNvPr id="45" name="Picture 44">
              <a:extLst>
                <a:ext uri="{FF2B5EF4-FFF2-40B4-BE49-F238E27FC236}">
                  <a16:creationId xmlns:a16="http://schemas.microsoft.com/office/drawing/2014/main" id="{C1F11370-5540-4CF6-8371-53D571757D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043316" y="2978944"/>
              <a:ext cx="551380" cy="349207"/>
            </a:xfrm>
            <a:prstGeom prst="rect">
              <a:avLst/>
            </a:prstGeom>
          </p:spPr>
        </p:pic>
      </p:grpSp>
    </p:spTree>
    <p:extLst>
      <p:ext uri="{BB962C8B-B14F-4D97-AF65-F5344CB8AC3E}">
        <p14:creationId xmlns:p14="http://schemas.microsoft.com/office/powerpoint/2010/main" val="3402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Looks like an application of shortest path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each edge’s weight be the probability a message is sent successfully across the edge.</a:t>
                </a:r>
              </a:p>
              <a:p>
                <a:r>
                  <a:rPr lang="en-US" dirty="0"/>
                  <a:t>What’s the probability we get our message all the way across a path? </a:t>
                </a:r>
              </a:p>
              <a:p>
                <a:pPr lvl="1"/>
                <a:r>
                  <a:rPr lang="en-US" dirty="0"/>
                  <a:t>It’s the product of the edge weights.</a:t>
                </a:r>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We only know how to handle sums of edge weights. </a:t>
                </a:r>
              </a:p>
              <a:p>
                <a:r>
                  <a:rPr lang="en-US" dirty="0"/>
                  <a:t>Is there a way to turn products into sums?</a:t>
                </a:r>
              </a:p>
              <a:p>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𝑎𝑏</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𝑎</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𝑏</m:t>
                                </m:r>
                              </m:e>
                            </m:func>
                          </m:e>
                        </m:func>
                      </m:e>
                    </m:func>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2" t="-150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18</a:t>
            </a:fld>
            <a:endParaRPr lang="en-US"/>
          </a:p>
        </p:txBody>
      </p:sp>
      <p:grpSp>
        <p:nvGrpSpPr>
          <p:cNvPr id="6" name="Group 5">
            <a:extLst>
              <a:ext uri="{FF2B5EF4-FFF2-40B4-BE49-F238E27FC236}">
                <a16:creationId xmlns:a16="http://schemas.microsoft.com/office/drawing/2014/main" id="{38F3F167-EC36-489D-A9D3-F5CCD7BAC384}"/>
              </a:ext>
            </a:extLst>
          </p:cNvPr>
          <p:cNvGrpSpPr/>
          <p:nvPr/>
        </p:nvGrpSpPr>
        <p:grpSpPr>
          <a:xfrm>
            <a:off x="5142110" y="2357323"/>
            <a:ext cx="3935308" cy="2232333"/>
            <a:chOff x="2368092" y="2254583"/>
            <a:chExt cx="3935308" cy="2232333"/>
          </a:xfrm>
        </p:grpSpPr>
        <p:pic>
          <p:nvPicPr>
            <p:cNvPr id="7" name="Picture 6">
              <a:extLst>
                <a:ext uri="{FF2B5EF4-FFF2-40B4-BE49-F238E27FC236}">
                  <a16:creationId xmlns:a16="http://schemas.microsoft.com/office/drawing/2014/main" id="{F015B5C9-01C5-4B24-A0D0-3D46CB247D0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95123" y="2254583"/>
              <a:ext cx="618091" cy="569417"/>
            </a:xfrm>
            <a:prstGeom prst="rect">
              <a:avLst/>
            </a:prstGeom>
          </p:spPr>
        </p:pic>
        <p:sp>
          <p:nvSpPr>
            <p:cNvPr id="8" name="Oval 7">
              <a:extLst>
                <a:ext uri="{FF2B5EF4-FFF2-40B4-BE49-F238E27FC236}">
                  <a16:creationId xmlns:a16="http://schemas.microsoft.com/office/drawing/2014/main" id="{E30A4EBD-D7DA-4B8B-A6CD-53DE556090D7}"/>
                </a:ext>
              </a:extLst>
            </p:cNvPr>
            <p:cNvSpPr/>
            <p:nvPr/>
          </p:nvSpPr>
          <p:spPr>
            <a:xfrm>
              <a:off x="2368092" y="315489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9" name="Oval 8">
              <a:extLst>
                <a:ext uri="{FF2B5EF4-FFF2-40B4-BE49-F238E27FC236}">
                  <a16:creationId xmlns:a16="http://schemas.microsoft.com/office/drawing/2014/main" id="{62F2CA9D-3A8E-497E-8528-93E2D29377DD}"/>
                </a:ext>
              </a:extLst>
            </p:cNvPr>
            <p:cNvSpPr/>
            <p:nvPr/>
          </p:nvSpPr>
          <p:spPr>
            <a:xfrm>
              <a:off x="4178583" y="228601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0" name="Oval 9">
              <a:extLst>
                <a:ext uri="{FF2B5EF4-FFF2-40B4-BE49-F238E27FC236}">
                  <a16:creationId xmlns:a16="http://schemas.microsoft.com/office/drawing/2014/main" id="{C3E8181C-4AA9-463C-9632-0159B7A54F35}"/>
                </a:ext>
              </a:extLst>
            </p:cNvPr>
            <p:cNvSpPr/>
            <p:nvPr/>
          </p:nvSpPr>
          <p:spPr>
            <a:xfrm>
              <a:off x="4372045" y="414331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11" name="Oval 10">
              <a:extLst>
                <a:ext uri="{FF2B5EF4-FFF2-40B4-BE49-F238E27FC236}">
                  <a16:creationId xmlns:a16="http://schemas.microsoft.com/office/drawing/2014/main" id="{6DF37235-F31E-44EB-A9F2-36FEEA625988}"/>
                </a:ext>
              </a:extLst>
            </p:cNvPr>
            <p:cNvSpPr/>
            <p:nvPr/>
          </p:nvSpPr>
          <p:spPr>
            <a:xfrm>
              <a:off x="5989075" y="326602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12" name="Straight Arrow Connector 11">
              <a:extLst>
                <a:ext uri="{FF2B5EF4-FFF2-40B4-BE49-F238E27FC236}">
                  <a16:creationId xmlns:a16="http://schemas.microsoft.com/office/drawing/2014/main" id="{97CA702F-29A9-447F-984E-B7E53E48E83F}"/>
                </a:ext>
              </a:extLst>
            </p:cNvPr>
            <p:cNvCxnSpPr>
              <a:stCxn id="9" idx="6"/>
              <a:endCxn id="11" idx="1"/>
            </p:cNvCxnSpPr>
            <p:nvPr/>
          </p:nvCxnSpPr>
          <p:spPr>
            <a:xfrm>
              <a:off x="4492908" y="2443174"/>
              <a:ext cx="1542199" cy="8688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8CEBDB1-2F82-40FF-850F-B2B51B9C2037}"/>
                </a:ext>
              </a:extLst>
            </p:cNvPr>
            <p:cNvCxnSpPr>
              <a:stCxn id="8" idx="5"/>
              <a:endCxn id="10" idx="2"/>
            </p:cNvCxnSpPr>
            <p:nvPr/>
          </p:nvCxnSpPr>
          <p:spPr>
            <a:xfrm>
              <a:off x="2636385" y="3423184"/>
              <a:ext cx="1735660" cy="8772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533EF8D-E08A-419D-827D-8537ECAA58C7}"/>
                </a:ext>
              </a:extLst>
            </p:cNvPr>
            <p:cNvCxnSpPr>
              <a:stCxn id="8" idx="6"/>
              <a:endCxn id="11" idx="2"/>
            </p:cNvCxnSpPr>
            <p:nvPr/>
          </p:nvCxnSpPr>
          <p:spPr>
            <a:xfrm>
              <a:off x="2682417" y="3312054"/>
              <a:ext cx="3306658" cy="11113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83C22DC-954D-43AB-8DF0-1E9B5E4CAA07}"/>
                </a:ext>
              </a:extLst>
            </p:cNvPr>
            <p:cNvCxnSpPr>
              <a:stCxn id="10" idx="6"/>
              <a:endCxn id="11" idx="3"/>
            </p:cNvCxnSpPr>
            <p:nvPr/>
          </p:nvCxnSpPr>
          <p:spPr>
            <a:xfrm flipV="1">
              <a:off x="4686370" y="3534314"/>
              <a:ext cx="1348737" cy="76616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9C852C9-8279-4427-B849-2C1A65375FE9}"/>
                </a:ext>
              </a:extLst>
            </p:cNvPr>
            <p:cNvCxnSpPr>
              <a:stCxn id="8" idx="0"/>
              <a:endCxn id="9" idx="2"/>
            </p:cNvCxnSpPr>
            <p:nvPr/>
          </p:nvCxnSpPr>
          <p:spPr>
            <a:xfrm flipV="1">
              <a:off x="2525255" y="2443174"/>
              <a:ext cx="1653328" cy="71171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0EE382B-95C8-4509-AF81-2F9AC00DBE71}"/>
                </a:ext>
              </a:extLst>
            </p:cNvPr>
            <p:cNvSpPr txBox="1"/>
            <p:nvPr/>
          </p:nvSpPr>
          <p:spPr>
            <a:xfrm>
              <a:off x="4046006" y="3310939"/>
              <a:ext cx="652078" cy="369332"/>
            </a:xfrm>
            <a:prstGeom prst="rect">
              <a:avLst/>
            </a:prstGeom>
            <a:noFill/>
          </p:spPr>
          <p:txBody>
            <a:bodyPr wrap="square" rtlCol="0">
              <a:spAutoFit/>
            </a:bodyPr>
            <a:lstStyle/>
            <a:p>
              <a:r>
                <a:rPr lang="en-US" dirty="0"/>
                <a:t>0.6</a:t>
              </a:r>
            </a:p>
          </p:txBody>
        </p:sp>
        <p:sp>
          <p:nvSpPr>
            <p:cNvPr id="18" name="TextBox 17">
              <a:extLst>
                <a:ext uri="{FF2B5EF4-FFF2-40B4-BE49-F238E27FC236}">
                  <a16:creationId xmlns:a16="http://schemas.microsoft.com/office/drawing/2014/main" id="{F0D88229-F2BF-4692-9049-DC39D8DD8AEA}"/>
                </a:ext>
              </a:extLst>
            </p:cNvPr>
            <p:cNvSpPr txBox="1"/>
            <p:nvPr/>
          </p:nvSpPr>
          <p:spPr>
            <a:xfrm>
              <a:off x="3328607" y="2656458"/>
              <a:ext cx="750284" cy="369332"/>
            </a:xfrm>
            <a:prstGeom prst="rect">
              <a:avLst/>
            </a:prstGeom>
            <a:noFill/>
          </p:spPr>
          <p:txBody>
            <a:bodyPr wrap="square" rtlCol="0">
              <a:spAutoFit/>
            </a:bodyPr>
            <a:lstStyle/>
            <a:p>
              <a:r>
                <a:rPr lang="en-US" dirty="0"/>
                <a:t>0.8</a:t>
              </a:r>
            </a:p>
          </p:txBody>
        </p:sp>
        <p:sp>
          <p:nvSpPr>
            <p:cNvPr id="19" name="TextBox 18">
              <a:extLst>
                <a:ext uri="{FF2B5EF4-FFF2-40B4-BE49-F238E27FC236}">
                  <a16:creationId xmlns:a16="http://schemas.microsoft.com/office/drawing/2014/main" id="{B859F60E-9B75-423B-B140-F06E4793DF4F}"/>
                </a:ext>
              </a:extLst>
            </p:cNvPr>
            <p:cNvSpPr txBox="1"/>
            <p:nvPr/>
          </p:nvSpPr>
          <p:spPr>
            <a:xfrm>
              <a:off x="4795186" y="3705173"/>
              <a:ext cx="727375" cy="369332"/>
            </a:xfrm>
            <a:prstGeom prst="rect">
              <a:avLst/>
            </a:prstGeom>
            <a:noFill/>
          </p:spPr>
          <p:txBody>
            <a:bodyPr wrap="square" rtlCol="0">
              <a:spAutoFit/>
            </a:bodyPr>
            <a:lstStyle/>
            <a:p>
              <a:r>
                <a:rPr lang="en-US" dirty="0"/>
                <a:t>0.97</a:t>
              </a:r>
            </a:p>
          </p:txBody>
        </p:sp>
        <p:sp>
          <p:nvSpPr>
            <p:cNvPr id="20" name="TextBox 19">
              <a:extLst>
                <a:ext uri="{FF2B5EF4-FFF2-40B4-BE49-F238E27FC236}">
                  <a16:creationId xmlns:a16="http://schemas.microsoft.com/office/drawing/2014/main" id="{CD89DF0A-CEC9-4DF0-9749-AD259DB22166}"/>
                </a:ext>
              </a:extLst>
            </p:cNvPr>
            <p:cNvSpPr txBox="1"/>
            <p:nvPr/>
          </p:nvSpPr>
          <p:spPr>
            <a:xfrm>
              <a:off x="4594696" y="2648717"/>
              <a:ext cx="534259" cy="369332"/>
            </a:xfrm>
            <a:prstGeom prst="rect">
              <a:avLst/>
            </a:prstGeom>
            <a:noFill/>
          </p:spPr>
          <p:txBody>
            <a:bodyPr wrap="square" rtlCol="0">
              <a:spAutoFit/>
            </a:bodyPr>
            <a:lstStyle/>
            <a:p>
              <a:r>
                <a:rPr lang="en-US" dirty="0"/>
                <a:t>0.7</a:t>
              </a:r>
            </a:p>
          </p:txBody>
        </p:sp>
        <p:sp>
          <p:nvSpPr>
            <p:cNvPr id="21" name="TextBox 20">
              <a:extLst>
                <a:ext uri="{FF2B5EF4-FFF2-40B4-BE49-F238E27FC236}">
                  <a16:creationId xmlns:a16="http://schemas.microsoft.com/office/drawing/2014/main" id="{55452A67-F50C-45FF-958E-4646C6550656}"/>
                </a:ext>
              </a:extLst>
            </p:cNvPr>
            <p:cNvSpPr txBox="1"/>
            <p:nvPr/>
          </p:nvSpPr>
          <p:spPr>
            <a:xfrm>
              <a:off x="3496176" y="3580346"/>
              <a:ext cx="534259" cy="369332"/>
            </a:xfrm>
            <a:prstGeom prst="rect">
              <a:avLst/>
            </a:prstGeom>
            <a:noFill/>
          </p:spPr>
          <p:txBody>
            <a:bodyPr wrap="square" rtlCol="0">
              <a:spAutoFit/>
            </a:bodyPr>
            <a:lstStyle/>
            <a:p>
              <a:r>
                <a:rPr lang="en-US" dirty="0"/>
                <a:t>0.2</a:t>
              </a:r>
            </a:p>
          </p:txBody>
        </p:sp>
        <p:pic>
          <p:nvPicPr>
            <p:cNvPr id="22" name="Picture 21">
              <a:extLst>
                <a:ext uri="{FF2B5EF4-FFF2-40B4-BE49-F238E27FC236}">
                  <a16:creationId xmlns:a16="http://schemas.microsoft.com/office/drawing/2014/main" id="{B9382E5F-4C9A-4B0F-AB4A-981EE5B061A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9342" y="3962442"/>
              <a:ext cx="432760" cy="432760"/>
            </a:xfrm>
            <a:prstGeom prst="rect">
              <a:avLst/>
            </a:prstGeom>
          </p:spPr>
        </p:pic>
        <p:pic>
          <p:nvPicPr>
            <p:cNvPr id="23" name="Picture 22">
              <a:extLst>
                <a:ext uri="{FF2B5EF4-FFF2-40B4-BE49-F238E27FC236}">
                  <a16:creationId xmlns:a16="http://schemas.microsoft.com/office/drawing/2014/main" id="{A485D319-2F5B-4FC8-BD81-BF38854E92D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5094327" y="2390893"/>
              <a:ext cx="406188" cy="406188"/>
            </a:xfrm>
            <a:prstGeom prst="rect">
              <a:avLst/>
            </a:prstGeom>
          </p:spPr>
        </p:pic>
        <p:pic>
          <p:nvPicPr>
            <p:cNvPr id="24" name="Picture 23">
              <a:extLst>
                <a:ext uri="{FF2B5EF4-FFF2-40B4-BE49-F238E27FC236}">
                  <a16:creationId xmlns:a16="http://schemas.microsoft.com/office/drawing/2014/main" id="{AA94BF42-D5F3-4973-B142-4D22E86EE0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902282" y="3866545"/>
              <a:ext cx="504568" cy="620371"/>
            </a:xfrm>
            <a:prstGeom prst="rect">
              <a:avLst/>
            </a:prstGeom>
          </p:spPr>
        </p:pic>
        <p:pic>
          <p:nvPicPr>
            <p:cNvPr id="25" name="Picture 24">
              <a:extLst>
                <a:ext uri="{FF2B5EF4-FFF2-40B4-BE49-F238E27FC236}">
                  <a16:creationId xmlns:a16="http://schemas.microsoft.com/office/drawing/2014/main" id="{B2D74723-9A0E-45A7-A8CF-AC51E04215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043316" y="2978944"/>
              <a:ext cx="551380" cy="349207"/>
            </a:xfrm>
            <a:prstGeom prst="rect">
              <a:avLst/>
            </a:prstGeom>
          </p:spPr>
        </p:pic>
      </p:grpSp>
    </p:spTree>
    <p:extLst>
      <p:ext uri="{BB962C8B-B14F-4D97-AF65-F5344CB8AC3E}">
        <p14:creationId xmlns:p14="http://schemas.microsoft.com/office/powerpoint/2010/main" val="1058848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shortest path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2835667"/>
                <a:ext cx="11187258" cy="3473694"/>
              </a:xfrm>
            </p:spPr>
            <p:txBody>
              <a:bodyPr/>
              <a:lstStyle/>
              <a:p>
                <a:r>
                  <a:rPr lang="en-US" dirty="0"/>
                  <a:t>We’ve still got two problems.</a:t>
                </a:r>
              </a:p>
              <a:p>
                <a:r>
                  <a:rPr lang="en-US" dirty="0"/>
                  <a:t>1. When we take logs, our edge weights become negative.</a:t>
                </a:r>
              </a:p>
              <a:p>
                <a:r>
                  <a:rPr lang="en-US" dirty="0"/>
                  <a:t>2. We want the </a:t>
                </a:r>
                <a:r>
                  <a:rPr lang="en-US" i="1" dirty="0"/>
                  <a:t>maximum </a:t>
                </a:r>
                <a:r>
                  <a:rPr lang="en-US" dirty="0"/>
                  <a:t>probability of success, but that’s the longest path not the shortest one.</a:t>
                </a:r>
              </a:p>
              <a:p>
                <a:r>
                  <a:rPr lang="en-US" dirty="0"/>
                  <a:t>Multiplying all edge weights by negative one fixes both problems at once!</a:t>
                </a:r>
              </a:p>
              <a:p>
                <a:endParaRPr lang="en-US" dirty="0"/>
              </a:p>
              <a:p>
                <a:r>
                  <a:rPr lang="en-US" dirty="0"/>
                  <a:t>We </a:t>
                </a:r>
                <a:r>
                  <a:rPr lang="en-US" b="1" dirty="0"/>
                  <a:t>reduced </a:t>
                </a:r>
                <a:r>
                  <a:rPr lang="en-US" dirty="0"/>
                  <a:t>the maximum probability path problem to a shortest path problem by taking </a:t>
                </a:r>
                <a14:m>
                  <m:oMath xmlns:m="http://schemas.openxmlformats.org/officeDocument/2006/math">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e>
                    </m:func>
                  </m:oMath>
                </a14:m>
                <a:r>
                  <a:rPr lang="en-US" dirty="0"/>
                  <a:t> of each edge weight.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2835667"/>
                <a:ext cx="11187258" cy="3473694"/>
              </a:xfrm>
              <a:blipFill>
                <a:blip r:embed="rId2"/>
                <a:stretch>
                  <a:fillRect l="-272" t="-2105" r="-1471" b="-140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19</a:t>
            </a:fld>
            <a:endParaRPr lang="en-US"/>
          </a:p>
        </p:txBody>
      </p:sp>
      <p:pic>
        <p:nvPicPr>
          <p:cNvPr id="22" name="Picture 21">
            <a:extLst>
              <a:ext uri="{FF2B5EF4-FFF2-40B4-BE49-F238E27FC236}">
                <a16:creationId xmlns:a16="http://schemas.microsoft.com/office/drawing/2014/main" id="{B027149D-0C9A-47E8-BC55-E698F3029C9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93845" y="1196667"/>
            <a:ext cx="618091" cy="569417"/>
          </a:xfrm>
          <a:prstGeom prst="rect">
            <a:avLst/>
          </a:prstGeom>
        </p:spPr>
      </p:pic>
      <p:sp>
        <p:nvSpPr>
          <p:cNvPr id="23" name="Oval 22">
            <a:extLst>
              <a:ext uri="{FF2B5EF4-FFF2-40B4-BE49-F238E27FC236}">
                <a16:creationId xmlns:a16="http://schemas.microsoft.com/office/drawing/2014/main" id="{61C2B859-1C1E-4BA3-A0E0-C5332D4A06ED}"/>
              </a:ext>
            </a:extLst>
          </p:cNvPr>
          <p:cNvSpPr/>
          <p:nvPr/>
        </p:nvSpPr>
        <p:spPr>
          <a:xfrm>
            <a:off x="7566814" y="20969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24" name="Oval 23">
            <a:extLst>
              <a:ext uri="{FF2B5EF4-FFF2-40B4-BE49-F238E27FC236}">
                <a16:creationId xmlns:a16="http://schemas.microsoft.com/office/drawing/2014/main" id="{D9E8766F-16C9-4739-AD78-7DA48D0C1BF3}"/>
              </a:ext>
            </a:extLst>
          </p:cNvPr>
          <p:cNvSpPr/>
          <p:nvPr/>
        </p:nvSpPr>
        <p:spPr>
          <a:xfrm>
            <a:off x="9377305" y="122809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25" name="Oval 24">
            <a:extLst>
              <a:ext uri="{FF2B5EF4-FFF2-40B4-BE49-F238E27FC236}">
                <a16:creationId xmlns:a16="http://schemas.microsoft.com/office/drawing/2014/main" id="{17BDCD9A-2927-4E05-9B1A-BE3732CF57DB}"/>
              </a:ext>
            </a:extLst>
          </p:cNvPr>
          <p:cNvSpPr/>
          <p:nvPr/>
        </p:nvSpPr>
        <p:spPr>
          <a:xfrm>
            <a:off x="9570767" y="308539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26" name="Oval 25">
            <a:extLst>
              <a:ext uri="{FF2B5EF4-FFF2-40B4-BE49-F238E27FC236}">
                <a16:creationId xmlns:a16="http://schemas.microsoft.com/office/drawing/2014/main" id="{5001A588-B226-4C8D-9192-4BF4599392BD}"/>
              </a:ext>
            </a:extLst>
          </p:cNvPr>
          <p:cNvSpPr/>
          <p:nvPr/>
        </p:nvSpPr>
        <p:spPr>
          <a:xfrm>
            <a:off x="11187797" y="220810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27" name="Straight Arrow Connector 26">
            <a:extLst>
              <a:ext uri="{FF2B5EF4-FFF2-40B4-BE49-F238E27FC236}">
                <a16:creationId xmlns:a16="http://schemas.microsoft.com/office/drawing/2014/main" id="{6C45C5FC-32C4-4931-A5D8-2DE0187F291E}"/>
              </a:ext>
            </a:extLst>
          </p:cNvPr>
          <p:cNvCxnSpPr>
            <a:stCxn id="24" idx="6"/>
            <a:endCxn id="26" idx="1"/>
          </p:cNvCxnSpPr>
          <p:nvPr/>
        </p:nvCxnSpPr>
        <p:spPr>
          <a:xfrm>
            <a:off x="9691630" y="1385258"/>
            <a:ext cx="1542199" cy="8688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DAFCA02-F6FA-42F2-AF1C-5AB758D3F35F}"/>
              </a:ext>
            </a:extLst>
          </p:cNvPr>
          <p:cNvCxnSpPr>
            <a:stCxn id="23" idx="5"/>
            <a:endCxn id="25" idx="2"/>
          </p:cNvCxnSpPr>
          <p:nvPr/>
        </p:nvCxnSpPr>
        <p:spPr>
          <a:xfrm>
            <a:off x="7835107" y="2365268"/>
            <a:ext cx="1735660" cy="8772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E729E78-C469-435C-8DD1-513CA2B7A10A}"/>
              </a:ext>
            </a:extLst>
          </p:cNvPr>
          <p:cNvCxnSpPr>
            <a:stCxn id="23" idx="6"/>
            <a:endCxn id="26" idx="2"/>
          </p:cNvCxnSpPr>
          <p:nvPr/>
        </p:nvCxnSpPr>
        <p:spPr>
          <a:xfrm>
            <a:off x="7881139" y="2254138"/>
            <a:ext cx="3306658" cy="11113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DFFA7A2-C7C7-4136-9AE7-3ADB3C89DFE8}"/>
              </a:ext>
            </a:extLst>
          </p:cNvPr>
          <p:cNvCxnSpPr>
            <a:stCxn id="25" idx="6"/>
            <a:endCxn id="26" idx="3"/>
          </p:cNvCxnSpPr>
          <p:nvPr/>
        </p:nvCxnSpPr>
        <p:spPr>
          <a:xfrm flipV="1">
            <a:off x="9885092" y="2476398"/>
            <a:ext cx="1348737" cy="76616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8D46AF5-08C5-4C52-A3D0-5917E05AA5AC}"/>
              </a:ext>
            </a:extLst>
          </p:cNvPr>
          <p:cNvCxnSpPr>
            <a:stCxn id="23" idx="0"/>
            <a:endCxn id="24" idx="2"/>
          </p:cNvCxnSpPr>
          <p:nvPr/>
        </p:nvCxnSpPr>
        <p:spPr>
          <a:xfrm flipV="1">
            <a:off x="7723977" y="1385258"/>
            <a:ext cx="1653328" cy="71171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4D049D1-4FF9-48EA-9E65-45792AFA8EF3}"/>
              </a:ext>
            </a:extLst>
          </p:cNvPr>
          <p:cNvSpPr txBox="1"/>
          <p:nvPr/>
        </p:nvSpPr>
        <p:spPr>
          <a:xfrm>
            <a:off x="9244727" y="2253023"/>
            <a:ext cx="775631" cy="369332"/>
          </a:xfrm>
          <a:prstGeom prst="rect">
            <a:avLst/>
          </a:prstGeom>
          <a:noFill/>
        </p:spPr>
        <p:txBody>
          <a:bodyPr wrap="square" rtlCol="0">
            <a:spAutoFit/>
          </a:bodyPr>
          <a:lstStyle/>
          <a:p>
            <a:r>
              <a:rPr lang="en-US" dirty="0"/>
              <a:t>-0.74</a:t>
            </a:r>
          </a:p>
        </p:txBody>
      </p:sp>
      <p:sp>
        <p:nvSpPr>
          <p:cNvPr id="33" name="TextBox 32">
            <a:extLst>
              <a:ext uri="{FF2B5EF4-FFF2-40B4-BE49-F238E27FC236}">
                <a16:creationId xmlns:a16="http://schemas.microsoft.com/office/drawing/2014/main" id="{C19EC33F-6073-4379-9001-8284BB94E908}"/>
              </a:ext>
            </a:extLst>
          </p:cNvPr>
          <p:cNvSpPr txBox="1"/>
          <p:nvPr/>
        </p:nvSpPr>
        <p:spPr>
          <a:xfrm>
            <a:off x="8527329" y="1598542"/>
            <a:ext cx="750284" cy="369332"/>
          </a:xfrm>
          <a:prstGeom prst="rect">
            <a:avLst/>
          </a:prstGeom>
          <a:noFill/>
        </p:spPr>
        <p:txBody>
          <a:bodyPr wrap="square" rtlCol="0">
            <a:spAutoFit/>
          </a:bodyPr>
          <a:lstStyle/>
          <a:p>
            <a:r>
              <a:rPr lang="en-US" dirty="0"/>
              <a:t>-0.32</a:t>
            </a:r>
          </a:p>
        </p:txBody>
      </p:sp>
      <p:sp>
        <p:nvSpPr>
          <p:cNvPr id="34" name="TextBox 33">
            <a:extLst>
              <a:ext uri="{FF2B5EF4-FFF2-40B4-BE49-F238E27FC236}">
                <a16:creationId xmlns:a16="http://schemas.microsoft.com/office/drawing/2014/main" id="{45C2378B-6150-44FA-9874-4E33EBA82374}"/>
              </a:ext>
            </a:extLst>
          </p:cNvPr>
          <p:cNvSpPr txBox="1"/>
          <p:nvPr/>
        </p:nvSpPr>
        <p:spPr>
          <a:xfrm>
            <a:off x="9993908" y="2564161"/>
            <a:ext cx="727375" cy="369332"/>
          </a:xfrm>
          <a:prstGeom prst="rect">
            <a:avLst/>
          </a:prstGeom>
          <a:noFill/>
        </p:spPr>
        <p:txBody>
          <a:bodyPr wrap="square" rtlCol="0">
            <a:spAutoFit/>
          </a:bodyPr>
          <a:lstStyle/>
          <a:p>
            <a:r>
              <a:rPr lang="en-US" dirty="0"/>
              <a:t>-0.04</a:t>
            </a:r>
          </a:p>
        </p:txBody>
      </p:sp>
      <p:sp>
        <p:nvSpPr>
          <p:cNvPr id="35" name="TextBox 34">
            <a:extLst>
              <a:ext uri="{FF2B5EF4-FFF2-40B4-BE49-F238E27FC236}">
                <a16:creationId xmlns:a16="http://schemas.microsoft.com/office/drawing/2014/main" id="{ACE145B2-39AA-434D-927D-4924454ED455}"/>
              </a:ext>
            </a:extLst>
          </p:cNvPr>
          <p:cNvSpPr txBox="1"/>
          <p:nvPr/>
        </p:nvSpPr>
        <p:spPr>
          <a:xfrm>
            <a:off x="9793418" y="1683070"/>
            <a:ext cx="704807" cy="369332"/>
          </a:xfrm>
          <a:prstGeom prst="rect">
            <a:avLst/>
          </a:prstGeom>
          <a:noFill/>
        </p:spPr>
        <p:txBody>
          <a:bodyPr wrap="square" rtlCol="0">
            <a:spAutoFit/>
          </a:bodyPr>
          <a:lstStyle/>
          <a:p>
            <a:r>
              <a:rPr lang="en-US" dirty="0"/>
              <a:t>-0.51</a:t>
            </a:r>
          </a:p>
        </p:txBody>
      </p:sp>
      <p:sp>
        <p:nvSpPr>
          <p:cNvPr id="36" name="TextBox 35">
            <a:extLst>
              <a:ext uri="{FF2B5EF4-FFF2-40B4-BE49-F238E27FC236}">
                <a16:creationId xmlns:a16="http://schemas.microsoft.com/office/drawing/2014/main" id="{0B45624D-4BFB-4A75-B52B-8B3DB248BF85}"/>
              </a:ext>
            </a:extLst>
          </p:cNvPr>
          <p:cNvSpPr txBox="1"/>
          <p:nvPr/>
        </p:nvSpPr>
        <p:spPr>
          <a:xfrm>
            <a:off x="8739561" y="2614998"/>
            <a:ext cx="875869" cy="369332"/>
          </a:xfrm>
          <a:prstGeom prst="rect">
            <a:avLst/>
          </a:prstGeom>
          <a:noFill/>
        </p:spPr>
        <p:txBody>
          <a:bodyPr wrap="square" rtlCol="0">
            <a:spAutoFit/>
          </a:bodyPr>
          <a:lstStyle/>
          <a:p>
            <a:r>
              <a:rPr lang="en-US" dirty="0"/>
              <a:t>-2.32</a:t>
            </a:r>
          </a:p>
        </p:txBody>
      </p:sp>
      <p:pic>
        <p:nvPicPr>
          <p:cNvPr id="37" name="Picture 36">
            <a:extLst>
              <a:ext uri="{FF2B5EF4-FFF2-40B4-BE49-F238E27FC236}">
                <a16:creationId xmlns:a16="http://schemas.microsoft.com/office/drawing/2014/main" id="{D517DADF-8AF5-4CA2-A811-9BDB8BB2EED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18064" y="2904526"/>
            <a:ext cx="432760" cy="432760"/>
          </a:xfrm>
          <a:prstGeom prst="rect">
            <a:avLst/>
          </a:prstGeom>
        </p:spPr>
      </p:pic>
      <p:pic>
        <p:nvPicPr>
          <p:cNvPr id="38" name="Picture 37">
            <a:extLst>
              <a:ext uri="{FF2B5EF4-FFF2-40B4-BE49-F238E27FC236}">
                <a16:creationId xmlns:a16="http://schemas.microsoft.com/office/drawing/2014/main" id="{3D47BFB3-7D05-4142-9C3F-437DB640DDF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10293049" y="1332977"/>
            <a:ext cx="406188" cy="406188"/>
          </a:xfrm>
          <a:prstGeom prst="rect">
            <a:avLst/>
          </a:prstGeom>
        </p:spPr>
      </p:pic>
      <p:pic>
        <p:nvPicPr>
          <p:cNvPr id="39" name="Picture 38">
            <a:extLst>
              <a:ext uri="{FF2B5EF4-FFF2-40B4-BE49-F238E27FC236}">
                <a16:creationId xmlns:a16="http://schemas.microsoft.com/office/drawing/2014/main" id="{E517B0B1-6276-415D-AF04-D966F37D16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8101004" y="2808629"/>
            <a:ext cx="504568" cy="620371"/>
          </a:xfrm>
          <a:prstGeom prst="rect">
            <a:avLst/>
          </a:prstGeom>
        </p:spPr>
      </p:pic>
      <p:pic>
        <p:nvPicPr>
          <p:cNvPr id="40" name="Picture 39">
            <a:extLst>
              <a:ext uri="{FF2B5EF4-FFF2-40B4-BE49-F238E27FC236}">
                <a16:creationId xmlns:a16="http://schemas.microsoft.com/office/drawing/2014/main" id="{0F83967B-C706-424D-8F2F-19EB6CA3C7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242038" y="1921028"/>
            <a:ext cx="551380" cy="349207"/>
          </a:xfrm>
          <a:prstGeom prst="rect">
            <a:avLst/>
          </a:prstGeom>
        </p:spPr>
      </p:pic>
    </p:spTree>
    <p:extLst>
      <p:ext uri="{BB962C8B-B14F-4D97-AF65-F5344CB8AC3E}">
        <p14:creationId xmlns:p14="http://schemas.microsoft.com/office/powerpoint/2010/main" val="109319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9127B4-A7F1-1A41-A3BD-212CDF8B004A}"/>
              </a:ext>
            </a:extLst>
          </p:cNvPr>
          <p:cNvSpPr>
            <a:spLocks noGrp="1"/>
          </p:cNvSpPr>
          <p:nvPr>
            <p:ph idx="1"/>
          </p:nvPr>
        </p:nvSpPr>
        <p:spPr/>
        <p:txBody>
          <a:bodyPr/>
          <a:lstStyle/>
          <a:p>
            <a:r>
              <a:rPr lang="en-US" dirty="0"/>
              <a:t>Homework 6 is out. Individual assignment. Due Nov 30 at noon.</a:t>
            </a:r>
          </a:p>
          <a:p>
            <a:endParaRPr lang="en-US" dirty="0"/>
          </a:p>
          <a:p>
            <a:r>
              <a:rPr lang="en-US" dirty="0"/>
              <a:t>My office hours are today 5-6pm (moved from 4-5pm)</a:t>
            </a:r>
          </a:p>
        </p:txBody>
      </p:sp>
      <p:sp>
        <p:nvSpPr>
          <p:cNvPr id="3" name="Title 2">
            <a:extLst>
              <a:ext uri="{FF2B5EF4-FFF2-40B4-BE49-F238E27FC236}">
                <a16:creationId xmlns:a16="http://schemas.microsoft.com/office/drawing/2014/main" id="{598BE0F6-9960-8041-91A0-82BD0F7EA131}"/>
              </a:ext>
            </a:extLst>
          </p:cNvPr>
          <p:cNvSpPr>
            <a:spLocks noGrp="1"/>
          </p:cNvSpPr>
          <p:nvPr>
            <p:ph type="title"/>
          </p:nvPr>
        </p:nvSpPr>
        <p:spPr/>
        <p:txBody>
          <a:bodyPr/>
          <a:lstStyle/>
          <a:p>
            <a:r>
              <a:rPr lang="en-US" dirty="0"/>
              <a:t>Announcements</a:t>
            </a:r>
          </a:p>
        </p:txBody>
      </p:sp>
      <p:sp>
        <p:nvSpPr>
          <p:cNvPr id="4" name="Footer Placeholder 3">
            <a:extLst>
              <a:ext uri="{FF2B5EF4-FFF2-40B4-BE49-F238E27FC236}">
                <a16:creationId xmlns:a16="http://schemas.microsoft.com/office/drawing/2014/main" id="{3DF1C42F-6050-8A4C-9F1F-A150F4D57349}"/>
              </a:ext>
            </a:extLst>
          </p:cNvPr>
          <p:cNvSpPr>
            <a:spLocks noGrp="1"/>
          </p:cNvSpPr>
          <p:nvPr>
            <p:ph type="ftr" sz="quarter" idx="11"/>
          </p:nvPr>
        </p:nvSpPr>
        <p:spPr/>
        <p:txBody>
          <a:bodyPr/>
          <a:lstStyle/>
          <a:p>
            <a:r>
              <a:rPr lang="en-US"/>
              <a:t>CSE 373 AU 18</a:t>
            </a:r>
            <a:endParaRPr lang="en-US" dirty="0"/>
          </a:p>
        </p:txBody>
      </p:sp>
      <p:sp>
        <p:nvSpPr>
          <p:cNvPr id="5" name="Slide Number Placeholder 4">
            <a:extLst>
              <a:ext uri="{FF2B5EF4-FFF2-40B4-BE49-F238E27FC236}">
                <a16:creationId xmlns:a16="http://schemas.microsoft.com/office/drawing/2014/main" id="{95BB0CE5-08C0-8949-855C-443C76713A50}"/>
              </a:ext>
            </a:extLst>
          </p:cNvPr>
          <p:cNvSpPr>
            <a:spLocks noGrp="1"/>
          </p:cNvSpPr>
          <p:nvPr>
            <p:ph type="sldNum" sz="quarter" idx="12"/>
          </p:nvPr>
        </p:nvSpPr>
        <p:spPr/>
        <p:txBody>
          <a:bodyPr/>
          <a:lstStyle/>
          <a:p>
            <a:fld id="{659665DE-58FC-41F4-AC58-2C90A5E00527}" type="slidenum">
              <a:rPr lang="en-US" smtClean="0"/>
              <a:pPr/>
              <a:t>2</a:t>
            </a:fld>
            <a:endParaRPr lang="en-US"/>
          </a:p>
        </p:txBody>
      </p:sp>
    </p:spTree>
    <p:extLst>
      <p:ext uri="{BB962C8B-B14F-4D97-AF65-F5344CB8AC3E}">
        <p14:creationId xmlns:p14="http://schemas.microsoft.com/office/powerpoint/2010/main" val="1364899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Probability Path Reduction</a:t>
            </a:r>
          </a:p>
        </p:txBody>
      </p:sp>
      <p:sp>
        <p:nvSpPr>
          <p:cNvPr id="4" name="Footer Placeholder 3"/>
          <p:cNvSpPr>
            <a:spLocks noGrp="1"/>
          </p:cNvSpPr>
          <p:nvPr>
            <p:ph type="ftr" sz="quarter" idx="11"/>
          </p:nvPr>
        </p:nvSpPr>
        <p:spPr>
          <a:xfrm>
            <a:off x="5715301" y="6521027"/>
            <a:ext cx="5901459" cy="274320"/>
          </a:xfrm>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20</a:t>
            </a:fld>
            <a:endParaRPr lang="en-US"/>
          </a:p>
        </p:txBody>
      </p:sp>
      <p:grpSp>
        <p:nvGrpSpPr>
          <p:cNvPr id="27" name="Group 26">
            <a:extLst>
              <a:ext uri="{FF2B5EF4-FFF2-40B4-BE49-F238E27FC236}">
                <a16:creationId xmlns:a16="http://schemas.microsoft.com/office/drawing/2014/main" id="{87E740AF-A249-41C7-BCB2-E57449BB5AF1}"/>
              </a:ext>
            </a:extLst>
          </p:cNvPr>
          <p:cNvGrpSpPr/>
          <p:nvPr/>
        </p:nvGrpSpPr>
        <p:grpSpPr>
          <a:xfrm>
            <a:off x="3860562" y="1384966"/>
            <a:ext cx="3765682" cy="1707859"/>
            <a:chOff x="7566814" y="1196667"/>
            <a:chExt cx="3935308" cy="2232333"/>
          </a:xfrm>
        </p:grpSpPr>
        <p:pic>
          <p:nvPicPr>
            <p:cNvPr id="8" name="Picture 7">
              <a:extLst>
                <a:ext uri="{FF2B5EF4-FFF2-40B4-BE49-F238E27FC236}">
                  <a16:creationId xmlns:a16="http://schemas.microsoft.com/office/drawing/2014/main" id="{3BFD9D6F-27B6-4AB3-8EE3-39B7B8C8BC4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93845" y="1196667"/>
              <a:ext cx="618091" cy="569417"/>
            </a:xfrm>
            <a:prstGeom prst="rect">
              <a:avLst/>
            </a:prstGeom>
          </p:spPr>
        </p:pic>
        <p:sp>
          <p:nvSpPr>
            <p:cNvPr id="9" name="Oval 8">
              <a:extLst>
                <a:ext uri="{FF2B5EF4-FFF2-40B4-BE49-F238E27FC236}">
                  <a16:creationId xmlns:a16="http://schemas.microsoft.com/office/drawing/2014/main" id="{78D6E3AE-4F56-46D5-A2C2-1CEE36E59EF6}"/>
                </a:ext>
              </a:extLst>
            </p:cNvPr>
            <p:cNvSpPr/>
            <p:nvPr/>
          </p:nvSpPr>
          <p:spPr>
            <a:xfrm>
              <a:off x="7566814" y="20969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10" name="Oval 9">
              <a:extLst>
                <a:ext uri="{FF2B5EF4-FFF2-40B4-BE49-F238E27FC236}">
                  <a16:creationId xmlns:a16="http://schemas.microsoft.com/office/drawing/2014/main" id="{35BEDFEC-B005-460F-96D3-2851159D79C4}"/>
                </a:ext>
              </a:extLst>
            </p:cNvPr>
            <p:cNvSpPr/>
            <p:nvPr/>
          </p:nvSpPr>
          <p:spPr>
            <a:xfrm>
              <a:off x="9377305" y="122809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a:extLst>
                <a:ext uri="{FF2B5EF4-FFF2-40B4-BE49-F238E27FC236}">
                  <a16:creationId xmlns:a16="http://schemas.microsoft.com/office/drawing/2014/main" id="{81076BED-A9D1-4D8B-A17F-F80523D796D8}"/>
                </a:ext>
              </a:extLst>
            </p:cNvPr>
            <p:cNvSpPr/>
            <p:nvPr/>
          </p:nvSpPr>
          <p:spPr>
            <a:xfrm>
              <a:off x="9570767" y="308539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12" name="Oval 11">
              <a:extLst>
                <a:ext uri="{FF2B5EF4-FFF2-40B4-BE49-F238E27FC236}">
                  <a16:creationId xmlns:a16="http://schemas.microsoft.com/office/drawing/2014/main" id="{6EBAA680-49C5-47BD-A6D5-5CA454D07BF8}"/>
                </a:ext>
              </a:extLst>
            </p:cNvPr>
            <p:cNvSpPr/>
            <p:nvPr/>
          </p:nvSpPr>
          <p:spPr>
            <a:xfrm>
              <a:off x="11187797" y="220810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13" name="Straight Arrow Connector 12">
              <a:extLst>
                <a:ext uri="{FF2B5EF4-FFF2-40B4-BE49-F238E27FC236}">
                  <a16:creationId xmlns:a16="http://schemas.microsoft.com/office/drawing/2014/main" id="{B20B936D-69C4-4704-AACA-5D989D0E3E4A}"/>
                </a:ext>
              </a:extLst>
            </p:cNvPr>
            <p:cNvCxnSpPr>
              <a:stCxn id="10" idx="6"/>
              <a:endCxn id="12" idx="1"/>
            </p:cNvCxnSpPr>
            <p:nvPr/>
          </p:nvCxnSpPr>
          <p:spPr>
            <a:xfrm>
              <a:off x="9691630" y="1385258"/>
              <a:ext cx="1542199" cy="8688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50557AB-ACF3-4AD2-BF47-66B70A06680A}"/>
                </a:ext>
              </a:extLst>
            </p:cNvPr>
            <p:cNvCxnSpPr>
              <a:stCxn id="9" idx="5"/>
              <a:endCxn id="11" idx="2"/>
            </p:cNvCxnSpPr>
            <p:nvPr/>
          </p:nvCxnSpPr>
          <p:spPr>
            <a:xfrm>
              <a:off x="7835107" y="2365268"/>
              <a:ext cx="1735660" cy="8772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0E3D56C-C424-4474-8841-A7107D2E5F1D}"/>
                </a:ext>
              </a:extLst>
            </p:cNvPr>
            <p:cNvCxnSpPr>
              <a:stCxn id="9" idx="6"/>
              <a:endCxn id="12" idx="2"/>
            </p:cNvCxnSpPr>
            <p:nvPr/>
          </p:nvCxnSpPr>
          <p:spPr>
            <a:xfrm>
              <a:off x="7881139" y="2254138"/>
              <a:ext cx="3306658" cy="11113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EA8B9E5-748F-41D4-B2B7-ABD414399085}"/>
                </a:ext>
              </a:extLst>
            </p:cNvPr>
            <p:cNvCxnSpPr>
              <a:stCxn id="11" idx="6"/>
              <a:endCxn id="12" idx="3"/>
            </p:cNvCxnSpPr>
            <p:nvPr/>
          </p:nvCxnSpPr>
          <p:spPr>
            <a:xfrm flipV="1">
              <a:off x="9885092" y="2476398"/>
              <a:ext cx="1348737" cy="76616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AF7E1A0-7408-45AE-AFFF-301C9A0FAFA6}"/>
                </a:ext>
              </a:extLst>
            </p:cNvPr>
            <p:cNvCxnSpPr>
              <a:stCxn id="9" idx="0"/>
              <a:endCxn id="10" idx="2"/>
            </p:cNvCxnSpPr>
            <p:nvPr/>
          </p:nvCxnSpPr>
          <p:spPr>
            <a:xfrm flipV="1">
              <a:off x="7723977" y="1385258"/>
              <a:ext cx="1653328" cy="71171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974CF8-2350-4466-A068-7E73655186A7}"/>
                </a:ext>
              </a:extLst>
            </p:cNvPr>
            <p:cNvSpPr txBox="1"/>
            <p:nvPr/>
          </p:nvSpPr>
          <p:spPr>
            <a:xfrm>
              <a:off x="9244727" y="2253023"/>
              <a:ext cx="775632" cy="482752"/>
            </a:xfrm>
            <a:prstGeom prst="rect">
              <a:avLst/>
            </a:prstGeom>
            <a:noFill/>
          </p:spPr>
          <p:txBody>
            <a:bodyPr wrap="square" rtlCol="0">
              <a:spAutoFit/>
            </a:bodyPr>
            <a:lstStyle/>
            <a:p>
              <a:r>
                <a:rPr lang="en-US" dirty="0"/>
                <a:t>0.74</a:t>
              </a:r>
            </a:p>
          </p:txBody>
        </p:sp>
        <p:sp>
          <p:nvSpPr>
            <p:cNvPr id="19" name="TextBox 18">
              <a:extLst>
                <a:ext uri="{FF2B5EF4-FFF2-40B4-BE49-F238E27FC236}">
                  <a16:creationId xmlns:a16="http://schemas.microsoft.com/office/drawing/2014/main" id="{412CF975-3B12-4CF8-ADB5-0912D108093B}"/>
                </a:ext>
              </a:extLst>
            </p:cNvPr>
            <p:cNvSpPr txBox="1"/>
            <p:nvPr/>
          </p:nvSpPr>
          <p:spPr>
            <a:xfrm>
              <a:off x="8527329" y="1598542"/>
              <a:ext cx="750284" cy="482752"/>
            </a:xfrm>
            <a:prstGeom prst="rect">
              <a:avLst/>
            </a:prstGeom>
            <a:noFill/>
          </p:spPr>
          <p:txBody>
            <a:bodyPr wrap="square" rtlCol="0">
              <a:spAutoFit/>
            </a:bodyPr>
            <a:lstStyle/>
            <a:p>
              <a:r>
                <a:rPr lang="en-US" dirty="0"/>
                <a:t>0.32</a:t>
              </a:r>
            </a:p>
          </p:txBody>
        </p:sp>
        <p:sp>
          <p:nvSpPr>
            <p:cNvPr id="20" name="TextBox 19">
              <a:extLst>
                <a:ext uri="{FF2B5EF4-FFF2-40B4-BE49-F238E27FC236}">
                  <a16:creationId xmlns:a16="http://schemas.microsoft.com/office/drawing/2014/main" id="{CBE46852-9728-4811-84BF-EFB95872A3A8}"/>
                </a:ext>
              </a:extLst>
            </p:cNvPr>
            <p:cNvSpPr txBox="1"/>
            <p:nvPr/>
          </p:nvSpPr>
          <p:spPr>
            <a:xfrm>
              <a:off x="9993908" y="2564161"/>
              <a:ext cx="727376" cy="482752"/>
            </a:xfrm>
            <a:prstGeom prst="rect">
              <a:avLst/>
            </a:prstGeom>
            <a:noFill/>
          </p:spPr>
          <p:txBody>
            <a:bodyPr wrap="square" rtlCol="0">
              <a:spAutoFit/>
            </a:bodyPr>
            <a:lstStyle/>
            <a:p>
              <a:r>
                <a:rPr lang="en-US" dirty="0"/>
                <a:t>0.04</a:t>
              </a:r>
            </a:p>
          </p:txBody>
        </p:sp>
        <p:sp>
          <p:nvSpPr>
            <p:cNvPr id="21" name="TextBox 20">
              <a:extLst>
                <a:ext uri="{FF2B5EF4-FFF2-40B4-BE49-F238E27FC236}">
                  <a16:creationId xmlns:a16="http://schemas.microsoft.com/office/drawing/2014/main" id="{5ADBB09C-3B55-4EF0-BEAD-E72F12E6034D}"/>
                </a:ext>
              </a:extLst>
            </p:cNvPr>
            <p:cNvSpPr txBox="1"/>
            <p:nvPr/>
          </p:nvSpPr>
          <p:spPr>
            <a:xfrm>
              <a:off x="9793418" y="1683070"/>
              <a:ext cx="704807" cy="482752"/>
            </a:xfrm>
            <a:prstGeom prst="rect">
              <a:avLst/>
            </a:prstGeom>
            <a:noFill/>
          </p:spPr>
          <p:txBody>
            <a:bodyPr wrap="square" rtlCol="0">
              <a:spAutoFit/>
            </a:bodyPr>
            <a:lstStyle/>
            <a:p>
              <a:r>
                <a:rPr lang="en-US" dirty="0"/>
                <a:t>0.51</a:t>
              </a:r>
            </a:p>
          </p:txBody>
        </p:sp>
        <p:sp>
          <p:nvSpPr>
            <p:cNvPr id="22" name="TextBox 21">
              <a:extLst>
                <a:ext uri="{FF2B5EF4-FFF2-40B4-BE49-F238E27FC236}">
                  <a16:creationId xmlns:a16="http://schemas.microsoft.com/office/drawing/2014/main" id="{A11ABF5D-864D-4D5F-B5AD-A5549A6B36B2}"/>
                </a:ext>
              </a:extLst>
            </p:cNvPr>
            <p:cNvSpPr txBox="1"/>
            <p:nvPr/>
          </p:nvSpPr>
          <p:spPr>
            <a:xfrm>
              <a:off x="8739561" y="2614998"/>
              <a:ext cx="875869" cy="482752"/>
            </a:xfrm>
            <a:prstGeom prst="rect">
              <a:avLst/>
            </a:prstGeom>
            <a:noFill/>
          </p:spPr>
          <p:txBody>
            <a:bodyPr wrap="square" rtlCol="0">
              <a:spAutoFit/>
            </a:bodyPr>
            <a:lstStyle/>
            <a:p>
              <a:r>
                <a:rPr lang="en-US" dirty="0"/>
                <a:t>2.32</a:t>
              </a:r>
            </a:p>
          </p:txBody>
        </p:sp>
        <p:pic>
          <p:nvPicPr>
            <p:cNvPr id="23" name="Picture 22">
              <a:extLst>
                <a:ext uri="{FF2B5EF4-FFF2-40B4-BE49-F238E27FC236}">
                  <a16:creationId xmlns:a16="http://schemas.microsoft.com/office/drawing/2014/main" id="{DA656A95-65B1-4C7A-B862-9877F06DBE2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518064" y="2904526"/>
              <a:ext cx="432760" cy="432760"/>
            </a:xfrm>
            <a:prstGeom prst="rect">
              <a:avLst/>
            </a:prstGeom>
          </p:spPr>
        </p:pic>
        <p:pic>
          <p:nvPicPr>
            <p:cNvPr id="24" name="Picture 23">
              <a:extLst>
                <a:ext uri="{FF2B5EF4-FFF2-40B4-BE49-F238E27FC236}">
                  <a16:creationId xmlns:a16="http://schemas.microsoft.com/office/drawing/2014/main" id="{5CD7CCB2-002E-4A6F-ACB1-8EA3CB74877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10293049" y="1332977"/>
              <a:ext cx="406188" cy="406188"/>
            </a:xfrm>
            <a:prstGeom prst="rect">
              <a:avLst/>
            </a:prstGeom>
          </p:spPr>
        </p:pic>
        <p:pic>
          <p:nvPicPr>
            <p:cNvPr id="25" name="Picture 24">
              <a:extLst>
                <a:ext uri="{FF2B5EF4-FFF2-40B4-BE49-F238E27FC236}">
                  <a16:creationId xmlns:a16="http://schemas.microsoft.com/office/drawing/2014/main" id="{9E13805D-A31F-4397-9373-6A0DF2BA75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101004" y="2808629"/>
              <a:ext cx="504568" cy="620371"/>
            </a:xfrm>
            <a:prstGeom prst="rect">
              <a:avLst/>
            </a:prstGeom>
          </p:spPr>
        </p:pic>
        <p:pic>
          <p:nvPicPr>
            <p:cNvPr id="26" name="Picture 25">
              <a:extLst>
                <a:ext uri="{FF2B5EF4-FFF2-40B4-BE49-F238E27FC236}">
                  <a16:creationId xmlns:a16="http://schemas.microsoft.com/office/drawing/2014/main" id="{1166E20E-B4D7-46E2-A559-877D3F0AF8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242038" y="1921028"/>
              <a:ext cx="551380" cy="349207"/>
            </a:xfrm>
            <a:prstGeom prst="rect">
              <a:avLst/>
            </a:prstGeom>
          </p:spPr>
        </p:pic>
      </p:grpSp>
      <p:grpSp>
        <p:nvGrpSpPr>
          <p:cNvPr id="47" name="Group 46">
            <a:extLst>
              <a:ext uri="{FF2B5EF4-FFF2-40B4-BE49-F238E27FC236}">
                <a16:creationId xmlns:a16="http://schemas.microsoft.com/office/drawing/2014/main" id="{C321D34A-B69A-4180-9A70-674E92AA35DB}"/>
              </a:ext>
            </a:extLst>
          </p:cNvPr>
          <p:cNvGrpSpPr/>
          <p:nvPr/>
        </p:nvGrpSpPr>
        <p:grpSpPr>
          <a:xfrm>
            <a:off x="152348" y="1412833"/>
            <a:ext cx="3426630" cy="1718133"/>
            <a:chOff x="826962" y="1186393"/>
            <a:chExt cx="3935308" cy="2232333"/>
          </a:xfrm>
        </p:grpSpPr>
        <p:pic>
          <p:nvPicPr>
            <p:cNvPr id="28" name="Picture 27">
              <a:extLst>
                <a:ext uri="{FF2B5EF4-FFF2-40B4-BE49-F238E27FC236}">
                  <a16:creationId xmlns:a16="http://schemas.microsoft.com/office/drawing/2014/main" id="{7B703A16-DE1D-4A1C-8EC5-5622D630F9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53993" y="1186393"/>
              <a:ext cx="618091" cy="569417"/>
            </a:xfrm>
            <a:prstGeom prst="rect">
              <a:avLst/>
            </a:prstGeom>
          </p:spPr>
        </p:pic>
        <p:sp>
          <p:nvSpPr>
            <p:cNvPr id="29" name="Oval 28">
              <a:extLst>
                <a:ext uri="{FF2B5EF4-FFF2-40B4-BE49-F238E27FC236}">
                  <a16:creationId xmlns:a16="http://schemas.microsoft.com/office/drawing/2014/main" id="{4B160E9C-11E6-43AC-B581-2203AA9AD675}"/>
                </a:ext>
              </a:extLst>
            </p:cNvPr>
            <p:cNvSpPr/>
            <p:nvPr/>
          </p:nvSpPr>
          <p:spPr>
            <a:xfrm>
              <a:off x="826962" y="208670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30" name="Oval 29">
              <a:extLst>
                <a:ext uri="{FF2B5EF4-FFF2-40B4-BE49-F238E27FC236}">
                  <a16:creationId xmlns:a16="http://schemas.microsoft.com/office/drawing/2014/main" id="{27593846-BBD7-46C9-A7B1-CA6360953BC3}"/>
                </a:ext>
              </a:extLst>
            </p:cNvPr>
            <p:cNvSpPr/>
            <p:nvPr/>
          </p:nvSpPr>
          <p:spPr>
            <a:xfrm>
              <a:off x="2637453" y="121782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31" name="Oval 30">
              <a:extLst>
                <a:ext uri="{FF2B5EF4-FFF2-40B4-BE49-F238E27FC236}">
                  <a16:creationId xmlns:a16="http://schemas.microsoft.com/office/drawing/2014/main" id="{CEFD00FD-8393-48BD-92F5-116E445618A8}"/>
                </a:ext>
              </a:extLst>
            </p:cNvPr>
            <p:cNvSpPr/>
            <p:nvPr/>
          </p:nvSpPr>
          <p:spPr>
            <a:xfrm>
              <a:off x="2830915" y="307512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32" name="Oval 31">
              <a:extLst>
                <a:ext uri="{FF2B5EF4-FFF2-40B4-BE49-F238E27FC236}">
                  <a16:creationId xmlns:a16="http://schemas.microsoft.com/office/drawing/2014/main" id="{36A6677A-062E-45F0-8B1B-A2A09984FF0A}"/>
                </a:ext>
              </a:extLst>
            </p:cNvPr>
            <p:cNvSpPr/>
            <p:nvPr/>
          </p:nvSpPr>
          <p:spPr>
            <a:xfrm>
              <a:off x="4447945" y="219783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33" name="Straight Arrow Connector 32">
              <a:extLst>
                <a:ext uri="{FF2B5EF4-FFF2-40B4-BE49-F238E27FC236}">
                  <a16:creationId xmlns:a16="http://schemas.microsoft.com/office/drawing/2014/main" id="{DFE63493-A45C-4678-A9E6-CCFCE6E1A5FC}"/>
                </a:ext>
              </a:extLst>
            </p:cNvPr>
            <p:cNvCxnSpPr>
              <a:stCxn id="30" idx="6"/>
              <a:endCxn id="32" idx="1"/>
            </p:cNvCxnSpPr>
            <p:nvPr/>
          </p:nvCxnSpPr>
          <p:spPr>
            <a:xfrm>
              <a:off x="2951778" y="1374984"/>
              <a:ext cx="1542199" cy="8688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68110C5-5507-4217-92F0-9A7D14FCB9CC}"/>
                </a:ext>
              </a:extLst>
            </p:cNvPr>
            <p:cNvCxnSpPr>
              <a:stCxn id="29" idx="5"/>
              <a:endCxn id="31" idx="2"/>
            </p:cNvCxnSpPr>
            <p:nvPr/>
          </p:nvCxnSpPr>
          <p:spPr>
            <a:xfrm>
              <a:off x="1095255" y="2354994"/>
              <a:ext cx="1735660" cy="8772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88713DA-A8FE-4196-9666-2AE026B0CF4E}"/>
                </a:ext>
              </a:extLst>
            </p:cNvPr>
            <p:cNvCxnSpPr>
              <a:stCxn id="29" idx="6"/>
              <a:endCxn id="32" idx="2"/>
            </p:cNvCxnSpPr>
            <p:nvPr/>
          </p:nvCxnSpPr>
          <p:spPr>
            <a:xfrm>
              <a:off x="1141287" y="2243864"/>
              <a:ext cx="3306658" cy="11113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3999600-7120-45AA-B066-06C2EFFFB990}"/>
                </a:ext>
              </a:extLst>
            </p:cNvPr>
            <p:cNvCxnSpPr>
              <a:stCxn id="31" idx="6"/>
              <a:endCxn id="32" idx="3"/>
            </p:cNvCxnSpPr>
            <p:nvPr/>
          </p:nvCxnSpPr>
          <p:spPr>
            <a:xfrm flipV="1">
              <a:off x="3145240" y="2466124"/>
              <a:ext cx="1348737" cy="76616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E50466B-D436-46CA-8F81-B8C3E41B34D6}"/>
                </a:ext>
              </a:extLst>
            </p:cNvPr>
            <p:cNvCxnSpPr>
              <a:stCxn id="29" idx="0"/>
              <a:endCxn id="30" idx="2"/>
            </p:cNvCxnSpPr>
            <p:nvPr/>
          </p:nvCxnSpPr>
          <p:spPr>
            <a:xfrm flipV="1">
              <a:off x="984125" y="1374984"/>
              <a:ext cx="1653328" cy="71171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6D0A277-C4E5-4ADE-AFB7-B23A5D5573A1}"/>
                </a:ext>
              </a:extLst>
            </p:cNvPr>
            <p:cNvSpPr txBox="1"/>
            <p:nvPr/>
          </p:nvSpPr>
          <p:spPr>
            <a:xfrm>
              <a:off x="2504875" y="2242749"/>
              <a:ext cx="775631" cy="369332"/>
            </a:xfrm>
            <a:prstGeom prst="rect">
              <a:avLst/>
            </a:prstGeom>
            <a:noFill/>
          </p:spPr>
          <p:txBody>
            <a:bodyPr wrap="square" rtlCol="0">
              <a:spAutoFit/>
            </a:bodyPr>
            <a:lstStyle/>
            <a:p>
              <a:r>
                <a:rPr lang="en-US" dirty="0"/>
                <a:t>0.6</a:t>
              </a:r>
            </a:p>
          </p:txBody>
        </p:sp>
        <p:sp>
          <p:nvSpPr>
            <p:cNvPr id="39" name="TextBox 38">
              <a:extLst>
                <a:ext uri="{FF2B5EF4-FFF2-40B4-BE49-F238E27FC236}">
                  <a16:creationId xmlns:a16="http://schemas.microsoft.com/office/drawing/2014/main" id="{90F78E97-2BA4-4104-AD2C-24D4BA116102}"/>
                </a:ext>
              </a:extLst>
            </p:cNvPr>
            <p:cNvSpPr txBox="1"/>
            <p:nvPr/>
          </p:nvSpPr>
          <p:spPr>
            <a:xfrm>
              <a:off x="1787477" y="1588268"/>
              <a:ext cx="750284" cy="369332"/>
            </a:xfrm>
            <a:prstGeom prst="rect">
              <a:avLst/>
            </a:prstGeom>
            <a:noFill/>
          </p:spPr>
          <p:txBody>
            <a:bodyPr wrap="square" rtlCol="0">
              <a:spAutoFit/>
            </a:bodyPr>
            <a:lstStyle/>
            <a:p>
              <a:r>
                <a:rPr lang="en-US" dirty="0"/>
                <a:t>0.8</a:t>
              </a:r>
            </a:p>
          </p:txBody>
        </p:sp>
        <p:sp>
          <p:nvSpPr>
            <p:cNvPr id="40" name="TextBox 39">
              <a:extLst>
                <a:ext uri="{FF2B5EF4-FFF2-40B4-BE49-F238E27FC236}">
                  <a16:creationId xmlns:a16="http://schemas.microsoft.com/office/drawing/2014/main" id="{A98417FD-7DB9-422E-993C-7D60512EAF2F}"/>
                </a:ext>
              </a:extLst>
            </p:cNvPr>
            <p:cNvSpPr txBox="1"/>
            <p:nvPr/>
          </p:nvSpPr>
          <p:spPr>
            <a:xfrm>
              <a:off x="3254056" y="2553887"/>
              <a:ext cx="727375" cy="369332"/>
            </a:xfrm>
            <a:prstGeom prst="rect">
              <a:avLst/>
            </a:prstGeom>
            <a:noFill/>
          </p:spPr>
          <p:txBody>
            <a:bodyPr wrap="square" rtlCol="0">
              <a:spAutoFit/>
            </a:bodyPr>
            <a:lstStyle/>
            <a:p>
              <a:r>
                <a:rPr lang="en-US" dirty="0"/>
                <a:t>0.97</a:t>
              </a:r>
            </a:p>
          </p:txBody>
        </p:sp>
        <p:sp>
          <p:nvSpPr>
            <p:cNvPr id="41" name="TextBox 40">
              <a:extLst>
                <a:ext uri="{FF2B5EF4-FFF2-40B4-BE49-F238E27FC236}">
                  <a16:creationId xmlns:a16="http://schemas.microsoft.com/office/drawing/2014/main" id="{31E58155-58ED-46F8-AB74-5030E7DE60D6}"/>
                </a:ext>
              </a:extLst>
            </p:cNvPr>
            <p:cNvSpPr txBox="1"/>
            <p:nvPr/>
          </p:nvSpPr>
          <p:spPr>
            <a:xfrm>
              <a:off x="3137084" y="1683070"/>
              <a:ext cx="704807" cy="369332"/>
            </a:xfrm>
            <a:prstGeom prst="rect">
              <a:avLst/>
            </a:prstGeom>
            <a:noFill/>
          </p:spPr>
          <p:txBody>
            <a:bodyPr wrap="square" rtlCol="0">
              <a:spAutoFit/>
            </a:bodyPr>
            <a:lstStyle/>
            <a:p>
              <a:r>
                <a:rPr lang="en-US" dirty="0"/>
                <a:t>0.7</a:t>
              </a:r>
            </a:p>
          </p:txBody>
        </p:sp>
        <p:sp>
          <p:nvSpPr>
            <p:cNvPr id="42" name="TextBox 41">
              <a:extLst>
                <a:ext uri="{FF2B5EF4-FFF2-40B4-BE49-F238E27FC236}">
                  <a16:creationId xmlns:a16="http://schemas.microsoft.com/office/drawing/2014/main" id="{04A8B22E-FD0E-47CC-BA3A-F10963C7A3BA}"/>
                </a:ext>
              </a:extLst>
            </p:cNvPr>
            <p:cNvSpPr txBox="1"/>
            <p:nvPr/>
          </p:nvSpPr>
          <p:spPr>
            <a:xfrm>
              <a:off x="2123847" y="2614998"/>
              <a:ext cx="875869" cy="369332"/>
            </a:xfrm>
            <a:prstGeom prst="rect">
              <a:avLst/>
            </a:prstGeom>
            <a:noFill/>
          </p:spPr>
          <p:txBody>
            <a:bodyPr wrap="square" rtlCol="0">
              <a:spAutoFit/>
            </a:bodyPr>
            <a:lstStyle/>
            <a:p>
              <a:r>
                <a:rPr lang="en-US" dirty="0"/>
                <a:t>0.2</a:t>
              </a:r>
            </a:p>
          </p:txBody>
        </p:sp>
        <p:pic>
          <p:nvPicPr>
            <p:cNvPr id="43" name="Picture 42">
              <a:extLst>
                <a:ext uri="{FF2B5EF4-FFF2-40B4-BE49-F238E27FC236}">
                  <a16:creationId xmlns:a16="http://schemas.microsoft.com/office/drawing/2014/main" id="{AB52D70B-C824-4E96-8B96-3CB566A8238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78212" y="2894252"/>
              <a:ext cx="432760" cy="432760"/>
            </a:xfrm>
            <a:prstGeom prst="rect">
              <a:avLst/>
            </a:prstGeom>
          </p:spPr>
        </p:pic>
        <p:pic>
          <p:nvPicPr>
            <p:cNvPr id="44" name="Picture 43">
              <a:extLst>
                <a:ext uri="{FF2B5EF4-FFF2-40B4-BE49-F238E27FC236}">
                  <a16:creationId xmlns:a16="http://schemas.microsoft.com/office/drawing/2014/main" id="{BDB711E1-0D5C-4A60-958A-F1CA455DFC4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3553197" y="1322703"/>
              <a:ext cx="406188" cy="406188"/>
            </a:xfrm>
            <a:prstGeom prst="rect">
              <a:avLst/>
            </a:prstGeom>
          </p:spPr>
        </p:pic>
        <p:pic>
          <p:nvPicPr>
            <p:cNvPr id="45" name="Picture 44">
              <a:extLst>
                <a:ext uri="{FF2B5EF4-FFF2-40B4-BE49-F238E27FC236}">
                  <a16:creationId xmlns:a16="http://schemas.microsoft.com/office/drawing/2014/main" id="{86459B0F-D172-40BC-9CC8-4A56A80B5D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361152" y="2798355"/>
              <a:ext cx="504568" cy="620371"/>
            </a:xfrm>
            <a:prstGeom prst="rect">
              <a:avLst/>
            </a:prstGeom>
          </p:spPr>
        </p:pic>
        <p:pic>
          <p:nvPicPr>
            <p:cNvPr id="46" name="Picture 45">
              <a:extLst>
                <a:ext uri="{FF2B5EF4-FFF2-40B4-BE49-F238E27FC236}">
                  <a16:creationId xmlns:a16="http://schemas.microsoft.com/office/drawing/2014/main" id="{78C14D7E-922F-47C3-B4CD-667A893D52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502186" y="1910754"/>
              <a:ext cx="551380" cy="349207"/>
            </a:xfrm>
            <a:prstGeom prst="rect">
              <a:avLst/>
            </a:prstGeom>
          </p:spPr>
        </p:pic>
      </p:grpSp>
      <p:grpSp>
        <p:nvGrpSpPr>
          <p:cNvPr id="71" name="Group 70">
            <a:extLst>
              <a:ext uri="{FF2B5EF4-FFF2-40B4-BE49-F238E27FC236}">
                <a16:creationId xmlns:a16="http://schemas.microsoft.com/office/drawing/2014/main" id="{E3C1FEF4-12F0-4A83-BA76-7C11FCFBC955}"/>
              </a:ext>
            </a:extLst>
          </p:cNvPr>
          <p:cNvGrpSpPr/>
          <p:nvPr/>
        </p:nvGrpSpPr>
        <p:grpSpPr>
          <a:xfrm>
            <a:off x="4147294" y="4380351"/>
            <a:ext cx="3426630" cy="1718133"/>
            <a:chOff x="8411080" y="1339201"/>
            <a:chExt cx="3426630" cy="1718133"/>
          </a:xfrm>
        </p:grpSpPr>
        <p:pic>
          <p:nvPicPr>
            <p:cNvPr id="52" name="Picture 51">
              <a:extLst>
                <a:ext uri="{FF2B5EF4-FFF2-40B4-BE49-F238E27FC236}">
                  <a16:creationId xmlns:a16="http://schemas.microsoft.com/office/drawing/2014/main" id="{814E0416-53D8-4496-8852-4C731728258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82913" y="1339201"/>
              <a:ext cx="538197" cy="438256"/>
            </a:xfrm>
            <a:prstGeom prst="rect">
              <a:avLst/>
            </a:prstGeom>
          </p:spPr>
        </p:pic>
        <p:sp>
          <p:nvSpPr>
            <p:cNvPr id="53" name="Oval 52">
              <a:extLst>
                <a:ext uri="{FF2B5EF4-FFF2-40B4-BE49-F238E27FC236}">
                  <a16:creationId xmlns:a16="http://schemas.microsoft.com/office/drawing/2014/main" id="{A57D0ACE-108A-4142-B034-EDC33BFF203A}"/>
                </a:ext>
              </a:extLst>
            </p:cNvPr>
            <p:cNvSpPr/>
            <p:nvPr/>
          </p:nvSpPr>
          <p:spPr>
            <a:xfrm>
              <a:off x="8411080" y="2032130"/>
              <a:ext cx="273695" cy="2419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54" name="Oval 53">
              <a:extLst>
                <a:ext uri="{FF2B5EF4-FFF2-40B4-BE49-F238E27FC236}">
                  <a16:creationId xmlns:a16="http://schemas.microsoft.com/office/drawing/2014/main" id="{E349E721-C331-4320-920C-925AAE70F941}"/>
                </a:ext>
              </a:extLst>
            </p:cNvPr>
            <p:cNvSpPr/>
            <p:nvPr/>
          </p:nvSpPr>
          <p:spPr>
            <a:xfrm>
              <a:off x="9987547" y="1363390"/>
              <a:ext cx="273695" cy="2419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55" name="Oval 54">
              <a:extLst>
                <a:ext uri="{FF2B5EF4-FFF2-40B4-BE49-F238E27FC236}">
                  <a16:creationId xmlns:a16="http://schemas.microsoft.com/office/drawing/2014/main" id="{9221E76B-63C7-4016-B193-4FFF2E38E3F6}"/>
                </a:ext>
              </a:extLst>
            </p:cNvPr>
            <p:cNvSpPr/>
            <p:nvPr/>
          </p:nvSpPr>
          <p:spPr>
            <a:xfrm>
              <a:off x="10156002" y="2792877"/>
              <a:ext cx="273695" cy="2419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56" name="Oval 55">
              <a:extLst>
                <a:ext uri="{FF2B5EF4-FFF2-40B4-BE49-F238E27FC236}">
                  <a16:creationId xmlns:a16="http://schemas.microsoft.com/office/drawing/2014/main" id="{C6E4F1E6-77DB-4AD0-8C02-4A0BF922301A}"/>
                </a:ext>
              </a:extLst>
            </p:cNvPr>
            <p:cNvSpPr/>
            <p:nvPr/>
          </p:nvSpPr>
          <p:spPr>
            <a:xfrm>
              <a:off x="11564015" y="2117662"/>
              <a:ext cx="273695" cy="2419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57" name="Straight Arrow Connector 56">
              <a:extLst>
                <a:ext uri="{FF2B5EF4-FFF2-40B4-BE49-F238E27FC236}">
                  <a16:creationId xmlns:a16="http://schemas.microsoft.com/office/drawing/2014/main" id="{596B3582-B095-4564-B972-AA7736C4EB3A}"/>
                </a:ext>
              </a:extLst>
            </p:cNvPr>
            <p:cNvCxnSpPr>
              <a:stCxn id="54" idx="6"/>
              <a:endCxn id="56" idx="1"/>
            </p:cNvCxnSpPr>
            <p:nvPr/>
          </p:nvCxnSpPr>
          <p:spPr>
            <a:xfrm>
              <a:off x="10261242" y="1484352"/>
              <a:ext cx="1342854" cy="66874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A381038-BFC6-4E55-954D-70738EF80522}"/>
                </a:ext>
              </a:extLst>
            </p:cNvPr>
            <p:cNvCxnSpPr>
              <a:stCxn id="53" idx="5"/>
              <a:endCxn id="55" idx="2"/>
            </p:cNvCxnSpPr>
            <p:nvPr/>
          </p:nvCxnSpPr>
          <p:spPr>
            <a:xfrm>
              <a:off x="8644693" y="2238624"/>
              <a:ext cx="1511309" cy="67521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61D5D7B-0CF9-4660-B86A-0E6E73B3D904}"/>
                </a:ext>
              </a:extLst>
            </p:cNvPr>
            <p:cNvCxnSpPr>
              <a:stCxn id="53" idx="6"/>
              <a:endCxn id="56" idx="2"/>
            </p:cNvCxnSpPr>
            <p:nvPr/>
          </p:nvCxnSpPr>
          <p:spPr>
            <a:xfrm>
              <a:off x="8684775" y="2153092"/>
              <a:ext cx="2879239" cy="85532"/>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CD652CD-4DBD-4FF5-AF41-8FCC315E9FC4}"/>
                </a:ext>
              </a:extLst>
            </p:cNvPr>
            <p:cNvCxnSpPr>
              <a:stCxn id="55" idx="6"/>
              <a:endCxn id="56" idx="3"/>
            </p:cNvCxnSpPr>
            <p:nvPr/>
          </p:nvCxnSpPr>
          <p:spPr>
            <a:xfrm flipV="1">
              <a:off x="10429697" y="2324156"/>
              <a:ext cx="1174399" cy="58968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09E3FD1-8A32-4D9A-BF29-104FCF2B1383}"/>
                </a:ext>
              </a:extLst>
            </p:cNvPr>
            <p:cNvCxnSpPr>
              <a:stCxn id="53" idx="0"/>
              <a:endCxn id="54" idx="2"/>
            </p:cNvCxnSpPr>
            <p:nvPr/>
          </p:nvCxnSpPr>
          <p:spPr>
            <a:xfrm flipV="1">
              <a:off x="8547928" y="1484352"/>
              <a:ext cx="1439619" cy="5477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2A82A94A-D553-4517-A8D9-CD304DF4B685}"/>
                </a:ext>
              </a:extLst>
            </p:cNvPr>
            <p:cNvSpPr txBox="1"/>
            <p:nvPr/>
          </p:nvSpPr>
          <p:spPr>
            <a:xfrm>
              <a:off x="9872106" y="2152234"/>
              <a:ext cx="675373" cy="284259"/>
            </a:xfrm>
            <a:prstGeom prst="rect">
              <a:avLst/>
            </a:prstGeom>
            <a:noFill/>
          </p:spPr>
          <p:txBody>
            <a:bodyPr wrap="square" rtlCol="0">
              <a:spAutoFit/>
            </a:bodyPr>
            <a:lstStyle/>
            <a:p>
              <a:r>
                <a:rPr lang="en-US" dirty="0"/>
                <a:t>0.6</a:t>
              </a:r>
            </a:p>
          </p:txBody>
        </p:sp>
        <p:sp>
          <p:nvSpPr>
            <p:cNvPr id="63" name="TextBox 62">
              <a:extLst>
                <a:ext uri="{FF2B5EF4-FFF2-40B4-BE49-F238E27FC236}">
                  <a16:creationId xmlns:a16="http://schemas.microsoft.com/office/drawing/2014/main" id="{06389318-EA3A-421E-9F46-5D48B2E292F3}"/>
                </a:ext>
              </a:extLst>
            </p:cNvPr>
            <p:cNvSpPr txBox="1"/>
            <p:nvPr/>
          </p:nvSpPr>
          <p:spPr>
            <a:xfrm>
              <a:off x="9247439" y="1648507"/>
              <a:ext cx="653302" cy="284259"/>
            </a:xfrm>
            <a:prstGeom prst="rect">
              <a:avLst/>
            </a:prstGeom>
            <a:noFill/>
          </p:spPr>
          <p:txBody>
            <a:bodyPr wrap="square" rtlCol="0">
              <a:spAutoFit/>
            </a:bodyPr>
            <a:lstStyle/>
            <a:p>
              <a:r>
                <a:rPr lang="en-US" dirty="0"/>
                <a:t>0.8</a:t>
              </a:r>
            </a:p>
          </p:txBody>
        </p:sp>
        <p:sp>
          <p:nvSpPr>
            <p:cNvPr id="64" name="TextBox 63">
              <a:extLst>
                <a:ext uri="{FF2B5EF4-FFF2-40B4-BE49-F238E27FC236}">
                  <a16:creationId xmlns:a16="http://schemas.microsoft.com/office/drawing/2014/main" id="{141D9229-359D-4946-879B-BA8BDEE94ECB}"/>
                </a:ext>
              </a:extLst>
            </p:cNvPr>
            <p:cNvSpPr txBox="1"/>
            <p:nvPr/>
          </p:nvSpPr>
          <p:spPr>
            <a:xfrm>
              <a:off x="10524448" y="2391704"/>
              <a:ext cx="633354" cy="284259"/>
            </a:xfrm>
            <a:prstGeom prst="rect">
              <a:avLst/>
            </a:prstGeom>
            <a:noFill/>
          </p:spPr>
          <p:txBody>
            <a:bodyPr wrap="square" rtlCol="0">
              <a:spAutoFit/>
            </a:bodyPr>
            <a:lstStyle/>
            <a:p>
              <a:r>
                <a:rPr lang="en-US" dirty="0"/>
                <a:t>0.97</a:t>
              </a:r>
            </a:p>
          </p:txBody>
        </p:sp>
        <p:sp>
          <p:nvSpPr>
            <p:cNvPr id="65" name="TextBox 64">
              <a:extLst>
                <a:ext uri="{FF2B5EF4-FFF2-40B4-BE49-F238E27FC236}">
                  <a16:creationId xmlns:a16="http://schemas.microsoft.com/office/drawing/2014/main" id="{F4A71F77-E241-4600-BA07-0DDF2DB0914F}"/>
                </a:ext>
              </a:extLst>
            </p:cNvPr>
            <p:cNvSpPr txBox="1"/>
            <p:nvPr/>
          </p:nvSpPr>
          <p:spPr>
            <a:xfrm>
              <a:off x="10422596" y="1721472"/>
              <a:ext cx="613704" cy="284259"/>
            </a:xfrm>
            <a:prstGeom prst="rect">
              <a:avLst/>
            </a:prstGeom>
            <a:noFill/>
          </p:spPr>
          <p:txBody>
            <a:bodyPr wrap="square" rtlCol="0">
              <a:spAutoFit/>
            </a:bodyPr>
            <a:lstStyle/>
            <a:p>
              <a:r>
                <a:rPr lang="en-US" dirty="0"/>
                <a:t>0.7</a:t>
              </a:r>
            </a:p>
          </p:txBody>
        </p:sp>
        <p:sp>
          <p:nvSpPr>
            <p:cNvPr id="66" name="TextBox 65">
              <a:extLst>
                <a:ext uri="{FF2B5EF4-FFF2-40B4-BE49-F238E27FC236}">
                  <a16:creationId xmlns:a16="http://schemas.microsoft.com/office/drawing/2014/main" id="{208B8C7F-AF9A-4B70-9940-A2C9EBADFF60}"/>
                </a:ext>
              </a:extLst>
            </p:cNvPr>
            <p:cNvSpPr txBox="1"/>
            <p:nvPr/>
          </p:nvSpPr>
          <p:spPr>
            <a:xfrm>
              <a:off x="9540330" y="2438738"/>
              <a:ext cx="762654" cy="284259"/>
            </a:xfrm>
            <a:prstGeom prst="rect">
              <a:avLst/>
            </a:prstGeom>
            <a:noFill/>
          </p:spPr>
          <p:txBody>
            <a:bodyPr wrap="square" rtlCol="0">
              <a:spAutoFit/>
            </a:bodyPr>
            <a:lstStyle/>
            <a:p>
              <a:r>
                <a:rPr lang="en-US" dirty="0"/>
                <a:t>0.2</a:t>
              </a:r>
            </a:p>
          </p:txBody>
        </p:sp>
        <p:pic>
          <p:nvPicPr>
            <p:cNvPr id="67" name="Picture 66">
              <a:extLst>
                <a:ext uri="{FF2B5EF4-FFF2-40B4-BE49-F238E27FC236}">
                  <a16:creationId xmlns:a16="http://schemas.microsoft.com/office/drawing/2014/main" id="{7430206B-2AAC-4EE9-B695-3FFD84D4954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980851" y="2653668"/>
              <a:ext cx="376821" cy="333077"/>
            </a:xfrm>
            <a:prstGeom prst="rect">
              <a:avLst/>
            </a:prstGeom>
          </p:spPr>
        </p:pic>
        <p:pic>
          <p:nvPicPr>
            <p:cNvPr id="68" name="Picture 67">
              <a:extLst>
                <a:ext uri="{FF2B5EF4-FFF2-40B4-BE49-F238E27FC236}">
                  <a16:creationId xmlns:a16="http://schemas.microsoft.com/office/drawing/2014/main" id="{D63BCA83-DF7B-47FF-8F81-9CBFA4E8078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10784922" y="1444113"/>
              <a:ext cx="353684" cy="312626"/>
            </a:xfrm>
            <a:prstGeom prst="rect">
              <a:avLst/>
            </a:prstGeom>
          </p:spPr>
        </p:pic>
        <p:pic>
          <p:nvPicPr>
            <p:cNvPr id="69" name="Picture 68">
              <a:extLst>
                <a:ext uri="{FF2B5EF4-FFF2-40B4-BE49-F238E27FC236}">
                  <a16:creationId xmlns:a16="http://schemas.microsoft.com/office/drawing/2014/main" id="{F4CED7C7-9D41-4AD7-9075-232B323094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876221" y="2579860"/>
              <a:ext cx="439348" cy="477474"/>
            </a:xfrm>
            <a:prstGeom prst="rect">
              <a:avLst/>
            </a:prstGeom>
          </p:spPr>
        </p:pic>
        <p:pic>
          <p:nvPicPr>
            <p:cNvPr id="70" name="Picture 69">
              <a:extLst>
                <a:ext uri="{FF2B5EF4-FFF2-40B4-BE49-F238E27FC236}">
                  <a16:creationId xmlns:a16="http://schemas.microsoft.com/office/drawing/2014/main" id="{DD6BDEFB-77B0-42C4-A0F7-45AC459A68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869765" y="1896711"/>
              <a:ext cx="480109" cy="268770"/>
            </a:xfrm>
            <a:prstGeom prst="rect">
              <a:avLst/>
            </a:prstGeom>
          </p:spPr>
        </p:pic>
      </p:grpSp>
      <p:grpSp>
        <p:nvGrpSpPr>
          <p:cNvPr id="72" name="Group 71">
            <a:extLst>
              <a:ext uri="{FF2B5EF4-FFF2-40B4-BE49-F238E27FC236}">
                <a16:creationId xmlns:a16="http://schemas.microsoft.com/office/drawing/2014/main" id="{F2E92D2E-FBEC-4AA9-9AE8-4B0A3B8F41CD}"/>
              </a:ext>
            </a:extLst>
          </p:cNvPr>
          <p:cNvGrpSpPr/>
          <p:nvPr/>
        </p:nvGrpSpPr>
        <p:grpSpPr>
          <a:xfrm>
            <a:off x="8235371" y="2929029"/>
            <a:ext cx="3765682" cy="1707859"/>
            <a:chOff x="7566814" y="1196667"/>
            <a:chExt cx="3935308" cy="2232333"/>
          </a:xfrm>
        </p:grpSpPr>
        <p:pic>
          <p:nvPicPr>
            <p:cNvPr id="73" name="Picture 72">
              <a:extLst>
                <a:ext uri="{FF2B5EF4-FFF2-40B4-BE49-F238E27FC236}">
                  <a16:creationId xmlns:a16="http://schemas.microsoft.com/office/drawing/2014/main" id="{70972D3A-5D8D-494B-9560-54FC28B6D2A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93845" y="1196667"/>
              <a:ext cx="618091" cy="569417"/>
            </a:xfrm>
            <a:prstGeom prst="rect">
              <a:avLst/>
            </a:prstGeom>
          </p:spPr>
        </p:pic>
        <p:sp>
          <p:nvSpPr>
            <p:cNvPr id="74" name="Oval 73">
              <a:extLst>
                <a:ext uri="{FF2B5EF4-FFF2-40B4-BE49-F238E27FC236}">
                  <a16:creationId xmlns:a16="http://schemas.microsoft.com/office/drawing/2014/main" id="{8358F3CF-1D31-4DCB-AECA-48F55268A3E1}"/>
                </a:ext>
              </a:extLst>
            </p:cNvPr>
            <p:cNvSpPr/>
            <p:nvPr/>
          </p:nvSpPr>
          <p:spPr>
            <a:xfrm>
              <a:off x="7566814" y="20969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5" name="Oval 74">
              <a:extLst>
                <a:ext uri="{FF2B5EF4-FFF2-40B4-BE49-F238E27FC236}">
                  <a16:creationId xmlns:a16="http://schemas.microsoft.com/office/drawing/2014/main" id="{B6EDF6BE-C51A-4C42-9FFD-EF5E49A9C4FB}"/>
                </a:ext>
              </a:extLst>
            </p:cNvPr>
            <p:cNvSpPr/>
            <p:nvPr/>
          </p:nvSpPr>
          <p:spPr>
            <a:xfrm>
              <a:off x="9377305" y="122809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76" name="Oval 75">
              <a:extLst>
                <a:ext uri="{FF2B5EF4-FFF2-40B4-BE49-F238E27FC236}">
                  <a16:creationId xmlns:a16="http://schemas.microsoft.com/office/drawing/2014/main" id="{2F846AC6-5E8D-491D-B60B-049B4CD49456}"/>
                </a:ext>
              </a:extLst>
            </p:cNvPr>
            <p:cNvSpPr/>
            <p:nvPr/>
          </p:nvSpPr>
          <p:spPr>
            <a:xfrm>
              <a:off x="9570767" y="308539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77" name="Oval 76">
              <a:extLst>
                <a:ext uri="{FF2B5EF4-FFF2-40B4-BE49-F238E27FC236}">
                  <a16:creationId xmlns:a16="http://schemas.microsoft.com/office/drawing/2014/main" id="{0B2A996D-9876-4D0D-B6F6-C21794A26FA1}"/>
                </a:ext>
              </a:extLst>
            </p:cNvPr>
            <p:cNvSpPr/>
            <p:nvPr/>
          </p:nvSpPr>
          <p:spPr>
            <a:xfrm>
              <a:off x="11187797" y="220810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78" name="Straight Arrow Connector 77">
              <a:extLst>
                <a:ext uri="{FF2B5EF4-FFF2-40B4-BE49-F238E27FC236}">
                  <a16:creationId xmlns:a16="http://schemas.microsoft.com/office/drawing/2014/main" id="{2D0FA257-8205-4394-9100-280B24B126BA}"/>
                </a:ext>
              </a:extLst>
            </p:cNvPr>
            <p:cNvCxnSpPr>
              <a:stCxn id="75" idx="6"/>
              <a:endCxn id="77" idx="1"/>
            </p:cNvCxnSpPr>
            <p:nvPr/>
          </p:nvCxnSpPr>
          <p:spPr>
            <a:xfrm>
              <a:off x="9691630" y="1385258"/>
              <a:ext cx="1542199" cy="8688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AC688C8-8D05-447A-9DA1-06CB94E5F1D0}"/>
                </a:ext>
              </a:extLst>
            </p:cNvPr>
            <p:cNvCxnSpPr>
              <a:stCxn id="74" idx="5"/>
              <a:endCxn id="76" idx="2"/>
            </p:cNvCxnSpPr>
            <p:nvPr/>
          </p:nvCxnSpPr>
          <p:spPr>
            <a:xfrm>
              <a:off x="7835107" y="2365268"/>
              <a:ext cx="1735660" cy="8772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D56414E-B689-40A1-A1CF-109B3867E3AA}"/>
                </a:ext>
              </a:extLst>
            </p:cNvPr>
            <p:cNvCxnSpPr>
              <a:stCxn id="74" idx="6"/>
              <a:endCxn id="77" idx="2"/>
            </p:cNvCxnSpPr>
            <p:nvPr/>
          </p:nvCxnSpPr>
          <p:spPr>
            <a:xfrm>
              <a:off x="7881139" y="2254138"/>
              <a:ext cx="3306658" cy="11113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77D76CF8-3B42-466E-BF1B-58B41724A7DC}"/>
                </a:ext>
              </a:extLst>
            </p:cNvPr>
            <p:cNvCxnSpPr>
              <a:stCxn id="76" idx="6"/>
              <a:endCxn id="77" idx="3"/>
            </p:cNvCxnSpPr>
            <p:nvPr/>
          </p:nvCxnSpPr>
          <p:spPr>
            <a:xfrm flipV="1">
              <a:off x="9885092" y="2476398"/>
              <a:ext cx="1348737" cy="76616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269AFDE-2B88-4A6C-B4CC-8B4AE42CCD21}"/>
                </a:ext>
              </a:extLst>
            </p:cNvPr>
            <p:cNvCxnSpPr>
              <a:stCxn id="74" idx="0"/>
              <a:endCxn id="75" idx="2"/>
            </p:cNvCxnSpPr>
            <p:nvPr/>
          </p:nvCxnSpPr>
          <p:spPr>
            <a:xfrm flipV="1">
              <a:off x="7723977" y="1385258"/>
              <a:ext cx="1653328" cy="71171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5CCAC6C5-8E02-4174-BB47-68D29C980918}"/>
                </a:ext>
              </a:extLst>
            </p:cNvPr>
            <p:cNvSpPr txBox="1"/>
            <p:nvPr/>
          </p:nvSpPr>
          <p:spPr>
            <a:xfrm>
              <a:off x="9244727" y="2253023"/>
              <a:ext cx="775632" cy="482752"/>
            </a:xfrm>
            <a:prstGeom prst="rect">
              <a:avLst/>
            </a:prstGeom>
            <a:noFill/>
          </p:spPr>
          <p:txBody>
            <a:bodyPr wrap="square" rtlCol="0">
              <a:spAutoFit/>
            </a:bodyPr>
            <a:lstStyle/>
            <a:p>
              <a:r>
                <a:rPr lang="en-US" dirty="0"/>
                <a:t>0.74</a:t>
              </a:r>
            </a:p>
          </p:txBody>
        </p:sp>
        <p:sp>
          <p:nvSpPr>
            <p:cNvPr id="84" name="TextBox 83">
              <a:extLst>
                <a:ext uri="{FF2B5EF4-FFF2-40B4-BE49-F238E27FC236}">
                  <a16:creationId xmlns:a16="http://schemas.microsoft.com/office/drawing/2014/main" id="{BD9E372D-8CFF-4C76-971A-87CE2F7DBAC0}"/>
                </a:ext>
              </a:extLst>
            </p:cNvPr>
            <p:cNvSpPr txBox="1"/>
            <p:nvPr/>
          </p:nvSpPr>
          <p:spPr>
            <a:xfrm>
              <a:off x="8527329" y="1598542"/>
              <a:ext cx="750284" cy="482752"/>
            </a:xfrm>
            <a:prstGeom prst="rect">
              <a:avLst/>
            </a:prstGeom>
            <a:noFill/>
          </p:spPr>
          <p:txBody>
            <a:bodyPr wrap="square" rtlCol="0">
              <a:spAutoFit/>
            </a:bodyPr>
            <a:lstStyle/>
            <a:p>
              <a:r>
                <a:rPr lang="en-US" dirty="0"/>
                <a:t>0.32</a:t>
              </a:r>
            </a:p>
          </p:txBody>
        </p:sp>
        <p:sp>
          <p:nvSpPr>
            <p:cNvPr id="85" name="TextBox 84">
              <a:extLst>
                <a:ext uri="{FF2B5EF4-FFF2-40B4-BE49-F238E27FC236}">
                  <a16:creationId xmlns:a16="http://schemas.microsoft.com/office/drawing/2014/main" id="{DD6DFC12-F1E6-44B0-9C29-0E8832602137}"/>
                </a:ext>
              </a:extLst>
            </p:cNvPr>
            <p:cNvSpPr txBox="1"/>
            <p:nvPr/>
          </p:nvSpPr>
          <p:spPr>
            <a:xfrm>
              <a:off x="9993908" y="2564161"/>
              <a:ext cx="727376" cy="482752"/>
            </a:xfrm>
            <a:prstGeom prst="rect">
              <a:avLst/>
            </a:prstGeom>
            <a:noFill/>
          </p:spPr>
          <p:txBody>
            <a:bodyPr wrap="square" rtlCol="0">
              <a:spAutoFit/>
            </a:bodyPr>
            <a:lstStyle/>
            <a:p>
              <a:r>
                <a:rPr lang="en-US" dirty="0"/>
                <a:t>0.04</a:t>
              </a:r>
            </a:p>
          </p:txBody>
        </p:sp>
        <p:sp>
          <p:nvSpPr>
            <p:cNvPr id="86" name="TextBox 85">
              <a:extLst>
                <a:ext uri="{FF2B5EF4-FFF2-40B4-BE49-F238E27FC236}">
                  <a16:creationId xmlns:a16="http://schemas.microsoft.com/office/drawing/2014/main" id="{2E19C25B-DCAB-45CD-8CA5-C04BC8B52DB2}"/>
                </a:ext>
              </a:extLst>
            </p:cNvPr>
            <p:cNvSpPr txBox="1"/>
            <p:nvPr/>
          </p:nvSpPr>
          <p:spPr>
            <a:xfrm>
              <a:off x="9793418" y="1683070"/>
              <a:ext cx="704807" cy="482752"/>
            </a:xfrm>
            <a:prstGeom prst="rect">
              <a:avLst/>
            </a:prstGeom>
            <a:noFill/>
          </p:spPr>
          <p:txBody>
            <a:bodyPr wrap="square" rtlCol="0">
              <a:spAutoFit/>
            </a:bodyPr>
            <a:lstStyle/>
            <a:p>
              <a:r>
                <a:rPr lang="en-US" dirty="0"/>
                <a:t>0.51</a:t>
              </a:r>
            </a:p>
          </p:txBody>
        </p:sp>
        <p:sp>
          <p:nvSpPr>
            <p:cNvPr id="87" name="TextBox 86">
              <a:extLst>
                <a:ext uri="{FF2B5EF4-FFF2-40B4-BE49-F238E27FC236}">
                  <a16:creationId xmlns:a16="http://schemas.microsoft.com/office/drawing/2014/main" id="{C263503E-A141-4BAF-B7BD-22DE1DED3DCB}"/>
                </a:ext>
              </a:extLst>
            </p:cNvPr>
            <p:cNvSpPr txBox="1"/>
            <p:nvPr/>
          </p:nvSpPr>
          <p:spPr>
            <a:xfrm>
              <a:off x="8739561" y="2614998"/>
              <a:ext cx="875869" cy="482752"/>
            </a:xfrm>
            <a:prstGeom prst="rect">
              <a:avLst/>
            </a:prstGeom>
            <a:noFill/>
          </p:spPr>
          <p:txBody>
            <a:bodyPr wrap="square" rtlCol="0">
              <a:spAutoFit/>
            </a:bodyPr>
            <a:lstStyle/>
            <a:p>
              <a:r>
                <a:rPr lang="en-US" dirty="0"/>
                <a:t>2.32</a:t>
              </a:r>
            </a:p>
          </p:txBody>
        </p:sp>
        <p:pic>
          <p:nvPicPr>
            <p:cNvPr id="88" name="Picture 87">
              <a:extLst>
                <a:ext uri="{FF2B5EF4-FFF2-40B4-BE49-F238E27FC236}">
                  <a16:creationId xmlns:a16="http://schemas.microsoft.com/office/drawing/2014/main" id="{BC16BB49-F694-4DFC-9EA7-1D379D4F24C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518064" y="2904526"/>
              <a:ext cx="432760" cy="432760"/>
            </a:xfrm>
            <a:prstGeom prst="rect">
              <a:avLst/>
            </a:prstGeom>
          </p:spPr>
        </p:pic>
        <p:pic>
          <p:nvPicPr>
            <p:cNvPr id="89" name="Picture 88">
              <a:extLst>
                <a:ext uri="{FF2B5EF4-FFF2-40B4-BE49-F238E27FC236}">
                  <a16:creationId xmlns:a16="http://schemas.microsoft.com/office/drawing/2014/main" id="{9447841E-AEE8-429F-93A3-333ED56EF69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10293049" y="1332977"/>
              <a:ext cx="406188" cy="406188"/>
            </a:xfrm>
            <a:prstGeom prst="rect">
              <a:avLst/>
            </a:prstGeom>
          </p:spPr>
        </p:pic>
        <p:pic>
          <p:nvPicPr>
            <p:cNvPr id="90" name="Picture 89">
              <a:extLst>
                <a:ext uri="{FF2B5EF4-FFF2-40B4-BE49-F238E27FC236}">
                  <a16:creationId xmlns:a16="http://schemas.microsoft.com/office/drawing/2014/main" id="{DCCED1DB-62F4-45A2-813B-E3670E60F5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101004" y="2808629"/>
              <a:ext cx="504568" cy="620371"/>
            </a:xfrm>
            <a:prstGeom prst="rect">
              <a:avLst/>
            </a:prstGeom>
          </p:spPr>
        </p:pic>
        <p:pic>
          <p:nvPicPr>
            <p:cNvPr id="91" name="Picture 90">
              <a:extLst>
                <a:ext uri="{FF2B5EF4-FFF2-40B4-BE49-F238E27FC236}">
                  <a16:creationId xmlns:a16="http://schemas.microsoft.com/office/drawing/2014/main" id="{EFB49B6E-8765-4D4C-80DA-05F85DE15C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242038" y="1921028"/>
              <a:ext cx="551380" cy="349207"/>
            </a:xfrm>
            <a:prstGeom prst="rect">
              <a:avLst/>
            </a:prstGeom>
          </p:spPr>
        </p:pic>
      </p:grpSp>
      <p:sp>
        <p:nvSpPr>
          <p:cNvPr id="50" name="Rectangle 49">
            <a:extLst>
              <a:ext uri="{FF2B5EF4-FFF2-40B4-BE49-F238E27FC236}">
                <a16:creationId xmlns:a16="http://schemas.microsoft.com/office/drawing/2014/main" id="{66D75B2F-D211-4213-AB73-347F8F32CEB2}"/>
              </a:ext>
            </a:extLst>
          </p:cNvPr>
          <p:cNvSpPr/>
          <p:nvPr/>
        </p:nvSpPr>
        <p:spPr>
          <a:xfrm>
            <a:off x="8244206" y="2807478"/>
            <a:ext cx="3756847" cy="194616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Weighted Shortest Paths</a:t>
            </a:r>
          </a:p>
        </p:txBody>
      </p:sp>
      <p:sp>
        <p:nvSpPr>
          <p:cNvPr id="48" name="Rectangle 47">
            <a:extLst>
              <a:ext uri="{FF2B5EF4-FFF2-40B4-BE49-F238E27FC236}">
                <a16:creationId xmlns:a16="http://schemas.microsoft.com/office/drawing/2014/main" id="{23B6CB98-6225-4C91-8118-E4FC7761365E}"/>
              </a:ext>
            </a:extLst>
          </p:cNvPr>
          <p:cNvSpPr/>
          <p:nvPr/>
        </p:nvSpPr>
        <p:spPr>
          <a:xfrm>
            <a:off x="3759549" y="1112556"/>
            <a:ext cx="4243808" cy="2252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49" name="Rectangle 48">
            <a:extLst>
              <a:ext uri="{FF2B5EF4-FFF2-40B4-BE49-F238E27FC236}">
                <a16:creationId xmlns:a16="http://schemas.microsoft.com/office/drawing/2014/main" id="{550BE078-E3C0-4FFC-A176-28DFB14F389B}"/>
              </a:ext>
            </a:extLst>
          </p:cNvPr>
          <p:cNvSpPr/>
          <p:nvPr/>
        </p:nvSpPr>
        <p:spPr>
          <a:xfrm>
            <a:off x="3806621" y="4193968"/>
            <a:ext cx="4243808" cy="2252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grpSp>
        <p:nvGrpSpPr>
          <p:cNvPr id="92" name="Group 91">
            <a:extLst>
              <a:ext uri="{FF2B5EF4-FFF2-40B4-BE49-F238E27FC236}">
                <a16:creationId xmlns:a16="http://schemas.microsoft.com/office/drawing/2014/main" id="{93D4E573-90A4-F04A-A3C8-C6550307580F}"/>
              </a:ext>
            </a:extLst>
          </p:cNvPr>
          <p:cNvGrpSpPr/>
          <p:nvPr/>
        </p:nvGrpSpPr>
        <p:grpSpPr>
          <a:xfrm>
            <a:off x="152347" y="1409010"/>
            <a:ext cx="3426630" cy="1718133"/>
            <a:chOff x="826962" y="1186393"/>
            <a:chExt cx="3935308" cy="2232333"/>
          </a:xfrm>
        </p:grpSpPr>
        <p:pic>
          <p:nvPicPr>
            <p:cNvPr id="93" name="Picture 92">
              <a:extLst>
                <a:ext uri="{FF2B5EF4-FFF2-40B4-BE49-F238E27FC236}">
                  <a16:creationId xmlns:a16="http://schemas.microsoft.com/office/drawing/2014/main" id="{75335C4C-B3B4-4C47-82D2-6E2E8C2811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53993" y="1186393"/>
              <a:ext cx="618091" cy="569417"/>
            </a:xfrm>
            <a:prstGeom prst="rect">
              <a:avLst/>
            </a:prstGeom>
          </p:spPr>
        </p:pic>
        <p:sp>
          <p:nvSpPr>
            <p:cNvPr id="94" name="Oval 93">
              <a:extLst>
                <a:ext uri="{FF2B5EF4-FFF2-40B4-BE49-F238E27FC236}">
                  <a16:creationId xmlns:a16="http://schemas.microsoft.com/office/drawing/2014/main" id="{90AEAEF2-A031-A346-8D7A-6C5767349D6D}"/>
                </a:ext>
              </a:extLst>
            </p:cNvPr>
            <p:cNvSpPr/>
            <p:nvPr/>
          </p:nvSpPr>
          <p:spPr>
            <a:xfrm>
              <a:off x="826962" y="208670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95" name="Oval 94">
              <a:extLst>
                <a:ext uri="{FF2B5EF4-FFF2-40B4-BE49-F238E27FC236}">
                  <a16:creationId xmlns:a16="http://schemas.microsoft.com/office/drawing/2014/main" id="{57865385-BE80-DC42-9184-AE69FCE0C389}"/>
                </a:ext>
              </a:extLst>
            </p:cNvPr>
            <p:cNvSpPr/>
            <p:nvPr/>
          </p:nvSpPr>
          <p:spPr>
            <a:xfrm>
              <a:off x="2637453" y="121782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96" name="Oval 95">
              <a:extLst>
                <a:ext uri="{FF2B5EF4-FFF2-40B4-BE49-F238E27FC236}">
                  <a16:creationId xmlns:a16="http://schemas.microsoft.com/office/drawing/2014/main" id="{4F13ADB3-BE27-334A-A7C4-E6D88CE153AA}"/>
                </a:ext>
              </a:extLst>
            </p:cNvPr>
            <p:cNvSpPr/>
            <p:nvPr/>
          </p:nvSpPr>
          <p:spPr>
            <a:xfrm>
              <a:off x="2830915" y="307512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7" name="Oval 96">
              <a:extLst>
                <a:ext uri="{FF2B5EF4-FFF2-40B4-BE49-F238E27FC236}">
                  <a16:creationId xmlns:a16="http://schemas.microsoft.com/office/drawing/2014/main" id="{FC9ABBC3-AD27-7F4C-BB86-BEAB584EFBD0}"/>
                </a:ext>
              </a:extLst>
            </p:cNvPr>
            <p:cNvSpPr/>
            <p:nvPr/>
          </p:nvSpPr>
          <p:spPr>
            <a:xfrm>
              <a:off x="4447945" y="219783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98" name="Straight Arrow Connector 97">
              <a:extLst>
                <a:ext uri="{FF2B5EF4-FFF2-40B4-BE49-F238E27FC236}">
                  <a16:creationId xmlns:a16="http://schemas.microsoft.com/office/drawing/2014/main" id="{DCD7BE53-25E7-4A40-8651-7E402C91EF73}"/>
                </a:ext>
              </a:extLst>
            </p:cNvPr>
            <p:cNvCxnSpPr>
              <a:stCxn id="95" idx="6"/>
              <a:endCxn id="97" idx="1"/>
            </p:cNvCxnSpPr>
            <p:nvPr/>
          </p:nvCxnSpPr>
          <p:spPr>
            <a:xfrm>
              <a:off x="2951778" y="1374984"/>
              <a:ext cx="1542199" cy="8688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1859FF5A-8902-2840-A1A1-CA1FD245C974}"/>
                </a:ext>
              </a:extLst>
            </p:cNvPr>
            <p:cNvCxnSpPr>
              <a:stCxn id="94" idx="5"/>
              <a:endCxn id="96" idx="2"/>
            </p:cNvCxnSpPr>
            <p:nvPr/>
          </p:nvCxnSpPr>
          <p:spPr>
            <a:xfrm>
              <a:off x="1095255" y="2354994"/>
              <a:ext cx="1735660" cy="8772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888BE01-935F-C748-817B-F17BF6CC9EDC}"/>
                </a:ext>
              </a:extLst>
            </p:cNvPr>
            <p:cNvCxnSpPr>
              <a:stCxn id="94" idx="6"/>
              <a:endCxn id="97" idx="2"/>
            </p:cNvCxnSpPr>
            <p:nvPr/>
          </p:nvCxnSpPr>
          <p:spPr>
            <a:xfrm>
              <a:off x="1141287" y="2243864"/>
              <a:ext cx="3306658" cy="11113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FD8A9F2D-F7C8-6A48-BD77-C17E3A19256D}"/>
                </a:ext>
              </a:extLst>
            </p:cNvPr>
            <p:cNvCxnSpPr>
              <a:stCxn id="96" idx="6"/>
              <a:endCxn id="97" idx="3"/>
            </p:cNvCxnSpPr>
            <p:nvPr/>
          </p:nvCxnSpPr>
          <p:spPr>
            <a:xfrm flipV="1">
              <a:off x="3145240" y="2466124"/>
              <a:ext cx="1348737" cy="76616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3B12D1CF-B9BA-A941-9FAD-337ACD625977}"/>
                </a:ext>
              </a:extLst>
            </p:cNvPr>
            <p:cNvCxnSpPr>
              <a:stCxn id="94" idx="0"/>
              <a:endCxn id="95" idx="2"/>
            </p:cNvCxnSpPr>
            <p:nvPr/>
          </p:nvCxnSpPr>
          <p:spPr>
            <a:xfrm flipV="1">
              <a:off x="984125" y="1374984"/>
              <a:ext cx="1653328" cy="71171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E9991D7-F101-F24A-8C39-5CBD80A50E79}"/>
                </a:ext>
              </a:extLst>
            </p:cNvPr>
            <p:cNvSpPr txBox="1"/>
            <p:nvPr/>
          </p:nvSpPr>
          <p:spPr>
            <a:xfrm>
              <a:off x="2504875" y="2242749"/>
              <a:ext cx="775631" cy="369332"/>
            </a:xfrm>
            <a:prstGeom prst="rect">
              <a:avLst/>
            </a:prstGeom>
            <a:noFill/>
          </p:spPr>
          <p:txBody>
            <a:bodyPr wrap="square" rtlCol="0">
              <a:spAutoFit/>
            </a:bodyPr>
            <a:lstStyle/>
            <a:p>
              <a:r>
                <a:rPr lang="en-US" dirty="0"/>
                <a:t>0.6</a:t>
              </a:r>
            </a:p>
          </p:txBody>
        </p:sp>
        <p:sp>
          <p:nvSpPr>
            <p:cNvPr id="104" name="TextBox 103">
              <a:extLst>
                <a:ext uri="{FF2B5EF4-FFF2-40B4-BE49-F238E27FC236}">
                  <a16:creationId xmlns:a16="http://schemas.microsoft.com/office/drawing/2014/main" id="{1BC75FF9-90D2-DC4A-B832-83935DDB045A}"/>
                </a:ext>
              </a:extLst>
            </p:cNvPr>
            <p:cNvSpPr txBox="1"/>
            <p:nvPr/>
          </p:nvSpPr>
          <p:spPr>
            <a:xfrm>
              <a:off x="1787477" y="1588268"/>
              <a:ext cx="750284" cy="369332"/>
            </a:xfrm>
            <a:prstGeom prst="rect">
              <a:avLst/>
            </a:prstGeom>
            <a:noFill/>
          </p:spPr>
          <p:txBody>
            <a:bodyPr wrap="square" rtlCol="0">
              <a:spAutoFit/>
            </a:bodyPr>
            <a:lstStyle/>
            <a:p>
              <a:r>
                <a:rPr lang="en-US" dirty="0"/>
                <a:t>0.8</a:t>
              </a:r>
            </a:p>
          </p:txBody>
        </p:sp>
        <p:sp>
          <p:nvSpPr>
            <p:cNvPr id="105" name="TextBox 104">
              <a:extLst>
                <a:ext uri="{FF2B5EF4-FFF2-40B4-BE49-F238E27FC236}">
                  <a16:creationId xmlns:a16="http://schemas.microsoft.com/office/drawing/2014/main" id="{71631982-C728-6443-A3C2-5C60E06AB1AD}"/>
                </a:ext>
              </a:extLst>
            </p:cNvPr>
            <p:cNvSpPr txBox="1"/>
            <p:nvPr/>
          </p:nvSpPr>
          <p:spPr>
            <a:xfrm>
              <a:off x="3254056" y="2553887"/>
              <a:ext cx="727375" cy="369332"/>
            </a:xfrm>
            <a:prstGeom prst="rect">
              <a:avLst/>
            </a:prstGeom>
            <a:noFill/>
          </p:spPr>
          <p:txBody>
            <a:bodyPr wrap="square" rtlCol="0">
              <a:spAutoFit/>
            </a:bodyPr>
            <a:lstStyle/>
            <a:p>
              <a:r>
                <a:rPr lang="en-US" dirty="0"/>
                <a:t>0.97</a:t>
              </a:r>
            </a:p>
          </p:txBody>
        </p:sp>
        <p:sp>
          <p:nvSpPr>
            <p:cNvPr id="106" name="TextBox 105">
              <a:extLst>
                <a:ext uri="{FF2B5EF4-FFF2-40B4-BE49-F238E27FC236}">
                  <a16:creationId xmlns:a16="http://schemas.microsoft.com/office/drawing/2014/main" id="{A4CD9246-E773-CF45-8A48-0A348AA32FA6}"/>
                </a:ext>
              </a:extLst>
            </p:cNvPr>
            <p:cNvSpPr txBox="1"/>
            <p:nvPr/>
          </p:nvSpPr>
          <p:spPr>
            <a:xfrm>
              <a:off x="3137084" y="1683070"/>
              <a:ext cx="704807" cy="369332"/>
            </a:xfrm>
            <a:prstGeom prst="rect">
              <a:avLst/>
            </a:prstGeom>
            <a:noFill/>
          </p:spPr>
          <p:txBody>
            <a:bodyPr wrap="square" rtlCol="0">
              <a:spAutoFit/>
            </a:bodyPr>
            <a:lstStyle/>
            <a:p>
              <a:r>
                <a:rPr lang="en-US" dirty="0"/>
                <a:t>0.7</a:t>
              </a:r>
            </a:p>
          </p:txBody>
        </p:sp>
        <p:sp>
          <p:nvSpPr>
            <p:cNvPr id="107" name="TextBox 106">
              <a:extLst>
                <a:ext uri="{FF2B5EF4-FFF2-40B4-BE49-F238E27FC236}">
                  <a16:creationId xmlns:a16="http://schemas.microsoft.com/office/drawing/2014/main" id="{D98A4D37-454D-D74F-8549-7317F42F80A3}"/>
                </a:ext>
              </a:extLst>
            </p:cNvPr>
            <p:cNvSpPr txBox="1"/>
            <p:nvPr/>
          </p:nvSpPr>
          <p:spPr>
            <a:xfrm>
              <a:off x="2123847" y="2614998"/>
              <a:ext cx="875869" cy="369332"/>
            </a:xfrm>
            <a:prstGeom prst="rect">
              <a:avLst/>
            </a:prstGeom>
            <a:noFill/>
          </p:spPr>
          <p:txBody>
            <a:bodyPr wrap="square" rtlCol="0">
              <a:spAutoFit/>
            </a:bodyPr>
            <a:lstStyle/>
            <a:p>
              <a:r>
                <a:rPr lang="en-US" dirty="0"/>
                <a:t>0.2</a:t>
              </a:r>
            </a:p>
          </p:txBody>
        </p:sp>
        <p:pic>
          <p:nvPicPr>
            <p:cNvPr id="108" name="Picture 107">
              <a:extLst>
                <a:ext uri="{FF2B5EF4-FFF2-40B4-BE49-F238E27FC236}">
                  <a16:creationId xmlns:a16="http://schemas.microsoft.com/office/drawing/2014/main" id="{54A5E0F3-0F3E-304B-A497-6943D70B3B2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78212" y="2894252"/>
              <a:ext cx="432760" cy="432760"/>
            </a:xfrm>
            <a:prstGeom prst="rect">
              <a:avLst/>
            </a:prstGeom>
          </p:spPr>
        </p:pic>
        <p:pic>
          <p:nvPicPr>
            <p:cNvPr id="109" name="Picture 108">
              <a:extLst>
                <a:ext uri="{FF2B5EF4-FFF2-40B4-BE49-F238E27FC236}">
                  <a16:creationId xmlns:a16="http://schemas.microsoft.com/office/drawing/2014/main" id="{7D138762-E228-0B4C-95F8-4E31C283806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3553197" y="1322703"/>
              <a:ext cx="406188" cy="406188"/>
            </a:xfrm>
            <a:prstGeom prst="rect">
              <a:avLst/>
            </a:prstGeom>
          </p:spPr>
        </p:pic>
        <p:pic>
          <p:nvPicPr>
            <p:cNvPr id="110" name="Picture 109">
              <a:extLst>
                <a:ext uri="{FF2B5EF4-FFF2-40B4-BE49-F238E27FC236}">
                  <a16:creationId xmlns:a16="http://schemas.microsoft.com/office/drawing/2014/main" id="{F0C6A40E-B4B4-2C44-B884-818FB92F6F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361152" y="2798355"/>
              <a:ext cx="504568" cy="620371"/>
            </a:xfrm>
            <a:prstGeom prst="rect">
              <a:avLst/>
            </a:prstGeom>
          </p:spPr>
        </p:pic>
        <p:pic>
          <p:nvPicPr>
            <p:cNvPr id="111" name="Picture 110">
              <a:extLst>
                <a:ext uri="{FF2B5EF4-FFF2-40B4-BE49-F238E27FC236}">
                  <a16:creationId xmlns:a16="http://schemas.microsoft.com/office/drawing/2014/main" id="{ED675107-89F5-F045-8BB0-F07E3CB445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502186" y="1910754"/>
              <a:ext cx="551380" cy="349207"/>
            </a:xfrm>
            <a:prstGeom prst="rect">
              <a:avLst/>
            </a:prstGeom>
          </p:spPr>
        </p:pic>
      </p:grpSp>
    </p:spTree>
    <p:extLst>
      <p:ext uri="{BB962C8B-B14F-4D97-AF65-F5344CB8AC3E}">
        <p14:creationId xmlns:p14="http://schemas.microsoft.com/office/powerpoint/2010/main" val="114550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5.55112E-17 L 0.32448 -0.00741 " pathEditMode="relative" rAng="0" ptsTypes="AA">
                                      <p:cBhvr>
                                        <p:cTn id="6" dur="2000" fill="hold"/>
                                        <p:tgtEl>
                                          <p:spTgt spid="47"/>
                                        </p:tgtEl>
                                        <p:attrNameLst>
                                          <p:attrName>ppt_x</p:attrName>
                                          <p:attrName>ppt_y</p:attrName>
                                        </p:attrNameLst>
                                      </p:cBhvr>
                                      <p:rCtr x="16224" y="-370"/>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3.75E-6 1.11111E-6 L 0.35144 -0.04051 " pathEditMode="relative" rAng="0" ptsTypes="AA">
                                      <p:cBhvr>
                                        <p:cTn id="9" dur="2000" fill="hold"/>
                                        <p:tgtEl>
                                          <p:spTgt spid="27"/>
                                        </p:tgtEl>
                                        <p:attrNameLst>
                                          <p:attrName>ppt_x</p:attrName>
                                          <p:attrName>ppt_y</p:attrName>
                                        </p:attrNameLst>
                                      </p:cBhvr>
                                      <p:rCtr x="17565" y="-2037"/>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35144 -0.04051 L 0.35886 0.22523 " pathEditMode="relative" rAng="0" ptsTypes="AA">
                                      <p:cBhvr>
                                        <p:cTn id="13" dur="2000" fill="hold"/>
                                        <p:tgtEl>
                                          <p:spTgt spid="27"/>
                                        </p:tgtEl>
                                        <p:attrNameLst>
                                          <p:attrName>ppt_x</p:attrName>
                                          <p:attrName>ppt_y</p:attrName>
                                        </p:attrNameLst>
                                      </p:cBhvr>
                                      <p:rCtr x="365" y="13218"/>
                                    </p:animMotion>
                                  </p:childTnLst>
                                </p:cTn>
                              </p:par>
                            </p:childTnLst>
                          </p:cTn>
                        </p:par>
                        <p:par>
                          <p:cTn id="14" fill="hold">
                            <p:stCondLst>
                              <p:cond delay="2000"/>
                            </p:stCondLst>
                            <p:childTnLst>
                              <p:par>
                                <p:cTn id="15" presetID="42" presetClass="path" presetSubtype="0" accel="50000" decel="50000" fill="hold" nodeType="afterEffect">
                                  <p:stCondLst>
                                    <p:cond delay="0"/>
                                  </p:stCondLst>
                                  <p:childTnLst>
                                    <p:animMotion origin="layout" path="M 2.08333E-6 -3.7037E-7 L -0.00156 0.2787 " pathEditMode="relative" rAng="0" ptsTypes="AA">
                                      <p:cBhvr>
                                        <p:cTn id="16" dur="2000" fill="hold"/>
                                        <p:tgtEl>
                                          <p:spTgt spid="72"/>
                                        </p:tgtEl>
                                        <p:attrNameLst>
                                          <p:attrName>ppt_x</p:attrName>
                                          <p:attrName>ppt_y</p:attrName>
                                        </p:attrNameLst>
                                      </p:cBhvr>
                                      <p:rCtr x="-78" y="13935"/>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00313 0.2787 L -0.35091 0.21227 " pathEditMode="relative" rAng="0" ptsTypes="AA">
                                      <p:cBhvr>
                                        <p:cTn id="20" dur="2000" fill="hold"/>
                                        <p:tgtEl>
                                          <p:spTgt spid="72"/>
                                        </p:tgtEl>
                                        <p:attrNameLst>
                                          <p:attrName>ppt_x</p:attrName>
                                          <p:attrName>ppt_y</p:attrName>
                                        </p:attrNameLst>
                                      </p:cBhvr>
                                      <p:rCtr x="-17396" y="-3333"/>
                                    </p:animMotion>
                                  </p:childTnLst>
                                </p:cTn>
                              </p:par>
                            </p:childTnLst>
                          </p:cTn>
                        </p:par>
                        <p:par>
                          <p:cTn id="21" fill="hold">
                            <p:stCondLst>
                              <p:cond delay="2000"/>
                            </p:stCondLst>
                            <p:childTnLst>
                              <p:par>
                                <p:cTn id="22" presetID="42" presetClass="path" presetSubtype="0" accel="50000" decel="50000" fill="hold" nodeType="afterEffect">
                                  <p:stCondLst>
                                    <p:cond delay="0"/>
                                  </p:stCondLst>
                                  <p:childTnLst>
                                    <p:animMotion origin="layout" path="M 1.04167E-6 1.11111E-6 L -0.325 -0.00695 " pathEditMode="relative" rAng="0" ptsTypes="AA">
                                      <p:cBhvr>
                                        <p:cTn id="23" dur="2000" fill="hold"/>
                                        <p:tgtEl>
                                          <p:spTgt spid="71"/>
                                        </p:tgtEl>
                                        <p:attrNameLst>
                                          <p:attrName>ppt_x</p:attrName>
                                          <p:attrName>ppt_y</p:attrName>
                                        </p:attrNameLst>
                                      </p:cBhvr>
                                      <p:rCtr x="-16250"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If (and only if) your graph is a DAG, you can find a topological sort of your graph.</a:t>
            </a:r>
          </a:p>
          <a:p>
            <a:endParaRPr lang="en-US" dirty="0"/>
          </a:p>
          <a:p>
            <a:r>
              <a:rPr lang="en-US" dirty="0"/>
              <a:t>Finding SCCs lets you </a:t>
            </a:r>
            <a:r>
              <a:rPr lang="en-US" b="1" dirty="0"/>
              <a:t>collapse </a:t>
            </a:r>
            <a:r>
              <a:rPr lang="en-US" dirty="0"/>
              <a:t>your graph to the meta-structure.</a:t>
            </a:r>
          </a:p>
          <a:p>
            <a:r>
              <a:rPr lang="en-US" dirty="0"/>
              <a:t>The collapsed graph will always be a DAG.</a:t>
            </a:r>
          </a:p>
          <a:p>
            <a:endParaRPr lang="en-US" dirty="0"/>
          </a:p>
          <a:p>
            <a:r>
              <a:rPr lang="en-US" dirty="0"/>
              <a:t>Both of these algorithms run in linear time.</a:t>
            </a:r>
          </a:p>
          <a:p>
            <a:r>
              <a:rPr lang="en-US" dirty="0"/>
              <a:t>Just about everything you could want to do with your graph will take at least as long.</a:t>
            </a:r>
          </a:p>
          <a:p>
            <a:r>
              <a:rPr lang="en-US" dirty="0"/>
              <a:t>You should think of these as </a:t>
            </a:r>
            <a:r>
              <a:rPr lang="en-US" b="1" dirty="0"/>
              <a:t>“almost free” preprocessing </a:t>
            </a:r>
            <a:r>
              <a:rPr lang="en-US" dirty="0"/>
              <a:t>of your graph. </a:t>
            </a:r>
          </a:p>
          <a:p>
            <a:pPr lvl="1"/>
            <a:r>
              <a:rPr lang="en-US" dirty="0"/>
              <a:t>Your other graph algorithms only need to work on </a:t>
            </a:r>
          </a:p>
          <a:p>
            <a:pPr lvl="2"/>
            <a:r>
              <a:rPr lang="en-US" sz="1800" dirty="0"/>
              <a:t>topologically sorted graphs and </a:t>
            </a:r>
          </a:p>
          <a:p>
            <a:pPr lvl="2"/>
            <a:r>
              <a:rPr lang="en-US" sz="1800" dirty="0"/>
              <a:t>strongly connected graphs. </a:t>
            </a:r>
          </a:p>
          <a:p>
            <a:endParaRPr lang="en-US" dirty="0"/>
          </a:p>
        </p:txBody>
      </p:sp>
      <p:sp>
        <p:nvSpPr>
          <p:cNvPr id="2" name="Title 1"/>
          <p:cNvSpPr>
            <a:spLocks noGrp="1"/>
          </p:cNvSpPr>
          <p:nvPr>
            <p:ph type="title"/>
          </p:nvPr>
        </p:nvSpPr>
        <p:spPr/>
        <p:txBody>
          <a:bodyPr/>
          <a:lstStyle/>
          <a:p>
            <a:r>
              <a:rPr lang="en-US" dirty="0"/>
              <a:t>Topological sort and SCC takeaways</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21</a:t>
            </a:fld>
            <a:endParaRPr lang="en-US"/>
          </a:p>
        </p:txBody>
      </p:sp>
    </p:spTree>
    <p:extLst>
      <p:ext uri="{BB962C8B-B14F-4D97-AF65-F5344CB8AC3E}">
        <p14:creationId xmlns:p14="http://schemas.microsoft.com/office/powerpoint/2010/main" val="1833196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EE5994-7F28-C14B-AEAF-40C8B9DEA4F5}"/>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E50D6A09-A5FE-1245-BCCB-C32196309BAB}"/>
              </a:ext>
            </a:extLst>
          </p:cNvPr>
          <p:cNvSpPr>
            <a:spLocks noGrp="1"/>
          </p:cNvSpPr>
          <p:nvPr>
            <p:ph type="title"/>
          </p:nvPr>
        </p:nvSpPr>
        <p:spPr/>
        <p:txBody>
          <a:bodyPr/>
          <a:lstStyle/>
          <a:p>
            <a:r>
              <a:rPr lang="en-US" dirty="0"/>
              <a:t>Worksheet questions 3-4</a:t>
            </a:r>
          </a:p>
        </p:txBody>
      </p:sp>
      <p:sp>
        <p:nvSpPr>
          <p:cNvPr id="4" name="Footer Placeholder 3">
            <a:extLst>
              <a:ext uri="{FF2B5EF4-FFF2-40B4-BE49-F238E27FC236}">
                <a16:creationId xmlns:a16="http://schemas.microsoft.com/office/drawing/2014/main" id="{467CBC23-2241-CB4B-BF15-8EDA5775E9DA}"/>
              </a:ext>
            </a:extLst>
          </p:cNvPr>
          <p:cNvSpPr>
            <a:spLocks noGrp="1"/>
          </p:cNvSpPr>
          <p:nvPr>
            <p:ph type="ftr" sz="quarter" idx="11"/>
          </p:nvPr>
        </p:nvSpPr>
        <p:spPr/>
        <p:txBody>
          <a:bodyPr/>
          <a:lstStyle/>
          <a:p>
            <a:r>
              <a:rPr lang="en-US"/>
              <a:t>CSE 373 AU 18</a:t>
            </a:r>
            <a:endParaRPr lang="en-US" dirty="0"/>
          </a:p>
        </p:txBody>
      </p:sp>
      <p:sp>
        <p:nvSpPr>
          <p:cNvPr id="5" name="Slide Number Placeholder 4">
            <a:extLst>
              <a:ext uri="{FF2B5EF4-FFF2-40B4-BE49-F238E27FC236}">
                <a16:creationId xmlns:a16="http://schemas.microsoft.com/office/drawing/2014/main" id="{1C7E6E3D-9381-B248-9612-28CC3C25B5D9}"/>
              </a:ext>
            </a:extLst>
          </p:cNvPr>
          <p:cNvSpPr>
            <a:spLocks noGrp="1"/>
          </p:cNvSpPr>
          <p:nvPr>
            <p:ph type="sldNum" sz="quarter" idx="12"/>
          </p:nvPr>
        </p:nvSpPr>
        <p:spPr/>
        <p:txBody>
          <a:bodyPr/>
          <a:lstStyle/>
          <a:p>
            <a:fld id="{659665DE-58FC-41F4-AC58-2C90A5E00527}" type="slidenum">
              <a:rPr lang="en-US" smtClean="0"/>
              <a:pPr/>
              <a:t>22</a:t>
            </a:fld>
            <a:endParaRPr lang="en-US"/>
          </a:p>
        </p:txBody>
      </p:sp>
    </p:spTree>
    <p:extLst>
      <p:ext uri="{BB962C8B-B14F-4D97-AF65-F5344CB8AC3E}">
        <p14:creationId xmlns:p14="http://schemas.microsoft.com/office/powerpoint/2010/main" val="2903100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2: Creating review session</a:t>
            </a:r>
          </a:p>
        </p:txBody>
      </p:sp>
      <p:sp>
        <p:nvSpPr>
          <p:cNvPr id="3" name="Content Placeholder 2"/>
          <p:cNvSpPr>
            <a:spLocks noGrp="1"/>
          </p:cNvSpPr>
          <p:nvPr>
            <p:ph idx="1"/>
          </p:nvPr>
        </p:nvSpPr>
        <p:spPr>
          <a:xfrm>
            <a:off x="575240" y="1463858"/>
            <a:ext cx="11187258" cy="2241792"/>
          </a:xfrm>
        </p:spPr>
        <p:txBody>
          <a:bodyPr/>
          <a:lstStyle/>
          <a:p>
            <a:r>
              <a:rPr lang="en-US" dirty="0"/>
              <a:t>We have a long list of types of problems we might want to cover in the final review session.</a:t>
            </a:r>
          </a:p>
          <a:p>
            <a:pPr lvl="1"/>
            <a:r>
              <a:rPr lang="en-US" dirty="0"/>
              <a:t>Heap insertion problem, big-O problems, finding closed forms of recurrences, testing…</a:t>
            </a:r>
          </a:p>
          <a:p>
            <a:r>
              <a:rPr lang="en-US" dirty="0"/>
              <a:t>To try to make you all happy, we might ask for your preferences. Each of you gives us two preferences of the form “I [do/don’t] want a [] problem in the review”</a:t>
            </a:r>
          </a:p>
          <a:p>
            <a:r>
              <a:rPr lang="en-US" dirty="0"/>
              <a:t>We’ll assume you’ll be happy if you get at least one of your two preferences.</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23</a:t>
            </a:fld>
            <a:endParaRPr lang="en-US"/>
          </a:p>
        </p:txBody>
      </p:sp>
      <p:grpSp>
        <p:nvGrpSpPr>
          <p:cNvPr id="7" name="Group 6"/>
          <p:cNvGrpSpPr/>
          <p:nvPr/>
        </p:nvGrpSpPr>
        <p:grpSpPr>
          <a:xfrm>
            <a:off x="593658" y="4095092"/>
            <a:ext cx="8072372" cy="1610763"/>
            <a:chOff x="498764" y="4764761"/>
            <a:chExt cx="8072372" cy="1610763"/>
          </a:xfrm>
        </p:grpSpPr>
        <p:sp>
          <p:nvSpPr>
            <p:cNvPr id="8" name="Rectangle 7"/>
            <p:cNvSpPr/>
            <p:nvPr/>
          </p:nvSpPr>
          <p:spPr>
            <a:xfrm>
              <a:off x="498764" y="4764761"/>
              <a:ext cx="8072372" cy="161076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a:t>
              </a:r>
              <a:r>
                <a:rPr lang="en-US" sz="2200" dirty="0"/>
                <a:t>: A list of 2 preferences per student.</a:t>
              </a:r>
            </a:p>
            <a:p>
              <a:r>
                <a:rPr lang="en-US" sz="2200" b="1" dirty="0"/>
                <a:t>Find</a:t>
              </a:r>
              <a:r>
                <a:rPr lang="en-US" sz="2200" dirty="0"/>
                <a:t>: A set of questions so every student gets at least one of their preferences (or accurately report no such question set exists).</a:t>
              </a:r>
            </a:p>
          </p:txBody>
        </p:sp>
        <p:sp>
          <p:nvSpPr>
            <p:cNvPr id="9" name="Rectangle 8"/>
            <p:cNvSpPr/>
            <p:nvPr/>
          </p:nvSpPr>
          <p:spPr>
            <a:xfrm>
              <a:off x="498764" y="4764762"/>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Review Creation Problem</a:t>
              </a:r>
            </a:p>
          </p:txBody>
        </p:sp>
      </p:grpSp>
    </p:spTree>
    <p:extLst>
      <p:ext uri="{BB962C8B-B14F-4D97-AF65-F5344CB8AC3E}">
        <p14:creationId xmlns:p14="http://schemas.microsoft.com/office/powerpoint/2010/main" val="2451867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Creation: Take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have Q kinds of questions and S students.</a:t>
                </a:r>
              </a:p>
              <a:p>
                <a:r>
                  <a:rPr lang="en-US" dirty="0"/>
                  <a:t>What if we try every possible combination of questions.</a:t>
                </a:r>
              </a:p>
              <a:p>
                <a:r>
                  <a:rPr lang="en-US" dirty="0"/>
                  <a:t>How long does this take? O(</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𝑄</m:t>
                        </m:r>
                      </m:sup>
                    </m:sSup>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p>
              <a:p>
                <a:r>
                  <a:rPr lang="en-US" dirty="0"/>
                  <a:t>If we have a lot of questions, that’s </a:t>
                </a:r>
                <a:r>
                  <a:rPr lang="en-US" b="1" dirty="0"/>
                  <a:t>really</a:t>
                </a:r>
                <a:r>
                  <a:rPr lang="en-US" dirty="0"/>
                  <a:t> slow.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72" t="-150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24</a:t>
            </a:fld>
            <a:endParaRPr lang="en-US"/>
          </a:p>
        </p:txBody>
      </p:sp>
    </p:spTree>
    <p:extLst>
      <p:ext uri="{BB962C8B-B14F-4D97-AF65-F5344CB8AC3E}">
        <p14:creationId xmlns:p14="http://schemas.microsoft.com/office/powerpoint/2010/main" val="3636896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Creation: Take 2</a:t>
            </a:r>
          </a:p>
        </p:txBody>
      </p:sp>
      <p:sp>
        <p:nvSpPr>
          <p:cNvPr id="3" name="Content Placeholder 2"/>
          <p:cNvSpPr>
            <a:spLocks noGrp="1"/>
          </p:cNvSpPr>
          <p:nvPr>
            <p:ph idx="1"/>
          </p:nvPr>
        </p:nvSpPr>
        <p:spPr>
          <a:xfrm>
            <a:off x="575240" y="1177938"/>
            <a:ext cx="11187258" cy="1197285"/>
          </a:xfrm>
        </p:spPr>
        <p:txBody>
          <a:bodyPr/>
          <a:lstStyle/>
          <a:p>
            <a:pPr marL="0" indent="0">
              <a:buNone/>
            </a:pPr>
            <a:r>
              <a:rPr lang="en-US" dirty="0"/>
              <a:t> Each student introduces new relationships for data:</a:t>
            </a:r>
          </a:p>
          <a:p>
            <a:r>
              <a:rPr lang="en-US" dirty="0"/>
              <a:t>Let’s say your preferences are represented by this table:</a:t>
            </a:r>
            <a:br>
              <a:rPr lang="en-US" dirty="0"/>
            </a:br>
            <a:r>
              <a:rPr lang="en-US" dirty="0"/>
              <a:t>	</a:t>
            </a:r>
          </a:p>
        </p:txBody>
      </p:sp>
      <p:sp>
        <p:nvSpPr>
          <p:cNvPr id="4" name="Footer Placeholder 3"/>
          <p:cNvSpPr>
            <a:spLocks noGrp="1"/>
          </p:cNvSpPr>
          <p:nvPr>
            <p:ph type="ftr" sz="quarter" idx="11"/>
          </p:nvPr>
        </p:nvSpPr>
        <p:spPr>
          <a:xfrm>
            <a:off x="5628802" y="6532566"/>
            <a:ext cx="5901459" cy="274320"/>
          </a:xfrm>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25</a:t>
            </a:fld>
            <a:endParaRPr lang="en-US"/>
          </a:p>
        </p:txBody>
      </p:sp>
      <p:sp>
        <p:nvSpPr>
          <p:cNvPr id="6" name="TextBox 5"/>
          <p:cNvSpPr txBox="1"/>
          <p:nvPr/>
        </p:nvSpPr>
        <p:spPr>
          <a:xfrm>
            <a:off x="575239" y="5796467"/>
            <a:ext cx="10397561" cy="1107996"/>
          </a:xfrm>
          <a:prstGeom prst="rect">
            <a:avLst/>
          </a:prstGeom>
          <a:noFill/>
        </p:spPr>
        <p:txBody>
          <a:bodyPr wrap="square" rtlCol="0">
            <a:spAutoFit/>
          </a:bodyPr>
          <a:lstStyle/>
          <a:p>
            <a:r>
              <a:rPr lang="en-US" sz="2200" dirty="0"/>
              <a:t>If we don’t include a big-O proof, can you still be happy?</a:t>
            </a:r>
          </a:p>
          <a:p>
            <a:r>
              <a:rPr lang="en-US" sz="2200" dirty="0"/>
              <a:t>If we do include a recurrence can you still be happy?</a:t>
            </a:r>
          </a:p>
          <a:p>
            <a:endParaRPr lang="en-US" sz="2200" dirty="0"/>
          </a:p>
        </p:txBody>
      </p:sp>
      <p:sp>
        <p:nvSpPr>
          <p:cNvPr id="7" name="Oval 6"/>
          <p:cNvSpPr/>
          <p:nvPr/>
        </p:nvSpPr>
        <p:spPr>
          <a:xfrm>
            <a:off x="325266" y="2375223"/>
            <a:ext cx="1097280" cy="10972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Big-O</a:t>
            </a:r>
          </a:p>
        </p:txBody>
      </p:sp>
      <p:sp>
        <p:nvSpPr>
          <p:cNvPr id="8" name="Oval 7"/>
          <p:cNvSpPr/>
          <p:nvPr/>
        </p:nvSpPr>
        <p:spPr>
          <a:xfrm>
            <a:off x="2437225" y="4602065"/>
            <a:ext cx="1267097" cy="1267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a:t>
            </a:r>
            <a:r>
              <a:rPr lang="en-US" sz="1200" dirty="0"/>
              <a:t>recurrence</a:t>
            </a:r>
          </a:p>
        </p:txBody>
      </p:sp>
      <p:sp>
        <p:nvSpPr>
          <p:cNvPr id="9" name="Oval 8"/>
          <p:cNvSpPr/>
          <p:nvPr/>
        </p:nvSpPr>
        <p:spPr>
          <a:xfrm>
            <a:off x="2452838" y="2369116"/>
            <a:ext cx="1270276" cy="12702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a:t>
            </a:r>
            <a:r>
              <a:rPr lang="en-US" sz="1200" dirty="0"/>
              <a:t>recurrence</a:t>
            </a:r>
          </a:p>
        </p:txBody>
      </p:sp>
      <p:sp>
        <p:nvSpPr>
          <p:cNvPr id="10" name="Oval 9"/>
          <p:cNvSpPr/>
          <p:nvPr/>
        </p:nvSpPr>
        <p:spPr>
          <a:xfrm>
            <a:off x="5063293" y="4526192"/>
            <a:ext cx="1270275" cy="12702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Testing</a:t>
            </a:r>
          </a:p>
        </p:txBody>
      </p:sp>
      <p:sp>
        <p:nvSpPr>
          <p:cNvPr id="11" name="Oval 10"/>
          <p:cNvSpPr/>
          <p:nvPr/>
        </p:nvSpPr>
        <p:spPr>
          <a:xfrm>
            <a:off x="325266" y="4699187"/>
            <a:ext cx="1097280" cy="1097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Big-O</a:t>
            </a:r>
          </a:p>
        </p:txBody>
      </p:sp>
      <p:sp>
        <p:nvSpPr>
          <p:cNvPr id="12" name="Oval 11"/>
          <p:cNvSpPr/>
          <p:nvPr/>
        </p:nvSpPr>
        <p:spPr>
          <a:xfrm>
            <a:off x="5063293" y="2375223"/>
            <a:ext cx="1270275" cy="12702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Testing</a:t>
            </a:r>
          </a:p>
        </p:txBody>
      </p:sp>
      <p:cxnSp>
        <p:nvCxnSpPr>
          <p:cNvPr id="14" name="Straight Arrow Connector 13"/>
          <p:cNvCxnSpPr>
            <a:stCxn id="11" idx="6"/>
            <a:endCxn id="8" idx="2"/>
          </p:cNvCxnSpPr>
          <p:nvPr/>
        </p:nvCxnSpPr>
        <p:spPr>
          <a:xfrm flipV="1">
            <a:off x="1422546" y="5235614"/>
            <a:ext cx="1014679" cy="12213"/>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a:endCxn id="7" idx="6"/>
          </p:cNvCxnSpPr>
          <p:nvPr/>
        </p:nvCxnSpPr>
        <p:spPr>
          <a:xfrm flipH="1" flipV="1">
            <a:off x="1422546" y="2923863"/>
            <a:ext cx="1030292" cy="80391"/>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1"/>
            <a:endCxn id="9" idx="5"/>
          </p:cNvCxnSpPr>
          <p:nvPr/>
        </p:nvCxnSpPr>
        <p:spPr>
          <a:xfrm flipH="1" flipV="1">
            <a:off x="3537086" y="3453364"/>
            <a:ext cx="1712234" cy="1258855"/>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7"/>
            <a:endCxn id="12" idx="3"/>
          </p:cNvCxnSpPr>
          <p:nvPr/>
        </p:nvCxnSpPr>
        <p:spPr>
          <a:xfrm flipV="1">
            <a:off x="3518760" y="3459471"/>
            <a:ext cx="1730560" cy="132815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346245" y="4532288"/>
            <a:ext cx="1270275" cy="12702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Heaps</a:t>
            </a:r>
          </a:p>
        </p:txBody>
      </p:sp>
      <p:sp>
        <p:nvSpPr>
          <p:cNvPr id="19" name="Oval 18"/>
          <p:cNvSpPr/>
          <p:nvPr/>
        </p:nvSpPr>
        <p:spPr>
          <a:xfrm>
            <a:off x="7346245" y="2381319"/>
            <a:ext cx="1270275" cy="12702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Heaps</a:t>
            </a:r>
          </a:p>
        </p:txBody>
      </p:sp>
      <p:graphicFrame>
        <p:nvGraphicFramePr>
          <p:cNvPr id="15" name="Table 14"/>
          <p:cNvGraphicFramePr>
            <a:graphicFrameLocks noGrp="1"/>
          </p:cNvGraphicFramePr>
          <p:nvPr>
            <p:extLst/>
          </p:nvPr>
        </p:nvGraphicFramePr>
        <p:xfrm>
          <a:off x="8812699" y="1507167"/>
          <a:ext cx="2949799" cy="2069910"/>
        </p:xfrm>
        <a:graphic>
          <a:graphicData uri="http://schemas.openxmlformats.org/drawingml/2006/table">
            <a:tbl>
              <a:tblPr firstRow="1" bandRow="1">
                <a:tableStyleId>{5C22544A-7EE6-4342-B048-85BDC9FD1C3A}</a:tableStyleId>
              </a:tblPr>
              <a:tblGrid>
                <a:gridCol w="1586966">
                  <a:extLst>
                    <a:ext uri="{9D8B030D-6E8A-4147-A177-3AD203B41FA5}">
                      <a16:colId xmlns:a16="http://schemas.microsoft.com/office/drawing/2014/main" val="20000"/>
                    </a:ext>
                  </a:extLst>
                </a:gridCol>
                <a:gridCol w="676717">
                  <a:extLst>
                    <a:ext uri="{9D8B030D-6E8A-4147-A177-3AD203B41FA5}">
                      <a16:colId xmlns:a16="http://schemas.microsoft.com/office/drawing/2014/main" val="20001"/>
                    </a:ext>
                  </a:extLst>
                </a:gridCol>
                <a:gridCol w="686116">
                  <a:extLst>
                    <a:ext uri="{9D8B030D-6E8A-4147-A177-3AD203B41FA5}">
                      <a16:colId xmlns:a16="http://schemas.microsoft.com/office/drawing/2014/main" val="20002"/>
                    </a:ext>
                  </a:extLst>
                </a:gridCol>
              </a:tblGrid>
              <a:tr h="413982">
                <a:tc>
                  <a:txBody>
                    <a:bodyPr/>
                    <a:lstStyle/>
                    <a:p>
                      <a:r>
                        <a:rPr lang="en-US" dirty="0"/>
                        <a:t>Problem</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000"/>
                  </a:ext>
                </a:extLst>
              </a:tr>
              <a:tr h="413982">
                <a:tc>
                  <a:txBody>
                    <a:bodyPr/>
                    <a:lstStyle/>
                    <a:p>
                      <a:r>
                        <a:rPr lang="en-US" dirty="0"/>
                        <a:t>Big-O</a:t>
                      </a:r>
                    </a:p>
                  </a:txBody>
                  <a:tcPr/>
                </a:tc>
                <a:tc>
                  <a:txBody>
                    <a:bodyPr/>
                    <a:lstStyle/>
                    <a:p>
                      <a:r>
                        <a:rPr lang="en-US" dirty="0"/>
                        <a:t>  X</a:t>
                      </a:r>
                    </a:p>
                  </a:txBody>
                  <a:tcPr/>
                </a:tc>
                <a:tc>
                  <a:txBody>
                    <a:bodyPr/>
                    <a:lstStyle/>
                    <a:p>
                      <a:endParaRPr lang="en-US" dirty="0"/>
                    </a:p>
                  </a:txBody>
                  <a:tcPr/>
                </a:tc>
                <a:extLst>
                  <a:ext uri="{0D108BD9-81ED-4DB2-BD59-A6C34878D82A}">
                    <a16:rowId xmlns:a16="http://schemas.microsoft.com/office/drawing/2014/main" val="10001"/>
                  </a:ext>
                </a:extLst>
              </a:tr>
              <a:tr h="413982">
                <a:tc>
                  <a:txBody>
                    <a:bodyPr/>
                    <a:lstStyle/>
                    <a:p>
                      <a:r>
                        <a:rPr lang="en-US" dirty="0"/>
                        <a:t>Recurrence</a:t>
                      </a:r>
                    </a:p>
                  </a:txBody>
                  <a:tcPr/>
                </a:tc>
                <a:tc>
                  <a:txBody>
                    <a:bodyPr/>
                    <a:lstStyle/>
                    <a:p>
                      <a:endParaRPr lang="en-US" dirty="0"/>
                    </a:p>
                  </a:txBody>
                  <a:tcPr/>
                </a:tc>
                <a:tc>
                  <a:txBody>
                    <a:bodyPr/>
                    <a:lstStyle/>
                    <a:p>
                      <a:r>
                        <a:rPr lang="en-US" dirty="0"/>
                        <a:t>   X </a:t>
                      </a:r>
                    </a:p>
                  </a:txBody>
                  <a:tcPr/>
                </a:tc>
                <a:extLst>
                  <a:ext uri="{0D108BD9-81ED-4DB2-BD59-A6C34878D82A}">
                    <a16:rowId xmlns:a16="http://schemas.microsoft.com/office/drawing/2014/main" val="10002"/>
                  </a:ext>
                </a:extLst>
              </a:tr>
              <a:tr h="413982">
                <a:tc>
                  <a:txBody>
                    <a:bodyPr/>
                    <a:lstStyle/>
                    <a:p>
                      <a:r>
                        <a:rPr lang="en-US" dirty="0"/>
                        <a:t>Testing</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413982">
                <a:tc>
                  <a:txBody>
                    <a:bodyPr/>
                    <a:lstStyle/>
                    <a:p>
                      <a:r>
                        <a:rPr lang="en-US" dirty="0"/>
                        <a:t>Heaps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23" name="Table 22"/>
          <p:cNvGraphicFramePr>
            <a:graphicFrameLocks noGrp="1"/>
          </p:cNvGraphicFramePr>
          <p:nvPr>
            <p:extLst/>
          </p:nvPr>
        </p:nvGraphicFramePr>
        <p:xfrm>
          <a:off x="8818795" y="3881559"/>
          <a:ext cx="2949799" cy="2069910"/>
        </p:xfrm>
        <a:graphic>
          <a:graphicData uri="http://schemas.openxmlformats.org/drawingml/2006/table">
            <a:tbl>
              <a:tblPr firstRow="1" bandRow="1">
                <a:tableStyleId>{5C22544A-7EE6-4342-B048-85BDC9FD1C3A}</a:tableStyleId>
              </a:tblPr>
              <a:tblGrid>
                <a:gridCol w="1586966">
                  <a:extLst>
                    <a:ext uri="{9D8B030D-6E8A-4147-A177-3AD203B41FA5}">
                      <a16:colId xmlns:a16="http://schemas.microsoft.com/office/drawing/2014/main" val="20000"/>
                    </a:ext>
                  </a:extLst>
                </a:gridCol>
                <a:gridCol w="676717">
                  <a:extLst>
                    <a:ext uri="{9D8B030D-6E8A-4147-A177-3AD203B41FA5}">
                      <a16:colId xmlns:a16="http://schemas.microsoft.com/office/drawing/2014/main" val="20001"/>
                    </a:ext>
                  </a:extLst>
                </a:gridCol>
                <a:gridCol w="686116">
                  <a:extLst>
                    <a:ext uri="{9D8B030D-6E8A-4147-A177-3AD203B41FA5}">
                      <a16:colId xmlns:a16="http://schemas.microsoft.com/office/drawing/2014/main" val="20002"/>
                    </a:ext>
                  </a:extLst>
                </a:gridCol>
              </a:tblGrid>
              <a:tr h="413982">
                <a:tc>
                  <a:txBody>
                    <a:bodyPr/>
                    <a:lstStyle/>
                    <a:p>
                      <a:r>
                        <a:rPr lang="en-US" dirty="0"/>
                        <a:t>Problem</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000"/>
                  </a:ext>
                </a:extLst>
              </a:tr>
              <a:tr h="413982">
                <a:tc>
                  <a:txBody>
                    <a:bodyPr/>
                    <a:lstStyle/>
                    <a:p>
                      <a:r>
                        <a:rPr lang="en-US" dirty="0"/>
                        <a:t>Big-O</a:t>
                      </a:r>
                    </a:p>
                  </a:txBody>
                  <a:tcPr/>
                </a:tc>
                <a:tc>
                  <a:txBody>
                    <a:bodyPr/>
                    <a:lstStyle/>
                    <a:p>
                      <a:r>
                        <a:rPr lang="en-US" dirty="0"/>
                        <a:t>  </a:t>
                      </a:r>
                    </a:p>
                  </a:txBody>
                  <a:tcPr/>
                </a:tc>
                <a:tc>
                  <a:txBody>
                    <a:bodyPr/>
                    <a:lstStyle/>
                    <a:p>
                      <a:endParaRPr lang="en-US" dirty="0"/>
                    </a:p>
                  </a:txBody>
                  <a:tcPr/>
                </a:tc>
                <a:extLst>
                  <a:ext uri="{0D108BD9-81ED-4DB2-BD59-A6C34878D82A}">
                    <a16:rowId xmlns:a16="http://schemas.microsoft.com/office/drawing/2014/main" val="10001"/>
                  </a:ext>
                </a:extLst>
              </a:tr>
              <a:tr h="413982">
                <a:tc>
                  <a:txBody>
                    <a:bodyPr/>
                    <a:lstStyle/>
                    <a:p>
                      <a:r>
                        <a:rPr lang="en-US" dirty="0"/>
                        <a:t>Recurrence</a:t>
                      </a:r>
                    </a:p>
                  </a:txBody>
                  <a:tcPr/>
                </a:tc>
                <a:tc>
                  <a:txBody>
                    <a:bodyPr/>
                    <a:lstStyle/>
                    <a:p>
                      <a:r>
                        <a:rPr lang="en-US" dirty="0"/>
                        <a:t>  X</a:t>
                      </a:r>
                    </a:p>
                  </a:txBody>
                  <a:tcPr/>
                </a:tc>
                <a:tc>
                  <a:txBody>
                    <a:bodyPr/>
                    <a:lstStyle/>
                    <a:p>
                      <a:r>
                        <a:rPr lang="en-US" dirty="0"/>
                        <a:t>    </a:t>
                      </a:r>
                    </a:p>
                  </a:txBody>
                  <a:tcPr/>
                </a:tc>
                <a:extLst>
                  <a:ext uri="{0D108BD9-81ED-4DB2-BD59-A6C34878D82A}">
                    <a16:rowId xmlns:a16="http://schemas.microsoft.com/office/drawing/2014/main" val="10002"/>
                  </a:ext>
                </a:extLst>
              </a:tr>
              <a:tr h="413982">
                <a:tc>
                  <a:txBody>
                    <a:bodyPr/>
                    <a:lstStyle/>
                    <a:p>
                      <a:r>
                        <a:rPr lang="en-US" dirty="0"/>
                        <a:t>Testing</a:t>
                      </a:r>
                    </a:p>
                  </a:txBody>
                  <a:tcPr/>
                </a:tc>
                <a:tc>
                  <a:txBody>
                    <a:bodyPr/>
                    <a:lstStyle/>
                    <a:p>
                      <a:r>
                        <a:rPr lang="en-US" dirty="0"/>
                        <a:t>  X</a:t>
                      </a:r>
                    </a:p>
                  </a:txBody>
                  <a:tcPr/>
                </a:tc>
                <a:tc>
                  <a:txBody>
                    <a:bodyPr/>
                    <a:lstStyle/>
                    <a:p>
                      <a:endParaRPr lang="en-US" dirty="0"/>
                    </a:p>
                  </a:txBody>
                  <a:tcPr/>
                </a:tc>
                <a:extLst>
                  <a:ext uri="{0D108BD9-81ED-4DB2-BD59-A6C34878D82A}">
                    <a16:rowId xmlns:a16="http://schemas.microsoft.com/office/drawing/2014/main" val="10003"/>
                  </a:ext>
                </a:extLst>
              </a:tr>
              <a:tr h="413982">
                <a:tc>
                  <a:txBody>
                    <a:bodyPr/>
                    <a:lstStyle/>
                    <a:p>
                      <a:r>
                        <a:rPr lang="en-US" dirty="0"/>
                        <a:t>Heaps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4678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Creation: Take 2</a:t>
            </a:r>
          </a:p>
        </p:txBody>
      </p:sp>
      <p:sp>
        <p:nvSpPr>
          <p:cNvPr id="3" name="Content Placeholder 2"/>
          <p:cNvSpPr>
            <a:spLocks noGrp="1"/>
          </p:cNvSpPr>
          <p:nvPr>
            <p:ph idx="1"/>
          </p:nvPr>
        </p:nvSpPr>
        <p:spPr/>
        <p:txBody>
          <a:bodyPr>
            <a:normAutofit lnSpcReduction="10000"/>
          </a:bodyPr>
          <a:lstStyle/>
          <a:p>
            <a:r>
              <a:rPr lang="en-US" dirty="0"/>
              <a:t>Hey we made a graph!</a:t>
            </a:r>
          </a:p>
          <a:p>
            <a:r>
              <a:rPr lang="en-US" dirty="0"/>
              <a:t>What do the edges mean? </a:t>
            </a:r>
          </a:p>
          <a:p>
            <a:pPr lvl="1"/>
            <a:r>
              <a:rPr lang="en-US" dirty="0"/>
              <a:t>We need to avoid an edge that goes TRUE THING </a:t>
            </a:r>
            <a:r>
              <a:rPr lang="en-US" dirty="0">
                <a:sym typeface="Wingdings" panose="05000000000000000000" pitchFamily="2" charset="2"/>
              </a:rPr>
              <a:t> FALSE THING</a:t>
            </a:r>
            <a:endParaRPr lang="en-US" dirty="0"/>
          </a:p>
          <a:p>
            <a:r>
              <a:rPr lang="en-US" dirty="0"/>
              <a:t>Let’s think about a single SCC of the graph. </a:t>
            </a:r>
          </a:p>
          <a:p>
            <a:endParaRPr lang="en-US" dirty="0"/>
          </a:p>
          <a:p>
            <a:endParaRPr lang="en-US" dirty="0"/>
          </a:p>
          <a:p>
            <a:endParaRPr lang="en-US" dirty="0"/>
          </a:p>
          <a:p>
            <a:endParaRPr lang="en-US" dirty="0"/>
          </a:p>
          <a:p>
            <a:endParaRPr lang="en-US" dirty="0"/>
          </a:p>
          <a:p>
            <a:r>
              <a:rPr lang="en-US" dirty="0"/>
              <a:t>Can we have a true and false statement in the same SCC?</a:t>
            </a:r>
          </a:p>
          <a:p>
            <a:r>
              <a:rPr lang="en-US" dirty="0"/>
              <a:t>What happens now that Yes B and NO B are in the same SCC?</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26</a:t>
            </a:fld>
            <a:endParaRPr lang="en-US"/>
          </a:p>
        </p:txBody>
      </p:sp>
      <p:grpSp>
        <p:nvGrpSpPr>
          <p:cNvPr id="35" name="Group 34"/>
          <p:cNvGrpSpPr/>
          <p:nvPr/>
        </p:nvGrpSpPr>
        <p:grpSpPr>
          <a:xfrm>
            <a:off x="2332148" y="3142843"/>
            <a:ext cx="5081809" cy="2054772"/>
            <a:chOff x="2332148" y="3142843"/>
            <a:chExt cx="5081809" cy="2054772"/>
          </a:xfrm>
        </p:grpSpPr>
        <p:sp>
          <p:nvSpPr>
            <p:cNvPr id="7" name="Oval 6"/>
            <p:cNvSpPr/>
            <p:nvPr/>
          </p:nvSpPr>
          <p:spPr>
            <a:xfrm>
              <a:off x="3260757" y="3224309"/>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C</a:t>
              </a:r>
            </a:p>
          </p:txBody>
        </p:sp>
        <p:sp>
          <p:nvSpPr>
            <p:cNvPr id="8" name="Oval 7"/>
            <p:cNvSpPr/>
            <p:nvPr/>
          </p:nvSpPr>
          <p:spPr>
            <a:xfrm>
              <a:off x="4710879" y="443997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A</a:t>
              </a:r>
            </a:p>
          </p:txBody>
        </p:sp>
        <p:sp>
          <p:nvSpPr>
            <p:cNvPr id="9" name="Oval 8"/>
            <p:cNvSpPr/>
            <p:nvPr/>
          </p:nvSpPr>
          <p:spPr>
            <a:xfrm>
              <a:off x="6656312" y="4115616"/>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B</a:t>
              </a:r>
            </a:p>
          </p:txBody>
        </p:sp>
        <p:sp>
          <p:nvSpPr>
            <p:cNvPr id="10" name="Oval 9"/>
            <p:cNvSpPr/>
            <p:nvPr/>
          </p:nvSpPr>
          <p:spPr>
            <a:xfrm>
              <a:off x="2332148" y="4353782"/>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B</a:t>
              </a:r>
            </a:p>
          </p:txBody>
        </p:sp>
        <p:sp>
          <p:nvSpPr>
            <p:cNvPr id="11" name="Oval 10"/>
            <p:cNvSpPr/>
            <p:nvPr/>
          </p:nvSpPr>
          <p:spPr>
            <a:xfrm>
              <a:off x="4957656" y="3142843"/>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E</a:t>
              </a:r>
            </a:p>
          </p:txBody>
        </p:sp>
        <p:cxnSp>
          <p:nvCxnSpPr>
            <p:cNvPr id="14" name="Straight Arrow Connector 13"/>
            <p:cNvCxnSpPr>
              <a:stCxn id="11" idx="4"/>
            </p:cNvCxnSpPr>
            <p:nvPr/>
          </p:nvCxnSpPr>
          <p:spPr>
            <a:xfrm flipH="1">
              <a:off x="3029977" y="3900488"/>
              <a:ext cx="2306502" cy="72251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7" idx="5"/>
            </p:cNvCxnSpPr>
            <p:nvPr/>
          </p:nvCxnSpPr>
          <p:spPr>
            <a:xfrm flipH="1" flipV="1">
              <a:off x="3907447" y="3870999"/>
              <a:ext cx="2796279" cy="46742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6"/>
            </p:cNvCxnSpPr>
            <p:nvPr/>
          </p:nvCxnSpPr>
          <p:spPr>
            <a:xfrm flipV="1">
              <a:off x="4018402" y="3598846"/>
              <a:ext cx="939254" cy="428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6"/>
              <a:endCxn id="9" idx="2"/>
            </p:cNvCxnSpPr>
            <p:nvPr/>
          </p:nvCxnSpPr>
          <p:spPr>
            <a:xfrm flipV="1">
              <a:off x="5468524" y="4494439"/>
              <a:ext cx="1187788" cy="324354"/>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6"/>
              <a:endCxn id="8" idx="2"/>
            </p:cNvCxnSpPr>
            <p:nvPr/>
          </p:nvCxnSpPr>
          <p:spPr>
            <a:xfrm>
              <a:off x="3089793" y="4732605"/>
              <a:ext cx="1621086" cy="8618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7"/>
              <a:endCxn id="7" idx="3"/>
            </p:cNvCxnSpPr>
            <p:nvPr/>
          </p:nvCxnSpPr>
          <p:spPr>
            <a:xfrm flipV="1">
              <a:off x="2978838" y="3870999"/>
              <a:ext cx="392874" cy="59373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025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Creation: SCCs	</a:t>
            </a:r>
          </a:p>
        </p:txBody>
      </p:sp>
      <p:sp>
        <p:nvSpPr>
          <p:cNvPr id="3" name="Content Placeholder 2"/>
          <p:cNvSpPr>
            <a:spLocks noGrp="1"/>
          </p:cNvSpPr>
          <p:nvPr>
            <p:ph idx="1"/>
          </p:nvPr>
        </p:nvSpPr>
        <p:spPr>
          <a:xfrm>
            <a:off x="575240" y="1463857"/>
            <a:ext cx="11187258" cy="5057170"/>
          </a:xfrm>
        </p:spPr>
        <p:txBody>
          <a:bodyPr>
            <a:normAutofit/>
          </a:bodyPr>
          <a:lstStyle/>
          <a:p>
            <a:r>
              <a:rPr lang="en-US" dirty="0"/>
              <a:t>The vertices of a SCC must either be all true or all false.</a:t>
            </a:r>
          </a:p>
          <a:p>
            <a:endParaRPr lang="en-US" dirty="0"/>
          </a:p>
          <a:p>
            <a:r>
              <a:rPr lang="en-US" b="1" dirty="0"/>
              <a:t>Algorithm Step 1:</a:t>
            </a:r>
            <a:r>
              <a:rPr lang="en-US" dirty="0"/>
              <a:t> Run SCC on the graph. Check that each question-type-pair are in different SCC.</a:t>
            </a:r>
          </a:p>
          <a:p>
            <a:r>
              <a:rPr lang="en-US" dirty="0"/>
              <a:t>Now what? Every SCC gets the same value. </a:t>
            </a:r>
          </a:p>
          <a:p>
            <a:pPr lvl="1"/>
            <a:r>
              <a:rPr lang="en-US" dirty="0"/>
              <a:t>Treat it as a single object! </a:t>
            </a:r>
          </a:p>
          <a:p>
            <a:r>
              <a:rPr lang="en-US" dirty="0"/>
              <a:t>We want to avoid edges from true things to false things. </a:t>
            </a:r>
          </a:p>
          <a:p>
            <a:pPr lvl="1"/>
            <a:r>
              <a:rPr lang="en-US" dirty="0"/>
              <a:t>“Trues” seem more useful for us at the end. </a:t>
            </a:r>
          </a:p>
          <a:p>
            <a:r>
              <a:rPr lang="en-US" dirty="0">
                <a:sym typeface="Wingdings" panose="05000000000000000000" pitchFamily="2" charset="2"/>
              </a:rPr>
              <a:t>Is there some way to start from the end?</a:t>
            </a:r>
          </a:p>
          <a:p>
            <a:pPr marL="0" indent="0">
              <a:buNone/>
            </a:pPr>
            <a:r>
              <a:rPr lang="en-US" dirty="0">
                <a:sym typeface="Wingdings" panose="05000000000000000000" pitchFamily="2" charset="2"/>
              </a:rPr>
              <a:t>YES! Topological Sort </a:t>
            </a:r>
            <a:endParaRPr lang="en-US" dirty="0"/>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27</a:t>
            </a:fld>
            <a:endParaRPr lang="en-US"/>
          </a:p>
        </p:txBody>
      </p:sp>
    </p:spTree>
    <p:extLst>
      <p:ext uri="{BB962C8B-B14F-4D97-AF65-F5344CB8AC3E}">
        <p14:creationId xmlns:p14="http://schemas.microsoft.com/office/powerpoint/2010/main" val="244486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the review problems</a:t>
            </a:r>
          </a:p>
        </p:txBody>
      </p:sp>
      <p:sp>
        <p:nvSpPr>
          <p:cNvPr id="3" name="Content Placeholder 2"/>
          <p:cNvSpPr>
            <a:spLocks noGrp="1"/>
          </p:cNvSpPr>
          <p:nvPr>
            <p:ph idx="1"/>
          </p:nvPr>
        </p:nvSpPr>
        <p:spPr/>
        <p:txBody>
          <a:bodyPr>
            <a:normAutofit lnSpcReduction="10000"/>
          </a:bodyPr>
          <a:lstStyle/>
          <a:p>
            <a:r>
              <a:rPr lang="en-US" b="1" dirty="0"/>
              <a:t>Algorithm</a:t>
            </a:r>
            <a:r>
              <a:rPr lang="en-US" dirty="0"/>
              <a:t>:</a:t>
            </a:r>
            <a:br>
              <a:rPr lang="en-US" dirty="0"/>
            </a:br>
            <a:r>
              <a:rPr lang="en-US" dirty="0"/>
              <a:t>Make the requirements graph.</a:t>
            </a:r>
          </a:p>
          <a:p>
            <a:r>
              <a:rPr lang="en-US" dirty="0"/>
              <a:t>Find the SCCs.</a:t>
            </a:r>
          </a:p>
          <a:p>
            <a:r>
              <a:rPr lang="en-US" dirty="0"/>
              <a:t>If any SCC has including and not including a problem, we can’t make the review session.</a:t>
            </a:r>
          </a:p>
          <a:p>
            <a:r>
              <a:rPr lang="en-US" dirty="0"/>
              <a:t>Run topological sort on the graph of SCC. </a:t>
            </a:r>
          </a:p>
          <a:p>
            <a:r>
              <a:rPr lang="en-US" dirty="0"/>
              <a:t>Starting from the end:</a:t>
            </a:r>
          </a:p>
          <a:p>
            <a:pPr lvl="1"/>
            <a:r>
              <a:rPr lang="en-US" dirty="0"/>
              <a:t> if everything in a component is unassigned, set them to true, and set their opposites to false.</a:t>
            </a:r>
          </a:p>
          <a:p>
            <a:pPr lvl="1"/>
            <a:r>
              <a:rPr lang="en-US" dirty="0"/>
              <a:t> Else If one thing in a component is assigned, assign the same value to the rest of the nodes in the component and the opposite value to their opposites. </a:t>
            </a:r>
          </a:p>
          <a:p>
            <a:r>
              <a:rPr lang="en-US" dirty="0"/>
              <a:t>This works!!</a:t>
            </a:r>
          </a:p>
          <a:p>
            <a:r>
              <a:rPr lang="en-US" dirty="0"/>
              <a:t>How fast is it? </a:t>
            </a:r>
          </a:p>
          <a:p>
            <a:r>
              <a:rPr lang="en-US" dirty="0"/>
              <a:t>O(Q + S). That’s a HUGE improvement.</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28</a:t>
            </a:fld>
            <a:endParaRPr lang="en-US"/>
          </a:p>
        </p:txBody>
      </p:sp>
    </p:spTree>
    <p:extLst>
      <p:ext uri="{BB962C8B-B14F-4D97-AF65-F5344CB8AC3E}">
        <p14:creationId xmlns:p14="http://schemas.microsoft.com/office/powerpoint/2010/main" val="429419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More Context</a:t>
            </a:r>
          </a:p>
        </p:txBody>
      </p:sp>
      <p:sp>
        <p:nvSpPr>
          <p:cNvPr id="3" name="Content Placeholder 2"/>
          <p:cNvSpPr>
            <a:spLocks noGrp="1"/>
          </p:cNvSpPr>
          <p:nvPr>
            <p:ph idx="1"/>
          </p:nvPr>
        </p:nvSpPr>
        <p:spPr/>
        <p:txBody>
          <a:bodyPr/>
          <a:lstStyle/>
          <a:p>
            <a:r>
              <a:rPr lang="en-US" dirty="0"/>
              <a:t>The Final Making Problem was a type of “Satisfiability” (SAT) problem.</a:t>
            </a:r>
          </a:p>
          <a:p>
            <a:r>
              <a:rPr lang="en-US" dirty="0"/>
              <a:t>We had a bunch of variables (include/exclude this question), and needed to satisfy everything in a list of requirements. </a:t>
            </a:r>
          </a:p>
          <a:p>
            <a:r>
              <a:rPr lang="en-US" dirty="0"/>
              <a:t>SAT is a general way to encode lots of hard problems.</a:t>
            </a:r>
          </a:p>
          <a:p>
            <a:r>
              <a:rPr lang="en-US" dirty="0"/>
              <a:t>Because every requirement was “do at least one of these 2” this was a 2-SAT instance.</a:t>
            </a:r>
          </a:p>
          <a:p>
            <a:endParaRPr lang="en-US" dirty="0"/>
          </a:p>
          <a:p>
            <a:r>
              <a:rPr lang="en-US" dirty="0"/>
              <a:t>If we change the 2 into a 3, no one knows an algorithm that runs efficiently.</a:t>
            </a:r>
          </a:p>
          <a:p>
            <a:r>
              <a:rPr lang="en-US" dirty="0"/>
              <a:t>And finding one (or proving one doesn’t exist) has a $1,000,000 prize.</a:t>
            </a:r>
          </a:p>
          <a:p>
            <a:r>
              <a:rPr lang="en-US" dirty="0"/>
              <a:t>If we get to P vs. NP at the end of the quarter we’ll discuss this more.</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29</a:t>
            </a:fld>
            <a:endParaRPr lang="en-US"/>
          </a:p>
        </p:txBody>
      </p:sp>
    </p:spTree>
    <p:extLst>
      <p:ext uri="{BB962C8B-B14F-4D97-AF65-F5344CB8AC3E}">
        <p14:creationId xmlns:p14="http://schemas.microsoft.com/office/powerpoint/2010/main" val="283681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CFAC0E96-0EA9-4E46-A153-4C8393E1378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35000" y="2837342"/>
            <a:ext cx="5397500" cy="2146928"/>
          </a:xfrm>
        </p:spPr>
      </p:pic>
      <p:pic>
        <p:nvPicPr>
          <p:cNvPr id="16" name="Content Placeholder 15">
            <a:extLst>
              <a:ext uri="{FF2B5EF4-FFF2-40B4-BE49-F238E27FC236}">
                <a16:creationId xmlns:a16="http://schemas.microsoft.com/office/drawing/2014/main" id="{B3E5F228-4B9D-ED49-92F9-FF30DB7D2B4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64288" y="2814577"/>
            <a:ext cx="5397500" cy="2192459"/>
          </a:xfrm>
        </p:spPr>
      </p:pic>
      <p:sp>
        <p:nvSpPr>
          <p:cNvPr id="2" name="Title 1">
            <a:extLst>
              <a:ext uri="{FF2B5EF4-FFF2-40B4-BE49-F238E27FC236}">
                <a16:creationId xmlns:a16="http://schemas.microsoft.com/office/drawing/2014/main" id="{C13FDE13-D922-415E-9B57-38A263F1CEA3}"/>
              </a:ext>
            </a:extLst>
          </p:cNvPr>
          <p:cNvSpPr>
            <a:spLocks noGrp="1"/>
          </p:cNvSpPr>
          <p:nvPr>
            <p:ph type="title"/>
          </p:nvPr>
        </p:nvSpPr>
        <p:spPr/>
        <p:txBody>
          <a:bodyPr>
            <a:normAutofit/>
          </a:bodyPr>
          <a:lstStyle/>
          <a:p>
            <a:r>
              <a:rPr lang="en-US" dirty="0">
                <a:solidFill>
                  <a:srgbClr val="4C3282"/>
                </a:solidFill>
              </a:rPr>
              <a:t>Question</a:t>
            </a:r>
          </a:p>
        </p:txBody>
      </p:sp>
      <p:sp>
        <p:nvSpPr>
          <p:cNvPr id="4" name="Footer Placeholder 3">
            <a:extLst>
              <a:ext uri="{FF2B5EF4-FFF2-40B4-BE49-F238E27FC236}">
                <a16:creationId xmlns:a16="http://schemas.microsoft.com/office/drawing/2014/main" id="{9456A4DB-6890-439F-81AE-BCC0CE580C61}"/>
              </a:ext>
            </a:extLst>
          </p:cNvPr>
          <p:cNvSpPr>
            <a:spLocks noGrp="1"/>
          </p:cNvSpPr>
          <p:nvPr>
            <p:ph type="ftr" sz="quarter" idx="11"/>
          </p:nvPr>
        </p:nvSpPr>
        <p:spPr/>
        <p:txBody>
          <a:bodyPr/>
          <a:lstStyle/>
          <a:p>
            <a:r>
              <a:rPr lang="en-US"/>
              <a:t>CSE 373 AU 18</a:t>
            </a:r>
          </a:p>
        </p:txBody>
      </p:sp>
      <p:sp>
        <p:nvSpPr>
          <p:cNvPr id="5" name="Slide Number Placeholder 4">
            <a:extLst>
              <a:ext uri="{FF2B5EF4-FFF2-40B4-BE49-F238E27FC236}">
                <a16:creationId xmlns:a16="http://schemas.microsoft.com/office/drawing/2014/main" id="{1BB75150-D726-4BCA-9793-C6C83A03CC04}"/>
              </a:ext>
            </a:extLst>
          </p:cNvPr>
          <p:cNvSpPr>
            <a:spLocks noGrp="1"/>
          </p:cNvSpPr>
          <p:nvPr>
            <p:ph type="sldNum" sz="quarter" idx="12"/>
          </p:nvPr>
        </p:nvSpPr>
        <p:spPr/>
        <p:txBody>
          <a:bodyPr/>
          <a:lstStyle/>
          <a:p>
            <a:fld id="{659665DE-58FC-41F4-AC58-2C90A5E00527}" type="slidenum">
              <a:rPr lang="en-US" smtClean="0"/>
              <a:t>3</a:t>
            </a:fld>
            <a:endParaRPr lang="en-US"/>
          </a:p>
        </p:txBody>
      </p:sp>
      <p:sp>
        <p:nvSpPr>
          <p:cNvPr id="18" name="TextBox 17">
            <a:extLst>
              <a:ext uri="{FF2B5EF4-FFF2-40B4-BE49-F238E27FC236}">
                <a16:creationId xmlns:a16="http://schemas.microsoft.com/office/drawing/2014/main" id="{C869192D-DF50-A648-8749-87D3E3EF5180}"/>
              </a:ext>
            </a:extLst>
          </p:cNvPr>
          <p:cNvSpPr txBox="1"/>
          <p:nvPr/>
        </p:nvSpPr>
        <p:spPr>
          <a:xfrm>
            <a:off x="635000" y="1563329"/>
            <a:ext cx="6565195" cy="646331"/>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What is the big-theta bound for each of these methods?                     </a:t>
            </a:r>
            <a:endParaRPr lang="en-US" b="1" dirty="0">
              <a:latin typeface="Segoe UI" panose="020B0502040204020203" pitchFamily="34" charset="0"/>
              <a:cs typeface="Segoe UI" panose="020B0502040204020203" pitchFamily="34" charset="0"/>
            </a:endParaRPr>
          </a:p>
          <a:p>
            <a:endParaRPr lang="en-US" dirty="0"/>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699CBD14-D0D6-7D42-A21C-3AD2912B1985}"/>
                  </a:ext>
                </a:extLst>
              </p:cNvPr>
              <p:cNvSpPr txBox="1"/>
              <p:nvPr/>
            </p:nvSpPr>
            <p:spPr>
              <a:xfrm>
                <a:off x="6890479" y="1563329"/>
                <a:ext cx="1095107"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m:oMathPara>
                </a14:m>
                <a:endParaRPr lang="en-US" dirty="0"/>
              </a:p>
            </p:txBody>
          </p:sp>
        </mc:Choice>
        <mc:Fallback>
          <p:sp>
            <p:nvSpPr>
              <p:cNvPr id="19" name="TextBox 18">
                <a:extLst>
                  <a:ext uri="{FF2B5EF4-FFF2-40B4-BE49-F238E27FC236}">
                    <a16:creationId xmlns:a16="http://schemas.microsoft.com/office/drawing/2014/main" id="{699CBD14-D0D6-7D42-A21C-3AD2912B1985}"/>
                  </a:ext>
                </a:extLst>
              </p:cNvPr>
              <p:cNvSpPr txBox="1">
                <a:spLocks noRot="1" noChangeAspect="1" noMove="1" noResize="1" noEditPoints="1" noAdjustHandles="1" noChangeArrowheads="1" noChangeShapeType="1" noTextEdit="1"/>
              </p:cNvSpPr>
              <p:nvPr/>
            </p:nvSpPr>
            <p:spPr>
              <a:xfrm>
                <a:off x="6890479" y="1563329"/>
                <a:ext cx="1095107" cy="369332"/>
              </a:xfrm>
              <a:prstGeom prst="rect">
                <a:avLst/>
              </a:prstGeom>
              <a:blipFill>
                <a:blip r:embed="rId5"/>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240356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0AAF-C4AF-034E-A4A2-830D08071659}"/>
              </a:ext>
            </a:extLst>
          </p:cNvPr>
          <p:cNvSpPr>
            <a:spLocks noGrp="1"/>
          </p:cNvSpPr>
          <p:nvPr>
            <p:ph type="title"/>
          </p:nvPr>
        </p:nvSpPr>
        <p:spPr/>
        <p:txBody>
          <a:bodyPr/>
          <a:lstStyle/>
          <a:p>
            <a:r>
              <a:rPr lang="en-US" dirty="0"/>
              <a:t>Reference slides</a:t>
            </a:r>
          </a:p>
        </p:txBody>
      </p:sp>
      <p:sp>
        <p:nvSpPr>
          <p:cNvPr id="3" name="Text Placeholder 2">
            <a:extLst>
              <a:ext uri="{FF2B5EF4-FFF2-40B4-BE49-F238E27FC236}">
                <a16:creationId xmlns:a16="http://schemas.microsoft.com/office/drawing/2014/main" id="{CC3F333C-ACFB-3E4E-BD0A-302417F2CFE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5665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38DAB8-9C31-4BD0-9CD4-D37DE3A5E42D}"/>
              </a:ext>
            </a:extLst>
          </p:cNvPr>
          <p:cNvSpPr>
            <a:spLocks noGrp="1"/>
          </p:cNvSpPr>
          <p:nvPr>
            <p:ph idx="1"/>
          </p:nvPr>
        </p:nvSpPr>
        <p:spPr/>
        <p:txBody>
          <a:bodyPr>
            <a:normAutofit/>
          </a:bodyPr>
          <a:lstStyle/>
          <a:p>
            <a:pPr>
              <a:lnSpc>
                <a:spcPct val="110000"/>
              </a:lnSpc>
            </a:pPr>
            <a:r>
              <a:rPr lang="en-US" sz="1400" b="1" dirty="0">
                <a:solidFill>
                  <a:srgbClr val="4C3282"/>
                </a:solidFill>
              </a:rPr>
              <a:t>binary</a:t>
            </a:r>
          </a:p>
          <a:p>
            <a:pPr>
              <a:lnSpc>
                <a:spcPct val="110000"/>
              </a:lnSpc>
              <a:spcBef>
                <a:spcPts val="200"/>
              </a:spcBef>
            </a:pPr>
            <a:r>
              <a:rPr lang="en-US" sz="1400" dirty="0"/>
              <a:t>A base-2 system of representing numbers using only 1s and 0s</a:t>
            </a:r>
          </a:p>
          <a:p>
            <a:pPr>
              <a:lnSpc>
                <a:spcPct val="110000"/>
              </a:lnSpc>
              <a:spcBef>
                <a:spcPts val="200"/>
              </a:spcBef>
            </a:pPr>
            <a:r>
              <a:rPr lang="en-US" sz="1400" dirty="0"/>
              <a:t>- vs decimal, base 10, which has 9 symbols</a:t>
            </a:r>
          </a:p>
          <a:p>
            <a:pPr>
              <a:lnSpc>
                <a:spcPct val="110000"/>
              </a:lnSpc>
            </a:pPr>
            <a:r>
              <a:rPr lang="en-US" sz="1400" b="1" dirty="0">
                <a:solidFill>
                  <a:srgbClr val="4C3282"/>
                </a:solidFill>
              </a:rPr>
              <a:t>bit</a:t>
            </a:r>
          </a:p>
          <a:p>
            <a:pPr>
              <a:lnSpc>
                <a:spcPct val="110000"/>
              </a:lnSpc>
              <a:spcBef>
                <a:spcPts val="200"/>
              </a:spcBef>
            </a:pPr>
            <a:r>
              <a:rPr lang="en-US" sz="1400" dirty="0"/>
              <a:t>The smallest unit of computer memory represented as a single binary value either 0 or 1</a:t>
            </a:r>
          </a:p>
          <a:p>
            <a:endParaRPr lang="en-US" sz="1400" dirty="0"/>
          </a:p>
        </p:txBody>
      </p:sp>
      <p:sp>
        <p:nvSpPr>
          <p:cNvPr id="2" name="Title 1">
            <a:extLst>
              <a:ext uri="{FF2B5EF4-FFF2-40B4-BE49-F238E27FC236}">
                <a16:creationId xmlns:a16="http://schemas.microsoft.com/office/drawing/2014/main" id="{B8D9D94E-F4AB-4E04-8568-7BD8D4C98E01}"/>
              </a:ext>
            </a:extLst>
          </p:cNvPr>
          <p:cNvSpPr>
            <a:spLocks noGrp="1"/>
          </p:cNvSpPr>
          <p:nvPr>
            <p:ph type="title"/>
          </p:nvPr>
        </p:nvSpPr>
        <p:spPr/>
        <p:txBody>
          <a:bodyPr/>
          <a:lstStyle/>
          <a:p>
            <a:r>
              <a:rPr lang="en-US" dirty="0"/>
              <a:t>Binary, Bits and Bytes</a:t>
            </a:r>
          </a:p>
        </p:txBody>
      </p:sp>
      <p:sp>
        <p:nvSpPr>
          <p:cNvPr id="4" name="Footer Placeholder 3">
            <a:extLst>
              <a:ext uri="{FF2B5EF4-FFF2-40B4-BE49-F238E27FC236}">
                <a16:creationId xmlns:a16="http://schemas.microsoft.com/office/drawing/2014/main" id="{43D0F379-4B65-413E-BD2C-B6C799054AA1}"/>
              </a:ext>
            </a:extLst>
          </p:cNvPr>
          <p:cNvSpPr>
            <a:spLocks noGrp="1"/>
          </p:cNvSpPr>
          <p:nvPr>
            <p:ph type="ftr" sz="quarter" idx="11"/>
          </p:nvPr>
        </p:nvSpPr>
        <p:spPr/>
        <p:txBody>
          <a:bodyPr/>
          <a:lstStyle/>
          <a:p>
            <a:r>
              <a:rPr lang="en-US" dirty="0"/>
              <a:t>CSE 373 AU 18</a:t>
            </a:r>
          </a:p>
        </p:txBody>
      </p:sp>
      <p:sp>
        <p:nvSpPr>
          <p:cNvPr id="5" name="Slide Number Placeholder 4">
            <a:extLst>
              <a:ext uri="{FF2B5EF4-FFF2-40B4-BE49-F238E27FC236}">
                <a16:creationId xmlns:a16="http://schemas.microsoft.com/office/drawing/2014/main" id="{A6502E01-5B3A-453D-A24B-64B1A8E26AD5}"/>
              </a:ext>
            </a:extLst>
          </p:cNvPr>
          <p:cNvSpPr>
            <a:spLocks noGrp="1"/>
          </p:cNvSpPr>
          <p:nvPr>
            <p:ph type="sldNum" sz="quarter" idx="12"/>
          </p:nvPr>
        </p:nvSpPr>
        <p:spPr/>
        <p:txBody>
          <a:bodyPr/>
          <a:lstStyle/>
          <a:p>
            <a:fld id="{659665DE-58FC-41F4-AC58-2C90A5E00527}" type="slidenum">
              <a:rPr lang="en-US" smtClean="0"/>
              <a:t>31</a:t>
            </a:fld>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4B9FEC7F-D495-4CB8-9748-C7C42E3DDF44}"/>
                  </a:ext>
                </a:extLst>
              </p:cNvPr>
              <p:cNvGraphicFramePr>
                <a:graphicFrameLocks noGrp="1"/>
              </p:cNvGraphicFramePr>
              <p:nvPr>
                <p:extLst/>
              </p:nvPr>
            </p:nvGraphicFramePr>
            <p:xfrm>
              <a:off x="1053871" y="3237715"/>
              <a:ext cx="7739434" cy="3307653"/>
            </p:xfrm>
            <a:graphic>
              <a:graphicData uri="http://schemas.openxmlformats.org/drawingml/2006/table">
                <a:tbl>
                  <a:tblPr firstRow="1" bandRow="1">
                    <a:tableStyleId>{5C22544A-7EE6-4342-B048-85BDC9FD1C3A}</a:tableStyleId>
                  </a:tblPr>
                  <a:tblGrid>
                    <a:gridCol w="823068">
                      <a:extLst>
                        <a:ext uri="{9D8B030D-6E8A-4147-A177-3AD203B41FA5}">
                          <a16:colId xmlns:a16="http://schemas.microsoft.com/office/drawing/2014/main" val="304159398"/>
                        </a:ext>
                      </a:extLst>
                    </a:gridCol>
                    <a:gridCol w="2665379">
                      <a:extLst>
                        <a:ext uri="{9D8B030D-6E8A-4147-A177-3AD203B41FA5}">
                          <a16:colId xmlns:a16="http://schemas.microsoft.com/office/drawing/2014/main" val="4161401976"/>
                        </a:ext>
                      </a:extLst>
                    </a:gridCol>
                    <a:gridCol w="933855">
                      <a:extLst>
                        <a:ext uri="{9D8B030D-6E8A-4147-A177-3AD203B41FA5}">
                          <a16:colId xmlns:a16="http://schemas.microsoft.com/office/drawing/2014/main" val="1753251519"/>
                        </a:ext>
                      </a:extLst>
                    </a:gridCol>
                    <a:gridCol w="3317132">
                      <a:extLst>
                        <a:ext uri="{9D8B030D-6E8A-4147-A177-3AD203B41FA5}">
                          <a16:colId xmlns:a16="http://schemas.microsoft.com/office/drawing/2014/main" val="1379253821"/>
                        </a:ext>
                      </a:extLst>
                    </a:gridCol>
                  </a:tblGrid>
                  <a:tr h="370840">
                    <a:tc>
                      <a:txBody>
                        <a:bodyPr/>
                        <a:lstStyle/>
                        <a:p>
                          <a:pPr algn="ctr"/>
                          <a:r>
                            <a:rPr lang="en-US" sz="1400" dirty="0">
                              <a:latin typeface="Segoe UI Light" panose="020B0502040204020203" pitchFamily="34" charset="0"/>
                              <a:cs typeface="Segoe UI Light" panose="020B0502040204020203" pitchFamily="34" charset="0"/>
                            </a:rPr>
                            <a:t>Decimal</a:t>
                          </a:r>
                        </a:p>
                      </a:txBody>
                      <a:tcPr anchor="ctr">
                        <a:solidFill>
                          <a:srgbClr val="B6A479"/>
                        </a:solidFill>
                      </a:tcPr>
                    </a:tc>
                    <a:tc>
                      <a:txBody>
                        <a:bodyPr/>
                        <a:lstStyle/>
                        <a:p>
                          <a:pPr algn="ctr"/>
                          <a:r>
                            <a:rPr lang="en-US" sz="1400" dirty="0">
                              <a:latin typeface="Segoe UI Light" panose="020B0502040204020203" pitchFamily="34" charset="0"/>
                              <a:cs typeface="Segoe UI Light" panose="020B0502040204020203" pitchFamily="34" charset="0"/>
                            </a:rPr>
                            <a:t>Decimal Break Down</a:t>
                          </a:r>
                        </a:p>
                      </a:txBody>
                      <a:tcPr anchor="ctr">
                        <a:solidFill>
                          <a:srgbClr val="B6A479"/>
                        </a:solidFill>
                      </a:tcPr>
                    </a:tc>
                    <a:tc>
                      <a:txBody>
                        <a:bodyPr/>
                        <a:lstStyle/>
                        <a:p>
                          <a:pPr algn="ctr"/>
                          <a:r>
                            <a:rPr lang="en-US" sz="1400" dirty="0">
                              <a:latin typeface="Segoe UI Light" panose="020B0502040204020203" pitchFamily="34" charset="0"/>
                              <a:cs typeface="Segoe UI Light" panose="020B0502040204020203" pitchFamily="34" charset="0"/>
                            </a:rPr>
                            <a:t>Binary </a:t>
                          </a:r>
                        </a:p>
                      </a:txBody>
                      <a:tcPr anchor="ctr">
                        <a:solidFill>
                          <a:srgbClr val="B6A479"/>
                        </a:solidFill>
                      </a:tcPr>
                    </a:tc>
                    <a:tc>
                      <a:txBody>
                        <a:bodyPr/>
                        <a:lstStyle/>
                        <a:p>
                          <a:pPr algn="ctr"/>
                          <a:r>
                            <a:rPr lang="en-US" sz="1400" dirty="0">
                              <a:latin typeface="Segoe UI Light" panose="020B0502040204020203" pitchFamily="34" charset="0"/>
                              <a:cs typeface="Segoe UI Light" panose="020B0502040204020203" pitchFamily="34" charset="0"/>
                            </a:rPr>
                            <a:t>Binary Break Down</a:t>
                          </a:r>
                        </a:p>
                      </a:txBody>
                      <a:tcPr anchor="ctr">
                        <a:solidFill>
                          <a:srgbClr val="B6A479"/>
                        </a:solidFill>
                      </a:tcPr>
                    </a:tc>
                    <a:extLst>
                      <a:ext uri="{0D108BD9-81ED-4DB2-BD59-A6C34878D82A}">
                        <a16:rowId xmlns:a16="http://schemas.microsoft.com/office/drawing/2014/main" val="3301073534"/>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0</a:t>
                          </a:r>
                        </a:p>
                      </a:txBody>
                      <a:tcPr>
                        <a:solidFill>
                          <a:schemeClr val="bg1">
                            <a:lumMod val="95000"/>
                          </a:schemeClr>
                        </a:solidFill>
                      </a:tcPr>
                    </a:tc>
                    <a:tc>
                      <a:txBody>
                        <a:bodyPr/>
                        <a:lstStyle/>
                        <a:p>
                          <a:pP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(0 ∗</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0</a:t>
                          </a:r>
                        </a:p>
                      </a:txBody>
                      <a:tcPr>
                        <a:solidFill>
                          <a:schemeClr val="bg1">
                            <a:lumMod val="9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(0 ∗</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extLst>
                      <a:ext uri="{0D108BD9-81ED-4DB2-BD59-A6C34878D82A}">
                        <a16:rowId xmlns:a16="http://schemas.microsoft.com/office/drawing/2014/main" val="44657933"/>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1</a:t>
                          </a:r>
                        </a:p>
                      </a:txBody>
                      <a:tcPr>
                        <a:solidFill>
                          <a:schemeClr val="bg1">
                            <a:lumMod val="95000"/>
                          </a:schemeClr>
                        </a:solidFill>
                      </a:tcPr>
                    </a:tc>
                    <a:tc>
                      <a:txBody>
                        <a:bodyPr/>
                        <a:lstStyle/>
                        <a:p>
                          <a:pP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(1 ∗</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1</a:t>
                          </a:r>
                        </a:p>
                      </a:txBody>
                      <a:tcPr>
                        <a:solidFill>
                          <a:schemeClr val="bg1">
                            <a:lumMod val="9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extLst>
                      <a:ext uri="{0D108BD9-81ED-4DB2-BD59-A6C34878D82A}">
                        <a16:rowId xmlns:a16="http://schemas.microsoft.com/office/drawing/2014/main" val="3475037105"/>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10</a:t>
                          </a:r>
                        </a:p>
                      </a:txBody>
                      <a:tcPr>
                        <a:solidFill>
                          <a:schemeClr val="bg1">
                            <a:lumMod val="95000"/>
                          </a:schemeClr>
                        </a:solidFill>
                      </a:tcPr>
                    </a:tc>
                    <a:tc>
                      <a:txBody>
                        <a:bodyPr/>
                        <a:lstStyle/>
                        <a:p>
                          <a:pPr/>
                          <a14:m>
                            <m:oMathPara xmlns:m="http://schemas.openxmlformats.org/officeDocument/2006/math">
                              <m:oMathParaPr>
                                <m:jc m:val="centerGroup"/>
                              </m:oMathParaPr>
                              <m:oMath xmlns:m="http://schemas.openxmlformats.org/officeDocument/2006/math">
                                <m:r>
                                  <a:rPr lang="en-US" b="0" i="0" smtClean="0">
                                    <a:solidFill>
                                      <a:srgbClr val="737373"/>
                                    </a:solidFill>
                                    <a:latin typeface="Cambria Math" panose="02040503050406030204" pitchFamily="18" charset="0"/>
                                  </a:rPr>
                                  <m:t>(</m:t>
                                </m:r>
                                <m:r>
                                  <a:rPr lang="en-US" b="0" i="1" smtClean="0">
                                    <a:solidFill>
                                      <a:srgbClr val="737373"/>
                                    </a:solidFill>
                                    <a:latin typeface="Cambria Math" panose="02040503050406030204" pitchFamily="18" charset="0"/>
                                  </a:rPr>
                                  <m:t>1 ∗</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1</m:t>
                                    </m:r>
                                  </m:sup>
                                </m:sSup>
                                <m:r>
                                  <a:rPr lang="en-US" b="0" i="1" smtClean="0">
                                    <a:solidFill>
                                      <a:srgbClr val="737373"/>
                                    </a:solidFill>
                                    <a:latin typeface="Cambria Math" panose="02040503050406030204" pitchFamily="18" charset="0"/>
                                  </a:rPr>
                                  <m:t>)+(0∗</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1010</a:t>
                          </a:r>
                        </a:p>
                      </a:txBody>
                      <a:tcPr>
                        <a:solidFill>
                          <a:schemeClr val="bg1">
                            <a:lumMod val="9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3</m:t>
                                    </m:r>
                                  </m:sup>
                                </m:sSup>
                                <m:r>
                                  <a:rPr lang="en-US" b="0" i="1" smtClean="0">
                                    <a:solidFill>
                                      <a:srgbClr val="737373"/>
                                    </a:solidFill>
                                    <a:latin typeface="Cambria Math" panose="02040503050406030204" pitchFamily="18" charset="0"/>
                                  </a:rPr>
                                  <m:t>)+(0∗</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2</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1</m:t>
                                    </m:r>
                                  </m:sup>
                                </m:sSup>
                                <m:r>
                                  <a:rPr lang="en-US" b="0" i="1" smtClean="0">
                                    <a:solidFill>
                                      <a:srgbClr val="737373"/>
                                    </a:solidFill>
                                    <a:latin typeface="Cambria Math" panose="02040503050406030204" pitchFamily="18" charset="0"/>
                                  </a:rPr>
                                  <m:t>)+(0∗</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extLst>
                      <a:ext uri="{0D108BD9-81ED-4DB2-BD59-A6C34878D82A}">
                        <a16:rowId xmlns:a16="http://schemas.microsoft.com/office/drawing/2014/main" val="287380580"/>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12</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solidFill>
                                      <a:srgbClr val="737373"/>
                                    </a:solidFill>
                                    <a:latin typeface="Cambria Math" panose="02040503050406030204" pitchFamily="18" charset="0"/>
                                  </a:rPr>
                                  <m:t>(</m:t>
                                </m:r>
                                <m:r>
                                  <a:rPr lang="en-US" b="0" i="1" smtClean="0">
                                    <a:solidFill>
                                      <a:srgbClr val="737373"/>
                                    </a:solidFill>
                                    <a:latin typeface="Cambria Math" panose="02040503050406030204" pitchFamily="18" charset="0"/>
                                  </a:rPr>
                                  <m:t>1 ∗</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1</m:t>
                                    </m:r>
                                  </m:sup>
                                </m:sSup>
                                <m:r>
                                  <a:rPr lang="en-US" b="0" i="1" smtClean="0">
                                    <a:solidFill>
                                      <a:srgbClr val="737373"/>
                                    </a:solidFill>
                                    <a:latin typeface="Cambria Math" panose="02040503050406030204" pitchFamily="18" charset="0"/>
                                  </a:rPr>
                                  <m:t>)+(2∗</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1100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3</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2</m:t>
                                    </m:r>
                                  </m:sup>
                                </m:sSup>
                                <m:r>
                                  <a:rPr lang="en-US" b="0" i="1" smtClean="0">
                                    <a:solidFill>
                                      <a:srgbClr val="737373"/>
                                    </a:solidFill>
                                    <a:latin typeface="Cambria Math" panose="02040503050406030204" pitchFamily="18" charset="0"/>
                                  </a:rPr>
                                  <m:t>)+(0∗</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1</m:t>
                                    </m:r>
                                  </m:sup>
                                </m:sSup>
                                <m:r>
                                  <a:rPr lang="en-US" b="0" i="1" smtClean="0">
                                    <a:solidFill>
                                      <a:srgbClr val="737373"/>
                                    </a:solidFill>
                                    <a:latin typeface="Cambria Math" panose="02040503050406030204" pitchFamily="18" charset="0"/>
                                  </a:rPr>
                                  <m:t>)+(0∗</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extLst>
                      <a:ext uri="{0D108BD9-81ED-4DB2-BD59-A6C34878D82A}">
                        <a16:rowId xmlns:a16="http://schemas.microsoft.com/office/drawing/2014/main" val="486934606"/>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127</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n-US" b="0" i="1" smtClean="0">
                                        <a:solidFill>
                                          <a:srgbClr val="737373"/>
                                        </a:solidFill>
                                        <a:latin typeface="Cambria Math" panose="02040503050406030204" pitchFamily="18" charset="0"/>
                                      </a:rPr>
                                    </m:ctrlPr>
                                  </m:dPr>
                                  <m:e>
                                    <m:r>
                                      <a:rPr lang="en-US" b="0" i="0"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0" smtClean="0">
                                            <a:solidFill>
                                              <a:srgbClr val="737373"/>
                                            </a:solidFill>
                                            <a:latin typeface="Cambria Math" panose="02040503050406030204" pitchFamily="18" charset="0"/>
                                          </a:rPr>
                                          <m:t>10</m:t>
                                        </m:r>
                                      </m:e>
                                      <m:sup>
                                        <m:r>
                                          <a:rPr lang="en-US" b="0" i="0" smtClean="0">
                                            <a:solidFill>
                                              <a:srgbClr val="737373"/>
                                            </a:solidFill>
                                            <a:latin typeface="Cambria Math" panose="02040503050406030204" pitchFamily="18" charset="0"/>
                                          </a:rPr>
                                          <m:t>2</m:t>
                                        </m:r>
                                      </m:sup>
                                    </m:sSup>
                                  </m:e>
                                </m:d>
                                <m:r>
                                  <a:rPr lang="en-US" b="0" i="0" smtClean="0">
                                    <a:solidFill>
                                      <a:srgbClr val="737373"/>
                                    </a:solidFill>
                                    <a:latin typeface="Cambria Math" panose="02040503050406030204" pitchFamily="18" charset="0"/>
                                  </a:rPr>
                                  <m:t>+(</m:t>
                                </m:r>
                                <m:r>
                                  <a:rPr lang="en-US" b="0" i="1" smtClean="0">
                                    <a:solidFill>
                                      <a:srgbClr val="737373"/>
                                    </a:solidFill>
                                    <a:latin typeface="Cambria Math" panose="02040503050406030204" pitchFamily="18" charset="0"/>
                                  </a:rPr>
                                  <m:t>1 ∗</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1</m:t>
                                    </m:r>
                                  </m:sup>
                                </m:sSup>
                                <m:r>
                                  <a:rPr lang="en-US" b="0" i="1" smtClean="0">
                                    <a:solidFill>
                                      <a:srgbClr val="737373"/>
                                    </a:solidFill>
                                    <a:latin typeface="Cambria Math" panose="02040503050406030204" pitchFamily="18" charset="0"/>
                                  </a:rPr>
                                  <m:t>)+(2∗</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p>
                          <a:endParaRPr lang="en-US" dirty="0">
                            <a:solidFill>
                              <a:srgbClr val="737373"/>
                            </a:solidFill>
                          </a:endParaRPr>
                        </a:p>
                      </a:txBody>
                      <a:tcPr>
                        <a:solidFill>
                          <a:schemeClr val="bg1">
                            <a:lumMod val="95000"/>
                          </a:schemeClr>
                        </a:solid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01111111</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(0∗</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7</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6</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5</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4</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3</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2</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1</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extLst>
                      <a:ext uri="{0D108BD9-81ED-4DB2-BD59-A6C34878D82A}">
                        <a16:rowId xmlns:a16="http://schemas.microsoft.com/office/drawing/2014/main" val="3093660260"/>
                      </a:ext>
                    </a:extLst>
                  </a:tr>
                </a:tbl>
              </a:graphicData>
            </a:graphic>
          </p:graphicFrame>
        </mc:Choice>
        <mc:Fallback xmlns="">
          <p:graphicFrame>
            <p:nvGraphicFramePr>
              <p:cNvPr id="7" name="Table 6">
                <a:extLst>
                  <a:ext uri="{FF2B5EF4-FFF2-40B4-BE49-F238E27FC236}">
                    <a16:creationId xmlns:a16="http://schemas.microsoft.com/office/drawing/2014/main" id="{4B9FEC7F-D495-4CB8-9748-C7C42E3DDF44}"/>
                  </a:ext>
                </a:extLst>
              </p:cNvPr>
              <p:cNvGraphicFramePr>
                <a:graphicFrameLocks noGrp="1"/>
              </p:cNvGraphicFramePr>
              <p:nvPr>
                <p:extLst>
                  <p:ext uri="{D42A27DB-BD31-4B8C-83A1-F6EECF244321}">
                    <p14:modId xmlns:p14="http://schemas.microsoft.com/office/powerpoint/2010/main" val="2034178379"/>
                  </p:ext>
                </p:extLst>
              </p:nvPr>
            </p:nvGraphicFramePr>
            <p:xfrm>
              <a:off x="1053871" y="3237715"/>
              <a:ext cx="7739434" cy="3340736"/>
            </p:xfrm>
            <a:graphic>
              <a:graphicData uri="http://schemas.openxmlformats.org/drawingml/2006/table">
                <a:tbl>
                  <a:tblPr firstRow="1" bandRow="1">
                    <a:tableStyleId>{5C22544A-7EE6-4342-B048-85BDC9FD1C3A}</a:tableStyleId>
                  </a:tblPr>
                  <a:tblGrid>
                    <a:gridCol w="823068">
                      <a:extLst>
                        <a:ext uri="{9D8B030D-6E8A-4147-A177-3AD203B41FA5}">
                          <a16:colId xmlns:a16="http://schemas.microsoft.com/office/drawing/2014/main" val="304159398"/>
                        </a:ext>
                      </a:extLst>
                    </a:gridCol>
                    <a:gridCol w="2665379">
                      <a:extLst>
                        <a:ext uri="{9D8B030D-6E8A-4147-A177-3AD203B41FA5}">
                          <a16:colId xmlns:a16="http://schemas.microsoft.com/office/drawing/2014/main" val="4161401976"/>
                        </a:ext>
                      </a:extLst>
                    </a:gridCol>
                    <a:gridCol w="933855">
                      <a:extLst>
                        <a:ext uri="{9D8B030D-6E8A-4147-A177-3AD203B41FA5}">
                          <a16:colId xmlns:a16="http://schemas.microsoft.com/office/drawing/2014/main" val="1753251519"/>
                        </a:ext>
                      </a:extLst>
                    </a:gridCol>
                    <a:gridCol w="3317132">
                      <a:extLst>
                        <a:ext uri="{9D8B030D-6E8A-4147-A177-3AD203B41FA5}">
                          <a16:colId xmlns:a16="http://schemas.microsoft.com/office/drawing/2014/main" val="1379253821"/>
                        </a:ext>
                      </a:extLst>
                    </a:gridCol>
                  </a:tblGrid>
                  <a:tr h="370840">
                    <a:tc>
                      <a:txBody>
                        <a:bodyPr/>
                        <a:lstStyle/>
                        <a:p>
                          <a:pPr algn="ctr"/>
                          <a:r>
                            <a:rPr lang="en-US" sz="1400" dirty="0">
                              <a:latin typeface="Segoe UI Light" panose="020B0502040204020203" pitchFamily="34" charset="0"/>
                              <a:cs typeface="Segoe UI Light" panose="020B0502040204020203" pitchFamily="34" charset="0"/>
                            </a:rPr>
                            <a:t>Decimal</a:t>
                          </a:r>
                        </a:p>
                      </a:txBody>
                      <a:tcPr anchor="ctr">
                        <a:solidFill>
                          <a:srgbClr val="B6A479"/>
                        </a:solidFill>
                      </a:tcPr>
                    </a:tc>
                    <a:tc>
                      <a:txBody>
                        <a:bodyPr/>
                        <a:lstStyle/>
                        <a:p>
                          <a:pPr algn="ctr"/>
                          <a:r>
                            <a:rPr lang="en-US" sz="1400" dirty="0">
                              <a:latin typeface="Segoe UI Light" panose="020B0502040204020203" pitchFamily="34" charset="0"/>
                              <a:cs typeface="Segoe UI Light" panose="020B0502040204020203" pitchFamily="34" charset="0"/>
                            </a:rPr>
                            <a:t>Decimal Break Down</a:t>
                          </a:r>
                        </a:p>
                      </a:txBody>
                      <a:tcPr anchor="ctr">
                        <a:solidFill>
                          <a:srgbClr val="B6A479"/>
                        </a:solidFill>
                      </a:tcPr>
                    </a:tc>
                    <a:tc>
                      <a:txBody>
                        <a:bodyPr/>
                        <a:lstStyle/>
                        <a:p>
                          <a:pPr algn="ctr"/>
                          <a:r>
                            <a:rPr lang="en-US" sz="1400" dirty="0">
                              <a:latin typeface="Segoe UI Light" panose="020B0502040204020203" pitchFamily="34" charset="0"/>
                              <a:cs typeface="Segoe UI Light" panose="020B0502040204020203" pitchFamily="34" charset="0"/>
                            </a:rPr>
                            <a:t>Binary </a:t>
                          </a:r>
                        </a:p>
                      </a:txBody>
                      <a:tcPr anchor="ctr">
                        <a:solidFill>
                          <a:srgbClr val="B6A479"/>
                        </a:solidFill>
                      </a:tcPr>
                    </a:tc>
                    <a:tc>
                      <a:txBody>
                        <a:bodyPr/>
                        <a:lstStyle/>
                        <a:p>
                          <a:pPr algn="ctr"/>
                          <a:r>
                            <a:rPr lang="en-US" sz="1400" dirty="0">
                              <a:latin typeface="Segoe UI Light" panose="020B0502040204020203" pitchFamily="34" charset="0"/>
                              <a:cs typeface="Segoe UI Light" panose="020B0502040204020203" pitchFamily="34" charset="0"/>
                            </a:rPr>
                            <a:t>Binary Break Down</a:t>
                          </a:r>
                        </a:p>
                      </a:txBody>
                      <a:tcPr anchor="ctr">
                        <a:solidFill>
                          <a:srgbClr val="B6A479"/>
                        </a:solidFill>
                      </a:tcPr>
                    </a:tc>
                    <a:extLst>
                      <a:ext uri="{0D108BD9-81ED-4DB2-BD59-A6C34878D82A}">
                        <a16:rowId xmlns:a16="http://schemas.microsoft.com/office/drawing/2014/main" val="3301073534"/>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0</a:t>
                          </a:r>
                        </a:p>
                      </a:txBody>
                      <a:tcPr>
                        <a:solidFill>
                          <a:schemeClr val="bg1">
                            <a:lumMod val="95000"/>
                          </a:schemeClr>
                        </a:solidFill>
                      </a:tcPr>
                    </a:tc>
                    <a:tc>
                      <a:txBody>
                        <a:bodyPr/>
                        <a:lstStyle/>
                        <a:p>
                          <a:endParaRPr lang="en-US"/>
                        </a:p>
                      </a:txBody>
                      <a:tcPr>
                        <a:blipFill>
                          <a:blip r:embed="rId2"/>
                          <a:stretch>
                            <a:fillRect l="-31050" t="-101639" r="-160274" b="-704918"/>
                          </a:stretch>
                        </a:blip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0</a:t>
                          </a:r>
                        </a:p>
                      </a:txBody>
                      <a:tcPr>
                        <a:solidFill>
                          <a:schemeClr val="bg1">
                            <a:lumMod val="95000"/>
                          </a:schemeClr>
                        </a:solidFill>
                      </a:tcPr>
                    </a:tc>
                    <a:tc>
                      <a:txBody>
                        <a:bodyPr/>
                        <a:lstStyle/>
                        <a:p>
                          <a:endParaRPr lang="en-US"/>
                        </a:p>
                      </a:txBody>
                      <a:tcPr>
                        <a:blipFill>
                          <a:blip r:embed="rId2"/>
                          <a:stretch>
                            <a:fillRect l="-133394" t="-101639" r="-734" b="-704918"/>
                          </a:stretch>
                        </a:blipFill>
                      </a:tcPr>
                    </a:tc>
                    <a:extLst>
                      <a:ext uri="{0D108BD9-81ED-4DB2-BD59-A6C34878D82A}">
                        <a16:rowId xmlns:a16="http://schemas.microsoft.com/office/drawing/2014/main" val="44657933"/>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1</a:t>
                          </a:r>
                        </a:p>
                      </a:txBody>
                      <a:tcPr>
                        <a:solidFill>
                          <a:schemeClr val="bg1">
                            <a:lumMod val="95000"/>
                          </a:schemeClr>
                        </a:solidFill>
                      </a:tcPr>
                    </a:tc>
                    <a:tc>
                      <a:txBody>
                        <a:bodyPr/>
                        <a:lstStyle/>
                        <a:p>
                          <a:endParaRPr lang="en-US"/>
                        </a:p>
                      </a:txBody>
                      <a:tcPr>
                        <a:blipFill>
                          <a:blip r:embed="rId2"/>
                          <a:stretch>
                            <a:fillRect l="-31050" t="-201639" r="-160274" b="-604918"/>
                          </a:stretch>
                        </a:blip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1</a:t>
                          </a:r>
                        </a:p>
                      </a:txBody>
                      <a:tcPr>
                        <a:solidFill>
                          <a:schemeClr val="bg1">
                            <a:lumMod val="95000"/>
                          </a:schemeClr>
                        </a:solidFill>
                      </a:tcPr>
                    </a:tc>
                    <a:tc>
                      <a:txBody>
                        <a:bodyPr/>
                        <a:lstStyle/>
                        <a:p>
                          <a:endParaRPr lang="en-US"/>
                        </a:p>
                      </a:txBody>
                      <a:tcPr>
                        <a:blipFill>
                          <a:blip r:embed="rId2"/>
                          <a:stretch>
                            <a:fillRect l="-133394" t="-201639" r="-734" b="-604918"/>
                          </a:stretch>
                        </a:blipFill>
                      </a:tcPr>
                    </a:tc>
                    <a:extLst>
                      <a:ext uri="{0D108BD9-81ED-4DB2-BD59-A6C34878D82A}">
                        <a16:rowId xmlns:a16="http://schemas.microsoft.com/office/drawing/2014/main" val="3475037105"/>
                      </a:ext>
                    </a:extLst>
                  </a:tr>
                  <a:tr h="639255">
                    <a:tc>
                      <a:txBody>
                        <a:bodyPr/>
                        <a:lstStyle/>
                        <a:p>
                          <a:pPr algn="ctr"/>
                          <a:r>
                            <a:rPr lang="en-US" dirty="0">
                              <a:solidFill>
                                <a:srgbClr val="737373"/>
                              </a:solidFill>
                              <a:latin typeface="Segoe UI Light" panose="020B0502040204020203" pitchFamily="34" charset="0"/>
                              <a:cs typeface="Segoe UI Light" panose="020B0502040204020203" pitchFamily="34" charset="0"/>
                            </a:rPr>
                            <a:t>10</a:t>
                          </a:r>
                        </a:p>
                      </a:txBody>
                      <a:tcPr>
                        <a:solidFill>
                          <a:schemeClr val="bg1">
                            <a:lumMod val="95000"/>
                          </a:schemeClr>
                        </a:solidFill>
                      </a:tcPr>
                    </a:tc>
                    <a:tc>
                      <a:txBody>
                        <a:bodyPr/>
                        <a:lstStyle/>
                        <a:p>
                          <a:endParaRPr lang="en-US"/>
                        </a:p>
                      </a:txBody>
                      <a:tcPr>
                        <a:blipFill>
                          <a:blip r:embed="rId2"/>
                          <a:stretch>
                            <a:fillRect l="-31050" t="-175238" r="-160274" b="-251429"/>
                          </a:stretch>
                        </a:blip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1010</a:t>
                          </a:r>
                        </a:p>
                      </a:txBody>
                      <a:tcPr>
                        <a:solidFill>
                          <a:schemeClr val="bg1">
                            <a:lumMod val="95000"/>
                          </a:schemeClr>
                        </a:solidFill>
                      </a:tcPr>
                    </a:tc>
                    <a:tc>
                      <a:txBody>
                        <a:bodyPr/>
                        <a:lstStyle/>
                        <a:p>
                          <a:endParaRPr lang="en-US"/>
                        </a:p>
                      </a:txBody>
                      <a:tcPr>
                        <a:blipFill>
                          <a:blip r:embed="rId2"/>
                          <a:stretch>
                            <a:fillRect l="-133394" t="-175238" r="-734" b="-251429"/>
                          </a:stretch>
                        </a:blipFill>
                      </a:tcPr>
                    </a:tc>
                    <a:extLst>
                      <a:ext uri="{0D108BD9-81ED-4DB2-BD59-A6C34878D82A}">
                        <a16:rowId xmlns:a16="http://schemas.microsoft.com/office/drawing/2014/main" val="287380580"/>
                      </a:ext>
                    </a:extLst>
                  </a:tr>
                  <a:tr h="639255">
                    <a:tc>
                      <a:txBody>
                        <a:bodyPr/>
                        <a:lstStyle/>
                        <a:p>
                          <a:pPr algn="ctr"/>
                          <a:r>
                            <a:rPr lang="en-US" dirty="0">
                              <a:solidFill>
                                <a:srgbClr val="737373"/>
                              </a:solidFill>
                              <a:latin typeface="Segoe UI Light" panose="020B0502040204020203" pitchFamily="34" charset="0"/>
                              <a:cs typeface="Segoe UI Light" panose="020B0502040204020203" pitchFamily="34" charset="0"/>
                            </a:rPr>
                            <a:t>12</a:t>
                          </a:r>
                        </a:p>
                      </a:txBody>
                      <a:tcPr>
                        <a:solidFill>
                          <a:schemeClr val="bg1">
                            <a:lumMod val="95000"/>
                          </a:schemeClr>
                        </a:solidFill>
                      </a:tcPr>
                    </a:tc>
                    <a:tc>
                      <a:txBody>
                        <a:bodyPr/>
                        <a:lstStyle/>
                        <a:p>
                          <a:endParaRPr lang="en-US"/>
                        </a:p>
                      </a:txBody>
                      <a:tcPr>
                        <a:blipFill>
                          <a:blip r:embed="rId2"/>
                          <a:stretch>
                            <a:fillRect l="-31050" t="-275238" r="-160274" b="-151429"/>
                          </a:stretch>
                        </a:blip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1100</a:t>
                          </a:r>
                        </a:p>
                      </a:txBody>
                      <a:tcPr>
                        <a:solidFill>
                          <a:schemeClr val="bg1">
                            <a:lumMod val="95000"/>
                          </a:schemeClr>
                        </a:solidFill>
                      </a:tcPr>
                    </a:tc>
                    <a:tc>
                      <a:txBody>
                        <a:bodyPr/>
                        <a:lstStyle/>
                        <a:p>
                          <a:endParaRPr lang="en-US"/>
                        </a:p>
                      </a:txBody>
                      <a:tcPr>
                        <a:blipFill>
                          <a:blip r:embed="rId2"/>
                          <a:stretch>
                            <a:fillRect l="-133394" t="-275238" r="-734" b="-151429"/>
                          </a:stretch>
                        </a:blipFill>
                      </a:tcPr>
                    </a:tc>
                    <a:extLst>
                      <a:ext uri="{0D108BD9-81ED-4DB2-BD59-A6C34878D82A}">
                        <a16:rowId xmlns:a16="http://schemas.microsoft.com/office/drawing/2014/main" val="486934606"/>
                      </a:ext>
                    </a:extLst>
                  </a:tr>
                  <a:tr h="949706">
                    <a:tc>
                      <a:txBody>
                        <a:bodyPr/>
                        <a:lstStyle/>
                        <a:p>
                          <a:pPr algn="ctr"/>
                          <a:r>
                            <a:rPr lang="en-US" dirty="0">
                              <a:solidFill>
                                <a:srgbClr val="737373"/>
                              </a:solidFill>
                              <a:latin typeface="Segoe UI Light" panose="020B0502040204020203" pitchFamily="34" charset="0"/>
                              <a:cs typeface="Segoe UI Light" panose="020B0502040204020203" pitchFamily="34" charset="0"/>
                            </a:rPr>
                            <a:t>127</a:t>
                          </a:r>
                        </a:p>
                      </a:txBody>
                      <a:tcPr>
                        <a:solidFill>
                          <a:schemeClr val="bg1">
                            <a:lumMod val="95000"/>
                          </a:schemeClr>
                        </a:solidFill>
                      </a:tcPr>
                    </a:tc>
                    <a:tc>
                      <a:txBody>
                        <a:bodyPr/>
                        <a:lstStyle/>
                        <a:p>
                          <a:endParaRPr lang="en-US"/>
                        </a:p>
                      </a:txBody>
                      <a:tcPr>
                        <a:blipFill>
                          <a:blip r:embed="rId2"/>
                          <a:stretch>
                            <a:fillRect l="-31050" t="-252564" r="-160274" b="-1923"/>
                          </a:stretch>
                        </a:blip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01111111</a:t>
                          </a:r>
                        </a:p>
                      </a:txBody>
                      <a:tcPr>
                        <a:solidFill>
                          <a:schemeClr val="bg1">
                            <a:lumMod val="95000"/>
                          </a:schemeClr>
                        </a:solidFill>
                      </a:tcPr>
                    </a:tc>
                    <a:tc>
                      <a:txBody>
                        <a:bodyPr/>
                        <a:lstStyle/>
                        <a:p>
                          <a:endParaRPr lang="en-US"/>
                        </a:p>
                      </a:txBody>
                      <a:tcPr>
                        <a:blipFill>
                          <a:blip r:embed="rId2"/>
                          <a:stretch>
                            <a:fillRect l="-133394" t="-252564" r="-734" b="-1923"/>
                          </a:stretch>
                        </a:blipFill>
                      </a:tcPr>
                    </a:tc>
                    <a:extLst>
                      <a:ext uri="{0D108BD9-81ED-4DB2-BD59-A6C34878D82A}">
                        <a16:rowId xmlns:a16="http://schemas.microsoft.com/office/drawing/2014/main" val="3093660260"/>
                      </a:ext>
                    </a:extLst>
                  </a:tr>
                </a:tbl>
              </a:graphicData>
            </a:graphic>
          </p:graphicFrame>
        </mc:Fallback>
      </mc:AlternateContent>
      <p:sp>
        <p:nvSpPr>
          <p:cNvPr id="8" name="Rectangle 7">
            <a:extLst>
              <a:ext uri="{FF2B5EF4-FFF2-40B4-BE49-F238E27FC236}">
                <a16:creationId xmlns:a16="http://schemas.microsoft.com/office/drawing/2014/main" id="{36B5F96E-7D0C-4230-9F8A-CCAB87BCB46F}"/>
              </a:ext>
            </a:extLst>
          </p:cNvPr>
          <p:cNvSpPr/>
          <p:nvPr/>
        </p:nvSpPr>
        <p:spPr>
          <a:xfrm>
            <a:off x="7608094" y="1308522"/>
            <a:ext cx="4421981" cy="1947200"/>
          </a:xfrm>
          <a:prstGeom prst="rect">
            <a:avLst/>
          </a:prstGeom>
        </p:spPr>
        <p:txBody>
          <a:bodyPr wrap="square">
            <a:spAutoFit/>
          </a:bodyPr>
          <a:lstStyle/>
          <a:p>
            <a:pPr marL="91440" indent="-91440" defTabSz="914400">
              <a:lnSpc>
                <a:spcPct val="90000"/>
              </a:lnSpc>
              <a:spcBef>
                <a:spcPts val="200"/>
              </a:spcBef>
              <a:spcAft>
                <a:spcPts val="200"/>
              </a:spcAft>
              <a:buClr>
                <a:schemeClr val="accent1"/>
              </a:buClr>
              <a:buSzPct val="100000"/>
              <a:buFont typeface="Tw Cen MT" panose="020B0602020104020603" pitchFamily="34" charset="0"/>
              <a:buChar char=" "/>
            </a:pPr>
            <a:r>
              <a:rPr lang="en-US" sz="1400" b="1" dirty="0">
                <a:solidFill>
                  <a:srgbClr val="4C3282"/>
                </a:solidFill>
                <a:latin typeface="Segoe UI Semilight" panose="020B0402040204020203" pitchFamily="34" charset="0"/>
                <a:cs typeface="Segoe UI Semilight" panose="020B0402040204020203" pitchFamily="34" charset="0"/>
              </a:rPr>
              <a:t>byte</a:t>
            </a:r>
          </a:p>
          <a:p>
            <a:pPr marL="91440" indent="-91440" defTabSz="914400">
              <a:lnSpc>
                <a:spcPct val="90000"/>
              </a:lnSpc>
              <a:spcBef>
                <a:spcPts val="200"/>
              </a:spcBef>
              <a:spcAft>
                <a:spcPts val="200"/>
              </a:spcAft>
              <a:buClr>
                <a:schemeClr val="accent1"/>
              </a:buClr>
              <a:buSzPct val="100000"/>
              <a:buFont typeface="Tw Cen MT" panose="020B0602020104020603" pitchFamily="34" charset="0"/>
              <a:buChar char=" "/>
            </a:pPr>
            <a:r>
              <a:rPr lang="en-US" sz="1400" dirty="0">
                <a:latin typeface="Segoe UI Semilight" panose="020B0402040204020203" pitchFamily="34" charset="0"/>
                <a:cs typeface="Segoe UI Semilight" panose="020B0402040204020203" pitchFamily="34" charset="0"/>
              </a:rPr>
              <a:t>The most commonly referred to unit of memory, a grouping of 8 bits</a:t>
            </a:r>
          </a:p>
          <a:p>
            <a:pPr marL="91440" indent="-91440" defTabSz="914400">
              <a:lnSpc>
                <a:spcPct val="90000"/>
              </a:lnSpc>
              <a:spcBef>
                <a:spcPts val="200"/>
              </a:spcBef>
              <a:spcAft>
                <a:spcPts val="200"/>
              </a:spcAft>
              <a:buClr>
                <a:schemeClr val="accent1"/>
              </a:buClr>
              <a:buSzPct val="100000"/>
              <a:buFont typeface="Tw Cen MT" panose="020B0602020104020603" pitchFamily="34" charset="0"/>
              <a:buChar char=" "/>
            </a:pPr>
            <a:r>
              <a:rPr lang="en-US" sz="1400" dirty="0">
                <a:latin typeface="Segoe UI Semilight" panose="020B0402040204020203" pitchFamily="34" charset="0"/>
                <a:cs typeface="Segoe UI Semilight" panose="020B0402040204020203" pitchFamily="34" charset="0"/>
              </a:rPr>
              <a:t>Can represent 265 different numbers (28) </a:t>
            </a:r>
          </a:p>
          <a:p>
            <a:pPr marL="91440" indent="-91440" defTabSz="914400">
              <a:lnSpc>
                <a:spcPct val="90000"/>
              </a:lnSpc>
              <a:spcBef>
                <a:spcPts val="200"/>
              </a:spcBef>
              <a:spcAft>
                <a:spcPts val="200"/>
              </a:spcAft>
              <a:buClr>
                <a:schemeClr val="accent1"/>
              </a:buClr>
              <a:buSzPct val="100000"/>
              <a:buFont typeface="Tw Cen MT" panose="020B0602020104020603" pitchFamily="34" charset="0"/>
              <a:buChar char=" "/>
            </a:pPr>
            <a:r>
              <a:rPr lang="en-US" sz="1400" dirty="0">
                <a:latin typeface="Segoe UI Semilight" panose="020B0402040204020203" pitchFamily="34" charset="0"/>
                <a:cs typeface="Segoe UI Semilight" panose="020B0402040204020203" pitchFamily="34" charset="0"/>
              </a:rPr>
              <a:t>1 Kilobyte = 1 thousand bytes (KB)</a:t>
            </a:r>
          </a:p>
          <a:p>
            <a:pPr marL="91440" indent="-91440" defTabSz="914400">
              <a:lnSpc>
                <a:spcPct val="90000"/>
              </a:lnSpc>
              <a:spcBef>
                <a:spcPts val="200"/>
              </a:spcBef>
              <a:spcAft>
                <a:spcPts val="200"/>
              </a:spcAft>
              <a:buClr>
                <a:schemeClr val="accent1"/>
              </a:buClr>
              <a:buSzPct val="100000"/>
              <a:buFont typeface="Tw Cen MT" panose="020B0602020104020603" pitchFamily="34" charset="0"/>
              <a:buChar char=" "/>
            </a:pPr>
            <a:r>
              <a:rPr lang="en-US" sz="1400" dirty="0">
                <a:latin typeface="Segoe UI Semilight" panose="020B0402040204020203" pitchFamily="34" charset="0"/>
                <a:cs typeface="Segoe UI Semilight" panose="020B0402040204020203" pitchFamily="34" charset="0"/>
              </a:rPr>
              <a:t>1 Megabyte = 1 million bytes (MB)</a:t>
            </a:r>
          </a:p>
          <a:p>
            <a:pPr marL="91440" indent="-91440" defTabSz="914400">
              <a:lnSpc>
                <a:spcPct val="90000"/>
              </a:lnSpc>
              <a:spcBef>
                <a:spcPts val="200"/>
              </a:spcBef>
              <a:spcAft>
                <a:spcPts val="200"/>
              </a:spcAft>
              <a:buClr>
                <a:schemeClr val="accent1"/>
              </a:buClr>
              <a:buSzPct val="100000"/>
              <a:buFont typeface="Tw Cen MT" panose="020B0602020104020603" pitchFamily="34" charset="0"/>
              <a:buChar char=" "/>
            </a:pPr>
            <a:r>
              <a:rPr lang="en-US" sz="1400" dirty="0">
                <a:latin typeface="Segoe UI Semilight" panose="020B0402040204020203" pitchFamily="34" charset="0"/>
                <a:cs typeface="Segoe UI Semilight" panose="020B0402040204020203" pitchFamily="34" charset="0"/>
              </a:rPr>
              <a:t>1 Gigabyte = 1 billion bytes (GB)</a:t>
            </a:r>
          </a:p>
          <a:p>
            <a:endParaRPr lang="en-US" sz="1400" dirty="0">
              <a:solidFill>
                <a:srgbClr val="737373"/>
              </a:solidFill>
            </a:endParaRPr>
          </a:p>
        </p:txBody>
      </p:sp>
    </p:spTree>
    <p:extLst>
      <p:ext uri="{BB962C8B-B14F-4D97-AF65-F5344CB8AC3E}">
        <p14:creationId xmlns:p14="http://schemas.microsoft.com/office/powerpoint/2010/main" val="55805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5DAB-FE5F-444F-9266-EBEAEA0D6A45}"/>
              </a:ext>
            </a:extLst>
          </p:cNvPr>
          <p:cNvSpPr>
            <a:spLocks noGrp="1"/>
          </p:cNvSpPr>
          <p:nvPr>
            <p:ph type="title"/>
          </p:nvPr>
        </p:nvSpPr>
        <p:spPr/>
        <p:txBody>
          <a:bodyPr/>
          <a:lstStyle/>
          <a:p>
            <a:r>
              <a:rPr lang="en-US" dirty="0">
                <a:solidFill>
                  <a:srgbClr val="4C3282"/>
                </a:solidFill>
              </a:rPr>
              <a:t>Comparing sum1 vs. sum2</a:t>
            </a:r>
          </a:p>
        </p:txBody>
      </p:sp>
      <p:sp>
        <p:nvSpPr>
          <p:cNvPr id="4" name="Footer Placeholder 3">
            <a:extLst>
              <a:ext uri="{FF2B5EF4-FFF2-40B4-BE49-F238E27FC236}">
                <a16:creationId xmlns:a16="http://schemas.microsoft.com/office/drawing/2014/main" id="{0E1F5CE5-87DD-493A-8D3E-AD9769BDC269}"/>
              </a:ext>
            </a:extLst>
          </p:cNvPr>
          <p:cNvSpPr>
            <a:spLocks noGrp="1"/>
          </p:cNvSpPr>
          <p:nvPr>
            <p:ph type="ftr" sz="quarter" idx="11"/>
          </p:nvPr>
        </p:nvSpPr>
        <p:spPr/>
        <p:txBody>
          <a:bodyPr/>
          <a:lstStyle/>
          <a:p>
            <a:r>
              <a:rPr lang="en-US"/>
              <a:t>CSE 373 AU 18</a:t>
            </a:r>
          </a:p>
        </p:txBody>
      </p:sp>
      <p:sp>
        <p:nvSpPr>
          <p:cNvPr id="5" name="Slide Number Placeholder 4">
            <a:extLst>
              <a:ext uri="{FF2B5EF4-FFF2-40B4-BE49-F238E27FC236}">
                <a16:creationId xmlns:a16="http://schemas.microsoft.com/office/drawing/2014/main" id="{7810E4C0-F065-46D9-BDA3-92B4C8956340}"/>
              </a:ext>
            </a:extLst>
          </p:cNvPr>
          <p:cNvSpPr>
            <a:spLocks noGrp="1"/>
          </p:cNvSpPr>
          <p:nvPr>
            <p:ph type="sldNum" sz="quarter" idx="12"/>
          </p:nvPr>
        </p:nvSpPr>
        <p:spPr/>
        <p:txBody>
          <a:bodyPr/>
          <a:lstStyle/>
          <a:p>
            <a:fld id="{659665DE-58FC-41F4-AC58-2C90A5E00527}" type="slidenum">
              <a:rPr lang="en-US" smtClean="0"/>
              <a:t>4</a:t>
            </a:fld>
            <a:endParaRPr lang="en-US"/>
          </a:p>
        </p:txBody>
      </p:sp>
      <p:pic>
        <p:nvPicPr>
          <p:cNvPr id="6" name="Picture 5">
            <a:extLst>
              <a:ext uri="{FF2B5EF4-FFF2-40B4-BE49-F238E27FC236}">
                <a16:creationId xmlns:a16="http://schemas.microsoft.com/office/drawing/2014/main" id="{5A9870ED-D74B-4A7C-9BB6-5EEC5C6B5D88}"/>
              </a:ext>
            </a:extLst>
          </p:cNvPr>
          <p:cNvPicPr>
            <a:picLocks noChangeAspect="1"/>
          </p:cNvPicPr>
          <p:nvPr/>
        </p:nvPicPr>
        <p:blipFill>
          <a:blip r:embed="rId2"/>
          <a:stretch>
            <a:fillRect/>
          </a:stretch>
        </p:blipFill>
        <p:spPr>
          <a:xfrm>
            <a:off x="1709637" y="1472024"/>
            <a:ext cx="8011327" cy="4964847"/>
          </a:xfrm>
          <a:prstGeom prst="rect">
            <a:avLst/>
          </a:prstGeom>
        </p:spPr>
      </p:pic>
    </p:spTree>
    <p:extLst>
      <p:ext uri="{BB962C8B-B14F-4D97-AF65-F5344CB8AC3E}">
        <p14:creationId xmlns:p14="http://schemas.microsoft.com/office/powerpoint/2010/main" val="5655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A940-4496-4951-932A-5963513BB1C7}"/>
              </a:ext>
            </a:extLst>
          </p:cNvPr>
          <p:cNvSpPr>
            <a:spLocks noGrp="1"/>
          </p:cNvSpPr>
          <p:nvPr>
            <p:ph type="title"/>
          </p:nvPr>
        </p:nvSpPr>
        <p:spPr/>
        <p:txBody>
          <a:bodyPr/>
          <a:lstStyle/>
          <a:p>
            <a:r>
              <a:rPr lang="en-US" dirty="0">
                <a:solidFill>
                  <a:srgbClr val="4C3282"/>
                </a:solidFill>
              </a:rPr>
              <a:t>Assumptions</a:t>
            </a:r>
          </a:p>
        </p:txBody>
      </p:sp>
      <p:sp>
        <p:nvSpPr>
          <p:cNvPr id="3" name="Content Placeholder 2">
            <a:extLst>
              <a:ext uri="{FF2B5EF4-FFF2-40B4-BE49-F238E27FC236}">
                <a16:creationId xmlns:a16="http://schemas.microsoft.com/office/drawing/2014/main" id="{E84CC500-533D-498E-9A87-B16C13263866}"/>
              </a:ext>
            </a:extLst>
          </p:cNvPr>
          <p:cNvSpPr>
            <a:spLocks noGrp="1"/>
          </p:cNvSpPr>
          <p:nvPr>
            <p:ph idx="1"/>
          </p:nvPr>
        </p:nvSpPr>
        <p:spPr/>
        <p:txBody>
          <a:bodyPr/>
          <a:lstStyle/>
          <a:p>
            <a:r>
              <a:rPr lang="en-US" dirty="0"/>
              <a:t>Accessing memory is a quick and constant-time operation</a:t>
            </a:r>
          </a:p>
          <a:p>
            <a:pPr lvl="1"/>
            <a:r>
              <a:rPr lang="en-US" b="1" dirty="0">
                <a:solidFill>
                  <a:srgbClr val="FF0000"/>
                </a:solidFill>
              </a:rPr>
              <a:t>Not quite true</a:t>
            </a:r>
          </a:p>
          <a:p>
            <a:r>
              <a:rPr lang="en-US" dirty="0"/>
              <a:t>Sometimes accessing memory is cheaper and easier than at other times</a:t>
            </a:r>
          </a:p>
          <a:p>
            <a:r>
              <a:rPr lang="en-US" dirty="0"/>
              <a:t>Sometimes accessing memory is very slow</a:t>
            </a:r>
          </a:p>
          <a:p>
            <a:endParaRPr lang="en-US" dirty="0"/>
          </a:p>
          <a:p>
            <a:endParaRPr lang="en-US" dirty="0"/>
          </a:p>
        </p:txBody>
      </p:sp>
      <p:sp>
        <p:nvSpPr>
          <p:cNvPr id="4" name="Footer Placeholder 3">
            <a:extLst>
              <a:ext uri="{FF2B5EF4-FFF2-40B4-BE49-F238E27FC236}">
                <a16:creationId xmlns:a16="http://schemas.microsoft.com/office/drawing/2014/main" id="{5E41B6FF-B443-414D-82D3-DF020F15217E}"/>
              </a:ext>
            </a:extLst>
          </p:cNvPr>
          <p:cNvSpPr>
            <a:spLocks noGrp="1"/>
          </p:cNvSpPr>
          <p:nvPr>
            <p:ph type="ftr" sz="quarter" idx="11"/>
          </p:nvPr>
        </p:nvSpPr>
        <p:spPr/>
        <p:txBody>
          <a:bodyPr/>
          <a:lstStyle/>
          <a:p>
            <a:r>
              <a:rPr lang="en-US"/>
              <a:t>CSE 373 AU 18</a:t>
            </a:r>
          </a:p>
        </p:txBody>
      </p:sp>
      <p:sp>
        <p:nvSpPr>
          <p:cNvPr id="5" name="Slide Number Placeholder 4">
            <a:extLst>
              <a:ext uri="{FF2B5EF4-FFF2-40B4-BE49-F238E27FC236}">
                <a16:creationId xmlns:a16="http://schemas.microsoft.com/office/drawing/2014/main" id="{22DA5C46-30E6-45CA-97EF-BE2ED77C0425}"/>
              </a:ext>
            </a:extLst>
          </p:cNvPr>
          <p:cNvSpPr>
            <a:spLocks noGrp="1"/>
          </p:cNvSpPr>
          <p:nvPr>
            <p:ph type="sldNum" sz="quarter" idx="12"/>
          </p:nvPr>
        </p:nvSpPr>
        <p:spPr/>
        <p:txBody>
          <a:bodyPr/>
          <a:lstStyle/>
          <a:p>
            <a:fld id="{659665DE-58FC-41F4-AC58-2C90A5E00527}" type="slidenum">
              <a:rPr lang="en-US" smtClean="0"/>
              <a:t>5</a:t>
            </a:fld>
            <a:endParaRPr lang="en-US"/>
          </a:p>
        </p:txBody>
      </p:sp>
    </p:spTree>
    <p:extLst>
      <p:ext uri="{BB962C8B-B14F-4D97-AF65-F5344CB8AC3E}">
        <p14:creationId xmlns:p14="http://schemas.microsoft.com/office/powerpoint/2010/main" val="204391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F8CE-157A-4821-8772-194B1CDFF721}"/>
              </a:ext>
            </a:extLst>
          </p:cNvPr>
          <p:cNvSpPr>
            <a:spLocks noGrp="1"/>
          </p:cNvSpPr>
          <p:nvPr>
            <p:ph type="title"/>
          </p:nvPr>
        </p:nvSpPr>
        <p:spPr/>
        <p:txBody>
          <a:bodyPr/>
          <a:lstStyle/>
          <a:p>
            <a:r>
              <a:rPr lang="en-US" dirty="0">
                <a:solidFill>
                  <a:srgbClr val="4C3282"/>
                </a:solidFill>
              </a:rPr>
              <a:t>Memory Architecture</a:t>
            </a:r>
          </a:p>
        </p:txBody>
      </p:sp>
      <p:sp>
        <p:nvSpPr>
          <p:cNvPr id="4" name="Footer Placeholder 3">
            <a:extLst>
              <a:ext uri="{FF2B5EF4-FFF2-40B4-BE49-F238E27FC236}">
                <a16:creationId xmlns:a16="http://schemas.microsoft.com/office/drawing/2014/main" id="{EA4B82D0-95D4-4568-B768-D3353BDCFEBB}"/>
              </a:ext>
            </a:extLst>
          </p:cNvPr>
          <p:cNvSpPr>
            <a:spLocks noGrp="1"/>
          </p:cNvSpPr>
          <p:nvPr>
            <p:ph type="ftr" sz="quarter" idx="11"/>
          </p:nvPr>
        </p:nvSpPr>
        <p:spPr/>
        <p:txBody>
          <a:bodyPr/>
          <a:lstStyle/>
          <a:p>
            <a:r>
              <a:rPr lang="en-US"/>
              <a:t>CSE 373 AU 18</a:t>
            </a:r>
          </a:p>
        </p:txBody>
      </p:sp>
      <p:sp>
        <p:nvSpPr>
          <p:cNvPr id="5" name="Slide Number Placeholder 4">
            <a:extLst>
              <a:ext uri="{FF2B5EF4-FFF2-40B4-BE49-F238E27FC236}">
                <a16:creationId xmlns:a16="http://schemas.microsoft.com/office/drawing/2014/main" id="{DB9677DF-FD46-4549-B533-BB38B8FEC81A}"/>
              </a:ext>
            </a:extLst>
          </p:cNvPr>
          <p:cNvSpPr>
            <a:spLocks noGrp="1"/>
          </p:cNvSpPr>
          <p:nvPr>
            <p:ph type="sldNum" sz="quarter" idx="12"/>
          </p:nvPr>
        </p:nvSpPr>
        <p:spPr/>
        <p:txBody>
          <a:bodyPr/>
          <a:lstStyle/>
          <a:p>
            <a:fld id="{659665DE-58FC-41F4-AC58-2C90A5E00527}" type="slidenum">
              <a:rPr lang="en-US" smtClean="0"/>
              <a:t>6</a:t>
            </a:fld>
            <a:endParaRPr lang="en-US"/>
          </a:p>
        </p:txBody>
      </p:sp>
      <p:sp>
        <p:nvSpPr>
          <p:cNvPr id="6" name="Rectangle 5">
            <a:extLst>
              <a:ext uri="{FF2B5EF4-FFF2-40B4-BE49-F238E27FC236}">
                <a16:creationId xmlns:a16="http://schemas.microsoft.com/office/drawing/2014/main" id="{7C10A9E3-2B36-4282-BB09-FF9EF62F4049}"/>
              </a:ext>
            </a:extLst>
          </p:cNvPr>
          <p:cNvSpPr/>
          <p:nvPr/>
        </p:nvSpPr>
        <p:spPr>
          <a:xfrm>
            <a:off x="1430417" y="1478238"/>
            <a:ext cx="4472247"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CPU Register</a:t>
            </a:r>
          </a:p>
        </p:txBody>
      </p:sp>
      <p:sp>
        <p:nvSpPr>
          <p:cNvPr id="7" name="Rectangle 6">
            <a:extLst>
              <a:ext uri="{FF2B5EF4-FFF2-40B4-BE49-F238E27FC236}">
                <a16:creationId xmlns:a16="http://schemas.microsoft.com/office/drawing/2014/main" id="{0709884D-C4D9-4B54-831A-99D6628312E4}"/>
              </a:ext>
            </a:extLst>
          </p:cNvPr>
          <p:cNvSpPr/>
          <p:nvPr/>
        </p:nvSpPr>
        <p:spPr>
          <a:xfrm>
            <a:off x="1430417" y="2578839"/>
            <a:ext cx="4472247"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L1 Cache</a:t>
            </a:r>
          </a:p>
        </p:txBody>
      </p:sp>
      <p:sp>
        <p:nvSpPr>
          <p:cNvPr id="8" name="Rectangle 7">
            <a:extLst>
              <a:ext uri="{FF2B5EF4-FFF2-40B4-BE49-F238E27FC236}">
                <a16:creationId xmlns:a16="http://schemas.microsoft.com/office/drawing/2014/main" id="{ABC58F59-A814-4B68-ADAF-C8BDD390F84F}"/>
              </a:ext>
            </a:extLst>
          </p:cNvPr>
          <p:cNvSpPr/>
          <p:nvPr/>
        </p:nvSpPr>
        <p:spPr>
          <a:xfrm>
            <a:off x="1430417" y="3679441"/>
            <a:ext cx="4472247"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L2 Cache</a:t>
            </a:r>
          </a:p>
        </p:txBody>
      </p:sp>
      <p:sp>
        <p:nvSpPr>
          <p:cNvPr id="9" name="Rectangle 8">
            <a:extLst>
              <a:ext uri="{FF2B5EF4-FFF2-40B4-BE49-F238E27FC236}">
                <a16:creationId xmlns:a16="http://schemas.microsoft.com/office/drawing/2014/main" id="{B8BC031C-2627-46C0-AD6A-D95A04927B46}"/>
              </a:ext>
            </a:extLst>
          </p:cNvPr>
          <p:cNvSpPr/>
          <p:nvPr/>
        </p:nvSpPr>
        <p:spPr>
          <a:xfrm>
            <a:off x="1430417" y="4780043"/>
            <a:ext cx="4472247"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RAM</a:t>
            </a:r>
          </a:p>
        </p:txBody>
      </p:sp>
      <p:sp>
        <p:nvSpPr>
          <p:cNvPr id="10" name="Rectangle 9">
            <a:extLst>
              <a:ext uri="{FF2B5EF4-FFF2-40B4-BE49-F238E27FC236}">
                <a16:creationId xmlns:a16="http://schemas.microsoft.com/office/drawing/2014/main" id="{892E1408-144E-499E-A44D-BEDF22D9C385}"/>
              </a:ext>
            </a:extLst>
          </p:cNvPr>
          <p:cNvSpPr/>
          <p:nvPr/>
        </p:nvSpPr>
        <p:spPr>
          <a:xfrm>
            <a:off x="1430417" y="5880644"/>
            <a:ext cx="4472247"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Disk</a:t>
            </a:r>
          </a:p>
        </p:txBody>
      </p:sp>
      <p:cxnSp>
        <p:nvCxnSpPr>
          <p:cNvPr id="12" name="Straight Arrow Connector 11">
            <a:extLst>
              <a:ext uri="{FF2B5EF4-FFF2-40B4-BE49-F238E27FC236}">
                <a16:creationId xmlns:a16="http://schemas.microsoft.com/office/drawing/2014/main" id="{C0F41453-D971-4914-843B-1BB29DCA157F}"/>
              </a:ext>
            </a:extLst>
          </p:cNvPr>
          <p:cNvCxnSpPr>
            <a:stCxn id="6" idx="2"/>
            <a:endCxn id="7" idx="0"/>
          </p:cNvCxnSpPr>
          <p:nvPr/>
        </p:nvCxnSpPr>
        <p:spPr>
          <a:xfrm>
            <a:off x="3666541" y="2270718"/>
            <a:ext cx="0"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16E4B11-7300-4FE9-949C-C6E9556610BE}"/>
              </a:ext>
            </a:extLst>
          </p:cNvPr>
          <p:cNvCxnSpPr/>
          <p:nvPr/>
        </p:nvCxnSpPr>
        <p:spPr>
          <a:xfrm>
            <a:off x="3692304" y="3371320"/>
            <a:ext cx="0"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AF3BF5-E534-42D0-9FDD-CD85E29C534E}"/>
              </a:ext>
            </a:extLst>
          </p:cNvPr>
          <p:cNvCxnSpPr/>
          <p:nvPr/>
        </p:nvCxnSpPr>
        <p:spPr>
          <a:xfrm>
            <a:off x="3670136" y="4471922"/>
            <a:ext cx="0"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AF4F6BA-16C5-4AF4-BB19-04BEBDD0A822}"/>
              </a:ext>
            </a:extLst>
          </p:cNvPr>
          <p:cNvCxnSpPr/>
          <p:nvPr/>
        </p:nvCxnSpPr>
        <p:spPr>
          <a:xfrm>
            <a:off x="3692716" y="5572523"/>
            <a:ext cx="0"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693076DF-05A9-422E-89E3-AC461FECDEF0}"/>
              </a:ext>
            </a:extLst>
          </p:cNvPr>
          <p:cNvGraphicFramePr>
            <a:graphicFrameLocks noGrp="1"/>
          </p:cNvGraphicFramePr>
          <p:nvPr>
            <p:extLst/>
          </p:nvPr>
        </p:nvGraphicFramePr>
        <p:xfrm>
          <a:off x="6289338" y="793290"/>
          <a:ext cx="5521620" cy="5773306"/>
        </p:xfrm>
        <a:graphic>
          <a:graphicData uri="http://schemas.openxmlformats.org/drawingml/2006/table">
            <a:tbl>
              <a:tblPr firstRow="1" bandRow="1">
                <a:tableStyleId>{5C22544A-7EE6-4342-B048-85BDC9FD1C3A}</a:tableStyleId>
              </a:tblPr>
              <a:tblGrid>
                <a:gridCol w="2702992">
                  <a:extLst>
                    <a:ext uri="{9D8B030D-6E8A-4147-A177-3AD203B41FA5}">
                      <a16:colId xmlns:a16="http://schemas.microsoft.com/office/drawing/2014/main" val="1528278768"/>
                    </a:ext>
                  </a:extLst>
                </a:gridCol>
                <a:gridCol w="1330389">
                  <a:extLst>
                    <a:ext uri="{9D8B030D-6E8A-4147-A177-3AD203B41FA5}">
                      <a16:colId xmlns:a16="http://schemas.microsoft.com/office/drawing/2014/main" val="4017141031"/>
                    </a:ext>
                  </a:extLst>
                </a:gridCol>
                <a:gridCol w="1488239">
                  <a:extLst>
                    <a:ext uri="{9D8B030D-6E8A-4147-A177-3AD203B41FA5}">
                      <a16:colId xmlns:a16="http://schemas.microsoft.com/office/drawing/2014/main" val="2770130518"/>
                    </a:ext>
                  </a:extLst>
                </a:gridCol>
              </a:tblGrid>
              <a:tr h="499575">
                <a:tc>
                  <a:txBody>
                    <a:bodyPr/>
                    <a:lstStyle/>
                    <a:p>
                      <a:pPr algn="ctr"/>
                      <a:r>
                        <a:rPr lang="en-US" dirty="0">
                          <a:solidFill>
                            <a:srgbClr val="B6A479"/>
                          </a:solidFill>
                          <a:latin typeface="Segoe UI" panose="020B0502040204020203" pitchFamily="34" charset="0"/>
                          <a:cs typeface="Segoe UI" panose="020B0502040204020203" pitchFamily="34" charset="0"/>
                        </a:rPr>
                        <a:t>What is 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B6A479"/>
                          </a:solidFill>
                          <a:latin typeface="Segoe UI" panose="020B0502040204020203" pitchFamily="34" charset="0"/>
                          <a:cs typeface="Segoe UI" panose="020B0502040204020203" pitchFamily="34" charset="0"/>
                        </a:rPr>
                        <a:t>Typical Size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B6A479"/>
                          </a:solidFill>
                          <a:latin typeface="Segoe UI" panose="020B0502040204020203" pitchFamily="34" charset="0"/>
                          <a:cs typeface="Segoe UI" panose="020B0502040204020203" pitchFamily="34" charset="0"/>
                        </a:rPr>
                        <a:t>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3386304"/>
                  </a:ext>
                </a:extLst>
              </a:tr>
              <a:tr h="1016936">
                <a:tc>
                  <a:txBody>
                    <a:bodyPr/>
                    <a:lstStyle/>
                    <a:p>
                      <a:pPr algn="ctr"/>
                      <a:r>
                        <a:rPr lang="en-US" dirty="0">
                          <a:latin typeface="Segoe UI" panose="020B0502040204020203" pitchFamily="34" charset="0"/>
                          <a:cs typeface="Segoe UI" panose="020B0502040204020203" pitchFamily="34" charset="0"/>
                        </a:rPr>
                        <a:t>The brain of the computer!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32 bits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≈free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2683731"/>
                  </a:ext>
                </a:extLst>
              </a:tr>
              <a:tr h="1057275">
                <a:tc>
                  <a:txBody>
                    <a:bodyPr/>
                    <a:lstStyle/>
                    <a:p>
                      <a:pPr algn="ctr"/>
                      <a:r>
                        <a:rPr lang="en-US" dirty="0">
                          <a:latin typeface="Segoe UI" panose="020B0502040204020203" pitchFamily="34" charset="0"/>
                          <a:cs typeface="Segoe UI" panose="020B0502040204020203" pitchFamily="34" charset="0"/>
                        </a:rPr>
                        <a:t>Extra memory to make accessing it faster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128KB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0.5 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6464808"/>
                  </a:ext>
                </a:extLst>
              </a:tr>
              <a:tr h="1164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Extra memory to make accessing it faster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2MB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7 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862849"/>
                  </a:ext>
                </a:extLst>
              </a:tr>
              <a:tr h="1035843">
                <a:tc>
                  <a:txBody>
                    <a:bodyPr/>
                    <a:lstStyle/>
                    <a:p>
                      <a:pPr algn="ctr"/>
                      <a:r>
                        <a:rPr lang="en-US" dirty="0">
                          <a:latin typeface="Segoe UI" panose="020B0502040204020203" pitchFamily="34" charset="0"/>
                          <a:cs typeface="Segoe UI" panose="020B0502040204020203" pitchFamily="34" charset="0"/>
                        </a:rPr>
                        <a:t>Working memory, what your programs need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8GB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100 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8798267"/>
                  </a:ext>
                </a:extLst>
              </a:tr>
              <a:tr h="999245">
                <a:tc>
                  <a:txBody>
                    <a:bodyPr/>
                    <a:lstStyle/>
                    <a:p>
                      <a:pPr algn="ctr"/>
                      <a:r>
                        <a:rPr lang="en-US" dirty="0">
                          <a:latin typeface="Segoe UI" panose="020B0502040204020203" pitchFamily="34" charset="0"/>
                          <a:cs typeface="Segoe UI" panose="020B0502040204020203" pitchFamily="34" charset="0"/>
                        </a:rPr>
                        <a:t>Large, longtime storage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1 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8,000,000 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2123390"/>
                  </a:ext>
                </a:extLst>
              </a:tr>
            </a:tbl>
          </a:graphicData>
        </a:graphic>
      </p:graphicFrame>
    </p:spTree>
    <p:extLst>
      <p:ext uri="{BB962C8B-B14F-4D97-AF65-F5344CB8AC3E}">
        <p14:creationId xmlns:p14="http://schemas.microsoft.com/office/powerpoint/2010/main" val="64628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5B130-9768-49D3-AD9E-96987C618007}"/>
              </a:ext>
            </a:extLst>
          </p:cNvPr>
          <p:cNvSpPr>
            <a:spLocks noGrp="1"/>
          </p:cNvSpPr>
          <p:nvPr>
            <p:ph type="title"/>
          </p:nvPr>
        </p:nvSpPr>
        <p:spPr/>
        <p:txBody>
          <a:bodyPr/>
          <a:lstStyle/>
          <a:p>
            <a:r>
              <a:rPr lang="en-US" dirty="0">
                <a:solidFill>
                  <a:srgbClr val="4C3282"/>
                </a:solidFill>
              </a:rPr>
              <a:t>Memory Architecture Takeaways</a:t>
            </a:r>
          </a:p>
        </p:txBody>
      </p:sp>
      <p:sp>
        <p:nvSpPr>
          <p:cNvPr id="3" name="Content Placeholder 2">
            <a:extLst>
              <a:ext uri="{FF2B5EF4-FFF2-40B4-BE49-F238E27FC236}">
                <a16:creationId xmlns:a16="http://schemas.microsoft.com/office/drawing/2014/main" id="{53BE856C-A10A-43F9-818B-7FA77905F19D}"/>
              </a:ext>
            </a:extLst>
          </p:cNvPr>
          <p:cNvSpPr>
            <a:spLocks noGrp="1"/>
          </p:cNvSpPr>
          <p:nvPr>
            <p:ph idx="1"/>
          </p:nvPr>
        </p:nvSpPr>
        <p:spPr/>
        <p:txBody>
          <a:bodyPr/>
          <a:lstStyle/>
          <a:p>
            <a:r>
              <a:rPr lang="en-US" dirty="0"/>
              <a:t>The more memory a layer can store, the slower it is (generally)</a:t>
            </a:r>
          </a:p>
          <a:p>
            <a:r>
              <a:rPr lang="en-US" dirty="0"/>
              <a:t>Accessing the disk is </a:t>
            </a:r>
            <a:r>
              <a:rPr lang="en-US" b="1" dirty="0"/>
              <a:t>very </a:t>
            </a:r>
            <a:r>
              <a:rPr lang="en-US" dirty="0"/>
              <a:t>slow</a:t>
            </a:r>
          </a:p>
          <a:p>
            <a:r>
              <a:rPr lang="en-US" dirty="0"/>
              <a:t>It is much faster to do:                                                 Than:</a:t>
            </a:r>
          </a:p>
          <a:p>
            <a:pPr lvl="1"/>
            <a:r>
              <a:rPr lang="en-US" dirty="0">
                <a:latin typeface="Inconsolata" panose="020B0609030003000000" pitchFamily="49" charset="0"/>
              </a:rPr>
              <a:t>5 million arithmetic operations                    1 disk access</a:t>
            </a:r>
          </a:p>
          <a:p>
            <a:pPr lvl="1"/>
            <a:r>
              <a:rPr lang="en-US" dirty="0">
                <a:latin typeface="Inconsolata" panose="020B0609030003000000" pitchFamily="49" charset="0"/>
              </a:rPr>
              <a:t>2500 L2 cache accesses                             1 disk access</a:t>
            </a:r>
          </a:p>
          <a:p>
            <a:pPr lvl="1"/>
            <a:r>
              <a:rPr lang="en-US" dirty="0">
                <a:latin typeface="Inconsolata" panose="020B0609030003000000" pitchFamily="49" charset="0"/>
              </a:rPr>
              <a:t>400 main memory accesses                           1 disk access</a:t>
            </a:r>
          </a:p>
          <a:p>
            <a:r>
              <a:rPr lang="en-US" dirty="0">
                <a:latin typeface="Segoe UI" panose="020B0502040204020203" pitchFamily="34" charset="0"/>
                <a:cs typeface="Segoe UI" panose="020B0502040204020203" pitchFamily="34" charset="0"/>
              </a:rPr>
              <a:t>Why are computers built this way?</a:t>
            </a:r>
          </a:p>
          <a:p>
            <a:pPr lvl="1"/>
            <a:r>
              <a:rPr lang="en-US" dirty="0">
                <a:latin typeface="Segoe UI" panose="020B0502040204020203" pitchFamily="34" charset="0"/>
                <a:cs typeface="Segoe UI" panose="020B0502040204020203" pitchFamily="34" charset="0"/>
              </a:rPr>
              <a:t>Physical realities (speed of light, closeness to CPU)</a:t>
            </a:r>
          </a:p>
          <a:p>
            <a:pPr lvl="1"/>
            <a:r>
              <a:rPr lang="en-US" dirty="0">
                <a:latin typeface="Segoe UI" panose="020B0502040204020203" pitchFamily="34" charset="0"/>
                <a:cs typeface="Segoe UI" panose="020B0502040204020203" pitchFamily="34" charset="0"/>
              </a:rPr>
              <a:t>Cost (price per byte of different technologies)</a:t>
            </a:r>
          </a:p>
          <a:p>
            <a:pPr lvl="1"/>
            <a:r>
              <a:rPr lang="en-US" dirty="0">
                <a:latin typeface="Segoe UI" panose="020B0502040204020203" pitchFamily="34" charset="0"/>
                <a:cs typeface="Segoe UI" panose="020B0502040204020203" pitchFamily="34" charset="0"/>
              </a:rPr>
              <a:t>Disks get much bigger not much faster</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AEAB6380-E27B-4920-888C-7A1354D5F20D}"/>
              </a:ext>
            </a:extLst>
          </p:cNvPr>
          <p:cNvSpPr>
            <a:spLocks noGrp="1"/>
          </p:cNvSpPr>
          <p:nvPr>
            <p:ph type="ftr" sz="quarter" idx="11"/>
          </p:nvPr>
        </p:nvSpPr>
        <p:spPr/>
        <p:txBody>
          <a:bodyPr/>
          <a:lstStyle/>
          <a:p>
            <a:r>
              <a:rPr lang="en-US"/>
              <a:t>CSE 373 AU 18</a:t>
            </a:r>
          </a:p>
        </p:txBody>
      </p:sp>
      <p:sp>
        <p:nvSpPr>
          <p:cNvPr id="5" name="Slide Number Placeholder 4">
            <a:extLst>
              <a:ext uri="{FF2B5EF4-FFF2-40B4-BE49-F238E27FC236}">
                <a16:creationId xmlns:a16="http://schemas.microsoft.com/office/drawing/2014/main" id="{9986780E-EE6F-4683-B389-2E578C2C45AD}"/>
              </a:ext>
            </a:extLst>
          </p:cNvPr>
          <p:cNvSpPr>
            <a:spLocks noGrp="1"/>
          </p:cNvSpPr>
          <p:nvPr>
            <p:ph type="sldNum" sz="quarter" idx="12"/>
          </p:nvPr>
        </p:nvSpPr>
        <p:spPr/>
        <p:txBody>
          <a:bodyPr/>
          <a:lstStyle/>
          <a:p>
            <a:fld id="{659665DE-58FC-41F4-AC58-2C90A5E00527}" type="slidenum">
              <a:rPr lang="en-US" smtClean="0"/>
              <a:t>7</a:t>
            </a:fld>
            <a:endParaRPr lang="en-US"/>
          </a:p>
        </p:txBody>
      </p:sp>
    </p:spTree>
    <p:extLst>
      <p:ext uri="{BB962C8B-B14F-4D97-AF65-F5344CB8AC3E}">
        <p14:creationId xmlns:p14="http://schemas.microsoft.com/office/powerpoint/2010/main" val="240729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20C73D-A861-9646-885B-89BA742BC938}"/>
              </a:ext>
            </a:extLst>
          </p:cNvPr>
          <p:cNvSpPr>
            <a:spLocks noGrp="1"/>
          </p:cNvSpPr>
          <p:nvPr>
            <p:ph idx="1"/>
          </p:nvPr>
        </p:nvSpPr>
        <p:spPr/>
        <p:txBody>
          <a:bodyPr/>
          <a:lstStyle/>
          <a:p>
            <a:r>
              <a:rPr lang="en-US" dirty="0"/>
              <a:t>Moving data up the memory hierarchy is slow because of latency (think distance-to-travel)</a:t>
            </a:r>
          </a:p>
          <a:p>
            <a:r>
              <a:rPr lang="en-US" dirty="0"/>
              <a:t>How can we make things efficient here? </a:t>
            </a:r>
          </a:p>
          <a:p>
            <a:pPr lvl="1"/>
            <a:r>
              <a:rPr lang="en-US" dirty="0"/>
              <a:t>Move as much data as we can during each trip (think carpooling)	</a:t>
            </a:r>
          </a:p>
          <a:p>
            <a:pPr lvl="1"/>
            <a:r>
              <a:rPr lang="en-US" dirty="0"/>
              <a:t>Cost of bringing 1 byte vs several bytes is the same</a:t>
            </a:r>
          </a:p>
          <a:p>
            <a:pPr lvl="1"/>
            <a:r>
              <a:rPr lang="en-US" dirty="0"/>
              <a:t>Which additional data to move? Move nearby data, because it is easy to find and likely to be asked soon.</a:t>
            </a:r>
          </a:p>
          <a:p>
            <a:pPr lvl="1"/>
            <a:endParaRPr lang="en-US" dirty="0"/>
          </a:p>
          <a:p>
            <a:pPr lvl="1"/>
            <a:r>
              <a:rPr lang="en-US" dirty="0"/>
              <a:t>Keep data in cache as long as possible. </a:t>
            </a:r>
          </a:p>
          <a:p>
            <a:pPr lvl="1"/>
            <a:r>
              <a:rPr lang="en-US" dirty="0"/>
              <a:t>When a value is accessed, it is more likely to be accessed again in the near future (more likely than some random value)</a:t>
            </a:r>
          </a:p>
        </p:txBody>
      </p:sp>
      <p:sp>
        <p:nvSpPr>
          <p:cNvPr id="3" name="Title 2">
            <a:extLst>
              <a:ext uri="{FF2B5EF4-FFF2-40B4-BE49-F238E27FC236}">
                <a16:creationId xmlns:a16="http://schemas.microsoft.com/office/drawing/2014/main" id="{C2A341A8-8A9A-D94E-B449-1A54F994DEF6}"/>
              </a:ext>
            </a:extLst>
          </p:cNvPr>
          <p:cNvSpPr>
            <a:spLocks noGrp="1"/>
          </p:cNvSpPr>
          <p:nvPr>
            <p:ph type="title"/>
          </p:nvPr>
        </p:nvSpPr>
        <p:spPr/>
        <p:txBody>
          <a:bodyPr/>
          <a:lstStyle/>
          <a:p>
            <a:r>
              <a:rPr lang="en-US" dirty="0"/>
              <a:t>How does data move up the hierarchy?</a:t>
            </a:r>
          </a:p>
        </p:txBody>
      </p:sp>
      <p:sp>
        <p:nvSpPr>
          <p:cNvPr id="4" name="Footer Placeholder 3">
            <a:extLst>
              <a:ext uri="{FF2B5EF4-FFF2-40B4-BE49-F238E27FC236}">
                <a16:creationId xmlns:a16="http://schemas.microsoft.com/office/drawing/2014/main" id="{4011007D-3151-B743-B1E4-94F90490E7E0}"/>
              </a:ext>
            </a:extLst>
          </p:cNvPr>
          <p:cNvSpPr>
            <a:spLocks noGrp="1"/>
          </p:cNvSpPr>
          <p:nvPr>
            <p:ph type="ftr" sz="quarter" idx="11"/>
          </p:nvPr>
        </p:nvSpPr>
        <p:spPr/>
        <p:txBody>
          <a:bodyPr/>
          <a:lstStyle/>
          <a:p>
            <a:r>
              <a:rPr lang="en-US"/>
              <a:t>CSE 373 AU 18</a:t>
            </a:r>
            <a:endParaRPr lang="en-US" dirty="0"/>
          </a:p>
        </p:txBody>
      </p:sp>
      <p:sp>
        <p:nvSpPr>
          <p:cNvPr id="5" name="Slide Number Placeholder 4">
            <a:extLst>
              <a:ext uri="{FF2B5EF4-FFF2-40B4-BE49-F238E27FC236}">
                <a16:creationId xmlns:a16="http://schemas.microsoft.com/office/drawing/2014/main" id="{6B606299-FE0C-A547-AF92-4D02983FEA98}"/>
              </a:ext>
            </a:extLst>
          </p:cNvPr>
          <p:cNvSpPr>
            <a:spLocks noGrp="1"/>
          </p:cNvSpPr>
          <p:nvPr>
            <p:ph type="sldNum" sz="quarter" idx="12"/>
          </p:nvPr>
        </p:nvSpPr>
        <p:spPr/>
        <p:txBody>
          <a:bodyPr/>
          <a:lstStyle/>
          <a:p>
            <a:fld id="{659665DE-58FC-41F4-AC58-2C90A5E00527}" type="slidenum">
              <a:rPr lang="en-US" smtClean="0"/>
              <a:pPr/>
              <a:t>8</a:t>
            </a:fld>
            <a:endParaRPr lang="en-US"/>
          </a:p>
        </p:txBody>
      </p:sp>
    </p:spTree>
    <p:extLst>
      <p:ext uri="{BB962C8B-B14F-4D97-AF65-F5344CB8AC3E}">
        <p14:creationId xmlns:p14="http://schemas.microsoft.com/office/powerpoint/2010/main" val="337663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488F-CF7C-418B-87D5-65DC81A89FDD}"/>
              </a:ext>
            </a:extLst>
          </p:cNvPr>
          <p:cNvSpPr>
            <a:spLocks noGrp="1"/>
          </p:cNvSpPr>
          <p:nvPr>
            <p:ph type="title"/>
          </p:nvPr>
        </p:nvSpPr>
        <p:spPr/>
        <p:txBody>
          <a:bodyPr/>
          <a:lstStyle/>
          <a:p>
            <a:r>
              <a:rPr lang="en-US" dirty="0">
                <a:solidFill>
                  <a:srgbClr val="4C3282"/>
                </a:solidFill>
              </a:rPr>
              <a:t>Locality</a:t>
            </a:r>
          </a:p>
        </p:txBody>
      </p:sp>
      <p:sp>
        <p:nvSpPr>
          <p:cNvPr id="3" name="Content Placeholder 2">
            <a:extLst>
              <a:ext uri="{FF2B5EF4-FFF2-40B4-BE49-F238E27FC236}">
                <a16:creationId xmlns:a16="http://schemas.microsoft.com/office/drawing/2014/main" id="{779E2C46-FCBF-456E-83B2-B475CEC8F097}"/>
              </a:ext>
            </a:extLst>
          </p:cNvPr>
          <p:cNvSpPr>
            <a:spLocks noGrp="1"/>
          </p:cNvSpPr>
          <p:nvPr>
            <p:ph idx="1"/>
          </p:nvPr>
        </p:nvSpPr>
        <p:spPr/>
        <p:txBody>
          <a:bodyPr/>
          <a:lstStyle/>
          <a:p>
            <a:r>
              <a:rPr lang="en-US" dirty="0">
                <a:solidFill>
                  <a:srgbClr val="4C3282"/>
                </a:solidFill>
              </a:rPr>
              <a:t>Spatial Locality (locality in </a:t>
            </a:r>
            <a:r>
              <a:rPr lang="en-US" b="1" dirty="0">
                <a:solidFill>
                  <a:srgbClr val="4C3282"/>
                </a:solidFill>
              </a:rPr>
              <a:t>space</a:t>
            </a:r>
            <a:r>
              <a:rPr lang="en-US" dirty="0">
                <a:solidFill>
                  <a:srgbClr val="4C3282"/>
                </a:solidFill>
              </a:rPr>
              <a:t>)</a:t>
            </a:r>
          </a:p>
          <a:p>
            <a:r>
              <a:rPr lang="en-US" dirty="0"/>
              <a:t>If an address is referenced, addresses that are close by will tend to be referenced soon</a:t>
            </a:r>
          </a:p>
          <a:p>
            <a:endParaRPr lang="en-US" dirty="0"/>
          </a:p>
          <a:p>
            <a:endParaRPr lang="en-US" dirty="0">
              <a:solidFill>
                <a:srgbClr val="4C3282"/>
              </a:solidFill>
            </a:endParaRPr>
          </a:p>
          <a:p>
            <a:r>
              <a:rPr lang="en-US" dirty="0">
                <a:solidFill>
                  <a:srgbClr val="4C3282"/>
                </a:solidFill>
              </a:rPr>
              <a:t>Temporal Locality (locality in </a:t>
            </a:r>
            <a:r>
              <a:rPr lang="en-US" b="1" dirty="0">
                <a:solidFill>
                  <a:srgbClr val="4C3282"/>
                </a:solidFill>
              </a:rPr>
              <a:t>time</a:t>
            </a:r>
            <a:r>
              <a:rPr lang="en-US" dirty="0">
                <a:solidFill>
                  <a:srgbClr val="4C3282"/>
                </a:solidFill>
              </a:rPr>
              <a:t>)</a:t>
            </a:r>
          </a:p>
          <a:p>
            <a:r>
              <a:rPr lang="en-US" dirty="0"/>
              <a:t>If an address is referenced, it will likely be referenced again soon.</a:t>
            </a:r>
          </a:p>
        </p:txBody>
      </p:sp>
      <p:sp>
        <p:nvSpPr>
          <p:cNvPr id="4" name="Footer Placeholder 3">
            <a:extLst>
              <a:ext uri="{FF2B5EF4-FFF2-40B4-BE49-F238E27FC236}">
                <a16:creationId xmlns:a16="http://schemas.microsoft.com/office/drawing/2014/main" id="{5D1956C1-597E-450E-8F90-9A8ED9D63BEF}"/>
              </a:ext>
            </a:extLst>
          </p:cNvPr>
          <p:cNvSpPr>
            <a:spLocks noGrp="1"/>
          </p:cNvSpPr>
          <p:nvPr>
            <p:ph type="ftr" sz="quarter" idx="11"/>
          </p:nvPr>
        </p:nvSpPr>
        <p:spPr/>
        <p:txBody>
          <a:bodyPr/>
          <a:lstStyle/>
          <a:p>
            <a:r>
              <a:rPr lang="en-US"/>
              <a:t>CSE 373 AU 18</a:t>
            </a:r>
          </a:p>
        </p:txBody>
      </p:sp>
      <p:sp>
        <p:nvSpPr>
          <p:cNvPr id="5" name="Slide Number Placeholder 4">
            <a:extLst>
              <a:ext uri="{FF2B5EF4-FFF2-40B4-BE49-F238E27FC236}">
                <a16:creationId xmlns:a16="http://schemas.microsoft.com/office/drawing/2014/main" id="{E33CC21E-EF8D-4C7C-8B8C-A80A389F44E2}"/>
              </a:ext>
            </a:extLst>
          </p:cNvPr>
          <p:cNvSpPr>
            <a:spLocks noGrp="1"/>
          </p:cNvSpPr>
          <p:nvPr>
            <p:ph type="sldNum" sz="quarter" idx="12"/>
          </p:nvPr>
        </p:nvSpPr>
        <p:spPr/>
        <p:txBody>
          <a:bodyPr/>
          <a:lstStyle/>
          <a:p>
            <a:fld id="{659665DE-58FC-41F4-AC58-2C90A5E00527}" type="slidenum">
              <a:rPr lang="en-US" smtClean="0"/>
              <a:t>9</a:t>
            </a:fld>
            <a:endParaRPr lang="en-US"/>
          </a:p>
        </p:txBody>
      </p:sp>
    </p:spTree>
    <p:extLst>
      <p:ext uri="{BB962C8B-B14F-4D97-AF65-F5344CB8AC3E}">
        <p14:creationId xmlns:p14="http://schemas.microsoft.com/office/powerpoint/2010/main" val="1725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8425</TotalTime>
  <Words>2458</Words>
  <Application>Microsoft Macintosh PowerPoint</Application>
  <PresentationFormat>Widescreen</PresentationFormat>
  <Paragraphs>461</Paragraphs>
  <Slides>31</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Calibri</vt:lpstr>
      <vt:lpstr>Cambria Math</vt:lpstr>
      <vt:lpstr>Helvetica Neue Light</vt:lpstr>
      <vt:lpstr>Inconsolata</vt:lpstr>
      <vt:lpstr>Segoe UI</vt:lpstr>
      <vt:lpstr>Segoe UI Light</vt:lpstr>
      <vt:lpstr>Segoe UI Semibold</vt:lpstr>
      <vt:lpstr>Segoe UI Semilight</vt:lpstr>
      <vt:lpstr>Tw Cen MT</vt:lpstr>
      <vt:lpstr>Wingdings</vt:lpstr>
      <vt:lpstr>Wingdings 3</vt:lpstr>
      <vt:lpstr>Integral</vt:lpstr>
      <vt:lpstr>Memory and Locality</vt:lpstr>
      <vt:lpstr>Announcements</vt:lpstr>
      <vt:lpstr>Question</vt:lpstr>
      <vt:lpstr>Comparing sum1 vs. sum2</vt:lpstr>
      <vt:lpstr>Assumptions</vt:lpstr>
      <vt:lpstr>Memory Architecture</vt:lpstr>
      <vt:lpstr>Memory Architecture Takeaways</vt:lpstr>
      <vt:lpstr>How does data move up the hierarchy?</vt:lpstr>
      <vt:lpstr>Locality</vt:lpstr>
      <vt:lpstr>Moving Memory</vt:lpstr>
      <vt:lpstr>Revisiting our warm up question</vt:lpstr>
      <vt:lpstr>Java and Memory</vt:lpstr>
      <vt:lpstr>Array v Linked List</vt:lpstr>
      <vt:lpstr>Worksheet questions 1-2</vt:lpstr>
      <vt:lpstr>Framing/modeling problems as graphs</vt:lpstr>
      <vt:lpstr>General framework to approach problems</vt:lpstr>
      <vt:lpstr>Problem 1: Maximum probability path</vt:lpstr>
      <vt:lpstr>Looks like an application of shortest path</vt:lpstr>
      <vt:lpstr>Application of shortest path</vt:lpstr>
      <vt:lpstr>Maximum Probability Path Reduction</vt:lpstr>
      <vt:lpstr>Topological sort and SCC takeaways</vt:lpstr>
      <vt:lpstr>Worksheet questions 3-4</vt:lpstr>
      <vt:lpstr>Problem 2: Creating review session</vt:lpstr>
      <vt:lpstr>Review Creation: Take 1</vt:lpstr>
      <vt:lpstr>Review Creation: Take 2</vt:lpstr>
      <vt:lpstr>Review Creation: Take 2</vt:lpstr>
      <vt:lpstr>Review Creation: SCCs </vt:lpstr>
      <vt:lpstr>Making the review problems</vt:lpstr>
      <vt:lpstr>Some More Context</vt:lpstr>
      <vt:lpstr>Reference slides</vt:lpstr>
      <vt:lpstr>Binary, Bits and Bytes</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Shrirang Mare</dc:creator>
  <cp:keywords/>
  <dc:description>Slide template prepared by Kasey Champion</dc:description>
  <cp:lastModifiedBy>Shrirang Mare</cp:lastModifiedBy>
  <cp:revision>1115</cp:revision>
  <cp:lastPrinted>2018-11-21T22:00:49Z</cp:lastPrinted>
  <dcterms:created xsi:type="dcterms:W3CDTF">2018-03-22T00:41:11Z</dcterms:created>
  <dcterms:modified xsi:type="dcterms:W3CDTF">2018-11-21T22:00:58Z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