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97" r:id="rId2"/>
    <p:sldId id="478" r:id="rId3"/>
    <p:sldId id="483" r:id="rId4"/>
    <p:sldId id="276" r:id="rId5"/>
    <p:sldId id="481" r:id="rId6"/>
    <p:sldId id="277" r:id="rId7"/>
    <p:sldId id="480" r:id="rId8"/>
    <p:sldId id="486" r:id="rId9"/>
    <p:sldId id="258" r:id="rId10"/>
    <p:sldId id="259" r:id="rId11"/>
    <p:sldId id="263" r:id="rId12"/>
    <p:sldId id="260" r:id="rId13"/>
    <p:sldId id="283" r:id="rId14"/>
    <p:sldId id="284" r:id="rId15"/>
    <p:sldId id="265" r:id="rId16"/>
    <p:sldId id="282" r:id="rId17"/>
    <p:sldId id="288" r:id="rId18"/>
    <p:sldId id="261" r:id="rId19"/>
    <p:sldId id="267" r:id="rId20"/>
    <p:sldId id="269" r:id="rId21"/>
    <p:sldId id="270" r:id="rId22"/>
    <p:sldId id="271" r:id="rId23"/>
    <p:sldId id="289" r:id="rId24"/>
    <p:sldId id="272" r:id="rId25"/>
    <p:sldId id="291" r:id="rId26"/>
    <p:sldId id="286" r:id="rId27"/>
    <p:sldId id="29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1" autoAdjust="0"/>
    <p:restoredTop sz="75441" autoAdjust="0"/>
  </p:normalViewPr>
  <p:slideViewPr>
    <p:cSldViewPr snapToGrid="0">
      <p:cViewPr varScale="1">
        <p:scale>
          <a:sx n="65" d="100"/>
          <a:sy n="65" d="100"/>
        </p:scale>
        <p:origin x="208" y="1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37" d="100"/>
          <a:sy n="137" d="100"/>
        </p:scale>
        <p:origin x="353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66AD0-111E-2F48-BC51-EC4E84E1DE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C7D159-4E1C-8448-BD9B-B83A2D5F50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6C0B6F-1112-B64A-B223-2C6050629445}" type="datetimeFigureOut">
              <a:rPr lang="en-US" smtClean="0"/>
              <a:t>11/21/18</a:t>
            </a:fld>
            <a:endParaRPr lang="en-US"/>
          </a:p>
        </p:txBody>
      </p:sp>
      <p:sp>
        <p:nvSpPr>
          <p:cNvPr id="4" name="Footer Placeholder 3">
            <a:extLst>
              <a:ext uri="{FF2B5EF4-FFF2-40B4-BE49-F238E27FC236}">
                <a16:creationId xmlns:a16="http://schemas.microsoft.com/office/drawing/2014/main" id="{C70C7381-D439-8C45-B33C-9DFF19849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6733CE-0079-6A46-974E-D22DB50D0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7F5AEF-92BD-B14B-8708-547047FF8A05}" type="slidenum">
              <a:rPr lang="en-US" smtClean="0"/>
              <a:t>‹#›</a:t>
            </a:fld>
            <a:endParaRPr lang="en-US"/>
          </a:p>
        </p:txBody>
      </p:sp>
    </p:spTree>
    <p:extLst>
      <p:ext uri="{BB962C8B-B14F-4D97-AF65-F5344CB8AC3E}">
        <p14:creationId xmlns:p14="http://schemas.microsoft.com/office/powerpoint/2010/main" val="1177546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11/21/18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86212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420187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240676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312352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\begin{algorithmic}[1]</a:t>
            </a:r>
          </a:p>
          <a:p>
            <a:r>
              <a:rPr lang="en-US" sz="1200" kern="1200" dirty="0">
                <a:solidFill>
                  <a:schemeClr val="tx1"/>
                </a:solidFill>
                <a:effectLst/>
                <a:latin typeface="+mn-lt"/>
                <a:ea typeface="+mn-ea"/>
                <a:cs typeface="+mn-cs"/>
              </a:rPr>
              <a:t>\Function{Dijkstra}{Graph G, Vertex source} \Comment{with MPQ}</a:t>
            </a:r>
          </a:p>
          <a:p>
            <a:r>
              <a:rPr lang="en-US" sz="1200" kern="1200" dirty="0">
                <a:solidFill>
                  <a:schemeClr val="tx1"/>
                </a:solidFill>
                <a:effectLst/>
                <a:latin typeface="+mn-lt"/>
                <a:ea typeface="+mn-ea"/>
                <a:cs typeface="+mn-cs"/>
              </a:rPr>
              <a:t>\State initialize distances to $\</a:t>
            </a:r>
            <a:r>
              <a:rPr lang="en-US" sz="1200" kern="1200" dirty="0" err="1">
                <a:solidFill>
                  <a:schemeClr val="tx1"/>
                </a:solidFill>
                <a:effectLst/>
                <a:latin typeface="+mn-lt"/>
                <a:ea typeface="+mn-ea"/>
                <a:cs typeface="+mn-cs"/>
              </a:rPr>
              <a:t>infty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source.dist</a:t>
            </a:r>
            <a:r>
              <a:rPr lang="en-US" sz="1200" kern="1200" dirty="0">
                <a:solidFill>
                  <a:schemeClr val="tx1"/>
                </a:solidFill>
                <a:effectLst/>
                <a:latin typeface="+mn-lt"/>
                <a:ea typeface="+mn-ea"/>
                <a:cs typeface="+mn-cs"/>
              </a:rPr>
              <a:t> = 0</a:t>
            </a:r>
          </a:p>
          <a:p>
            <a:r>
              <a:rPr lang="en-US" sz="1200" kern="1200" dirty="0">
                <a:solidFill>
                  <a:schemeClr val="tx1"/>
                </a:solidFill>
                <a:effectLst/>
                <a:latin typeface="+mn-lt"/>
                <a:ea typeface="+mn-ea"/>
                <a:cs typeface="+mn-cs"/>
              </a:rPr>
              <a:t>\State mark all vertices unprocessed</a:t>
            </a:r>
          </a:p>
          <a:p>
            <a:r>
              <a:rPr lang="en-US" sz="1200" kern="1200" dirty="0">
                <a:solidFill>
                  <a:schemeClr val="tx1"/>
                </a:solidFill>
                <a:effectLst/>
                <a:latin typeface="+mn-lt"/>
                <a:ea typeface="+mn-ea"/>
                <a:cs typeface="+mn-cs"/>
              </a:rPr>
              <a:t>\State initialize MPQ as a min priority queue; add source with priority 0</a:t>
            </a:r>
          </a:p>
          <a:p>
            <a:r>
              <a:rPr lang="en-US" sz="1200" kern="1200" dirty="0">
                <a:solidFill>
                  <a:schemeClr val="tx1"/>
                </a:solidFill>
                <a:effectLst/>
                <a:latin typeface="+mn-lt"/>
                <a:ea typeface="+mn-ea"/>
                <a:cs typeface="+mn-cs"/>
              </a:rPr>
              <a:t>\While {MPQ is not empty}</a:t>
            </a:r>
          </a:p>
          <a:p>
            <a:r>
              <a:rPr lang="en-US" sz="1200" kern="1200" dirty="0">
                <a:solidFill>
                  <a:schemeClr val="tx1"/>
                </a:solidFill>
                <a:effectLst/>
                <a:latin typeface="+mn-lt"/>
                <a:ea typeface="+mn-ea"/>
                <a:cs typeface="+mn-cs"/>
              </a:rPr>
              <a:t>\State u = </a:t>
            </a:r>
            <a:r>
              <a:rPr lang="en-US" sz="1200" kern="1200" dirty="0" err="1">
                <a:solidFill>
                  <a:schemeClr val="tx1"/>
                </a:solidFill>
                <a:effectLst/>
                <a:latin typeface="+mn-lt"/>
                <a:ea typeface="+mn-ea"/>
                <a:cs typeface="+mn-cs"/>
              </a:rPr>
              <a:t>MPQ.getMin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\For {each edge (</a:t>
            </a:r>
            <a:r>
              <a:rPr lang="en-US" sz="1200" kern="1200" dirty="0" err="1">
                <a:solidFill>
                  <a:schemeClr val="tx1"/>
                </a:solidFill>
                <a:effectLst/>
                <a:latin typeface="+mn-lt"/>
                <a:ea typeface="+mn-ea"/>
                <a:cs typeface="+mn-cs"/>
              </a:rPr>
              <a:t>u,v</a:t>
            </a:r>
            <a:r>
              <a:rPr lang="en-US" sz="1200" kern="1200" dirty="0">
                <a:solidFill>
                  <a:schemeClr val="tx1"/>
                </a:solidFill>
                <a:effectLst/>
                <a:latin typeface="+mn-lt"/>
                <a:ea typeface="+mn-ea"/>
                <a:cs typeface="+mn-cs"/>
              </a:rPr>
              <a:t>) leaving u}</a:t>
            </a:r>
          </a:p>
          <a:p>
            <a:r>
              <a:rPr lang="en-US" sz="1200" kern="1200" dirty="0">
                <a:solidFill>
                  <a:schemeClr val="tx1"/>
                </a:solidFill>
                <a:effectLst/>
                <a:latin typeface="+mn-lt"/>
                <a:ea typeface="+mn-ea"/>
                <a:cs typeface="+mn-cs"/>
              </a:rPr>
              <a:t>\If {</a:t>
            </a:r>
            <a:r>
              <a:rPr lang="en-US" sz="1200" kern="1200" dirty="0" err="1">
                <a:solidFill>
                  <a:schemeClr val="tx1"/>
                </a:solidFill>
                <a:effectLst/>
                <a:latin typeface="+mn-lt"/>
                <a:ea typeface="+mn-ea"/>
                <a:cs typeface="+mn-cs"/>
              </a:rPr>
              <a:t>u.dist</a:t>
            </a:r>
            <a:r>
              <a:rPr lang="en-US" sz="1200" kern="1200" dirty="0">
                <a:solidFill>
                  <a:schemeClr val="tx1"/>
                </a:solidFill>
                <a:effectLst/>
                <a:latin typeface="+mn-lt"/>
                <a:ea typeface="+mn-ea"/>
                <a:cs typeface="+mn-cs"/>
              </a:rPr>
              <a:t> + w(</a:t>
            </a:r>
            <a:r>
              <a:rPr lang="en-US" sz="1200" kern="1200" dirty="0" err="1">
                <a:solidFill>
                  <a:schemeClr val="tx1"/>
                </a:solidFill>
                <a:effectLst/>
                <a:latin typeface="+mn-lt"/>
                <a:ea typeface="+mn-ea"/>
                <a:cs typeface="+mn-cs"/>
              </a:rPr>
              <a:t>u,v</a:t>
            </a:r>
            <a:r>
              <a:rPr lang="en-US" sz="1200" kern="1200" dirty="0">
                <a:solidFill>
                  <a:schemeClr val="tx1"/>
                </a:solidFill>
                <a:effectLst/>
                <a:latin typeface="+mn-lt"/>
                <a:ea typeface="+mn-ea"/>
                <a:cs typeface="+mn-cs"/>
              </a:rPr>
              <a:t>) $&lt;$ </a:t>
            </a:r>
            <a:r>
              <a:rPr lang="en-US" sz="1200" kern="1200" dirty="0" err="1">
                <a:solidFill>
                  <a:schemeClr val="tx1"/>
                </a:solidFill>
                <a:effectLst/>
                <a:latin typeface="+mn-lt"/>
                <a:ea typeface="+mn-ea"/>
                <a:cs typeface="+mn-cs"/>
              </a:rPr>
              <a:t>v.dist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\If {</a:t>
            </a:r>
            <a:r>
              <a:rPr lang="en-US" sz="1200" kern="1200" dirty="0" err="1">
                <a:solidFill>
                  <a:schemeClr val="tx1"/>
                </a:solidFill>
                <a:effectLst/>
                <a:latin typeface="+mn-lt"/>
                <a:ea typeface="+mn-ea"/>
                <a:cs typeface="+mn-cs"/>
              </a:rPr>
              <a:t>v.dist</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infty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MPQ.insert</a:t>
            </a:r>
            <a:r>
              <a:rPr lang="en-US" sz="1200" kern="1200" dirty="0">
                <a:solidFill>
                  <a:schemeClr val="tx1"/>
                </a:solidFill>
                <a:effectLst/>
                <a:latin typeface="+mn-lt"/>
                <a:ea typeface="+mn-ea"/>
                <a:cs typeface="+mn-cs"/>
              </a:rPr>
              <a:t>(v, </a:t>
            </a:r>
            <a:r>
              <a:rPr lang="en-US" sz="1200" kern="1200" dirty="0" err="1">
                <a:solidFill>
                  <a:schemeClr val="tx1"/>
                </a:solidFill>
                <a:effectLst/>
                <a:latin typeface="+mn-lt"/>
                <a:ea typeface="+mn-ea"/>
                <a:cs typeface="+mn-cs"/>
              </a:rPr>
              <a:t>u.dist</a:t>
            </a:r>
            <a:r>
              <a:rPr lang="en-US" sz="1200" kern="1200" dirty="0">
                <a:solidFill>
                  <a:schemeClr val="tx1"/>
                </a:solidFill>
                <a:effectLst/>
                <a:latin typeface="+mn-lt"/>
                <a:ea typeface="+mn-ea"/>
                <a:cs typeface="+mn-cs"/>
              </a:rPr>
              <a:t> + w(u, v))</a:t>
            </a:r>
          </a:p>
          <a:p>
            <a:r>
              <a:rPr lang="en-US" sz="1200" kern="1200" dirty="0">
                <a:solidFill>
                  <a:schemeClr val="tx1"/>
                </a:solidFill>
                <a:effectLst/>
                <a:latin typeface="+mn-lt"/>
                <a:ea typeface="+mn-ea"/>
                <a:cs typeface="+mn-cs"/>
              </a:rPr>
              <a:t>\Else</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MPQ.decreasePriority</a:t>
            </a:r>
            <a:r>
              <a:rPr lang="en-US" sz="1200" kern="1200" dirty="0">
                <a:solidFill>
                  <a:schemeClr val="tx1"/>
                </a:solidFill>
                <a:effectLst/>
                <a:latin typeface="+mn-lt"/>
                <a:ea typeface="+mn-ea"/>
                <a:cs typeface="+mn-cs"/>
              </a:rPr>
              <a:t>(v, </a:t>
            </a:r>
            <a:r>
              <a:rPr lang="en-US" sz="1200" kern="1200" dirty="0" err="1">
                <a:solidFill>
                  <a:schemeClr val="tx1"/>
                </a:solidFill>
                <a:effectLst/>
                <a:latin typeface="+mn-lt"/>
                <a:ea typeface="+mn-ea"/>
                <a:cs typeface="+mn-cs"/>
              </a:rPr>
              <a:t>u.dist</a:t>
            </a:r>
            <a:r>
              <a:rPr lang="en-US" sz="1200" kern="1200" dirty="0">
                <a:solidFill>
                  <a:schemeClr val="tx1"/>
                </a:solidFill>
                <a:effectLst/>
                <a:latin typeface="+mn-lt"/>
                <a:ea typeface="+mn-ea"/>
                <a:cs typeface="+mn-cs"/>
              </a:rPr>
              <a:t> + w(</a:t>
            </a:r>
            <a:r>
              <a:rPr lang="en-US" sz="1200" kern="1200" dirty="0" err="1">
                <a:solidFill>
                  <a:schemeClr val="tx1"/>
                </a:solidFill>
                <a:effectLst/>
                <a:latin typeface="+mn-lt"/>
                <a:ea typeface="+mn-ea"/>
                <a:cs typeface="+mn-cs"/>
              </a:rPr>
              <a:t>u,v</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EndIf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v.dist</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u.dist</a:t>
            </a:r>
            <a:r>
              <a:rPr lang="en-US" sz="1200" kern="1200" dirty="0">
                <a:solidFill>
                  <a:schemeClr val="tx1"/>
                </a:solidFill>
                <a:effectLst/>
                <a:latin typeface="+mn-lt"/>
                <a:ea typeface="+mn-ea"/>
                <a:cs typeface="+mn-cs"/>
              </a:rPr>
              <a:t> + w(</a:t>
            </a:r>
            <a:r>
              <a:rPr lang="en-US" sz="1200" kern="1200" dirty="0" err="1">
                <a:solidFill>
                  <a:schemeClr val="tx1"/>
                </a:solidFill>
                <a:effectLst/>
                <a:latin typeface="+mn-lt"/>
                <a:ea typeface="+mn-ea"/>
                <a:cs typeface="+mn-cs"/>
              </a:rPr>
              <a:t>u,v</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v.predecessor</a:t>
            </a:r>
            <a:r>
              <a:rPr lang="en-US" sz="1200" kern="1200" dirty="0">
                <a:solidFill>
                  <a:schemeClr val="tx1"/>
                </a:solidFill>
                <a:effectLst/>
                <a:latin typeface="+mn-lt"/>
                <a:ea typeface="+mn-ea"/>
                <a:cs typeface="+mn-cs"/>
              </a:rPr>
              <a:t> = u</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EndIf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mark u as processed</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EndWhile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EndFunction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\end{algorithmic}</a:t>
            </a:r>
          </a:p>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4</a:t>
            </a:fld>
            <a:endParaRPr lang="en-US"/>
          </a:p>
        </p:txBody>
      </p:sp>
    </p:spTree>
    <p:extLst>
      <p:ext uri="{BB962C8B-B14F-4D97-AF65-F5344CB8AC3E}">
        <p14:creationId xmlns:p14="http://schemas.microsoft.com/office/powerpoint/2010/main" val="125126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7 minutes.</a:t>
            </a:r>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77278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3:00</a:t>
            </a:r>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239640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\begin{algorithmic}[1]</a:t>
            </a:r>
          </a:p>
          <a:p>
            <a:r>
              <a:rPr lang="en-US" sz="1200" kern="1200" dirty="0">
                <a:solidFill>
                  <a:schemeClr val="tx1"/>
                </a:solidFill>
                <a:effectLst/>
                <a:latin typeface="+mn-lt"/>
                <a:ea typeface="+mn-ea"/>
                <a:cs typeface="+mn-cs"/>
              </a:rPr>
              <a:t>\Function{</a:t>
            </a:r>
            <a:r>
              <a:rPr lang="en-US" sz="1200" kern="1200" dirty="0" err="1">
                <a:solidFill>
                  <a:schemeClr val="tx1"/>
                </a:solidFill>
                <a:effectLst/>
                <a:latin typeface="+mn-lt"/>
                <a:ea typeface="+mn-ea"/>
                <a:cs typeface="+mn-cs"/>
              </a:rPr>
              <a:t>TopologicalSort</a:t>
            </a:r>
            <a:r>
              <a:rPr lang="en-US" sz="1200" kern="1200" dirty="0">
                <a:solidFill>
                  <a:schemeClr val="tx1"/>
                </a:solidFill>
                <a:effectLst/>
                <a:latin typeface="+mn-lt"/>
                <a:ea typeface="+mn-ea"/>
                <a:cs typeface="+mn-cs"/>
              </a:rPr>
              <a:t>}{Graph G, Vertex source}</a:t>
            </a:r>
          </a:p>
          <a:p>
            <a:r>
              <a:rPr lang="en-US" sz="1200" kern="1200" dirty="0">
                <a:solidFill>
                  <a:schemeClr val="tx1"/>
                </a:solidFill>
                <a:effectLst/>
                <a:latin typeface="+mn-lt"/>
                <a:ea typeface="+mn-ea"/>
                <a:cs typeface="+mn-cs"/>
              </a:rPr>
              <a:t>\State count how many incoming edges each vertex has</a:t>
            </a:r>
          </a:p>
          <a:p>
            <a:r>
              <a:rPr lang="en-US" sz="1200" kern="1200" dirty="0">
                <a:solidFill>
                  <a:schemeClr val="tx1"/>
                </a:solidFill>
                <a:effectLst/>
                <a:latin typeface="+mn-lt"/>
                <a:ea typeface="+mn-ea"/>
                <a:cs typeface="+mn-cs"/>
              </a:rPr>
              <a:t>\State Collection </a:t>
            </a:r>
            <a:r>
              <a:rPr lang="en-US" sz="1200" kern="1200" dirty="0" err="1">
                <a:solidFill>
                  <a:schemeClr val="tx1"/>
                </a:solidFill>
                <a:effectLst/>
                <a:latin typeface="+mn-lt"/>
                <a:ea typeface="+mn-ea"/>
                <a:cs typeface="+mn-cs"/>
              </a:rPr>
              <a:t>toProcess</a:t>
            </a:r>
            <a:r>
              <a:rPr lang="en-US" sz="1200" kern="1200" dirty="0">
                <a:solidFill>
                  <a:schemeClr val="tx1"/>
                </a:solidFill>
                <a:effectLst/>
                <a:latin typeface="+mn-lt"/>
                <a:ea typeface="+mn-ea"/>
                <a:cs typeface="+mn-cs"/>
              </a:rPr>
              <a:t> = new Collection()</a:t>
            </a:r>
          </a:p>
          <a:p>
            <a:r>
              <a:rPr lang="en-US" sz="1200" kern="1200" dirty="0">
                <a:solidFill>
                  <a:schemeClr val="tx1"/>
                </a:solidFill>
                <a:effectLst/>
                <a:latin typeface="+mn-lt"/>
                <a:ea typeface="+mn-ea"/>
                <a:cs typeface="+mn-cs"/>
              </a:rPr>
              <a:t>\For {each Vertex v in G}</a:t>
            </a:r>
          </a:p>
          <a:p>
            <a:r>
              <a:rPr lang="en-US" sz="1200" kern="1200" dirty="0">
                <a:solidFill>
                  <a:schemeClr val="tx1"/>
                </a:solidFill>
                <a:effectLst/>
                <a:latin typeface="+mn-lt"/>
                <a:ea typeface="+mn-ea"/>
                <a:cs typeface="+mn-cs"/>
              </a:rPr>
              <a:t>\If{</a:t>
            </a:r>
            <a:r>
              <a:rPr lang="en-US" sz="1200" kern="1200" dirty="0" err="1">
                <a:solidFill>
                  <a:schemeClr val="tx1"/>
                </a:solidFill>
                <a:effectLst/>
                <a:latin typeface="+mn-lt"/>
                <a:ea typeface="+mn-ea"/>
                <a:cs typeface="+mn-cs"/>
              </a:rPr>
              <a:t>v.edgesRemaining</a:t>
            </a:r>
            <a:r>
              <a:rPr lang="en-US" sz="1200" kern="1200" dirty="0">
                <a:solidFill>
                  <a:schemeClr val="tx1"/>
                </a:solidFill>
                <a:effectLst/>
                <a:latin typeface="+mn-lt"/>
                <a:ea typeface="+mn-ea"/>
                <a:cs typeface="+mn-cs"/>
              </a:rPr>
              <a:t> == 0}</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toProcess.insert</a:t>
            </a:r>
            <a:r>
              <a:rPr lang="en-US" sz="1200" kern="1200" dirty="0">
                <a:solidFill>
                  <a:schemeClr val="tx1"/>
                </a:solidFill>
                <a:effectLst/>
                <a:latin typeface="+mn-lt"/>
                <a:ea typeface="+mn-ea"/>
                <a:cs typeface="+mn-cs"/>
              </a:rPr>
              <a:t>(v)</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EndIf</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topOrder</a:t>
            </a:r>
            <a:r>
              <a:rPr lang="en-US" sz="1200" kern="1200" dirty="0">
                <a:solidFill>
                  <a:schemeClr val="tx1"/>
                </a:solidFill>
                <a:effectLst/>
                <a:latin typeface="+mn-lt"/>
                <a:ea typeface="+mn-ea"/>
                <a:cs typeface="+mn-cs"/>
              </a:rPr>
              <a:t> = new List()   </a:t>
            </a:r>
          </a:p>
          <a:p>
            <a:r>
              <a:rPr lang="en-US" sz="1200" kern="1200" dirty="0">
                <a:solidFill>
                  <a:schemeClr val="tx1"/>
                </a:solidFill>
                <a:effectLst/>
                <a:latin typeface="+mn-lt"/>
                <a:ea typeface="+mn-ea"/>
                <a:cs typeface="+mn-cs"/>
              </a:rPr>
              <a:t>\While{</a:t>
            </a:r>
            <a:r>
              <a:rPr lang="en-US" sz="1200" kern="1200" dirty="0" err="1">
                <a:solidFill>
                  <a:schemeClr val="tx1"/>
                </a:solidFill>
                <a:effectLst/>
                <a:latin typeface="+mn-lt"/>
                <a:ea typeface="+mn-ea"/>
                <a:cs typeface="+mn-cs"/>
              </a:rPr>
              <a:t>toProcess</a:t>
            </a:r>
            <a:r>
              <a:rPr lang="en-US" sz="1200" kern="1200" dirty="0">
                <a:solidFill>
                  <a:schemeClr val="tx1"/>
                </a:solidFill>
                <a:effectLst/>
                <a:latin typeface="+mn-lt"/>
                <a:ea typeface="+mn-ea"/>
                <a:cs typeface="+mn-cs"/>
              </a:rPr>
              <a:t> is not empty}</a:t>
            </a:r>
          </a:p>
          <a:p>
            <a:r>
              <a:rPr lang="en-US" sz="1200" kern="1200" dirty="0">
                <a:solidFill>
                  <a:schemeClr val="tx1"/>
                </a:solidFill>
                <a:effectLst/>
                <a:latin typeface="+mn-lt"/>
                <a:ea typeface="+mn-ea"/>
                <a:cs typeface="+mn-cs"/>
              </a:rPr>
              <a:t>\State u = </a:t>
            </a:r>
            <a:r>
              <a:rPr lang="en-US" sz="1200" kern="1200" dirty="0" err="1">
                <a:solidFill>
                  <a:schemeClr val="tx1"/>
                </a:solidFill>
                <a:effectLst/>
                <a:latin typeface="+mn-lt"/>
                <a:ea typeface="+mn-ea"/>
                <a:cs typeface="+mn-cs"/>
              </a:rPr>
              <a:t>toProcess.remove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topOrder.insert</a:t>
            </a:r>
            <a:r>
              <a:rPr lang="en-US" sz="1200" kern="1200" dirty="0">
                <a:solidFill>
                  <a:schemeClr val="tx1"/>
                </a:solidFill>
                <a:effectLst/>
                <a:latin typeface="+mn-lt"/>
                <a:ea typeface="+mn-ea"/>
                <a:cs typeface="+mn-cs"/>
              </a:rPr>
              <a:t>(u)</a:t>
            </a:r>
          </a:p>
          <a:p>
            <a:r>
              <a:rPr lang="en-US" sz="1200" kern="1200" dirty="0">
                <a:solidFill>
                  <a:schemeClr val="tx1"/>
                </a:solidFill>
                <a:effectLst/>
                <a:latin typeface="+mn-lt"/>
                <a:ea typeface="+mn-ea"/>
                <a:cs typeface="+mn-cs"/>
              </a:rPr>
              <a:t>\For{each edge (</a:t>
            </a:r>
            <a:r>
              <a:rPr lang="en-US" sz="1200" kern="1200" dirty="0" err="1">
                <a:solidFill>
                  <a:schemeClr val="tx1"/>
                </a:solidFill>
                <a:effectLst/>
                <a:latin typeface="+mn-lt"/>
                <a:ea typeface="+mn-ea"/>
                <a:cs typeface="+mn-cs"/>
              </a:rPr>
              <a:t>u,v</a:t>
            </a:r>
            <a:r>
              <a:rPr lang="en-US" sz="1200" kern="1200" dirty="0">
                <a:solidFill>
                  <a:schemeClr val="tx1"/>
                </a:solidFill>
                <a:effectLst/>
                <a:latin typeface="+mn-lt"/>
                <a:ea typeface="+mn-ea"/>
                <a:cs typeface="+mn-cs"/>
              </a:rPr>
              <a:t>) leaving u}</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v.edgesRemaining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v.edgesRemaining</a:t>
            </a:r>
            <a:r>
              <a:rPr lang="en-US" sz="1200" kern="1200" dirty="0">
                <a:solidFill>
                  <a:schemeClr val="tx1"/>
                </a:solidFill>
                <a:effectLst/>
                <a:latin typeface="+mn-lt"/>
                <a:ea typeface="+mn-ea"/>
                <a:cs typeface="+mn-cs"/>
              </a:rPr>
              <a:t> - 1</a:t>
            </a:r>
          </a:p>
          <a:p>
            <a:r>
              <a:rPr lang="en-US" sz="1200" kern="1200" dirty="0">
                <a:solidFill>
                  <a:schemeClr val="tx1"/>
                </a:solidFill>
                <a:effectLst/>
                <a:latin typeface="+mn-lt"/>
                <a:ea typeface="+mn-ea"/>
                <a:cs typeface="+mn-cs"/>
              </a:rPr>
              <a:t>\If{</a:t>
            </a:r>
            <a:r>
              <a:rPr lang="en-US" sz="1200" kern="1200" dirty="0" err="1">
                <a:solidFill>
                  <a:schemeClr val="tx1"/>
                </a:solidFill>
                <a:effectLst/>
                <a:latin typeface="+mn-lt"/>
                <a:ea typeface="+mn-ea"/>
                <a:cs typeface="+mn-cs"/>
              </a:rPr>
              <a:t>v.edgesRemaining</a:t>
            </a:r>
            <a:r>
              <a:rPr lang="en-US" sz="1200" kern="1200" dirty="0">
                <a:solidFill>
                  <a:schemeClr val="tx1"/>
                </a:solidFill>
                <a:effectLst/>
                <a:latin typeface="+mn-lt"/>
                <a:ea typeface="+mn-ea"/>
                <a:cs typeface="+mn-cs"/>
              </a:rPr>
              <a:t> == 0}</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toProcess.insert</a:t>
            </a:r>
            <a:r>
              <a:rPr lang="en-US" sz="1200" kern="1200" dirty="0">
                <a:solidFill>
                  <a:schemeClr val="tx1"/>
                </a:solidFill>
                <a:effectLst/>
                <a:latin typeface="+mn-lt"/>
                <a:ea typeface="+mn-ea"/>
                <a:cs typeface="+mn-cs"/>
              </a:rPr>
              <a:t>(v)</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EndIf</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EndWhile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EndFunction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\end{algorithmic}</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412916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12:30</a:t>
            </a:r>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153566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2588085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01159"/>
            <a:ext cx="12191999" cy="1463040"/>
          </a:xfrm>
        </p:spPr>
        <p:txBody>
          <a:bodyPr anchor="ctr">
            <a:normAutofit/>
          </a:bodyPr>
          <a:lstStyle>
            <a:lvl1pPr algn="ctr">
              <a:defRPr sz="5000" spc="200" baseline="0"/>
            </a:lvl1pPr>
          </a:lstStyle>
          <a:p>
            <a:r>
              <a:rPr lang="en-US" dirty="0"/>
              <a:t>Click to edit Master title style</a:t>
            </a:r>
          </a:p>
        </p:txBody>
      </p:sp>
      <p:sp>
        <p:nvSpPr>
          <p:cNvPr id="3" name="Subtitle 2"/>
          <p:cNvSpPr>
            <a:spLocks noGrp="1"/>
          </p:cNvSpPr>
          <p:nvPr>
            <p:ph type="subTitle" idx="1"/>
          </p:nvPr>
        </p:nvSpPr>
        <p:spPr>
          <a:xfrm>
            <a:off x="0" y="641336"/>
            <a:ext cx="12192000" cy="859786"/>
          </a:xfrm>
        </p:spPr>
        <p:txBody>
          <a:bodyPr lIns="91440" rIns="91440" anchor="ctr">
            <a:normAutofit/>
          </a:bodyPr>
          <a:lstStyle>
            <a:lvl1pPr marL="0" indent="0" algn="ctr">
              <a:lnSpc>
                <a:spcPct val="100000"/>
              </a:lnSpc>
              <a:spcBef>
                <a:spcPts val="0"/>
              </a:spcBef>
              <a:buNone/>
              <a:defRPr sz="2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6A67D2F5-1349-864B-9157-70965CF7D01F}"/>
              </a:ext>
            </a:extLst>
          </p:cNvPr>
          <p:cNvSpPr>
            <a:spLocks noGrp="1"/>
          </p:cNvSpPr>
          <p:nvPr>
            <p:ph type="dt" sz="half" idx="16"/>
          </p:nvPr>
        </p:nvSpPr>
        <p:spPr/>
        <p:txBody>
          <a:bodyPr/>
          <a:lstStyle/>
          <a:p>
            <a:endParaRPr lang="en-US"/>
          </a:p>
        </p:txBody>
      </p:sp>
      <p:sp>
        <p:nvSpPr>
          <p:cNvPr id="4" name="Footer Placeholder 3">
            <a:extLst>
              <a:ext uri="{FF2B5EF4-FFF2-40B4-BE49-F238E27FC236}">
                <a16:creationId xmlns:a16="http://schemas.microsoft.com/office/drawing/2014/main" id="{BEB0EF9B-246C-FE41-8332-8646DCADC575}"/>
              </a:ext>
            </a:extLst>
          </p:cNvPr>
          <p:cNvSpPr>
            <a:spLocks noGrp="1"/>
          </p:cNvSpPr>
          <p:nvPr>
            <p:ph type="ftr" sz="quarter" idx="17"/>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8470C209-4026-6B45-85D8-631DC77CD4F5}"/>
              </a:ext>
            </a:extLst>
          </p:cNvPr>
          <p:cNvSpPr>
            <a:spLocks noGrp="1"/>
          </p:cNvSpPr>
          <p:nvPr>
            <p:ph type="sldNum" sz="quarter" idx="18"/>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84010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CD6ACA4-6DA3-7041-844B-85F93667A652}"/>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FB18CBAD-9189-5E4F-A89D-A70F6F9BB5D5}"/>
              </a:ext>
            </a:extLst>
          </p:cNvPr>
          <p:cNvSpPr>
            <a:spLocks noGrp="1"/>
          </p:cNvSpPr>
          <p:nvPr>
            <p:ph type="ftr" sz="quarter" idx="11"/>
          </p:nvPr>
        </p:nvSpPr>
        <p:spPr/>
        <p:txBody>
          <a:bodyPr/>
          <a:lstStyle/>
          <a:p>
            <a:r>
              <a:rPr lang="en-US"/>
              <a:t>CSE 373 AU 18</a:t>
            </a:r>
            <a:endParaRPr lang="en-US" dirty="0"/>
          </a:p>
        </p:txBody>
      </p:sp>
      <p:sp>
        <p:nvSpPr>
          <p:cNvPr id="8" name="Slide Number Placeholder 7">
            <a:extLst>
              <a:ext uri="{FF2B5EF4-FFF2-40B4-BE49-F238E27FC236}">
                <a16:creationId xmlns:a16="http://schemas.microsoft.com/office/drawing/2014/main" id="{1552ED43-82A1-6143-AB9E-1294D3149DC4}"/>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7B8ED51-AC7C-6E46-8CC6-F6787B46B93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0264FC2-8BD7-534B-876C-2763D5F417D8}"/>
              </a:ext>
            </a:extLst>
          </p:cNvPr>
          <p:cNvSpPr>
            <a:spLocks noGrp="1"/>
          </p:cNvSpPr>
          <p:nvPr>
            <p:ph type="ftr" sz="quarter" idx="11"/>
          </p:nvPr>
        </p:nvSpPr>
        <p:spPr/>
        <p:txBody>
          <a:bodyPr/>
          <a:lstStyle/>
          <a:p>
            <a:r>
              <a:rPr lang="en-US"/>
              <a:t>CSE 373 AU 18</a:t>
            </a:r>
            <a:endParaRPr lang="en-US" dirty="0"/>
          </a:p>
        </p:txBody>
      </p:sp>
      <p:sp>
        <p:nvSpPr>
          <p:cNvPr id="7" name="Slide Number Placeholder 6">
            <a:extLst>
              <a:ext uri="{FF2B5EF4-FFF2-40B4-BE49-F238E27FC236}">
                <a16:creationId xmlns:a16="http://schemas.microsoft.com/office/drawing/2014/main" id="{EA1FFA9C-7BB4-3B4B-A32A-B67888BDF9B2}"/>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5DF07EF-E848-C74E-95B2-15098E356987}"/>
              </a:ext>
            </a:extLst>
          </p:cNvPr>
          <p:cNvSpPr>
            <a:spLocks noGrp="1"/>
          </p:cNvSpPr>
          <p:nvPr>
            <p:ph type="dt" sz="half" idx="10"/>
          </p:nvPr>
        </p:nvSpPr>
        <p:spPr/>
        <p:txBody>
          <a:bodyPr/>
          <a:lstStyle/>
          <a:p>
            <a:endParaRPr lang="en-US"/>
          </a:p>
        </p:txBody>
      </p:sp>
      <p:sp>
        <p:nvSpPr>
          <p:cNvPr id="10" name="Footer Placeholder 9">
            <a:extLst>
              <a:ext uri="{FF2B5EF4-FFF2-40B4-BE49-F238E27FC236}">
                <a16:creationId xmlns:a16="http://schemas.microsoft.com/office/drawing/2014/main" id="{87D151F2-562E-A744-A27C-396BDC9BB047}"/>
              </a:ext>
            </a:extLst>
          </p:cNvPr>
          <p:cNvSpPr>
            <a:spLocks noGrp="1"/>
          </p:cNvSpPr>
          <p:nvPr>
            <p:ph type="ftr" sz="quarter" idx="11"/>
          </p:nvPr>
        </p:nvSpPr>
        <p:spPr/>
        <p:txBody>
          <a:bodyPr/>
          <a:lstStyle/>
          <a:p>
            <a:r>
              <a:rPr lang="en-US"/>
              <a:t>CSE 373 AU 18</a:t>
            </a:r>
            <a:endParaRPr lang="en-US" dirty="0"/>
          </a:p>
        </p:txBody>
      </p:sp>
      <p:sp>
        <p:nvSpPr>
          <p:cNvPr id="11" name="Slide Number Placeholder 10">
            <a:extLst>
              <a:ext uri="{FF2B5EF4-FFF2-40B4-BE49-F238E27FC236}">
                <a16:creationId xmlns:a16="http://schemas.microsoft.com/office/drawing/2014/main" id="{91020367-A4F1-744C-8ECA-89D12FB8A6C2}"/>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2077797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lvl1pPr>
              <a:defRPr>
                <a:solidFill>
                  <a:srgbClr val="4C3282"/>
                </a:solidFill>
              </a:defRPr>
            </a:lvl1p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585507-7DB2-8D4E-8192-6A3BE5FC525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1E1C618-BF4A-E847-BBF0-DEDBA0DFDC61}"/>
              </a:ext>
            </a:extLst>
          </p:cNvPr>
          <p:cNvSpPr>
            <a:spLocks noGrp="1"/>
          </p:cNvSpPr>
          <p:nvPr>
            <p:ph type="ftr" sz="quarter" idx="11"/>
          </p:nvPr>
        </p:nvSpPr>
        <p:spPr/>
        <p:txBody>
          <a:bodyPr/>
          <a:lstStyle/>
          <a:p>
            <a:r>
              <a:rPr lang="en-US"/>
              <a:t>CSE 373 AU 18</a:t>
            </a:r>
            <a:endParaRPr lang="en-US" dirty="0"/>
          </a:p>
        </p:txBody>
      </p:sp>
      <p:sp>
        <p:nvSpPr>
          <p:cNvPr id="15" name="Slide Number Placeholder 14">
            <a:extLst>
              <a:ext uri="{FF2B5EF4-FFF2-40B4-BE49-F238E27FC236}">
                <a16:creationId xmlns:a16="http://schemas.microsoft.com/office/drawing/2014/main" id="{9E9A1739-2A8C-6D4C-8967-6C642894782B}"/>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206277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93193E-F699-D34B-8BEA-E0EF891495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7E8551-9C06-0541-BE71-AE3150ABF818}"/>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38E5D34C-21ED-8141-8408-9198EE8A1C49}"/>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65039161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buClr>
                <a:schemeClr val="tx1"/>
              </a:buClr>
              <a:buFont typeface="+mj-lt"/>
              <a:buAutoNum type="arabicPeriod"/>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93193E-F699-D34B-8BEA-E0EF891495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7E8551-9C06-0541-BE71-AE3150ABF818}"/>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38E5D34C-21ED-8141-8408-9198EE8A1C49}"/>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4424825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rt algo - in-framewo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240" y="1463857"/>
            <a:ext cx="11187258" cy="18359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2" name="Rectangle 1">
            <a:extLst>
              <a:ext uri="{FF2B5EF4-FFF2-40B4-BE49-F238E27FC236}">
                <a16:creationId xmlns:a16="http://schemas.microsoft.com/office/drawing/2014/main" id="{AF82F70E-9AE7-A94A-A2D1-7491748FA8F9}"/>
              </a:ext>
            </a:extLst>
          </p:cNvPr>
          <p:cNvSpPr/>
          <p:nvPr userDrawn="1"/>
        </p:nvSpPr>
        <p:spPr>
          <a:xfrm>
            <a:off x="575239" y="3485705"/>
            <a:ext cx="11187259" cy="3076227"/>
          </a:xfrm>
          <a:prstGeom prst="rect">
            <a:avLst/>
          </a:prstGeom>
        </p:spPr>
        <p:txBody>
          <a:bodyPr wrap="square">
            <a:spAutoFit/>
          </a:bodyPr>
          <a:lstStyle/>
          <a:p>
            <a:pPr>
              <a:lnSpc>
                <a:spcPct val="150000"/>
              </a:lnSpc>
            </a:pPr>
            <a:r>
              <a:rPr lang="en-US" sz="2200" b="0" i="0" dirty="0">
                <a:latin typeface="Segoe UI Light" panose="020B0502040204020203" pitchFamily="34" charset="0"/>
                <a:cs typeface="Segoe UI Light" panose="020B0502040204020203" pitchFamily="34" charset="0"/>
              </a:rPr>
              <a:t>Loop/step invariant: _______________________________________________________________________</a:t>
            </a:r>
          </a:p>
          <a:p>
            <a:pPr>
              <a:lnSpc>
                <a:spcPct val="150000"/>
              </a:lnSpc>
            </a:pPr>
            <a:r>
              <a:rPr lang="en-US" sz="2200" b="0" i="0" dirty="0">
                <a:latin typeface="Segoe UI Light" panose="020B0502040204020203" pitchFamily="34" charset="0"/>
                <a:cs typeface="Segoe UI Light" panose="020B0502040204020203" pitchFamily="34" charset="0"/>
              </a:rPr>
              <a:t>Runtime:   Worst ______________      Average ______________       Best ______________</a:t>
            </a:r>
          </a:p>
          <a:p>
            <a:pPr>
              <a:lnSpc>
                <a:spcPct val="150000"/>
              </a:lnSpc>
            </a:pPr>
            <a:r>
              <a:rPr lang="en-US" sz="2200" b="0" i="0" dirty="0">
                <a:latin typeface="Segoe UI Light" panose="020B0502040204020203" pitchFamily="34" charset="0"/>
                <a:cs typeface="Segoe UI Light" panose="020B0502040204020203" pitchFamily="34" charset="0"/>
              </a:rPr>
              <a:t>Input:        Worst ______________________      Best ______________________</a:t>
            </a:r>
          </a:p>
          <a:p>
            <a:pPr>
              <a:lnSpc>
                <a:spcPct val="150000"/>
              </a:lnSpc>
            </a:pPr>
            <a:r>
              <a:rPr lang="en-US" sz="2200" b="0" i="0" dirty="0">
                <a:latin typeface="Segoe UI Light" panose="020B0502040204020203" pitchFamily="34" charset="0"/>
                <a:cs typeface="Segoe UI Light" panose="020B0502040204020203" pitchFamily="34" charset="0"/>
              </a:rPr>
              <a:t>Stable ____________________           In-place ____________________  Adaptive ____________________</a:t>
            </a:r>
          </a:p>
          <a:p>
            <a:pPr>
              <a:lnSpc>
                <a:spcPct val="150000"/>
              </a:lnSpc>
            </a:pPr>
            <a:r>
              <a:rPr lang="en-US" sz="2200" b="0" i="0" dirty="0">
                <a:latin typeface="Segoe UI Light" panose="020B0502040204020203" pitchFamily="34" charset="0"/>
                <a:cs typeface="Segoe UI Light" panose="020B0502040204020203" pitchFamily="34" charset="0"/>
              </a:rPr>
              <a:t>Operations:  Comparisons __________________________ Moves</a:t>
            </a:r>
          </a:p>
          <a:p>
            <a:pPr>
              <a:lnSpc>
                <a:spcPct val="150000"/>
              </a:lnSpc>
            </a:pPr>
            <a:r>
              <a:rPr lang="en-US" sz="2200" b="0" i="0" dirty="0">
                <a:latin typeface="Segoe UI Light" panose="020B0502040204020203" pitchFamily="34" charset="0"/>
                <a:cs typeface="Segoe UI Light" panose="020B0502040204020203" pitchFamily="34" charset="0"/>
              </a:rPr>
              <a:t>Data structure ______________________________________________________</a:t>
            </a:r>
          </a:p>
        </p:txBody>
      </p:sp>
      <p:sp>
        <p:nvSpPr>
          <p:cNvPr id="4" name="Date Placeholder 3">
            <a:extLst>
              <a:ext uri="{FF2B5EF4-FFF2-40B4-BE49-F238E27FC236}">
                <a16:creationId xmlns:a16="http://schemas.microsoft.com/office/drawing/2014/main" id="{E28FF10F-42DD-F74A-A82B-3C34947AB4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62AA52-E524-574C-A30E-AC7482C09475}"/>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34D339AF-DAF2-4A46-86E0-97C6777A2BA0}"/>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6437792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2" name="TextBox 1">
            <a:extLst>
              <a:ext uri="{FF2B5EF4-FFF2-40B4-BE49-F238E27FC236}">
                <a16:creationId xmlns:a16="http://schemas.microsoft.com/office/drawing/2014/main" id="{C51B40C3-479D-0B4E-A658-0A5104EF3990}"/>
              </a:ext>
            </a:extLst>
          </p:cNvPr>
          <p:cNvSpPr txBox="1"/>
          <p:nvPr userDrawn="1"/>
        </p:nvSpPr>
        <p:spPr>
          <a:xfrm>
            <a:off x="10359199" y="77362"/>
            <a:ext cx="1744394" cy="707886"/>
          </a:xfrm>
          <a:prstGeom prst="rect">
            <a:avLst/>
          </a:prstGeom>
          <a:solidFill>
            <a:schemeClr val="bg1"/>
          </a:solidFill>
          <a:ln>
            <a:solidFill>
              <a:srgbClr val="B6A479"/>
            </a:solidFill>
          </a:ln>
        </p:spPr>
        <p:txBody>
          <a:bodyPr wrap="square" rtlCol="0">
            <a:spAutoFit/>
          </a:bodyPr>
          <a:lstStyle/>
          <a:p>
            <a:r>
              <a:rPr lang="en-US" sz="4000" dirty="0">
                <a:solidFill>
                  <a:srgbClr val="B6A479"/>
                </a:solidFill>
                <a:latin typeface="Segoe UI" panose="020B0502040204020203" pitchFamily="34" charset="0"/>
                <a:cs typeface="Segoe UI" panose="020B0502040204020203" pitchFamily="34" charset="0"/>
              </a:rPr>
              <a:t>Review</a:t>
            </a:r>
          </a:p>
        </p:txBody>
      </p:sp>
      <p:sp>
        <p:nvSpPr>
          <p:cNvPr id="4" name="Date Placeholder 3">
            <a:extLst>
              <a:ext uri="{FF2B5EF4-FFF2-40B4-BE49-F238E27FC236}">
                <a16:creationId xmlns:a16="http://schemas.microsoft.com/office/drawing/2014/main" id="{C94F259C-4382-C049-B632-CD714D836E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F635489-2568-F040-BD80-0E40C9682DA8}"/>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DF1615DC-76F0-4D49-B841-498697FBE5AF}"/>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31459028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40459A97-3FBF-9E4B-A6BE-7DA8E6DEF0D2}"/>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55EBDAA9-3F1D-CE42-BA28-59F3E2E23790}"/>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623E26D3-9380-AF42-B706-201689C8DD4C}"/>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404757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lvl1pPr>
              <a:defRPr>
                <a:solidFill>
                  <a:srgbClr val="4C328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20AE4822-56A5-2645-B8EA-D4B2DD73712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C36FDFB-D458-BA4B-AA10-7C01EB2827CE}"/>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5DCD2D9B-0751-B44B-9F6D-3E597C8ED63E}"/>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87666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noChangeAspect="1"/>
          </p:cNvSpPr>
          <p:nvPr>
            <p:ph sz="half" idx="2"/>
          </p:nvPr>
        </p:nvSpPr>
        <p:spPr>
          <a:xfrm>
            <a:off x="6705904" y="70078"/>
            <a:ext cx="5397689" cy="4796375"/>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lvl1pPr>
              <a:defRPr>
                <a:solidFill>
                  <a:srgbClr val="4C328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BE0BCBD5-0D4E-7A46-8240-34E8B9E526E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6DAA3D9-B0E1-4A41-8F4F-2BE4898DE4A9}"/>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DCEDFD19-C54C-3C4F-A9AC-FA9FC69C43C6}"/>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33710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3787" y="1729954"/>
            <a:ext cx="6252741" cy="27402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noChangeAspect="1"/>
          </p:cNvSpPr>
          <p:nvPr>
            <p:ph sz="half" idx="2"/>
          </p:nvPr>
        </p:nvSpPr>
        <p:spPr>
          <a:xfrm>
            <a:off x="490050" y="4993105"/>
            <a:ext cx="11357635" cy="1028379"/>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lvl1pPr>
              <a:defRPr>
                <a:solidFill>
                  <a:srgbClr val="4C328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C074372A-3A29-A342-98B3-F2917458A60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E46C6C-420B-6240-B816-B044D8260399}"/>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3A677C0E-4B54-B342-B44D-92218A14960A}"/>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68385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AU 18</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76" r:id="rId4"/>
    <p:sldLayoutId id="2147483675" r:id="rId5"/>
    <p:sldLayoutId id="2147483663" r:id="rId6"/>
    <p:sldLayoutId id="2147483664" r:id="rId7"/>
    <p:sldLayoutId id="2147483673" r:id="rId8"/>
    <p:sldLayoutId id="2147483674" r:id="rId9"/>
    <p:sldLayoutId id="2147483665" r:id="rId10"/>
    <p:sldLayoutId id="2147483666" r:id="rId11"/>
    <p:sldLayoutId id="2147483667" r:id="rId12"/>
    <p:sldLayoutId id="2147483669" r:id="rId13"/>
    <p:sldLayoutId id="2147483670" r:id="rId14"/>
    <p:sldLayoutId id="2147483671" r:id="rId15"/>
    <p:sldLayoutId id="2147483672" r:id="rId16"/>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ri@cs.washingto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jeffe.cs.illinois.edu/teaching/algorithms/notes/19-dfs.pdf" TargetMode="External"/><Relationship Id="rId2" Type="http://schemas.openxmlformats.org/officeDocument/2006/relationships/hyperlink" Target="https://en.wikipedia.org/wiki/Kosaraju's_algorith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commons.wikimedia.org/wiki/File:Emoji_u1f40e.svg" TargetMode="External"/><Relationship Id="rId3" Type="http://schemas.openxmlformats.org/officeDocument/2006/relationships/image" Target="../media/image6.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ommons.wikimedia.org/wiki/File:Phone_Shiny_Icon.svg" TargetMode="External"/><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hyperlink" Target="http://saasmarketingstrategy.blogspot.com/2013/02/old-tactics-can-still-work-for-saas.html" TargetMode="External"/><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62506"/>
            <a:ext cx="12192000" cy="1463040"/>
          </a:xfrm>
        </p:spPr>
        <p:txBody>
          <a:bodyPr>
            <a:normAutofit/>
          </a:bodyPr>
          <a:lstStyle/>
          <a:p>
            <a:r>
              <a:rPr lang="en-US" dirty="0">
                <a:solidFill>
                  <a:srgbClr val="4C3282"/>
                </a:solidFill>
              </a:rPr>
              <a:t>Topological Sort</a:t>
            </a:r>
            <a:endParaRPr lang="en-US" sz="5000" dirty="0">
              <a:solidFill>
                <a:srgbClr val="4C3282"/>
              </a:solidFill>
            </a:endParaRPr>
          </a:p>
        </p:txBody>
      </p:sp>
      <p:sp>
        <p:nvSpPr>
          <p:cNvPr id="3" name="Subtitle 2"/>
          <p:cNvSpPr>
            <a:spLocks noGrp="1"/>
          </p:cNvSpPr>
          <p:nvPr>
            <p:ph type="subTitle" idx="1"/>
          </p:nvPr>
        </p:nvSpPr>
        <p:spPr/>
        <p:txBody>
          <a:bodyPr/>
          <a:lstStyle/>
          <a:p>
            <a:r>
              <a:rPr lang="en-US" dirty="0">
                <a:solidFill>
                  <a:srgbClr val="B6A479"/>
                </a:solidFill>
              </a:rPr>
              <a:t>CSE 373: Data Structures and Algorithms</a:t>
            </a:r>
          </a:p>
        </p:txBody>
      </p:sp>
      <p:sp>
        <p:nvSpPr>
          <p:cNvPr id="5" name="Rectangle 4">
            <a:extLst>
              <a:ext uri="{FF2B5EF4-FFF2-40B4-BE49-F238E27FC236}">
                <a16:creationId xmlns:a16="http://schemas.microsoft.com/office/drawing/2014/main" id="{0C7E81C8-54FA-814C-9464-335D39131796}"/>
              </a:ext>
            </a:extLst>
          </p:cNvPr>
          <p:cNvSpPr/>
          <p:nvPr/>
        </p:nvSpPr>
        <p:spPr>
          <a:xfrm>
            <a:off x="405300" y="5918764"/>
            <a:ext cx="11381400" cy="646331"/>
          </a:xfrm>
          <a:prstGeom prst="rect">
            <a:avLst/>
          </a:prstGeom>
        </p:spPr>
        <p:txBody>
          <a:bodyPr wrap="square">
            <a:spAutoFit/>
          </a:bodyPr>
          <a:lstStyle/>
          <a:p>
            <a:r>
              <a:rPr lang="en-US" dirty="0">
                <a:latin typeface="Helvetica Neue Light" charset="0"/>
                <a:ea typeface="Helvetica Neue Light" charset="0"/>
                <a:cs typeface="Helvetica Neue Light" charset="0"/>
              </a:rPr>
              <a:t>Thanks to Kasey Champion, Ben Jones, Adam Blank, Michael Lee, Evan McCarty, Robbie Weber, Whitaker Brand, Zora Fung, Stuart </a:t>
            </a:r>
            <a:r>
              <a:rPr lang="en-US" dirty="0" err="1">
                <a:latin typeface="Helvetica Neue Light" charset="0"/>
                <a:ea typeface="Helvetica Neue Light" charset="0"/>
                <a:cs typeface="Helvetica Neue Light" charset="0"/>
              </a:rPr>
              <a:t>Reges</a:t>
            </a:r>
            <a:r>
              <a:rPr lang="en-US" dirty="0">
                <a:latin typeface="Helvetica Neue Light" charset="0"/>
                <a:ea typeface="Helvetica Neue Light" charset="0"/>
                <a:cs typeface="Helvetica Neue Light" charset="0"/>
              </a:rPr>
              <a:t>, Justin Hsia, Ruth Anderson, and many others for sample slides and materials ...</a:t>
            </a:r>
          </a:p>
        </p:txBody>
      </p:sp>
      <p:sp>
        <p:nvSpPr>
          <p:cNvPr id="6" name="Subtitle 2"/>
          <p:cNvSpPr txBox="1">
            <a:spLocks/>
          </p:cNvSpPr>
          <p:nvPr/>
        </p:nvSpPr>
        <p:spPr>
          <a:xfrm>
            <a:off x="0" y="3286930"/>
            <a:ext cx="12192000" cy="2196444"/>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3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dirty="0">
                <a:solidFill>
                  <a:schemeClr val="tx1">
                    <a:lumMod val="50000"/>
                    <a:lumOff val="50000"/>
                  </a:schemeClr>
                </a:solidFill>
              </a:rPr>
              <a:t>Autumn 2018</a:t>
            </a:r>
          </a:p>
          <a:p>
            <a:endParaRPr lang="en-US" dirty="0">
              <a:solidFill>
                <a:schemeClr val="tx1">
                  <a:lumMod val="50000"/>
                  <a:lumOff val="50000"/>
                </a:schemeClr>
              </a:solidFill>
            </a:endParaRPr>
          </a:p>
          <a:p>
            <a:r>
              <a:rPr lang="en-US" dirty="0">
                <a:solidFill>
                  <a:schemeClr val="tx1">
                    <a:lumMod val="50000"/>
                    <a:lumOff val="50000"/>
                  </a:schemeClr>
                </a:solidFill>
              </a:rPr>
              <a:t>Shrirang (Shri) Mare</a:t>
            </a:r>
          </a:p>
          <a:p>
            <a:r>
              <a:rPr lang="en-US" dirty="0">
                <a:solidFill>
                  <a:schemeClr val="tx1">
                    <a:lumMod val="50000"/>
                    <a:lumOff val="50000"/>
                  </a:schemeClr>
                </a:solidFill>
                <a:hlinkClick r:id="rId3"/>
              </a:rPr>
              <a:t>shri@cs.washington.edu</a:t>
            </a:r>
            <a:endParaRPr lang="en-US" dirty="0">
              <a:solidFill>
                <a:schemeClr val="tx1">
                  <a:lumMod val="50000"/>
                  <a:lumOff val="50000"/>
                </a:schemeClr>
              </a:solidFill>
            </a:endParaRPr>
          </a:p>
        </p:txBody>
      </p:sp>
      <p:sp>
        <p:nvSpPr>
          <p:cNvPr id="4" name="TextBox 3"/>
          <p:cNvSpPr txBox="1"/>
          <p:nvPr/>
        </p:nvSpPr>
        <p:spPr>
          <a:xfrm>
            <a:off x="-1500188" y="2257425"/>
            <a:ext cx="184731" cy="369332"/>
          </a:xfrm>
          <a:prstGeom prst="rect">
            <a:avLst/>
          </a:prstGeom>
          <a:noFill/>
        </p:spPr>
        <p:txBody>
          <a:bodyPr wrap="none" rtlCol="0">
            <a:spAutoFit/>
          </a:bodyPr>
          <a:lstStyle/>
          <a:p>
            <a:endParaRPr lang="en-US"/>
          </a:p>
        </p:txBody>
      </p:sp>
      <p:sp>
        <p:nvSpPr>
          <p:cNvPr id="7" name="Slide Number Placeholder 6">
            <a:extLst>
              <a:ext uri="{FF2B5EF4-FFF2-40B4-BE49-F238E27FC236}">
                <a16:creationId xmlns:a16="http://schemas.microsoft.com/office/drawing/2014/main" id="{1D27F251-5D4B-284E-A8FE-578DEF7CCB0B}"/>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141975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	</a:t>
            </a:r>
          </a:p>
        </p:txBody>
      </p:sp>
      <p:sp>
        <p:nvSpPr>
          <p:cNvPr id="3" name="Content Placeholder 2"/>
          <p:cNvSpPr>
            <a:spLocks noGrp="1"/>
          </p:cNvSpPr>
          <p:nvPr>
            <p:ph idx="1"/>
          </p:nvPr>
        </p:nvSpPr>
        <p:spPr>
          <a:xfrm>
            <a:off x="575240" y="1463857"/>
            <a:ext cx="11187258" cy="1433133"/>
          </a:xfrm>
        </p:spPr>
        <p:txBody>
          <a:bodyPr/>
          <a:lstStyle/>
          <a:p>
            <a:r>
              <a:rPr lang="en-US" dirty="0"/>
              <a:t>Given a directed graph G, where we have an edge from u to v if u must happen before v.</a:t>
            </a:r>
          </a:p>
          <a:p>
            <a:r>
              <a:rPr lang="en-US" dirty="0"/>
              <a:t>We can only do things one at a time, can we find an order that </a:t>
            </a:r>
            <a:r>
              <a:rPr lang="en-US" b="1" dirty="0"/>
              <a:t>respects dependencies</a:t>
            </a:r>
            <a:r>
              <a:rPr lang="en-US" dirty="0"/>
              <a:t>?</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10</a:t>
            </a:fld>
            <a:endParaRPr lang="en-US"/>
          </a:p>
        </p:txBody>
      </p:sp>
      <p:sp>
        <p:nvSpPr>
          <p:cNvPr id="6" name="Rectangle 5"/>
          <p:cNvSpPr/>
          <p:nvPr/>
        </p:nvSpPr>
        <p:spPr>
          <a:xfrm>
            <a:off x="575239" y="2896990"/>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 </a:t>
            </a:r>
            <a:r>
              <a:rPr lang="en-US" sz="2200" dirty="0"/>
              <a:t>a directed graph G</a:t>
            </a:r>
          </a:p>
          <a:p>
            <a:r>
              <a:rPr lang="en-US" sz="2200" b="1" dirty="0"/>
              <a:t>Find: </a:t>
            </a:r>
            <a:r>
              <a:rPr lang="en-US" sz="2200" dirty="0"/>
              <a:t>an ordering of the vertices so all edges go from left to right. </a:t>
            </a:r>
          </a:p>
        </p:txBody>
      </p:sp>
      <p:sp>
        <p:nvSpPr>
          <p:cNvPr id="7" name="Rectangle 6"/>
          <p:cNvSpPr/>
          <p:nvPr/>
        </p:nvSpPr>
        <p:spPr>
          <a:xfrm>
            <a:off x="575239" y="2896990"/>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Topological Sort (aka Topological Ordering)</a:t>
            </a:r>
          </a:p>
        </p:txBody>
      </p:sp>
      <p:sp>
        <p:nvSpPr>
          <p:cNvPr id="8" name="Rectangle 7"/>
          <p:cNvSpPr/>
          <p:nvPr/>
        </p:nvSpPr>
        <p:spPr>
          <a:xfrm>
            <a:off x="575238" y="4545893"/>
            <a:ext cx="11041521" cy="1446550"/>
          </a:xfrm>
          <a:prstGeom prst="rect">
            <a:avLst/>
          </a:prstGeom>
        </p:spPr>
        <p:txBody>
          <a:bodyPr wrap="square">
            <a:spAutoFit/>
          </a:bodyPr>
          <a:lstStyle/>
          <a:p>
            <a:r>
              <a:rPr lang="en-US" sz="2200" dirty="0"/>
              <a:t>Uses: </a:t>
            </a:r>
          </a:p>
          <a:p>
            <a:r>
              <a:rPr lang="en-US" sz="2200" dirty="0"/>
              <a:t>Compiling multiple files</a:t>
            </a:r>
          </a:p>
          <a:p>
            <a:r>
              <a:rPr lang="en-US" sz="2200" dirty="0"/>
              <a:t>Graduating</a:t>
            </a:r>
          </a:p>
          <a:p>
            <a:r>
              <a:rPr lang="en-US" sz="2200" dirty="0"/>
              <a:t>Manufacturing workflows (assembly lines)</a:t>
            </a:r>
          </a:p>
        </p:txBody>
      </p:sp>
    </p:spTree>
    <p:extLst>
      <p:ext uri="{BB962C8B-B14F-4D97-AF65-F5344CB8AC3E}">
        <p14:creationId xmlns:p14="http://schemas.microsoft.com/office/powerpoint/2010/main" val="2182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Ordering</a:t>
            </a:r>
          </a:p>
        </p:txBody>
      </p:sp>
      <p:sp>
        <p:nvSpPr>
          <p:cNvPr id="3" name="Content Placeholder 2"/>
          <p:cNvSpPr>
            <a:spLocks noGrp="1"/>
          </p:cNvSpPr>
          <p:nvPr>
            <p:ph idx="1"/>
          </p:nvPr>
        </p:nvSpPr>
        <p:spPr>
          <a:xfrm>
            <a:off x="575240" y="1463857"/>
            <a:ext cx="11187258" cy="879489"/>
          </a:xfrm>
        </p:spPr>
        <p:txBody>
          <a:bodyPr/>
          <a:lstStyle/>
          <a:p>
            <a:r>
              <a:rPr lang="en-US" dirty="0"/>
              <a:t>A course prerequisite chart and a possible topological ordering.</a:t>
            </a:r>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11</a:t>
            </a:fld>
            <a:endParaRPr lang="en-US"/>
          </a:p>
        </p:txBody>
      </p:sp>
      <p:sp>
        <p:nvSpPr>
          <p:cNvPr id="6" name="Rectangle 5"/>
          <p:cNvSpPr/>
          <p:nvPr/>
        </p:nvSpPr>
        <p:spPr>
          <a:xfrm>
            <a:off x="1793105" y="238179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216947"/>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277421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345460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27930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396515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2" name="Straight Arrow Connector 11"/>
          <p:cNvCxnSpPr>
            <a:stCxn id="6" idx="3"/>
            <a:endCxn id="8" idx="1"/>
          </p:cNvCxnSpPr>
          <p:nvPr/>
        </p:nvCxnSpPr>
        <p:spPr>
          <a:xfrm>
            <a:off x="3182993" y="2592107"/>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flipV="1">
            <a:off x="3182993" y="2984528"/>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 idx="1"/>
          </p:cNvCxnSpPr>
          <p:nvPr/>
        </p:nvCxnSpPr>
        <p:spPr>
          <a:xfrm flipV="1">
            <a:off x="5144091" y="2489613"/>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a:off x="5144091" y="2984528"/>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1" idx="1"/>
          </p:cNvCxnSpPr>
          <p:nvPr/>
        </p:nvCxnSpPr>
        <p:spPr>
          <a:xfrm>
            <a:off x="7235820" y="3664912"/>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95083" y="523820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18" name="Rectangle 17"/>
          <p:cNvSpPr/>
          <p:nvPr/>
        </p:nvSpPr>
        <p:spPr>
          <a:xfrm>
            <a:off x="1930268" y="523820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19" name="Rectangle 18"/>
          <p:cNvSpPr/>
          <p:nvPr/>
        </p:nvSpPr>
        <p:spPr>
          <a:xfrm>
            <a:off x="3754203" y="523820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0" name="Rectangle 19"/>
          <p:cNvSpPr/>
          <p:nvPr/>
        </p:nvSpPr>
        <p:spPr>
          <a:xfrm>
            <a:off x="5524248" y="5245312"/>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1" name="Rectangle 20"/>
          <p:cNvSpPr/>
          <p:nvPr/>
        </p:nvSpPr>
        <p:spPr>
          <a:xfrm>
            <a:off x="7352068" y="525038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2" name="Rectangle 21"/>
          <p:cNvSpPr/>
          <p:nvPr/>
        </p:nvSpPr>
        <p:spPr>
          <a:xfrm>
            <a:off x="9159289" y="523820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p:cNvCxnSpPr>
            <a:stCxn id="17" idx="2"/>
            <a:endCxn id="19" idx="2"/>
          </p:cNvCxnSpPr>
          <p:nvPr/>
        </p:nvCxnSpPr>
        <p:spPr>
          <a:xfrm rot="16200000" flipH="1">
            <a:off x="2669587" y="3879269"/>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8" idx="0"/>
            <a:endCxn id="19" idx="0"/>
          </p:cNvCxnSpPr>
          <p:nvPr/>
        </p:nvCxnSpPr>
        <p:spPr>
          <a:xfrm rot="5400000" flipH="1" flipV="1">
            <a:off x="3537179" y="4326238"/>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19" idx="0"/>
          </p:cNvCxnSpPr>
          <p:nvPr/>
        </p:nvCxnSpPr>
        <p:spPr>
          <a:xfrm rot="16200000" flipH="1">
            <a:off x="5298511" y="4388840"/>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9" idx="2"/>
          </p:cNvCxnSpPr>
          <p:nvPr/>
        </p:nvCxnSpPr>
        <p:spPr>
          <a:xfrm rot="5400000" flipH="1" flipV="1">
            <a:off x="6300520" y="3778957"/>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20" idx="0"/>
            <a:endCxn id="22" idx="0"/>
          </p:cNvCxnSpPr>
          <p:nvPr/>
        </p:nvCxnSpPr>
        <p:spPr>
          <a:xfrm rot="5400000" flipH="1" flipV="1">
            <a:off x="8033159" y="3424239"/>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35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we always order a graph?</a:t>
            </a:r>
          </a:p>
        </p:txBody>
      </p:sp>
      <p:sp>
        <p:nvSpPr>
          <p:cNvPr id="4" name="Footer Placeholder 3"/>
          <p:cNvSpPr>
            <a:spLocks noGrp="1"/>
          </p:cNvSpPr>
          <p:nvPr>
            <p:ph type="ftr" sz="quarter" idx="11"/>
          </p:nvPr>
        </p:nvSpPr>
        <p:spPr/>
        <p:txBody>
          <a:bodyPr/>
          <a:lstStyle/>
          <a:p>
            <a:r>
              <a:rPr lang="en-US"/>
              <a:t>CSE 373 AU 18</a:t>
            </a: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12</a:t>
            </a:fld>
            <a:endParaRPr lang="en-US"/>
          </a:p>
        </p:txBody>
      </p:sp>
      <p:sp>
        <p:nvSpPr>
          <p:cNvPr id="6" name="TextBox 5"/>
          <p:cNvSpPr txBox="1"/>
          <p:nvPr/>
        </p:nvSpPr>
        <p:spPr>
          <a:xfrm>
            <a:off x="498764" y="5449099"/>
            <a:ext cx="11443854" cy="430887"/>
          </a:xfrm>
          <a:prstGeom prst="rect">
            <a:avLst/>
          </a:prstGeom>
          <a:noFill/>
        </p:spPr>
        <p:txBody>
          <a:bodyPr wrap="square" rtlCol="0">
            <a:spAutoFit/>
          </a:bodyPr>
          <a:lstStyle/>
          <a:p>
            <a:r>
              <a:rPr lang="en-US" sz="2200" dirty="0"/>
              <a:t>A graph has a topological ordering if and only if it is a DAG.</a:t>
            </a:r>
          </a:p>
        </p:txBody>
      </p:sp>
      <p:sp>
        <p:nvSpPr>
          <p:cNvPr id="7" name="Rectangle 6"/>
          <p:cNvSpPr/>
          <p:nvPr/>
        </p:nvSpPr>
        <p:spPr>
          <a:xfrm>
            <a:off x="498764" y="4255313"/>
            <a:ext cx="8072372" cy="90430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directed graph without any cycles.</a:t>
            </a:r>
          </a:p>
        </p:txBody>
      </p:sp>
      <p:sp>
        <p:nvSpPr>
          <p:cNvPr id="8" name="Rectangle 7"/>
          <p:cNvSpPr/>
          <p:nvPr/>
        </p:nvSpPr>
        <p:spPr>
          <a:xfrm>
            <a:off x="498764" y="4255313"/>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Directed Acyclic Graph (DAG)</a:t>
            </a:r>
          </a:p>
        </p:txBody>
      </p:sp>
      <p:sp>
        <p:nvSpPr>
          <p:cNvPr id="9" name="Oval 8"/>
          <p:cNvSpPr/>
          <p:nvPr/>
        </p:nvSpPr>
        <p:spPr>
          <a:xfrm>
            <a:off x="5006611" y="229404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0" name="Oval 9"/>
          <p:cNvSpPr/>
          <p:nvPr/>
        </p:nvSpPr>
        <p:spPr>
          <a:xfrm>
            <a:off x="4288524"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1" name="Oval 10"/>
          <p:cNvSpPr/>
          <p:nvPr/>
        </p:nvSpPr>
        <p:spPr>
          <a:xfrm>
            <a:off x="5651862" y="3081168"/>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Arrow Connector 12"/>
          <p:cNvCxnSpPr>
            <a:stCxn id="10" idx="7"/>
            <a:endCxn id="9" idx="3"/>
          </p:cNvCxnSpPr>
          <p:nvPr/>
        </p:nvCxnSpPr>
        <p:spPr>
          <a:xfrm flipV="1">
            <a:off x="4709199" y="2705733"/>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5"/>
            <a:endCxn id="11" idx="0"/>
          </p:cNvCxnSpPr>
          <p:nvPr/>
        </p:nvCxnSpPr>
        <p:spPr>
          <a:xfrm>
            <a:off x="5427286" y="2705733"/>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2"/>
            <a:endCxn id="10" idx="6"/>
          </p:cNvCxnSpPr>
          <p:nvPr/>
        </p:nvCxnSpPr>
        <p:spPr>
          <a:xfrm flipH="1">
            <a:off x="4781375" y="3322332"/>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31520" y="1277943"/>
            <a:ext cx="10711543" cy="430887"/>
          </a:xfrm>
          <a:prstGeom prst="rect">
            <a:avLst/>
          </a:prstGeom>
          <a:noFill/>
        </p:spPr>
        <p:txBody>
          <a:bodyPr wrap="square" rtlCol="0">
            <a:spAutoFit/>
          </a:bodyPr>
          <a:lstStyle/>
          <a:p>
            <a:r>
              <a:rPr lang="en-US" sz="2200" dirty="0"/>
              <a:t>Can you topologically order this graph?</a:t>
            </a:r>
          </a:p>
        </p:txBody>
      </p:sp>
    </p:spTree>
    <p:extLst>
      <p:ext uri="{BB962C8B-B14F-4D97-AF65-F5344CB8AC3E}">
        <p14:creationId xmlns:p14="http://schemas.microsoft.com/office/powerpoint/2010/main" val="14259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a DAG</a:t>
            </a:r>
          </a:p>
        </p:txBody>
      </p:sp>
      <p:sp>
        <p:nvSpPr>
          <p:cNvPr id="3" name="Content Placeholder 2"/>
          <p:cNvSpPr>
            <a:spLocks noGrp="1"/>
          </p:cNvSpPr>
          <p:nvPr>
            <p:ph idx="1"/>
          </p:nvPr>
        </p:nvSpPr>
        <p:spPr>
          <a:xfrm>
            <a:off x="575240" y="1463857"/>
            <a:ext cx="11187258" cy="508634"/>
          </a:xfrm>
        </p:spPr>
        <p:txBody>
          <a:bodyPr/>
          <a:lstStyle/>
          <a:p>
            <a:r>
              <a:rPr lang="en-US" dirty="0"/>
              <a:t>Does this graph have a topological ordering? If so find one.</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13</a:t>
            </a:fld>
            <a:endParaRPr lang="en-US"/>
          </a:p>
        </p:txBody>
      </p:sp>
      <p:sp>
        <p:nvSpPr>
          <p:cNvPr id="6" name="Oval 5"/>
          <p:cNvSpPr/>
          <p:nvPr/>
        </p:nvSpPr>
        <p:spPr>
          <a:xfrm>
            <a:off x="2825114" y="229403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176710"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153171" y="225585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9" name="Oval 8"/>
          <p:cNvSpPr/>
          <p:nvPr/>
        </p:nvSpPr>
        <p:spPr>
          <a:xfrm>
            <a:off x="5715301" y="339457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0" name="Oval 9"/>
          <p:cNvSpPr/>
          <p:nvPr/>
        </p:nvSpPr>
        <p:spPr>
          <a:xfrm>
            <a:off x="5676017" y="22880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cxnSp>
        <p:nvCxnSpPr>
          <p:cNvPr id="12" name="Straight Arrow Connector 11"/>
          <p:cNvCxnSpPr>
            <a:stCxn id="6" idx="5"/>
            <a:endCxn id="7" idx="1"/>
          </p:cNvCxnSpPr>
          <p:nvPr/>
        </p:nvCxnSpPr>
        <p:spPr>
          <a:xfrm>
            <a:off x="3245789" y="2705732"/>
            <a:ext cx="1003097" cy="7594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8" idx="2"/>
          </p:cNvCxnSpPr>
          <p:nvPr/>
        </p:nvCxnSpPr>
        <p:spPr>
          <a:xfrm flipV="1">
            <a:off x="3317965" y="2497023"/>
            <a:ext cx="835206" cy="381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a:endCxn id="7" idx="0"/>
          </p:cNvCxnSpPr>
          <p:nvPr/>
        </p:nvCxnSpPr>
        <p:spPr>
          <a:xfrm>
            <a:off x="4399597" y="2738187"/>
            <a:ext cx="23539" cy="656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6"/>
            <a:endCxn id="10" idx="2"/>
          </p:cNvCxnSpPr>
          <p:nvPr/>
        </p:nvCxnSpPr>
        <p:spPr>
          <a:xfrm>
            <a:off x="4646022" y="2497023"/>
            <a:ext cx="1029995" cy="3215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5"/>
            <a:endCxn id="9" idx="1"/>
          </p:cNvCxnSpPr>
          <p:nvPr/>
        </p:nvCxnSpPr>
        <p:spPr>
          <a:xfrm>
            <a:off x="4573846" y="2667552"/>
            <a:ext cx="1213631" cy="79765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3826" y="5359752"/>
            <a:ext cx="11790084" cy="1785104"/>
          </a:xfrm>
          <a:prstGeom prst="rect">
            <a:avLst/>
          </a:prstGeom>
          <a:noFill/>
        </p:spPr>
        <p:txBody>
          <a:bodyPr wrap="square" rtlCol="0">
            <a:spAutoFit/>
          </a:bodyPr>
          <a:lstStyle/>
          <a:p>
            <a:r>
              <a:rPr lang="en-US" sz="2200" dirty="0"/>
              <a:t>If a vertex doesn’t have any edges going into it, we can add it to the ordering.</a:t>
            </a:r>
          </a:p>
          <a:p>
            <a:r>
              <a:rPr lang="en-US" sz="2200" dirty="0"/>
              <a:t>More generally, if the only incoming edges are from vertices already in the ordering, it’s safe to add. </a:t>
            </a:r>
          </a:p>
          <a:p>
            <a:endParaRPr lang="en-US" sz="2200" dirty="0"/>
          </a:p>
          <a:p>
            <a:endParaRPr lang="en-US" sz="2200" dirty="0"/>
          </a:p>
        </p:txBody>
      </p:sp>
    </p:spTree>
    <p:extLst>
      <p:ext uri="{BB962C8B-B14F-4D97-AF65-F5344CB8AC3E}">
        <p14:creationId xmlns:p14="http://schemas.microsoft.com/office/powerpoint/2010/main" val="428830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42999C0-A8E9-0845-90C7-8B5020F97D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7104" y="1492515"/>
            <a:ext cx="4982254" cy="4787369"/>
          </a:xfrm>
        </p:spPr>
      </p:pic>
      <p:sp>
        <p:nvSpPr>
          <p:cNvPr id="2" name="Title 1"/>
          <p:cNvSpPr>
            <a:spLocks noGrp="1"/>
          </p:cNvSpPr>
          <p:nvPr>
            <p:ph type="title"/>
          </p:nvPr>
        </p:nvSpPr>
        <p:spPr/>
        <p:txBody>
          <a:bodyPr/>
          <a:lstStyle/>
          <a:p>
            <a:r>
              <a:rPr lang="en-US"/>
              <a:t>How Do We Find a Topological Ordering?</a:t>
            </a:r>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pPr/>
              <a:t>14</a:t>
            </a:fld>
            <a:endParaRPr lang="en-US"/>
          </a:p>
        </p:txBody>
      </p:sp>
    </p:spTree>
    <p:extLst>
      <p:ext uri="{BB962C8B-B14F-4D97-AF65-F5344CB8AC3E}">
        <p14:creationId xmlns:p14="http://schemas.microsoft.com/office/powerpoint/2010/main" val="341279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DE08DD2-6310-4141-8AFC-C3B88E14DD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7104" y="1492515"/>
            <a:ext cx="4982254" cy="4787369"/>
          </a:xfrm>
        </p:spPr>
      </p:pic>
      <p:sp>
        <p:nvSpPr>
          <p:cNvPr id="2" name="Title 1"/>
          <p:cNvSpPr>
            <a:spLocks noGrp="1"/>
          </p:cNvSpPr>
          <p:nvPr>
            <p:ph type="title"/>
          </p:nvPr>
        </p:nvSpPr>
        <p:spPr/>
        <p:txBody>
          <a:bodyPr/>
          <a:lstStyle/>
          <a:p>
            <a:r>
              <a:rPr lang="en-US" dirty="0"/>
              <a:t>What’s the running time?</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292629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dirty="0"/>
              <a:t>Strongly Connected Components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5126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Connected [Undirected] Graphs</a:t>
            </a:r>
          </a:p>
        </p:txBody>
      </p:sp>
      <p:sp>
        <p:nvSpPr>
          <p:cNvPr id="3" name="Content Placeholder 2"/>
          <p:cNvSpPr>
            <a:spLocks noGrp="1"/>
          </p:cNvSpPr>
          <p:nvPr>
            <p:ph idx="1"/>
          </p:nvPr>
        </p:nvSpPr>
        <p:spPr>
          <a:xfrm>
            <a:off x="575240" y="1463857"/>
            <a:ext cx="5899132" cy="4845504"/>
          </a:xfrm>
        </p:spPr>
        <p:txBody>
          <a:bodyPr/>
          <a:lstStyle/>
          <a:p>
            <a:r>
              <a:rPr lang="en-US" b="1" dirty="0">
                <a:solidFill>
                  <a:srgbClr val="4C3282"/>
                </a:solidFill>
              </a:rPr>
              <a:t>Connected graph </a:t>
            </a:r>
            <a:r>
              <a:rPr lang="en-US" dirty="0"/>
              <a:t>– a graph where every vertex is connected to every other vertex via some path. It is not required for every vertex to have an edge to every other vertex</a:t>
            </a:r>
          </a:p>
          <a:p>
            <a:r>
              <a:rPr lang="en-US" dirty="0"/>
              <a:t>There exists some way to get from each vertex to every other vertex</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p:grpSp>
        <p:nvGrpSpPr>
          <p:cNvPr id="99" name="Group 98"/>
          <p:cNvGrpSpPr/>
          <p:nvPr/>
        </p:nvGrpSpPr>
        <p:grpSpPr>
          <a:xfrm>
            <a:off x="1712552" y="3687335"/>
            <a:ext cx="3521444" cy="2807940"/>
            <a:chOff x="2819060" y="3257461"/>
            <a:chExt cx="3521444" cy="2807940"/>
          </a:xfrm>
        </p:grpSpPr>
        <p:grpSp>
          <p:nvGrpSpPr>
            <p:cNvPr id="29" name="Group 28"/>
            <p:cNvGrpSpPr/>
            <p:nvPr/>
          </p:nvGrpSpPr>
          <p:grpSpPr>
            <a:xfrm>
              <a:off x="5650391" y="3582395"/>
              <a:ext cx="690113" cy="690113"/>
              <a:chOff x="2818938" y="3650271"/>
              <a:chExt cx="690113" cy="690113"/>
            </a:xfrm>
          </p:grpSpPr>
          <p:sp>
            <p:nvSpPr>
              <p:cNvPr id="7" name="Oval 6">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C76B3-4C90-42A6-A4DC-0A42EEDC70E1}"/>
                  </a:ext>
                </a:extLst>
              </p:cNvPr>
              <p:cNvSpPr txBox="1"/>
              <p:nvPr/>
            </p:nvSpPr>
            <p:spPr>
              <a:xfrm>
                <a:off x="2881705" y="3856828"/>
                <a:ext cx="564578" cy="276999"/>
              </a:xfrm>
              <a:prstGeom prst="rect">
                <a:avLst/>
              </a:prstGeom>
              <a:noFill/>
            </p:spPr>
            <p:txBody>
              <a:bodyPr wrap="none" rtlCol="0">
                <a:spAutoFit/>
              </a:bodyPr>
              <a:lstStyle/>
              <a:p>
                <a:r>
                  <a:rPr lang="en-US" sz="1200" dirty="0"/>
                  <a:t>Sansa</a:t>
                </a:r>
              </a:p>
            </p:txBody>
          </p:sp>
        </p:grpSp>
        <p:grpSp>
          <p:nvGrpSpPr>
            <p:cNvPr id="28" name="Group 27"/>
            <p:cNvGrpSpPr/>
            <p:nvPr/>
          </p:nvGrpSpPr>
          <p:grpSpPr>
            <a:xfrm>
              <a:off x="4513291" y="3257461"/>
              <a:ext cx="690113" cy="690113"/>
              <a:chOff x="1487764" y="2875405"/>
              <a:chExt cx="690113" cy="690113"/>
            </a:xfrm>
          </p:grpSpPr>
          <p:sp>
            <p:nvSpPr>
              <p:cNvPr id="9" name="Oval 8">
                <a:extLst>
                  <a:ext uri="{FF2B5EF4-FFF2-40B4-BE49-F238E27FC236}">
                    <a16:creationId xmlns:a16="http://schemas.microsoft.com/office/drawing/2014/main" id="{0F274594-38F8-4320-A8F4-3D1F3B67AF46}"/>
                  </a:ext>
                </a:extLst>
              </p:cNvPr>
              <p:cNvSpPr/>
              <p:nvPr/>
            </p:nvSpPr>
            <p:spPr>
              <a:xfrm>
                <a:off x="1487764" y="287540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198564-00BB-47FE-B66B-1C98CC6A95B9}"/>
                  </a:ext>
                </a:extLst>
              </p:cNvPr>
              <p:cNvSpPr txBox="1"/>
              <p:nvPr/>
            </p:nvSpPr>
            <p:spPr>
              <a:xfrm>
                <a:off x="1566369" y="3081962"/>
                <a:ext cx="532903" cy="276999"/>
              </a:xfrm>
              <a:prstGeom prst="rect">
                <a:avLst/>
              </a:prstGeom>
              <a:noFill/>
            </p:spPr>
            <p:txBody>
              <a:bodyPr wrap="none" rtlCol="0">
                <a:spAutoFit/>
              </a:bodyPr>
              <a:lstStyle/>
              <a:p>
                <a:pPr algn="ctr"/>
                <a:r>
                  <a:rPr lang="en-US" sz="1200" dirty="0"/>
                  <a:t>Robb</a:t>
                </a:r>
              </a:p>
            </p:txBody>
          </p:sp>
        </p:grpSp>
        <p:grpSp>
          <p:nvGrpSpPr>
            <p:cNvPr id="32" name="Group 31"/>
            <p:cNvGrpSpPr/>
            <p:nvPr/>
          </p:nvGrpSpPr>
          <p:grpSpPr>
            <a:xfrm>
              <a:off x="4796079" y="5375288"/>
              <a:ext cx="690113" cy="690113"/>
              <a:chOff x="3259894" y="5197009"/>
              <a:chExt cx="690113" cy="690113"/>
            </a:xfrm>
          </p:grpSpPr>
          <p:sp>
            <p:nvSpPr>
              <p:cNvPr id="11" name="Oval 10">
                <a:extLst>
                  <a:ext uri="{FF2B5EF4-FFF2-40B4-BE49-F238E27FC236}">
                    <a16:creationId xmlns:a16="http://schemas.microsoft.com/office/drawing/2014/main" id="{7BD2C6DB-9CEA-4B1C-8504-25D16D3C8C97}"/>
                  </a:ext>
                </a:extLst>
              </p:cNvPr>
              <p:cNvSpPr/>
              <p:nvPr/>
            </p:nvSpPr>
            <p:spPr>
              <a:xfrm>
                <a:off x="3259894" y="519700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87F23F-4D8C-4075-B484-156B607C29CD}"/>
                  </a:ext>
                </a:extLst>
              </p:cNvPr>
              <p:cNvSpPr txBox="1"/>
              <p:nvPr/>
            </p:nvSpPr>
            <p:spPr>
              <a:xfrm>
                <a:off x="3361935" y="5403566"/>
                <a:ext cx="486031" cy="276999"/>
              </a:xfrm>
              <a:prstGeom prst="rect">
                <a:avLst/>
              </a:prstGeom>
              <a:noFill/>
            </p:spPr>
            <p:txBody>
              <a:bodyPr wrap="none" rtlCol="0">
                <a:spAutoFit/>
              </a:bodyPr>
              <a:lstStyle/>
              <a:p>
                <a:pPr algn="ctr"/>
                <a:r>
                  <a:rPr lang="en-US" sz="1200" dirty="0"/>
                  <a:t>Bran</a:t>
                </a:r>
              </a:p>
            </p:txBody>
          </p:sp>
        </p:grpSp>
        <p:grpSp>
          <p:nvGrpSpPr>
            <p:cNvPr id="33" name="Group 32"/>
            <p:cNvGrpSpPr/>
            <p:nvPr/>
          </p:nvGrpSpPr>
          <p:grpSpPr>
            <a:xfrm>
              <a:off x="2873796" y="5067278"/>
              <a:ext cx="690113" cy="690113"/>
              <a:chOff x="763708" y="4854507"/>
              <a:chExt cx="690113" cy="690113"/>
            </a:xfrm>
          </p:grpSpPr>
          <p:sp>
            <p:nvSpPr>
              <p:cNvPr id="13" name="Oval 12">
                <a:extLst>
                  <a:ext uri="{FF2B5EF4-FFF2-40B4-BE49-F238E27FC236}">
                    <a16:creationId xmlns:a16="http://schemas.microsoft.com/office/drawing/2014/main" id="{7BD2C6DB-9CEA-4B1C-8504-25D16D3C8C97}"/>
                  </a:ext>
                </a:extLst>
              </p:cNvPr>
              <p:cNvSpPr/>
              <p:nvPr/>
            </p:nvSpPr>
            <p:spPr>
              <a:xfrm>
                <a:off x="763708" y="485450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487F23F-4D8C-4075-B484-156B607C29CD}"/>
                  </a:ext>
                </a:extLst>
              </p:cNvPr>
              <p:cNvSpPr txBox="1"/>
              <p:nvPr/>
            </p:nvSpPr>
            <p:spPr>
              <a:xfrm>
                <a:off x="863472" y="5061064"/>
                <a:ext cx="490584" cy="276999"/>
              </a:xfrm>
              <a:prstGeom prst="rect">
                <a:avLst/>
              </a:prstGeom>
              <a:noFill/>
            </p:spPr>
            <p:txBody>
              <a:bodyPr wrap="none" rtlCol="0">
                <a:spAutoFit/>
              </a:bodyPr>
              <a:lstStyle/>
              <a:p>
                <a:pPr algn="ctr"/>
                <a:r>
                  <a:rPr lang="en-US" sz="1200" dirty="0"/>
                  <a:t>Arya</a:t>
                </a:r>
              </a:p>
            </p:txBody>
          </p:sp>
        </p:grpSp>
        <p:cxnSp>
          <p:nvCxnSpPr>
            <p:cNvPr id="15" name="Straight Connector 14">
              <a:extLst>
                <a:ext uri="{FF2B5EF4-FFF2-40B4-BE49-F238E27FC236}">
                  <a16:creationId xmlns:a16="http://schemas.microsoft.com/office/drawing/2014/main" id="{5968D3FF-247D-4C9B-A358-154B4727934A}"/>
                </a:ext>
              </a:extLst>
            </p:cNvPr>
            <p:cNvCxnSpPr>
              <a:cxnSpLocks/>
              <a:stCxn id="21" idx="3"/>
              <a:endCxn id="13" idx="1"/>
            </p:cNvCxnSpPr>
            <p:nvPr/>
          </p:nvCxnSpPr>
          <p:spPr>
            <a:xfrm>
              <a:off x="2920125" y="4557139"/>
              <a:ext cx="54736" cy="61120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68D3FF-247D-4C9B-A358-154B4727934A}"/>
                </a:ext>
              </a:extLst>
            </p:cNvPr>
            <p:cNvCxnSpPr>
              <a:cxnSpLocks/>
              <a:stCxn id="11" idx="2"/>
              <a:endCxn id="13" idx="5"/>
            </p:cNvCxnSpPr>
            <p:nvPr/>
          </p:nvCxnSpPr>
          <p:spPr>
            <a:xfrm flipH="1" flipV="1">
              <a:off x="3462844" y="5656326"/>
              <a:ext cx="1333235" cy="640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68D3FF-247D-4C9B-A358-154B4727934A}"/>
                </a:ext>
              </a:extLst>
            </p:cNvPr>
            <p:cNvCxnSpPr>
              <a:cxnSpLocks/>
              <a:stCxn id="9" idx="6"/>
              <a:endCxn id="7" idx="1"/>
            </p:cNvCxnSpPr>
            <p:nvPr/>
          </p:nvCxnSpPr>
          <p:spPr>
            <a:xfrm>
              <a:off x="5203404" y="3602518"/>
              <a:ext cx="548052" cy="809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68D3FF-247D-4C9B-A358-154B4727934A}"/>
                </a:ext>
              </a:extLst>
            </p:cNvPr>
            <p:cNvCxnSpPr>
              <a:cxnSpLocks/>
              <a:stCxn id="7" idx="2"/>
              <a:endCxn id="21" idx="7"/>
            </p:cNvCxnSpPr>
            <p:nvPr/>
          </p:nvCxnSpPr>
          <p:spPr>
            <a:xfrm flipH="1">
              <a:off x="3408108" y="3927452"/>
              <a:ext cx="2242283" cy="14170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68D3FF-247D-4C9B-A358-154B4727934A}"/>
                </a:ext>
              </a:extLst>
            </p:cNvPr>
            <p:cNvCxnSpPr>
              <a:cxnSpLocks/>
              <a:stCxn id="9" idx="4"/>
              <a:endCxn id="11" idx="0"/>
            </p:cNvCxnSpPr>
            <p:nvPr/>
          </p:nvCxnSpPr>
          <p:spPr>
            <a:xfrm>
              <a:off x="4858348" y="3947574"/>
              <a:ext cx="282788" cy="142771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68D3FF-247D-4C9B-A358-154B4727934A}"/>
                </a:ext>
              </a:extLst>
            </p:cNvPr>
            <p:cNvCxnSpPr>
              <a:cxnSpLocks/>
              <a:stCxn id="7" idx="5"/>
              <a:endCxn id="11" idx="7"/>
            </p:cNvCxnSpPr>
            <p:nvPr/>
          </p:nvCxnSpPr>
          <p:spPr>
            <a:xfrm flipH="1">
              <a:off x="5385127" y="4171443"/>
              <a:ext cx="854312" cy="130491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819060" y="3968091"/>
              <a:ext cx="690113" cy="690113"/>
              <a:chOff x="4460870" y="4340384"/>
              <a:chExt cx="690113" cy="690113"/>
            </a:xfrm>
          </p:grpSpPr>
          <p:sp>
            <p:nvSpPr>
              <p:cNvPr id="21" name="Oval 20">
                <a:extLst>
                  <a:ext uri="{FF2B5EF4-FFF2-40B4-BE49-F238E27FC236}">
                    <a16:creationId xmlns:a16="http://schemas.microsoft.com/office/drawing/2014/main" id="{77E46D07-7717-4D2B-8DFB-AC5B358FEB42}"/>
                  </a:ext>
                </a:extLst>
              </p:cNvPr>
              <p:cNvSpPr/>
              <p:nvPr/>
            </p:nvSpPr>
            <p:spPr>
              <a:xfrm>
                <a:off x="4460870" y="434038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ABC76B3-4C90-42A6-A4DC-0A42EEDC70E1}"/>
                  </a:ext>
                </a:extLst>
              </p:cNvPr>
              <p:cNvSpPr txBox="1"/>
              <p:nvPr/>
            </p:nvSpPr>
            <p:spPr>
              <a:xfrm>
                <a:off x="4497124" y="4546940"/>
                <a:ext cx="617605" cy="276999"/>
              </a:xfrm>
              <a:prstGeom prst="rect">
                <a:avLst/>
              </a:prstGeom>
              <a:noFill/>
            </p:spPr>
            <p:txBody>
              <a:bodyPr wrap="none" rtlCol="0">
                <a:spAutoFit/>
              </a:bodyPr>
              <a:lstStyle/>
              <a:p>
                <a:r>
                  <a:rPr lang="en-US" sz="1200" dirty="0" err="1"/>
                  <a:t>Rickon</a:t>
                </a:r>
                <a:endParaRPr lang="en-US" sz="1200" dirty="0"/>
              </a:p>
            </p:txBody>
          </p:sp>
        </p:grpSp>
        <p:cxnSp>
          <p:nvCxnSpPr>
            <p:cNvPr id="37" name="Straight Connector 36">
              <a:extLst>
                <a:ext uri="{FF2B5EF4-FFF2-40B4-BE49-F238E27FC236}">
                  <a16:creationId xmlns:a16="http://schemas.microsoft.com/office/drawing/2014/main" id="{5968D3FF-247D-4C9B-A358-154B4727934A}"/>
                </a:ext>
              </a:extLst>
            </p:cNvPr>
            <p:cNvCxnSpPr>
              <a:cxnSpLocks/>
              <a:stCxn id="21" idx="0"/>
              <a:endCxn id="9" idx="2"/>
            </p:cNvCxnSpPr>
            <p:nvPr/>
          </p:nvCxnSpPr>
          <p:spPr>
            <a:xfrm flipV="1">
              <a:off x="3164117" y="3602518"/>
              <a:ext cx="1349174" cy="36557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968D3FF-247D-4C9B-A358-154B4727934A}"/>
                </a:ext>
              </a:extLst>
            </p:cNvPr>
            <p:cNvCxnSpPr>
              <a:cxnSpLocks/>
              <a:stCxn id="13" idx="6"/>
              <a:endCxn id="7" idx="3"/>
            </p:cNvCxnSpPr>
            <p:nvPr/>
          </p:nvCxnSpPr>
          <p:spPr>
            <a:xfrm flipV="1">
              <a:off x="3563909" y="4171443"/>
              <a:ext cx="2187547" cy="124089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68D3FF-247D-4C9B-A358-154B4727934A}"/>
                </a:ext>
              </a:extLst>
            </p:cNvPr>
            <p:cNvCxnSpPr>
              <a:cxnSpLocks/>
              <a:stCxn id="21" idx="4"/>
              <a:endCxn id="11" idx="1"/>
            </p:cNvCxnSpPr>
            <p:nvPr/>
          </p:nvCxnSpPr>
          <p:spPr>
            <a:xfrm>
              <a:off x="3164117" y="4658204"/>
              <a:ext cx="1733027" cy="81814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3" idx="0"/>
              <a:endCxn id="9" idx="3"/>
            </p:cNvCxnSpPr>
            <p:nvPr/>
          </p:nvCxnSpPr>
          <p:spPr>
            <a:xfrm flipV="1">
              <a:off x="3218853" y="3846509"/>
              <a:ext cx="1395503" cy="122076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4959050" y="5561170"/>
            <a:ext cx="690113" cy="690113"/>
            <a:chOff x="2818938" y="3650271"/>
            <a:chExt cx="690113" cy="690113"/>
          </a:xfrm>
        </p:grpSpPr>
        <p:sp>
          <p:nvSpPr>
            <p:cNvPr id="89" name="Oval 88">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8ABC76B3-4C90-42A6-A4DC-0A42EEDC70E1}"/>
                </a:ext>
              </a:extLst>
            </p:cNvPr>
            <p:cNvSpPr txBox="1"/>
            <p:nvPr/>
          </p:nvSpPr>
          <p:spPr>
            <a:xfrm>
              <a:off x="2960644" y="3856827"/>
              <a:ext cx="410690" cy="276999"/>
            </a:xfrm>
            <a:prstGeom prst="rect">
              <a:avLst/>
            </a:prstGeom>
            <a:noFill/>
          </p:spPr>
          <p:txBody>
            <a:bodyPr wrap="none" rtlCol="0">
              <a:spAutoFit/>
            </a:bodyPr>
            <a:lstStyle/>
            <a:p>
              <a:r>
                <a:rPr lang="en-US" sz="1200" dirty="0"/>
                <a:t>Jon</a:t>
              </a:r>
            </a:p>
          </p:txBody>
        </p:sp>
      </p:grpSp>
      <p:grpSp>
        <p:nvGrpSpPr>
          <p:cNvPr id="91" name="Group 90"/>
          <p:cNvGrpSpPr/>
          <p:nvPr/>
        </p:nvGrpSpPr>
        <p:grpSpPr>
          <a:xfrm>
            <a:off x="6178231" y="4712550"/>
            <a:ext cx="690113" cy="690113"/>
            <a:chOff x="2818938" y="3650271"/>
            <a:chExt cx="690113" cy="690113"/>
          </a:xfrm>
        </p:grpSpPr>
        <p:sp>
          <p:nvSpPr>
            <p:cNvPr id="92" name="Oval 91">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8ABC76B3-4C90-42A6-A4DC-0A42EEDC70E1}"/>
                </a:ext>
              </a:extLst>
            </p:cNvPr>
            <p:cNvSpPr txBox="1"/>
            <p:nvPr/>
          </p:nvSpPr>
          <p:spPr>
            <a:xfrm>
              <a:off x="2901742" y="3832625"/>
              <a:ext cx="524503" cy="276999"/>
            </a:xfrm>
            <a:prstGeom prst="rect">
              <a:avLst/>
            </a:prstGeom>
            <a:noFill/>
          </p:spPr>
          <p:txBody>
            <a:bodyPr wrap="none" rtlCol="0">
              <a:spAutoFit/>
            </a:bodyPr>
            <a:lstStyle/>
            <a:p>
              <a:r>
                <a:rPr lang="en-US" sz="1200" dirty="0" err="1"/>
                <a:t>Dany</a:t>
              </a:r>
              <a:endParaRPr lang="en-US" sz="1200" dirty="0"/>
            </a:p>
          </p:txBody>
        </p:sp>
      </p:grpSp>
      <p:cxnSp>
        <p:nvCxnSpPr>
          <p:cNvPr id="94" name="Straight Connector 93">
            <a:extLst>
              <a:ext uri="{FF2B5EF4-FFF2-40B4-BE49-F238E27FC236}">
                <a16:creationId xmlns:a16="http://schemas.microsoft.com/office/drawing/2014/main" id="{5968D3FF-247D-4C9B-A358-154B4727934A}"/>
              </a:ext>
            </a:extLst>
          </p:cNvPr>
          <p:cNvCxnSpPr>
            <a:cxnSpLocks/>
            <a:stCxn id="92" idx="2"/>
            <a:endCxn id="89" idx="7"/>
          </p:cNvCxnSpPr>
          <p:nvPr/>
        </p:nvCxnSpPr>
        <p:spPr>
          <a:xfrm flipH="1">
            <a:off x="5548098" y="5057607"/>
            <a:ext cx="630133" cy="604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98" name="Content Placeholder 2"/>
          <p:cNvSpPr txBox="1">
            <a:spLocks/>
          </p:cNvSpPr>
          <p:nvPr/>
        </p:nvSpPr>
        <p:spPr>
          <a:xfrm>
            <a:off x="6564615" y="1444656"/>
            <a:ext cx="4881151"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dirty="0">
                <a:solidFill>
                  <a:srgbClr val="4C3282"/>
                </a:solidFill>
              </a:rPr>
              <a:t>Connected Component </a:t>
            </a:r>
            <a:r>
              <a:rPr lang="en-US" dirty="0"/>
              <a:t>– a </a:t>
            </a:r>
            <a:r>
              <a:rPr lang="en-US" i="1" dirty="0"/>
              <a:t>subgraph</a:t>
            </a:r>
            <a:r>
              <a:rPr lang="en-US" dirty="0"/>
              <a:t> in which any two vertices are connected via some path, but is connected to no additional vertices in the </a:t>
            </a:r>
            <a:r>
              <a:rPr lang="en-US" i="1" dirty="0" err="1"/>
              <a:t>supergraph</a:t>
            </a:r>
            <a:endParaRPr lang="en-US" i="1" dirty="0"/>
          </a:p>
          <a:p>
            <a:pPr lvl="1"/>
            <a:r>
              <a:rPr lang="en-US" dirty="0"/>
              <a:t>There exists some way to get from each vertex within the connected component to every other vertex in the connected component</a:t>
            </a:r>
          </a:p>
          <a:p>
            <a:pPr lvl="1"/>
            <a:r>
              <a:rPr lang="en-US" dirty="0"/>
              <a:t>A vertex with no edges is itself a connected component</a:t>
            </a:r>
          </a:p>
        </p:txBody>
      </p:sp>
      <p:grpSp>
        <p:nvGrpSpPr>
          <p:cNvPr id="100" name="Group 99"/>
          <p:cNvGrpSpPr/>
          <p:nvPr/>
        </p:nvGrpSpPr>
        <p:grpSpPr>
          <a:xfrm>
            <a:off x="7324596" y="5198626"/>
            <a:ext cx="690113" cy="690113"/>
            <a:chOff x="2818938" y="3650271"/>
            <a:chExt cx="690113" cy="690113"/>
          </a:xfrm>
        </p:grpSpPr>
        <p:sp>
          <p:nvSpPr>
            <p:cNvPr id="101" name="Oval 100">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8ABC76B3-4C90-42A6-A4DC-0A42EEDC70E1}"/>
                </a:ext>
              </a:extLst>
            </p:cNvPr>
            <p:cNvSpPr txBox="1"/>
            <p:nvPr/>
          </p:nvSpPr>
          <p:spPr>
            <a:xfrm>
              <a:off x="2836923" y="3836881"/>
              <a:ext cx="647678" cy="276999"/>
            </a:xfrm>
            <a:prstGeom prst="rect">
              <a:avLst/>
            </a:prstGeom>
            <a:noFill/>
          </p:spPr>
          <p:txBody>
            <a:bodyPr wrap="none" rtlCol="0">
              <a:spAutoFit/>
            </a:bodyPr>
            <a:lstStyle/>
            <a:p>
              <a:r>
                <a:rPr lang="en-US" sz="1200" dirty="0" err="1"/>
                <a:t>Viserys</a:t>
              </a:r>
              <a:endParaRPr lang="en-US" sz="1200" dirty="0"/>
            </a:p>
          </p:txBody>
        </p:sp>
      </p:grpSp>
      <p:cxnSp>
        <p:nvCxnSpPr>
          <p:cNvPr id="103" name="Straight Connector 102">
            <a:extLst>
              <a:ext uri="{FF2B5EF4-FFF2-40B4-BE49-F238E27FC236}">
                <a16:creationId xmlns:a16="http://schemas.microsoft.com/office/drawing/2014/main" id="{5968D3FF-247D-4C9B-A358-154B4727934A}"/>
              </a:ext>
            </a:extLst>
          </p:cNvPr>
          <p:cNvCxnSpPr>
            <a:cxnSpLocks/>
            <a:stCxn id="92" idx="6"/>
            <a:endCxn id="101" idx="1"/>
          </p:cNvCxnSpPr>
          <p:nvPr/>
        </p:nvCxnSpPr>
        <p:spPr>
          <a:xfrm>
            <a:off x="6868344" y="5057607"/>
            <a:ext cx="557317" cy="24208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45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par>
                                <p:cTn id="23" presetID="10" presetClass="entr" presetSubtype="0" fill="hold"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500"/>
                                        <p:tgtEl>
                                          <p:spTgt spid="100"/>
                                        </p:tgtEl>
                                      </p:cBhvr>
                                    </p:animEffect>
                                  </p:childTnLst>
                                </p:cTn>
                              </p:par>
                              <p:par>
                                <p:cTn id="26" presetID="10" presetClass="entr" presetSubtype="0" fill="hold" nodeType="with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500"/>
                                        <p:tgtEl>
                                          <p:spTgt spid="10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fade">
                                      <p:cBhvr>
                                        <p:cTn id="3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a:t>
            </a:r>
          </a:p>
        </p:txBody>
      </p:sp>
      <p:sp>
        <p:nvSpPr>
          <p:cNvPr id="3" name="Content Placeholder 2"/>
          <p:cNvSpPr>
            <a:spLocks noGrp="1"/>
          </p:cNvSpPr>
          <p:nvPr>
            <p:ph idx="1"/>
          </p:nvPr>
        </p:nvSpPr>
        <p:spPr>
          <a:xfrm>
            <a:off x="575240" y="5775475"/>
            <a:ext cx="11187258" cy="745552"/>
          </a:xfrm>
        </p:spPr>
        <p:txBody>
          <a:bodyPr/>
          <a:lstStyle/>
          <a:p>
            <a:r>
              <a:rPr lang="en-US" dirty="0"/>
              <a:t>Note: the direction of the edges matters!</a:t>
            </a:r>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grpSp>
        <p:nvGrpSpPr>
          <p:cNvPr id="8" name="Group 7"/>
          <p:cNvGrpSpPr/>
          <p:nvPr/>
        </p:nvGrpSpPr>
        <p:grpSpPr>
          <a:xfrm>
            <a:off x="511827" y="1323813"/>
            <a:ext cx="8072372" cy="1642815"/>
            <a:chOff x="498764" y="4764762"/>
            <a:chExt cx="8072372" cy="1387844"/>
          </a:xfrm>
        </p:grpSpPr>
        <p:sp>
          <p:nvSpPr>
            <p:cNvPr id="6" name="Rectangle 5"/>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7" name="Rectangle 6"/>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
        <p:nvSpPr>
          <p:cNvPr id="10" name="Oval 9"/>
          <p:cNvSpPr/>
          <p:nvPr/>
        </p:nvSpPr>
        <p:spPr>
          <a:xfrm>
            <a:off x="5111114" y="37618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4393027"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 name="Oval 11"/>
          <p:cNvSpPr/>
          <p:nvPr/>
        </p:nvSpPr>
        <p:spPr>
          <a:xfrm>
            <a:off x="5756365"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Arrow Connector 12"/>
          <p:cNvCxnSpPr>
            <a:stCxn id="11" idx="7"/>
            <a:endCxn id="10" idx="3"/>
          </p:cNvCxnSpPr>
          <p:nvPr/>
        </p:nvCxnSpPr>
        <p:spPr>
          <a:xfrm flipV="1">
            <a:off x="4813702" y="4173527"/>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5531789" y="4173527"/>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11" idx="6"/>
          </p:cNvCxnSpPr>
          <p:nvPr/>
        </p:nvCxnSpPr>
        <p:spPr>
          <a:xfrm flipH="1">
            <a:off x="4885878" y="4790126"/>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54944" y="37583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 name="Oval 16"/>
          <p:cNvSpPr/>
          <p:nvPr/>
        </p:nvSpPr>
        <p:spPr>
          <a:xfrm>
            <a:off x="6654222" y="37659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747795" y="3999483"/>
            <a:ext cx="1363319"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7"/>
            <a:endCxn id="17" idx="3"/>
          </p:cNvCxnSpPr>
          <p:nvPr/>
        </p:nvCxnSpPr>
        <p:spPr>
          <a:xfrm flipV="1">
            <a:off x="6177040" y="4177612"/>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0" idx="6"/>
          </p:cNvCxnSpPr>
          <p:nvPr/>
        </p:nvCxnSpPr>
        <p:spPr>
          <a:xfrm flipH="1" flipV="1">
            <a:off x="5603965" y="4002998"/>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41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 Problem</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grpSp>
        <p:nvGrpSpPr>
          <p:cNvPr id="6" name="Group 5"/>
          <p:cNvGrpSpPr/>
          <p:nvPr/>
        </p:nvGrpSpPr>
        <p:grpSpPr>
          <a:xfrm>
            <a:off x="575239" y="4480644"/>
            <a:ext cx="8072372" cy="1387844"/>
            <a:chOff x="498764" y="4764762"/>
            <a:chExt cx="8072372" cy="1387844"/>
          </a:xfrm>
        </p:grpSpPr>
        <p:sp>
          <p:nvSpPr>
            <p:cNvPr id="7" name="Rectangle 6"/>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directed graph G</a:t>
              </a:r>
            </a:p>
            <a:p>
              <a:r>
                <a:rPr lang="en-US" sz="2200" b="1" dirty="0"/>
                <a:t>Find</a:t>
              </a:r>
              <a:r>
                <a:rPr lang="en-US" sz="2200" dirty="0"/>
                <a:t>: The strongly connected components of G</a:t>
              </a:r>
            </a:p>
          </p:txBody>
        </p:sp>
        <p:sp>
          <p:nvSpPr>
            <p:cNvPr id="8" name="Rectangle 7"/>
            <p:cNvSpPr/>
            <p:nvPr/>
          </p:nvSpPr>
          <p:spPr>
            <a:xfrm>
              <a:off x="498764" y="4764762"/>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Components Problem</a:t>
              </a:r>
            </a:p>
          </p:txBody>
        </p:sp>
      </p:grpSp>
      <p:grpSp>
        <p:nvGrpSpPr>
          <p:cNvPr id="3" name="Group 2">
            <a:extLst>
              <a:ext uri="{FF2B5EF4-FFF2-40B4-BE49-F238E27FC236}">
                <a16:creationId xmlns:a16="http://schemas.microsoft.com/office/drawing/2014/main" id="{615E97BE-55FA-4EF1-958A-48484C14CA58}"/>
              </a:ext>
            </a:extLst>
          </p:cNvPr>
          <p:cNvGrpSpPr/>
          <p:nvPr/>
        </p:nvGrpSpPr>
        <p:grpSpPr>
          <a:xfrm>
            <a:off x="1286456" y="1695902"/>
            <a:ext cx="6510474" cy="1375698"/>
            <a:chOff x="1286456" y="3769632"/>
            <a:chExt cx="6510474" cy="1375698"/>
          </a:xfrm>
        </p:grpSpPr>
        <p:sp>
          <p:nvSpPr>
            <p:cNvPr id="10" name="Oval 9"/>
            <p:cNvSpPr/>
            <p:nvPr/>
          </p:nvSpPr>
          <p:spPr>
            <a:xfrm>
              <a:off x="4353468" y="377489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3635381"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12" name="Oval 11"/>
            <p:cNvSpPr/>
            <p:nvPr/>
          </p:nvSpPr>
          <p:spPr>
            <a:xfrm>
              <a:off x="4998719" y="456202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13" name="Straight Arrow Connector 12"/>
            <p:cNvCxnSpPr>
              <a:stCxn id="11" idx="7"/>
              <a:endCxn id="10" idx="3"/>
            </p:cNvCxnSpPr>
            <p:nvPr/>
          </p:nvCxnSpPr>
          <p:spPr>
            <a:xfrm flipV="1">
              <a:off x="4056056" y="4186590"/>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4774143" y="4186590"/>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4"/>
              <a:endCxn id="11" idx="6"/>
            </p:cNvCxnSpPr>
            <p:nvPr/>
          </p:nvCxnSpPr>
          <p:spPr>
            <a:xfrm flipH="1">
              <a:off x="4128232" y="4257225"/>
              <a:ext cx="471662" cy="54596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59373"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7" name="Oval 16"/>
            <p:cNvSpPr/>
            <p:nvPr/>
          </p:nvSpPr>
          <p:spPr>
            <a:xfrm>
              <a:off x="5896576" y="37789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252224" y="4012546"/>
              <a:ext cx="1101244"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7"/>
              <a:endCxn id="17" idx="3"/>
            </p:cNvCxnSpPr>
            <p:nvPr/>
          </p:nvCxnSpPr>
          <p:spPr>
            <a:xfrm flipV="1">
              <a:off x="5419394" y="4190675"/>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0" idx="6"/>
            </p:cNvCxnSpPr>
            <p:nvPr/>
          </p:nvCxnSpPr>
          <p:spPr>
            <a:xfrm flipH="1" flipV="1">
              <a:off x="4846319" y="4016061"/>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6456" y="377138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23" name="Straight Arrow Connector 22"/>
            <p:cNvCxnSpPr>
              <a:stCxn id="22" idx="6"/>
              <a:endCxn id="16" idx="2"/>
            </p:cNvCxnSpPr>
            <p:nvPr/>
          </p:nvCxnSpPr>
          <p:spPr>
            <a:xfrm>
              <a:off x="1779307" y="4012546"/>
              <a:ext cx="98006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304079" y="376963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29" name="Straight Arrow Connector 28"/>
            <p:cNvCxnSpPr>
              <a:stCxn id="17" idx="6"/>
              <a:endCxn id="28" idx="2"/>
            </p:cNvCxnSpPr>
            <p:nvPr/>
          </p:nvCxnSpPr>
          <p:spPr>
            <a:xfrm flipV="1">
              <a:off x="6389427" y="4010796"/>
              <a:ext cx="914652" cy="935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785275" y="466300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33" name="Straight Arrow Connector 32"/>
            <p:cNvCxnSpPr>
              <a:stCxn id="12" idx="6"/>
              <a:endCxn id="32" idx="2"/>
            </p:cNvCxnSpPr>
            <p:nvPr/>
          </p:nvCxnSpPr>
          <p:spPr>
            <a:xfrm>
              <a:off x="5491570" y="4803189"/>
              <a:ext cx="1293705" cy="1009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4"/>
              <a:endCxn id="32" idx="7"/>
            </p:cNvCxnSpPr>
            <p:nvPr/>
          </p:nvCxnSpPr>
          <p:spPr>
            <a:xfrm flipH="1">
              <a:off x="7205950" y="4251960"/>
              <a:ext cx="344555"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0"/>
              <a:endCxn id="28" idx="3"/>
            </p:cNvCxnSpPr>
            <p:nvPr/>
          </p:nvCxnSpPr>
          <p:spPr>
            <a:xfrm flipV="1">
              <a:off x="7031701" y="4181325"/>
              <a:ext cx="344554" cy="4816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690639" y="3659972"/>
            <a:ext cx="9457509" cy="430887"/>
          </a:xfrm>
          <a:prstGeom prst="rect">
            <a:avLst/>
          </a:prstGeom>
          <a:noFill/>
        </p:spPr>
        <p:txBody>
          <a:bodyPr wrap="square" rtlCol="0">
            <a:spAutoFit/>
          </a:bodyPr>
          <a:lstStyle/>
          <a:p>
            <a:r>
              <a:rPr lang="en-US" sz="2200" dirty="0"/>
              <a:t>{A}, {B}, {C,D,E,F}, {J,K}</a:t>
            </a:r>
          </a:p>
        </p:txBody>
      </p:sp>
    </p:spTree>
    <p:extLst>
      <p:ext uri="{BB962C8B-B14F-4D97-AF65-F5344CB8AC3E}">
        <p14:creationId xmlns:p14="http://schemas.microsoft.com/office/powerpoint/2010/main" val="318240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a:t>
            </a:fld>
            <a:endParaRPr lang="en-US"/>
          </a:p>
        </p:txBody>
      </p:sp>
      <p:graphicFrame>
        <p:nvGraphicFramePr>
          <p:cNvPr id="32" name="Table 31"/>
          <p:cNvGraphicFramePr>
            <a:graphicFrameLocks noGrp="1"/>
          </p:cNvGraphicFramePr>
          <p:nvPr>
            <p:extLst>
              <p:ext uri="{D42A27DB-BD31-4B8C-83A1-F6EECF244321}">
                <p14:modId xmlns:p14="http://schemas.microsoft.com/office/powerpoint/2010/main" val="3178918741"/>
              </p:ext>
            </p:extLst>
          </p:nvPr>
        </p:nvGraphicFramePr>
        <p:xfrm>
          <a:off x="6939489" y="1001040"/>
          <a:ext cx="4657725" cy="2225040"/>
        </p:xfrm>
        <a:graphic>
          <a:graphicData uri="http://schemas.openxmlformats.org/drawingml/2006/table">
            <a:tbl>
              <a:tblPr firstRow="1" bandRow="1">
                <a:tableStyleId>{5C22544A-7EE6-4342-B048-85BDC9FD1C3A}</a:tableStyleId>
              </a:tblPr>
              <a:tblGrid>
                <a:gridCol w="84772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Predecessor</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1"/>
                  </a:ext>
                </a:extLst>
              </a:tr>
              <a:tr h="370840">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4"/>
                  </a:ext>
                </a:extLst>
              </a:tr>
              <a:tr h="370840">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tc>
                  <a:txBody>
                    <a:bodyPr/>
                    <a:lstStyle/>
                    <a:p>
                      <a:endParaRPr lang="en-US"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5"/>
                  </a:ext>
                </a:extLst>
              </a:tr>
            </a:tbl>
          </a:graphicData>
        </a:graphic>
      </p:graphicFrame>
      <p:pic>
        <p:nvPicPr>
          <p:cNvPr id="29" name="Picture 28">
            <a:extLst>
              <a:ext uri="{FF2B5EF4-FFF2-40B4-BE49-F238E27FC236}">
                <a16:creationId xmlns:a16="http://schemas.microsoft.com/office/drawing/2014/main" id="{6DBC30FC-30D1-1E4B-9F14-BB1CA3B44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89" y="1515919"/>
            <a:ext cx="6021801" cy="4141824"/>
          </a:xfrm>
          <a:prstGeom prst="rect">
            <a:avLst/>
          </a:prstGeom>
        </p:spPr>
      </p:pic>
      <p:pic>
        <p:nvPicPr>
          <p:cNvPr id="3" name="Picture 2">
            <a:extLst>
              <a:ext uri="{FF2B5EF4-FFF2-40B4-BE49-F238E27FC236}">
                <a16:creationId xmlns:a16="http://schemas.microsoft.com/office/drawing/2014/main" id="{90C73C7E-5C6F-1F44-8AD1-551A60247E5F}"/>
              </a:ext>
            </a:extLst>
          </p:cNvPr>
          <p:cNvPicPr>
            <a:picLocks noChangeAspect="1"/>
          </p:cNvPicPr>
          <p:nvPr/>
        </p:nvPicPr>
        <p:blipFill>
          <a:blip r:embed="rId4"/>
          <a:stretch>
            <a:fillRect/>
          </a:stretch>
        </p:blipFill>
        <p:spPr>
          <a:xfrm>
            <a:off x="6697856" y="4133585"/>
            <a:ext cx="3479800" cy="1955800"/>
          </a:xfrm>
          <a:prstGeom prst="rect">
            <a:avLst/>
          </a:prstGeom>
        </p:spPr>
      </p:pic>
    </p:spTree>
    <p:extLst>
      <p:ext uri="{BB962C8B-B14F-4D97-AF65-F5344CB8AC3E}">
        <p14:creationId xmlns:p14="http://schemas.microsoft.com/office/powerpoint/2010/main" val="1646776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SCC Algorithm</a:t>
            </a:r>
          </a:p>
        </p:txBody>
      </p:sp>
      <p:sp>
        <p:nvSpPr>
          <p:cNvPr id="3" name="Content Placeholder 2"/>
          <p:cNvSpPr>
            <a:spLocks noGrp="1"/>
          </p:cNvSpPr>
          <p:nvPr>
            <p:ph idx="1"/>
          </p:nvPr>
        </p:nvSpPr>
        <p:spPr/>
        <p:txBody>
          <a:bodyPr>
            <a:normAutofit fontScale="92500" lnSpcReduction="20000"/>
          </a:bodyPr>
          <a:lstStyle/>
          <a:p>
            <a:r>
              <a:rPr lang="en-US" dirty="0"/>
              <a:t>Ok. How do we make a computer do this?</a:t>
            </a:r>
          </a:p>
          <a:p>
            <a:r>
              <a:rPr lang="en-US" dirty="0"/>
              <a:t>You could: </a:t>
            </a:r>
          </a:p>
          <a:p>
            <a:pPr lvl="1"/>
            <a:r>
              <a:rPr lang="en-US" dirty="0"/>
              <a:t>run a [B/D]FS from every vertex, </a:t>
            </a:r>
          </a:p>
          <a:p>
            <a:pPr lvl="1"/>
            <a:r>
              <a:rPr lang="en-US" dirty="0"/>
              <a:t>For each vertex record what other vertices it can get to </a:t>
            </a:r>
          </a:p>
          <a:p>
            <a:pPr lvl="1"/>
            <a:r>
              <a:rPr lang="en-US" dirty="0"/>
              <a:t>and figure it out from there. </a:t>
            </a:r>
          </a:p>
          <a:p>
            <a:r>
              <a:rPr lang="en-US" dirty="0"/>
              <a:t>But you can do better. There’s actually an O(|V|+|E|) algorithm!</a:t>
            </a:r>
          </a:p>
          <a:p>
            <a:pPr marL="0" indent="0">
              <a:buNone/>
            </a:pPr>
            <a:endParaRPr lang="en-US" dirty="0"/>
          </a:p>
          <a:p>
            <a:r>
              <a:rPr lang="en-US" dirty="0"/>
              <a:t>I only want you to remember two things about the algorithm: </a:t>
            </a:r>
          </a:p>
          <a:p>
            <a:pPr lvl="1"/>
            <a:r>
              <a:rPr lang="en-US" dirty="0"/>
              <a:t>It is an application of depth first search. </a:t>
            </a:r>
          </a:p>
          <a:p>
            <a:pPr lvl="1"/>
            <a:r>
              <a:rPr lang="en-US" dirty="0"/>
              <a:t>It runs in linear time</a:t>
            </a:r>
          </a:p>
          <a:p>
            <a:r>
              <a:rPr lang="en-US" dirty="0"/>
              <a:t>The problem with running a [B/D]FS from every vertex is you recompute a lot of information.</a:t>
            </a:r>
          </a:p>
          <a:p>
            <a:r>
              <a:rPr lang="en-US" dirty="0"/>
              <a:t>The time you are popped off the stack in DFS contains a “smart” ordering to do a second DFS where you don’t need to recompute that information.</a:t>
            </a:r>
          </a:p>
          <a:p>
            <a:r>
              <a:rPr lang="en-US" dirty="0"/>
              <a:t> </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154226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p:sp>
        <p:nvSpPr>
          <p:cNvPr id="3" name="Content Placeholder 2"/>
          <p:cNvSpPr>
            <a:spLocks noGrp="1"/>
          </p:cNvSpPr>
          <p:nvPr>
            <p:ph idx="1"/>
          </p:nvPr>
        </p:nvSpPr>
        <p:spPr>
          <a:xfrm>
            <a:off x="575240" y="1463857"/>
            <a:ext cx="11187258" cy="2129433"/>
          </a:xfrm>
        </p:spPr>
        <p:txBody>
          <a:bodyPr/>
          <a:lstStyle/>
          <a:p>
            <a:r>
              <a:rPr lang="en-US" dirty="0"/>
              <a:t>Graphs are useful because they encode relationships between arbitrary objects.</a:t>
            </a:r>
          </a:p>
          <a:p>
            <a:r>
              <a:rPr lang="en-US" dirty="0"/>
              <a:t>We’ve found the strongly connected components of G.</a:t>
            </a:r>
          </a:p>
          <a:p>
            <a:r>
              <a:rPr lang="en-US" dirty="0"/>
              <a:t>Let’s build a new graph out of them! Call it </a:t>
            </a:r>
            <a:r>
              <a:rPr lang="en-US" dirty="0">
                <a:solidFill>
                  <a:schemeClr val="accent1"/>
                </a:solidFill>
              </a:rPr>
              <a:t>H</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r>
              <a:rPr lang="en-US" dirty="0"/>
              <a:t>That’s awful meta. Why?</a:t>
            </a:r>
          </a:p>
          <a:p>
            <a:r>
              <a:rPr lang="en-US" dirty="0"/>
              <a:t>This new graph summarizes reachability information of the original graph. </a:t>
            </a:r>
          </a:p>
          <a:p>
            <a:pPr lvl="1"/>
            <a:r>
              <a:rPr lang="en-US" dirty="0"/>
              <a:t>I can get from A (of G) in </a:t>
            </a:r>
            <a:r>
              <a:rPr lang="en-US" dirty="0">
                <a:solidFill>
                  <a:schemeClr val="accent1"/>
                </a:solidFill>
              </a:rPr>
              <a:t>1</a:t>
            </a:r>
            <a:r>
              <a:rPr lang="en-US" dirty="0"/>
              <a:t> to F (of G) in </a:t>
            </a:r>
            <a:r>
              <a:rPr lang="en-US" dirty="0">
                <a:solidFill>
                  <a:schemeClr val="accent1"/>
                </a:solidFill>
              </a:rPr>
              <a:t>3</a:t>
            </a:r>
            <a:r>
              <a:rPr lang="en-US" dirty="0"/>
              <a:t> if and only if I can get from </a:t>
            </a:r>
            <a:r>
              <a:rPr lang="en-US" dirty="0">
                <a:solidFill>
                  <a:schemeClr val="accent1"/>
                </a:solidFill>
              </a:rPr>
              <a:t>1</a:t>
            </a:r>
            <a:r>
              <a:rPr lang="en-US" dirty="0"/>
              <a:t> to </a:t>
            </a:r>
            <a:r>
              <a:rPr lang="en-US" dirty="0">
                <a:solidFill>
                  <a:schemeClr val="accent1"/>
                </a:solidFill>
              </a:rPr>
              <a:t>3</a:t>
            </a:r>
            <a:r>
              <a:rPr lang="en-US" dirty="0"/>
              <a:t> in </a:t>
            </a:r>
            <a:r>
              <a:rPr lang="en-US" dirty="0">
                <a:solidFill>
                  <a:schemeClr val="accent1"/>
                </a:solidFill>
              </a:rPr>
              <a:t>H</a:t>
            </a:r>
            <a:r>
              <a:rPr lang="en-US" dirty="0"/>
              <a:t>. </a:t>
            </a:r>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22</a:t>
            </a:fld>
            <a:endParaRPr lang="en-US"/>
          </a:p>
        </p:txBody>
      </p:sp>
      <p:sp>
        <p:nvSpPr>
          <p:cNvPr id="62" name="Oval 61"/>
          <p:cNvSpPr/>
          <p:nvPr/>
        </p:nvSpPr>
        <p:spPr>
          <a:xfrm>
            <a:off x="5907947" y="207671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63" name="Oval 62"/>
          <p:cNvSpPr/>
          <p:nvPr/>
        </p:nvSpPr>
        <p:spPr>
          <a:xfrm>
            <a:off x="5491850" y="28768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64" name="Oval 63"/>
          <p:cNvSpPr/>
          <p:nvPr/>
        </p:nvSpPr>
        <p:spPr>
          <a:xfrm>
            <a:off x="6553198" y="286384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65" name="Straight Arrow Connector 64"/>
          <p:cNvCxnSpPr>
            <a:stCxn id="63" idx="7"/>
            <a:endCxn id="62" idx="3"/>
          </p:cNvCxnSpPr>
          <p:nvPr/>
        </p:nvCxnSpPr>
        <p:spPr>
          <a:xfrm flipV="1">
            <a:off x="5912525" y="2488409"/>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2" idx="5"/>
            <a:endCxn id="64" idx="0"/>
          </p:cNvCxnSpPr>
          <p:nvPr/>
        </p:nvCxnSpPr>
        <p:spPr>
          <a:xfrm>
            <a:off x="6328622" y="2488409"/>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2" idx="4"/>
            <a:endCxn id="63" idx="6"/>
          </p:cNvCxnSpPr>
          <p:nvPr/>
        </p:nvCxnSpPr>
        <p:spPr>
          <a:xfrm flipH="1">
            <a:off x="5984701" y="2559044"/>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3283654" y="208080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9" name="Oval 68"/>
          <p:cNvSpPr/>
          <p:nvPr/>
        </p:nvSpPr>
        <p:spPr>
          <a:xfrm>
            <a:off x="7451055" y="208080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70" name="Straight Arrow Connector 69"/>
          <p:cNvCxnSpPr>
            <a:stCxn id="68" idx="6"/>
            <a:endCxn id="62" idx="2"/>
          </p:cNvCxnSpPr>
          <p:nvPr/>
        </p:nvCxnSpPr>
        <p:spPr>
          <a:xfrm flipV="1">
            <a:off x="3776505" y="2317880"/>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7"/>
            <a:endCxn id="69" idx="3"/>
          </p:cNvCxnSpPr>
          <p:nvPr/>
        </p:nvCxnSpPr>
        <p:spPr>
          <a:xfrm flipV="1">
            <a:off x="6973873" y="2492494"/>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9" idx="2"/>
            <a:endCxn id="62" idx="6"/>
          </p:cNvCxnSpPr>
          <p:nvPr/>
        </p:nvCxnSpPr>
        <p:spPr>
          <a:xfrm flipH="1" flipV="1">
            <a:off x="6400798" y="2317880"/>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1544256" y="208975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74" name="Straight Arrow Connector 73"/>
          <p:cNvCxnSpPr>
            <a:stCxn id="73" idx="6"/>
            <a:endCxn id="68" idx="2"/>
          </p:cNvCxnSpPr>
          <p:nvPr/>
        </p:nvCxnSpPr>
        <p:spPr>
          <a:xfrm flipV="1">
            <a:off x="2037107" y="2321965"/>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9801890" y="212128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76" name="Straight Arrow Connector 75"/>
          <p:cNvCxnSpPr>
            <a:stCxn id="69" idx="6"/>
            <a:endCxn id="75" idx="2"/>
          </p:cNvCxnSpPr>
          <p:nvPr/>
        </p:nvCxnSpPr>
        <p:spPr>
          <a:xfrm>
            <a:off x="7943906" y="2321965"/>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9309039" y="294750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78" name="Straight Arrow Connector 77"/>
          <p:cNvCxnSpPr>
            <a:stCxn id="64" idx="6"/>
            <a:endCxn id="77" idx="2"/>
          </p:cNvCxnSpPr>
          <p:nvPr/>
        </p:nvCxnSpPr>
        <p:spPr>
          <a:xfrm>
            <a:off x="7046049" y="3105008"/>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5" idx="4"/>
            <a:endCxn id="77" idx="7"/>
          </p:cNvCxnSpPr>
          <p:nvPr/>
        </p:nvCxnSpPr>
        <p:spPr>
          <a:xfrm flipH="1">
            <a:off x="9729714" y="2603614"/>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7" idx="0"/>
            <a:endCxn id="75" idx="3"/>
          </p:cNvCxnSpPr>
          <p:nvPr/>
        </p:nvCxnSpPr>
        <p:spPr>
          <a:xfrm flipV="1">
            <a:off x="9555465" y="2532979"/>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Right Arrow 80"/>
          <p:cNvSpPr/>
          <p:nvPr/>
        </p:nvSpPr>
        <p:spPr>
          <a:xfrm>
            <a:off x="2302846" y="1994613"/>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a:off x="4289324" y="2415500"/>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8289540" y="2488409"/>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278517" y="2445978"/>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85" name="TextBox 84"/>
          <p:cNvSpPr txBox="1"/>
          <p:nvPr/>
        </p:nvSpPr>
        <p:spPr>
          <a:xfrm>
            <a:off x="7248552" y="3240380"/>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86" name="TextBox 85"/>
          <p:cNvSpPr txBox="1"/>
          <p:nvPr/>
        </p:nvSpPr>
        <p:spPr>
          <a:xfrm>
            <a:off x="10174056" y="3180239"/>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87" name="TextBox 86"/>
          <p:cNvSpPr txBox="1"/>
          <p:nvPr/>
        </p:nvSpPr>
        <p:spPr>
          <a:xfrm>
            <a:off x="3013941" y="2579058"/>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88" name="Oval 87"/>
          <p:cNvSpPr/>
          <p:nvPr/>
        </p:nvSpPr>
        <p:spPr>
          <a:xfrm>
            <a:off x="1043195" y="173515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21291" y="1757331"/>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299773" y="1770002"/>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9065704" y="1893717"/>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4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Must </a:t>
            </a:r>
            <a:r>
              <a:rPr lang="en-US" dirty="0">
                <a:solidFill>
                  <a:srgbClr val="00B0F0"/>
                </a:solidFill>
              </a:rPr>
              <a:t>H</a:t>
            </a:r>
            <a:r>
              <a:rPr lang="en-US" dirty="0"/>
              <a:t> Be a DAG?</a:t>
            </a:r>
          </a:p>
        </p:txBody>
      </p:sp>
      <p:sp>
        <p:nvSpPr>
          <p:cNvPr id="3" name="Content Placeholder 2"/>
          <p:cNvSpPr>
            <a:spLocks noGrp="1"/>
          </p:cNvSpPr>
          <p:nvPr>
            <p:ph idx="1"/>
          </p:nvPr>
        </p:nvSpPr>
        <p:spPr/>
        <p:txBody>
          <a:bodyPr/>
          <a:lstStyle/>
          <a:p>
            <a:r>
              <a:rPr lang="en-US" dirty="0">
                <a:solidFill>
                  <a:schemeClr val="accent1"/>
                </a:solidFill>
              </a:rPr>
              <a:t>H</a:t>
            </a:r>
            <a:r>
              <a:rPr lang="en-US" dirty="0"/>
              <a:t> is always a DAG (do you see why?).</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spTree>
    <p:extLst>
      <p:ext uri="{BB962C8B-B14F-4D97-AF65-F5344CB8AC3E}">
        <p14:creationId xmlns:p14="http://schemas.microsoft.com/office/powerpoint/2010/main" val="2184429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a:normAutofit/>
          </a:bodyPr>
          <a:lstStyle/>
          <a:p>
            <a:r>
              <a:rPr lang="en-US" dirty="0"/>
              <a:t>Finding SCCs lets you </a:t>
            </a:r>
            <a:r>
              <a:rPr lang="en-US" b="1" dirty="0"/>
              <a:t>collapse </a:t>
            </a:r>
            <a:r>
              <a:rPr lang="en-US" dirty="0"/>
              <a:t>your graph to the meta-structure.</a:t>
            </a:r>
            <a:br>
              <a:rPr lang="en-US" dirty="0"/>
            </a:br>
            <a:r>
              <a:rPr lang="en-US" dirty="0"/>
              <a:t>If (and only if) your graph is a DAG, you can find a topological sort of your graph.</a:t>
            </a:r>
          </a:p>
          <a:p>
            <a:endParaRPr lang="en-US" dirty="0"/>
          </a:p>
          <a:p>
            <a:r>
              <a:rPr lang="en-US" dirty="0"/>
              <a:t>Both of these algorithms run in linear time.</a:t>
            </a:r>
          </a:p>
          <a:p>
            <a:r>
              <a:rPr lang="en-US" dirty="0"/>
              <a:t>Just about everything you could want to do with your graph will take at least as long.</a:t>
            </a:r>
          </a:p>
          <a:p>
            <a:r>
              <a:rPr lang="en-US" dirty="0"/>
              <a:t>You should think of these as </a:t>
            </a:r>
            <a:r>
              <a:rPr lang="en-US" b="1" dirty="0"/>
              <a:t>“almost free” preprocessing </a:t>
            </a:r>
            <a:r>
              <a:rPr lang="en-US" dirty="0"/>
              <a:t>of your graph. </a:t>
            </a:r>
          </a:p>
          <a:p>
            <a:pPr lvl="1"/>
            <a:r>
              <a:rPr lang="en-US" dirty="0"/>
              <a:t>Your other graph algorithms only need to work on </a:t>
            </a:r>
          </a:p>
          <a:p>
            <a:pPr lvl="2"/>
            <a:r>
              <a:rPr lang="en-US" sz="1800" dirty="0"/>
              <a:t>topologically sorted graphs and </a:t>
            </a:r>
          </a:p>
          <a:p>
            <a:pPr lvl="2"/>
            <a:r>
              <a:rPr lang="en-US" sz="1800" dirty="0"/>
              <a:t>strongly connected graphs. </a:t>
            </a:r>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p:spTree>
    <p:extLst>
      <p:ext uri="{BB962C8B-B14F-4D97-AF65-F5344CB8AC3E}">
        <p14:creationId xmlns:p14="http://schemas.microsoft.com/office/powerpoint/2010/main" val="183319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dirty="0"/>
              <a:t>Appendix: Strongly Connected Components Algorithm</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4654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SCC</a:t>
            </a:r>
          </a:p>
        </p:txBody>
      </p:sp>
      <p:sp>
        <p:nvSpPr>
          <p:cNvPr id="3" name="Content Placeholder 2"/>
          <p:cNvSpPr>
            <a:spLocks noGrp="1"/>
          </p:cNvSpPr>
          <p:nvPr>
            <p:ph idx="1"/>
          </p:nvPr>
        </p:nvSpPr>
        <p:spPr/>
        <p:txBody>
          <a:bodyPr/>
          <a:lstStyle/>
          <a:p>
            <a:r>
              <a:rPr lang="en-US" dirty="0"/>
              <a:t>We’d like to find all the vertices in our strongly connected component in time corresponding to the size of the component, not for the whole graph.</a:t>
            </a:r>
          </a:p>
          <a:p>
            <a:r>
              <a:rPr lang="en-US" dirty="0"/>
              <a:t>We can do that with a DFS (or BFS) as long as we don’t leave our connected component.</a:t>
            </a:r>
          </a:p>
          <a:p>
            <a:r>
              <a:rPr lang="en-US" dirty="0"/>
              <a:t>If we’re a “sink” component, that’s guaranteed. I.e. a component whose vertex in the meta-graph has no outgoing edges. </a:t>
            </a:r>
          </a:p>
          <a:p>
            <a:r>
              <a:rPr lang="en-US" dirty="0"/>
              <a:t>How do we find a sink component? We don’t have a meta-graph yet (we need to find the components first)</a:t>
            </a:r>
          </a:p>
          <a:p>
            <a:r>
              <a:rPr lang="en-US" dirty="0"/>
              <a:t>DFS can find a vertex in a source component, i.e. a component whose vertex in the meta-graph has no incoming edges. </a:t>
            </a:r>
          </a:p>
          <a:p>
            <a:pPr lvl="1"/>
            <a:r>
              <a:rPr lang="en-US" dirty="0"/>
              <a:t>That vertex is the last one to be popped off the stack.</a:t>
            </a:r>
          </a:p>
          <a:p>
            <a:r>
              <a:rPr lang="en-US" dirty="0"/>
              <a:t>So if we run DFS in the </a:t>
            </a:r>
            <a:r>
              <a:rPr lang="en-US" i="1" dirty="0"/>
              <a:t>reversed </a:t>
            </a:r>
            <a:r>
              <a:rPr lang="en-US" dirty="0"/>
              <a:t>graph (where each edge points the opposite direction) we can find a sink component.  </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26</a:t>
            </a:fld>
            <a:endParaRPr lang="en-US"/>
          </a:p>
        </p:txBody>
      </p:sp>
    </p:spTree>
    <p:extLst>
      <p:ext uri="{BB962C8B-B14F-4D97-AF65-F5344CB8AC3E}">
        <p14:creationId xmlns:p14="http://schemas.microsoft.com/office/powerpoint/2010/main" val="68269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866B-448C-4582-A4A5-6EA7D4EB8EF5}"/>
              </a:ext>
            </a:extLst>
          </p:cNvPr>
          <p:cNvSpPr>
            <a:spLocks noGrp="1"/>
          </p:cNvSpPr>
          <p:nvPr>
            <p:ph type="title"/>
          </p:nvPr>
        </p:nvSpPr>
        <p:spPr/>
        <p:txBody>
          <a:bodyPr/>
          <a:lstStyle/>
          <a:p>
            <a:r>
              <a:rPr lang="en-US" dirty="0"/>
              <a:t>Efficient SCC</a:t>
            </a:r>
          </a:p>
        </p:txBody>
      </p:sp>
      <p:sp>
        <p:nvSpPr>
          <p:cNvPr id="3" name="Content Placeholder 2">
            <a:extLst>
              <a:ext uri="{FF2B5EF4-FFF2-40B4-BE49-F238E27FC236}">
                <a16:creationId xmlns:a16="http://schemas.microsoft.com/office/drawing/2014/main" id="{DF429715-AC10-4D5B-9B74-A2AB52564D6E}"/>
              </a:ext>
            </a:extLst>
          </p:cNvPr>
          <p:cNvSpPr>
            <a:spLocks noGrp="1"/>
          </p:cNvSpPr>
          <p:nvPr>
            <p:ph idx="1"/>
          </p:nvPr>
        </p:nvSpPr>
        <p:spPr/>
        <p:txBody>
          <a:bodyPr>
            <a:normAutofit lnSpcReduction="10000"/>
          </a:bodyPr>
          <a:lstStyle/>
          <a:p>
            <a:r>
              <a:rPr lang="en-US" dirty="0"/>
              <a:t>So from a DFS in the reversed graph, we can use the order vertices are popped off the stack to find a sink component (in the original graph).</a:t>
            </a:r>
          </a:p>
          <a:p>
            <a:r>
              <a:rPr lang="en-US" dirty="0"/>
              <a:t>Run a DFS from that vertex to find the vertices in that component </a:t>
            </a:r>
            <a:r>
              <a:rPr lang="en-US" i="1" dirty="0"/>
              <a:t>in size of that component time.</a:t>
            </a:r>
            <a:endParaRPr lang="en-US" dirty="0"/>
          </a:p>
          <a:p>
            <a:r>
              <a:rPr lang="en-US" dirty="0"/>
              <a:t>Now we can delete the edges coming into that component.</a:t>
            </a:r>
          </a:p>
          <a:p>
            <a:r>
              <a:rPr lang="en-US" dirty="0"/>
              <a:t>The last remaining vertex popped off the stack is a sink of the remaining graph, and now a DFS from them won’t leave the component. </a:t>
            </a:r>
          </a:p>
          <a:p>
            <a:r>
              <a:rPr lang="en-US" dirty="0"/>
              <a:t>Iterate this process (grab a sink, start DFS, delete edges entering the component).</a:t>
            </a:r>
          </a:p>
          <a:p>
            <a:r>
              <a:rPr lang="en-US" dirty="0"/>
              <a:t>In total we’ve run two DFSs. (since we never leave our component in the second DFS).</a:t>
            </a:r>
          </a:p>
          <a:p>
            <a:r>
              <a:rPr lang="en-US" dirty="0"/>
              <a:t>More information, and pseudocode:</a:t>
            </a:r>
          </a:p>
          <a:p>
            <a:r>
              <a:rPr lang="en-US" dirty="0">
                <a:hlinkClick r:id="rId2"/>
              </a:rPr>
              <a:t>https://en.wikipedia.org/wiki/Kosaraju%27s_algorithm</a:t>
            </a:r>
            <a:endParaRPr lang="en-US" dirty="0"/>
          </a:p>
          <a:p>
            <a:r>
              <a:rPr lang="en-US" dirty="0">
                <a:hlinkClick r:id="rId3"/>
              </a:rPr>
              <a:t>http://jeffe.cs.illinois.edu/teaching/algorithms/notes/19-dfs.pdf</a:t>
            </a:r>
            <a:r>
              <a:rPr lang="en-US" dirty="0"/>
              <a:t> (</a:t>
            </a:r>
            <a:r>
              <a:rPr lang="en-US" dirty="0" err="1"/>
              <a:t>mathier</a:t>
            </a:r>
            <a:r>
              <a:rPr lang="en-US" dirty="0"/>
              <a:t>)</a:t>
            </a:r>
          </a:p>
        </p:txBody>
      </p:sp>
      <p:sp>
        <p:nvSpPr>
          <p:cNvPr id="4" name="Footer Placeholder 3">
            <a:extLst>
              <a:ext uri="{FF2B5EF4-FFF2-40B4-BE49-F238E27FC236}">
                <a16:creationId xmlns:a16="http://schemas.microsoft.com/office/drawing/2014/main" id="{B215925C-926A-4E49-B021-142EC39C0C03}"/>
              </a:ext>
            </a:extLst>
          </p:cNvPr>
          <p:cNvSpPr>
            <a:spLocks noGrp="1"/>
          </p:cNvSpPr>
          <p:nvPr>
            <p:ph type="ftr" sz="quarter" idx="11"/>
          </p:nvPr>
        </p:nvSpPr>
        <p:spPr/>
        <p:txBody>
          <a:bodyPr/>
          <a:lstStyle/>
          <a:p>
            <a:r>
              <a:rPr lang="en-US"/>
              <a:t>CSE 373 AU 18</a:t>
            </a:r>
          </a:p>
        </p:txBody>
      </p:sp>
      <p:sp>
        <p:nvSpPr>
          <p:cNvPr id="5" name="Slide Number Placeholder 4">
            <a:extLst>
              <a:ext uri="{FF2B5EF4-FFF2-40B4-BE49-F238E27FC236}">
                <a16:creationId xmlns:a16="http://schemas.microsoft.com/office/drawing/2014/main" id="{FE5C5845-A5B8-4A1B-B774-19C35ECEB230}"/>
              </a:ext>
            </a:extLst>
          </p:cNvPr>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297737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graphicFrame>
        <p:nvGraphicFramePr>
          <p:cNvPr id="32" name="Table 31"/>
          <p:cNvGraphicFramePr>
            <a:graphicFrameLocks noGrp="1"/>
          </p:cNvGraphicFramePr>
          <p:nvPr>
            <p:extLst>
              <p:ext uri="{D42A27DB-BD31-4B8C-83A1-F6EECF244321}">
                <p14:modId xmlns:p14="http://schemas.microsoft.com/office/powerpoint/2010/main" val="1232469952"/>
              </p:ext>
            </p:extLst>
          </p:nvPr>
        </p:nvGraphicFramePr>
        <p:xfrm>
          <a:off x="6939489" y="1001040"/>
          <a:ext cx="4657725" cy="2225040"/>
        </p:xfrm>
        <a:graphic>
          <a:graphicData uri="http://schemas.openxmlformats.org/drawingml/2006/table">
            <a:tbl>
              <a:tblPr firstRow="1" bandRow="1">
                <a:tableStyleId>{5C22544A-7EE6-4342-B048-85BDC9FD1C3A}</a:tableStyleId>
              </a:tblPr>
              <a:tblGrid>
                <a:gridCol w="84772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Predecessor</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latin typeface="Consolas" panose="020B0609020204030204" pitchFamily="49" charset="0"/>
                          <a:cs typeface="Consolas" panose="020B0609020204030204" pitchFamily="49" charset="0"/>
                        </a:rPr>
                        <a:t>S</a:t>
                      </a:r>
                    </a:p>
                  </a:txBody>
                  <a:tcPr/>
                </a:tc>
                <a:tc>
                  <a:txBody>
                    <a:bodyPr/>
                    <a:lstStyle/>
                    <a:p>
                      <a:r>
                        <a:rPr lang="en-US" dirty="0">
                          <a:latin typeface="Consolas" panose="020B0609020204030204" pitchFamily="49" charset="0"/>
                          <a:cs typeface="Consolas" panose="020B0609020204030204" pitchFamily="49" charset="0"/>
                        </a:rPr>
                        <a:t>0</a:t>
                      </a:r>
                    </a:p>
                  </a:txBody>
                  <a:tcPr/>
                </a:tc>
                <a:tc>
                  <a:txBody>
                    <a:bodyPr/>
                    <a:lstStyle/>
                    <a:p>
                      <a:r>
                        <a:rPr lang="en-US" dirty="0">
                          <a:latin typeface="Consolas" panose="020B0609020204030204" pitchFamily="49" charset="0"/>
                          <a:cs typeface="Consolas" panose="020B0609020204030204" pitchFamily="49" charset="0"/>
                        </a:rPr>
                        <a:t>--</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1"/>
                  </a:ext>
                </a:extLst>
              </a:tr>
              <a:tr h="370840">
                <a:tc>
                  <a:txBody>
                    <a:bodyPr/>
                    <a:lstStyle/>
                    <a:p>
                      <a:r>
                        <a:rPr lang="en-US" dirty="0">
                          <a:latin typeface="Consolas" panose="020B0609020204030204" pitchFamily="49" charset="0"/>
                          <a:cs typeface="Consolas" panose="020B0609020204030204" pitchFamily="49" charset="0"/>
                        </a:rPr>
                        <a:t>B</a:t>
                      </a:r>
                    </a:p>
                  </a:txBody>
                  <a:tcPr/>
                </a:tc>
                <a:tc>
                  <a:txBody>
                    <a:bodyPr/>
                    <a:lstStyle/>
                    <a:p>
                      <a:r>
                        <a:rPr lang="en-US" dirty="0">
                          <a:latin typeface="Consolas" panose="020B0609020204030204" pitchFamily="49" charset="0"/>
                          <a:cs typeface="Consolas" panose="020B0609020204030204" pitchFamily="49" charset="0"/>
                        </a:rPr>
                        <a:t>1</a:t>
                      </a:r>
                    </a:p>
                  </a:txBody>
                  <a:tcPr/>
                </a:tc>
                <a:tc>
                  <a:txBody>
                    <a:bodyPr/>
                    <a:lstStyle/>
                    <a:p>
                      <a:r>
                        <a:rPr lang="en-US" dirty="0">
                          <a:latin typeface="Consolas" panose="020B0609020204030204" pitchFamily="49" charset="0"/>
                          <a:cs typeface="Consolas" panose="020B0609020204030204" pitchFamily="49" charset="0"/>
                        </a:rPr>
                        <a:t>S</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2"/>
                  </a:ext>
                </a:extLst>
              </a:tr>
              <a:tr h="370840">
                <a:tc>
                  <a:txBody>
                    <a:bodyPr/>
                    <a:lstStyle/>
                    <a:p>
                      <a:r>
                        <a:rPr lang="en-US" dirty="0">
                          <a:latin typeface="Consolas" panose="020B0609020204030204" pitchFamily="49" charset="0"/>
                          <a:cs typeface="Consolas" panose="020B0609020204030204" pitchFamily="49" charset="0"/>
                        </a:rPr>
                        <a:t>C</a:t>
                      </a:r>
                    </a:p>
                  </a:txBody>
                  <a:tcPr/>
                </a:tc>
                <a:tc>
                  <a:txBody>
                    <a:bodyPr/>
                    <a:lstStyle/>
                    <a:p>
                      <a:r>
                        <a:rPr lang="en-US" dirty="0">
                          <a:latin typeface="Consolas" panose="020B0609020204030204" pitchFamily="49" charset="0"/>
                          <a:cs typeface="Consolas" panose="020B0609020204030204" pitchFamily="49" charset="0"/>
                        </a:rPr>
                        <a:t>6</a:t>
                      </a:r>
                    </a:p>
                  </a:txBody>
                  <a:tcPr/>
                </a:tc>
                <a:tc>
                  <a:txBody>
                    <a:bodyPr/>
                    <a:lstStyle/>
                    <a:p>
                      <a:r>
                        <a:rPr lang="en-US" dirty="0">
                          <a:latin typeface="Consolas" panose="020B0609020204030204" pitchFamily="49" charset="0"/>
                          <a:cs typeface="Consolas" panose="020B0609020204030204" pitchFamily="49" charset="0"/>
                        </a:rPr>
                        <a:t>S</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3"/>
                  </a:ext>
                </a:extLst>
              </a:tr>
              <a:tr h="370840">
                <a:tc>
                  <a:txBody>
                    <a:bodyPr/>
                    <a:lstStyle/>
                    <a:p>
                      <a:r>
                        <a:rPr lang="en-US" dirty="0">
                          <a:latin typeface="Consolas" panose="020B0609020204030204" pitchFamily="49" charset="0"/>
                          <a:cs typeface="Consolas" panose="020B0609020204030204" pitchFamily="49" charset="0"/>
                        </a:rPr>
                        <a:t>E</a:t>
                      </a:r>
                    </a:p>
                  </a:txBody>
                  <a:tcPr/>
                </a:tc>
                <a:tc>
                  <a:txBody>
                    <a:bodyPr/>
                    <a:lstStyle/>
                    <a:p>
                      <a:r>
                        <a:rPr lang="en-US" dirty="0">
                          <a:latin typeface="Consolas" panose="020B0609020204030204" pitchFamily="49" charset="0"/>
                          <a:cs typeface="Consolas" panose="020B0609020204030204" pitchFamily="49" charset="0"/>
                        </a:rPr>
                        <a:t>2</a:t>
                      </a:r>
                    </a:p>
                  </a:txBody>
                  <a:tcPr/>
                </a:tc>
                <a:tc>
                  <a:txBody>
                    <a:bodyPr/>
                    <a:lstStyle/>
                    <a:p>
                      <a:r>
                        <a:rPr lang="en-US" dirty="0">
                          <a:latin typeface="Consolas" panose="020B0609020204030204" pitchFamily="49" charset="0"/>
                          <a:cs typeface="Consolas" panose="020B0609020204030204" pitchFamily="49" charset="0"/>
                        </a:rPr>
                        <a:t>B</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4"/>
                  </a:ext>
                </a:extLst>
              </a:tr>
              <a:tr h="370840">
                <a:tc>
                  <a:txBody>
                    <a:bodyPr/>
                    <a:lstStyle/>
                    <a:p>
                      <a:r>
                        <a:rPr lang="en-US" dirty="0">
                          <a:latin typeface="Consolas" panose="020B0609020204030204" pitchFamily="49" charset="0"/>
                          <a:cs typeface="Consolas" panose="020B0609020204030204" pitchFamily="49" charset="0"/>
                        </a:rPr>
                        <a:t>T</a:t>
                      </a:r>
                    </a:p>
                  </a:txBody>
                  <a:tcPr/>
                </a:tc>
                <a:tc>
                  <a:txBody>
                    <a:bodyPr/>
                    <a:lstStyle/>
                    <a:p>
                      <a:r>
                        <a:rPr lang="en-US" dirty="0">
                          <a:latin typeface="Consolas" panose="020B0609020204030204" pitchFamily="49" charset="0"/>
                          <a:cs typeface="Consolas" panose="020B0609020204030204" pitchFamily="49" charset="0"/>
                        </a:rPr>
                        <a:t>3</a:t>
                      </a:r>
                    </a:p>
                  </a:txBody>
                  <a:tcPr/>
                </a:tc>
                <a:tc>
                  <a:txBody>
                    <a:bodyPr/>
                    <a:lstStyle/>
                    <a:p>
                      <a:r>
                        <a:rPr lang="en-US" dirty="0">
                          <a:latin typeface="Consolas" panose="020B0609020204030204" pitchFamily="49" charset="0"/>
                          <a:cs typeface="Consolas" panose="020B0609020204030204" pitchFamily="49" charset="0"/>
                        </a:rPr>
                        <a:t>E</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5"/>
                  </a:ext>
                </a:extLst>
              </a:tr>
            </a:tbl>
          </a:graphicData>
        </a:graphic>
      </p:graphicFrame>
      <p:pic>
        <p:nvPicPr>
          <p:cNvPr id="29" name="Picture 28">
            <a:extLst>
              <a:ext uri="{FF2B5EF4-FFF2-40B4-BE49-F238E27FC236}">
                <a16:creationId xmlns:a16="http://schemas.microsoft.com/office/drawing/2014/main" id="{6DBC30FC-30D1-1E4B-9F14-BB1CA3B44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89" y="1515919"/>
            <a:ext cx="6021801" cy="4141824"/>
          </a:xfrm>
          <a:prstGeom prst="rect">
            <a:avLst/>
          </a:prstGeom>
        </p:spPr>
      </p:pic>
      <p:pic>
        <p:nvPicPr>
          <p:cNvPr id="3" name="Picture 2">
            <a:extLst>
              <a:ext uri="{FF2B5EF4-FFF2-40B4-BE49-F238E27FC236}">
                <a16:creationId xmlns:a16="http://schemas.microsoft.com/office/drawing/2014/main" id="{90C73C7E-5C6F-1F44-8AD1-551A60247E5F}"/>
              </a:ext>
            </a:extLst>
          </p:cNvPr>
          <p:cNvPicPr>
            <a:picLocks noChangeAspect="1"/>
          </p:cNvPicPr>
          <p:nvPr/>
        </p:nvPicPr>
        <p:blipFill>
          <a:blip r:embed="rId4"/>
          <a:stretch>
            <a:fillRect/>
          </a:stretch>
        </p:blipFill>
        <p:spPr>
          <a:xfrm>
            <a:off x="6697856" y="4133585"/>
            <a:ext cx="3479800" cy="1955800"/>
          </a:xfrm>
          <a:prstGeom prst="rect">
            <a:avLst/>
          </a:prstGeom>
        </p:spPr>
      </p:pic>
    </p:spTree>
    <p:extLst>
      <p:ext uri="{BB962C8B-B14F-4D97-AF65-F5344CB8AC3E}">
        <p14:creationId xmlns:p14="http://schemas.microsoft.com/office/powerpoint/2010/main" val="362499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A12D68E-5E49-6F4F-997E-E0BA90FE6F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249" y="1272786"/>
            <a:ext cx="7830782" cy="5389027"/>
          </a:xfrm>
        </p:spPr>
      </p:pic>
      <p:sp>
        <p:nvSpPr>
          <p:cNvPr id="2" name="Title 1"/>
          <p:cNvSpPr>
            <a:spLocks noGrp="1"/>
          </p:cNvSpPr>
          <p:nvPr>
            <p:ph type="title"/>
          </p:nvPr>
        </p:nvSpPr>
        <p:spPr/>
        <p:txBody>
          <a:bodyPr/>
          <a:lstStyle/>
          <a:p>
            <a:r>
              <a:rPr lang="en-US" dirty="0"/>
              <a:t>Running time analysis</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Tree>
    <p:extLst>
      <p:ext uri="{BB962C8B-B14F-4D97-AF65-F5344CB8AC3E}">
        <p14:creationId xmlns:p14="http://schemas.microsoft.com/office/powerpoint/2010/main" val="193833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E4DE2C01-B97A-CA42-B9BF-0718000DE0AE}"/>
                  </a:ext>
                </a:extLst>
              </p:cNvPr>
              <p:cNvGraphicFramePr>
                <a:graphicFrameLocks noGrp="1"/>
              </p:cNvGraphicFramePr>
              <p:nvPr>
                <p:ph idx="1"/>
                <p:extLst>
                  <p:ext uri="{D42A27DB-BD31-4B8C-83A1-F6EECF244321}">
                    <p14:modId xmlns:p14="http://schemas.microsoft.com/office/powerpoint/2010/main" val="3082388781"/>
                  </p:ext>
                </p:extLst>
              </p:nvPr>
            </p:nvGraphicFramePr>
            <p:xfrm>
              <a:off x="574675" y="1463675"/>
              <a:ext cx="11187114" cy="3990201"/>
            </p:xfrm>
            <a:graphic>
              <a:graphicData uri="http://schemas.openxmlformats.org/drawingml/2006/table">
                <a:tbl>
                  <a:tblPr firstRow="1" bandRow="1">
                    <a:tableStyleId>{5940675A-B579-460E-94D1-54222C63F5DA}</a:tableStyleId>
                  </a:tblPr>
                  <a:tblGrid>
                    <a:gridCol w="4417050">
                      <a:extLst>
                        <a:ext uri="{9D8B030D-6E8A-4147-A177-3AD203B41FA5}">
                          <a16:colId xmlns:a16="http://schemas.microsoft.com/office/drawing/2014/main" val="2922635649"/>
                        </a:ext>
                      </a:extLst>
                    </a:gridCol>
                    <a:gridCol w="3041026">
                      <a:extLst>
                        <a:ext uri="{9D8B030D-6E8A-4147-A177-3AD203B41FA5}">
                          <a16:colId xmlns:a16="http://schemas.microsoft.com/office/drawing/2014/main" val="2980736016"/>
                        </a:ext>
                      </a:extLst>
                    </a:gridCol>
                    <a:gridCol w="3729038">
                      <a:extLst>
                        <a:ext uri="{9D8B030D-6E8A-4147-A177-3AD203B41FA5}">
                          <a16:colId xmlns:a16="http://schemas.microsoft.com/office/drawing/2014/main" val="2954710503"/>
                        </a:ext>
                      </a:extLst>
                    </a:gridCol>
                  </a:tblGrid>
                  <a:tr h="507122">
                    <a:tc>
                      <a:txBody>
                        <a:bodyPr/>
                        <a:lstStyle/>
                        <a:p>
                          <a:r>
                            <a:rPr lang="en-US" dirty="0">
                              <a:solidFill>
                                <a:schemeClr val="bg1"/>
                              </a:solidFill>
                            </a:rPr>
                            <a:t>Algorithm/Author</a:t>
                          </a:r>
                        </a:p>
                      </a:txBody>
                      <a:tcPr>
                        <a:solidFill>
                          <a:srgbClr val="4C3282"/>
                        </a:solidFill>
                      </a:tcPr>
                    </a:tc>
                    <a:tc>
                      <a:txBody>
                        <a:bodyPr/>
                        <a:lstStyle/>
                        <a:p>
                          <a:r>
                            <a:rPr lang="en-US" dirty="0">
                              <a:solidFill>
                                <a:schemeClr val="bg1"/>
                              </a:solidFill>
                            </a:rPr>
                            <a:t>Time complexity</a:t>
                          </a:r>
                        </a:p>
                      </a:txBody>
                      <a:tcPr>
                        <a:solidFill>
                          <a:srgbClr val="4C3282"/>
                        </a:solidFill>
                      </a:tcPr>
                    </a:tc>
                    <a:tc>
                      <a:txBody>
                        <a:bodyPr/>
                        <a:lstStyle/>
                        <a:p>
                          <a:r>
                            <a:rPr lang="en-US" dirty="0">
                              <a:solidFill>
                                <a:schemeClr val="bg1"/>
                              </a:solidFill>
                            </a:rPr>
                            <a:t>Year</a:t>
                          </a:r>
                        </a:p>
                      </a:txBody>
                      <a:tcPr>
                        <a:solidFill>
                          <a:srgbClr val="4C3282"/>
                        </a:solidFill>
                      </a:tcPr>
                    </a:tc>
                    <a:extLst>
                      <a:ext uri="{0D108BD9-81ED-4DB2-BD59-A6C34878D82A}">
                        <a16:rowId xmlns:a16="http://schemas.microsoft.com/office/drawing/2014/main" val="20879407"/>
                      </a:ext>
                    </a:extLst>
                  </a:tr>
                  <a:tr h="507122">
                    <a:tc>
                      <a:txBody>
                        <a:bodyPr/>
                        <a:lstStyle/>
                        <a:p>
                          <a:r>
                            <a:rPr lang="en-US" dirty="0"/>
                            <a:t>Ford</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𝑉</m:t>
                                        </m:r>
                                      </m:e>
                                    </m:d>
                                  </m:e>
                                  <m:sup>
                                    <m:r>
                                      <a:rPr lang="en-US" smtClean="0">
                                        <a:latin typeface="Cambria Math" panose="02040503050406030204" pitchFamily="18" charset="0"/>
                                      </a:rPr>
                                      <m:t>2</m:t>
                                    </m:r>
                                  </m:sup>
                                </m:sSup>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𝐸</m:t>
                                    </m:r>
                                  </m:e>
                                </m:d>
                                <m:r>
                                  <a:rPr lang="en-US" smtClean="0">
                                    <a:latin typeface="Cambria Math" panose="02040503050406030204" pitchFamily="18" charset="0"/>
                                  </a:rPr>
                                  <m:t>)</m:t>
                                </m:r>
                              </m:oMath>
                            </m:oMathPara>
                          </a14:m>
                          <a:endParaRPr lang="en-US" dirty="0"/>
                        </a:p>
                      </a:txBody>
                      <a:tcPr/>
                    </a:tc>
                    <a:tc>
                      <a:txBody>
                        <a:bodyPr/>
                        <a:lstStyle/>
                        <a:p>
                          <a:r>
                            <a:rPr lang="en-US" dirty="0"/>
                            <a:t>1956</a:t>
                          </a:r>
                        </a:p>
                      </a:txBody>
                      <a:tcPr/>
                    </a:tc>
                    <a:extLst>
                      <a:ext uri="{0D108BD9-81ED-4DB2-BD59-A6C34878D82A}">
                        <a16:rowId xmlns:a16="http://schemas.microsoft.com/office/drawing/2014/main" val="2041670669"/>
                      </a:ext>
                    </a:extLst>
                  </a:tr>
                  <a:tr h="507122">
                    <a:tc>
                      <a:txBody>
                        <a:bodyPr/>
                        <a:lstStyle/>
                        <a:p>
                          <a:r>
                            <a:rPr lang="en-US" dirty="0"/>
                            <a:t>Bellman-Ford. </a:t>
                          </a:r>
                          <a:r>
                            <a:rPr lang="en-US" dirty="0" err="1"/>
                            <a:t>Shimbel</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𝑉</m:t>
                                    </m:r>
                                  </m:e>
                                </m:d>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𝐸</m:t>
                                    </m:r>
                                  </m:e>
                                </m:d>
                                <m:r>
                                  <a:rPr lang="en-US" smtClean="0">
                                    <a:latin typeface="Cambria Math" panose="02040503050406030204" pitchFamily="18" charset="0"/>
                                  </a:rPr>
                                  <m:t>)</m:t>
                                </m:r>
                              </m:oMath>
                            </m:oMathPara>
                          </a14:m>
                          <a:endParaRPr lang="en-US" dirty="0"/>
                        </a:p>
                      </a:txBody>
                      <a:tcPr/>
                    </a:tc>
                    <a:tc>
                      <a:txBody>
                        <a:bodyPr/>
                        <a:lstStyle/>
                        <a:p>
                          <a:r>
                            <a:rPr lang="en-US" dirty="0"/>
                            <a:t>1958</a:t>
                          </a:r>
                        </a:p>
                      </a:txBody>
                      <a:tcPr/>
                    </a:tc>
                    <a:extLst>
                      <a:ext uri="{0D108BD9-81ED-4DB2-BD59-A6C34878D82A}">
                        <a16:rowId xmlns:a16="http://schemas.microsoft.com/office/drawing/2014/main" val="2993829362"/>
                      </a:ext>
                    </a:extLst>
                  </a:tr>
                  <a:tr h="507122">
                    <a:tc>
                      <a:txBody>
                        <a:bodyPr/>
                        <a:lstStyle/>
                        <a:p>
                          <a:r>
                            <a:rPr lang="en-US" b="1" dirty="0"/>
                            <a:t>Dijkstra’s algorithm with binary heap</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𝐎</m:t>
                                </m:r>
                                <m:r>
                                  <a:rPr lang="en-US" b="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𝐄</m:t>
                                    </m:r>
                                  </m:e>
                                </m:d>
                                <m:func>
                                  <m:funcPr>
                                    <m:ctrlPr>
                                      <a:rPr lang="en-US" b="1" i="1" smtClean="0">
                                        <a:latin typeface="Cambria Math" panose="02040503050406030204" pitchFamily="18" charset="0"/>
                                      </a:rPr>
                                    </m:ctrlPr>
                                  </m:funcPr>
                                  <m:fName>
                                    <m:r>
                                      <a:rPr lang="en-US" b="1" i="1" smtClean="0">
                                        <a:latin typeface="Cambria Math" panose="02040503050406030204" pitchFamily="18" charset="0"/>
                                      </a:rPr>
                                      <m:t>𝐥𝐨𝐠</m:t>
                                    </m:r>
                                  </m:fName>
                                  <m:e>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𝐕</m:t>
                                        </m:r>
                                      </m:e>
                                    </m:d>
                                    <m:r>
                                      <a:rPr lang="en-US" b="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𝐕</m:t>
                                        </m:r>
                                      </m:e>
                                    </m:d>
                                    <m:func>
                                      <m:funcPr>
                                        <m:ctrlPr>
                                          <a:rPr lang="en-US" b="1" i="1" smtClean="0">
                                            <a:latin typeface="Cambria Math" panose="02040503050406030204" pitchFamily="18" charset="0"/>
                                          </a:rPr>
                                        </m:ctrlPr>
                                      </m:funcPr>
                                      <m:fName>
                                        <m:r>
                                          <a:rPr lang="en-US" b="1" i="1" smtClean="0">
                                            <a:latin typeface="Cambria Math" panose="02040503050406030204" pitchFamily="18" charset="0"/>
                                          </a:rPr>
                                          <m:t>𝐥𝐨𝐠</m:t>
                                        </m:r>
                                      </m:fName>
                                      <m:e>
                                        <m:r>
                                          <a:rPr lang="en-US" b="1" smtClean="0">
                                            <a:latin typeface="Cambria Math" panose="02040503050406030204" pitchFamily="18" charset="0"/>
                                          </a:rPr>
                                          <m:t>|</m:t>
                                        </m:r>
                                        <m:r>
                                          <a:rPr lang="en-US" b="1" i="1" smtClean="0">
                                            <a:latin typeface="Cambria Math" panose="02040503050406030204" pitchFamily="18" charset="0"/>
                                          </a:rPr>
                                          <m:t>𝐕</m:t>
                                        </m:r>
                                        <m:r>
                                          <a:rPr lang="en-US" b="1" smtClean="0">
                                            <a:latin typeface="Cambria Math" panose="02040503050406030204" pitchFamily="18" charset="0"/>
                                          </a:rPr>
                                          <m:t>|</m:t>
                                        </m:r>
                                      </m:e>
                                    </m:func>
                                    <m:r>
                                      <a:rPr lang="en-US" b="1" smtClean="0">
                                        <a:latin typeface="Cambria Math" panose="02040503050406030204" pitchFamily="18" charset="0"/>
                                      </a:rPr>
                                      <m:t>) </m:t>
                                    </m:r>
                                  </m:e>
                                </m:func>
                              </m:oMath>
                            </m:oMathPara>
                          </a14:m>
                          <a:endParaRPr lang="en-US" b="1" dirty="0"/>
                        </a:p>
                      </a:txBody>
                      <a:tcPr/>
                    </a:tc>
                    <a:tc>
                      <a:txBody>
                        <a:bodyPr/>
                        <a:lstStyle/>
                        <a:p>
                          <a:r>
                            <a:rPr lang="en-US" b="1" dirty="0"/>
                            <a:t>1959</a:t>
                          </a:r>
                        </a:p>
                      </a:txBody>
                      <a:tcPr/>
                    </a:tc>
                    <a:extLst>
                      <a:ext uri="{0D108BD9-81ED-4DB2-BD59-A6C34878D82A}">
                        <a16:rowId xmlns:a16="http://schemas.microsoft.com/office/drawing/2014/main" val="3871687827"/>
                      </a:ext>
                    </a:extLst>
                  </a:tr>
                  <a:tr h="875307">
                    <a:tc>
                      <a:txBody>
                        <a:bodyPr/>
                        <a:lstStyle/>
                        <a:p>
                          <a:r>
                            <a:rPr lang="en-US" dirty="0"/>
                            <a:t>Dijkstra’s algorithm with </a:t>
                          </a:r>
                          <a:r>
                            <a:rPr lang="en-US" dirty="0" err="1"/>
                            <a:t>Fibonacchi</a:t>
                          </a:r>
                          <a:r>
                            <a:rPr lang="en-US" dirty="0"/>
                            <a:t> heap</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𝐸</m:t>
                                    </m:r>
                                  </m:e>
                                </m:d>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𝑉</m:t>
                                    </m:r>
                                  </m:e>
                                </m:d>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log</m:t>
                                    </m:r>
                                  </m:fName>
                                  <m:e>
                                    <m:r>
                                      <a:rPr lang="en-US" smtClean="0">
                                        <a:latin typeface="Cambria Math" panose="02040503050406030204" pitchFamily="18" charset="0"/>
                                      </a:rPr>
                                      <m:t>|</m:t>
                                    </m:r>
                                    <m:r>
                                      <a:rPr lang="en-US" smtClean="0">
                                        <a:latin typeface="Cambria Math" panose="02040503050406030204" pitchFamily="18" charset="0"/>
                                      </a:rPr>
                                      <m:t>𝑉</m:t>
                                    </m:r>
                                    <m:r>
                                      <a:rPr lang="en-US" smtClean="0">
                                        <a:latin typeface="Cambria Math" panose="02040503050406030204" pitchFamily="18" charset="0"/>
                                      </a:rPr>
                                      <m:t>|)</m:t>
                                    </m:r>
                                  </m:e>
                                </m:func>
                              </m:oMath>
                            </m:oMathPara>
                          </a14:m>
                          <a:endParaRPr lang="en-US" dirty="0"/>
                        </a:p>
                      </a:txBody>
                      <a:tcPr/>
                    </a:tc>
                    <a:tc>
                      <a:txBody>
                        <a:bodyPr/>
                        <a:lstStyle/>
                        <a:p>
                          <a:r>
                            <a:rPr lang="en-US" dirty="0"/>
                            <a:t>1984</a:t>
                          </a:r>
                        </a:p>
                      </a:txBody>
                      <a:tcPr/>
                    </a:tc>
                    <a:extLst>
                      <a:ext uri="{0D108BD9-81ED-4DB2-BD59-A6C34878D82A}">
                        <a16:rowId xmlns:a16="http://schemas.microsoft.com/office/drawing/2014/main" val="688283586"/>
                      </a:ext>
                    </a:extLst>
                  </a:tr>
                  <a:tr h="579284">
                    <a:tc>
                      <a:txBody>
                        <a:bodyPr/>
                        <a:lstStyle/>
                        <a:p>
                          <a:r>
                            <a:rPr lang="en-US" dirty="0" err="1"/>
                            <a:t>Gabow’s</a:t>
                          </a:r>
                          <a:r>
                            <a:rPr lang="en-US" dirty="0"/>
                            <a:t> algorithm</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 </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𝐸</m:t>
                                    </m:r>
                                  </m:e>
                                </m:d>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𝑉</m:t>
                                    </m:r>
                                  </m:e>
                                </m:d>
                                <m:rad>
                                  <m:radPr>
                                    <m:degHide m:val="on"/>
                                    <m:ctrlPr>
                                      <a:rPr lang="en-US" i="1" smtClean="0">
                                        <a:latin typeface="Cambria Math" panose="02040503050406030204" pitchFamily="18" charset="0"/>
                                      </a:rPr>
                                    </m:ctrlPr>
                                  </m:radPr>
                                  <m:deg/>
                                  <m:e>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log</m:t>
                                        </m:r>
                                      </m:fName>
                                      <m:e>
                                        <m:r>
                                          <a:rPr lang="en-US" smtClean="0">
                                            <a:latin typeface="Cambria Math" panose="02040503050406030204" pitchFamily="18" charset="0"/>
                                          </a:rPr>
                                          <m:t>|</m:t>
                                        </m:r>
                                        <m:r>
                                          <a:rPr lang="en-US" smtClean="0">
                                            <a:latin typeface="Cambria Math" panose="02040503050406030204" pitchFamily="18" charset="0"/>
                                          </a:rPr>
                                          <m:t>𝑉</m:t>
                                        </m:r>
                                        <m:r>
                                          <a:rPr lang="en-US" smtClean="0">
                                            <a:latin typeface="Cambria Math" panose="02040503050406030204" pitchFamily="18" charset="0"/>
                                          </a:rPr>
                                          <m:t>|</m:t>
                                        </m:r>
                                      </m:e>
                                    </m:func>
                                  </m:e>
                                </m:rad>
                                <m:r>
                                  <a:rPr lang="en-US" smtClean="0">
                                    <a:latin typeface="Cambria Math" panose="02040503050406030204" pitchFamily="18" charset="0"/>
                                  </a:rPr>
                                  <m:t>)</m:t>
                                </m:r>
                              </m:oMath>
                            </m:oMathPara>
                          </a14:m>
                          <a:endParaRPr lang="en-US" dirty="0"/>
                        </a:p>
                      </a:txBody>
                      <a:tcPr/>
                    </a:tc>
                    <a:tc>
                      <a:txBody>
                        <a:bodyPr/>
                        <a:lstStyle/>
                        <a:p>
                          <a:r>
                            <a:rPr lang="en-US" dirty="0"/>
                            <a:t>1990</a:t>
                          </a:r>
                        </a:p>
                      </a:txBody>
                      <a:tcPr/>
                    </a:tc>
                    <a:extLst>
                      <a:ext uri="{0D108BD9-81ED-4DB2-BD59-A6C34878D82A}">
                        <a16:rowId xmlns:a16="http://schemas.microsoft.com/office/drawing/2014/main" val="2385517793"/>
                      </a:ext>
                    </a:extLst>
                  </a:tr>
                  <a:tr h="507122">
                    <a:tc>
                      <a:txBody>
                        <a:bodyPr/>
                        <a:lstStyle/>
                        <a:p>
                          <a:r>
                            <a:rPr lang="en-US" dirty="0" err="1"/>
                            <a:t>Thorup</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𝐸</m:t>
                                    </m:r>
                                  </m:e>
                                </m:d>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𝑉</m:t>
                                    </m:r>
                                  </m:e>
                                </m:d>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log</m:t>
                                    </m:r>
                                  </m:fName>
                                  <m:e>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log</m:t>
                                        </m:r>
                                      </m:fName>
                                      <m:e>
                                        <m:r>
                                          <a:rPr lang="en-US" smtClean="0">
                                            <a:latin typeface="Cambria Math" panose="02040503050406030204" pitchFamily="18" charset="0"/>
                                          </a:rPr>
                                          <m:t>|</m:t>
                                        </m:r>
                                        <m:r>
                                          <a:rPr lang="en-US" smtClean="0">
                                            <a:latin typeface="Cambria Math" panose="02040503050406030204" pitchFamily="18" charset="0"/>
                                          </a:rPr>
                                          <m:t>𝑉</m:t>
                                        </m:r>
                                        <m:r>
                                          <a:rPr lang="en-US" smtClean="0">
                                            <a:latin typeface="Cambria Math" panose="02040503050406030204" pitchFamily="18" charset="0"/>
                                          </a:rPr>
                                          <m:t>|)</m:t>
                                        </m:r>
                                      </m:e>
                                    </m:func>
                                  </m:e>
                                </m:func>
                              </m:oMath>
                            </m:oMathPara>
                          </a14:m>
                          <a:endParaRPr lang="en-US" dirty="0"/>
                        </a:p>
                      </a:txBody>
                      <a:tcPr/>
                    </a:tc>
                    <a:tc>
                      <a:txBody>
                        <a:bodyPr/>
                        <a:lstStyle/>
                        <a:p>
                          <a:r>
                            <a:rPr lang="en-US" dirty="0"/>
                            <a:t>2004</a:t>
                          </a:r>
                        </a:p>
                      </a:txBody>
                      <a:tcPr/>
                    </a:tc>
                    <a:extLst>
                      <a:ext uri="{0D108BD9-81ED-4DB2-BD59-A6C34878D82A}">
                        <a16:rowId xmlns:a16="http://schemas.microsoft.com/office/drawing/2014/main" val="77588741"/>
                      </a:ext>
                    </a:extLst>
                  </a:tr>
                </a:tbl>
              </a:graphicData>
            </a:graphic>
          </p:graphicFrame>
        </mc:Choice>
        <mc:Fallback xmlns="">
          <p:graphicFrame>
            <p:nvGraphicFramePr>
              <p:cNvPr id="6" name="Content Placeholder 5">
                <a:extLst>
                  <a:ext uri="{FF2B5EF4-FFF2-40B4-BE49-F238E27FC236}">
                    <a16:creationId xmlns:a16="http://schemas.microsoft.com/office/drawing/2014/main" id="{E4DE2C01-B97A-CA42-B9BF-0718000DE0AE}"/>
                  </a:ext>
                </a:extLst>
              </p:cNvPr>
              <p:cNvGraphicFramePr>
                <a:graphicFrameLocks noGrp="1"/>
              </p:cNvGraphicFramePr>
              <p:nvPr>
                <p:ph idx="1"/>
                <p:extLst>
                  <p:ext uri="{D42A27DB-BD31-4B8C-83A1-F6EECF244321}">
                    <p14:modId xmlns:p14="http://schemas.microsoft.com/office/powerpoint/2010/main" val="3082388781"/>
                  </p:ext>
                </p:extLst>
              </p:nvPr>
            </p:nvGraphicFramePr>
            <p:xfrm>
              <a:off x="574675" y="1463675"/>
              <a:ext cx="11187114" cy="3990201"/>
            </p:xfrm>
            <a:graphic>
              <a:graphicData uri="http://schemas.openxmlformats.org/drawingml/2006/table">
                <a:tbl>
                  <a:tblPr firstRow="1" bandRow="1">
                    <a:tableStyleId>{5940675A-B579-460E-94D1-54222C63F5DA}</a:tableStyleId>
                  </a:tblPr>
                  <a:tblGrid>
                    <a:gridCol w="4417050">
                      <a:extLst>
                        <a:ext uri="{9D8B030D-6E8A-4147-A177-3AD203B41FA5}">
                          <a16:colId xmlns:a16="http://schemas.microsoft.com/office/drawing/2014/main" val="2922635649"/>
                        </a:ext>
                      </a:extLst>
                    </a:gridCol>
                    <a:gridCol w="3041026">
                      <a:extLst>
                        <a:ext uri="{9D8B030D-6E8A-4147-A177-3AD203B41FA5}">
                          <a16:colId xmlns:a16="http://schemas.microsoft.com/office/drawing/2014/main" val="2980736016"/>
                        </a:ext>
                      </a:extLst>
                    </a:gridCol>
                    <a:gridCol w="3729038">
                      <a:extLst>
                        <a:ext uri="{9D8B030D-6E8A-4147-A177-3AD203B41FA5}">
                          <a16:colId xmlns:a16="http://schemas.microsoft.com/office/drawing/2014/main" val="2954710503"/>
                        </a:ext>
                      </a:extLst>
                    </a:gridCol>
                  </a:tblGrid>
                  <a:tr h="507122">
                    <a:tc>
                      <a:txBody>
                        <a:bodyPr/>
                        <a:lstStyle/>
                        <a:p>
                          <a:r>
                            <a:rPr lang="en-US" dirty="0">
                              <a:solidFill>
                                <a:schemeClr val="bg1"/>
                              </a:solidFill>
                            </a:rPr>
                            <a:t>Algorithm/Author</a:t>
                          </a:r>
                        </a:p>
                      </a:txBody>
                      <a:tcPr>
                        <a:solidFill>
                          <a:srgbClr val="4C3282"/>
                        </a:solidFill>
                      </a:tcPr>
                    </a:tc>
                    <a:tc>
                      <a:txBody>
                        <a:bodyPr/>
                        <a:lstStyle/>
                        <a:p>
                          <a:r>
                            <a:rPr lang="en-US" dirty="0">
                              <a:solidFill>
                                <a:schemeClr val="bg1"/>
                              </a:solidFill>
                            </a:rPr>
                            <a:t>Time complexity</a:t>
                          </a:r>
                        </a:p>
                      </a:txBody>
                      <a:tcPr>
                        <a:solidFill>
                          <a:srgbClr val="4C3282"/>
                        </a:solidFill>
                      </a:tcPr>
                    </a:tc>
                    <a:tc>
                      <a:txBody>
                        <a:bodyPr/>
                        <a:lstStyle/>
                        <a:p>
                          <a:r>
                            <a:rPr lang="en-US" dirty="0">
                              <a:solidFill>
                                <a:schemeClr val="bg1"/>
                              </a:solidFill>
                            </a:rPr>
                            <a:t>Year</a:t>
                          </a:r>
                        </a:p>
                      </a:txBody>
                      <a:tcPr>
                        <a:solidFill>
                          <a:srgbClr val="4C3282"/>
                        </a:solidFill>
                      </a:tcPr>
                    </a:tc>
                    <a:extLst>
                      <a:ext uri="{0D108BD9-81ED-4DB2-BD59-A6C34878D82A}">
                        <a16:rowId xmlns:a16="http://schemas.microsoft.com/office/drawing/2014/main" val="20879407"/>
                      </a:ext>
                    </a:extLst>
                  </a:tr>
                  <a:tr h="507122">
                    <a:tc>
                      <a:txBody>
                        <a:bodyPr/>
                        <a:lstStyle/>
                        <a:p>
                          <a:r>
                            <a:rPr lang="en-US" dirty="0"/>
                            <a:t>Ford</a:t>
                          </a:r>
                        </a:p>
                      </a:txBody>
                      <a:tcPr/>
                    </a:tc>
                    <a:tc>
                      <a:txBody>
                        <a:bodyPr/>
                        <a:lstStyle/>
                        <a:p>
                          <a:endParaRPr lang="en-US"/>
                        </a:p>
                      </a:txBody>
                      <a:tcPr>
                        <a:blipFill>
                          <a:blip r:embed="rId2"/>
                          <a:stretch>
                            <a:fillRect l="-145417" t="-105000" r="-122500" b="-587500"/>
                          </a:stretch>
                        </a:blipFill>
                      </a:tcPr>
                    </a:tc>
                    <a:tc>
                      <a:txBody>
                        <a:bodyPr/>
                        <a:lstStyle/>
                        <a:p>
                          <a:r>
                            <a:rPr lang="en-US" dirty="0"/>
                            <a:t>1956</a:t>
                          </a:r>
                        </a:p>
                      </a:txBody>
                      <a:tcPr/>
                    </a:tc>
                    <a:extLst>
                      <a:ext uri="{0D108BD9-81ED-4DB2-BD59-A6C34878D82A}">
                        <a16:rowId xmlns:a16="http://schemas.microsoft.com/office/drawing/2014/main" val="2041670669"/>
                      </a:ext>
                    </a:extLst>
                  </a:tr>
                  <a:tr h="507122">
                    <a:tc>
                      <a:txBody>
                        <a:bodyPr/>
                        <a:lstStyle/>
                        <a:p>
                          <a:r>
                            <a:rPr lang="en-US" dirty="0"/>
                            <a:t>Bellman-Ford. </a:t>
                          </a:r>
                          <a:r>
                            <a:rPr lang="en-US" dirty="0" err="1"/>
                            <a:t>Shimbel</a:t>
                          </a:r>
                          <a:endParaRPr lang="en-US" dirty="0"/>
                        </a:p>
                      </a:txBody>
                      <a:tcPr/>
                    </a:tc>
                    <a:tc>
                      <a:txBody>
                        <a:bodyPr/>
                        <a:lstStyle/>
                        <a:p>
                          <a:endParaRPr lang="en-US"/>
                        </a:p>
                      </a:txBody>
                      <a:tcPr>
                        <a:blipFill>
                          <a:blip r:embed="rId2"/>
                          <a:stretch>
                            <a:fillRect l="-145417" t="-205000" r="-122500" b="-487500"/>
                          </a:stretch>
                        </a:blipFill>
                      </a:tcPr>
                    </a:tc>
                    <a:tc>
                      <a:txBody>
                        <a:bodyPr/>
                        <a:lstStyle/>
                        <a:p>
                          <a:r>
                            <a:rPr lang="en-US" dirty="0"/>
                            <a:t>1958</a:t>
                          </a:r>
                        </a:p>
                      </a:txBody>
                      <a:tcPr/>
                    </a:tc>
                    <a:extLst>
                      <a:ext uri="{0D108BD9-81ED-4DB2-BD59-A6C34878D82A}">
                        <a16:rowId xmlns:a16="http://schemas.microsoft.com/office/drawing/2014/main" val="2993829362"/>
                      </a:ext>
                    </a:extLst>
                  </a:tr>
                  <a:tr h="507122">
                    <a:tc>
                      <a:txBody>
                        <a:bodyPr/>
                        <a:lstStyle/>
                        <a:p>
                          <a:r>
                            <a:rPr lang="en-US" b="1" dirty="0"/>
                            <a:t>Dijkstra’s algorithm with binary heap</a:t>
                          </a:r>
                        </a:p>
                      </a:txBody>
                      <a:tcPr/>
                    </a:tc>
                    <a:tc>
                      <a:txBody>
                        <a:bodyPr/>
                        <a:lstStyle/>
                        <a:p>
                          <a:endParaRPr lang="en-US"/>
                        </a:p>
                      </a:txBody>
                      <a:tcPr>
                        <a:blipFill>
                          <a:blip r:embed="rId2"/>
                          <a:stretch>
                            <a:fillRect l="-145417" t="-305000" r="-122500" b="-387500"/>
                          </a:stretch>
                        </a:blipFill>
                      </a:tcPr>
                    </a:tc>
                    <a:tc>
                      <a:txBody>
                        <a:bodyPr/>
                        <a:lstStyle/>
                        <a:p>
                          <a:r>
                            <a:rPr lang="en-US" b="1" dirty="0"/>
                            <a:t>1959</a:t>
                          </a:r>
                        </a:p>
                      </a:txBody>
                      <a:tcPr/>
                    </a:tc>
                    <a:extLst>
                      <a:ext uri="{0D108BD9-81ED-4DB2-BD59-A6C34878D82A}">
                        <a16:rowId xmlns:a16="http://schemas.microsoft.com/office/drawing/2014/main" val="3871687827"/>
                      </a:ext>
                    </a:extLst>
                  </a:tr>
                  <a:tr h="875307">
                    <a:tc>
                      <a:txBody>
                        <a:bodyPr/>
                        <a:lstStyle/>
                        <a:p>
                          <a:r>
                            <a:rPr lang="en-US" dirty="0"/>
                            <a:t>Dijkstra’s algorithm with </a:t>
                          </a:r>
                          <a:r>
                            <a:rPr lang="en-US" dirty="0" err="1"/>
                            <a:t>Fibonacchi</a:t>
                          </a:r>
                          <a:r>
                            <a:rPr lang="en-US" dirty="0"/>
                            <a:t> heap</a:t>
                          </a:r>
                        </a:p>
                      </a:txBody>
                      <a:tcPr/>
                    </a:tc>
                    <a:tc>
                      <a:txBody>
                        <a:bodyPr/>
                        <a:lstStyle/>
                        <a:p>
                          <a:endParaRPr lang="en-US"/>
                        </a:p>
                      </a:txBody>
                      <a:tcPr>
                        <a:blipFill>
                          <a:blip r:embed="rId2"/>
                          <a:stretch>
                            <a:fillRect l="-145417" t="-234783" r="-122500" b="-124638"/>
                          </a:stretch>
                        </a:blipFill>
                      </a:tcPr>
                    </a:tc>
                    <a:tc>
                      <a:txBody>
                        <a:bodyPr/>
                        <a:lstStyle/>
                        <a:p>
                          <a:r>
                            <a:rPr lang="en-US" dirty="0"/>
                            <a:t>1984</a:t>
                          </a:r>
                        </a:p>
                      </a:txBody>
                      <a:tcPr/>
                    </a:tc>
                    <a:extLst>
                      <a:ext uri="{0D108BD9-81ED-4DB2-BD59-A6C34878D82A}">
                        <a16:rowId xmlns:a16="http://schemas.microsoft.com/office/drawing/2014/main" val="688283586"/>
                      </a:ext>
                    </a:extLst>
                  </a:tr>
                  <a:tr h="579284">
                    <a:tc>
                      <a:txBody>
                        <a:bodyPr/>
                        <a:lstStyle/>
                        <a:p>
                          <a:r>
                            <a:rPr lang="en-US" dirty="0" err="1"/>
                            <a:t>Gabow’s</a:t>
                          </a:r>
                          <a:r>
                            <a:rPr lang="en-US" dirty="0"/>
                            <a:t> algorithm</a:t>
                          </a:r>
                        </a:p>
                      </a:txBody>
                      <a:tcPr/>
                    </a:tc>
                    <a:tc>
                      <a:txBody>
                        <a:bodyPr/>
                        <a:lstStyle/>
                        <a:p>
                          <a:endParaRPr lang="en-US"/>
                        </a:p>
                      </a:txBody>
                      <a:tcPr>
                        <a:blipFill>
                          <a:blip r:embed="rId2"/>
                          <a:stretch>
                            <a:fillRect l="-145417" t="-502174" r="-122500" b="-86957"/>
                          </a:stretch>
                        </a:blipFill>
                      </a:tcPr>
                    </a:tc>
                    <a:tc>
                      <a:txBody>
                        <a:bodyPr/>
                        <a:lstStyle/>
                        <a:p>
                          <a:r>
                            <a:rPr lang="en-US" dirty="0"/>
                            <a:t>1990</a:t>
                          </a:r>
                        </a:p>
                      </a:txBody>
                      <a:tcPr/>
                    </a:tc>
                    <a:extLst>
                      <a:ext uri="{0D108BD9-81ED-4DB2-BD59-A6C34878D82A}">
                        <a16:rowId xmlns:a16="http://schemas.microsoft.com/office/drawing/2014/main" val="2385517793"/>
                      </a:ext>
                    </a:extLst>
                  </a:tr>
                  <a:tr h="507122">
                    <a:tc>
                      <a:txBody>
                        <a:bodyPr/>
                        <a:lstStyle/>
                        <a:p>
                          <a:r>
                            <a:rPr lang="en-US" dirty="0" err="1"/>
                            <a:t>Thorup</a:t>
                          </a:r>
                          <a:endParaRPr lang="en-US" dirty="0"/>
                        </a:p>
                      </a:txBody>
                      <a:tcPr/>
                    </a:tc>
                    <a:tc>
                      <a:txBody>
                        <a:bodyPr/>
                        <a:lstStyle/>
                        <a:p>
                          <a:endParaRPr lang="en-US"/>
                        </a:p>
                      </a:txBody>
                      <a:tcPr>
                        <a:blipFill>
                          <a:blip r:embed="rId2"/>
                          <a:stretch>
                            <a:fillRect l="-145417" t="-692500" r="-122500"/>
                          </a:stretch>
                        </a:blipFill>
                      </a:tcPr>
                    </a:tc>
                    <a:tc>
                      <a:txBody>
                        <a:bodyPr/>
                        <a:lstStyle/>
                        <a:p>
                          <a:r>
                            <a:rPr lang="en-US" dirty="0"/>
                            <a:t>2004</a:t>
                          </a:r>
                        </a:p>
                      </a:txBody>
                      <a:tcPr/>
                    </a:tc>
                    <a:extLst>
                      <a:ext uri="{0D108BD9-81ED-4DB2-BD59-A6C34878D82A}">
                        <a16:rowId xmlns:a16="http://schemas.microsoft.com/office/drawing/2014/main" val="77588741"/>
                      </a:ext>
                    </a:extLst>
                  </a:tr>
                </a:tbl>
              </a:graphicData>
            </a:graphic>
          </p:graphicFrame>
        </mc:Fallback>
      </mc:AlternateContent>
      <p:sp>
        <p:nvSpPr>
          <p:cNvPr id="3" name="Title 2">
            <a:extLst>
              <a:ext uri="{FF2B5EF4-FFF2-40B4-BE49-F238E27FC236}">
                <a16:creationId xmlns:a16="http://schemas.microsoft.com/office/drawing/2014/main" id="{5F949401-A7F4-BE4E-8774-B8BC2DC9552A}"/>
              </a:ext>
            </a:extLst>
          </p:cNvPr>
          <p:cNvSpPr>
            <a:spLocks noGrp="1"/>
          </p:cNvSpPr>
          <p:nvPr>
            <p:ph type="title"/>
          </p:nvPr>
        </p:nvSpPr>
        <p:spPr/>
        <p:txBody>
          <a:bodyPr/>
          <a:lstStyle/>
          <a:p>
            <a:r>
              <a:rPr lang="en-US" dirty="0"/>
              <a:t>History of shortest path algorithms</a:t>
            </a:r>
          </a:p>
        </p:txBody>
      </p:sp>
      <p:sp>
        <p:nvSpPr>
          <p:cNvPr id="4" name="Footer Placeholder 3">
            <a:extLst>
              <a:ext uri="{FF2B5EF4-FFF2-40B4-BE49-F238E27FC236}">
                <a16:creationId xmlns:a16="http://schemas.microsoft.com/office/drawing/2014/main" id="{03035E08-31D0-BF47-96A6-977AFF21DA04}"/>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BBC7A14D-EFEE-BC47-87D1-7F14D2441671}"/>
              </a:ext>
            </a:extLst>
          </p:cNvPr>
          <p:cNvSpPr>
            <a:spLocks noGrp="1"/>
          </p:cNvSpPr>
          <p:nvPr>
            <p:ph type="sldNum" sz="quarter" idx="12"/>
          </p:nvPr>
        </p:nvSpPr>
        <p:spPr/>
        <p:txBody>
          <a:bodyPr/>
          <a:lstStyle/>
          <a:p>
            <a:fld id="{659665DE-58FC-41F4-AC58-2C90A5E00527}" type="slidenum">
              <a:rPr lang="en-US" smtClean="0"/>
              <a:pPr/>
              <a:t>5</a:t>
            </a:fld>
            <a:endParaRPr lang="en-US"/>
          </a:p>
        </p:txBody>
      </p:sp>
      <p:sp>
        <p:nvSpPr>
          <p:cNvPr id="7" name="TextBox 6">
            <a:extLst>
              <a:ext uri="{FF2B5EF4-FFF2-40B4-BE49-F238E27FC236}">
                <a16:creationId xmlns:a16="http://schemas.microsoft.com/office/drawing/2014/main" id="{C3CAE6A3-EB2E-0F44-9248-9119DA41DBEE}"/>
              </a:ext>
            </a:extLst>
          </p:cNvPr>
          <p:cNvSpPr txBox="1"/>
          <p:nvPr/>
        </p:nvSpPr>
        <p:spPr>
          <a:xfrm>
            <a:off x="574675" y="5802785"/>
            <a:ext cx="11042085" cy="646331"/>
          </a:xfrm>
          <a:prstGeom prst="rect">
            <a:avLst/>
          </a:prstGeom>
          <a:noFill/>
        </p:spPr>
        <p:txBody>
          <a:bodyPr wrap="square" rtlCol="0">
            <a:spAutoFit/>
          </a:bodyPr>
          <a:lstStyle/>
          <a:p>
            <a:r>
              <a:rPr lang="en-US" dirty="0"/>
              <a:t>History of shortest path algorithms. In this class, from this table, you are expected to know only Dijkstra’s algorithm with binary heap and its time complexity. You are not expected to know the other algorithms or their time complexities.</a:t>
            </a:r>
          </a:p>
        </p:txBody>
      </p:sp>
    </p:spTree>
    <p:extLst>
      <p:ext uri="{BB962C8B-B14F-4D97-AF65-F5344CB8AC3E}">
        <p14:creationId xmlns:p14="http://schemas.microsoft.com/office/powerpoint/2010/main" val="24892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applications of shortest paths</a:t>
            </a:r>
          </a:p>
        </p:txBody>
      </p:sp>
      <p:sp>
        <p:nvSpPr>
          <p:cNvPr id="3" name="Content Placeholder 2"/>
          <p:cNvSpPr>
            <a:spLocks noGrp="1"/>
          </p:cNvSpPr>
          <p:nvPr>
            <p:ph idx="1"/>
          </p:nvPr>
        </p:nvSpPr>
        <p:spPr>
          <a:xfrm>
            <a:off x="575240" y="1463857"/>
            <a:ext cx="11187258" cy="1240432"/>
          </a:xfrm>
        </p:spPr>
        <p:txBody>
          <a:bodyPr/>
          <a:lstStyle/>
          <a:p>
            <a:r>
              <a:rPr lang="en-US" dirty="0"/>
              <a:t>Shortest path algorithms are obviously useful for </a:t>
            </a:r>
            <a:r>
              <a:rPr lang="en-US" dirty="0" err="1"/>
              <a:t>GoogleMaps</a:t>
            </a:r>
            <a:r>
              <a:rPr lang="en-US" dirty="0"/>
              <a:t>.</a:t>
            </a:r>
          </a:p>
          <a:p>
            <a:r>
              <a:rPr lang="en-US" dirty="0"/>
              <a:t>The wonderful thing about graphs is they can encode </a:t>
            </a:r>
            <a:r>
              <a:rPr lang="en-US" b="1" dirty="0"/>
              <a:t>arbitrary </a:t>
            </a:r>
            <a:r>
              <a:rPr lang="en-US" dirty="0"/>
              <a:t>relationships among objects.</a:t>
            </a:r>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6</a:t>
            </a:fld>
            <a:endParaRPr lang="en-US"/>
          </a:p>
        </p:txBody>
      </p:sp>
      <p:sp>
        <p:nvSpPr>
          <p:cNvPr id="27" name="Rectangle 26">
            <a:extLst>
              <a:ext uri="{FF2B5EF4-FFF2-40B4-BE49-F238E27FC236}">
                <a16:creationId xmlns:a16="http://schemas.microsoft.com/office/drawing/2014/main" id="{1A7C7832-4078-DE44-9E3A-8424EE00A9FF}"/>
              </a:ext>
            </a:extLst>
          </p:cNvPr>
          <p:cNvSpPr/>
          <p:nvPr/>
        </p:nvSpPr>
        <p:spPr>
          <a:xfrm>
            <a:off x="500187" y="3000186"/>
            <a:ext cx="6530559" cy="1200329"/>
          </a:xfrm>
          <a:prstGeom prst="rect">
            <a:avLst/>
          </a:prstGeom>
        </p:spPr>
        <p:txBody>
          <a:bodyPr wrap="square">
            <a:spAutoFit/>
          </a:bodyPr>
          <a:lstStyle/>
          <a:p>
            <a:r>
              <a:rPr lang="en-US" dirty="0"/>
              <a:t>I have a message I need to get from point s to point t. </a:t>
            </a:r>
          </a:p>
          <a:p>
            <a:r>
              <a:rPr lang="en-US" dirty="0"/>
              <a:t>But the connections are unreliable. </a:t>
            </a:r>
          </a:p>
          <a:p>
            <a:r>
              <a:rPr lang="en-US" dirty="0"/>
              <a:t>What path should I send the message along so it has the best chance of arriving?</a:t>
            </a:r>
          </a:p>
        </p:txBody>
      </p:sp>
      <p:grpSp>
        <p:nvGrpSpPr>
          <p:cNvPr id="28" name="Group 27">
            <a:extLst>
              <a:ext uri="{FF2B5EF4-FFF2-40B4-BE49-F238E27FC236}">
                <a16:creationId xmlns:a16="http://schemas.microsoft.com/office/drawing/2014/main" id="{05723871-9297-2245-A52B-D6520BDF9E34}"/>
              </a:ext>
            </a:extLst>
          </p:cNvPr>
          <p:cNvGrpSpPr/>
          <p:nvPr/>
        </p:nvGrpSpPr>
        <p:grpSpPr>
          <a:xfrm>
            <a:off x="7957323" y="2704289"/>
            <a:ext cx="3935308" cy="2232333"/>
            <a:chOff x="2368092" y="2254583"/>
            <a:chExt cx="3935308" cy="2232333"/>
          </a:xfrm>
        </p:grpSpPr>
        <p:pic>
          <p:nvPicPr>
            <p:cNvPr id="29" name="Picture 28">
              <a:extLst>
                <a:ext uri="{FF2B5EF4-FFF2-40B4-BE49-F238E27FC236}">
                  <a16:creationId xmlns:a16="http://schemas.microsoft.com/office/drawing/2014/main" id="{ED2E5CBE-6E67-D04F-952D-F23A1212D2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95123" y="2254583"/>
              <a:ext cx="618091" cy="569417"/>
            </a:xfrm>
            <a:prstGeom prst="rect">
              <a:avLst/>
            </a:prstGeom>
          </p:spPr>
        </p:pic>
        <p:sp>
          <p:nvSpPr>
            <p:cNvPr id="30" name="Oval 29">
              <a:extLst>
                <a:ext uri="{FF2B5EF4-FFF2-40B4-BE49-F238E27FC236}">
                  <a16:creationId xmlns:a16="http://schemas.microsoft.com/office/drawing/2014/main" id="{8DAA4D30-6B17-DF43-B83E-E9303D5B1B80}"/>
                </a:ext>
              </a:extLst>
            </p:cNvPr>
            <p:cNvSpPr/>
            <p:nvPr/>
          </p:nvSpPr>
          <p:spPr>
            <a:xfrm>
              <a:off x="2368092" y="315489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31" name="Oval 30">
              <a:extLst>
                <a:ext uri="{FF2B5EF4-FFF2-40B4-BE49-F238E27FC236}">
                  <a16:creationId xmlns:a16="http://schemas.microsoft.com/office/drawing/2014/main" id="{FC188513-8A8D-F342-8C98-8C6B550C4468}"/>
                </a:ext>
              </a:extLst>
            </p:cNvPr>
            <p:cNvSpPr/>
            <p:nvPr/>
          </p:nvSpPr>
          <p:spPr>
            <a:xfrm>
              <a:off x="4178583" y="228601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32" name="Oval 31">
              <a:extLst>
                <a:ext uri="{FF2B5EF4-FFF2-40B4-BE49-F238E27FC236}">
                  <a16:creationId xmlns:a16="http://schemas.microsoft.com/office/drawing/2014/main" id="{49281848-E414-954F-ADA0-26FB628D0A16}"/>
                </a:ext>
              </a:extLst>
            </p:cNvPr>
            <p:cNvSpPr/>
            <p:nvPr/>
          </p:nvSpPr>
          <p:spPr>
            <a:xfrm>
              <a:off x="4372045" y="414331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33" name="Oval 32">
              <a:extLst>
                <a:ext uri="{FF2B5EF4-FFF2-40B4-BE49-F238E27FC236}">
                  <a16:creationId xmlns:a16="http://schemas.microsoft.com/office/drawing/2014/main" id="{792278A7-9455-0E42-B2D3-2EB7F3D96079}"/>
                </a:ext>
              </a:extLst>
            </p:cNvPr>
            <p:cNvSpPr/>
            <p:nvPr/>
          </p:nvSpPr>
          <p:spPr>
            <a:xfrm>
              <a:off x="5989075" y="32660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34" name="Straight Arrow Connector 33">
              <a:extLst>
                <a:ext uri="{FF2B5EF4-FFF2-40B4-BE49-F238E27FC236}">
                  <a16:creationId xmlns:a16="http://schemas.microsoft.com/office/drawing/2014/main" id="{17D163AB-C9C4-F844-AF74-D7FB89238029}"/>
                </a:ext>
              </a:extLst>
            </p:cNvPr>
            <p:cNvCxnSpPr>
              <a:stCxn id="31" idx="6"/>
              <a:endCxn id="33" idx="1"/>
            </p:cNvCxnSpPr>
            <p:nvPr/>
          </p:nvCxnSpPr>
          <p:spPr>
            <a:xfrm>
              <a:off x="4492908" y="2443174"/>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56E3FF1-3FF3-ED49-8263-7473C12AF3F8}"/>
                </a:ext>
              </a:extLst>
            </p:cNvPr>
            <p:cNvCxnSpPr>
              <a:stCxn id="30" idx="5"/>
              <a:endCxn id="32" idx="2"/>
            </p:cNvCxnSpPr>
            <p:nvPr/>
          </p:nvCxnSpPr>
          <p:spPr>
            <a:xfrm>
              <a:off x="2636385" y="3423184"/>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046288D-B693-3046-AFCD-1019AB1C7340}"/>
                </a:ext>
              </a:extLst>
            </p:cNvPr>
            <p:cNvCxnSpPr>
              <a:stCxn id="30" idx="6"/>
              <a:endCxn id="33" idx="2"/>
            </p:cNvCxnSpPr>
            <p:nvPr/>
          </p:nvCxnSpPr>
          <p:spPr>
            <a:xfrm>
              <a:off x="2682417" y="3312054"/>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BCF209B-E93F-5B4E-A4DF-BB4EC600D5DA}"/>
                </a:ext>
              </a:extLst>
            </p:cNvPr>
            <p:cNvCxnSpPr>
              <a:stCxn id="32" idx="6"/>
              <a:endCxn id="33" idx="3"/>
            </p:cNvCxnSpPr>
            <p:nvPr/>
          </p:nvCxnSpPr>
          <p:spPr>
            <a:xfrm flipV="1">
              <a:off x="4686370" y="3534314"/>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4B97290-B46E-FC4B-8D7B-FA22240BB422}"/>
                </a:ext>
              </a:extLst>
            </p:cNvPr>
            <p:cNvCxnSpPr>
              <a:stCxn id="30" idx="0"/>
              <a:endCxn id="31" idx="2"/>
            </p:cNvCxnSpPr>
            <p:nvPr/>
          </p:nvCxnSpPr>
          <p:spPr>
            <a:xfrm flipV="1">
              <a:off x="2525255" y="2443174"/>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6FF9721-3FF7-734D-88D1-C8C8311669A2}"/>
                </a:ext>
              </a:extLst>
            </p:cNvPr>
            <p:cNvSpPr txBox="1"/>
            <p:nvPr/>
          </p:nvSpPr>
          <p:spPr>
            <a:xfrm>
              <a:off x="4046006" y="3310939"/>
              <a:ext cx="652078" cy="369332"/>
            </a:xfrm>
            <a:prstGeom prst="rect">
              <a:avLst/>
            </a:prstGeom>
            <a:noFill/>
          </p:spPr>
          <p:txBody>
            <a:bodyPr wrap="square" rtlCol="0">
              <a:spAutoFit/>
            </a:bodyPr>
            <a:lstStyle/>
            <a:p>
              <a:r>
                <a:rPr lang="en-US" dirty="0"/>
                <a:t>0.6</a:t>
              </a:r>
            </a:p>
          </p:txBody>
        </p:sp>
        <p:sp>
          <p:nvSpPr>
            <p:cNvPr id="40" name="TextBox 39">
              <a:extLst>
                <a:ext uri="{FF2B5EF4-FFF2-40B4-BE49-F238E27FC236}">
                  <a16:creationId xmlns:a16="http://schemas.microsoft.com/office/drawing/2014/main" id="{B4E569C5-DDE5-F749-A65B-0E86EE00823C}"/>
                </a:ext>
              </a:extLst>
            </p:cNvPr>
            <p:cNvSpPr txBox="1"/>
            <p:nvPr/>
          </p:nvSpPr>
          <p:spPr>
            <a:xfrm>
              <a:off x="3328607" y="2656458"/>
              <a:ext cx="750284" cy="369332"/>
            </a:xfrm>
            <a:prstGeom prst="rect">
              <a:avLst/>
            </a:prstGeom>
            <a:noFill/>
          </p:spPr>
          <p:txBody>
            <a:bodyPr wrap="square" rtlCol="0">
              <a:spAutoFit/>
            </a:bodyPr>
            <a:lstStyle/>
            <a:p>
              <a:r>
                <a:rPr lang="en-US" dirty="0"/>
                <a:t>0.8</a:t>
              </a:r>
            </a:p>
          </p:txBody>
        </p:sp>
        <p:sp>
          <p:nvSpPr>
            <p:cNvPr id="41" name="TextBox 40">
              <a:extLst>
                <a:ext uri="{FF2B5EF4-FFF2-40B4-BE49-F238E27FC236}">
                  <a16:creationId xmlns:a16="http://schemas.microsoft.com/office/drawing/2014/main" id="{F1A5F5EE-9F36-0140-BF8D-843800F843E7}"/>
                </a:ext>
              </a:extLst>
            </p:cNvPr>
            <p:cNvSpPr txBox="1"/>
            <p:nvPr/>
          </p:nvSpPr>
          <p:spPr>
            <a:xfrm>
              <a:off x="4795186" y="3705173"/>
              <a:ext cx="727375" cy="369332"/>
            </a:xfrm>
            <a:prstGeom prst="rect">
              <a:avLst/>
            </a:prstGeom>
            <a:noFill/>
          </p:spPr>
          <p:txBody>
            <a:bodyPr wrap="square" rtlCol="0">
              <a:spAutoFit/>
            </a:bodyPr>
            <a:lstStyle/>
            <a:p>
              <a:r>
                <a:rPr lang="en-US" dirty="0"/>
                <a:t>0.97</a:t>
              </a:r>
            </a:p>
          </p:txBody>
        </p:sp>
        <p:sp>
          <p:nvSpPr>
            <p:cNvPr id="42" name="TextBox 41">
              <a:extLst>
                <a:ext uri="{FF2B5EF4-FFF2-40B4-BE49-F238E27FC236}">
                  <a16:creationId xmlns:a16="http://schemas.microsoft.com/office/drawing/2014/main" id="{F5B2C2E5-92D3-7948-8C68-9668FE632515}"/>
                </a:ext>
              </a:extLst>
            </p:cNvPr>
            <p:cNvSpPr txBox="1"/>
            <p:nvPr/>
          </p:nvSpPr>
          <p:spPr>
            <a:xfrm>
              <a:off x="4594696" y="2648717"/>
              <a:ext cx="534259" cy="369332"/>
            </a:xfrm>
            <a:prstGeom prst="rect">
              <a:avLst/>
            </a:prstGeom>
            <a:noFill/>
          </p:spPr>
          <p:txBody>
            <a:bodyPr wrap="square" rtlCol="0">
              <a:spAutoFit/>
            </a:bodyPr>
            <a:lstStyle/>
            <a:p>
              <a:r>
                <a:rPr lang="en-US" dirty="0"/>
                <a:t>0.7</a:t>
              </a:r>
            </a:p>
          </p:txBody>
        </p:sp>
        <p:sp>
          <p:nvSpPr>
            <p:cNvPr id="43" name="TextBox 42">
              <a:extLst>
                <a:ext uri="{FF2B5EF4-FFF2-40B4-BE49-F238E27FC236}">
                  <a16:creationId xmlns:a16="http://schemas.microsoft.com/office/drawing/2014/main" id="{3B120F0D-748F-1446-91C7-D50E7148D991}"/>
                </a:ext>
              </a:extLst>
            </p:cNvPr>
            <p:cNvSpPr txBox="1"/>
            <p:nvPr/>
          </p:nvSpPr>
          <p:spPr>
            <a:xfrm>
              <a:off x="3496176" y="3580346"/>
              <a:ext cx="534259" cy="369332"/>
            </a:xfrm>
            <a:prstGeom prst="rect">
              <a:avLst/>
            </a:prstGeom>
            <a:noFill/>
          </p:spPr>
          <p:txBody>
            <a:bodyPr wrap="square" rtlCol="0">
              <a:spAutoFit/>
            </a:bodyPr>
            <a:lstStyle/>
            <a:p>
              <a:r>
                <a:rPr lang="en-US" dirty="0"/>
                <a:t>0.2</a:t>
              </a:r>
            </a:p>
          </p:txBody>
        </p:sp>
        <p:pic>
          <p:nvPicPr>
            <p:cNvPr id="44" name="Picture 43">
              <a:extLst>
                <a:ext uri="{FF2B5EF4-FFF2-40B4-BE49-F238E27FC236}">
                  <a16:creationId xmlns:a16="http://schemas.microsoft.com/office/drawing/2014/main" id="{C6123D4E-772D-844C-A47A-971D0E70841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9342" y="3962442"/>
              <a:ext cx="432760" cy="432760"/>
            </a:xfrm>
            <a:prstGeom prst="rect">
              <a:avLst/>
            </a:prstGeom>
          </p:spPr>
        </p:pic>
        <p:pic>
          <p:nvPicPr>
            <p:cNvPr id="45" name="Picture 44">
              <a:extLst>
                <a:ext uri="{FF2B5EF4-FFF2-40B4-BE49-F238E27FC236}">
                  <a16:creationId xmlns:a16="http://schemas.microsoft.com/office/drawing/2014/main" id="{B26A705A-C8B2-6E4C-9A43-935FFB01EB1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5094327" y="2390893"/>
              <a:ext cx="406188" cy="406188"/>
            </a:xfrm>
            <a:prstGeom prst="rect">
              <a:avLst/>
            </a:prstGeom>
          </p:spPr>
        </p:pic>
        <p:pic>
          <p:nvPicPr>
            <p:cNvPr id="46" name="Picture 45">
              <a:extLst>
                <a:ext uri="{FF2B5EF4-FFF2-40B4-BE49-F238E27FC236}">
                  <a16:creationId xmlns:a16="http://schemas.microsoft.com/office/drawing/2014/main" id="{CFC02B5F-7514-DF44-8371-BB6F0A7E6A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902282" y="3866545"/>
              <a:ext cx="504568" cy="620371"/>
            </a:xfrm>
            <a:prstGeom prst="rect">
              <a:avLst/>
            </a:prstGeom>
          </p:spPr>
        </p:pic>
        <p:pic>
          <p:nvPicPr>
            <p:cNvPr id="47" name="Picture 46">
              <a:extLst>
                <a:ext uri="{FF2B5EF4-FFF2-40B4-BE49-F238E27FC236}">
                  <a16:creationId xmlns:a16="http://schemas.microsoft.com/office/drawing/2014/main" id="{F247F944-2239-4743-AA54-727007B1AC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043316" y="2978944"/>
              <a:ext cx="551380" cy="349207"/>
            </a:xfrm>
            <a:prstGeom prst="rect">
              <a:avLst/>
            </a:prstGeom>
          </p:spPr>
        </p:pic>
      </p:grpSp>
      <p:sp>
        <p:nvSpPr>
          <p:cNvPr id="50" name="Rectangle 49">
            <a:extLst>
              <a:ext uri="{FF2B5EF4-FFF2-40B4-BE49-F238E27FC236}">
                <a16:creationId xmlns:a16="http://schemas.microsoft.com/office/drawing/2014/main" id="{740B857F-4116-D344-ABEB-C40D231AD0B2}"/>
              </a:ext>
            </a:extLst>
          </p:cNvPr>
          <p:cNvSpPr/>
          <p:nvPr/>
        </p:nvSpPr>
        <p:spPr>
          <a:xfrm>
            <a:off x="132096" y="4909315"/>
            <a:ext cx="8454461" cy="184890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directed graph G, where each edge weight is the probability of successfully transmitting a message across that edge</a:t>
            </a:r>
          </a:p>
          <a:p>
            <a:r>
              <a:rPr lang="en-US" sz="2200" b="1" dirty="0"/>
              <a:t>Find: </a:t>
            </a:r>
            <a:r>
              <a:rPr lang="en-US" sz="2200" dirty="0"/>
              <a:t>the</a:t>
            </a:r>
            <a:r>
              <a:rPr lang="en-US" sz="2200" b="1" dirty="0"/>
              <a:t> </a:t>
            </a:r>
            <a:r>
              <a:rPr lang="en-US" sz="2200" dirty="0"/>
              <a:t>path from s to t with maximum probability of message transmission</a:t>
            </a:r>
          </a:p>
        </p:txBody>
      </p:sp>
      <p:sp>
        <p:nvSpPr>
          <p:cNvPr id="51" name="Rectangle 50">
            <a:extLst>
              <a:ext uri="{FF2B5EF4-FFF2-40B4-BE49-F238E27FC236}">
                <a16:creationId xmlns:a16="http://schemas.microsoft.com/office/drawing/2014/main" id="{3B1C5C67-9502-1141-8A73-5FCDB240C7F8}"/>
              </a:ext>
            </a:extLst>
          </p:cNvPr>
          <p:cNvSpPr/>
          <p:nvPr/>
        </p:nvSpPr>
        <p:spPr>
          <a:xfrm>
            <a:off x="132096" y="4909315"/>
            <a:ext cx="8454461"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Maximum Probability Path Problem</a:t>
            </a:r>
          </a:p>
        </p:txBody>
      </p:sp>
    </p:spTree>
    <p:extLst>
      <p:ext uri="{BB962C8B-B14F-4D97-AF65-F5344CB8AC3E}">
        <p14:creationId xmlns:p14="http://schemas.microsoft.com/office/powerpoint/2010/main" val="74676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0" grpId="0" animBg="1"/>
      <p:bldP spid="50" grpId="1" animBg="1"/>
      <p:bldP spid="51" grpId="0" animBg="1"/>
      <p:bldP spid="5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0DE6A-14CA-7A4B-A42D-93DCDFD1DDA6}"/>
              </a:ext>
            </a:extLst>
          </p:cNvPr>
          <p:cNvSpPr>
            <a:spLocks noGrp="1"/>
          </p:cNvSpPr>
          <p:nvPr>
            <p:ph idx="1"/>
          </p:nvPr>
        </p:nvSpPr>
        <p:spPr/>
        <p:txBody>
          <a:bodyPr/>
          <a:lstStyle/>
          <a:p>
            <a:r>
              <a:rPr lang="en-US" dirty="0"/>
              <a:t>Robot navigation</a:t>
            </a:r>
          </a:p>
          <a:p>
            <a:r>
              <a:rPr lang="en-US" dirty="0"/>
              <a:t>Urban traffic planning</a:t>
            </a:r>
          </a:p>
          <a:p>
            <a:r>
              <a:rPr lang="en-US" dirty="0"/>
              <a:t>Tramp steamer problem</a:t>
            </a:r>
          </a:p>
          <a:p>
            <a:r>
              <a:rPr lang="en-US" dirty="0"/>
              <a:t>Optimal pipelining of VLSI chips</a:t>
            </a:r>
          </a:p>
          <a:p>
            <a:r>
              <a:rPr lang="en-US" dirty="0"/>
              <a:t>Operator scheduling</a:t>
            </a:r>
          </a:p>
          <a:p>
            <a:r>
              <a:rPr lang="en-US" dirty="0"/>
              <a:t>Subroutine in higher level algorithms</a:t>
            </a:r>
          </a:p>
          <a:p>
            <a:r>
              <a:rPr lang="en-US" dirty="0"/>
              <a:t>Exploiting arbitrage opportunities in currency exchanges</a:t>
            </a:r>
          </a:p>
          <a:p>
            <a:r>
              <a:rPr lang="en-US" dirty="0"/>
              <a:t>Open shortest path first routing protocol for IP</a:t>
            </a:r>
          </a:p>
          <a:p>
            <a:r>
              <a:rPr lang="en-US" dirty="0"/>
              <a:t>Optimal truck routing through given traffic congestion</a:t>
            </a:r>
          </a:p>
        </p:txBody>
      </p:sp>
      <p:sp>
        <p:nvSpPr>
          <p:cNvPr id="3" name="Title 2">
            <a:extLst>
              <a:ext uri="{FF2B5EF4-FFF2-40B4-BE49-F238E27FC236}">
                <a16:creationId xmlns:a16="http://schemas.microsoft.com/office/drawing/2014/main" id="{25B2EF2F-500F-A648-93B1-599544E0B3C1}"/>
              </a:ext>
            </a:extLst>
          </p:cNvPr>
          <p:cNvSpPr>
            <a:spLocks noGrp="1"/>
          </p:cNvSpPr>
          <p:nvPr>
            <p:ph type="title"/>
          </p:nvPr>
        </p:nvSpPr>
        <p:spPr/>
        <p:txBody>
          <a:bodyPr/>
          <a:lstStyle/>
          <a:p>
            <a:r>
              <a:rPr lang="en-US" dirty="0"/>
              <a:t>Other applications of shortest paths</a:t>
            </a:r>
          </a:p>
        </p:txBody>
      </p:sp>
      <p:sp>
        <p:nvSpPr>
          <p:cNvPr id="4" name="Footer Placeholder 3">
            <a:extLst>
              <a:ext uri="{FF2B5EF4-FFF2-40B4-BE49-F238E27FC236}">
                <a16:creationId xmlns:a16="http://schemas.microsoft.com/office/drawing/2014/main" id="{69A3A442-36EA-0444-A164-9F787F90A3B9}"/>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9A1798F1-C177-AC49-B676-82F6D9D812A4}"/>
              </a:ext>
            </a:extLst>
          </p:cNvPr>
          <p:cNvSpPr>
            <a:spLocks noGrp="1"/>
          </p:cNvSpPr>
          <p:nvPr>
            <p:ph type="sldNum" sz="quarter" idx="12"/>
          </p:nvPr>
        </p:nvSpPr>
        <p:spPr/>
        <p:txBody>
          <a:bodyPr/>
          <a:lstStyle/>
          <a:p>
            <a:fld id="{659665DE-58FC-41F4-AC58-2C90A5E00527}" type="slidenum">
              <a:rPr lang="en-US" smtClean="0"/>
              <a:pPr/>
              <a:t>7</a:t>
            </a:fld>
            <a:endParaRPr lang="en-US"/>
          </a:p>
        </p:txBody>
      </p:sp>
    </p:spTree>
    <p:extLst>
      <p:ext uri="{BB962C8B-B14F-4D97-AF65-F5344CB8AC3E}">
        <p14:creationId xmlns:p14="http://schemas.microsoft.com/office/powerpoint/2010/main" val="177524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169F0D-3573-BC4F-B76A-7CE0F6FE9B14}"/>
              </a:ext>
            </a:extLst>
          </p:cNvPr>
          <p:cNvSpPr>
            <a:spLocks noGrp="1"/>
          </p:cNvSpPr>
          <p:nvPr>
            <p:ph type="title"/>
          </p:nvPr>
        </p:nvSpPr>
        <p:spPr/>
        <p:txBody>
          <a:bodyPr/>
          <a:lstStyle/>
          <a:p>
            <a:r>
              <a:rPr lang="en-US" dirty="0"/>
              <a:t>Topological Sort</a:t>
            </a:r>
          </a:p>
        </p:txBody>
      </p:sp>
      <p:sp>
        <p:nvSpPr>
          <p:cNvPr id="7" name="Text Placeholder 6">
            <a:extLst>
              <a:ext uri="{FF2B5EF4-FFF2-40B4-BE49-F238E27FC236}">
                <a16:creationId xmlns:a16="http://schemas.microsoft.com/office/drawing/2014/main" id="{4EF6BEDF-F572-A247-BBB2-2924958B27A4}"/>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CFB0439E-AC44-1A49-82FA-B641F04F3690}"/>
              </a:ext>
            </a:extLst>
          </p:cNvPr>
          <p:cNvSpPr>
            <a:spLocks noGrp="1"/>
          </p:cNvSpPr>
          <p:nvPr>
            <p:ph type="ftr" sz="quarter" idx="4294967295"/>
          </p:nvPr>
        </p:nvSpPr>
        <p:spPr>
          <a:xfrm>
            <a:off x="6289675" y="6521450"/>
            <a:ext cx="5902325" cy="274638"/>
          </a:xfrm>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C09218B3-F515-DD44-9A02-BFA64DD6BFE7}"/>
              </a:ext>
            </a:extLst>
          </p:cNvPr>
          <p:cNvSpPr>
            <a:spLocks noGrp="1"/>
          </p:cNvSpPr>
          <p:nvPr>
            <p:ph type="sldNum" sz="quarter" idx="4294967295"/>
          </p:nvPr>
        </p:nvSpPr>
        <p:spPr>
          <a:xfrm>
            <a:off x="11771313" y="6521450"/>
            <a:ext cx="420687" cy="274638"/>
          </a:xfrm>
        </p:spPr>
        <p:txBody>
          <a:bodyPr/>
          <a:lstStyle/>
          <a:p>
            <a:fld id="{659665DE-58FC-41F4-AC58-2C90A5E00527}" type="slidenum">
              <a:rPr lang="en-US" smtClean="0"/>
              <a:pPr/>
              <a:t>8</a:t>
            </a:fld>
            <a:endParaRPr lang="en-US"/>
          </a:p>
        </p:txBody>
      </p:sp>
    </p:spTree>
    <p:extLst>
      <p:ext uri="{BB962C8B-B14F-4D97-AF65-F5344CB8AC3E}">
        <p14:creationId xmlns:p14="http://schemas.microsoft.com/office/powerpoint/2010/main" val="154884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1: Ordering Dependencies</a:t>
            </a:r>
          </a:p>
        </p:txBody>
      </p:sp>
      <p:sp>
        <p:nvSpPr>
          <p:cNvPr id="3" name="Content Placeholder 2"/>
          <p:cNvSpPr>
            <a:spLocks noGrp="1"/>
          </p:cNvSpPr>
          <p:nvPr>
            <p:ph idx="1"/>
          </p:nvPr>
        </p:nvSpPr>
        <p:spPr>
          <a:xfrm>
            <a:off x="575240" y="1463857"/>
            <a:ext cx="11187258" cy="794711"/>
          </a:xfrm>
        </p:spPr>
        <p:txBody>
          <a:bodyPr/>
          <a:lstStyle/>
          <a:p>
            <a:r>
              <a:rPr lang="en-US" dirty="0"/>
              <a:t>Given a bunch of courses with prerequisites, find an order to take the courses in.</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9</a:t>
            </a:fld>
            <a:endParaRPr lang="en-US"/>
          </a:p>
        </p:txBody>
      </p:sp>
      <p:sp>
        <p:nvSpPr>
          <p:cNvPr id="6" name="Rectangle 5"/>
          <p:cNvSpPr/>
          <p:nvPr/>
        </p:nvSpPr>
        <p:spPr>
          <a:xfrm>
            <a:off x="1793105" y="295656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sp>
        <p:nvSpPr>
          <p:cNvPr id="7" name="Rectangle 6"/>
          <p:cNvSpPr/>
          <p:nvPr/>
        </p:nvSpPr>
        <p:spPr>
          <a:xfrm>
            <a:off x="1793105" y="3791712"/>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8" name="Rectangle 7"/>
          <p:cNvSpPr/>
          <p:nvPr/>
        </p:nvSpPr>
        <p:spPr>
          <a:xfrm>
            <a:off x="3754203" y="3348981"/>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9" name="Rectangle 8"/>
          <p:cNvSpPr/>
          <p:nvPr/>
        </p:nvSpPr>
        <p:spPr>
          <a:xfrm>
            <a:off x="5845932" y="402936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10" name="Rectangle 9"/>
          <p:cNvSpPr/>
          <p:nvPr/>
        </p:nvSpPr>
        <p:spPr>
          <a:xfrm>
            <a:off x="5880554" y="2854066"/>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11" name="Rectangle 10"/>
          <p:cNvSpPr/>
          <p:nvPr/>
        </p:nvSpPr>
        <p:spPr>
          <a:xfrm>
            <a:off x="8180392" y="453991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13" name="Straight Arrow Connector 12"/>
          <p:cNvCxnSpPr>
            <a:stCxn id="6" idx="3"/>
            <a:endCxn id="8" idx="1"/>
          </p:cNvCxnSpPr>
          <p:nvPr/>
        </p:nvCxnSpPr>
        <p:spPr>
          <a:xfrm>
            <a:off x="3182993" y="3166872"/>
            <a:ext cx="571210"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a:endCxn id="8" idx="1"/>
          </p:cNvCxnSpPr>
          <p:nvPr/>
        </p:nvCxnSpPr>
        <p:spPr>
          <a:xfrm flipV="1">
            <a:off x="3182993" y="3559293"/>
            <a:ext cx="571210"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1"/>
          </p:cNvCxnSpPr>
          <p:nvPr/>
        </p:nvCxnSpPr>
        <p:spPr>
          <a:xfrm flipV="1">
            <a:off x="5144091" y="3064378"/>
            <a:ext cx="736463"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9" idx="1"/>
          </p:cNvCxnSpPr>
          <p:nvPr/>
        </p:nvCxnSpPr>
        <p:spPr>
          <a:xfrm>
            <a:off x="5144091" y="3559293"/>
            <a:ext cx="701841"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1" idx="1"/>
          </p:cNvCxnSpPr>
          <p:nvPr/>
        </p:nvCxnSpPr>
        <p:spPr>
          <a:xfrm>
            <a:off x="7235820" y="4239677"/>
            <a:ext cx="944572" cy="510553"/>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C3481CF-7553-4944-B2F9-3247254F3B57}"/>
              </a:ext>
            </a:extLst>
          </p:cNvPr>
          <p:cNvGrpSpPr/>
          <p:nvPr/>
        </p:nvGrpSpPr>
        <p:grpSpPr>
          <a:xfrm>
            <a:off x="195083" y="5136606"/>
            <a:ext cx="10354094" cy="439148"/>
            <a:chOff x="195083" y="5231856"/>
            <a:chExt cx="10354094" cy="439148"/>
          </a:xfrm>
        </p:grpSpPr>
        <p:sp>
          <p:nvSpPr>
            <p:cNvPr id="18" name="Rectangle 17">
              <a:extLst>
                <a:ext uri="{FF2B5EF4-FFF2-40B4-BE49-F238E27FC236}">
                  <a16:creationId xmlns:a16="http://schemas.microsoft.com/office/drawing/2014/main" id="{3F9C057F-C593-D242-893B-3D8942CD81C7}"/>
                </a:ext>
              </a:extLst>
            </p:cNvPr>
            <p:cNvSpPr/>
            <p:nvPr/>
          </p:nvSpPr>
          <p:spPr>
            <a:xfrm>
              <a:off x="1930268" y="523820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142</a:t>
              </a:r>
            </a:p>
          </p:txBody>
        </p:sp>
        <p:sp>
          <p:nvSpPr>
            <p:cNvPr id="20" name="Rectangle 19">
              <a:extLst>
                <a:ext uri="{FF2B5EF4-FFF2-40B4-BE49-F238E27FC236}">
                  <a16:creationId xmlns:a16="http://schemas.microsoft.com/office/drawing/2014/main" id="{5A73DA2D-242B-2F4D-8A54-7C139F86F1ED}"/>
                </a:ext>
              </a:extLst>
            </p:cNvPr>
            <p:cNvSpPr/>
            <p:nvPr/>
          </p:nvSpPr>
          <p:spPr>
            <a:xfrm>
              <a:off x="3754203" y="523820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143</a:t>
              </a:r>
            </a:p>
          </p:txBody>
        </p:sp>
        <p:sp>
          <p:nvSpPr>
            <p:cNvPr id="22" name="Rectangle 21">
              <a:extLst>
                <a:ext uri="{FF2B5EF4-FFF2-40B4-BE49-F238E27FC236}">
                  <a16:creationId xmlns:a16="http://schemas.microsoft.com/office/drawing/2014/main" id="{9E411FE4-6945-C24C-803B-6EDAB3408232}"/>
                </a:ext>
              </a:extLst>
            </p:cNvPr>
            <p:cNvSpPr/>
            <p:nvPr/>
          </p:nvSpPr>
          <p:spPr>
            <a:xfrm>
              <a:off x="5524248" y="5245312"/>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373</a:t>
              </a:r>
            </a:p>
          </p:txBody>
        </p:sp>
        <p:sp>
          <p:nvSpPr>
            <p:cNvPr id="23" name="Rectangle 22">
              <a:extLst>
                <a:ext uri="{FF2B5EF4-FFF2-40B4-BE49-F238E27FC236}">
                  <a16:creationId xmlns:a16="http://schemas.microsoft.com/office/drawing/2014/main" id="{289ED566-D072-E94B-9B77-58406873ADCF}"/>
                </a:ext>
              </a:extLst>
            </p:cNvPr>
            <p:cNvSpPr/>
            <p:nvPr/>
          </p:nvSpPr>
          <p:spPr>
            <a:xfrm>
              <a:off x="7352068" y="525038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374</a:t>
              </a:r>
            </a:p>
          </p:txBody>
        </p:sp>
        <p:sp>
          <p:nvSpPr>
            <p:cNvPr id="24" name="Rectangle 23">
              <a:extLst>
                <a:ext uri="{FF2B5EF4-FFF2-40B4-BE49-F238E27FC236}">
                  <a16:creationId xmlns:a16="http://schemas.microsoft.com/office/drawing/2014/main" id="{7EACE5F8-2CEC-9547-A5BA-4E114E6C454F}"/>
                </a:ext>
              </a:extLst>
            </p:cNvPr>
            <p:cNvSpPr/>
            <p:nvPr/>
          </p:nvSpPr>
          <p:spPr>
            <a:xfrm>
              <a:off x="9159289" y="523820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CSE 417</a:t>
              </a:r>
            </a:p>
          </p:txBody>
        </p:sp>
        <p:cxnSp>
          <p:nvCxnSpPr>
            <p:cNvPr id="25" name="Curved Connector 24">
              <a:extLst>
                <a:ext uri="{FF2B5EF4-FFF2-40B4-BE49-F238E27FC236}">
                  <a16:creationId xmlns:a16="http://schemas.microsoft.com/office/drawing/2014/main" id="{F6C77707-83FA-974D-B5BD-3D3F5E2405BC}"/>
                </a:ext>
              </a:extLst>
            </p:cNvPr>
            <p:cNvCxnSpPr>
              <a:endCxn id="20" idx="2"/>
            </p:cNvCxnSpPr>
            <p:nvPr/>
          </p:nvCxnSpPr>
          <p:spPr>
            <a:xfrm rot="16200000" flipH="1">
              <a:off x="2669587" y="3879269"/>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AA3D96B2-592A-C342-A19F-5C092E22DDE6}"/>
                </a:ext>
              </a:extLst>
            </p:cNvPr>
            <p:cNvCxnSpPr>
              <a:stCxn id="18" idx="0"/>
              <a:endCxn id="20" idx="0"/>
            </p:cNvCxnSpPr>
            <p:nvPr/>
          </p:nvCxnSpPr>
          <p:spPr>
            <a:xfrm rot="5400000" flipH="1" flipV="1">
              <a:off x="3537179" y="4326238"/>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a:extLst>
                <a:ext uri="{FF2B5EF4-FFF2-40B4-BE49-F238E27FC236}">
                  <a16:creationId xmlns:a16="http://schemas.microsoft.com/office/drawing/2014/main" id="{CA659548-FF2E-8E41-B786-11B2AE673BDB}"/>
                </a:ext>
              </a:extLst>
            </p:cNvPr>
            <p:cNvCxnSpPr>
              <a:stCxn id="20" idx="0"/>
            </p:cNvCxnSpPr>
            <p:nvPr/>
          </p:nvCxnSpPr>
          <p:spPr>
            <a:xfrm rot="16200000" flipH="1">
              <a:off x="5298511" y="4388840"/>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B71C445A-2437-A14F-B9F7-F2651A49B824}"/>
                </a:ext>
              </a:extLst>
            </p:cNvPr>
            <p:cNvCxnSpPr>
              <a:stCxn id="20" idx="2"/>
            </p:cNvCxnSpPr>
            <p:nvPr/>
          </p:nvCxnSpPr>
          <p:spPr>
            <a:xfrm rot="5400000" flipH="1" flipV="1">
              <a:off x="6300520" y="3778957"/>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432E9B0E-CD0B-0E47-9A0B-2EFDA4E868FA}"/>
                </a:ext>
              </a:extLst>
            </p:cNvPr>
            <p:cNvCxnSpPr>
              <a:stCxn id="22" idx="0"/>
              <a:endCxn id="24" idx="0"/>
            </p:cNvCxnSpPr>
            <p:nvPr/>
          </p:nvCxnSpPr>
          <p:spPr>
            <a:xfrm rot="5400000" flipH="1" flipV="1">
              <a:off x="8033159" y="3424239"/>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62724C7-D457-0849-A02B-90DEBE0B4F1B}"/>
                </a:ext>
              </a:extLst>
            </p:cNvPr>
            <p:cNvSpPr/>
            <p:nvPr/>
          </p:nvSpPr>
          <p:spPr>
            <a:xfrm>
              <a:off x="195083" y="5238205"/>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Math 126</a:t>
              </a:r>
            </a:p>
          </p:txBody>
        </p:sp>
      </p:grpSp>
    </p:spTree>
    <p:extLst>
      <p:ext uri="{BB962C8B-B14F-4D97-AF65-F5344CB8AC3E}">
        <p14:creationId xmlns:p14="http://schemas.microsoft.com/office/powerpoint/2010/main" val="18670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4167E-6 -0.00578 L -0.11459 0.30602 " pathEditMode="relative" rAng="0" ptsTypes="AA">
                                      <p:cBhvr>
                                        <p:cTn id="6" dur="2000" fill="hold"/>
                                        <p:tgtEl>
                                          <p:spTgt spid="6"/>
                                        </p:tgtEl>
                                        <p:attrNameLst>
                                          <p:attrName>ppt_x</p:attrName>
                                          <p:attrName>ppt_y</p:attrName>
                                        </p:attrNameLst>
                                      </p:cBhvr>
                                      <p:rCtr x="-5729" y="15579"/>
                                    </p:animMotion>
                                  </p:childTnLst>
                                </p:cTn>
                              </p:par>
                              <p:par>
                                <p:cTn id="7" presetID="42" presetClass="path" presetSubtype="0" accel="50000" decel="50000" fill="hold" grpId="0" nodeType="withEffect">
                                  <p:stCondLst>
                                    <p:cond delay="0"/>
                                  </p:stCondLst>
                                  <p:childTnLst>
                                    <p:animMotion origin="layout" path="M 0 0 L 0 0.25 E" pathEditMode="relative" ptsTypes="">
                                      <p:cBhvr>
                                        <p:cTn id="8" dur="2000" fill="hold"/>
                                        <p:tgtEl>
                                          <p:spTgt spid="8"/>
                                        </p:tgtEl>
                                        <p:attrNameLst>
                                          <p:attrName>ppt_x</p:attrName>
                                          <p:attrName>ppt_y</p:attrName>
                                        </p:attrNameLst>
                                      </p:cBhvr>
                                    </p:animMotion>
                                  </p:childTnLst>
                                </p:cTn>
                              </p:par>
                              <p:par>
                                <p:cTn id="9" presetID="42" presetClass="path" presetSubtype="0" accel="50000" decel="50000" fill="hold" grpId="0" nodeType="withEffect">
                                  <p:stCondLst>
                                    <p:cond delay="0"/>
                                  </p:stCondLst>
                                  <p:childTnLst>
                                    <p:animMotion origin="layout" path="M 3.54167E-6 -3.33333E-6 L 0.03268 0.1926 " pathEditMode="relative" rAng="0" ptsTypes="AA">
                                      <p:cBhvr>
                                        <p:cTn id="10" dur="2000" fill="hold"/>
                                        <p:tgtEl>
                                          <p:spTgt spid="7"/>
                                        </p:tgtEl>
                                        <p:attrNameLst>
                                          <p:attrName>ppt_x</p:attrName>
                                          <p:attrName>ppt_y</p:attrName>
                                        </p:attrNameLst>
                                      </p:cBhvr>
                                      <p:rCtr x="1628" y="9630"/>
                                    </p:animMotion>
                                  </p:childTnLst>
                                </p:cTn>
                              </p:par>
                              <p:par>
                                <p:cTn id="11" presetID="42" presetClass="path" presetSubtype="0" accel="50000" decel="50000" fill="hold" grpId="0" nodeType="withEffect">
                                  <p:stCondLst>
                                    <p:cond delay="0"/>
                                  </p:stCondLst>
                                  <p:childTnLst>
                                    <p:animMotion origin="layout" path="M 1.66667E-6 4.44444E-6 L -0.02865 0.16134 " pathEditMode="relative" rAng="0" ptsTypes="AA">
                                      <p:cBhvr>
                                        <p:cTn id="12" dur="2000" fill="hold"/>
                                        <p:tgtEl>
                                          <p:spTgt spid="9"/>
                                        </p:tgtEl>
                                        <p:attrNameLst>
                                          <p:attrName>ppt_x</p:attrName>
                                          <p:attrName>ppt_y</p:attrName>
                                        </p:attrNameLst>
                                      </p:cBhvr>
                                      <p:rCtr x="-1432" y="8056"/>
                                    </p:animMotion>
                                  </p:childTnLst>
                                </p:cTn>
                              </p:par>
                              <p:par>
                                <p:cTn id="13" presetID="42" presetClass="path" presetSubtype="0" accel="50000" decel="50000" fill="hold" grpId="0" nodeType="withEffect">
                                  <p:stCondLst>
                                    <p:cond delay="0"/>
                                  </p:stCondLst>
                                  <p:childTnLst>
                                    <p:animMotion origin="layout" path="M -2.91667E-6 7.40741E-7 L 0.11745 0.3162 " pathEditMode="relative" rAng="0" ptsTypes="AA">
                                      <p:cBhvr>
                                        <p:cTn id="14" dur="2000" fill="hold"/>
                                        <p:tgtEl>
                                          <p:spTgt spid="10"/>
                                        </p:tgtEl>
                                        <p:attrNameLst>
                                          <p:attrName>ppt_x</p:attrName>
                                          <p:attrName>ppt_y</p:attrName>
                                        </p:attrNameLst>
                                      </p:cBhvr>
                                      <p:rCtr x="5872" y="15810"/>
                                    </p:animMotion>
                                  </p:childTnLst>
                                </p:cTn>
                              </p:par>
                              <p:par>
                                <p:cTn id="15" presetID="42" presetClass="path" presetSubtype="0" accel="50000" decel="50000" fill="hold" grpId="0" nodeType="withEffect">
                                  <p:stCondLst>
                                    <p:cond delay="0"/>
                                  </p:stCondLst>
                                  <p:childTnLst>
                                    <p:animMotion origin="layout" path="M -4.79167E-6 -2.59259E-6 L 0.06993 0.07454 " pathEditMode="relative" rAng="0" ptsTypes="AA">
                                      <p:cBhvr>
                                        <p:cTn id="16" dur="2000" fill="hold"/>
                                        <p:tgtEl>
                                          <p:spTgt spid="11"/>
                                        </p:tgtEl>
                                        <p:attrNameLst>
                                          <p:attrName>ppt_x</p:attrName>
                                          <p:attrName>ppt_y</p:attrName>
                                        </p:attrNameLst>
                                      </p:cBhvr>
                                      <p:rCtr x="3490" y="3727"/>
                                    </p:animMotion>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11"/>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9"/>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7"/>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8279</TotalTime>
  <Words>1879</Words>
  <Application>Microsoft Macintosh PowerPoint</Application>
  <PresentationFormat>Widescreen</PresentationFormat>
  <Paragraphs>386</Paragraphs>
  <Slides>27</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Calibri</vt:lpstr>
      <vt:lpstr>Cambria Math</vt:lpstr>
      <vt:lpstr>Consolas</vt:lpstr>
      <vt:lpstr>Helvetica Neue Light</vt:lpstr>
      <vt:lpstr>Segoe UI</vt:lpstr>
      <vt:lpstr>Segoe UI Light</vt:lpstr>
      <vt:lpstr>Segoe UI Semibold</vt:lpstr>
      <vt:lpstr>Segoe UI Semilight</vt:lpstr>
      <vt:lpstr>Tw Cen MT</vt:lpstr>
      <vt:lpstr>Wingdings 3</vt:lpstr>
      <vt:lpstr>Integral</vt:lpstr>
      <vt:lpstr>Topological Sort</vt:lpstr>
      <vt:lpstr>Dijkstra’s algorithm</vt:lpstr>
      <vt:lpstr>Dijkstra’s algorithm</vt:lpstr>
      <vt:lpstr>Running time analysis</vt:lpstr>
      <vt:lpstr>History of shortest path algorithms</vt:lpstr>
      <vt:lpstr>Other applications of shortest paths</vt:lpstr>
      <vt:lpstr>Other applications of shortest paths</vt:lpstr>
      <vt:lpstr>Topological Sort</vt:lpstr>
      <vt:lpstr>Problem 1: Ordering Dependencies</vt:lpstr>
      <vt:lpstr>Problem 1: Ordering Dependencies </vt:lpstr>
      <vt:lpstr>Topological Ordering</vt:lpstr>
      <vt:lpstr>Can we always order a graph?</vt:lpstr>
      <vt:lpstr>Ordering a DAG</vt:lpstr>
      <vt:lpstr>How Do We Find a Topological Ordering?</vt:lpstr>
      <vt:lpstr>What’s the running time?</vt:lpstr>
      <vt:lpstr>Strongly Connected Components</vt:lpstr>
      <vt:lpstr>Connected [Undirected] Graphs</vt:lpstr>
      <vt:lpstr>Strongly Connected Components</vt:lpstr>
      <vt:lpstr>Strongly Connected Components Problem</vt:lpstr>
      <vt:lpstr>SCC Algorithm</vt:lpstr>
      <vt:lpstr>Why Find SCCs?</vt:lpstr>
      <vt:lpstr>Why Find SCCs? </vt:lpstr>
      <vt:lpstr>Why Must H Be a DAG?</vt:lpstr>
      <vt:lpstr>Takeaways</vt:lpstr>
      <vt:lpstr>Appendix: Strongly Connected Components Algorithm</vt:lpstr>
      <vt:lpstr>Efficient SCC</vt:lpstr>
      <vt:lpstr>Efficient SCC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Shrirang Mare</dc:creator>
  <cp:keywords/>
  <dc:description>Slide template prepared by Kasey Champion</dc:description>
  <cp:lastModifiedBy>Shrirang Mare</cp:lastModifiedBy>
  <cp:revision>1091</cp:revision>
  <cp:lastPrinted>2018-11-21T17:38:27Z</cp:lastPrinted>
  <dcterms:created xsi:type="dcterms:W3CDTF">2018-03-22T00:41:11Z</dcterms:created>
  <dcterms:modified xsi:type="dcterms:W3CDTF">2018-11-21T17:38:39Z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