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297" r:id="rId2"/>
    <p:sldId id="477" r:id="rId3"/>
    <p:sldId id="257" r:id="rId4"/>
    <p:sldId id="475" r:id="rId5"/>
    <p:sldId id="482" r:id="rId6"/>
    <p:sldId id="264" r:id="rId7"/>
    <p:sldId id="285" r:id="rId8"/>
    <p:sldId id="282" r:id="rId9"/>
    <p:sldId id="476" r:id="rId10"/>
    <p:sldId id="263" r:id="rId11"/>
    <p:sldId id="267" r:id="rId12"/>
    <p:sldId id="283" r:id="rId13"/>
    <p:sldId id="269" r:id="rId14"/>
    <p:sldId id="288" r:id="rId15"/>
    <p:sldId id="290" r:id="rId16"/>
    <p:sldId id="278" r:id="rId17"/>
    <p:sldId id="279" r:id="rId18"/>
    <p:sldId id="268" r:id="rId19"/>
    <p:sldId id="271" r:id="rId20"/>
    <p:sldId id="272" r:id="rId21"/>
    <p:sldId id="270" r:id="rId22"/>
    <p:sldId id="273" r:id="rId23"/>
    <p:sldId id="274" r:id="rId24"/>
    <p:sldId id="286" r:id="rId25"/>
    <p:sldId id="275" r:id="rId26"/>
    <p:sldId id="287" r:id="rId27"/>
    <p:sldId id="478" r:id="rId28"/>
    <p:sldId id="479" r:id="rId29"/>
    <p:sldId id="276" r:id="rId30"/>
    <p:sldId id="481" r:id="rId31"/>
    <p:sldId id="277" r:id="rId32"/>
    <p:sldId id="289" r:id="rId33"/>
    <p:sldId id="480"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75494" autoAdjust="0"/>
  </p:normalViewPr>
  <p:slideViewPr>
    <p:cSldViewPr snapToGrid="0">
      <p:cViewPr varScale="1">
        <p:scale>
          <a:sx n="131" d="100"/>
          <a:sy n="131" d="100"/>
        </p:scale>
        <p:origin x="1384"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137" d="100"/>
          <a:sy n="137" d="100"/>
        </p:scale>
        <p:origin x="353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66AD0-111E-2F48-BC51-EC4E84E1DE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C7D159-4E1C-8448-BD9B-B83A2D5F50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6C0B6F-1112-B64A-B223-2C6050629445}" type="datetimeFigureOut">
              <a:rPr lang="en-US" smtClean="0"/>
              <a:t>11/19/18</a:t>
            </a:fld>
            <a:endParaRPr lang="en-US"/>
          </a:p>
        </p:txBody>
      </p:sp>
      <p:sp>
        <p:nvSpPr>
          <p:cNvPr id="4" name="Footer Placeholder 3">
            <a:extLst>
              <a:ext uri="{FF2B5EF4-FFF2-40B4-BE49-F238E27FC236}">
                <a16:creationId xmlns:a16="http://schemas.microsoft.com/office/drawing/2014/main" id="{C70C7381-D439-8C45-B33C-9DFF19849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6733CE-0079-6A46-974E-D22DB50D0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7F5AEF-92BD-B14B-8708-547047FF8A05}" type="slidenum">
              <a:rPr lang="en-US" smtClean="0"/>
              <a:t>‹#›</a:t>
            </a:fld>
            <a:endParaRPr lang="en-US"/>
          </a:p>
        </p:txBody>
      </p:sp>
    </p:spTree>
    <p:extLst>
      <p:ext uri="{BB962C8B-B14F-4D97-AF65-F5344CB8AC3E}">
        <p14:creationId xmlns:p14="http://schemas.microsoft.com/office/powerpoint/2010/main" val="11775460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11/19/18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86212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\begin{algorithmic}[1]</a:t>
            </a:r>
          </a:p>
          <a:p>
            <a:r>
              <a:rPr lang="en-US" sz="1200" kern="1200" dirty="0">
                <a:solidFill>
                  <a:schemeClr val="tx1"/>
                </a:solidFill>
                <a:effectLst/>
                <a:latin typeface="+mn-lt"/>
                <a:ea typeface="+mn-ea"/>
                <a:cs typeface="+mn-cs"/>
              </a:rPr>
              <a:t>\Function{Dijkstra}{Graph G, Vertex source}</a:t>
            </a:r>
          </a:p>
          <a:p>
            <a:r>
              <a:rPr lang="en-US" sz="1200" kern="1200" dirty="0">
                <a:solidFill>
                  <a:schemeClr val="tx1"/>
                </a:solidFill>
                <a:effectLst/>
                <a:latin typeface="+mn-lt"/>
                <a:ea typeface="+mn-ea"/>
                <a:cs typeface="+mn-cs"/>
              </a:rPr>
              <a:t>\State initialize distances to $\</a:t>
            </a:r>
            <a:r>
              <a:rPr lang="en-US" sz="1200" kern="1200" dirty="0" err="1">
                <a:solidFill>
                  <a:schemeClr val="tx1"/>
                </a:solidFill>
                <a:effectLst/>
                <a:latin typeface="+mn-lt"/>
                <a:ea typeface="+mn-ea"/>
                <a:cs typeface="+mn-cs"/>
              </a:rPr>
              <a:t>infty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\State mark source as distance 0</a:t>
            </a:r>
          </a:p>
          <a:p>
            <a:r>
              <a:rPr lang="en-US" sz="1200" kern="1200" dirty="0">
                <a:solidFill>
                  <a:schemeClr val="tx1"/>
                </a:solidFill>
                <a:effectLst/>
                <a:latin typeface="+mn-lt"/>
                <a:ea typeface="+mn-ea"/>
                <a:cs typeface="+mn-cs"/>
              </a:rPr>
              <a:t>\State mark all vertices unprocessed</a:t>
            </a:r>
          </a:p>
          <a:p>
            <a:r>
              <a:rPr lang="en-US" sz="1200" kern="1200" dirty="0">
                <a:solidFill>
                  <a:schemeClr val="tx1"/>
                </a:solidFill>
                <a:effectLst/>
                <a:latin typeface="+mn-lt"/>
                <a:ea typeface="+mn-ea"/>
                <a:cs typeface="+mn-cs"/>
              </a:rPr>
              <a:t>\While {there are unprocessed vertices}</a:t>
            </a:r>
          </a:p>
          <a:p>
            <a:r>
              <a:rPr lang="en-US" sz="1200" kern="1200" dirty="0">
                <a:solidFill>
                  <a:schemeClr val="tx1"/>
                </a:solidFill>
                <a:effectLst/>
                <a:latin typeface="+mn-lt"/>
                <a:ea typeface="+mn-ea"/>
                <a:cs typeface="+mn-cs"/>
              </a:rPr>
              <a:t>\State let u be the closest unprocessed vertex</a:t>
            </a:r>
          </a:p>
          <a:p>
            <a:r>
              <a:rPr lang="en-US" sz="1200" kern="1200" dirty="0">
                <a:solidFill>
                  <a:schemeClr val="tx1"/>
                </a:solidFill>
                <a:effectLst/>
                <a:latin typeface="+mn-lt"/>
                <a:ea typeface="+mn-ea"/>
                <a:cs typeface="+mn-cs"/>
              </a:rPr>
              <a:t>\For {each edge (u, v) leaving u}</a:t>
            </a:r>
          </a:p>
          <a:p>
            <a:r>
              <a:rPr lang="en-US" sz="1200" kern="1200" dirty="0">
                <a:solidFill>
                  <a:schemeClr val="tx1"/>
                </a:solidFill>
                <a:effectLst/>
                <a:latin typeface="+mn-lt"/>
                <a:ea typeface="+mn-ea"/>
                <a:cs typeface="+mn-cs"/>
              </a:rPr>
              <a:t>\If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w(u, v) &lt; </a:t>
            </a:r>
            <a:r>
              <a:rPr lang="en-US" sz="1200" kern="1200" dirty="0" err="1">
                <a:solidFill>
                  <a:schemeClr val="tx1"/>
                </a:solidFill>
                <a:effectLst/>
                <a:latin typeface="+mn-lt"/>
                <a:ea typeface="+mn-ea"/>
                <a:cs typeface="+mn-cs"/>
              </a:rPr>
              <a:t>v.dist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v.dist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w(u, v)</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v.predecessor</a:t>
            </a:r>
            <a:r>
              <a:rPr lang="en-US" sz="1200" kern="1200" dirty="0">
                <a:solidFill>
                  <a:schemeClr val="tx1"/>
                </a:solidFill>
                <a:effectLst/>
                <a:latin typeface="+mn-lt"/>
                <a:ea typeface="+mn-ea"/>
                <a:cs typeface="+mn-cs"/>
              </a:rPr>
              <a:t> = u</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EndIf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mark u as processed</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EndWhile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EndFunction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\end{algorithmic}</a:t>
            </a:r>
          </a:p>
          <a:p>
            <a:endParaRPr lang="en-US" dirty="0"/>
          </a:p>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2716472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282602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10:06</a:t>
            </a:r>
          </a:p>
        </p:txBody>
      </p:sp>
      <p:sp>
        <p:nvSpPr>
          <p:cNvPr id="4" name="Slide Number Placeholder 3"/>
          <p:cNvSpPr>
            <a:spLocks noGrp="1"/>
          </p:cNvSpPr>
          <p:nvPr>
            <p:ph type="sldNum" sz="quarter" idx="10"/>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924393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2406765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\begin{algorithmic}[1]</a:t>
            </a:r>
          </a:p>
          <a:p>
            <a:r>
              <a:rPr lang="en-US" sz="1200" kern="1200" dirty="0">
                <a:solidFill>
                  <a:schemeClr val="tx1"/>
                </a:solidFill>
                <a:effectLst/>
                <a:latin typeface="+mn-lt"/>
                <a:ea typeface="+mn-ea"/>
                <a:cs typeface="+mn-cs"/>
              </a:rPr>
              <a:t>\Function{Dijkstra}{Graph G, Vertex source} \Comment{with MPQ}</a:t>
            </a:r>
          </a:p>
          <a:p>
            <a:r>
              <a:rPr lang="en-US" sz="1200" kern="1200" dirty="0">
                <a:solidFill>
                  <a:schemeClr val="tx1"/>
                </a:solidFill>
                <a:effectLst/>
                <a:latin typeface="+mn-lt"/>
                <a:ea typeface="+mn-ea"/>
                <a:cs typeface="+mn-cs"/>
              </a:rPr>
              <a:t>\State initialize distances to $\</a:t>
            </a:r>
            <a:r>
              <a:rPr lang="en-US" sz="1200" kern="1200" dirty="0" err="1">
                <a:solidFill>
                  <a:schemeClr val="tx1"/>
                </a:solidFill>
                <a:effectLst/>
                <a:latin typeface="+mn-lt"/>
                <a:ea typeface="+mn-ea"/>
                <a:cs typeface="+mn-cs"/>
              </a:rPr>
              <a:t>infty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source.dist</a:t>
            </a:r>
            <a:r>
              <a:rPr lang="en-US" sz="1200" kern="1200" dirty="0">
                <a:solidFill>
                  <a:schemeClr val="tx1"/>
                </a:solidFill>
                <a:effectLst/>
                <a:latin typeface="+mn-lt"/>
                <a:ea typeface="+mn-ea"/>
                <a:cs typeface="+mn-cs"/>
              </a:rPr>
              <a:t> = 0</a:t>
            </a:r>
          </a:p>
          <a:p>
            <a:r>
              <a:rPr lang="en-US" sz="1200" kern="1200" dirty="0">
                <a:solidFill>
                  <a:schemeClr val="tx1"/>
                </a:solidFill>
                <a:effectLst/>
                <a:latin typeface="+mn-lt"/>
                <a:ea typeface="+mn-ea"/>
                <a:cs typeface="+mn-cs"/>
              </a:rPr>
              <a:t>\State mark all vertices unprocessed</a:t>
            </a:r>
          </a:p>
          <a:p>
            <a:r>
              <a:rPr lang="en-US" sz="1200" kern="1200" dirty="0">
                <a:solidFill>
                  <a:schemeClr val="tx1"/>
                </a:solidFill>
                <a:effectLst/>
                <a:latin typeface="+mn-lt"/>
                <a:ea typeface="+mn-ea"/>
                <a:cs typeface="+mn-cs"/>
              </a:rPr>
              <a:t>\State initialize MPQ as a min priority queue; add source with priority 0</a:t>
            </a:r>
          </a:p>
          <a:p>
            <a:r>
              <a:rPr lang="en-US" sz="1200" kern="1200" dirty="0">
                <a:solidFill>
                  <a:schemeClr val="tx1"/>
                </a:solidFill>
                <a:effectLst/>
                <a:latin typeface="+mn-lt"/>
                <a:ea typeface="+mn-ea"/>
                <a:cs typeface="+mn-cs"/>
              </a:rPr>
              <a:t>\While {MPQ is not empty}</a:t>
            </a:r>
          </a:p>
          <a:p>
            <a:r>
              <a:rPr lang="en-US" sz="1200" kern="1200" dirty="0">
                <a:solidFill>
                  <a:schemeClr val="tx1"/>
                </a:solidFill>
                <a:effectLst/>
                <a:latin typeface="+mn-lt"/>
                <a:ea typeface="+mn-ea"/>
                <a:cs typeface="+mn-cs"/>
              </a:rPr>
              <a:t>\State u = </a:t>
            </a:r>
            <a:r>
              <a:rPr lang="en-US" sz="1200" kern="1200" dirty="0" err="1">
                <a:solidFill>
                  <a:schemeClr val="tx1"/>
                </a:solidFill>
                <a:effectLst/>
                <a:latin typeface="+mn-lt"/>
                <a:ea typeface="+mn-ea"/>
                <a:cs typeface="+mn-cs"/>
              </a:rPr>
              <a:t>MPQ.getMin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\For {each edge (</a:t>
            </a:r>
            <a:r>
              <a:rPr lang="en-US" sz="1200" kern="1200" dirty="0" err="1">
                <a:solidFill>
                  <a:schemeClr val="tx1"/>
                </a:solidFill>
                <a:effectLst/>
                <a:latin typeface="+mn-lt"/>
                <a:ea typeface="+mn-ea"/>
                <a:cs typeface="+mn-cs"/>
              </a:rPr>
              <a:t>u,v</a:t>
            </a:r>
            <a:r>
              <a:rPr lang="en-US" sz="1200" kern="1200" dirty="0">
                <a:solidFill>
                  <a:schemeClr val="tx1"/>
                </a:solidFill>
                <a:effectLst/>
                <a:latin typeface="+mn-lt"/>
                <a:ea typeface="+mn-ea"/>
                <a:cs typeface="+mn-cs"/>
              </a:rPr>
              <a:t>) leaving u}</a:t>
            </a:r>
          </a:p>
          <a:p>
            <a:r>
              <a:rPr lang="en-US" sz="1200" kern="1200" dirty="0">
                <a:solidFill>
                  <a:schemeClr val="tx1"/>
                </a:solidFill>
                <a:effectLst/>
                <a:latin typeface="+mn-lt"/>
                <a:ea typeface="+mn-ea"/>
                <a:cs typeface="+mn-cs"/>
              </a:rPr>
              <a:t>\If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a:t>
            </a:r>
            <a:r>
              <a:rPr lang="en-US" sz="1200" kern="1200" dirty="0" err="1">
                <a:solidFill>
                  <a:schemeClr val="tx1"/>
                </a:solidFill>
                <a:effectLst/>
                <a:latin typeface="+mn-lt"/>
                <a:ea typeface="+mn-ea"/>
                <a:cs typeface="+mn-cs"/>
              </a:rPr>
              <a:t>u,v</a:t>
            </a:r>
            <a:r>
              <a:rPr lang="en-US" sz="1200" kern="1200" dirty="0">
                <a:solidFill>
                  <a:schemeClr val="tx1"/>
                </a:solidFill>
                <a:effectLst/>
                <a:latin typeface="+mn-lt"/>
                <a:ea typeface="+mn-ea"/>
                <a:cs typeface="+mn-cs"/>
              </a:rPr>
              <a:t>) $&lt;$ </a:t>
            </a:r>
            <a:r>
              <a:rPr lang="en-US" sz="1200" kern="1200" dirty="0" err="1">
                <a:solidFill>
                  <a:schemeClr val="tx1"/>
                </a:solidFill>
                <a:effectLst/>
                <a:latin typeface="+mn-lt"/>
                <a:ea typeface="+mn-ea"/>
                <a:cs typeface="+mn-cs"/>
              </a:rPr>
              <a:t>v.dist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\If {</a:t>
            </a:r>
            <a:r>
              <a:rPr lang="en-US" sz="1200" kern="1200" dirty="0" err="1">
                <a:solidFill>
                  <a:schemeClr val="tx1"/>
                </a:solidFill>
                <a:effectLst/>
                <a:latin typeface="+mn-lt"/>
                <a:ea typeface="+mn-ea"/>
                <a:cs typeface="+mn-cs"/>
              </a:rPr>
              <a:t>v.dist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infty</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MPQ.insert</a:t>
            </a:r>
            <a:r>
              <a:rPr lang="en-US" sz="1200" kern="1200" dirty="0">
                <a:solidFill>
                  <a:schemeClr val="tx1"/>
                </a:solidFill>
                <a:effectLst/>
                <a:latin typeface="+mn-lt"/>
                <a:ea typeface="+mn-ea"/>
                <a:cs typeface="+mn-cs"/>
              </a:rPr>
              <a:t>(v,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w(u, v))</a:t>
            </a:r>
          </a:p>
          <a:p>
            <a:r>
              <a:rPr lang="en-US" sz="1200" kern="1200" dirty="0">
                <a:solidFill>
                  <a:schemeClr val="tx1"/>
                </a:solidFill>
                <a:effectLst/>
                <a:latin typeface="+mn-lt"/>
                <a:ea typeface="+mn-ea"/>
                <a:cs typeface="+mn-cs"/>
              </a:rPr>
              <a:t>\Else</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MPQ.decreasePriority</a:t>
            </a:r>
            <a:r>
              <a:rPr lang="en-US" sz="1200" kern="1200" dirty="0">
                <a:solidFill>
                  <a:schemeClr val="tx1"/>
                </a:solidFill>
                <a:effectLst/>
                <a:latin typeface="+mn-lt"/>
                <a:ea typeface="+mn-ea"/>
                <a:cs typeface="+mn-cs"/>
              </a:rPr>
              <a:t>(v,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a:t>
            </a:r>
            <a:r>
              <a:rPr lang="en-US" sz="1200" kern="1200" dirty="0" err="1">
                <a:solidFill>
                  <a:schemeClr val="tx1"/>
                </a:solidFill>
                <a:effectLst/>
                <a:latin typeface="+mn-lt"/>
                <a:ea typeface="+mn-ea"/>
                <a:cs typeface="+mn-cs"/>
              </a:rPr>
              <a:t>u,v</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EndIf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v.dist</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u.dist</a:t>
            </a:r>
            <a:r>
              <a:rPr lang="en-US" sz="1200" kern="1200" dirty="0">
                <a:solidFill>
                  <a:schemeClr val="tx1"/>
                </a:solidFill>
                <a:effectLst/>
                <a:latin typeface="+mn-lt"/>
                <a:ea typeface="+mn-ea"/>
                <a:cs typeface="+mn-cs"/>
              </a:rPr>
              <a:t> + w(</a:t>
            </a:r>
            <a:r>
              <a:rPr lang="en-US" sz="1200" kern="1200" dirty="0" err="1">
                <a:solidFill>
                  <a:schemeClr val="tx1"/>
                </a:solidFill>
                <a:effectLst/>
                <a:latin typeface="+mn-lt"/>
                <a:ea typeface="+mn-ea"/>
                <a:cs typeface="+mn-cs"/>
              </a:rPr>
              <a:t>u,v</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v.predecessor</a:t>
            </a:r>
            <a:r>
              <a:rPr lang="en-US" sz="1200" kern="1200" dirty="0">
                <a:solidFill>
                  <a:schemeClr val="tx1"/>
                </a:solidFill>
                <a:effectLst/>
                <a:latin typeface="+mn-lt"/>
                <a:ea typeface="+mn-ea"/>
                <a:cs typeface="+mn-cs"/>
              </a:rPr>
              <a:t> = u</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EndIf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mark u as processed</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EndWhile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EndFunction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\end{algorithmic}</a:t>
            </a:r>
          </a:p>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29</a:t>
            </a:fld>
            <a:endParaRPr lang="en-US"/>
          </a:p>
        </p:txBody>
      </p:sp>
    </p:spTree>
    <p:extLst>
      <p:ext uri="{BB962C8B-B14F-4D97-AF65-F5344CB8AC3E}">
        <p14:creationId xmlns:p14="http://schemas.microsoft.com/office/powerpoint/2010/main" val="125126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7 minutes.</a:t>
            </a:r>
          </a:p>
        </p:txBody>
      </p:sp>
      <p:sp>
        <p:nvSpPr>
          <p:cNvPr id="4" name="Slide Number Placeholder 3"/>
          <p:cNvSpPr>
            <a:spLocks noGrp="1"/>
          </p:cNvSpPr>
          <p:nvPr>
            <p:ph type="sldNum" sz="quarter" idx="10"/>
          </p:nvPr>
        </p:nvSpPr>
        <p:spPr/>
        <p:txBody>
          <a:bodyPr/>
          <a:lstStyle/>
          <a:p>
            <a:fld id="{93B336D0-BB87-4158-9DDA-BA914A234D18}" type="slidenum">
              <a:rPr lang="en-US" smtClean="0"/>
              <a:t>31</a:t>
            </a:fld>
            <a:endParaRPr lang="en-US"/>
          </a:p>
        </p:txBody>
      </p:sp>
    </p:spTree>
    <p:extLst>
      <p:ext uri="{BB962C8B-B14F-4D97-AF65-F5344CB8AC3E}">
        <p14:creationId xmlns:p14="http://schemas.microsoft.com/office/powerpoint/2010/main" val="772784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32</a:t>
            </a:fld>
            <a:endParaRPr lang="en-US"/>
          </a:p>
        </p:txBody>
      </p:sp>
    </p:spTree>
    <p:extLst>
      <p:ext uri="{BB962C8B-B14F-4D97-AF65-F5344CB8AC3E}">
        <p14:creationId xmlns:p14="http://schemas.microsoft.com/office/powerpoint/2010/main" val="254524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162592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\begin{algorithmic}[1]</a:t>
            </a:r>
          </a:p>
          <a:p>
            <a:r>
              <a:rPr lang="en-US" sz="1200" kern="1200" dirty="0">
                <a:solidFill>
                  <a:schemeClr val="tx1"/>
                </a:solidFill>
                <a:effectLst/>
                <a:latin typeface="+mn-lt"/>
                <a:ea typeface="+mn-ea"/>
                <a:cs typeface="+mn-cs"/>
              </a:rPr>
              <a:t>\Function{search}{Graph G}</a:t>
            </a:r>
          </a:p>
          <a:p>
            <a:r>
              <a:rPr lang="en-US" sz="1200" kern="1200" dirty="0">
                <a:solidFill>
                  <a:schemeClr val="tx1"/>
                </a:solidFill>
                <a:effectLst/>
                <a:latin typeface="+mn-lt"/>
                <a:ea typeface="+mn-ea"/>
                <a:cs typeface="+mn-cs"/>
              </a:rPr>
              <a:t>\State mark all vertices as unknown </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toVisit.enqueue</a:t>
            </a:r>
            <a:r>
              <a:rPr lang="en-US" sz="1200" kern="1200" dirty="0">
                <a:solidFill>
                  <a:schemeClr val="tx1"/>
                </a:solidFill>
                <a:effectLst/>
                <a:latin typeface="+mn-lt"/>
                <a:ea typeface="+mn-ea"/>
                <a:cs typeface="+mn-cs"/>
              </a:rPr>
              <a:t>(first vertex)</a:t>
            </a:r>
          </a:p>
          <a:p>
            <a:r>
              <a:rPr lang="en-US" sz="1200" kern="1200" dirty="0">
                <a:solidFill>
                  <a:schemeClr val="tx1"/>
                </a:solidFill>
                <a:effectLst/>
                <a:latin typeface="+mn-lt"/>
                <a:ea typeface="+mn-ea"/>
                <a:cs typeface="+mn-cs"/>
              </a:rPr>
              <a:t>\State mark first vertex as known</a:t>
            </a:r>
          </a:p>
          <a:p>
            <a:r>
              <a:rPr lang="en-US" sz="1200" kern="1200" dirty="0">
                <a:solidFill>
                  <a:schemeClr val="tx1"/>
                </a:solidFill>
                <a:effectLst/>
                <a:latin typeface="+mn-lt"/>
                <a:ea typeface="+mn-ea"/>
                <a:cs typeface="+mn-cs"/>
              </a:rPr>
              <a:t>\While {</a:t>
            </a:r>
            <a:r>
              <a:rPr lang="en-US" sz="1200" kern="1200" dirty="0" err="1">
                <a:solidFill>
                  <a:schemeClr val="tx1"/>
                </a:solidFill>
                <a:effectLst/>
                <a:latin typeface="+mn-lt"/>
                <a:ea typeface="+mn-ea"/>
                <a:cs typeface="+mn-cs"/>
              </a:rPr>
              <a:t>toVisit</a:t>
            </a:r>
            <a:r>
              <a:rPr lang="en-US" sz="1200" kern="1200" dirty="0">
                <a:solidFill>
                  <a:schemeClr val="tx1"/>
                </a:solidFill>
                <a:effectLst/>
                <a:latin typeface="+mn-lt"/>
                <a:ea typeface="+mn-ea"/>
                <a:cs typeface="+mn-cs"/>
              </a:rPr>
              <a:t> is not empty} </a:t>
            </a:r>
          </a:p>
          <a:p>
            <a:r>
              <a:rPr lang="en-US" sz="1200" kern="1200" dirty="0">
                <a:solidFill>
                  <a:schemeClr val="tx1"/>
                </a:solidFill>
                <a:effectLst/>
                <a:latin typeface="+mn-lt"/>
                <a:ea typeface="+mn-ea"/>
                <a:cs typeface="+mn-cs"/>
              </a:rPr>
              <a:t>\State current = </a:t>
            </a:r>
            <a:r>
              <a:rPr lang="en-US" sz="1200" kern="1200" dirty="0" err="1">
                <a:solidFill>
                  <a:schemeClr val="tx1"/>
                </a:solidFill>
                <a:effectLst/>
                <a:latin typeface="+mn-lt"/>
                <a:ea typeface="+mn-ea"/>
                <a:cs typeface="+mn-cs"/>
              </a:rPr>
              <a:t>toVisit.dequeue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\For {v : </a:t>
            </a:r>
            <a:r>
              <a:rPr lang="en-US" sz="1200" kern="1200" dirty="0" err="1">
                <a:solidFill>
                  <a:schemeClr val="tx1"/>
                </a:solidFill>
                <a:effectLst/>
                <a:latin typeface="+mn-lt"/>
                <a:ea typeface="+mn-ea"/>
                <a:cs typeface="+mn-cs"/>
              </a:rPr>
              <a:t>current.outNeighbors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\If {v is unknown}</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toVisit.enqueue</a:t>
            </a:r>
            <a:r>
              <a:rPr lang="en-US" sz="1200" kern="1200" dirty="0">
                <a:solidFill>
                  <a:schemeClr val="tx1"/>
                </a:solidFill>
                <a:effectLst/>
                <a:latin typeface="+mn-lt"/>
                <a:ea typeface="+mn-ea"/>
                <a:cs typeface="+mn-cs"/>
              </a:rPr>
              <a:t>(v)</a:t>
            </a:r>
          </a:p>
          <a:p>
            <a:r>
              <a:rPr lang="en-US" sz="1200" kern="1200" dirty="0">
                <a:solidFill>
                  <a:schemeClr val="tx1"/>
                </a:solidFill>
                <a:effectLst/>
                <a:latin typeface="+mn-lt"/>
                <a:ea typeface="+mn-ea"/>
                <a:cs typeface="+mn-cs"/>
              </a:rPr>
              <a:t>\State mark v as known</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EndIf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visited.add</a:t>
            </a:r>
            <a:r>
              <a:rPr lang="en-US" sz="1200" kern="1200" dirty="0">
                <a:solidFill>
                  <a:schemeClr val="tx1"/>
                </a:solidFill>
                <a:effectLst/>
                <a:latin typeface="+mn-lt"/>
                <a:ea typeface="+mn-ea"/>
                <a:cs typeface="+mn-cs"/>
              </a:rPr>
              <a:t>(current)</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EndWhile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EndFunction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\end{algorithmic}</a:t>
            </a:r>
          </a:p>
        </p:txBody>
      </p:sp>
      <p:sp>
        <p:nvSpPr>
          <p:cNvPr id="4" name="Slide Number Placeholder 3"/>
          <p:cNvSpPr>
            <a:spLocks noGrp="1"/>
          </p:cNvSpPr>
          <p:nvPr>
            <p:ph type="sldNum" sz="quarter" idx="10"/>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259493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9:38:30</a:t>
            </a:r>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213522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\begin{algorithmic}[1]</a:t>
            </a:r>
          </a:p>
          <a:p>
            <a:r>
              <a:rPr lang="en-US" sz="1200" kern="1200" dirty="0">
                <a:solidFill>
                  <a:schemeClr val="tx1"/>
                </a:solidFill>
                <a:effectLst/>
                <a:latin typeface="+mn-lt"/>
                <a:ea typeface="+mn-ea"/>
                <a:cs typeface="+mn-cs"/>
              </a:rPr>
              <a:t>\Function{</a:t>
            </a:r>
            <a:r>
              <a:rPr lang="en-US" sz="1200" kern="1200" dirty="0" err="1">
                <a:solidFill>
                  <a:schemeClr val="tx1"/>
                </a:solidFill>
                <a:effectLst/>
                <a:latin typeface="+mn-lt"/>
                <a:ea typeface="+mn-ea"/>
                <a:cs typeface="+mn-cs"/>
              </a:rPr>
              <a:t>bfsShortestPaths</a:t>
            </a:r>
            <a:r>
              <a:rPr lang="en-US" sz="1200" kern="1200" dirty="0">
                <a:solidFill>
                  <a:schemeClr val="tx1"/>
                </a:solidFill>
                <a:effectLst/>
                <a:latin typeface="+mn-lt"/>
                <a:ea typeface="+mn-ea"/>
                <a:cs typeface="+mn-cs"/>
              </a:rPr>
              <a:t>}{Graph G, \underline{Vertex source}}</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toVisit.enqueue</a:t>
            </a:r>
            <a:r>
              <a:rPr lang="en-US" sz="1200" kern="1200" dirty="0">
                <a:solidFill>
                  <a:schemeClr val="tx1"/>
                </a:solidFill>
                <a:effectLst/>
                <a:latin typeface="+mn-lt"/>
                <a:ea typeface="+mn-ea"/>
                <a:cs typeface="+mn-cs"/>
              </a:rPr>
              <a:t>(source)</a:t>
            </a:r>
          </a:p>
          <a:p>
            <a:r>
              <a:rPr lang="en-US" sz="1200" kern="1200" dirty="0">
                <a:solidFill>
                  <a:schemeClr val="tx1"/>
                </a:solidFill>
                <a:effectLst/>
                <a:latin typeface="+mn-lt"/>
                <a:ea typeface="+mn-ea"/>
                <a:cs typeface="+mn-cs"/>
              </a:rPr>
              <a:t>\State mark source as known</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source.dist</a:t>
            </a:r>
            <a:r>
              <a:rPr lang="en-US" sz="1200" kern="1200" dirty="0">
                <a:solidFill>
                  <a:schemeClr val="tx1"/>
                </a:solidFill>
                <a:effectLst/>
                <a:latin typeface="+mn-lt"/>
                <a:ea typeface="+mn-ea"/>
                <a:cs typeface="+mn-cs"/>
              </a:rPr>
              <a:t> = 0</a:t>
            </a:r>
          </a:p>
          <a:p>
            <a:r>
              <a:rPr lang="en-US" sz="1200" kern="1200" dirty="0">
                <a:solidFill>
                  <a:schemeClr val="tx1"/>
                </a:solidFill>
                <a:effectLst/>
                <a:latin typeface="+mn-lt"/>
                <a:ea typeface="+mn-ea"/>
                <a:cs typeface="+mn-cs"/>
              </a:rPr>
              <a:t>\While {</a:t>
            </a:r>
            <a:r>
              <a:rPr lang="en-US" sz="1200" kern="1200" dirty="0" err="1">
                <a:solidFill>
                  <a:schemeClr val="tx1"/>
                </a:solidFill>
                <a:effectLst/>
                <a:latin typeface="+mn-lt"/>
                <a:ea typeface="+mn-ea"/>
                <a:cs typeface="+mn-cs"/>
              </a:rPr>
              <a:t>toVisit</a:t>
            </a:r>
            <a:r>
              <a:rPr lang="en-US" sz="1200" kern="1200" dirty="0">
                <a:solidFill>
                  <a:schemeClr val="tx1"/>
                </a:solidFill>
                <a:effectLst/>
                <a:latin typeface="+mn-lt"/>
                <a:ea typeface="+mn-ea"/>
                <a:cs typeface="+mn-cs"/>
              </a:rPr>
              <a:t> is not empty}</a:t>
            </a:r>
          </a:p>
          <a:p>
            <a:r>
              <a:rPr lang="en-US" sz="1200" kern="1200" dirty="0">
                <a:solidFill>
                  <a:schemeClr val="tx1"/>
                </a:solidFill>
                <a:effectLst/>
                <a:latin typeface="+mn-lt"/>
                <a:ea typeface="+mn-ea"/>
                <a:cs typeface="+mn-cs"/>
              </a:rPr>
              <a:t>\State current = </a:t>
            </a:r>
            <a:r>
              <a:rPr lang="en-US" sz="1200" kern="1200" dirty="0" err="1">
                <a:solidFill>
                  <a:schemeClr val="tx1"/>
                </a:solidFill>
                <a:effectLst/>
                <a:latin typeface="+mn-lt"/>
                <a:ea typeface="+mn-ea"/>
                <a:cs typeface="+mn-cs"/>
              </a:rPr>
              <a:t>toVisit.dequeue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\For {v : </a:t>
            </a:r>
            <a:r>
              <a:rPr lang="en-US" sz="1200" kern="1200" dirty="0" err="1">
                <a:solidFill>
                  <a:schemeClr val="tx1"/>
                </a:solidFill>
                <a:effectLst/>
                <a:latin typeface="+mn-lt"/>
                <a:ea typeface="+mn-ea"/>
                <a:cs typeface="+mn-cs"/>
              </a:rPr>
              <a:t>current.outNeighbors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\If {v is unknown}</a:t>
            </a:r>
          </a:p>
          <a:p>
            <a:r>
              <a:rPr lang="en-US" sz="1200" kern="1200" dirty="0">
                <a:solidFill>
                  <a:schemeClr val="tx1"/>
                </a:solidFill>
                <a:effectLst/>
                <a:latin typeface="+mn-lt"/>
                <a:ea typeface="+mn-ea"/>
                <a:cs typeface="+mn-cs"/>
              </a:rPr>
              <a:t>\State \underline{</a:t>
            </a:r>
            <a:r>
              <a:rPr lang="en-US" sz="1200" kern="1200" dirty="0" err="1">
                <a:solidFill>
                  <a:schemeClr val="tx1"/>
                </a:solidFill>
                <a:effectLst/>
                <a:latin typeface="+mn-lt"/>
                <a:ea typeface="+mn-ea"/>
                <a:cs typeface="+mn-cs"/>
              </a:rPr>
              <a:t>v.distance</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current.distance</a:t>
            </a:r>
            <a:r>
              <a:rPr lang="en-US" sz="1200" kern="1200" dirty="0">
                <a:solidFill>
                  <a:schemeClr val="tx1"/>
                </a:solidFill>
                <a:effectLst/>
                <a:latin typeface="+mn-lt"/>
                <a:ea typeface="+mn-ea"/>
                <a:cs typeface="+mn-cs"/>
              </a:rPr>
              <a:t> + 1}</a:t>
            </a:r>
          </a:p>
          <a:p>
            <a:r>
              <a:rPr lang="en-US" sz="1200" kern="1200" dirty="0">
                <a:solidFill>
                  <a:schemeClr val="tx1"/>
                </a:solidFill>
                <a:effectLst/>
                <a:latin typeface="+mn-lt"/>
                <a:ea typeface="+mn-ea"/>
                <a:cs typeface="+mn-cs"/>
              </a:rPr>
              <a:t>\State \underline{</a:t>
            </a:r>
            <a:r>
              <a:rPr lang="en-US" sz="1200" kern="1200" dirty="0" err="1">
                <a:solidFill>
                  <a:schemeClr val="tx1"/>
                </a:solidFill>
                <a:effectLst/>
                <a:latin typeface="+mn-lt"/>
                <a:ea typeface="+mn-ea"/>
                <a:cs typeface="+mn-cs"/>
              </a:rPr>
              <a:t>v.predecessor</a:t>
            </a:r>
            <a:r>
              <a:rPr lang="en-US" sz="1200" kern="1200" dirty="0">
                <a:solidFill>
                  <a:schemeClr val="tx1"/>
                </a:solidFill>
                <a:effectLst/>
                <a:latin typeface="+mn-lt"/>
                <a:ea typeface="+mn-ea"/>
                <a:cs typeface="+mn-cs"/>
              </a:rPr>
              <a:t> = current}</a:t>
            </a:r>
          </a:p>
          <a:p>
            <a:r>
              <a:rPr lang="en-US" sz="1200" kern="1200" dirty="0">
                <a:solidFill>
                  <a:schemeClr val="tx1"/>
                </a:solidFill>
                <a:effectLst/>
                <a:latin typeface="+mn-lt"/>
                <a:ea typeface="+mn-ea"/>
                <a:cs typeface="+mn-cs"/>
              </a:rPr>
              <a:t>\State </a:t>
            </a:r>
            <a:r>
              <a:rPr lang="en-US" sz="1200" kern="1200" dirty="0" err="1">
                <a:solidFill>
                  <a:schemeClr val="tx1"/>
                </a:solidFill>
                <a:effectLst/>
                <a:latin typeface="+mn-lt"/>
                <a:ea typeface="+mn-ea"/>
                <a:cs typeface="+mn-cs"/>
              </a:rPr>
              <a:t>toVisit.enqueue</a:t>
            </a:r>
            <a:r>
              <a:rPr lang="en-US" sz="1200" kern="1200" dirty="0">
                <a:solidFill>
                  <a:schemeClr val="tx1"/>
                </a:solidFill>
                <a:effectLst/>
                <a:latin typeface="+mn-lt"/>
                <a:ea typeface="+mn-ea"/>
                <a:cs typeface="+mn-cs"/>
              </a:rPr>
              <a:t>(v)</a:t>
            </a:r>
          </a:p>
          <a:p>
            <a:r>
              <a:rPr lang="en-US" sz="1200" kern="1200" dirty="0">
                <a:solidFill>
                  <a:schemeClr val="tx1"/>
                </a:solidFill>
                <a:effectLst/>
                <a:latin typeface="+mn-lt"/>
                <a:ea typeface="+mn-ea"/>
                <a:cs typeface="+mn-cs"/>
              </a:rPr>
              <a:t>\State mark v as known</a:t>
            </a: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EndIf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EndFor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EndWhile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EndFunction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\end{algorithmic} </a:t>
            </a:r>
          </a:p>
        </p:txBody>
      </p:sp>
      <p:sp>
        <p:nvSpPr>
          <p:cNvPr id="4" name="Slide Number Placeholder 3"/>
          <p:cNvSpPr>
            <a:spLocks noGrp="1"/>
          </p:cNvSpPr>
          <p:nvPr>
            <p:ph type="sldNum" sz="quarter" idx="5"/>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3357676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9:48</a:t>
            </a:r>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151645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9:50</a:t>
            </a:r>
          </a:p>
        </p:txBody>
      </p:sp>
      <p:sp>
        <p:nvSpPr>
          <p:cNvPr id="4" name="Slide Number Placeholder 3"/>
          <p:cNvSpPr>
            <a:spLocks noGrp="1"/>
          </p:cNvSpPr>
          <p:nvPr>
            <p:ph type="sldNum" sz="quarter" idx="10"/>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195358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18</a:t>
            </a:fld>
            <a:endParaRPr lang="en-US"/>
          </a:p>
        </p:txBody>
      </p:sp>
    </p:spTree>
    <p:extLst>
      <p:ext uri="{BB962C8B-B14F-4D97-AF65-F5344CB8AC3E}">
        <p14:creationId xmlns:p14="http://schemas.microsoft.com/office/powerpoint/2010/main" val="2577349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10:01</a:t>
            </a:r>
          </a:p>
        </p:txBody>
      </p:sp>
      <p:sp>
        <p:nvSpPr>
          <p:cNvPr id="4" name="Slide Number Placeholder 3"/>
          <p:cNvSpPr>
            <a:spLocks noGrp="1"/>
          </p:cNvSpPr>
          <p:nvPr>
            <p:ph type="sldNum" sz="quarter" idx="10"/>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52487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01159"/>
            <a:ext cx="12191999" cy="1463040"/>
          </a:xfrm>
        </p:spPr>
        <p:txBody>
          <a:bodyPr anchor="ctr">
            <a:normAutofit/>
          </a:bodyPr>
          <a:lstStyle>
            <a:lvl1pPr algn="ctr">
              <a:defRPr sz="5000" spc="200" baseline="0"/>
            </a:lvl1pPr>
          </a:lstStyle>
          <a:p>
            <a:r>
              <a:rPr lang="en-US" dirty="0"/>
              <a:t>Click to edit Master title style</a:t>
            </a:r>
          </a:p>
        </p:txBody>
      </p:sp>
      <p:sp>
        <p:nvSpPr>
          <p:cNvPr id="3" name="Subtitle 2"/>
          <p:cNvSpPr>
            <a:spLocks noGrp="1"/>
          </p:cNvSpPr>
          <p:nvPr>
            <p:ph type="subTitle" idx="1"/>
          </p:nvPr>
        </p:nvSpPr>
        <p:spPr>
          <a:xfrm>
            <a:off x="0" y="641336"/>
            <a:ext cx="12192000" cy="859786"/>
          </a:xfrm>
        </p:spPr>
        <p:txBody>
          <a:bodyPr lIns="91440" rIns="91440" anchor="ctr">
            <a:normAutofit/>
          </a:bodyPr>
          <a:lstStyle>
            <a:lvl1pPr marL="0" indent="0" algn="ctr">
              <a:lnSpc>
                <a:spcPct val="100000"/>
              </a:lnSpc>
              <a:spcBef>
                <a:spcPts val="0"/>
              </a:spcBef>
              <a:buNone/>
              <a:defRPr sz="2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6A67D2F5-1349-864B-9157-70965CF7D01F}"/>
              </a:ext>
            </a:extLst>
          </p:cNvPr>
          <p:cNvSpPr>
            <a:spLocks noGrp="1"/>
          </p:cNvSpPr>
          <p:nvPr>
            <p:ph type="dt" sz="half" idx="16"/>
          </p:nvPr>
        </p:nvSpPr>
        <p:spPr/>
        <p:txBody>
          <a:bodyPr/>
          <a:lstStyle/>
          <a:p>
            <a:r>
              <a:rPr lang="en-US"/>
              <a:t>10/3/18</a:t>
            </a:r>
          </a:p>
        </p:txBody>
      </p:sp>
      <p:sp>
        <p:nvSpPr>
          <p:cNvPr id="4" name="Footer Placeholder 3">
            <a:extLst>
              <a:ext uri="{FF2B5EF4-FFF2-40B4-BE49-F238E27FC236}">
                <a16:creationId xmlns:a16="http://schemas.microsoft.com/office/drawing/2014/main" id="{BEB0EF9B-246C-FE41-8332-8646DCADC575}"/>
              </a:ext>
            </a:extLst>
          </p:cNvPr>
          <p:cNvSpPr>
            <a:spLocks noGrp="1"/>
          </p:cNvSpPr>
          <p:nvPr>
            <p:ph type="ftr" sz="quarter" idx="17"/>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8470C209-4026-6B45-85D8-631DC77CD4F5}"/>
              </a:ext>
            </a:extLst>
          </p:cNvPr>
          <p:cNvSpPr>
            <a:spLocks noGrp="1"/>
          </p:cNvSpPr>
          <p:nvPr>
            <p:ph type="sldNum" sz="quarter" idx="18"/>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84010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CD6ACA4-6DA3-7041-844B-85F93667A652}"/>
              </a:ext>
            </a:extLst>
          </p:cNvPr>
          <p:cNvSpPr>
            <a:spLocks noGrp="1"/>
          </p:cNvSpPr>
          <p:nvPr>
            <p:ph type="dt" sz="half" idx="10"/>
          </p:nvPr>
        </p:nvSpPr>
        <p:spPr/>
        <p:txBody>
          <a:bodyPr/>
          <a:lstStyle/>
          <a:p>
            <a:r>
              <a:rPr lang="en-US"/>
              <a:t>10/3/18</a:t>
            </a:r>
          </a:p>
        </p:txBody>
      </p:sp>
      <p:sp>
        <p:nvSpPr>
          <p:cNvPr id="7" name="Footer Placeholder 6">
            <a:extLst>
              <a:ext uri="{FF2B5EF4-FFF2-40B4-BE49-F238E27FC236}">
                <a16:creationId xmlns:a16="http://schemas.microsoft.com/office/drawing/2014/main" id="{FB18CBAD-9189-5E4F-A89D-A70F6F9BB5D5}"/>
              </a:ext>
            </a:extLst>
          </p:cNvPr>
          <p:cNvSpPr>
            <a:spLocks noGrp="1"/>
          </p:cNvSpPr>
          <p:nvPr>
            <p:ph type="ftr" sz="quarter" idx="11"/>
          </p:nvPr>
        </p:nvSpPr>
        <p:spPr/>
        <p:txBody>
          <a:bodyPr/>
          <a:lstStyle/>
          <a:p>
            <a:r>
              <a:rPr lang="en-US"/>
              <a:t>CSE 373 AU 18</a:t>
            </a:r>
            <a:endParaRPr lang="en-US" dirty="0"/>
          </a:p>
        </p:txBody>
      </p:sp>
      <p:sp>
        <p:nvSpPr>
          <p:cNvPr id="8" name="Slide Number Placeholder 7">
            <a:extLst>
              <a:ext uri="{FF2B5EF4-FFF2-40B4-BE49-F238E27FC236}">
                <a16:creationId xmlns:a16="http://schemas.microsoft.com/office/drawing/2014/main" id="{1552ED43-82A1-6143-AB9E-1294D3149DC4}"/>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7B8ED51-AC7C-6E46-8CC6-F6787B46B93A}"/>
              </a:ext>
            </a:extLst>
          </p:cNvPr>
          <p:cNvSpPr>
            <a:spLocks noGrp="1"/>
          </p:cNvSpPr>
          <p:nvPr>
            <p:ph type="dt" sz="half" idx="10"/>
          </p:nvPr>
        </p:nvSpPr>
        <p:spPr/>
        <p:txBody>
          <a:bodyPr/>
          <a:lstStyle/>
          <a:p>
            <a:r>
              <a:rPr lang="en-US"/>
              <a:t>10/3/18</a:t>
            </a:r>
          </a:p>
        </p:txBody>
      </p:sp>
      <p:sp>
        <p:nvSpPr>
          <p:cNvPr id="6" name="Footer Placeholder 5">
            <a:extLst>
              <a:ext uri="{FF2B5EF4-FFF2-40B4-BE49-F238E27FC236}">
                <a16:creationId xmlns:a16="http://schemas.microsoft.com/office/drawing/2014/main" id="{20264FC2-8BD7-534B-876C-2763D5F417D8}"/>
              </a:ext>
            </a:extLst>
          </p:cNvPr>
          <p:cNvSpPr>
            <a:spLocks noGrp="1"/>
          </p:cNvSpPr>
          <p:nvPr>
            <p:ph type="ftr" sz="quarter" idx="11"/>
          </p:nvPr>
        </p:nvSpPr>
        <p:spPr/>
        <p:txBody>
          <a:bodyPr/>
          <a:lstStyle/>
          <a:p>
            <a:r>
              <a:rPr lang="en-US"/>
              <a:t>CSE 373 AU 18</a:t>
            </a:r>
            <a:endParaRPr lang="en-US" dirty="0"/>
          </a:p>
        </p:txBody>
      </p:sp>
      <p:sp>
        <p:nvSpPr>
          <p:cNvPr id="7" name="Slide Number Placeholder 6">
            <a:extLst>
              <a:ext uri="{FF2B5EF4-FFF2-40B4-BE49-F238E27FC236}">
                <a16:creationId xmlns:a16="http://schemas.microsoft.com/office/drawing/2014/main" id="{EA1FFA9C-7BB4-3B4B-A32A-B67888BDF9B2}"/>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E5DF07EF-E848-C74E-95B2-15098E356987}"/>
              </a:ext>
            </a:extLst>
          </p:cNvPr>
          <p:cNvSpPr>
            <a:spLocks noGrp="1"/>
          </p:cNvSpPr>
          <p:nvPr>
            <p:ph type="dt" sz="half" idx="10"/>
          </p:nvPr>
        </p:nvSpPr>
        <p:spPr/>
        <p:txBody>
          <a:bodyPr/>
          <a:lstStyle/>
          <a:p>
            <a:r>
              <a:rPr lang="en-US"/>
              <a:t>10/3/18</a:t>
            </a:r>
          </a:p>
        </p:txBody>
      </p:sp>
      <p:sp>
        <p:nvSpPr>
          <p:cNvPr id="10" name="Footer Placeholder 9">
            <a:extLst>
              <a:ext uri="{FF2B5EF4-FFF2-40B4-BE49-F238E27FC236}">
                <a16:creationId xmlns:a16="http://schemas.microsoft.com/office/drawing/2014/main" id="{87D151F2-562E-A744-A27C-396BDC9BB047}"/>
              </a:ext>
            </a:extLst>
          </p:cNvPr>
          <p:cNvSpPr>
            <a:spLocks noGrp="1"/>
          </p:cNvSpPr>
          <p:nvPr>
            <p:ph type="ftr" sz="quarter" idx="11"/>
          </p:nvPr>
        </p:nvSpPr>
        <p:spPr/>
        <p:txBody>
          <a:bodyPr/>
          <a:lstStyle/>
          <a:p>
            <a:r>
              <a:rPr lang="en-US"/>
              <a:t>CSE 373 AU 18</a:t>
            </a:r>
            <a:endParaRPr lang="en-US" dirty="0"/>
          </a:p>
        </p:txBody>
      </p:sp>
      <p:sp>
        <p:nvSpPr>
          <p:cNvPr id="11" name="Slide Number Placeholder 10">
            <a:extLst>
              <a:ext uri="{FF2B5EF4-FFF2-40B4-BE49-F238E27FC236}">
                <a16:creationId xmlns:a16="http://schemas.microsoft.com/office/drawing/2014/main" id="{91020367-A4F1-744C-8ECA-89D12FB8A6C2}"/>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2077797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lvl1pPr>
              <a:defRPr>
                <a:solidFill>
                  <a:srgbClr val="4C3282"/>
                </a:solidFill>
              </a:defRPr>
            </a:lvl1p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585507-7DB2-8D4E-8192-6A3BE5FC525E}"/>
              </a:ext>
            </a:extLst>
          </p:cNvPr>
          <p:cNvSpPr>
            <a:spLocks noGrp="1"/>
          </p:cNvSpPr>
          <p:nvPr>
            <p:ph type="dt" sz="half" idx="10"/>
          </p:nvPr>
        </p:nvSpPr>
        <p:spPr/>
        <p:txBody>
          <a:bodyPr/>
          <a:lstStyle/>
          <a:p>
            <a:r>
              <a:rPr lang="en-US"/>
              <a:t>10/3/18</a:t>
            </a:r>
          </a:p>
        </p:txBody>
      </p:sp>
      <p:sp>
        <p:nvSpPr>
          <p:cNvPr id="6" name="Footer Placeholder 5">
            <a:extLst>
              <a:ext uri="{FF2B5EF4-FFF2-40B4-BE49-F238E27FC236}">
                <a16:creationId xmlns:a16="http://schemas.microsoft.com/office/drawing/2014/main" id="{A1E1C618-BF4A-E847-BBF0-DEDBA0DFDC61}"/>
              </a:ext>
            </a:extLst>
          </p:cNvPr>
          <p:cNvSpPr>
            <a:spLocks noGrp="1"/>
          </p:cNvSpPr>
          <p:nvPr>
            <p:ph type="ftr" sz="quarter" idx="11"/>
          </p:nvPr>
        </p:nvSpPr>
        <p:spPr/>
        <p:txBody>
          <a:bodyPr/>
          <a:lstStyle/>
          <a:p>
            <a:r>
              <a:rPr lang="en-US"/>
              <a:t>CSE 373 AU 18</a:t>
            </a:r>
            <a:endParaRPr lang="en-US" dirty="0"/>
          </a:p>
        </p:txBody>
      </p:sp>
      <p:sp>
        <p:nvSpPr>
          <p:cNvPr id="15" name="Slide Number Placeholder 14">
            <a:extLst>
              <a:ext uri="{FF2B5EF4-FFF2-40B4-BE49-F238E27FC236}">
                <a16:creationId xmlns:a16="http://schemas.microsoft.com/office/drawing/2014/main" id="{9E9A1739-2A8C-6D4C-8967-6C642894782B}"/>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2062775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93193E-F699-D34B-8BEA-E0EF891495FD}"/>
              </a:ext>
            </a:extLst>
          </p:cNvPr>
          <p:cNvSpPr>
            <a:spLocks noGrp="1"/>
          </p:cNvSpPr>
          <p:nvPr>
            <p:ph type="dt" sz="half" idx="10"/>
          </p:nvPr>
        </p:nvSpPr>
        <p:spPr/>
        <p:txBody>
          <a:bodyPr/>
          <a:lstStyle/>
          <a:p>
            <a:r>
              <a:rPr lang="en-US"/>
              <a:t>10/3/18</a:t>
            </a:r>
          </a:p>
        </p:txBody>
      </p:sp>
      <p:sp>
        <p:nvSpPr>
          <p:cNvPr id="5" name="Footer Placeholder 4">
            <a:extLst>
              <a:ext uri="{FF2B5EF4-FFF2-40B4-BE49-F238E27FC236}">
                <a16:creationId xmlns:a16="http://schemas.microsoft.com/office/drawing/2014/main" id="{D87E8551-9C06-0541-BE71-AE3150ABF818}"/>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38E5D34C-21ED-8141-8408-9198EE8A1C49}"/>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6503916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buClr>
                <a:schemeClr val="tx1"/>
              </a:buClr>
              <a:buFont typeface="+mj-lt"/>
              <a:buAutoNum type="arabicPeriod"/>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5193193E-F699-D34B-8BEA-E0EF891495FD}"/>
              </a:ext>
            </a:extLst>
          </p:cNvPr>
          <p:cNvSpPr>
            <a:spLocks noGrp="1"/>
          </p:cNvSpPr>
          <p:nvPr>
            <p:ph type="dt" sz="half" idx="10"/>
          </p:nvPr>
        </p:nvSpPr>
        <p:spPr/>
        <p:txBody>
          <a:bodyPr/>
          <a:lstStyle/>
          <a:p>
            <a:r>
              <a:rPr lang="en-US"/>
              <a:t>10/3/18</a:t>
            </a:r>
          </a:p>
        </p:txBody>
      </p:sp>
      <p:sp>
        <p:nvSpPr>
          <p:cNvPr id="5" name="Footer Placeholder 4">
            <a:extLst>
              <a:ext uri="{FF2B5EF4-FFF2-40B4-BE49-F238E27FC236}">
                <a16:creationId xmlns:a16="http://schemas.microsoft.com/office/drawing/2014/main" id="{D87E8551-9C06-0541-BE71-AE3150ABF818}"/>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38E5D34C-21ED-8141-8408-9198EE8A1C49}"/>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44248252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rt algo - in-framework">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240" y="1463857"/>
            <a:ext cx="11187258" cy="18359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2" name="Rectangle 1">
            <a:extLst>
              <a:ext uri="{FF2B5EF4-FFF2-40B4-BE49-F238E27FC236}">
                <a16:creationId xmlns:a16="http://schemas.microsoft.com/office/drawing/2014/main" id="{AF82F70E-9AE7-A94A-A2D1-7491748FA8F9}"/>
              </a:ext>
            </a:extLst>
          </p:cNvPr>
          <p:cNvSpPr/>
          <p:nvPr userDrawn="1"/>
        </p:nvSpPr>
        <p:spPr>
          <a:xfrm>
            <a:off x="575239" y="3485705"/>
            <a:ext cx="11187259" cy="3076227"/>
          </a:xfrm>
          <a:prstGeom prst="rect">
            <a:avLst/>
          </a:prstGeom>
        </p:spPr>
        <p:txBody>
          <a:bodyPr wrap="square">
            <a:spAutoFit/>
          </a:bodyPr>
          <a:lstStyle/>
          <a:p>
            <a:pPr>
              <a:lnSpc>
                <a:spcPct val="150000"/>
              </a:lnSpc>
            </a:pPr>
            <a:r>
              <a:rPr lang="en-US" sz="2200" b="0" i="0" dirty="0">
                <a:latin typeface="Segoe UI Light" panose="020B0502040204020203" pitchFamily="34" charset="0"/>
                <a:cs typeface="Segoe UI Light" panose="020B0502040204020203" pitchFamily="34" charset="0"/>
              </a:rPr>
              <a:t>Loop/step invariant: _______________________________________________________________________</a:t>
            </a:r>
          </a:p>
          <a:p>
            <a:pPr>
              <a:lnSpc>
                <a:spcPct val="150000"/>
              </a:lnSpc>
            </a:pPr>
            <a:r>
              <a:rPr lang="en-US" sz="2200" b="0" i="0" dirty="0">
                <a:latin typeface="Segoe UI Light" panose="020B0502040204020203" pitchFamily="34" charset="0"/>
                <a:cs typeface="Segoe UI Light" panose="020B0502040204020203" pitchFamily="34" charset="0"/>
              </a:rPr>
              <a:t>Runtime:   Worst ______________      Average ______________       Best ______________</a:t>
            </a:r>
          </a:p>
          <a:p>
            <a:pPr>
              <a:lnSpc>
                <a:spcPct val="150000"/>
              </a:lnSpc>
            </a:pPr>
            <a:r>
              <a:rPr lang="en-US" sz="2200" b="0" i="0" dirty="0">
                <a:latin typeface="Segoe UI Light" panose="020B0502040204020203" pitchFamily="34" charset="0"/>
                <a:cs typeface="Segoe UI Light" panose="020B0502040204020203" pitchFamily="34" charset="0"/>
              </a:rPr>
              <a:t>Input:        Worst ______________________      Best ______________________</a:t>
            </a:r>
          </a:p>
          <a:p>
            <a:pPr>
              <a:lnSpc>
                <a:spcPct val="150000"/>
              </a:lnSpc>
            </a:pPr>
            <a:r>
              <a:rPr lang="en-US" sz="2200" b="0" i="0" dirty="0">
                <a:latin typeface="Segoe UI Light" panose="020B0502040204020203" pitchFamily="34" charset="0"/>
                <a:cs typeface="Segoe UI Light" panose="020B0502040204020203" pitchFamily="34" charset="0"/>
              </a:rPr>
              <a:t>Stable ____________________           In-place ____________________  Adaptive ____________________</a:t>
            </a:r>
          </a:p>
          <a:p>
            <a:pPr>
              <a:lnSpc>
                <a:spcPct val="150000"/>
              </a:lnSpc>
            </a:pPr>
            <a:r>
              <a:rPr lang="en-US" sz="2200" b="0" i="0" dirty="0">
                <a:latin typeface="Segoe UI Light" panose="020B0502040204020203" pitchFamily="34" charset="0"/>
                <a:cs typeface="Segoe UI Light" panose="020B0502040204020203" pitchFamily="34" charset="0"/>
              </a:rPr>
              <a:t>Operations:  Comparisons __________________________ Moves</a:t>
            </a:r>
          </a:p>
          <a:p>
            <a:pPr>
              <a:lnSpc>
                <a:spcPct val="150000"/>
              </a:lnSpc>
            </a:pPr>
            <a:r>
              <a:rPr lang="en-US" sz="2200" b="0" i="0" dirty="0">
                <a:latin typeface="Segoe UI Light" panose="020B0502040204020203" pitchFamily="34" charset="0"/>
                <a:cs typeface="Segoe UI Light" panose="020B0502040204020203" pitchFamily="34" charset="0"/>
              </a:rPr>
              <a:t>Data structure ______________________________________________________</a:t>
            </a:r>
          </a:p>
        </p:txBody>
      </p:sp>
      <p:sp>
        <p:nvSpPr>
          <p:cNvPr id="4" name="Date Placeholder 3">
            <a:extLst>
              <a:ext uri="{FF2B5EF4-FFF2-40B4-BE49-F238E27FC236}">
                <a16:creationId xmlns:a16="http://schemas.microsoft.com/office/drawing/2014/main" id="{E28FF10F-42DD-F74A-A82B-3C34947AB41E}"/>
              </a:ext>
            </a:extLst>
          </p:cNvPr>
          <p:cNvSpPr>
            <a:spLocks noGrp="1"/>
          </p:cNvSpPr>
          <p:nvPr>
            <p:ph type="dt" sz="half" idx="10"/>
          </p:nvPr>
        </p:nvSpPr>
        <p:spPr/>
        <p:txBody>
          <a:bodyPr/>
          <a:lstStyle/>
          <a:p>
            <a:r>
              <a:rPr lang="en-US"/>
              <a:t>10/3/18</a:t>
            </a:r>
          </a:p>
        </p:txBody>
      </p:sp>
      <p:sp>
        <p:nvSpPr>
          <p:cNvPr id="5" name="Footer Placeholder 4">
            <a:extLst>
              <a:ext uri="{FF2B5EF4-FFF2-40B4-BE49-F238E27FC236}">
                <a16:creationId xmlns:a16="http://schemas.microsoft.com/office/drawing/2014/main" id="{3962AA52-E524-574C-A30E-AC7482C09475}"/>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34D339AF-DAF2-4A46-86E0-97C6777A2BA0}"/>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6437792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6150B792-B7B3-EB4B-A712-E140923AD28E}"/>
              </a:ext>
            </a:extLst>
          </p:cNvPr>
          <p:cNvSpPr>
            <a:spLocks noGrp="1"/>
          </p:cNvSpPr>
          <p:nvPr>
            <p:ph type="title"/>
          </p:nvPr>
        </p:nvSpPr>
        <p:spPr/>
        <p:txBody>
          <a:bodyPr/>
          <a:lstStyle>
            <a:lvl1pPr>
              <a:defRPr>
                <a:solidFill>
                  <a:srgbClr val="4C3282"/>
                </a:solidFill>
              </a:defRPr>
            </a:lvl1pPr>
          </a:lstStyle>
          <a:p>
            <a:r>
              <a:rPr lang="en-US" dirty="0"/>
              <a:t>Click to edit Master title style</a:t>
            </a:r>
          </a:p>
        </p:txBody>
      </p:sp>
      <p:sp>
        <p:nvSpPr>
          <p:cNvPr id="2" name="TextBox 1">
            <a:extLst>
              <a:ext uri="{FF2B5EF4-FFF2-40B4-BE49-F238E27FC236}">
                <a16:creationId xmlns:a16="http://schemas.microsoft.com/office/drawing/2014/main" id="{C51B40C3-479D-0B4E-A658-0A5104EF3990}"/>
              </a:ext>
            </a:extLst>
          </p:cNvPr>
          <p:cNvSpPr txBox="1"/>
          <p:nvPr userDrawn="1"/>
        </p:nvSpPr>
        <p:spPr>
          <a:xfrm>
            <a:off x="10359199" y="77362"/>
            <a:ext cx="1744394" cy="707886"/>
          </a:xfrm>
          <a:prstGeom prst="rect">
            <a:avLst/>
          </a:prstGeom>
          <a:solidFill>
            <a:schemeClr val="bg1"/>
          </a:solidFill>
          <a:ln>
            <a:solidFill>
              <a:srgbClr val="B6A479"/>
            </a:solidFill>
          </a:ln>
        </p:spPr>
        <p:txBody>
          <a:bodyPr wrap="square" rtlCol="0">
            <a:spAutoFit/>
          </a:bodyPr>
          <a:lstStyle/>
          <a:p>
            <a:r>
              <a:rPr lang="en-US" sz="4000" dirty="0">
                <a:solidFill>
                  <a:srgbClr val="B6A479"/>
                </a:solidFill>
                <a:latin typeface="Segoe UI" panose="020B0502040204020203" pitchFamily="34" charset="0"/>
                <a:cs typeface="Segoe UI" panose="020B0502040204020203" pitchFamily="34" charset="0"/>
              </a:rPr>
              <a:t>Review</a:t>
            </a:r>
          </a:p>
        </p:txBody>
      </p:sp>
      <p:sp>
        <p:nvSpPr>
          <p:cNvPr id="4" name="Date Placeholder 3">
            <a:extLst>
              <a:ext uri="{FF2B5EF4-FFF2-40B4-BE49-F238E27FC236}">
                <a16:creationId xmlns:a16="http://schemas.microsoft.com/office/drawing/2014/main" id="{C94F259C-4382-C049-B632-CD714D836E23}"/>
              </a:ext>
            </a:extLst>
          </p:cNvPr>
          <p:cNvSpPr>
            <a:spLocks noGrp="1"/>
          </p:cNvSpPr>
          <p:nvPr>
            <p:ph type="dt" sz="half" idx="10"/>
          </p:nvPr>
        </p:nvSpPr>
        <p:spPr/>
        <p:txBody>
          <a:bodyPr/>
          <a:lstStyle/>
          <a:p>
            <a:r>
              <a:rPr lang="en-US"/>
              <a:t>10/3/18</a:t>
            </a:r>
          </a:p>
        </p:txBody>
      </p:sp>
      <p:sp>
        <p:nvSpPr>
          <p:cNvPr id="5" name="Footer Placeholder 4">
            <a:extLst>
              <a:ext uri="{FF2B5EF4-FFF2-40B4-BE49-F238E27FC236}">
                <a16:creationId xmlns:a16="http://schemas.microsoft.com/office/drawing/2014/main" id="{6F635489-2568-F040-BD80-0E40C9682DA8}"/>
              </a:ext>
            </a:extLst>
          </p:cNvPr>
          <p:cNvSpPr>
            <a:spLocks noGrp="1"/>
          </p:cNvSpPr>
          <p:nvPr>
            <p:ph type="ftr" sz="quarter" idx="11"/>
          </p:nvPr>
        </p:nvSpPr>
        <p:spPr/>
        <p:txBody>
          <a:bodyPr/>
          <a:lstStyle/>
          <a:p>
            <a:r>
              <a:rPr lang="en-US"/>
              <a:t>CSE 373 AU 18</a:t>
            </a:r>
            <a:endParaRPr lang="en-US" dirty="0"/>
          </a:p>
        </p:txBody>
      </p:sp>
      <p:sp>
        <p:nvSpPr>
          <p:cNvPr id="6" name="Slide Number Placeholder 5">
            <a:extLst>
              <a:ext uri="{FF2B5EF4-FFF2-40B4-BE49-F238E27FC236}">
                <a16:creationId xmlns:a16="http://schemas.microsoft.com/office/drawing/2014/main" id="{DF1615DC-76F0-4D49-B841-498697FBE5AF}"/>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31459028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40459A97-3FBF-9E4B-A6BE-7DA8E6DEF0D2}"/>
              </a:ext>
            </a:extLst>
          </p:cNvPr>
          <p:cNvSpPr>
            <a:spLocks noGrp="1"/>
          </p:cNvSpPr>
          <p:nvPr>
            <p:ph type="dt" sz="half" idx="10"/>
          </p:nvPr>
        </p:nvSpPr>
        <p:spPr/>
        <p:txBody>
          <a:bodyPr/>
          <a:lstStyle/>
          <a:p>
            <a:r>
              <a:rPr lang="en-US"/>
              <a:t>10/3/18</a:t>
            </a:r>
          </a:p>
        </p:txBody>
      </p:sp>
      <p:sp>
        <p:nvSpPr>
          <p:cNvPr id="7" name="Footer Placeholder 6">
            <a:extLst>
              <a:ext uri="{FF2B5EF4-FFF2-40B4-BE49-F238E27FC236}">
                <a16:creationId xmlns:a16="http://schemas.microsoft.com/office/drawing/2014/main" id="{55EBDAA9-3F1D-CE42-BA28-59F3E2E23790}"/>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623E26D3-9380-AF42-B706-201689C8DD4C}"/>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404757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20AE4822-56A5-2645-B8EA-D4B2DD737122}"/>
              </a:ext>
            </a:extLst>
          </p:cNvPr>
          <p:cNvSpPr>
            <a:spLocks noGrp="1"/>
          </p:cNvSpPr>
          <p:nvPr>
            <p:ph type="dt" sz="half" idx="10"/>
          </p:nvPr>
        </p:nvSpPr>
        <p:spPr/>
        <p:txBody>
          <a:bodyPr/>
          <a:lstStyle/>
          <a:p>
            <a:r>
              <a:rPr lang="en-US"/>
              <a:t>10/3/18</a:t>
            </a:r>
          </a:p>
        </p:txBody>
      </p:sp>
      <p:sp>
        <p:nvSpPr>
          <p:cNvPr id="6" name="Footer Placeholder 5">
            <a:extLst>
              <a:ext uri="{FF2B5EF4-FFF2-40B4-BE49-F238E27FC236}">
                <a16:creationId xmlns:a16="http://schemas.microsoft.com/office/drawing/2014/main" id="{2C36FDFB-D458-BA4B-AA10-7C01EB2827CE}"/>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5DCD2D9B-0751-B44B-9F6D-3E597C8ED63E}"/>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87666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noChangeAspect="1"/>
          </p:cNvSpPr>
          <p:nvPr>
            <p:ph sz="half" idx="2"/>
          </p:nvPr>
        </p:nvSpPr>
        <p:spPr>
          <a:xfrm>
            <a:off x="6705904" y="70078"/>
            <a:ext cx="5397689" cy="4796375"/>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BE0BCBD5-0D4E-7A46-8240-34E8B9E526EC}"/>
              </a:ext>
            </a:extLst>
          </p:cNvPr>
          <p:cNvSpPr>
            <a:spLocks noGrp="1"/>
          </p:cNvSpPr>
          <p:nvPr>
            <p:ph type="dt" sz="half" idx="10"/>
          </p:nvPr>
        </p:nvSpPr>
        <p:spPr/>
        <p:txBody>
          <a:bodyPr/>
          <a:lstStyle/>
          <a:p>
            <a:r>
              <a:rPr lang="en-US"/>
              <a:t>10/3/18</a:t>
            </a:r>
          </a:p>
        </p:txBody>
      </p:sp>
      <p:sp>
        <p:nvSpPr>
          <p:cNvPr id="6" name="Footer Placeholder 5">
            <a:extLst>
              <a:ext uri="{FF2B5EF4-FFF2-40B4-BE49-F238E27FC236}">
                <a16:creationId xmlns:a16="http://schemas.microsoft.com/office/drawing/2014/main" id="{C6DAA3D9-B0E1-4A41-8F4F-2BE4898DE4A9}"/>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DCEDFD19-C54C-3C4F-A9AC-FA9FC69C43C6}"/>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33710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3787" y="1729954"/>
            <a:ext cx="6252741" cy="274023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noChangeAspect="1"/>
          </p:cNvSpPr>
          <p:nvPr>
            <p:ph sz="half" idx="2"/>
          </p:nvPr>
        </p:nvSpPr>
        <p:spPr>
          <a:xfrm>
            <a:off x="490050" y="4993105"/>
            <a:ext cx="11357635" cy="1028379"/>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lvl1pPr>
              <a:defRPr>
                <a:solidFill>
                  <a:srgbClr val="4C3282"/>
                </a:solidFill>
              </a:defRPr>
            </a:lvl1pPr>
          </a:lstStyle>
          <a:p>
            <a:r>
              <a:rPr lang="en-US" dirty="0"/>
              <a:t>Click to edit Master title style</a:t>
            </a:r>
          </a:p>
        </p:txBody>
      </p:sp>
      <p:sp>
        <p:nvSpPr>
          <p:cNvPr id="2" name="Date Placeholder 1">
            <a:extLst>
              <a:ext uri="{FF2B5EF4-FFF2-40B4-BE49-F238E27FC236}">
                <a16:creationId xmlns:a16="http://schemas.microsoft.com/office/drawing/2014/main" id="{C074372A-3A29-A342-98B3-F2917458A60E}"/>
              </a:ext>
            </a:extLst>
          </p:cNvPr>
          <p:cNvSpPr>
            <a:spLocks noGrp="1"/>
          </p:cNvSpPr>
          <p:nvPr>
            <p:ph type="dt" sz="half" idx="10"/>
          </p:nvPr>
        </p:nvSpPr>
        <p:spPr/>
        <p:txBody>
          <a:bodyPr/>
          <a:lstStyle/>
          <a:p>
            <a:r>
              <a:rPr lang="en-US"/>
              <a:t>10/3/18</a:t>
            </a:r>
          </a:p>
        </p:txBody>
      </p:sp>
      <p:sp>
        <p:nvSpPr>
          <p:cNvPr id="6" name="Footer Placeholder 5">
            <a:extLst>
              <a:ext uri="{FF2B5EF4-FFF2-40B4-BE49-F238E27FC236}">
                <a16:creationId xmlns:a16="http://schemas.microsoft.com/office/drawing/2014/main" id="{B2E46C6C-420B-6240-B816-B044D8260399}"/>
              </a:ext>
            </a:extLst>
          </p:cNvPr>
          <p:cNvSpPr>
            <a:spLocks noGrp="1"/>
          </p:cNvSpPr>
          <p:nvPr>
            <p:ph type="ftr" sz="quarter" idx="11"/>
          </p:nvPr>
        </p:nvSpPr>
        <p:spPr/>
        <p:txBody>
          <a:bodyPr/>
          <a:lstStyle/>
          <a:p>
            <a:r>
              <a:rPr lang="en-US"/>
              <a:t>CSE 373 AU 18</a:t>
            </a:r>
            <a:endParaRPr lang="en-US" dirty="0"/>
          </a:p>
        </p:txBody>
      </p:sp>
      <p:sp>
        <p:nvSpPr>
          <p:cNvPr id="10" name="Slide Number Placeholder 9">
            <a:extLst>
              <a:ext uri="{FF2B5EF4-FFF2-40B4-BE49-F238E27FC236}">
                <a16:creationId xmlns:a16="http://schemas.microsoft.com/office/drawing/2014/main" id="{3A677C0E-4B54-B342-B44D-92218A14960A}"/>
              </a:ext>
            </a:extLst>
          </p:cNvPr>
          <p:cNvSpPr>
            <a:spLocks noGrp="1"/>
          </p:cNvSpPr>
          <p:nvPr>
            <p:ph type="sldNum" sz="quarter" idx="12"/>
          </p:nvPr>
        </p:nvSpPr>
        <p:spPr/>
        <p:txBody>
          <a:bodyPr/>
          <a:lstStyle/>
          <a:p>
            <a:fld id="{659665DE-58FC-41F4-AC58-2C90A5E00527}" type="slidenum">
              <a:rPr lang="en-US" smtClean="0"/>
              <a:pPr/>
              <a:t>‹#›</a:t>
            </a:fld>
            <a:endParaRPr lang="en-US"/>
          </a:p>
        </p:txBody>
      </p:sp>
    </p:spTree>
    <p:extLst>
      <p:ext uri="{BB962C8B-B14F-4D97-AF65-F5344CB8AC3E}">
        <p14:creationId xmlns:p14="http://schemas.microsoft.com/office/powerpoint/2010/main" val="168385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10/3/18</a:t>
            </a:r>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dirty="0"/>
              <a:t>CSE 373 AU 18</a:t>
            </a:r>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76" r:id="rId4"/>
    <p:sldLayoutId id="2147483675" r:id="rId5"/>
    <p:sldLayoutId id="2147483663" r:id="rId6"/>
    <p:sldLayoutId id="2147483664" r:id="rId7"/>
    <p:sldLayoutId id="2147483673" r:id="rId8"/>
    <p:sldLayoutId id="2147483674" r:id="rId9"/>
    <p:sldLayoutId id="2147483665" r:id="rId10"/>
    <p:sldLayoutId id="2147483666" r:id="rId11"/>
    <p:sldLayoutId id="2147483667" r:id="rId12"/>
    <p:sldLayoutId id="2147483669" r:id="rId13"/>
    <p:sldLayoutId id="2147483670" r:id="rId14"/>
    <p:sldLayoutId id="2147483671" r:id="rId15"/>
    <p:sldLayoutId id="2147483672" r:id="rId16"/>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ri@cs.washingt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commons.wikimedia.org/wiki/File:Emoji_u1f40e.svg" TargetMode="External"/><Relationship Id="rId3" Type="http://schemas.openxmlformats.org/officeDocument/2006/relationships/image" Target="../media/image13.jp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commons.wikimedia.org/wiki/File:Phone_Shiny_Icon.svg" TargetMode="External"/><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hyperlink" Target="http://saasmarketingstrategy.blogspot.com/2013/02/old-tactics-can-still-work-for-saas.html" TargetMode="External"/><Relationship Id="rId9"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62506"/>
            <a:ext cx="12192000" cy="1463040"/>
          </a:xfrm>
        </p:spPr>
        <p:txBody>
          <a:bodyPr>
            <a:normAutofit/>
          </a:bodyPr>
          <a:lstStyle/>
          <a:p>
            <a:r>
              <a:rPr lang="en-US" dirty="0">
                <a:solidFill>
                  <a:srgbClr val="4C3282"/>
                </a:solidFill>
              </a:rPr>
              <a:t>Shortest Paths</a:t>
            </a:r>
            <a:endParaRPr lang="en-US" sz="5000" dirty="0">
              <a:solidFill>
                <a:srgbClr val="4C3282"/>
              </a:solidFill>
            </a:endParaRPr>
          </a:p>
        </p:txBody>
      </p:sp>
      <p:sp>
        <p:nvSpPr>
          <p:cNvPr id="3" name="Subtitle 2"/>
          <p:cNvSpPr>
            <a:spLocks noGrp="1"/>
          </p:cNvSpPr>
          <p:nvPr>
            <p:ph type="subTitle" idx="1"/>
          </p:nvPr>
        </p:nvSpPr>
        <p:spPr/>
        <p:txBody>
          <a:bodyPr/>
          <a:lstStyle/>
          <a:p>
            <a:r>
              <a:rPr lang="en-US" dirty="0">
                <a:solidFill>
                  <a:srgbClr val="B6A479"/>
                </a:solidFill>
              </a:rPr>
              <a:t>CSE 373: Data Structures and Algorithms</a:t>
            </a:r>
          </a:p>
        </p:txBody>
      </p:sp>
      <p:sp>
        <p:nvSpPr>
          <p:cNvPr id="5" name="Rectangle 4">
            <a:extLst>
              <a:ext uri="{FF2B5EF4-FFF2-40B4-BE49-F238E27FC236}">
                <a16:creationId xmlns:a16="http://schemas.microsoft.com/office/drawing/2014/main" id="{0C7E81C8-54FA-814C-9464-335D39131796}"/>
              </a:ext>
            </a:extLst>
          </p:cNvPr>
          <p:cNvSpPr/>
          <p:nvPr/>
        </p:nvSpPr>
        <p:spPr>
          <a:xfrm>
            <a:off x="405300" y="5918764"/>
            <a:ext cx="11381400" cy="646331"/>
          </a:xfrm>
          <a:prstGeom prst="rect">
            <a:avLst/>
          </a:prstGeom>
        </p:spPr>
        <p:txBody>
          <a:bodyPr wrap="square">
            <a:spAutoFit/>
          </a:bodyPr>
          <a:lstStyle/>
          <a:p>
            <a:r>
              <a:rPr lang="en-US" dirty="0">
                <a:latin typeface="Helvetica Neue Light" charset="0"/>
                <a:ea typeface="Helvetica Neue Light" charset="0"/>
                <a:cs typeface="Helvetica Neue Light" charset="0"/>
              </a:rPr>
              <a:t>Thanks to Kasey Champion, Ben Jones, Adam Blank, Michael Lee, Evan McCarty, Robbie Weber, Whitaker Brand, Zora Fung, Stuart </a:t>
            </a:r>
            <a:r>
              <a:rPr lang="en-US" dirty="0" err="1">
                <a:latin typeface="Helvetica Neue Light" charset="0"/>
                <a:ea typeface="Helvetica Neue Light" charset="0"/>
                <a:cs typeface="Helvetica Neue Light" charset="0"/>
              </a:rPr>
              <a:t>Reges</a:t>
            </a:r>
            <a:r>
              <a:rPr lang="en-US" dirty="0">
                <a:latin typeface="Helvetica Neue Light" charset="0"/>
                <a:ea typeface="Helvetica Neue Light" charset="0"/>
                <a:cs typeface="Helvetica Neue Light" charset="0"/>
              </a:rPr>
              <a:t>, Justin Hsia, Ruth Anderson, and many others for sample slides and materials ...</a:t>
            </a:r>
          </a:p>
        </p:txBody>
      </p:sp>
      <p:sp>
        <p:nvSpPr>
          <p:cNvPr id="6" name="Subtitle 2"/>
          <p:cNvSpPr txBox="1">
            <a:spLocks/>
          </p:cNvSpPr>
          <p:nvPr/>
        </p:nvSpPr>
        <p:spPr>
          <a:xfrm>
            <a:off x="0" y="3286930"/>
            <a:ext cx="12192000" cy="2196444"/>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3200" kern="1200">
                <a:solidFill>
                  <a:schemeClr val="tx1">
                    <a:lumMod val="95000"/>
                    <a:lumOff val="5000"/>
                  </a:schemeClr>
                </a:solidFill>
                <a:latin typeface="Segoe UI Semilight" panose="020B0402040204020203" pitchFamily="34" charset="0"/>
                <a:ea typeface="+mn-ea"/>
                <a:cs typeface="Segoe UI Semilight" panose="020B0402040204020203" pitchFamily="34" charset="0"/>
              </a:defRPr>
            </a:lvl1pPr>
            <a:lvl2pPr marL="4572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2pPr>
            <a:lvl3pPr marL="9144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3pPr>
            <a:lvl4pPr marL="13716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4pPr>
            <a:lvl5pPr marL="1828800" indent="0" algn="ctr"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1800" kern="1200">
                <a:solidFill>
                  <a:schemeClr val="tx1"/>
                </a:solidFill>
                <a:latin typeface="Segoe UI Semilight" panose="020B0402040204020203" pitchFamily="34" charset="0"/>
                <a:ea typeface="+mn-ea"/>
                <a:cs typeface="Segoe UI Semilight" panose="020B0402040204020203" pitchFamily="34" charset="0"/>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r>
              <a:rPr lang="en-US" dirty="0">
                <a:solidFill>
                  <a:schemeClr val="tx1">
                    <a:lumMod val="50000"/>
                    <a:lumOff val="50000"/>
                  </a:schemeClr>
                </a:solidFill>
              </a:rPr>
              <a:t>Autumn 2018</a:t>
            </a:r>
          </a:p>
          <a:p>
            <a:endParaRPr lang="en-US" dirty="0">
              <a:solidFill>
                <a:schemeClr val="tx1">
                  <a:lumMod val="50000"/>
                  <a:lumOff val="50000"/>
                </a:schemeClr>
              </a:solidFill>
            </a:endParaRPr>
          </a:p>
          <a:p>
            <a:r>
              <a:rPr lang="en-US" dirty="0">
                <a:solidFill>
                  <a:schemeClr val="tx1">
                    <a:lumMod val="50000"/>
                    <a:lumOff val="50000"/>
                  </a:schemeClr>
                </a:solidFill>
              </a:rPr>
              <a:t>Shrirang (Shri) Mare</a:t>
            </a:r>
          </a:p>
          <a:p>
            <a:r>
              <a:rPr lang="en-US" dirty="0">
                <a:solidFill>
                  <a:schemeClr val="tx1">
                    <a:lumMod val="50000"/>
                    <a:lumOff val="50000"/>
                  </a:schemeClr>
                </a:solidFill>
                <a:hlinkClick r:id="rId3"/>
              </a:rPr>
              <a:t>shri@cs.washington.edu</a:t>
            </a:r>
            <a:endParaRPr lang="en-US" dirty="0">
              <a:solidFill>
                <a:schemeClr val="tx1">
                  <a:lumMod val="50000"/>
                  <a:lumOff val="50000"/>
                </a:schemeClr>
              </a:solidFill>
            </a:endParaRPr>
          </a:p>
        </p:txBody>
      </p:sp>
      <p:sp>
        <p:nvSpPr>
          <p:cNvPr id="4" name="TextBox 3"/>
          <p:cNvSpPr txBox="1"/>
          <p:nvPr/>
        </p:nvSpPr>
        <p:spPr>
          <a:xfrm>
            <a:off x="-1500188" y="225742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1975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79989" y="24003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Shortest paths</a:t>
            </a:r>
          </a:p>
        </p:txBody>
      </p:sp>
      <p:sp>
        <p:nvSpPr>
          <p:cNvPr id="79" name="Rectangle 78"/>
          <p:cNvSpPr/>
          <p:nvPr/>
        </p:nvSpPr>
        <p:spPr>
          <a:xfrm>
            <a:off x="479989" y="24003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10</a:t>
            </a:fld>
            <a:endParaRPr lang="en-US"/>
          </a:p>
        </p:txBody>
      </p:sp>
      <p:sp>
        <p:nvSpPr>
          <p:cNvPr id="3" name="Content Placeholder 2"/>
          <p:cNvSpPr>
            <a:spLocks noGrp="1"/>
          </p:cNvSpPr>
          <p:nvPr>
            <p:ph idx="1"/>
          </p:nvPr>
        </p:nvSpPr>
        <p:spPr>
          <a:xfrm>
            <a:off x="575240" y="1477091"/>
            <a:ext cx="11187258" cy="2737721"/>
          </a:xfrm>
        </p:spPr>
        <p:txBody>
          <a:bodyPr/>
          <a:lstStyle/>
          <a:p>
            <a:r>
              <a:rPr lang="en-US" dirty="0"/>
              <a:t>The </a:t>
            </a:r>
            <a:r>
              <a:rPr lang="en-US" b="1" dirty="0"/>
              <a:t>length</a:t>
            </a:r>
            <a:r>
              <a:rPr lang="en-US" dirty="0"/>
              <a:t> of a path is the sum of the edge weights on that path.</a:t>
            </a:r>
            <a:endParaRPr lang="en-US" b="1" dirty="0"/>
          </a:p>
          <a:p>
            <a:endParaRPr lang="en-US" b="1" dirty="0"/>
          </a:p>
          <a:p>
            <a:r>
              <a:rPr lang="en-US" b="1" dirty="0">
                <a:solidFill>
                  <a:schemeClr val="bg1"/>
                </a:solidFill>
              </a:rPr>
              <a:t>Shortest Path Problem</a:t>
            </a:r>
          </a:p>
          <a:p>
            <a:r>
              <a:rPr lang="en-US" b="1" dirty="0">
                <a:solidFill>
                  <a:schemeClr val="bg1"/>
                </a:solidFill>
              </a:rPr>
              <a:t>Given: </a:t>
            </a:r>
            <a:r>
              <a:rPr lang="en-US" dirty="0">
                <a:solidFill>
                  <a:schemeClr val="bg1"/>
                </a:solidFill>
              </a:rPr>
              <a:t>a directed graph G and vertices s and t</a:t>
            </a:r>
          </a:p>
          <a:p>
            <a:r>
              <a:rPr lang="en-US" b="1" dirty="0">
                <a:solidFill>
                  <a:schemeClr val="bg1"/>
                </a:solidFill>
              </a:rPr>
              <a:t>Find:</a:t>
            </a:r>
            <a:r>
              <a:rPr lang="en-US" dirty="0">
                <a:solidFill>
                  <a:schemeClr val="bg1"/>
                </a:solidFill>
              </a:rPr>
              <a:t> the shortest path from s to t</a:t>
            </a:r>
          </a:p>
          <a:p>
            <a:pPr marL="0" indent="0">
              <a:buNone/>
            </a:pPr>
            <a:endParaRPr lang="en-US" dirty="0"/>
          </a:p>
          <a:p>
            <a:endParaRPr lang="en-US" b="1" dirty="0"/>
          </a:p>
          <a:p>
            <a:endParaRPr lang="en-US" b="1" dirty="0"/>
          </a:p>
        </p:txBody>
      </p:sp>
      <p:sp>
        <p:nvSpPr>
          <p:cNvPr id="80" name="Oval 79"/>
          <p:cNvSpPr/>
          <p:nvPr/>
        </p:nvSpPr>
        <p:spPr>
          <a:xfrm>
            <a:off x="3038475" y="507682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81" name="Oval 80"/>
          <p:cNvSpPr/>
          <p:nvPr/>
        </p:nvSpPr>
        <p:spPr>
          <a:xfrm>
            <a:off x="4560808" y="4964116"/>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w</a:t>
            </a:r>
          </a:p>
        </p:txBody>
      </p:sp>
      <p:sp>
        <p:nvSpPr>
          <p:cNvPr id="82" name="Oval 81"/>
          <p:cNvSpPr/>
          <p:nvPr/>
        </p:nvSpPr>
        <p:spPr>
          <a:xfrm>
            <a:off x="5400976" y="437197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y</a:t>
            </a:r>
          </a:p>
        </p:txBody>
      </p:sp>
      <p:sp>
        <p:nvSpPr>
          <p:cNvPr id="83" name="Oval 82"/>
          <p:cNvSpPr/>
          <p:nvPr/>
        </p:nvSpPr>
        <p:spPr>
          <a:xfrm>
            <a:off x="3952874" y="595032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sp>
        <p:nvSpPr>
          <p:cNvPr id="84" name="Oval 83"/>
          <p:cNvSpPr/>
          <p:nvPr/>
        </p:nvSpPr>
        <p:spPr>
          <a:xfrm>
            <a:off x="6886575" y="50101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sp>
        <p:nvSpPr>
          <p:cNvPr id="85" name="Oval 84"/>
          <p:cNvSpPr/>
          <p:nvPr/>
        </p:nvSpPr>
        <p:spPr>
          <a:xfrm>
            <a:off x="4875133" y="595032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86" name="Oval 85"/>
          <p:cNvSpPr/>
          <p:nvPr/>
        </p:nvSpPr>
        <p:spPr>
          <a:xfrm>
            <a:off x="5797392" y="594079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x</a:t>
            </a:r>
          </a:p>
        </p:txBody>
      </p:sp>
      <p:cxnSp>
        <p:nvCxnSpPr>
          <p:cNvPr id="88" name="Straight Arrow Connector 87"/>
          <p:cNvCxnSpPr>
            <a:stCxn id="80" idx="6"/>
            <a:endCxn id="81" idx="2"/>
          </p:cNvCxnSpPr>
          <p:nvPr/>
        </p:nvCxnSpPr>
        <p:spPr>
          <a:xfrm flipV="1">
            <a:off x="3352800" y="5121279"/>
            <a:ext cx="1208008" cy="11270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0" idx="5"/>
            <a:endCxn id="85" idx="1"/>
          </p:cNvCxnSpPr>
          <p:nvPr/>
        </p:nvCxnSpPr>
        <p:spPr>
          <a:xfrm>
            <a:off x="3306768" y="5345118"/>
            <a:ext cx="1614397" cy="65123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0" idx="4"/>
            <a:endCxn id="83" idx="1"/>
          </p:cNvCxnSpPr>
          <p:nvPr/>
        </p:nvCxnSpPr>
        <p:spPr>
          <a:xfrm>
            <a:off x="3195638" y="5391150"/>
            <a:ext cx="803268" cy="605206"/>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83" idx="6"/>
            <a:endCxn id="85" idx="2"/>
          </p:cNvCxnSpPr>
          <p:nvPr/>
        </p:nvCxnSpPr>
        <p:spPr>
          <a:xfrm flipV="1">
            <a:off x="4267199" y="6107486"/>
            <a:ext cx="607934" cy="1"/>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82" idx="2"/>
            <a:endCxn id="80" idx="7"/>
          </p:cNvCxnSpPr>
          <p:nvPr/>
        </p:nvCxnSpPr>
        <p:spPr>
          <a:xfrm flipH="1">
            <a:off x="3306768" y="4529137"/>
            <a:ext cx="2094208" cy="59372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81" idx="6"/>
            <a:endCxn id="86" idx="0"/>
          </p:cNvCxnSpPr>
          <p:nvPr/>
        </p:nvCxnSpPr>
        <p:spPr>
          <a:xfrm>
            <a:off x="4875133" y="5121279"/>
            <a:ext cx="1079422" cy="8195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85" idx="0"/>
            <a:endCxn id="82" idx="4"/>
          </p:cNvCxnSpPr>
          <p:nvPr/>
        </p:nvCxnSpPr>
        <p:spPr>
          <a:xfrm flipV="1">
            <a:off x="5032296" y="4686299"/>
            <a:ext cx="525843" cy="1264024"/>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82" idx="6"/>
          </p:cNvCxnSpPr>
          <p:nvPr/>
        </p:nvCxnSpPr>
        <p:spPr>
          <a:xfrm>
            <a:off x="5715301" y="4529137"/>
            <a:ext cx="1171274" cy="547688"/>
          </a:xfrm>
          <a:prstGeom prst="straightConnector1">
            <a:avLst/>
          </a:prstGeom>
          <a:ln w="28575">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6" idx="7"/>
            <a:endCxn id="84" idx="3"/>
          </p:cNvCxnSpPr>
          <p:nvPr/>
        </p:nvCxnSpPr>
        <p:spPr>
          <a:xfrm flipV="1">
            <a:off x="6065685" y="5278443"/>
            <a:ext cx="866922" cy="70838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311784" y="4377295"/>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a:t>
            </a:r>
          </a:p>
        </p:txBody>
      </p:sp>
      <p:sp>
        <p:nvSpPr>
          <p:cNvPr id="115" name="TextBox 114"/>
          <p:cNvSpPr txBox="1"/>
          <p:nvPr/>
        </p:nvSpPr>
        <p:spPr>
          <a:xfrm>
            <a:off x="6217794" y="4461152"/>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4</a:t>
            </a:r>
          </a:p>
        </p:txBody>
      </p:sp>
      <p:sp>
        <p:nvSpPr>
          <p:cNvPr id="116" name="TextBox 115"/>
          <p:cNvSpPr txBox="1"/>
          <p:nvPr/>
        </p:nvSpPr>
        <p:spPr>
          <a:xfrm>
            <a:off x="4371150" y="6097960"/>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1</a:t>
            </a:r>
          </a:p>
        </p:txBody>
      </p:sp>
      <p:sp>
        <p:nvSpPr>
          <p:cNvPr id="117" name="TextBox 116"/>
          <p:cNvSpPr txBox="1"/>
          <p:nvPr/>
        </p:nvSpPr>
        <p:spPr>
          <a:xfrm>
            <a:off x="4153173" y="5106764"/>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5</a:t>
            </a:r>
          </a:p>
        </p:txBody>
      </p:sp>
      <p:sp>
        <p:nvSpPr>
          <p:cNvPr id="118" name="TextBox 117"/>
          <p:cNvSpPr txBox="1"/>
          <p:nvPr/>
        </p:nvSpPr>
        <p:spPr>
          <a:xfrm>
            <a:off x="4478717" y="5528754"/>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4</a:t>
            </a:r>
          </a:p>
        </p:txBody>
      </p:sp>
      <p:sp>
        <p:nvSpPr>
          <p:cNvPr id="119" name="TextBox 118"/>
          <p:cNvSpPr txBox="1"/>
          <p:nvPr/>
        </p:nvSpPr>
        <p:spPr>
          <a:xfrm>
            <a:off x="3407127" y="5704075"/>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2</a:t>
            </a:r>
          </a:p>
        </p:txBody>
      </p:sp>
      <p:sp>
        <p:nvSpPr>
          <p:cNvPr id="120" name="TextBox 119"/>
          <p:cNvSpPr txBox="1"/>
          <p:nvPr/>
        </p:nvSpPr>
        <p:spPr>
          <a:xfrm>
            <a:off x="6524288" y="5611022"/>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5</a:t>
            </a:r>
          </a:p>
        </p:txBody>
      </p:sp>
      <p:sp>
        <p:nvSpPr>
          <p:cNvPr id="121" name="TextBox 120"/>
          <p:cNvSpPr txBox="1"/>
          <p:nvPr/>
        </p:nvSpPr>
        <p:spPr>
          <a:xfrm>
            <a:off x="5471798" y="5344088"/>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6</a:t>
            </a:r>
          </a:p>
        </p:txBody>
      </p:sp>
      <p:sp>
        <p:nvSpPr>
          <p:cNvPr id="122" name="TextBox 121"/>
          <p:cNvSpPr txBox="1"/>
          <p:nvPr/>
        </p:nvSpPr>
        <p:spPr>
          <a:xfrm>
            <a:off x="5445937" y="4820507"/>
            <a:ext cx="311304" cy="369332"/>
          </a:xfrm>
          <a:prstGeom prst="rect">
            <a:avLst/>
          </a:prstGeom>
          <a:noFill/>
        </p:spPr>
        <p:txBody>
          <a:bodyPr wrap="none" rtlCol="0">
            <a:spAutoFit/>
          </a:bodyPr>
          <a:lstStyle/>
          <a:p>
            <a:r>
              <a:rPr lang="en-US" dirty="0">
                <a:latin typeface="Consolas" panose="020B0609020204030204" pitchFamily="49" charset="0"/>
                <a:cs typeface="Consolas" panose="020B0609020204030204" pitchFamily="49" charset="0"/>
              </a:rPr>
              <a:t>3</a:t>
            </a:r>
          </a:p>
        </p:txBody>
      </p:sp>
    </p:spTree>
    <p:extLst>
      <p:ext uri="{BB962C8B-B14F-4D97-AF65-F5344CB8AC3E}">
        <p14:creationId xmlns:p14="http://schemas.microsoft.com/office/powerpoint/2010/main" val="255125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7" presetClass="emph" presetSubtype="1" nodeType="clickEffect">
                                  <p:stCondLst>
                                    <p:cond delay="0"/>
                                  </p:stCondLst>
                                  <p:childTnLst>
                                    <p:set>
                                      <p:cBhvr>
                                        <p:cTn id="64" dur="indefinite"/>
                                        <p:tgtEl>
                                          <p:spTgt spid="94"/>
                                        </p:tgtEl>
                                        <p:attrNameLst>
                                          <p:attrName>stroke.color</p:attrName>
                                        </p:attrNameLst>
                                      </p:cBhvr>
                                      <p:to>
                                        <p:clrVal>
                                          <a:srgbClr val="FF0000"/>
                                        </p:clrVal>
                                      </p:to>
                                    </p:set>
                                    <p:set>
                                      <p:cBhvr>
                                        <p:cTn id="65" dur="indefinite"/>
                                        <p:tgtEl>
                                          <p:spTgt spid="94"/>
                                        </p:tgtEl>
                                        <p:attrNameLst>
                                          <p:attrName>stroke.on</p:attrName>
                                        </p:attrNameLst>
                                      </p:cBhvr>
                                      <p:to>
                                        <p:strVal val="true"/>
                                      </p:to>
                                    </p:set>
                                  </p:childTnLst>
                                </p:cTn>
                              </p:par>
                              <p:par>
                                <p:cTn id="66" presetID="7" presetClass="emph" presetSubtype="1" nodeType="withEffect">
                                  <p:stCondLst>
                                    <p:cond delay="0"/>
                                  </p:stCondLst>
                                  <p:childTnLst>
                                    <p:set>
                                      <p:cBhvr>
                                        <p:cTn id="67" dur="indefinite"/>
                                        <p:tgtEl>
                                          <p:spTgt spid="92"/>
                                        </p:tgtEl>
                                        <p:attrNameLst>
                                          <p:attrName>stroke.color</p:attrName>
                                        </p:attrNameLst>
                                      </p:cBhvr>
                                      <p:to>
                                        <p:clrVal>
                                          <a:srgbClr val="FF0000"/>
                                        </p:clrVal>
                                      </p:to>
                                    </p:set>
                                    <p:set>
                                      <p:cBhvr>
                                        <p:cTn id="68" dur="indefinite"/>
                                        <p:tgtEl>
                                          <p:spTgt spid="92"/>
                                        </p:tgtEl>
                                        <p:attrNameLst>
                                          <p:attrName>stroke.on</p:attrName>
                                        </p:attrNameLst>
                                      </p:cBhvr>
                                      <p:to>
                                        <p:strVal val="true"/>
                                      </p:to>
                                    </p:set>
                                  </p:childTnLst>
                                </p:cTn>
                              </p:par>
                              <p:par>
                                <p:cTn id="69" presetID="7" presetClass="emph" presetSubtype="1" nodeType="withEffect">
                                  <p:stCondLst>
                                    <p:cond delay="0"/>
                                  </p:stCondLst>
                                  <p:childTnLst>
                                    <p:set>
                                      <p:cBhvr>
                                        <p:cTn id="70" dur="indefinite"/>
                                        <p:tgtEl>
                                          <p:spTgt spid="102"/>
                                        </p:tgtEl>
                                        <p:attrNameLst>
                                          <p:attrName>stroke.color</p:attrName>
                                        </p:attrNameLst>
                                      </p:cBhvr>
                                      <p:to>
                                        <p:clrVal>
                                          <a:srgbClr val="FF0000"/>
                                        </p:clrVal>
                                      </p:to>
                                    </p:set>
                                    <p:set>
                                      <p:cBhvr>
                                        <p:cTn id="71" dur="indefinite"/>
                                        <p:tgtEl>
                                          <p:spTgt spid="102"/>
                                        </p:tgtEl>
                                        <p:attrNameLst>
                                          <p:attrName>stroke.on</p:attrName>
                                        </p:attrNameLst>
                                      </p:cBhvr>
                                      <p:to>
                                        <p:strVal val="true"/>
                                      </p:to>
                                    </p:set>
                                  </p:childTnLst>
                                </p:cTn>
                              </p:par>
                              <p:par>
                                <p:cTn id="72" presetID="7" presetClass="emph" presetSubtype="1" nodeType="withEffect">
                                  <p:stCondLst>
                                    <p:cond delay="0"/>
                                  </p:stCondLst>
                                  <p:childTnLst>
                                    <p:set>
                                      <p:cBhvr>
                                        <p:cTn id="73" dur="indefinite"/>
                                        <p:tgtEl>
                                          <p:spTgt spid="104"/>
                                        </p:tgtEl>
                                        <p:attrNameLst>
                                          <p:attrName>stroke.color</p:attrName>
                                        </p:attrNameLst>
                                      </p:cBhvr>
                                      <p:to>
                                        <p:clrVal>
                                          <a:srgbClr val="FF0000"/>
                                        </p:clrVal>
                                      </p:to>
                                    </p:set>
                                    <p:set>
                                      <p:cBhvr>
                                        <p:cTn id="74" dur="indefinite"/>
                                        <p:tgtEl>
                                          <p:spTgt spid="10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P spid="84" grpId="0" animBg="1"/>
      <p:bldP spid="85" grpId="0" animBg="1"/>
      <p:bldP spid="86" grpId="0" animBg="1"/>
      <p:bldP spid="114" grpId="0"/>
      <p:bldP spid="115" grpId="0"/>
      <p:bldP spid="116" grpId="0"/>
      <p:bldP spid="117" grpId="0"/>
      <p:bldP spid="118" grpId="0"/>
      <p:bldP spid="119" grpId="0"/>
      <p:bldP spid="120" grpId="0"/>
      <p:bldP spid="121" grpId="0"/>
      <p:bldP spid="1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a:xfrm>
            <a:off x="575240" y="1463857"/>
            <a:ext cx="11187258" cy="1012643"/>
          </a:xfrm>
        </p:spPr>
        <p:txBody>
          <a:bodyPr/>
          <a:lstStyle/>
          <a:p>
            <a:r>
              <a:rPr lang="en-US" dirty="0"/>
              <a:t>Let’s start with a simpler version: the edges are all the same weight (</a:t>
            </a:r>
            <a:r>
              <a:rPr lang="en-US" b="1" dirty="0"/>
              <a:t>unweighted</a:t>
            </a:r>
            <a:r>
              <a:rPr lang="en-US" dirty="0"/>
              <a:t>)</a:t>
            </a:r>
          </a:p>
          <a:p>
            <a:r>
              <a:rPr lang="en-US" dirty="0"/>
              <a:t>If the graph is unweighted, how do we find a shortest paths?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530" y="2476500"/>
            <a:ext cx="3970069" cy="4069196"/>
          </a:xfrm>
          <a:prstGeom prst="rect">
            <a:avLst/>
          </a:prstGeom>
        </p:spPr>
      </p:pic>
      <p:sp>
        <p:nvSpPr>
          <p:cNvPr id="8" name="Oval 7"/>
          <p:cNvSpPr/>
          <p:nvPr/>
        </p:nvSpPr>
        <p:spPr>
          <a:xfrm>
            <a:off x="3933825" y="2562225"/>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93970" y="2571751"/>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68390" y="2571751"/>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42810" y="2562225"/>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17230" y="2562225"/>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33825" y="3317693"/>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693970" y="3327219"/>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68390" y="3327219"/>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42810" y="3317693"/>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717230" y="3317693"/>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933825" y="3992442"/>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693970" y="4001968"/>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68390" y="4001968"/>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042810" y="3992442"/>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717230" y="3992442"/>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933825" y="4747910"/>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693970" y="4757436"/>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68390" y="4757436"/>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42810" y="4747910"/>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17230" y="4747910"/>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933825" y="5475353"/>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693970" y="5484879"/>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68390" y="5484879"/>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042810" y="5475353"/>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717230" y="5475353"/>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933825" y="6178127"/>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693970" y="6187653"/>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68390" y="6187653"/>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42810" y="6178127"/>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717230" y="6178127"/>
            <a:ext cx="171450" cy="171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a:stCxn id="8" idx="4"/>
            <a:endCxn id="13" idx="0"/>
          </p:cNvCxnSpPr>
          <p:nvPr/>
        </p:nvCxnSpPr>
        <p:spPr>
          <a:xfrm>
            <a:off x="4019550" y="2733675"/>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18" idx="0"/>
          </p:cNvCxnSpPr>
          <p:nvPr/>
        </p:nvCxnSpPr>
        <p:spPr>
          <a:xfrm>
            <a:off x="4019550" y="3489143"/>
            <a:ext cx="0" cy="5032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019550" y="4163892"/>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019550" y="4919360"/>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019550" y="5646803"/>
            <a:ext cx="0" cy="531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772025" y="2743201"/>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772025" y="3498669"/>
            <a:ext cx="0" cy="5032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772025" y="4173418"/>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72025" y="4928886"/>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772025" y="5656329"/>
            <a:ext cx="0" cy="531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448300" y="2743201"/>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448300" y="3498669"/>
            <a:ext cx="0" cy="5032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448300" y="4173418"/>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448300" y="4928886"/>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448300" y="5656329"/>
            <a:ext cx="0" cy="531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115050" y="2733675"/>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115050" y="3489143"/>
            <a:ext cx="0" cy="5032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115050" y="4163892"/>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115050" y="4919360"/>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115050" y="5646803"/>
            <a:ext cx="0" cy="531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819900" y="2733675"/>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819900" y="3489143"/>
            <a:ext cx="0" cy="5032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819900" y="4163892"/>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819900" y="4919360"/>
            <a:ext cx="0" cy="5840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6819900" y="5646803"/>
            <a:ext cx="0" cy="531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9" idx="2"/>
          </p:cNvCxnSpPr>
          <p:nvPr/>
        </p:nvCxnSpPr>
        <p:spPr>
          <a:xfrm>
            <a:off x="4105275" y="2657476"/>
            <a:ext cx="5886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9" idx="6"/>
            <a:endCxn id="10" idx="2"/>
          </p:cNvCxnSpPr>
          <p:nvPr/>
        </p:nvCxnSpPr>
        <p:spPr>
          <a:xfrm>
            <a:off x="4865420" y="2657476"/>
            <a:ext cx="50297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10" idx="6"/>
            <a:endCxn id="11" idx="2"/>
          </p:cNvCxnSpPr>
          <p:nvPr/>
        </p:nvCxnSpPr>
        <p:spPr>
          <a:xfrm flipV="1">
            <a:off x="5539840" y="2647950"/>
            <a:ext cx="502970"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11" idx="6"/>
          </p:cNvCxnSpPr>
          <p:nvPr/>
        </p:nvCxnSpPr>
        <p:spPr>
          <a:xfrm>
            <a:off x="6214260" y="2647950"/>
            <a:ext cx="502970"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4105275" y="3396395"/>
            <a:ext cx="5886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865420" y="3386869"/>
            <a:ext cx="502970"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539840" y="3386869"/>
            <a:ext cx="50297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214260" y="3386869"/>
            <a:ext cx="502970"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105275" y="4094989"/>
            <a:ext cx="5886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865420" y="4094989"/>
            <a:ext cx="47650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539840" y="4085463"/>
            <a:ext cx="50297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214260" y="4085463"/>
            <a:ext cx="502970"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124200" y="4843926"/>
            <a:ext cx="5886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25" idx="2"/>
          </p:cNvCxnSpPr>
          <p:nvPr/>
        </p:nvCxnSpPr>
        <p:spPr>
          <a:xfrm flipV="1">
            <a:off x="4884345" y="4843161"/>
            <a:ext cx="484045" cy="7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5558765" y="4834400"/>
            <a:ext cx="50297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endCxn id="27" idx="2"/>
          </p:cNvCxnSpPr>
          <p:nvPr/>
        </p:nvCxnSpPr>
        <p:spPr>
          <a:xfrm flipV="1">
            <a:off x="6233185" y="4833635"/>
            <a:ext cx="484045" cy="7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4124200" y="5582189"/>
            <a:ext cx="5886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4884345" y="5572663"/>
            <a:ext cx="502970"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5558765" y="5572663"/>
            <a:ext cx="50297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6233185" y="5572663"/>
            <a:ext cx="502970"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105275" y="6298189"/>
            <a:ext cx="5886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4865420" y="6288663"/>
            <a:ext cx="502970"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5539840" y="6288663"/>
            <a:ext cx="50297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6214260" y="6288663"/>
            <a:ext cx="502970" cy="952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633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p:txBody>
          <a:bodyPr>
            <a:normAutofit lnSpcReduction="10000"/>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a:p>
            <a:r>
              <a:rPr lang="en-US" dirty="0"/>
              <a:t>What’s the shortest path from s to s? </a:t>
            </a:r>
          </a:p>
          <a:p>
            <a:pPr lvl="1"/>
            <a:r>
              <a:rPr lang="en-US" dirty="0"/>
              <a:t>Well….we’re already there.</a:t>
            </a:r>
          </a:p>
          <a:p>
            <a:r>
              <a:rPr lang="en-US" dirty="0"/>
              <a:t>What’s the shortest path from s to u   or  s to v?</a:t>
            </a:r>
          </a:p>
          <a:p>
            <a:pPr lvl="1"/>
            <a:r>
              <a:rPr lang="en-US" dirty="0"/>
              <a:t>Just go on the edge from s</a:t>
            </a:r>
          </a:p>
          <a:p>
            <a:r>
              <a:rPr lang="en-US" dirty="0"/>
              <a:t>From s to w, x, or y?</a:t>
            </a:r>
          </a:p>
          <a:p>
            <a:pPr lvl="1"/>
            <a:r>
              <a:rPr lang="en-US" dirty="0"/>
              <a:t>Can’t get there directly from s, if we want a length 2 path, have to go through u or v.</a:t>
            </a:r>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12</a:t>
            </a:fld>
            <a:endParaRPr lang="en-US"/>
          </a:p>
        </p:txBody>
      </p:sp>
      <p:sp>
        <p:nvSpPr>
          <p:cNvPr id="6" name="Oval 5"/>
          <p:cNvSpPr/>
          <p:nvPr/>
        </p:nvSpPr>
        <p:spPr>
          <a:xfrm>
            <a:off x="25050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7" name="Oval 6"/>
          <p:cNvSpPr/>
          <p:nvPr/>
        </p:nvSpPr>
        <p:spPr>
          <a:xfrm>
            <a:off x="7991475" y="27051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sp>
        <p:nvSpPr>
          <p:cNvPr id="8" name="Oval 7"/>
          <p:cNvSpPr/>
          <p:nvPr/>
        </p:nvSpPr>
        <p:spPr>
          <a:xfrm>
            <a:off x="3448049"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9" name="Oval 8"/>
          <p:cNvSpPr/>
          <p:nvPr/>
        </p:nvSpPr>
        <p:spPr>
          <a:xfrm>
            <a:off x="344805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sp>
        <p:nvSpPr>
          <p:cNvPr id="11" name="Oval 10"/>
          <p:cNvSpPr/>
          <p:nvPr/>
        </p:nvSpPr>
        <p:spPr>
          <a:xfrm>
            <a:off x="6421890" y="270509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y</a:t>
            </a:r>
          </a:p>
        </p:txBody>
      </p:sp>
      <p:sp>
        <p:nvSpPr>
          <p:cNvPr id="12" name="Oval 11"/>
          <p:cNvSpPr/>
          <p:nvPr/>
        </p:nvSpPr>
        <p:spPr>
          <a:xfrm>
            <a:off x="5181600" y="20478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w</a:t>
            </a:r>
          </a:p>
        </p:txBody>
      </p:sp>
      <p:sp>
        <p:nvSpPr>
          <p:cNvPr id="13" name="Oval 12"/>
          <p:cNvSpPr/>
          <p:nvPr/>
        </p:nvSpPr>
        <p:spPr>
          <a:xfrm>
            <a:off x="5181600" y="333375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x</a:t>
            </a:r>
          </a:p>
        </p:txBody>
      </p:sp>
      <p:cxnSp>
        <p:nvCxnSpPr>
          <p:cNvPr id="15" name="Straight Arrow Connector 14"/>
          <p:cNvCxnSpPr>
            <a:stCxn id="6" idx="7"/>
            <a:endCxn id="9" idx="3"/>
          </p:cNvCxnSpPr>
          <p:nvPr/>
        </p:nvCxnSpPr>
        <p:spPr>
          <a:xfrm flipV="1">
            <a:off x="2773368" y="2316168"/>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3605211" y="2391104"/>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2773368" y="2973393"/>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3762375" y="2205038"/>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3762374" y="3490912"/>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3716342" y="2870990"/>
            <a:ext cx="2705548" cy="5087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3762375" y="2205038"/>
            <a:ext cx="1419225"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5495925" y="2205038"/>
            <a:ext cx="2541582" cy="54609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6736215" y="2862262"/>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5449893" y="2973392"/>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5495925" y="3019425"/>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47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r>
              <a:rPr lang="en-US" dirty="0"/>
              <a:t>To find the set of vertices at distance k, just find the set of vertices at distance k-1, and see if any of them have an outgoing edge to an undiscovered vertex.</a:t>
            </a:r>
          </a:p>
          <a:p>
            <a:r>
              <a:rPr lang="en-US" dirty="0"/>
              <a:t>Do we already know an algorithm that does something like that?</a:t>
            </a:r>
          </a:p>
          <a:p>
            <a:r>
              <a:rPr lang="en-US" dirty="0"/>
              <a:t>Yes! BFS!</a:t>
            </a:r>
          </a:p>
          <a:p>
            <a:endParaRPr lang="en-US" dirty="0"/>
          </a:p>
          <a:p>
            <a:endParaRPr lang="en-US" dirty="0"/>
          </a:p>
        </p:txBody>
      </p:sp>
      <p:pic>
        <p:nvPicPr>
          <p:cNvPr id="11" name="Content Placeholder 10">
            <a:extLst>
              <a:ext uri="{FF2B5EF4-FFF2-40B4-BE49-F238E27FC236}">
                <a16:creationId xmlns:a16="http://schemas.microsoft.com/office/drawing/2014/main" id="{B2C65CAF-1062-DD47-A72B-658766A811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38208" y="1971943"/>
            <a:ext cx="5049660" cy="3877726"/>
          </a:xfrm>
        </p:spPr>
      </p:pic>
      <p:sp>
        <p:nvSpPr>
          <p:cNvPr id="2" name="Title 1"/>
          <p:cNvSpPr>
            <a:spLocks noGrp="1"/>
          </p:cNvSpPr>
          <p:nvPr>
            <p:ph type="title"/>
          </p:nvPr>
        </p:nvSpPr>
        <p:spPr/>
        <p:txBody>
          <a:bodyPr/>
          <a:lstStyle/>
          <a:p>
            <a:r>
              <a:rPr lang="en-US" dirty="0"/>
              <a:t>Unweighted graphs: Key Idea</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13</a:t>
            </a:fld>
            <a:endParaRPr lang="en-US"/>
          </a:p>
        </p:txBody>
      </p:sp>
    </p:spTree>
    <p:extLst>
      <p:ext uri="{BB962C8B-B14F-4D97-AF65-F5344CB8AC3E}">
        <p14:creationId xmlns:p14="http://schemas.microsoft.com/office/powerpoint/2010/main" val="29519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Unweighted graphs</a:t>
            </a:r>
          </a:p>
        </p:txBody>
      </p:sp>
      <p:sp>
        <p:nvSpPr>
          <p:cNvPr id="3" name="Content Placeholder 2"/>
          <p:cNvSpPr>
            <a:spLocks noGrp="1"/>
          </p:cNvSpPr>
          <p:nvPr>
            <p:ph idx="1"/>
          </p:nvPr>
        </p:nvSpPr>
        <p:spPr>
          <a:xfrm>
            <a:off x="575240" y="1463857"/>
            <a:ext cx="11187258" cy="555114"/>
          </a:xfrm>
        </p:spPr>
        <p:txBody>
          <a:bodyPr>
            <a:normAutofit/>
          </a:bodyPr>
          <a:lstStyle/>
          <a:p>
            <a:r>
              <a:rPr lang="en-US" dirty="0"/>
              <a:t>If the graph is unweighted, how do we find a shortest paths?</a:t>
            </a:r>
          </a:p>
          <a:p>
            <a:endParaRPr lang="en-US" b="1"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14</a:t>
            </a:fld>
            <a:endParaRPr lang="en-US"/>
          </a:p>
        </p:txBody>
      </p:sp>
      <p:sp>
        <p:nvSpPr>
          <p:cNvPr id="6" name="Oval 5"/>
          <p:cNvSpPr/>
          <p:nvPr/>
        </p:nvSpPr>
        <p:spPr>
          <a:xfrm>
            <a:off x="5831482" y="308907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7" name="Oval 6"/>
          <p:cNvSpPr/>
          <p:nvPr/>
        </p:nvSpPr>
        <p:spPr>
          <a:xfrm>
            <a:off x="11317882" y="308907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sp>
        <p:nvSpPr>
          <p:cNvPr id="8" name="Oval 7"/>
          <p:cNvSpPr/>
          <p:nvPr/>
        </p:nvSpPr>
        <p:spPr>
          <a:xfrm>
            <a:off x="6774456" y="37177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9" name="Oval 8"/>
          <p:cNvSpPr/>
          <p:nvPr/>
        </p:nvSpPr>
        <p:spPr>
          <a:xfrm>
            <a:off x="6774457" y="2431846"/>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sp>
        <p:nvSpPr>
          <p:cNvPr id="11" name="Oval 10"/>
          <p:cNvSpPr/>
          <p:nvPr/>
        </p:nvSpPr>
        <p:spPr>
          <a:xfrm>
            <a:off x="9748297" y="308907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y</a:t>
            </a:r>
          </a:p>
        </p:txBody>
      </p:sp>
      <p:sp>
        <p:nvSpPr>
          <p:cNvPr id="12" name="Oval 11"/>
          <p:cNvSpPr/>
          <p:nvPr/>
        </p:nvSpPr>
        <p:spPr>
          <a:xfrm>
            <a:off x="8508007" y="2431846"/>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w</a:t>
            </a:r>
          </a:p>
        </p:txBody>
      </p:sp>
      <p:sp>
        <p:nvSpPr>
          <p:cNvPr id="13" name="Oval 12"/>
          <p:cNvSpPr/>
          <p:nvPr/>
        </p:nvSpPr>
        <p:spPr>
          <a:xfrm>
            <a:off x="8508007" y="37177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x</a:t>
            </a:r>
          </a:p>
        </p:txBody>
      </p:sp>
      <p:cxnSp>
        <p:nvCxnSpPr>
          <p:cNvPr id="15" name="Straight Arrow Connector 14"/>
          <p:cNvCxnSpPr>
            <a:stCxn id="6" idx="7"/>
            <a:endCxn id="9" idx="3"/>
          </p:cNvCxnSpPr>
          <p:nvPr/>
        </p:nvCxnSpPr>
        <p:spPr>
          <a:xfrm flipV="1">
            <a:off x="6099775" y="2700139"/>
            <a:ext cx="720714" cy="43496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0"/>
          </p:cNvCxnSpPr>
          <p:nvPr/>
        </p:nvCxnSpPr>
        <p:spPr>
          <a:xfrm>
            <a:off x="6931618" y="2775075"/>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8" idx="1"/>
          </p:cNvCxnSpPr>
          <p:nvPr/>
        </p:nvCxnSpPr>
        <p:spPr>
          <a:xfrm>
            <a:off x="6099775" y="3357364"/>
            <a:ext cx="720713" cy="406389"/>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6"/>
            <a:endCxn id="13" idx="1"/>
          </p:cNvCxnSpPr>
          <p:nvPr/>
        </p:nvCxnSpPr>
        <p:spPr>
          <a:xfrm>
            <a:off x="7088782" y="2589009"/>
            <a:ext cx="1465257" cy="117474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p:cNvCxnSpPr>
          <p:nvPr/>
        </p:nvCxnSpPr>
        <p:spPr>
          <a:xfrm flipV="1">
            <a:off x="7088781" y="3874883"/>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7"/>
          </p:cNvCxnSpPr>
          <p:nvPr/>
        </p:nvCxnSpPr>
        <p:spPr>
          <a:xfrm flipV="1">
            <a:off x="7042749" y="3254961"/>
            <a:ext cx="2705548" cy="50879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6"/>
            <a:endCxn id="12" idx="2"/>
          </p:cNvCxnSpPr>
          <p:nvPr/>
        </p:nvCxnSpPr>
        <p:spPr>
          <a:xfrm>
            <a:off x="7088782" y="2589009"/>
            <a:ext cx="1419225"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6"/>
            <a:endCxn id="7" idx="1"/>
          </p:cNvCxnSpPr>
          <p:nvPr/>
        </p:nvCxnSpPr>
        <p:spPr>
          <a:xfrm>
            <a:off x="8822332" y="2589009"/>
            <a:ext cx="2541582" cy="546094"/>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6"/>
          </p:cNvCxnSpPr>
          <p:nvPr/>
        </p:nvCxnSpPr>
        <p:spPr>
          <a:xfrm>
            <a:off x="10062622" y="3246233"/>
            <a:ext cx="1255260" cy="872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13" idx="7"/>
          </p:cNvCxnSpPr>
          <p:nvPr/>
        </p:nvCxnSpPr>
        <p:spPr>
          <a:xfrm flipH="1">
            <a:off x="8776300" y="3357363"/>
            <a:ext cx="1018029" cy="40639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7" idx="4"/>
            <a:endCxn id="13" idx="6"/>
          </p:cNvCxnSpPr>
          <p:nvPr/>
        </p:nvCxnSpPr>
        <p:spPr>
          <a:xfrm flipH="1">
            <a:off x="8822332" y="3403396"/>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74456" y="2053854"/>
            <a:ext cx="314325" cy="369332"/>
          </a:xfrm>
          <a:prstGeom prst="rect">
            <a:avLst/>
          </a:prstGeom>
          <a:noFill/>
        </p:spPr>
        <p:txBody>
          <a:bodyPr wrap="square" rtlCol="0">
            <a:spAutoFit/>
          </a:bodyPr>
          <a:lstStyle/>
          <a:p>
            <a:r>
              <a:rPr lang="en-US" dirty="0"/>
              <a:t>1</a:t>
            </a:r>
          </a:p>
        </p:txBody>
      </p:sp>
      <p:sp>
        <p:nvSpPr>
          <p:cNvPr id="28" name="TextBox 27"/>
          <p:cNvSpPr txBox="1"/>
          <p:nvPr/>
        </p:nvSpPr>
        <p:spPr>
          <a:xfrm>
            <a:off x="6728424" y="4106653"/>
            <a:ext cx="314325" cy="369332"/>
          </a:xfrm>
          <a:prstGeom prst="rect">
            <a:avLst/>
          </a:prstGeom>
          <a:noFill/>
        </p:spPr>
        <p:txBody>
          <a:bodyPr wrap="square" rtlCol="0">
            <a:spAutoFit/>
          </a:bodyPr>
          <a:lstStyle/>
          <a:p>
            <a:r>
              <a:rPr lang="en-US" dirty="0"/>
              <a:t>1</a:t>
            </a:r>
          </a:p>
        </p:txBody>
      </p:sp>
      <p:sp>
        <p:nvSpPr>
          <p:cNvPr id="30" name="TextBox 29"/>
          <p:cNvSpPr txBox="1"/>
          <p:nvPr/>
        </p:nvSpPr>
        <p:spPr>
          <a:xfrm>
            <a:off x="8508007" y="2085531"/>
            <a:ext cx="314325" cy="369332"/>
          </a:xfrm>
          <a:prstGeom prst="rect">
            <a:avLst/>
          </a:prstGeom>
          <a:noFill/>
        </p:spPr>
        <p:txBody>
          <a:bodyPr wrap="square" rtlCol="0">
            <a:spAutoFit/>
          </a:bodyPr>
          <a:lstStyle/>
          <a:p>
            <a:r>
              <a:rPr lang="en-US" dirty="0"/>
              <a:t>2</a:t>
            </a:r>
          </a:p>
        </p:txBody>
      </p:sp>
      <p:sp>
        <p:nvSpPr>
          <p:cNvPr id="32" name="TextBox 31"/>
          <p:cNvSpPr txBox="1"/>
          <p:nvPr/>
        </p:nvSpPr>
        <p:spPr>
          <a:xfrm>
            <a:off x="8508007" y="4106653"/>
            <a:ext cx="314325" cy="369332"/>
          </a:xfrm>
          <a:prstGeom prst="rect">
            <a:avLst/>
          </a:prstGeom>
          <a:noFill/>
        </p:spPr>
        <p:txBody>
          <a:bodyPr wrap="square" rtlCol="0">
            <a:spAutoFit/>
          </a:bodyPr>
          <a:lstStyle/>
          <a:p>
            <a:r>
              <a:rPr lang="en-US" dirty="0"/>
              <a:t>2</a:t>
            </a:r>
          </a:p>
        </p:txBody>
      </p:sp>
      <p:sp>
        <p:nvSpPr>
          <p:cNvPr id="34" name="TextBox 33"/>
          <p:cNvSpPr txBox="1"/>
          <p:nvPr/>
        </p:nvSpPr>
        <p:spPr>
          <a:xfrm>
            <a:off x="9637166" y="2857301"/>
            <a:ext cx="314325" cy="369332"/>
          </a:xfrm>
          <a:prstGeom prst="rect">
            <a:avLst/>
          </a:prstGeom>
          <a:noFill/>
        </p:spPr>
        <p:txBody>
          <a:bodyPr wrap="square" rtlCol="0">
            <a:spAutoFit/>
          </a:bodyPr>
          <a:lstStyle/>
          <a:p>
            <a:r>
              <a:rPr lang="en-US" dirty="0"/>
              <a:t>2</a:t>
            </a:r>
          </a:p>
        </p:txBody>
      </p:sp>
      <p:sp>
        <p:nvSpPr>
          <p:cNvPr id="36" name="TextBox 35"/>
          <p:cNvSpPr txBox="1"/>
          <p:nvPr/>
        </p:nvSpPr>
        <p:spPr>
          <a:xfrm>
            <a:off x="11584062" y="3375892"/>
            <a:ext cx="314325" cy="369332"/>
          </a:xfrm>
          <a:prstGeom prst="rect">
            <a:avLst/>
          </a:prstGeom>
          <a:noFill/>
        </p:spPr>
        <p:txBody>
          <a:bodyPr wrap="square" rtlCol="0">
            <a:spAutoFit/>
          </a:bodyPr>
          <a:lstStyle/>
          <a:p>
            <a:r>
              <a:rPr lang="en-US" dirty="0"/>
              <a:t>3</a:t>
            </a:r>
          </a:p>
        </p:txBody>
      </p:sp>
      <p:pic>
        <p:nvPicPr>
          <p:cNvPr id="38" name="Content Placeholder 10">
            <a:extLst>
              <a:ext uri="{FF2B5EF4-FFF2-40B4-BE49-F238E27FC236}">
                <a16:creationId xmlns:a16="http://schemas.microsoft.com/office/drawing/2014/main" id="{5505006F-272B-9844-9F3A-E02396B60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487" y="2291861"/>
            <a:ext cx="5146262" cy="3951908"/>
          </a:xfrm>
          <a:prstGeom prst="rect">
            <a:avLst/>
          </a:prstGeom>
        </p:spPr>
      </p:pic>
    </p:spTree>
    <p:extLst>
      <p:ext uri="{BB962C8B-B14F-4D97-AF65-F5344CB8AC3E}">
        <p14:creationId xmlns:p14="http://schemas.microsoft.com/office/powerpoint/2010/main" val="44212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the target vertex?</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15</a:t>
            </a:fld>
            <a:endParaRPr lang="en-US"/>
          </a:p>
        </p:txBody>
      </p:sp>
      <p:sp>
        <p:nvSpPr>
          <p:cNvPr id="6" name="Rectangle 5"/>
          <p:cNvSpPr/>
          <p:nvPr/>
        </p:nvSpPr>
        <p:spPr>
          <a:xfrm>
            <a:off x="479989" y="1704975"/>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bg1"/>
              </a:solidFill>
            </a:endParaRPr>
          </a:p>
          <a:p>
            <a:r>
              <a:rPr lang="en-US" sz="2200" b="1" dirty="0">
                <a:solidFill>
                  <a:schemeClr val="bg1"/>
                </a:solidFill>
              </a:rPr>
              <a:t>Given: </a:t>
            </a:r>
            <a:r>
              <a:rPr lang="en-US" sz="2200" dirty="0">
                <a:solidFill>
                  <a:schemeClr val="bg1"/>
                </a:solidFill>
              </a:rPr>
              <a:t>a directed graph G and vertices </a:t>
            </a:r>
            <a:r>
              <a:rPr lang="en-US" sz="2200" dirty="0" err="1">
                <a:solidFill>
                  <a:schemeClr val="bg1"/>
                </a:solidFill>
              </a:rPr>
              <a:t>s,t</a:t>
            </a:r>
            <a:r>
              <a:rPr lang="en-US" sz="2200" dirty="0">
                <a:solidFill>
                  <a:schemeClr val="bg1"/>
                </a:solidFill>
              </a:rPr>
              <a:t> </a:t>
            </a:r>
          </a:p>
          <a:p>
            <a:r>
              <a:rPr lang="en-US" sz="2200" b="1" dirty="0">
                <a:solidFill>
                  <a:schemeClr val="bg1"/>
                </a:solidFill>
              </a:rPr>
              <a:t>Find:</a:t>
            </a:r>
            <a:r>
              <a:rPr lang="en-US" sz="2200" dirty="0">
                <a:solidFill>
                  <a:schemeClr val="bg1"/>
                </a:solidFill>
              </a:rPr>
              <a:t> the shortest path from s to t. </a:t>
            </a:r>
          </a:p>
        </p:txBody>
      </p:sp>
      <p:sp>
        <p:nvSpPr>
          <p:cNvPr id="7" name="Rectangle 6"/>
          <p:cNvSpPr/>
          <p:nvPr/>
        </p:nvSpPr>
        <p:spPr>
          <a:xfrm>
            <a:off x="479989" y="1704975"/>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Shortest Path Problem</a:t>
            </a:r>
            <a:endParaRPr lang="en-US" sz="2200" dirty="0"/>
          </a:p>
        </p:txBody>
      </p:sp>
      <p:sp>
        <p:nvSpPr>
          <p:cNvPr id="8" name="TextBox 7"/>
          <p:cNvSpPr txBox="1"/>
          <p:nvPr/>
        </p:nvSpPr>
        <p:spPr>
          <a:xfrm>
            <a:off x="479989" y="3343275"/>
            <a:ext cx="11026211" cy="1107996"/>
          </a:xfrm>
          <a:prstGeom prst="rect">
            <a:avLst/>
          </a:prstGeom>
          <a:noFill/>
        </p:spPr>
        <p:txBody>
          <a:bodyPr wrap="square" rtlCol="0">
            <a:spAutoFit/>
          </a:bodyPr>
          <a:lstStyle/>
          <a:p>
            <a:r>
              <a:rPr lang="en-US" sz="2400" dirty="0"/>
              <a:t>BFS didn’t mention a target vertex…</a:t>
            </a:r>
          </a:p>
          <a:p>
            <a:r>
              <a:rPr lang="en-US" sz="2400" dirty="0"/>
              <a:t>It actually finds the shortest path from s to every other vertex.</a:t>
            </a:r>
          </a:p>
          <a:p>
            <a:endParaRPr lang="en-US" dirty="0"/>
          </a:p>
        </p:txBody>
      </p:sp>
    </p:spTree>
    <p:extLst>
      <p:ext uri="{BB962C8B-B14F-4D97-AF65-F5344CB8AC3E}">
        <p14:creationId xmlns:p14="http://schemas.microsoft.com/office/powerpoint/2010/main" val="801388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a:t>
            </a:r>
          </a:p>
        </p:txBody>
      </p:sp>
      <p:sp>
        <p:nvSpPr>
          <p:cNvPr id="3" name="Content Placeholder 2"/>
          <p:cNvSpPr>
            <a:spLocks noGrp="1"/>
          </p:cNvSpPr>
          <p:nvPr>
            <p:ph idx="1"/>
          </p:nvPr>
        </p:nvSpPr>
        <p:spPr/>
        <p:txBody>
          <a:bodyPr/>
          <a:lstStyle/>
          <a:p>
            <a:r>
              <a:rPr lang="en-US" dirty="0"/>
              <a:t>Each edge should represent the “time” or “distance” from one vertex to another. </a:t>
            </a:r>
          </a:p>
          <a:p>
            <a:r>
              <a:rPr lang="en-US" dirty="0"/>
              <a:t>Sometimes those aren’t uniform, so we put a weight on each edge to record that number.</a:t>
            </a:r>
          </a:p>
          <a:p>
            <a:endParaRPr lang="en-US" dirty="0"/>
          </a:p>
          <a:p>
            <a:r>
              <a:rPr lang="en-US" dirty="0"/>
              <a:t>The length of a path in a weighted graph is the sum of the weights along that path.</a:t>
            </a:r>
          </a:p>
          <a:p>
            <a:endParaRPr lang="en-US" dirty="0"/>
          </a:p>
          <a:p>
            <a:r>
              <a:rPr lang="en-US" dirty="0"/>
              <a:t>We’ll assume all of the weights are positive</a:t>
            </a:r>
          </a:p>
          <a:p>
            <a:pPr lvl="1"/>
            <a:r>
              <a:rPr lang="en-US" dirty="0"/>
              <a:t>For </a:t>
            </a:r>
            <a:r>
              <a:rPr lang="en-US" dirty="0" err="1"/>
              <a:t>GoogleMaps</a:t>
            </a:r>
            <a:r>
              <a:rPr lang="en-US" dirty="0"/>
              <a:t> that definitely makes sense.</a:t>
            </a:r>
          </a:p>
          <a:p>
            <a:pPr lvl="1"/>
            <a:r>
              <a:rPr lang="en-US" dirty="0"/>
              <a:t>Sometimes negative weights make sense. </a:t>
            </a:r>
            <a:r>
              <a:rPr lang="en-US" b="1" dirty="0"/>
              <a:t>Today’s algorithm doesn’t work for those graphs </a:t>
            </a:r>
          </a:p>
          <a:p>
            <a:pPr lvl="1"/>
            <a:r>
              <a:rPr lang="en-US" dirty="0"/>
              <a:t>There are other algorithms that do work.</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16</a:t>
            </a:fld>
            <a:endParaRPr lang="en-US"/>
          </a:p>
        </p:txBody>
      </p:sp>
    </p:spTree>
    <p:extLst>
      <p:ext uri="{BB962C8B-B14F-4D97-AF65-F5344CB8AC3E}">
        <p14:creationId xmlns:p14="http://schemas.microsoft.com/office/powerpoint/2010/main" val="2699283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1	</a:t>
            </a:r>
          </a:p>
        </p:txBody>
      </p:sp>
      <p:sp>
        <p:nvSpPr>
          <p:cNvPr id="3" name="Content Placeholder 2"/>
          <p:cNvSpPr>
            <a:spLocks noGrp="1"/>
          </p:cNvSpPr>
          <p:nvPr>
            <p:ph idx="1"/>
          </p:nvPr>
        </p:nvSpPr>
        <p:spPr>
          <a:xfrm>
            <a:off x="575240" y="1463857"/>
            <a:ext cx="11187258" cy="549437"/>
          </a:xfrm>
        </p:spPr>
        <p:txBody>
          <a:bodyPr/>
          <a:lstStyle/>
          <a:p>
            <a:r>
              <a:rPr lang="en-US" dirty="0"/>
              <a:t>BFS works if the graph is unweighted. Maybe it just works for weighted graphs too?</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17</a:t>
            </a:fld>
            <a:endParaRPr lang="en-US"/>
          </a:p>
        </p:txBody>
      </p:sp>
      <p:sp>
        <p:nvSpPr>
          <p:cNvPr id="6" name="Oval 5"/>
          <p:cNvSpPr/>
          <p:nvPr/>
        </p:nvSpPr>
        <p:spPr>
          <a:xfrm>
            <a:off x="2476500" y="331470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7" name="Oval 6"/>
          <p:cNvSpPr/>
          <p:nvPr/>
        </p:nvSpPr>
        <p:spPr>
          <a:xfrm>
            <a:off x="7962900" y="318337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sp>
        <p:nvSpPr>
          <p:cNvPr id="8" name="Oval 7"/>
          <p:cNvSpPr/>
          <p:nvPr/>
        </p:nvSpPr>
        <p:spPr>
          <a:xfrm>
            <a:off x="6119812" y="318670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9" name="Oval 8"/>
          <p:cNvSpPr/>
          <p:nvPr/>
        </p:nvSpPr>
        <p:spPr>
          <a:xfrm>
            <a:off x="3101672" y="26761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w</a:t>
            </a:r>
          </a:p>
        </p:txBody>
      </p:sp>
      <p:sp>
        <p:nvSpPr>
          <p:cNvPr id="11" name="Oval 10"/>
          <p:cNvSpPr/>
          <p:nvPr/>
        </p:nvSpPr>
        <p:spPr>
          <a:xfrm>
            <a:off x="4905375" y="318670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cxnSp>
        <p:nvCxnSpPr>
          <p:cNvPr id="13" name="Straight Arrow Connector 12"/>
          <p:cNvCxnSpPr>
            <a:stCxn id="6" idx="7"/>
            <a:endCxn id="9" idx="2"/>
          </p:cNvCxnSpPr>
          <p:nvPr/>
        </p:nvCxnSpPr>
        <p:spPr>
          <a:xfrm flipV="1">
            <a:off x="2744793" y="2833346"/>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8" idx="2"/>
          </p:cNvCxnSpPr>
          <p:nvPr/>
        </p:nvCxnSpPr>
        <p:spPr>
          <a:xfrm>
            <a:off x="5219700" y="3343866"/>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a:endCxn id="11" idx="3"/>
          </p:cNvCxnSpPr>
          <p:nvPr/>
        </p:nvCxnSpPr>
        <p:spPr>
          <a:xfrm flipV="1">
            <a:off x="2790825" y="3454996"/>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1" idx="6"/>
            <a:endCxn id="11" idx="2"/>
          </p:cNvCxnSpPr>
          <p:nvPr/>
        </p:nvCxnSpPr>
        <p:spPr>
          <a:xfrm>
            <a:off x="4409027" y="2835822"/>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7" idx="2"/>
          </p:cNvCxnSpPr>
          <p:nvPr/>
        </p:nvCxnSpPr>
        <p:spPr>
          <a:xfrm flipV="1">
            <a:off x="6434137" y="3340540"/>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0666" y="5190454"/>
            <a:ext cx="11041521" cy="1107996"/>
          </a:xfrm>
          <a:prstGeom prst="rect">
            <a:avLst/>
          </a:prstGeom>
          <a:noFill/>
        </p:spPr>
        <p:txBody>
          <a:bodyPr wrap="square" rtlCol="0">
            <a:spAutoFit/>
          </a:bodyPr>
          <a:lstStyle/>
          <a:p>
            <a:r>
              <a:rPr lang="en-US" sz="2200" dirty="0"/>
              <a:t>What went wrong? When we found a shorter path from s to u, we needed to update the distance to v (and anything whose shortest path went through u) but BFS doesn’t do that.</a:t>
            </a:r>
          </a:p>
          <a:p>
            <a:endParaRPr lang="en-US" sz="2200" dirty="0"/>
          </a:p>
        </p:txBody>
      </p:sp>
      <p:sp>
        <p:nvSpPr>
          <p:cNvPr id="59" name="TextBox 58"/>
          <p:cNvSpPr txBox="1"/>
          <p:nvPr/>
        </p:nvSpPr>
        <p:spPr>
          <a:xfrm>
            <a:off x="2569418" y="2802110"/>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60" name="TextBox 59"/>
          <p:cNvSpPr txBox="1"/>
          <p:nvPr/>
        </p:nvSpPr>
        <p:spPr>
          <a:xfrm>
            <a:off x="3598924" y="3536424"/>
            <a:ext cx="534259" cy="369332"/>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20</a:t>
            </a:r>
          </a:p>
        </p:txBody>
      </p:sp>
      <p:sp>
        <p:nvSpPr>
          <p:cNvPr id="61" name="TextBox 60"/>
          <p:cNvSpPr txBox="1"/>
          <p:nvPr/>
        </p:nvSpPr>
        <p:spPr>
          <a:xfrm>
            <a:off x="4566190" y="2732447"/>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62" name="TextBox 61"/>
          <p:cNvSpPr txBox="1"/>
          <p:nvPr/>
        </p:nvSpPr>
        <p:spPr>
          <a:xfrm>
            <a:off x="5437251" y="3457468"/>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63" name="TextBox 62"/>
          <p:cNvSpPr txBox="1"/>
          <p:nvPr/>
        </p:nvSpPr>
        <p:spPr>
          <a:xfrm>
            <a:off x="7046118" y="3497702"/>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64" name="TextBox 63"/>
          <p:cNvSpPr txBox="1"/>
          <p:nvPr/>
        </p:nvSpPr>
        <p:spPr>
          <a:xfrm>
            <a:off x="2179225" y="3564129"/>
            <a:ext cx="377000" cy="369332"/>
          </a:xfrm>
          <a:prstGeom prst="rect">
            <a:avLst/>
          </a:prstGeom>
          <a:noFill/>
        </p:spPr>
        <p:txBody>
          <a:bodyPr wrap="square" rtlCol="0">
            <a:spAutoFit/>
          </a:bodyPr>
          <a:lstStyle/>
          <a:p>
            <a:r>
              <a:rPr lang="en-US" dirty="0">
                <a:solidFill>
                  <a:srgbClr val="4C3282"/>
                </a:solidFill>
                <a:latin typeface="Consolas" panose="020B0609020204030204" pitchFamily="49" charset="0"/>
                <a:cs typeface="Consolas" panose="020B0609020204030204" pitchFamily="49" charset="0"/>
              </a:rPr>
              <a:t>0</a:t>
            </a:r>
          </a:p>
        </p:txBody>
      </p:sp>
      <mc:AlternateContent xmlns:mc="http://schemas.openxmlformats.org/markup-compatibility/2006" xmlns:a14="http://schemas.microsoft.com/office/drawing/2010/main">
        <mc:Choice Requires="a14">
          <p:sp>
            <p:nvSpPr>
              <p:cNvPr id="65" name="TextBox 64"/>
              <p:cNvSpPr txBox="1"/>
              <p:nvPr/>
            </p:nvSpPr>
            <p:spPr>
              <a:xfrm>
                <a:off x="3056950" y="2280370"/>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latin typeface="Consolas" panose="020B0609020204030204" pitchFamily="49" charset="0"/>
                  <a:cs typeface="Consolas" panose="020B0609020204030204" pitchFamily="49"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3056950" y="2280370"/>
                <a:ext cx="377000"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870990" y="3582993"/>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870990" y="3582993"/>
                <a:ext cx="377000" cy="36933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6095999" y="3582993"/>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6095999" y="3582993"/>
                <a:ext cx="377000"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931562" y="3564129"/>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latin typeface="Consolas" panose="020B0609020204030204" pitchFamily="49" charset="0"/>
                  <a:cs typeface="Consolas" panose="020B0609020204030204" pitchFamily="49"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931562" y="3564129"/>
                <a:ext cx="377000" cy="369332"/>
              </a:xfrm>
              <a:prstGeom prst="rect">
                <a:avLst/>
              </a:prstGeom>
              <a:blipFill>
                <a:blip r:embed="rId5"/>
                <a:stretch>
                  <a:fillRect/>
                </a:stretch>
              </a:blipFill>
            </p:spPr>
            <p:txBody>
              <a:bodyPr/>
              <a:lstStyle/>
              <a:p>
                <a:r>
                  <a:rPr lang="en-US">
                    <a:noFill/>
                  </a:rPr>
                  <a:t> </a:t>
                </a:r>
              </a:p>
            </p:txBody>
          </p:sp>
        </mc:Fallback>
      </mc:AlternateContent>
      <p:sp>
        <p:nvSpPr>
          <p:cNvPr id="71" name="Oval 70"/>
          <p:cNvSpPr/>
          <p:nvPr/>
        </p:nvSpPr>
        <p:spPr>
          <a:xfrm>
            <a:off x="4094702" y="2678659"/>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x</a:t>
            </a:r>
          </a:p>
        </p:txBody>
      </p:sp>
      <p:cxnSp>
        <p:nvCxnSpPr>
          <p:cNvPr id="76" name="Straight Arrow Connector 75"/>
          <p:cNvCxnSpPr>
            <a:stCxn id="9" idx="6"/>
            <a:endCxn id="71" idx="2"/>
          </p:cNvCxnSpPr>
          <p:nvPr/>
        </p:nvCxnSpPr>
        <p:spPr>
          <a:xfrm>
            <a:off x="3415997" y="2833346"/>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4100033" y="2280370"/>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m:t>
                      </m:r>
                    </m:oMath>
                  </m:oMathPara>
                </a14:m>
                <a:endParaRPr lang="en-US" dirty="0">
                  <a:solidFill>
                    <a:srgbClr val="4C3282"/>
                  </a:solidFill>
                  <a:latin typeface="Consolas" panose="020B0609020204030204" pitchFamily="49" charset="0"/>
                  <a:cs typeface="Consolas" panose="020B0609020204030204" pitchFamily="49" charset="0"/>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4100033" y="2280370"/>
                <a:ext cx="377000" cy="369332"/>
              </a:xfrm>
              <a:prstGeom prst="rect">
                <a:avLst/>
              </a:prstGeom>
              <a:blipFill>
                <a:blip r:embed="rId6"/>
                <a:stretch>
                  <a:fillRect/>
                </a:stretch>
              </a:blipFill>
            </p:spPr>
            <p:txBody>
              <a:bodyPr/>
              <a:lstStyle/>
              <a:p>
                <a:r>
                  <a:rPr lang="en-US">
                    <a:noFill/>
                  </a:rPr>
                  <a:t> </a:t>
                </a:r>
              </a:p>
            </p:txBody>
          </p:sp>
        </mc:Fallback>
      </mc:AlternateContent>
      <p:sp>
        <p:nvSpPr>
          <p:cNvPr id="85" name="TextBox 84"/>
          <p:cNvSpPr txBox="1"/>
          <p:nvPr/>
        </p:nvSpPr>
        <p:spPr>
          <a:xfrm>
            <a:off x="3550785" y="2341010"/>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mc:AlternateContent xmlns:mc="http://schemas.openxmlformats.org/markup-compatibility/2006" xmlns:a14="http://schemas.microsoft.com/office/drawing/2010/main">
        <mc:Choice Requires="a14">
          <p:sp>
            <p:nvSpPr>
              <p:cNvPr id="86" name="TextBox 85"/>
              <p:cNvSpPr txBox="1"/>
              <p:nvPr/>
            </p:nvSpPr>
            <p:spPr>
              <a:xfrm>
                <a:off x="3073425" y="2280370"/>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1</m:t>
                      </m:r>
                    </m:oMath>
                  </m:oMathPara>
                </a14:m>
                <a:endParaRPr lang="en-US" dirty="0">
                  <a:solidFill>
                    <a:srgbClr val="4C3282"/>
                  </a:solidFill>
                  <a:latin typeface="Consolas" panose="020B0609020204030204" pitchFamily="49" charset="0"/>
                  <a:cs typeface="Consolas" panose="020B0609020204030204" pitchFamily="49" charset="0"/>
                </a:endParaRPr>
              </a:p>
            </p:txBody>
          </p:sp>
        </mc:Choice>
        <mc:Fallback xmlns="">
          <p:sp>
            <p:nvSpPr>
              <p:cNvPr id="86" name="TextBox 85"/>
              <p:cNvSpPr txBox="1">
                <a:spLocks noRot="1" noChangeAspect="1" noMove="1" noResize="1" noEditPoints="1" noAdjustHandles="1" noChangeArrowheads="1" noChangeShapeType="1" noTextEdit="1"/>
              </p:cNvSpPr>
              <p:nvPr/>
            </p:nvSpPr>
            <p:spPr>
              <a:xfrm>
                <a:off x="3073425" y="2280370"/>
                <a:ext cx="3770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4864132" y="3586836"/>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20</m:t>
                      </m:r>
                    </m:oMath>
                  </m:oMathPara>
                </a14:m>
                <a:endParaRPr lang="en-US" dirty="0">
                  <a:solidFill>
                    <a:srgbClr val="4C3282"/>
                  </a:solidFill>
                </a:endParaRPr>
              </a:p>
            </p:txBody>
          </p:sp>
        </mc:Choice>
        <mc:Fallback xmlns="">
          <p:sp>
            <p:nvSpPr>
              <p:cNvPr id="87" name="TextBox 86"/>
              <p:cNvSpPr txBox="1">
                <a:spLocks noRot="1" noChangeAspect="1" noMove="1" noResize="1" noEditPoints="1" noAdjustHandles="1" noChangeArrowheads="1" noChangeShapeType="1" noTextEdit="1"/>
              </p:cNvSpPr>
              <p:nvPr/>
            </p:nvSpPr>
            <p:spPr>
              <a:xfrm>
                <a:off x="4864132" y="3586836"/>
                <a:ext cx="377000" cy="369332"/>
              </a:xfrm>
              <a:prstGeom prst="rect">
                <a:avLst/>
              </a:prstGeom>
              <a:blipFill rotWithShape="0">
                <a:blip r:embed="rId8"/>
                <a:stretch>
                  <a:fillRect r="-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081427" y="3605533"/>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21</m:t>
                      </m:r>
                    </m:oMath>
                  </m:oMathPara>
                </a14:m>
                <a:endParaRPr lang="en-US" dirty="0">
                  <a:solidFill>
                    <a:srgbClr val="4C3282"/>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081427" y="3605533"/>
                <a:ext cx="377000" cy="369332"/>
              </a:xfrm>
              <a:prstGeom prst="rect">
                <a:avLst/>
              </a:prstGeom>
              <a:blipFill rotWithShape="0">
                <a:blip r:embed="rId9"/>
                <a:stretch>
                  <a:fillRect r="-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4100033" y="2307975"/>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m:t>
                      </m:r>
                    </m:oMath>
                  </m:oMathPara>
                </a14:m>
                <a:endParaRPr lang="en-US" dirty="0">
                  <a:solidFill>
                    <a:srgbClr val="4C3282"/>
                  </a:solidFill>
                  <a:latin typeface="Consolas" panose="020B0609020204030204" pitchFamily="49" charset="0"/>
                  <a:cs typeface="Consolas" panose="020B0609020204030204" pitchFamily="49" charset="0"/>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4100033" y="2307975"/>
                <a:ext cx="37700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7925658" y="3583499"/>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22</m:t>
                      </m:r>
                    </m:oMath>
                  </m:oMathPara>
                </a14:m>
                <a:endParaRPr lang="en-US" dirty="0">
                  <a:solidFill>
                    <a:srgbClr val="4C3282"/>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7925658" y="3583499"/>
                <a:ext cx="377000" cy="369332"/>
              </a:xfrm>
              <a:prstGeom prst="rect">
                <a:avLst/>
              </a:prstGeom>
              <a:blipFill rotWithShape="0">
                <a:blip r:embed="rId11"/>
                <a:stretch>
                  <a:fillRect r="-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4897468" y="3596184"/>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3</m:t>
                      </m:r>
                    </m:oMath>
                  </m:oMathPara>
                </a14:m>
                <a:endParaRPr lang="en-US" dirty="0">
                  <a:solidFill>
                    <a:srgbClr val="4C3282"/>
                  </a:solidFill>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4897468" y="3596184"/>
                <a:ext cx="377000" cy="369332"/>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89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rgbClr val="FFFFFF"/>
                                      </p:to>
                                    </p:animClr>
                                  </p:childTnLst>
                                </p:cTn>
                              </p:par>
                              <p:par>
                                <p:cTn id="7" presetID="1" presetClass="emph" presetSubtype="2" fill="hold" nodeType="withEffect">
                                  <p:stCondLst>
                                    <p:cond delay="0"/>
                                  </p:stCondLst>
                                  <p:childTnLst>
                                    <p:animClr clrSpc="rgb" dir="cw">
                                      <p:cBhvr>
                                        <p:cTn id="8" dur="2000" fill="hold"/>
                                        <p:tgtEl>
                                          <p:spTgt spid="6"/>
                                        </p:tgtEl>
                                        <p:attrNameLst>
                                          <p:attrName>fillcolor</p:attrName>
                                        </p:attrNameLst>
                                      </p:cBhvr>
                                      <p:to>
                                        <a:schemeClr val="accent2"/>
                                      </p:to>
                                    </p:animClr>
                                    <p:set>
                                      <p:cBhvr>
                                        <p:cTn id="9" dur="2000" fill="hold"/>
                                        <p:tgtEl>
                                          <p:spTgt spid="6"/>
                                        </p:tgtEl>
                                        <p:attrNameLst>
                                          <p:attrName>fill.type</p:attrName>
                                        </p:attrNameLst>
                                      </p:cBhvr>
                                      <p:to>
                                        <p:strVal val="solid"/>
                                      </p:to>
                                    </p:set>
                                    <p:set>
                                      <p:cBhvr>
                                        <p:cTn id="10" dur="2000" fill="hold"/>
                                        <p:tgtEl>
                                          <p:spTgt spid="6"/>
                                        </p:tgtEl>
                                        <p:attrNameLst>
                                          <p:attrName>fill.on</p:attrName>
                                        </p:attrNameLst>
                                      </p:cBhvr>
                                      <p:to>
                                        <p:strVal val="tru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9"/>
                                        </p:tgtEl>
                                        <p:attrNameLst>
                                          <p:attrName>fillcolor</p:attrName>
                                        </p:attrNameLst>
                                      </p:cBhvr>
                                      <p:to>
                                        <a:schemeClr val="accent2"/>
                                      </p:to>
                                    </p:animClr>
                                    <p:set>
                                      <p:cBhvr>
                                        <p:cTn id="23" dur="2000" fill="hold"/>
                                        <p:tgtEl>
                                          <p:spTgt spid="9"/>
                                        </p:tgtEl>
                                        <p:attrNameLst>
                                          <p:attrName>fill.type</p:attrName>
                                        </p:attrNameLst>
                                      </p:cBhvr>
                                      <p:to>
                                        <p:strVal val="solid"/>
                                      </p:to>
                                    </p:set>
                                    <p:set>
                                      <p:cBhvr>
                                        <p:cTn id="24" dur="2000" fill="hold"/>
                                        <p:tgtEl>
                                          <p:spTgt spid="9"/>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11"/>
                                        </p:tgtEl>
                                        <p:attrNameLst>
                                          <p:attrName>fillcolor</p:attrName>
                                        </p:attrNameLst>
                                      </p:cBhvr>
                                      <p:to>
                                        <a:schemeClr val="accent2"/>
                                      </p:to>
                                    </p:animClr>
                                    <p:set>
                                      <p:cBhvr>
                                        <p:cTn id="27" dur="2000" fill="hold"/>
                                        <p:tgtEl>
                                          <p:spTgt spid="11"/>
                                        </p:tgtEl>
                                        <p:attrNameLst>
                                          <p:attrName>fill.type</p:attrName>
                                        </p:attrNameLst>
                                      </p:cBhvr>
                                      <p:to>
                                        <p:strVal val="solid"/>
                                      </p:to>
                                    </p:set>
                                    <p:set>
                                      <p:cBhvr>
                                        <p:cTn id="28" dur="2000" fill="hold"/>
                                        <p:tgtEl>
                                          <p:spTgt spid="11"/>
                                        </p:tgtEl>
                                        <p:attrNameLst>
                                          <p:attrName>fill.on</p:attrName>
                                        </p:attrNameLst>
                                      </p:cBhvr>
                                      <p:to>
                                        <p:strVal val="true"/>
                                      </p:to>
                                    </p:set>
                                  </p:childTnLst>
                                </p:cTn>
                              </p:par>
                              <p:par>
                                <p:cTn id="29" presetID="3" presetClass="emph" presetSubtype="2" fill="hold" grpId="0" nodeType="withEffect">
                                  <p:stCondLst>
                                    <p:cond delay="0"/>
                                  </p:stCondLst>
                                  <p:childTnLst>
                                    <p:animClr clrSpc="rgb" dir="cw">
                                      <p:cBhvr override="childStyle">
                                        <p:cTn id="30" dur="2000" fill="hold"/>
                                        <p:tgtEl>
                                          <p:spTgt spid="9"/>
                                        </p:tgtEl>
                                        <p:attrNameLst>
                                          <p:attrName>style.color</p:attrName>
                                        </p:attrNameLst>
                                      </p:cBhvr>
                                      <p:to>
                                        <a:srgbClr val="FFFFFF"/>
                                      </p:to>
                                    </p:animClr>
                                  </p:childTnLst>
                                </p:cTn>
                              </p:par>
                              <p:par>
                                <p:cTn id="31" presetID="3" presetClass="emph" presetSubtype="2" fill="hold" grpId="0" nodeType="withEffect">
                                  <p:stCondLst>
                                    <p:cond delay="0"/>
                                  </p:stCondLst>
                                  <p:childTnLst>
                                    <p:animClr clrSpc="rgb" dir="cw">
                                      <p:cBhvr override="childStyle">
                                        <p:cTn id="32" dur="2000" fill="hold"/>
                                        <p:tgtEl>
                                          <p:spTgt spid="11"/>
                                        </p:tgtEl>
                                        <p:attrNameLst>
                                          <p:attrName>style.color</p:attrName>
                                        </p:attrNameLst>
                                      </p:cBhvr>
                                      <p:to>
                                        <a:srgbClr val="FFFFFF"/>
                                      </p:to>
                                    </p:animClr>
                                  </p:childTnLst>
                                </p:cTn>
                              </p:par>
                              <p:par>
                                <p:cTn id="33" presetID="1" presetClass="exit"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71"/>
                                        </p:tgtEl>
                                        <p:attrNameLst>
                                          <p:attrName>fillcolor</p:attrName>
                                        </p:attrNameLst>
                                      </p:cBhvr>
                                      <p:to>
                                        <a:schemeClr val="accent2"/>
                                      </p:to>
                                    </p:animClr>
                                    <p:set>
                                      <p:cBhvr>
                                        <p:cTn id="45" dur="2000" fill="hold"/>
                                        <p:tgtEl>
                                          <p:spTgt spid="71"/>
                                        </p:tgtEl>
                                        <p:attrNameLst>
                                          <p:attrName>fill.type</p:attrName>
                                        </p:attrNameLst>
                                      </p:cBhvr>
                                      <p:to>
                                        <p:strVal val="solid"/>
                                      </p:to>
                                    </p:set>
                                    <p:set>
                                      <p:cBhvr>
                                        <p:cTn id="46" dur="2000" fill="hold"/>
                                        <p:tgtEl>
                                          <p:spTgt spid="71"/>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8"/>
                                        </p:tgtEl>
                                        <p:attrNameLst>
                                          <p:attrName>fillcolor</p:attrName>
                                        </p:attrNameLst>
                                      </p:cBhvr>
                                      <p:to>
                                        <a:schemeClr val="accent2"/>
                                      </p:to>
                                    </p:animClr>
                                    <p:set>
                                      <p:cBhvr>
                                        <p:cTn id="49" dur="2000" fill="hold"/>
                                        <p:tgtEl>
                                          <p:spTgt spid="8"/>
                                        </p:tgtEl>
                                        <p:attrNameLst>
                                          <p:attrName>fill.type</p:attrName>
                                        </p:attrNameLst>
                                      </p:cBhvr>
                                      <p:to>
                                        <p:strVal val="solid"/>
                                      </p:to>
                                    </p:set>
                                    <p:set>
                                      <p:cBhvr>
                                        <p:cTn id="50" dur="2000" fill="hold"/>
                                        <p:tgtEl>
                                          <p:spTgt spid="8"/>
                                        </p:tgtEl>
                                        <p:attrNameLst>
                                          <p:attrName>fill.on</p:attrName>
                                        </p:attrNameLst>
                                      </p:cBhvr>
                                      <p:to>
                                        <p:strVal val="true"/>
                                      </p:to>
                                    </p:set>
                                  </p:childTnLst>
                                </p:cTn>
                              </p:par>
                              <p:par>
                                <p:cTn id="51" presetID="3" presetClass="emph" presetSubtype="2" fill="hold" grpId="0" nodeType="withEffect">
                                  <p:stCondLst>
                                    <p:cond delay="0"/>
                                  </p:stCondLst>
                                  <p:childTnLst>
                                    <p:animClr clrSpc="rgb" dir="cw">
                                      <p:cBhvr override="childStyle">
                                        <p:cTn id="52" dur="2000" fill="hold"/>
                                        <p:tgtEl>
                                          <p:spTgt spid="71"/>
                                        </p:tgtEl>
                                        <p:attrNameLst>
                                          <p:attrName>style.color</p:attrName>
                                        </p:attrNameLst>
                                      </p:cBhvr>
                                      <p:to>
                                        <a:srgbClr val="FFFFFF"/>
                                      </p:to>
                                    </p:animClr>
                                  </p:childTnLst>
                                </p:cTn>
                              </p:par>
                              <p:par>
                                <p:cTn id="53" presetID="3" presetClass="emph" presetSubtype="2" fill="hold" grpId="0" nodeType="withEffect">
                                  <p:stCondLst>
                                    <p:cond delay="0"/>
                                  </p:stCondLst>
                                  <p:childTnLst>
                                    <p:animClr clrSpc="rgb" dir="cw">
                                      <p:cBhvr override="childStyle">
                                        <p:cTn id="54" dur="2000" fill="hold"/>
                                        <p:tgtEl>
                                          <p:spTgt spid="8"/>
                                        </p:tgtEl>
                                        <p:attrNameLst>
                                          <p:attrName>style.color</p:attrName>
                                        </p:attrNameLst>
                                      </p:cBhvr>
                                      <p:to>
                                        <a:srgbClr val="FFFFFF"/>
                                      </p:to>
                                    </p:animClr>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87"/>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mph" presetSubtype="2" fill="hold" nodeType="clickEffect">
                                  <p:stCondLst>
                                    <p:cond delay="0"/>
                                  </p:stCondLst>
                                  <p:childTnLst>
                                    <p:animClr clrSpc="rgb" dir="cw">
                                      <p:cBhvr>
                                        <p:cTn id="66" dur="2000" fill="hold"/>
                                        <p:tgtEl>
                                          <p:spTgt spid="7"/>
                                        </p:tgtEl>
                                        <p:attrNameLst>
                                          <p:attrName>fillcolor</p:attrName>
                                        </p:attrNameLst>
                                      </p:cBhvr>
                                      <p:to>
                                        <a:schemeClr val="accent2"/>
                                      </p:to>
                                    </p:animClr>
                                    <p:set>
                                      <p:cBhvr>
                                        <p:cTn id="67" dur="2000" fill="hold"/>
                                        <p:tgtEl>
                                          <p:spTgt spid="7"/>
                                        </p:tgtEl>
                                        <p:attrNameLst>
                                          <p:attrName>fill.type</p:attrName>
                                        </p:attrNameLst>
                                      </p:cBhvr>
                                      <p:to>
                                        <p:strVal val="solid"/>
                                      </p:to>
                                    </p:set>
                                    <p:set>
                                      <p:cBhvr>
                                        <p:cTn id="68" dur="2000" fill="hold"/>
                                        <p:tgtEl>
                                          <p:spTgt spid="7"/>
                                        </p:tgtEl>
                                        <p:attrNameLst>
                                          <p:attrName>fill.on</p:attrName>
                                        </p:attrNameLst>
                                      </p:cBhvr>
                                      <p:to>
                                        <p:strVal val="true"/>
                                      </p:to>
                                    </p:set>
                                  </p:childTnLst>
                                </p:cTn>
                              </p:par>
                              <p:par>
                                <p:cTn id="69" presetID="3" presetClass="emph" presetSubtype="2" fill="hold" grpId="0" nodeType="withEffect">
                                  <p:stCondLst>
                                    <p:cond delay="0"/>
                                  </p:stCondLst>
                                  <p:childTnLst>
                                    <p:animClr clrSpc="rgb" dir="cw">
                                      <p:cBhvr override="childStyle">
                                        <p:cTn id="70" dur="2000" fill="hold"/>
                                        <p:tgtEl>
                                          <p:spTgt spid="7"/>
                                        </p:tgtEl>
                                        <p:attrNameLst>
                                          <p:attrName>style.color</p:attrName>
                                        </p:attrNameLst>
                                      </p:cBhvr>
                                      <p:to>
                                        <a:srgbClr val="FFFFFF"/>
                                      </p:to>
                                    </p:animClr>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24" grpId="0"/>
      <p:bldP spid="65" grpId="0"/>
      <p:bldP spid="66" grpId="0"/>
      <p:bldP spid="67" grpId="0"/>
      <p:bldP spid="68" grpId="0"/>
      <p:bldP spid="71" grpId="0" animBg="1"/>
      <p:bldP spid="84" grpId="0"/>
      <p:bldP spid="86" grpId="0"/>
      <p:bldP spid="87" grpId="0"/>
      <p:bldP spid="87" grpId="1"/>
      <p:bldP spid="88" grpId="0"/>
      <p:bldP spid="89" grpId="0"/>
      <p:bldP spid="90"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2</a:t>
            </a:r>
          </a:p>
        </p:txBody>
      </p:sp>
      <p:sp>
        <p:nvSpPr>
          <p:cNvPr id="3" name="Content Placeholder 2"/>
          <p:cNvSpPr>
            <a:spLocks noGrp="1"/>
          </p:cNvSpPr>
          <p:nvPr>
            <p:ph idx="1"/>
          </p:nvPr>
        </p:nvSpPr>
        <p:spPr>
          <a:xfrm>
            <a:off x="575240" y="2876549"/>
            <a:ext cx="11187258" cy="3432811"/>
          </a:xfrm>
        </p:spPr>
        <p:txBody>
          <a:bodyPr>
            <a:normAutofit lnSpcReduction="10000"/>
          </a:bodyPr>
          <a:lstStyle/>
          <a:p>
            <a:endParaRPr lang="en-US" dirty="0"/>
          </a:p>
          <a:p>
            <a:endParaRPr lang="en-US" dirty="0"/>
          </a:p>
          <a:p>
            <a:r>
              <a:rPr lang="en-US" dirty="0"/>
              <a:t>You already do this all the time.</a:t>
            </a:r>
          </a:p>
          <a:p>
            <a:r>
              <a:rPr lang="en-US" dirty="0"/>
              <a:t>In project 2, you reduced implementing a </a:t>
            </a:r>
            <a:r>
              <a:rPr lang="en-US" dirty="0" err="1"/>
              <a:t>hashset</a:t>
            </a:r>
            <a:r>
              <a:rPr lang="en-US" dirty="0"/>
              <a:t> to implementing a </a:t>
            </a:r>
            <a:r>
              <a:rPr lang="en-US" dirty="0" err="1"/>
              <a:t>hashmap</a:t>
            </a:r>
            <a:r>
              <a:rPr lang="en-US" dirty="0"/>
              <a:t>. </a:t>
            </a:r>
          </a:p>
          <a:p>
            <a:r>
              <a:rPr lang="en-US" dirty="0"/>
              <a:t>Any time you use a library, you’re reducing your problem to the one the library solves.</a:t>
            </a:r>
          </a:p>
          <a:p>
            <a:endParaRPr lang="en-US" dirty="0"/>
          </a:p>
          <a:p>
            <a:r>
              <a:rPr lang="en-US" dirty="0"/>
              <a:t>Can we reduce finding shortest paths on weighted graphs to finding them on unweighted graphs? </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sp>
        <p:nvSpPr>
          <p:cNvPr id="6" name="Rectangle 5"/>
          <p:cNvSpPr/>
          <p:nvPr/>
        </p:nvSpPr>
        <p:spPr>
          <a:xfrm>
            <a:off x="575239" y="1551516"/>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Using an algorithm for Problem B to solve Problem A.</a:t>
            </a:r>
          </a:p>
        </p:txBody>
      </p:sp>
      <p:sp>
        <p:nvSpPr>
          <p:cNvPr id="7" name="Rectangle 6"/>
          <p:cNvSpPr/>
          <p:nvPr/>
        </p:nvSpPr>
        <p:spPr>
          <a:xfrm>
            <a:off x="575239" y="155151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Reduction (informally)</a:t>
            </a:r>
          </a:p>
        </p:txBody>
      </p:sp>
    </p:spTree>
    <p:extLst>
      <p:ext uri="{BB962C8B-B14F-4D97-AF65-F5344CB8AC3E}">
        <p14:creationId xmlns:p14="http://schemas.microsoft.com/office/powerpoint/2010/main" val="308765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sp>
        <p:nvSpPr>
          <p:cNvPr id="3" name="Content Placeholder 2"/>
          <p:cNvSpPr>
            <a:spLocks noGrp="1"/>
          </p:cNvSpPr>
          <p:nvPr>
            <p:ph idx="1"/>
          </p:nvPr>
        </p:nvSpPr>
        <p:spPr>
          <a:xfrm>
            <a:off x="575240" y="1462004"/>
            <a:ext cx="11187258" cy="812618"/>
          </a:xfrm>
        </p:spPr>
        <p:txBody>
          <a:bodyPr/>
          <a:lstStyle/>
          <a:p>
            <a:r>
              <a:rPr lang="en-US" dirty="0"/>
              <a:t>Given a weighted graph, how do we turn it into an unweighted one without messing up the edge lengths? </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grpSp>
        <p:nvGrpSpPr>
          <p:cNvPr id="140" name="Group 139"/>
          <p:cNvGrpSpPr/>
          <p:nvPr/>
        </p:nvGrpSpPr>
        <p:grpSpPr>
          <a:xfrm>
            <a:off x="1571625" y="2325233"/>
            <a:ext cx="2247900" cy="1233998"/>
            <a:chOff x="1571625" y="2325233"/>
            <a:chExt cx="2247900" cy="1233998"/>
          </a:xfrm>
        </p:grpSpPr>
        <p:sp>
          <p:nvSpPr>
            <p:cNvPr id="6" name="Oval 5"/>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7" name="Oval 6"/>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sp>
          <p:nvSpPr>
            <p:cNvPr id="8" name="Oval 7"/>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9" name="Oval 8"/>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cxnSp>
          <p:nvCxnSpPr>
            <p:cNvPr id="10" name="Straight Arrow Connector 9"/>
            <p:cNvCxnSpPr>
              <a:stCxn id="7" idx="6"/>
              <a:endCxn id="9"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5"/>
              <a:endCxn id="8"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9"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6"/>
              <a:endCxn id="9"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0"/>
              <a:endCxn id="7"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78021" y="2658034"/>
              <a:ext cx="534259" cy="369332"/>
            </a:xfrm>
            <a:prstGeom prst="rect">
              <a:avLst/>
            </a:prstGeom>
            <a:noFill/>
          </p:spPr>
          <p:txBody>
            <a:bodyPr wrap="square" rtlCol="0">
              <a:spAutoFit/>
            </a:bodyPr>
            <a:lstStyle/>
            <a:p>
              <a:r>
                <a:rPr lang="en-US" dirty="0"/>
                <a:t>2</a:t>
              </a:r>
            </a:p>
          </p:txBody>
        </p:sp>
        <p:sp>
          <p:nvSpPr>
            <p:cNvPr id="30" name="TextBox 29"/>
            <p:cNvSpPr txBox="1"/>
            <p:nvPr/>
          </p:nvSpPr>
          <p:spPr>
            <a:xfrm>
              <a:off x="1850954" y="2325233"/>
              <a:ext cx="534259" cy="369332"/>
            </a:xfrm>
            <a:prstGeom prst="rect">
              <a:avLst/>
            </a:prstGeom>
            <a:noFill/>
          </p:spPr>
          <p:txBody>
            <a:bodyPr wrap="square" rtlCol="0">
              <a:spAutoFit/>
            </a:bodyPr>
            <a:lstStyle/>
            <a:p>
              <a:r>
                <a:rPr lang="en-US" dirty="0"/>
                <a:t>2</a:t>
              </a:r>
            </a:p>
          </p:txBody>
        </p:sp>
        <p:sp>
          <p:nvSpPr>
            <p:cNvPr id="31" name="TextBox 30"/>
            <p:cNvSpPr txBox="1"/>
            <p:nvPr/>
          </p:nvSpPr>
          <p:spPr>
            <a:xfrm>
              <a:off x="2985225" y="3189899"/>
              <a:ext cx="534259" cy="369332"/>
            </a:xfrm>
            <a:prstGeom prst="rect">
              <a:avLst/>
            </a:prstGeom>
            <a:noFill/>
          </p:spPr>
          <p:txBody>
            <a:bodyPr wrap="square" rtlCol="0">
              <a:spAutoFit/>
            </a:bodyPr>
            <a:lstStyle/>
            <a:p>
              <a:r>
                <a:rPr lang="en-US" dirty="0"/>
                <a:t>2</a:t>
              </a:r>
            </a:p>
          </p:txBody>
        </p:sp>
        <p:sp>
          <p:nvSpPr>
            <p:cNvPr id="32" name="TextBox 31"/>
            <p:cNvSpPr txBox="1"/>
            <p:nvPr/>
          </p:nvSpPr>
          <p:spPr>
            <a:xfrm>
              <a:off x="3020946" y="2338937"/>
              <a:ext cx="534259" cy="369332"/>
            </a:xfrm>
            <a:prstGeom prst="rect">
              <a:avLst/>
            </a:prstGeom>
            <a:noFill/>
          </p:spPr>
          <p:txBody>
            <a:bodyPr wrap="square" rtlCol="0">
              <a:spAutoFit/>
            </a:bodyPr>
            <a:lstStyle/>
            <a:p>
              <a:r>
                <a:rPr lang="en-US" dirty="0"/>
                <a:t>1</a:t>
              </a:r>
            </a:p>
          </p:txBody>
        </p:sp>
        <p:sp>
          <p:nvSpPr>
            <p:cNvPr id="33" name="TextBox 32"/>
            <p:cNvSpPr txBox="1"/>
            <p:nvPr/>
          </p:nvSpPr>
          <p:spPr>
            <a:xfrm>
              <a:off x="1881915" y="3170553"/>
              <a:ext cx="534259" cy="369332"/>
            </a:xfrm>
            <a:prstGeom prst="rect">
              <a:avLst/>
            </a:prstGeom>
            <a:noFill/>
          </p:spPr>
          <p:txBody>
            <a:bodyPr wrap="square" rtlCol="0">
              <a:spAutoFit/>
            </a:bodyPr>
            <a:lstStyle/>
            <a:p>
              <a:r>
                <a:rPr lang="en-US" dirty="0"/>
                <a:t>1</a:t>
              </a:r>
            </a:p>
          </p:txBody>
        </p:sp>
      </p:grpSp>
      <p:grpSp>
        <p:nvGrpSpPr>
          <p:cNvPr id="141" name="Group 140"/>
          <p:cNvGrpSpPr/>
          <p:nvPr/>
        </p:nvGrpSpPr>
        <p:grpSpPr>
          <a:xfrm>
            <a:off x="4631530" y="2320394"/>
            <a:ext cx="2247900" cy="1124356"/>
            <a:chOff x="8696325" y="2321202"/>
            <a:chExt cx="2247900" cy="1124356"/>
          </a:xfrm>
        </p:grpSpPr>
        <p:sp>
          <p:nvSpPr>
            <p:cNvPr id="41" name="Oval 40"/>
            <p:cNvSpPr/>
            <p:nvPr/>
          </p:nvSpPr>
          <p:spPr>
            <a:xfrm>
              <a:off x="8696325"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42" name="Oval 41"/>
            <p:cNvSpPr/>
            <p:nvPr/>
          </p:nvSpPr>
          <p:spPr>
            <a:xfrm>
              <a:off x="9605576" y="232120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43" name="Oval 42"/>
            <p:cNvSpPr/>
            <p:nvPr/>
          </p:nvSpPr>
          <p:spPr>
            <a:xfrm>
              <a:off x="9572622" y="313123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44" name="Oval 43"/>
            <p:cNvSpPr/>
            <p:nvPr/>
          </p:nvSpPr>
          <p:spPr>
            <a:xfrm>
              <a:off x="10629900" y="279558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45" name="Straight Arrow Connector 44"/>
            <p:cNvCxnSpPr>
              <a:stCxn id="42" idx="6"/>
              <a:endCxn id="44" idx="1"/>
            </p:cNvCxnSpPr>
            <p:nvPr/>
          </p:nvCxnSpPr>
          <p:spPr>
            <a:xfrm>
              <a:off x="9919901" y="247836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 idx="5"/>
              <a:endCxn id="43" idx="2"/>
            </p:cNvCxnSpPr>
            <p:nvPr/>
          </p:nvCxnSpPr>
          <p:spPr>
            <a:xfrm>
              <a:off x="8964618" y="306388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1" idx="6"/>
              <a:endCxn id="86" idx="2"/>
            </p:cNvCxnSpPr>
            <p:nvPr/>
          </p:nvCxnSpPr>
          <p:spPr>
            <a:xfrm flipV="1">
              <a:off x="9010650" y="2950889"/>
              <a:ext cx="700347"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3" idx="6"/>
              <a:endCxn id="76" idx="2"/>
            </p:cNvCxnSpPr>
            <p:nvPr/>
          </p:nvCxnSpPr>
          <p:spPr>
            <a:xfrm flipV="1">
              <a:off x="9886947" y="3224696"/>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55" idx="6"/>
              <a:endCxn id="42" idx="2"/>
            </p:cNvCxnSpPr>
            <p:nvPr/>
          </p:nvCxnSpPr>
          <p:spPr>
            <a:xfrm flipV="1">
              <a:off x="9337284" y="2478365"/>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9172576" y="25160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7" name="Straight Arrow Connector 56"/>
            <p:cNvCxnSpPr>
              <a:stCxn id="41" idx="0"/>
              <a:endCxn id="55" idx="2"/>
            </p:cNvCxnSpPr>
            <p:nvPr/>
          </p:nvCxnSpPr>
          <p:spPr>
            <a:xfrm flipV="1">
              <a:off x="8853488" y="2598451"/>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0215562" y="314234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Arrow Connector 78"/>
            <p:cNvCxnSpPr>
              <a:stCxn id="76" idx="7"/>
              <a:endCxn id="44" idx="3"/>
            </p:cNvCxnSpPr>
            <p:nvPr/>
          </p:nvCxnSpPr>
          <p:spPr>
            <a:xfrm flipV="1">
              <a:off x="10356149" y="3063880"/>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9710997" y="2868535"/>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8" name="Straight Arrow Connector 87"/>
            <p:cNvCxnSpPr>
              <a:stCxn id="86" idx="6"/>
              <a:endCxn id="44" idx="2"/>
            </p:cNvCxnSpPr>
            <p:nvPr/>
          </p:nvCxnSpPr>
          <p:spPr>
            <a:xfrm>
              <a:off x="9875705" y="2950889"/>
              <a:ext cx="754195" cy="186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8666030" y="3677561"/>
            <a:ext cx="2633528" cy="1124356"/>
            <a:chOff x="8666030" y="5165757"/>
            <a:chExt cx="2633528" cy="1124356"/>
          </a:xfrm>
        </p:grpSpPr>
        <p:sp>
          <p:nvSpPr>
            <p:cNvPr id="93" name="Oval 92"/>
            <p:cNvSpPr/>
            <p:nvPr/>
          </p:nvSpPr>
          <p:spPr>
            <a:xfrm>
              <a:off x="8666030"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94" name="Oval 93"/>
            <p:cNvSpPr/>
            <p:nvPr/>
          </p:nvSpPr>
          <p:spPr>
            <a:xfrm>
              <a:off x="9575281" y="516575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95" name="Oval 94"/>
            <p:cNvSpPr/>
            <p:nvPr/>
          </p:nvSpPr>
          <p:spPr>
            <a:xfrm>
              <a:off x="9542327" y="597578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96" name="Oval 95"/>
            <p:cNvSpPr/>
            <p:nvPr/>
          </p:nvSpPr>
          <p:spPr>
            <a:xfrm>
              <a:off x="10599605" y="564014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97" name="Straight Arrow Connector 96"/>
            <p:cNvCxnSpPr>
              <a:stCxn id="94" idx="6"/>
              <a:endCxn id="96" idx="1"/>
            </p:cNvCxnSpPr>
            <p:nvPr/>
          </p:nvCxnSpPr>
          <p:spPr>
            <a:xfrm>
              <a:off x="9889606" y="5322920"/>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3" idx="5"/>
              <a:endCxn id="95" idx="2"/>
            </p:cNvCxnSpPr>
            <p:nvPr/>
          </p:nvCxnSpPr>
          <p:spPr>
            <a:xfrm>
              <a:off x="8934323" y="5908435"/>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8980355" y="5804969"/>
              <a:ext cx="700347"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5" idx="6"/>
              <a:endCxn id="104" idx="2"/>
            </p:cNvCxnSpPr>
            <p:nvPr/>
          </p:nvCxnSpPr>
          <p:spPr>
            <a:xfrm flipV="1">
              <a:off x="9856652" y="6069251"/>
              <a:ext cx="328615" cy="6370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02" idx="6"/>
              <a:endCxn id="94" idx="2"/>
            </p:cNvCxnSpPr>
            <p:nvPr/>
          </p:nvCxnSpPr>
          <p:spPr>
            <a:xfrm flipV="1">
              <a:off x="9306989" y="5322920"/>
              <a:ext cx="268292" cy="1200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9142281" y="5360652"/>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3" name="Straight Arrow Connector 102"/>
            <p:cNvCxnSpPr>
              <a:stCxn id="93" idx="0"/>
              <a:endCxn id="102" idx="2"/>
            </p:cNvCxnSpPr>
            <p:nvPr/>
          </p:nvCxnSpPr>
          <p:spPr>
            <a:xfrm flipV="1">
              <a:off x="8823193" y="5443006"/>
              <a:ext cx="319088" cy="19713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10185267" y="5986897"/>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5" name="Straight Arrow Connector 104"/>
            <p:cNvCxnSpPr>
              <a:stCxn id="104" idx="7"/>
              <a:endCxn id="96" idx="3"/>
            </p:cNvCxnSpPr>
            <p:nvPr/>
          </p:nvCxnSpPr>
          <p:spPr>
            <a:xfrm flipV="1">
              <a:off x="10325854" y="5908435"/>
              <a:ext cx="319783" cy="10258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9680702" y="5713090"/>
              <a:ext cx="164708" cy="1647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7" name="Straight Arrow Connector 106"/>
            <p:cNvCxnSpPr/>
            <p:nvPr/>
          </p:nvCxnSpPr>
          <p:spPr>
            <a:xfrm>
              <a:off x="9845410" y="5804969"/>
              <a:ext cx="754195" cy="186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888264" y="5591747"/>
              <a:ext cx="411294" cy="369332"/>
            </a:xfrm>
            <a:prstGeom prst="rect">
              <a:avLst/>
            </a:prstGeom>
            <a:noFill/>
          </p:spPr>
          <p:txBody>
            <a:bodyPr wrap="square" rtlCol="0">
              <a:spAutoFit/>
            </a:bodyPr>
            <a:lstStyle/>
            <a:p>
              <a:r>
                <a:rPr lang="en-US" dirty="0">
                  <a:solidFill>
                    <a:srgbClr val="4C3282"/>
                  </a:solidFill>
                </a:rPr>
                <a:t>2</a:t>
              </a:r>
            </a:p>
          </p:txBody>
        </p:sp>
      </p:grpSp>
      <p:grpSp>
        <p:nvGrpSpPr>
          <p:cNvPr id="143" name="Group 142"/>
          <p:cNvGrpSpPr/>
          <p:nvPr/>
        </p:nvGrpSpPr>
        <p:grpSpPr>
          <a:xfrm>
            <a:off x="4489448" y="5135176"/>
            <a:ext cx="2664553" cy="1233998"/>
            <a:chOff x="1546223" y="5087551"/>
            <a:chExt cx="2664553" cy="1233998"/>
          </a:xfrm>
        </p:grpSpPr>
        <p:sp>
          <p:nvSpPr>
            <p:cNvPr id="125" name="Oval 124"/>
            <p:cNvSpPr/>
            <p:nvPr/>
          </p:nvSpPr>
          <p:spPr>
            <a:xfrm>
              <a:off x="1546223"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126" name="Oval 125"/>
            <p:cNvSpPr/>
            <p:nvPr/>
          </p:nvSpPr>
          <p:spPr>
            <a:xfrm>
              <a:off x="2455474" y="5102570"/>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27" name="Oval 126"/>
            <p:cNvSpPr/>
            <p:nvPr/>
          </p:nvSpPr>
          <p:spPr>
            <a:xfrm>
              <a:off x="2422520" y="591260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28" name="Oval 127"/>
            <p:cNvSpPr/>
            <p:nvPr/>
          </p:nvSpPr>
          <p:spPr>
            <a:xfrm>
              <a:off x="3479798" y="557695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129" name="Straight Arrow Connector 128"/>
            <p:cNvCxnSpPr>
              <a:stCxn id="126" idx="6"/>
              <a:endCxn id="128" idx="1"/>
            </p:cNvCxnSpPr>
            <p:nvPr/>
          </p:nvCxnSpPr>
          <p:spPr>
            <a:xfrm>
              <a:off x="2769799" y="5259733"/>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25" idx="5"/>
              <a:endCxn id="127" idx="2"/>
            </p:cNvCxnSpPr>
            <p:nvPr/>
          </p:nvCxnSpPr>
          <p:spPr>
            <a:xfrm>
              <a:off x="1814516" y="5845248"/>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25" idx="6"/>
              <a:endCxn id="128" idx="2"/>
            </p:cNvCxnSpPr>
            <p:nvPr/>
          </p:nvCxnSpPr>
          <p:spPr>
            <a:xfrm>
              <a:off x="1860548" y="5734118"/>
              <a:ext cx="1619250"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27" idx="6"/>
              <a:endCxn id="128" idx="3"/>
            </p:cNvCxnSpPr>
            <p:nvPr/>
          </p:nvCxnSpPr>
          <p:spPr>
            <a:xfrm flipV="1">
              <a:off x="2736845" y="5845248"/>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5" idx="0"/>
              <a:endCxn id="126" idx="2"/>
            </p:cNvCxnSpPr>
            <p:nvPr/>
          </p:nvCxnSpPr>
          <p:spPr>
            <a:xfrm flipV="1">
              <a:off x="1703386" y="5259733"/>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2452619" y="5420352"/>
              <a:ext cx="534259" cy="369332"/>
            </a:xfrm>
            <a:prstGeom prst="rect">
              <a:avLst/>
            </a:prstGeom>
            <a:noFill/>
          </p:spPr>
          <p:txBody>
            <a:bodyPr wrap="square" rtlCol="0">
              <a:spAutoFit/>
            </a:bodyPr>
            <a:lstStyle/>
            <a:p>
              <a:r>
                <a:rPr lang="en-US" dirty="0"/>
                <a:t>2</a:t>
              </a:r>
            </a:p>
          </p:txBody>
        </p:sp>
        <p:sp>
          <p:nvSpPr>
            <p:cNvPr id="135" name="TextBox 134"/>
            <p:cNvSpPr txBox="1"/>
            <p:nvPr/>
          </p:nvSpPr>
          <p:spPr>
            <a:xfrm>
              <a:off x="1825552" y="5087551"/>
              <a:ext cx="534259" cy="369332"/>
            </a:xfrm>
            <a:prstGeom prst="rect">
              <a:avLst/>
            </a:prstGeom>
            <a:noFill/>
          </p:spPr>
          <p:txBody>
            <a:bodyPr wrap="square" rtlCol="0">
              <a:spAutoFit/>
            </a:bodyPr>
            <a:lstStyle/>
            <a:p>
              <a:r>
                <a:rPr lang="en-US" dirty="0"/>
                <a:t>2</a:t>
              </a:r>
            </a:p>
          </p:txBody>
        </p:sp>
        <p:sp>
          <p:nvSpPr>
            <p:cNvPr id="136" name="TextBox 135"/>
            <p:cNvSpPr txBox="1"/>
            <p:nvPr/>
          </p:nvSpPr>
          <p:spPr>
            <a:xfrm>
              <a:off x="2959823" y="5952217"/>
              <a:ext cx="534259" cy="369332"/>
            </a:xfrm>
            <a:prstGeom prst="rect">
              <a:avLst/>
            </a:prstGeom>
            <a:noFill/>
          </p:spPr>
          <p:txBody>
            <a:bodyPr wrap="square" rtlCol="0">
              <a:spAutoFit/>
            </a:bodyPr>
            <a:lstStyle/>
            <a:p>
              <a:r>
                <a:rPr lang="en-US" dirty="0"/>
                <a:t>2</a:t>
              </a:r>
            </a:p>
          </p:txBody>
        </p:sp>
        <p:sp>
          <p:nvSpPr>
            <p:cNvPr id="137" name="TextBox 136"/>
            <p:cNvSpPr txBox="1"/>
            <p:nvPr/>
          </p:nvSpPr>
          <p:spPr>
            <a:xfrm>
              <a:off x="2995544" y="5101255"/>
              <a:ext cx="534259" cy="369332"/>
            </a:xfrm>
            <a:prstGeom prst="rect">
              <a:avLst/>
            </a:prstGeom>
            <a:noFill/>
          </p:spPr>
          <p:txBody>
            <a:bodyPr wrap="square" rtlCol="0">
              <a:spAutoFit/>
            </a:bodyPr>
            <a:lstStyle/>
            <a:p>
              <a:r>
                <a:rPr lang="en-US" dirty="0"/>
                <a:t>1</a:t>
              </a:r>
            </a:p>
          </p:txBody>
        </p:sp>
        <p:sp>
          <p:nvSpPr>
            <p:cNvPr id="138" name="TextBox 137"/>
            <p:cNvSpPr txBox="1"/>
            <p:nvPr/>
          </p:nvSpPr>
          <p:spPr>
            <a:xfrm>
              <a:off x="1856513" y="5932871"/>
              <a:ext cx="534259" cy="369332"/>
            </a:xfrm>
            <a:prstGeom prst="rect">
              <a:avLst/>
            </a:prstGeom>
            <a:noFill/>
          </p:spPr>
          <p:txBody>
            <a:bodyPr wrap="square" rtlCol="0">
              <a:spAutoFit/>
            </a:bodyPr>
            <a:lstStyle/>
            <a:p>
              <a:r>
                <a:rPr lang="en-US" dirty="0"/>
                <a:t>1</a:t>
              </a:r>
            </a:p>
          </p:txBody>
        </p:sp>
        <p:sp>
          <p:nvSpPr>
            <p:cNvPr id="139" name="TextBox 138"/>
            <p:cNvSpPr txBox="1"/>
            <p:nvPr/>
          </p:nvSpPr>
          <p:spPr>
            <a:xfrm>
              <a:off x="3799482" y="5543269"/>
              <a:ext cx="411294" cy="369332"/>
            </a:xfrm>
            <a:prstGeom prst="rect">
              <a:avLst/>
            </a:prstGeom>
            <a:noFill/>
          </p:spPr>
          <p:txBody>
            <a:bodyPr wrap="square" rtlCol="0">
              <a:spAutoFit/>
            </a:bodyPr>
            <a:lstStyle/>
            <a:p>
              <a:r>
                <a:rPr lang="en-US" dirty="0">
                  <a:solidFill>
                    <a:srgbClr val="4C3282"/>
                  </a:solidFill>
                </a:rPr>
                <a:t>2</a:t>
              </a:r>
            </a:p>
          </p:txBody>
        </p:sp>
      </p:grpSp>
      <p:sp>
        <p:nvSpPr>
          <p:cNvPr id="34" name="Rectangle 33"/>
          <p:cNvSpPr/>
          <p:nvPr/>
        </p:nvSpPr>
        <p:spPr>
          <a:xfrm>
            <a:off x="4200525" y="2276475"/>
            <a:ext cx="2976567" cy="1282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5" name="Rectangle 34"/>
          <p:cNvSpPr/>
          <p:nvPr/>
        </p:nvSpPr>
        <p:spPr>
          <a:xfrm>
            <a:off x="4200525" y="5136681"/>
            <a:ext cx="2976567" cy="1184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
        <p:nvSpPr>
          <p:cNvPr id="36" name="Rectangle 35"/>
          <p:cNvSpPr/>
          <p:nvPr/>
        </p:nvSpPr>
        <p:spPr>
          <a:xfrm>
            <a:off x="8582416" y="3537893"/>
            <a:ext cx="2717142" cy="14036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Unweighted Shortest Paths</a:t>
            </a:r>
          </a:p>
        </p:txBody>
      </p:sp>
    </p:spTree>
    <p:extLst>
      <p:ext uri="{BB962C8B-B14F-4D97-AF65-F5344CB8AC3E}">
        <p14:creationId xmlns:p14="http://schemas.microsoft.com/office/powerpoint/2010/main" val="117105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4.81481E-6 L 0.24766 -0.0044 " pathEditMode="relative" rAng="0" ptsTypes="AA">
                                      <p:cBhvr>
                                        <p:cTn id="6" dur="2000" fill="hold"/>
                                        <p:tgtEl>
                                          <p:spTgt spid="140"/>
                                        </p:tgtEl>
                                        <p:attrNameLst>
                                          <p:attrName>ppt_x</p:attrName>
                                          <p:attrName>ppt_y</p:attrName>
                                        </p:attrNameLst>
                                      </p:cBhvr>
                                      <p:rCtr x="12383" y="-231"/>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4.79167E-6 -3.7037E-7 L 0.33151 -0.01065 " pathEditMode="relative" rAng="0" ptsTypes="AA">
                                      <p:cBhvr>
                                        <p:cTn id="9" dur="2000" fill="hold"/>
                                        <p:tgtEl>
                                          <p:spTgt spid="141"/>
                                        </p:tgtEl>
                                        <p:attrNameLst>
                                          <p:attrName>ppt_x</p:attrName>
                                          <p:attrName>ppt_y</p:attrName>
                                        </p:attrNameLst>
                                      </p:cBhvr>
                                      <p:rCtr x="16576" y="-532"/>
                                    </p:animMotion>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33151 -0.01064 L 0.34869 0.18264 " pathEditMode="relative" rAng="0" ptsTypes="AA">
                                      <p:cBhvr>
                                        <p:cTn id="13" dur="2000" fill="hold"/>
                                        <p:tgtEl>
                                          <p:spTgt spid="141"/>
                                        </p:tgtEl>
                                        <p:attrNameLst>
                                          <p:attrName>ppt_x</p:attrName>
                                          <p:attrName>ppt_y</p:attrName>
                                        </p:attrNameLst>
                                      </p:cBhvr>
                                      <p:rCtr x="859" y="9630"/>
                                    </p:animMotion>
                                  </p:childTnLst>
                                </p:cTn>
                              </p:par>
                            </p:childTnLst>
                          </p:cTn>
                        </p:par>
                        <p:par>
                          <p:cTn id="14" fill="hold">
                            <p:stCondLst>
                              <p:cond delay="2000"/>
                            </p:stCondLst>
                            <p:childTnLst>
                              <p:par>
                                <p:cTn id="15" presetID="42" presetClass="path" presetSubtype="0" accel="50000" decel="50000" fill="hold" nodeType="afterEffect">
                                  <p:stCondLst>
                                    <p:cond delay="0"/>
                                  </p:stCondLst>
                                  <p:childTnLst>
                                    <p:animMotion origin="layout" path="M 1.11022E-16 2.96296E-6 L -0.00104 0.21782 " pathEditMode="relative" rAng="0" ptsTypes="AA">
                                      <p:cBhvr>
                                        <p:cTn id="16" dur="2000" fill="hold"/>
                                        <p:tgtEl>
                                          <p:spTgt spid="144"/>
                                        </p:tgtEl>
                                        <p:attrNameLst>
                                          <p:attrName>ppt_x</p:attrName>
                                          <p:attrName>ppt_y</p:attrName>
                                        </p:attrNameLst>
                                      </p:cBhvr>
                                      <p:rCtr x="-52" y="10880"/>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0104 0.21782 L -0.34219 0.21713 " pathEditMode="relative" rAng="0" ptsTypes="AA">
                                      <p:cBhvr>
                                        <p:cTn id="20" dur="2000" fill="hold"/>
                                        <p:tgtEl>
                                          <p:spTgt spid="144"/>
                                        </p:tgtEl>
                                        <p:attrNameLst>
                                          <p:attrName>ppt_x</p:attrName>
                                          <p:attrName>ppt_y</p:attrName>
                                        </p:attrNameLst>
                                      </p:cBhvr>
                                      <p:rCtr x="-17057" y="-46"/>
                                    </p:animMotion>
                                  </p:childTnLst>
                                </p:cTn>
                              </p:par>
                            </p:childTnLst>
                          </p:cTn>
                        </p:par>
                        <p:par>
                          <p:cTn id="21" fill="hold">
                            <p:stCondLst>
                              <p:cond delay="2000"/>
                            </p:stCondLst>
                            <p:childTnLst>
                              <p:par>
                                <p:cTn id="22" presetID="42" presetClass="path" presetSubtype="0" accel="50000" decel="50000" fill="hold" nodeType="afterEffect">
                                  <p:stCondLst>
                                    <p:cond delay="0"/>
                                  </p:stCondLst>
                                  <p:childTnLst>
                                    <p:animMotion origin="layout" path="M -3.95833E-6 2.59259E-6 L -0.27421 -0.01597 " pathEditMode="relative" rAng="0" ptsTypes="AA">
                                      <p:cBhvr>
                                        <p:cTn id="23" dur="2000" fill="hold"/>
                                        <p:tgtEl>
                                          <p:spTgt spid="143"/>
                                        </p:tgtEl>
                                        <p:attrNameLst>
                                          <p:attrName>ppt_x</p:attrName>
                                          <p:attrName>ppt_y</p:attrName>
                                        </p:attrNameLst>
                                      </p:cBhvr>
                                      <p:rCtr x="-13711"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217DAC-CFC2-CF43-A391-2543569C5FEC}"/>
              </a:ext>
            </a:extLst>
          </p:cNvPr>
          <p:cNvSpPr>
            <a:spLocks noGrp="1"/>
          </p:cNvSpPr>
          <p:nvPr>
            <p:ph idx="1"/>
          </p:nvPr>
        </p:nvSpPr>
        <p:spPr/>
        <p:txBody>
          <a:bodyPr>
            <a:normAutofit lnSpcReduction="10000"/>
          </a:bodyPr>
          <a:lstStyle/>
          <a:p>
            <a:pPr marL="0" indent="0">
              <a:buNone/>
            </a:pPr>
            <a:r>
              <a:rPr lang="en-US" dirty="0"/>
              <a:t>.. that can be solved efficiently (in polynomial time)</a:t>
            </a:r>
          </a:p>
          <a:p>
            <a:endParaRPr lang="en-US" dirty="0"/>
          </a:p>
          <a:p>
            <a:r>
              <a:rPr lang="en-US" dirty="0"/>
              <a:t>Shortest path – find a shortest path between two vertices in a graph</a:t>
            </a:r>
          </a:p>
          <a:p>
            <a:r>
              <a:rPr lang="en-US" dirty="0"/>
              <a:t>Minimum spanning tree – find subset of edges with minimum total weights</a:t>
            </a:r>
          </a:p>
          <a:p>
            <a:r>
              <a:rPr lang="en-US" dirty="0"/>
              <a:t>Matching – find set of edges without common vertices</a:t>
            </a:r>
          </a:p>
          <a:p>
            <a:r>
              <a:rPr lang="en-US" dirty="0"/>
              <a:t>Maximum flow – find the maximum flow from a source vertex to a sink vertex</a:t>
            </a:r>
          </a:p>
          <a:p>
            <a:endParaRPr lang="en-US" dirty="0"/>
          </a:p>
          <a:p>
            <a:pPr marL="0" indent="0">
              <a:buNone/>
            </a:pPr>
            <a:r>
              <a:rPr lang="en-US" dirty="0"/>
              <a:t>A wide array of graph problems that can be solved in polynomial time are variants of these above problems.</a:t>
            </a:r>
          </a:p>
          <a:p>
            <a:pPr marL="0" indent="0">
              <a:buNone/>
            </a:pPr>
            <a:endParaRPr lang="en-US" dirty="0"/>
          </a:p>
          <a:p>
            <a:pPr marL="0" indent="0">
              <a:buNone/>
            </a:pPr>
            <a:r>
              <a:rPr lang="en-US" dirty="0"/>
              <a:t>In this class, we’ll cover the first two problems – shortest path and minimum spanning tree</a:t>
            </a:r>
          </a:p>
        </p:txBody>
      </p:sp>
      <p:sp>
        <p:nvSpPr>
          <p:cNvPr id="3" name="Title 2">
            <a:extLst>
              <a:ext uri="{FF2B5EF4-FFF2-40B4-BE49-F238E27FC236}">
                <a16:creationId xmlns:a16="http://schemas.microsoft.com/office/drawing/2014/main" id="{91BBB87F-F28E-CB49-835F-2211F3B91327}"/>
              </a:ext>
            </a:extLst>
          </p:cNvPr>
          <p:cNvSpPr>
            <a:spLocks noGrp="1"/>
          </p:cNvSpPr>
          <p:nvPr>
            <p:ph type="title"/>
          </p:nvPr>
        </p:nvSpPr>
        <p:spPr/>
        <p:txBody>
          <a:bodyPr/>
          <a:lstStyle/>
          <a:p>
            <a:r>
              <a:rPr lang="en-US"/>
              <a:t>Four classes of graph problem</a:t>
            </a:r>
            <a:endParaRPr lang="en-US" dirty="0"/>
          </a:p>
        </p:txBody>
      </p:sp>
      <p:sp>
        <p:nvSpPr>
          <p:cNvPr id="4" name="Footer Placeholder 3">
            <a:extLst>
              <a:ext uri="{FF2B5EF4-FFF2-40B4-BE49-F238E27FC236}">
                <a16:creationId xmlns:a16="http://schemas.microsoft.com/office/drawing/2014/main" id="{29BA05E0-EE09-3342-9D15-3447090D3048}"/>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8CBEC6F8-95A2-7445-A6AC-800D9660D37A}"/>
              </a:ext>
            </a:extLst>
          </p:cNvPr>
          <p:cNvSpPr>
            <a:spLocks noGrp="1"/>
          </p:cNvSpPr>
          <p:nvPr>
            <p:ph type="sldNum" sz="quarter" idx="12"/>
          </p:nvPr>
        </p:nvSpPr>
        <p:spPr/>
        <p:txBody>
          <a:bodyPr/>
          <a:lstStyle/>
          <a:p>
            <a:fld id="{659665DE-58FC-41F4-AC58-2C90A5E00527}" type="slidenum">
              <a:rPr lang="en-US" smtClean="0"/>
              <a:pPr/>
              <a:t>2</a:t>
            </a:fld>
            <a:endParaRPr lang="en-US"/>
          </a:p>
        </p:txBody>
      </p:sp>
    </p:spTree>
    <p:extLst>
      <p:ext uri="{BB962C8B-B14F-4D97-AF65-F5344CB8AC3E}">
        <p14:creationId xmlns:p14="http://schemas.microsoft.com/office/powerpoint/2010/main" val="7227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A Reduction</a:t>
            </a:r>
          </a:p>
        </p:txBody>
      </p:sp>
      <p:sp>
        <p:nvSpPr>
          <p:cNvPr id="3" name="Content Placeholder 2"/>
          <p:cNvSpPr>
            <a:spLocks noGrp="1"/>
          </p:cNvSpPr>
          <p:nvPr>
            <p:ph idx="1"/>
          </p:nvPr>
        </p:nvSpPr>
        <p:spPr>
          <a:xfrm>
            <a:off x="575240" y="1463857"/>
            <a:ext cx="4834042" cy="3383565"/>
          </a:xfrm>
        </p:spPr>
        <p:txBody>
          <a:bodyPr/>
          <a:lstStyle/>
          <a:p>
            <a:r>
              <a:rPr lang="en-US" dirty="0"/>
              <a:t>What is the running time of our reduction on this graph?</a:t>
            </a:r>
          </a:p>
          <a:p>
            <a:endParaRPr lang="en-US" dirty="0"/>
          </a:p>
          <a:p>
            <a:endParaRPr lang="en-US" dirty="0"/>
          </a:p>
          <a:p>
            <a:endParaRPr lang="en-US" dirty="0"/>
          </a:p>
          <a:p>
            <a:r>
              <a:rPr lang="en-US" dirty="0"/>
              <a:t>O(|V|+|E|) of the modified graph, which is…slow. </a:t>
            </a:r>
            <a:br>
              <a:rPr lang="en-US" dirty="0"/>
            </a:br>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20</a:t>
            </a:fld>
            <a:endParaRPr lang="en-US"/>
          </a:p>
        </p:txBody>
      </p:sp>
      <p:sp>
        <p:nvSpPr>
          <p:cNvPr id="6" name="Content Placeholder 2"/>
          <p:cNvSpPr txBox="1">
            <a:spLocks/>
          </p:cNvSpPr>
          <p:nvPr/>
        </p:nvSpPr>
        <p:spPr>
          <a:xfrm>
            <a:off x="5883534" y="1384902"/>
            <a:ext cx="4834042"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Does our reduction even work on this graph?</a:t>
            </a:r>
          </a:p>
          <a:p>
            <a:endParaRPr lang="en-US" dirty="0"/>
          </a:p>
          <a:p>
            <a:endParaRPr lang="en-US" dirty="0"/>
          </a:p>
          <a:p>
            <a:endParaRPr lang="en-US" dirty="0"/>
          </a:p>
          <a:p>
            <a:r>
              <a:rPr lang="en-US" dirty="0" err="1"/>
              <a:t>Ummm</a:t>
            </a:r>
            <a:r>
              <a:rPr lang="en-US" dirty="0"/>
              <a:t>….</a:t>
            </a:r>
            <a:br>
              <a:rPr lang="en-US" dirty="0"/>
            </a:br>
            <a:endParaRPr lang="en-US" dirty="0"/>
          </a:p>
        </p:txBody>
      </p:sp>
      <p:sp>
        <p:nvSpPr>
          <p:cNvPr id="7" name="TextBox 6"/>
          <p:cNvSpPr txBox="1"/>
          <p:nvPr/>
        </p:nvSpPr>
        <p:spPr>
          <a:xfrm>
            <a:off x="575239" y="5045725"/>
            <a:ext cx="11528354" cy="646331"/>
          </a:xfrm>
          <a:prstGeom prst="rect">
            <a:avLst/>
          </a:prstGeom>
          <a:noFill/>
        </p:spPr>
        <p:txBody>
          <a:bodyPr wrap="square" rtlCol="0">
            <a:spAutoFit/>
          </a:bodyPr>
          <a:lstStyle/>
          <a:p>
            <a:r>
              <a:rPr lang="en-US" dirty="0" err="1"/>
              <a:t>Tl;dr</a:t>
            </a:r>
            <a:r>
              <a:rPr lang="en-US" dirty="0"/>
              <a:t>: If your graph’s weights are all small positive integers, this reduction might work great. </a:t>
            </a:r>
          </a:p>
          <a:p>
            <a:r>
              <a:rPr lang="en-US" dirty="0"/>
              <a:t>Otherwise we probably need a new idea.</a:t>
            </a:r>
          </a:p>
        </p:txBody>
      </p:sp>
      <p:grpSp>
        <p:nvGrpSpPr>
          <p:cNvPr id="8" name="Group 7"/>
          <p:cNvGrpSpPr/>
          <p:nvPr/>
        </p:nvGrpSpPr>
        <p:grpSpPr>
          <a:xfrm>
            <a:off x="1571625" y="2325233"/>
            <a:ext cx="2247900" cy="1233998"/>
            <a:chOff x="1571625" y="2325233"/>
            <a:chExt cx="2247900" cy="1233998"/>
          </a:xfrm>
        </p:grpSpPr>
        <p:sp>
          <p:nvSpPr>
            <p:cNvPr id="9" name="Oval 8"/>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10" name="Oval 9"/>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sp>
          <p:nvSpPr>
            <p:cNvPr id="11" name="Oval 10"/>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12" name="Oval 11"/>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cxnSp>
          <p:nvCxnSpPr>
            <p:cNvPr id="13" name="Straight Arrow Connector 12"/>
            <p:cNvCxnSpPr>
              <a:stCxn id="10" idx="6"/>
              <a:endCxn id="12"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5"/>
              <a:endCxn id="11"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a:endCxn id="12"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6"/>
              <a:endCxn id="12"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0"/>
              <a:endCxn id="10"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60203" y="2658034"/>
              <a:ext cx="652078" cy="369332"/>
            </a:xfrm>
            <a:prstGeom prst="rect">
              <a:avLst/>
            </a:prstGeom>
            <a:noFill/>
          </p:spPr>
          <p:txBody>
            <a:bodyPr wrap="square" rtlCol="0">
              <a:spAutoFit/>
            </a:bodyPr>
            <a:lstStyle/>
            <a:p>
              <a:r>
                <a:rPr lang="en-US" dirty="0"/>
                <a:t>200</a:t>
              </a:r>
            </a:p>
          </p:txBody>
        </p:sp>
        <p:sp>
          <p:nvSpPr>
            <p:cNvPr id="19" name="TextBox 18"/>
            <p:cNvSpPr txBox="1"/>
            <p:nvPr/>
          </p:nvSpPr>
          <p:spPr>
            <a:xfrm>
              <a:off x="1634930" y="2325233"/>
              <a:ext cx="750284" cy="369332"/>
            </a:xfrm>
            <a:prstGeom prst="rect">
              <a:avLst/>
            </a:prstGeom>
            <a:noFill/>
          </p:spPr>
          <p:txBody>
            <a:bodyPr wrap="square" rtlCol="0">
              <a:spAutoFit/>
            </a:bodyPr>
            <a:lstStyle/>
            <a:p>
              <a:r>
                <a:rPr lang="en-US" dirty="0"/>
                <a:t>5000</a:t>
              </a:r>
            </a:p>
          </p:txBody>
        </p:sp>
        <p:sp>
          <p:nvSpPr>
            <p:cNvPr id="20" name="TextBox 19"/>
            <p:cNvSpPr txBox="1"/>
            <p:nvPr/>
          </p:nvSpPr>
          <p:spPr>
            <a:xfrm>
              <a:off x="2985225" y="3189899"/>
              <a:ext cx="727375" cy="369332"/>
            </a:xfrm>
            <a:prstGeom prst="rect">
              <a:avLst/>
            </a:prstGeom>
            <a:noFill/>
          </p:spPr>
          <p:txBody>
            <a:bodyPr wrap="square" rtlCol="0">
              <a:spAutoFit/>
            </a:bodyPr>
            <a:lstStyle/>
            <a:p>
              <a:r>
                <a:rPr lang="en-US" dirty="0"/>
                <a:t>5000</a:t>
              </a:r>
            </a:p>
          </p:txBody>
        </p:sp>
        <p:sp>
          <p:nvSpPr>
            <p:cNvPr id="21" name="TextBox 20"/>
            <p:cNvSpPr txBox="1"/>
            <p:nvPr/>
          </p:nvSpPr>
          <p:spPr>
            <a:xfrm>
              <a:off x="3020946" y="2338937"/>
              <a:ext cx="534259" cy="369332"/>
            </a:xfrm>
            <a:prstGeom prst="rect">
              <a:avLst/>
            </a:prstGeom>
            <a:noFill/>
          </p:spPr>
          <p:txBody>
            <a:bodyPr wrap="square" rtlCol="0">
              <a:spAutoFit/>
            </a:bodyPr>
            <a:lstStyle/>
            <a:p>
              <a:r>
                <a:rPr lang="en-US" dirty="0"/>
                <a:t>150</a:t>
              </a:r>
            </a:p>
          </p:txBody>
        </p:sp>
        <p:sp>
          <p:nvSpPr>
            <p:cNvPr id="22" name="TextBox 21"/>
            <p:cNvSpPr txBox="1"/>
            <p:nvPr/>
          </p:nvSpPr>
          <p:spPr>
            <a:xfrm>
              <a:off x="1881915" y="3170553"/>
              <a:ext cx="534259" cy="369332"/>
            </a:xfrm>
            <a:prstGeom prst="rect">
              <a:avLst/>
            </a:prstGeom>
            <a:noFill/>
          </p:spPr>
          <p:txBody>
            <a:bodyPr wrap="square" rtlCol="0">
              <a:spAutoFit/>
            </a:bodyPr>
            <a:lstStyle/>
            <a:p>
              <a:r>
                <a:rPr lang="en-US" dirty="0"/>
                <a:t>1</a:t>
              </a:r>
            </a:p>
          </p:txBody>
        </p:sp>
      </p:grpSp>
      <p:grpSp>
        <p:nvGrpSpPr>
          <p:cNvPr id="23" name="Group 22"/>
          <p:cNvGrpSpPr/>
          <p:nvPr/>
        </p:nvGrpSpPr>
        <p:grpSpPr>
          <a:xfrm>
            <a:off x="6879920" y="2197638"/>
            <a:ext cx="2247900" cy="1233998"/>
            <a:chOff x="1571625" y="2325233"/>
            <a:chExt cx="2247900" cy="1233998"/>
          </a:xfrm>
        </p:grpSpPr>
        <p:sp>
          <p:nvSpPr>
            <p:cNvPr id="24" name="Oval 23"/>
            <p:cNvSpPr/>
            <p:nvPr/>
          </p:nvSpPr>
          <p:spPr>
            <a:xfrm>
              <a:off x="1571625"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25" name="Oval 24"/>
            <p:cNvSpPr/>
            <p:nvPr/>
          </p:nvSpPr>
          <p:spPr>
            <a:xfrm>
              <a:off x="2480876" y="23402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sp>
          <p:nvSpPr>
            <p:cNvPr id="26" name="Oval 25"/>
            <p:cNvSpPr/>
            <p:nvPr/>
          </p:nvSpPr>
          <p:spPr>
            <a:xfrm>
              <a:off x="2447922" y="315028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27" name="Oval 26"/>
            <p:cNvSpPr/>
            <p:nvPr/>
          </p:nvSpPr>
          <p:spPr>
            <a:xfrm>
              <a:off x="3505200" y="281463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cxnSp>
          <p:nvCxnSpPr>
            <p:cNvPr id="28" name="Straight Arrow Connector 27"/>
            <p:cNvCxnSpPr>
              <a:stCxn id="25" idx="6"/>
              <a:endCxn id="27" idx="1"/>
            </p:cNvCxnSpPr>
            <p:nvPr/>
          </p:nvCxnSpPr>
          <p:spPr>
            <a:xfrm>
              <a:off x="2795201" y="2497415"/>
              <a:ext cx="756031" cy="36325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5"/>
              <a:endCxn id="26" idx="2"/>
            </p:cNvCxnSpPr>
            <p:nvPr/>
          </p:nvCxnSpPr>
          <p:spPr>
            <a:xfrm>
              <a:off x="1839918" y="3082930"/>
              <a:ext cx="608004"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4" idx="6"/>
              <a:endCxn id="27" idx="2"/>
            </p:cNvCxnSpPr>
            <p:nvPr/>
          </p:nvCxnSpPr>
          <p:spPr>
            <a:xfrm>
              <a:off x="1885950" y="2971800"/>
              <a:ext cx="161925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6"/>
              <a:endCxn id="27" idx="3"/>
            </p:cNvCxnSpPr>
            <p:nvPr/>
          </p:nvCxnSpPr>
          <p:spPr>
            <a:xfrm flipV="1">
              <a:off x="2762247" y="3082930"/>
              <a:ext cx="788985" cy="22451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4" idx="0"/>
              <a:endCxn id="25" idx="2"/>
            </p:cNvCxnSpPr>
            <p:nvPr/>
          </p:nvCxnSpPr>
          <p:spPr>
            <a:xfrm flipV="1">
              <a:off x="1728788" y="2497415"/>
              <a:ext cx="752088" cy="31722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360203" y="2658034"/>
                  <a:ext cx="6520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𝜋</m:t>
                        </m:r>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2360203" y="2658034"/>
                  <a:ext cx="652078" cy="36933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634930" y="2325233"/>
                  <a:ext cx="7502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0.5</m:t>
                        </m:r>
                      </m:oMath>
                    </m:oMathPara>
                  </a14:m>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634930" y="2325233"/>
                  <a:ext cx="750284" cy="369332"/>
                </a:xfrm>
                <a:prstGeom prst="rect">
                  <a:avLst/>
                </a:prstGeom>
                <a:blipFill rotWithShape="0">
                  <a:blip r:embed="rId3"/>
                  <a:stretch>
                    <a:fillRect/>
                  </a:stretch>
                </a:blipFill>
              </p:spPr>
              <p:txBody>
                <a:bodyPr/>
                <a:lstStyle/>
                <a:p>
                  <a:r>
                    <a:rPr lang="en-US">
                      <a:noFill/>
                    </a:rPr>
                    <a:t> </a:t>
                  </a:r>
                </a:p>
              </p:txBody>
            </p:sp>
          </mc:Fallback>
        </mc:AlternateContent>
        <p:sp>
          <p:nvSpPr>
            <p:cNvPr id="35" name="TextBox 34"/>
            <p:cNvSpPr txBox="1"/>
            <p:nvPr/>
          </p:nvSpPr>
          <p:spPr>
            <a:xfrm>
              <a:off x="2985225" y="3189899"/>
              <a:ext cx="727375" cy="369332"/>
            </a:xfrm>
            <a:prstGeom prst="rect">
              <a:avLst/>
            </a:prstGeom>
            <a:noFill/>
          </p:spPr>
          <p:txBody>
            <a:bodyPr wrap="square" rtlCol="0">
              <a:spAutoFit/>
            </a:bodyPr>
            <a:lstStyle/>
            <a:p>
              <a:r>
                <a:rPr lang="en-US" dirty="0"/>
                <a:t>5000</a:t>
              </a:r>
            </a:p>
          </p:txBody>
        </p:sp>
        <mc:AlternateContent xmlns:mc="http://schemas.openxmlformats.org/markup-compatibility/2006" xmlns:a14="http://schemas.microsoft.com/office/drawing/2010/main">
          <mc:Choice Requires="a14">
            <p:sp>
              <p:nvSpPr>
                <p:cNvPr id="36" name="TextBox 35"/>
                <p:cNvSpPr txBox="1"/>
                <p:nvPr/>
              </p:nvSpPr>
              <p:spPr>
                <a:xfrm>
                  <a:off x="3020946" y="2338937"/>
                  <a:ext cx="5342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3</m:t>
                        </m:r>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3020946" y="2338937"/>
                  <a:ext cx="534259" cy="369332"/>
                </a:xfrm>
                <a:prstGeom prst="rect">
                  <a:avLst/>
                </a:prstGeom>
                <a:blipFill rotWithShape="0">
                  <a:blip r:embed="rId4"/>
                  <a:stretch>
                    <a:fillRect/>
                  </a:stretch>
                </a:blipFill>
              </p:spPr>
              <p:txBody>
                <a:bodyPr/>
                <a:lstStyle/>
                <a:p>
                  <a:r>
                    <a:rPr lang="en-US">
                      <a:noFill/>
                    </a:rPr>
                    <a:t> </a:t>
                  </a:r>
                </a:p>
              </p:txBody>
            </p:sp>
          </mc:Fallback>
        </mc:AlternateContent>
        <p:sp>
          <p:nvSpPr>
            <p:cNvPr id="37" name="TextBox 36"/>
            <p:cNvSpPr txBox="1"/>
            <p:nvPr/>
          </p:nvSpPr>
          <p:spPr>
            <a:xfrm>
              <a:off x="1881915" y="3170553"/>
              <a:ext cx="534259" cy="369332"/>
            </a:xfrm>
            <a:prstGeom prst="rect">
              <a:avLst/>
            </a:prstGeom>
            <a:noFill/>
          </p:spPr>
          <p:txBody>
            <a:bodyPr wrap="square" rtlCol="0">
              <a:spAutoFit/>
            </a:bodyPr>
            <a:lstStyle/>
            <a:p>
              <a:r>
                <a:rPr lang="en-US" dirty="0"/>
                <a:t>1</a:t>
              </a:r>
            </a:p>
          </p:txBody>
        </p:sp>
      </p:grpSp>
    </p:spTree>
    <p:extLst>
      <p:ext uri="{BB962C8B-B14F-4D97-AF65-F5344CB8AC3E}">
        <p14:creationId xmlns:p14="http://schemas.microsoft.com/office/powerpoint/2010/main" val="61577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3</a:t>
            </a:r>
          </a:p>
        </p:txBody>
      </p:sp>
      <p:sp>
        <p:nvSpPr>
          <p:cNvPr id="3" name="Content Placeholder 2"/>
          <p:cNvSpPr>
            <a:spLocks noGrp="1"/>
          </p:cNvSpPr>
          <p:nvPr>
            <p:ph idx="1"/>
          </p:nvPr>
        </p:nvSpPr>
        <p:spPr>
          <a:xfrm>
            <a:off x="575240" y="1463857"/>
            <a:ext cx="11187258" cy="5057170"/>
          </a:xfrm>
        </p:spPr>
        <p:txBody>
          <a:bodyPr>
            <a:normAutofit/>
          </a:bodyPr>
          <a:lstStyle/>
          <a:p>
            <a:pPr marL="0" indent="0">
              <a:buNone/>
            </a:pPr>
            <a:r>
              <a:rPr lang="en-US" dirty="0"/>
              <a:t>So we can’t just do a reduction. </a:t>
            </a:r>
          </a:p>
          <a:p>
            <a:pPr marL="0" indent="0">
              <a:buNone/>
            </a:pPr>
            <a:r>
              <a:rPr lang="en-US" dirty="0"/>
              <a:t>Instead let’s try to figure out why BFS worked in the unweighted case, and try to make the same thing happen in the weighted case.</a:t>
            </a:r>
          </a:p>
          <a:p>
            <a:pPr marL="0" indent="0">
              <a:buNone/>
            </a:pPr>
            <a:r>
              <a:rPr lang="en-US" dirty="0"/>
              <a:t>Why did BFS work on unweighted graphs? How did we avoid this problem:</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When we used a vertex u to update shortest paths we already knew the exact shortest path to u. So we never ran into the update problem </a:t>
            </a:r>
          </a:p>
          <a:p>
            <a:pPr marL="0" indent="0">
              <a:buNone/>
            </a:pPr>
            <a:r>
              <a:rPr lang="en-US" dirty="0"/>
              <a:t> So if we process the vertices in order of distance from s, we have a chance.</a:t>
            </a:r>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grpSp>
        <p:nvGrpSpPr>
          <p:cNvPr id="36" name="Group 35"/>
          <p:cNvGrpSpPr/>
          <p:nvPr/>
        </p:nvGrpSpPr>
        <p:grpSpPr>
          <a:xfrm>
            <a:off x="2179225" y="3191872"/>
            <a:ext cx="6146863" cy="1713032"/>
            <a:chOff x="2179225" y="3191872"/>
            <a:chExt cx="6146863" cy="1713032"/>
          </a:xfrm>
        </p:grpSpPr>
        <p:sp>
          <p:nvSpPr>
            <p:cNvPr id="6" name="Oval 5"/>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7" name="Oval 6"/>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sp>
          <p:nvSpPr>
            <p:cNvPr id="8" name="Oval 7"/>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9" name="Oval 8"/>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w</a:t>
              </a:r>
            </a:p>
          </p:txBody>
        </p:sp>
        <p:sp>
          <p:nvSpPr>
            <p:cNvPr id="10" name="Oval 9"/>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cxnSp>
          <p:nvCxnSpPr>
            <p:cNvPr id="11" name="Straight Arrow Connector 10"/>
            <p:cNvCxnSpPr>
              <a:stCxn id="6" idx="7"/>
              <a:endCxn id="9"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6"/>
              <a:endCxn id="8"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6"/>
              <a:endCxn id="10"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6" idx="6"/>
              <a:endCxn id="10"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7"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69418" y="3745085"/>
              <a:ext cx="304800" cy="371475"/>
            </a:xfrm>
            <a:prstGeom prst="rect">
              <a:avLst/>
            </a:prstGeom>
            <a:noFill/>
          </p:spPr>
          <p:txBody>
            <a:bodyPr wrap="square" rtlCol="0">
              <a:spAutoFit/>
            </a:bodyPr>
            <a:lstStyle/>
            <a:p>
              <a:r>
                <a:rPr lang="en-US" dirty="0"/>
                <a:t>1</a:t>
              </a:r>
            </a:p>
          </p:txBody>
        </p:sp>
        <p:sp>
          <p:nvSpPr>
            <p:cNvPr id="17" name="TextBox 16"/>
            <p:cNvSpPr txBox="1"/>
            <p:nvPr/>
          </p:nvSpPr>
          <p:spPr>
            <a:xfrm>
              <a:off x="3598924" y="4479399"/>
              <a:ext cx="534259" cy="369332"/>
            </a:xfrm>
            <a:prstGeom prst="rect">
              <a:avLst/>
            </a:prstGeom>
            <a:noFill/>
          </p:spPr>
          <p:txBody>
            <a:bodyPr wrap="square" rtlCol="0">
              <a:spAutoFit/>
            </a:bodyPr>
            <a:lstStyle/>
            <a:p>
              <a:r>
                <a:rPr lang="en-US" dirty="0"/>
                <a:t>20</a:t>
              </a:r>
            </a:p>
          </p:txBody>
        </p:sp>
        <p:sp>
          <p:nvSpPr>
            <p:cNvPr id="18" name="TextBox 17"/>
            <p:cNvSpPr txBox="1"/>
            <p:nvPr/>
          </p:nvSpPr>
          <p:spPr>
            <a:xfrm>
              <a:off x="4566190" y="3675422"/>
              <a:ext cx="304800" cy="371475"/>
            </a:xfrm>
            <a:prstGeom prst="rect">
              <a:avLst/>
            </a:prstGeom>
            <a:noFill/>
          </p:spPr>
          <p:txBody>
            <a:bodyPr wrap="square" rtlCol="0">
              <a:spAutoFit/>
            </a:bodyPr>
            <a:lstStyle/>
            <a:p>
              <a:r>
                <a:rPr lang="en-US" dirty="0"/>
                <a:t>1</a:t>
              </a:r>
            </a:p>
          </p:txBody>
        </p:sp>
        <p:sp>
          <p:nvSpPr>
            <p:cNvPr id="19" name="TextBox 18"/>
            <p:cNvSpPr txBox="1"/>
            <p:nvPr/>
          </p:nvSpPr>
          <p:spPr>
            <a:xfrm>
              <a:off x="5437251" y="4400443"/>
              <a:ext cx="304800" cy="371475"/>
            </a:xfrm>
            <a:prstGeom prst="rect">
              <a:avLst/>
            </a:prstGeom>
            <a:noFill/>
          </p:spPr>
          <p:txBody>
            <a:bodyPr wrap="square" rtlCol="0">
              <a:spAutoFit/>
            </a:bodyPr>
            <a:lstStyle/>
            <a:p>
              <a:r>
                <a:rPr lang="en-US" dirty="0"/>
                <a:t>1</a:t>
              </a:r>
            </a:p>
          </p:txBody>
        </p:sp>
        <p:sp>
          <p:nvSpPr>
            <p:cNvPr id="20" name="TextBox 19"/>
            <p:cNvSpPr txBox="1"/>
            <p:nvPr/>
          </p:nvSpPr>
          <p:spPr>
            <a:xfrm>
              <a:off x="7046118" y="4440677"/>
              <a:ext cx="304800" cy="371475"/>
            </a:xfrm>
            <a:prstGeom prst="rect">
              <a:avLst/>
            </a:prstGeom>
            <a:noFill/>
          </p:spPr>
          <p:txBody>
            <a:bodyPr wrap="square" rtlCol="0">
              <a:spAutoFit/>
            </a:bodyPr>
            <a:lstStyle/>
            <a:p>
              <a:r>
                <a:rPr lang="en-US" dirty="0"/>
                <a:t>1</a:t>
              </a:r>
            </a:p>
          </p:txBody>
        </p:sp>
        <p:sp>
          <p:nvSpPr>
            <p:cNvPr id="21" name="TextBox 20"/>
            <p:cNvSpPr txBox="1"/>
            <p:nvPr/>
          </p:nvSpPr>
          <p:spPr>
            <a:xfrm>
              <a:off x="2179225" y="4507104"/>
              <a:ext cx="377000" cy="369332"/>
            </a:xfrm>
            <a:prstGeom prst="rect">
              <a:avLst/>
            </a:prstGeom>
            <a:noFill/>
          </p:spPr>
          <p:txBody>
            <a:bodyPr wrap="square" rtlCol="0">
              <a:spAutoFit/>
            </a:bodyPr>
            <a:lstStyle/>
            <a:p>
              <a:r>
                <a:rPr lang="en-US" dirty="0">
                  <a:solidFill>
                    <a:srgbClr val="4C3282"/>
                  </a:solidFill>
                </a:rPr>
                <a:t>0</a:t>
              </a:r>
            </a:p>
          </p:txBody>
        </p:sp>
        <mc:AlternateContent xmlns:mc="http://schemas.openxmlformats.org/markup-compatibility/2006" xmlns:a14="http://schemas.microsoft.com/office/drawing/2010/main">
          <mc:Choice Requires="a14">
            <p:sp>
              <p:nvSpPr>
                <p:cNvPr id="23" name="TextBox 22"/>
                <p:cNvSpPr txBox="1"/>
                <p:nvPr/>
              </p:nvSpPr>
              <p:spPr>
                <a:xfrm>
                  <a:off x="4870990" y="4525968"/>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3</m:t>
                        </m:r>
                      </m:oMath>
                    </m:oMathPara>
                  </a14:m>
                  <a:endParaRPr lang="en-US" dirty="0">
                    <a:solidFill>
                      <a:srgbClr val="4C328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870990" y="4525968"/>
                  <a:ext cx="377000" cy="369332"/>
                </a:xfrm>
                <a:prstGeom prst="rect">
                  <a:avLst/>
                </a:prstGeom>
                <a:blipFill rotWithShape="0">
                  <a:blip r:embed="rId3"/>
                  <a:stretch>
                    <a:fillRect/>
                  </a:stretch>
                </a:blipFill>
              </p:spPr>
              <p:txBody>
                <a:bodyPr/>
                <a:lstStyle/>
                <a:p>
                  <a:r>
                    <a:rPr lang="en-US">
                      <a:noFill/>
                    </a:rPr>
                    <a:t> </a:t>
                  </a:r>
                </a:p>
              </p:txBody>
            </p:sp>
          </mc:Fallback>
        </mc:AlternateContent>
        <p:sp>
          <p:nvSpPr>
            <p:cNvPr id="26" name="Oval 25"/>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x</a:t>
              </a:r>
            </a:p>
          </p:txBody>
        </p:sp>
        <p:cxnSp>
          <p:nvCxnSpPr>
            <p:cNvPr id="27" name="Straight Arrow Connector 26"/>
            <p:cNvCxnSpPr>
              <a:stCxn id="9" idx="6"/>
              <a:endCxn id="26"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50785" y="3283985"/>
              <a:ext cx="304800" cy="371475"/>
            </a:xfrm>
            <a:prstGeom prst="rect">
              <a:avLst/>
            </a:prstGeom>
            <a:noFill/>
          </p:spPr>
          <p:txBody>
            <a:bodyPr wrap="square" rtlCol="0">
              <a:spAutoFit/>
            </a:bodyPr>
            <a:lstStyle/>
            <a:p>
              <a:r>
                <a:rPr lang="en-US" dirty="0"/>
                <a:t>1</a:t>
              </a:r>
            </a:p>
          </p:txBody>
        </p:sp>
        <mc:AlternateContent xmlns:mc="http://schemas.openxmlformats.org/markup-compatibility/2006" xmlns:a14="http://schemas.microsoft.com/office/drawing/2010/main">
          <mc:Choice Requires="a14">
            <p:sp>
              <p:nvSpPr>
                <p:cNvPr id="30" name="TextBox 29"/>
                <p:cNvSpPr txBox="1"/>
                <p:nvPr/>
              </p:nvSpPr>
              <p:spPr>
                <a:xfrm>
                  <a:off x="3038997" y="3220661"/>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1</m:t>
                        </m:r>
                      </m:oMath>
                    </m:oMathPara>
                  </a14:m>
                  <a:endParaRPr lang="en-US" dirty="0">
                    <a:solidFill>
                      <a:srgbClr val="4C3282"/>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038997" y="3220661"/>
                  <a:ext cx="377000"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070948" y="4525968"/>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21</m:t>
                        </m:r>
                      </m:oMath>
                    </m:oMathPara>
                  </a14:m>
                  <a:endParaRPr lang="en-US" dirty="0">
                    <a:solidFill>
                      <a:srgbClr val="4C3282"/>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070948" y="4525968"/>
                  <a:ext cx="377000" cy="369332"/>
                </a:xfrm>
                <a:prstGeom prst="rect">
                  <a:avLst/>
                </a:prstGeom>
                <a:blipFill rotWithShape="0">
                  <a:blip r:embed="rId5"/>
                  <a:stretch>
                    <a:fillRect r="-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069842" y="3191872"/>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m:t>
                        </m:r>
                      </m:oMath>
                    </m:oMathPara>
                  </a14:m>
                  <a:endParaRPr lang="en-US" dirty="0">
                    <a:solidFill>
                      <a:srgbClr val="4C3282"/>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069842" y="3191872"/>
                  <a:ext cx="377000"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949088" y="4535572"/>
                  <a:ext cx="377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4C3282"/>
                            </a:solidFill>
                            <a:latin typeface="Cambria Math" panose="02040503050406030204" pitchFamily="18" charset="0"/>
                          </a:rPr>
                          <m:t>22</m:t>
                        </m:r>
                      </m:oMath>
                    </m:oMathPara>
                  </a14:m>
                  <a:endParaRPr lang="en-US" dirty="0">
                    <a:solidFill>
                      <a:srgbClr val="4C3282"/>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949088" y="4535572"/>
                  <a:ext cx="377000" cy="369332"/>
                </a:xfrm>
                <a:prstGeom prst="rect">
                  <a:avLst/>
                </a:prstGeom>
                <a:blipFill rotWithShape="0">
                  <a:blip r:embed="rId7"/>
                  <a:stretch>
                    <a:fillRect r="-12903"/>
                  </a:stretch>
                </a:blipFill>
              </p:spPr>
              <p:txBody>
                <a:bodyPr/>
                <a:lstStyle/>
                <a:p>
                  <a:r>
                    <a:rPr lang="en-US">
                      <a:noFill/>
                    </a:rPr>
                    <a:t> </a:t>
                  </a:r>
                </a:p>
              </p:txBody>
            </p:sp>
          </mc:Fallback>
        </mc:AlternateContent>
      </p:grpSp>
    </p:spTree>
    <p:extLst>
      <p:ext uri="{BB962C8B-B14F-4D97-AF65-F5344CB8AC3E}">
        <p14:creationId xmlns:p14="http://schemas.microsoft.com/office/powerpoint/2010/main" val="191658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graphs: Take 3</a:t>
            </a:r>
          </a:p>
        </p:txBody>
      </p:sp>
      <p:sp>
        <p:nvSpPr>
          <p:cNvPr id="3" name="Content Placeholder 2"/>
          <p:cNvSpPr>
            <a:spLocks noGrp="1"/>
          </p:cNvSpPr>
          <p:nvPr>
            <p:ph idx="1"/>
          </p:nvPr>
        </p:nvSpPr>
        <p:spPr/>
        <p:txBody>
          <a:bodyPr/>
          <a:lstStyle/>
          <a:p>
            <a:r>
              <a:rPr lang="en-US" dirty="0"/>
              <a:t>Goal: Process the vertices in order of distance from s</a:t>
            </a:r>
          </a:p>
          <a:p>
            <a:endParaRPr lang="en-US" dirty="0"/>
          </a:p>
          <a:p>
            <a:r>
              <a:rPr lang="en-US" dirty="0"/>
              <a:t>Idea: </a:t>
            </a:r>
          </a:p>
          <a:p>
            <a:r>
              <a:rPr lang="en-US" dirty="0"/>
              <a:t>Have a set of vertices that are “known” </a:t>
            </a:r>
          </a:p>
          <a:p>
            <a:pPr lvl="1"/>
            <a:r>
              <a:rPr lang="en-US" dirty="0"/>
              <a:t>(we know at least one path from s to them).</a:t>
            </a:r>
          </a:p>
          <a:p>
            <a:r>
              <a:rPr lang="en-US" dirty="0"/>
              <a:t>Record an estimated distance </a:t>
            </a:r>
          </a:p>
          <a:p>
            <a:pPr lvl="1"/>
            <a:r>
              <a:rPr lang="en-US" dirty="0"/>
              <a:t>(the best way we know to get to each vertex).</a:t>
            </a:r>
          </a:p>
          <a:p>
            <a:r>
              <a:rPr lang="en-US" dirty="0"/>
              <a:t>If we process only the vertex closest in estimated distance, we won’t ever find a shorter path to a processed vertex.</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22</a:t>
            </a:fld>
            <a:endParaRPr lang="en-US"/>
          </a:p>
        </p:txBody>
      </p:sp>
    </p:spTree>
    <p:extLst>
      <p:ext uri="{BB962C8B-B14F-4D97-AF65-F5344CB8AC3E}">
        <p14:creationId xmlns:p14="http://schemas.microsoft.com/office/powerpoint/2010/main" val="2277422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grpSp>
        <p:nvGrpSpPr>
          <p:cNvPr id="7" name="Group 6"/>
          <p:cNvGrpSpPr/>
          <p:nvPr/>
        </p:nvGrpSpPr>
        <p:grpSpPr>
          <a:xfrm>
            <a:off x="5538218" y="4169810"/>
            <a:ext cx="5800725" cy="1564746"/>
            <a:chOff x="2476500" y="3283985"/>
            <a:chExt cx="5800725" cy="1564746"/>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19" name="TextBox 18"/>
            <p:cNvSpPr txBox="1"/>
            <p:nvPr/>
          </p:nvSpPr>
          <p:spPr>
            <a:xfrm>
              <a:off x="3598924" y="4479399"/>
              <a:ext cx="534259" cy="369332"/>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20</a:t>
              </a:r>
            </a:p>
          </p:txBody>
        </p:sp>
        <p:sp>
          <p:nvSpPr>
            <p:cNvPr id="20" name="TextBox 19"/>
            <p:cNvSpPr txBox="1"/>
            <p:nvPr/>
          </p:nvSpPr>
          <p:spPr>
            <a:xfrm>
              <a:off x="4566190" y="3675422"/>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21" name="TextBox 20"/>
            <p:cNvSpPr txBox="1"/>
            <p:nvPr/>
          </p:nvSpPr>
          <p:spPr>
            <a:xfrm>
              <a:off x="5437251" y="4400443"/>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22" name="TextBox 21"/>
            <p:cNvSpPr txBox="1"/>
            <p:nvPr/>
          </p:nvSpPr>
          <p:spPr>
            <a:xfrm>
              <a:off x="7046118" y="4440677"/>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grpSp>
      <p:graphicFrame>
        <p:nvGraphicFramePr>
          <p:cNvPr id="32" name="Table 31"/>
          <p:cNvGraphicFramePr>
            <a:graphicFrameLocks noGrp="1"/>
          </p:cNvGraphicFramePr>
          <p:nvPr>
            <p:extLst>
              <p:ext uri="{D42A27DB-BD31-4B8C-83A1-F6EECF244321}">
                <p14:modId xmlns:p14="http://schemas.microsoft.com/office/powerpoint/2010/main" val="2826859090"/>
              </p:ext>
            </p:extLst>
          </p:nvPr>
        </p:nvGraphicFramePr>
        <p:xfrm>
          <a:off x="6939489" y="1001040"/>
          <a:ext cx="4657725" cy="2595880"/>
        </p:xfrm>
        <a:graphic>
          <a:graphicData uri="http://schemas.openxmlformats.org/drawingml/2006/table">
            <a:tbl>
              <a:tblPr firstRow="1" bandRow="1">
                <a:tableStyleId>{5C22544A-7EE6-4342-B048-85BDC9FD1C3A}</a:tableStyleId>
              </a:tblPr>
              <a:tblGrid>
                <a:gridCol w="84772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Predecessor</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latin typeface="Consolas" panose="020B0609020204030204" pitchFamily="49" charset="0"/>
                          <a:cs typeface="Consolas" panose="020B0609020204030204" pitchFamily="49" charset="0"/>
                        </a:rPr>
                        <a:t>s</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latin typeface="Consolas" panose="020B0609020204030204" pitchFamily="49" charset="0"/>
                          <a:cs typeface="Consolas" panose="020B0609020204030204" pitchFamily="49" charset="0"/>
                        </a:rPr>
                        <a:t>w</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latin typeface="Consolas" panose="020B0609020204030204" pitchFamily="49" charset="0"/>
                          <a:cs typeface="Consolas" panose="020B0609020204030204" pitchFamily="49" charset="0"/>
                        </a:rPr>
                        <a:t>x</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latin typeface="Consolas" panose="020B0609020204030204" pitchFamily="49" charset="0"/>
                          <a:cs typeface="Consolas" panose="020B0609020204030204" pitchFamily="49" charset="0"/>
                        </a:rPr>
                        <a:t>u</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latin typeface="Consolas" panose="020B0609020204030204" pitchFamily="49" charset="0"/>
                          <a:cs typeface="Consolas" panose="020B0609020204030204" pitchFamily="49" charset="0"/>
                        </a:rPr>
                        <a:t>v</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latin typeface="Consolas" panose="020B0609020204030204" pitchFamily="49" charset="0"/>
                          <a:cs typeface="Consolas" panose="020B0609020204030204" pitchFamily="49" charset="0"/>
                        </a:rPr>
                        <a:t>t</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pic>
        <p:nvPicPr>
          <p:cNvPr id="28" name="Picture 27">
            <a:extLst>
              <a:ext uri="{FF2B5EF4-FFF2-40B4-BE49-F238E27FC236}">
                <a16:creationId xmlns:a16="http://schemas.microsoft.com/office/drawing/2014/main" id="{E72A6D2D-9123-7D4B-B930-65B1889BE7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99" y="1395366"/>
            <a:ext cx="6237874" cy="5129190"/>
          </a:xfrm>
          <a:prstGeom prst="rect">
            <a:avLst/>
          </a:prstGeom>
        </p:spPr>
      </p:pic>
    </p:spTree>
    <p:extLst>
      <p:ext uri="{BB962C8B-B14F-4D97-AF65-F5344CB8AC3E}">
        <p14:creationId xmlns:p14="http://schemas.microsoft.com/office/powerpoint/2010/main" val="121845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p:grpSp>
        <p:nvGrpSpPr>
          <p:cNvPr id="7" name="Group 6"/>
          <p:cNvGrpSpPr/>
          <p:nvPr/>
        </p:nvGrpSpPr>
        <p:grpSpPr>
          <a:xfrm>
            <a:off x="5538218" y="4169810"/>
            <a:ext cx="5800725" cy="1564746"/>
            <a:chOff x="2476500" y="3283985"/>
            <a:chExt cx="5800725" cy="1564746"/>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19" name="TextBox 18"/>
            <p:cNvSpPr txBox="1"/>
            <p:nvPr/>
          </p:nvSpPr>
          <p:spPr>
            <a:xfrm>
              <a:off x="3598924" y="4479399"/>
              <a:ext cx="534259" cy="369332"/>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20</a:t>
              </a:r>
            </a:p>
          </p:txBody>
        </p:sp>
        <p:sp>
          <p:nvSpPr>
            <p:cNvPr id="20" name="TextBox 19"/>
            <p:cNvSpPr txBox="1"/>
            <p:nvPr/>
          </p:nvSpPr>
          <p:spPr>
            <a:xfrm>
              <a:off x="4566190" y="3675422"/>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21" name="TextBox 20"/>
            <p:cNvSpPr txBox="1"/>
            <p:nvPr/>
          </p:nvSpPr>
          <p:spPr>
            <a:xfrm>
              <a:off x="5437251" y="4400443"/>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22" name="TextBox 21"/>
            <p:cNvSpPr txBox="1"/>
            <p:nvPr/>
          </p:nvSpPr>
          <p:spPr>
            <a:xfrm>
              <a:off x="7046118" y="4440677"/>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grpSp>
      <p:graphicFrame>
        <p:nvGraphicFramePr>
          <p:cNvPr id="32" name="Table 31"/>
          <p:cNvGraphicFramePr>
            <a:graphicFrameLocks noGrp="1"/>
          </p:cNvGraphicFramePr>
          <p:nvPr>
            <p:extLst>
              <p:ext uri="{D42A27DB-BD31-4B8C-83A1-F6EECF244321}">
                <p14:modId xmlns:p14="http://schemas.microsoft.com/office/powerpoint/2010/main" val="2115287870"/>
              </p:ext>
            </p:extLst>
          </p:nvPr>
        </p:nvGraphicFramePr>
        <p:xfrm>
          <a:off x="6939489" y="1001040"/>
          <a:ext cx="4657725" cy="2595880"/>
        </p:xfrm>
        <a:graphic>
          <a:graphicData uri="http://schemas.openxmlformats.org/drawingml/2006/table">
            <a:tbl>
              <a:tblPr firstRow="1" bandRow="1">
                <a:tableStyleId>{5C22544A-7EE6-4342-B048-85BDC9FD1C3A}</a:tableStyleId>
              </a:tblPr>
              <a:tblGrid>
                <a:gridCol w="84772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Predecessor</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latin typeface="Consolas" panose="020B0609020204030204" pitchFamily="49" charset="0"/>
                          <a:cs typeface="Consolas" panose="020B0609020204030204" pitchFamily="49" charset="0"/>
                        </a:rPr>
                        <a:t>s</a:t>
                      </a:r>
                    </a:p>
                  </a:txBody>
                  <a:tcPr/>
                </a:tc>
                <a:tc>
                  <a:txBody>
                    <a:bodyPr/>
                    <a:lstStyle/>
                    <a:p>
                      <a:r>
                        <a:rPr lang="en-US" dirty="0">
                          <a:latin typeface="Consolas" panose="020B0609020204030204" pitchFamily="49" charset="0"/>
                          <a:cs typeface="Consolas" panose="020B0609020204030204" pitchFamily="49" charset="0"/>
                        </a:rPr>
                        <a:t>0</a:t>
                      </a:r>
                    </a:p>
                  </a:txBody>
                  <a:tcPr/>
                </a:tc>
                <a:tc>
                  <a:txBody>
                    <a:bodyPr/>
                    <a:lstStyle/>
                    <a:p>
                      <a:r>
                        <a:rPr lang="en-US" dirty="0">
                          <a:latin typeface="Consolas" panose="020B0609020204030204" pitchFamily="49" charset="0"/>
                          <a:cs typeface="Consolas" panose="020B0609020204030204" pitchFamily="49" charset="0"/>
                        </a:rPr>
                        <a:t>--</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1"/>
                  </a:ext>
                </a:extLst>
              </a:tr>
              <a:tr h="370840">
                <a:tc>
                  <a:txBody>
                    <a:bodyPr/>
                    <a:lstStyle/>
                    <a:p>
                      <a:r>
                        <a:rPr lang="en-US" dirty="0">
                          <a:latin typeface="Consolas" panose="020B0609020204030204" pitchFamily="49" charset="0"/>
                          <a:cs typeface="Consolas" panose="020B0609020204030204" pitchFamily="49" charset="0"/>
                        </a:rPr>
                        <a:t>w</a:t>
                      </a:r>
                    </a:p>
                  </a:txBody>
                  <a:tcPr/>
                </a:tc>
                <a:tc>
                  <a:txBody>
                    <a:bodyPr/>
                    <a:lstStyle/>
                    <a:p>
                      <a:r>
                        <a:rPr lang="en-US" dirty="0">
                          <a:latin typeface="Consolas" panose="020B0609020204030204" pitchFamily="49" charset="0"/>
                          <a:cs typeface="Consolas" panose="020B0609020204030204" pitchFamily="49" charset="0"/>
                        </a:rPr>
                        <a:t>1</a:t>
                      </a:r>
                    </a:p>
                  </a:txBody>
                  <a:tcPr/>
                </a:tc>
                <a:tc>
                  <a:txBody>
                    <a:bodyPr/>
                    <a:lstStyle/>
                    <a:p>
                      <a:r>
                        <a:rPr lang="en-US" dirty="0">
                          <a:latin typeface="Consolas" panose="020B0609020204030204" pitchFamily="49" charset="0"/>
                          <a:cs typeface="Consolas" panose="020B0609020204030204" pitchFamily="49" charset="0"/>
                        </a:rPr>
                        <a:t>s</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2"/>
                  </a:ext>
                </a:extLst>
              </a:tr>
              <a:tr h="370840">
                <a:tc>
                  <a:txBody>
                    <a:bodyPr/>
                    <a:lstStyle/>
                    <a:p>
                      <a:r>
                        <a:rPr lang="en-US" dirty="0">
                          <a:latin typeface="Consolas" panose="020B0609020204030204" pitchFamily="49" charset="0"/>
                          <a:cs typeface="Consolas" panose="020B0609020204030204" pitchFamily="49" charset="0"/>
                        </a:rPr>
                        <a:t>x</a:t>
                      </a:r>
                    </a:p>
                  </a:txBody>
                  <a:tcPr/>
                </a:tc>
                <a:tc>
                  <a:txBody>
                    <a:bodyPr/>
                    <a:lstStyle/>
                    <a:p>
                      <a:r>
                        <a:rPr lang="en-US" dirty="0">
                          <a:latin typeface="Consolas" panose="020B0609020204030204" pitchFamily="49" charset="0"/>
                          <a:cs typeface="Consolas" panose="020B0609020204030204" pitchFamily="49" charset="0"/>
                        </a:rPr>
                        <a:t>2</a:t>
                      </a:r>
                    </a:p>
                  </a:txBody>
                  <a:tcPr/>
                </a:tc>
                <a:tc>
                  <a:txBody>
                    <a:bodyPr/>
                    <a:lstStyle/>
                    <a:p>
                      <a:r>
                        <a:rPr lang="en-US" dirty="0">
                          <a:latin typeface="Consolas" panose="020B0609020204030204" pitchFamily="49" charset="0"/>
                          <a:cs typeface="Consolas" panose="020B0609020204030204" pitchFamily="49" charset="0"/>
                        </a:rPr>
                        <a:t>w</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3"/>
                  </a:ext>
                </a:extLst>
              </a:tr>
              <a:tr h="370840">
                <a:tc>
                  <a:txBody>
                    <a:bodyPr/>
                    <a:lstStyle/>
                    <a:p>
                      <a:r>
                        <a:rPr lang="en-US" dirty="0">
                          <a:latin typeface="Consolas" panose="020B0609020204030204" pitchFamily="49" charset="0"/>
                          <a:cs typeface="Consolas" panose="020B0609020204030204" pitchFamily="49" charset="0"/>
                        </a:rPr>
                        <a:t>u</a:t>
                      </a:r>
                    </a:p>
                  </a:txBody>
                  <a:tcPr/>
                </a:tc>
                <a:tc>
                  <a:txBody>
                    <a:bodyPr/>
                    <a:lstStyle/>
                    <a:p>
                      <a:r>
                        <a:rPr lang="en-US" dirty="0">
                          <a:latin typeface="Consolas" panose="020B0609020204030204" pitchFamily="49" charset="0"/>
                          <a:cs typeface="Consolas" panose="020B0609020204030204" pitchFamily="49" charset="0"/>
                        </a:rPr>
                        <a:t>3</a:t>
                      </a:r>
                    </a:p>
                  </a:txBody>
                  <a:tcPr/>
                </a:tc>
                <a:tc>
                  <a:txBody>
                    <a:bodyPr/>
                    <a:lstStyle/>
                    <a:p>
                      <a:r>
                        <a:rPr lang="en-US" dirty="0">
                          <a:latin typeface="Consolas" panose="020B0609020204030204" pitchFamily="49" charset="0"/>
                          <a:cs typeface="Consolas" panose="020B0609020204030204" pitchFamily="49" charset="0"/>
                        </a:rPr>
                        <a:t>x</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4"/>
                  </a:ext>
                </a:extLst>
              </a:tr>
              <a:tr h="370840">
                <a:tc>
                  <a:txBody>
                    <a:bodyPr/>
                    <a:lstStyle/>
                    <a:p>
                      <a:r>
                        <a:rPr lang="en-US" dirty="0">
                          <a:latin typeface="Consolas" panose="020B0609020204030204" pitchFamily="49" charset="0"/>
                          <a:cs typeface="Consolas" panose="020B0609020204030204" pitchFamily="49" charset="0"/>
                        </a:rPr>
                        <a:t>v</a:t>
                      </a:r>
                    </a:p>
                  </a:txBody>
                  <a:tcPr/>
                </a:tc>
                <a:tc>
                  <a:txBody>
                    <a:bodyPr/>
                    <a:lstStyle/>
                    <a:p>
                      <a:r>
                        <a:rPr lang="en-US" dirty="0">
                          <a:latin typeface="Consolas" panose="020B0609020204030204" pitchFamily="49" charset="0"/>
                          <a:cs typeface="Consolas" panose="020B0609020204030204" pitchFamily="49" charset="0"/>
                        </a:rPr>
                        <a:t>4</a:t>
                      </a:r>
                    </a:p>
                  </a:txBody>
                  <a:tcPr/>
                </a:tc>
                <a:tc>
                  <a:txBody>
                    <a:bodyPr/>
                    <a:lstStyle/>
                    <a:p>
                      <a:r>
                        <a:rPr lang="en-US" dirty="0">
                          <a:latin typeface="Consolas" panose="020B0609020204030204" pitchFamily="49" charset="0"/>
                          <a:cs typeface="Consolas" panose="020B0609020204030204" pitchFamily="49" charset="0"/>
                        </a:rPr>
                        <a:t>u</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5"/>
                  </a:ext>
                </a:extLst>
              </a:tr>
              <a:tr h="370840">
                <a:tc>
                  <a:txBody>
                    <a:bodyPr/>
                    <a:lstStyle/>
                    <a:p>
                      <a:r>
                        <a:rPr lang="en-US" dirty="0">
                          <a:latin typeface="Consolas" panose="020B0609020204030204" pitchFamily="49" charset="0"/>
                          <a:cs typeface="Consolas" panose="020B0609020204030204" pitchFamily="49" charset="0"/>
                        </a:rPr>
                        <a:t>t</a:t>
                      </a:r>
                    </a:p>
                  </a:txBody>
                  <a:tcPr/>
                </a:tc>
                <a:tc>
                  <a:txBody>
                    <a:bodyPr/>
                    <a:lstStyle/>
                    <a:p>
                      <a:r>
                        <a:rPr lang="en-US" dirty="0">
                          <a:latin typeface="Consolas" panose="020B0609020204030204" pitchFamily="49" charset="0"/>
                          <a:cs typeface="Consolas" panose="020B0609020204030204" pitchFamily="49" charset="0"/>
                        </a:rPr>
                        <a:t>5</a:t>
                      </a:r>
                    </a:p>
                  </a:txBody>
                  <a:tcPr/>
                </a:tc>
                <a:tc>
                  <a:txBody>
                    <a:bodyPr/>
                    <a:lstStyle/>
                    <a:p>
                      <a:r>
                        <a:rPr lang="en-US" dirty="0">
                          <a:latin typeface="Consolas" panose="020B0609020204030204" pitchFamily="49" charset="0"/>
                          <a:cs typeface="Consolas" panose="020B0609020204030204" pitchFamily="49" charset="0"/>
                        </a:rPr>
                        <a:t>v</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6"/>
                  </a:ext>
                </a:extLst>
              </a:tr>
            </a:tbl>
          </a:graphicData>
        </a:graphic>
      </p:graphicFrame>
      <p:pic>
        <p:nvPicPr>
          <p:cNvPr id="29" name="Picture 28">
            <a:extLst>
              <a:ext uri="{FF2B5EF4-FFF2-40B4-BE49-F238E27FC236}">
                <a16:creationId xmlns:a16="http://schemas.microsoft.com/office/drawing/2014/main" id="{6DBC30FC-30D1-1E4B-9F14-BB1CA3B44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99" y="1395366"/>
            <a:ext cx="6237874" cy="5129190"/>
          </a:xfrm>
          <a:prstGeom prst="rect">
            <a:avLst/>
          </a:prstGeom>
        </p:spPr>
      </p:pic>
    </p:spTree>
    <p:extLst>
      <p:ext uri="{BB962C8B-B14F-4D97-AF65-F5344CB8AC3E}">
        <p14:creationId xmlns:p14="http://schemas.microsoft.com/office/powerpoint/2010/main" val="20234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details</a:t>
            </a:r>
          </a:p>
        </p:txBody>
      </p:sp>
      <p:sp>
        <p:nvSpPr>
          <p:cNvPr id="3" name="Content Placeholder 2"/>
          <p:cNvSpPr>
            <a:spLocks noGrp="1"/>
          </p:cNvSpPr>
          <p:nvPr>
            <p:ph idx="1"/>
          </p:nvPr>
        </p:nvSpPr>
        <p:spPr/>
        <p:txBody>
          <a:bodyPr/>
          <a:lstStyle/>
          <a:p>
            <a:r>
              <a:rPr lang="en-US" dirty="0"/>
              <a:t>One of those lines of pseudocode was a little sketchy</a:t>
            </a:r>
          </a:p>
          <a:p>
            <a:r>
              <a:rPr lang="en-US" dirty="0"/>
              <a:t>&gt; </a:t>
            </a:r>
            <a:r>
              <a:rPr lang="en-US" dirty="0">
                <a:latin typeface="Courier New" panose="02070309020205020404" pitchFamily="49" charset="0"/>
                <a:cs typeface="Courier New" panose="02070309020205020404" pitchFamily="49" charset="0"/>
              </a:rPr>
              <a:t>let u be the closest unprocessed vertex</a:t>
            </a:r>
            <a:endParaRPr lang="en-US" dirty="0"/>
          </a:p>
          <a:p>
            <a:endParaRPr lang="en-US" dirty="0"/>
          </a:p>
          <a:p>
            <a:r>
              <a:rPr lang="en-US" dirty="0"/>
              <a:t>What ADT have we talked about that might work here?</a:t>
            </a:r>
            <a:br>
              <a:rPr lang="en-US" dirty="0"/>
            </a:br>
            <a:endParaRPr lang="en-US" dirty="0"/>
          </a:p>
          <a:p>
            <a:r>
              <a:rPr lang="en-US" dirty="0"/>
              <a:t>Minimum Priority Queues!</a:t>
            </a:r>
            <a:br>
              <a:rPr lang="en-US" dirty="0"/>
            </a:br>
            <a:br>
              <a:rPr lang="en-US" dirty="0"/>
            </a:br>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25</a:t>
            </a:fld>
            <a:endParaRPr lang="en-US"/>
          </a:p>
        </p:txBody>
      </p:sp>
      <p:grpSp>
        <p:nvGrpSpPr>
          <p:cNvPr id="6" name="Group 5">
            <a:extLst>
              <a:ext uri="{FF2B5EF4-FFF2-40B4-BE49-F238E27FC236}">
                <a16:creationId xmlns:a16="http://schemas.microsoft.com/office/drawing/2014/main" id="{D384814F-AB41-48D9-8151-235898506328}"/>
              </a:ext>
            </a:extLst>
          </p:cNvPr>
          <p:cNvGrpSpPr/>
          <p:nvPr/>
        </p:nvGrpSpPr>
        <p:grpSpPr>
          <a:xfrm>
            <a:off x="7737300" y="2320670"/>
            <a:ext cx="3423000" cy="3797810"/>
            <a:chOff x="908858" y="1530095"/>
            <a:chExt cx="3423000" cy="3797810"/>
          </a:xfrm>
        </p:grpSpPr>
        <p:sp>
          <p:nvSpPr>
            <p:cNvPr id="7" name="Rectangle 6">
              <a:extLst>
                <a:ext uri="{FF2B5EF4-FFF2-40B4-BE49-F238E27FC236}">
                  <a16:creationId xmlns:a16="http://schemas.microsoft.com/office/drawing/2014/main" id="{63090311-2EF7-4C40-9B98-E8D0CBC4B2BA}"/>
                </a:ext>
              </a:extLst>
            </p:cNvPr>
            <p:cNvSpPr/>
            <p:nvPr/>
          </p:nvSpPr>
          <p:spPr>
            <a:xfrm>
              <a:off x="908858" y="2061556"/>
              <a:ext cx="3311966" cy="3266349"/>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C66CD448-FEC2-44D4-8450-635AEF5A3D97}"/>
                </a:ext>
              </a:extLst>
            </p:cNvPr>
            <p:cNvSpPr/>
            <p:nvPr/>
          </p:nvSpPr>
          <p:spPr>
            <a:xfrm>
              <a:off x="908858" y="1530095"/>
              <a:ext cx="3311966"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Min Priority Queue ADT</a:t>
              </a:r>
            </a:p>
          </p:txBody>
        </p:sp>
        <p:sp>
          <p:nvSpPr>
            <p:cNvPr id="9" name="TextBox 81">
              <a:extLst>
                <a:ext uri="{FF2B5EF4-FFF2-40B4-BE49-F238E27FC236}">
                  <a16:creationId xmlns:a16="http://schemas.microsoft.com/office/drawing/2014/main" id="{B0D8D26D-9ACB-4762-A50D-1A845DC19735}"/>
                </a:ext>
              </a:extLst>
            </p:cNvPr>
            <p:cNvSpPr txBox="1"/>
            <p:nvPr/>
          </p:nvSpPr>
          <p:spPr>
            <a:xfrm>
              <a:off x="1129408" y="3259207"/>
              <a:ext cx="320245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err="1"/>
                <a:t>removeMin</a:t>
              </a:r>
              <a:r>
                <a:rPr lang="en-US" sz="1400" b="1" dirty="0"/>
                <a:t>()</a:t>
              </a:r>
              <a:r>
                <a:rPr lang="en-US" sz="1400" dirty="0"/>
                <a:t> – returns the element with the </a:t>
              </a:r>
              <a:r>
                <a:rPr lang="en-US" sz="1400" u="sng" dirty="0"/>
                <a:t>smallest</a:t>
              </a:r>
              <a:r>
                <a:rPr lang="en-US" sz="1400" dirty="0"/>
                <a:t> priority, removes it from the collection</a:t>
              </a:r>
            </a:p>
          </p:txBody>
        </p:sp>
        <p:sp>
          <p:nvSpPr>
            <p:cNvPr id="10" name="TextBox 82">
              <a:extLst>
                <a:ext uri="{FF2B5EF4-FFF2-40B4-BE49-F238E27FC236}">
                  <a16:creationId xmlns:a16="http://schemas.microsoft.com/office/drawing/2014/main" id="{F8047A5A-6718-40A7-9AF4-7F28CB978ABC}"/>
                </a:ext>
              </a:extLst>
            </p:cNvPr>
            <p:cNvSpPr txBox="1"/>
            <p:nvPr/>
          </p:nvSpPr>
          <p:spPr>
            <a:xfrm>
              <a:off x="928946" y="2078637"/>
              <a:ext cx="203523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1" name="TextBox 83">
              <a:extLst>
                <a:ext uri="{FF2B5EF4-FFF2-40B4-BE49-F238E27FC236}">
                  <a16:creationId xmlns:a16="http://schemas.microsoft.com/office/drawing/2014/main" id="{06321386-0B72-4188-BB6D-651951092E5D}"/>
                </a:ext>
              </a:extLst>
            </p:cNvPr>
            <p:cNvSpPr txBox="1"/>
            <p:nvPr/>
          </p:nvSpPr>
          <p:spPr>
            <a:xfrm>
              <a:off x="928946" y="2979430"/>
              <a:ext cx="203523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12" name="TextBox 84">
              <a:extLst>
                <a:ext uri="{FF2B5EF4-FFF2-40B4-BE49-F238E27FC236}">
                  <a16:creationId xmlns:a16="http://schemas.microsoft.com/office/drawing/2014/main" id="{EABE2CBA-D8FF-4162-AF36-928C76D8DF07}"/>
                </a:ext>
              </a:extLst>
            </p:cNvPr>
            <p:cNvSpPr txBox="1"/>
            <p:nvPr/>
          </p:nvSpPr>
          <p:spPr>
            <a:xfrm>
              <a:off x="1098580" y="2386738"/>
              <a:ext cx="2889597"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Set of comparable values</a:t>
              </a:r>
            </a:p>
            <a:p>
              <a:r>
                <a:rPr lang="en-US" sz="1600" dirty="0"/>
                <a:t>- Ordered based on “priority”</a:t>
              </a:r>
              <a:endParaRPr lang="en-US" sz="1400" dirty="0"/>
            </a:p>
          </p:txBody>
        </p:sp>
        <p:sp>
          <p:nvSpPr>
            <p:cNvPr id="13" name="TextBox 85">
              <a:extLst>
                <a:ext uri="{FF2B5EF4-FFF2-40B4-BE49-F238E27FC236}">
                  <a16:creationId xmlns:a16="http://schemas.microsoft.com/office/drawing/2014/main" id="{E0A014F4-4E0B-4A05-A4C4-35BE0B6B845A}"/>
                </a:ext>
              </a:extLst>
            </p:cNvPr>
            <p:cNvSpPr txBox="1"/>
            <p:nvPr/>
          </p:nvSpPr>
          <p:spPr>
            <a:xfrm>
              <a:off x="1109100" y="3996625"/>
              <a:ext cx="321345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err="1"/>
                <a:t>peekMin</a:t>
              </a:r>
              <a:r>
                <a:rPr lang="en-US" sz="1400" b="1" dirty="0"/>
                <a:t>()</a:t>
              </a:r>
              <a:r>
                <a:rPr lang="en-US" sz="1400" dirty="0"/>
                <a:t> – find, but do not remove the element with the smallest </a:t>
              </a:r>
              <a:r>
                <a:rPr lang="en-US" sz="1400" u="sng" dirty="0"/>
                <a:t>priority</a:t>
              </a:r>
            </a:p>
          </p:txBody>
        </p:sp>
        <p:sp>
          <p:nvSpPr>
            <p:cNvPr id="14" name="TextBox 86">
              <a:extLst>
                <a:ext uri="{FF2B5EF4-FFF2-40B4-BE49-F238E27FC236}">
                  <a16:creationId xmlns:a16="http://schemas.microsoft.com/office/drawing/2014/main" id="{4611FA18-39AB-46C8-AF11-45F1F911D9EF}"/>
                </a:ext>
              </a:extLst>
            </p:cNvPr>
            <p:cNvSpPr txBox="1"/>
            <p:nvPr/>
          </p:nvSpPr>
          <p:spPr>
            <a:xfrm>
              <a:off x="1129404" y="4651831"/>
              <a:ext cx="320245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insert(value) </a:t>
              </a:r>
              <a:r>
                <a:rPr lang="en-US" sz="1400" dirty="0"/>
                <a:t>– add a new element to the collection</a:t>
              </a:r>
            </a:p>
          </p:txBody>
        </p:sp>
      </p:grpSp>
    </p:spTree>
    <p:extLst>
      <p:ext uri="{BB962C8B-B14F-4D97-AF65-F5344CB8AC3E}">
        <p14:creationId xmlns:p14="http://schemas.microsoft.com/office/powerpoint/2010/main" val="10141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minimum priority queues (MPQ) work</a:t>
            </a:r>
          </a:p>
        </p:txBody>
      </p:sp>
      <p:sp>
        <p:nvSpPr>
          <p:cNvPr id="3" name="Content Placeholder 2"/>
          <p:cNvSpPr>
            <a:spLocks noGrp="1"/>
          </p:cNvSpPr>
          <p:nvPr>
            <p:ph idx="1"/>
          </p:nvPr>
        </p:nvSpPr>
        <p:spPr/>
        <p:txBody>
          <a:bodyPr/>
          <a:lstStyle/>
          <a:p>
            <a:r>
              <a:rPr lang="en-US" dirty="0"/>
              <a:t>They won’t quite work “out of the box”. </a:t>
            </a:r>
          </a:p>
          <a:p>
            <a:endParaRPr lang="en-US" dirty="0"/>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26</a:t>
            </a:fld>
            <a:endParaRPr lang="en-US"/>
          </a:p>
        </p:txBody>
      </p:sp>
      <p:sp>
        <p:nvSpPr>
          <p:cNvPr id="7" name="Rectangle 6">
            <a:extLst>
              <a:ext uri="{FF2B5EF4-FFF2-40B4-BE49-F238E27FC236}">
                <a16:creationId xmlns:a16="http://schemas.microsoft.com/office/drawing/2014/main" id="{63090311-2EF7-4C40-9B98-E8D0CBC4B2BA}"/>
              </a:ext>
            </a:extLst>
          </p:cNvPr>
          <p:cNvSpPr/>
          <p:nvPr/>
        </p:nvSpPr>
        <p:spPr>
          <a:xfrm>
            <a:off x="7956375" y="2861656"/>
            <a:ext cx="3311966" cy="3758219"/>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C66CD448-FEC2-44D4-8450-635AEF5A3D97}"/>
              </a:ext>
            </a:extLst>
          </p:cNvPr>
          <p:cNvSpPr/>
          <p:nvPr/>
        </p:nvSpPr>
        <p:spPr>
          <a:xfrm>
            <a:off x="7956375" y="2330195"/>
            <a:ext cx="3311966" cy="611492"/>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Min Priority Queue ADT</a:t>
            </a:r>
          </a:p>
        </p:txBody>
      </p:sp>
      <p:sp>
        <p:nvSpPr>
          <p:cNvPr id="9" name="TextBox 81">
            <a:extLst>
              <a:ext uri="{FF2B5EF4-FFF2-40B4-BE49-F238E27FC236}">
                <a16:creationId xmlns:a16="http://schemas.microsoft.com/office/drawing/2014/main" id="{B0D8D26D-9ACB-4762-A50D-1A845DC19735}"/>
              </a:ext>
            </a:extLst>
          </p:cNvPr>
          <p:cNvSpPr txBox="1"/>
          <p:nvPr/>
        </p:nvSpPr>
        <p:spPr>
          <a:xfrm>
            <a:off x="8176925" y="4059307"/>
            <a:ext cx="320245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err="1"/>
              <a:t>removeMin</a:t>
            </a:r>
            <a:r>
              <a:rPr lang="en-US" sz="1400" b="1" dirty="0"/>
              <a:t>()</a:t>
            </a:r>
            <a:r>
              <a:rPr lang="en-US" sz="1400" dirty="0"/>
              <a:t> – returns the element with the </a:t>
            </a:r>
            <a:r>
              <a:rPr lang="en-US" sz="1400" u="sng" dirty="0"/>
              <a:t>smallest</a:t>
            </a:r>
            <a:r>
              <a:rPr lang="en-US" sz="1400" dirty="0"/>
              <a:t> priority, removes it from the collection</a:t>
            </a:r>
          </a:p>
        </p:txBody>
      </p:sp>
      <p:sp>
        <p:nvSpPr>
          <p:cNvPr id="10" name="TextBox 82">
            <a:extLst>
              <a:ext uri="{FF2B5EF4-FFF2-40B4-BE49-F238E27FC236}">
                <a16:creationId xmlns:a16="http://schemas.microsoft.com/office/drawing/2014/main" id="{F8047A5A-6718-40A7-9AF4-7F28CB978ABC}"/>
              </a:ext>
            </a:extLst>
          </p:cNvPr>
          <p:cNvSpPr txBox="1"/>
          <p:nvPr/>
        </p:nvSpPr>
        <p:spPr>
          <a:xfrm>
            <a:off x="7976463" y="2878737"/>
            <a:ext cx="203523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1" name="TextBox 83">
            <a:extLst>
              <a:ext uri="{FF2B5EF4-FFF2-40B4-BE49-F238E27FC236}">
                <a16:creationId xmlns:a16="http://schemas.microsoft.com/office/drawing/2014/main" id="{06321386-0B72-4188-BB6D-651951092E5D}"/>
              </a:ext>
            </a:extLst>
          </p:cNvPr>
          <p:cNvSpPr txBox="1"/>
          <p:nvPr/>
        </p:nvSpPr>
        <p:spPr>
          <a:xfrm>
            <a:off x="7976463" y="3779530"/>
            <a:ext cx="203523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12" name="TextBox 84">
            <a:extLst>
              <a:ext uri="{FF2B5EF4-FFF2-40B4-BE49-F238E27FC236}">
                <a16:creationId xmlns:a16="http://schemas.microsoft.com/office/drawing/2014/main" id="{EABE2CBA-D8FF-4162-AF36-928C76D8DF07}"/>
              </a:ext>
            </a:extLst>
          </p:cNvPr>
          <p:cNvSpPr txBox="1"/>
          <p:nvPr/>
        </p:nvSpPr>
        <p:spPr>
          <a:xfrm>
            <a:off x="8146097" y="3186838"/>
            <a:ext cx="2889597"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Set of comparable values</a:t>
            </a:r>
          </a:p>
          <a:p>
            <a:r>
              <a:rPr lang="en-US" sz="1600" dirty="0"/>
              <a:t>- Ordered based on “priority”</a:t>
            </a:r>
            <a:endParaRPr lang="en-US" sz="1400" dirty="0"/>
          </a:p>
        </p:txBody>
      </p:sp>
      <p:sp>
        <p:nvSpPr>
          <p:cNvPr id="13" name="TextBox 85">
            <a:extLst>
              <a:ext uri="{FF2B5EF4-FFF2-40B4-BE49-F238E27FC236}">
                <a16:creationId xmlns:a16="http://schemas.microsoft.com/office/drawing/2014/main" id="{E0A014F4-4E0B-4A05-A4C4-35BE0B6B845A}"/>
              </a:ext>
            </a:extLst>
          </p:cNvPr>
          <p:cNvSpPr txBox="1"/>
          <p:nvPr/>
        </p:nvSpPr>
        <p:spPr>
          <a:xfrm>
            <a:off x="8156617" y="4796725"/>
            <a:ext cx="321345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err="1"/>
              <a:t>peekMin</a:t>
            </a:r>
            <a:r>
              <a:rPr lang="en-US" sz="1400" b="1" dirty="0"/>
              <a:t>()</a:t>
            </a:r>
            <a:r>
              <a:rPr lang="en-US" sz="1400" dirty="0"/>
              <a:t> – find, but do not remove the element with the smallest </a:t>
            </a:r>
            <a:r>
              <a:rPr lang="en-US" sz="1400" u="sng" dirty="0"/>
              <a:t>priority</a:t>
            </a:r>
          </a:p>
        </p:txBody>
      </p:sp>
      <p:sp>
        <p:nvSpPr>
          <p:cNvPr id="14" name="TextBox 86">
            <a:extLst>
              <a:ext uri="{FF2B5EF4-FFF2-40B4-BE49-F238E27FC236}">
                <a16:creationId xmlns:a16="http://schemas.microsoft.com/office/drawing/2014/main" id="{4611FA18-39AB-46C8-AF11-45F1F911D9EF}"/>
              </a:ext>
            </a:extLst>
          </p:cNvPr>
          <p:cNvSpPr txBox="1"/>
          <p:nvPr/>
        </p:nvSpPr>
        <p:spPr>
          <a:xfrm>
            <a:off x="8176921" y="5451931"/>
            <a:ext cx="320245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insert(value) </a:t>
            </a:r>
            <a:r>
              <a:rPr lang="en-US" sz="1400" dirty="0"/>
              <a:t>– add a new element to the collection</a:t>
            </a:r>
          </a:p>
        </p:txBody>
      </p:sp>
    </p:spTree>
    <p:extLst>
      <p:ext uri="{BB962C8B-B14F-4D97-AF65-F5344CB8AC3E}">
        <p14:creationId xmlns:p14="http://schemas.microsoft.com/office/powerpoint/2010/main" val="128856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Dijkstra’s algorithm</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grpSp>
        <p:nvGrpSpPr>
          <p:cNvPr id="7" name="Group 6"/>
          <p:cNvGrpSpPr/>
          <p:nvPr/>
        </p:nvGrpSpPr>
        <p:grpSpPr>
          <a:xfrm>
            <a:off x="5538218" y="4169810"/>
            <a:ext cx="5800725" cy="1564746"/>
            <a:chOff x="2476500" y="3283985"/>
            <a:chExt cx="5800725" cy="1564746"/>
          </a:xfrm>
        </p:grpSpPr>
        <p:sp>
          <p:nvSpPr>
            <p:cNvPr id="8" name="Oval 7"/>
            <p:cNvSpPr/>
            <p:nvPr/>
          </p:nvSpPr>
          <p:spPr>
            <a:xfrm>
              <a:off x="2476500" y="425767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9" name="Oval 8"/>
            <p:cNvSpPr/>
            <p:nvPr/>
          </p:nvSpPr>
          <p:spPr>
            <a:xfrm>
              <a:off x="7962900" y="412635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sp>
          <p:nvSpPr>
            <p:cNvPr id="10" name="Oval 9"/>
            <p:cNvSpPr/>
            <p:nvPr/>
          </p:nvSpPr>
          <p:spPr>
            <a:xfrm>
              <a:off x="6119812"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11" name="Oval 10"/>
            <p:cNvSpPr/>
            <p:nvPr/>
          </p:nvSpPr>
          <p:spPr>
            <a:xfrm>
              <a:off x="3101672" y="361915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w</a:t>
              </a:r>
            </a:p>
          </p:txBody>
        </p:sp>
        <p:sp>
          <p:nvSpPr>
            <p:cNvPr id="12" name="Oval 11"/>
            <p:cNvSpPr/>
            <p:nvPr/>
          </p:nvSpPr>
          <p:spPr>
            <a:xfrm>
              <a:off x="4905375" y="4129678"/>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cxnSp>
          <p:nvCxnSpPr>
            <p:cNvPr id="13" name="Straight Arrow Connector 12"/>
            <p:cNvCxnSpPr>
              <a:stCxn id="8" idx="7"/>
              <a:endCxn id="11" idx="2"/>
            </p:cNvCxnSpPr>
            <p:nvPr/>
          </p:nvCxnSpPr>
          <p:spPr>
            <a:xfrm flipV="1">
              <a:off x="2744793" y="3776321"/>
              <a:ext cx="356879" cy="52738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0" idx="2"/>
            </p:cNvCxnSpPr>
            <p:nvPr/>
          </p:nvCxnSpPr>
          <p:spPr>
            <a:xfrm>
              <a:off x="5219700" y="4286841"/>
              <a:ext cx="90011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6"/>
              <a:endCxn id="12" idx="3"/>
            </p:cNvCxnSpPr>
            <p:nvPr/>
          </p:nvCxnSpPr>
          <p:spPr>
            <a:xfrm flipV="1">
              <a:off x="2790825" y="4397971"/>
              <a:ext cx="2160582" cy="1686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5" idx="6"/>
              <a:endCxn id="12" idx="2"/>
            </p:cNvCxnSpPr>
            <p:nvPr/>
          </p:nvCxnSpPr>
          <p:spPr>
            <a:xfrm>
              <a:off x="4409027" y="3778797"/>
              <a:ext cx="496348" cy="5080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6"/>
              <a:endCxn id="9" idx="2"/>
            </p:cNvCxnSpPr>
            <p:nvPr/>
          </p:nvCxnSpPr>
          <p:spPr>
            <a:xfrm flipV="1">
              <a:off x="6434137" y="4283515"/>
              <a:ext cx="1528763" cy="332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69418" y="3745085"/>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19" name="TextBox 18"/>
            <p:cNvSpPr txBox="1"/>
            <p:nvPr/>
          </p:nvSpPr>
          <p:spPr>
            <a:xfrm>
              <a:off x="3598924" y="4479399"/>
              <a:ext cx="534259" cy="369332"/>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20</a:t>
              </a:r>
            </a:p>
          </p:txBody>
        </p:sp>
        <p:sp>
          <p:nvSpPr>
            <p:cNvPr id="20" name="TextBox 19"/>
            <p:cNvSpPr txBox="1"/>
            <p:nvPr/>
          </p:nvSpPr>
          <p:spPr>
            <a:xfrm>
              <a:off x="4566190" y="3675422"/>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21" name="TextBox 20"/>
            <p:cNvSpPr txBox="1"/>
            <p:nvPr/>
          </p:nvSpPr>
          <p:spPr>
            <a:xfrm>
              <a:off x="5437251" y="4400443"/>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22" name="TextBox 21"/>
            <p:cNvSpPr txBox="1"/>
            <p:nvPr/>
          </p:nvSpPr>
          <p:spPr>
            <a:xfrm>
              <a:off x="7046118" y="4440677"/>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sp>
          <p:nvSpPr>
            <p:cNvPr id="25" name="Oval 24"/>
            <p:cNvSpPr/>
            <p:nvPr/>
          </p:nvSpPr>
          <p:spPr>
            <a:xfrm>
              <a:off x="4094702" y="3621634"/>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x</a:t>
              </a:r>
            </a:p>
          </p:txBody>
        </p:sp>
        <p:cxnSp>
          <p:nvCxnSpPr>
            <p:cNvPr id="26" name="Straight Arrow Connector 25"/>
            <p:cNvCxnSpPr>
              <a:stCxn id="11" idx="6"/>
              <a:endCxn id="25" idx="2"/>
            </p:cNvCxnSpPr>
            <p:nvPr/>
          </p:nvCxnSpPr>
          <p:spPr>
            <a:xfrm>
              <a:off x="3415997" y="3776321"/>
              <a:ext cx="678705" cy="24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50785" y="3283985"/>
              <a:ext cx="304800" cy="371475"/>
            </a:xfrm>
            <a:prstGeom prst="rect">
              <a:avLst/>
            </a:prstGeom>
            <a:noFill/>
          </p:spPr>
          <p:txBody>
            <a:bodyPr wrap="square" rtlCol="0">
              <a:spAutoFit/>
            </a:bodyPr>
            <a:lstStyle/>
            <a:p>
              <a:r>
                <a:rPr lang="en-US" dirty="0">
                  <a:latin typeface="Consolas" panose="020B0609020204030204" pitchFamily="49" charset="0"/>
                  <a:cs typeface="Consolas" panose="020B0609020204030204" pitchFamily="49" charset="0"/>
                </a:rPr>
                <a:t>1</a:t>
              </a:r>
            </a:p>
          </p:txBody>
        </p:sp>
      </p:grpSp>
      <p:graphicFrame>
        <p:nvGraphicFramePr>
          <p:cNvPr id="32" name="Table 31"/>
          <p:cNvGraphicFramePr>
            <a:graphicFrameLocks noGrp="1"/>
          </p:cNvGraphicFramePr>
          <p:nvPr>
            <p:extLst/>
          </p:nvPr>
        </p:nvGraphicFramePr>
        <p:xfrm>
          <a:off x="6939489" y="1001040"/>
          <a:ext cx="4657725" cy="2595880"/>
        </p:xfrm>
        <a:graphic>
          <a:graphicData uri="http://schemas.openxmlformats.org/drawingml/2006/table">
            <a:tbl>
              <a:tblPr firstRow="1" bandRow="1">
                <a:tableStyleId>{5C22544A-7EE6-4342-B048-85BDC9FD1C3A}</a:tableStyleId>
              </a:tblPr>
              <a:tblGrid>
                <a:gridCol w="84772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Predecessor</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latin typeface="Consolas" panose="020B0609020204030204" pitchFamily="49" charset="0"/>
                          <a:cs typeface="Consolas" panose="020B0609020204030204" pitchFamily="49" charset="0"/>
                        </a:rPr>
                        <a:t>s</a:t>
                      </a:r>
                    </a:p>
                  </a:txBody>
                  <a:tcPr/>
                </a:tc>
                <a:tc>
                  <a:txBody>
                    <a:bodyPr/>
                    <a:lstStyle/>
                    <a:p>
                      <a:r>
                        <a:rPr lang="en-US" dirty="0">
                          <a:latin typeface="Consolas" panose="020B0609020204030204" pitchFamily="49" charset="0"/>
                          <a:cs typeface="Consolas" panose="020B0609020204030204" pitchFamily="49" charset="0"/>
                        </a:rPr>
                        <a:t>0</a:t>
                      </a:r>
                    </a:p>
                  </a:txBody>
                  <a:tcPr/>
                </a:tc>
                <a:tc>
                  <a:txBody>
                    <a:bodyPr/>
                    <a:lstStyle/>
                    <a:p>
                      <a:r>
                        <a:rPr lang="en-US" dirty="0">
                          <a:latin typeface="Consolas" panose="020B0609020204030204" pitchFamily="49" charset="0"/>
                          <a:cs typeface="Consolas" panose="020B0609020204030204" pitchFamily="49" charset="0"/>
                        </a:rPr>
                        <a:t>--</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1"/>
                  </a:ext>
                </a:extLst>
              </a:tr>
              <a:tr h="370840">
                <a:tc>
                  <a:txBody>
                    <a:bodyPr/>
                    <a:lstStyle/>
                    <a:p>
                      <a:r>
                        <a:rPr lang="en-US" dirty="0">
                          <a:latin typeface="Consolas" panose="020B0609020204030204" pitchFamily="49" charset="0"/>
                          <a:cs typeface="Consolas" panose="020B0609020204030204" pitchFamily="49" charset="0"/>
                        </a:rPr>
                        <a:t>w</a:t>
                      </a:r>
                    </a:p>
                  </a:txBody>
                  <a:tcPr/>
                </a:tc>
                <a:tc>
                  <a:txBody>
                    <a:bodyPr/>
                    <a:lstStyle/>
                    <a:p>
                      <a:r>
                        <a:rPr lang="en-US" dirty="0">
                          <a:latin typeface="Consolas" panose="020B0609020204030204" pitchFamily="49" charset="0"/>
                          <a:cs typeface="Consolas" panose="020B0609020204030204" pitchFamily="49" charset="0"/>
                        </a:rPr>
                        <a:t>1</a:t>
                      </a:r>
                    </a:p>
                  </a:txBody>
                  <a:tcPr/>
                </a:tc>
                <a:tc>
                  <a:txBody>
                    <a:bodyPr/>
                    <a:lstStyle/>
                    <a:p>
                      <a:r>
                        <a:rPr lang="en-US" dirty="0">
                          <a:latin typeface="Consolas" panose="020B0609020204030204" pitchFamily="49" charset="0"/>
                          <a:cs typeface="Consolas" panose="020B0609020204030204" pitchFamily="49" charset="0"/>
                        </a:rPr>
                        <a:t>s</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2"/>
                  </a:ext>
                </a:extLst>
              </a:tr>
              <a:tr h="370840">
                <a:tc>
                  <a:txBody>
                    <a:bodyPr/>
                    <a:lstStyle/>
                    <a:p>
                      <a:r>
                        <a:rPr lang="en-US" dirty="0">
                          <a:latin typeface="Consolas" panose="020B0609020204030204" pitchFamily="49" charset="0"/>
                          <a:cs typeface="Consolas" panose="020B0609020204030204" pitchFamily="49" charset="0"/>
                        </a:rPr>
                        <a:t>x</a:t>
                      </a:r>
                    </a:p>
                  </a:txBody>
                  <a:tcPr/>
                </a:tc>
                <a:tc>
                  <a:txBody>
                    <a:bodyPr/>
                    <a:lstStyle/>
                    <a:p>
                      <a:r>
                        <a:rPr lang="en-US" dirty="0">
                          <a:latin typeface="Consolas" panose="020B0609020204030204" pitchFamily="49" charset="0"/>
                          <a:cs typeface="Consolas" panose="020B0609020204030204" pitchFamily="49" charset="0"/>
                        </a:rPr>
                        <a:t>2</a:t>
                      </a:r>
                    </a:p>
                  </a:txBody>
                  <a:tcPr/>
                </a:tc>
                <a:tc>
                  <a:txBody>
                    <a:bodyPr/>
                    <a:lstStyle/>
                    <a:p>
                      <a:r>
                        <a:rPr lang="en-US" dirty="0">
                          <a:latin typeface="Consolas" panose="020B0609020204030204" pitchFamily="49" charset="0"/>
                          <a:cs typeface="Consolas" panose="020B0609020204030204" pitchFamily="49" charset="0"/>
                        </a:rPr>
                        <a:t>w</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3"/>
                  </a:ext>
                </a:extLst>
              </a:tr>
              <a:tr h="370840">
                <a:tc>
                  <a:txBody>
                    <a:bodyPr/>
                    <a:lstStyle/>
                    <a:p>
                      <a:r>
                        <a:rPr lang="en-US" dirty="0">
                          <a:latin typeface="Consolas" panose="020B0609020204030204" pitchFamily="49" charset="0"/>
                          <a:cs typeface="Consolas" panose="020B0609020204030204" pitchFamily="49" charset="0"/>
                        </a:rPr>
                        <a:t>u</a:t>
                      </a:r>
                    </a:p>
                  </a:txBody>
                  <a:tcPr/>
                </a:tc>
                <a:tc>
                  <a:txBody>
                    <a:bodyPr/>
                    <a:lstStyle/>
                    <a:p>
                      <a:r>
                        <a:rPr lang="en-US" dirty="0">
                          <a:latin typeface="Consolas" panose="020B0609020204030204" pitchFamily="49" charset="0"/>
                          <a:cs typeface="Consolas" panose="020B0609020204030204" pitchFamily="49" charset="0"/>
                        </a:rPr>
                        <a:t>3</a:t>
                      </a:r>
                    </a:p>
                  </a:txBody>
                  <a:tcPr/>
                </a:tc>
                <a:tc>
                  <a:txBody>
                    <a:bodyPr/>
                    <a:lstStyle/>
                    <a:p>
                      <a:r>
                        <a:rPr lang="en-US" dirty="0">
                          <a:latin typeface="Consolas" panose="020B0609020204030204" pitchFamily="49" charset="0"/>
                          <a:cs typeface="Consolas" panose="020B0609020204030204" pitchFamily="49" charset="0"/>
                        </a:rPr>
                        <a:t>x</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4"/>
                  </a:ext>
                </a:extLst>
              </a:tr>
              <a:tr h="370840">
                <a:tc>
                  <a:txBody>
                    <a:bodyPr/>
                    <a:lstStyle/>
                    <a:p>
                      <a:r>
                        <a:rPr lang="en-US" dirty="0">
                          <a:latin typeface="Consolas" panose="020B0609020204030204" pitchFamily="49" charset="0"/>
                          <a:cs typeface="Consolas" panose="020B0609020204030204" pitchFamily="49" charset="0"/>
                        </a:rPr>
                        <a:t>v</a:t>
                      </a:r>
                    </a:p>
                  </a:txBody>
                  <a:tcPr/>
                </a:tc>
                <a:tc>
                  <a:txBody>
                    <a:bodyPr/>
                    <a:lstStyle/>
                    <a:p>
                      <a:r>
                        <a:rPr lang="en-US" dirty="0">
                          <a:latin typeface="Consolas" panose="020B0609020204030204" pitchFamily="49" charset="0"/>
                          <a:cs typeface="Consolas" panose="020B0609020204030204" pitchFamily="49" charset="0"/>
                        </a:rPr>
                        <a:t>4</a:t>
                      </a:r>
                    </a:p>
                  </a:txBody>
                  <a:tcPr/>
                </a:tc>
                <a:tc>
                  <a:txBody>
                    <a:bodyPr/>
                    <a:lstStyle/>
                    <a:p>
                      <a:r>
                        <a:rPr lang="en-US" dirty="0">
                          <a:latin typeface="Consolas" panose="020B0609020204030204" pitchFamily="49" charset="0"/>
                          <a:cs typeface="Consolas" panose="020B0609020204030204" pitchFamily="49" charset="0"/>
                        </a:rPr>
                        <a:t>u</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5"/>
                  </a:ext>
                </a:extLst>
              </a:tr>
              <a:tr h="370840">
                <a:tc>
                  <a:txBody>
                    <a:bodyPr/>
                    <a:lstStyle/>
                    <a:p>
                      <a:r>
                        <a:rPr lang="en-US" dirty="0">
                          <a:latin typeface="Consolas" panose="020B0609020204030204" pitchFamily="49" charset="0"/>
                          <a:cs typeface="Consolas" panose="020B0609020204030204" pitchFamily="49" charset="0"/>
                        </a:rPr>
                        <a:t>t</a:t>
                      </a:r>
                    </a:p>
                  </a:txBody>
                  <a:tcPr/>
                </a:tc>
                <a:tc>
                  <a:txBody>
                    <a:bodyPr/>
                    <a:lstStyle/>
                    <a:p>
                      <a:r>
                        <a:rPr lang="en-US" dirty="0">
                          <a:latin typeface="Consolas" panose="020B0609020204030204" pitchFamily="49" charset="0"/>
                          <a:cs typeface="Consolas" panose="020B0609020204030204" pitchFamily="49" charset="0"/>
                        </a:rPr>
                        <a:t>5</a:t>
                      </a:r>
                    </a:p>
                  </a:txBody>
                  <a:tcPr/>
                </a:tc>
                <a:tc>
                  <a:txBody>
                    <a:bodyPr/>
                    <a:lstStyle/>
                    <a:p>
                      <a:r>
                        <a:rPr lang="en-US" dirty="0">
                          <a:latin typeface="Consolas" panose="020B0609020204030204" pitchFamily="49" charset="0"/>
                          <a:cs typeface="Consolas" panose="020B0609020204030204" pitchFamily="49" charset="0"/>
                        </a:rPr>
                        <a:t>v</a:t>
                      </a:r>
                    </a:p>
                  </a:txBody>
                  <a:tcPr/>
                </a:tc>
                <a:tc>
                  <a:txBody>
                    <a:bodyPr/>
                    <a:lstStyle/>
                    <a:p>
                      <a:r>
                        <a:rPr lang="en-US" dirty="0">
                          <a:latin typeface="Consolas" panose="020B0609020204030204" pitchFamily="49" charset="0"/>
                          <a:cs typeface="Consolas" panose="020B0609020204030204" pitchFamily="49" charset="0"/>
                        </a:rPr>
                        <a:t>Yes</a:t>
                      </a:r>
                    </a:p>
                  </a:txBody>
                  <a:tcPr/>
                </a:tc>
                <a:extLst>
                  <a:ext uri="{0D108BD9-81ED-4DB2-BD59-A6C34878D82A}">
                    <a16:rowId xmlns:a16="http://schemas.microsoft.com/office/drawing/2014/main" val="10006"/>
                  </a:ext>
                </a:extLst>
              </a:tr>
            </a:tbl>
          </a:graphicData>
        </a:graphic>
      </p:graphicFrame>
      <p:pic>
        <p:nvPicPr>
          <p:cNvPr id="29" name="Picture 28">
            <a:extLst>
              <a:ext uri="{FF2B5EF4-FFF2-40B4-BE49-F238E27FC236}">
                <a16:creationId xmlns:a16="http://schemas.microsoft.com/office/drawing/2014/main" id="{6DBC30FC-30D1-1E4B-9F14-BB1CA3B44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99" y="1395366"/>
            <a:ext cx="6237874" cy="5129190"/>
          </a:xfrm>
          <a:prstGeom prst="rect">
            <a:avLst/>
          </a:prstGeom>
        </p:spPr>
      </p:pic>
    </p:spTree>
    <p:extLst>
      <p:ext uri="{BB962C8B-B14F-4D97-AF65-F5344CB8AC3E}">
        <p14:creationId xmlns:p14="http://schemas.microsoft.com/office/powerpoint/2010/main" val="1646776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minimum priority queues (MPQ) work</a:t>
            </a:r>
          </a:p>
        </p:txBody>
      </p:sp>
      <p:sp>
        <p:nvSpPr>
          <p:cNvPr id="3" name="Content Placeholder 2"/>
          <p:cNvSpPr>
            <a:spLocks noGrp="1"/>
          </p:cNvSpPr>
          <p:nvPr>
            <p:ph idx="1"/>
          </p:nvPr>
        </p:nvSpPr>
        <p:spPr/>
        <p:txBody>
          <a:bodyPr/>
          <a:lstStyle/>
          <a:p>
            <a:r>
              <a:rPr lang="en-US" dirty="0"/>
              <a:t>They won’t quite work “out of the box”. </a:t>
            </a:r>
          </a:p>
          <a:p>
            <a:r>
              <a:rPr lang="en-US" dirty="0"/>
              <a:t>We don’t have an update priority method. Can we add one?</a:t>
            </a:r>
          </a:p>
          <a:p>
            <a:pPr lvl="1"/>
            <a:r>
              <a:rPr lang="en-US" dirty="0"/>
              <a:t>Percolate up!</a:t>
            </a:r>
          </a:p>
          <a:p>
            <a:r>
              <a:rPr lang="en-US" dirty="0"/>
              <a:t>To percolate u’s entry in the heap up we’ll have to get to it.		</a:t>
            </a:r>
          </a:p>
          <a:p>
            <a:pPr lvl="1"/>
            <a:r>
              <a:rPr lang="en-US" dirty="0"/>
              <a:t>Each vertex need pointer to where it appears in the priority queue</a:t>
            </a:r>
          </a:p>
          <a:p>
            <a:pPr lvl="1"/>
            <a:r>
              <a:rPr lang="en-US" dirty="0"/>
              <a:t>I’m going to ignore this point for the rest of the lecture. </a:t>
            </a:r>
          </a:p>
          <a:p>
            <a:endParaRPr lang="en-US" dirty="0"/>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sp>
        <p:nvSpPr>
          <p:cNvPr id="7" name="Rectangle 6">
            <a:extLst>
              <a:ext uri="{FF2B5EF4-FFF2-40B4-BE49-F238E27FC236}">
                <a16:creationId xmlns:a16="http://schemas.microsoft.com/office/drawing/2014/main" id="{63090311-2EF7-4C40-9B98-E8D0CBC4B2BA}"/>
              </a:ext>
            </a:extLst>
          </p:cNvPr>
          <p:cNvSpPr/>
          <p:nvPr/>
        </p:nvSpPr>
        <p:spPr>
          <a:xfrm>
            <a:off x="7956375" y="2861656"/>
            <a:ext cx="3311966" cy="3758219"/>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C66CD448-FEC2-44D4-8450-635AEF5A3D97}"/>
              </a:ext>
            </a:extLst>
          </p:cNvPr>
          <p:cNvSpPr/>
          <p:nvPr/>
        </p:nvSpPr>
        <p:spPr>
          <a:xfrm>
            <a:off x="7956375" y="2330195"/>
            <a:ext cx="3311966" cy="611492"/>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a:t>Min Priority Queue ADT</a:t>
            </a:r>
          </a:p>
        </p:txBody>
      </p:sp>
      <p:sp>
        <p:nvSpPr>
          <p:cNvPr id="9" name="TextBox 81">
            <a:extLst>
              <a:ext uri="{FF2B5EF4-FFF2-40B4-BE49-F238E27FC236}">
                <a16:creationId xmlns:a16="http://schemas.microsoft.com/office/drawing/2014/main" id="{B0D8D26D-9ACB-4762-A50D-1A845DC19735}"/>
              </a:ext>
            </a:extLst>
          </p:cNvPr>
          <p:cNvSpPr txBox="1"/>
          <p:nvPr/>
        </p:nvSpPr>
        <p:spPr>
          <a:xfrm>
            <a:off x="8176925" y="4059307"/>
            <a:ext cx="320245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err="1"/>
              <a:t>removeMin</a:t>
            </a:r>
            <a:r>
              <a:rPr lang="en-US" sz="1400" b="1" dirty="0"/>
              <a:t>()</a:t>
            </a:r>
            <a:r>
              <a:rPr lang="en-US" sz="1400" dirty="0"/>
              <a:t> – returns the element with the </a:t>
            </a:r>
            <a:r>
              <a:rPr lang="en-US" sz="1400" u="sng" dirty="0"/>
              <a:t>smallest</a:t>
            </a:r>
            <a:r>
              <a:rPr lang="en-US" sz="1400" dirty="0"/>
              <a:t> priority, removes it from the collection</a:t>
            </a:r>
          </a:p>
        </p:txBody>
      </p:sp>
      <p:sp>
        <p:nvSpPr>
          <p:cNvPr id="10" name="TextBox 82">
            <a:extLst>
              <a:ext uri="{FF2B5EF4-FFF2-40B4-BE49-F238E27FC236}">
                <a16:creationId xmlns:a16="http://schemas.microsoft.com/office/drawing/2014/main" id="{F8047A5A-6718-40A7-9AF4-7F28CB978ABC}"/>
              </a:ext>
            </a:extLst>
          </p:cNvPr>
          <p:cNvSpPr txBox="1"/>
          <p:nvPr/>
        </p:nvSpPr>
        <p:spPr>
          <a:xfrm>
            <a:off x="7976463" y="2878737"/>
            <a:ext cx="203523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state</a:t>
            </a:r>
          </a:p>
        </p:txBody>
      </p:sp>
      <p:sp>
        <p:nvSpPr>
          <p:cNvPr id="11" name="TextBox 83">
            <a:extLst>
              <a:ext uri="{FF2B5EF4-FFF2-40B4-BE49-F238E27FC236}">
                <a16:creationId xmlns:a16="http://schemas.microsoft.com/office/drawing/2014/main" id="{06321386-0B72-4188-BB6D-651951092E5D}"/>
              </a:ext>
            </a:extLst>
          </p:cNvPr>
          <p:cNvSpPr txBox="1"/>
          <p:nvPr/>
        </p:nvSpPr>
        <p:spPr>
          <a:xfrm>
            <a:off x="7976463" y="3779530"/>
            <a:ext cx="2035232"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rgbClr val="4C3282"/>
                </a:solidFill>
              </a:rPr>
              <a:t>behavior</a:t>
            </a:r>
          </a:p>
        </p:txBody>
      </p:sp>
      <p:sp>
        <p:nvSpPr>
          <p:cNvPr id="12" name="TextBox 84">
            <a:extLst>
              <a:ext uri="{FF2B5EF4-FFF2-40B4-BE49-F238E27FC236}">
                <a16:creationId xmlns:a16="http://schemas.microsoft.com/office/drawing/2014/main" id="{EABE2CBA-D8FF-4162-AF36-928C76D8DF07}"/>
              </a:ext>
            </a:extLst>
          </p:cNvPr>
          <p:cNvSpPr txBox="1"/>
          <p:nvPr/>
        </p:nvSpPr>
        <p:spPr>
          <a:xfrm>
            <a:off x="8146097" y="3186838"/>
            <a:ext cx="2889597"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Set of comparable values</a:t>
            </a:r>
          </a:p>
          <a:p>
            <a:r>
              <a:rPr lang="en-US" sz="1600" dirty="0"/>
              <a:t>- Ordered based on “priority”</a:t>
            </a:r>
            <a:endParaRPr lang="en-US" sz="1400" dirty="0"/>
          </a:p>
        </p:txBody>
      </p:sp>
      <p:sp>
        <p:nvSpPr>
          <p:cNvPr id="13" name="TextBox 85">
            <a:extLst>
              <a:ext uri="{FF2B5EF4-FFF2-40B4-BE49-F238E27FC236}">
                <a16:creationId xmlns:a16="http://schemas.microsoft.com/office/drawing/2014/main" id="{E0A014F4-4E0B-4A05-A4C4-35BE0B6B845A}"/>
              </a:ext>
            </a:extLst>
          </p:cNvPr>
          <p:cNvSpPr txBox="1"/>
          <p:nvPr/>
        </p:nvSpPr>
        <p:spPr>
          <a:xfrm>
            <a:off x="8156617" y="4796725"/>
            <a:ext cx="3213450"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err="1"/>
              <a:t>peekMin</a:t>
            </a:r>
            <a:r>
              <a:rPr lang="en-US" sz="1400" b="1" dirty="0"/>
              <a:t>()</a:t>
            </a:r>
            <a:r>
              <a:rPr lang="en-US" sz="1400" dirty="0"/>
              <a:t> – find, but do not remove the element with the smallest </a:t>
            </a:r>
            <a:r>
              <a:rPr lang="en-US" sz="1400" u="sng" dirty="0"/>
              <a:t>priority</a:t>
            </a:r>
          </a:p>
        </p:txBody>
      </p:sp>
      <p:sp>
        <p:nvSpPr>
          <p:cNvPr id="14" name="TextBox 86">
            <a:extLst>
              <a:ext uri="{FF2B5EF4-FFF2-40B4-BE49-F238E27FC236}">
                <a16:creationId xmlns:a16="http://schemas.microsoft.com/office/drawing/2014/main" id="{4611FA18-39AB-46C8-AF11-45F1F911D9EF}"/>
              </a:ext>
            </a:extLst>
          </p:cNvPr>
          <p:cNvSpPr txBox="1"/>
          <p:nvPr/>
        </p:nvSpPr>
        <p:spPr>
          <a:xfrm>
            <a:off x="8176921" y="5451931"/>
            <a:ext cx="320245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a:t>insert(value) </a:t>
            </a:r>
            <a:r>
              <a:rPr lang="en-US" sz="1400" dirty="0"/>
              <a:t>– add a new element to the collection</a:t>
            </a:r>
          </a:p>
        </p:txBody>
      </p:sp>
      <p:sp>
        <p:nvSpPr>
          <p:cNvPr id="15" name="TextBox 86">
            <a:extLst>
              <a:ext uri="{FF2B5EF4-FFF2-40B4-BE49-F238E27FC236}">
                <a16:creationId xmlns:a16="http://schemas.microsoft.com/office/drawing/2014/main" id="{4611FA18-39AB-46C8-AF11-45F1F911D9EF}"/>
              </a:ext>
            </a:extLst>
          </p:cNvPr>
          <p:cNvSpPr txBox="1"/>
          <p:nvPr/>
        </p:nvSpPr>
        <p:spPr>
          <a:xfrm>
            <a:off x="8146097" y="5953246"/>
            <a:ext cx="320245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b="1" dirty="0" err="1"/>
              <a:t>DecreasePriority</a:t>
            </a:r>
            <a:r>
              <a:rPr lang="en-US" sz="1400" b="1" dirty="0"/>
              <a:t>(e, p) </a:t>
            </a:r>
            <a:r>
              <a:rPr lang="en-US" sz="1400" dirty="0"/>
              <a:t>– decreases the priority of element e down to p.</a:t>
            </a:r>
          </a:p>
        </p:txBody>
      </p:sp>
    </p:spTree>
    <p:extLst>
      <p:ext uri="{BB962C8B-B14F-4D97-AF65-F5344CB8AC3E}">
        <p14:creationId xmlns:p14="http://schemas.microsoft.com/office/powerpoint/2010/main" val="11407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par>
                                <p:cTn id="25" presetID="3" presetClass="emph" presetSubtype="2" fill="hold" grpId="0" nodeType="withEffect">
                                  <p:stCondLst>
                                    <p:cond delay="0"/>
                                  </p:stCondLst>
                                  <p:childTnLst>
                                    <p:animClr clrSpc="rgb" dir="cw">
                                      <p:cBhvr override="childStyle">
                                        <p:cTn id="26" dur="10" fill="hold"/>
                                        <p:tgtEl>
                                          <p:spTgt spid="15">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2A12D68E-5E49-6F4F-997E-E0BA90FE6FE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249" y="1272786"/>
            <a:ext cx="7830782" cy="5389027"/>
          </a:xfrm>
        </p:spPr>
      </p:pic>
      <p:sp>
        <p:nvSpPr>
          <p:cNvPr id="2" name="Title 1"/>
          <p:cNvSpPr>
            <a:spLocks noGrp="1"/>
          </p:cNvSpPr>
          <p:nvPr>
            <p:ph type="title"/>
          </p:nvPr>
        </p:nvSpPr>
        <p:spPr/>
        <p:txBody>
          <a:bodyPr/>
          <a:lstStyle/>
          <a:p>
            <a:r>
              <a:rPr lang="en-US" dirty="0"/>
              <a:t>Running time analysis</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29</a:t>
            </a:fld>
            <a:endParaRPr lang="en-US"/>
          </a:p>
        </p:txBody>
      </p:sp>
    </p:spTree>
    <p:extLst>
      <p:ext uri="{BB962C8B-B14F-4D97-AF65-F5344CB8AC3E}">
        <p14:creationId xmlns:p14="http://schemas.microsoft.com/office/powerpoint/2010/main" val="193833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BFS on a directed graph</a:t>
            </a:r>
          </a:p>
        </p:txBody>
      </p:sp>
      <p:sp>
        <p:nvSpPr>
          <p:cNvPr id="3" name="Content Placeholder 2"/>
          <p:cNvSpPr>
            <a:spLocks noGrp="1"/>
          </p:cNvSpPr>
          <p:nvPr>
            <p:ph idx="1"/>
          </p:nvPr>
        </p:nvSpPr>
        <p:spPr>
          <a:xfrm>
            <a:off x="575240" y="1463857"/>
            <a:ext cx="6380196" cy="1439599"/>
          </a:xfrm>
        </p:spPr>
        <p:txBody>
          <a:bodyPr>
            <a:normAutofit fontScale="92500" lnSpcReduction="10000"/>
          </a:bodyPr>
          <a:lstStyle/>
          <a:p>
            <a:r>
              <a:rPr lang="en-US" dirty="0"/>
              <a:t>Run Breadth First Search on this graph starting from s.</a:t>
            </a:r>
          </a:p>
          <a:p>
            <a:r>
              <a:rPr lang="en-US" dirty="0"/>
              <a:t>What order are vertices placed on the queue?</a:t>
            </a:r>
          </a:p>
          <a:p>
            <a:r>
              <a:rPr lang="en-US" dirty="0"/>
              <a:t>When processing a vertex insert neighbors in alphabetical order.</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
        <p:nvSpPr>
          <p:cNvPr id="6" name="Oval 5">
            <a:extLst>
              <a:ext uri="{FF2B5EF4-FFF2-40B4-BE49-F238E27FC236}">
                <a16:creationId xmlns:a16="http://schemas.microsoft.com/office/drawing/2014/main" id="{C98FC4F1-A420-4343-8F82-FC25E0531BAB}"/>
              </a:ext>
            </a:extLst>
          </p:cNvPr>
          <p:cNvSpPr/>
          <p:nvPr/>
        </p:nvSpPr>
        <p:spPr>
          <a:xfrm>
            <a:off x="468888" y="414739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s</a:t>
            </a:r>
          </a:p>
        </p:txBody>
      </p:sp>
      <p:sp>
        <p:nvSpPr>
          <p:cNvPr id="7" name="Oval 6">
            <a:extLst>
              <a:ext uri="{FF2B5EF4-FFF2-40B4-BE49-F238E27FC236}">
                <a16:creationId xmlns:a16="http://schemas.microsoft.com/office/drawing/2014/main" id="{D119CF9E-1A11-4F51-A991-D1CD7D1C3F95}"/>
              </a:ext>
            </a:extLst>
          </p:cNvPr>
          <p:cNvSpPr/>
          <p:nvPr/>
        </p:nvSpPr>
        <p:spPr>
          <a:xfrm>
            <a:off x="5955288" y="414739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t</a:t>
            </a:r>
          </a:p>
        </p:txBody>
      </p:sp>
      <p:sp>
        <p:nvSpPr>
          <p:cNvPr id="8" name="Oval 7">
            <a:extLst>
              <a:ext uri="{FF2B5EF4-FFF2-40B4-BE49-F238E27FC236}">
                <a16:creationId xmlns:a16="http://schemas.microsoft.com/office/drawing/2014/main" id="{1C85392B-B633-40D1-90A5-E2A8A5744589}"/>
              </a:ext>
            </a:extLst>
          </p:cNvPr>
          <p:cNvSpPr/>
          <p:nvPr/>
        </p:nvSpPr>
        <p:spPr>
          <a:xfrm>
            <a:off x="1411862" y="477604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v</a:t>
            </a:r>
          </a:p>
        </p:txBody>
      </p:sp>
      <p:sp>
        <p:nvSpPr>
          <p:cNvPr id="9" name="Oval 8">
            <a:extLst>
              <a:ext uri="{FF2B5EF4-FFF2-40B4-BE49-F238E27FC236}">
                <a16:creationId xmlns:a16="http://schemas.microsoft.com/office/drawing/2014/main" id="{486E7597-A50A-48AA-A84F-20198F35CE3F}"/>
              </a:ext>
            </a:extLst>
          </p:cNvPr>
          <p:cNvSpPr/>
          <p:nvPr/>
        </p:nvSpPr>
        <p:spPr>
          <a:xfrm>
            <a:off x="1411863" y="349017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u</a:t>
            </a:r>
          </a:p>
        </p:txBody>
      </p:sp>
      <p:sp>
        <p:nvSpPr>
          <p:cNvPr id="10" name="Oval 9">
            <a:extLst>
              <a:ext uri="{FF2B5EF4-FFF2-40B4-BE49-F238E27FC236}">
                <a16:creationId xmlns:a16="http://schemas.microsoft.com/office/drawing/2014/main" id="{15E872B5-F6C0-4D12-9B5F-C1F89C51C34F}"/>
              </a:ext>
            </a:extLst>
          </p:cNvPr>
          <p:cNvSpPr/>
          <p:nvPr/>
        </p:nvSpPr>
        <p:spPr>
          <a:xfrm>
            <a:off x="3413706" y="3412245"/>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x</a:t>
            </a:r>
          </a:p>
        </p:txBody>
      </p:sp>
      <p:sp>
        <p:nvSpPr>
          <p:cNvPr id="11" name="Oval 10">
            <a:extLst>
              <a:ext uri="{FF2B5EF4-FFF2-40B4-BE49-F238E27FC236}">
                <a16:creationId xmlns:a16="http://schemas.microsoft.com/office/drawing/2014/main" id="{238B9509-56D8-4557-88AC-473CA9780403}"/>
              </a:ext>
            </a:extLst>
          </p:cNvPr>
          <p:cNvSpPr/>
          <p:nvPr/>
        </p:nvSpPr>
        <p:spPr>
          <a:xfrm>
            <a:off x="1477948" y="6061922"/>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Inconsolata Medium" panose="020B0609030003000000" pitchFamily="49" charset="0"/>
              </a:rPr>
              <a:t>w</a:t>
            </a:r>
          </a:p>
        </p:txBody>
      </p:sp>
      <p:sp>
        <p:nvSpPr>
          <p:cNvPr id="12" name="Oval 11">
            <a:extLst>
              <a:ext uri="{FF2B5EF4-FFF2-40B4-BE49-F238E27FC236}">
                <a16:creationId xmlns:a16="http://schemas.microsoft.com/office/drawing/2014/main" id="{D8BEFC7C-16A5-4F14-8BA0-FDF6FE8632C1}"/>
              </a:ext>
            </a:extLst>
          </p:cNvPr>
          <p:cNvSpPr/>
          <p:nvPr/>
        </p:nvSpPr>
        <p:spPr>
          <a:xfrm>
            <a:off x="3145413" y="4776047"/>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cs typeface="Consolas" panose="020B0609020204030204" pitchFamily="49" charset="0"/>
              </a:rPr>
              <a:t>y</a:t>
            </a:r>
          </a:p>
        </p:txBody>
      </p:sp>
      <p:cxnSp>
        <p:nvCxnSpPr>
          <p:cNvPr id="13" name="Straight Arrow Connector 12">
            <a:extLst>
              <a:ext uri="{FF2B5EF4-FFF2-40B4-BE49-F238E27FC236}">
                <a16:creationId xmlns:a16="http://schemas.microsoft.com/office/drawing/2014/main" id="{F7A6515D-A034-43BE-9EBE-FD3D8879C42D}"/>
              </a:ext>
            </a:extLst>
          </p:cNvPr>
          <p:cNvCxnSpPr>
            <a:stCxn id="6" idx="7"/>
            <a:endCxn id="9" idx="3"/>
          </p:cNvCxnSpPr>
          <p:nvPr/>
        </p:nvCxnSpPr>
        <p:spPr>
          <a:xfrm flipV="1">
            <a:off x="737181" y="3758465"/>
            <a:ext cx="720714" cy="43496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B4845CB-48C1-4AF0-9640-4AC4C52A8160}"/>
              </a:ext>
            </a:extLst>
          </p:cNvPr>
          <p:cNvCxnSpPr>
            <a:endCxn id="8" idx="0"/>
          </p:cNvCxnSpPr>
          <p:nvPr/>
        </p:nvCxnSpPr>
        <p:spPr>
          <a:xfrm>
            <a:off x="1569024" y="3833401"/>
            <a:ext cx="1" cy="94264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021A9D7-677A-451B-BC18-4241C7C7594A}"/>
              </a:ext>
            </a:extLst>
          </p:cNvPr>
          <p:cNvCxnSpPr>
            <a:stCxn id="6" idx="5"/>
            <a:endCxn id="8" idx="1"/>
          </p:cNvCxnSpPr>
          <p:nvPr/>
        </p:nvCxnSpPr>
        <p:spPr>
          <a:xfrm>
            <a:off x="737181" y="4415690"/>
            <a:ext cx="720713" cy="40638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C27DB81-95D9-4DEC-A1AA-38965C05BCEF}"/>
              </a:ext>
            </a:extLst>
          </p:cNvPr>
          <p:cNvCxnSpPr>
            <a:stCxn id="9" idx="6"/>
            <a:endCxn id="12" idx="1"/>
          </p:cNvCxnSpPr>
          <p:nvPr/>
        </p:nvCxnSpPr>
        <p:spPr>
          <a:xfrm>
            <a:off x="1726188" y="3647335"/>
            <a:ext cx="1465257" cy="117474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AF9F018-CD0C-4F96-B79F-F1D9EED59228}"/>
              </a:ext>
            </a:extLst>
          </p:cNvPr>
          <p:cNvCxnSpPr>
            <a:stCxn id="8" idx="6"/>
          </p:cNvCxnSpPr>
          <p:nvPr/>
        </p:nvCxnSpPr>
        <p:spPr>
          <a:xfrm flipV="1">
            <a:off x="1726187" y="4933209"/>
            <a:ext cx="1404256"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84060D-E643-478A-BFA2-01A174BAD064}"/>
              </a:ext>
            </a:extLst>
          </p:cNvPr>
          <p:cNvCxnSpPr>
            <a:cxnSpLocks/>
            <a:stCxn id="8" idx="7"/>
            <a:endCxn id="10" idx="2"/>
          </p:cNvCxnSpPr>
          <p:nvPr/>
        </p:nvCxnSpPr>
        <p:spPr>
          <a:xfrm flipV="1">
            <a:off x="1680155" y="3569408"/>
            <a:ext cx="1733551" cy="125267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046015-C3AB-48E3-9D41-2579B666F3AC}"/>
              </a:ext>
            </a:extLst>
          </p:cNvPr>
          <p:cNvCxnSpPr>
            <a:cxnSpLocks/>
            <a:stCxn id="11" idx="1"/>
            <a:endCxn id="6" idx="4"/>
          </p:cNvCxnSpPr>
          <p:nvPr/>
        </p:nvCxnSpPr>
        <p:spPr>
          <a:xfrm flipH="1" flipV="1">
            <a:off x="626051" y="4461722"/>
            <a:ext cx="897929" cy="164623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B5E3A54-E435-4036-AEB8-18F68092AA0C}"/>
              </a:ext>
            </a:extLst>
          </p:cNvPr>
          <p:cNvCxnSpPr>
            <a:cxnSpLocks/>
            <a:stCxn id="12" idx="4"/>
            <a:endCxn id="11" idx="7"/>
          </p:cNvCxnSpPr>
          <p:nvPr/>
        </p:nvCxnSpPr>
        <p:spPr>
          <a:xfrm flipH="1">
            <a:off x="1746241" y="5090372"/>
            <a:ext cx="1556335" cy="101758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3243F5-69FD-43AC-90C8-5BC905013768}"/>
              </a:ext>
            </a:extLst>
          </p:cNvPr>
          <p:cNvCxnSpPr>
            <a:cxnSpLocks/>
            <a:stCxn id="10" idx="6"/>
            <a:endCxn id="7" idx="1"/>
          </p:cNvCxnSpPr>
          <p:nvPr/>
        </p:nvCxnSpPr>
        <p:spPr>
          <a:xfrm>
            <a:off x="3728031" y="3569408"/>
            <a:ext cx="2273289" cy="62402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9B3A7B0-8373-47A6-97ED-59588EA2ACF7}"/>
              </a:ext>
            </a:extLst>
          </p:cNvPr>
          <p:cNvCxnSpPr>
            <a:stCxn id="10" idx="3"/>
            <a:endCxn id="12" idx="7"/>
          </p:cNvCxnSpPr>
          <p:nvPr/>
        </p:nvCxnSpPr>
        <p:spPr>
          <a:xfrm flipH="1">
            <a:off x="3413706" y="3680538"/>
            <a:ext cx="46032" cy="114154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CDAB09-3089-4550-AD2D-B226A78B9374}"/>
              </a:ext>
            </a:extLst>
          </p:cNvPr>
          <p:cNvCxnSpPr>
            <a:stCxn id="7" idx="4"/>
            <a:endCxn id="12" idx="6"/>
          </p:cNvCxnSpPr>
          <p:nvPr/>
        </p:nvCxnSpPr>
        <p:spPr>
          <a:xfrm flipH="1">
            <a:off x="3459738" y="4461722"/>
            <a:ext cx="2652713" cy="4714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514584F6-C57D-9347-8EB1-F65D4EC9B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538" y="414256"/>
            <a:ext cx="4628252" cy="4199341"/>
          </a:xfrm>
          <a:prstGeom prst="rect">
            <a:avLst/>
          </a:prstGeom>
        </p:spPr>
      </p:pic>
      <p:pic>
        <p:nvPicPr>
          <p:cNvPr id="26" name="Picture 25">
            <a:extLst>
              <a:ext uri="{FF2B5EF4-FFF2-40B4-BE49-F238E27FC236}">
                <a16:creationId xmlns:a16="http://schemas.microsoft.com/office/drawing/2014/main" id="{7C41E1DB-AE6A-9042-BB50-CF75CACA7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800" y="5303797"/>
            <a:ext cx="5609007" cy="846643"/>
          </a:xfrm>
          <a:prstGeom prst="rect">
            <a:avLst/>
          </a:prstGeom>
        </p:spPr>
      </p:pic>
      <p:sp>
        <p:nvSpPr>
          <p:cNvPr id="27" name="TextBox 26">
            <a:extLst>
              <a:ext uri="{FF2B5EF4-FFF2-40B4-BE49-F238E27FC236}">
                <a16:creationId xmlns:a16="http://schemas.microsoft.com/office/drawing/2014/main" id="{F786617F-55D8-8F46-9CB9-FA4F87ED7BDC}"/>
              </a:ext>
            </a:extLst>
          </p:cNvPr>
          <p:cNvSpPr txBox="1"/>
          <p:nvPr/>
        </p:nvSpPr>
        <p:spPr>
          <a:xfrm>
            <a:off x="4225110" y="5483696"/>
            <a:ext cx="795411" cy="369332"/>
          </a:xfrm>
          <a:prstGeom prst="rect">
            <a:avLst/>
          </a:prstGeom>
          <a:noFill/>
        </p:spPr>
        <p:txBody>
          <a:bodyPr wrap="none" rtlCol="0">
            <a:spAutoFit/>
          </a:bodyPr>
          <a:lstStyle/>
          <a:p>
            <a:r>
              <a:rPr lang="en-US" dirty="0"/>
              <a:t>Queue</a:t>
            </a:r>
          </a:p>
        </p:txBody>
      </p:sp>
    </p:spTree>
    <p:extLst>
      <p:ext uri="{BB962C8B-B14F-4D97-AF65-F5344CB8AC3E}">
        <p14:creationId xmlns:p14="http://schemas.microsoft.com/office/powerpoint/2010/main" val="4037997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Content Placeholder 5">
                <a:extLst>
                  <a:ext uri="{FF2B5EF4-FFF2-40B4-BE49-F238E27FC236}">
                    <a16:creationId xmlns:a16="http://schemas.microsoft.com/office/drawing/2014/main" id="{E4DE2C01-B97A-CA42-B9BF-0718000DE0AE}"/>
                  </a:ext>
                </a:extLst>
              </p:cNvPr>
              <p:cNvGraphicFramePr>
                <a:graphicFrameLocks noGrp="1"/>
              </p:cNvGraphicFramePr>
              <p:nvPr>
                <p:ph idx="1"/>
                <p:extLst>
                  <p:ext uri="{D42A27DB-BD31-4B8C-83A1-F6EECF244321}">
                    <p14:modId xmlns:p14="http://schemas.microsoft.com/office/powerpoint/2010/main" val="3082388781"/>
                  </p:ext>
                </p:extLst>
              </p:nvPr>
            </p:nvGraphicFramePr>
            <p:xfrm>
              <a:off x="574675" y="1463675"/>
              <a:ext cx="11187114" cy="3990201"/>
            </p:xfrm>
            <a:graphic>
              <a:graphicData uri="http://schemas.openxmlformats.org/drawingml/2006/table">
                <a:tbl>
                  <a:tblPr firstRow="1" bandRow="1">
                    <a:tableStyleId>{5940675A-B579-460E-94D1-54222C63F5DA}</a:tableStyleId>
                  </a:tblPr>
                  <a:tblGrid>
                    <a:gridCol w="4417050">
                      <a:extLst>
                        <a:ext uri="{9D8B030D-6E8A-4147-A177-3AD203B41FA5}">
                          <a16:colId xmlns:a16="http://schemas.microsoft.com/office/drawing/2014/main" val="2922635649"/>
                        </a:ext>
                      </a:extLst>
                    </a:gridCol>
                    <a:gridCol w="3041026">
                      <a:extLst>
                        <a:ext uri="{9D8B030D-6E8A-4147-A177-3AD203B41FA5}">
                          <a16:colId xmlns:a16="http://schemas.microsoft.com/office/drawing/2014/main" val="2980736016"/>
                        </a:ext>
                      </a:extLst>
                    </a:gridCol>
                    <a:gridCol w="3729038">
                      <a:extLst>
                        <a:ext uri="{9D8B030D-6E8A-4147-A177-3AD203B41FA5}">
                          <a16:colId xmlns:a16="http://schemas.microsoft.com/office/drawing/2014/main" val="2954710503"/>
                        </a:ext>
                      </a:extLst>
                    </a:gridCol>
                  </a:tblGrid>
                  <a:tr h="507122">
                    <a:tc>
                      <a:txBody>
                        <a:bodyPr/>
                        <a:lstStyle/>
                        <a:p>
                          <a:r>
                            <a:rPr lang="en-US" dirty="0">
                              <a:solidFill>
                                <a:schemeClr val="bg1"/>
                              </a:solidFill>
                            </a:rPr>
                            <a:t>Algorithm/Author</a:t>
                          </a:r>
                        </a:p>
                      </a:txBody>
                      <a:tcPr>
                        <a:solidFill>
                          <a:srgbClr val="4C3282"/>
                        </a:solidFill>
                      </a:tcPr>
                    </a:tc>
                    <a:tc>
                      <a:txBody>
                        <a:bodyPr/>
                        <a:lstStyle/>
                        <a:p>
                          <a:r>
                            <a:rPr lang="en-US" dirty="0">
                              <a:solidFill>
                                <a:schemeClr val="bg1"/>
                              </a:solidFill>
                            </a:rPr>
                            <a:t>Time complexity</a:t>
                          </a:r>
                        </a:p>
                      </a:txBody>
                      <a:tcPr>
                        <a:solidFill>
                          <a:srgbClr val="4C3282"/>
                        </a:solidFill>
                      </a:tcPr>
                    </a:tc>
                    <a:tc>
                      <a:txBody>
                        <a:bodyPr/>
                        <a:lstStyle/>
                        <a:p>
                          <a:r>
                            <a:rPr lang="en-US" dirty="0">
                              <a:solidFill>
                                <a:schemeClr val="bg1"/>
                              </a:solidFill>
                            </a:rPr>
                            <a:t>Year</a:t>
                          </a:r>
                        </a:p>
                      </a:txBody>
                      <a:tcPr>
                        <a:solidFill>
                          <a:srgbClr val="4C3282"/>
                        </a:solidFill>
                      </a:tcPr>
                    </a:tc>
                    <a:extLst>
                      <a:ext uri="{0D108BD9-81ED-4DB2-BD59-A6C34878D82A}">
                        <a16:rowId xmlns:a16="http://schemas.microsoft.com/office/drawing/2014/main" val="20879407"/>
                      </a:ext>
                    </a:extLst>
                  </a:tr>
                  <a:tr h="507122">
                    <a:tc>
                      <a:txBody>
                        <a:bodyPr/>
                        <a:lstStyle/>
                        <a:p>
                          <a:r>
                            <a:rPr lang="en-US" dirty="0"/>
                            <a:t>Ford</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e>
                                  <m:sup>
                                    <m:r>
                                      <a:rPr lang="en-US" smtClean="0">
                                        <a:latin typeface="Cambria Math" panose="02040503050406030204" pitchFamily="18" charset="0"/>
                                      </a:rPr>
                                      <m:t>2</m:t>
                                    </m:r>
                                  </m:sup>
                                </m:sSup>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oMath>
                            </m:oMathPara>
                          </a14:m>
                          <a:endParaRPr lang="en-US" dirty="0"/>
                        </a:p>
                      </a:txBody>
                      <a:tcPr/>
                    </a:tc>
                    <a:tc>
                      <a:txBody>
                        <a:bodyPr/>
                        <a:lstStyle/>
                        <a:p>
                          <a:r>
                            <a:rPr lang="en-US" dirty="0"/>
                            <a:t>1956</a:t>
                          </a:r>
                        </a:p>
                      </a:txBody>
                      <a:tcPr/>
                    </a:tc>
                    <a:extLst>
                      <a:ext uri="{0D108BD9-81ED-4DB2-BD59-A6C34878D82A}">
                        <a16:rowId xmlns:a16="http://schemas.microsoft.com/office/drawing/2014/main" val="2041670669"/>
                      </a:ext>
                    </a:extLst>
                  </a:tr>
                  <a:tr h="507122">
                    <a:tc>
                      <a:txBody>
                        <a:bodyPr/>
                        <a:lstStyle/>
                        <a:p>
                          <a:r>
                            <a:rPr lang="en-US" dirty="0"/>
                            <a:t>Bellman-Ford. </a:t>
                          </a:r>
                          <a:r>
                            <a:rPr lang="en-US" dirty="0" err="1"/>
                            <a:t>Shimbel</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oMath>
                            </m:oMathPara>
                          </a14:m>
                          <a:endParaRPr lang="en-US" dirty="0"/>
                        </a:p>
                      </a:txBody>
                      <a:tcPr/>
                    </a:tc>
                    <a:tc>
                      <a:txBody>
                        <a:bodyPr/>
                        <a:lstStyle/>
                        <a:p>
                          <a:r>
                            <a:rPr lang="en-US" dirty="0"/>
                            <a:t>1958</a:t>
                          </a:r>
                        </a:p>
                      </a:txBody>
                      <a:tcPr/>
                    </a:tc>
                    <a:extLst>
                      <a:ext uri="{0D108BD9-81ED-4DB2-BD59-A6C34878D82A}">
                        <a16:rowId xmlns:a16="http://schemas.microsoft.com/office/drawing/2014/main" val="2993829362"/>
                      </a:ext>
                    </a:extLst>
                  </a:tr>
                  <a:tr h="507122">
                    <a:tc>
                      <a:txBody>
                        <a:bodyPr/>
                        <a:lstStyle/>
                        <a:p>
                          <a:r>
                            <a:rPr lang="en-US" b="1" dirty="0"/>
                            <a:t>Dijkstra’s algorithm with binary heap</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𝐎</m:t>
                                </m:r>
                                <m:r>
                                  <a:rPr lang="en-US" b="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𝐄</m:t>
                                    </m:r>
                                  </m:e>
                                </m:d>
                                <m:func>
                                  <m:funcPr>
                                    <m:ctrlPr>
                                      <a:rPr lang="en-US" b="1" i="1" smtClean="0">
                                        <a:latin typeface="Cambria Math" panose="02040503050406030204" pitchFamily="18" charset="0"/>
                                      </a:rPr>
                                    </m:ctrlPr>
                                  </m:funcPr>
                                  <m:fName>
                                    <m:r>
                                      <a:rPr lang="en-US" b="1" i="1" smtClean="0">
                                        <a:latin typeface="Cambria Math" panose="02040503050406030204" pitchFamily="18" charset="0"/>
                                      </a:rPr>
                                      <m:t>𝐥𝐨𝐠</m:t>
                                    </m:r>
                                  </m:fName>
                                  <m:e>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𝐕</m:t>
                                        </m:r>
                                      </m:e>
                                    </m:d>
                                    <m:r>
                                      <a:rPr lang="en-US" b="1" smtClean="0">
                                        <a:latin typeface="Cambria Math" panose="02040503050406030204" pitchFamily="18" charset="0"/>
                                      </a:rPr>
                                      <m:t>+</m:t>
                                    </m:r>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𝐕</m:t>
                                        </m:r>
                                      </m:e>
                                    </m:d>
                                    <m:func>
                                      <m:funcPr>
                                        <m:ctrlPr>
                                          <a:rPr lang="en-US" b="1" i="1" smtClean="0">
                                            <a:latin typeface="Cambria Math" panose="02040503050406030204" pitchFamily="18" charset="0"/>
                                          </a:rPr>
                                        </m:ctrlPr>
                                      </m:funcPr>
                                      <m:fName>
                                        <m:r>
                                          <a:rPr lang="en-US" b="1" i="1" smtClean="0">
                                            <a:latin typeface="Cambria Math" panose="02040503050406030204" pitchFamily="18" charset="0"/>
                                          </a:rPr>
                                          <m:t>𝐥𝐨𝐠</m:t>
                                        </m:r>
                                      </m:fName>
                                      <m:e>
                                        <m:r>
                                          <a:rPr lang="en-US" b="1" smtClean="0">
                                            <a:latin typeface="Cambria Math" panose="02040503050406030204" pitchFamily="18" charset="0"/>
                                          </a:rPr>
                                          <m:t>|</m:t>
                                        </m:r>
                                        <m:r>
                                          <a:rPr lang="en-US" b="1" i="1" smtClean="0">
                                            <a:latin typeface="Cambria Math" panose="02040503050406030204" pitchFamily="18" charset="0"/>
                                          </a:rPr>
                                          <m:t>𝐕</m:t>
                                        </m:r>
                                        <m:r>
                                          <a:rPr lang="en-US" b="1" smtClean="0">
                                            <a:latin typeface="Cambria Math" panose="02040503050406030204" pitchFamily="18" charset="0"/>
                                          </a:rPr>
                                          <m:t>|</m:t>
                                        </m:r>
                                      </m:e>
                                    </m:func>
                                    <m:r>
                                      <a:rPr lang="en-US" b="1" smtClean="0">
                                        <a:latin typeface="Cambria Math" panose="02040503050406030204" pitchFamily="18" charset="0"/>
                                      </a:rPr>
                                      <m:t>) </m:t>
                                    </m:r>
                                  </m:e>
                                </m:func>
                              </m:oMath>
                            </m:oMathPara>
                          </a14:m>
                          <a:endParaRPr lang="en-US" b="1" dirty="0"/>
                        </a:p>
                      </a:txBody>
                      <a:tcPr/>
                    </a:tc>
                    <a:tc>
                      <a:txBody>
                        <a:bodyPr/>
                        <a:lstStyle/>
                        <a:p>
                          <a:r>
                            <a:rPr lang="en-US" b="1" dirty="0"/>
                            <a:t>1959</a:t>
                          </a:r>
                        </a:p>
                      </a:txBody>
                      <a:tcPr/>
                    </a:tc>
                    <a:extLst>
                      <a:ext uri="{0D108BD9-81ED-4DB2-BD59-A6C34878D82A}">
                        <a16:rowId xmlns:a16="http://schemas.microsoft.com/office/drawing/2014/main" val="3871687827"/>
                      </a:ext>
                    </a:extLst>
                  </a:tr>
                  <a:tr h="875307">
                    <a:tc>
                      <a:txBody>
                        <a:bodyPr/>
                        <a:lstStyle/>
                        <a:p>
                          <a:r>
                            <a:rPr lang="en-US" dirty="0"/>
                            <a:t>Dijkstra’s algorithm with </a:t>
                          </a:r>
                          <a:r>
                            <a:rPr lang="en-US" dirty="0" err="1"/>
                            <a:t>Fibonacchi</a:t>
                          </a:r>
                          <a:r>
                            <a:rPr lang="en-US" dirty="0"/>
                            <a:t> heap</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log</m:t>
                                    </m:r>
                                  </m:fName>
                                  <m:e>
                                    <m:r>
                                      <a:rPr lang="en-US" smtClean="0">
                                        <a:latin typeface="Cambria Math" panose="02040503050406030204" pitchFamily="18" charset="0"/>
                                      </a:rPr>
                                      <m:t>|</m:t>
                                    </m:r>
                                    <m:r>
                                      <a:rPr lang="en-US" smtClean="0">
                                        <a:latin typeface="Cambria Math" panose="02040503050406030204" pitchFamily="18" charset="0"/>
                                      </a:rPr>
                                      <m:t>𝑉</m:t>
                                    </m:r>
                                    <m:r>
                                      <a:rPr lang="en-US" smtClean="0">
                                        <a:latin typeface="Cambria Math" panose="02040503050406030204" pitchFamily="18" charset="0"/>
                                      </a:rPr>
                                      <m:t>|)</m:t>
                                    </m:r>
                                  </m:e>
                                </m:func>
                              </m:oMath>
                            </m:oMathPara>
                          </a14:m>
                          <a:endParaRPr lang="en-US" dirty="0"/>
                        </a:p>
                      </a:txBody>
                      <a:tcPr/>
                    </a:tc>
                    <a:tc>
                      <a:txBody>
                        <a:bodyPr/>
                        <a:lstStyle/>
                        <a:p>
                          <a:r>
                            <a:rPr lang="en-US" dirty="0"/>
                            <a:t>1984</a:t>
                          </a:r>
                        </a:p>
                      </a:txBody>
                      <a:tcPr/>
                    </a:tc>
                    <a:extLst>
                      <a:ext uri="{0D108BD9-81ED-4DB2-BD59-A6C34878D82A}">
                        <a16:rowId xmlns:a16="http://schemas.microsoft.com/office/drawing/2014/main" val="688283586"/>
                      </a:ext>
                    </a:extLst>
                  </a:tr>
                  <a:tr h="579284">
                    <a:tc>
                      <a:txBody>
                        <a:bodyPr/>
                        <a:lstStyle/>
                        <a:p>
                          <a:r>
                            <a:rPr lang="en-US" dirty="0" err="1"/>
                            <a:t>Gabow’s</a:t>
                          </a:r>
                          <a:r>
                            <a:rPr lang="en-US" dirty="0"/>
                            <a:t> algorithm</a:t>
                          </a:r>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 </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rad>
                                  <m:radPr>
                                    <m:degHide m:val="on"/>
                                    <m:ctrlPr>
                                      <a:rPr lang="en-US" i="1" smtClean="0">
                                        <a:latin typeface="Cambria Math" panose="02040503050406030204" pitchFamily="18" charset="0"/>
                                      </a:rPr>
                                    </m:ctrlPr>
                                  </m:radPr>
                                  <m:deg/>
                                  <m:e>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log</m:t>
                                        </m:r>
                                      </m:fName>
                                      <m:e>
                                        <m:r>
                                          <a:rPr lang="en-US" smtClean="0">
                                            <a:latin typeface="Cambria Math" panose="02040503050406030204" pitchFamily="18" charset="0"/>
                                          </a:rPr>
                                          <m:t>|</m:t>
                                        </m:r>
                                        <m:r>
                                          <a:rPr lang="en-US" smtClean="0">
                                            <a:latin typeface="Cambria Math" panose="02040503050406030204" pitchFamily="18" charset="0"/>
                                          </a:rPr>
                                          <m:t>𝑉</m:t>
                                        </m:r>
                                        <m:r>
                                          <a:rPr lang="en-US" smtClean="0">
                                            <a:latin typeface="Cambria Math" panose="02040503050406030204" pitchFamily="18" charset="0"/>
                                          </a:rPr>
                                          <m:t>|</m:t>
                                        </m:r>
                                      </m:e>
                                    </m:func>
                                  </m:e>
                                </m:rad>
                                <m:r>
                                  <a:rPr lang="en-US" smtClean="0">
                                    <a:latin typeface="Cambria Math" panose="02040503050406030204" pitchFamily="18" charset="0"/>
                                  </a:rPr>
                                  <m:t>)</m:t>
                                </m:r>
                              </m:oMath>
                            </m:oMathPara>
                          </a14:m>
                          <a:endParaRPr lang="en-US" dirty="0"/>
                        </a:p>
                      </a:txBody>
                      <a:tcPr/>
                    </a:tc>
                    <a:tc>
                      <a:txBody>
                        <a:bodyPr/>
                        <a:lstStyle/>
                        <a:p>
                          <a:r>
                            <a:rPr lang="en-US" dirty="0"/>
                            <a:t>1990</a:t>
                          </a:r>
                        </a:p>
                      </a:txBody>
                      <a:tcPr/>
                    </a:tc>
                    <a:extLst>
                      <a:ext uri="{0D108BD9-81ED-4DB2-BD59-A6C34878D82A}">
                        <a16:rowId xmlns:a16="http://schemas.microsoft.com/office/drawing/2014/main" val="2385517793"/>
                      </a:ext>
                    </a:extLst>
                  </a:tr>
                  <a:tr h="507122">
                    <a:tc>
                      <a:txBody>
                        <a:bodyPr/>
                        <a:lstStyle/>
                        <a:p>
                          <a:r>
                            <a:rPr lang="en-US" dirty="0" err="1"/>
                            <a:t>Thorup</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𝑂</m:t>
                                </m:r>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𝐸</m:t>
                                    </m:r>
                                  </m:e>
                                </m:d>
                                <m:r>
                                  <a:rPr lang="en-US" smtClean="0">
                                    <a:latin typeface="Cambria Math" panose="02040503050406030204" pitchFamily="18" charset="0"/>
                                  </a:rPr>
                                  <m:t>+</m:t>
                                </m:r>
                                <m:d>
                                  <m:dPr>
                                    <m:begChr m:val="|"/>
                                    <m:endChr m:val="|"/>
                                    <m:ctrlPr>
                                      <a:rPr lang="en-US" i="1" smtClean="0">
                                        <a:latin typeface="Cambria Math" panose="02040503050406030204" pitchFamily="18" charset="0"/>
                                      </a:rPr>
                                    </m:ctrlPr>
                                  </m:dPr>
                                  <m:e>
                                    <m:r>
                                      <a:rPr lang="en-US" smtClean="0">
                                        <a:latin typeface="Cambria Math" panose="02040503050406030204" pitchFamily="18" charset="0"/>
                                      </a:rPr>
                                      <m:t>𝑉</m:t>
                                    </m:r>
                                  </m:e>
                                </m:d>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log</m:t>
                                    </m:r>
                                  </m:fName>
                                  <m:e>
                                    <m:func>
                                      <m:funcPr>
                                        <m:ctrlPr>
                                          <a:rPr lang="en-US" i="1" smtClean="0">
                                            <a:latin typeface="Cambria Math" panose="02040503050406030204" pitchFamily="18" charset="0"/>
                                          </a:rPr>
                                        </m:ctrlPr>
                                      </m:funcPr>
                                      <m:fName>
                                        <m:r>
                                          <m:rPr>
                                            <m:sty m:val="p"/>
                                          </m:rPr>
                                          <a:rPr lang="en-US" smtClean="0">
                                            <a:latin typeface="Cambria Math" panose="02040503050406030204" pitchFamily="18" charset="0"/>
                                          </a:rPr>
                                          <m:t>log</m:t>
                                        </m:r>
                                      </m:fName>
                                      <m:e>
                                        <m:r>
                                          <a:rPr lang="en-US" smtClean="0">
                                            <a:latin typeface="Cambria Math" panose="02040503050406030204" pitchFamily="18" charset="0"/>
                                          </a:rPr>
                                          <m:t>|</m:t>
                                        </m:r>
                                        <m:r>
                                          <a:rPr lang="en-US" smtClean="0">
                                            <a:latin typeface="Cambria Math" panose="02040503050406030204" pitchFamily="18" charset="0"/>
                                          </a:rPr>
                                          <m:t>𝑉</m:t>
                                        </m:r>
                                        <m:r>
                                          <a:rPr lang="en-US" smtClean="0">
                                            <a:latin typeface="Cambria Math" panose="02040503050406030204" pitchFamily="18" charset="0"/>
                                          </a:rPr>
                                          <m:t>|)</m:t>
                                        </m:r>
                                      </m:e>
                                    </m:func>
                                  </m:e>
                                </m:func>
                              </m:oMath>
                            </m:oMathPara>
                          </a14:m>
                          <a:endParaRPr lang="en-US" dirty="0"/>
                        </a:p>
                      </a:txBody>
                      <a:tcPr/>
                    </a:tc>
                    <a:tc>
                      <a:txBody>
                        <a:bodyPr/>
                        <a:lstStyle/>
                        <a:p>
                          <a:r>
                            <a:rPr lang="en-US" dirty="0"/>
                            <a:t>2004</a:t>
                          </a:r>
                        </a:p>
                      </a:txBody>
                      <a:tcPr/>
                    </a:tc>
                    <a:extLst>
                      <a:ext uri="{0D108BD9-81ED-4DB2-BD59-A6C34878D82A}">
                        <a16:rowId xmlns:a16="http://schemas.microsoft.com/office/drawing/2014/main" val="77588741"/>
                      </a:ext>
                    </a:extLst>
                  </a:tr>
                </a:tbl>
              </a:graphicData>
            </a:graphic>
          </p:graphicFrame>
        </mc:Choice>
        <mc:Fallback xmlns="">
          <p:graphicFrame>
            <p:nvGraphicFramePr>
              <p:cNvPr id="6" name="Content Placeholder 5">
                <a:extLst>
                  <a:ext uri="{FF2B5EF4-FFF2-40B4-BE49-F238E27FC236}">
                    <a16:creationId xmlns:a16="http://schemas.microsoft.com/office/drawing/2014/main" id="{E4DE2C01-B97A-CA42-B9BF-0718000DE0AE}"/>
                  </a:ext>
                </a:extLst>
              </p:cNvPr>
              <p:cNvGraphicFramePr>
                <a:graphicFrameLocks noGrp="1"/>
              </p:cNvGraphicFramePr>
              <p:nvPr>
                <p:ph idx="1"/>
                <p:extLst>
                  <p:ext uri="{D42A27DB-BD31-4B8C-83A1-F6EECF244321}">
                    <p14:modId xmlns:p14="http://schemas.microsoft.com/office/powerpoint/2010/main" val="3082388781"/>
                  </p:ext>
                </p:extLst>
              </p:nvPr>
            </p:nvGraphicFramePr>
            <p:xfrm>
              <a:off x="574675" y="1463675"/>
              <a:ext cx="11187114" cy="3990201"/>
            </p:xfrm>
            <a:graphic>
              <a:graphicData uri="http://schemas.openxmlformats.org/drawingml/2006/table">
                <a:tbl>
                  <a:tblPr firstRow="1" bandRow="1">
                    <a:tableStyleId>{5940675A-B579-460E-94D1-54222C63F5DA}</a:tableStyleId>
                  </a:tblPr>
                  <a:tblGrid>
                    <a:gridCol w="4417050">
                      <a:extLst>
                        <a:ext uri="{9D8B030D-6E8A-4147-A177-3AD203B41FA5}">
                          <a16:colId xmlns:a16="http://schemas.microsoft.com/office/drawing/2014/main" val="2922635649"/>
                        </a:ext>
                      </a:extLst>
                    </a:gridCol>
                    <a:gridCol w="3041026">
                      <a:extLst>
                        <a:ext uri="{9D8B030D-6E8A-4147-A177-3AD203B41FA5}">
                          <a16:colId xmlns:a16="http://schemas.microsoft.com/office/drawing/2014/main" val="2980736016"/>
                        </a:ext>
                      </a:extLst>
                    </a:gridCol>
                    <a:gridCol w="3729038">
                      <a:extLst>
                        <a:ext uri="{9D8B030D-6E8A-4147-A177-3AD203B41FA5}">
                          <a16:colId xmlns:a16="http://schemas.microsoft.com/office/drawing/2014/main" val="2954710503"/>
                        </a:ext>
                      </a:extLst>
                    </a:gridCol>
                  </a:tblGrid>
                  <a:tr h="507122">
                    <a:tc>
                      <a:txBody>
                        <a:bodyPr/>
                        <a:lstStyle/>
                        <a:p>
                          <a:r>
                            <a:rPr lang="en-US" dirty="0">
                              <a:solidFill>
                                <a:schemeClr val="bg1"/>
                              </a:solidFill>
                            </a:rPr>
                            <a:t>Algorithm/Author</a:t>
                          </a:r>
                        </a:p>
                      </a:txBody>
                      <a:tcPr>
                        <a:solidFill>
                          <a:srgbClr val="4C3282"/>
                        </a:solidFill>
                      </a:tcPr>
                    </a:tc>
                    <a:tc>
                      <a:txBody>
                        <a:bodyPr/>
                        <a:lstStyle/>
                        <a:p>
                          <a:r>
                            <a:rPr lang="en-US" dirty="0">
                              <a:solidFill>
                                <a:schemeClr val="bg1"/>
                              </a:solidFill>
                            </a:rPr>
                            <a:t>Time complexity</a:t>
                          </a:r>
                        </a:p>
                      </a:txBody>
                      <a:tcPr>
                        <a:solidFill>
                          <a:srgbClr val="4C3282"/>
                        </a:solidFill>
                      </a:tcPr>
                    </a:tc>
                    <a:tc>
                      <a:txBody>
                        <a:bodyPr/>
                        <a:lstStyle/>
                        <a:p>
                          <a:r>
                            <a:rPr lang="en-US" dirty="0">
                              <a:solidFill>
                                <a:schemeClr val="bg1"/>
                              </a:solidFill>
                            </a:rPr>
                            <a:t>Year</a:t>
                          </a:r>
                        </a:p>
                      </a:txBody>
                      <a:tcPr>
                        <a:solidFill>
                          <a:srgbClr val="4C3282"/>
                        </a:solidFill>
                      </a:tcPr>
                    </a:tc>
                    <a:extLst>
                      <a:ext uri="{0D108BD9-81ED-4DB2-BD59-A6C34878D82A}">
                        <a16:rowId xmlns:a16="http://schemas.microsoft.com/office/drawing/2014/main" val="20879407"/>
                      </a:ext>
                    </a:extLst>
                  </a:tr>
                  <a:tr h="507122">
                    <a:tc>
                      <a:txBody>
                        <a:bodyPr/>
                        <a:lstStyle/>
                        <a:p>
                          <a:r>
                            <a:rPr lang="en-US" dirty="0"/>
                            <a:t>Ford</a:t>
                          </a:r>
                        </a:p>
                      </a:txBody>
                      <a:tcPr/>
                    </a:tc>
                    <a:tc>
                      <a:txBody>
                        <a:bodyPr/>
                        <a:lstStyle/>
                        <a:p>
                          <a:endParaRPr lang="en-US"/>
                        </a:p>
                      </a:txBody>
                      <a:tcPr>
                        <a:blipFill>
                          <a:blip r:embed="rId2"/>
                          <a:stretch>
                            <a:fillRect l="-145417" t="-105000" r="-122500" b="-587500"/>
                          </a:stretch>
                        </a:blipFill>
                      </a:tcPr>
                    </a:tc>
                    <a:tc>
                      <a:txBody>
                        <a:bodyPr/>
                        <a:lstStyle/>
                        <a:p>
                          <a:r>
                            <a:rPr lang="en-US" dirty="0"/>
                            <a:t>1956</a:t>
                          </a:r>
                        </a:p>
                      </a:txBody>
                      <a:tcPr/>
                    </a:tc>
                    <a:extLst>
                      <a:ext uri="{0D108BD9-81ED-4DB2-BD59-A6C34878D82A}">
                        <a16:rowId xmlns:a16="http://schemas.microsoft.com/office/drawing/2014/main" val="2041670669"/>
                      </a:ext>
                    </a:extLst>
                  </a:tr>
                  <a:tr h="507122">
                    <a:tc>
                      <a:txBody>
                        <a:bodyPr/>
                        <a:lstStyle/>
                        <a:p>
                          <a:r>
                            <a:rPr lang="en-US" dirty="0"/>
                            <a:t>Bellman-Ford. </a:t>
                          </a:r>
                          <a:r>
                            <a:rPr lang="en-US" dirty="0" err="1"/>
                            <a:t>Shimbel</a:t>
                          </a:r>
                          <a:endParaRPr lang="en-US" dirty="0"/>
                        </a:p>
                      </a:txBody>
                      <a:tcPr/>
                    </a:tc>
                    <a:tc>
                      <a:txBody>
                        <a:bodyPr/>
                        <a:lstStyle/>
                        <a:p>
                          <a:endParaRPr lang="en-US"/>
                        </a:p>
                      </a:txBody>
                      <a:tcPr>
                        <a:blipFill>
                          <a:blip r:embed="rId2"/>
                          <a:stretch>
                            <a:fillRect l="-145417" t="-205000" r="-122500" b="-487500"/>
                          </a:stretch>
                        </a:blipFill>
                      </a:tcPr>
                    </a:tc>
                    <a:tc>
                      <a:txBody>
                        <a:bodyPr/>
                        <a:lstStyle/>
                        <a:p>
                          <a:r>
                            <a:rPr lang="en-US" dirty="0"/>
                            <a:t>1958</a:t>
                          </a:r>
                        </a:p>
                      </a:txBody>
                      <a:tcPr/>
                    </a:tc>
                    <a:extLst>
                      <a:ext uri="{0D108BD9-81ED-4DB2-BD59-A6C34878D82A}">
                        <a16:rowId xmlns:a16="http://schemas.microsoft.com/office/drawing/2014/main" val="2993829362"/>
                      </a:ext>
                    </a:extLst>
                  </a:tr>
                  <a:tr h="507122">
                    <a:tc>
                      <a:txBody>
                        <a:bodyPr/>
                        <a:lstStyle/>
                        <a:p>
                          <a:r>
                            <a:rPr lang="en-US" b="1" dirty="0"/>
                            <a:t>Dijkstra’s algorithm with binary heap</a:t>
                          </a:r>
                        </a:p>
                      </a:txBody>
                      <a:tcPr/>
                    </a:tc>
                    <a:tc>
                      <a:txBody>
                        <a:bodyPr/>
                        <a:lstStyle/>
                        <a:p>
                          <a:endParaRPr lang="en-US"/>
                        </a:p>
                      </a:txBody>
                      <a:tcPr>
                        <a:blipFill>
                          <a:blip r:embed="rId2"/>
                          <a:stretch>
                            <a:fillRect l="-145417" t="-305000" r="-122500" b="-387500"/>
                          </a:stretch>
                        </a:blipFill>
                      </a:tcPr>
                    </a:tc>
                    <a:tc>
                      <a:txBody>
                        <a:bodyPr/>
                        <a:lstStyle/>
                        <a:p>
                          <a:r>
                            <a:rPr lang="en-US" b="1" dirty="0"/>
                            <a:t>1959</a:t>
                          </a:r>
                        </a:p>
                      </a:txBody>
                      <a:tcPr/>
                    </a:tc>
                    <a:extLst>
                      <a:ext uri="{0D108BD9-81ED-4DB2-BD59-A6C34878D82A}">
                        <a16:rowId xmlns:a16="http://schemas.microsoft.com/office/drawing/2014/main" val="3871687827"/>
                      </a:ext>
                    </a:extLst>
                  </a:tr>
                  <a:tr h="875307">
                    <a:tc>
                      <a:txBody>
                        <a:bodyPr/>
                        <a:lstStyle/>
                        <a:p>
                          <a:r>
                            <a:rPr lang="en-US" dirty="0"/>
                            <a:t>Dijkstra’s algorithm with </a:t>
                          </a:r>
                          <a:r>
                            <a:rPr lang="en-US" dirty="0" err="1"/>
                            <a:t>Fibonacchi</a:t>
                          </a:r>
                          <a:r>
                            <a:rPr lang="en-US" dirty="0"/>
                            <a:t> heap</a:t>
                          </a:r>
                        </a:p>
                      </a:txBody>
                      <a:tcPr/>
                    </a:tc>
                    <a:tc>
                      <a:txBody>
                        <a:bodyPr/>
                        <a:lstStyle/>
                        <a:p>
                          <a:endParaRPr lang="en-US"/>
                        </a:p>
                      </a:txBody>
                      <a:tcPr>
                        <a:blipFill>
                          <a:blip r:embed="rId2"/>
                          <a:stretch>
                            <a:fillRect l="-145417" t="-234783" r="-122500" b="-124638"/>
                          </a:stretch>
                        </a:blipFill>
                      </a:tcPr>
                    </a:tc>
                    <a:tc>
                      <a:txBody>
                        <a:bodyPr/>
                        <a:lstStyle/>
                        <a:p>
                          <a:r>
                            <a:rPr lang="en-US" dirty="0"/>
                            <a:t>1984</a:t>
                          </a:r>
                        </a:p>
                      </a:txBody>
                      <a:tcPr/>
                    </a:tc>
                    <a:extLst>
                      <a:ext uri="{0D108BD9-81ED-4DB2-BD59-A6C34878D82A}">
                        <a16:rowId xmlns:a16="http://schemas.microsoft.com/office/drawing/2014/main" val="688283586"/>
                      </a:ext>
                    </a:extLst>
                  </a:tr>
                  <a:tr h="579284">
                    <a:tc>
                      <a:txBody>
                        <a:bodyPr/>
                        <a:lstStyle/>
                        <a:p>
                          <a:r>
                            <a:rPr lang="en-US" dirty="0" err="1"/>
                            <a:t>Gabow’s</a:t>
                          </a:r>
                          <a:r>
                            <a:rPr lang="en-US" dirty="0"/>
                            <a:t> algorithm</a:t>
                          </a:r>
                        </a:p>
                      </a:txBody>
                      <a:tcPr/>
                    </a:tc>
                    <a:tc>
                      <a:txBody>
                        <a:bodyPr/>
                        <a:lstStyle/>
                        <a:p>
                          <a:endParaRPr lang="en-US"/>
                        </a:p>
                      </a:txBody>
                      <a:tcPr>
                        <a:blipFill>
                          <a:blip r:embed="rId2"/>
                          <a:stretch>
                            <a:fillRect l="-145417" t="-502174" r="-122500" b="-86957"/>
                          </a:stretch>
                        </a:blipFill>
                      </a:tcPr>
                    </a:tc>
                    <a:tc>
                      <a:txBody>
                        <a:bodyPr/>
                        <a:lstStyle/>
                        <a:p>
                          <a:r>
                            <a:rPr lang="en-US" dirty="0"/>
                            <a:t>1990</a:t>
                          </a:r>
                        </a:p>
                      </a:txBody>
                      <a:tcPr/>
                    </a:tc>
                    <a:extLst>
                      <a:ext uri="{0D108BD9-81ED-4DB2-BD59-A6C34878D82A}">
                        <a16:rowId xmlns:a16="http://schemas.microsoft.com/office/drawing/2014/main" val="2385517793"/>
                      </a:ext>
                    </a:extLst>
                  </a:tr>
                  <a:tr h="507122">
                    <a:tc>
                      <a:txBody>
                        <a:bodyPr/>
                        <a:lstStyle/>
                        <a:p>
                          <a:r>
                            <a:rPr lang="en-US" dirty="0" err="1"/>
                            <a:t>Thorup</a:t>
                          </a:r>
                          <a:endParaRPr lang="en-US" dirty="0"/>
                        </a:p>
                      </a:txBody>
                      <a:tcPr/>
                    </a:tc>
                    <a:tc>
                      <a:txBody>
                        <a:bodyPr/>
                        <a:lstStyle/>
                        <a:p>
                          <a:endParaRPr lang="en-US"/>
                        </a:p>
                      </a:txBody>
                      <a:tcPr>
                        <a:blipFill>
                          <a:blip r:embed="rId2"/>
                          <a:stretch>
                            <a:fillRect l="-145417" t="-692500" r="-122500"/>
                          </a:stretch>
                        </a:blipFill>
                      </a:tcPr>
                    </a:tc>
                    <a:tc>
                      <a:txBody>
                        <a:bodyPr/>
                        <a:lstStyle/>
                        <a:p>
                          <a:r>
                            <a:rPr lang="en-US" dirty="0"/>
                            <a:t>2004</a:t>
                          </a:r>
                        </a:p>
                      </a:txBody>
                      <a:tcPr/>
                    </a:tc>
                    <a:extLst>
                      <a:ext uri="{0D108BD9-81ED-4DB2-BD59-A6C34878D82A}">
                        <a16:rowId xmlns:a16="http://schemas.microsoft.com/office/drawing/2014/main" val="77588741"/>
                      </a:ext>
                    </a:extLst>
                  </a:tr>
                </a:tbl>
              </a:graphicData>
            </a:graphic>
          </p:graphicFrame>
        </mc:Fallback>
      </mc:AlternateContent>
      <p:sp>
        <p:nvSpPr>
          <p:cNvPr id="3" name="Title 2">
            <a:extLst>
              <a:ext uri="{FF2B5EF4-FFF2-40B4-BE49-F238E27FC236}">
                <a16:creationId xmlns:a16="http://schemas.microsoft.com/office/drawing/2014/main" id="{5F949401-A7F4-BE4E-8774-B8BC2DC9552A}"/>
              </a:ext>
            </a:extLst>
          </p:cNvPr>
          <p:cNvSpPr>
            <a:spLocks noGrp="1"/>
          </p:cNvSpPr>
          <p:nvPr>
            <p:ph type="title"/>
          </p:nvPr>
        </p:nvSpPr>
        <p:spPr/>
        <p:txBody>
          <a:bodyPr/>
          <a:lstStyle/>
          <a:p>
            <a:r>
              <a:rPr lang="en-US" dirty="0"/>
              <a:t>History of shortest path algorithms</a:t>
            </a:r>
          </a:p>
        </p:txBody>
      </p:sp>
      <p:sp>
        <p:nvSpPr>
          <p:cNvPr id="4" name="Footer Placeholder 3">
            <a:extLst>
              <a:ext uri="{FF2B5EF4-FFF2-40B4-BE49-F238E27FC236}">
                <a16:creationId xmlns:a16="http://schemas.microsoft.com/office/drawing/2014/main" id="{03035E08-31D0-BF47-96A6-977AFF21DA04}"/>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BBC7A14D-EFEE-BC47-87D1-7F14D2441671}"/>
              </a:ext>
            </a:extLst>
          </p:cNvPr>
          <p:cNvSpPr>
            <a:spLocks noGrp="1"/>
          </p:cNvSpPr>
          <p:nvPr>
            <p:ph type="sldNum" sz="quarter" idx="12"/>
          </p:nvPr>
        </p:nvSpPr>
        <p:spPr/>
        <p:txBody>
          <a:bodyPr/>
          <a:lstStyle/>
          <a:p>
            <a:fld id="{659665DE-58FC-41F4-AC58-2C90A5E00527}" type="slidenum">
              <a:rPr lang="en-US" smtClean="0"/>
              <a:pPr/>
              <a:t>30</a:t>
            </a:fld>
            <a:endParaRPr lang="en-US"/>
          </a:p>
        </p:txBody>
      </p:sp>
      <p:sp>
        <p:nvSpPr>
          <p:cNvPr id="7" name="TextBox 6">
            <a:extLst>
              <a:ext uri="{FF2B5EF4-FFF2-40B4-BE49-F238E27FC236}">
                <a16:creationId xmlns:a16="http://schemas.microsoft.com/office/drawing/2014/main" id="{C3CAE6A3-EB2E-0F44-9248-9119DA41DBEE}"/>
              </a:ext>
            </a:extLst>
          </p:cNvPr>
          <p:cNvSpPr txBox="1"/>
          <p:nvPr/>
        </p:nvSpPr>
        <p:spPr>
          <a:xfrm>
            <a:off x="574675" y="5802785"/>
            <a:ext cx="11042085" cy="646331"/>
          </a:xfrm>
          <a:prstGeom prst="rect">
            <a:avLst/>
          </a:prstGeom>
          <a:noFill/>
        </p:spPr>
        <p:txBody>
          <a:bodyPr wrap="square" rtlCol="0">
            <a:spAutoFit/>
          </a:bodyPr>
          <a:lstStyle/>
          <a:p>
            <a:r>
              <a:rPr lang="en-US" dirty="0"/>
              <a:t>History of shortest path algorithms. In this class, from this table, you are expected to know only Dijkstra’s algorithm with binary heap and its time complexity. You are not expected to know the other algorithms or their time complexities.</a:t>
            </a:r>
          </a:p>
        </p:txBody>
      </p:sp>
    </p:spTree>
    <p:extLst>
      <p:ext uri="{BB962C8B-B14F-4D97-AF65-F5344CB8AC3E}">
        <p14:creationId xmlns:p14="http://schemas.microsoft.com/office/powerpoint/2010/main" val="248925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applications of shortest paths</a:t>
            </a:r>
          </a:p>
        </p:txBody>
      </p:sp>
      <p:sp>
        <p:nvSpPr>
          <p:cNvPr id="3" name="Content Placeholder 2"/>
          <p:cNvSpPr>
            <a:spLocks noGrp="1"/>
          </p:cNvSpPr>
          <p:nvPr>
            <p:ph idx="1"/>
          </p:nvPr>
        </p:nvSpPr>
        <p:spPr/>
        <p:txBody>
          <a:bodyPr/>
          <a:lstStyle/>
          <a:p>
            <a:r>
              <a:rPr lang="en-US" dirty="0"/>
              <a:t>Shortest path algorithms are obviously useful for </a:t>
            </a:r>
            <a:r>
              <a:rPr lang="en-US" dirty="0" err="1"/>
              <a:t>GoogleMaps</a:t>
            </a:r>
            <a:r>
              <a:rPr lang="en-US" dirty="0"/>
              <a:t>.</a:t>
            </a:r>
          </a:p>
          <a:p>
            <a:r>
              <a:rPr lang="en-US" dirty="0"/>
              <a:t>The wonderful thing about graphs is they can encode </a:t>
            </a:r>
            <a:r>
              <a:rPr lang="en-US" b="1" dirty="0"/>
              <a:t>arbitrary </a:t>
            </a:r>
            <a:r>
              <a:rPr lang="en-US" dirty="0"/>
              <a:t>relationships among objects.</a:t>
            </a:r>
          </a:p>
          <a:p>
            <a:endParaRPr lang="en-US" dirty="0"/>
          </a:p>
          <a:p>
            <a:r>
              <a:rPr lang="en-US" dirty="0"/>
              <a:t>I don’t care if you remember this problem </a:t>
            </a:r>
          </a:p>
          <a:p>
            <a:r>
              <a:rPr lang="en-US" dirty="0"/>
              <a:t>I don’t care if you remember how we apply shortest paths. </a:t>
            </a:r>
          </a:p>
          <a:p>
            <a:r>
              <a:rPr lang="en-US" dirty="0"/>
              <a:t>I just want you to see that these algorithms have non-obvious applications.</a:t>
            </a:r>
          </a:p>
          <a:p>
            <a:endParaRPr lang="en-US" dirty="0"/>
          </a:p>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31</a:t>
            </a:fld>
            <a:endParaRPr lang="en-US"/>
          </a:p>
        </p:txBody>
      </p:sp>
    </p:spTree>
    <p:extLst>
      <p:ext uri="{BB962C8B-B14F-4D97-AF65-F5344CB8AC3E}">
        <p14:creationId xmlns:p14="http://schemas.microsoft.com/office/powerpoint/2010/main" val="74676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applications: Maximum probability path</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32</a:t>
            </a:fld>
            <a:endParaRPr lang="en-US"/>
          </a:p>
        </p:txBody>
      </p:sp>
      <p:sp>
        <p:nvSpPr>
          <p:cNvPr id="6" name="Rectangle 5"/>
          <p:cNvSpPr/>
          <p:nvPr/>
        </p:nvSpPr>
        <p:spPr>
          <a:xfrm>
            <a:off x="680013" y="4599515"/>
            <a:ext cx="8454461" cy="184890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b="1" dirty="0"/>
              <a:t>Given:</a:t>
            </a:r>
            <a:r>
              <a:rPr lang="en-US" sz="2200" dirty="0"/>
              <a:t> a directed graph G, where each edge weight is the probability of successfully transmitting a message across that edge</a:t>
            </a:r>
          </a:p>
          <a:p>
            <a:r>
              <a:rPr lang="en-US" sz="2200" b="1" dirty="0"/>
              <a:t>Find: </a:t>
            </a:r>
            <a:r>
              <a:rPr lang="en-US" sz="2200" dirty="0"/>
              <a:t>the</a:t>
            </a:r>
            <a:r>
              <a:rPr lang="en-US" sz="2200" b="1" dirty="0"/>
              <a:t> </a:t>
            </a:r>
            <a:r>
              <a:rPr lang="en-US" sz="2200" dirty="0"/>
              <a:t>path from s to t with maximum probability of message transmission</a:t>
            </a:r>
          </a:p>
        </p:txBody>
      </p:sp>
      <p:sp>
        <p:nvSpPr>
          <p:cNvPr id="7" name="Rectangle 6"/>
          <p:cNvSpPr/>
          <p:nvPr/>
        </p:nvSpPr>
        <p:spPr>
          <a:xfrm>
            <a:off x="680013" y="4599515"/>
            <a:ext cx="8454461"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Maximum Probability Path</a:t>
            </a:r>
          </a:p>
        </p:txBody>
      </p:sp>
      <p:sp>
        <p:nvSpPr>
          <p:cNvPr id="8" name="Rectangle 7"/>
          <p:cNvSpPr/>
          <p:nvPr/>
        </p:nvSpPr>
        <p:spPr>
          <a:xfrm>
            <a:off x="575238" y="1390742"/>
            <a:ext cx="10226111" cy="923330"/>
          </a:xfrm>
          <a:prstGeom prst="rect">
            <a:avLst/>
          </a:prstGeom>
        </p:spPr>
        <p:txBody>
          <a:bodyPr wrap="square">
            <a:spAutoFit/>
          </a:bodyPr>
          <a:lstStyle/>
          <a:p>
            <a:r>
              <a:rPr lang="en-US" dirty="0"/>
              <a:t>I have a message I need to get from point s to point t. </a:t>
            </a:r>
          </a:p>
          <a:p>
            <a:r>
              <a:rPr lang="en-US" dirty="0"/>
              <a:t>But the connections are unreliable. </a:t>
            </a:r>
          </a:p>
          <a:p>
            <a:r>
              <a:rPr lang="en-US" dirty="0"/>
              <a:t>What path should I send the message along so it has the best chance of arriving?</a:t>
            </a:r>
          </a:p>
        </p:txBody>
      </p:sp>
      <p:grpSp>
        <p:nvGrpSpPr>
          <p:cNvPr id="46" name="Group 45">
            <a:extLst>
              <a:ext uri="{FF2B5EF4-FFF2-40B4-BE49-F238E27FC236}">
                <a16:creationId xmlns:a16="http://schemas.microsoft.com/office/drawing/2014/main" id="{02713C38-4E13-417B-BE3D-E5178BFD9D4B}"/>
              </a:ext>
            </a:extLst>
          </p:cNvPr>
          <p:cNvGrpSpPr/>
          <p:nvPr/>
        </p:nvGrpSpPr>
        <p:grpSpPr>
          <a:xfrm>
            <a:off x="3190023" y="2254583"/>
            <a:ext cx="3935308" cy="2232333"/>
            <a:chOff x="2368092" y="2254583"/>
            <a:chExt cx="3935308" cy="2232333"/>
          </a:xfrm>
        </p:grpSpPr>
        <p:pic>
          <p:nvPicPr>
            <p:cNvPr id="34" name="Picture 33">
              <a:extLst>
                <a:ext uri="{FF2B5EF4-FFF2-40B4-BE49-F238E27FC236}">
                  <a16:creationId xmlns:a16="http://schemas.microsoft.com/office/drawing/2014/main" id="{5CB58713-5428-44DC-BDCE-06E3B262AA6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95123" y="2254583"/>
              <a:ext cx="618091" cy="569417"/>
            </a:xfrm>
            <a:prstGeom prst="rect">
              <a:avLst/>
            </a:prstGeom>
          </p:spPr>
        </p:pic>
        <p:sp>
          <p:nvSpPr>
            <p:cNvPr id="10" name="Oval 9">
              <a:extLst>
                <a:ext uri="{FF2B5EF4-FFF2-40B4-BE49-F238E27FC236}">
                  <a16:creationId xmlns:a16="http://schemas.microsoft.com/office/drawing/2014/main" id="{3292B1B5-1510-432C-8B2C-7C8642BA6C29}"/>
                </a:ext>
              </a:extLst>
            </p:cNvPr>
            <p:cNvSpPr/>
            <p:nvPr/>
          </p:nvSpPr>
          <p:spPr>
            <a:xfrm>
              <a:off x="2368092" y="315489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sp>
          <p:nvSpPr>
            <p:cNvPr id="11" name="Oval 10">
              <a:extLst>
                <a:ext uri="{FF2B5EF4-FFF2-40B4-BE49-F238E27FC236}">
                  <a16:creationId xmlns:a16="http://schemas.microsoft.com/office/drawing/2014/main" id="{747A351A-C596-43E5-937E-FEF938C4E7FE}"/>
                </a:ext>
              </a:extLst>
            </p:cNvPr>
            <p:cNvSpPr/>
            <p:nvPr/>
          </p:nvSpPr>
          <p:spPr>
            <a:xfrm>
              <a:off x="4178583" y="228601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a:t>
              </a:r>
            </a:p>
          </p:txBody>
        </p:sp>
        <p:sp>
          <p:nvSpPr>
            <p:cNvPr id="12" name="Oval 11">
              <a:extLst>
                <a:ext uri="{FF2B5EF4-FFF2-40B4-BE49-F238E27FC236}">
                  <a16:creationId xmlns:a16="http://schemas.microsoft.com/office/drawing/2014/main" id="{2A91326B-F4C0-43BB-BC3D-C3AAF2202612}"/>
                </a:ext>
              </a:extLst>
            </p:cNvPr>
            <p:cNvSpPr/>
            <p:nvPr/>
          </p:nvSpPr>
          <p:spPr>
            <a:xfrm>
              <a:off x="4372045" y="4143313"/>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3" name="Oval 12">
              <a:extLst>
                <a:ext uri="{FF2B5EF4-FFF2-40B4-BE49-F238E27FC236}">
                  <a16:creationId xmlns:a16="http://schemas.microsoft.com/office/drawing/2014/main" id="{DE9CC620-4B56-4EDC-B0FF-2637B68428AF}"/>
                </a:ext>
              </a:extLst>
            </p:cNvPr>
            <p:cNvSpPr/>
            <p:nvPr/>
          </p:nvSpPr>
          <p:spPr>
            <a:xfrm>
              <a:off x="5989075" y="3266021"/>
              <a:ext cx="314325" cy="3143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t>
              </a:r>
            </a:p>
          </p:txBody>
        </p:sp>
        <p:cxnSp>
          <p:nvCxnSpPr>
            <p:cNvPr id="14" name="Straight Arrow Connector 13">
              <a:extLst>
                <a:ext uri="{FF2B5EF4-FFF2-40B4-BE49-F238E27FC236}">
                  <a16:creationId xmlns:a16="http://schemas.microsoft.com/office/drawing/2014/main" id="{F219A0BB-18C1-4BDD-9C3B-AC6AD7042C91}"/>
                </a:ext>
              </a:extLst>
            </p:cNvPr>
            <p:cNvCxnSpPr>
              <a:stCxn id="11" idx="6"/>
              <a:endCxn id="13" idx="1"/>
            </p:cNvCxnSpPr>
            <p:nvPr/>
          </p:nvCxnSpPr>
          <p:spPr>
            <a:xfrm>
              <a:off x="4492908" y="2443174"/>
              <a:ext cx="1542199" cy="86887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B899B2-97F1-4F3B-959F-5D0FCAC9B559}"/>
                </a:ext>
              </a:extLst>
            </p:cNvPr>
            <p:cNvCxnSpPr>
              <a:stCxn id="10" idx="5"/>
              <a:endCxn id="12" idx="2"/>
            </p:cNvCxnSpPr>
            <p:nvPr/>
          </p:nvCxnSpPr>
          <p:spPr>
            <a:xfrm>
              <a:off x="2636385" y="3423184"/>
              <a:ext cx="1735660" cy="87729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45281AE-12AD-43B3-92B5-05C20971746A}"/>
                </a:ext>
              </a:extLst>
            </p:cNvPr>
            <p:cNvCxnSpPr>
              <a:stCxn id="10" idx="6"/>
              <a:endCxn id="13" idx="2"/>
            </p:cNvCxnSpPr>
            <p:nvPr/>
          </p:nvCxnSpPr>
          <p:spPr>
            <a:xfrm>
              <a:off x="2682417" y="3312054"/>
              <a:ext cx="3306658" cy="11113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434EE7C-B689-40F9-8D51-EC18964B53F8}"/>
                </a:ext>
              </a:extLst>
            </p:cNvPr>
            <p:cNvCxnSpPr>
              <a:stCxn id="12" idx="6"/>
              <a:endCxn id="13" idx="3"/>
            </p:cNvCxnSpPr>
            <p:nvPr/>
          </p:nvCxnSpPr>
          <p:spPr>
            <a:xfrm flipV="1">
              <a:off x="4686370" y="3534314"/>
              <a:ext cx="1348737" cy="76616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5FD525F-D2D7-445A-8665-DE05649F4F32}"/>
                </a:ext>
              </a:extLst>
            </p:cNvPr>
            <p:cNvCxnSpPr>
              <a:stCxn id="10" idx="0"/>
              <a:endCxn id="11" idx="2"/>
            </p:cNvCxnSpPr>
            <p:nvPr/>
          </p:nvCxnSpPr>
          <p:spPr>
            <a:xfrm flipV="1">
              <a:off x="2525255" y="2443174"/>
              <a:ext cx="1653328" cy="7117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202593A-36B9-4BBF-93AB-AFAE797F10D7}"/>
                </a:ext>
              </a:extLst>
            </p:cNvPr>
            <p:cNvSpPr txBox="1"/>
            <p:nvPr/>
          </p:nvSpPr>
          <p:spPr>
            <a:xfrm>
              <a:off x="4046006" y="3310939"/>
              <a:ext cx="652078" cy="369332"/>
            </a:xfrm>
            <a:prstGeom prst="rect">
              <a:avLst/>
            </a:prstGeom>
            <a:noFill/>
          </p:spPr>
          <p:txBody>
            <a:bodyPr wrap="square" rtlCol="0">
              <a:spAutoFit/>
            </a:bodyPr>
            <a:lstStyle/>
            <a:p>
              <a:r>
                <a:rPr lang="en-US" dirty="0"/>
                <a:t>0.6</a:t>
              </a:r>
            </a:p>
          </p:txBody>
        </p:sp>
        <p:sp>
          <p:nvSpPr>
            <p:cNvPr id="20" name="TextBox 19">
              <a:extLst>
                <a:ext uri="{FF2B5EF4-FFF2-40B4-BE49-F238E27FC236}">
                  <a16:creationId xmlns:a16="http://schemas.microsoft.com/office/drawing/2014/main" id="{B0EC4698-5C49-4EF6-9B6A-A67D08035AA6}"/>
                </a:ext>
              </a:extLst>
            </p:cNvPr>
            <p:cNvSpPr txBox="1"/>
            <p:nvPr/>
          </p:nvSpPr>
          <p:spPr>
            <a:xfrm>
              <a:off x="3328607" y="2656458"/>
              <a:ext cx="750284" cy="369332"/>
            </a:xfrm>
            <a:prstGeom prst="rect">
              <a:avLst/>
            </a:prstGeom>
            <a:noFill/>
          </p:spPr>
          <p:txBody>
            <a:bodyPr wrap="square" rtlCol="0">
              <a:spAutoFit/>
            </a:bodyPr>
            <a:lstStyle/>
            <a:p>
              <a:r>
                <a:rPr lang="en-US" dirty="0"/>
                <a:t>0.8</a:t>
              </a:r>
            </a:p>
          </p:txBody>
        </p:sp>
        <p:sp>
          <p:nvSpPr>
            <p:cNvPr id="21" name="TextBox 20">
              <a:extLst>
                <a:ext uri="{FF2B5EF4-FFF2-40B4-BE49-F238E27FC236}">
                  <a16:creationId xmlns:a16="http://schemas.microsoft.com/office/drawing/2014/main" id="{0B5DCFF7-FE49-4589-9942-4B57F0A7BA82}"/>
                </a:ext>
              </a:extLst>
            </p:cNvPr>
            <p:cNvSpPr txBox="1"/>
            <p:nvPr/>
          </p:nvSpPr>
          <p:spPr>
            <a:xfrm>
              <a:off x="4795186" y="3705173"/>
              <a:ext cx="727375" cy="369332"/>
            </a:xfrm>
            <a:prstGeom prst="rect">
              <a:avLst/>
            </a:prstGeom>
            <a:noFill/>
          </p:spPr>
          <p:txBody>
            <a:bodyPr wrap="square" rtlCol="0">
              <a:spAutoFit/>
            </a:bodyPr>
            <a:lstStyle/>
            <a:p>
              <a:r>
                <a:rPr lang="en-US" dirty="0"/>
                <a:t>0.97</a:t>
              </a:r>
            </a:p>
          </p:txBody>
        </p:sp>
        <p:sp>
          <p:nvSpPr>
            <p:cNvPr id="22" name="TextBox 21">
              <a:extLst>
                <a:ext uri="{FF2B5EF4-FFF2-40B4-BE49-F238E27FC236}">
                  <a16:creationId xmlns:a16="http://schemas.microsoft.com/office/drawing/2014/main" id="{1825CAE2-15B3-4B11-BD05-D27F316ABB53}"/>
                </a:ext>
              </a:extLst>
            </p:cNvPr>
            <p:cNvSpPr txBox="1"/>
            <p:nvPr/>
          </p:nvSpPr>
          <p:spPr>
            <a:xfrm>
              <a:off x="4594696" y="2648717"/>
              <a:ext cx="534259" cy="369332"/>
            </a:xfrm>
            <a:prstGeom prst="rect">
              <a:avLst/>
            </a:prstGeom>
            <a:noFill/>
          </p:spPr>
          <p:txBody>
            <a:bodyPr wrap="square" rtlCol="0">
              <a:spAutoFit/>
            </a:bodyPr>
            <a:lstStyle/>
            <a:p>
              <a:r>
                <a:rPr lang="en-US" dirty="0"/>
                <a:t>0.7</a:t>
              </a:r>
            </a:p>
          </p:txBody>
        </p:sp>
        <p:sp>
          <p:nvSpPr>
            <p:cNvPr id="23" name="TextBox 22">
              <a:extLst>
                <a:ext uri="{FF2B5EF4-FFF2-40B4-BE49-F238E27FC236}">
                  <a16:creationId xmlns:a16="http://schemas.microsoft.com/office/drawing/2014/main" id="{ED17B747-2BA4-44B6-B899-149DB3A21E58}"/>
                </a:ext>
              </a:extLst>
            </p:cNvPr>
            <p:cNvSpPr txBox="1"/>
            <p:nvPr/>
          </p:nvSpPr>
          <p:spPr>
            <a:xfrm>
              <a:off x="3496176" y="3580346"/>
              <a:ext cx="534259" cy="369332"/>
            </a:xfrm>
            <a:prstGeom prst="rect">
              <a:avLst/>
            </a:prstGeom>
            <a:noFill/>
          </p:spPr>
          <p:txBody>
            <a:bodyPr wrap="square" rtlCol="0">
              <a:spAutoFit/>
            </a:bodyPr>
            <a:lstStyle/>
            <a:p>
              <a:r>
                <a:rPr lang="en-US" dirty="0"/>
                <a:t>0.2</a:t>
              </a:r>
            </a:p>
          </p:txBody>
        </p:sp>
        <p:pic>
          <p:nvPicPr>
            <p:cNvPr id="37" name="Picture 36">
              <a:extLst>
                <a:ext uri="{FF2B5EF4-FFF2-40B4-BE49-F238E27FC236}">
                  <a16:creationId xmlns:a16="http://schemas.microsoft.com/office/drawing/2014/main" id="{ABEBBA11-D906-43F8-8FA2-2348C4A7BFB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9342" y="3962442"/>
              <a:ext cx="432760" cy="432760"/>
            </a:xfrm>
            <a:prstGeom prst="rect">
              <a:avLst/>
            </a:prstGeom>
          </p:spPr>
        </p:pic>
        <p:pic>
          <p:nvPicPr>
            <p:cNvPr id="40" name="Picture 39">
              <a:extLst>
                <a:ext uri="{FF2B5EF4-FFF2-40B4-BE49-F238E27FC236}">
                  <a16:creationId xmlns:a16="http://schemas.microsoft.com/office/drawing/2014/main" id="{5464E078-0977-4436-AB15-54C9BCD7FAA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flipH="1">
              <a:off x="5094327" y="2390893"/>
              <a:ext cx="406188" cy="406188"/>
            </a:xfrm>
            <a:prstGeom prst="rect">
              <a:avLst/>
            </a:prstGeom>
          </p:spPr>
        </p:pic>
        <p:pic>
          <p:nvPicPr>
            <p:cNvPr id="43" name="Picture 42">
              <a:extLst>
                <a:ext uri="{FF2B5EF4-FFF2-40B4-BE49-F238E27FC236}">
                  <a16:creationId xmlns:a16="http://schemas.microsoft.com/office/drawing/2014/main" id="{90163ACD-2CC5-42BC-A37A-62C10BCD67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902282" y="3866545"/>
              <a:ext cx="504568" cy="620371"/>
            </a:xfrm>
            <a:prstGeom prst="rect">
              <a:avLst/>
            </a:prstGeom>
          </p:spPr>
        </p:pic>
        <p:pic>
          <p:nvPicPr>
            <p:cNvPr id="45" name="Picture 44">
              <a:extLst>
                <a:ext uri="{FF2B5EF4-FFF2-40B4-BE49-F238E27FC236}">
                  <a16:creationId xmlns:a16="http://schemas.microsoft.com/office/drawing/2014/main" id="{C1F11370-5540-4CF6-8371-53D571757D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043316" y="2978944"/>
              <a:ext cx="551380" cy="349207"/>
            </a:xfrm>
            <a:prstGeom prst="rect">
              <a:avLst/>
            </a:prstGeom>
          </p:spPr>
        </p:pic>
      </p:grpSp>
    </p:spTree>
    <p:extLst>
      <p:ext uri="{BB962C8B-B14F-4D97-AF65-F5344CB8AC3E}">
        <p14:creationId xmlns:p14="http://schemas.microsoft.com/office/powerpoint/2010/main" val="7406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C0DE6A-14CA-7A4B-A42D-93DCDFD1DDA6}"/>
              </a:ext>
            </a:extLst>
          </p:cNvPr>
          <p:cNvSpPr>
            <a:spLocks noGrp="1"/>
          </p:cNvSpPr>
          <p:nvPr>
            <p:ph idx="1"/>
          </p:nvPr>
        </p:nvSpPr>
        <p:spPr/>
        <p:txBody>
          <a:bodyPr/>
          <a:lstStyle/>
          <a:p>
            <a:r>
              <a:rPr lang="en-US" dirty="0"/>
              <a:t>Robot navigation</a:t>
            </a:r>
          </a:p>
          <a:p>
            <a:r>
              <a:rPr lang="en-US" dirty="0"/>
              <a:t>Urban traffic planning</a:t>
            </a:r>
          </a:p>
          <a:p>
            <a:r>
              <a:rPr lang="en-US" dirty="0"/>
              <a:t>Tramp steamer problem</a:t>
            </a:r>
          </a:p>
          <a:p>
            <a:r>
              <a:rPr lang="en-US" dirty="0"/>
              <a:t>Optimal pipelining of VLSI chips</a:t>
            </a:r>
          </a:p>
          <a:p>
            <a:r>
              <a:rPr lang="en-US" dirty="0"/>
              <a:t>Operator scheduling</a:t>
            </a:r>
          </a:p>
          <a:p>
            <a:r>
              <a:rPr lang="en-US" dirty="0"/>
              <a:t>Subroutine in higher level algorithms</a:t>
            </a:r>
          </a:p>
          <a:p>
            <a:r>
              <a:rPr lang="en-US" dirty="0"/>
              <a:t>Exploiting arbitrage opportunities in currency exchanges</a:t>
            </a:r>
          </a:p>
          <a:p>
            <a:r>
              <a:rPr lang="en-US" dirty="0"/>
              <a:t>Open shortest path first routing protocol for IP</a:t>
            </a:r>
          </a:p>
          <a:p>
            <a:r>
              <a:rPr lang="en-US" dirty="0"/>
              <a:t>Optimal truck routing through given traffic congestion</a:t>
            </a:r>
          </a:p>
        </p:txBody>
      </p:sp>
      <p:sp>
        <p:nvSpPr>
          <p:cNvPr id="3" name="Title 2">
            <a:extLst>
              <a:ext uri="{FF2B5EF4-FFF2-40B4-BE49-F238E27FC236}">
                <a16:creationId xmlns:a16="http://schemas.microsoft.com/office/drawing/2014/main" id="{25B2EF2F-500F-A648-93B1-599544E0B3C1}"/>
              </a:ext>
            </a:extLst>
          </p:cNvPr>
          <p:cNvSpPr>
            <a:spLocks noGrp="1"/>
          </p:cNvSpPr>
          <p:nvPr>
            <p:ph type="title"/>
          </p:nvPr>
        </p:nvSpPr>
        <p:spPr/>
        <p:txBody>
          <a:bodyPr/>
          <a:lstStyle/>
          <a:p>
            <a:r>
              <a:rPr lang="en-US" dirty="0"/>
              <a:t>Other applications of shortest paths</a:t>
            </a:r>
          </a:p>
        </p:txBody>
      </p:sp>
      <p:sp>
        <p:nvSpPr>
          <p:cNvPr id="4" name="Footer Placeholder 3">
            <a:extLst>
              <a:ext uri="{FF2B5EF4-FFF2-40B4-BE49-F238E27FC236}">
                <a16:creationId xmlns:a16="http://schemas.microsoft.com/office/drawing/2014/main" id="{69A3A442-36EA-0444-A164-9F787F90A3B9}"/>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9A1798F1-C177-AC49-B676-82F6D9D812A4}"/>
              </a:ext>
            </a:extLst>
          </p:cNvPr>
          <p:cNvSpPr>
            <a:spLocks noGrp="1"/>
          </p:cNvSpPr>
          <p:nvPr>
            <p:ph type="sldNum" sz="quarter" idx="12"/>
          </p:nvPr>
        </p:nvSpPr>
        <p:spPr/>
        <p:txBody>
          <a:bodyPr/>
          <a:lstStyle/>
          <a:p>
            <a:fld id="{659665DE-58FC-41F4-AC58-2C90A5E00527}" type="slidenum">
              <a:rPr lang="en-US" smtClean="0"/>
              <a:pPr/>
              <a:t>33</a:t>
            </a:fld>
            <a:endParaRPr lang="en-US"/>
          </a:p>
        </p:txBody>
      </p:sp>
    </p:spTree>
    <p:extLst>
      <p:ext uri="{BB962C8B-B14F-4D97-AF65-F5344CB8AC3E}">
        <p14:creationId xmlns:p14="http://schemas.microsoft.com/office/powerpoint/2010/main" val="177524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85ACA-EE55-8F40-91B5-F626B37DE26B}"/>
              </a:ext>
            </a:extLst>
          </p:cNvPr>
          <p:cNvSpPr>
            <a:spLocks noGrp="1"/>
          </p:cNvSpPr>
          <p:nvPr>
            <p:ph type="title"/>
          </p:nvPr>
        </p:nvSpPr>
        <p:spPr/>
        <p:txBody>
          <a:bodyPr>
            <a:normAutofit/>
          </a:bodyPr>
          <a:lstStyle/>
          <a:p>
            <a:r>
              <a:rPr lang="en-US" dirty="0"/>
              <a:t>Q1: Do a BFS no this graph, starting at node A</a:t>
            </a:r>
          </a:p>
        </p:txBody>
      </p:sp>
      <p:sp>
        <p:nvSpPr>
          <p:cNvPr id="4" name="Footer Placeholder 3">
            <a:extLst>
              <a:ext uri="{FF2B5EF4-FFF2-40B4-BE49-F238E27FC236}">
                <a16:creationId xmlns:a16="http://schemas.microsoft.com/office/drawing/2014/main" id="{F7186B60-DC54-C544-92DD-56119EAC8510}"/>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60A89618-E001-3B43-9E2F-F673410CF075}"/>
              </a:ext>
            </a:extLst>
          </p:cNvPr>
          <p:cNvSpPr>
            <a:spLocks noGrp="1"/>
          </p:cNvSpPr>
          <p:nvPr>
            <p:ph type="sldNum" sz="quarter" idx="12"/>
          </p:nvPr>
        </p:nvSpPr>
        <p:spPr/>
        <p:txBody>
          <a:bodyPr/>
          <a:lstStyle/>
          <a:p>
            <a:fld id="{659665DE-58FC-41F4-AC58-2C90A5E00527}" type="slidenum">
              <a:rPr lang="en-US" smtClean="0"/>
              <a:pPr/>
              <a:t>4</a:t>
            </a:fld>
            <a:endParaRPr lang="en-US"/>
          </a:p>
        </p:txBody>
      </p:sp>
      <p:pic>
        <p:nvPicPr>
          <p:cNvPr id="6" name="Picture 5">
            <a:extLst>
              <a:ext uri="{FF2B5EF4-FFF2-40B4-BE49-F238E27FC236}">
                <a16:creationId xmlns:a16="http://schemas.microsoft.com/office/drawing/2014/main" id="{B20398D0-D230-064B-8BE0-9EBC7B606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146" y="1387711"/>
            <a:ext cx="3263900" cy="1739900"/>
          </a:xfrm>
          <a:prstGeom prst="rect">
            <a:avLst/>
          </a:prstGeom>
        </p:spPr>
      </p:pic>
      <p:pic>
        <p:nvPicPr>
          <p:cNvPr id="8" name="Picture 7">
            <a:extLst>
              <a:ext uri="{FF2B5EF4-FFF2-40B4-BE49-F238E27FC236}">
                <a16:creationId xmlns:a16="http://schemas.microsoft.com/office/drawing/2014/main" id="{37F05BBF-8021-3C4D-9D13-279A017F3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650" y="4270569"/>
            <a:ext cx="4220651" cy="1107499"/>
          </a:xfrm>
          <a:prstGeom prst="rect">
            <a:avLst/>
          </a:prstGeom>
        </p:spPr>
      </p:pic>
      <p:sp>
        <p:nvSpPr>
          <p:cNvPr id="9" name="TextBox 8">
            <a:extLst>
              <a:ext uri="{FF2B5EF4-FFF2-40B4-BE49-F238E27FC236}">
                <a16:creationId xmlns:a16="http://schemas.microsoft.com/office/drawing/2014/main" id="{39E3C8B9-8811-0648-B4BD-BE57DF294EC1}"/>
              </a:ext>
            </a:extLst>
          </p:cNvPr>
          <p:cNvSpPr txBox="1"/>
          <p:nvPr/>
        </p:nvSpPr>
        <p:spPr>
          <a:xfrm>
            <a:off x="575239" y="3702942"/>
            <a:ext cx="4052713" cy="369332"/>
          </a:xfrm>
          <a:prstGeom prst="rect">
            <a:avLst/>
          </a:prstGeom>
          <a:noFill/>
        </p:spPr>
        <p:txBody>
          <a:bodyPr wrap="none" rtlCol="0">
            <a:spAutoFit/>
          </a:bodyPr>
          <a:lstStyle/>
          <a:p>
            <a:r>
              <a:rPr lang="en-US" dirty="0"/>
              <a:t>Add nodes to queue in alphabetical order</a:t>
            </a:r>
          </a:p>
        </p:txBody>
      </p:sp>
      <p:sp>
        <p:nvSpPr>
          <p:cNvPr id="10" name="TextBox 9">
            <a:extLst>
              <a:ext uri="{FF2B5EF4-FFF2-40B4-BE49-F238E27FC236}">
                <a16:creationId xmlns:a16="http://schemas.microsoft.com/office/drawing/2014/main" id="{0CE1B148-F121-8643-BEAA-537DCD41A7C9}"/>
              </a:ext>
            </a:extLst>
          </p:cNvPr>
          <p:cNvSpPr txBox="1"/>
          <p:nvPr/>
        </p:nvSpPr>
        <p:spPr>
          <a:xfrm>
            <a:off x="453422" y="4541772"/>
            <a:ext cx="795411" cy="369332"/>
          </a:xfrm>
          <a:prstGeom prst="rect">
            <a:avLst/>
          </a:prstGeom>
          <a:noFill/>
        </p:spPr>
        <p:txBody>
          <a:bodyPr wrap="none" rtlCol="0">
            <a:spAutoFit/>
          </a:bodyPr>
          <a:lstStyle/>
          <a:p>
            <a:r>
              <a:rPr lang="en-US" dirty="0"/>
              <a:t>Queue</a:t>
            </a:r>
          </a:p>
        </p:txBody>
      </p:sp>
      <p:pic>
        <p:nvPicPr>
          <p:cNvPr id="11" name="Picture 10">
            <a:extLst>
              <a:ext uri="{FF2B5EF4-FFF2-40B4-BE49-F238E27FC236}">
                <a16:creationId xmlns:a16="http://schemas.microsoft.com/office/drawing/2014/main" id="{D3F87A35-2E24-0442-8618-FD4172176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898" y="4196258"/>
            <a:ext cx="4220651" cy="1107499"/>
          </a:xfrm>
          <a:prstGeom prst="rect">
            <a:avLst/>
          </a:prstGeom>
        </p:spPr>
      </p:pic>
      <p:sp>
        <p:nvSpPr>
          <p:cNvPr id="12" name="TextBox 11">
            <a:extLst>
              <a:ext uri="{FF2B5EF4-FFF2-40B4-BE49-F238E27FC236}">
                <a16:creationId xmlns:a16="http://schemas.microsoft.com/office/drawing/2014/main" id="{8B0A9030-0DF6-4343-A7A0-D915F39E4978}"/>
              </a:ext>
            </a:extLst>
          </p:cNvPr>
          <p:cNvSpPr txBox="1"/>
          <p:nvPr/>
        </p:nvSpPr>
        <p:spPr>
          <a:xfrm>
            <a:off x="6803487" y="3628631"/>
            <a:ext cx="4790286" cy="369332"/>
          </a:xfrm>
          <a:prstGeom prst="rect">
            <a:avLst/>
          </a:prstGeom>
          <a:noFill/>
        </p:spPr>
        <p:txBody>
          <a:bodyPr wrap="none" rtlCol="0">
            <a:spAutoFit/>
          </a:bodyPr>
          <a:lstStyle/>
          <a:p>
            <a:r>
              <a:rPr lang="en-US" dirty="0"/>
              <a:t>Add nodes to queue in reverse alphabetical order</a:t>
            </a:r>
          </a:p>
        </p:txBody>
      </p:sp>
      <p:sp>
        <p:nvSpPr>
          <p:cNvPr id="13" name="TextBox 12">
            <a:extLst>
              <a:ext uri="{FF2B5EF4-FFF2-40B4-BE49-F238E27FC236}">
                <a16:creationId xmlns:a16="http://schemas.microsoft.com/office/drawing/2014/main" id="{8611CD5D-C41E-7840-89DC-D62AD79B8691}"/>
              </a:ext>
            </a:extLst>
          </p:cNvPr>
          <p:cNvSpPr txBox="1"/>
          <p:nvPr/>
        </p:nvSpPr>
        <p:spPr>
          <a:xfrm>
            <a:off x="6681670" y="4467461"/>
            <a:ext cx="795411" cy="369332"/>
          </a:xfrm>
          <a:prstGeom prst="rect">
            <a:avLst/>
          </a:prstGeom>
          <a:noFill/>
        </p:spPr>
        <p:txBody>
          <a:bodyPr wrap="none" rtlCol="0">
            <a:spAutoFit/>
          </a:bodyPr>
          <a:lstStyle/>
          <a:p>
            <a:r>
              <a:rPr lang="en-US" dirty="0"/>
              <a:t>Queue</a:t>
            </a:r>
          </a:p>
        </p:txBody>
      </p:sp>
    </p:spTree>
    <p:extLst>
      <p:ext uri="{BB962C8B-B14F-4D97-AF65-F5344CB8AC3E}">
        <p14:creationId xmlns:p14="http://schemas.microsoft.com/office/powerpoint/2010/main" val="124495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E85ACA-EE55-8F40-91B5-F626B37DE26B}"/>
              </a:ext>
            </a:extLst>
          </p:cNvPr>
          <p:cNvSpPr>
            <a:spLocks noGrp="1"/>
          </p:cNvSpPr>
          <p:nvPr>
            <p:ph type="title"/>
          </p:nvPr>
        </p:nvSpPr>
        <p:spPr/>
        <p:txBody>
          <a:bodyPr>
            <a:normAutofit/>
          </a:bodyPr>
          <a:lstStyle/>
          <a:p>
            <a:r>
              <a:rPr lang="en-US" dirty="0"/>
              <a:t>Q2: Do a DFS no this graph, starting at node A</a:t>
            </a:r>
          </a:p>
        </p:txBody>
      </p:sp>
      <p:sp>
        <p:nvSpPr>
          <p:cNvPr id="4" name="Footer Placeholder 3">
            <a:extLst>
              <a:ext uri="{FF2B5EF4-FFF2-40B4-BE49-F238E27FC236}">
                <a16:creationId xmlns:a16="http://schemas.microsoft.com/office/drawing/2014/main" id="{F7186B60-DC54-C544-92DD-56119EAC8510}"/>
              </a:ext>
            </a:extLst>
          </p:cNvPr>
          <p:cNvSpPr>
            <a:spLocks noGrp="1"/>
          </p:cNvSpPr>
          <p:nvPr>
            <p:ph type="ftr" sz="quarter" idx="11"/>
          </p:nvPr>
        </p:nvSpPr>
        <p:spPr/>
        <p:txBody>
          <a:bodyPr/>
          <a:lstStyle/>
          <a:p>
            <a:r>
              <a:rPr lang="en-US"/>
              <a:t>CSE 373 AU 18</a:t>
            </a:r>
            <a:endParaRPr lang="en-US" dirty="0"/>
          </a:p>
        </p:txBody>
      </p:sp>
      <p:sp>
        <p:nvSpPr>
          <p:cNvPr id="5" name="Slide Number Placeholder 4">
            <a:extLst>
              <a:ext uri="{FF2B5EF4-FFF2-40B4-BE49-F238E27FC236}">
                <a16:creationId xmlns:a16="http://schemas.microsoft.com/office/drawing/2014/main" id="{60A89618-E001-3B43-9E2F-F673410CF075}"/>
              </a:ext>
            </a:extLst>
          </p:cNvPr>
          <p:cNvSpPr>
            <a:spLocks noGrp="1"/>
          </p:cNvSpPr>
          <p:nvPr>
            <p:ph type="sldNum" sz="quarter" idx="12"/>
          </p:nvPr>
        </p:nvSpPr>
        <p:spPr/>
        <p:txBody>
          <a:bodyPr/>
          <a:lstStyle/>
          <a:p>
            <a:fld id="{659665DE-58FC-41F4-AC58-2C90A5E00527}" type="slidenum">
              <a:rPr lang="en-US" smtClean="0"/>
              <a:pPr/>
              <a:t>5</a:t>
            </a:fld>
            <a:endParaRPr lang="en-US"/>
          </a:p>
        </p:txBody>
      </p:sp>
      <p:pic>
        <p:nvPicPr>
          <p:cNvPr id="6" name="Picture 5">
            <a:extLst>
              <a:ext uri="{FF2B5EF4-FFF2-40B4-BE49-F238E27FC236}">
                <a16:creationId xmlns:a16="http://schemas.microsoft.com/office/drawing/2014/main" id="{B20398D0-D230-064B-8BE0-9EBC7B606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146" y="1387711"/>
            <a:ext cx="3263900" cy="1739900"/>
          </a:xfrm>
          <a:prstGeom prst="rect">
            <a:avLst/>
          </a:prstGeom>
        </p:spPr>
      </p:pic>
      <p:pic>
        <p:nvPicPr>
          <p:cNvPr id="8" name="Picture 7">
            <a:extLst>
              <a:ext uri="{FF2B5EF4-FFF2-40B4-BE49-F238E27FC236}">
                <a16:creationId xmlns:a16="http://schemas.microsoft.com/office/drawing/2014/main" id="{37F05BBF-8021-3C4D-9D13-279A017F3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650" y="4270569"/>
            <a:ext cx="4220651" cy="1107499"/>
          </a:xfrm>
          <a:prstGeom prst="rect">
            <a:avLst/>
          </a:prstGeom>
        </p:spPr>
      </p:pic>
      <p:sp>
        <p:nvSpPr>
          <p:cNvPr id="9" name="TextBox 8">
            <a:extLst>
              <a:ext uri="{FF2B5EF4-FFF2-40B4-BE49-F238E27FC236}">
                <a16:creationId xmlns:a16="http://schemas.microsoft.com/office/drawing/2014/main" id="{39E3C8B9-8811-0648-B4BD-BE57DF294EC1}"/>
              </a:ext>
            </a:extLst>
          </p:cNvPr>
          <p:cNvSpPr txBox="1"/>
          <p:nvPr/>
        </p:nvSpPr>
        <p:spPr>
          <a:xfrm>
            <a:off x="575239" y="3702942"/>
            <a:ext cx="3953133" cy="369332"/>
          </a:xfrm>
          <a:prstGeom prst="rect">
            <a:avLst/>
          </a:prstGeom>
          <a:noFill/>
        </p:spPr>
        <p:txBody>
          <a:bodyPr wrap="none" rtlCol="0">
            <a:spAutoFit/>
          </a:bodyPr>
          <a:lstStyle/>
          <a:p>
            <a:r>
              <a:rPr lang="en-US" dirty="0"/>
              <a:t>Add nodes to stack in alphabetical order</a:t>
            </a:r>
          </a:p>
        </p:txBody>
      </p:sp>
      <p:sp>
        <p:nvSpPr>
          <p:cNvPr id="10" name="TextBox 9">
            <a:extLst>
              <a:ext uri="{FF2B5EF4-FFF2-40B4-BE49-F238E27FC236}">
                <a16:creationId xmlns:a16="http://schemas.microsoft.com/office/drawing/2014/main" id="{0CE1B148-F121-8643-BEAA-537DCD41A7C9}"/>
              </a:ext>
            </a:extLst>
          </p:cNvPr>
          <p:cNvSpPr txBox="1"/>
          <p:nvPr/>
        </p:nvSpPr>
        <p:spPr>
          <a:xfrm>
            <a:off x="453422" y="4541772"/>
            <a:ext cx="683007" cy="369332"/>
          </a:xfrm>
          <a:prstGeom prst="rect">
            <a:avLst/>
          </a:prstGeom>
          <a:noFill/>
        </p:spPr>
        <p:txBody>
          <a:bodyPr wrap="none" rtlCol="0">
            <a:spAutoFit/>
          </a:bodyPr>
          <a:lstStyle/>
          <a:p>
            <a:r>
              <a:rPr lang="en-US" dirty="0"/>
              <a:t>Stack</a:t>
            </a:r>
          </a:p>
        </p:txBody>
      </p:sp>
      <p:pic>
        <p:nvPicPr>
          <p:cNvPr id="11" name="Picture 10">
            <a:extLst>
              <a:ext uri="{FF2B5EF4-FFF2-40B4-BE49-F238E27FC236}">
                <a16:creationId xmlns:a16="http://schemas.microsoft.com/office/drawing/2014/main" id="{D3F87A35-2E24-0442-8618-FD4172176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898" y="4196258"/>
            <a:ext cx="4220651" cy="1107499"/>
          </a:xfrm>
          <a:prstGeom prst="rect">
            <a:avLst/>
          </a:prstGeom>
        </p:spPr>
      </p:pic>
      <p:sp>
        <p:nvSpPr>
          <p:cNvPr id="12" name="TextBox 11">
            <a:extLst>
              <a:ext uri="{FF2B5EF4-FFF2-40B4-BE49-F238E27FC236}">
                <a16:creationId xmlns:a16="http://schemas.microsoft.com/office/drawing/2014/main" id="{8B0A9030-0DF6-4343-A7A0-D915F39E4978}"/>
              </a:ext>
            </a:extLst>
          </p:cNvPr>
          <p:cNvSpPr txBox="1"/>
          <p:nvPr/>
        </p:nvSpPr>
        <p:spPr>
          <a:xfrm>
            <a:off x="6803487" y="3628631"/>
            <a:ext cx="4690708" cy="369332"/>
          </a:xfrm>
          <a:prstGeom prst="rect">
            <a:avLst/>
          </a:prstGeom>
          <a:noFill/>
        </p:spPr>
        <p:txBody>
          <a:bodyPr wrap="none" rtlCol="0">
            <a:spAutoFit/>
          </a:bodyPr>
          <a:lstStyle/>
          <a:p>
            <a:r>
              <a:rPr lang="en-US" dirty="0"/>
              <a:t>Add nodes to stack in reverse alphabetical order</a:t>
            </a:r>
          </a:p>
        </p:txBody>
      </p:sp>
      <p:sp>
        <p:nvSpPr>
          <p:cNvPr id="13" name="TextBox 12">
            <a:extLst>
              <a:ext uri="{FF2B5EF4-FFF2-40B4-BE49-F238E27FC236}">
                <a16:creationId xmlns:a16="http://schemas.microsoft.com/office/drawing/2014/main" id="{8611CD5D-C41E-7840-89DC-D62AD79B8691}"/>
              </a:ext>
            </a:extLst>
          </p:cNvPr>
          <p:cNvSpPr txBox="1"/>
          <p:nvPr/>
        </p:nvSpPr>
        <p:spPr>
          <a:xfrm>
            <a:off x="6681670" y="4467461"/>
            <a:ext cx="683007" cy="369332"/>
          </a:xfrm>
          <a:prstGeom prst="rect">
            <a:avLst/>
          </a:prstGeom>
          <a:noFill/>
        </p:spPr>
        <p:txBody>
          <a:bodyPr wrap="none" rtlCol="0">
            <a:spAutoFit/>
          </a:bodyPr>
          <a:lstStyle/>
          <a:p>
            <a:r>
              <a:rPr lang="en-US" dirty="0"/>
              <a:t>Stack</a:t>
            </a:r>
          </a:p>
        </p:txBody>
      </p:sp>
    </p:spTree>
    <p:extLst>
      <p:ext uri="{BB962C8B-B14F-4D97-AF65-F5344CB8AC3E}">
        <p14:creationId xmlns:p14="http://schemas.microsoft.com/office/powerpoint/2010/main" val="1263883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Shortest paths</a:t>
            </a:r>
          </a:p>
        </p:txBody>
      </p:sp>
      <p:sp>
        <p:nvSpPr>
          <p:cNvPr id="3" name="Content Placeholder 2"/>
          <p:cNvSpPr>
            <a:spLocks noGrp="1"/>
          </p:cNvSpPr>
          <p:nvPr>
            <p:ph idx="1"/>
          </p:nvPr>
        </p:nvSpPr>
        <p:spPr/>
        <p:txBody>
          <a:bodyPr/>
          <a:lstStyle/>
          <a:p>
            <a:r>
              <a:rPr lang="en-US" dirty="0"/>
              <a:t>How does Google Maps figure out this is the fastest way to get to office hours? </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6</a:t>
            </a:fld>
            <a:endParaRPr lang="en-US"/>
          </a:p>
        </p:txBody>
      </p:sp>
      <p:pic>
        <p:nvPicPr>
          <p:cNvPr id="6" name="Picture 5"/>
          <p:cNvPicPr>
            <a:picLocks noChangeAspect="1"/>
          </p:cNvPicPr>
          <p:nvPr/>
        </p:nvPicPr>
        <p:blipFill rotWithShape="1">
          <a:blip r:embed="rId2"/>
          <a:srcRect l="30283" t="6667" r="5550" b="5329"/>
          <a:stretch/>
        </p:blipFill>
        <p:spPr>
          <a:xfrm>
            <a:off x="3579381" y="1907822"/>
            <a:ext cx="4617169" cy="3957573"/>
          </a:xfrm>
          <a:prstGeom prst="rect">
            <a:avLst/>
          </a:prstGeom>
        </p:spPr>
      </p:pic>
    </p:spTree>
    <p:extLst>
      <p:ext uri="{BB962C8B-B14F-4D97-AF65-F5344CB8AC3E}">
        <p14:creationId xmlns:p14="http://schemas.microsoft.com/office/powerpoint/2010/main" val="6159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maps as graphs</a:t>
            </a:r>
          </a:p>
        </p:txBody>
      </p:sp>
      <p:sp>
        <p:nvSpPr>
          <p:cNvPr id="3" name="Content Placeholder 2"/>
          <p:cNvSpPr>
            <a:spLocks noGrp="1"/>
          </p:cNvSpPr>
          <p:nvPr>
            <p:ph idx="1"/>
          </p:nvPr>
        </p:nvSpPr>
        <p:spPr/>
        <p:txBody>
          <a:bodyPr/>
          <a:lstStyle/>
          <a:p>
            <a:r>
              <a:rPr lang="en-US" dirty="0"/>
              <a:t>How do we represent a map as a graph? What are the vertices and edges?</a:t>
            </a:r>
          </a:p>
        </p:txBody>
      </p:sp>
      <p:sp>
        <p:nvSpPr>
          <p:cNvPr id="4" name="Footer Placeholder 3"/>
          <p:cNvSpPr>
            <a:spLocks noGrp="1"/>
          </p:cNvSpPr>
          <p:nvPr>
            <p:ph type="ftr" sz="quarter" idx="11"/>
          </p:nvPr>
        </p:nvSpPr>
        <p:spPr/>
        <p:txBody>
          <a:bodyPr/>
          <a:lstStyle/>
          <a:p>
            <a:r>
              <a:rPr lang="en-US"/>
              <a:t>CSE 373 AU 18</a:t>
            </a:r>
          </a:p>
        </p:txBody>
      </p:sp>
      <p:sp>
        <p:nvSpPr>
          <p:cNvPr id="5" name="Slide Number Placeholder 4"/>
          <p:cNvSpPr>
            <a:spLocks noGrp="1"/>
          </p:cNvSpPr>
          <p:nvPr>
            <p:ph type="sldNum" sz="quarter" idx="12"/>
          </p:nvPr>
        </p:nvSpPr>
        <p:spPr/>
        <p:txBody>
          <a:bodyPr/>
          <a:lstStyle/>
          <a:p>
            <a:fld id="{659665DE-58FC-41F4-AC58-2C90A5E00527}" type="slidenum">
              <a:rPr lang="en-US" smtClean="0"/>
              <a:t>7</a:t>
            </a:fld>
            <a:endParaRPr lang="en-US"/>
          </a:p>
        </p:txBody>
      </p:sp>
      <p:pic>
        <p:nvPicPr>
          <p:cNvPr id="6" name="Picture 5"/>
          <p:cNvPicPr>
            <a:picLocks noChangeAspect="1"/>
          </p:cNvPicPr>
          <p:nvPr/>
        </p:nvPicPr>
        <p:blipFill rotWithShape="1">
          <a:blip r:embed="rId2"/>
          <a:srcRect l="30283" t="6667" r="5550" b="5329"/>
          <a:stretch/>
        </p:blipFill>
        <p:spPr>
          <a:xfrm>
            <a:off x="3579381" y="1907822"/>
            <a:ext cx="4617169" cy="3957573"/>
          </a:xfrm>
          <a:prstGeom prst="rect">
            <a:avLst/>
          </a:prstGeom>
        </p:spPr>
      </p:pic>
    </p:spTree>
    <p:extLst>
      <p:ext uri="{BB962C8B-B14F-4D97-AF65-F5344CB8AC3E}">
        <p14:creationId xmlns:p14="http://schemas.microsoft.com/office/powerpoint/2010/main" val="88394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maps as graphs</a:t>
            </a:r>
          </a:p>
        </p:txBody>
      </p:sp>
      <p:sp>
        <p:nvSpPr>
          <p:cNvPr id="4" name="Footer Placeholder 3"/>
          <p:cNvSpPr>
            <a:spLocks noGrp="1"/>
          </p:cNvSpPr>
          <p:nvPr>
            <p:ph type="ftr" sz="quarter" idx="11"/>
          </p:nvPr>
        </p:nvSpPr>
        <p:spPr/>
        <p:txBody>
          <a:bodyPr/>
          <a:lstStyle/>
          <a:p>
            <a:r>
              <a:rPr lang="en-US"/>
              <a:t>CSE 373 AU 18</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pic>
        <p:nvPicPr>
          <p:cNvPr id="6" name="Picture 5"/>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aturation sat="93000"/>
                    </a14:imgEffect>
                  </a14:imgLayer>
                </a14:imgProps>
              </a:ext>
            </a:extLst>
          </a:blip>
          <a:srcRect l="30283" t="6667" r="5550" b="5329"/>
          <a:stretch/>
        </p:blipFill>
        <p:spPr>
          <a:xfrm>
            <a:off x="3579381" y="1907822"/>
            <a:ext cx="4617169" cy="3957573"/>
          </a:xfrm>
          <a:prstGeom prst="rect">
            <a:avLst/>
          </a:prstGeom>
        </p:spPr>
      </p:pic>
      <p:sp>
        <p:nvSpPr>
          <p:cNvPr id="7" name="Oval 6"/>
          <p:cNvSpPr/>
          <p:nvPr/>
        </p:nvSpPr>
        <p:spPr>
          <a:xfrm>
            <a:off x="4918647" y="24700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sp>
        <p:nvSpPr>
          <p:cNvPr id="8" name="Oval 7"/>
          <p:cNvSpPr/>
          <p:nvPr/>
        </p:nvSpPr>
        <p:spPr>
          <a:xfrm>
            <a:off x="5019675" y="296578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9" name="Oval 8"/>
          <p:cNvSpPr/>
          <p:nvPr/>
        </p:nvSpPr>
        <p:spPr>
          <a:xfrm>
            <a:off x="5572426" y="456857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6696075" y="501625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11" name="Oval 10"/>
          <p:cNvSpPr/>
          <p:nvPr/>
        </p:nvSpPr>
        <p:spPr>
          <a:xfrm>
            <a:off x="6838950" y="33205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 name="Oval 11"/>
          <p:cNvSpPr/>
          <p:nvPr/>
        </p:nvSpPr>
        <p:spPr>
          <a:xfrm>
            <a:off x="5887965" y="31979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cxnSp>
        <p:nvCxnSpPr>
          <p:cNvPr id="13" name="Straight Arrow Connector 12"/>
          <p:cNvCxnSpPr>
            <a:stCxn id="7" idx="6"/>
            <a:endCxn id="12" idx="1"/>
          </p:cNvCxnSpPr>
          <p:nvPr/>
        </p:nvCxnSpPr>
        <p:spPr>
          <a:xfrm>
            <a:off x="5204397" y="2609890"/>
            <a:ext cx="725415" cy="6290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1" idx="2"/>
          </p:cNvCxnSpPr>
          <p:nvPr/>
        </p:nvCxnSpPr>
        <p:spPr>
          <a:xfrm>
            <a:off x="6173715" y="3337775"/>
            <a:ext cx="665235" cy="1225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a:off x="5841849" y="3646280"/>
            <a:ext cx="1204421" cy="1112188"/>
          </a:xfrm>
          <a:prstGeom prst="curvedConnector3">
            <a:avLst>
              <a:gd name="adj1" fmla="val 38137"/>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4"/>
            <a:endCxn id="10" idx="2"/>
          </p:cNvCxnSpPr>
          <p:nvPr/>
        </p:nvCxnSpPr>
        <p:spPr>
          <a:xfrm>
            <a:off x="5715301" y="4848225"/>
            <a:ext cx="980774" cy="307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9" idx="1"/>
          </p:cNvCxnSpPr>
          <p:nvPr/>
        </p:nvCxnSpPr>
        <p:spPr>
          <a:xfrm>
            <a:off x="5061522" y="3204478"/>
            <a:ext cx="552751" cy="14050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4"/>
            <a:endCxn id="8" idx="1"/>
          </p:cNvCxnSpPr>
          <p:nvPr/>
        </p:nvCxnSpPr>
        <p:spPr>
          <a:xfrm>
            <a:off x="5061522" y="2749714"/>
            <a:ext cx="0" cy="257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1" idx="5"/>
            <a:endCxn id="10" idx="0"/>
          </p:cNvCxnSpPr>
          <p:nvPr/>
        </p:nvCxnSpPr>
        <p:spPr>
          <a:xfrm rot="5400000">
            <a:off x="6232382" y="4165779"/>
            <a:ext cx="1457041" cy="243903"/>
          </a:xfrm>
          <a:prstGeom prst="curvedConnector3">
            <a:avLst>
              <a:gd name="adj1" fmla="val 9706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2233593-9D31-254A-9243-7703C81BCAA1}"/>
              </a:ext>
            </a:extLst>
          </p:cNvPr>
          <p:cNvSpPr txBox="1"/>
          <p:nvPr/>
        </p:nvSpPr>
        <p:spPr>
          <a:xfrm>
            <a:off x="8666030" y="1686559"/>
            <a:ext cx="3152786" cy="923330"/>
          </a:xfrm>
          <a:prstGeom prst="rect">
            <a:avLst/>
          </a:prstGeom>
          <a:noFill/>
        </p:spPr>
        <p:txBody>
          <a:bodyPr wrap="none" rtlCol="0">
            <a:spAutoFit/>
          </a:bodyPr>
          <a:lstStyle/>
          <a:p>
            <a:r>
              <a:rPr lang="en-US" b="1" dirty="0"/>
              <a:t>Question:</a:t>
            </a:r>
          </a:p>
          <a:p>
            <a:r>
              <a:rPr lang="en-US" dirty="0"/>
              <a:t>Does this graph correctly model </a:t>
            </a:r>
          </a:p>
          <a:p>
            <a:r>
              <a:rPr lang="en-US" dirty="0"/>
              <a:t>all the shown paths?</a:t>
            </a:r>
          </a:p>
        </p:txBody>
      </p:sp>
    </p:spTree>
    <p:extLst>
      <p:ext uri="{BB962C8B-B14F-4D97-AF65-F5344CB8AC3E}">
        <p14:creationId xmlns:p14="http://schemas.microsoft.com/office/powerpoint/2010/main" val="15105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maps as graphs</a:t>
            </a:r>
          </a:p>
        </p:txBody>
      </p:sp>
      <p:sp>
        <p:nvSpPr>
          <p:cNvPr id="4" name="Footer Placeholder 3"/>
          <p:cNvSpPr>
            <a:spLocks noGrp="1"/>
          </p:cNvSpPr>
          <p:nvPr>
            <p:ph type="ftr" sz="quarter" idx="11"/>
          </p:nvPr>
        </p:nvSpPr>
        <p:spPr/>
        <p:txBody>
          <a:bodyPr/>
          <a:lstStyle/>
          <a:p>
            <a:r>
              <a:rPr lang="en-US"/>
              <a:t>CSE 373 AU 18</a:t>
            </a: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9</a:t>
            </a:fld>
            <a:endParaRPr lang="en-US"/>
          </a:p>
        </p:txBody>
      </p:sp>
      <p:pic>
        <p:nvPicPr>
          <p:cNvPr id="6" name="Picture 5"/>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aturation sat="93000"/>
                    </a14:imgEffect>
                  </a14:imgLayer>
                </a14:imgProps>
              </a:ext>
            </a:extLst>
          </a:blip>
          <a:srcRect l="30283" t="6667" r="5550" b="5329"/>
          <a:stretch/>
        </p:blipFill>
        <p:spPr>
          <a:xfrm>
            <a:off x="3579381" y="1907822"/>
            <a:ext cx="4617169" cy="3957573"/>
          </a:xfrm>
          <a:prstGeom prst="rect">
            <a:avLst/>
          </a:prstGeom>
        </p:spPr>
      </p:pic>
      <p:sp>
        <p:nvSpPr>
          <p:cNvPr id="7" name="Oval 6"/>
          <p:cNvSpPr/>
          <p:nvPr/>
        </p:nvSpPr>
        <p:spPr>
          <a:xfrm>
            <a:off x="4918647" y="24700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a:t>
            </a:r>
          </a:p>
        </p:txBody>
      </p:sp>
      <p:sp>
        <p:nvSpPr>
          <p:cNvPr id="8" name="Oval 7"/>
          <p:cNvSpPr/>
          <p:nvPr/>
        </p:nvSpPr>
        <p:spPr>
          <a:xfrm>
            <a:off x="5019675" y="296578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9" name="Oval 8"/>
          <p:cNvSpPr/>
          <p:nvPr/>
        </p:nvSpPr>
        <p:spPr>
          <a:xfrm>
            <a:off x="5572426" y="456857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6696075" y="501625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t>
            </a:r>
          </a:p>
        </p:txBody>
      </p:sp>
      <p:sp>
        <p:nvSpPr>
          <p:cNvPr id="11" name="Oval 10"/>
          <p:cNvSpPr/>
          <p:nvPr/>
        </p:nvSpPr>
        <p:spPr>
          <a:xfrm>
            <a:off x="6838950" y="33205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t>
            </a:r>
          </a:p>
        </p:txBody>
      </p:sp>
      <p:sp>
        <p:nvSpPr>
          <p:cNvPr id="12" name="Oval 11"/>
          <p:cNvSpPr/>
          <p:nvPr/>
        </p:nvSpPr>
        <p:spPr>
          <a:xfrm>
            <a:off x="5887965" y="31979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t>
            </a:r>
          </a:p>
        </p:txBody>
      </p:sp>
      <p:cxnSp>
        <p:nvCxnSpPr>
          <p:cNvPr id="13" name="Straight Arrow Connector 12"/>
          <p:cNvCxnSpPr>
            <a:stCxn id="7" idx="6"/>
            <a:endCxn id="12" idx="1"/>
          </p:cNvCxnSpPr>
          <p:nvPr/>
        </p:nvCxnSpPr>
        <p:spPr>
          <a:xfrm>
            <a:off x="5204397" y="2609890"/>
            <a:ext cx="725415" cy="6290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6"/>
            <a:endCxn id="11" idx="2"/>
          </p:cNvCxnSpPr>
          <p:nvPr/>
        </p:nvCxnSpPr>
        <p:spPr>
          <a:xfrm>
            <a:off x="6173715" y="3337775"/>
            <a:ext cx="665235" cy="1225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5400000">
            <a:off x="5841849" y="3646280"/>
            <a:ext cx="1204421" cy="1112188"/>
          </a:xfrm>
          <a:prstGeom prst="curvedConnector3">
            <a:avLst>
              <a:gd name="adj1" fmla="val 38137"/>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4"/>
            <a:endCxn id="10" idx="2"/>
          </p:cNvCxnSpPr>
          <p:nvPr/>
        </p:nvCxnSpPr>
        <p:spPr>
          <a:xfrm>
            <a:off x="5715301" y="4848225"/>
            <a:ext cx="980774" cy="307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a:endCxn id="9" idx="1"/>
          </p:cNvCxnSpPr>
          <p:nvPr/>
        </p:nvCxnSpPr>
        <p:spPr>
          <a:xfrm>
            <a:off x="5061522" y="3204478"/>
            <a:ext cx="552751" cy="14050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7" idx="4"/>
            <a:endCxn id="8" idx="1"/>
          </p:cNvCxnSpPr>
          <p:nvPr/>
        </p:nvCxnSpPr>
        <p:spPr>
          <a:xfrm>
            <a:off x="5061522" y="2749714"/>
            <a:ext cx="0" cy="257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11" idx="5"/>
            <a:endCxn id="10" idx="0"/>
          </p:cNvCxnSpPr>
          <p:nvPr/>
        </p:nvCxnSpPr>
        <p:spPr>
          <a:xfrm rot="5400000">
            <a:off x="6232382" y="4165779"/>
            <a:ext cx="1457041" cy="243903"/>
          </a:xfrm>
          <a:prstGeom prst="curvedConnector3">
            <a:avLst>
              <a:gd name="adj1" fmla="val 9706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15375" y="3818873"/>
            <a:ext cx="243903" cy="369332"/>
          </a:xfrm>
          <a:prstGeom prst="rect">
            <a:avLst/>
          </a:prstGeom>
          <a:noFill/>
        </p:spPr>
        <p:txBody>
          <a:bodyPr wrap="square" rtlCol="0">
            <a:spAutoFit/>
          </a:bodyPr>
          <a:lstStyle/>
          <a:p>
            <a:r>
              <a:rPr lang="en-US" dirty="0"/>
              <a:t>4</a:t>
            </a:r>
          </a:p>
        </p:txBody>
      </p:sp>
      <p:sp>
        <p:nvSpPr>
          <p:cNvPr id="36" name="TextBox 35"/>
          <p:cNvSpPr txBox="1"/>
          <p:nvPr/>
        </p:nvSpPr>
        <p:spPr>
          <a:xfrm>
            <a:off x="4746182" y="2667102"/>
            <a:ext cx="243903" cy="369332"/>
          </a:xfrm>
          <a:prstGeom prst="rect">
            <a:avLst/>
          </a:prstGeom>
          <a:noFill/>
        </p:spPr>
        <p:txBody>
          <a:bodyPr wrap="square" rtlCol="0">
            <a:spAutoFit/>
          </a:bodyPr>
          <a:lstStyle/>
          <a:p>
            <a:r>
              <a:rPr lang="en-US" dirty="0"/>
              <a:t>1</a:t>
            </a:r>
          </a:p>
        </p:txBody>
      </p:sp>
      <p:sp>
        <p:nvSpPr>
          <p:cNvPr id="37" name="TextBox 36"/>
          <p:cNvSpPr txBox="1"/>
          <p:nvPr/>
        </p:nvSpPr>
        <p:spPr>
          <a:xfrm>
            <a:off x="5567104" y="2603362"/>
            <a:ext cx="243903" cy="369332"/>
          </a:xfrm>
          <a:prstGeom prst="rect">
            <a:avLst/>
          </a:prstGeom>
          <a:noFill/>
        </p:spPr>
        <p:txBody>
          <a:bodyPr wrap="square" rtlCol="0">
            <a:spAutoFit/>
          </a:bodyPr>
          <a:lstStyle/>
          <a:p>
            <a:r>
              <a:rPr lang="en-US" dirty="0"/>
              <a:t>2</a:t>
            </a:r>
          </a:p>
        </p:txBody>
      </p:sp>
      <p:sp>
        <p:nvSpPr>
          <p:cNvPr id="38" name="TextBox 37"/>
          <p:cNvSpPr txBox="1"/>
          <p:nvPr/>
        </p:nvSpPr>
        <p:spPr>
          <a:xfrm>
            <a:off x="6331508" y="2941443"/>
            <a:ext cx="243903" cy="369332"/>
          </a:xfrm>
          <a:prstGeom prst="rect">
            <a:avLst/>
          </a:prstGeom>
          <a:noFill/>
        </p:spPr>
        <p:txBody>
          <a:bodyPr wrap="square" rtlCol="0">
            <a:spAutoFit/>
          </a:bodyPr>
          <a:lstStyle/>
          <a:p>
            <a:r>
              <a:rPr lang="en-US" dirty="0"/>
              <a:t>2</a:t>
            </a:r>
          </a:p>
        </p:txBody>
      </p:sp>
      <p:sp>
        <p:nvSpPr>
          <p:cNvPr id="39" name="TextBox 38"/>
          <p:cNvSpPr txBox="1"/>
          <p:nvPr/>
        </p:nvSpPr>
        <p:spPr>
          <a:xfrm>
            <a:off x="6231494" y="4017708"/>
            <a:ext cx="243903" cy="369332"/>
          </a:xfrm>
          <a:prstGeom prst="rect">
            <a:avLst/>
          </a:prstGeom>
          <a:noFill/>
        </p:spPr>
        <p:txBody>
          <a:bodyPr wrap="square" rtlCol="0">
            <a:spAutoFit/>
          </a:bodyPr>
          <a:lstStyle/>
          <a:p>
            <a:r>
              <a:rPr lang="en-US" dirty="0"/>
              <a:t>4</a:t>
            </a:r>
          </a:p>
        </p:txBody>
      </p:sp>
      <p:sp>
        <p:nvSpPr>
          <p:cNvPr id="40" name="TextBox 39"/>
          <p:cNvSpPr txBox="1"/>
          <p:nvPr/>
        </p:nvSpPr>
        <p:spPr>
          <a:xfrm>
            <a:off x="6030840" y="5009695"/>
            <a:ext cx="243903" cy="369332"/>
          </a:xfrm>
          <a:prstGeom prst="rect">
            <a:avLst/>
          </a:prstGeom>
          <a:noFill/>
        </p:spPr>
        <p:txBody>
          <a:bodyPr wrap="square" rtlCol="0">
            <a:spAutoFit/>
          </a:bodyPr>
          <a:lstStyle/>
          <a:p>
            <a:r>
              <a:rPr lang="en-US" dirty="0"/>
              <a:t>3</a:t>
            </a:r>
          </a:p>
        </p:txBody>
      </p:sp>
      <p:sp>
        <p:nvSpPr>
          <p:cNvPr id="41" name="TextBox 40"/>
          <p:cNvSpPr txBox="1"/>
          <p:nvPr/>
        </p:nvSpPr>
        <p:spPr>
          <a:xfrm>
            <a:off x="7082854" y="4239880"/>
            <a:ext cx="243903" cy="369332"/>
          </a:xfrm>
          <a:prstGeom prst="rect">
            <a:avLst/>
          </a:prstGeom>
          <a:noFill/>
        </p:spPr>
        <p:txBody>
          <a:bodyPr wrap="square" rtlCol="0">
            <a:spAutoFit/>
          </a:bodyPr>
          <a:lstStyle/>
          <a:p>
            <a:r>
              <a:rPr lang="en-US" dirty="0"/>
              <a:t>5</a:t>
            </a:r>
          </a:p>
        </p:txBody>
      </p:sp>
      <p:sp>
        <p:nvSpPr>
          <p:cNvPr id="27" name="TextBox 26">
            <a:extLst>
              <a:ext uri="{FF2B5EF4-FFF2-40B4-BE49-F238E27FC236}">
                <a16:creationId xmlns:a16="http://schemas.microsoft.com/office/drawing/2014/main" id="{98882A0A-9512-C940-B9D8-C82170FA059A}"/>
              </a:ext>
            </a:extLst>
          </p:cNvPr>
          <p:cNvSpPr txBox="1"/>
          <p:nvPr/>
        </p:nvSpPr>
        <p:spPr>
          <a:xfrm>
            <a:off x="8666030" y="1686559"/>
            <a:ext cx="3437563" cy="2308324"/>
          </a:xfrm>
          <a:prstGeom prst="rect">
            <a:avLst/>
          </a:prstGeom>
          <a:noFill/>
        </p:spPr>
        <p:txBody>
          <a:bodyPr wrap="square" rtlCol="0">
            <a:spAutoFit/>
          </a:bodyPr>
          <a:lstStyle/>
          <a:p>
            <a:r>
              <a:rPr lang="en-US" b="1" dirty="0"/>
              <a:t>Question:</a:t>
            </a:r>
          </a:p>
          <a:p>
            <a:r>
              <a:rPr lang="en-US" dirty="0"/>
              <a:t>Does this graph correctly model </a:t>
            </a:r>
          </a:p>
          <a:p>
            <a:r>
              <a:rPr lang="en-US" dirty="0"/>
              <a:t>all the shown paths?</a:t>
            </a:r>
          </a:p>
          <a:p>
            <a:endParaRPr lang="en-US" dirty="0"/>
          </a:p>
          <a:p>
            <a:r>
              <a:rPr lang="en-US" dirty="0"/>
              <a:t>Not quite. </a:t>
            </a:r>
          </a:p>
          <a:p>
            <a:r>
              <a:rPr lang="en-US" dirty="0"/>
              <a:t>Some paths are longer than others. </a:t>
            </a:r>
          </a:p>
          <a:p>
            <a:r>
              <a:rPr lang="en-US" dirty="0"/>
              <a:t>So we use “weights” to capture that additional information.</a:t>
            </a:r>
          </a:p>
        </p:txBody>
      </p:sp>
    </p:spTree>
    <p:extLst>
      <p:ext uri="{BB962C8B-B14F-4D97-AF65-F5344CB8AC3E}">
        <p14:creationId xmlns:p14="http://schemas.microsoft.com/office/powerpoint/2010/main" val="4168220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7677</TotalTime>
  <Words>2519</Words>
  <Application>Microsoft Macintosh PowerPoint</Application>
  <PresentationFormat>Widescreen</PresentationFormat>
  <Paragraphs>681</Paragraphs>
  <Slides>33</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Calibri</vt:lpstr>
      <vt:lpstr>Cambria Math</vt:lpstr>
      <vt:lpstr>Consolas</vt:lpstr>
      <vt:lpstr>Courier New</vt:lpstr>
      <vt:lpstr>Helvetica Neue Light</vt:lpstr>
      <vt:lpstr>Inconsolata Medium</vt:lpstr>
      <vt:lpstr>Segoe UI</vt:lpstr>
      <vt:lpstr>Segoe UI Light</vt:lpstr>
      <vt:lpstr>Segoe UI Semibold</vt:lpstr>
      <vt:lpstr>Segoe UI Semilight</vt:lpstr>
      <vt:lpstr>Tw Cen MT</vt:lpstr>
      <vt:lpstr>Wingdings 3</vt:lpstr>
      <vt:lpstr>Integral</vt:lpstr>
      <vt:lpstr>Shortest Paths</vt:lpstr>
      <vt:lpstr>Four classes of graph problem</vt:lpstr>
      <vt:lpstr>BFS on a directed graph</vt:lpstr>
      <vt:lpstr>Q1: Do a BFS no this graph, starting at node A</vt:lpstr>
      <vt:lpstr>Q2: Do a DFS no this graph, starting at node A</vt:lpstr>
      <vt:lpstr>Shortest paths</vt:lpstr>
      <vt:lpstr>Representing maps as graphs</vt:lpstr>
      <vt:lpstr>Representing maps as graphs</vt:lpstr>
      <vt:lpstr>Representing maps as graphs</vt:lpstr>
      <vt:lpstr>Shortest paths</vt:lpstr>
      <vt:lpstr>Unweighted graphs</vt:lpstr>
      <vt:lpstr>Unweighted graphs</vt:lpstr>
      <vt:lpstr>Unweighted graphs: Key Idea</vt:lpstr>
      <vt:lpstr>Unweighted graphs</vt:lpstr>
      <vt:lpstr>What about the target vertex?</vt:lpstr>
      <vt:lpstr>Weighted graphs</vt:lpstr>
      <vt:lpstr>Weighted graphs: Take 1 </vt:lpstr>
      <vt:lpstr>Weighted graphs: Take 2</vt:lpstr>
      <vt:lpstr>Weighted graphs: A Reduction</vt:lpstr>
      <vt:lpstr>Weighted graphs: A Reduction</vt:lpstr>
      <vt:lpstr>Weighted graphs: Take 3</vt:lpstr>
      <vt:lpstr>Weighted graphs: Take 3</vt:lpstr>
      <vt:lpstr>Dijkstra’s algorithm</vt:lpstr>
      <vt:lpstr>Dijkstra’s algorithm</vt:lpstr>
      <vt:lpstr>Implementation details</vt:lpstr>
      <vt:lpstr>Making minimum priority queues (MPQ) work</vt:lpstr>
      <vt:lpstr>Dijkstra’s algorithm</vt:lpstr>
      <vt:lpstr>Making minimum priority queues (MPQ) work</vt:lpstr>
      <vt:lpstr>Running time analysis</vt:lpstr>
      <vt:lpstr>History of shortest path algorithms</vt:lpstr>
      <vt:lpstr>Other applications of shortest paths</vt:lpstr>
      <vt:lpstr>Other applications: Maximum probability path</vt:lpstr>
      <vt:lpstr>Other applications of shortest paths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Shrirang Mare</dc:creator>
  <cp:keywords/>
  <dc:description>Slide template prepared by Kasey Champion</dc:description>
  <cp:lastModifiedBy>Shrirang Mare</cp:lastModifiedBy>
  <cp:revision>1062</cp:revision>
  <cp:lastPrinted>2018-11-20T06:36:49Z</cp:lastPrinted>
  <dcterms:created xsi:type="dcterms:W3CDTF">2018-03-22T00:41:11Z</dcterms:created>
  <dcterms:modified xsi:type="dcterms:W3CDTF">2018-11-20T06:37:06Z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