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97" r:id="rId2"/>
    <p:sldId id="309" r:id="rId3"/>
    <p:sldId id="455" r:id="rId4"/>
    <p:sldId id="462" r:id="rId5"/>
    <p:sldId id="266" r:id="rId6"/>
    <p:sldId id="288" r:id="rId7"/>
    <p:sldId id="274" r:id="rId8"/>
    <p:sldId id="463" r:id="rId9"/>
    <p:sldId id="464" r:id="rId10"/>
    <p:sldId id="465" r:id="rId11"/>
    <p:sldId id="313" r:id="rId12"/>
    <p:sldId id="466" r:id="rId13"/>
    <p:sldId id="299" r:id="rId14"/>
    <p:sldId id="316" r:id="rId15"/>
    <p:sldId id="315" r:id="rId16"/>
    <p:sldId id="287" r:id="rId17"/>
    <p:sldId id="468" r:id="rId18"/>
    <p:sldId id="467" r:id="rId19"/>
    <p:sldId id="275" r:id="rId20"/>
    <p:sldId id="276" r:id="rId21"/>
    <p:sldId id="279" r:id="rId22"/>
    <p:sldId id="278" r:id="rId23"/>
    <p:sldId id="28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  <a:srgbClr val="B6A479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7" autoAdjust="0"/>
    <p:restoredTop sz="92950" autoAdjust="0"/>
  </p:normalViewPr>
  <p:slideViewPr>
    <p:cSldViewPr snapToGrid="0">
      <p:cViewPr varScale="1">
        <p:scale>
          <a:sx n="82" d="100"/>
          <a:sy n="82" d="100"/>
        </p:scale>
        <p:origin x="168" y="29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37" d="100"/>
          <a:sy n="137" d="100"/>
        </p:scale>
        <p:origin x="3536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6566AD0-111E-2F48-BC51-EC4E84E1DEE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C7D159-4E1C-8448-BD9B-B83A2D5F50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C0B6F-1112-B64A-B223-2C6050629445}" type="datetimeFigureOut">
              <a:rPr lang="en-US" smtClean="0"/>
              <a:t>11/9/18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0C7381-D439-8C45-B33C-9DFF198498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6733CE-0079-6A46-974E-D22DB50D0E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F5AEF-92BD-B14B-8708-547047FF8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460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11/9/18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123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Terminology here varies by source. This is what the textbook uses – some people use walk instead of path’ and reserve path for what we called a simple path.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52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Terminology here varies by source. This is what the textbook uses – some people use walk instead of path’ and reserve path for what we called a simple path.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64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01159"/>
            <a:ext cx="12191999" cy="1463040"/>
          </a:xfrm>
        </p:spPr>
        <p:txBody>
          <a:bodyPr anchor="ctr">
            <a:normAutofit/>
          </a:bodyPr>
          <a:lstStyle>
            <a:lvl1pPr algn="ct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41336"/>
            <a:ext cx="12192000" cy="859786"/>
          </a:xfrm>
        </p:spPr>
        <p:txBody>
          <a:bodyPr lIns="91440" rIns="91440"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C32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D6ACA4-6DA3-7041-844B-85F93667A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B18CBAD-9189-5E4F-A89D-A70F6F9BB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552ED43-82A1-6143-AB9E-1294D3149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8ED51-AC7C-6E46-8CC6-F6787B46B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264FC2-8BD7-534B-876C-2763D5F41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1FFA9C-7BB4-3B4B-A32A-B67888BDF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5DF07EF-E848-C74E-95B2-15098E356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7D151F2-562E-A744-A27C-396BDC9BB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1020367-A4F1-744C-8ECA-89D12FB8A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FB8EB76-3B7A-4486-95E5-0316680FFD7E}"/>
              </a:ext>
            </a:extLst>
          </p:cNvPr>
          <p:cNvCxnSpPr>
            <a:cxnSpLocks/>
          </p:cNvCxnSpPr>
          <p:nvPr userDrawn="1"/>
        </p:nvCxnSpPr>
        <p:spPr>
          <a:xfrm>
            <a:off x="3315880" y="4545974"/>
            <a:ext cx="5590283" cy="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rgbClr val="4C32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>
            <a:lvl1pPr marL="91440" indent="-91440">
              <a:buClr>
                <a:srgbClr val="4C3282"/>
              </a:buClr>
              <a:buFont typeface="Segoe UI Semilight" panose="020B0402040204020203" pitchFamily="34" charset="0"/>
              <a:buChar char="-"/>
              <a:defRPr/>
            </a:lvl1pPr>
            <a:lvl2pPr>
              <a:buClr>
                <a:srgbClr val="4C3282"/>
              </a:buClr>
              <a:defRPr/>
            </a:lvl2pPr>
            <a:lvl3pPr>
              <a:buClr>
                <a:srgbClr val="4C3282"/>
              </a:buClr>
              <a:defRPr/>
            </a:lvl3pPr>
            <a:lvl4pPr>
              <a:buClr>
                <a:srgbClr val="4C3282"/>
              </a:buClr>
              <a:defRPr/>
            </a:lvl4pPr>
            <a:lvl5pPr>
              <a:buClr>
                <a:srgbClr val="4C328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585507-7DB2-8D4E-8192-6A3BE5FC5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1C618-BF4A-E847-BBF0-DEDBA0DFD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E9A1739-2A8C-6D4C-8967-6C6428947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 userDrawn="1"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 userDrawn="1"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 userDrawn="1"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 userDrawn="1"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7050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150B792-B7B3-EB4B-A712-E140923AD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C32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3193E-F699-D34B-8BEA-E0EF89149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E8551-9C06-0541-BE71-AE3150ABF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5D34C-21ED-8141-8408-9198EE8A1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rt algo - in-frame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83593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150B792-B7B3-EB4B-A712-E140923AD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C32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82F70E-9AE7-A94A-A2D1-7491748FA8F9}"/>
              </a:ext>
            </a:extLst>
          </p:cNvPr>
          <p:cNvSpPr/>
          <p:nvPr userDrawn="1"/>
        </p:nvSpPr>
        <p:spPr>
          <a:xfrm>
            <a:off x="575239" y="3485705"/>
            <a:ext cx="11187259" cy="3076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b="0" i="0" dirty="0">
                <a:latin typeface="Segoe UI Light" panose="020B0502040204020203" pitchFamily="34" charset="0"/>
                <a:cs typeface="Segoe UI Light" panose="020B0502040204020203" pitchFamily="34" charset="0"/>
              </a:rPr>
              <a:t>Loop/step invariant: _______________________________________________________________________</a:t>
            </a:r>
          </a:p>
          <a:p>
            <a:pPr>
              <a:lnSpc>
                <a:spcPct val="150000"/>
              </a:lnSpc>
            </a:pPr>
            <a:r>
              <a:rPr lang="en-US" sz="2200" b="0" i="0" dirty="0">
                <a:latin typeface="Segoe UI Light" panose="020B0502040204020203" pitchFamily="34" charset="0"/>
                <a:cs typeface="Segoe UI Light" panose="020B0502040204020203" pitchFamily="34" charset="0"/>
              </a:rPr>
              <a:t>Runtime:   Worst ______________      Average ______________       Best ______________</a:t>
            </a:r>
          </a:p>
          <a:p>
            <a:pPr>
              <a:lnSpc>
                <a:spcPct val="150000"/>
              </a:lnSpc>
            </a:pPr>
            <a:r>
              <a:rPr lang="en-US" sz="2200" b="0" i="0" dirty="0">
                <a:latin typeface="Segoe UI Light" panose="020B0502040204020203" pitchFamily="34" charset="0"/>
                <a:cs typeface="Segoe UI Light" panose="020B0502040204020203" pitchFamily="34" charset="0"/>
              </a:rPr>
              <a:t>Input:        Worst ______________________      Best ______________________</a:t>
            </a:r>
          </a:p>
          <a:p>
            <a:pPr>
              <a:lnSpc>
                <a:spcPct val="150000"/>
              </a:lnSpc>
            </a:pPr>
            <a:r>
              <a:rPr lang="en-US" sz="2200" b="0" i="0" dirty="0">
                <a:latin typeface="Segoe UI Light" panose="020B0502040204020203" pitchFamily="34" charset="0"/>
                <a:cs typeface="Segoe UI Light" panose="020B0502040204020203" pitchFamily="34" charset="0"/>
              </a:rPr>
              <a:t>Stable ____________________           In-place ____________________  Adaptive ____________________</a:t>
            </a:r>
          </a:p>
          <a:p>
            <a:pPr>
              <a:lnSpc>
                <a:spcPct val="150000"/>
              </a:lnSpc>
            </a:pPr>
            <a:r>
              <a:rPr lang="en-US" sz="2200" b="0" i="0" dirty="0">
                <a:latin typeface="Segoe UI Light" panose="020B0502040204020203" pitchFamily="34" charset="0"/>
                <a:cs typeface="Segoe UI Light" panose="020B0502040204020203" pitchFamily="34" charset="0"/>
              </a:rPr>
              <a:t>Operations:  Comparisons __________________________ Moves</a:t>
            </a:r>
          </a:p>
          <a:p>
            <a:pPr>
              <a:lnSpc>
                <a:spcPct val="150000"/>
              </a:lnSpc>
            </a:pPr>
            <a:r>
              <a:rPr lang="en-US" sz="2200" b="0" i="0" dirty="0">
                <a:latin typeface="Segoe UI Light" panose="020B0502040204020203" pitchFamily="34" charset="0"/>
                <a:cs typeface="Segoe UI Light" panose="020B0502040204020203" pitchFamily="34" charset="0"/>
              </a:rPr>
              <a:t>Data structure ______________________________________________________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FF10F-42DD-F74A-A82B-3C34947AB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2AA52-E524-574C-A30E-AC7482C09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339AF-DAF2-4A46-86E0-97C6777A2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792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150B792-B7B3-EB4B-A712-E140923AD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C32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1B40C3-479D-0B4E-A658-0A5104EF3990}"/>
              </a:ext>
            </a:extLst>
          </p:cNvPr>
          <p:cNvSpPr txBox="1"/>
          <p:nvPr userDrawn="1"/>
        </p:nvSpPr>
        <p:spPr>
          <a:xfrm>
            <a:off x="10359199" y="77362"/>
            <a:ext cx="1744394" cy="707886"/>
          </a:xfrm>
          <a:prstGeom prst="rect">
            <a:avLst/>
          </a:prstGeom>
          <a:solidFill>
            <a:schemeClr val="bg1"/>
          </a:solidFill>
          <a:ln>
            <a:solidFill>
              <a:srgbClr val="B6A479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B6A47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F259C-4382-C049-B632-CD714D836E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35489-2568-F040-BD80-0E40C9682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615DC-76F0-4D49-B841-498697FB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9028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59A97-3FBF-9E4B-A6BE-7DA8E6DE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5EBDAA9-3F1D-CE42-BA28-59F3E2E2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23E26D3-9380-AF42-B706-201689C8D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C32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AE4822-56A5-2645-B8EA-D4B2DD737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36FDFB-D458-BA4B-AA10-7C01EB282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DCD2D9B-0751-B44B-9F6D-3E597C8ED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6705904" y="70078"/>
            <a:ext cx="5397689" cy="4796375"/>
          </a:xfrm>
        </p:spPr>
        <p:txBody>
          <a:bodyPr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C32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0BCBD5-0D4E-7A46-8240-34E8B9E52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AA3D9-B0E1-4A41-8F4F-2BE4898DE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CEDFD19-C54C-3C4F-A9AC-FA9FC69C4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08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43787" y="1729954"/>
            <a:ext cx="6252741" cy="274023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90050" y="4993105"/>
            <a:ext cx="11357635" cy="1028379"/>
          </a:xfrm>
        </p:spPr>
        <p:txBody>
          <a:bodyPr anchor="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4C32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74372A-3A29-A342-98B3-F2917458A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E46C6C-420B-6240-B816-B044D8260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A677C0E-4B54-B342-B44D-92218A149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51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C32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67D2F5-1349-864B-9157-70965CF7D01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/>
              <a:t>10/3/18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B0EF9B-246C-FE41-8332-8646DCADC57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70C209-4026-6B45-85D8-631DC77CD4F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/>
              <a:t>10/3/18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301" y="6521027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373 AU 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81670" y="6521027"/>
            <a:ext cx="42192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5" r:id="rId4"/>
    <p:sldLayoutId id="2147483663" r:id="rId5"/>
    <p:sldLayoutId id="2147483664" r:id="rId6"/>
    <p:sldLayoutId id="2147483673" r:id="rId7"/>
    <p:sldLayoutId id="2147483674" r:id="rId8"/>
    <p:sldLayoutId id="2147483665" r:id="rId9"/>
    <p:sldLayoutId id="2147483666" r:id="rId10"/>
    <p:sldLayoutId id="2147483667" r:id="rId11"/>
    <p:sldLayoutId id="2147483669" r:id="rId12"/>
    <p:sldLayoutId id="2147483670" r:id="rId13"/>
    <p:sldLayoutId id="2147483671" r:id="rId14"/>
    <p:sldLayoutId id="2147483672" r:id="rId15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hri@cs.washington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allthingsgraphed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23.png"/><Relationship Id="rId7" Type="http://schemas.openxmlformats.org/officeDocument/2006/relationships/image" Target="../media/image144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5" Type="http://schemas.openxmlformats.org/officeDocument/2006/relationships/image" Target="../media/image25.png"/><Relationship Id="rId10" Type="http://schemas.openxmlformats.org/officeDocument/2006/relationships/image" Target="../media/image147.png"/><Relationship Id="rId4" Type="http://schemas.openxmlformats.org/officeDocument/2006/relationships/image" Target="../media/image24.png"/><Relationship Id="rId9" Type="http://schemas.openxmlformats.org/officeDocument/2006/relationships/image" Target="../media/image14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62506"/>
            <a:ext cx="12192000" cy="146304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Graphs</a:t>
            </a:r>
            <a:endParaRPr lang="en-US" sz="5000" dirty="0">
              <a:solidFill>
                <a:srgbClr val="4C328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B6A479"/>
                </a:solidFill>
              </a:rPr>
              <a:t>CSE 373: Data Structures and Algorithms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7E81C8-54FA-814C-9464-335D39131796}"/>
              </a:ext>
            </a:extLst>
          </p:cNvPr>
          <p:cNvSpPr/>
          <p:nvPr/>
        </p:nvSpPr>
        <p:spPr>
          <a:xfrm>
            <a:off x="405300" y="5918764"/>
            <a:ext cx="1138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</a:rPr>
              <a:t>Thanks to Kasey Champion, Ben Jones, Adam Blank, Michael Lee, Evan McCarty, Robbie Weber, Whitaker Brand, Zora Fung, Stuart </a:t>
            </a:r>
            <a:r>
              <a:rPr lang="en-US" dirty="0" err="1">
                <a:latin typeface="Helvetica Neue Light" charset="0"/>
                <a:ea typeface="Helvetica Neue Light" charset="0"/>
                <a:cs typeface="Helvetica Neue Light" charset="0"/>
              </a:rPr>
              <a:t>Reges</a:t>
            </a:r>
            <a:r>
              <a:rPr lang="en-US" dirty="0">
                <a:latin typeface="Helvetica Neue Light" charset="0"/>
                <a:ea typeface="Helvetica Neue Light" charset="0"/>
                <a:cs typeface="Helvetica Neue Light" charset="0"/>
              </a:rPr>
              <a:t>, Justin Hsia, Ruth Anderson, and many others for sample slides and materials ...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3286930"/>
            <a:ext cx="12192000" cy="2196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3200" kern="1200">
                <a:solidFill>
                  <a:schemeClr val="tx1">
                    <a:lumMod val="95000"/>
                    <a:lumOff val="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Autumn 2018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Shrirang (Shri) Mare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hlinkClick r:id="rId3"/>
              </a:rPr>
              <a:t>shri@cs.washington.edu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500188" y="22574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757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625B1-4C7C-1845-A607-6DEBF849D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6C73EC-3723-BC48-9348-B6ADA18A45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70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33770-65EE-4B38-8535-969E2122F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Inter-data Relationships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37630-55FE-403C-8854-D8149EA76A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3346903" cy="4845504"/>
          </a:xfrm>
        </p:spPr>
        <p:txBody>
          <a:bodyPr/>
          <a:lstStyle/>
          <a:p>
            <a:r>
              <a:rPr lang="en-US" b="1">
                <a:solidFill>
                  <a:srgbClr val="4C3282"/>
                </a:solidFill>
              </a:rPr>
              <a:t>Arrays</a:t>
            </a:r>
          </a:p>
          <a:p>
            <a:r>
              <a:rPr lang="en-US"/>
              <a:t>Categorically associated</a:t>
            </a:r>
          </a:p>
          <a:p>
            <a:r>
              <a:rPr lang="en-US"/>
              <a:t>Sometimes ordered</a:t>
            </a:r>
          </a:p>
          <a:p>
            <a:r>
              <a:rPr lang="en-US"/>
              <a:t>Typically independent</a:t>
            </a:r>
          </a:p>
          <a:p>
            <a:r>
              <a:rPr lang="en-US"/>
              <a:t>Elements only store pure data, no connection info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29FA44-96D0-42ED-8C55-08B1E357E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6C8ED85-E1E3-471C-8DD7-870290CB78D3}"/>
              </a:ext>
            </a:extLst>
          </p:cNvPr>
          <p:cNvGrpSpPr/>
          <p:nvPr/>
        </p:nvGrpSpPr>
        <p:grpSpPr>
          <a:xfrm>
            <a:off x="5525527" y="4429668"/>
            <a:ext cx="1596583" cy="1931764"/>
            <a:chOff x="3579479" y="-1728907"/>
            <a:chExt cx="1596583" cy="193176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FA8B574-4411-4BB7-84DC-E13C3BFB450F}"/>
                </a:ext>
              </a:extLst>
            </p:cNvPr>
            <p:cNvSpPr/>
            <p:nvPr/>
          </p:nvSpPr>
          <p:spPr>
            <a:xfrm>
              <a:off x="4041802" y="-1728907"/>
              <a:ext cx="737667" cy="73766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0DE0091-5A48-421E-B7B7-0CCEFE6513F5}"/>
                </a:ext>
              </a:extLst>
            </p:cNvPr>
            <p:cNvCxnSpPr/>
            <p:nvPr/>
          </p:nvCxnSpPr>
          <p:spPr>
            <a:xfrm>
              <a:off x="4041802" y="-1244813"/>
              <a:ext cx="73766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EFE4504-BDB3-4024-B579-F70D6C600FB3}"/>
                </a:ext>
              </a:extLst>
            </p:cNvPr>
            <p:cNvCxnSpPr>
              <a:cxnSpLocks/>
              <a:endCxn id="6" idx="2"/>
            </p:cNvCxnSpPr>
            <p:nvPr/>
          </p:nvCxnSpPr>
          <p:spPr>
            <a:xfrm>
              <a:off x="4410636" y="-1244813"/>
              <a:ext cx="0" cy="253573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BF6AAA-EFF9-4B87-AC64-B6F8354CE793}"/>
                </a:ext>
              </a:extLst>
            </p:cNvPr>
            <p:cNvSpPr txBox="1"/>
            <p:nvPr/>
          </p:nvSpPr>
          <p:spPr>
            <a:xfrm>
              <a:off x="4244564" y="-1663842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4A3D437-82A2-4263-9EB4-CC1A6F2F19BA}"/>
                </a:ext>
              </a:extLst>
            </p:cNvPr>
            <p:cNvCxnSpPr/>
            <p:nvPr/>
          </p:nvCxnSpPr>
          <p:spPr>
            <a:xfrm flipH="1">
              <a:off x="4014043" y="-1108596"/>
              <a:ext cx="230521" cy="53404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057812A-4C09-4C26-B6CF-824CF918D5C9}"/>
                </a:ext>
              </a:extLst>
            </p:cNvPr>
            <p:cNvCxnSpPr>
              <a:cxnSpLocks/>
            </p:cNvCxnSpPr>
            <p:nvPr/>
          </p:nvCxnSpPr>
          <p:spPr>
            <a:xfrm>
              <a:off x="4576706" y="-1108597"/>
              <a:ext cx="230521" cy="534041"/>
            </a:xfrm>
            <a:prstGeom prst="straightConnector1">
              <a:avLst/>
            </a:prstGeom>
            <a:ln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6BAFDD0-FB4F-48AC-8B42-42B1788B248D}"/>
                </a:ext>
              </a:extLst>
            </p:cNvPr>
            <p:cNvSpPr/>
            <p:nvPr/>
          </p:nvSpPr>
          <p:spPr>
            <a:xfrm>
              <a:off x="3579479" y="-534810"/>
              <a:ext cx="737667" cy="73766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04B0A92-A80D-4FC2-9718-9FC5B1C505EB}"/>
                </a:ext>
              </a:extLst>
            </p:cNvPr>
            <p:cNvCxnSpPr/>
            <p:nvPr/>
          </p:nvCxnSpPr>
          <p:spPr>
            <a:xfrm>
              <a:off x="3579479" y="-50716"/>
              <a:ext cx="73766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FFC85F6-C48C-4F63-9837-29D08E6BE578}"/>
                </a:ext>
              </a:extLst>
            </p:cNvPr>
            <p:cNvCxnSpPr>
              <a:cxnSpLocks/>
              <a:endCxn id="18" idx="2"/>
            </p:cNvCxnSpPr>
            <p:nvPr/>
          </p:nvCxnSpPr>
          <p:spPr>
            <a:xfrm>
              <a:off x="3948313" y="-50716"/>
              <a:ext cx="0" cy="253573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3AEFCFE-E7D1-40E0-8982-FDC0DE8EE3C4}"/>
                </a:ext>
              </a:extLst>
            </p:cNvPr>
            <p:cNvSpPr txBox="1"/>
            <p:nvPr/>
          </p:nvSpPr>
          <p:spPr>
            <a:xfrm>
              <a:off x="3782241" y="-469745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01B273D-9F47-46EF-AFA6-17DB07BB319A}"/>
                </a:ext>
              </a:extLst>
            </p:cNvPr>
            <p:cNvSpPr/>
            <p:nvPr/>
          </p:nvSpPr>
          <p:spPr>
            <a:xfrm>
              <a:off x="4438395" y="-534810"/>
              <a:ext cx="737667" cy="737667"/>
            </a:xfrm>
            <a:prstGeom prst="rect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72871E7-0074-4022-8A51-7E52E341A775}"/>
                </a:ext>
              </a:extLst>
            </p:cNvPr>
            <p:cNvCxnSpPr/>
            <p:nvPr/>
          </p:nvCxnSpPr>
          <p:spPr>
            <a:xfrm>
              <a:off x="4438395" y="-50716"/>
              <a:ext cx="737667" cy="0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F7895F6-7929-4F78-B200-ACD5316EA3B6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>
              <a:off x="4807229" y="-50716"/>
              <a:ext cx="0" cy="253573"/>
            </a:xfrm>
            <a:prstGeom prst="line">
              <a:avLst/>
            </a:prstGeom>
            <a:ln>
              <a:solidFill>
                <a:srgbClr val="4C32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5C45556-F4C5-4F06-B8B5-FC54FDCA9262}"/>
                </a:ext>
              </a:extLst>
            </p:cNvPr>
            <p:cNvSpPr txBox="1"/>
            <p:nvPr/>
          </p:nvSpPr>
          <p:spPr>
            <a:xfrm>
              <a:off x="4641157" y="-469745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55C45D8-D2BD-45EF-9B25-8A991547E05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03335" y="-15928"/>
              <a:ext cx="321122" cy="2028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4E2288A3-179C-431C-9C4D-13641660D8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68742" y="-20993"/>
              <a:ext cx="321122" cy="2028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BAE531D-2254-4EDD-B93F-32B9DEFF2D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62251" y="-32538"/>
              <a:ext cx="321122" cy="2028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9A41473-DB06-4C2B-81CE-C3B39C77AE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31085" y="-20993"/>
              <a:ext cx="321122" cy="202857"/>
            </a:xfrm>
            <a:prstGeom prst="line">
              <a:avLst/>
            </a:prstGeom>
            <a:ln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1FE88D2D-C34B-48E1-BD61-2F4EF9CF0EB3}"/>
              </a:ext>
            </a:extLst>
          </p:cNvPr>
          <p:cNvSpPr txBox="1">
            <a:spLocks/>
          </p:cNvSpPr>
          <p:nvPr/>
        </p:nvSpPr>
        <p:spPr>
          <a:xfrm>
            <a:off x="4650368" y="1463857"/>
            <a:ext cx="3346903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4C3282"/>
                </a:solidFill>
              </a:rPr>
              <a:t>Trees</a:t>
            </a:r>
          </a:p>
          <a:p>
            <a:r>
              <a:rPr lang="en-US" dirty="0"/>
              <a:t>Directional Relationships</a:t>
            </a:r>
          </a:p>
          <a:p>
            <a:r>
              <a:rPr lang="en-US" dirty="0"/>
              <a:t>Ordered for easy access</a:t>
            </a:r>
          </a:p>
          <a:p>
            <a:r>
              <a:rPr lang="en-US" dirty="0"/>
              <a:t>Limited connections</a:t>
            </a:r>
          </a:p>
          <a:p>
            <a:r>
              <a:rPr lang="en-US" dirty="0"/>
              <a:t>Elements store data and connection info</a:t>
            </a:r>
          </a:p>
        </p:txBody>
      </p:sp>
      <p:graphicFrame>
        <p:nvGraphicFramePr>
          <p:cNvPr id="41" name="Table 40">
            <a:extLst>
              <a:ext uri="{FF2B5EF4-FFF2-40B4-BE49-F238E27FC236}">
                <a16:creationId xmlns:a16="http://schemas.microsoft.com/office/drawing/2014/main" id="{79F0442A-CA9B-4D32-8C21-C0503515C8B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97499" y="4320068"/>
          <a:ext cx="3324645" cy="1218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215">
                  <a:extLst>
                    <a:ext uri="{9D8B030D-6E8A-4147-A177-3AD203B41FA5}">
                      <a16:colId xmlns:a16="http://schemas.microsoft.com/office/drawing/2014/main" val="1913008282"/>
                    </a:ext>
                  </a:extLst>
                </a:gridCol>
                <a:gridCol w="1108215">
                  <a:extLst>
                    <a:ext uri="{9D8B030D-6E8A-4147-A177-3AD203B41FA5}">
                      <a16:colId xmlns:a16="http://schemas.microsoft.com/office/drawing/2014/main" val="3818439480"/>
                    </a:ext>
                  </a:extLst>
                </a:gridCol>
                <a:gridCol w="1108215">
                  <a:extLst>
                    <a:ext uri="{9D8B030D-6E8A-4147-A177-3AD203B41FA5}">
                      <a16:colId xmlns:a16="http://schemas.microsoft.com/office/drawing/2014/main" val="4060650453"/>
                    </a:ext>
                  </a:extLst>
                </a:gridCol>
              </a:tblGrid>
              <a:tr h="6090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4284337"/>
                  </a:ext>
                </a:extLst>
              </a:tr>
              <a:tr h="60904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4C3282"/>
                          </a:solidFill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1489137"/>
                  </a:ext>
                </a:extLst>
              </a:tr>
            </a:tbl>
          </a:graphicData>
        </a:graphic>
      </p:graphicFrame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1965D484-009D-4605-9F06-B00B7B4AC9F6}"/>
              </a:ext>
            </a:extLst>
          </p:cNvPr>
          <p:cNvSpPr txBox="1">
            <a:spLocks/>
          </p:cNvSpPr>
          <p:nvPr/>
        </p:nvSpPr>
        <p:spPr>
          <a:xfrm>
            <a:off x="8725497" y="1463857"/>
            <a:ext cx="3346903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4C3282"/>
                </a:solidFill>
              </a:rPr>
              <a:t>Graphs</a:t>
            </a:r>
          </a:p>
          <a:p>
            <a:r>
              <a:rPr lang="en-US" dirty="0"/>
              <a:t>Multiple relationship connections</a:t>
            </a:r>
          </a:p>
          <a:p>
            <a:r>
              <a:rPr lang="en-US" dirty="0"/>
              <a:t>Relationships dictate structure</a:t>
            </a:r>
          </a:p>
          <a:p>
            <a:r>
              <a:rPr lang="en-US" dirty="0"/>
              <a:t>Connection freedom!</a:t>
            </a:r>
          </a:p>
          <a:p>
            <a:r>
              <a:rPr lang="en-US" dirty="0"/>
              <a:t>Both elements and connections can store data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08E8AC2F-BDAA-41F8-820A-7C14D6E282BF}"/>
              </a:ext>
            </a:extLst>
          </p:cNvPr>
          <p:cNvSpPr/>
          <p:nvPr/>
        </p:nvSpPr>
        <p:spPr>
          <a:xfrm>
            <a:off x="8896946" y="5746912"/>
            <a:ext cx="690113" cy="690113"/>
          </a:xfrm>
          <a:prstGeom prst="ellipse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8D39DC5-B300-4F41-9D12-EFF1E51E1937}"/>
              </a:ext>
            </a:extLst>
          </p:cNvPr>
          <p:cNvSpPr/>
          <p:nvPr/>
        </p:nvSpPr>
        <p:spPr>
          <a:xfrm>
            <a:off x="10991557" y="5437820"/>
            <a:ext cx="690113" cy="690113"/>
          </a:xfrm>
          <a:prstGeom prst="ellipse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C1787C64-8728-4C15-8287-395624790509}"/>
              </a:ext>
            </a:extLst>
          </p:cNvPr>
          <p:cNvSpPr/>
          <p:nvPr/>
        </p:nvSpPr>
        <p:spPr>
          <a:xfrm>
            <a:off x="9867056" y="4718920"/>
            <a:ext cx="690113" cy="690113"/>
          </a:xfrm>
          <a:prstGeom prst="ellipse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EE6C4F13-9AB8-4FED-B372-C285DEFE21CF}"/>
              </a:ext>
            </a:extLst>
          </p:cNvPr>
          <p:cNvCxnSpPr>
            <a:cxnSpLocks/>
            <a:stCxn id="44" idx="0"/>
            <a:endCxn id="46" idx="2"/>
          </p:cNvCxnSpPr>
          <p:nvPr/>
        </p:nvCxnSpPr>
        <p:spPr>
          <a:xfrm flipV="1">
            <a:off x="9242003" y="5063977"/>
            <a:ext cx="625053" cy="682935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0859CB5-03F2-4D38-BD93-D609D02C1663}"/>
              </a:ext>
            </a:extLst>
          </p:cNvPr>
          <p:cNvCxnSpPr>
            <a:cxnSpLocks/>
            <a:stCxn id="46" idx="5"/>
            <a:endCxn id="45" idx="1"/>
          </p:cNvCxnSpPr>
          <p:nvPr/>
        </p:nvCxnSpPr>
        <p:spPr>
          <a:xfrm>
            <a:off x="10456104" y="5307968"/>
            <a:ext cx="636518" cy="230917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F9A05A20-E0EC-43B5-B60E-5C41FF5DD6BE}"/>
              </a:ext>
            </a:extLst>
          </p:cNvPr>
          <p:cNvCxnSpPr>
            <a:cxnSpLocks/>
            <a:stCxn id="46" idx="3"/>
            <a:endCxn id="44" idx="7"/>
          </p:cNvCxnSpPr>
          <p:nvPr/>
        </p:nvCxnSpPr>
        <p:spPr>
          <a:xfrm flipH="1">
            <a:off x="9485994" y="5307968"/>
            <a:ext cx="482127" cy="540009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BC8C8FD3-34C7-4A7F-A622-9E66E09B9AC7}"/>
              </a:ext>
            </a:extLst>
          </p:cNvPr>
          <p:cNvSpPr txBox="1"/>
          <p:nvPr/>
        </p:nvSpPr>
        <p:spPr>
          <a:xfrm>
            <a:off x="9075931" y="5907302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31DD9A7-64D8-47EB-AF0B-C83542846A9B}"/>
              </a:ext>
            </a:extLst>
          </p:cNvPr>
          <p:cNvSpPr txBox="1"/>
          <p:nvPr/>
        </p:nvSpPr>
        <p:spPr>
          <a:xfrm>
            <a:off x="10055659" y="487931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18DC159-BE0B-4075-AE2D-F5F877228776}"/>
              </a:ext>
            </a:extLst>
          </p:cNvPr>
          <p:cNvSpPr txBox="1"/>
          <p:nvPr/>
        </p:nvSpPr>
        <p:spPr>
          <a:xfrm>
            <a:off x="11170542" y="5598210"/>
            <a:ext cx="33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376D0C0F-83A2-CA43-A6F2-28BE17EFF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78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0" grpId="0"/>
      <p:bldP spid="39" grpId="0"/>
      <p:bldP spid="44" grpId="0" animBg="1"/>
      <p:bldP spid="45" grpId="0" animBg="1"/>
      <p:bldP spid="46" grpId="0" animBg="1"/>
      <p:bldP spid="54" grpId="0"/>
      <p:bldP spid="55" grpId="0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8ECCE-5A86-4DA5-99F5-24A8A555E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42121-5BB7-4F90-8F7C-A9E6B21B25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Physical Maps</a:t>
            </a:r>
          </a:p>
          <a:p>
            <a:pPr lvl="1"/>
            <a:r>
              <a:rPr lang="en-US" dirty="0"/>
              <a:t>Airline maps</a:t>
            </a:r>
          </a:p>
          <a:p>
            <a:pPr lvl="2"/>
            <a:r>
              <a:rPr lang="en-US" dirty="0"/>
              <a:t>Vertices are airports, edges are flight paths</a:t>
            </a:r>
          </a:p>
          <a:p>
            <a:pPr lvl="1"/>
            <a:r>
              <a:rPr lang="en-US" dirty="0"/>
              <a:t>Traffic</a:t>
            </a:r>
          </a:p>
          <a:p>
            <a:pPr lvl="2"/>
            <a:r>
              <a:rPr lang="en-US" dirty="0"/>
              <a:t>Vertices are addresses, edges are streets</a:t>
            </a:r>
          </a:p>
          <a:p>
            <a:r>
              <a:rPr lang="en-US" dirty="0"/>
              <a:t>Relationships</a:t>
            </a:r>
          </a:p>
          <a:p>
            <a:pPr lvl="1"/>
            <a:r>
              <a:rPr lang="en-US" dirty="0"/>
              <a:t>Social media graphs</a:t>
            </a:r>
          </a:p>
          <a:p>
            <a:pPr lvl="2"/>
            <a:r>
              <a:rPr lang="en-US" dirty="0"/>
              <a:t>Vertices are accounts, edges are follower relationships</a:t>
            </a:r>
          </a:p>
          <a:p>
            <a:pPr lvl="1"/>
            <a:r>
              <a:rPr lang="en-US" dirty="0"/>
              <a:t>Code bases</a:t>
            </a:r>
          </a:p>
          <a:p>
            <a:pPr lvl="2"/>
            <a:r>
              <a:rPr lang="en-US" dirty="0"/>
              <a:t>Vertices are classes, edges are usage</a:t>
            </a:r>
          </a:p>
          <a:p>
            <a:r>
              <a:rPr lang="en-US" dirty="0"/>
              <a:t>Influence</a:t>
            </a:r>
          </a:p>
          <a:p>
            <a:pPr lvl="1"/>
            <a:r>
              <a:rPr lang="en-US" dirty="0"/>
              <a:t>Biology</a:t>
            </a:r>
          </a:p>
          <a:p>
            <a:pPr lvl="2"/>
            <a:r>
              <a:rPr lang="en-US" dirty="0"/>
              <a:t>Vertices are cancer cell destinations, edges are migration paths </a:t>
            </a:r>
          </a:p>
          <a:p>
            <a:r>
              <a:rPr lang="en-US" dirty="0"/>
              <a:t>Related topics</a:t>
            </a:r>
          </a:p>
          <a:p>
            <a:pPr lvl="1"/>
            <a:r>
              <a:rPr lang="en-US" dirty="0"/>
              <a:t>Web Page Ranking</a:t>
            </a:r>
          </a:p>
          <a:p>
            <a:pPr lvl="2"/>
            <a:r>
              <a:rPr lang="en-US" dirty="0"/>
              <a:t>Vertices are web pages, edges are hyperlinks</a:t>
            </a:r>
          </a:p>
          <a:p>
            <a:pPr lvl="1"/>
            <a:r>
              <a:rPr lang="en-US" dirty="0"/>
              <a:t>Wikipedia</a:t>
            </a:r>
          </a:p>
          <a:p>
            <a:pPr lvl="2"/>
            <a:r>
              <a:rPr lang="en-US" dirty="0"/>
              <a:t>Vertices are articles, edges are links</a:t>
            </a:r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r>
              <a:rPr lang="en-US" dirty="0"/>
              <a:t>SO MANY MORREEEE</a:t>
            </a:r>
          </a:p>
          <a:p>
            <a:pPr marL="128016" lvl="1" indent="0">
              <a:buNone/>
            </a:pPr>
            <a:r>
              <a:rPr lang="en-US" dirty="0">
                <a:hlinkClick r:id="rId2"/>
              </a:rPr>
              <a:t>www.allthingsgraphed.com</a:t>
            </a:r>
            <a:r>
              <a:rPr lang="en-US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49AD84-FAF8-46BB-8E09-5BC78A75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271747-AB2F-4D58-A9B6-E8B1BB214E1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9" r="24155"/>
          <a:stretch/>
        </p:blipFill>
        <p:spPr>
          <a:xfrm>
            <a:off x="5923471" y="1367804"/>
            <a:ext cx="5170098" cy="44444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283A49-0A39-4FDB-898E-F53DD4958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516" y="906217"/>
            <a:ext cx="5045565" cy="50455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A8DF54-CA21-4E90-AF11-3C9D32FCB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253" y="560586"/>
            <a:ext cx="6282533" cy="52898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FAE58FE-D5D1-4BED-8450-CD79F436D7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456" y="1575253"/>
            <a:ext cx="7265137" cy="3627706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3EC443-F3D5-E346-A9A9-264524F84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04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5BFAC-86BC-41A8-8F71-E7A20E720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CAF9D-3271-488B-8C5D-671EB3216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331491"/>
          </a:xfrm>
        </p:spPr>
        <p:txBody>
          <a:bodyPr>
            <a:normAutofit/>
          </a:bodyPr>
          <a:lstStyle/>
          <a:p>
            <a:r>
              <a:rPr lang="en-US" u="sng" dirty="0"/>
              <a:t>Graph Direction</a:t>
            </a:r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Undirected graph</a:t>
            </a:r>
            <a:r>
              <a:rPr lang="en-US" dirty="0"/>
              <a:t> – edges have no direction and are two-way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Directed graphs </a:t>
            </a:r>
            <a:r>
              <a:rPr lang="en-US" dirty="0"/>
              <a:t>– edges have direction and are thus one-way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u="sng" dirty="0"/>
          </a:p>
          <a:p>
            <a:r>
              <a:rPr lang="en-US" u="sng" dirty="0"/>
              <a:t>Degree of a Vertex</a:t>
            </a:r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Degree</a:t>
            </a:r>
            <a:r>
              <a:rPr lang="en-US" dirty="0"/>
              <a:t> – the number of edges containing that vertex</a:t>
            </a:r>
          </a:p>
          <a:p>
            <a:pPr marL="128016" lvl="1" indent="0">
              <a:buNone/>
            </a:pPr>
            <a:r>
              <a:rPr lang="en-US" dirty="0">
                <a:solidFill>
                  <a:srgbClr val="4C3282"/>
                </a:solidFill>
              </a:rPr>
              <a:t>  A : </a:t>
            </a:r>
            <a:r>
              <a:rPr lang="en-US" dirty="0">
                <a:solidFill>
                  <a:srgbClr val="B6A479"/>
                </a:solidFill>
              </a:rPr>
              <a:t>1</a:t>
            </a:r>
            <a:r>
              <a:rPr lang="en-US" dirty="0">
                <a:solidFill>
                  <a:srgbClr val="4C3282"/>
                </a:solidFill>
              </a:rPr>
              <a:t>, B : </a:t>
            </a:r>
            <a:r>
              <a:rPr lang="en-US" dirty="0">
                <a:solidFill>
                  <a:srgbClr val="B6A479"/>
                </a:solidFill>
              </a:rPr>
              <a:t>1</a:t>
            </a:r>
            <a:r>
              <a:rPr lang="en-US" dirty="0">
                <a:solidFill>
                  <a:srgbClr val="4C3282"/>
                </a:solidFill>
              </a:rPr>
              <a:t>, C : </a:t>
            </a:r>
            <a:r>
              <a:rPr lang="en-US" dirty="0">
                <a:solidFill>
                  <a:srgbClr val="B6A479"/>
                </a:solidFill>
              </a:rPr>
              <a:t>1</a:t>
            </a:r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In-degree</a:t>
            </a:r>
            <a:r>
              <a:rPr lang="en-US" dirty="0"/>
              <a:t> – the number of directed edges that point to a vertex</a:t>
            </a:r>
          </a:p>
          <a:p>
            <a:pPr marL="128016" lvl="1" indent="0">
              <a:buNone/>
            </a:pPr>
            <a:r>
              <a:rPr lang="en-US" dirty="0">
                <a:solidFill>
                  <a:srgbClr val="4C3282"/>
                </a:solidFill>
              </a:rPr>
              <a:t>  A : </a:t>
            </a:r>
            <a:r>
              <a:rPr lang="en-US" dirty="0">
                <a:solidFill>
                  <a:srgbClr val="B6A479"/>
                </a:solidFill>
              </a:rPr>
              <a:t>0</a:t>
            </a:r>
            <a:r>
              <a:rPr lang="en-US" dirty="0">
                <a:solidFill>
                  <a:srgbClr val="4C3282"/>
                </a:solidFill>
              </a:rPr>
              <a:t>, B : </a:t>
            </a:r>
            <a:r>
              <a:rPr lang="en-US" dirty="0">
                <a:solidFill>
                  <a:srgbClr val="B6A479"/>
                </a:solidFill>
              </a:rPr>
              <a:t>2</a:t>
            </a:r>
            <a:r>
              <a:rPr lang="en-US" dirty="0">
                <a:solidFill>
                  <a:srgbClr val="4C3282"/>
                </a:solidFill>
              </a:rPr>
              <a:t>, C : </a:t>
            </a:r>
            <a:r>
              <a:rPr lang="en-US" dirty="0">
                <a:solidFill>
                  <a:srgbClr val="B6A479"/>
                </a:solidFill>
              </a:rPr>
              <a:t>1</a:t>
            </a:r>
          </a:p>
          <a:p>
            <a:pPr lvl="1"/>
            <a:r>
              <a:rPr lang="en-US" b="1" dirty="0">
                <a:solidFill>
                  <a:srgbClr val="4C3282"/>
                </a:solidFill>
              </a:rPr>
              <a:t>Out-degree</a:t>
            </a:r>
            <a:r>
              <a:rPr lang="en-US" dirty="0"/>
              <a:t> – the number of directed edges that start at a vertex</a:t>
            </a:r>
          </a:p>
          <a:p>
            <a:pPr marL="128016" lvl="1" indent="0">
              <a:buNone/>
            </a:pPr>
            <a:r>
              <a:rPr lang="en-US" dirty="0">
                <a:solidFill>
                  <a:srgbClr val="4C3282"/>
                </a:solidFill>
              </a:rPr>
              <a:t>  A : </a:t>
            </a:r>
            <a:r>
              <a:rPr lang="en-US" dirty="0">
                <a:solidFill>
                  <a:srgbClr val="B6A479"/>
                </a:solidFill>
              </a:rPr>
              <a:t>1</a:t>
            </a:r>
            <a:r>
              <a:rPr lang="en-US" dirty="0">
                <a:solidFill>
                  <a:srgbClr val="4C3282"/>
                </a:solidFill>
              </a:rPr>
              <a:t>, B : </a:t>
            </a:r>
            <a:r>
              <a:rPr lang="en-US" dirty="0">
                <a:solidFill>
                  <a:srgbClr val="B6A479"/>
                </a:solidFill>
              </a:rPr>
              <a:t>1</a:t>
            </a:r>
            <a:r>
              <a:rPr lang="en-US" dirty="0">
                <a:solidFill>
                  <a:srgbClr val="4C3282"/>
                </a:solidFill>
              </a:rPr>
              <a:t>, C : </a:t>
            </a:r>
            <a:r>
              <a:rPr lang="en-US" dirty="0">
                <a:solidFill>
                  <a:srgbClr val="B6A479"/>
                </a:solidFill>
              </a:rPr>
              <a:t>1</a:t>
            </a:r>
          </a:p>
          <a:p>
            <a:pPr marL="128016" lvl="1" indent="0">
              <a:buNone/>
            </a:pPr>
            <a:endParaRPr lang="en-US" dirty="0">
              <a:solidFill>
                <a:srgbClr val="B6A479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5D700-0007-480D-9A45-94FE73E1B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011C543-4D7E-44F9-9C0A-F52D22D5CE5B}"/>
              </a:ext>
            </a:extLst>
          </p:cNvPr>
          <p:cNvGrpSpPr/>
          <p:nvPr/>
        </p:nvGrpSpPr>
        <p:grpSpPr>
          <a:xfrm>
            <a:off x="9076131" y="1493488"/>
            <a:ext cx="2020949" cy="1935512"/>
            <a:chOff x="8439563" y="1252190"/>
            <a:chExt cx="2020949" cy="193551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742947C-98B6-449A-8F28-0689C87B9924}"/>
                </a:ext>
              </a:extLst>
            </p:cNvPr>
            <p:cNvGrpSpPr/>
            <p:nvPr/>
          </p:nvGrpSpPr>
          <p:grpSpPr>
            <a:xfrm>
              <a:off x="8439563" y="1252191"/>
              <a:ext cx="690113" cy="690113"/>
              <a:chOff x="9831042" y="3675297"/>
              <a:chExt cx="690113" cy="690113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7E46D07-7717-4D2B-8DFB-AC5B358FEB42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BC76B3-4C90-42A6-A4DC-0A42EEDC70E1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275C019-D9EF-4EE0-BFF8-BF8F26E382AB}"/>
                </a:ext>
              </a:extLst>
            </p:cNvPr>
            <p:cNvGrpSpPr/>
            <p:nvPr/>
          </p:nvGrpSpPr>
          <p:grpSpPr>
            <a:xfrm>
              <a:off x="9770399" y="1252190"/>
              <a:ext cx="690113" cy="690113"/>
              <a:chOff x="9831042" y="3675297"/>
              <a:chExt cx="690113" cy="69011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F274594-38F8-4320-A8F4-3D1F3B67AF46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A198564-00BB-47FE-B66B-1C98CC6A95B9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4DA5D64-75EE-4214-BF57-4C789B921523}"/>
                </a:ext>
              </a:extLst>
            </p:cNvPr>
            <p:cNvGrpSpPr/>
            <p:nvPr/>
          </p:nvGrpSpPr>
          <p:grpSpPr>
            <a:xfrm>
              <a:off x="9263819" y="2497589"/>
              <a:ext cx="690113" cy="690113"/>
              <a:chOff x="9831042" y="3675297"/>
              <a:chExt cx="690113" cy="69011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2CFC92E-0181-4B2F-AB5B-062C9B148AB7}"/>
                </a:ext>
              </a:extLst>
            </p:cNvPr>
            <p:cNvCxnSpPr>
              <a:stCxn id="7" idx="6"/>
              <a:endCxn id="11" idx="2"/>
            </p:cNvCxnSpPr>
            <p:nvPr/>
          </p:nvCxnSpPr>
          <p:spPr>
            <a:xfrm flipV="1">
              <a:off x="9129676" y="1597247"/>
              <a:ext cx="640723" cy="1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A23B5C56-8FBF-418E-83FA-8A16D14203C9}"/>
                </a:ext>
              </a:extLst>
            </p:cNvPr>
            <p:cNvCxnSpPr>
              <a:cxnSpLocks/>
              <a:stCxn id="14" idx="7"/>
              <a:endCxn id="11" idx="4"/>
            </p:cNvCxnSpPr>
            <p:nvPr/>
          </p:nvCxnSpPr>
          <p:spPr>
            <a:xfrm flipV="1">
              <a:off x="9852867" y="1942303"/>
              <a:ext cx="262589" cy="656351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AF730FD9-BA03-4E15-AF91-AB6E666296CF}"/>
              </a:ext>
            </a:extLst>
          </p:cNvPr>
          <p:cNvSpPr txBox="1"/>
          <p:nvPr/>
        </p:nvSpPr>
        <p:spPr>
          <a:xfrm>
            <a:off x="839582" y="2128257"/>
            <a:ext cx="15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V = { A, B, C }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CA4D5B7-AB71-433D-AD95-AC07C8D55B72}"/>
              </a:ext>
            </a:extLst>
          </p:cNvPr>
          <p:cNvSpPr txBox="1"/>
          <p:nvPr/>
        </p:nvSpPr>
        <p:spPr>
          <a:xfrm>
            <a:off x="839582" y="2473312"/>
            <a:ext cx="4358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</a:rPr>
              <a:t>E = { (A, B), (B, C) } </a:t>
            </a:r>
            <a:r>
              <a:rPr lang="en-US" i="1" dirty="0">
                <a:solidFill>
                  <a:srgbClr val="B6A479"/>
                </a:solidFill>
              </a:rPr>
              <a:t>inferred (B, A) and (C,B)</a:t>
            </a:r>
            <a:endParaRPr lang="en-US" dirty="0">
              <a:solidFill>
                <a:srgbClr val="B6A479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7B2D9B-D139-4862-B5AC-436770B75008}"/>
              </a:ext>
            </a:extLst>
          </p:cNvPr>
          <p:cNvSpPr txBox="1"/>
          <p:nvPr/>
        </p:nvSpPr>
        <p:spPr>
          <a:xfrm>
            <a:off x="839582" y="3135089"/>
            <a:ext cx="1518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</a:rPr>
              <a:t>V = { A, B, C }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5BD0514-D53B-40C1-911F-9AD005B14C75}"/>
              </a:ext>
            </a:extLst>
          </p:cNvPr>
          <p:cNvSpPr txBox="1"/>
          <p:nvPr/>
        </p:nvSpPr>
        <p:spPr>
          <a:xfrm>
            <a:off x="819768" y="3482767"/>
            <a:ext cx="2636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B6A479"/>
                </a:solidFill>
              </a:rPr>
              <a:t>E = { (A, B), (B, C), (C, B) }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89D1172-4C61-4724-80B8-52DF0E92BF9A}"/>
              </a:ext>
            </a:extLst>
          </p:cNvPr>
          <p:cNvGrpSpPr/>
          <p:nvPr/>
        </p:nvGrpSpPr>
        <p:grpSpPr>
          <a:xfrm>
            <a:off x="6903354" y="2981146"/>
            <a:ext cx="2172777" cy="1992110"/>
            <a:chOff x="6255524" y="2917535"/>
            <a:chExt cx="2172777" cy="199211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0B3F60F-088C-43CB-8C95-D7DA7E7C4941}"/>
                </a:ext>
              </a:extLst>
            </p:cNvPr>
            <p:cNvGrpSpPr/>
            <p:nvPr/>
          </p:nvGrpSpPr>
          <p:grpSpPr>
            <a:xfrm>
              <a:off x="6255524" y="3185800"/>
              <a:ext cx="690113" cy="690113"/>
              <a:chOff x="9831042" y="3675297"/>
              <a:chExt cx="690113" cy="690113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E4BC656-EB9D-4CE5-9B09-910F4040BCC3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A0F8329-8859-4BEE-93BC-6C0246012E20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9C00664-3292-4DB7-B67A-025967708CB8}"/>
                </a:ext>
              </a:extLst>
            </p:cNvPr>
            <p:cNvGrpSpPr/>
            <p:nvPr/>
          </p:nvGrpSpPr>
          <p:grpSpPr>
            <a:xfrm>
              <a:off x="7738188" y="2917535"/>
              <a:ext cx="690113" cy="690113"/>
              <a:chOff x="9831042" y="3675297"/>
              <a:chExt cx="690113" cy="690113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FA1FCDE8-2044-47CF-93D0-966EAB8530B5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6123A35-6AB0-42B2-AAEA-412BA97F7D44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346547B-D72D-43D9-A9DA-0268B9EF256F}"/>
                </a:ext>
              </a:extLst>
            </p:cNvPr>
            <p:cNvGrpSpPr/>
            <p:nvPr/>
          </p:nvGrpSpPr>
          <p:grpSpPr>
            <a:xfrm>
              <a:off x="7323376" y="4219532"/>
              <a:ext cx="690113" cy="690113"/>
              <a:chOff x="9831042" y="3675297"/>
              <a:chExt cx="690113" cy="690113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9D0441BB-7634-4F5D-959B-302F23A1C6C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A6E9183-606E-4513-AC89-A210D39F2216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1993718A-2C29-4F9C-97D7-C2A7907F90B1}"/>
                </a:ext>
              </a:extLst>
            </p:cNvPr>
            <p:cNvCxnSpPr>
              <a:cxnSpLocks/>
              <a:stCxn id="22" idx="6"/>
              <a:endCxn id="25" idx="2"/>
            </p:cNvCxnSpPr>
            <p:nvPr/>
          </p:nvCxnSpPr>
          <p:spPr>
            <a:xfrm flipV="1">
              <a:off x="6945637" y="3262592"/>
              <a:ext cx="792551" cy="268265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04B56897-DC9F-4F9D-81A7-6723A2ACEF61}"/>
                </a:ext>
              </a:extLst>
            </p:cNvPr>
            <p:cNvCxnSpPr>
              <a:stCxn id="25" idx="4"/>
              <a:endCxn id="28" idx="7"/>
            </p:cNvCxnSpPr>
            <p:nvPr/>
          </p:nvCxnSpPr>
          <p:spPr>
            <a:xfrm flipH="1">
              <a:off x="7912424" y="3607648"/>
              <a:ext cx="170821" cy="712949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49ED2D8A-5D2E-4BEF-8B08-F042F82CC404}"/>
                </a:ext>
              </a:extLst>
            </p:cNvPr>
            <p:cNvCxnSpPr>
              <a:cxnSpLocks/>
              <a:stCxn id="28" idx="0"/>
              <a:endCxn id="25" idx="3"/>
            </p:cNvCxnSpPr>
            <p:nvPr/>
          </p:nvCxnSpPr>
          <p:spPr>
            <a:xfrm flipV="1">
              <a:off x="7668433" y="3506583"/>
              <a:ext cx="170820" cy="712949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A5C049A2-75E1-4158-9ABC-D2BE99B6FD22}"/>
              </a:ext>
            </a:extLst>
          </p:cNvPr>
          <p:cNvSpPr txBox="1"/>
          <p:nvPr/>
        </p:nvSpPr>
        <p:spPr>
          <a:xfrm>
            <a:off x="9102623" y="1052120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Undirected Graph: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7DA2BA0-BA48-43BC-9654-37B454718478}"/>
              </a:ext>
            </a:extLst>
          </p:cNvPr>
          <p:cNvSpPr txBox="1"/>
          <p:nvPr/>
        </p:nvSpPr>
        <p:spPr>
          <a:xfrm>
            <a:off x="7316629" y="2611814"/>
            <a:ext cx="1994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Undirected Graph: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C50AA-BE2E-ED4D-9562-20B129A0D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080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2" grpId="0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7025D-A30B-4160-9820-5EBD87242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 for thought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EA62A-BD47-4499-BBCA-8EDA2108A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9" y="1336313"/>
            <a:ext cx="7224990" cy="534050"/>
          </a:xfrm>
        </p:spPr>
        <p:txBody>
          <a:bodyPr/>
          <a:lstStyle/>
          <a:p>
            <a:r>
              <a:rPr lang="en-US" dirty="0"/>
              <a:t>Is a graph valid if there exists a vertex with a degree of 0?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FF3C82-F3BA-45AD-913A-1869213A1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693FA-F637-4C64-81B5-6F9C26C0C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9AC140-3C5B-4B90-B2B1-AF3F57B2E2D8}"/>
              </a:ext>
            </a:extLst>
          </p:cNvPr>
          <p:cNvGrpSpPr/>
          <p:nvPr/>
        </p:nvGrpSpPr>
        <p:grpSpPr>
          <a:xfrm>
            <a:off x="884217" y="1845626"/>
            <a:ext cx="2172777" cy="1992110"/>
            <a:chOff x="6255524" y="2917535"/>
            <a:chExt cx="2172777" cy="199211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7F6654F-FD1B-46DC-A878-7D33635A42D7}"/>
                </a:ext>
              </a:extLst>
            </p:cNvPr>
            <p:cNvGrpSpPr/>
            <p:nvPr/>
          </p:nvGrpSpPr>
          <p:grpSpPr>
            <a:xfrm>
              <a:off x="6255524" y="3185800"/>
              <a:ext cx="690113" cy="690113"/>
              <a:chOff x="9831042" y="3675297"/>
              <a:chExt cx="690113" cy="690113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A4A987CA-744C-4331-AB37-1968A9871DC4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5C90B72-471F-46DD-91FD-F3D079F05F88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064B755-B5D6-4D85-B41B-3AB25A13FFB3}"/>
                </a:ext>
              </a:extLst>
            </p:cNvPr>
            <p:cNvGrpSpPr/>
            <p:nvPr/>
          </p:nvGrpSpPr>
          <p:grpSpPr>
            <a:xfrm>
              <a:off x="7738188" y="2917535"/>
              <a:ext cx="690113" cy="690113"/>
              <a:chOff x="9831042" y="3675297"/>
              <a:chExt cx="690113" cy="690113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B80E846-DEE9-450B-AC4E-75754B9B1FEB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7B4CFDE-FC28-44ED-B383-3BC010EABF02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E5C084F-0A7E-46D1-8CD2-ED302660AC0B}"/>
                </a:ext>
              </a:extLst>
            </p:cNvPr>
            <p:cNvGrpSpPr/>
            <p:nvPr/>
          </p:nvGrpSpPr>
          <p:grpSpPr>
            <a:xfrm>
              <a:off x="7323376" y="4219532"/>
              <a:ext cx="690113" cy="690113"/>
              <a:chOff x="9831042" y="3675297"/>
              <a:chExt cx="690113" cy="690113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4D0D3ED3-2C6B-43C1-B517-BEC0AD4D0EE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02299E-D86E-4D40-9E65-B628D6A2268D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E86254A-11AC-4D9A-B4C5-605BADC3EB85}"/>
                </a:ext>
              </a:extLst>
            </p:cNvPr>
            <p:cNvCxnSpPr>
              <a:cxnSpLocks/>
              <a:stCxn id="17" idx="6"/>
              <a:endCxn id="15" idx="2"/>
            </p:cNvCxnSpPr>
            <p:nvPr/>
          </p:nvCxnSpPr>
          <p:spPr>
            <a:xfrm flipV="1">
              <a:off x="6945637" y="3262592"/>
              <a:ext cx="792551" cy="268265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E2223F0-8F61-4B17-AD3A-94B423D7F0BA}"/>
                </a:ext>
              </a:extLst>
            </p:cNvPr>
            <p:cNvCxnSpPr>
              <a:stCxn id="15" idx="4"/>
              <a:endCxn id="13" idx="7"/>
            </p:cNvCxnSpPr>
            <p:nvPr/>
          </p:nvCxnSpPr>
          <p:spPr>
            <a:xfrm flipH="1">
              <a:off x="7912424" y="3607648"/>
              <a:ext cx="170821" cy="712949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6B24CAA-66D5-41E6-804A-6066AFD61AE1}"/>
                </a:ext>
              </a:extLst>
            </p:cNvPr>
            <p:cNvCxnSpPr>
              <a:cxnSpLocks/>
              <a:stCxn id="13" idx="0"/>
              <a:endCxn id="15" idx="3"/>
            </p:cNvCxnSpPr>
            <p:nvPr/>
          </p:nvCxnSpPr>
          <p:spPr>
            <a:xfrm flipV="1">
              <a:off x="7668433" y="3506583"/>
              <a:ext cx="170820" cy="712949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BCEF2A3-5EA7-4027-8B05-6D84D65596D2}"/>
              </a:ext>
            </a:extLst>
          </p:cNvPr>
          <p:cNvSpPr txBox="1">
            <a:spLocks/>
          </p:cNvSpPr>
          <p:nvPr/>
        </p:nvSpPr>
        <p:spPr>
          <a:xfrm>
            <a:off x="496132" y="3975904"/>
            <a:ext cx="3269843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has an “in degree” of 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AAC69DA-45F3-45D0-8BDA-B7A00B1A6EA5}"/>
              </a:ext>
            </a:extLst>
          </p:cNvPr>
          <p:cNvGrpSpPr/>
          <p:nvPr/>
        </p:nvGrpSpPr>
        <p:grpSpPr>
          <a:xfrm>
            <a:off x="4597107" y="1783541"/>
            <a:ext cx="2172777" cy="1992110"/>
            <a:chOff x="6255524" y="2917535"/>
            <a:chExt cx="2172777" cy="1992110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C774544-11FB-46F1-A4EB-8F7C8A45C2CF}"/>
                </a:ext>
              </a:extLst>
            </p:cNvPr>
            <p:cNvGrpSpPr/>
            <p:nvPr/>
          </p:nvGrpSpPr>
          <p:grpSpPr>
            <a:xfrm>
              <a:off x="6255524" y="3185800"/>
              <a:ext cx="690113" cy="690113"/>
              <a:chOff x="9831042" y="3675297"/>
              <a:chExt cx="690113" cy="690113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9810BBC5-C8BD-4397-A766-C1085782396F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DF77A060-4603-4D16-BEC1-BB27003171E6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FD8C2B8-5E26-4AFD-8270-6F18097AFA02}"/>
                </a:ext>
              </a:extLst>
            </p:cNvPr>
            <p:cNvGrpSpPr/>
            <p:nvPr/>
          </p:nvGrpSpPr>
          <p:grpSpPr>
            <a:xfrm>
              <a:off x="7738188" y="2917535"/>
              <a:ext cx="690113" cy="690113"/>
              <a:chOff x="9831042" y="3675297"/>
              <a:chExt cx="690113" cy="690113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C52234C8-3BCE-4305-8A19-B5271CC7B6D3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4AEB0C1-2E28-41CF-8182-095350F1258E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957810D-4A23-4FA0-AC7F-2CD5C2EF79E4}"/>
                </a:ext>
              </a:extLst>
            </p:cNvPr>
            <p:cNvGrpSpPr/>
            <p:nvPr/>
          </p:nvGrpSpPr>
          <p:grpSpPr>
            <a:xfrm>
              <a:off x="7323376" y="4219532"/>
              <a:ext cx="690113" cy="690113"/>
              <a:chOff x="9831042" y="3675297"/>
              <a:chExt cx="690113" cy="690113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A8D060D8-9D9E-45F1-A4C5-96FCE51B65D5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12495B0-79AA-46F7-8075-80FBB1500510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FF474371-55E4-41DD-81D2-A086EED39D9D}"/>
                </a:ext>
              </a:extLst>
            </p:cNvPr>
            <p:cNvCxnSpPr>
              <a:cxnSpLocks/>
              <a:stCxn id="31" idx="6"/>
              <a:endCxn id="29" idx="2"/>
            </p:cNvCxnSpPr>
            <p:nvPr/>
          </p:nvCxnSpPr>
          <p:spPr>
            <a:xfrm flipV="1">
              <a:off x="6945637" y="3262592"/>
              <a:ext cx="792551" cy="268265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BB9B215-5A18-4FC5-8118-DBC09DCB2C93}"/>
                </a:ext>
              </a:extLst>
            </p:cNvPr>
            <p:cNvCxnSpPr>
              <a:cxnSpLocks/>
              <a:stCxn id="27" idx="7"/>
              <a:endCxn id="29" idx="4"/>
            </p:cNvCxnSpPr>
            <p:nvPr/>
          </p:nvCxnSpPr>
          <p:spPr>
            <a:xfrm flipV="1">
              <a:off x="7912424" y="3607648"/>
              <a:ext cx="170821" cy="712949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5241FD7B-3EC7-4E93-A3E2-E1AF77602AB4}"/>
              </a:ext>
            </a:extLst>
          </p:cNvPr>
          <p:cNvSpPr txBox="1">
            <a:spLocks/>
          </p:cNvSpPr>
          <p:nvPr/>
        </p:nvSpPr>
        <p:spPr>
          <a:xfrm>
            <a:off x="4209022" y="3983975"/>
            <a:ext cx="3269843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 has an “out degree” of 0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89B8E6E-702D-4B01-A7F5-E56EF358FB23}"/>
              </a:ext>
            </a:extLst>
          </p:cNvPr>
          <p:cNvGrpSpPr/>
          <p:nvPr/>
        </p:nvGrpSpPr>
        <p:grpSpPr>
          <a:xfrm>
            <a:off x="8744875" y="1845626"/>
            <a:ext cx="2172777" cy="1992110"/>
            <a:chOff x="6255524" y="2917535"/>
            <a:chExt cx="2172777" cy="199211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7DD21E05-3FEA-4FBC-B4D4-42AC7BBA8A2E}"/>
                </a:ext>
              </a:extLst>
            </p:cNvPr>
            <p:cNvGrpSpPr/>
            <p:nvPr/>
          </p:nvGrpSpPr>
          <p:grpSpPr>
            <a:xfrm>
              <a:off x="6255524" y="3185800"/>
              <a:ext cx="690113" cy="690113"/>
              <a:chOff x="9831042" y="3675297"/>
              <a:chExt cx="690113" cy="690113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7C90EB8E-F493-4DFE-B5D1-8FB35AB40255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18C9019-50CA-4245-922E-7A790FBE34A4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6C57AA7-8FE7-414F-A030-44F7DCEEC90B}"/>
                </a:ext>
              </a:extLst>
            </p:cNvPr>
            <p:cNvGrpSpPr/>
            <p:nvPr/>
          </p:nvGrpSpPr>
          <p:grpSpPr>
            <a:xfrm>
              <a:off x="7738188" y="2917535"/>
              <a:ext cx="690113" cy="690113"/>
              <a:chOff x="9831042" y="3675297"/>
              <a:chExt cx="690113" cy="690113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DFC56966-FCAC-42E8-B8AE-5B358288C194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82254BA-3B93-4D7B-BA43-1E99849FE4DA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D41E619-BA4C-49D2-A23D-39CB9C6EE535}"/>
                </a:ext>
              </a:extLst>
            </p:cNvPr>
            <p:cNvGrpSpPr/>
            <p:nvPr/>
          </p:nvGrpSpPr>
          <p:grpSpPr>
            <a:xfrm>
              <a:off x="7323376" y="4219532"/>
              <a:ext cx="690113" cy="690113"/>
              <a:chOff x="9831042" y="3675297"/>
              <a:chExt cx="690113" cy="690113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908A8CDB-CD9B-45F1-8D1C-DC7005A3129F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F4C4539-1631-46D7-B185-E55540F62517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D8B769A-BEB7-4895-A4A7-7222FF8DEBB6}"/>
                </a:ext>
              </a:extLst>
            </p:cNvPr>
            <p:cNvCxnSpPr>
              <a:cxnSpLocks/>
              <a:stCxn id="46" idx="7"/>
              <a:endCxn id="44" idx="1"/>
            </p:cNvCxnSpPr>
            <p:nvPr/>
          </p:nvCxnSpPr>
          <p:spPr>
            <a:xfrm flipV="1">
              <a:off x="6844572" y="3018600"/>
              <a:ext cx="994681" cy="268265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7E7A69B-4CBC-48F9-8132-47887C731F7C}"/>
                </a:ext>
              </a:extLst>
            </p:cNvPr>
            <p:cNvCxnSpPr>
              <a:cxnSpLocks/>
              <a:stCxn id="44" idx="3"/>
              <a:endCxn id="46" idx="6"/>
            </p:cNvCxnSpPr>
            <p:nvPr/>
          </p:nvCxnSpPr>
          <p:spPr>
            <a:xfrm flipH="1">
              <a:off x="6945637" y="3506583"/>
              <a:ext cx="893616" cy="24274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Content Placeholder 2">
            <a:extLst>
              <a:ext uri="{FF2B5EF4-FFF2-40B4-BE49-F238E27FC236}">
                <a16:creationId xmlns:a16="http://schemas.microsoft.com/office/drawing/2014/main" id="{7FC4F245-3AB7-4A70-8436-66245C01AB20}"/>
              </a:ext>
            </a:extLst>
          </p:cNvPr>
          <p:cNvSpPr txBox="1">
            <a:spLocks/>
          </p:cNvSpPr>
          <p:nvPr/>
        </p:nvSpPr>
        <p:spPr>
          <a:xfrm>
            <a:off x="8346917" y="3975904"/>
            <a:ext cx="3269843" cy="534050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 has both an “in degree” and an “out degree” of 0</a:t>
            </a: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AD1570B4-735F-48FC-BAA6-228C75C9A642}"/>
              </a:ext>
            </a:extLst>
          </p:cNvPr>
          <p:cNvSpPr txBox="1">
            <a:spLocks/>
          </p:cNvSpPr>
          <p:nvPr/>
        </p:nvSpPr>
        <p:spPr>
          <a:xfrm>
            <a:off x="490012" y="4618567"/>
            <a:ext cx="2827513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Is this a valid graph?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DCD3041-F2EE-4142-8F16-98B753FEF443}"/>
              </a:ext>
            </a:extLst>
          </p:cNvPr>
          <p:cNvGrpSpPr/>
          <p:nvPr/>
        </p:nvGrpSpPr>
        <p:grpSpPr>
          <a:xfrm>
            <a:off x="1525646" y="5229131"/>
            <a:ext cx="690113" cy="690113"/>
            <a:chOff x="1660725" y="5803810"/>
            <a:chExt cx="690113" cy="690113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C3F6E26-2630-4BB7-96C8-842ABB646B4F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7BF4DBB-E986-44BE-8942-8CA83C4D2BF4}"/>
                </a:ext>
              </a:extLst>
            </p:cNvPr>
            <p:cNvSpPr txBox="1"/>
            <p:nvPr/>
          </p:nvSpPr>
          <p:spPr>
            <a:xfrm>
              <a:off x="1839710" y="5964200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F6AE33F1-FC73-465A-A486-6D463F5675E9}"/>
              </a:ext>
            </a:extLst>
          </p:cNvPr>
          <p:cNvSpPr txBox="1">
            <a:spLocks/>
          </p:cNvSpPr>
          <p:nvPr/>
        </p:nvSpPr>
        <p:spPr>
          <a:xfrm>
            <a:off x="1506556" y="5999701"/>
            <a:ext cx="776078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50"/>
                </a:solidFill>
              </a:rPr>
              <a:t>Yes!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3A27138-1921-4486-8160-FB4AC382B74F}"/>
              </a:ext>
            </a:extLst>
          </p:cNvPr>
          <p:cNvGrpSpPr/>
          <p:nvPr/>
        </p:nvGrpSpPr>
        <p:grpSpPr>
          <a:xfrm>
            <a:off x="8590927" y="5068740"/>
            <a:ext cx="3025833" cy="690113"/>
            <a:chOff x="3842678" y="5694490"/>
            <a:chExt cx="3025833" cy="690113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92A61579-B754-41DF-AAF2-497EE8C0FB1E}"/>
                </a:ext>
              </a:extLst>
            </p:cNvPr>
            <p:cNvGrpSpPr/>
            <p:nvPr/>
          </p:nvGrpSpPr>
          <p:grpSpPr>
            <a:xfrm>
              <a:off x="3842678" y="5694490"/>
              <a:ext cx="690113" cy="690113"/>
              <a:chOff x="1660725" y="5803810"/>
              <a:chExt cx="690113" cy="690113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2A1516C5-28BC-4F87-A00B-DE3B552BD73E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C3A6FDB-3BF9-4A5A-8C05-1C8EF3CC3AB8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22E76BBF-724A-4F3A-A96F-2838D3973531}"/>
                </a:ext>
              </a:extLst>
            </p:cNvPr>
            <p:cNvGrpSpPr/>
            <p:nvPr/>
          </p:nvGrpSpPr>
          <p:grpSpPr>
            <a:xfrm>
              <a:off x="5010538" y="5694490"/>
              <a:ext cx="690113" cy="690113"/>
              <a:chOff x="1660725" y="5803810"/>
              <a:chExt cx="690113" cy="690113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76C475E1-2236-41B5-A413-AAB620F72B6B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76E79355-FF3C-404A-ADA6-2CCF1B5654B4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D65F8CCE-0CF0-4D9F-8C18-7BC011AA2141}"/>
                </a:ext>
              </a:extLst>
            </p:cNvPr>
            <p:cNvGrpSpPr/>
            <p:nvPr/>
          </p:nvGrpSpPr>
          <p:grpSpPr>
            <a:xfrm>
              <a:off x="6178398" y="5694490"/>
              <a:ext cx="690113" cy="690113"/>
              <a:chOff x="1660725" y="5803810"/>
              <a:chExt cx="690113" cy="690113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F9404AA5-94FA-4488-920D-57D0031B2490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B301AB2F-E7E7-4F35-AD5B-C37D061C8426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BC09CB95-1E86-4C7A-9336-B2EB9997E567}"/>
                </a:ext>
              </a:extLst>
            </p:cNvPr>
            <p:cNvCxnSpPr>
              <a:cxnSpLocks/>
            </p:cNvCxnSpPr>
            <p:nvPr/>
          </p:nvCxnSpPr>
          <p:spPr>
            <a:xfrm>
              <a:off x="4532791" y="6039546"/>
              <a:ext cx="477747" cy="0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DC256099-5F51-4F8B-8954-62EA10B56921}"/>
                </a:ext>
              </a:extLst>
            </p:cNvPr>
            <p:cNvCxnSpPr>
              <a:cxnSpLocks/>
            </p:cNvCxnSpPr>
            <p:nvPr/>
          </p:nvCxnSpPr>
          <p:spPr>
            <a:xfrm>
              <a:off x="5700651" y="6039546"/>
              <a:ext cx="477747" cy="0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2C475311-FAC1-4D1A-B542-88E298FB622B}"/>
              </a:ext>
            </a:extLst>
          </p:cNvPr>
          <p:cNvGrpSpPr/>
          <p:nvPr/>
        </p:nvGrpSpPr>
        <p:grpSpPr>
          <a:xfrm>
            <a:off x="4807208" y="4820184"/>
            <a:ext cx="2452827" cy="1933079"/>
            <a:chOff x="8643810" y="4616023"/>
            <a:chExt cx="2452827" cy="1933079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2843137-FEB8-4691-8151-415151E513E4}"/>
                </a:ext>
              </a:extLst>
            </p:cNvPr>
            <p:cNvGrpSpPr/>
            <p:nvPr/>
          </p:nvGrpSpPr>
          <p:grpSpPr>
            <a:xfrm>
              <a:off x="8643810" y="4616023"/>
              <a:ext cx="690113" cy="690113"/>
              <a:chOff x="1660725" y="5803810"/>
              <a:chExt cx="690113" cy="690113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EEFC130C-82B3-4768-95CF-51BB047A2B91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59980D3-EBED-4A96-85AF-943792602410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C871A1BB-8C64-4586-827E-33E464CEE2E6}"/>
                </a:ext>
              </a:extLst>
            </p:cNvPr>
            <p:cNvGrpSpPr/>
            <p:nvPr/>
          </p:nvGrpSpPr>
          <p:grpSpPr>
            <a:xfrm>
              <a:off x="10406524" y="4616023"/>
              <a:ext cx="690113" cy="690113"/>
              <a:chOff x="1660725" y="5803810"/>
              <a:chExt cx="690113" cy="690113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E6A2B285-781C-4AD8-87B8-3409EE6EBC89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B3D292F9-C2AF-4D94-A576-F2671CB3CE70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F14A9766-8CD9-4A45-BE55-0E93C982937C}"/>
                </a:ext>
              </a:extLst>
            </p:cNvPr>
            <p:cNvGrpSpPr/>
            <p:nvPr/>
          </p:nvGrpSpPr>
          <p:grpSpPr>
            <a:xfrm>
              <a:off x="10406524" y="5858989"/>
              <a:ext cx="690113" cy="690113"/>
              <a:chOff x="1660725" y="5803810"/>
              <a:chExt cx="690113" cy="690113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96A6D204-2BC4-434D-8B51-65102EFF3CEC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3777FF8B-7868-48B8-A53B-4A06C1113EC5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84C550B-CB74-4E92-9A76-FBB13233D3A4}"/>
                </a:ext>
              </a:extLst>
            </p:cNvPr>
            <p:cNvCxnSpPr>
              <a:cxnSpLocks/>
              <a:stCxn id="92" idx="4"/>
              <a:endCxn id="95" idx="0"/>
            </p:cNvCxnSpPr>
            <p:nvPr/>
          </p:nvCxnSpPr>
          <p:spPr>
            <a:xfrm>
              <a:off x="8988867" y="5306136"/>
              <a:ext cx="0" cy="552853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50EA3323-C0A1-4478-94AC-140715803F8C}"/>
                </a:ext>
              </a:extLst>
            </p:cNvPr>
            <p:cNvCxnSpPr>
              <a:cxnSpLocks/>
              <a:stCxn id="90" idx="4"/>
              <a:endCxn id="88" idx="0"/>
            </p:cNvCxnSpPr>
            <p:nvPr/>
          </p:nvCxnSpPr>
          <p:spPr>
            <a:xfrm>
              <a:off x="10751581" y="5306136"/>
              <a:ext cx="0" cy="552853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5E677C2-BAE9-47F0-8BC4-B85CEAA282A8}"/>
                </a:ext>
              </a:extLst>
            </p:cNvPr>
            <p:cNvGrpSpPr/>
            <p:nvPr/>
          </p:nvGrpSpPr>
          <p:grpSpPr>
            <a:xfrm>
              <a:off x="8643810" y="5858989"/>
              <a:ext cx="690113" cy="690113"/>
              <a:chOff x="1660725" y="5803810"/>
              <a:chExt cx="690113" cy="690113"/>
            </a:xfrm>
          </p:grpSpPr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34E3EA4C-DABF-4E60-A5F1-08F5CC2459CC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4731E9A-0DD7-495A-A565-EE5E37B8B7D1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92" idx="6"/>
              <a:endCxn id="90" idx="2"/>
            </p:cNvCxnSpPr>
            <p:nvPr/>
          </p:nvCxnSpPr>
          <p:spPr>
            <a:xfrm>
              <a:off x="9333923" y="4961080"/>
              <a:ext cx="1072601" cy="0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4C852366-A707-47DF-8A70-099C40B4C020}"/>
                </a:ext>
              </a:extLst>
            </p:cNvPr>
            <p:cNvCxnSpPr>
              <a:cxnSpLocks/>
              <a:stCxn id="88" idx="2"/>
              <a:endCxn id="95" idx="6"/>
            </p:cNvCxnSpPr>
            <p:nvPr/>
          </p:nvCxnSpPr>
          <p:spPr>
            <a:xfrm flipH="1">
              <a:off x="9333923" y="6204046"/>
              <a:ext cx="1072601" cy="0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7D792073-0B5D-4148-85B5-A8A6EB1FD59E}"/>
                </a:ext>
              </a:extLst>
            </p:cNvPr>
            <p:cNvCxnSpPr>
              <a:cxnSpLocks/>
              <a:stCxn id="90" idx="3"/>
              <a:endCxn id="95" idx="7"/>
            </p:cNvCxnSpPr>
            <p:nvPr/>
          </p:nvCxnSpPr>
          <p:spPr>
            <a:xfrm flipH="1">
              <a:off x="9232858" y="5205071"/>
              <a:ext cx="1274731" cy="754983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71C0A2C-3A97-42C3-8534-FBA4BEF8062C}"/>
                </a:ext>
              </a:extLst>
            </p:cNvPr>
            <p:cNvCxnSpPr>
              <a:cxnSpLocks/>
              <a:stCxn id="92" idx="5"/>
              <a:endCxn id="88" idx="1"/>
            </p:cNvCxnSpPr>
            <p:nvPr/>
          </p:nvCxnSpPr>
          <p:spPr>
            <a:xfrm>
              <a:off x="9232858" y="5205071"/>
              <a:ext cx="1274731" cy="754983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3" name="Content Placeholder 2">
            <a:extLst>
              <a:ext uri="{FF2B5EF4-FFF2-40B4-BE49-F238E27FC236}">
                <a16:creationId xmlns:a16="http://schemas.microsoft.com/office/drawing/2014/main" id="{9819C36A-FAA1-4581-B245-D241639DFE04}"/>
              </a:ext>
            </a:extLst>
          </p:cNvPr>
          <p:cNvSpPr txBox="1">
            <a:spLocks/>
          </p:cNvSpPr>
          <p:nvPr/>
        </p:nvSpPr>
        <p:spPr>
          <a:xfrm>
            <a:off x="3183350" y="4420044"/>
            <a:ext cx="2827513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Are these valid?</a:t>
            </a:r>
          </a:p>
        </p:txBody>
      </p:sp>
      <p:sp>
        <p:nvSpPr>
          <p:cNvPr id="115" name="Content Placeholder 2">
            <a:extLst>
              <a:ext uri="{FF2B5EF4-FFF2-40B4-BE49-F238E27FC236}">
                <a16:creationId xmlns:a16="http://schemas.microsoft.com/office/drawing/2014/main" id="{2888A3E4-7B1A-4F84-9BF4-B76C55214EEA}"/>
              </a:ext>
            </a:extLst>
          </p:cNvPr>
          <p:cNvSpPr txBox="1">
            <a:spLocks/>
          </p:cNvSpPr>
          <p:nvPr/>
        </p:nvSpPr>
        <p:spPr>
          <a:xfrm>
            <a:off x="5683495" y="4587266"/>
            <a:ext cx="776078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50"/>
                </a:solidFill>
              </a:rPr>
              <a:t>Yup</a:t>
            </a:r>
          </a:p>
        </p:txBody>
      </p:sp>
      <p:sp>
        <p:nvSpPr>
          <p:cNvPr id="116" name="Content Placeholder 2">
            <a:extLst>
              <a:ext uri="{FF2B5EF4-FFF2-40B4-BE49-F238E27FC236}">
                <a16:creationId xmlns:a16="http://schemas.microsoft.com/office/drawing/2014/main" id="{B2AC4F30-F474-417C-83FA-EE312A1E4F30}"/>
              </a:ext>
            </a:extLst>
          </p:cNvPr>
          <p:cNvSpPr txBox="1">
            <a:spLocks/>
          </p:cNvSpPr>
          <p:nvPr/>
        </p:nvSpPr>
        <p:spPr>
          <a:xfrm>
            <a:off x="9720972" y="5885052"/>
            <a:ext cx="776078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50"/>
                </a:solidFill>
              </a:rPr>
              <a:t>Sure</a:t>
            </a:r>
          </a:p>
        </p:txBody>
      </p:sp>
      <p:sp>
        <p:nvSpPr>
          <p:cNvPr id="117" name="Content Placeholder 2">
            <a:extLst>
              <a:ext uri="{FF2B5EF4-FFF2-40B4-BE49-F238E27FC236}">
                <a16:creationId xmlns:a16="http://schemas.microsoft.com/office/drawing/2014/main" id="{A0A32933-61EC-44F4-8704-F547D558F668}"/>
              </a:ext>
            </a:extLst>
          </p:cNvPr>
          <p:cNvSpPr txBox="1">
            <a:spLocks/>
          </p:cNvSpPr>
          <p:nvPr/>
        </p:nvSpPr>
        <p:spPr>
          <a:xfrm>
            <a:off x="7663500" y="1317184"/>
            <a:ext cx="776078" cy="53405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50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75830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/>
      <p:bldP spid="35" grpId="0"/>
      <p:bldP spid="56" grpId="0"/>
      <p:bldP spid="57" grpId="0"/>
      <p:bldP spid="61" grpId="0"/>
      <p:bldP spid="113" grpId="0"/>
      <p:bldP spid="115" grpId="0"/>
      <p:bldP spid="116" grpId="0"/>
      <p:bldP spid="1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A9E8D-5D4B-4479-94AE-2144AC403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D22661-DC2C-4BAD-AA73-F1C118665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Self loop </a:t>
            </a:r>
            <a:r>
              <a:rPr lang="en-US" dirty="0"/>
              <a:t>– an edge that starts and ends at the same vertex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Parallel edges </a:t>
            </a:r>
            <a:r>
              <a:rPr lang="en-US" dirty="0"/>
              <a:t>– two edges with the same start and end vertices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4C3282"/>
                </a:solidFill>
              </a:rPr>
              <a:t>Simple graph </a:t>
            </a:r>
            <a:r>
              <a:rPr lang="en-US" dirty="0"/>
              <a:t>– a graph with no self-loops and no parallel edges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979A13-37F1-492D-8231-1585F7C33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41770F-DE86-403C-992F-67338431C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15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0F4DD8B-8D48-4804-BCC5-C398EFE12607}"/>
              </a:ext>
            </a:extLst>
          </p:cNvPr>
          <p:cNvGrpSpPr/>
          <p:nvPr/>
        </p:nvGrpSpPr>
        <p:grpSpPr>
          <a:xfrm>
            <a:off x="3875978" y="4061759"/>
            <a:ext cx="2020949" cy="690114"/>
            <a:chOff x="9076131" y="1493488"/>
            <a:chExt cx="2020949" cy="69011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76B9FE0-AF3C-4991-953F-78449E80FD78}"/>
                </a:ext>
              </a:extLst>
            </p:cNvPr>
            <p:cNvGrpSpPr/>
            <p:nvPr/>
          </p:nvGrpSpPr>
          <p:grpSpPr>
            <a:xfrm>
              <a:off x="9076131" y="1493489"/>
              <a:ext cx="690113" cy="690113"/>
              <a:chOff x="9831042" y="3675297"/>
              <a:chExt cx="690113" cy="690113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E4295571-D8E3-4A2C-AA06-EB0A227DA938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0322F36-039D-4CC6-9EAC-23110533B713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FC1247E-B7C5-491B-9D87-925CADA0F132}"/>
                </a:ext>
              </a:extLst>
            </p:cNvPr>
            <p:cNvGrpSpPr/>
            <p:nvPr/>
          </p:nvGrpSpPr>
          <p:grpSpPr>
            <a:xfrm>
              <a:off x="10406967" y="1493488"/>
              <a:ext cx="690113" cy="690113"/>
              <a:chOff x="9831042" y="3675297"/>
              <a:chExt cx="690113" cy="69011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17D1CEF-9E39-4C41-8C18-20E62718C4A2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FC6E560-4ACB-41D5-9FC5-4B1B661D0A74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16" idx="5"/>
              <a:endCxn id="14" idx="3"/>
            </p:cNvCxnSpPr>
            <p:nvPr/>
          </p:nvCxnSpPr>
          <p:spPr>
            <a:xfrm flipV="1">
              <a:off x="9665179" y="2082536"/>
              <a:ext cx="842853" cy="1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76C2048A-F2D5-4DBD-980A-9D770F0EF52C}"/>
                </a:ext>
              </a:extLst>
            </p:cNvPr>
            <p:cNvCxnSpPr>
              <a:cxnSpLocks/>
              <a:stCxn id="16" idx="7"/>
              <a:endCxn id="14" idx="1"/>
            </p:cNvCxnSpPr>
            <p:nvPr/>
          </p:nvCxnSpPr>
          <p:spPr>
            <a:xfrm flipV="1">
              <a:off x="9665179" y="1594553"/>
              <a:ext cx="842853" cy="1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386E890-B259-4626-B5F0-1C79DE2B91AE}"/>
              </a:ext>
            </a:extLst>
          </p:cNvPr>
          <p:cNvGrpSpPr/>
          <p:nvPr/>
        </p:nvGrpSpPr>
        <p:grpSpPr>
          <a:xfrm>
            <a:off x="4516701" y="2226333"/>
            <a:ext cx="690113" cy="690114"/>
            <a:chOff x="7988128" y="2035502"/>
            <a:chExt cx="690113" cy="690114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B7E8D04D-FBB9-40FC-B30C-C39F282ABE0B}"/>
                </a:ext>
              </a:extLst>
            </p:cNvPr>
            <p:cNvGrpSpPr/>
            <p:nvPr/>
          </p:nvGrpSpPr>
          <p:grpSpPr>
            <a:xfrm>
              <a:off x="7988128" y="2035503"/>
              <a:ext cx="690113" cy="690113"/>
              <a:chOff x="9831042" y="3675297"/>
              <a:chExt cx="690113" cy="690113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0CB2BE7-9455-40CB-9BCA-5B41714A774D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674F496-2DDF-4021-AC31-0B18C37B2A5C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cxnSp>
          <p:nvCxnSpPr>
            <p:cNvPr id="37" name="Connector: Curved 36">
              <a:extLst>
                <a:ext uri="{FF2B5EF4-FFF2-40B4-BE49-F238E27FC236}">
                  <a16:creationId xmlns:a16="http://schemas.microsoft.com/office/drawing/2014/main" id="{74CF63E8-AE2C-485A-A3AE-CE20DB0ABA58}"/>
                </a:ext>
              </a:extLst>
            </p:cNvPr>
            <p:cNvCxnSpPr>
              <a:cxnSpLocks/>
              <a:stCxn id="34" idx="0"/>
              <a:endCxn id="34" idx="6"/>
            </p:cNvCxnSpPr>
            <p:nvPr/>
          </p:nvCxnSpPr>
          <p:spPr>
            <a:xfrm rot="16200000" flipH="1">
              <a:off x="8333184" y="2035503"/>
              <a:ext cx="345057" cy="345056"/>
            </a:xfrm>
            <a:prstGeom prst="curvedConnector4">
              <a:avLst>
                <a:gd name="adj1" fmla="val -66250"/>
                <a:gd name="adj2" fmla="val 166250"/>
              </a:avLst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2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1B90B-2B7E-4238-9D79-4725914C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D92D8-4D05-4A51-B6DE-0969D08F6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507" y="1463857"/>
            <a:ext cx="11666862" cy="4845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4C3282"/>
                </a:solidFill>
              </a:rPr>
              <a:t>Walk </a:t>
            </a:r>
            <a:r>
              <a:rPr lang="en-US" sz="2800" dirty="0"/>
              <a:t>– A sequence of </a:t>
            </a:r>
            <a:r>
              <a:rPr lang="en-US" sz="2800" b="1" dirty="0"/>
              <a:t>adjacent</a:t>
            </a:r>
            <a:r>
              <a:rPr lang="en-US" sz="2800" dirty="0"/>
              <a:t> vertices. Each connected to next by an edge.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b="1" dirty="0">
              <a:solidFill>
                <a:srgbClr val="4C3282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4C3282"/>
                </a:solidFill>
              </a:rPr>
              <a:t>(Directed) Walk</a:t>
            </a:r>
            <a:r>
              <a:rPr lang="en-US" sz="2800" dirty="0"/>
              <a:t>–must follow the direction of the edges</a:t>
            </a:r>
          </a:p>
          <a:p>
            <a:endParaRPr lang="en-US" sz="2800" dirty="0"/>
          </a:p>
          <a:p>
            <a:pPr marL="0" indent="0">
              <a:buNone/>
            </a:pPr>
            <a:endParaRPr lang="en-US" sz="2800" b="1" dirty="0">
              <a:solidFill>
                <a:srgbClr val="4C3282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4C3282"/>
                </a:solidFill>
              </a:rPr>
              <a:t>Length </a:t>
            </a:r>
            <a:r>
              <a:rPr lang="en-US" sz="2800" dirty="0"/>
              <a:t>– The number of edges in a walk</a:t>
            </a:r>
          </a:p>
          <a:p>
            <a:r>
              <a:rPr lang="en-US" sz="2800" dirty="0"/>
              <a:t> - (A,B,C,D) has length 3.</a:t>
            </a:r>
          </a:p>
          <a:p>
            <a:endParaRPr lang="en-US" sz="2800" dirty="0"/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6488E5A-F9BE-4E3B-84E4-17754B62D28B}"/>
              </a:ext>
            </a:extLst>
          </p:cNvPr>
          <p:cNvGrpSpPr/>
          <p:nvPr/>
        </p:nvGrpSpPr>
        <p:grpSpPr>
          <a:xfrm>
            <a:off x="1829955" y="1829141"/>
            <a:ext cx="4424503" cy="1071992"/>
            <a:chOff x="1829955" y="1829141"/>
            <a:chExt cx="4424503" cy="107199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B7ED82C-6F17-4BBD-A7E7-55BA450C57D5}"/>
                </a:ext>
              </a:extLst>
            </p:cNvPr>
            <p:cNvGrpSpPr/>
            <p:nvPr/>
          </p:nvGrpSpPr>
          <p:grpSpPr>
            <a:xfrm>
              <a:off x="1829955" y="1831469"/>
              <a:ext cx="690113" cy="690113"/>
              <a:chOff x="1660725" y="5803810"/>
              <a:chExt cx="690113" cy="69011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80F25F2-1B4E-483C-9CE4-3294C8C6A100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CAFAF44-6E91-4D17-9036-92F014AB6E6C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8B767A9-11B7-4447-B580-1AB26BF26CA4}"/>
                </a:ext>
              </a:extLst>
            </p:cNvPr>
            <p:cNvGrpSpPr/>
            <p:nvPr/>
          </p:nvGrpSpPr>
          <p:grpSpPr>
            <a:xfrm>
              <a:off x="3053362" y="1829141"/>
              <a:ext cx="690113" cy="690113"/>
              <a:chOff x="1660725" y="5803810"/>
              <a:chExt cx="690113" cy="690113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0CD5362-9795-4B7D-A564-6FF29A24AC01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EF5E4A-1C1D-4409-8974-3A206387B002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806EF38-E678-4555-B0D7-097CDF40E72F}"/>
                </a:ext>
              </a:extLst>
            </p:cNvPr>
            <p:cNvGrpSpPr/>
            <p:nvPr/>
          </p:nvGrpSpPr>
          <p:grpSpPr>
            <a:xfrm>
              <a:off x="4306888" y="1839773"/>
              <a:ext cx="690113" cy="690113"/>
              <a:chOff x="1660725" y="5803810"/>
              <a:chExt cx="690113" cy="690113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5A095F2-B650-4C6D-8562-4F5F881FDDA7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8EF67D1-D89E-4BAA-88E6-6D17BF794E78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29C801-1A20-4364-B43C-1D277FBE28A7}"/>
                </a:ext>
              </a:extLst>
            </p:cNvPr>
            <p:cNvCxnSpPr>
              <a:cxnSpLocks/>
              <a:stCxn id="21" idx="6"/>
              <a:endCxn id="19" idx="2"/>
            </p:cNvCxnSpPr>
            <p:nvPr/>
          </p:nvCxnSpPr>
          <p:spPr>
            <a:xfrm>
              <a:off x="3743475" y="2174198"/>
              <a:ext cx="563413" cy="1063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E2D4C7B-761B-4239-B4FF-DB857EB83783}"/>
                </a:ext>
              </a:extLst>
            </p:cNvPr>
            <p:cNvGrpSpPr/>
            <p:nvPr/>
          </p:nvGrpSpPr>
          <p:grpSpPr>
            <a:xfrm>
              <a:off x="5564345" y="1839773"/>
              <a:ext cx="690113" cy="690113"/>
              <a:chOff x="1660725" y="5803810"/>
              <a:chExt cx="690113" cy="690113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0A9052A-164D-4BD4-A82D-00BBBD40D49E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60B3AF-22B2-49C9-8ACC-5D89F55D69AA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2EFE5D6-88D3-4936-80A8-A3A53CB4D640}"/>
                </a:ext>
              </a:extLst>
            </p:cNvPr>
            <p:cNvCxnSpPr>
              <a:cxnSpLocks/>
              <a:stCxn id="23" idx="6"/>
              <a:endCxn id="21" idx="2"/>
            </p:cNvCxnSpPr>
            <p:nvPr/>
          </p:nvCxnSpPr>
          <p:spPr>
            <a:xfrm flipV="1">
              <a:off x="2520068" y="2174198"/>
              <a:ext cx="533294" cy="232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439EE96-8A24-4476-86EC-42C166856683}"/>
                </a:ext>
              </a:extLst>
            </p:cNvPr>
            <p:cNvCxnSpPr>
              <a:cxnSpLocks/>
              <a:stCxn id="19" idx="6"/>
              <a:endCxn id="17" idx="2"/>
            </p:cNvCxnSpPr>
            <p:nvPr/>
          </p:nvCxnSpPr>
          <p:spPr>
            <a:xfrm>
              <a:off x="4997001" y="2184830"/>
              <a:ext cx="5673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8B9319B9-36B8-43B5-BBBD-88CFE02886DE}"/>
                </a:ext>
              </a:extLst>
            </p:cNvPr>
            <p:cNvSpPr/>
            <p:nvPr/>
          </p:nvSpPr>
          <p:spPr>
            <a:xfrm flipV="1">
              <a:off x="2175012" y="2103802"/>
              <a:ext cx="3734390" cy="797331"/>
            </a:xfrm>
            <a:prstGeom prst="arc">
              <a:avLst>
                <a:gd name="adj1" fmla="val 10803122"/>
                <a:gd name="adj2" fmla="val 21547662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F282CA0-3EE6-401B-81D0-62E11A024E69}"/>
              </a:ext>
            </a:extLst>
          </p:cNvPr>
          <p:cNvGrpSpPr/>
          <p:nvPr/>
        </p:nvGrpSpPr>
        <p:grpSpPr>
          <a:xfrm>
            <a:off x="1812929" y="3537613"/>
            <a:ext cx="4424503" cy="1071992"/>
            <a:chOff x="1829955" y="1829141"/>
            <a:chExt cx="4424503" cy="107199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6261A9E-15C5-48D2-8C42-72637247ED5B}"/>
                </a:ext>
              </a:extLst>
            </p:cNvPr>
            <p:cNvGrpSpPr/>
            <p:nvPr/>
          </p:nvGrpSpPr>
          <p:grpSpPr>
            <a:xfrm>
              <a:off x="1829955" y="1831469"/>
              <a:ext cx="690113" cy="690113"/>
              <a:chOff x="1660725" y="5803810"/>
              <a:chExt cx="690113" cy="690113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D7253BB-3683-4200-8874-72B112600F4D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A5AC84-5127-4F1E-AD2E-71827E687F2A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F2F731F-96EF-4947-A4F1-06CBB1F07E9C}"/>
                </a:ext>
              </a:extLst>
            </p:cNvPr>
            <p:cNvGrpSpPr/>
            <p:nvPr/>
          </p:nvGrpSpPr>
          <p:grpSpPr>
            <a:xfrm>
              <a:off x="3053362" y="1829141"/>
              <a:ext cx="690113" cy="690113"/>
              <a:chOff x="1660725" y="5803810"/>
              <a:chExt cx="690113" cy="690113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FA2EB2A0-F137-426D-B90B-0A7076E95883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E0ADE1B-45CA-413D-B563-E6B5C755EE38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EF04421-25F1-4FA4-89BB-2F707B10CB02}"/>
                </a:ext>
              </a:extLst>
            </p:cNvPr>
            <p:cNvGrpSpPr/>
            <p:nvPr/>
          </p:nvGrpSpPr>
          <p:grpSpPr>
            <a:xfrm>
              <a:off x="4306888" y="1839773"/>
              <a:ext cx="690113" cy="690113"/>
              <a:chOff x="1660725" y="5803810"/>
              <a:chExt cx="690113" cy="690113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2BCA7EA2-831D-4F60-AA61-D630426725B0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F6767BC-567E-431B-93CF-25ACE05E4C88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DED64E7-FDEA-4F84-B2DE-7E7FFE00F1DD}"/>
                </a:ext>
              </a:extLst>
            </p:cNvPr>
            <p:cNvCxnSpPr>
              <a:cxnSpLocks/>
              <a:stCxn id="61" idx="6"/>
              <a:endCxn id="59" idx="2"/>
            </p:cNvCxnSpPr>
            <p:nvPr/>
          </p:nvCxnSpPr>
          <p:spPr>
            <a:xfrm>
              <a:off x="3743475" y="2174198"/>
              <a:ext cx="563413" cy="10632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AFB6809-06F1-4354-95B2-BA7E6059E9E0}"/>
                </a:ext>
              </a:extLst>
            </p:cNvPr>
            <p:cNvGrpSpPr/>
            <p:nvPr/>
          </p:nvGrpSpPr>
          <p:grpSpPr>
            <a:xfrm>
              <a:off x="5564345" y="1839773"/>
              <a:ext cx="690113" cy="690113"/>
              <a:chOff x="1660725" y="5803810"/>
              <a:chExt cx="690113" cy="690113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C855730-B0B3-4252-B998-E725213A18D4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2410EA7-D7EA-4DC5-8C3F-DC6DF6E32BE4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98CF6DC-92DD-4127-B2AB-AEB87633C33E}"/>
                </a:ext>
              </a:extLst>
            </p:cNvPr>
            <p:cNvCxnSpPr>
              <a:cxnSpLocks/>
              <a:stCxn id="63" idx="6"/>
              <a:endCxn id="61" idx="2"/>
            </p:cNvCxnSpPr>
            <p:nvPr/>
          </p:nvCxnSpPr>
          <p:spPr>
            <a:xfrm flipV="1">
              <a:off x="2520068" y="2174198"/>
              <a:ext cx="533294" cy="2328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B4E32DA-D27B-4C10-8732-FB8A6502AD80}"/>
                </a:ext>
              </a:extLst>
            </p:cNvPr>
            <p:cNvCxnSpPr>
              <a:cxnSpLocks/>
              <a:stCxn id="59" idx="6"/>
              <a:endCxn id="57" idx="2"/>
            </p:cNvCxnSpPr>
            <p:nvPr/>
          </p:nvCxnSpPr>
          <p:spPr>
            <a:xfrm>
              <a:off x="4997001" y="2184830"/>
              <a:ext cx="567344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D299AB21-664A-44A2-9C09-72CD4BE8BBF9}"/>
                </a:ext>
              </a:extLst>
            </p:cNvPr>
            <p:cNvSpPr/>
            <p:nvPr/>
          </p:nvSpPr>
          <p:spPr>
            <a:xfrm flipV="1">
              <a:off x="2175012" y="2103802"/>
              <a:ext cx="3734390" cy="797331"/>
            </a:xfrm>
            <a:prstGeom prst="arc">
              <a:avLst>
                <a:gd name="adj1" fmla="val 10803122"/>
                <a:gd name="adj2" fmla="val 21547662"/>
              </a:avLst>
            </a:prstGeom>
            <a:ln w="28575">
              <a:solidFill>
                <a:srgbClr val="FF00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687239" y="1839773"/>
            <a:ext cx="5310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A,B,C,D is a walk.</a:t>
            </a:r>
          </a:p>
          <a:p>
            <a:r>
              <a:rPr lang="en-US" sz="2800" dirty="0"/>
              <a:t>So is A,B,A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87239" y="3655498"/>
            <a:ext cx="5310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A,B,C,D,B is a directed walk.</a:t>
            </a:r>
          </a:p>
          <a:p>
            <a:r>
              <a:rPr lang="en-US" sz="2800" dirty="0"/>
              <a:t>A,B,A is not.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AE3E5-E220-9347-AFA3-6D3C3D445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BD060B-E620-564C-B416-F3797B2FF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714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11B90B-2B7E-4238-9D79-4725914C9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D92D8-4D05-4A51-B6DE-0969D08F6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4C3282"/>
                </a:solidFill>
              </a:rPr>
              <a:t>Path </a:t>
            </a:r>
            <a:r>
              <a:rPr lang="en-US" sz="2800" dirty="0"/>
              <a:t>– A walk that doesn’t repeat a vertex. A,B,C,D is a path. A,B,A is not.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b="1" dirty="0">
              <a:solidFill>
                <a:srgbClr val="4C3282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4C3282"/>
                </a:solidFill>
              </a:rPr>
              <a:t>Cycle </a:t>
            </a:r>
            <a:r>
              <a:rPr lang="en-US" sz="2800" dirty="0"/>
              <a:t>– path with an extra edge from last vertex back to first.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Be careful looking at other sources.</a:t>
            </a:r>
          </a:p>
          <a:p>
            <a:r>
              <a:rPr lang="en-US" sz="2800" dirty="0"/>
              <a:t>Some people call our “walks” “paths” and our “paths” “simple paths”</a:t>
            </a:r>
          </a:p>
          <a:p>
            <a:r>
              <a:rPr lang="en-US" sz="2800" dirty="0"/>
              <a:t>Use the definitions on these slides. 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56488E5A-F9BE-4E3B-84E4-17754B62D28B}"/>
              </a:ext>
            </a:extLst>
          </p:cNvPr>
          <p:cNvGrpSpPr/>
          <p:nvPr/>
        </p:nvGrpSpPr>
        <p:grpSpPr>
          <a:xfrm>
            <a:off x="1829955" y="1829141"/>
            <a:ext cx="4424503" cy="1071992"/>
            <a:chOff x="1829955" y="1829141"/>
            <a:chExt cx="4424503" cy="107199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B7ED82C-6F17-4BBD-A7E7-55BA450C57D5}"/>
                </a:ext>
              </a:extLst>
            </p:cNvPr>
            <p:cNvGrpSpPr/>
            <p:nvPr/>
          </p:nvGrpSpPr>
          <p:grpSpPr>
            <a:xfrm>
              <a:off x="1829955" y="1831469"/>
              <a:ext cx="690113" cy="690113"/>
              <a:chOff x="1660725" y="5803810"/>
              <a:chExt cx="690113" cy="690113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80F25F2-1B4E-483C-9CE4-3294C8C6A100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CAFAF44-6E91-4D17-9036-92F014AB6E6C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8B767A9-11B7-4447-B580-1AB26BF26CA4}"/>
                </a:ext>
              </a:extLst>
            </p:cNvPr>
            <p:cNvGrpSpPr/>
            <p:nvPr/>
          </p:nvGrpSpPr>
          <p:grpSpPr>
            <a:xfrm>
              <a:off x="3053362" y="1829141"/>
              <a:ext cx="690113" cy="690113"/>
              <a:chOff x="1660725" y="5803810"/>
              <a:chExt cx="690113" cy="690113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0CD5362-9795-4B7D-A564-6FF29A24AC01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1EF5E4A-1C1D-4409-8974-3A206387B002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806EF38-E678-4555-B0D7-097CDF40E72F}"/>
                </a:ext>
              </a:extLst>
            </p:cNvPr>
            <p:cNvGrpSpPr/>
            <p:nvPr/>
          </p:nvGrpSpPr>
          <p:grpSpPr>
            <a:xfrm>
              <a:off x="4306888" y="1839773"/>
              <a:ext cx="690113" cy="690113"/>
              <a:chOff x="1660725" y="5803810"/>
              <a:chExt cx="690113" cy="690113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45A095F2-B650-4C6D-8562-4F5F881FDDA7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8EF67D1-D89E-4BAA-88E6-6D17BF794E78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29C801-1A20-4364-B43C-1D277FBE28A7}"/>
                </a:ext>
              </a:extLst>
            </p:cNvPr>
            <p:cNvCxnSpPr>
              <a:cxnSpLocks/>
              <a:stCxn id="21" idx="6"/>
              <a:endCxn id="19" idx="2"/>
            </p:cNvCxnSpPr>
            <p:nvPr/>
          </p:nvCxnSpPr>
          <p:spPr>
            <a:xfrm>
              <a:off x="3743475" y="2174198"/>
              <a:ext cx="563413" cy="1063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E2D4C7B-761B-4239-B4FF-DB857EB83783}"/>
                </a:ext>
              </a:extLst>
            </p:cNvPr>
            <p:cNvGrpSpPr/>
            <p:nvPr/>
          </p:nvGrpSpPr>
          <p:grpSpPr>
            <a:xfrm>
              <a:off x="5564345" y="1839773"/>
              <a:ext cx="690113" cy="690113"/>
              <a:chOff x="1660725" y="5803810"/>
              <a:chExt cx="690113" cy="690113"/>
            </a:xfrm>
          </p:grpSpPr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20A9052A-164D-4BD4-A82D-00BBBD40D49E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A60B3AF-22B2-49C9-8ACC-5D89F55D69AA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2EFE5D6-88D3-4936-80A8-A3A53CB4D640}"/>
                </a:ext>
              </a:extLst>
            </p:cNvPr>
            <p:cNvCxnSpPr>
              <a:cxnSpLocks/>
              <a:stCxn id="23" idx="6"/>
              <a:endCxn id="21" idx="2"/>
            </p:cNvCxnSpPr>
            <p:nvPr/>
          </p:nvCxnSpPr>
          <p:spPr>
            <a:xfrm flipV="1">
              <a:off x="2520068" y="2174198"/>
              <a:ext cx="533294" cy="232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439EE96-8A24-4476-86EC-42C166856683}"/>
                </a:ext>
              </a:extLst>
            </p:cNvPr>
            <p:cNvCxnSpPr>
              <a:cxnSpLocks/>
              <a:stCxn id="19" idx="6"/>
              <a:endCxn id="17" idx="2"/>
            </p:cNvCxnSpPr>
            <p:nvPr/>
          </p:nvCxnSpPr>
          <p:spPr>
            <a:xfrm>
              <a:off x="4997001" y="2184830"/>
              <a:ext cx="567344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Arc 45">
              <a:extLst>
                <a:ext uri="{FF2B5EF4-FFF2-40B4-BE49-F238E27FC236}">
                  <a16:creationId xmlns:a16="http://schemas.microsoft.com/office/drawing/2014/main" id="{8B9319B9-36B8-43B5-BBBD-88CFE02886DE}"/>
                </a:ext>
              </a:extLst>
            </p:cNvPr>
            <p:cNvSpPr/>
            <p:nvPr/>
          </p:nvSpPr>
          <p:spPr>
            <a:xfrm flipV="1">
              <a:off x="2175012" y="2103802"/>
              <a:ext cx="3734390" cy="797331"/>
            </a:xfrm>
            <a:prstGeom prst="arc">
              <a:avLst>
                <a:gd name="adj1" fmla="val 10803122"/>
                <a:gd name="adj2" fmla="val 21547662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F282CA0-3EE6-401B-81D0-62E11A024E69}"/>
              </a:ext>
            </a:extLst>
          </p:cNvPr>
          <p:cNvGrpSpPr/>
          <p:nvPr/>
        </p:nvGrpSpPr>
        <p:grpSpPr>
          <a:xfrm>
            <a:off x="1812929" y="3537613"/>
            <a:ext cx="4424503" cy="1071992"/>
            <a:chOff x="1829955" y="1829141"/>
            <a:chExt cx="4424503" cy="1071992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6261A9E-15C5-48D2-8C42-72637247ED5B}"/>
                </a:ext>
              </a:extLst>
            </p:cNvPr>
            <p:cNvGrpSpPr/>
            <p:nvPr/>
          </p:nvGrpSpPr>
          <p:grpSpPr>
            <a:xfrm>
              <a:off x="1829955" y="1831469"/>
              <a:ext cx="690113" cy="690113"/>
              <a:chOff x="1660725" y="5803810"/>
              <a:chExt cx="690113" cy="690113"/>
            </a:xfrm>
          </p:grpSpPr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D7253BB-3683-4200-8874-72B112600F4D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EA5AC84-5127-4F1E-AD2E-71827E687F2A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F2F731F-96EF-4947-A4F1-06CBB1F07E9C}"/>
                </a:ext>
              </a:extLst>
            </p:cNvPr>
            <p:cNvGrpSpPr/>
            <p:nvPr/>
          </p:nvGrpSpPr>
          <p:grpSpPr>
            <a:xfrm>
              <a:off x="3053362" y="1829141"/>
              <a:ext cx="690113" cy="690113"/>
              <a:chOff x="1660725" y="5803810"/>
              <a:chExt cx="690113" cy="690113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FA2EB2A0-F137-426D-B90B-0A7076E95883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E0ADE1B-45CA-413D-B563-E6B5C755EE38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EF04421-25F1-4FA4-89BB-2F707B10CB02}"/>
                </a:ext>
              </a:extLst>
            </p:cNvPr>
            <p:cNvGrpSpPr/>
            <p:nvPr/>
          </p:nvGrpSpPr>
          <p:grpSpPr>
            <a:xfrm>
              <a:off x="4306888" y="1839773"/>
              <a:ext cx="690113" cy="690113"/>
              <a:chOff x="1660725" y="5803810"/>
              <a:chExt cx="690113" cy="690113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2BCA7EA2-831D-4F60-AA61-D630426725B0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6F6767BC-567E-431B-93CF-25ACE05E4C88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DED64E7-FDEA-4F84-B2DE-7E7FFE00F1DD}"/>
                </a:ext>
              </a:extLst>
            </p:cNvPr>
            <p:cNvCxnSpPr>
              <a:cxnSpLocks/>
              <a:stCxn id="61" idx="6"/>
              <a:endCxn id="59" idx="2"/>
            </p:cNvCxnSpPr>
            <p:nvPr/>
          </p:nvCxnSpPr>
          <p:spPr>
            <a:xfrm>
              <a:off x="3743475" y="2174198"/>
              <a:ext cx="563413" cy="10632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AFB6809-06F1-4354-95B2-BA7E6059E9E0}"/>
                </a:ext>
              </a:extLst>
            </p:cNvPr>
            <p:cNvGrpSpPr/>
            <p:nvPr/>
          </p:nvGrpSpPr>
          <p:grpSpPr>
            <a:xfrm>
              <a:off x="5564345" y="1839773"/>
              <a:ext cx="690113" cy="690113"/>
              <a:chOff x="1660725" y="5803810"/>
              <a:chExt cx="690113" cy="690113"/>
            </a:xfrm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BC855730-B0B3-4252-B998-E725213A18D4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E2410EA7-D7EA-4DC5-8C3F-DC6DF6E32BE4}"/>
                  </a:ext>
                </a:extLst>
              </p:cNvPr>
              <p:cNvSpPr txBox="1"/>
              <p:nvPr/>
            </p:nvSpPr>
            <p:spPr>
              <a:xfrm>
                <a:off x="1839710" y="5964200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E98CF6DC-92DD-4127-B2AB-AEB87633C33E}"/>
                </a:ext>
              </a:extLst>
            </p:cNvPr>
            <p:cNvCxnSpPr>
              <a:cxnSpLocks/>
              <a:stCxn id="63" idx="6"/>
              <a:endCxn id="61" idx="2"/>
            </p:cNvCxnSpPr>
            <p:nvPr/>
          </p:nvCxnSpPr>
          <p:spPr>
            <a:xfrm flipV="1">
              <a:off x="2520068" y="2174198"/>
              <a:ext cx="533294" cy="2328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B4E32DA-D27B-4C10-8732-FB8A6502AD80}"/>
                </a:ext>
              </a:extLst>
            </p:cNvPr>
            <p:cNvCxnSpPr>
              <a:cxnSpLocks/>
              <a:stCxn id="59" idx="6"/>
              <a:endCxn id="57" idx="2"/>
            </p:cNvCxnSpPr>
            <p:nvPr/>
          </p:nvCxnSpPr>
          <p:spPr>
            <a:xfrm>
              <a:off x="4997001" y="2184830"/>
              <a:ext cx="567344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Arc 55">
              <a:extLst>
                <a:ext uri="{FF2B5EF4-FFF2-40B4-BE49-F238E27FC236}">
                  <a16:creationId xmlns:a16="http://schemas.microsoft.com/office/drawing/2014/main" id="{D299AB21-664A-44A2-9C09-72CD4BE8BBF9}"/>
                </a:ext>
              </a:extLst>
            </p:cNvPr>
            <p:cNvSpPr/>
            <p:nvPr/>
          </p:nvSpPr>
          <p:spPr>
            <a:xfrm flipV="1">
              <a:off x="2175012" y="2103802"/>
              <a:ext cx="3734390" cy="797331"/>
            </a:xfrm>
            <a:prstGeom prst="arc">
              <a:avLst>
                <a:gd name="adj1" fmla="val 10803122"/>
                <a:gd name="adj2" fmla="val 21547662"/>
              </a:avLst>
            </a:prstGeom>
            <a:ln w="28575">
              <a:solidFill>
                <a:srgbClr val="FF0000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1C31DF-F49C-9145-9F4C-627591E73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CFA714-E512-5E4B-8A2B-0A8E2AA2D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3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2951B7-2C81-8E48-BACA-41B0F8955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61FEA76-5590-7042-BB90-5AD1ED59E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Worksheet Question 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4D8977-F05C-C94F-9565-AAFC7FAE3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B3D7C-077B-BB43-B444-2EA50CC2D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10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a Graph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Implement with nodes…</a:t>
            </a:r>
          </a:p>
          <a:p>
            <a:r>
              <a:rPr lang="en-US" dirty="0"/>
              <a:t>Implementation gets super messy</a:t>
            </a:r>
          </a:p>
          <a:p>
            <a:r>
              <a:rPr lang="en-US" dirty="0"/>
              <a:t>What if you wanted a vertex without an edge?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can we implement without requiring edges to access nodes?</a:t>
            </a:r>
          </a:p>
          <a:p>
            <a:endParaRPr lang="en-US" dirty="0"/>
          </a:p>
          <a:p>
            <a:r>
              <a:rPr lang="en-US" dirty="0"/>
              <a:t>Implement using some of our existing data structures!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0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4203B-EAE3-40A0-88E0-03EC487E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Technique 3: Master Theorem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765D5-878C-49EC-A959-813D32C49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62C2BC2-81C9-42D3-B4DC-2DD21791AB5B}"/>
              </a:ext>
            </a:extLst>
          </p:cNvPr>
          <p:cNvGrpSpPr/>
          <p:nvPr/>
        </p:nvGrpSpPr>
        <p:grpSpPr>
          <a:xfrm>
            <a:off x="575239" y="2025155"/>
            <a:ext cx="4763997" cy="960530"/>
            <a:chOff x="1686009" y="4199021"/>
            <a:chExt cx="3834935" cy="9605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EACBDA9-3699-4D03-86C7-0C55772EECE5}"/>
                    </a:ext>
                  </a:extLst>
                </p:cNvPr>
                <p:cNvSpPr txBox="1"/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EACBDA9-3699-4D03-86C7-0C55772EEC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6009" y="4461819"/>
                  <a:ext cx="1007263" cy="369332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A35D7EA-9470-4B84-86AB-56E2CBD67DD9}"/>
                    </a:ext>
                  </a:extLst>
                </p:cNvPr>
                <p:cNvSpPr txBox="1"/>
                <p:nvPr/>
              </p:nvSpPr>
              <p:spPr>
                <a:xfrm>
                  <a:off x="3065872" y="4236425"/>
                  <a:ext cx="24550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             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𝑤h𝑒𝑛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A35D7EA-9470-4B84-86AB-56E2CBD67D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65872" y="4236425"/>
                  <a:ext cx="2455072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9F0D0B7-10E6-42A6-9D98-8DED00362F91}"/>
                    </a:ext>
                  </a:extLst>
                </p:cNvPr>
                <p:cNvSpPr txBox="1"/>
                <p:nvPr/>
              </p:nvSpPr>
              <p:spPr>
                <a:xfrm>
                  <a:off x="2957624" y="4592857"/>
                  <a:ext cx="2421817" cy="56669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𝑜𝑡h𝑒𝑟𝑤𝑖𝑠𝑒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9F0D0B7-10E6-42A6-9D98-8DED00362F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7624" y="4592857"/>
                  <a:ext cx="2421817" cy="566694"/>
                </a:xfrm>
                <a:prstGeom prst="rect">
                  <a:avLst/>
                </a:prstGeom>
                <a:blipFill>
                  <a:blip r:embed="rId4"/>
                  <a:stretch>
                    <a:fillRect b="-65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FC3FD3D5-642A-4CA6-ACD0-CB167702C280}"/>
                </a:ext>
              </a:extLst>
            </p:cNvPr>
            <p:cNvSpPr/>
            <p:nvPr/>
          </p:nvSpPr>
          <p:spPr>
            <a:xfrm>
              <a:off x="2585024" y="4199021"/>
              <a:ext cx="609600" cy="917561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0B89ECE2-AB85-4378-9EB0-3588C992AEC4}"/>
              </a:ext>
            </a:extLst>
          </p:cNvPr>
          <p:cNvSpPr/>
          <p:nvPr/>
        </p:nvSpPr>
        <p:spPr>
          <a:xfrm>
            <a:off x="575239" y="1427903"/>
            <a:ext cx="42282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Given a recurrence of the following form: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4304B6E-1892-4A85-82A4-ED1E0BF1E703}"/>
                  </a:ext>
                </a:extLst>
              </p:cNvPr>
              <p:cNvSpPr/>
              <p:nvPr/>
            </p:nvSpPr>
            <p:spPr>
              <a:xfrm>
                <a:off x="575239" y="3292510"/>
                <a:ext cx="81772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are constants,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the following asymptotic bounds 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74304B6E-1892-4A85-82A4-ED1E0BF1E7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3292510"/>
                <a:ext cx="8177239" cy="369332"/>
              </a:xfrm>
              <a:prstGeom prst="rect">
                <a:avLst/>
              </a:prstGeom>
              <a:blipFill>
                <a:blip r:embed="rId5"/>
                <a:stretch>
                  <a:fillRect l="-465" t="-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159F6D-FEDA-4922-85E1-8249611178B6}"/>
                  </a:ext>
                </a:extLst>
              </p:cNvPr>
              <p:cNvSpPr txBox="1"/>
              <p:nvPr/>
            </p:nvSpPr>
            <p:spPr>
              <a:xfrm>
                <a:off x="3534447" y="4003414"/>
                <a:ext cx="13857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1159F6D-FEDA-4922-85E1-824961117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7" y="4003414"/>
                <a:ext cx="1385700" cy="276999"/>
              </a:xfrm>
              <a:prstGeom prst="rect">
                <a:avLst/>
              </a:prstGeom>
              <a:blipFill>
                <a:blip r:embed="rId6"/>
                <a:stretch>
                  <a:fillRect l="-352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4AF6B2-DB00-40E0-9390-C2BC4D576EF0}"/>
                  </a:ext>
                </a:extLst>
              </p:cNvPr>
              <p:cNvSpPr txBox="1"/>
              <p:nvPr/>
            </p:nvSpPr>
            <p:spPr>
              <a:xfrm>
                <a:off x="1404199" y="4003415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4AF6B2-DB00-40E0-9390-C2BC4D576E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9" y="4003415"/>
                <a:ext cx="1071575" cy="276999"/>
              </a:xfrm>
              <a:prstGeom prst="rect">
                <a:avLst/>
              </a:prstGeom>
              <a:blipFill>
                <a:blip r:embed="rId7"/>
                <a:stretch>
                  <a:fillRect l="-6818" r="-113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46DCF1-59C9-4529-BD41-935F52443C90}"/>
                  </a:ext>
                </a:extLst>
              </p:cNvPr>
              <p:cNvSpPr txBox="1"/>
              <p:nvPr/>
            </p:nvSpPr>
            <p:spPr>
              <a:xfrm>
                <a:off x="1404198" y="4651805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846DCF1-59C9-4529-BD41-935F52443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98" y="4651805"/>
                <a:ext cx="1071575" cy="276999"/>
              </a:xfrm>
              <a:prstGeom prst="rect">
                <a:avLst/>
              </a:prstGeom>
              <a:blipFill>
                <a:blip r:embed="rId8"/>
                <a:stretch>
                  <a:fillRect l="-6818" r="-1136" b="-36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CA21FF-E4BB-4041-9F8A-DA12B2611B74}"/>
                  </a:ext>
                </a:extLst>
              </p:cNvPr>
              <p:cNvSpPr txBox="1"/>
              <p:nvPr/>
            </p:nvSpPr>
            <p:spPr>
              <a:xfrm>
                <a:off x="3534446" y="4632326"/>
                <a:ext cx="201420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29CA21FF-E4BB-4041-9F8A-DA12B2611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6" y="4632326"/>
                <a:ext cx="2014205" cy="276999"/>
              </a:xfrm>
              <a:prstGeom prst="rect">
                <a:avLst/>
              </a:prstGeom>
              <a:blipFill>
                <a:blip r:embed="rId9"/>
                <a:stretch>
                  <a:fillRect l="-2121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3D9033-F4EB-4A00-8CE7-2036BF08F6D6}"/>
                  </a:ext>
                </a:extLst>
              </p:cNvPr>
              <p:cNvSpPr txBox="1"/>
              <p:nvPr/>
            </p:nvSpPr>
            <p:spPr>
              <a:xfrm>
                <a:off x="1410251" y="5282946"/>
                <a:ext cx="107157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43D9033-F4EB-4A00-8CE7-2036BF08F6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51" y="5282946"/>
                <a:ext cx="1071575" cy="276999"/>
              </a:xfrm>
              <a:prstGeom prst="rect">
                <a:avLst/>
              </a:prstGeom>
              <a:blipFill>
                <a:blip r:embed="rId10"/>
                <a:stretch>
                  <a:fillRect l="-6818" r="-113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88FE92-BB91-49DC-A757-30A07E7F7A22}"/>
                  </a:ext>
                </a:extLst>
              </p:cNvPr>
              <p:cNvSpPr txBox="1"/>
              <p:nvPr/>
            </p:nvSpPr>
            <p:spPr>
              <a:xfrm>
                <a:off x="3534446" y="5261238"/>
                <a:ext cx="1804789" cy="312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</a:rPr>
                                        <m:t>log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sub>
                                  </m:sSub>
                                </m:fNam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func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C88FE92-BB91-49DC-A757-30A07E7F7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446" y="5261238"/>
                <a:ext cx="1804789" cy="312650"/>
              </a:xfrm>
              <a:prstGeom prst="rect">
                <a:avLst/>
              </a:prstGeom>
              <a:blipFill>
                <a:blip r:embed="rId11"/>
                <a:stretch>
                  <a:fillRect l="-2703" t="-3922" b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9721D88-629C-461F-91F9-2DBBA92F9BD9}"/>
              </a:ext>
            </a:extLst>
          </p:cNvPr>
          <p:cNvSpPr txBox="1"/>
          <p:nvPr/>
        </p:nvSpPr>
        <p:spPr>
          <a:xfrm>
            <a:off x="937285" y="397162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ABEFAA0-9190-4E39-9CEF-501081096C43}"/>
              </a:ext>
            </a:extLst>
          </p:cNvPr>
          <p:cNvSpPr txBox="1"/>
          <p:nvPr/>
        </p:nvSpPr>
        <p:spPr>
          <a:xfrm>
            <a:off x="937285" y="4606926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2FDB6A2-4B37-4DD2-AF9D-0A9652DB0714}"/>
              </a:ext>
            </a:extLst>
          </p:cNvPr>
          <p:cNvSpPr txBox="1"/>
          <p:nvPr/>
        </p:nvSpPr>
        <p:spPr>
          <a:xfrm>
            <a:off x="937285" y="5236780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73B4D8-5605-44BC-8E80-E7417F4AFAC7}"/>
              </a:ext>
            </a:extLst>
          </p:cNvPr>
          <p:cNvSpPr txBox="1"/>
          <p:nvPr/>
        </p:nvSpPr>
        <p:spPr>
          <a:xfrm>
            <a:off x="2689960" y="3971621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2DF24CC-90B1-4019-9E4F-F57452D6F17C}"/>
              </a:ext>
            </a:extLst>
          </p:cNvPr>
          <p:cNvSpPr txBox="1"/>
          <p:nvPr/>
        </p:nvSpPr>
        <p:spPr>
          <a:xfrm>
            <a:off x="2689959" y="4606926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66EB512-096D-4D07-9126-5CFEAA836783}"/>
              </a:ext>
            </a:extLst>
          </p:cNvPr>
          <p:cNvSpPr txBox="1"/>
          <p:nvPr/>
        </p:nvSpPr>
        <p:spPr>
          <a:xfrm>
            <a:off x="2645092" y="523678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7D96D7-83A7-A84A-81C7-79D9B4332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044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Matrix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8007929" y="934325"/>
          <a:ext cx="2814964" cy="26933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7976">
                  <a:extLst>
                    <a:ext uri="{9D8B030D-6E8A-4147-A177-3AD203B41FA5}">
                      <a16:colId xmlns:a16="http://schemas.microsoft.com/office/drawing/2014/main" val="3422505018"/>
                    </a:ext>
                  </a:extLst>
                </a:gridCol>
                <a:gridCol w="556572">
                  <a:extLst>
                    <a:ext uri="{9D8B030D-6E8A-4147-A177-3AD203B41FA5}">
                      <a16:colId xmlns:a16="http://schemas.microsoft.com/office/drawing/2014/main" val="1369897666"/>
                    </a:ext>
                  </a:extLst>
                </a:gridCol>
                <a:gridCol w="587952">
                  <a:extLst>
                    <a:ext uri="{9D8B030D-6E8A-4147-A177-3AD203B41FA5}">
                      <a16:colId xmlns:a16="http://schemas.microsoft.com/office/drawing/2014/main" val="1332195623"/>
                    </a:ext>
                  </a:extLst>
                </a:gridCol>
                <a:gridCol w="546232">
                  <a:extLst>
                    <a:ext uri="{9D8B030D-6E8A-4147-A177-3AD203B41FA5}">
                      <a16:colId xmlns:a16="http://schemas.microsoft.com/office/drawing/2014/main" val="3346124281"/>
                    </a:ext>
                  </a:extLst>
                </a:gridCol>
                <a:gridCol w="546232">
                  <a:extLst>
                    <a:ext uri="{9D8B030D-6E8A-4147-A177-3AD203B41FA5}">
                      <a16:colId xmlns:a16="http://schemas.microsoft.com/office/drawing/2014/main" val="2599433275"/>
                    </a:ext>
                  </a:extLst>
                </a:gridCol>
              </a:tblGrid>
              <a:tr h="538661"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rgbClr val="B6A479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A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B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C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D</a:t>
                      </a:r>
                    </a:p>
                  </a:txBody>
                  <a:tcPr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20720"/>
                  </a:ext>
                </a:extLst>
              </a:tr>
              <a:tr h="5386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A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7560615"/>
                  </a:ext>
                </a:extLst>
              </a:tr>
              <a:tr h="5386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B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3934039"/>
                  </a:ext>
                </a:extLst>
              </a:tr>
              <a:tr h="5386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C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5921420"/>
                  </a:ext>
                </a:extLst>
              </a:tr>
              <a:tr h="53866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B6A479"/>
                          </a:solidFill>
                        </a:rPr>
                        <a:t>D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8477192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75240" y="1463857"/>
                <a:ext cx="11187258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 fontScale="92500" lnSpcReduction="2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Assign each vertex a number from 0 to V – 1</a:t>
                </a:r>
              </a:p>
              <a:p>
                <a:r>
                  <a:rPr lang="en-US" dirty="0"/>
                  <a:t>Create a V x V array of Booleans</a:t>
                </a:r>
              </a:p>
              <a:p>
                <a:r>
                  <a:rPr lang="en-US" dirty="0"/>
                  <a:t>If (</a:t>
                </a:r>
                <a:r>
                  <a:rPr lang="en-US" dirty="0" err="1"/>
                  <a:t>x,y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E then </a:t>
                </a:r>
                <a:r>
                  <a:rPr lang="en-US" dirty="0" err="1"/>
                  <a:t>arr</a:t>
                </a:r>
                <a:r>
                  <a:rPr lang="en-US" dirty="0"/>
                  <a:t>[x][y] = true</a:t>
                </a:r>
              </a:p>
              <a:p>
                <a:endParaRPr lang="en-US" dirty="0"/>
              </a:p>
              <a:p>
                <a:r>
                  <a:rPr lang="en-US" dirty="0"/>
                  <a:t>Runtime (in terms of V and E)</a:t>
                </a:r>
              </a:p>
              <a:p>
                <a:pPr lvl="1"/>
                <a:r>
                  <a:rPr lang="en-US" dirty="0"/>
                  <a:t>get out - edges for a vertex O(v)</a:t>
                </a:r>
              </a:p>
              <a:p>
                <a:pPr lvl="1"/>
                <a:r>
                  <a:rPr lang="en-US" dirty="0"/>
                  <a:t>get in – edges for a vertex O(v)</a:t>
                </a:r>
              </a:p>
              <a:p>
                <a:pPr lvl="1"/>
                <a:r>
                  <a:rPr lang="en-US" dirty="0"/>
                  <a:t>decide if an edge exists O(1)</a:t>
                </a:r>
              </a:p>
              <a:p>
                <a:pPr lvl="1"/>
                <a:r>
                  <a:rPr lang="en-US" dirty="0"/>
                  <a:t>insert an edge O(1)</a:t>
                </a:r>
              </a:p>
              <a:p>
                <a:pPr lvl="1"/>
                <a:r>
                  <a:rPr lang="en-US" dirty="0"/>
                  <a:t>delete an edge O(1)</a:t>
                </a:r>
              </a:p>
              <a:p>
                <a:pPr lvl="1"/>
                <a:r>
                  <a:rPr lang="en-US" dirty="0"/>
                  <a:t>delete a vertex</a:t>
                </a:r>
              </a:p>
              <a:p>
                <a:pPr lvl="1"/>
                <a:r>
                  <a:rPr lang="en-US" dirty="0"/>
                  <a:t>add a vertex</a:t>
                </a:r>
              </a:p>
              <a:p>
                <a:pPr lvl="1"/>
                <a:endParaRPr lang="en-US" dirty="0"/>
              </a:p>
              <a:p>
                <a:pPr marL="128016" lvl="1" indent="0">
                  <a:buNone/>
                </a:pPr>
                <a:r>
                  <a:rPr lang="en-US" dirty="0"/>
                  <a:t>How much space is used?</a:t>
                </a:r>
              </a:p>
              <a:p>
                <a:pPr marL="128016" lvl="1" indent="0">
                  <a:buNone/>
                </a:pPr>
                <a:r>
                  <a:rPr lang="en-US" dirty="0"/>
                  <a:t>V</a:t>
                </a:r>
                <a:r>
                  <a:rPr lang="en-US" baseline="30000" dirty="0"/>
                  <a:t>2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1463857"/>
                <a:ext cx="11187258" cy="4845504"/>
              </a:xfrm>
              <a:prstGeom prst="rect">
                <a:avLst/>
              </a:prstGeom>
              <a:blipFill>
                <a:blip r:embed="rId2"/>
                <a:stretch>
                  <a:fillRect l="-163" t="-2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5773537" y="3944188"/>
            <a:ext cx="3237549" cy="2551087"/>
            <a:chOff x="5773537" y="3944188"/>
            <a:chExt cx="3237549" cy="255108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742947C-98B6-449A-8F28-0689C87B9924}"/>
                </a:ext>
              </a:extLst>
            </p:cNvPr>
            <p:cNvGrpSpPr/>
            <p:nvPr/>
          </p:nvGrpSpPr>
          <p:grpSpPr>
            <a:xfrm>
              <a:off x="5773537" y="4473911"/>
              <a:ext cx="690113" cy="690113"/>
              <a:chOff x="9831042" y="3675297"/>
              <a:chExt cx="690113" cy="69011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77E46D07-7717-4D2B-8DFB-AC5B358FEB42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BC76B3-4C90-42A6-A4DC-0A42EEDC70E1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275C019-D9EF-4EE0-BFF8-BF8F26E382AB}"/>
                </a:ext>
              </a:extLst>
            </p:cNvPr>
            <p:cNvGrpSpPr/>
            <p:nvPr/>
          </p:nvGrpSpPr>
          <p:grpSpPr>
            <a:xfrm>
              <a:off x="6982117" y="3944188"/>
              <a:ext cx="690113" cy="690113"/>
              <a:chOff x="9831042" y="3675297"/>
              <a:chExt cx="690113" cy="690113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0F274594-38F8-4320-A8F4-3D1F3B67AF46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A198564-00BB-47FE-B66B-1C98CC6A95B9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4DA5D64-75EE-4214-BF57-4C789B921523}"/>
                </a:ext>
              </a:extLst>
            </p:cNvPr>
            <p:cNvGrpSpPr/>
            <p:nvPr/>
          </p:nvGrpSpPr>
          <p:grpSpPr>
            <a:xfrm>
              <a:off x="8320973" y="5176815"/>
              <a:ext cx="690113" cy="690113"/>
              <a:chOff x="9831042" y="3675297"/>
              <a:chExt cx="690113" cy="69011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18" idx="7"/>
              <a:endCxn id="16" idx="2"/>
            </p:cNvCxnSpPr>
            <p:nvPr/>
          </p:nvCxnSpPr>
          <p:spPr>
            <a:xfrm flipV="1">
              <a:off x="6362585" y="4289245"/>
              <a:ext cx="619532" cy="285731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4DA5D64-75EE-4214-BF57-4C789B921523}"/>
                </a:ext>
              </a:extLst>
            </p:cNvPr>
            <p:cNvGrpSpPr/>
            <p:nvPr/>
          </p:nvGrpSpPr>
          <p:grpSpPr>
            <a:xfrm>
              <a:off x="6316802" y="5805162"/>
              <a:ext cx="690113" cy="690113"/>
              <a:chOff x="9831042" y="3675297"/>
              <a:chExt cx="690113" cy="690113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22" idx="1"/>
              <a:endCxn id="18" idx="4"/>
            </p:cNvCxnSpPr>
            <p:nvPr/>
          </p:nvCxnSpPr>
          <p:spPr>
            <a:xfrm flipH="1" flipV="1">
              <a:off x="6118594" y="5164024"/>
              <a:ext cx="299273" cy="742203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18" idx="6"/>
              <a:endCxn id="14" idx="2"/>
            </p:cNvCxnSpPr>
            <p:nvPr/>
          </p:nvCxnSpPr>
          <p:spPr>
            <a:xfrm>
              <a:off x="6463650" y="4818968"/>
              <a:ext cx="1857323" cy="702904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14" idx="1"/>
              <a:endCxn id="16" idx="5"/>
            </p:cNvCxnSpPr>
            <p:nvPr/>
          </p:nvCxnSpPr>
          <p:spPr>
            <a:xfrm flipH="1" flipV="1">
              <a:off x="7571165" y="4533236"/>
              <a:ext cx="850873" cy="744644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14" idx="3"/>
              <a:endCxn id="22" idx="6"/>
            </p:cNvCxnSpPr>
            <p:nvPr/>
          </p:nvCxnSpPr>
          <p:spPr>
            <a:xfrm flipH="1">
              <a:off x="7006915" y="5765863"/>
              <a:ext cx="1415123" cy="384356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5814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</p:spPr>
        <p:txBody>
          <a:bodyPr/>
          <a:lstStyle/>
          <a:p>
            <a:r>
              <a:rPr lang="en-US" dirty="0"/>
              <a:t>Graph Vocabulary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</p:spPr>
            <p:txBody>
              <a:bodyPr/>
              <a:lstStyle/>
              <a:p>
                <a:r>
                  <a:rPr lang="en-US" b="1" dirty="0">
                    <a:solidFill>
                      <a:srgbClr val="4C3282"/>
                    </a:solidFill>
                  </a:rPr>
                  <a:t>Dense Graph </a:t>
                </a:r>
                <a:r>
                  <a:rPr lang="en-US" dirty="0"/>
                  <a:t>– a graph with a lot of edges</a:t>
                </a:r>
              </a:p>
              <a:p>
                <a:r>
                  <a:rPr lang="en-US" dirty="0"/>
                  <a:t>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Θ</a:t>
                </a:r>
                <a:r>
                  <a:rPr lang="en-US" dirty="0"/>
                  <a:t>(V</a:t>
                </a:r>
                <a:r>
                  <a:rPr lang="en-US" baseline="30000" dirty="0"/>
                  <a:t>2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r>
                  <a:rPr lang="en-US" b="1" dirty="0">
                    <a:solidFill>
                      <a:srgbClr val="4C3282"/>
                    </a:solidFill>
                  </a:rPr>
                  <a:t>Sparse Graph </a:t>
                </a:r>
                <a:r>
                  <a:rPr lang="en-US" dirty="0"/>
                  <a:t>– a graph with “few” edges</a:t>
                </a:r>
              </a:p>
              <a:p>
                <a:r>
                  <a:rPr lang="en-US" dirty="0"/>
                  <a:t>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/>
                  <a:t>Θ</a:t>
                </a:r>
                <a:r>
                  <a:rPr lang="en-US" dirty="0"/>
                  <a:t>(V)</a:t>
                </a:r>
              </a:p>
              <a:p>
                <a:endParaRPr lang="en-US" dirty="0"/>
              </a:p>
              <a:p>
                <a:r>
                  <a:rPr lang="en-US" dirty="0"/>
                  <a:t>An Adjacency Matrix seems a waste for a sparse graph…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4845504"/>
              </a:xfrm>
              <a:blipFill>
                <a:blip r:embed="rId2"/>
                <a:stretch>
                  <a:fillRect l="-227" t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21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475311-FAC1-4D1A-B542-88E298FB622B}"/>
              </a:ext>
            </a:extLst>
          </p:cNvPr>
          <p:cNvGrpSpPr/>
          <p:nvPr/>
        </p:nvGrpSpPr>
        <p:grpSpPr>
          <a:xfrm>
            <a:off x="7308670" y="857784"/>
            <a:ext cx="2452827" cy="1933079"/>
            <a:chOff x="8643810" y="4616023"/>
            <a:chExt cx="2452827" cy="1933079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2843137-FEB8-4691-8151-415151E513E4}"/>
                </a:ext>
              </a:extLst>
            </p:cNvPr>
            <p:cNvGrpSpPr/>
            <p:nvPr/>
          </p:nvGrpSpPr>
          <p:grpSpPr>
            <a:xfrm>
              <a:off x="8643810" y="4616023"/>
              <a:ext cx="690113" cy="690113"/>
              <a:chOff x="1660725" y="5803810"/>
              <a:chExt cx="690113" cy="690113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EEFC130C-82B3-4768-95CF-51BB047A2B91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59980D3-EBED-4A96-85AF-943792602410}"/>
                  </a:ext>
                </a:extLst>
              </p:cNvPr>
              <p:cNvSpPr txBox="1"/>
              <p:nvPr/>
            </p:nvSpPr>
            <p:spPr>
              <a:xfrm>
                <a:off x="1843163" y="6038888"/>
                <a:ext cx="3401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A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871A1BB-8C64-4586-827E-33E464CEE2E6}"/>
                </a:ext>
              </a:extLst>
            </p:cNvPr>
            <p:cNvGrpSpPr/>
            <p:nvPr/>
          </p:nvGrpSpPr>
          <p:grpSpPr>
            <a:xfrm>
              <a:off x="10406524" y="4616023"/>
              <a:ext cx="690113" cy="690113"/>
              <a:chOff x="1660725" y="5803810"/>
              <a:chExt cx="690113" cy="690113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E6A2B285-781C-4AD8-87B8-3409EE6EBC89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3D292F9-C2AF-4D94-A576-F2671CB3CE70}"/>
                  </a:ext>
                </a:extLst>
              </p:cNvPr>
              <p:cNvSpPr txBox="1"/>
              <p:nvPr/>
            </p:nvSpPr>
            <p:spPr>
              <a:xfrm>
                <a:off x="1850738" y="6050249"/>
                <a:ext cx="31290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B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14A9766-8CD9-4A45-BE55-0E93C982937C}"/>
                </a:ext>
              </a:extLst>
            </p:cNvPr>
            <p:cNvGrpSpPr/>
            <p:nvPr/>
          </p:nvGrpSpPr>
          <p:grpSpPr>
            <a:xfrm>
              <a:off x="10406524" y="5858989"/>
              <a:ext cx="690113" cy="690113"/>
              <a:chOff x="1660725" y="5803810"/>
              <a:chExt cx="690113" cy="690113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6A6D204-2BC4-434D-8B51-65102EFF3CEC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777FF8B-7868-48B8-A53B-4A06C1113EC5}"/>
                  </a:ext>
                </a:extLst>
              </p:cNvPr>
              <p:cNvSpPr txBox="1"/>
              <p:nvPr/>
            </p:nvSpPr>
            <p:spPr>
              <a:xfrm>
                <a:off x="1834708" y="6035150"/>
                <a:ext cx="3401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D</a:t>
                </a:r>
              </a:p>
            </p:txBody>
          </p:sp>
        </p:grp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0EA3323-C0A1-4478-94AC-140715803F8C}"/>
                </a:ext>
              </a:extLst>
            </p:cNvPr>
            <p:cNvCxnSpPr>
              <a:cxnSpLocks/>
              <a:stCxn id="18" idx="4"/>
              <a:endCxn id="16" idx="0"/>
            </p:cNvCxnSpPr>
            <p:nvPr/>
          </p:nvCxnSpPr>
          <p:spPr>
            <a:xfrm>
              <a:off x="10751581" y="5306136"/>
              <a:ext cx="0" cy="552853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5E677C2-BAE9-47F0-8BC4-B85CEAA282A8}"/>
                </a:ext>
              </a:extLst>
            </p:cNvPr>
            <p:cNvGrpSpPr/>
            <p:nvPr/>
          </p:nvGrpSpPr>
          <p:grpSpPr>
            <a:xfrm>
              <a:off x="8643810" y="5858989"/>
              <a:ext cx="690113" cy="690113"/>
              <a:chOff x="1660725" y="5803810"/>
              <a:chExt cx="690113" cy="690113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34E3EA4C-DABF-4E60-A5F1-08F5CC2459CC}"/>
                  </a:ext>
                </a:extLst>
              </p:cNvPr>
              <p:cNvSpPr/>
              <p:nvPr/>
            </p:nvSpPr>
            <p:spPr>
              <a:xfrm>
                <a:off x="1660725" y="5803810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4731E9A-0DD7-495A-A565-EE5E37B8B7D1}"/>
                  </a:ext>
                </a:extLst>
              </p:cNvPr>
              <p:cNvSpPr txBox="1"/>
              <p:nvPr/>
            </p:nvSpPr>
            <p:spPr>
              <a:xfrm>
                <a:off x="1844934" y="6033088"/>
                <a:ext cx="3401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C</a:t>
                </a:r>
              </a:p>
            </p:txBody>
          </p:sp>
        </p:grp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20" idx="6"/>
              <a:endCxn id="18" idx="2"/>
            </p:cNvCxnSpPr>
            <p:nvPr/>
          </p:nvCxnSpPr>
          <p:spPr>
            <a:xfrm>
              <a:off x="9333923" y="4961080"/>
              <a:ext cx="1072601" cy="0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71C0A2C-3A97-42C3-8534-FBA4BEF8062C}"/>
                </a:ext>
              </a:extLst>
            </p:cNvPr>
            <p:cNvCxnSpPr>
              <a:cxnSpLocks/>
              <a:stCxn id="20" idx="5"/>
              <a:endCxn id="16" idx="1"/>
            </p:cNvCxnSpPr>
            <p:nvPr/>
          </p:nvCxnSpPr>
          <p:spPr>
            <a:xfrm>
              <a:off x="9232858" y="5205071"/>
              <a:ext cx="1274731" cy="754983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20" idx="4"/>
            <a:endCxn id="14" idx="0"/>
          </p:cNvCxnSpPr>
          <p:nvPr/>
        </p:nvCxnSpPr>
        <p:spPr>
          <a:xfrm>
            <a:off x="7653727" y="1547897"/>
            <a:ext cx="0" cy="552853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4" idx="7"/>
            <a:endCxn id="18" idx="3"/>
          </p:cNvCxnSpPr>
          <p:nvPr/>
        </p:nvCxnSpPr>
        <p:spPr>
          <a:xfrm flipV="1">
            <a:off x="7897718" y="1446832"/>
            <a:ext cx="1274731" cy="754983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14" idx="6"/>
            <a:endCxn id="16" idx="2"/>
          </p:cNvCxnSpPr>
          <p:nvPr/>
        </p:nvCxnSpPr>
        <p:spPr>
          <a:xfrm>
            <a:off x="7998783" y="2445807"/>
            <a:ext cx="1072601" cy="0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2843137-FEB8-4691-8151-415151E513E4}"/>
              </a:ext>
            </a:extLst>
          </p:cNvPr>
          <p:cNvGrpSpPr/>
          <p:nvPr/>
        </p:nvGrpSpPr>
        <p:grpSpPr>
          <a:xfrm>
            <a:off x="8333429" y="3343716"/>
            <a:ext cx="690113" cy="690113"/>
            <a:chOff x="1660725" y="5803810"/>
            <a:chExt cx="690113" cy="690113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EEFC130C-82B3-4768-95CF-51BB047A2B91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59980D3-EBED-4A96-85AF-943792602410}"/>
                </a:ext>
              </a:extLst>
            </p:cNvPr>
            <p:cNvSpPr txBox="1"/>
            <p:nvPr/>
          </p:nvSpPr>
          <p:spPr>
            <a:xfrm>
              <a:off x="1797349" y="5999723"/>
              <a:ext cx="2968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871A1BB-8C64-4586-827E-33E464CEE2E6}"/>
              </a:ext>
            </a:extLst>
          </p:cNvPr>
          <p:cNvGrpSpPr/>
          <p:nvPr/>
        </p:nvGrpSpPr>
        <p:grpSpPr>
          <a:xfrm>
            <a:off x="9710302" y="3209059"/>
            <a:ext cx="690113" cy="690113"/>
            <a:chOff x="1660725" y="5803810"/>
            <a:chExt cx="690113" cy="690113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A2B285-781C-4AD8-87B8-3409EE6EBC89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B3D292F9-C2AF-4D94-A576-F2671CB3CE70}"/>
                </a:ext>
              </a:extLst>
            </p:cNvPr>
            <p:cNvSpPr txBox="1"/>
            <p:nvPr/>
          </p:nvSpPr>
          <p:spPr>
            <a:xfrm>
              <a:off x="1755424" y="6014210"/>
              <a:ext cx="2968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F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14A9766-8CD9-4A45-BE55-0E93C982937C}"/>
              </a:ext>
            </a:extLst>
          </p:cNvPr>
          <p:cNvGrpSpPr/>
          <p:nvPr/>
        </p:nvGrpSpPr>
        <p:grpSpPr>
          <a:xfrm>
            <a:off x="10275001" y="4215697"/>
            <a:ext cx="690113" cy="690113"/>
            <a:chOff x="1660725" y="5803810"/>
            <a:chExt cx="690113" cy="690113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6A6D204-2BC4-434D-8B51-65102EFF3CEC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777FF8B-7868-48B8-A53B-4A06C1113EC5}"/>
                </a:ext>
              </a:extLst>
            </p:cNvPr>
            <p:cNvSpPr txBox="1"/>
            <p:nvPr/>
          </p:nvSpPr>
          <p:spPr>
            <a:xfrm>
              <a:off x="1711918" y="6026645"/>
              <a:ext cx="381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G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5E677C2-BAE9-47F0-8BC4-B85CEAA282A8}"/>
              </a:ext>
            </a:extLst>
          </p:cNvPr>
          <p:cNvGrpSpPr/>
          <p:nvPr/>
        </p:nvGrpSpPr>
        <p:grpSpPr>
          <a:xfrm>
            <a:off x="8063118" y="4481481"/>
            <a:ext cx="690113" cy="690113"/>
            <a:chOff x="1660725" y="5803810"/>
            <a:chExt cx="690113" cy="690113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4E3EA4C-DABF-4E60-A5F1-08F5CC2459CC}"/>
                </a:ext>
              </a:extLst>
            </p:cNvPr>
            <p:cNvSpPr/>
            <p:nvPr/>
          </p:nvSpPr>
          <p:spPr>
            <a:xfrm>
              <a:off x="1660725" y="5803810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4731E9A-0DD7-495A-A565-EE5E37B8B7D1}"/>
                </a:ext>
              </a:extLst>
            </p:cNvPr>
            <p:cNvSpPr txBox="1"/>
            <p:nvPr/>
          </p:nvSpPr>
          <p:spPr>
            <a:xfrm>
              <a:off x="1931036" y="6061109"/>
              <a:ext cx="24077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I</a:t>
              </a:r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96A6D204-2BC4-434D-8B51-65102EFF3CEC}"/>
              </a:ext>
            </a:extLst>
          </p:cNvPr>
          <p:cNvSpPr/>
          <p:nvPr/>
        </p:nvSpPr>
        <p:spPr>
          <a:xfrm>
            <a:off x="9205559" y="5015779"/>
            <a:ext cx="690113" cy="690113"/>
          </a:xfrm>
          <a:prstGeom prst="ellipse">
            <a:avLst/>
          </a:prstGeom>
          <a:noFill/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777FF8B-7868-48B8-A53B-4A06C1113EC5}"/>
              </a:ext>
            </a:extLst>
          </p:cNvPr>
          <p:cNvSpPr txBox="1"/>
          <p:nvPr/>
        </p:nvSpPr>
        <p:spPr>
          <a:xfrm>
            <a:off x="9384187" y="5222335"/>
            <a:ext cx="340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45099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 txBox="1">
                <a:spLocks/>
              </p:cNvSpPr>
              <p:nvPr/>
            </p:nvSpPr>
            <p:spPr>
              <a:xfrm>
                <a:off x="575240" y="1463857"/>
                <a:ext cx="11187258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1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Create a Dictionary of size V from type V to Collection of E</a:t>
                </a:r>
              </a:p>
              <a:p>
                <a:r>
                  <a:rPr lang="en-US" dirty="0"/>
                  <a:t>If (</a:t>
                </a:r>
                <a:r>
                  <a:rPr lang="en-US" dirty="0" err="1"/>
                  <a:t>x,y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E then add y to the set associated with the key x</a:t>
                </a:r>
              </a:p>
              <a:p>
                <a:endParaRPr lang="en-US" dirty="0"/>
              </a:p>
              <a:p>
                <a:r>
                  <a:rPr lang="en-US" dirty="0"/>
                  <a:t>Runtime (in terms of V and E)</a:t>
                </a:r>
              </a:p>
              <a:p>
                <a:pPr lvl="1"/>
                <a:r>
                  <a:rPr lang="en-US" dirty="0"/>
                  <a:t>get out - edges for a vertex O(1)</a:t>
                </a:r>
              </a:p>
              <a:p>
                <a:pPr lvl="1"/>
                <a:r>
                  <a:rPr lang="en-US" dirty="0"/>
                  <a:t>get in - edges for a vertex O(V + E)</a:t>
                </a:r>
              </a:p>
              <a:p>
                <a:pPr lvl="1"/>
                <a:r>
                  <a:rPr lang="en-US" dirty="0"/>
                  <a:t>decide if an edge exists O(1)</a:t>
                </a:r>
              </a:p>
              <a:p>
                <a:pPr lvl="1"/>
                <a:r>
                  <a:rPr lang="en-US" dirty="0"/>
                  <a:t>insert an edge O(1)</a:t>
                </a:r>
              </a:p>
              <a:p>
                <a:pPr lvl="1"/>
                <a:r>
                  <a:rPr lang="en-US" dirty="0"/>
                  <a:t>delete an edge O(1)</a:t>
                </a:r>
              </a:p>
              <a:p>
                <a:pPr lvl="1"/>
                <a:r>
                  <a:rPr lang="en-US" dirty="0"/>
                  <a:t>delete a vertex</a:t>
                </a:r>
              </a:p>
              <a:p>
                <a:pPr lvl="1"/>
                <a:r>
                  <a:rPr lang="en-US" dirty="0"/>
                  <a:t>add a vertex</a:t>
                </a:r>
              </a:p>
              <a:p>
                <a:pPr lvl="1"/>
                <a:endParaRPr lang="en-US" dirty="0"/>
              </a:p>
              <a:p>
                <a:pPr marL="128016" lvl="1" indent="0">
                  <a:buNone/>
                </a:pPr>
                <a:r>
                  <a:rPr lang="en-US" dirty="0"/>
                  <a:t>How much space is used?</a:t>
                </a:r>
              </a:p>
              <a:p>
                <a:pPr marL="128016" lvl="1" indent="0">
                  <a:buNone/>
                </a:pPr>
                <a:r>
                  <a:rPr lang="en-US" dirty="0"/>
                  <a:t>V + E</a:t>
                </a:r>
                <a:endParaRPr lang="en-US" baseline="30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40" y="1463857"/>
                <a:ext cx="11187258" cy="4845504"/>
              </a:xfrm>
              <a:prstGeom prst="rect">
                <a:avLst/>
              </a:prstGeom>
              <a:blipFill>
                <a:blip r:embed="rId2"/>
                <a:stretch>
                  <a:fillRect l="-272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Adjacency List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22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952379" y="2916405"/>
          <a:ext cx="1188306" cy="2827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70">
                  <a:extLst>
                    <a:ext uri="{9D8B030D-6E8A-4147-A177-3AD203B41FA5}">
                      <a16:colId xmlns:a16="http://schemas.microsoft.com/office/drawing/2014/main" val="262660185"/>
                    </a:ext>
                  </a:extLst>
                </a:gridCol>
                <a:gridCol w="610456">
                  <a:extLst>
                    <a:ext uri="{9D8B030D-6E8A-4147-A177-3AD203B41FA5}">
                      <a16:colId xmlns:a16="http://schemas.microsoft.com/office/drawing/2014/main" val="22244271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242316575"/>
                    </a:ext>
                  </a:extLst>
                </a:gridCol>
              </a:tblGrid>
              <a:tr h="70692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4757817"/>
                  </a:ext>
                </a:extLst>
              </a:tr>
              <a:tr h="70692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2199798"/>
                  </a:ext>
                </a:extLst>
              </a:tr>
              <a:tr h="70692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5469906"/>
                  </a:ext>
                </a:extLst>
              </a:tr>
              <a:tr h="706923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5046626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5429036" y="3033992"/>
            <a:ext cx="417004" cy="417004"/>
            <a:chOff x="9831043" y="3675298"/>
            <a:chExt cx="417004" cy="41700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5429036" y="3793696"/>
            <a:ext cx="417004" cy="417004"/>
            <a:chOff x="9831043" y="3675298"/>
            <a:chExt cx="417004" cy="417004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5419418" y="4486540"/>
            <a:ext cx="417004" cy="417004"/>
            <a:chOff x="9831043" y="3675298"/>
            <a:chExt cx="417004" cy="417004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5437028" y="5220819"/>
            <a:ext cx="417004" cy="417004"/>
            <a:chOff x="9831043" y="3675298"/>
            <a:chExt cx="417004" cy="417004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6715457" y="2975968"/>
            <a:ext cx="2942705" cy="5978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6715457" y="3703271"/>
            <a:ext cx="2942705" cy="5978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715457" y="4396115"/>
            <a:ext cx="2942705" cy="5978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6715457" y="5085933"/>
            <a:ext cx="2942705" cy="5978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>
            <a:endCxn id="32" idx="1"/>
          </p:cNvCxnSpPr>
          <p:nvPr/>
        </p:nvCxnSpPr>
        <p:spPr>
          <a:xfrm>
            <a:off x="5988804" y="3274895"/>
            <a:ext cx="726653" cy="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988803" y="3979711"/>
            <a:ext cx="726653" cy="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988803" y="4695042"/>
            <a:ext cx="726653" cy="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988802" y="5384860"/>
            <a:ext cx="726653" cy="0"/>
          </a:xfrm>
          <a:prstGeom prst="straightConnector1">
            <a:avLst/>
          </a:prstGeom>
          <a:ln w="28575"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8186809" y="213215"/>
            <a:ext cx="3237549" cy="2551087"/>
            <a:chOff x="5773537" y="3944188"/>
            <a:chExt cx="3237549" cy="2551087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742947C-98B6-449A-8F28-0689C87B9924}"/>
                </a:ext>
              </a:extLst>
            </p:cNvPr>
            <p:cNvGrpSpPr/>
            <p:nvPr/>
          </p:nvGrpSpPr>
          <p:grpSpPr>
            <a:xfrm>
              <a:off x="5773537" y="4473911"/>
              <a:ext cx="690113" cy="690113"/>
              <a:chOff x="9831042" y="3675297"/>
              <a:chExt cx="690113" cy="690113"/>
            </a:xfrm>
          </p:grpSpPr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77E46D07-7717-4D2B-8DFB-AC5B358FEB42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8ABC76B3-4C90-42A6-A4DC-0A42EEDC70E1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3214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275C019-D9EF-4EE0-BFF8-BF8F26E382AB}"/>
                </a:ext>
              </a:extLst>
            </p:cNvPr>
            <p:cNvGrpSpPr/>
            <p:nvPr/>
          </p:nvGrpSpPr>
          <p:grpSpPr>
            <a:xfrm>
              <a:off x="6982117" y="3944188"/>
              <a:ext cx="690113" cy="690113"/>
              <a:chOff x="9831042" y="3675297"/>
              <a:chExt cx="690113" cy="690113"/>
            </a:xfrm>
          </p:grpSpPr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0F274594-38F8-4320-A8F4-3D1F3B67AF46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A198564-00BB-47FE-B66B-1C98CC6A95B9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44DA5D64-75EE-4214-BF57-4C789B921523}"/>
                </a:ext>
              </a:extLst>
            </p:cNvPr>
            <p:cNvGrpSpPr/>
            <p:nvPr/>
          </p:nvGrpSpPr>
          <p:grpSpPr>
            <a:xfrm>
              <a:off x="8320973" y="5176815"/>
              <a:ext cx="690113" cy="690113"/>
              <a:chOff x="9831042" y="3675297"/>
              <a:chExt cx="690113" cy="690113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</p:grp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58" idx="7"/>
              <a:endCxn id="56" idx="2"/>
            </p:cNvCxnSpPr>
            <p:nvPr/>
          </p:nvCxnSpPr>
          <p:spPr>
            <a:xfrm flipV="1">
              <a:off x="6362585" y="4289245"/>
              <a:ext cx="619532" cy="285731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44DA5D64-75EE-4214-BF57-4C789B921523}"/>
                </a:ext>
              </a:extLst>
            </p:cNvPr>
            <p:cNvGrpSpPr/>
            <p:nvPr/>
          </p:nvGrpSpPr>
          <p:grpSpPr>
            <a:xfrm>
              <a:off x="6316802" y="5805162"/>
              <a:ext cx="690113" cy="690113"/>
              <a:chOff x="9831042" y="3675297"/>
              <a:chExt cx="690113" cy="690113"/>
            </a:xfrm>
          </p:grpSpPr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9831042" y="367529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10010027" y="3835687"/>
                <a:ext cx="3433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52" idx="1"/>
              <a:endCxn id="58" idx="4"/>
            </p:cNvCxnSpPr>
            <p:nvPr/>
          </p:nvCxnSpPr>
          <p:spPr>
            <a:xfrm flipH="1" flipV="1">
              <a:off x="6118594" y="5164024"/>
              <a:ext cx="299273" cy="742203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58" idx="6"/>
              <a:endCxn id="54" idx="2"/>
            </p:cNvCxnSpPr>
            <p:nvPr/>
          </p:nvCxnSpPr>
          <p:spPr>
            <a:xfrm>
              <a:off x="6463650" y="4818968"/>
              <a:ext cx="1857323" cy="702904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54" idx="1"/>
              <a:endCxn id="56" idx="5"/>
            </p:cNvCxnSpPr>
            <p:nvPr/>
          </p:nvCxnSpPr>
          <p:spPr>
            <a:xfrm flipH="1" flipV="1">
              <a:off x="7571165" y="4533236"/>
              <a:ext cx="850873" cy="744644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3F697441-F0FE-4857-82AF-D6B92D47076C}"/>
                </a:ext>
              </a:extLst>
            </p:cNvPr>
            <p:cNvCxnSpPr>
              <a:cxnSpLocks/>
              <a:stCxn id="54" idx="3"/>
              <a:endCxn id="52" idx="6"/>
            </p:cNvCxnSpPr>
            <p:nvPr/>
          </p:nvCxnSpPr>
          <p:spPr>
            <a:xfrm flipH="1">
              <a:off x="7006915" y="5765863"/>
              <a:ext cx="1415123" cy="384356"/>
            </a:xfrm>
            <a:prstGeom prst="straightConnector1">
              <a:avLst/>
            </a:prstGeom>
            <a:ln w="28575">
              <a:solidFill>
                <a:srgbClr val="B6A479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6885909" y="3066393"/>
            <a:ext cx="417004" cy="417004"/>
            <a:chOff x="9831043" y="3675298"/>
            <a:chExt cx="417004" cy="417004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7473365" y="3068758"/>
            <a:ext cx="417004" cy="417004"/>
            <a:chOff x="9831043" y="3675298"/>
            <a:chExt cx="417004" cy="417004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273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6885909" y="4510376"/>
            <a:ext cx="417004" cy="417004"/>
            <a:chOff x="9831043" y="3675298"/>
            <a:chExt cx="417004" cy="417004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7473365" y="4510376"/>
            <a:ext cx="417004" cy="417004"/>
            <a:chOff x="9831043" y="3675298"/>
            <a:chExt cx="417004" cy="417004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742947C-98B6-449A-8F28-0689C87B9924}"/>
              </a:ext>
            </a:extLst>
          </p:cNvPr>
          <p:cNvGrpSpPr/>
          <p:nvPr/>
        </p:nvGrpSpPr>
        <p:grpSpPr>
          <a:xfrm>
            <a:off x="6848003" y="5205635"/>
            <a:ext cx="417004" cy="417004"/>
            <a:chOff x="9831043" y="3675298"/>
            <a:chExt cx="417004" cy="417004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9831043" y="3675298"/>
              <a:ext cx="417004" cy="417004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9873474" y="3699134"/>
              <a:ext cx="3321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5478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 Vocabulary -- Connected Graphs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7"/>
            <a:ext cx="5899132" cy="4845504"/>
          </a:xfrm>
        </p:spPr>
        <p:txBody>
          <a:bodyPr/>
          <a:lstStyle/>
          <a:p>
            <a:r>
              <a:rPr lang="en-US" b="1" dirty="0">
                <a:solidFill>
                  <a:srgbClr val="4C3282"/>
                </a:solidFill>
              </a:rPr>
              <a:t>Connected graph </a:t>
            </a:r>
            <a:r>
              <a:rPr lang="en-US" dirty="0"/>
              <a:t>– a graph where every vertex is connected to every other vertex via some path. It is not required for every vertex to have an edge to every other vertex</a:t>
            </a:r>
          </a:p>
          <a:p>
            <a:r>
              <a:rPr lang="en-US" dirty="0"/>
              <a:t>There exists some way to get from each vertex to every other vertex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23</a:t>
            </a:fld>
            <a:endParaRPr lang="en-US"/>
          </a:p>
        </p:txBody>
      </p:sp>
      <p:grpSp>
        <p:nvGrpSpPr>
          <p:cNvPr id="99" name="Group 98"/>
          <p:cNvGrpSpPr/>
          <p:nvPr/>
        </p:nvGrpSpPr>
        <p:grpSpPr>
          <a:xfrm>
            <a:off x="1712552" y="3687335"/>
            <a:ext cx="3521444" cy="2807940"/>
            <a:chOff x="2819060" y="3257461"/>
            <a:chExt cx="3521444" cy="2807940"/>
          </a:xfrm>
        </p:grpSpPr>
        <p:grpSp>
          <p:nvGrpSpPr>
            <p:cNvPr id="29" name="Group 28"/>
            <p:cNvGrpSpPr/>
            <p:nvPr/>
          </p:nvGrpSpPr>
          <p:grpSpPr>
            <a:xfrm>
              <a:off x="5650391" y="3582395"/>
              <a:ext cx="690113" cy="690113"/>
              <a:chOff x="2818938" y="3650271"/>
              <a:chExt cx="690113" cy="690113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77E46D07-7717-4D2B-8DFB-AC5B358FEB42}"/>
                  </a:ext>
                </a:extLst>
              </p:cNvPr>
              <p:cNvSpPr/>
              <p:nvPr/>
            </p:nvSpPr>
            <p:spPr>
              <a:xfrm>
                <a:off x="2818938" y="3650271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BC76B3-4C90-42A6-A4DC-0A42EEDC70E1}"/>
                  </a:ext>
                </a:extLst>
              </p:cNvPr>
              <p:cNvSpPr txBox="1"/>
              <p:nvPr/>
            </p:nvSpPr>
            <p:spPr>
              <a:xfrm>
                <a:off x="2881705" y="3856828"/>
                <a:ext cx="3401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C</a:t>
                </a: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4513291" y="3257461"/>
              <a:ext cx="690113" cy="690113"/>
              <a:chOff x="1487764" y="2875405"/>
              <a:chExt cx="690113" cy="690113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0F274594-38F8-4320-A8F4-3D1F3B67AF46}"/>
                  </a:ext>
                </a:extLst>
              </p:cNvPr>
              <p:cNvSpPr/>
              <p:nvPr/>
            </p:nvSpPr>
            <p:spPr>
              <a:xfrm>
                <a:off x="1487764" y="2875405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A198564-00BB-47FE-B66B-1C98CC6A95B9}"/>
                  </a:ext>
                </a:extLst>
              </p:cNvPr>
              <p:cNvSpPr txBox="1"/>
              <p:nvPr/>
            </p:nvSpPr>
            <p:spPr>
              <a:xfrm>
                <a:off x="1676367" y="3081962"/>
                <a:ext cx="31290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B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796079" y="5375288"/>
              <a:ext cx="690113" cy="690113"/>
              <a:chOff x="3259894" y="5197009"/>
              <a:chExt cx="690113" cy="690113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3259894" y="5197009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3456512" y="5403566"/>
                <a:ext cx="2968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E</a:t>
                </a: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2873796" y="5067278"/>
              <a:ext cx="690113" cy="690113"/>
              <a:chOff x="763708" y="4854507"/>
              <a:chExt cx="690113" cy="690113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7BD2C6DB-9CEA-4B1C-8504-25D16D3C8C97}"/>
                  </a:ext>
                </a:extLst>
              </p:cNvPr>
              <p:cNvSpPr/>
              <p:nvPr/>
            </p:nvSpPr>
            <p:spPr>
              <a:xfrm>
                <a:off x="763708" y="4854507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487F23F-4D8C-4075-B484-156B607C29CD}"/>
                  </a:ext>
                </a:extLst>
              </p:cNvPr>
              <p:cNvSpPr txBox="1"/>
              <p:nvPr/>
            </p:nvSpPr>
            <p:spPr>
              <a:xfrm>
                <a:off x="938685" y="5061064"/>
                <a:ext cx="3401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D</a:t>
                </a:r>
              </a:p>
            </p:txBody>
          </p:sp>
        </p:grp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21" idx="3"/>
              <a:endCxn id="13" idx="1"/>
            </p:cNvCxnSpPr>
            <p:nvPr/>
          </p:nvCxnSpPr>
          <p:spPr>
            <a:xfrm>
              <a:off x="2920125" y="4557139"/>
              <a:ext cx="54736" cy="611204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11" idx="2"/>
              <a:endCxn id="13" idx="5"/>
            </p:cNvCxnSpPr>
            <p:nvPr/>
          </p:nvCxnSpPr>
          <p:spPr>
            <a:xfrm flipH="1" flipV="1">
              <a:off x="3462844" y="5656326"/>
              <a:ext cx="1333235" cy="64019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9" idx="6"/>
              <a:endCxn id="7" idx="1"/>
            </p:cNvCxnSpPr>
            <p:nvPr/>
          </p:nvCxnSpPr>
          <p:spPr>
            <a:xfrm>
              <a:off x="5203404" y="3602518"/>
              <a:ext cx="548052" cy="80942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7" idx="2"/>
              <a:endCxn id="21" idx="7"/>
            </p:cNvCxnSpPr>
            <p:nvPr/>
          </p:nvCxnSpPr>
          <p:spPr>
            <a:xfrm flipH="1">
              <a:off x="3408108" y="3927452"/>
              <a:ext cx="2242283" cy="141704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9" idx="4"/>
              <a:endCxn id="11" idx="0"/>
            </p:cNvCxnSpPr>
            <p:nvPr/>
          </p:nvCxnSpPr>
          <p:spPr>
            <a:xfrm>
              <a:off x="4858348" y="3947574"/>
              <a:ext cx="282788" cy="1427714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7" idx="5"/>
              <a:endCxn id="11" idx="7"/>
            </p:cNvCxnSpPr>
            <p:nvPr/>
          </p:nvCxnSpPr>
          <p:spPr>
            <a:xfrm flipH="1">
              <a:off x="5385127" y="4171443"/>
              <a:ext cx="854312" cy="1304910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Group 22"/>
            <p:cNvGrpSpPr/>
            <p:nvPr/>
          </p:nvGrpSpPr>
          <p:grpSpPr>
            <a:xfrm>
              <a:off x="2819060" y="3968091"/>
              <a:ext cx="690113" cy="690113"/>
              <a:chOff x="4460870" y="4340384"/>
              <a:chExt cx="690113" cy="690113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7E46D07-7717-4D2B-8DFB-AC5B358FEB42}"/>
                  </a:ext>
                </a:extLst>
              </p:cNvPr>
              <p:cNvSpPr/>
              <p:nvPr/>
            </p:nvSpPr>
            <p:spPr>
              <a:xfrm>
                <a:off x="4460870" y="4340384"/>
                <a:ext cx="690113" cy="690113"/>
              </a:xfrm>
              <a:prstGeom prst="ellipse">
                <a:avLst/>
              </a:prstGeom>
              <a:noFill/>
              <a:ln>
                <a:solidFill>
                  <a:srgbClr val="4C328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ABC76B3-4C90-42A6-A4DC-0A42EEDC70E1}"/>
                  </a:ext>
                </a:extLst>
              </p:cNvPr>
              <p:cNvSpPr txBox="1"/>
              <p:nvPr/>
            </p:nvSpPr>
            <p:spPr>
              <a:xfrm>
                <a:off x="4497124" y="4546940"/>
                <a:ext cx="3401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A</a:t>
                </a:r>
              </a:p>
            </p:txBody>
          </p:sp>
        </p:grp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21" idx="0"/>
              <a:endCxn id="9" idx="2"/>
            </p:cNvCxnSpPr>
            <p:nvPr/>
          </p:nvCxnSpPr>
          <p:spPr>
            <a:xfrm flipV="1">
              <a:off x="3164117" y="3602518"/>
              <a:ext cx="1349174" cy="365573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13" idx="6"/>
              <a:endCxn id="7" idx="3"/>
            </p:cNvCxnSpPr>
            <p:nvPr/>
          </p:nvCxnSpPr>
          <p:spPr>
            <a:xfrm flipV="1">
              <a:off x="3563909" y="4171443"/>
              <a:ext cx="2187547" cy="1240892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21" idx="4"/>
              <a:endCxn id="11" idx="1"/>
            </p:cNvCxnSpPr>
            <p:nvPr/>
          </p:nvCxnSpPr>
          <p:spPr>
            <a:xfrm>
              <a:off x="3164117" y="4658204"/>
              <a:ext cx="1733027" cy="818149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5968D3FF-247D-4C9B-A358-154B4727934A}"/>
                </a:ext>
              </a:extLst>
            </p:cNvPr>
            <p:cNvCxnSpPr>
              <a:cxnSpLocks/>
              <a:stCxn id="13" idx="0"/>
              <a:endCxn id="9" idx="3"/>
            </p:cNvCxnSpPr>
            <p:nvPr/>
          </p:nvCxnSpPr>
          <p:spPr>
            <a:xfrm flipV="1">
              <a:off x="3218853" y="3846509"/>
              <a:ext cx="1395503" cy="1220769"/>
            </a:xfrm>
            <a:prstGeom prst="line">
              <a:avLst/>
            </a:prstGeom>
            <a:ln w="28575">
              <a:solidFill>
                <a:srgbClr val="B6A47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8" name="Group 87"/>
          <p:cNvGrpSpPr/>
          <p:nvPr/>
        </p:nvGrpSpPr>
        <p:grpSpPr>
          <a:xfrm>
            <a:off x="4959050" y="5561170"/>
            <a:ext cx="690113" cy="690113"/>
            <a:chOff x="2818938" y="3650271"/>
            <a:chExt cx="690113" cy="690113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2818938" y="3650271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2960644" y="3856827"/>
              <a:ext cx="2968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F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6178231" y="4712550"/>
            <a:ext cx="690113" cy="690113"/>
            <a:chOff x="2818938" y="3650271"/>
            <a:chExt cx="690113" cy="690113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2818938" y="3650271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2901742" y="3832625"/>
              <a:ext cx="381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G</a:t>
              </a:r>
            </a:p>
          </p:txBody>
        </p:sp>
      </p:grp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92" idx="2"/>
            <a:endCxn id="89" idx="7"/>
          </p:cNvCxnSpPr>
          <p:nvPr/>
        </p:nvCxnSpPr>
        <p:spPr>
          <a:xfrm flipH="1">
            <a:off x="5548098" y="5057607"/>
            <a:ext cx="630133" cy="604628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ontent Placeholder 2"/>
          <p:cNvSpPr txBox="1">
            <a:spLocks/>
          </p:cNvSpPr>
          <p:nvPr/>
        </p:nvSpPr>
        <p:spPr>
          <a:xfrm>
            <a:off x="6564615" y="1444656"/>
            <a:ext cx="4881151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4C3282"/>
                </a:solidFill>
              </a:rPr>
              <a:t>Connected Component </a:t>
            </a:r>
            <a:r>
              <a:rPr lang="en-US" dirty="0"/>
              <a:t>– a </a:t>
            </a:r>
            <a:r>
              <a:rPr lang="en-US" i="1" dirty="0"/>
              <a:t>subgraph</a:t>
            </a:r>
            <a:r>
              <a:rPr lang="en-US" dirty="0"/>
              <a:t> in which any two vertices are connected via some path, but is connected to no additional vertices in the </a:t>
            </a:r>
            <a:r>
              <a:rPr lang="en-US" i="1" dirty="0" err="1"/>
              <a:t>supergraph</a:t>
            </a:r>
            <a:endParaRPr lang="en-US" i="1" dirty="0"/>
          </a:p>
          <a:p>
            <a:pPr lvl="1"/>
            <a:r>
              <a:rPr lang="en-US" dirty="0"/>
              <a:t>There exists some way to get from each vertex within the connected component to every other vertex in the connected component</a:t>
            </a:r>
          </a:p>
          <a:p>
            <a:pPr lvl="1"/>
            <a:r>
              <a:rPr lang="en-US" dirty="0"/>
              <a:t>A vertex with no edges is itself a connected component</a:t>
            </a:r>
          </a:p>
        </p:txBody>
      </p:sp>
      <p:grpSp>
        <p:nvGrpSpPr>
          <p:cNvPr id="100" name="Group 99"/>
          <p:cNvGrpSpPr/>
          <p:nvPr/>
        </p:nvGrpSpPr>
        <p:grpSpPr>
          <a:xfrm>
            <a:off x="7324596" y="5198626"/>
            <a:ext cx="690113" cy="690113"/>
            <a:chOff x="2818938" y="3650271"/>
            <a:chExt cx="690113" cy="690113"/>
          </a:xfrm>
        </p:grpSpPr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77E46D07-7717-4D2B-8DFB-AC5B358FEB42}"/>
                </a:ext>
              </a:extLst>
            </p:cNvPr>
            <p:cNvSpPr/>
            <p:nvPr/>
          </p:nvSpPr>
          <p:spPr>
            <a:xfrm>
              <a:off x="2818938" y="3650271"/>
              <a:ext cx="690113" cy="690113"/>
            </a:xfrm>
            <a:prstGeom prst="ellipse">
              <a:avLst/>
            </a:prstGeom>
            <a:noFill/>
            <a:ln>
              <a:solidFill>
                <a:srgbClr val="4C328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8ABC76B3-4C90-42A6-A4DC-0A42EEDC70E1}"/>
                </a:ext>
              </a:extLst>
            </p:cNvPr>
            <p:cNvSpPr txBox="1"/>
            <p:nvPr/>
          </p:nvSpPr>
          <p:spPr>
            <a:xfrm>
              <a:off x="2836923" y="3836881"/>
              <a:ext cx="340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H</a:t>
              </a:r>
            </a:p>
          </p:txBody>
        </p:sp>
      </p:grp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5968D3FF-247D-4C9B-A358-154B4727934A}"/>
              </a:ext>
            </a:extLst>
          </p:cNvPr>
          <p:cNvCxnSpPr>
            <a:cxnSpLocks/>
            <a:stCxn id="92" idx="6"/>
            <a:endCxn id="101" idx="1"/>
          </p:cNvCxnSpPr>
          <p:nvPr/>
        </p:nvCxnSpPr>
        <p:spPr>
          <a:xfrm>
            <a:off x="6868344" y="5057607"/>
            <a:ext cx="557317" cy="242084"/>
          </a:xfrm>
          <a:prstGeom prst="line">
            <a:avLst/>
          </a:prstGeom>
          <a:ln w="28575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96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DCC3F13-A3B0-1E43-9277-30C3F39BEC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Unfolding method </a:t>
            </a:r>
          </a:p>
          <a:p>
            <a:pPr lvl="1"/>
            <a:r>
              <a:rPr lang="en-US" dirty="0"/>
              <a:t>more of a brute force method </a:t>
            </a:r>
          </a:p>
          <a:p>
            <a:pPr lvl="1"/>
            <a:r>
              <a:rPr lang="en-US" dirty="0"/>
              <a:t>Tedious but works</a:t>
            </a:r>
          </a:p>
          <a:p>
            <a:r>
              <a:rPr lang="en-US" dirty="0"/>
              <a:t>2. Tree methods</a:t>
            </a:r>
          </a:p>
          <a:p>
            <a:pPr lvl="1"/>
            <a:r>
              <a:rPr lang="en-US" dirty="0"/>
              <a:t>more scratch work but less error prone </a:t>
            </a:r>
          </a:p>
          <a:p>
            <a:r>
              <a:rPr lang="en-US" dirty="0"/>
              <a:t>3. Master theorem</a:t>
            </a:r>
          </a:p>
          <a:p>
            <a:pPr lvl="1"/>
            <a:r>
              <a:rPr lang="en-US" dirty="0"/>
              <a:t>quick, but applicable only to certain type of recurrences </a:t>
            </a:r>
          </a:p>
          <a:p>
            <a:pPr lvl="1"/>
            <a:r>
              <a:rPr lang="en-US" dirty="0"/>
              <a:t>does not give a closed form (gives big-Theta)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4A935D-4591-E44C-82A6-9493DC8AF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Recurrence analysis techniques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E5C64F-BF1A-A848-852C-89A1A4D4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EBE37-9DC9-D245-8B7D-16FC4CC73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22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C89C408-9FF9-A145-B510-F5ECAC1CD4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Stable</a:t>
                </a:r>
              </a:p>
              <a:p>
                <a:pPr lvl="1"/>
                <a:r>
                  <a:rPr lang="en-US" dirty="0"/>
                  <a:t>In the output, equal elements (i.e., elements with equal keys) appear in their original order</a:t>
                </a:r>
              </a:p>
              <a:p>
                <a:r>
                  <a:rPr lang="en-US" dirty="0"/>
                  <a:t>In-place</a:t>
                </a:r>
              </a:p>
              <a:p>
                <a:pPr lvl="1"/>
                <a:r>
                  <a:rPr lang="en-US" dirty="0"/>
                  <a:t>Algorithm uses a constant additional space,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dirty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dirty="0"/>
                  <a:t> extra space</a:t>
                </a:r>
              </a:p>
              <a:p>
                <a:r>
                  <a:rPr lang="en-US" dirty="0"/>
                  <a:t>Adaptive</a:t>
                </a:r>
              </a:p>
              <a:p>
                <a:pPr lvl="1"/>
                <a:r>
                  <a:rPr lang="en-US" dirty="0"/>
                  <a:t>Performs better when input is almost sorted or nearly sorted</a:t>
                </a:r>
              </a:p>
              <a:p>
                <a:pPr lvl="1"/>
                <a:r>
                  <a:rPr lang="en-US" dirty="0"/>
                  <a:t>(Likely different big-O for best-case and worst-case)</a:t>
                </a:r>
              </a:p>
              <a:p>
                <a:r>
                  <a:rPr lang="en-US" dirty="0"/>
                  <a:t>Fast.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No algorithm has all of these properties. So choice of algorithm depends on the situation.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8C89C408-9FF9-A145-B510-F5ECAC1CD4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7" t="-13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5D5AFA2C-1EBF-3546-AD78-B5A4F5C3D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Desired properties in a sorting algorithm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08E669-BB2D-0A4D-AF1C-52BE0A03A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BD98D9-4636-FD40-B518-912DA261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Split array in the middle</a:t>
            </a:r>
          </a:p>
          <a:p>
            <a:r>
              <a:rPr lang="en-US" sz="2800" dirty="0"/>
              <a:t>Sort the two halves</a:t>
            </a:r>
          </a:p>
          <a:p>
            <a:r>
              <a:rPr lang="en-US" sz="2800" dirty="0"/>
              <a:t>Merge them together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Merge sort</a:t>
            </a:r>
          </a:p>
        </p:txBody>
      </p:sp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28174B43-31A6-47E5-AFAB-F079B8BEE05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357525" y="207575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E403E739-CDCE-44DE-9C10-42F935C2393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264724" y="1027537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0EBC669-74E3-4148-BD3C-5E41E9A768E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622262" y="1027537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EC86ED36-5120-4DD4-AEF6-CB9B1D38890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085713" y="191274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EACA4B13-CCF5-4176-B7AC-B978DFDEFDF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384959" y="1894115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73FCC405-1093-4F4A-93E0-9157BF5C296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622262" y="1894115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A9178E1D-EF25-4DD6-8786-6D40F0173861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859565" y="1882080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61918E08-6FFD-41A8-A06B-DA86CF2FF8F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730669" y="274700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0C9E8D24-1CAC-415D-9C57-A4F7144B27E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975437" y="2736623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4" name="Content Placeholder 6">
            <a:extLst>
              <a:ext uri="{FF2B5EF4-FFF2-40B4-BE49-F238E27FC236}">
                <a16:creationId xmlns:a16="http://schemas.microsoft.com/office/drawing/2014/main" id="{32282FC2-2F6F-498E-A812-79F22589DC2D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859565" y="3601545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6">
            <a:extLst>
              <a:ext uri="{FF2B5EF4-FFF2-40B4-BE49-F238E27FC236}">
                <a16:creationId xmlns:a16="http://schemas.microsoft.com/office/drawing/2014/main" id="{07A2E78D-2F90-47D7-9FE0-5B882141333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622261" y="4436816"/>
          <a:ext cx="3023901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75C3C787-8274-44CC-ADC4-0AE3EA754ED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264724" y="4436816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52E49F57-AA20-49F4-84A5-B640209D034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357525" y="5414601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E092705-8FDF-485C-B9A4-8D9C488D5236}"/>
              </a:ext>
            </a:extLst>
          </p:cNvPr>
          <p:cNvCxnSpPr>
            <a:cxnSpLocks/>
          </p:cNvCxnSpPr>
          <p:nvPr/>
        </p:nvCxnSpPr>
        <p:spPr>
          <a:xfrm flipH="1">
            <a:off x="7259989" y="957683"/>
            <a:ext cx="112268" cy="44912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C2F49E3-8FB3-437C-B938-889301BFF806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7392926" y="949255"/>
            <a:ext cx="229336" cy="449122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5BEAC1-BE43-4B56-B320-463ACE864667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6272691" y="1756861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B5ECAD5-0139-47AF-8623-8C060B76EB59}"/>
              </a:ext>
            </a:extLst>
          </p:cNvPr>
          <p:cNvCxnSpPr>
            <a:cxnSpLocks/>
            <a:stCxn id="6" idx="2"/>
            <a:endCxn id="8" idx="3"/>
          </p:cNvCxnSpPr>
          <p:nvPr/>
        </p:nvCxnSpPr>
        <p:spPr>
          <a:xfrm flipH="1">
            <a:off x="6093680" y="1769217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23F4B6F-73BC-411C-87D6-8CEBFDEE99A7}"/>
              </a:ext>
            </a:extLst>
          </p:cNvPr>
          <p:cNvCxnSpPr>
            <a:cxnSpLocks/>
          </p:cNvCxnSpPr>
          <p:nvPr/>
        </p:nvCxnSpPr>
        <p:spPr>
          <a:xfrm>
            <a:off x="8796365" y="1743922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62520E2-9C5F-437A-9A6C-C2BBC1A78E0D}"/>
              </a:ext>
            </a:extLst>
          </p:cNvPr>
          <p:cNvCxnSpPr>
            <a:cxnSpLocks/>
          </p:cNvCxnSpPr>
          <p:nvPr/>
        </p:nvCxnSpPr>
        <p:spPr>
          <a:xfrm flipH="1">
            <a:off x="8599258" y="1758290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70A1DCF-7DA4-43A1-A7B6-91E0C2F8F574}"/>
              </a:ext>
            </a:extLst>
          </p:cNvPr>
          <p:cNvCxnSpPr>
            <a:cxnSpLocks/>
          </p:cNvCxnSpPr>
          <p:nvPr/>
        </p:nvCxnSpPr>
        <p:spPr>
          <a:xfrm>
            <a:off x="9911838" y="2602274"/>
            <a:ext cx="112268" cy="508094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08BFFDA-F7A1-47ED-93A7-2273D3B31BBA}"/>
              </a:ext>
            </a:extLst>
          </p:cNvPr>
          <p:cNvCxnSpPr>
            <a:cxnSpLocks/>
          </p:cNvCxnSpPr>
          <p:nvPr/>
        </p:nvCxnSpPr>
        <p:spPr>
          <a:xfrm flipH="1">
            <a:off x="9732827" y="2614630"/>
            <a:ext cx="179011" cy="514366"/>
          </a:xfrm>
          <a:prstGeom prst="straightConnector1">
            <a:avLst/>
          </a:prstGeom>
          <a:ln>
            <a:solidFill>
              <a:srgbClr val="B6A47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FD2D3A0-097D-4B0C-9023-C2521E2535C6}"/>
              </a:ext>
            </a:extLst>
          </p:cNvPr>
          <p:cNvCxnSpPr>
            <a:cxnSpLocks/>
          </p:cNvCxnSpPr>
          <p:nvPr/>
        </p:nvCxnSpPr>
        <p:spPr>
          <a:xfrm>
            <a:off x="9604044" y="3478303"/>
            <a:ext cx="210697" cy="46334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9F6E4E19-136A-4A0E-A2EB-2B5A6706EA62}"/>
              </a:ext>
            </a:extLst>
          </p:cNvPr>
          <p:cNvCxnSpPr>
            <a:cxnSpLocks/>
          </p:cNvCxnSpPr>
          <p:nvPr/>
        </p:nvCxnSpPr>
        <p:spPr>
          <a:xfrm flipH="1">
            <a:off x="9846541" y="3456758"/>
            <a:ext cx="218402" cy="47863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EC70EF5-5679-4C95-B7C0-969C6265F06B}"/>
              </a:ext>
            </a:extLst>
          </p:cNvPr>
          <p:cNvCxnSpPr>
            <a:cxnSpLocks/>
          </p:cNvCxnSpPr>
          <p:nvPr/>
        </p:nvCxnSpPr>
        <p:spPr>
          <a:xfrm>
            <a:off x="7210775" y="5200041"/>
            <a:ext cx="210697" cy="463345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3D5D2BB-73A1-4262-9167-60F0849BAEBC}"/>
              </a:ext>
            </a:extLst>
          </p:cNvPr>
          <p:cNvCxnSpPr>
            <a:cxnSpLocks/>
          </p:cNvCxnSpPr>
          <p:nvPr/>
        </p:nvCxnSpPr>
        <p:spPr>
          <a:xfrm flipH="1">
            <a:off x="7453272" y="5178496"/>
            <a:ext cx="218402" cy="47863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4919609-8A03-4666-AC03-347BC70B8846}"/>
              </a:ext>
            </a:extLst>
          </p:cNvPr>
          <p:cNvCxnSpPr>
            <a:cxnSpLocks/>
          </p:cNvCxnSpPr>
          <p:nvPr/>
        </p:nvCxnSpPr>
        <p:spPr>
          <a:xfrm>
            <a:off x="5991609" y="2658855"/>
            <a:ext cx="272873" cy="214880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ACFFF60E-9413-41BF-86B1-BDBFA489B123}"/>
              </a:ext>
            </a:extLst>
          </p:cNvPr>
          <p:cNvCxnSpPr>
            <a:cxnSpLocks/>
          </p:cNvCxnSpPr>
          <p:nvPr/>
        </p:nvCxnSpPr>
        <p:spPr>
          <a:xfrm flipH="1">
            <a:off x="6328081" y="2644744"/>
            <a:ext cx="316243" cy="2162912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5FDE0BD-E55A-440D-B589-417A57B2B9CC}"/>
              </a:ext>
            </a:extLst>
          </p:cNvPr>
          <p:cNvCxnSpPr>
            <a:cxnSpLocks/>
          </p:cNvCxnSpPr>
          <p:nvPr/>
        </p:nvCxnSpPr>
        <p:spPr>
          <a:xfrm>
            <a:off x="7946799" y="2642526"/>
            <a:ext cx="696518" cy="2133374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E025E27-A669-40A7-85E8-DF0B18271445}"/>
              </a:ext>
            </a:extLst>
          </p:cNvPr>
          <p:cNvCxnSpPr>
            <a:cxnSpLocks/>
          </p:cNvCxnSpPr>
          <p:nvPr/>
        </p:nvCxnSpPr>
        <p:spPr>
          <a:xfrm flipH="1">
            <a:off x="8796365" y="4339075"/>
            <a:ext cx="849018" cy="441881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DA5B82B-2674-794C-90ED-25DC56D46FD1}"/>
                  </a:ext>
                </a:extLst>
              </p:cNvPr>
              <p:cNvSpPr/>
              <p:nvPr/>
            </p:nvSpPr>
            <p:spPr>
              <a:xfrm>
                <a:off x="652010" y="4550485"/>
                <a:ext cx="3538533" cy="9766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              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m:rPr>
                                  <m:sty m:val="p"/>
                                </m:rPr>
                                <a:rPr lang="en-US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7DA5B82B-2674-794C-90ED-25DC56D46F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010" y="4550485"/>
                <a:ext cx="3538533" cy="976614"/>
              </a:xfrm>
              <a:prstGeom prst="rect">
                <a:avLst/>
              </a:prstGeom>
              <a:blipFill>
                <a:blip r:embed="rId2"/>
                <a:stretch>
                  <a:fillRect l="-22500" t="-202564" b="-289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764DAF-7EA4-024D-95F1-089E481D2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FCC48072-C21A-1F41-B9B6-560D7D783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66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DB5B3-5BAC-481F-9044-F9EAD37EC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Sort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49A712-CB48-4EC7-AA43-9FBB0FD5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3105" y="6347865"/>
            <a:ext cx="421923" cy="274320"/>
          </a:xfrm>
        </p:spPr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6" name="Content Placeholder 6">
            <a:extLst>
              <a:ext uri="{FF2B5EF4-FFF2-40B4-BE49-F238E27FC236}">
                <a16:creationId xmlns:a16="http://schemas.microsoft.com/office/drawing/2014/main" id="{AB4227CF-A3F1-4E62-A88E-8D1A015315C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01039" y="159739"/>
          <a:ext cx="705576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59D4F318-8ADF-41BD-899C-410A0E7E99B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079763" y="1006436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950134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65800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16D73D5B-C24D-4322-90BD-D96DFD9A2F5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768483" y="934840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3AB48C55-AFDE-40AD-8BC0-991001194D1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159962" y="1830543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2" name="Content Placeholder 6">
            <a:extLst>
              <a:ext uri="{FF2B5EF4-FFF2-40B4-BE49-F238E27FC236}">
                <a16:creationId xmlns:a16="http://schemas.microsoft.com/office/drawing/2014/main" id="{D7D2F0B3-E08F-4040-913D-FBB4F4F3162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599075" y="1835731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6" name="Content Placeholder 6">
            <a:extLst>
              <a:ext uri="{FF2B5EF4-FFF2-40B4-BE49-F238E27FC236}">
                <a16:creationId xmlns:a16="http://schemas.microsoft.com/office/drawing/2014/main" id="{43C8E46C-C16D-469B-9811-A67B9CC06F7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658032" y="2625170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17" name="Content Placeholder 6">
            <a:extLst>
              <a:ext uri="{FF2B5EF4-FFF2-40B4-BE49-F238E27FC236}">
                <a16:creationId xmlns:a16="http://schemas.microsoft.com/office/drawing/2014/main" id="{04E68941-62BA-4E3B-A30A-2C97630F752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0103663" y="2626002"/>
          <a:ext cx="1007967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CFC4A0D0-F7C9-4200-89DE-9D45A0A3F359}"/>
              </a:ext>
            </a:extLst>
          </p:cNvPr>
          <p:cNvSpPr/>
          <p:nvPr/>
        </p:nvSpPr>
        <p:spPr>
          <a:xfrm>
            <a:off x="4901039" y="530579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750FCAF-B24A-4695-BD08-C02A83621C25}"/>
              </a:ext>
            </a:extLst>
          </p:cNvPr>
          <p:cNvSpPr/>
          <p:nvPr/>
        </p:nvSpPr>
        <p:spPr>
          <a:xfrm>
            <a:off x="7085181" y="1377276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F7B9C9-4E18-41F4-B7C8-8D4BC4D7B086}"/>
              </a:ext>
            </a:extLst>
          </p:cNvPr>
          <p:cNvSpPr/>
          <p:nvPr/>
        </p:nvSpPr>
        <p:spPr>
          <a:xfrm>
            <a:off x="7165888" y="2206571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1405A2C-1029-4082-AD66-D4C12900B47D}"/>
              </a:ext>
            </a:extLst>
          </p:cNvPr>
          <p:cNvSpPr/>
          <p:nvPr/>
        </p:nvSpPr>
        <p:spPr>
          <a:xfrm>
            <a:off x="9599075" y="2209724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Content Placeholder 6">
            <a:extLst>
              <a:ext uri="{FF2B5EF4-FFF2-40B4-BE49-F238E27FC236}">
                <a16:creationId xmlns:a16="http://schemas.microsoft.com/office/drawing/2014/main" id="{BE003835-B9E4-49FA-9110-2FC6882F71F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897516" y="3527496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3" name="Content Placeholder 6">
            <a:extLst>
              <a:ext uri="{FF2B5EF4-FFF2-40B4-BE49-F238E27FC236}">
                <a16:creationId xmlns:a16="http://schemas.microsoft.com/office/drawing/2014/main" id="{9D1D14F6-240F-4A22-8850-8B5C9898F9D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712779" y="3524343"/>
          <a:ext cx="2015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4" name="Content Placeholder 6">
            <a:extLst>
              <a:ext uri="{FF2B5EF4-FFF2-40B4-BE49-F238E27FC236}">
                <a16:creationId xmlns:a16="http://schemas.microsoft.com/office/drawing/2014/main" id="{2B693BE1-9D64-4AE6-A6A6-70225C4CB8B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758606" y="4375159"/>
          <a:ext cx="503983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950134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65800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graphicFrame>
        <p:nvGraphicFramePr>
          <p:cNvPr id="25" name="Content Placeholder 6">
            <a:extLst>
              <a:ext uri="{FF2B5EF4-FFF2-40B4-BE49-F238E27FC236}">
                <a16:creationId xmlns:a16="http://schemas.microsoft.com/office/drawing/2014/main" id="{A7C5C58C-0750-4D0B-902C-B2E4E999471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901039" y="5306940"/>
          <a:ext cx="705576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7967">
                  <a:extLst>
                    <a:ext uri="{9D8B030D-6E8A-4147-A177-3AD203B41FA5}">
                      <a16:colId xmlns:a16="http://schemas.microsoft.com/office/drawing/2014/main" val="983350392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14353596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726848549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921703917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3051097305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2072861410"/>
                    </a:ext>
                  </a:extLst>
                </a:gridCol>
                <a:gridCol w="1007967">
                  <a:extLst>
                    <a:ext uri="{9D8B030D-6E8A-4147-A177-3AD203B41FA5}">
                      <a16:colId xmlns:a16="http://schemas.microsoft.com/office/drawing/2014/main" val="13569235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0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1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2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4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rgbClr val="B6A479"/>
                          </a:solidFill>
                        </a:rPr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46976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267970"/>
                  </a:ext>
                </a:extLst>
              </a:tr>
            </a:tbl>
          </a:graphicData>
        </a:graphic>
      </p:graphicFrame>
      <p:sp>
        <p:nvSpPr>
          <p:cNvPr id="26" name="Rectangle 25">
            <a:extLst>
              <a:ext uri="{FF2B5EF4-FFF2-40B4-BE49-F238E27FC236}">
                <a16:creationId xmlns:a16="http://schemas.microsoft.com/office/drawing/2014/main" id="{277FBA20-6FA9-49E1-B4B7-08992F111564}"/>
              </a:ext>
            </a:extLst>
          </p:cNvPr>
          <p:cNvSpPr/>
          <p:nvPr/>
        </p:nvSpPr>
        <p:spPr>
          <a:xfrm>
            <a:off x="7904878" y="3895183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C19DADD-5EF0-4D2B-BD6E-3283736662D5}"/>
              </a:ext>
            </a:extLst>
          </p:cNvPr>
          <p:cNvSpPr/>
          <p:nvPr/>
        </p:nvSpPr>
        <p:spPr>
          <a:xfrm>
            <a:off x="10720141" y="3895183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BC418AD-7166-41DC-B77B-136A3F807856}"/>
              </a:ext>
            </a:extLst>
          </p:cNvPr>
          <p:cNvSpPr/>
          <p:nvPr/>
        </p:nvSpPr>
        <p:spPr>
          <a:xfrm>
            <a:off x="8721062" y="4752168"/>
            <a:ext cx="1061746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9F6D24D-194C-4AE3-892B-63F49E0FB4B7}"/>
              </a:ext>
            </a:extLst>
          </p:cNvPr>
          <p:cNvSpPr/>
          <p:nvPr/>
        </p:nvSpPr>
        <p:spPr>
          <a:xfrm>
            <a:off x="5909007" y="5690844"/>
            <a:ext cx="1008572" cy="370840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7E8EE2-BE51-4540-9628-5D8368A6D12F}"/>
              </a:ext>
            </a:extLst>
          </p:cNvPr>
          <p:cNvSpPr txBox="1"/>
          <p:nvPr/>
        </p:nvSpPr>
        <p:spPr>
          <a:xfrm>
            <a:off x="452464" y="1747179"/>
            <a:ext cx="6091732" cy="2031325"/>
          </a:xfrm>
          <a:prstGeom prst="rect">
            <a:avLst/>
          </a:prstGeom>
          <a:noFill/>
          <a:ln>
            <a:solidFill>
              <a:srgbClr val="4C328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 {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if 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input.length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== 1)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else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pivot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getPivot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(input)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getSmaller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(pivot, input))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quickSort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getBigger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(pivot, input))</a:t>
            </a: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smallerHalf</a:t>
            </a:r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 + pivot + </a:t>
            </a:r>
            <a:r>
              <a:rPr lang="en-US" sz="1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largerHalf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6D2395C-2A66-4941-BA02-476FDFA3AE8F}"/>
              </a:ext>
            </a:extLst>
          </p:cNvPr>
          <p:cNvSpPr txBox="1"/>
          <p:nvPr/>
        </p:nvSpPr>
        <p:spPr>
          <a:xfrm>
            <a:off x="367641" y="4075231"/>
            <a:ext cx="220053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Worst case runtime?</a:t>
            </a:r>
          </a:p>
          <a:p>
            <a:endParaRPr lang="en-US" dirty="0"/>
          </a:p>
          <a:p>
            <a:r>
              <a:rPr lang="en-US" dirty="0"/>
              <a:t>Best case runtime?</a:t>
            </a:r>
          </a:p>
          <a:p>
            <a:endParaRPr lang="en-US" dirty="0"/>
          </a:p>
          <a:p>
            <a:r>
              <a:rPr lang="en-US" dirty="0"/>
              <a:t>Average runtime?</a:t>
            </a:r>
          </a:p>
          <a:p>
            <a:endParaRPr lang="en-US" dirty="0"/>
          </a:p>
          <a:p>
            <a:r>
              <a:rPr lang="en-US" dirty="0"/>
              <a:t>Stable?</a:t>
            </a:r>
          </a:p>
          <a:p>
            <a:endParaRPr lang="en-US" dirty="0"/>
          </a:p>
          <a:p>
            <a:r>
              <a:rPr lang="en-US" dirty="0"/>
              <a:t>In-place?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142034-B701-48F3-9EBA-4C3151D4E9BD}"/>
              </a:ext>
            </a:extLst>
          </p:cNvPr>
          <p:cNvSpPr txBox="1"/>
          <p:nvPr/>
        </p:nvSpPr>
        <p:spPr>
          <a:xfrm>
            <a:off x="3765297" y="3942857"/>
            <a:ext cx="22826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if n&lt;= 1</a:t>
            </a:r>
          </a:p>
          <a:p>
            <a:r>
              <a:rPr lang="en-US" dirty="0"/>
              <a:t>n + T(n - 1) otherwise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EBE106C-0C4B-4467-A18D-3F2F9E90CD34}"/>
              </a:ext>
            </a:extLst>
          </p:cNvPr>
          <p:cNvSpPr txBox="1"/>
          <p:nvPr/>
        </p:nvSpPr>
        <p:spPr>
          <a:xfrm>
            <a:off x="2565268" y="4069304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T(n) = </a:t>
            </a:r>
          </a:p>
        </p:txBody>
      </p:sp>
      <p:sp>
        <p:nvSpPr>
          <p:cNvPr id="36" name="Left Brace 35">
            <a:extLst>
              <a:ext uri="{FF2B5EF4-FFF2-40B4-BE49-F238E27FC236}">
                <a16:creationId xmlns:a16="http://schemas.microsoft.com/office/drawing/2014/main" id="{818852BA-1CA1-4BB5-AFF3-1C500F5EC0D3}"/>
              </a:ext>
            </a:extLst>
          </p:cNvPr>
          <p:cNvSpPr/>
          <p:nvPr/>
        </p:nvSpPr>
        <p:spPr>
          <a:xfrm>
            <a:off x="3295583" y="3956258"/>
            <a:ext cx="531628" cy="5954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B8F63A4-491B-479B-AF35-0E9E7EE444C4}"/>
              </a:ext>
            </a:extLst>
          </p:cNvPr>
          <p:cNvSpPr txBox="1"/>
          <p:nvPr/>
        </p:nvSpPr>
        <p:spPr>
          <a:xfrm>
            <a:off x="3674839" y="4795100"/>
            <a:ext cx="23627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 if n&lt;= 1</a:t>
            </a:r>
          </a:p>
          <a:p>
            <a:r>
              <a:rPr lang="en-US" dirty="0"/>
              <a:t>n + 2T(n/2) otherwise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DF61F8B-9D9C-4F8A-9068-F36783B78F76}"/>
              </a:ext>
            </a:extLst>
          </p:cNvPr>
          <p:cNvSpPr txBox="1"/>
          <p:nvPr/>
        </p:nvSpPr>
        <p:spPr>
          <a:xfrm>
            <a:off x="2474810" y="4921547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T(n) = </a:t>
            </a:r>
          </a:p>
        </p:txBody>
      </p:sp>
      <p:sp>
        <p:nvSpPr>
          <p:cNvPr id="39" name="Left Brace 38">
            <a:extLst>
              <a:ext uri="{FF2B5EF4-FFF2-40B4-BE49-F238E27FC236}">
                <a16:creationId xmlns:a16="http://schemas.microsoft.com/office/drawing/2014/main" id="{0DA834AA-3987-4F30-82E9-132B8C9F13D2}"/>
              </a:ext>
            </a:extLst>
          </p:cNvPr>
          <p:cNvSpPr/>
          <p:nvPr/>
        </p:nvSpPr>
        <p:spPr>
          <a:xfrm>
            <a:off x="3205125" y="4808501"/>
            <a:ext cx="531628" cy="595423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839CC2B-FEA7-4E24-A3A2-2BB72EE60354}"/>
              </a:ext>
            </a:extLst>
          </p:cNvPr>
          <p:cNvSpPr txBox="1"/>
          <p:nvPr/>
        </p:nvSpPr>
        <p:spPr>
          <a:xfrm>
            <a:off x="1849542" y="5690844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E15E38E-B1ED-4A40-B121-8ED03D82F97F}"/>
              </a:ext>
            </a:extLst>
          </p:cNvPr>
          <p:cNvSpPr txBox="1"/>
          <p:nvPr/>
        </p:nvSpPr>
        <p:spPr>
          <a:xfrm>
            <a:off x="1864241" y="6225555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Can be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352ABF-4B80-6F47-B7C3-B8CBEB529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56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4" grpId="0"/>
      <p:bldP spid="35" grpId="0"/>
      <p:bldP spid="36" grpId="0" animBg="1"/>
      <p:bldP spid="37" grpId="0"/>
      <p:bldP spid="38" grpId="0"/>
      <p:bldP spid="39" grpId="0" animBg="1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Pivot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240" y="1463856"/>
            <a:ext cx="11187258" cy="521702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Average case behavior depends on a good pivot.</a:t>
            </a:r>
          </a:p>
          <a:p>
            <a:r>
              <a:rPr lang="en-US" sz="2800" dirty="0"/>
              <a:t>Pivot ideas:</a:t>
            </a:r>
          </a:p>
          <a:p>
            <a:r>
              <a:rPr lang="en-US" sz="2800" dirty="0"/>
              <a:t>Just take the first element</a:t>
            </a:r>
          </a:p>
          <a:p>
            <a:pPr lvl="1"/>
            <a:r>
              <a:rPr lang="en-US" sz="2400" dirty="0"/>
              <a:t>Simple. But an already sorted (or reversed) list will give you a bad time.</a:t>
            </a:r>
          </a:p>
          <a:p>
            <a:r>
              <a:rPr lang="en-US" sz="2800" dirty="0"/>
              <a:t>Pick an element uniformly at random.</a:t>
            </a:r>
          </a:p>
          <a:p>
            <a:pPr lvl="1"/>
            <a:r>
              <a:rPr lang="en-US" sz="2400" dirty="0"/>
              <a:t>Regardless of input!</a:t>
            </a:r>
          </a:p>
          <a:p>
            <a:pPr lvl="1"/>
            <a:r>
              <a:rPr lang="en-US" sz="2400" dirty="0"/>
              <a:t>Probably too slow in practice :(</a:t>
            </a:r>
          </a:p>
          <a:p>
            <a:r>
              <a:rPr lang="en-US" sz="2800" dirty="0"/>
              <a:t>Median of Three</a:t>
            </a:r>
          </a:p>
          <a:p>
            <a:pPr lvl="1"/>
            <a:r>
              <a:rPr lang="en-US" sz="2800" dirty="0"/>
              <a:t>Take the median of the first, last, and midpoint as the pivot.</a:t>
            </a:r>
          </a:p>
          <a:p>
            <a:pPr lvl="1"/>
            <a:r>
              <a:rPr lang="en-US" sz="2800" dirty="0"/>
              <a:t>Fast!</a:t>
            </a:r>
          </a:p>
          <a:p>
            <a:pPr lvl="1"/>
            <a:r>
              <a:rPr lang="en-US" sz="2800" dirty="0"/>
              <a:t>Unlikely to get bad behavior (but definitely still possible)</a:t>
            </a:r>
          </a:p>
          <a:p>
            <a:pPr lvl="1"/>
            <a:r>
              <a:rPr lang="en-US" sz="2800" dirty="0"/>
              <a:t>Reasonable default choice.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747606-FD01-7F4B-ABC8-790AF2334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03D05A-337D-DF42-9985-FFB295449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8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54" end="27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70" end="3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33" end="3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339" end="4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00" end="4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3F602F-549C-914A-9C77-157308215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4B51B80-5636-9C46-A176-49004460A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Worksheet Questions 1-3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C604D8-AAAE-1C41-956E-C2E48030E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CSE 373 AU 18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E426AA-A000-2B40-83D4-444D4EF2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805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4117AF-9A03-5E4D-B253-B0E8A67F5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Hybrid sorts</a:t>
            </a:r>
          </a:p>
          <a:p>
            <a:r>
              <a:rPr lang="en-US" dirty="0"/>
              <a:t>- Internal vs. external sorting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59A8A-FB8F-4B41-AD92-F3F2ADDCD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Parting thoughts on sorts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414CDD-C318-774C-98DC-CA1178BB2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373 AU 18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834674-A3C0-FD4B-B307-DAC2A5D45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945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6527</TotalTime>
  <Words>1909</Words>
  <Application>Microsoft Macintosh PowerPoint</Application>
  <PresentationFormat>Widescreen</PresentationFormat>
  <Paragraphs>533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Calibri</vt:lpstr>
      <vt:lpstr>Cambria Math</vt:lpstr>
      <vt:lpstr>Courier New</vt:lpstr>
      <vt:lpstr>Helvetica Neue Light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Graphs</vt:lpstr>
      <vt:lpstr>Technique 3: Master Theorem</vt:lpstr>
      <vt:lpstr>Recurrence analysis techniques</vt:lpstr>
      <vt:lpstr>Desired properties in a sorting algorithm</vt:lpstr>
      <vt:lpstr>Merge sort</vt:lpstr>
      <vt:lpstr>Quick Sort</vt:lpstr>
      <vt:lpstr>Choosing a Pivot</vt:lpstr>
      <vt:lpstr>Worksheet Questions 1-3</vt:lpstr>
      <vt:lpstr>Parting thoughts on sorts</vt:lpstr>
      <vt:lpstr>Graphs</vt:lpstr>
      <vt:lpstr>Inter-data Relationships</vt:lpstr>
      <vt:lpstr>Applications</vt:lpstr>
      <vt:lpstr>Graph Vocabulary</vt:lpstr>
      <vt:lpstr>Food for thought</vt:lpstr>
      <vt:lpstr>Graph Vocabulary</vt:lpstr>
      <vt:lpstr>Graph Vocabulary</vt:lpstr>
      <vt:lpstr>Graph Vocabulary</vt:lpstr>
      <vt:lpstr>Worksheet Question 4</vt:lpstr>
      <vt:lpstr>Implementing a Graph</vt:lpstr>
      <vt:lpstr>Adjacency Matrix</vt:lpstr>
      <vt:lpstr>Graph Vocabulary</vt:lpstr>
      <vt:lpstr>Adjacency List</vt:lpstr>
      <vt:lpstr>Graph Vocabulary -- Connected Graphs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Shrirang Mare</dc:creator>
  <cp:keywords/>
  <dc:description>Slide template prepared by Kasey Champion</dc:description>
  <cp:lastModifiedBy>Shrirang Mare</cp:lastModifiedBy>
  <cp:revision>1004</cp:revision>
  <cp:lastPrinted>2018-11-09T21:48:45Z</cp:lastPrinted>
  <dcterms:created xsi:type="dcterms:W3CDTF">2018-03-22T00:41:11Z</dcterms:created>
  <dcterms:modified xsi:type="dcterms:W3CDTF">2018-11-09T21:48:53Z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