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7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266" r:id="rId13"/>
    <p:sldId id="471" r:id="rId14"/>
    <p:sldId id="472" r:id="rId15"/>
    <p:sldId id="475" r:id="rId16"/>
    <p:sldId id="476" r:id="rId17"/>
    <p:sldId id="477" r:id="rId18"/>
    <p:sldId id="478" r:id="rId19"/>
    <p:sldId id="474" r:id="rId20"/>
    <p:sldId id="305" r:id="rId21"/>
    <p:sldId id="473" r:id="rId22"/>
    <p:sldId id="309" r:id="rId23"/>
    <p:sldId id="310" r:id="rId24"/>
    <p:sldId id="312" r:id="rId25"/>
    <p:sldId id="45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4" autoAdjust="0"/>
    <p:restoredTop sz="92888" autoAdjust="0"/>
  </p:normalViewPr>
  <p:slideViewPr>
    <p:cSldViewPr snapToGrid="0">
      <p:cViewPr varScale="1">
        <p:scale>
          <a:sx n="165" d="100"/>
          <a:sy n="165" d="100"/>
        </p:scale>
        <p:origin x="9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66AD0-111E-2F48-BC51-EC4E84E1D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D159-4E1C-8448-BD9B-B83A2D5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B6F-1112-B64A-B223-2C6050629445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C7381-D439-8C45-B33C-9DFF19849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3CE-0079-6A46-974E-D22DB50D0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5AEF-92BD-B14B-8708-547047FF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1159"/>
            <a:ext cx="12191999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336"/>
            <a:ext cx="12192000" cy="859786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ACA4-6DA3-7041-844B-85F9366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18CBAD-9189-5E4F-A89D-A70F6F9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52ED43-82A1-6143-AB9E-1294D314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ED51-AC7C-6E46-8CC6-F6787B46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4FC2-8BD7-534B-876C-2763D5F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FA9C-7BB4-3B4B-A32A-B67888BD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F07EF-E848-C74E-95B2-15098E35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D151F2-562E-A744-A27C-396BDC9B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020367-A4F1-744C-8ECA-89D12FB8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5507-7DB2-8D4E-8192-6A3BE5FC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C618-BF4A-E847-BBF0-DEDBA0DF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9A1739-2A8C-6D4C-8967-6C642894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3193E-F699-D34B-8BEA-E0EF8914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E8551-9C06-0541-BE71-AE3150AB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D34C-21ED-8141-8408-9198EE8A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algo - in-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359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2F70E-9AE7-A94A-A2D1-7491748FA8F9}"/>
              </a:ext>
            </a:extLst>
          </p:cNvPr>
          <p:cNvSpPr/>
          <p:nvPr userDrawn="1"/>
        </p:nvSpPr>
        <p:spPr>
          <a:xfrm>
            <a:off x="575239" y="3485705"/>
            <a:ext cx="11187259" cy="307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Loop/step invariant: 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Runtime:   Worst ______________      Average ______________       Best 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Input:        Worst ______________________      Best 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Stable ____________________           In-place ____________________  Adaptive 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Operations:  Comparisons __________________________ Moves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structure ______________________________________________________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F10F-42DD-F74A-A82B-3C34947A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2AA52-E524-574C-A30E-AC7482C0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39AF-DAF2-4A46-86E0-97C6777A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9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B40C3-479D-0B4E-A658-0A5104EF3990}"/>
              </a:ext>
            </a:extLst>
          </p:cNvPr>
          <p:cNvSpPr txBox="1"/>
          <p:nvPr userDrawn="1"/>
        </p:nvSpPr>
        <p:spPr>
          <a:xfrm>
            <a:off x="10359199" y="77362"/>
            <a:ext cx="1744394" cy="707886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259C-4382-C049-B632-CD714D83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5489-2568-F040-BD80-0E40C968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15DC-76F0-4D49-B841-498697FB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2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A97-3FBF-9E4B-A6BE-7DA8E6DE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EBDAA9-3F1D-CE42-BA28-59F3E2E2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26D3-9380-AF42-B706-201689C8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E4822-56A5-2645-B8EA-D4B2DD73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6FDFB-D458-BA4B-AA10-7C01EB28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CD2D9B-0751-B44B-9F6D-3E597C8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6705904" y="70078"/>
            <a:ext cx="5397689" cy="479637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BCBD5-0D4E-7A46-8240-34E8B9E5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A3D9-B0E1-4A41-8F4F-2BE4898D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EDFD19-C54C-3C4F-A9AC-FA9FC69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3787" y="1729954"/>
            <a:ext cx="6252741" cy="27402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90050" y="4993105"/>
            <a:ext cx="11357635" cy="1028379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4372A-3A29-A342-98B3-F2917458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6C6C-420B-6240-B816-B044D826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677C0E-4B54-B342-B44D-92218A14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7D2F5-1349-864B-9157-70965CF7D0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EF9B-246C-FE41-8332-8646DCADC5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0C209-4026-6B45-85D8-631DC77CD4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10/3/18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AU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5" r:id="rId4"/>
    <p:sldLayoutId id="2147483663" r:id="rId5"/>
    <p:sldLayoutId id="2147483664" r:id="rId6"/>
    <p:sldLayoutId id="2147483673" r:id="rId7"/>
    <p:sldLayoutId id="2147483674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2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ri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16" Type="http://schemas.openxmlformats.org/officeDocument/2006/relationships/image" Target="../media/image111.png"/><Relationship Id="rId2" Type="http://schemas.openxmlformats.org/officeDocument/2006/relationships/image" Target="../media/image97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9.png"/><Relationship Id="rId10" Type="http://schemas.openxmlformats.org/officeDocument/2006/relationships/image" Target="../media/image105.png"/><Relationship Id="rId19" Type="http://schemas.openxmlformats.org/officeDocument/2006/relationships/image" Target="../media/image113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4" Type="http://schemas.openxmlformats.org/officeDocument/2006/relationships/image" Target="../media/image99.png"/><Relationship Id="rId22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22.png"/><Relationship Id="rId16" Type="http://schemas.openxmlformats.org/officeDocument/2006/relationships/image" Target="../media/image111.png"/><Relationship Id="rId2" Type="http://schemas.openxmlformats.org/officeDocument/2006/relationships/image" Target="../media/image97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20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8.png"/><Relationship Id="rId10" Type="http://schemas.openxmlformats.org/officeDocument/2006/relationships/image" Target="../media/image105.png"/><Relationship Id="rId19" Type="http://schemas.openxmlformats.org/officeDocument/2006/relationships/image" Target="../media/image113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4" Type="http://schemas.openxmlformats.org/officeDocument/2006/relationships/image" Target="../media/image99.png"/><Relationship Id="rId22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23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25.png"/><Relationship Id="rId10" Type="http://schemas.openxmlformats.org/officeDocument/2006/relationships/image" Target="../media/image147.png"/><Relationship Id="rId4" Type="http://schemas.openxmlformats.org/officeDocument/2006/relationships/image" Target="../media/image24.png"/><Relationship Id="rId9" Type="http://schemas.openxmlformats.org/officeDocument/2006/relationships/image" Target="../media/image1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06"/>
            <a:ext cx="121920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Sorting and</a:t>
            </a:r>
            <a:br>
              <a:rPr lang="en-US" dirty="0">
                <a:solidFill>
                  <a:srgbClr val="4C3282"/>
                </a:solidFill>
              </a:rPr>
            </a:br>
            <a:r>
              <a:rPr lang="en-US" dirty="0">
                <a:solidFill>
                  <a:srgbClr val="4C3282"/>
                </a:solidFill>
              </a:rPr>
              <a:t>recurrence analysis techniques</a:t>
            </a:r>
            <a:endParaRPr lang="en-US" sz="5000" dirty="0">
              <a:solidFill>
                <a:srgbClr val="4C328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CSE 373: Data Structures and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81C8-54FA-814C-9464-335D39131796}"/>
              </a:ext>
            </a:extLst>
          </p:cNvPr>
          <p:cNvSpPr/>
          <p:nvPr/>
        </p:nvSpPr>
        <p:spPr>
          <a:xfrm>
            <a:off x="405300" y="5918764"/>
            <a:ext cx="113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Thanks to Kasey Champion, Ben Jones, Adam Blank, Michael Lee, Evan McCarty, Robbie Weber, Whitaker Brand, Zora Fung, Stuart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</a:rPr>
              <a:t>Reges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, Justin Hsia, Ruth Anderson, and many others for sample slides and materials ...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86930"/>
            <a:ext cx="12192000" cy="219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Autumn 2018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Shrirang (Shri) Mare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shri@cs.washington.edu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188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0D64D-A87B-1F4B-98C4-5E42C5F3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important technique in algorithm to attack problems</a:t>
            </a:r>
          </a:p>
          <a:p>
            <a:r>
              <a:rPr lang="en-US" dirty="0"/>
              <a:t>Three steps:</a:t>
            </a:r>
          </a:p>
          <a:p>
            <a:r>
              <a:rPr lang="en-US" dirty="0"/>
              <a:t>1. Divide: Split the original problem into smaller parts</a:t>
            </a:r>
          </a:p>
          <a:p>
            <a:r>
              <a:rPr lang="en-US" dirty="0"/>
              <a:t>2. Conquer: Solve individual parts independently (think recursion)</a:t>
            </a:r>
          </a:p>
          <a:p>
            <a:r>
              <a:rPr lang="en-US" dirty="0"/>
              <a:t>3. Combine: Put together individual solved parts to produce an overall solution</a:t>
            </a:r>
          </a:p>
          <a:p>
            <a:endParaRPr lang="en-US" dirty="0"/>
          </a:p>
          <a:p>
            <a:r>
              <a:rPr lang="en-US" dirty="0"/>
              <a:t>Merge sort and Quick sort are classic examples of sorting algorithms that use this technique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181F-6394-FD41-9038-8E70C4D1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technique: Divide-and-conquer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F4D72-7944-DF4A-9D43-4EDF4AA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8CB63-60A1-A24B-97FA-49DB8D18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ADB7D8-3938-7647-ACD6-601739E3E3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sort a given array,</a:t>
            </a:r>
          </a:p>
          <a:p>
            <a:endParaRPr lang="en-US" dirty="0"/>
          </a:p>
          <a:p>
            <a:r>
              <a:rPr lang="en-US" dirty="0"/>
              <a:t>Divide: Split the input array into two halves</a:t>
            </a:r>
          </a:p>
          <a:p>
            <a:endParaRPr lang="en-US" dirty="0"/>
          </a:p>
          <a:p>
            <a:r>
              <a:rPr lang="en-US" dirty="0"/>
              <a:t>Conquer: Sort each half independently </a:t>
            </a:r>
          </a:p>
          <a:p>
            <a:endParaRPr lang="en-US" dirty="0"/>
          </a:p>
          <a:p>
            <a:r>
              <a:rPr lang="en-US" dirty="0"/>
              <a:t>Combine: Merge the two sorted halves into one sorted whole (HW3 Problem 6!)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47E6CD-0266-3E44-9AF0-174BE35683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466451"/>
            <a:ext cx="5397500" cy="28887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3F4C37-4D4A-EF40-A80F-D55E6872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1C322-D233-8B4A-9823-E535832A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5C29-AFD6-B34F-AA48-D3DF7C35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A8A84-0BDB-1D49-BABA-B8D14CC9A207}"/>
              </a:ext>
            </a:extLst>
          </p:cNvPr>
          <p:cNvSpPr txBox="1"/>
          <p:nvPr/>
        </p:nvSpPr>
        <p:spPr>
          <a:xfrm>
            <a:off x="7296193" y="93999"/>
            <a:ext cx="48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Visualization: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https://visualgo.net/en/sorting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1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Split array in the middle</a:t>
            </a:r>
          </a:p>
          <a:p>
            <a:r>
              <a:rPr lang="en-US" sz="2800" dirty="0"/>
              <a:t>Sort the two halves</a:t>
            </a:r>
          </a:p>
          <a:p>
            <a:r>
              <a:rPr lang="en-US" sz="2800" dirty="0"/>
              <a:t>Merge them together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7525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4724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2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85713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4959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2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9565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30669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75437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9565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1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4724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7525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259989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92926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72691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6093680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8796365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8599258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9911838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9732827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9604044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9846541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210775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7453272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5991609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6328081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7946799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8796365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A5B82B-2674-794C-90ED-25DC56D46FD1}"/>
                  </a:ext>
                </a:extLst>
              </p:cNvPr>
              <p:cNvSpPr/>
              <p:nvPr/>
            </p:nvSpPr>
            <p:spPr>
              <a:xfrm>
                <a:off x="652010" y="4550485"/>
                <a:ext cx="3538533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A5B82B-2674-794C-90ED-25DC56D46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10" y="4550485"/>
                <a:ext cx="3538533" cy="976614"/>
              </a:xfrm>
              <a:prstGeom prst="rect">
                <a:avLst/>
              </a:prstGeom>
              <a:blipFill>
                <a:blip r:embed="rId2"/>
                <a:stretch>
                  <a:fillRect l="-22500" t="-202564" b="-2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7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DFB7B1-0E19-9349-90E9-E872F8FD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Unfolding (technique 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CC43D-789A-D34C-9376-14DC16C4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5F218-2CA0-9046-AA45-1DBC19BF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F977CF6-A946-404A-8179-3624E697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94" y="1394101"/>
            <a:ext cx="5426788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D7FBFE8-0275-1F43-B7FE-595CEA0C2A5B}"/>
                  </a:ext>
                </a:extLst>
              </p:cNvPr>
              <p:cNvSpPr/>
              <p:nvPr/>
            </p:nvSpPr>
            <p:spPr>
              <a:xfrm>
                <a:off x="7778366" y="1277943"/>
                <a:ext cx="3538533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D7FBFE8-0275-1F43-B7FE-595CEA0C2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366" y="1277943"/>
                <a:ext cx="3538533" cy="976614"/>
              </a:xfrm>
              <a:prstGeom prst="rect">
                <a:avLst/>
              </a:prstGeom>
              <a:blipFill>
                <a:blip r:embed="rId3"/>
                <a:stretch>
                  <a:fillRect l="-23297" t="-202564" b="-2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6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568885"/>
                  </p:ext>
                </p:extLst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568885"/>
                  </p:ext>
                </p:extLst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2002452-E90B-BA47-A360-AE67EB819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B531D-551E-4F48-B130-F9146F9A1A01}"/>
              </a:ext>
            </a:extLst>
          </p:cNvPr>
          <p:cNvSpPr txBox="1"/>
          <p:nvPr/>
        </p:nvSpPr>
        <p:spPr>
          <a:xfrm>
            <a:off x="8601558" y="4000119"/>
            <a:ext cx="33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recursive level: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737A83-D7B6-B944-AC32-6CFA42C3D9CB}"/>
              </a:ext>
            </a:extLst>
          </p:cNvPr>
          <p:cNvSpPr/>
          <p:nvPr/>
        </p:nvSpPr>
        <p:spPr>
          <a:xfrm>
            <a:off x="118533" y="2613688"/>
            <a:ext cx="7967134" cy="448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2002452-E90B-BA47-A360-AE67EB819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B531D-551E-4F48-B130-F9146F9A1A01}"/>
              </a:ext>
            </a:extLst>
          </p:cNvPr>
          <p:cNvSpPr txBox="1"/>
          <p:nvPr/>
        </p:nvSpPr>
        <p:spPr>
          <a:xfrm>
            <a:off x="8601558" y="4000119"/>
            <a:ext cx="33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recursive level: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737A83-D7B6-B944-AC32-6CFA42C3D9CB}"/>
              </a:ext>
            </a:extLst>
          </p:cNvPr>
          <p:cNvSpPr/>
          <p:nvPr/>
        </p:nvSpPr>
        <p:spPr>
          <a:xfrm>
            <a:off x="99792" y="2867688"/>
            <a:ext cx="7967134" cy="448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2002452-E90B-BA47-A360-AE67EB819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B531D-551E-4F48-B130-F9146F9A1A01}"/>
              </a:ext>
            </a:extLst>
          </p:cNvPr>
          <p:cNvSpPr txBox="1"/>
          <p:nvPr/>
        </p:nvSpPr>
        <p:spPr>
          <a:xfrm>
            <a:off x="8601558" y="4000119"/>
            <a:ext cx="33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recursive level: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737A83-D7B6-B944-AC32-6CFA42C3D9CB}"/>
              </a:ext>
            </a:extLst>
          </p:cNvPr>
          <p:cNvSpPr/>
          <p:nvPr/>
        </p:nvSpPr>
        <p:spPr>
          <a:xfrm>
            <a:off x="23198" y="3756688"/>
            <a:ext cx="7967134" cy="448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2002452-E90B-BA47-A360-AE67EB819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B531D-551E-4F48-B130-F9146F9A1A01}"/>
              </a:ext>
            </a:extLst>
          </p:cNvPr>
          <p:cNvSpPr txBox="1"/>
          <p:nvPr/>
        </p:nvSpPr>
        <p:spPr>
          <a:xfrm>
            <a:off x="8601558" y="4000119"/>
            <a:ext cx="33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recursive level: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737A83-D7B6-B944-AC32-6CFA42C3D9CB}"/>
              </a:ext>
            </a:extLst>
          </p:cNvPr>
          <p:cNvSpPr/>
          <p:nvPr/>
        </p:nvSpPr>
        <p:spPr>
          <a:xfrm>
            <a:off x="0" y="4638428"/>
            <a:ext cx="7967134" cy="448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2002452-E90B-BA47-A360-AE67EB819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B531D-551E-4F48-B130-F9146F9A1A01}"/>
              </a:ext>
            </a:extLst>
          </p:cNvPr>
          <p:cNvSpPr txBox="1"/>
          <p:nvPr/>
        </p:nvSpPr>
        <p:spPr>
          <a:xfrm>
            <a:off x="8601558" y="4000119"/>
            <a:ext cx="33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recursive level:</a:t>
            </a:r>
          </a:p>
        </p:txBody>
      </p:sp>
    </p:spTree>
    <p:extLst>
      <p:ext uri="{BB962C8B-B14F-4D97-AF65-F5344CB8AC3E}">
        <p14:creationId xmlns:p14="http://schemas.microsoft.com/office/powerpoint/2010/main" val="293018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ECB49-4D9E-F846-9775-EFC621C7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688"/>
            <a:ext cx="10182763" cy="39073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6130-DC2E-A248-A36A-DCDAB2C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DF36D-3A83-EE46-99C4-B4B551A3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5F4A-15BE-694F-9D8F-127A8BD2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b="0" i="1" baseline="-250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12F6B5F-F208-7B48-B7BB-E6F1442460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058940"/>
                  </p:ext>
                </p:extLst>
              </p:nvPr>
            </p:nvGraphicFramePr>
            <p:xfrm>
              <a:off x="8666030" y="771573"/>
              <a:ext cx="3352008" cy="312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00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83800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 at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30" t="-300000" r="-10000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030" t="-300000" b="-6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30" t="-256410" r="-100000" b="-28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030" t="-256410" b="-289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30" t="-330952" r="-100000" b="-1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030" t="-330952" b="-1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0952" r="-3015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30952" r="-19701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30" t="-43095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030" t="-430952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9837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92000" r="-197015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030" t="-89200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1B531D-551E-4F48-B130-F9146F9A1A01}"/>
                  </a:ext>
                </a:extLst>
              </p:cNvPr>
              <p:cNvSpPr txBox="1"/>
              <p:nvPr/>
            </p:nvSpPr>
            <p:spPr>
              <a:xfrm>
                <a:off x="8601558" y="4000119"/>
                <a:ext cx="3339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Last recursive level: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1B531D-551E-4F48-B130-F9146F9A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558" y="4000119"/>
                <a:ext cx="3339886" cy="369332"/>
              </a:xfrm>
              <a:prstGeom prst="rect">
                <a:avLst/>
              </a:prstGeom>
              <a:blipFill>
                <a:blip r:embed="rId5"/>
                <a:stretch>
                  <a:fillRect l="-113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BCAA87-F2B0-8C4A-833A-97FE806085F2}"/>
              </a:ext>
            </a:extLst>
          </p:cNvPr>
          <p:cNvSpPr txBox="1"/>
          <p:nvPr/>
        </p:nvSpPr>
        <p:spPr>
          <a:xfrm>
            <a:off x="7778863" y="4571033"/>
            <a:ext cx="27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Combining it all together…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952AD7-48B9-374A-897D-87BFF0F1A974}"/>
              </a:ext>
            </a:extLst>
          </p:cNvPr>
          <p:cNvSpPr/>
          <p:nvPr/>
        </p:nvSpPr>
        <p:spPr>
          <a:xfrm>
            <a:off x="7975083" y="5188869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22D1B-C84F-A949-820F-7780AAAA7CFA}"/>
                  </a:ext>
                </a:extLst>
              </p:cNvPr>
              <p:cNvSpPr txBox="1"/>
              <p:nvPr/>
            </p:nvSpPr>
            <p:spPr>
              <a:xfrm>
                <a:off x="8002182" y="5298456"/>
                <a:ext cx="389439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22D1B-C84F-A949-820F-7780AAAA7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182" y="5298456"/>
                <a:ext cx="3894399" cy="884473"/>
              </a:xfrm>
              <a:prstGeom prst="rect">
                <a:avLst/>
              </a:prstGeom>
              <a:blipFill>
                <a:blip r:embed="rId6"/>
                <a:stretch>
                  <a:fillRect t="-90141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DDE12A9-B6B9-F543-9498-2038645C1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" y="1517501"/>
            <a:ext cx="3582134" cy="7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4F9C0-6F56-BA4D-BC9E-337B4756F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n comparable elements, rearrange them in an increasing order.</a:t>
                </a:r>
              </a:p>
              <a:p>
                <a:r>
                  <a:rPr lang="en-US" dirty="0"/>
                  <a:t>Input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contains n elements </a:t>
                </a:r>
              </a:p>
              <a:p>
                <a:pPr lvl="1"/>
                <a:r>
                  <a:rPr lang="en-US" dirty="0"/>
                  <a:t>Each element has a key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an associated data</a:t>
                </a:r>
              </a:p>
              <a:p>
                <a:pPr lvl="1"/>
                <a:r>
                  <a:rPr lang="en-US" dirty="0"/>
                  <a:t>Keys support a comparison function (e.g., keys implement a Comparable interface)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Expected output</a:t>
                </a:r>
              </a:p>
              <a:p>
                <a:pPr lvl="1"/>
                <a:r>
                  <a:rPr lang="en-US" dirty="0"/>
                  <a:t>An output array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for 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(increasing order)</a:t>
                </a:r>
              </a:p>
              <a:p>
                <a:pPr lvl="1"/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also have elements in reverse order (decreasing order)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4F9C0-6F56-BA4D-BC9E-337B4756F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3738FF-9BCA-0F4F-AAF1-F9B069B3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problem statement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E562E-032B-6845-9ECB-B93DD3F6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5AA39-FCB4-6F49-BFA9-50D229DC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AF0EA8-3CEE-E04D-ADC7-00233480F435}"/>
              </a:ext>
            </a:extLst>
          </p:cNvPr>
          <p:cNvGrpSpPr/>
          <p:nvPr/>
        </p:nvGrpSpPr>
        <p:grpSpPr>
          <a:xfrm>
            <a:off x="7206286" y="193003"/>
            <a:ext cx="4028081" cy="1257874"/>
            <a:chOff x="6517651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C2AFB2-2410-4B0C-8835-E92670C3E711}"/>
                </a:ext>
              </a:extLst>
            </p:cNvPr>
            <p:cNvGrpSpPr/>
            <p:nvPr/>
          </p:nvGrpSpPr>
          <p:grpSpPr>
            <a:xfrm>
              <a:off x="6517651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983DB3F-C0C4-43E3-ADB6-AB588F2E6EA7}"/>
                </a:ext>
              </a:extLst>
            </p:cNvPr>
            <p:cNvSpPr/>
            <p:nvPr/>
          </p:nvSpPr>
          <p:spPr>
            <a:xfrm>
              <a:off x="6561754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0" name="Table 219">
                <a:extLst>
                  <a:ext uri="{FF2B5EF4-FFF2-40B4-BE49-F238E27FC236}">
                    <a16:creationId xmlns:a16="http://schemas.microsoft.com/office/drawing/2014/main" id="{0B8D30FE-12F8-8C44-A8F4-C389D0F46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80260"/>
                  </p:ext>
                </p:extLst>
              </p:nvPr>
            </p:nvGraphicFramePr>
            <p:xfrm>
              <a:off x="7157977" y="48656"/>
              <a:ext cx="4983136" cy="235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78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122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2534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3878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420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4208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3694383"/>
                      </a:ext>
                    </a:extLst>
                  </a:tr>
                  <a:tr h="2534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0" name="Table 219">
                <a:extLst>
                  <a:ext uri="{FF2B5EF4-FFF2-40B4-BE49-F238E27FC236}">
                    <a16:creationId xmlns:a16="http://schemas.microsoft.com/office/drawing/2014/main" id="{0B8D30FE-12F8-8C44-A8F4-C389D0F46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80260"/>
                  </p:ext>
                </p:extLst>
              </p:nvPr>
            </p:nvGraphicFramePr>
            <p:xfrm>
              <a:off x="7157977" y="48656"/>
              <a:ext cx="4983136" cy="235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78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578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3878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420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420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t="-382353" r="-302041" b="-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36943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6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AF0EA8-3CEE-E04D-ADC7-00233480F435}"/>
              </a:ext>
            </a:extLst>
          </p:cNvPr>
          <p:cNvGrpSpPr/>
          <p:nvPr/>
        </p:nvGrpSpPr>
        <p:grpSpPr>
          <a:xfrm>
            <a:off x="7206286" y="193003"/>
            <a:ext cx="4028081" cy="1257874"/>
            <a:chOff x="6517651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C2AFB2-2410-4B0C-8835-E92670C3E711}"/>
                </a:ext>
              </a:extLst>
            </p:cNvPr>
            <p:cNvGrpSpPr/>
            <p:nvPr/>
          </p:nvGrpSpPr>
          <p:grpSpPr>
            <a:xfrm>
              <a:off x="6517651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983DB3F-C0C4-43E3-ADB6-AB588F2E6EA7}"/>
                </a:ext>
              </a:extLst>
            </p:cNvPr>
            <p:cNvSpPr/>
            <p:nvPr/>
          </p:nvSpPr>
          <p:spPr>
            <a:xfrm>
              <a:off x="6561754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Su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0" name="Table 219">
                <a:extLst>
                  <a:ext uri="{FF2B5EF4-FFF2-40B4-BE49-F238E27FC236}">
                    <a16:creationId xmlns:a16="http://schemas.microsoft.com/office/drawing/2014/main" id="{0B8D30FE-12F8-8C44-A8F4-C389D0F46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101994"/>
                  </p:ext>
                </p:extLst>
              </p:nvPr>
            </p:nvGraphicFramePr>
            <p:xfrm>
              <a:off x="7250389" y="48657"/>
              <a:ext cx="4890728" cy="28461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268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40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258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22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423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6051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20113"/>
                      </a:ext>
                    </a:extLst>
                  </a:tr>
                  <a:tr h="266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0" name="Table 219">
                <a:extLst>
                  <a:ext uri="{FF2B5EF4-FFF2-40B4-BE49-F238E27FC236}">
                    <a16:creationId xmlns:a16="http://schemas.microsoft.com/office/drawing/2014/main" id="{0B8D30FE-12F8-8C44-A8F4-C389D0F46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101994"/>
                  </p:ext>
                </p:extLst>
              </p:nvPr>
            </p:nvGraphicFramePr>
            <p:xfrm>
              <a:off x="7250389" y="48657"/>
              <a:ext cx="4890728" cy="28461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2682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22682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98969" t="-175000" r="-100000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302083" t="-175000" r="-1042" b="-6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98969" t="-169231" r="-100000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302083" t="-169231" r="-10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498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98969" t="-262500" r="-1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302083" t="-262500" r="-10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712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t="-258929" r="-298969" b="-5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01042" t="-258929" r="-202083" b="-5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98969" t="-258929" r="-100000" b="-5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302083" t="-258929" r="-1042" b="-5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20113"/>
                      </a:ext>
                    </a:extLst>
                  </a:tr>
                  <a:tr h="314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01042" t="-804000" r="-202083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302083" t="-804000" r="-1042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474D4B-FFF9-7D4D-8B25-8E15E77F6131}"/>
              </a:ext>
            </a:extLst>
          </p:cNvPr>
          <p:cNvSpPr/>
          <p:nvPr/>
        </p:nvSpPr>
        <p:spPr>
          <a:xfrm>
            <a:off x="6345936" y="3255264"/>
            <a:ext cx="5846064" cy="296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C5049C8-EC53-EC4F-82B0-36344242AB0D}"/>
              </a:ext>
            </a:extLst>
          </p:cNvPr>
          <p:cNvSpPr txBox="1"/>
          <p:nvPr/>
        </p:nvSpPr>
        <p:spPr>
          <a:xfrm>
            <a:off x="7572437" y="3643913"/>
            <a:ext cx="27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02E5619-3D37-E044-8685-77F450100A09}"/>
                  </a:ext>
                </a:extLst>
              </p:cNvPr>
              <p:cNvSpPr txBox="1"/>
              <p:nvPr/>
            </p:nvSpPr>
            <p:spPr>
              <a:xfrm>
                <a:off x="7822857" y="4388123"/>
                <a:ext cx="3838615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02E5619-3D37-E044-8685-77F45010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57" y="4388123"/>
                <a:ext cx="3838615" cy="884473"/>
              </a:xfrm>
              <a:prstGeom prst="rect">
                <a:avLst/>
              </a:prstGeom>
              <a:blipFill>
                <a:blip r:embed="rId24"/>
                <a:stretch>
                  <a:fillRect t="-92857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ectangle 225">
            <a:extLst>
              <a:ext uri="{FF2B5EF4-FFF2-40B4-BE49-F238E27FC236}">
                <a16:creationId xmlns:a16="http://schemas.microsoft.com/office/drawing/2014/main" id="{D3D8D486-F35C-D442-8AFA-5D82FAD07AA3}"/>
              </a:ext>
            </a:extLst>
          </p:cNvPr>
          <p:cNvSpPr/>
          <p:nvPr/>
        </p:nvSpPr>
        <p:spPr>
          <a:xfrm>
            <a:off x="7768657" y="4261749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B238184-FB80-1548-B3E0-A419DDA47EF8}"/>
                  </a:ext>
                </a:extLst>
              </p:cNvPr>
              <p:cNvSpPr txBox="1"/>
              <p:nvPr/>
            </p:nvSpPr>
            <p:spPr>
              <a:xfrm>
                <a:off x="8617764" y="3037581"/>
                <a:ext cx="3339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Last recursive level: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B238184-FB80-1548-B3E0-A419DDA47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64" y="3037581"/>
                <a:ext cx="3339886" cy="369332"/>
              </a:xfrm>
              <a:prstGeom prst="rect">
                <a:avLst/>
              </a:prstGeom>
              <a:blipFill>
                <a:blip r:embed="rId25"/>
                <a:stretch>
                  <a:fillRect l="-151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0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3: Master Theorem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763997" cy="960530"/>
            <a:chOff x="1686009" y="4199021"/>
            <a:chExt cx="3834935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3065872" y="4236425"/>
                  <a:ext cx="2455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872" y="4236425"/>
                  <a:ext cx="245507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575239" y="3292510"/>
                <a:ext cx="817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constants,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the following asymptotic bounds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292510"/>
                <a:ext cx="8177239" cy="369332"/>
              </a:xfrm>
              <a:prstGeom prst="rect">
                <a:avLst/>
              </a:prstGeom>
              <a:blipFill>
                <a:blip r:embed="rId5"/>
                <a:stretch>
                  <a:fillRect l="-46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6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8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9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10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1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10004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4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5"/>
                <a:stretch>
                  <a:fillRect l="-92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97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C3F13-A3B0-1E43-9277-30C3F39B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Unfolding method </a:t>
            </a:r>
          </a:p>
          <a:p>
            <a:pPr lvl="1"/>
            <a:r>
              <a:rPr lang="en-US" dirty="0"/>
              <a:t>more of a brute force method </a:t>
            </a:r>
          </a:p>
          <a:p>
            <a:pPr lvl="1"/>
            <a:r>
              <a:rPr lang="en-US" dirty="0"/>
              <a:t>Tedious but works</a:t>
            </a:r>
          </a:p>
          <a:p>
            <a:r>
              <a:rPr lang="en-US" dirty="0"/>
              <a:t>2. Tree methods</a:t>
            </a:r>
          </a:p>
          <a:p>
            <a:pPr lvl="1"/>
            <a:r>
              <a:rPr lang="en-US" dirty="0"/>
              <a:t>more scratch work but less error prone </a:t>
            </a:r>
          </a:p>
          <a:p>
            <a:r>
              <a:rPr lang="en-US" dirty="0"/>
              <a:t>3. Master theorem</a:t>
            </a:r>
          </a:p>
          <a:p>
            <a:pPr lvl="1"/>
            <a:r>
              <a:rPr lang="en-US" dirty="0"/>
              <a:t>quick, but applicable only to certain type of recurrences </a:t>
            </a:r>
          </a:p>
          <a:p>
            <a:pPr lvl="1"/>
            <a:r>
              <a:rPr lang="en-US" dirty="0"/>
              <a:t>does not give a closed form (gives big-Theta)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A935D-4591-E44C-82A6-9493DC8A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Recurrence analysis techniques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5C64F-BF1A-A848-852C-89A1A4D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EBE37-9DC9-D245-8B7D-16FC4CC7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89C408-9FF9-A145-B510-F5ECAC1CD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In the output, equal elements (i.e., elements with equal keys) appear in their original order</a:t>
                </a:r>
              </a:p>
              <a:p>
                <a:r>
                  <a:rPr lang="en-US" dirty="0"/>
                  <a:t>In-place</a:t>
                </a:r>
              </a:p>
              <a:p>
                <a:pPr lvl="1"/>
                <a:r>
                  <a:rPr lang="en-US" dirty="0"/>
                  <a:t>Algorithm uses a constant additional space,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Performs better when input is almost sorted or nearly sorted</a:t>
                </a:r>
              </a:p>
              <a:p>
                <a:pPr lvl="1"/>
                <a:r>
                  <a:rPr lang="en-US" dirty="0"/>
                  <a:t>(Likely different big-O for best-case and worst-case)</a:t>
                </a:r>
              </a:p>
              <a:p>
                <a:r>
                  <a:rPr lang="en-US" dirty="0"/>
                  <a:t>Fast.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algorithm has all of these properties. So choice of algorithm depends on the situation.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89C408-9FF9-A145-B510-F5ECAC1CD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AFA2C-1EBF-3546-AD78-B5A4F5C3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 in a sorting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8E669-BB2D-0A4D-AF1C-52BE0A0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D98D9-4636-FD40-B518-912DA261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70E735-7549-9744-B3AC-BE8006056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Insertion sort</a:t>
                </a:r>
              </a:p>
              <a:p>
                <a:pPr lvl="1"/>
                <a:r>
                  <a:rPr lang="en-US" dirty="0"/>
                  <a:t>Selection sort</a:t>
                </a:r>
              </a:p>
              <a:p>
                <a:pPr lvl="1"/>
                <a:r>
                  <a:rPr lang="en-US" dirty="0"/>
                  <a:t>Quick sort (worst)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Merge sort</a:t>
                </a:r>
              </a:p>
              <a:p>
                <a:pPr lvl="1"/>
                <a:r>
                  <a:rPr lang="en-US" dirty="0"/>
                  <a:t>Heap sort</a:t>
                </a:r>
              </a:p>
              <a:p>
                <a:pPr lvl="1"/>
                <a:r>
                  <a:rPr lang="en-US" dirty="0"/>
                  <a:t>Quick sort (</a:t>
                </a:r>
                <a:r>
                  <a:rPr lang="en-US" dirty="0" err="1"/>
                  <a:t>avg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-- lower bound on comparison sorts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non-comparison sorts</a:t>
                </a:r>
              </a:p>
              <a:p>
                <a:pPr lvl="1"/>
                <a:r>
                  <a:rPr lang="en-US" dirty="0"/>
                  <a:t>Bucket sort (</a:t>
                </a:r>
                <a:r>
                  <a:rPr lang="en-US" dirty="0" err="1"/>
                  <a:t>avg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70E735-7549-9744-B3AC-BE8006056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8E4363-A246-444F-B469-F6AC32A5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 – High-level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77DF5-9639-9A4F-85AA-A86EB1D1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2F455-3019-3C49-A9B4-F4365CF2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C78BC-3FDE-CB48-92E8-CAA61322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questions to consider when analyzing a sorting algorithm.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47C72-1DD8-014D-B195-289EE844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to think about sorting </a:t>
            </a:r>
            <a:r>
              <a:rPr lang="en-US" dirty="0" err="1"/>
              <a:t>algos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1C632-9DED-094E-A8E1-4CCF8E3C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9C242-FA30-C846-9B53-B3DD808A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D1152-502C-984D-ACF0-8B8699BBE878}"/>
              </a:ext>
            </a:extLst>
          </p:cNvPr>
          <p:cNvSpPr txBox="1"/>
          <p:nvPr/>
        </p:nvSpPr>
        <p:spPr>
          <a:xfrm>
            <a:off x="4014060" y="5594888"/>
            <a:ext cx="2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 or &lt; or approx. equal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351FD-5F65-8B42-9450-4DCC933EC2CA}"/>
              </a:ext>
            </a:extLst>
          </p:cNvPr>
          <p:cNvSpPr txBox="1"/>
          <p:nvPr/>
        </p:nvSpPr>
        <p:spPr>
          <a:xfrm>
            <a:off x="3657600" y="3487266"/>
            <a:ext cx="586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state of the data during each step while sorting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F746F-BDF0-1844-B1F3-84F55BB1F795}"/>
              </a:ext>
            </a:extLst>
          </p:cNvPr>
          <p:cNvSpPr txBox="1"/>
          <p:nvPr/>
        </p:nvSpPr>
        <p:spPr>
          <a:xfrm>
            <a:off x="1627322" y="5122190"/>
            <a:ext cx="20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Yes/No/Can-be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6E81A-7EDF-9E49-9241-E990B9492347}"/>
              </a:ext>
            </a:extLst>
          </p:cNvPr>
          <p:cNvSpPr txBox="1"/>
          <p:nvPr/>
        </p:nvSpPr>
        <p:spPr>
          <a:xfrm>
            <a:off x="5833562" y="5122190"/>
            <a:ext cx="20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Yes/No/Can-be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35A99-24CF-4349-968D-2D1455319C5A}"/>
              </a:ext>
            </a:extLst>
          </p:cNvPr>
          <p:cNvSpPr txBox="1"/>
          <p:nvPr/>
        </p:nvSpPr>
        <p:spPr>
          <a:xfrm>
            <a:off x="9232082" y="5053202"/>
            <a:ext cx="20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Yes/No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13D40-986C-CA42-8379-792D14C65567}"/>
              </a:ext>
            </a:extLst>
          </p:cNvPr>
          <p:cNvSpPr txBox="1"/>
          <p:nvPr/>
        </p:nvSpPr>
        <p:spPr>
          <a:xfrm>
            <a:off x="2880360" y="6103620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data structure is better suited for this </a:t>
            </a:r>
            <a:r>
              <a:rPr lang="en-US" dirty="0" err="1"/>
              <a:t>algo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6559F5-F115-704E-9A95-03E9F8474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insert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in the correct position among the first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elements.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6559F5-F115-704E-9A95-03E9F8474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F1BCD9-39FB-6D4B-AE79-A428F753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C5BBA-810A-FF45-8461-C63AC61A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CFF6-2ADD-FB49-9487-24D95DBE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3BCF2-D0C9-394F-970F-A1C046F64AF6}"/>
              </a:ext>
            </a:extLst>
          </p:cNvPr>
          <p:cNvSpPr txBox="1"/>
          <p:nvPr/>
        </p:nvSpPr>
        <p:spPr>
          <a:xfrm>
            <a:off x="7296193" y="93999"/>
            <a:ext cx="48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Visualization: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https://visualgo.net/en/sorting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4BB95-CDE2-5047-8007-41F7BA6E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09" y="2381824"/>
            <a:ext cx="3882325" cy="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C3CD7F-DC0A-A04B-A1EB-B92DD1BD6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find the smallest element among the not-yet-sorted elements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swap it with the element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C3CD7F-DC0A-A04B-A1EB-B92DD1BD6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64D48EA-8531-764B-AED0-4193D5AD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110A7-7DA6-E445-8F6C-4E394CB2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6D00A-03D2-DC4F-9BA9-71EA138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7DBE8-2F8B-2249-8586-C2730740BBEA}"/>
              </a:ext>
            </a:extLst>
          </p:cNvPr>
          <p:cNvSpPr txBox="1"/>
          <p:nvPr/>
        </p:nvSpPr>
        <p:spPr>
          <a:xfrm>
            <a:off x="7296193" y="93999"/>
            <a:ext cx="48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Visualization: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https://visualgo.net/en/sorting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F56EE-7966-1C43-95D3-89E5C2C45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09" y="2381824"/>
            <a:ext cx="3882325" cy="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1E130-8899-C840-937B-A6ADFE40B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92C0B-60CC-5E4D-95FB-013576E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5CA2A-A19A-CC44-AF6A-94DC5BA2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F698C-8F66-E44E-AFE6-767A98F1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18031-95E1-0644-A8E0-4E288E82C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61" y="1560039"/>
            <a:ext cx="3713092" cy="12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040802-1241-FA46-A981-49631146FC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  </a:t>
                </a:r>
              </a:p>
              <a:p>
                <a:r>
                  <a:rPr lang="en-US" dirty="0"/>
                  <a:t>1. Treat initial array as a heap</a:t>
                </a:r>
              </a:p>
              <a:p>
                <a:r>
                  <a:rPr lang="en-US" dirty="0"/>
                  <a:t>2. When you call </a:t>
                </a:r>
                <a:r>
                  <a:rPr lang="en-US" dirty="0" err="1">
                    <a:latin typeface="Inconsolata" panose="020B0609030003000000" pitchFamily="49" charset="0"/>
                  </a:rPr>
                  <a:t>removeMin</a:t>
                </a:r>
                <a:r>
                  <a:rPr lang="en-US" dirty="0">
                    <a:latin typeface="Inconsolata" panose="020B0609030003000000" pitchFamily="49" charset="0"/>
                  </a:rPr>
                  <a:t>()</a:t>
                </a:r>
                <a:r>
                  <a:rPr lang="en-US" dirty="0"/>
                  <a:t>, that frees up a slot towards the end in the array. Put the extract </a:t>
                </a:r>
                <a:r>
                  <a:rPr lang="en-US" dirty="0">
                    <a:latin typeface="Inconsolata" panose="020B0609030003000000" pitchFamily="49" charset="0"/>
                  </a:rPr>
                  <a:t>min</a:t>
                </a:r>
                <a:r>
                  <a:rPr lang="en-US" dirty="0"/>
                  <a:t> element there.</a:t>
                </a:r>
              </a:p>
              <a:p>
                <a:r>
                  <a:rPr lang="en-US" dirty="0"/>
                  <a:t>3. More specifically, when you remove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element, put it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4. This gives you a reverse sorted array. But easy to fix in-place.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040802-1241-FA46-A981-49631146F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3C5E2E-C8AA-8E43-BE01-4E7AE2D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0FB85-5957-6F40-BE63-1F592AD8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4F665-A254-E048-BAD7-EFD107C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4472B-38D0-4342-AEFD-C5CE3310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8" y="4506300"/>
            <a:ext cx="3882325" cy="728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E53B-E048-1A48-9C82-AE3540B63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43" y="4506300"/>
            <a:ext cx="3882325" cy="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6465</TotalTime>
  <Words>1686</Words>
  <Application>Microsoft Macintosh PowerPoint</Application>
  <PresentationFormat>Widescreen</PresentationFormat>
  <Paragraphs>549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</vt:lpstr>
      <vt:lpstr>Cambria Math</vt:lpstr>
      <vt:lpstr>Helvetica Neue Light</vt:lpstr>
      <vt:lpstr>Inconsolata</vt:lpstr>
      <vt:lpstr>Segoe UI</vt:lpstr>
      <vt:lpstr>Segoe UI Light</vt:lpstr>
      <vt:lpstr>Segoe UI Semibold</vt:lpstr>
      <vt:lpstr>Segoe UI Semilight</vt:lpstr>
      <vt:lpstr>Tw Cen MT</vt:lpstr>
      <vt:lpstr>Verdana</vt:lpstr>
      <vt:lpstr>Wingdings 3</vt:lpstr>
      <vt:lpstr>Integral</vt:lpstr>
      <vt:lpstr>Sorting and recurrence analysis techniques</vt:lpstr>
      <vt:lpstr>Sorting problem statement</vt:lpstr>
      <vt:lpstr>Desired properties in a sorting algorithm</vt:lpstr>
      <vt:lpstr>Sorting algorithms – High-level view</vt:lpstr>
      <vt:lpstr>A framework to think about sorting algos</vt:lpstr>
      <vt:lpstr>Insertion sort</vt:lpstr>
      <vt:lpstr>Selection sort</vt:lpstr>
      <vt:lpstr>Heap sort</vt:lpstr>
      <vt:lpstr>In-place heap sort</vt:lpstr>
      <vt:lpstr>Design technique: Divide-and-conquer</vt:lpstr>
      <vt:lpstr>Merge sort</vt:lpstr>
      <vt:lpstr>Merge sort</vt:lpstr>
      <vt:lpstr>Review: Unfolding (technique 1)</vt:lpstr>
      <vt:lpstr>Technique 2: Tree method</vt:lpstr>
      <vt:lpstr>Technique 2: Tree method</vt:lpstr>
      <vt:lpstr>Technique 2: Tree method</vt:lpstr>
      <vt:lpstr>Technique 2: Tree method</vt:lpstr>
      <vt:lpstr>Technique 2: Tree method</vt:lpstr>
      <vt:lpstr>Technique 2: Tree method</vt:lpstr>
      <vt:lpstr>Tree Method Practice</vt:lpstr>
      <vt:lpstr>Tree Method Practice</vt:lpstr>
      <vt:lpstr>Technique 3: Master Theorem</vt:lpstr>
      <vt:lpstr>Apply Master Theorem</vt:lpstr>
      <vt:lpstr>Reflecting on Master Theorem</vt:lpstr>
      <vt:lpstr>Recurrence analysis techniques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Shrirang Mare</dc:creator>
  <cp:keywords/>
  <dc:description>Slide template prepared by Kasey Champion</dc:description>
  <cp:lastModifiedBy>Shrirang Mare</cp:lastModifiedBy>
  <cp:revision>991</cp:revision>
  <cp:lastPrinted>2018-11-08T05:01:47Z</cp:lastPrinted>
  <dcterms:created xsi:type="dcterms:W3CDTF">2018-03-22T00:41:11Z</dcterms:created>
  <dcterms:modified xsi:type="dcterms:W3CDTF">2018-11-08T05:01:58Z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